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350" r:id="rId3"/>
    <p:sldId id="337" r:id="rId4"/>
    <p:sldId id="320" r:id="rId5"/>
    <p:sldId id="351" r:id="rId6"/>
    <p:sldId id="352" r:id="rId7"/>
    <p:sldId id="326" r:id="rId8"/>
    <p:sldId id="325" r:id="rId9"/>
    <p:sldId id="334" r:id="rId10"/>
    <p:sldId id="335" r:id="rId11"/>
    <p:sldId id="336" r:id="rId12"/>
    <p:sldId id="371" r:id="rId13"/>
    <p:sldId id="370" r:id="rId14"/>
    <p:sldId id="369" r:id="rId15"/>
    <p:sldId id="374" r:id="rId16"/>
    <p:sldId id="372" r:id="rId17"/>
    <p:sldId id="373" r:id="rId18"/>
    <p:sldId id="296" r:id="rId19"/>
    <p:sldId id="353" r:id="rId20"/>
    <p:sldId id="365" r:id="rId21"/>
    <p:sldId id="367" r:id="rId22"/>
    <p:sldId id="368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6" r:id="rId35"/>
    <p:sldId id="286" r:id="rId36"/>
    <p:sldId id="287" r:id="rId37"/>
    <p:sldId id="288" r:id="rId38"/>
    <p:sldId id="289" r:id="rId39"/>
    <p:sldId id="256" r:id="rId40"/>
    <p:sldId id="257" r:id="rId41"/>
    <p:sldId id="285" r:id="rId42"/>
    <p:sldId id="293" r:id="rId43"/>
    <p:sldId id="294" r:id="rId44"/>
    <p:sldId id="259" r:id="rId45"/>
    <p:sldId id="260" r:id="rId46"/>
    <p:sldId id="261" r:id="rId47"/>
    <p:sldId id="262" r:id="rId48"/>
    <p:sldId id="263" r:id="rId49"/>
    <p:sldId id="264" r:id="rId50"/>
    <p:sldId id="265" r:id="rId51"/>
    <p:sldId id="266" r:id="rId52"/>
    <p:sldId id="267" r:id="rId53"/>
    <p:sldId id="268" r:id="rId54"/>
    <p:sldId id="269" r:id="rId55"/>
    <p:sldId id="270" r:id="rId56"/>
    <p:sldId id="271" r:id="rId57"/>
    <p:sldId id="272" r:id="rId58"/>
    <p:sldId id="273" r:id="rId59"/>
    <p:sldId id="274" r:id="rId60"/>
    <p:sldId id="275" r:id="rId61"/>
    <p:sldId id="276" r:id="rId62"/>
    <p:sldId id="277" r:id="rId63"/>
    <p:sldId id="278" r:id="rId64"/>
    <p:sldId id="279" r:id="rId65"/>
    <p:sldId id="280" r:id="rId66"/>
    <p:sldId id="281" r:id="rId67"/>
    <p:sldId id="282" r:id="rId68"/>
    <p:sldId id="283" r:id="rId69"/>
    <p:sldId id="284" r:id="rId70"/>
    <p:sldId id="292" r:id="rId71"/>
    <p:sldId id="258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39F3"/>
    <a:srgbClr val="396A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7218D-2B80-4C47-A42B-D00368411D80}" v="31" dt="2025-06-20T20:29:45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0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7AC7218D-2B80-4C47-A42B-D00368411D80}"/>
    <pc:docChg chg="custSel addSld modSld sldOrd">
      <pc:chgData name="Lines, Todd" userId="afaf7c3a-e8aa-4568-882a-02ad8f9e19b0" providerId="ADAL" clId="{7AC7218D-2B80-4C47-A42B-D00368411D80}" dt="2025-06-20T20:29:45.423" v="57" actId="1076"/>
      <pc:docMkLst>
        <pc:docMk/>
      </pc:docMkLst>
      <pc:sldChg chg="modSp new mod">
        <pc:chgData name="Lines, Todd" userId="afaf7c3a-e8aa-4568-882a-02ad8f9e19b0" providerId="ADAL" clId="{7AC7218D-2B80-4C47-A42B-D00368411D80}" dt="2025-06-20T18:26:55.596" v="10" actId="20577"/>
        <pc:sldMkLst>
          <pc:docMk/>
          <pc:sldMk cId="3859338268" sldId="295"/>
        </pc:sldMkLst>
        <pc:spChg chg="mod">
          <ac:chgData name="Lines, Todd" userId="afaf7c3a-e8aa-4568-882a-02ad8f9e19b0" providerId="ADAL" clId="{7AC7218D-2B80-4C47-A42B-D00368411D80}" dt="2025-06-20T18:26:55.596" v="10" actId="20577"/>
          <ac:spMkLst>
            <pc:docMk/>
            <pc:sldMk cId="3859338268" sldId="295"/>
            <ac:spMk id="2" creationId="{E3331A11-D55F-6CC1-2DB5-AF98E9BE31DB}"/>
          </ac:spMkLst>
        </pc:spChg>
      </pc:sldChg>
      <pc:sldChg chg="addSp delSp modSp new mod ord modClrScheme chgLayout">
        <pc:chgData name="Lines, Todd" userId="afaf7c3a-e8aa-4568-882a-02ad8f9e19b0" providerId="ADAL" clId="{7AC7218D-2B80-4C47-A42B-D00368411D80}" dt="2025-06-20T19:47:19.675" v="18"/>
        <pc:sldMkLst>
          <pc:docMk/>
          <pc:sldMk cId="3833776479" sldId="296"/>
        </pc:sldMkLst>
        <pc:spChg chg="del mod ord">
          <ac:chgData name="Lines, Todd" userId="afaf7c3a-e8aa-4568-882a-02ad8f9e19b0" providerId="ADAL" clId="{7AC7218D-2B80-4C47-A42B-D00368411D80}" dt="2025-06-20T18:27:00.826" v="12" actId="700"/>
          <ac:spMkLst>
            <pc:docMk/>
            <pc:sldMk cId="3833776479" sldId="296"/>
            <ac:spMk id="2" creationId="{3E244B3A-8F55-1EB5-FC5C-309E156444F0}"/>
          </ac:spMkLst>
        </pc:spChg>
        <pc:spChg chg="del mod ord">
          <ac:chgData name="Lines, Todd" userId="afaf7c3a-e8aa-4568-882a-02ad8f9e19b0" providerId="ADAL" clId="{7AC7218D-2B80-4C47-A42B-D00368411D80}" dt="2025-06-20T18:27:00.826" v="12" actId="700"/>
          <ac:spMkLst>
            <pc:docMk/>
            <pc:sldMk cId="3833776479" sldId="296"/>
            <ac:spMk id="3" creationId="{FCD2520A-99D7-F515-5BBB-9EE6251D082A}"/>
          </ac:spMkLst>
        </pc:spChg>
        <pc:spChg chg="add mod ord">
          <ac:chgData name="Lines, Todd" userId="afaf7c3a-e8aa-4568-882a-02ad8f9e19b0" providerId="ADAL" clId="{7AC7218D-2B80-4C47-A42B-D00368411D80}" dt="2025-06-20T18:27:02.765" v="15" actId="20577"/>
          <ac:spMkLst>
            <pc:docMk/>
            <pc:sldMk cId="3833776479" sldId="296"/>
            <ac:spMk id="4" creationId="{ED5BF0B8-902C-2BFB-6DED-B691D4383546}"/>
          </ac:spMkLst>
        </pc:spChg>
        <pc:spChg chg="add mod ord">
          <ac:chgData name="Lines, Todd" userId="afaf7c3a-e8aa-4568-882a-02ad8f9e19b0" providerId="ADAL" clId="{7AC7218D-2B80-4C47-A42B-D00368411D80}" dt="2025-06-20T18:27:00.826" v="12" actId="700"/>
          <ac:spMkLst>
            <pc:docMk/>
            <pc:sldMk cId="3833776479" sldId="296"/>
            <ac:spMk id="5" creationId="{9DCF28AE-E911-2779-96C0-51B5DC08D766}"/>
          </ac:spMkLst>
        </pc:spChg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20"/>
        </pc:sldMkLst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25"/>
        </pc:sldMkLst>
      </pc:sldChg>
      <pc:sldChg chg="addSp delSp modSp add mod">
        <pc:chgData name="Lines, Todd" userId="afaf7c3a-e8aa-4568-882a-02ad8f9e19b0" providerId="ADAL" clId="{7AC7218D-2B80-4C47-A42B-D00368411D80}" dt="2025-06-20T19:49:12.113" v="43" actId="21"/>
        <pc:sldMkLst>
          <pc:docMk/>
          <pc:sldMk cId="0" sldId="326"/>
        </pc:sldMkLst>
        <pc:spChg chg="add mod">
          <ac:chgData name="Lines, Todd" userId="afaf7c3a-e8aa-4568-882a-02ad8f9e19b0" providerId="ADAL" clId="{7AC7218D-2B80-4C47-A42B-D00368411D80}" dt="2025-06-20T19:48:39.764" v="33" actId="207"/>
          <ac:spMkLst>
            <pc:docMk/>
            <pc:sldMk cId="0" sldId="326"/>
            <ac:spMk id="2" creationId="{BAA97F17-C503-765E-4529-745868286F5D}"/>
          </ac:spMkLst>
        </pc:spChg>
        <pc:spChg chg="add mod">
          <ac:chgData name="Lines, Todd" userId="afaf7c3a-e8aa-4568-882a-02ad8f9e19b0" providerId="ADAL" clId="{7AC7218D-2B80-4C47-A42B-D00368411D80}" dt="2025-06-20T19:48:51.912" v="41" actId="1035"/>
          <ac:spMkLst>
            <pc:docMk/>
            <pc:sldMk cId="0" sldId="326"/>
            <ac:spMk id="3" creationId="{FA44A62B-397B-812C-0E8D-69692C1CD8CE}"/>
          </ac:spMkLst>
        </pc:spChg>
        <pc:picChg chg="del mod">
          <ac:chgData name="Lines, Todd" userId="afaf7c3a-e8aa-4568-882a-02ad8f9e19b0" providerId="ADAL" clId="{7AC7218D-2B80-4C47-A42B-D00368411D80}" dt="2025-06-20T19:49:12.113" v="43" actId="21"/>
          <ac:picMkLst>
            <pc:docMk/>
            <pc:sldMk cId="0" sldId="326"/>
            <ac:picMk id="4" creationId="{3F73DB3F-B261-23F6-9ABB-C1B146E23A65}"/>
          </ac:picMkLst>
        </pc:picChg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34"/>
        </pc:sldMkLst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35"/>
        </pc:sldMkLst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36"/>
        </pc:sldMkLst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37"/>
        </pc:sldMkLst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50"/>
        </pc:sldMkLst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51"/>
        </pc:sldMkLst>
      </pc:sldChg>
      <pc:sldChg chg="modSp add">
        <pc:chgData name="Lines, Todd" userId="afaf7c3a-e8aa-4568-882a-02ad8f9e19b0" providerId="ADAL" clId="{7AC7218D-2B80-4C47-A42B-D00368411D80}" dt="2025-06-20T19:47:57.720" v="29" actId="1036"/>
        <pc:sldMkLst>
          <pc:docMk/>
          <pc:sldMk cId="0" sldId="352"/>
        </pc:sldMkLst>
        <pc:spChg chg="mod">
          <ac:chgData name="Lines, Todd" userId="afaf7c3a-e8aa-4568-882a-02ad8f9e19b0" providerId="ADAL" clId="{7AC7218D-2B80-4C47-A42B-D00368411D80}" dt="2025-06-20T19:47:57.720" v="29" actId="1036"/>
          <ac:spMkLst>
            <pc:docMk/>
            <pc:sldMk cId="0" sldId="352"/>
            <ac:spMk id="19459" creationId="{15D26279-D439-17C2-4B3E-16D41271AA4E}"/>
          </ac:spMkLst>
        </pc:spChg>
        <pc:spChg chg="mod">
          <ac:chgData name="Lines, Todd" userId="afaf7c3a-e8aa-4568-882a-02ad8f9e19b0" providerId="ADAL" clId="{7AC7218D-2B80-4C47-A42B-D00368411D80}" dt="2025-06-20T19:47:57.720" v="29" actId="1036"/>
          <ac:spMkLst>
            <pc:docMk/>
            <pc:sldMk cId="0" sldId="352"/>
            <ac:spMk id="19461" creationId="{435F1FCF-4661-3FDB-7A75-C18E970F72E6}"/>
          </ac:spMkLst>
        </pc:spChg>
        <pc:spChg chg="mod">
          <ac:chgData name="Lines, Todd" userId="afaf7c3a-e8aa-4568-882a-02ad8f9e19b0" providerId="ADAL" clId="{7AC7218D-2B80-4C47-A42B-D00368411D80}" dt="2025-06-20T19:47:57.720" v="29" actId="1036"/>
          <ac:spMkLst>
            <pc:docMk/>
            <pc:sldMk cId="0" sldId="352"/>
            <ac:spMk id="19462" creationId="{82885D51-CC86-295B-65EB-4B0BC47D7951}"/>
          </ac:spMkLst>
        </pc:spChg>
        <pc:spChg chg="mod">
          <ac:chgData name="Lines, Todd" userId="afaf7c3a-e8aa-4568-882a-02ad8f9e19b0" providerId="ADAL" clId="{7AC7218D-2B80-4C47-A42B-D00368411D80}" dt="2025-06-20T19:47:57.720" v="29" actId="1036"/>
          <ac:spMkLst>
            <pc:docMk/>
            <pc:sldMk cId="0" sldId="352"/>
            <ac:spMk id="19463" creationId="{11F904B3-7D45-FFA6-D936-78DE2B136512}"/>
          </ac:spMkLst>
        </pc:spChg>
        <pc:spChg chg="mod">
          <ac:chgData name="Lines, Todd" userId="afaf7c3a-e8aa-4568-882a-02ad8f9e19b0" providerId="ADAL" clId="{7AC7218D-2B80-4C47-A42B-D00368411D80}" dt="2025-06-20T19:47:57.720" v="29" actId="1036"/>
          <ac:spMkLst>
            <pc:docMk/>
            <pc:sldMk cId="0" sldId="352"/>
            <ac:spMk id="19464" creationId="{8CEFAE56-1C3C-02BC-CF6E-CCAB67224754}"/>
          </ac:spMkLst>
        </pc:spChg>
        <pc:picChg chg="mod">
          <ac:chgData name="Lines, Todd" userId="afaf7c3a-e8aa-4568-882a-02ad8f9e19b0" providerId="ADAL" clId="{7AC7218D-2B80-4C47-A42B-D00368411D80}" dt="2025-06-20T19:47:57.720" v="29" actId="1036"/>
          <ac:picMkLst>
            <pc:docMk/>
            <pc:sldMk cId="0" sldId="352"/>
            <ac:picMk id="19460" creationId="{879DD9FA-D16D-30C0-3329-FDBB2895D73D}"/>
          </ac:picMkLst>
        </pc:picChg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53"/>
        </pc:sldMkLst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54"/>
        </pc:sldMkLst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55"/>
        </pc:sldMkLst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56"/>
        </pc:sldMkLst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57"/>
        </pc:sldMkLst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58"/>
        </pc:sldMkLst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59"/>
        </pc:sldMkLst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60"/>
        </pc:sldMkLst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61"/>
        </pc:sldMkLst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62"/>
        </pc:sldMkLst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63"/>
        </pc:sldMkLst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64"/>
        </pc:sldMkLst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65"/>
        </pc:sldMkLst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66"/>
        </pc:sldMkLst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67"/>
        </pc:sldMkLst>
      </pc:sldChg>
      <pc:sldChg chg="add">
        <pc:chgData name="Lines, Todd" userId="afaf7c3a-e8aa-4568-882a-02ad8f9e19b0" providerId="ADAL" clId="{7AC7218D-2B80-4C47-A42B-D00368411D80}" dt="2025-06-20T19:46:38.498" v="16"/>
        <pc:sldMkLst>
          <pc:docMk/>
          <pc:sldMk cId="0" sldId="368"/>
        </pc:sldMkLst>
      </pc:sldChg>
      <pc:sldChg chg="add">
        <pc:chgData name="Lines, Todd" userId="afaf7c3a-e8aa-4568-882a-02ad8f9e19b0" providerId="ADAL" clId="{7AC7218D-2B80-4C47-A42B-D00368411D80}" dt="2025-06-20T19:54:35.380" v="44"/>
        <pc:sldMkLst>
          <pc:docMk/>
          <pc:sldMk cId="3530130268" sldId="369"/>
        </pc:sldMkLst>
      </pc:sldChg>
      <pc:sldChg chg="add ord">
        <pc:chgData name="Lines, Todd" userId="afaf7c3a-e8aa-4568-882a-02ad8f9e19b0" providerId="ADAL" clId="{7AC7218D-2B80-4C47-A42B-D00368411D80}" dt="2025-06-20T20:15:21.932" v="48"/>
        <pc:sldMkLst>
          <pc:docMk/>
          <pc:sldMk cId="274739437" sldId="370"/>
        </pc:sldMkLst>
      </pc:sldChg>
      <pc:sldChg chg="delSp modSp add mod ord">
        <pc:chgData name="Lines, Todd" userId="afaf7c3a-e8aa-4568-882a-02ad8f9e19b0" providerId="ADAL" clId="{7AC7218D-2B80-4C47-A42B-D00368411D80}" dt="2025-06-20T20:15:27.195" v="50"/>
        <pc:sldMkLst>
          <pc:docMk/>
          <pc:sldMk cId="3723244273" sldId="371"/>
        </pc:sldMkLst>
        <pc:picChg chg="del mod">
          <ac:chgData name="Lines, Todd" userId="afaf7c3a-e8aa-4568-882a-02ad8f9e19b0" providerId="ADAL" clId="{7AC7218D-2B80-4C47-A42B-D00368411D80}" dt="2025-06-20T19:55:19.148" v="46" actId="21"/>
          <ac:picMkLst>
            <pc:docMk/>
            <pc:sldMk cId="3723244273" sldId="371"/>
            <ac:picMk id="4" creationId="{2C41DA86-FA11-64AF-FD31-D5C2391CFEDB}"/>
          </ac:picMkLst>
        </pc:picChg>
      </pc:sldChg>
      <pc:sldChg chg="add">
        <pc:chgData name="Lines, Todd" userId="afaf7c3a-e8aa-4568-882a-02ad8f9e19b0" providerId="ADAL" clId="{7AC7218D-2B80-4C47-A42B-D00368411D80}" dt="2025-06-20T19:54:35.380" v="44"/>
        <pc:sldMkLst>
          <pc:docMk/>
          <pc:sldMk cId="0" sldId="372"/>
        </pc:sldMkLst>
      </pc:sldChg>
      <pc:sldChg chg="add">
        <pc:chgData name="Lines, Todd" userId="afaf7c3a-e8aa-4568-882a-02ad8f9e19b0" providerId="ADAL" clId="{7AC7218D-2B80-4C47-A42B-D00368411D80}" dt="2025-06-20T19:54:35.380" v="44"/>
        <pc:sldMkLst>
          <pc:docMk/>
          <pc:sldMk cId="0" sldId="373"/>
        </pc:sldMkLst>
      </pc:sldChg>
      <pc:sldChg chg="addSp modSp new">
        <pc:chgData name="Lines, Todd" userId="afaf7c3a-e8aa-4568-882a-02ad8f9e19b0" providerId="ADAL" clId="{7AC7218D-2B80-4C47-A42B-D00368411D80}" dt="2025-06-20T20:29:45.423" v="57" actId="1076"/>
        <pc:sldMkLst>
          <pc:docMk/>
          <pc:sldMk cId="2726091357" sldId="374"/>
        </pc:sldMkLst>
        <pc:picChg chg="add mod">
          <ac:chgData name="Lines, Todd" userId="afaf7c3a-e8aa-4568-882a-02ad8f9e19b0" providerId="ADAL" clId="{7AC7218D-2B80-4C47-A42B-D00368411D80}" dt="2025-06-20T20:29:45.423" v="57" actId="1076"/>
          <ac:picMkLst>
            <pc:docMk/>
            <pc:sldMk cId="2726091357" sldId="374"/>
            <ac:picMk id="1026" creationId="{03C89719-6BD7-6278-29C6-EA4AF39F4D25}"/>
          </ac:picMkLst>
        </pc:picChg>
      </pc:sldChg>
    </pc:docChg>
  </pc:docChgLst>
  <pc:docChgLst>
    <pc:chgData name="Lines, Todd" userId="afaf7c3a-e8aa-4568-882a-02ad8f9e19b0" providerId="ADAL" clId="{CD338345-6C37-4994-9377-90874FFB941A}"/>
    <pc:docChg chg="custSel modSld">
      <pc:chgData name="Lines, Todd" userId="afaf7c3a-e8aa-4568-882a-02ad8f9e19b0" providerId="ADAL" clId="{CD338345-6C37-4994-9377-90874FFB941A}" dt="2019-07-02T18:55:26.668" v="63"/>
      <pc:docMkLst>
        <pc:docMk/>
      </pc:docMkLst>
      <pc:sldChg chg="delSp modSp">
        <pc:chgData name="Lines, Todd" userId="afaf7c3a-e8aa-4568-882a-02ad8f9e19b0" providerId="ADAL" clId="{CD338345-6C37-4994-9377-90874FFB941A}" dt="2019-07-02T18:55:26.668" v="63"/>
        <pc:sldMkLst>
          <pc:docMk/>
          <pc:sldMk cId="0" sldId="272"/>
        </pc:sldMkLst>
      </pc:sldChg>
      <pc:sldChg chg="modSp">
        <pc:chgData name="Lines, Todd" userId="afaf7c3a-e8aa-4568-882a-02ad8f9e19b0" providerId="ADAL" clId="{CD338345-6C37-4994-9377-90874FFB941A}" dt="2019-07-02T18:49:31.886" v="58" actId="208"/>
        <pc:sldMkLst>
          <pc:docMk/>
          <pc:sldMk cId="791971364" sldId="285"/>
        </pc:sldMkLst>
      </pc:sldChg>
      <pc:sldChg chg="addSp modSp">
        <pc:chgData name="Lines, Todd" userId="afaf7c3a-e8aa-4568-882a-02ad8f9e19b0" providerId="ADAL" clId="{CD338345-6C37-4994-9377-90874FFB941A}" dt="2019-07-02T18:48:23.754" v="54" actId="208"/>
        <pc:sldMkLst>
          <pc:docMk/>
          <pc:sldMk cId="1385520384" sldId="287"/>
        </pc:sldMkLst>
      </pc:sldChg>
      <pc:sldChg chg="addSp modSp">
        <pc:chgData name="Lines, Todd" userId="afaf7c3a-e8aa-4568-882a-02ad8f9e19b0" providerId="ADAL" clId="{CD338345-6C37-4994-9377-90874FFB941A}" dt="2019-07-02T18:48:28.719" v="55"/>
        <pc:sldMkLst>
          <pc:docMk/>
          <pc:sldMk cId="1538817441" sldId="288"/>
        </pc:sldMkLst>
      </pc:sldChg>
      <pc:sldChg chg="addSp">
        <pc:chgData name="Lines, Todd" userId="afaf7c3a-e8aa-4568-882a-02ad8f9e19b0" providerId="ADAL" clId="{CD338345-6C37-4994-9377-90874FFB941A}" dt="2019-07-02T18:48:30.105" v="56"/>
        <pc:sldMkLst>
          <pc:docMk/>
          <pc:sldMk cId="2436659377" sldId="28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 11-13,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673993-EBF3-4B6A-9802-073ACFAFCE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Oct 11-13, 2006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3912A-7EA7-4E3B-83EC-5D1E6D3376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0C29D-4A4F-4C4D-B0A6-7AE47C38EA4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hyperlink" Target="http://www.globalsecurity.org/military/systems/ground/v-mads.htm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31A11-D55F-6CC1-2DB5-AF98E9BE31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EDB55-E444-7D4A-9683-62F325DFAB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38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6E29661-3BA5-7D3D-6B21-612007F89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cxnSp>
        <p:nvCxnSpPr>
          <p:cNvPr id="23555" name="Straight Connector 7">
            <a:extLst>
              <a:ext uri="{FF2B5EF4-FFF2-40B4-BE49-F238E27FC236}">
                <a16:creationId xmlns:a16="http://schemas.microsoft.com/office/drawing/2014/main" id="{F2F72BDD-CF26-78AE-4039-1B5B908747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30763" y="1600200"/>
            <a:ext cx="0" cy="36337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6" name="Straight Connector 9">
            <a:extLst>
              <a:ext uri="{FF2B5EF4-FFF2-40B4-BE49-F238E27FC236}">
                <a16:creationId xmlns:a16="http://schemas.microsoft.com/office/drawing/2014/main" id="{84D12743-778A-4D98-6D50-B36C4CFF00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7850" y="5233988"/>
            <a:ext cx="732631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7" name="Straight Connector 3">
            <a:extLst>
              <a:ext uri="{FF2B5EF4-FFF2-40B4-BE49-F238E27FC236}">
                <a16:creationId xmlns:a16="http://schemas.microsoft.com/office/drawing/2014/main" id="{B8E892F2-F4FB-E2C3-6FAB-623EEEA58C0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89000" y="1600200"/>
            <a:ext cx="5969000" cy="3633788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8" name="Straight Connector 11">
            <a:extLst>
              <a:ext uri="{FF2B5EF4-FFF2-40B4-BE49-F238E27FC236}">
                <a16:creationId xmlns:a16="http://schemas.microsoft.com/office/drawing/2014/main" id="{C4FEA278-7005-0E9A-6144-01273B5E31A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01700" y="2706688"/>
            <a:ext cx="7002463" cy="2527300"/>
          </a:xfrm>
          <a:prstGeom prst="line">
            <a:avLst/>
          </a:prstGeom>
          <a:noFill/>
          <a:ln w="28575" algn="ctr">
            <a:solidFill>
              <a:srgbClr val="00B05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9" name="Straight Connector 14">
            <a:extLst>
              <a:ext uri="{FF2B5EF4-FFF2-40B4-BE49-F238E27FC236}">
                <a16:creationId xmlns:a16="http://schemas.microsoft.com/office/drawing/2014/main" id="{E3EE393A-029A-49D8-E4DA-244AAD8636F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01700" y="3970338"/>
            <a:ext cx="7002463" cy="1263650"/>
          </a:xfrm>
          <a:prstGeom prst="line">
            <a:avLst/>
          </a:prstGeom>
          <a:noFill/>
          <a:ln w="28575" algn="ctr">
            <a:solidFill>
              <a:srgbClr val="0070C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0" name="Straight Connector 27">
            <a:extLst>
              <a:ext uri="{FF2B5EF4-FFF2-40B4-BE49-F238E27FC236}">
                <a16:creationId xmlns:a16="http://schemas.microsoft.com/office/drawing/2014/main" id="{7E9FD3CB-FBB6-7D54-E836-E35819DE906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33938" y="1366838"/>
            <a:ext cx="7937" cy="42005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1" name="Straight Connector 33">
            <a:extLst>
              <a:ext uri="{FF2B5EF4-FFF2-40B4-BE49-F238E27FC236}">
                <a16:creationId xmlns:a16="http://schemas.microsoft.com/office/drawing/2014/main" id="{275CDDF9-5310-CFBF-65CE-1474279C12A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48225" y="3970338"/>
            <a:ext cx="3055938" cy="552450"/>
          </a:xfrm>
          <a:prstGeom prst="line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2" name="Straight Connector 40">
            <a:extLst>
              <a:ext uri="{FF2B5EF4-FFF2-40B4-BE49-F238E27FC236}">
                <a16:creationId xmlns:a16="http://schemas.microsoft.com/office/drawing/2014/main" id="{5835FFCC-27C9-FDA6-CB81-178FE7D993A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38700" y="2706688"/>
            <a:ext cx="3065463" cy="1106487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Straight Connector 43">
            <a:extLst>
              <a:ext uri="{FF2B5EF4-FFF2-40B4-BE49-F238E27FC236}">
                <a16:creationId xmlns:a16="http://schemas.microsoft.com/office/drawing/2014/main" id="{9184DEEA-9F97-9932-2444-B0D9BF534DC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30763" y="1600200"/>
            <a:ext cx="2027237" cy="12319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64" name="Oval 20">
            <a:extLst>
              <a:ext uri="{FF2B5EF4-FFF2-40B4-BE49-F238E27FC236}">
                <a16:creationId xmlns:a16="http://schemas.microsoft.com/office/drawing/2014/main" id="{BB62C2BE-F06B-3707-CE35-C5E70FB75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1933575"/>
            <a:ext cx="174625" cy="1682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565" name="Oval 21">
            <a:extLst>
              <a:ext uri="{FF2B5EF4-FFF2-40B4-BE49-F238E27FC236}">
                <a16:creationId xmlns:a16="http://schemas.microsoft.com/office/drawing/2014/main" id="{5BAE17DC-4491-5302-4F4C-AE2D57826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252788"/>
            <a:ext cx="173038" cy="1682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566" name="Oval 22">
            <a:extLst>
              <a:ext uri="{FF2B5EF4-FFF2-40B4-BE49-F238E27FC236}">
                <a16:creationId xmlns:a16="http://schemas.microsoft.com/office/drawing/2014/main" id="{F1AE61CF-77CB-FEA1-E164-39F4443D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638" y="4211638"/>
            <a:ext cx="173037" cy="1682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567" name="Oval 8">
            <a:extLst>
              <a:ext uri="{FF2B5EF4-FFF2-40B4-BE49-F238E27FC236}">
                <a16:creationId xmlns:a16="http://schemas.microsoft.com/office/drawing/2014/main" id="{63B94841-007B-02B9-D755-C082FD68B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2755900"/>
            <a:ext cx="174625" cy="1682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568" name="Oval 18">
            <a:extLst>
              <a:ext uri="{FF2B5EF4-FFF2-40B4-BE49-F238E27FC236}">
                <a16:creationId xmlns:a16="http://schemas.microsoft.com/office/drawing/2014/main" id="{50616CD4-2E6F-CEA6-553A-AC2180685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3738563"/>
            <a:ext cx="173038" cy="1682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569" name="Oval 19">
            <a:extLst>
              <a:ext uri="{FF2B5EF4-FFF2-40B4-BE49-F238E27FC236}">
                <a16:creationId xmlns:a16="http://schemas.microsoft.com/office/drawing/2014/main" id="{ACE2534A-29E9-DABD-1933-B855AE6AD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913" y="4456113"/>
            <a:ext cx="173037" cy="1682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570" name="TextBox 37">
            <a:extLst>
              <a:ext uri="{FF2B5EF4-FFF2-40B4-BE49-F238E27FC236}">
                <a16:creationId xmlns:a16="http://schemas.microsoft.com/office/drawing/2014/main" id="{91458064-1372-76AB-2225-8B8AE9919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5" y="557530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23571" name="TextBox 47">
            <a:extLst>
              <a:ext uri="{FF2B5EF4-FFF2-40B4-BE49-F238E27FC236}">
                <a16:creationId xmlns:a16="http://schemas.microsoft.com/office/drawing/2014/main" id="{FBF90824-6535-1B5B-295E-1481B6BF4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038" y="5575300"/>
            <a:ext cx="568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100</a:t>
            </a:r>
          </a:p>
        </p:txBody>
      </p:sp>
      <p:sp>
        <p:nvSpPr>
          <p:cNvPr id="23572" name="TextBox 48">
            <a:extLst>
              <a:ext uri="{FF2B5EF4-FFF2-40B4-BE49-F238E27FC236}">
                <a16:creationId xmlns:a16="http://schemas.microsoft.com/office/drawing/2014/main" id="{00597647-F604-6CCF-AF77-C91BF6359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5575300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-100</a:t>
            </a:r>
          </a:p>
        </p:txBody>
      </p:sp>
      <p:sp>
        <p:nvSpPr>
          <p:cNvPr id="23573" name="Oval 52">
            <a:extLst>
              <a:ext uri="{FF2B5EF4-FFF2-40B4-BE49-F238E27FC236}">
                <a16:creationId xmlns:a16="http://schemas.microsoft.com/office/drawing/2014/main" id="{049B9DE3-D4AE-EAB8-C308-3C1F92666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5145088"/>
            <a:ext cx="174625" cy="1682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3574" name="TextBox 53">
            <a:extLst>
              <a:ext uri="{FF2B5EF4-FFF2-40B4-BE49-F238E27FC236}">
                <a16:creationId xmlns:a16="http://schemas.microsoft.com/office/drawing/2014/main" id="{947B078A-752F-71C5-F7A4-A1BE0B723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9425" y="5575300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-200</a:t>
            </a:r>
          </a:p>
        </p:txBody>
      </p:sp>
      <p:sp>
        <p:nvSpPr>
          <p:cNvPr id="23575" name="TextBox 54">
            <a:extLst>
              <a:ext uri="{FF2B5EF4-FFF2-40B4-BE49-F238E27FC236}">
                <a16:creationId xmlns:a16="http://schemas.microsoft.com/office/drawing/2014/main" id="{CCF7155A-0C12-0AD0-4994-9D9A42E08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950" y="5326063"/>
            <a:ext cx="1957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Temperature (</a:t>
            </a:r>
            <a:r>
              <a:rPr lang="en-US" altLang="en-US" sz="1800">
                <a:sym typeface="Symbol" panose="05050102010706020507" pitchFamily="18" charset="2"/>
              </a:rPr>
              <a:t></a:t>
            </a:r>
            <a:r>
              <a:rPr lang="en-US" altLang="en-US" sz="1800"/>
              <a:t>C)</a:t>
            </a:r>
          </a:p>
        </p:txBody>
      </p:sp>
      <p:sp>
        <p:nvSpPr>
          <p:cNvPr id="23576" name="TextBox 55">
            <a:extLst>
              <a:ext uri="{FF2B5EF4-FFF2-40B4-BE49-F238E27FC236}">
                <a16:creationId xmlns:a16="http://schemas.microsoft.com/office/drawing/2014/main" id="{37F145F2-719A-3011-2D10-5563283F4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3" y="1331913"/>
            <a:ext cx="835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 (</a:t>
            </a:r>
            <a:r>
              <a:rPr lang="en-US" altLang="en-US" sz="1800">
                <a:sym typeface="Symbol" panose="05050102010706020507" pitchFamily="18" charset="2"/>
              </a:rPr>
              <a:t>Pa</a:t>
            </a:r>
            <a:r>
              <a:rPr lang="en-US" altLang="en-US" sz="1800"/>
              <a:t>)</a:t>
            </a:r>
          </a:p>
        </p:txBody>
      </p:sp>
      <p:cxnSp>
        <p:nvCxnSpPr>
          <p:cNvPr id="23577" name="Straight Connector 56">
            <a:extLst>
              <a:ext uri="{FF2B5EF4-FFF2-40B4-BE49-F238E27FC236}">
                <a16:creationId xmlns:a16="http://schemas.microsoft.com/office/drawing/2014/main" id="{4E89D5BA-6E6C-D980-FD24-C5733AB1A7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7600" y="5041900"/>
            <a:ext cx="0" cy="3524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8" name="Straight Connector 58">
            <a:extLst>
              <a:ext uri="{FF2B5EF4-FFF2-40B4-BE49-F238E27FC236}">
                <a16:creationId xmlns:a16="http://schemas.microsoft.com/office/drawing/2014/main" id="{33AC526C-B172-B9C4-0318-EAE2DA863D5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49638" y="5049838"/>
            <a:ext cx="0" cy="3524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9" name="Straight Connector 59">
            <a:extLst>
              <a:ext uri="{FF2B5EF4-FFF2-40B4-BE49-F238E27FC236}">
                <a16:creationId xmlns:a16="http://schemas.microsoft.com/office/drawing/2014/main" id="{CE6B13D6-D8FB-FD47-1E88-4CA292EBF3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11375" y="5068888"/>
            <a:ext cx="0" cy="3540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80" name="TextBox 1">
            <a:extLst>
              <a:ext uri="{FF2B5EF4-FFF2-40B4-BE49-F238E27FC236}">
                <a16:creationId xmlns:a16="http://schemas.microsoft.com/office/drawing/2014/main" id="{1D118BC3-06A5-61A5-B9B7-20A5FE6CE8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2820988"/>
            <a:ext cx="10985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 = 0 Pa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 = 0</a:t>
            </a:r>
            <a:r>
              <a:rPr lang="en-US" altLang="en-US" sz="1800">
                <a:sym typeface="Symbol" panose="05050102010706020507" pitchFamily="18" charset="2"/>
              </a:rPr>
              <a:t> K</a:t>
            </a:r>
            <a:endParaRPr lang="en-US" altLang="en-US" sz="1800"/>
          </a:p>
        </p:txBody>
      </p:sp>
      <p:sp>
        <p:nvSpPr>
          <p:cNvPr id="23581" name="Freeform 4">
            <a:extLst>
              <a:ext uri="{FF2B5EF4-FFF2-40B4-BE49-F238E27FC236}">
                <a16:creationId xmlns:a16="http://schemas.microsoft.com/office/drawing/2014/main" id="{D268899F-2753-965A-B2BC-5814452DB7A4}"/>
              </a:ext>
            </a:extLst>
          </p:cNvPr>
          <p:cNvSpPr>
            <a:spLocks/>
          </p:cNvSpPr>
          <p:nvPr/>
        </p:nvSpPr>
        <p:spPr bwMode="auto">
          <a:xfrm>
            <a:off x="890588" y="3500438"/>
            <a:ext cx="157162" cy="1516062"/>
          </a:xfrm>
          <a:custGeom>
            <a:avLst/>
            <a:gdLst>
              <a:gd name="T0" fmla="*/ 158183 w 156808"/>
              <a:gd name="T1" fmla="*/ 0 h 1515979"/>
              <a:gd name="T2" fmla="*/ 0 w 156808"/>
              <a:gd name="T3" fmla="*/ 553603 h 1515979"/>
              <a:gd name="T4" fmla="*/ 158183 w 156808"/>
              <a:gd name="T5" fmla="*/ 529535 h 1515979"/>
              <a:gd name="T6" fmla="*/ 36504 w 156808"/>
              <a:gd name="T7" fmla="*/ 1516394 h 15159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6808" h="1515979">
                <a:moveTo>
                  <a:pt x="156410" y="0"/>
                </a:moveTo>
                <a:cubicBezTo>
                  <a:pt x="78205" y="232610"/>
                  <a:pt x="0" y="465221"/>
                  <a:pt x="0" y="553453"/>
                </a:cubicBezTo>
                <a:cubicBezTo>
                  <a:pt x="0" y="641685"/>
                  <a:pt x="150394" y="368969"/>
                  <a:pt x="156410" y="529390"/>
                </a:cubicBezTo>
                <a:cubicBezTo>
                  <a:pt x="162426" y="689811"/>
                  <a:pt x="99260" y="1102895"/>
                  <a:pt x="36095" y="151597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5B6809FC-F3A9-2879-000C-785F567D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grpSp>
        <p:nvGrpSpPr>
          <p:cNvPr id="24579" name="Group 51">
            <a:extLst>
              <a:ext uri="{FF2B5EF4-FFF2-40B4-BE49-F238E27FC236}">
                <a16:creationId xmlns:a16="http://schemas.microsoft.com/office/drawing/2014/main" id="{8DB5F1BA-30C4-362F-4B86-24D02C8D75A4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1757363"/>
            <a:ext cx="3814763" cy="3930650"/>
            <a:chOff x="4032335" y="2418366"/>
            <a:chExt cx="3814884" cy="3930772"/>
          </a:xfrm>
        </p:grpSpPr>
        <p:grpSp>
          <p:nvGrpSpPr>
            <p:cNvPr id="24580" name="Group 48">
              <a:extLst>
                <a:ext uri="{FF2B5EF4-FFF2-40B4-BE49-F238E27FC236}">
                  <a16:creationId xmlns:a16="http://schemas.microsoft.com/office/drawing/2014/main" id="{80FF7F37-02CA-00E5-24D7-769AE2DA9F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12097" y="2572256"/>
              <a:ext cx="308819" cy="3587911"/>
              <a:chOff x="4612097" y="2572256"/>
              <a:chExt cx="830180" cy="3587911"/>
            </a:xfrm>
          </p:grpSpPr>
          <p:cxnSp>
            <p:nvCxnSpPr>
              <p:cNvPr id="24603" name="Straight Connector 9">
                <a:extLst>
                  <a:ext uri="{FF2B5EF4-FFF2-40B4-BE49-F238E27FC236}">
                    <a16:creationId xmlns:a16="http://schemas.microsoft.com/office/drawing/2014/main" id="{7C8F3D72-D9B8-BBDA-9787-03DBC66C136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12097" y="6160167"/>
                <a:ext cx="83018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04" name="Straight Connector 12">
                <a:extLst>
                  <a:ext uri="{FF2B5EF4-FFF2-40B4-BE49-F238E27FC236}">
                    <a16:creationId xmlns:a16="http://schemas.microsoft.com/office/drawing/2014/main" id="{35CC82FA-C064-C5D3-DF88-C7B0BCD422E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12097" y="5759937"/>
                <a:ext cx="83018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05" name="Straight Connector 13">
                <a:extLst>
                  <a:ext uri="{FF2B5EF4-FFF2-40B4-BE49-F238E27FC236}">
                    <a16:creationId xmlns:a16="http://schemas.microsoft.com/office/drawing/2014/main" id="{0FE6023C-54E8-EF96-49E0-B6972E3A287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12097" y="5364421"/>
                <a:ext cx="83018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06" name="Straight Connector 14">
                <a:extLst>
                  <a:ext uri="{FF2B5EF4-FFF2-40B4-BE49-F238E27FC236}">
                    <a16:creationId xmlns:a16="http://schemas.microsoft.com/office/drawing/2014/main" id="{8E87EC45-8761-FD65-6C12-7EDA8DD0576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12097" y="4964190"/>
                <a:ext cx="83018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07" name="Straight Connector 19">
                <a:extLst>
                  <a:ext uri="{FF2B5EF4-FFF2-40B4-BE49-F238E27FC236}">
                    <a16:creationId xmlns:a16="http://schemas.microsoft.com/office/drawing/2014/main" id="{846EC3CD-E738-D0F6-233D-4A7543EE843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12097" y="4559264"/>
                <a:ext cx="83018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08" name="Straight Connector 20">
                <a:extLst>
                  <a:ext uri="{FF2B5EF4-FFF2-40B4-BE49-F238E27FC236}">
                    <a16:creationId xmlns:a16="http://schemas.microsoft.com/office/drawing/2014/main" id="{B4C3096F-B58F-3F13-CE3D-A7C22E3A613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12097" y="4159034"/>
                <a:ext cx="83018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09" name="Straight Connector 21">
                <a:extLst>
                  <a:ext uri="{FF2B5EF4-FFF2-40B4-BE49-F238E27FC236}">
                    <a16:creationId xmlns:a16="http://schemas.microsoft.com/office/drawing/2014/main" id="{7035EA0A-4EA9-FE7E-7C1B-12B4328433D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12097" y="3763518"/>
                <a:ext cx="83018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0" name="Straight Connector 22">
                <a:extLst>
                  <a:ext uri="{FF2B5EF4-FFF2-40B4-BE49-F238E27FC236}">
                    <a16:creationId xmlns:a16="http://schemas.microsoft.com/office/drawing/2014/main" id="{29682E45-8520-E5BB-8C30-4E33FDBE18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12097" y="3363287"/>
                <a:ext cx="83018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1" name="Straight Connector 23">
                <a:extLst>
                  <a:ext uri="{FF2B5EF4-FFF2-40B4-BE49-F238E27FC236}">
                    <a16:creationId xmlns:a16="http://schemas.microsoft.com/office/drawing/2014/main" id="{4464C4F7-6A64-DE35-394A-BD827C02DDD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12097" y="2972487"/>
                <a:ext cx="83018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612" name="Straight Connector 24">
                <a:extLst>
                  <a:ext uri="{FF2B5EF4-FFF2-40B4-BE49-F238E27FC236}">
                    <a16:creationId xmlns:a16="http://schemas.microsoft.com/office/drawing/2014/main" id="{A0548398-47F5-F7E8-CFCD-AD0C490BAE5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4612097" y="2572256"/>
                <a:ext cx="830180" cy="0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4581" name="TextBox 11">
              <a:extLst>
                <a:ext uri="{FF2B5EF4-FFF2-40B4-BE49-F238E27FC236}">
                  <a16:creationId xmlns:a16="http://schemas.microsoft.com/office/drawing/2014/main" id="{51107260-A047-922C-9CFD-5CBB16517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2400" y="2418366"/>
              <a:ext cx="52610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10</a:t>
              </a:r>
              <a:r>
                <a:rPr lang="en-US" altLang="en-US" sz="1800" baseline="30000"/>
                <a:t>9</a:t>
              </a:r>
            </a:p>
          </p:txBody>
        </p:sp>
        <p:sp>
          <p:nvSpPr>
            <p:cNvPr id="24582" name="TextBox 28">
              <a:extLst>
                <a:ext uri="{FF2B5EF4-FFF2-40B4-BE49-F238E27FC236}">
                  <a16:creationId xmlns:a16="http://schemas.microsoft.com/office/drawing/2014/main" id="{2A438061-63A2-8783-8205-F215EB9D9F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383" y="2823438"/>
              <a:ext cx="5261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10</a:t>
              </a:r>
              <a:r>
                <a:rPr lang="en-US" altLang="en-US" sz="1800" baseline="30000"/>
                <a:t>8</a:t>
              </a:r>
            </a:p>
          </p:txBody>
        </p:sp>
        <p:sp>
          <p:nvSpPr>
            <p:cNvPr id="24583" name="TextBox 29">
              <a:extLst>
                <a:ext uri="{FF2B5EF4-FFF2-40B4-BE49-F238E27FC236}">
                  <a16:creationId xmlns:a16="http://schemas.microsoft.com/office/drawing/2014/main" id="{C6E5757D-3F16-3411-1550-B37446713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335" y="3216478"/>
              <a:ext cx="5261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10</a:t>
              </a:r>
              <a:r>
                <a:rPr lang="en-US" altLang="en-US" sz="1800" baseline="30000"/>
                <a:t>7</a:t>
              </a:r>
            </a:p>
          </p:txBody>
        </p:sp>
        <p:sp>
          <p:nvSpPr>
            <p:cNvPr id="24584" name="TextBox 30">
              <a:extLst>
                <a:ext uri="{FF2B5EF4-FFF2-40B4-BE49-F238E27FC236}">
                  <a16:creationId xmlns:a16="http://schemas.microsoft.com/office/drawing/2014/main" id="{B7B917C9-CD79-C63D-08FD-B9BF07BFF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4367" y="3589470"/>
              <a:ext cx="5261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10</a:t>
              </a:r>
              <a:r>
                <a:rPr lang="en-US" altLang="en-US" sz="1800" baseline="30000"/>
                <a:t>6</a:t>
              </a:r>
            </a:p>
          </p:txBody>
        </p:sp>
        <p:sp>
          <p:nvSpPr>
            <p:cNvPr id="24585" name="TextBox 31">
              <a:extLst>
                <a:ext uri="{FF2B5EF4-FFF2-40B4-BE49-F238E27FC236}">
                  <a16:creationId xmlns:a16="http://schemas.microsoft.com/office/drawing/2014/main" id="{13FBA1FD-8E67-51D1-E29B-E4B993B0F5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2383" y="4006574"/>
              <a:ext cx="5261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10</a:t>
              </a:r>
              <a:r>
                <a:rPr lang="en-US" altLang="en-US" sz="1800" baseline="30000"/>
                <a:t>5</a:t>
              </a:r>
            </a:p>
          </p:txBody>
        </p:sp>
        <p:sp>
          <p:nvSpPr>
            <p:cNvPr id="24586" name="TextBox 32">
              <a:extLst>
                <a:ext uri="{FF2B5EF4-FFF2-40B4-BE49-F238E27FC236}">
                  <a16:creationId xmlns:a16="http://schemas.microsoft.com/office/drawing/2014/main" id="{C9A6F01E-48EC-CBE0-D739-A33C0275E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2383" y="4391598"/>
              <a:ext cx="5261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10</a:t>
              </a:r>
              <a:r>
                <a:rPr lang="en-US" altLang="en-US" sz="1800" baseline="30000"/>
                <a:t>4</a:t>
              </a:r>
            </a:p>
          </p:txBody>
        </p:sp>
        <p:sp>
          <p:nvSpPr>
            <p:cNvPr id="24587" name="TextBox 33">
              <a:extLst>
                <a:ext uri="{FF2B5EF4-FFF2-40B4-BE49-F238E27FC236}">
                  <a16:creationId xmlns:a16="http://schemas.microsoft.com/office/drawing/2014/main" id="{C18D55D1-CB57-59E6-13DD-721E40486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2383" y="4812718"/>
              <a:ext cx="5261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10</a:t>
              </a:r>
              <a:r>
                <a:rPr lang="en-US" altLang="en-US" sz="1800" baseline="30000"/>
                <a:t>3</a:t>
              </a:r>
            </a:p>
          </p:txBody>
        </p:sp>
        <p:sp>
          <p:nvSpPr>
            <p:cNvPr id="24588" name="TextBox 34">
              <a:extLst>
                <a:ext uri="{FF2B5EF4-FFF2-40B4-BE49-F238E27FC236}">
                  <a16:creationId xmlns:a16="http://schemas.microsoft.com/office/drawing/2014/main" id="{E361FF08-CAC2-B0D5-041E-41BAB6DCB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367" y="5193726"/>
              <a:ext cx="5261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10</a:t>
              </a:r>
              <a:r>
                <a:rPr lang="en-US" altLang="en-US" sz="1800" baseline="30000"/>
                <a:t>2</a:t>
              </a:r>
            </a:p>
          </p:txBody>
        </p:sp>
        <p:sp>
          <p:nvSpPr>
            <p:cNvPr id="24589" name="TextBox 35">
              <a:extLst>
                <a:ext uri="{FF2B5EF4-FFF2-40B4-BE49-F238E27FC236}">
                  <a16:creationId xmlns:a16="http://schemas.microsoft.com/office/drawing/2014/main" id="{D274F9EF-6241-D2F8-87BE-6E491985C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0735" y="5586766"/>
              <a:ext cx="4411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10</a:t>
              </a:r>
              <a:endParaRPr lang="en-US" altLang="en-US" sz="1800" baseline="30000"/>
            </a:p>
          </p:txBody>
        </p:sp>
        <p:sp>
          <p:nvSpPr>
            <p:cNvPr id="24590" name="TextBox 36">
              <a:extLst>
                <a:ext uri="{FF2B5EF4-FFF2-40B4-BE49-F238E27FC236}">
                  <a16:creationId xmlns:a16="http://schemas.microsoft.com/office/drawing/2014/main" id="{E918DC22-E85B-649D-10CC-2CBBACB66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063" y="5979806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  <a:endParaRPr lang="en-US" altLang="en-US" sz="1800" baseline="30000"/>
            </a:p>
          </p:txBody>
        </p:sp>
        <p:sp>
          <p:nvSpPr>
            <p:cNvPr id="24591" name="TextBox 40">
              <a:extLst>
                <a:ext uri="{FF2B5EF4-FFF2-40B4-BE49-F238E27FC236}">
                  <a16:creationId xmlns:a16="http://schemas.microsoft.com/office/drawing/2014/main" id="{20518123-5B68-23D1-D99A-C88E91916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1805" y="3172536"/>
              <a:ext cx="15055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Solar Interior</a:t>
              </a:r>
            </a:p>
          </p:txBody>
        </p:sp>
        <p:sp>
          <p:nvSpPr>
            <p:cNvPr id="24592" name="TextBox 42">
              <a:extLst>
                <a:ext uri="{FF2B5EF4-FFF2-40B4-BE49-F238E27FC236}">
                  <a16:creationId xmlns:a16="http://schemas.microsoft.com/office/drawing/2014/main" id="{E9D1CDAE-2482-F903-859A-D7997D5EBF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492" y="4564232"/>
              <a:ext cx="17027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Solar “surface”</a:t>
              </a:r>
            </a:p>
          </p:txBody>
        </p:sp>
        <p:sp>
          <p:nvSpPr>
            <p:cNvPr id="24593" name="TextBox 43">
              <a:extLst>
                <a:ext uri="{FF2B5EF4-FFF2-40B4-BE49-F238E27FC236}">
                  <a16:creationId xmlns:a16="http://schemas.microsoft.com/office/drawing/2014/main" id="{E4C22C1B-9E01-008C-1DF5-9C2B2F7DD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8116" y="4788824"/>
              <a:ext cx="23391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Copper Melting Point</a:t>
              </a:r>
            </a:p>
          </p:txBody>
        </p:sp>
        <p:sp>
          <p:nvSpPr>
            <p:cNvPr id="24594" name="TextBox 44">
              <a:extLst>
                <a:ext uri="{FF2B5EF4-FFF2-40B4-BE49-F238E27FC236}">
                  <a16:creationId xmlns:a16="http://schemas.microsoft.com/office/drawing/2014/main" id="{301C7530-C109-5AE1-88C5-F4F2E1EB5D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28198" y="5097640"/>
              <a:ext cx="168931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Water Freezes</a:t>
              </a:r>
            </a:p>
          </p:txBody>
        </p:sp>
        <p:sp>
          <p:nvSpPr>
            <p:cNvPr id="24595" name="TextBox 45">
              <a:extLst>
                <a:ext uri="{FF2B5EF4-FFF2-40B4-BE49-F238E27FC236}">
                  <a16:creationId xmlns:a16="http://schemas.microsoft.com/office/drawing/2014/main" id="{D07EB873-7B02-5347-6C15-B6CCF5841C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0653" y="5382392"/>
              <a:ext cx="17363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Liquid Nitrogen</a:t>
              </a:r>
            </a:p>
          </p:txBody>
        </p:sp>
        <p:sp>
          <p:nvSpPr>
            <p:cNvPr id="24596" name="TextBox 46">
              <a:extLst>
                <a:ext uri="{FF2B5EF4-FFF2-40B4-BE49-F238E27FC236}">
                  <a16:creationId xmlns:a16="http://schemas.microsoft.com/office/drawing/2014/main" id="{E996A1CC-87D9-A239-A1A1-955BD4BC86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9358" y="5907784"/>
              <a:ext cx="158248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Liquid Helium</a:t>
              </a:r>
            </a:p>
          </p:txBody>
        </p:sp>
        <p:cxnSp>
          <p:nvCxnSpPr>
            <p:cNvPr id="24597" name="Straight Arrow Connector 50">
              <a:extLst>
                <a:ext uri="{FF2B5EF4-FFF2-40B4-BE49-F238E27FC236}">
                  <a16:creationId xmlns:a16="http://schemas.microsoft.com/office/drawing/2014/main" id="{78BB6118-2E9A-5DC7-9054-AB4A8A6D14F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113401" y="3373080"/>
              <a:ext cx="397042" cy="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8" name="Straight Arrow Connector 52">
              <a:extLst>
                <a:ext uri="{FF2B5EF4-FFF2-40B4-BE49-F238E27FC236}">
                  <a16:creationId xmlns:a16="http://schemas.microsoft.com/office/drawing/2014/main" id="{387A37E0-AC17-158E-51D7-1B6D4E0A7A4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113401" y="4752744"/>
              <a:ext cx="397042" cy="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9" name="Straight Arrow Connector 53">
              <a:extLst>
                <a:ext uri="{FF2B5EF4-FFF2-40B4-BE49-F238E27FC236}">
                  <a16:creationId xmlns:a16="http://schemas.microsoft.com/office/drawing/2014/main" id="{8D276436-C334-C645-3478-A5427B4F2F8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113401" y="4977336"/>
              <a:ext cx="397042" cy="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0" name="Straight Arrow Connector 54">
              <a:extLst>
                <a:ext uri="{FF2B5EF4-FFF2-40B4-BE49-F238E27FC236}">
                  <a16:creationId xmlns:a16="http://schemas.microsoft.com/office/drawing/2014/main" id="{36237A2C-DEAC-0967-74B2-BFC481E46F8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113401" y="5310216"/>
              <a:ext cx="397042" cy="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1" name="Straight Arrow Connector 55">
              <a:extLst>
                <a:ext uri="{FF2B5EF4-FFF2-40B4-BE49-F238E27FC236}">
                  <a16:creationId xmlns:a16="http://schemas.microsoft.com/office/drawing/2014/main" id="{FA9DBA3D-4D65-6FA9-EDB1-8B4AF5FEC95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113401" y="5558872"/>
              <a:ext cx="397042" cy="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2" name="Straight Arrow Connector 56">
              <a:extLst>
                <a:ext uri="{FF2B5EF4-FFF2-40B4-BE49-F238E27FC236}">
                  <a16:creationId xmlns:a16="http://schemas.microsoft.com/office/drawing/2014/main" id="{13EA3838-2772-D183-5016-0F5389C0AE6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113401" y="6096296"/>
              <a:ext cx="397042" cy="0"/>
            </a:xfrm>
            <a:prstGeom prst="straightConnector1">
              <a:avLst/>
            </a:prstGeom>
            <a:noFill/>
            <a:ln w="19050" algn="ctr">
              <a:solidFill>
                <a:srgbClr val="FF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5C95-BA51-4AA4-8DBF-1D4034B9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820AF-5DE7-42DE-977B-CE87B0A82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8E3C4A-9B18-410A-B60F-309A332FE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" y="838200"/>
            <a:ext cx="8493939" cy="5105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AC10EA-00B5-4648-9CCD-AE413FFBC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819400"/>
            <a:ext cx="1431900" cy="171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44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6200" y="228600"/>
          <a:ext cx="8991600" cy="6257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800">
                  <a:extLst>
                    <a:ext uri="{9D8B030D-6E8A-4147-A177-3AD203B41FA5}">
                      <a16:colId xmlns:a16="http://schemas.microsoft.com/office/drawing/2014/main" val="4163259318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3885287205"/>
                    </a:ext>
                  </a:extLst>
                </a:gridCol>
              </a:tblGrid>
              <a:tr h="6953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Material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Average </a:t>
                      </a:r>
                      <a:r>
                        <a:rPr lang="el-GR" sz="3600" dirty="0"/>
                        <a:t>α(</a:t>
                      </a:r>
                      <a:r>
                        <a:rPr lang="en-US" sz="3600" dirty="0"/>
                        <a:t>K⁻¹)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63436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Aluminum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25×10⁻⁶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862522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Copper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17×10⁻⁶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345274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14×10⁻⁶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857155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29×10⁻⁶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627294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Brass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/>
                        <a:t>18.7×10⁻⁶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14673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Steel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11×10⁻⁶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174021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Glass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9×10⁻⁶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418938"/>
                  </a:ext>
                </a:extLst>
              </a:tr>
              <a:tr h="695325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Concrete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12×10⁻⁶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9353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39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16946"/>
            <a:ext cx="7086600" cy="2694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013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3602-45DB-3F4A-3C7D-25648EF4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EC15A-51FB-68D4-5B82-B9C119E35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C89719-6BD7-6278-29C6-EA4AF39F4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559" y="1417638"/>
            <a:ext cx="5100882" cy="312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6091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066799"/>
            <a:ext cx="6172200" cy="4948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304800"/>
            <a:ext cx="8839200" cy="6843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5BF0B8-902C-2BFB-6DED-B691D43835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DCF28AE-E911-2779-96C0-51B5DC08D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77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1E1A0684-395A-7DB7-2AC9-BBCC679F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123.8.11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2F2E65FF-F107-E22C-1F77-239D05866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592513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What phase would this substance have if is were in the state represented by letter C?</a:t>
            </a:r>
          </a:p>
          <a:p>
            <a:pPr>
              <a:buFontTx/>
              <a:buAutoNum type="alphaLcParenR"/>
            </a:pPr>
            <a:r>
              <a:rPr lang="en-US" altLang="en-US" sz="2800"/>
              <a:t>Solid</a:t>
            </a:r>
          </a:p>
          <a:p>
            <a:pPr>
              <a:buFontTx/>
              <a:buAutoNum type="alphaLcParenR"/>
            </a:pPr>
            <a:r>
              <a:rPr lang="en-US" altLang="en-US" sz="2800"/>
              <a:t>Liquid</a:t>
            </a:r>
          </a:p>
          <a:p>
            <a:pPr>
              <a:buFontTx/>
              <a:buAutoNum type="alphaLcParenR"/>
            </a:pPr>
            <a:r>
              <a:rPr lang="en-US" altLang="en-US" sz="2800"/>
              <a:t>Gas</a:t>
            </a:r>
          </a:p>
          <a:p>
            <a:pPr>
              <a:buFontTx/>
              <a:buAutoNum type="alphaLcParenR"/>
            </a:pPr>
            <a:r>
              <a:rPr lang="en-US" altLang="en-US" sz="2800"/>
              <a:t>Plasma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C1E135F8-74E9-9597-9A46-BF25B5CE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FF21E5-B209-44F4-A3F3-22504370CE7E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25605" name="Picture 2">
            <a:extLst>
              <a:ext uri="{FF2B5EF4-FFF2-40B4-BE49-F238E27FC236}">
                <a16:creationId xmlns:a16="http://schemas.microsoft.com/office/drawing/2014/main" id="{173A0D98-0928-DDB8-4186-CDCB178AE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2235200"/>
            <a:ext cx="413702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1A7CE2B-B0E1-8648-6066-A3BDB44C6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123.8.10.2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72443DA-3137-3A35-13C2-3E72A48D2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7888288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What might be the problem with calibrating your Celsius scale thermometer here in Rexburg, ID?</a:t>
            </a:r>
          </a:p>
          <a:p>
            <a:pPr>
              <a:buFontTx/>
              <a:buAutoNum type="alphaLcParenR"/>
            </a:pPr>
            <a:r>
              <a:rPr lang="en-US" altLang="en-US" sz="2800"/>
              <a:t>No problem, the Celsius scale is well established</a:t>
            </a:r>
          </a:p>
          <a:p>
            <a:pPr>
              <a:buFontTx/>
              <a:buAutoNum type="alphaLcParenR"/>
            </a:pPr>
            <a:r>
              <a:rPr lang="en-US" altLang="en-US" sz="2800"/>
              <a:t>Because it is so cold here, you might drop the thermometer while you work on it.</a:t>
            </a:r>
          </a:p>
          <a:p>
            <a:pPr>
              <a:buFontTx/>
              <a:buAutoNum type="alphaLcParenR"/>
            </a:pPr>
            <a:r>
              <a:rPr lang="en-US" altLang="en-US" sz="2800"/>
              <a:t>Water does not boil at 100 </a:t>
            </a:r>
            <a:r>
              <a:rPr lang="en-US" altLang="en-US" sz="2800">
                <a:sym typeface="Symbol" panose="05050102010706020507" pitchFamily="18" charset="2"/>
              </a:rPr>
              <a:t></a:t>
            </a:r>
            <a:r>
              <a:rPr lang="en-US" altLang="en-US" sz="2800"/>
              <a:t>C here</a:t>
            </a:r>
          </a:p>
          <a:p>
            <a:pPr>
              <a:buFontTx/>
              <a:buAutoNum type="alphaLcParenR"/>
            </a:pPr>
            <a:r>
              <a:rPr lang="en-US" altLang="en-US" sz="2800"/>
              <a:t>The scale does not work well for temperatures outside the 0 </a:t>
            </a:r>
            <a:r>
              <a:rPr lang="en-US" altLang="en-US" sz="2800">
                <a:sym typeface="Symbol" panose="05050102010706020507" pitchFamily="18" charset="2"/>
              </a:rPr>
              <a:t></a:t>
            </a:r>
            <a:r>
              <a:rPr lang="en-US" altLang="en-US" sz="2800"/>
              <a:t>C to 100 </a:t>
            </a:r>
            <a:r>
              <a:rPr lang="en-US" altLang="en-US" sz="2800">
                <a:sym typeface="Symbol" panose="05050102010706020507" pitchFamily="18" charset="2"/>
              </a:rPr>
              <a:t></a:t>
            </a:r>
            <a:r>
              <a:rPr lang="en-US" altLang="en-US" sz="2800"/>
              <a:t>C range.</a:t>
            </a: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90EF3720-203A-B212-82F3-9C5B6F82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654DEF-B766-4EEA-AA8C-871A53D157A7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6EF44F64-7B8C-C9AF-C18D-8F2066A3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96BFBF62-7B76-3D28-E58C-9097B203F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6628" name="Date Placeholder 3">
            <a:extLst>
              <a:ext uri="{FF2B5EF4-FFF2-40B4-BE49-F238E27FC236}">
                <a16:creationId xmlns:a16="http://schemas.microsoft.com/office/drawing/2014/main" id="{41C8C8E5-2A9F-AD74-65FE-54FF372918A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Oct 11-13, 2006</a:t>
            </a:r>
          </a:p>
        </p:txBody>
      </p:sp>
      <p:sp>
        <p:nvSpPr>
          <p:cNvPr id="26629" name="Footer Placeholder 4">
            <a:extLst>
              <a:ext uri="{FF2B5EF4-FFF2-40B4-BE49-F238E27FC236}">
                <a16:creationId xmlns:a16="http://schemas.microsoft.com/office/drawing/2014/main" id="{6FE2309B-91B8-FA44-041D-96F9E706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R. Todd Lines</a:t>
            </a:r>
          </a:p>
        </p:txBody>
      </p:sp>
      <p:pic>
        <p:nvPicPr>
          <p:cNvPr id="26630" name="Picture 5">
            <a:extLst>
              <a:ext uri="{FF2B5EF4-FFF2-40B4-BE49-F238E27FC236}">
                <a16:creationId xmlns:a16="http://schemas.microsoft.com/office/drawing/2014/main" id="{433C43A6-E98C-063C-5648-80270D74D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2514600"/>
            <a:ext cx="29241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96211992-64A6-EFF8-1509-495EDC4E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7651" name="Date Placeholder 2">
            <a:extLst>
              <a:ext uri="{FF2B5EF4-FFF2-40B4-BE49-F238E27FC236}">
                <a16:creationId xmlns:a16="http://schemas.microsoft.com/office/drawing/2014/main" id="{3E14BBFA-3798-5BED-998D-67D762B823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Oct 11-13, 2006</a:t>
            </a:r>
          </a:p>
        </p:txBody>
      </p:sp>
      <p:sp>
        <p:nvSpPr>
          <p:cNvPr id="27652" name="Footer Placeholder 3">
            <a:extLst>
              <a:ext uri="{FF2B5EF4-FFF2-40B4-BE49-F238E27FC236}">
                <a16:creationId xmlns:a16="http://schemas.microsoft.com/office/drawing/2014/main" id="{353DEFF9-C353-DAD4-59B5-4A9B63DA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R. Todd Lines</a:t>
            </a:r>
          </a:p>
        </p:txBody>
      </p:sp>
      <p:pic>
        <p:nvPicPr>
          <p:cNvPr id="27653" name="Picture 4">
            <a:extLst>
              <a:ext uri="{FF2B5EF4-FFF2-40B4-BE49-F238E27FC236}">
                <a16:creationId xmlns:a16="http://schemas.microsoft.com/office/drawing/2014/main" id="{B6D4EACC-847F-969B-C9DF-EDC770A1B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2065338"/>
            <a:ext cx="3368675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FE31F79B-911F-33BC-E1A0-DAEE4E32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8675" name="Date Placeholder 2">
            <a:extLst>
              <a:ext uri="{FF2B5EF4-FFF2-40B4-BE49-F238E27FC236}">
                <a16:creationId xmlns:a16="http://schemas.microsoft.com/office/drawing/2014/main" id="{0AB35271-52AA-01E1-C8B2-1AC7C6E1423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Oct 11-13, 2006</a:t>
            </a:r>
          </a:p>
        </p:txBody>
      </p:sp>
      <p:sp>
        <p:nvSpPr>
          <p:cNvPr id="28676" name="Footer Placeholder 3">
            <a:extLst>
              <a:ext uri="{FF2B5EF4-FFF2-40B4-BE49-F238E27FC236}">
                <a16:creationId xmlns:a16="http://schemas.microsoft.com/office/drawing/2014/main" id="{D377FE0E-D1C5-BC27-7459-897B196A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R. Todd Lines</a:t>
            </a:r>
          </a:p>
        </p:txBody>
      </p:sp>
      <p:pic>
        <p:nvPicPr>
          <p:cNvPr id="28677" name="Picture 4">
            <a:extLst>
              <a:ext uri="{FF2B5EF4-FFF2-40B4-BE49-F238E27FC236}">
                <a16:creationId xmlns:a16="http://schemas.microsoft.com/office/drawing/2014/main" id="{D8669D33-8A04-7F79-2EA1-1935F1BAB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0" y="1100138"/>
            <a:ext cx="5994400" cy="554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87BECDD6-BEAD-70E9-F984-310F89BDD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123.8.11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A2318374-2DD9-28EE-6C92-38001D09B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592513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What phase would this substance have if is were in the state represented by letter A?</a:t>
            </a:r>
          </a:p>
          <a:p>
            <a:pPr>
              <a:buFontTx/>
              <a:buAutoNum type="alphaLcParenR"/>
            </a:pPr>
            <a:r>
              <a:rPr lang="en-US" altLang="en-US" sz="2800"/>
              <a:t>Solid</a:t>
            </a:r>
          </a:p>
          <a:p>
            <a:pPr>
              <a:buFontTx/>
              <a:buAutoNum type="alphaLcParenR"/>
            </a:pPr>
            <a:r>
              <a:rPr lang="en-US" altLang="en-US" sz="2800"/>
              <a:t>Liquid</a:t>
            </a:r>
          </a:p>
          <a:p>
            <a:pPr>
              <a:buFontTx/>
              <a:buAutoNum type="alphaLcParenR"/>
            </a:pPr>
            <a:r>
              <a:rPr lang="en-US" altLang="en-US" sz="2800"/>
              <a:t>Gas</a:t>
            </a:r>
          </a:p>
          <a:p>
            <a:pPr>
              <a:buFontTx/>
              <a:buAutoNum type="alphaLcParenR"/>
            </a:pPr>
            <a:r>
              <a:rPr lang="en-US" altLang="en-US" sz="2800"/>
              <a:t>Plasma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A28B7A34-3E10-6EC9-1B3E-2653699A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FB0F45-8E17-48E3-9473-86DC4041867A}" type="slidenum">
              <a:rPr lang="en-US" altLang="en-US"/>
              <a:pPr/>
              <a:t>23</a:t>
            </a:fld>
            <a:endParaRPr lang="en-US" altLang="en-US"/>
          </a:p>
        </p:txBody>
      </p:sp>
      <p:pic>
        <p:nvPicPr>
          <p:cNvPr id="29701" name="Picture 2">
            <a:extLst>
              <a:ext uri="{FF2B5EF4-FFF2-40B4-BE49-F238E27FC236}">
                <a16:creationId xmlns:a16="http://schemas.microsoft.com/office/drawing/2014/main" id="{F7CA439E-35CF-616F-A928-40C0D8394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2235200"/>
            <a:ext cx="413702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27097216-24E3-5555-218B-50E0B272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123.8.11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E5F05E04-2A42-39AD-A739-016D596CA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592513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What phase would this substance have if is were in the state represented by letter B?</a:t>
            </a:r>
          </a:p>
          <a:p>
            <a:pPr>
              <a:buFontTx/>
              <a:buAutoNum type="alphaLcParenR"/>
            </a:pPr>
            <a:r>
              <a:rPr lang="en-US" altLang="en-US" sz="2800"/>
              <a:t>Solid</a:t>
            </a:r>
          </a:p>
          <a:p>
            <a:pPr>
              <a:buFontTx/>
              <a:buAutoNum type="alphaLcParenR"/>
            </a:pPr>
            <a:r>
              <a:rPr lang="en-US" altLang="en-US" sz="2800"/>
              <a:t>Liquid</a:t>
            </a:r>
          </a:p>
          <a:p>
            <a:pPr>
              <a:buFontTx/>
              <a:buAutoNum type="alphaLcParenR"/>
            </a:pPr>
            <a:r>
              <a:rPr lang="en-US" altLang="en-US" sz="2800"/>
              <a:t>Gas</a:t>
            </a:r>
          </a:p>
          <a:p>
            <a:pPr>
              <a:buFontTx/>
              <a:buAutoNum type="alphaLcParenR"/>
            </a:pPr>
            <a:r>
              <a:rPr lang="en-US" altLang="en-US" sz="2800"/>
              <a:t>Plasma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0B4CD270-2C8C-F946-C1BB-D7F03653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73D16F-899A-45BB-9802-4FBA51AA3148}" type="slidenum">
              <a:rPr lang="en-US" altLang="en-US"/>
              <a:pPr/>
              <a:t>24</a:t>
            </a:fld>
            <a:endParaRPr lang="en-US" altLang="en-US"/>
          </a:p>
        </p:txBody>
      </p:sp>
      <p:pic>
        <p:nvPicPr>
          <p:cNvPr id="30725" name="Picture 2">
            <a:extLst>
              <a:ext uri="{FF2B5EF4-FFF2-40B4-BE49-F238E27FC236}">
                <a16:creationId xmlns:a16="http://schemas.microsoft.com/office/drawing/2014/main" id="{89D99E01-EE24-34A3-CA9B-A64C8F642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2235200"/>
            <a:ext cx="413702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D5402CAF-88B3-C7EA-AEDD-9066F84B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123.8.12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54A2DB6B-4F81-9DEB-EDBC-80476372C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592513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What is point D?</a:t>
            </a:r>
          </a:p>
          <a:p>
            <a:pPr>
              <a:buFontTx/>
              <a:buAutoNum type="alphaLcParenR"/>
            </a:pPr>
            <a:r>
              <a:rPr lang="en-US" altLang="en-US" sz="2800"/>
              <a:t>Sublimation point</a:t>
            </a:r>
          </a:p>
          <a:p>
            <a:pPr>
              <a:buFontTx/>
              <a:buAutoNum type="alphaLcParenR"/>
            </a:pPr>
            <a:r>
              <a:rPr lang="en-US" altLang="en-US" sz="2800"/>
              <a:t>Boiling point</a:t>
            </a:r>
          </a:p>
          <a:p>
            <a:pPr>
              <a:buFontTx/>
              <a:buAutoNum type="alphaLcParenR"/>
            </a:pPr>
            <a:r>
              <a:rPr lang="en-US" altLang="en-US" sz="2800"/>
              <a:t>Triple point</a:t>
            </a:r>
          </a:p>
          <a:p>
            <a:pPr>
              <a:buFontTx/>
              <a:buAutoNum type="alphaLcParenR"/>
            </a:pPr>
            <a:r>
              <a:rPr lang="en-US" altLang="en-US" sz="2800"/>
              <a:t>Double point</a:t>
            </a:r>
          </a:p>
          <a:p>
            <a:pPr>
              <a:buFontTx/>
              <a:buAutoNum type="alphaLcParenR"/>
            </a:pPr>
            <a:r>
              <a:rPr lang="en-US" altLang="en-US" sz="2800"/>
              <a:t>Critical point</a:t>
            </a:r>
          </a:p>
          <a:p>
            <a:pPr>
              <a:buFontTx/>
              <a:buAutoNum type="alphaLcParenR"/>
            </a:pPr>
            <a:endParaRPr lang="en-US" altLang="en-US" sz="2800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164932E6-6666-1673-5148-AAD85DFE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D0980E-A1C8-476D-A787-C8687B38BB2A}" type="slidenum">
              <a:rPr lang="en-US" altLang="en-US"/>
              <a:pPr/>
              <a:t>25</a:t>
            </a:fld>
            <a:endParaRPr lang="en-US" altLang="en-US"/>
          </a:p>
        </p:txBody>
      </p:sp>
      <p:pic>
        <p:nvPicPr>
          <p:cNvPr id="31749" name="Picture 2">
            <a:extLst>
              <a:ext uri="{FF2B5EF4-FFF2-40B4-BE49-F238E27FC236}">
                <a16:creationId xmlns:a16="http://schemas.microsoft.com/office/drawing/2014/main" id="{DE4F94CB-8334-F5ED-1C60-976D072DC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2235200"/>
            <a:ext cx="413702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3503C15-4965-1B4B-4430-E1C5B10DB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123.8.12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87C2520E-A4D1-9E36-C482-7FF507287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592513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What is point E?</a:t>
            </a:r>
          </a:p>
          <a:p>
            <a:pPr>
              <a:buFontTx/>
              <a:buAutoNum type="alphaLcParenR"/>
            </a:pPr>
            <a:r>
              <a:rPr lang="en-US" altLang="en-US" sz="2800"/>
              <a:t>Sublimation point</a:t>
            </a:r>
          </a:p>
          <a:p>
            <a:pPr>
              <a:buFontTx/>
              <a:buAutoNum type="alphaLcParenR"/>
            </a:pPr>
            <a:r>
              <a:rPr lang="en-US" altLang="en-US" sz="2800"/>
              <a:t>Boiling point</a:t>
            </a:r>
          </a:p>
          <a:p>
            <a:pPr>
              <a:buFontTx/>
              <a:buAutoNum type="alphaLcParenR"/>
            </a:pPr>
            <a:r>
              <a:rPr lang="en-US" altLang="en-US" sz="2800"/>
              <a:t>Triple point</a:t>
            </a:r>
          </a:p>
          <a:p>
            <a:pPr>
              <a:buFontTx/>
              <a:buAutoNum type="alphaLcParenR"/>
            </a:pPr>
            <a:r>
              <a:rPr lang="en-US" altLang="en-US" sz="2800"/>
              <a:t>Double point</a:t>
            </a:r>
          </a:p>
          <a:p>
            <a:pPr>
              <a:buFontTx/>
              <a:buAutoNum type="alphaLcParenR"/>
            </a:pPr>
            <a:r>
              <a:rPr lang="en-US" altLang="en-US" sz="2800"/>
              <a:t>Critical point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2BD868B7-3D03-E20D-13B6-3208523F4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65D6A3F-DECB-4708-B357-5C9DF83C893E}" type="slidenum">
              <a:rPr lang="en-US" altLang="en-US"/>
              <a:pPr/>
              <a:t>26</a:t>
            </a:fld>
            <a:endParaRPr lang="en-US" altLang="en-US"/>
          </a:p>
        </p:txBody>
      </p:sp>
      <p:pic>
        <p:nvPicPr>
          <p:cNvPr id="32773" name="Picture 2">
            <a:extLst>
              <a:ext uri="{FF2B5EF4-FFF2-40B4-BE49-F238E27FC236}">
                <a16:creationId xmlns:a16="http://schemas.microsoft.com/office/drawing/2014/main" id="{CABDF1DF-1698-DABC-2B09-82CB8A0E0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2235200"/>
            <a:ext cx="413702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CE9E2B9C-6864-C04A-B3AC-5AC3A77D6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123.8.12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83CE99C8-A0EB-DC09-AD36-6FD56E4D8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592513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What do we call moving from region A to region B?</a:t>
            </a:r>
          </a:p>
          <a:p>
            <a:pPr>
              <a:buFontTx/>
              <a:buAutoNum type="alphaLcParenR"/>
            </a:pPr>
            <a:r>
              <a:rPr lang="en-US" altLang="en-US" sz="2400"/>
              <a:t>Boiling </a:t>
            </a:r>
          </a:p>
          <a:p>
            <a:pPr>
              <a:buFontTx/>
              <a:buAutoNum type="alphaLcParenR"/>
            </a:pPr>
            <a:r>
              <a:rPr lang="en-US" altLang="en-US" sz="2400"/>
              <a:t>Freezing</a:t>
            </a:r>
          </a:p>
          <a:p>
            <a:pPr>
              <a:buFontTx/>
              <a:buAutoNum type="alphaLcParenR"/>
            </a:pPr>
            <a:r>
              <a:rPr lang="en-US" altLang="en-US" sz="2400"/>
              <a:t>Melting</a:t>
            </a:r>
          </a:p>
          <a:p>
            <a:pPr>
              <a:buFontTx/>
              <a:buAutoNum type="alphaLcParenR"/>
            </a:pPr>
            <a:r>
              <a:rPr lang="en-US" altLang="en-US" sz="2400"/>
              <a:t>Condensing</a:t>
            </a:r>
          </a:p>
          <a:p>
            <a:pPr>
              <a:buFontTx/>
              <a:buAutoNum type="alphaLcParenR"/>
            </a:pPr>
            <a:r>
              <a:rPr lang="en-US" altLang="en-US" sz="2400"/>
              <a:t>Sublimation</a:t>
            </a:r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9F017E9B-AE5B-33C3-AA8C-D58FCCF9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96EDA8-4D81-4825-B579-D61C9770C01E}" type="slidenum">
              <a:rPr lang="en-US" altLang="en-US"/>
              <a:pPr/>
              <a:t>27</a:t>
            </a:fld>
            <a:endParaRPr lang="en-US" altLang="en-US"/>
          </a:p>
        </p:txBody>
      </p:sp>
      <p:pic>
        <p:nvPicPr>
          <p:cNvPr id="33797" name="Picture 2">
            <a:extLst>
              <a:ext uri="{FF2B5EF4-FFF2-40B4-BE49-F238E27FC236}">
                <a16:creationId xmlns:a16="http://schemas.microsoft.com/office/drawing/2014/main" id="{9E0F5B55-C1F2-7281-C3A3-89E7F1446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2235200"/>
            <a:ext cx="413702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BAB60DAA-CFEF-A5D1-7C33-F87459CD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123.8.12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A330D1C4-9D6E-A997-0721-38AAA730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592513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What do we call moving from region A to region C?</a:t>
            </a:r>
          </a:p>
          <a:p>
            <a:pPr>
              <a:buFontTx/>
              <a:buAutoNum type="alphaLcParenR"/>
            </a:pPr>
            <a:r>
              <a:rPr lang="en-US" altLang="en-US" sz="2400"/>
              <a:t>Boiling </a:t>
            </a:r>
          </a:p>
          <a:p>
            <a:pPr>
              <a:buFontTx/>
              <a:buAutoNum type="alphaLcParenR"/>
            </a:pPr>
            <a:r>
              <a:rPr lang="en-US" altLang="en-US" sz="2400"/>
              <a:t>Frezzing</a:t>
            </a:r>
          </a:p>
          <a:p>
            <a:pPr>
              <a:buFontTx/>
              <a:buAutoNum type="alphaLcParenR"/>
            </a:pPr>
            <a:r>
              <a:rPr lang="en-US" altLang="en-US" sz="2400"/>
              <a:t>Melting</a:t>
            </a:r>
          </a:p>
          <a:p>
            <a:pPr>
              <a:buFontTx/>
              <a:buAutoNum type="alphaLcParenR"/>
            </a:pPr>
            <a:r>
              <a:rPr lang="en-US" altLang="en-US" sz="2400"/>
              <a:t>Condensing</a:t>
            </a:r>
          </a:p>
          <a:p>
            <a:pPr>
              <a:buFontTx/>
              <a:buAutoNum type="alphaLcParenR"/>
            </a:pPr>
            <a:r>
              <a:rPr lang="en-US" altLang="en-US" sz="2400"/>
              <a:t>Sublimation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7CD9166D-1D7D-BCCC-C4D8-8587B4C8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EC20AD-9A26-4782-A0F4-0E0ED7072E77}" type="slidenum">
              <a:rPr lang="en-US" altLang="en-US"/>
              <a:pPr/>
              <a:t>28</a:t>
            </a:fld>
            <a:endParaRPr lang="en-US" altLang="en-US"/>
          </a:p>
        </p:txBody>
      </p:sp>
      <p:pic>
        <p:nvPicPr>
          <p:cNvPr id="34821" name="Picture 2">
            <a:extLst>
              <a:ext uri="{FF2B5EF4-FFF2-40B4-BE49-F238E27FC236}">
                <a16:creationId xmlns:a16="http://schemas.microsoft.com/office/drawing/2014/main" id="{3FECE2F3-F68B-88D2-4FFB-20B2A3604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2235200"/>
            <a:ext cx="413702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6C16EC36-F016-64CA-EAC2-60A68E3C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123.8.12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6538E1EC-0DD2-4E7C-6373-D8D3E1745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592513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What do we call moving from region B to region C?</a:t>
            </a:r>
          </a:p>
          <a:p>
            <a:pPr>
              <a:buFontTx/>
              <a:buAutoNum type="alphaLcParenR"/>
            </a:pPr>
            <a:r>
              <a:rPr lang="en-US" altLang="en-US" sz="2400"/>
              <a:t>Boiling </a:t>
            </a:r>
          </a:p>
          <a:p>
            <a:pPr>
              <a:buFontTx/>
              <a:buAutoNum type="alphaLcParenR"/>
            </a:pPr>
            <a:r>
              <a:rPr lang="en-US" altLang="en-US" sz="2400"/>
              <a:t>Frezzing</a:t>
            </a:r>
          </a:p>
          <a:p>
            <a:pPr>
              <a:buFontTx/>
              <a:buAutoNum type="alphaLcParenR"/>
            </a:pPr>
            <a:r>
              <a:rPr lang="en-US" altLang="en-US" sz="2400"/>
              <a:t>Melting</a:t>
            </a:r>
          </a:p>
          <a:p>
            <a:pPr>
              <a:buFontTx/>
              <a:buAutoNum type="alphaLcParenR"/>
            </a:pPr>
            <a:r>
              <a:rPr lang="en-US" altLang="en-US" sz="2400"/>
              <a:t>Condensing</a:t>
            </a:r>
          </a:p>
          <a:p>
            <a:pPr>
              <a:buFontTx/>
              <a:buAutoNum type="alphaLcParenR"/>
            </a:pPr>
            <a:r>
              <a:rPr lang="en-US" altLang="en-US" sz="2400"/>
              <a:t>Sublimation</a:t>
            </a: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B91AC536-C936-ED67-C365-1FA956D7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EFD9A1-3E6C-44B8-8024-78C7BD0BB9E9}" type="slidenum">
              <a:rPr lang="en-US" altLang="en-US"/>
              <a:pPr/>
              <a:t>29</a:t>
            </a:fld>
            <a:endParaRPr lang="en-US" altLang="en-US"/>
          </a:p>
        </p:txBody>
      </p:sp>
      <p:pic>
        <p:nvPicPr>
          <p:cNvPr id="35845" name="Picture 2">
            <a:extLst>
              <a:ext uri="{FF2B5EF4-FFF2-40B4-BE49-F238E27FC236}">
                <a16:creationId xmlns:a16="http://schemas.microsoft.com/office/drawing/2014/main" id="{0FCFFDD9-A0B8-D395-B431-A9AF97370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2235200"/>
            <a:ext cx="413702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8100CBD-C628-1F49-C38C-C32D4F0B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grpSp>
        <p:nvGrpSpPr>
          <p:cNvPr id="16387" name="Group 4">
            <a:extLst>
              <a:ext uri="{FF2B5EF4-FFF2-40B4-BE49-F238E27FC236}">
                <a16:creationId xmlns:a16="http://schemas.microsoft.com/office/drawing/2014/main" id="{C80659AD-6476-B010-BB54-CC3FFDDA557E}"/>
              </a:ext>
            </a:extLst>
          </p:cNvPr>
          <p:cNvGrpSpPr>
            <a:grpSpLocks/>
          </p:cNvGrpSpPr>
          <p:nvPr/>
        </p:nvGrpSpPr>
        <p:grpSpPr bwMode="auto">
          <a:xfrm>
            <a:off x="2471738" y="2174875"/>
            <a:ext cx="1477962" cy="1843088"/>
            <a:chOff x="3262" y="1863"/>
            <a:chExt cx="931" cy="1161"/>
          </a:xfrm>
        </p:grpSpPr>
        <p:grpSp>
          <p:nvGrpSpPr>
            <p:cNvPr id="16445" name="Group 5">
              <a:extLst>
                <a:ext uri="{FF2B5EF4-FFF2-40B4-BE49-F238E27FC236}">
                  <a16:creationId xmlns:a16="http://schemas.microsoft.com/office/drawing/2014/main" id="{52DF44B3-CF25-AA0F-82B1-EB318DBE0D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2" y="1863"/>
              <a:ext cx="931" cy="1161"/>
              <a:chOff x="3733" y="1510"/>
              <a:chExt cx="1416" cy="1628"/>
            </a:xfrm>
          </p:grpSpPr>
          <p:grpSp>
            <p:nvGrpSpPr>
              <p:cNvPr id="16448" name="Group 6">
                <a:extLst>
                  <a:ext uri="{FF2B5EF4-FFF2-40B4-BE49-F238E27FC236}">
                    <a16:creationId xmlns:a16="http://schemas.microsoft.com/office/drawing/2014/main" id="{7C7E886E-AC30-A8B0-C35A-5987F36D73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3" y="1514"/>
                <a:ext cx="1416" cy="1624"/>
                <a:chOff x="3596" y="1780"/>
                <a:chExt cx="1416" cy="1624"/>
              </a:xfrm>
            </p:grpSpPr>
            <p:sp>
              <p:nvSpPr>
                <p:cNvPr id="16453" name="Freeform 7">
                  <a:extLst>
                    <a:ext uri="{FF2B5EF4-FFF2-40B4-BE49-F238E27FC236}">
                      <a16:creationId xmlns:a16="http://schemas.microsoft.com/office/drawing/2014/main" id="{B7F3E3C6-176F-C1B8-0785-9EBE631AE9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96" y="1780"/>
                  <a:ext cx="724" cy="1624"/>
                </a:xfrm>
                <a:custGeom>
                  <a:avLst/>
                  <a:gdLst>
                    <a:gd name="T0" fmla="*/ 92 w 724"/>
                    <a:gd name="T1" fmla="*/ 0 h 1624"/>
                    <a:gd name="T2" fmla="*/ 40 w 724"/>
                    <a:gd name="T3" fmla="*/ 4 h 1624"/>
                    <a:gd name="T4" fmla="*/ 0 w 724"/>
                    <a:gd name="T5" fmla="*/ 28 h 1624"/>
                    <a:gd name="T6" fmla="*/ 4 w 724"/>
                    <a:gd name="T7" fmla="*/ 84 h 1624"/>
                    <a:gd name="T8" fmla="*/ 36 w 724"/>
                    <a:gd name="T9" fmla="*/ 128 h 1624"/>
                    <a:gd name="T10" fmla="*/ 72 w 724"/>
                    <a:gd name="T11" fmla="*/ 164 h 1624"/>
                    <a:gd name="T12" fmla="*/ 96 w 724"/>
                    <a:gd name="T13" fmla="*/ 260 h 1624"/>
                    <a:gd name="T14" fmla="*/ 100 w 724"/>
                    <a:gd name="T15" fmla="*/ 1432 h 1624"/>
                    <a:gd name="T16" fmla="*/ 112 w 724"/>
                    <a:gd name="T17" fmla="*/ 1512 h 1624"/>
                    <a:gd name="T18" fmla="*/ 160 w 724"/>
                    <a:gd name="T19" fmla="*/ 1568 h 1624"/>
                    <a:gd name="T20" fmla="*/ 220 w 724"/>
                    <a:gd name="T21" fmla="*/ 1616 h 1624"/>
                    <a:gd name="T22" fmla="*/ 272 w 724"/>
                    <a:gd name="T23" fmla="*/ 1624 h 1624"/>
                    <a:gd name="T24" fmla="*/ 724 w 724"/>
                    <a:gd name="T25" fmla="*/ 1624 h 16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24"/>
                    <a:gd name="T40" fmla="*/ 0 h 1624"/>
                    <a:gd name="T41" fmla="*/ 724 w 724"/>
                    <a:gd name="T42" fmla="*/ 1624 h 16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24" h="1624">
                      <a:moveTo>
                        <a:pt x="92" y="0"/>
                      </a:moveTo>
                      <a:lnTo>
                        <a:pt x="40" y="4"/>
                      </a:lnTo>
                      <a:lnTo>
                        <a:pt x="0" y="28"/>
                      </a:lnTo>
                      <a:lnTo>
                        <a:pt x="4" y="84"/>
                      </a:lnTo>
                      <a:lnTo>
                        <a:pt x="36" y="128"/>
                      </a:lnTo>
                      <a:lnTo>
                        <a:pt x="72" y="164"/>
                      </a:lnTo>
                      <a:lnTo>
                        <a:pt x="96" y="260"/>
                      </a:lnTo>
                      <a:lnTo>
                        <a:pt x="100" y="1432"/>
                      </a:lnTo>
                      <a:lnTo>
                        <a:pt x="112" y="1512"/>
                      </a:lnTo>
                      <a:lnTo>
                        <a:pt x="160" y="1568"/>
                      </a:lnTo>
                      <a:lnTo>
                        <a:pt x="220" y="1616"/>
                      </a:lnTo>
                      <a:lnTo>
                        <a:pt x="272" y="1624"/>
                      </a:lnTo>
                      <a:lnTo>
                        <a:pt x="724" y="1624"/>
                      </a:ln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54" name="Freeform 8">
                  <a:extLst>
                    <a:ext uri="{FF2B5EF4-FFF2-40B4-BE49-F238E27FC236}">
                      <a16:creationId xmlns:a16="http://schemas.microsoft.com/office/drawing/2014/main" id="{28B63E41-EB01-873C-0777-BBDDCAC08B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288" y="1780"/>
                  <a:ext cx="724" cy="1624"/>
                </a:xfrm>
                <a:custGeom>
                  <a:avLst/>
                  <a:gdLst>
                    <a:gd name="T0" fmla="*/ 92 w 724"/>
                    <a:gd name="T1" fmla="*/ 0 h 1624"/>
                    <a:gd name="T2" fmla="*/ 40 w 724"/>
                    <a:gd name="T3" fmla="*/ 4 h 1624"/>
                    <a:gd name="T4" fmla="*/ 0 w 724"/>
                    <a:gd name="T5" fmla="*/ 28 h 1624"/>
                    <a:gd name="T6" fmla="*/ 4 w 724"/>
                    <a:gd name="T7" fmla="*/ 84 h 1624"/>
                    <a:gd name="T8" fmla="*/ 36 w 724"/>
                    <a:gd name="T9" fmla="*/ 128 h 1624"/>
                    <a:gd name="T10" fmla="*/ 72 w 724"/>
                    <a:gd name="T11" fmla="*/ 164 h 1624"/>
                    <a:gd name="T12" fmla="*/ 96 w 724"/>
                    <a:gd name="T13" fmla="*/ 260 h 1624"/>
                    <a:gd name="T14" fmla="*/ 100 w 724"/>
                    <a:gd name="T15" fmla="*/ 1432 h 1624"/>
                    <a:gd name="T16" fmla="*/ 112 w 724"/>
                    <a:gd name="T17" fmla="*/ 1512 h 1624"/>
                    <a:gd name="T18" fmla="*/ 160 w 724"/>
                    <a:gd name="T19" fmla="*/ 1568 h 1624"/>
                    <a:gd name="T20" fmla="*/ 220 w 724"/>
                    <a:gd name="T21" fmla="*/ 1616 h 1624"/>
                    <a:gd name="T22" fmla="*/ 272 w 724"/>
                    <a:gd name="T23" fmla="*/ 1624 h 1624"/>
                    <a:gd name="T24" fmla="*/ 724 w 724"/>
                    <a:gd name="T25" fmla="*/ 1624 h 16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724"/>
                    <a:gd name="T40" fmla="*/ 0 h 1624"/>
                    <a:gd name="T41" fmla="*/ 724 w 724"/>
                    <a:gd name="T42" fmla="*/ 1624 h 16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724" h="1624">
                      <a:moveTo>
                        <a:pt x="92" y="0"/>
                      </a:moveTo>
                      <a:lnTo>
                        <a:pt x="40" y="4"/>
                      </a:lnTo>
                      <a:lnTo>
                        <a:pt x="0" y="28"/>
                      </a:lnTo>
                      <a:lnTo>
                        <a:pt x="4" y="84"/>
                      </a:lnTo>
                      <a:lnTo>
                        <a:pt x="36" y="128"/>
                      </a:lnTo>
                      <a:lnTo>
                        <a:pt x="72" y="164"/>
                      </a:lnTo>
                      <a:lnTo>
                        <a:pt x="96" y="260"/>
                      </a:lnTo>
                      <a:lnTo>
                        <a:pt x="100" y="1432"/>
                      </a:lnTo>
                      <a:lnTo>
                        <a:pt x="112" y="1512"/>
                      </a:lnTo>
                      <a:lnTo>
                        <a:pt x="160" y="1568"/>
                      </a:lnTo>
                      <a:lnTo>
                        <a:pt x="220" y="1616"/>
                      </a:lnTo>
                      <a:lnTo>
                        <a:pt x="272" y="1624"/>
                      </a:lnTo>
                      <a:lnTo>
                        <a:pt x="724" y="1624"/>
                      </a:lnTo>
                    </a:path>
                  </a:pathLst>
                </a:cu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449" name="AutoShape 9">
                <a:extLst>
                  <a:ext uri="{FF2B5EF4-FFF2-40B4-BE49-F238E27FC236}">
                    <a16:creationId xmlns:a16="http://schemas.microsoft.com/office/drawing/2014/main" id="{40A52164-3AA1-FEA9-C04D-9D841B5F05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7" y="1814"/>
                <a:ext cx="1088" cy="128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450" name="Rectangle 10">
                <a:extLst>
                  <a:ext uri="{FF2B5EF4-FFF2-40B4-BE49-F238E27FC236}">
                    <a16:creationId xmlns:a16="http://schemas.microsoft.com/office/drawing/2014/main" id="{A28B7264-4C27-8FCA-ACC7-E01BCB158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7" y="1794"/>
                <a:ext cx="1076" cy="248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451" name="Freeform 11">
                <a:extLst>
                  <a:ext uri="{FF2B5EF4-FFF2-40B4-BE49-F238E27FC236}">
                    <a16:creationId xmlns:a16="http://schemas.microsoft.com/office/drawing/2014/main" id="{1EB7C814-67FD-29EB-E506-0A7BE04F6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7" y="1510"/>
                <a:ext cx="624" cy="1588"/>
              </a:xfrm>
              <a:custGeom>
                <a:avLst/>
                <a:gdLst>
                  <a:gd name="T0" fmla="*/ 0 w 624"/>
                  <a:gd name="T1" fmla="*/ 0 h 1588"/>
                  <a:gd name="T2" fmla="*/ 44 w 624"/>
                  <a:gd name="T3" fmla="*/ 16 h 1588"/>
                  <a:gd name="T4" fmla="*/ 64 w 624"/>
                  <a:gd name="T5" fmla="*/ 56 h 1588"/>
                  <a:gd name="T6" fmla="*/ 80 w 624"/>
                  <a:gd name="T7" fmla="*/ 144 h 1588"/>
                  <a:gd name="T8" fmla="*/ 88 w 624"/>
                  <a:gd name="T9" fmla="*/ 420 h 1588"/>
                  <a:gd name="T10" fmla="*/ 84 w 624"/>
                  <a:gd name="T11" fmla="*/ 884 h 1588"/>
                  <a:gd name="T12" fmla="*/ 84 w 624"/>
                  <a:gd name="T13" fmla="*/ 1260 h 1588"/>
                  <a:gd name="T14" fmla="*/ 92 w 624"/>
                  <a:gd name="T15" fmla="*/ 1444 h 1588"/>
                  <a:gd name="T16" fmla="*/ 124 w 624"/>
                  <a:gd name="T17" fmla="*/ 1508 h 1588"/>
                  <a:gd name="T18" fmla="*/ 172 w 624"/>
                  <a:gd name="T19" fmla="*/ 1552 h 1588"/>
                  <a:gd name="T20" fmla="*/ 244 w 624"/>
                  <a:gd name="T21" fmla="*/ 1588 h 1588"/>
                  <a:gd name="T22" fmla="*/ 380 w 624"/>
                  <a:gd name="T23" fmla="*/ 1588 h 1588"/>
                  <a:gd name="T24" fmla="*/ 584 w 624"/>
                  <a:gd name="T25" fmla="*/ 1588 h 1588"/>
                  <a:gd name="T26" fmla="*/ 624 w 624"/>
                  <a:gd name="T27" fmla="*/ 1588 h 158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24"/>
                  <a:gd name="T43" fmla="*/ 0 h 1588"/>
                  <a:gd name="T44" fmla="*/ 624 w 624"/>
                  <a:gd name="T45" fmla="*/ 1588 h 158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24" h="1588">
                    <a:moveTo>
                      <a:pt x="0" y="0"/>
                    </a:moveTo>
                    <a:lnTo>
                      <a:pt x="44" y="16"/>
                    </a:lnTo>
                    <a:lnTo>
                      <a:pt x="64" y="56"/>
                    </a:lnTo>
                    <a:lnTo>
                      <a:pt x="80" y="144"/>
                    </a:lnTo>
                    <a:lnTo>
                      <a:pt x="88" y="420"/>
                    </a:lnTo>
                    <a:lnTo>
                      <a:pt x="84" y="884"/>
                    </a:lnTo>
                    <a:lnTo>
                      <a:pt x="84" y="1260"/>
                    </a:lnTo>
                    <a:lnTo>
                      <a:pt x="92" y="1444"/>
                    </a:lnTo>
                    <a:lnTo>
                      <a:pt x="124" y="1508"/>
                    </a:lnTo>
                    <a:lnTo>
                      <a:pt x="172" y="1552"/>
                    </a:lnTo>
                    <a:lnTo>
                      <a:pt x="244" y="1588"/>
                    </a:lnTo>
                    <a:lnTo>
                      <a:pt x="380" y="1588"/>
                    </a:lnTo>
                    <a:lnTo>
                      <a:pt x="584" y="1588"/>
                    </a:lnTo>
                    <a:lnTo>
                      <a:pt x="624" y="158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52" name="Freeform 12">
                <a:extLst>
                  <a:ext uri="{FF2B5EF4-FFF2-40B4-BE49-F238E27FC236}">
                    <a16:creationId xmlns:a16="http://schemas.microsoft.com/office/drawing/2014/main" id="{691F0EDF-9F0A-3823-C598-F6624C95B4E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41" y="1510"/>
                <a:ext cx="624" cy="1588"/>
              </a:xfrm>
              <a:custGeom>
                <a:avLst/>
                <a:gdLst>
                  <a:gd name="T0" fmla="*/ 0 w 624"/>
                  <a:gd name="T1" fmla="*/ 0 h 1588"/>
                  <a:gd name="T2" fmla="*/ 44 w 624"/>
                  <a:gd name="T3" fmla="*/ 16 h 1588"/>
                  <a:gd name="T4" fmla="*/ 64 w 624"/>
                  <a:gd name="T5" fmla="*/ 56 h 1588"/>
                  <a:gd name="T6" fmla="*/ 80 w 624"/>
                  <a:gd name="T7" fmla="*/ 144 h 1588"/>
                  <a:gd name="T8" fmla="*/ 88 w 624"/>
                  <a:gd name="T9" fmla="*/ 420 h 1588"/>
                  <a:gd name="T10" fmla="*/ 84 w 624"/>
                  <a:gd name="T11" fmla="*/ 884 h 1588"/>
                  <a:gd name="T12" fmla="*/ 84 w 624"/>
                  <a:gd name="T13" fmla="*/ 1260 h 1588"/>
                  <a:gd name="T14" fmla="*/ 92 w 624"/>
                  <a:gd name="T15" fmla="*/ 1444 h 1588"/>
                  <a:gd name="T16" fmla="*/ 124 w 624"/>
                  <a:gd name="T17" fmla="*/ 1508 h 1588"/>
                  <a:gd name="T18" fmla="*/ 172 w 624"/>
                  <a:gd name="T19" fmla="*/ 1552 h 1588"/>
                  <a:gd name="T20" fmla="*/ 244 w 624"/>
                  <a:gd name="T21" fmla="*/ 1588 h 1588"/>
                  <a:gd name="T22" fmla="*/ 380 w 624"/>
                  <a:gd name="T23" fmla="*/ 1588 h 1588"/>
                  <a:gd name="T24" fmla="*/ 584 w 624"/>
                  <a:gd name="T25" fmla="*/ 1588 h 1588"/>
                  <a:gd name="T26" fmla="*/ 624 w 624"/>
                  <a:gd name="T27" fmla="*/ 1588 h 1588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624"/>
                  <a:gd name="T43" fmla="*/ 0 h 1588"/>
                  <a:gd name="T44" fmla="*/ 624 w 624"/>
                  <a:gd name="T45" fmla="*/ 1588 h 1588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624" h="1588">
                    <a:moveTo>
                      <a:pt x="0" y="0"/>
                    </a:moveTo>
                    <a:lnTo>
                      <a:pt x="44" y="16"/>
                    </a:lnTo>
                    <a:lnTo>
                      <a:pt x="64" y="56"/>
                    </a:lnTo>
                    <a:lnTo>
                      <a:pt x="80" y="144"/>
                    </a:lnTo>
                    <a:lnTo>
                      <a:pt x="88" y="420"/>
                    </a:lnTo>
                    <a:lnTo>
                      <a:pt x="84" y="884"/>
                    </a:lnTo>
                    <a:lnTo>
                      <a:pt x="84" y="1260"/>
                    </a:lnTo>
                    <a:lnTo>
                      <a:pt x="92" y="1444"/>
                    </a:lnTo>
                    <a:lnTo>
                      <a:pt x="124" y="1508"/>
                    </a:lnTo>
                    <a:lnTo>
                      <a:pt x="172" y="1552"/>
                    </a:lnTo>
                    <a:lnTo>
                      <a:pt x="244" y="1588"/>
                    </a:lnTo>
                    <a:lnTo>
                      <a:pt x="380" y="1588"/>
                    </a:lnTo>
                    <a:lnTo>
                      <a:pt x="584" y="1588"/>
                    </a:lnTo>
                    <a:lnTo>
                      <a:pt x="624" y="1588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46" name="AutoShape 13">
              <a:extLst>
                <a:ext uri="{FF2B5EF4-FFF2-40B4-BE49-F238E27FC236}">
                  <a16:creationId xmlns:a16="http://schemas.microsoft.com/office/drawing/2014/main" id="{DF2BB825-9814-F9E4-BFF3-23A19DE615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306696">
              <a:off x="3492" y="1929"/>
              <a:ext cx="357" cy="366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2705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47" name="AutoShape 14">
              <a:extLst>
                <a:ext uri="{FF2B5EF4-FFF2-40B4-BE49-F238E27FC236}">
                  <a16:creationId xmlns:a16="http://schemas.microsoft.com/office/drawing/2014/main" id="{E3F3C35A-99F2-95D8-ED52-BF89762A1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5" y="1943"/>
              <a:ext cx="357" cy="366"/>
            </a:xfrm>
            <a:prstGeom prst="cube">
              <a:avLst>
                <a:gd name="adj" fmla="val 25000"/>
              </a:avLst>
            </a:prstGeom>
            <a:solidFill>
              <a:schemeClr val="accent1">
                <a:alpha val="2705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388" name="Group 17">
            <a:extLst>
              <a:ext uri="{FF2B5EF4-FFF2-40B4-BE49-F238E27FC236}">
                <a16:creationId xmlns:a16="http://schemas.microsoft.com/office/drawing/2014/main" id="{E9D07B79-7010-B1B1-8C7B-142E534BD18C}"/>
              </a:ext>
            </a:extLst>
          </p:cNvPr>
          <p:cNvGrpSpPr>
            <a:grpSpLocks/>
          </p:cNvGrpSpPr>
          <p:nvPr/>
        </p:nvGrpSpPr>
        <p:grpSpPr bwMode="auto">
          <a:xfrm>
            <a:off x="5348288" y="2174875"/>
            <a:ext cx="1477962" cy="1843088"/>
            <a:chOff x="3733" y="1510"/>
            <a:chExt cx="1416" cy="1628"/>
          </a:xfrm>
        </p:grpSpPr>
        <p:grpSp>
          <p:nvGrpSpPr>
            <p:cNvPr id="16438" name="Group 18">
              <a:extLst>
                <a:ext uri="{FF2B5EF4-FFF2-40B4-BE49-F238E27FC236}">
                  <a16:creationId xmlns:a16="http://schemas.microsoft.com/office/drawing/2014/main" id="{3A2E1A9D-8585-DC5B-3BB3-AD6CA8FFE5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3" y="1514"/>
              <a:ext cx="1416" cy="1624"/>
              <a:chOff x="3596" y="1780"/>
              <a:chExt cx="1416" cy="1624"/>
            </a:xfrm>
          </p:grpSpPr>
          <p:sp>
            <p:nvSpPr>
              <p:cNvPr id="16443" name="Freeform 19">
                <a:extLst>
                  <a:ext uri="{FF2B5EF4-FFF2-40B4-BE49-F238E27FC236}">
                    <a16:creationId xmlns:a16="http://schemas.microsoft.com/office/drawing/2014/main" id="{A6D0E7C7-C57B-5D7E-2E62-32BD753067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6" y="1780"/>
                <a:ext cx="724" cy="1624"/>
              </a:xfrm>
              <a:custGeom>
                <a:avLst/>
                <a:gdLst>
                  <a:gd name="T0" fmla="*/ 92 w 724"/>
                  <a:gd name="T1" fmla="*/ 0 h 1624"/>
                  <a:gd name="T2" fmla="*/ 40 w 724"/>
                  <a:gd name="T3" fmla="*/ 4 h 1624"/>
                  <a:gd name="T4" fmla="*/ 0 w 724"/>
                  <a:gd name="T5" fmla="*/ 28 h 1624"/>
                  <a:gd name="T6" fmla="*/ 4 w 724"/>
                  <a:gd name="T7" fmla="*/ 84 h 1624"/>
                  <a:gd name="T8" fmla="*/ 36 w 724"/>
                  <a:gd name="T9" fmla="*/ 128 h 1624"/>
                  <a:gd name="T10" fmla="*/ 72 w 724"/>
                  <a:gd name="T11" fmla="*/ 164 h 1624"/>
                  <a:gd name="T12" fmla="*/ 96 w 724"/>
                  <a:gd name="T13" fmla="*/ 260 h 1624"/>
                  <a:gd name="T14" fmla="*/ 100 w 724"/>
                  <a:gd name="T15" fmla="*/ 1432 h 1624"/>
                  <a:gd name="T16" fmla="*/ 112 w 724"/>
                  <a:gd name="T17" fmla="*/ 1512 h 1624"/>
                  <a:gd name="T18" fmla="*/ 160 w 724"/>
                  <a:gd name="T19" fmla="*/ 1568 h 1624"/>
                  <a:gd name="T20" fmla="*/ 220 w 724"/>
                  <a:gd name="T21" fmla="*/ 1616 h 1624"/>
                  <a:gd name="T22" fmla="*/ 272 w 724"/>
                  <a:gd name="T23" fmla="*/ 1624 h 1624"/>
                  <a:gd name="T24" fmla="*/ 724 w 724"/>
                  <a:gd name="T25" fmla="*/ 1624 h 16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24"/>
                  <a:gd name="T40" fmla="*/ 0 h 1624"/>
                  <a:gd name="T41" fmla="*/ 724 w 724"/>
                  <a:gd name="T42" fmla="*/ 1624 h 16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24" h="1624">
                    <a:moveTo>
                      <a:pt x="92" y="0"/>
                    </a:moveTo>
                    <a:lnTo>
                      <a:pt x="40" y="4"/>
                    </a:lnTo>
                    <a:lnTo>
                      <a:pt x="0" y="28"/>
                    </a:lnTo>
                    <a:lnTo>
                      <a:pt x="4" y="84"/>
                    </a:lnTo>
                    <a:lnTo>
                      <a:pt x="36" y="128"/>
                    </a:lnTo>
                    <a:lnTo>
                      <a:pt x="72" y="164"/>
                    </a:lnTo>
                    <a:lnTo>
                      <a:pt x="96" y="260"/>
                    </a:lnTo>
                    <a:lnTo>
                      <a:pt x="100" y="1432"/>
                    </a:lnTo>
                    <a:lnTo>
                      <a:pt x="112" y="1512"/>
                    </a:lnTo>
                    <a:lnTo>
                      <a:pt x="160" y="1568"/>
                    </a:lnTo>
                    <a:lnTo>
                      <a:pt x="220" y="1616"/>
                    </a:lnTo>
                    <a:lnTo>
                      <a:pt x="272" y="1624"/>
                    </a:lnTo>
                    <a:lnTo>
                      <a:pt x="724" y="1624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44" name="Freeform 20">
                <a:extLst>
                  <a:ext uri="{FF2B5EF4-FFF2-40B4-BE49-F238E27FC236}">
                    <a16:creationId xmlns:a16="http://schemas.microsoft.com/office/drawing/2014/main" id="{6D4B918C-5FD8-D20E-5B48-AF8447245F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288" y="1780"/>
                <a:ext cx="724" cy="1624"/>
              </a:xfrm>
              <a:custGeom>
                <a:avLst/>
                <a:gdLst>
                  <a:gd name="T0" fmla="*/ 92 w 724"/>
                  <a:gd name="T1" fmla="*/ 0 h 1624"/>
                  <a:gd name="T2" fmla="*/ 40 w 724"/>
                  <a:gd name="T3" fmla="*/ 4 h 1624"/>
                  <a:gd name="T4" fmla="*/ 0 w 724"/>
                  <a:gd name="T5" fmla="*/ 28 h 1624"/>
                  <a:gd name="T6" fmla="*/ 4 w 724"/>
                  <a:gd name="T7" fmla="*/ 84 h 1624"/>
                  <a:gd name="T8" fmla="*/ 36 w 724"/>
                  <a:gd name="T9" fmla="*/ 128 h 1624"/>
                  <a:gd name="T10" fmla="*/ 72 w 724"/>
                  <a:gd name="T11" fmla="*/ 164 h 1624"/>
                  <a:gd name="T12" fmla="*/ 96 w 724"/>
                  <a:gd name="T13" fmla="*/ 260 h 1624"/>
                  <a:gd name="T14" fmla="*/ 100 w 724"/>
                  <a:gd name="T15" fmla="*/ 1432 h 1624"/>
                  <a:gd name="T16" fmla="*/ 112 w 724"/>
                  <a:gd name="T17" fmla="*/ 1512 h 1624"/>
                  <a:gd name="T18" fmla="*/ 160 w 724"/>
                  <a:gd name="T19" fmla="*/ 1568 h 1624"/>
                  <a:gd name="T20" fmla="*/ 220 w 724"/>
                  <a:gd name="T21" fmla="*/ 1616 h 1624"/>
                  <a:gd name="T22" fmla="*/ 272 w 724"/>
                  <a:gd name="T23" fmla="*/ 1624 h 1624"/>
                  <a:gd name="T24" fmla="*/ 724 w 724"/>
                  <a:gd name="T25" fmla="*/ 1624 h 16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724"/>
                  <a:gd name="T40" fmla="*/ 0 h 1624"/>
                  <a:gd name="T41" fmla="*/ 724 w 724"/>
                  <a:gd name="T42" fmla="*/ 1624 h 16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724" h="1624">
                    <a:moveTo>
                      <a:pt x="92" y="0"/>
                    </a:moveTo>
                    <a:lnTo>
                      <a:pt x="40" y="4"/>
                    </a:lnTo>
                    <a:lnTo>
                      <a:pt x="0" y="28"/>
                    </a:lnTo>
                    <a:lnTo>
                      <a:pt x="4" y="84"/>
                    </a:lnTo>
                    <a:lnTo>
                      <a:pt x="36" y="128"/>
                    </a:lnTo>
                    <a:lnTo>
                      <a:pt x="72" y="164"/>
                    </a:lnTo>
                    <a:lnTo>
                      <a:pt x="96" y="260"/>
                    </a:lnTo>
                    <a:lnTo>
                      <a:pt x="100" y="1432"/>
                    </a:lnTo>
                    <a:lnTo>
                      <a:pt x="112" y="1512"/>
                    </a:lnTo>
                    <a:lnTo>
                      <a:pt x="160" y="1568"/>
                    </a:lnTo>
                    <a:lnTo>
                      <a:pt x="220" y="1616"/>
                    </a:lnTo>
                    <a:lnTo>
                      <a:pt x="272" y="1624"/>
                    </a:lnTo>
                    <a:lnTo>
                      <a:pt x="724" y="1624"/>
                    </a:ln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39" name="AutoShape 21">
              <a:extLst>
                <a:ext uri="{FF2B5EF4-FFF2-40B4-BE49-F238E27FC236}">
                  <a16:creationId xmlns:a16="http://schemas.microsoft.com/office/drawing/2014/main" id="{580A115E-4900-D991-5D6A-44C1658BA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" y="1814"/>
              <a:ext cx="1088" cy="1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40" name="Rectangle 22">
              <a:extLst>
                <a:ext uri="{FF2B5EF4-FFF2-40B4-BE49-F238E27FC236}">
                  <a16:creationId xmlns:a16="http://schemas.microsoft.com/office/drawing/2014/main" id="{C390D5BC-1868-627D-B6BE-3E69680D3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" y="1794"/>
              <a:ext cx="1076" cy="2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41" name="Freeform 23">
              <a:extLst>
                <a:ext uri="{FF2B5EF4-FFF2-40B4-BE49-F238E27FC236}">
                  <a16:creationId xmlns:a16="http://schemas.microsoft.com/office/drawing/2014/main" id="{168A8136-FD0D-64C4-E2AE-288B32E22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7" y="1510"/>
              <a:ext cx="624" cy="1588"/>
            </a:xfrm>
            <a:custGeom>
              <a:avLst/>
              <a:gdLst>
                <a:gd name="T0" fmla="*/ 0 w 624"/>
                <a:gd name="T1" fmla="*/ 0 h 1588"/>
                <a:gd name="T2" fmla="*/ 44 w 624"/>
                <a:gd name="T3" fmla="*/ 16 h 1588"/>
                <a:gd name="T4" fmla="*/ 64 w 624"/>
                <a:gd name="T5" fmla="*/ 56 h 1588"/>
                <a:gd name="T6" fmla="*/ 80 w 624"/>
                <a:gd name="T7" fmla="*/ 144 h 1588"/>
                <a:gd name="T8" fmla="*/ 88 w 624"/>
                <a:gd name="T9" fmla="*/ 420 h 1588"/>
                <a:gd name="T10" fmla="*/ 84 w 624"/>
                <a:gd name="T11" fmla="*/ 884 h 1588"/>
                <a:gd name="T12" fmla="*/ 84 w 624"/>
                <a:gd name="T13" fmla="*/ 1260 h 1588"/>
                <a:gd name="T14" fmla="*/ 92 w 624"/>
                <a:gd name="T15" fmla="*/ 1444 h 1588"/>
                <a:gd name="T16" fmla="*/ 124 w 624"/>
                <a:gd name="T17" fmla="*/ 1508 h 1588"/>
                <a:gd name="T18" fmla="*/ 172 w 624"/>
                <a:gd name="T19" fmla="*/ 1552 h 1588"/>
                <a:gd name="T20" fmla="*/ 244 w 624"/>
                <a:gd name="T21" fmla="*/ 1588 h 1588"/>
                <a:gd name="T22" fmla="*/ 380 w 624"/>
                <a:gd name="T23" fmla="*/ 1588 h 1588"/>
                <a:gd name="T24" fmla="*/ 584 w 624"/>
                <a:gd name="T25" fmla="*/ 1588 h 1588"/>
                <a:gd name="T26" fmla="*/ 624 w 624"/>
                <a:gd name="T27" fmla="*/ 1588 h 15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24"/>
                <a:gd name="T43" fmla="*/ 0 h 1588"/>
                <a:gd name="T44" fmla="*/ 624 w 624"/>
                <a:gd name="T45" fmla="*/ 1588 h 158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24" h="1588">
                  <a:moveTo>
                    <a:pt x="0" y="0"/>
                  </a:moveTo>
                  <a:lnTo>
                    <a:pt x="44" y="16"/>
                  </a:lnTo>
                  <a:lnTo>
                    <a:pt x="64" y="56"/>
                  </a:lnTo>
                  <a:lnTo>
                    <a:pt x="80" y="144"/>
                  </a:lnTo>
                  <a:lnTo>
                    <a:pt x="88" y="420"/>
                  </a:lnTo>
                  <a:lnTo>
                    <a:pt x="84" y="884"/>
                  </a:lnTo>
                  <a:lnTo>
                    <a:pt x="84" y="1260"/>
                  </a:lnTo>
                  <a:lnTo>
                    <a:pt x="92" y="1444"/>
                  </a:lnTo>
                  <a:lnTo>
                    <a:pt x="124" y="1508"/>
                  </a:lnTo>
                  <a:lnTo>
                    <a:pt x="172" y="1552"/>
                  </a:lnTo>
                  <a:lnTo>
                    <a:pt x="244" y="1588"/>
                  </a:lnTo>
                  <a:lnTo>
                    <a:pt x="380" y="1588"/>
                  </a:lnTo>
                  <a:lnTo>
                    <a:pt x="584" y="1588"/>
                  </a:lnTo>
                  <a:lnTo>
                    <a:pt x="624" y="15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2" name="Freeform 24">
              <a:extLst>
                <a:ext uri="{FF2B5EF4-FFF2-40B4-BE49-F238E27FC236}">
                  <a16:creationId xmlns:a16="http://schemas.microsoft.com/office/drawing/2014/main" id="{8BC24691-D387-1F7F-E9C2-FEDC7BF309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41" y="1510"/>
              <a:ext cx="624" cy="1588"/>
            </a:xfrm>
            <a:custGeom>
              <a:avLst/>
              <a:gdLst>
                <a:gd name="T0" fmla="*/ 0 w 624"/>
                <a:gd name="T1" fmla="*/ 0 h 1588"/>
                <a:gd name="T2" fmla="*/ 44 w 624"/>
                <a:gd name="T3" fmla="*/ 16 h 1588"/>
                <a:gd name="T4" fmla="*/ 64 w 624"/>
                <a:gd name="T5" fmla="*/ 56 h 1588"/>
                <a:gd name="T6" fmla="*/ 80 w 624"/>
                <a:gd name="T7" fmla="*/ 144 h 1588"/>
                <a:gd name="T8" fmla="*/ 88 w 624"/>
                <a:gd name="T9" fmla="*/ 420 h 1588"/>
                <a:gd name="T10" fmla="*/ 84 w 624"/>
                <a:gd name="T11" fmla="*/ 884 h 1588"/>
                <a:gd name="T12" fmla="*/ 84 w 624"/>
                <a:gd name="T13" fmla="*/ 1260 h 1588"/>
                <a:gd name="T14" fmla="*/ 92 w 624"/>
                <a:gd name="T15" fmla="*/ 1444 h 1588"/>
                <a:gd name="T16" fmla="*/ 124 w 624"/>
                <a:gd name="T17" fmla="*/ 1508 h 1588"/>
                <a:gd name="T18" fmla="*/ 172 w 624"/>
                <a:gd name="T19" fmla="*/ 1552 h 1588"/>
                <a:gd name="T20" fmla="*/ 244 w 624"/>
                <a:gd name="T21" fmla="*/ 1588 h 1588"/>
                <a:gd name="T22" fmla="*/ 380 w 624"/>
                <a:gd name="T23" fmla="*/ 1588 h 1588"/>
                <a:gd name="T24" fmla="*/ 584 w 624"/>
                <a:gd name="T25" fmla="*/ 1588 h 1588"/>
                <a:gd name="T26" fmla="*/ 624 w 624"/>
                <a:gd name="T27" fmla="*/ 1588 h 158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24"/>
                <a:gd name="T43" fmla="*/ 0 h 1588"/>
                <a:gd name="T44" fmla="*/ 624 w 624"/>
                <a:gd name="T45" fmla="*/ 1588 h 158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24" h="1588">
                  <a:moveTo>
                    <a:pt x="0" y="0"/>
                  </a:moveTo>
                  <a:lnTo>
                    <a:pt x="44" y="16"/>
                  </a:lnTo>
                  <a:lnTo>
                    <a:pt x="64" y="56"/>
                  </a:lnTo>
                  <a:lnTo>
                    <a:pt x="80" y="144"/>
                  </a:lnTo>
                  <a:lnTo>
                    <a:pt x="88" y="420"/>
                  </a:lnTo>
                  <a:lnTo>
                    <a:pt x="84" y="884"/>
                  </a:lnTo>
                  <a:lnTo>
                    <a:pt x="84" y="1260"/>
                  </a:lnTo>
                  <a:lnTo>
                    <a:pt x="92" y="1444"/>
                  </a:lnTo>
                  <a:lnTo>
                    <a:pt x="124" y="1508"/>
                  </a:lnTo>
                  <a:lnTo>
                    <a:pt x="172" y="1552"/>
                  </a:lnTo>
                  <a:lnTo>
                    <a:pt x="244" y="1588"/>
                  </a:lnTo>
                  <a:lnTo>
                    <a:pt x="380" y="1588"/>
                  </a:lnTo>
                  <a:lnTo>
                    <a:pt x="584" y="1588"/>
                  </a:lnTo>
                  <a:lnTo>
                    <a:pt x="624" y="1588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6389" name="Picture 4" descr="https://openclipart.org/image/2400px/svg_to_png/25348/boobaloo_Bunzen_burner.png">
            <a:extLst>
              <a:ext uri="{FF2B5EF4-FFF2-40B4-BE49-F238E27FC236}">
                <a16:creationId xmlns:a16="http://schemas.microsoft.com/office/drawing/2014/main" id="{8B09CCF0-70B0-126F-3E76-14251826F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3943350"/>
            <a:ext cx="917575" cy="185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390" name="Group 7">
            <a:extLst>
              <a:ext uri="{FF2B5EF4-FFF2-40B4-BE49-F238E27FC236}">
                <a16:creationId xmlns:a16="http://schemas.microsoft.com/office/drawing/2014/main" id="{757C1332-B5D4-5440-124C-9C736E64ABEA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1208088"/>
            <a:ext cx="173038" cy="2178050"/>
            <a:chOff x="4279" y="1535"/>
            <a:chExt cx="164" cy="1692"/>
          </a:xfrm>
        </p:grpSpPr>
        <p:sp>
          <p:nvSpPr>
            <p:cNvPr id="16417" name="Oval 8">
              <a:extLst>
                <a:ext uri="{FF2B5EF4-FFF2-40B4-BE49-F238E27FC236}">
                  <a16:creationId xmlns:a16="http://schemas.microsoft.com/office/drawing/2014/main" id="{D1D3CA50-A870-0C5A-D6A5-0946DDB61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" y="3035"/>
              <a:ext cx="164" cy="192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16418" name="Group 9">
              <a:extLst>
                <a:ext uri="{FF2B5EF4-FFF2-40B4-BE49-F238E27FC236}">
                  <a16:creationId xmlns:a16="http://schemas.microsoft.com/office/drawing/2014/main" id="{0A6B81AD-1BA0-0E7E-015C-058F4AC7C6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1535"/>
              <a:ext cx="65" cy="1591"/>
              <a:chOff x="4917" y="2212"/>
              <a:chExt cx="202" cy="1591"/>
            </a:xfrm>
          </p:grpSpPr>
          <p:sp>
            <p:nvSpPr>
              <p:cNvPr id="16421" name="AutoShape 10">
                <a:extLst>
                  <a:ext uri="{FF2B5EF4-FFF2-40B4-BE49-F238E27FC236}">
                    <a16:creationId xmlns:a16="http://schemas.microsoft.com/office/drawing/2014/main" id="{57C41A0B-6A1E-2174-1550-BFF2BA863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222" y="2907"/>
                <a:ext cx="1591" cy="20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422" name="Line 11">
                <a:extLst>
                  <a:ext uri="{FF2B5EF4-FFF2-40B4-BE49-F238E27FC236}">
                    <a16:creationId xmlns:a16="http://schemas.microsoft.com/office/drawing/2014/main" id="{57D07246-9255-9156-9287-1F6A5044C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08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3" name="Line 12">
                <a:extLst>
                  <a:ext uri="{FF2B5EF4-FFF2-40B4-BE49-F238E27FC236}">
                    <a16:creationId xmlns:a16="http://schemas.microsoft.com/office/drawing/2014/main" id="{4196CF25-1BF9-E208-3661-0C8F90D52C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17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4" name="Line 13">
                <a:extLst>
                  <a:ext uri="{FF2B5EF4-FFF2-40B4-BE49-F238E27FC236}">
                    <a16:creationId xmlns:a16="http://schemas.microsoft.com/office/drawing/2014/main" id="{69F3718E-056C-4BF5-A5CF-F5EC68F1E3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27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5" name="Line 14">
                <a:extLst>
                  <a:ext uri="{FF2B5EF4-FFF2-40B4-BE49-F238E27FC236}">
                    <a16:creationId xmlns:a16="http://schemas.microsoft.com/office/drawing/2014/main" id="{3F1A257D-B0BA-664D-2CD2-D69542FF8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369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6" name="Line 15">
                <a:extLst>
                  <a:ext uri="{FF2B5EF4-FFF2-40B4-BE49-F238E27FC236}">
                    <a16:creationId xmlns:a16="http://schemas.microsoft.com/office/drawing/2014/main" id="{DD90FA79-4E61-2E1B-2222-B481333910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465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7" name="Line 16">
                <a:extLst>
                  <a:ext uri="{FF2B5EF4-FFF2-40B4-BE49-F238E27FC236}">
                    <a16:creationId xmlns:a16="http://schemas.microsoft.com/office/drawing/2014/main" id="{0B034711-EDCF-3B34-F3C7-D92B43526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56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8" name="Line 17">
                <a:extLst>
                  <a:ext uri="{FF2B5EF4-FFF2-40B4-BE49-F238E27FC236}">
                    <a16:creationId xmlns:a16="http://schemas.microsoft.com/office/drawing/2014/main" id="{1AEF5A69-6CE6-4C17-48F8-837C7C577C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65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29" name="Line 18">
                <a:extLst>
                  <a:ext uri="{FF2B5EF4-FFF2-40B4-BE49-F238E27FC236}">
                    <a16:creationId xmlns:a16="http://schemas.microsoft.com/office/drawing/2014/main" id="{10CCD990-9D94-11C8-C896-FD81632BD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75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0" name="Line 19">
                <a:extLst>
                  <a:ext uri="{FF2B5EF4-FFF2-40B4-BE49-F238E27FC236}">
                    <a16:creationId xmlns:a16="http://schemas.microsoft.com/office/drawing/2014/main" id="{085FEEB4-4D65-BF66-FC34-E8A6D9B25C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30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1" name="Line 20">
                <a:extLst>
                  <a:ext uri="{FF2B5EF4-FFF2-40B4-BE49-F238E27FC236}">
                    <a16:creationId xmlns:a16="http://schemas.microsoft.com/office/drawing/2014/main" id="{3B789EE2-0622-D7A9-C8B8-58B9DBA5D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40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2" name="Line 21">
                <a:extLst>
                  <a:ext uri="{FF2B5EF4-FFF2-40B4-BE49-F238E27FC236}">
                    <a16:creationId xmlns:a16="http://schemas.microsoft.com/office/drawing/2014/main" id="{F9B1D163-F5B2-95F8-727E-9671A0B72B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49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3" name="Line 22">
                <a:extLst>
                  <a:ext uri="{FF2B5EF4-FFF2-40B4-BE49-F238E27FC236}">
                    <a16:creationId xmlns:a16="http://schemas.microsoft.com/office/drawing/2014/main" id="{36CF413C-ECF4-E902-2371-315E28F80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592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4" name="Line 23">
                <a:extLst>
                  <a:ext uri="{FF2B5EF4-FFF2-40B4-BE49-F238E27FC236}">
                    <a16:creationId xmlns:a16="http://schemas.microsoft.com/office/drawing/2014/main" id="{5B917917-D441-C04F-16A0-3EE57AF7A6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688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5" name="Line 24">
                <a:extLst>
                  <a:ext uri="{FF2B5EF4-FFF2-40B4-BE49-F238E27FC236}">
                    <a16:creationId xmlns:a16="http://schemas.microsoft.com/office/drawing/2014/main" id="{49D5BE67-B77F-0A3E-76C1-E390BE4754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78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6" name="Line 25">
                <a:extLst>
                  <a:ext uri="{FF2B5EF4-FFF2-40B4-BE49-F238E27FC236}">
                    <a16:creationId xmlns:a16="http://schemas.microsoft.com/office/drawing/2014/main" id="{BA005044-90F7-E0FD-D8ED-C60E24016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88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37" name="Line 26">
                <a:extLst>
                  <a:ext uri="{FF2B5EF4-FFF2-40B4-BE49-F238E27FC236}">
                    <a16:creationId xmlns:a16="http://schemas.microsoft.com/office/drawing/2014/main" id="{D531BF51-55BE-A56A-2208-8725AA23F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97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19" name="Oval 27">
              <a:extLst>
                <a:ext uri="{FF2B5EF4-FFF2-40B4-BE49-F238E27FC236}">
                  <a16:creationId xmlns:a16="http://schemas.microsoft.com/office/drawing/2014/main" id="{EDDDA456-6843-B349-6725-CAEC165CB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063"/>
              <a:ext cx="91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420" name="Rectangle 28">
              <a:extLst>
                <a:ext uri="{FF2B5EF4-FFF2-40B4-BE49-F238E27FC236}">
                  <a16:creationId xmlns:a16="http://schemas.microsoft.com/office/drawing/2014/main" id="{7A3F6AA1-25F1-3DED-CFE5-DDDB2EE82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2240"/>
              <a:ext cx="27" cy="8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6391" name="Group 29">
            <a:extLst>
              <a:ext uri="{FF2B5EF4-FFF2-40B4-BE49-F238E27FC236}">
                <a16:creationId xmlns:a16="http://schemas.microsoft.com/office/drawing/2014/main" id="{E84F83F4-8E69-9F14-4418-D2760D1EA726}"/>
              </a:ext>
            </a:extLst>
          </p:cNvPr>
          <p:cNvGrpSpPr>
            <a:grpSpLocks/>
          </p:cNvGrpSpPr>
          <p:nvPr/>
        </p:nvGrpSpPr>
        <p:grpSpPr bwMode="auto">
          <a:xfrm>
            <a:off x="6430963" y="1208088"/>
            <a:ext cx="173037" cy="2178050"/>
            <a:chOff x="4279" y="1535"/>
            <a:chExt cx="164" cy="1692"/>
          </a:xfrm>
        </p:grpSpPr>
        <p:sp>
          <p:nvSpPr>
            <p:cNvPr id="16396" name="Oval 30">
              <a:extLst>
                <a:ext uri="{FF2B5EF4-FFF2-40B4-BE49-F238E27FC236}">
                  <a16:creationId xmlns:a16="http://schemas.microsoft.com/office/drawing/2014/main" id="{E8AEF562-A6D4-8DA5-1DAF-C5056B280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" y="3035"/>
              <a:ext cx="164" cy="192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16397" name="Group 31">
              <a:extLst>
                <a:ext uri="{FF2B5EF4-FFF2-40B4-BE49-F238E27FC236}">
                  <a16:creationId xmlns:a16="http://schemas.microsoft.com/office/drawing/2014/main" id="{5BAF23DD-222C-54BD-3188-2C6D6B3BEE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1535"/>
              <a:ext cx="65" cy="1591"/>
              <a:chOff x="4917" y="2212"/>
              <a:chExt cx="202" cy="1591"/>
            </a:xfrm>
          </p:grpSpPr>
          <p:sp>
            <p:nvSpPr>
              <p:cNvPr id="16400" name="AutoShape 32">
                <a:extLst>
                  <a:ext uri="{FF2B5EF4-FFF2-40B4-BE49-F238E27FC236}">
                    <a16:creationId xmlns:a16="http://schemas.microsoft.com/office/drawing/2014/main" id="{69AAA7F3-D511-4E19-668F-A1B1AB9C4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222" y="2907"/>
                <a:ext cx="1591" cy="20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6401" name="Line 33">
                <a:extLst>
                  <a:ext uri="{FF2B5EF4-FFF2-40B4-BE49-F238E27FC236}">
                    <a16:creationId xmlns:a16="http://schemas.microsoft.com/office/drawing/2014/main" id="{528A3365-C76B-4378-A814-9BDFD9489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08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2" name="Line 34">
                <a:extLst>
                  <a:ext uri="{FF2B5EF4-FFF2-40B4-BE49-F238E27FC236}">
                    <a16:creationId xmlns:a16="http://schemas.microsoft.com/office/drawing/2014/main" id="{3F5DDDB4-E825-6475-8AD3-E92E8B5D43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17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3" name="Line 35">
                <a:extLst>
                  <a:ext uri="{FF2B5EF4-FFF2-40B4-BE49-F238E27FC236}">
                    <a16:creationId xmlns:a16="http://schemas.microsoft.com/office/drawing/2014/main" id="{BA0DCD39-7FCC-38D9-1FA9-100BB0506F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27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4" name="Line 36">
                <a:extLst>
                  <a:ext uri="{FF2B5EF4-FFF2-40B4-BE49-F238E27FC236}">
                    <a16:creationId xmlns:a16="http://schemas.microsoft.com/office/drawing/2014/main" id="{24691188-857E-0159-E03A-A0F999A26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369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5" name="Line 37">
                <a:extLst>
                  <a:ext uri="{FF2B5EF4-FFF2-40B4-BE49-F238E27FC236}">
                    <a16:creationId xmlns:a16="http://schemas.microsoft.com/office/drawing/2014/main" id="{525AA9F1-9FEB-6A88-DB01-23D9DC460F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465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6" name="Line 38">
                <a:extLst>
                  <a:ext uri="{FF2B5EF4-FFF2-40B4-BE49-F238E27FC236}">
                    <a16:creationId xmlns:a16="http://schemas.microsoft.com/office/drawing/2014/main" id="{611CCC3E-D866-A0D4-90A1-0C06EE580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56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7" name="Line 39">
                <a:extLst>
                  <a:ext uri="{FF2B5EF4-FFF2-40B4-BE49-F238E27FC236}">
                    <a16:creationId xmlns:a16="http://schemas.microsoft.com/office/drawing/2014/main" id="{DF7E9B81-964E-DB7A-A7C6-A2202EA461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65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8" name="Line 40">
                <a:extLst>
                  <a:ext uri="{FF2B5EF4-FFF2-40B4-BE49-F238E27FC236}">
                    <a16:creationId xmlns:a16="http://schemas.microsoft.com/office/drawing/2014/main" id="{3D747533-F5C1-8EA3-C4E1-6B45761EF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75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9" name="Line 41">
                <a:extLst>
                  <a:ext uri="{FF2B5EF4-FFF2-40B4-BE49-F238E27FC236}">
                    <a16:creationId xmlns:a16="http://schemas.microsoft.com/office/drawing/2014/main" id="{D0FAF3DD-06F2-7BB7-7228-D2ED6E2CF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30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0" name="Line 42">
                <a:extLst>
                  <a:ext uri="{FF2B5EF4-FFF2-40B4-BE49-F238E27FC236}">
                    <a16:creationId xmlns:a16="http://schemas.microsoft.com/office/drawing/2014/main" id="{EEC19E05-7D07-0EF8-04EC-60D3F89048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40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1" name="Line 43">
                <a:extLst>
                  <a:ext uri="{FF2B5EF4-FFF2-40B4-BE49-F238E27FC236}">
                    <a16:creationId xmlns:a16="http://schemas.microsoft.com/office/drawing/2014/main" id="{BDB4E141-AB6C-1A15-0EE4-17D789635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49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2" name="Line 44">
                <a:extLst>
                  <a:ext uri="{FF2B5EF4-FFF2-40B4-BE49-F238E27FC236}">
                    <a16:creationId xmlns:a16="http://schemas.microsoft.com/office/drawing/2014/main" id="{C5F40988-260C-9430-6136-22F12A73B1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592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3" name="Line 45">
                <a:extLst>
                  <a:ext uri="{FF2B5EF4-FFF2-40B4-BE49-F238E27FC236}">
                    <a16:creationId xmlns:a16="http://schemas.microsoft.com/office/drawing/2014/main" id="{3B86B0E8-0FED-E501-43DB-4665B223C1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688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4" name="Line 46">
                <a:extLst>
                  <a:ext uri="{FF2B5EF4-FFF2-40B4-BE49-F238E27FC236}">
                    <a16:creationId xmlns:a16="http://schemas.microsoft.com/office/drawing/2014/main" id="{EE0C97CE-2482-5D87-BB42-97971348C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78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5" name="Line 47">
                <a:extLst>
                  <a:ext uri="{FF2B5EF4-FFF2-40B4-BE49-F238E27FC236}">
                    <a16:creationId xmlns:a16="http://schemas.microsoft.com/office/drawing/2014/main" id="{8C6769F2-BCA1-0B18-A5F3-811600F88A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88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6" name="Line 48">
                <a:extLst>
                  <a:ext uri="{FF2B5EF4-FFF2-40B4-BE49-F238E27FC236}">
                    <a16:creationId xmlns:a16="http://schemas.microsoft.com/office/drawing/2014/main" id="{22CB95A2-8066-8AF1-0B3D-D57B06AE10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97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398" name="Oval 49">
              <a:extLst>
                <a:ext uri="{FF2B5EF4-FFF2-40B4-BE49-F238E27FC236}">
                  <a16:creationId xmlns:a16="http://schemas.microsoft.com/office/drawing/2014/main" id="{3FACAA43-494F-C8C2-EDC0-43D1DB06F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063"/>
              <a:ext cx="91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6399" name="Rectangle 50">
              <a:extLst>
                <a:ext uri="{FF2B5EF4-FFF2-40B4-BE49-F238E27FC236}">
                  <a16:creationId xmlns:a16="http://schemas.microsoft.com/office/drawing/2014/main" id="{75B30882-76F9-9886-3863-5366815FAD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6" y="1627"/>
              <a:ext cx="43" cy="1472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cxnSp>
        <p:nvCxnSpPr>
          <p:cNvPr id="16392" name="Straight Arrow Connector 58">
            <a:extLst>
              <a:ext uri="{FF2B5EF4-FFF2-40B4-BE49-F238E27FC236}">
                <a16:creationId xmlns:a16="http://schemas.microsoft.com/office/drawing/2014/main" id="{860E5881-FAC1-E302-E4EE-F61780AD87D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00825" y="1333500"/>
            <a:ext cx="4016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3" name="TextBox 59">
            <a:extLst>
              <a:ext uri="{FF2B5EF4-FFF2-40B4-BE49-F238E27FC236}">
                <a16:creationId xmlns:a16="http://schemas.microsoft.com/office/drawing/2014/main" id="{AB9E7FFB-C0C4-F79B-0360-180F18467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2613" y="1135063"/>
            <a:ext cx="8286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100</a:t>
            </a:r>
            <a:r>
              <a:rPr lang="en-US" altLang="en-US" sz="1800">
                <a:sym typeface="Symbol" panose="05050102010706020507" pitchFamily="18" charset="2"/>
              </a:rPr>
              <a:t>C</a:t>
            </a:r>
            <a:endParaRPr lang="en-US" altLang="en-US" sz="1800"/>
          </a:p>
        </p:txBody>
      </p:sp>
      <p:cxnSp>
        <p:nvCxnSpPr>
          <p:cNvPr id="16394" name="Straight Arrow Connector 108">
            <a:extLst>
              <a:ext uri="{FF2B5EF4-FFF2-40B4-BE49-F238E27FC236}">
                <a16:creationId xmlns:a16="http://schemas.microsoft.com/office/drawing/2014/main" id="{FF95EBE5-6315-485C-44E4-D208A65ECA9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757613" y="2074863"/>
            <a:ext cx="4016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5" name="TextBox 109">
            <a:extLst>
              <a:ext uri="{FF2B5EF4-FFF2-40B4-BE49-F238E27FC236}">
                <a16:creationId xmlns:a16="http://schemas.microsoft.com/office/drawing/2014/main" id="{63126170-D9E0-A492-8F76-8FFA22F57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7338" y="1876425"/>
            <a:ext cx="573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  <a:r>
              <a:rPr lang="en-US" altLang="en-US" sz="1800">
                <a:sym typeface="Symbol" panose="05050102010706020507" pitchFamily="18" charset="2"/>
              </a:rPr>
              <a:t>C</a:t>
            </a:r>
            <a:endParaRPr lang="en-US" altLang="en-US"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04CADF65-83D1-32C8-C852-777FD84F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123.8.12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9CF7E493-83F2-8896-1103-DB6C6B2E8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592513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What do we call moving from region C to region B?</a:t>
            </a:r>
          </a:p>
          <a:p>
            <a:pPr>
              <a:buFontTx/>
              <a:buAutoNum type="alphaLcParenR"/>
            </a:pPr>
            <a:r>
              <a:rPr lang="en-US" altLang="en-US" sz="2400"/>
              <a:t>Boiling </a:t>
            </a:r>
          </a:p>
          <a:p>
            <a:pPr>
              <a:buFontTx/>
              <a:buAutoNum type="alphaLcParenR"/>
            </a:pPr>
            <a:r>
              <a:rPr lang="en-US" altLang="en-US" sz="2400"/>
              <a:t>Frezzing</a:t>
            </a:r>
          </a:p>
          <a:p>
            <a:pPr>
              <a:buFontTx/>
              <a:buAutoNum type="alphaLcParenR"/>
            </a:pPr>
            <a:r>
              <a:rPr lang="en-US" altLang="en-US" sz="2400"/>
              <a:t>Melting</a:t>
            </a:r>
          </a:p>
          <a:p>
            <a:pPr>
              <a:buFontTx/>
              <a:buAutoNum type="alphaLcParenR"/>
            </a:pPr>
            <a:r>
              <a:rPr lang="en-US" altLang="en-US" sz="2400"/>
              <a:t>Condensing</a:t>
            </a:r>
          </a:p>
          <a:p>
            <a:pPr>
              <a:buFontTx/>
              <a:buAutoNum type="alphaLcParenR"/>
            </a:pPr>
            <a:r>
              <a:rPr lang="en-US" altLang="en-US" sz="2400"/>
              <a:t>Sublimation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995CEA68-B77D-5998-5B15-B982ABAE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67C315-32AD-4A40-8002-1C10D4A766BA}" type="slidenum">
              <a:rPr lang="en-US" altLang="en-US"/>
              <a:pPr/>
              <a:t>30</a:t>
            </a:fld>
            <a:endParaRPr lang="en-US" altLang="en-US"/>
          </a:p>
        </p:txBody>
      </p:sp>
      <p:pic>
        <p:nvPicPr>
          <p:cNvPr id="36869" name="Picture 2">
            <a:extLst>
              <a:ext uri="{FF2B5EF4-FFF2-40B4-BE49-F238E27FC236}">
                <a16:creationId xmlns:a16="http://schemas.microsoft.com/office/drawing/2014/main" id="{36625E12-5C42-F1B7-F72E-BBB07F66E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2235200"/>
            <a:ext cx="413702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431FAA1C-7DF5-3DB5-8E93-999948E2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123.8.12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BB5BB418-9768-4201-0308-B992B4E7F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592513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What do we call moving from region B to region A?</a:t>
            </a:r>
          </a:p>
          <a:p>
            <a:pPr>
              <a:buFontTx/>
              <a:buAutoNum type="alphaLcParenR"/>
            </a:pPr>
            <a:r>
              <a:rPr lang="en-US" altLang="en-US" sz="2400"/>
              <a:t>Boiling </a:t>
            </a:r>
          </a:p>
          <a:p>
            <a:pPr>
              <a:buFontTx/>
              <a:buAutoNum type="alphaLcParenR"/>
            </a:pPr>
            <a:r>
              <a:rPr lang="en-US" altLang="en-US" sz="2400"/>
              <a:t>Frezzing</a:t>
            </a:r>
          </a:p>
          <a:p>
            <a:pPr>
              <a:buFontTx/>
              <a:buAutoNum type="alphaLcParenR"/>
            </a:pPr>
            <a:r>
              <a:rPr lang="en-US" altLang="en-US" sz="2400"/>
              <a:t>Melting</a:t>
            </a:r>
          </a:p>
          <a:p>
            <a:pPr>
              <a:buFontTx/>
              <a:buAutoNum type="alphaLcParenR"/>
            </a:pPr>
            <a:r>
              <a:rPr lang="en-US" altLang="en-US" sz="2400"/>
              <a:t>Condensing</a:t>
            </a:r>
          </a:p>
          <a:p>
            <a:pPr>
              <a:buFontTx/>
              <a:buAutoNum type="alphaLcParenR"/>
            </a:pPr>
            <a:r>
              <a:rPr lang="en-US" altLang="en-US" sz="2400"/>
              <a:t>Sublimation</a:t>
            </a:r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D6195291-3115-288F-0593-FE93D426B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379B8E-A27F-4508-81EB-6D1B7954D9D7}" type="slidenum">
              <a:rPr lang="en-US" altLang="en-US"/>
              <a:pPr/>
              <a:t>31</a:t>
            </a:fld>
            <a:endParaRPr lang="en-US" altLang="en-US"/>
          </a:p>
        </p:txBody>
      </p:sp>
      <p:pic>
        <p:nvPicPr>
          <p:cNvPr id="37893" name="Picture 2">
            <a:extLst>
              <a:ext uri="{FF2B5EF4-FFF2-40B4-BE49-F238E27FC236}">
                <a16:creationId xmlns:a16="http://schemas.microsoft.com/office/drawing/2014/main" id="{D9FFC665-378F-F12D-ED4D-51886D0C7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2235200"/>
            <a:ext cx="4137025" cy="345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E39C1948-CBCC-F10B-84E9-D15D9BD0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123.8.12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8A1A680F-B881-21E8-E00B-1E1C2760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592513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What phase is the material at if it is in the state represented by letter D?</a:t>
            </a:r>
          </a:p>
          <a:p>
            <a:pPr>
              <a:buFontTx/>
              <a:buAutoNum type="alphaLcParenR"/>
            </a:pPr>
            <a:r>
              <a:rPr lang="en-US" altLang="en-US" sz="2400"/>
              <a:t>Solid</a:t>
            </a:r>
          </a:p>
          <a:p>
            <a:pPr>
              <a:buFontTx/>
              <a:buAutoNum type="alphaLcParenR"/>
            </a:pPr>
            <a:r>
              <a:rPr lang="en-US" altLang="en-US" sz="2400"/>
              <a:t>Liquid</a:t>
            </a:r>
          </a:p>
          <a:p>
            <a:pPr>
              <a:buFontTx/>
              <a:buAutoNum type="alphaLcParenR"/>
            </a:pPr>
            <a:r>
              <a:rPr lang="en-US" altLang="en-US" sz="2400"/>
              <a:t>Gas</a:t>
            </a:r>
          </a:p>
          <a:p>
            <a:pPr>
              <a:buFontTx/>
              <a:buAutoNum type="alphaLcParenR"/>
            </a:pPr>
            <a:r>
              <a:rPr lang="en-US" altLang="en-US" sz="2400"/>
              <a:t>Plasma</a:t>
            </a:r>
          </a:p>
          <a:p>
            <a:pPr>
              <a:buFontTx/>
              <a:buAutoNum type="alphaLcParenR"/>
            </a:pPr>
            <a:r>
              <a:rPr lang="en-US" altLang="en-US" sz="2400"/>
              <a:t>Can’t tell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5F62DFFA-8FA4-400A-932D-E39C3E34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867BD9-A410-40EC-87B0-78C2E2B58A2E}" type="slidenum">
              <a:rPr lang="en-US" altLang="en-US"/>
              <a:pPr/>
              <a:t>32</a:t>
            </a:fld>
            <a:endParaRPr lang="en-US" altLang="en-US"/>
          </a:p>
        </p:txBody>
      </p:sp>
      <p:pic>
        <p:nvPicPr>
          <p:cNvPr id="38917" name="Picture 2">
            <a:extLst>
              <a:ext uri="{FF2B5EF4-FFF2-40B4-BE49-F238E27FC236}">
                <a16:creationId xmlns:a16="http://schemas.microsoft.com/office/drawing/2014/main" id="{376EEAA4-6584-FE22-677D-B9E75B923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0" y="2613025"/>
            <a:ext cx="3298825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3BF1B07-7EC6-DFE2-1BDE-43C59FE6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123.8.12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2FE89652-8738-743C-23AF-27A9DF10D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592513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/>
              <a:t>What can we say about the state represented by point F?</a:t>
            </a:r>
          </a:p>
          <a:p>
            <a:pPr>
              <a:buFontTx/>
              <a:buAutoNum type="alphaLcParenR"/>
            </a:pPr>
            <a:r>
              <a:rPr lang="en-US" altLang="en-US" sz="2400"/>
              <a:t>Solid</a:t>
            </a:r>
          </a:p>
          <a:p>
            <a:pPr>
              <a:buFontTx/>
              <a:buAutoNum type="alphaLcParenR"/>
            </a:pPr>
            <a:r>
              <a:rPr lang="en-US" altLang="en-US" sz="2400"/>
              <a:t>Liquid</a:t>
            </a:r>
          </a:p>
          <a:p>
            <a:pPr>
              <a:buFontTx/>
              <a:buAutoNum type="alphaLcParenR"/>
            </a:pPr>
            <a:r>
              <a:rPr lang="en-US" altLang="en-US" sz="2400"/>
              <a:t>Gas</a:t>
            </a:r>
          </a:p>
          <a:p>
            <a:pPr>
              <a:buFontTx/>
              <a:buAutoNum type="alphaLcParenR"/>
            </a:pPr>
            <a:r>
              <a:rPr lang="en-US" altLang="en-US" sz="2400"/>
              <a:t>Plasma</a:t>
            </a:r>
          </a:p>
          <a:p>
            <a:pPr>
              <a:buFontTx/>
              <a:buAutoNum type="alphaLcParenR"/>
            </a:pPr>
            <a:r>
              <a:rPr lang="en-US" altLang="en-US" sz="2400"/>
              <a:t>It is a phase equilibrium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660B4E30-ED20-DCB9-4943-43A78DDB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6985E2D-32DE-477F-8593-83D1A73FD9BC}" type="slidenum">
              <a:rPr lang="en-US" altLang="en-US"/>
              <a:pPr/>
              <a:t>33</a:t>
            </a:fld>
            <a:endParaRPr lang="en-US" altLang="en-US"/>
          </a:p>
        </p:txBody>
      </p:sp>
      <p:pic>
        <p:nvPicPr>
          <p:cNvPr id="39941" name="Picture 2">
            <a:extLst>
              <a:ext uri="{FF2B5EF4-FFF2-40B4-BE49-F238E27FC236}">
                <a16:creationId xmlns:a16="http://schemas.microsoft.com/office/drawing/2014/main" id="{7A4AEC7A-EA9E-D38E-EBAA-97742A7D1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650" y="2613025"/>
            <a:ext cx="3298825" cy="275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A61D0C6D-D4B6-686D-6317-59653EDC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3C51D052-CDBC-6640-4CF4-DFCAF89E9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424488"/>
            <a:ext cx="8229600" cy="1433512"/>
          </a:xfrm>
        </p:spPr>
        <p:txBody>
          <a:bodyPr/>
          <a:lstStyle/>
          <a:p>
            <a:r>
              <a:rPr lang="en-US" altLang="en-US" sz="1800"/>
              <a:t>	[Figure]	[More Complete Phase Diagram for Water (Public Domain Image courtesy Karlhahn)]</a:t>
            </a:r>
          </a:p>
        </p:txBody>
      </p:sp>
      <p:sp>
        <p:nvSpPr>
          <p:cNvPr id="40964" name="Date Placeholder 3">
            <a:extLst>
              <a:ext uri="{FF2B5EF4-FFF2-40B4-BE49-F238E27FC236}">
                <a16:creationId xmlns:a16="http://schemas.microsoft.com/office/drawing/2014/main" id="{95444892-1CA0-93B0-E9B3-566BFCF819C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Oct 11-13, 2006</a:t>
            </a:r>
          </a:p>
        </p:txBody>
      </p:sp>
      <p:sp>
        <p:nvSpPr>
          <p:cNvPr id="40965" name="Footer Placeholder 4">
            <a:extLst>
              <a:ext uri="{FF2B5EF4-FFF2-40B4-BE49-F238E27FC236}">
                <a16:creationId xmlns:a16="http://schemas.microsoft.com/office/drawing/2014/main" id="{A4169D67-A425-56C0-A104-43662B3D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R. Todd Lines</a:t>
            </a:r>
          </a:p>
        </p:txBody>
      </p:sp>
      <p:pic>
        <p:nvPicPr>
          <p:cNvPr id="40966" name="Picture 5">
            <a:extLst>
              <a:ext uri="{FF2B5EF4-FFF2-40B4-BE49-F238E27FC236}">
                <a16:creationId xmlns:a16="http://schemas.microsoft.com/office/drawing/2014/main" id="{A5A3AE37-1F7F-E29F-0967-859C2A5D0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3" y="1323975"/>
            <a:ext cx="9021762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226C92-70ED-46CE-8F78-09B47D8D29E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96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123.13.1</a:t>
            </a:r>
          </a:p>
        </p:txBody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Why is C</a:t>
            </a:r>
            <a:r>
              <a:rPr lang="en-US" baseline="-25000" dirty="0"/>
              <a:t>P</a:t>
            </a:r>
            <a:r>
              <a:rPr lang="en-US" dirty="0"/>
              <a:t> larger than C</a:t>
            </a:r>
            <a:r>
              <a:rPr lang="en-US" baseline="-25000" dirty="0"/>
              <a:t>V</a:t>
            </a:r>
            <a:r>
              <a:rPr lang="en-US" dirty="0"/>
              <a:t>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It has to do with the spacing of molecules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It is because no work is done in a </a:t>
            </a:r>
            <a:r>
              <a:rPr lang="en-US" dirty="0" err="1"/>
              <a:t>isovolumetric</a:t>
            </a:r>
            <a:r>
              <a:rPr lang="en-US" dirty="0"/>
              <a:t> process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It is because no work is done in an isobaric process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Can’t tell</a:t>
            </a:r>
          </a:p>
        </p:txBody>
      </p:sp>
    </p:spTree>
    <p:extLst>
      <p:ext uri="{BB962C8B-B14F-4D97-AF65-F5344CB8AC3E}">
        <p14:creationId xmlns:p14="http://schemas.microsoft.com/office/powerpoint/2010/main" val="1512502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1E67CA-8292-4353-8766-762103BEE57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97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123.13.2</a:t>
            </a:r>
          </a:p>
        </p:txBody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87825" cy="4525963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How does the internal energy of an ideal gas change as it follows the red path upward?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Increases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Decreases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Stays the same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Can’t tell</a:t>
            </a:r>
          </a:p>
        </p:txBody>
      </p:sp>
      <p:pic>
        <p:nvPicPr>
          <p:cNvPr id="19763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7738" y="1693863"/>
            <a:ext cx="3690937" cy="370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4163F19-09F3-4C30-81E5-A6FF380732A9}"/>
              </a:ext>
            </a:extLst>
          </p:cNvPr>
          <p:cNvCxnSpPr>
            <a:cxnSpLocks/>
          </p:cNvCxnSpPr>
          <p:nvPr/>
        </p:nvCxnSpPr>
        <p:spPr>
          <a:xfrm flipV="1">
            <a:off x="6871317" y="3444537"/>
            <a:ext cx="0" cy="284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A17EFC-B921-4468-8B0B-22CDBA784684}"/>
              </a:ext>
            </a:extLst>
          </p:cNvPr>
          <p:cNvCxnSpPr>
            <a:cxnSpLocks/>
          </p:cNvCxnSpPr>
          <p:nvPr/>
        </p:nvCxnSpPr>
        <p:spPr>
          <a:xfrm>
            <a:off x="6881674" y="3765612"/>
            <a:ext cx="4068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520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1E67CA-8292-4353-8766-762103BEE57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97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123.13.2.1</a:t>
            </a:r>
          </a:p>
        </p:txBody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87825" cy="4525963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How does the internal energy of an ideal gas change as it follows the green path from left to right?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Increases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Decreases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Stays the same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Can’t tell</a:t>
            </a:r>
          </a:p>
        </p:txBody>
      </p:sp>
      <p:pic>
        <p:nvPicPr>
          <p:cNvPr id="19763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7738" y="1693863"/>
            <a:ext cx="3690937" cy="370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81EA45-0BEC-4D14-87C2-C8D02B51E681}"/>
              </a:ext>
            </a:extLst>
          </p:cNvPr>
          <p:cNvCxnSpPr>
            <a:cxnSpLocks/>
          </p:cNvCxnSpPr>
          <p:nvPr/>
        </p:nvCxnSpPr>
        <p:spPr>
          <a:xfrm flipV="1">
            <a:off x="6871317" y="3444537"/>
            <a:ext cx="0" cy="284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280119-1909-462D-8A79-6E4FB5C188A5}"/>
              </a:ext>
            </a:extLst>
          </p:cNvPr>
          <p:cNvCxnSpPr>
            <a:cxnSpLocks/>
          </p:cNvCxnSpPr>
          <p:nvPr/>
        </p:nvCxnSpPr>
        <p:spPr>
          <a:xfrm>
            <a:off x="6881674" y="3765612"/>
            <a:ext cx="4068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8174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F1E67CA-8292-4353-8766-762103BEE57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97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123.13.2.2</a:t>
            </a:r>
          </a:p>
        </p:txBody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187825" cy="4525963"/>
          </a:xfrm>
        </p:spPr>
        <p:txBody>
          <a:bodyPr>
            <a:normAutofit lnSpcReduction="10000"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For which path, red or green, does the internal energy of an ideal gas change the most?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Red isochoric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Green isobaric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Both the same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Can’t tell</a:t>
            </a:r>
          </a:p>
        </p:txBody>
      </p:sp>
      <p:pic>
        <p:nvPicPr>
          <p:cNvPr id="19763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57738" y="1693863"/>
            <a:ext cx="3690937" cy="3705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5E3119-F2D6-482C-ADEB-C0C635894B20}"/>
              </a:ext>
            </a:extLst>
          </p:cNvPr>
          <p:cNvCxnSpPr>
            <a:cxnSpLocks/>
          </p:cNvCxnSpPr>
          <p:nvPr/>
        </p:nvCxnSpPr>
        <p:spPr>
          <a:xfrm flipV="1">
            <a:off x="6871317" y="3444537"/>
            <a:ext cx="0" cy="2840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8B9AA5-8BCA-4658-A329-0E2B337ECFDD}"/>
              </a:ext>
            </a:extLst>
          </p:cNvPr>
          <p:cNvCxnSpPr>
            <a:cxnSpLocks/>
          </p:cNvCxnSpPr>
          <p:nvPr/>
        </p:nvCxnSpPr>
        <p:spPr>
          <a:xfrm>
            <a:off x="6881674" y="3765612"/>
            <a:ext cx="40689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659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152" y="1266092"/>
            <a:ext cx="2265975" cy="4867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774660" y="5181600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72029" y="3810000"/>
            <a:ext cx="67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V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2323" y="4158173"/>
            <a:ext cx="67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104176" y="3048000"/>
            <a:ext cx="934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104176" y="3734898"/>
            <a:ext cx="934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429000" y="3048000"/>
            <a:ext cx="0" cy="651729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76797" y="3119735"/>
            <a:ext cx="511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/>
              </a:rPr>
              <a:t>y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FAAAEB2-9520-8217-DB0B-2470FBCBB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Temperature from the Zeroth Law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DBDC3C2-A5CD-B535-1192-DA7D59E2F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objects in thermal equilibrium with each other are at the </a:t>
            </a:r>
            <a:r>
              <a:rPr lang="en-US" altLang="en-US" i="1"/>
              <a:t>same temperature</a:t>
            </a:r>
            <a:endParaRPr lang="en-US" altLang="en-US"/>
          </a:p>
          <a:p>
            <a:pPr eaLnBrk="1" hangingPunct="1"/>
            <a:r>
              <a:rPr lang="en-US" altLang="en-US" i="1"/>
              <a:t>Temperature</a:t>
            </a:r>
            <a:r>
              <a:rPr lang="en-US" altLang="en-US"/>
              <a:t> is the property that determines whether or not an object is in thermal equilibrium with other objects</a:t>
            </a:r>
            <a:endParaRPr lang="en-US" altLang="en-US" i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32496"/>
            <a:ext cx="8382000" cy="5597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5" name="Straight Connector 4"/>
          <p:cNvCxnSpPr/>
          <p:nvPr/>
        </p:nvCxnSpPr>
        <p:spPr>
          <a:xfrm flipV="1">
            <a:off x="5334000" y="3200400"/>
            <a:ext cx="0" cy="533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5334000" y="3276600"/>
            <a:ext cx="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334000" y="3701142"/>
            <a:ext cx="11430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 flipV="1">
            <a:off x="5943600" y="3548742"/>
            <a:ext cx="0" cy="304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133" y="805543"/>
            <a:ext cx="8208183" cy="5431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H="1" flipV="1">
            <a:off x="4855029" y="3331029"/>
            <a:ext cx="54428" cy="174171"/>
          </a:xfrm>
          <a:prstGeom prst="line">
            <a:avLst/>
          </a:prstGeom>
          <a:ln w="28575">
            <a:solidFill>
              <a:srgbClr val="3939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4767943" y="3516087"/>
            <a:ext cx="141514" cy="21770"/>
          </a:xfrm>
          <a:prstGeom prst="line">
            <a:avLst/>
          </a:prstGeom>
          <a:ln w="28575">
            <a:solidFill>
              <a:srgbClr val="3939F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971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E399DE-0213-461B-B6C1-4F53A2FA658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98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123.13.3</a:t>
            </a:r>
          </a:p>
        </p:txBody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/>
              <a:t>For an adiabatic process PV</a:t>
            </a:r>
            <a:r>
              <a:rPr lang="en-US" baseline="30000" dirty="0">
                <a:sym typeface="Symbol" pitchFamily="18" charset="2"/>
              </a:rPr>
              <a:t></a:t>
            </a:r>
            <a:r>
              <a:rPr lang="en-US" dirty="0"/>
              <a:t> =….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A constant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 err="1"/>
              <a:t>nRT</a:t>
            </a:r>
            <a:r>
              <a:rPr lang="en-US" baseline="30000" dirty="0">
                <a:sym typeface="Symbol" pitchFamily="18" charset="2"/>
              </a:rPr>
              <a:t></a:t>
            </a:r>
            <a:r>
              <a:rPr lang="en-US" dirty="0"/>
              <a:t>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/>
              <a:t>(</a:t>
            </a:r>
            <a:r>
              <a:rPr lang="en-US" dirty="0" err="1"/>
              <a:t>nRT</a:t>
            </a:r>
            <a:r>
              <a:rPr lang="en-US" dirty="0"/>
              <a:t>)</a:t>
            </a:r>
            <a:r>
              <a:rPr lang="en-US" baseline="30000" dirty="0">
                <a:sym typeface="Symbol" pitchFamily="18" charset="2"/>
              </a:rPr>
              <a:t></a:t>
            </a:r>
            <a:endParaRPr lang="en-US" dirty="0"/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Can’t tell</a:t>
            </a:r>
          </a:p>
        </p:txBody>
      </p:sp>
    </p:spTree>
    <p:extLst>
      <p:ext uri="{BB962C8B-B14F-4D97-AF65-F5344CB8AC3E}">
        <p14:creationId xmlns:p14="http://schemas.microsoft.com/office/powerpoint/2010/main" val="656484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50E9FB-D90F-45EF-8FD6-93B21C224C7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123.13.4</a:t>
            </a:r>
          </a:p>
        </p:txBody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Your home gets too cold in the winter. This is likely because you have too much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Convection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Conduction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Radiation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More than one of the above</a:t>
            </a:r>
          </a:p>
          <a:p>
            <a:pPr marL="609600" indent="-609600"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66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Energy Transfer Mechanisms</a:t>
            </a: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Methods of Heat Transfer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Need to know the rate at which energy is transferred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Need to know the mechanisms responsible for the transfer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Methods include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Conduction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Convection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Radiation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Conduction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transfer can be viewed on an atomic scale</a:t>
            </a:r>
          </a:p>
          <a:p>
            <a:pPr lvl="1" eaLnBrk="1" hangingPunct="1"/>
            <a:r>
              <a:rPr lang="en-US" sz="2400"/>
              <a:t>It is an exchange of energy between microscopic particles by collisions</a:t>
            </a:r>
          </a:p>
          <a:p>
            <a:pPr lvl="1" eaLnBrk="1" hangingPunct="1"/>
            <a:r>
              <a:rPr lang="en-US" sz="2400"/>
              <a:t>Less energetic particles gain energy during collisions with more energetic particles</a:t>
            </a:r>
          </a:p>
          <a:p>
            <a:pPr eaLnBrk="1" hangingPunct="1"/>
            <a:r>
              <a:rPr lang="en-US" sz="2800"/>
              <a:t>Rate of conduction depends upon the characteristics of the substance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Conduction example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789113"/>
            <a:ext cx="44592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molecules vibrate about their equilibrium positions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Particles near the stove coil vibrate with larger amplitudes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These collide with adjacent molecules and transfer some energy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Eventually, the energy travels entirely through the pan and its handle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</p:txBody>
      </p:sp>
      <p:pic>
        <p:nvPicPr>
          <p:cNvPr id="29700" name="Picture 4" descr="1104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2963" y="2305050"/>
            <a:ext cx="4033837" cy="3114675"/>
          </a:xfrm>
          <a:noFill/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Conduction, cont.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In general, metals are good conductors</a:t>
            </a:r>
          </a:p>
          <a:p>
            <a:pPr lvl="1" eaLnBrk="1" hangingPunct="1"/>
            <a:r>
              <a:rPr lang="en-US" sz="2400"/>
              <a:t>They contain large numbers of electrons that are relatively free to move through the metal</a:t>
            </a:r>
          </a:p>
          <a:p>
            <a:pPr lvl="1" eaLnBrk="1" hangingPunct="1"/>
            <a:r>
              <a:rPr lang="en-US" sz="2400"/>
              <a:t>They can transport energy from one region to another</a:t>
            </a:r>
          </a:p>
          <a:p>
            <a:pPr eaLnBrk="1" hangingPunct="1"/>
            <a:r>
              <a:rPr lang="en-US" sz="2800"/>
              <a:t>Conduction can occur only if there is a difference in temperature between two parts of the conducting medium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Conduction, equation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800"/>
              <a:t>The slab allows energy to transfer from the region of higher temperature to the region of lower temperature</a:t>
            </a:r>
          </a:p>
          <a:p>
            <a:pPr eaLnBrk="1" hangingPunct="1"/>
            <a:endParaRPr 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8077200" y="685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446" y="1219200"/>
            <a:ext cx="3124200" cy="5024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011354"/>
              </p:ext>
            </p:extLst>
          </p:nvPr>
        </p:nvGraphicFramePr>
        <p:xfrm>
          <a:off x="762000" y="4343400"/>
          <a:ext cx="4011561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18960" imgH="393480" progId="Equation.3">
                  <p:embed/>
                </p:oleObj>
              </mc:Choice>
              <mc:Fallback>
                <p:oleObj name="Equation" r:id="rId3" imgW="1218960" imgH="393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4343400"/>
                        <a:ext cx="4011561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591524D7-66BF-17D7-7066-947992426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Question 123.8.10.3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83CED22-866C-28A1-B555-61A8BFCCE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altLang="en-US"/>
              <a:t>The pressure in a constant-volume gas thermometer extrapolates to zero at what temperature?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altLang="en-US"/>
              <a:t>0</a:t>
            </a:r>
            <a:r>
              <a:rPr lang="en-US" altLang="en-US">
                <a:sym typeface="Symbol" panose="05050102010706020507" pitchFamily="18" charset="2"/>
              </a:rPr>
              <a:t></a:t>
            </a:r>
            <a:r>
              <a:rPr lang="en-US" altLang="en-US"/>
              <a:t>C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altLang="en-US"/>
              <a:t>0 K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altLang="en-US"/>
              <a:t>0</a:t>
            </a:r>
            <a:r>
              <a:rPr lang="en-US" altLang="en-US">
                <a:sym typeface="Symbol" panose="05050102010706020507" pitchFamily="18" charset="2"/>
              </a:rPr>
              <a:t></a:t>
            </a:r>
            <a:r>
              <a:rPr lang="en-US" altLang="en-US"/>
              <a:t>F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altLang="en-US"/>
              <a:t>0 Pa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Conduction, equation explanation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is the cross-sectional area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ΔL is the thickness of the slab or the length of a rod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P is in Watts when Q is in Joules and t is in seconds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k is the </a:t>
            </a:r>
            <a:r>
              <a:rPr lang="en-US" sz="2800" i="1" dirty="0"/>
              <a:t>thermal conductivity</a:t>
            </a:r>
            <a:r>
              <a:rPr lang="en-US" sz="2800" dirty="0"/>
              <a:t> of the material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See table 11.3 for some conductivities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Good conductors have high k values and good insulators have low k values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Home Insulation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383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Substances are rated by their </a:t>
            </a:r>
            <a:r>
              <a:rPr lang="en-US" i="1" dirty="0"/>
              <a:t>R values</a:t>
            </a:r>
            <a:r>
              <a:rPr lang="en-US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 = </a:t>
            </a:r>
            <a:r>
              <a:rPr lang="en-US" dirty="0">
                <a:sym typeface="Symbol"/>
              </a:rPr>
              <a:t></a:t>
            </a:r>
            <a:r>
              <a:rPr lang="en-US" dirty="0"/>
              <a:t>L / k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See table 11.4 for some R values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For multiple layers, the total R value is the sum of the R values of each layer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Wind increases the energy loss by conduction in a home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Multiple Materials, cont.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The rate through the multiple materials will be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</a:t>
            </a:r>
            <a:r>
              <a:rPr lang="en-US" baseline="-25000" dirty="0"/>
              <a:t>H</a:t>
            </a:r>
            <a:r>
              <a:rPr lang="en-US" dirty="0"/>
              <a:t> and T</a:t>
            </a:r>
            <a:r>
              <a:rPr lang="en-US" baseline="-25000" dirty="0"/>
              <a:t>C</a:t>
            </a:r>
            <a:r>
              <a:rPr lang="en-US" dirty="0"/>
              <a:t> are the temperatures at the outer extremities of the compound material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6714549"/>
              </p:ext>
            </p:extLst>
          </p:nvPr>
        </p:nvGraphicFramePr>
        <p:xfrm>
          <a:off x="1371600" y="2209800"/>
          <a:ext cx="6226176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622080" progId="Equation.3">
                  <p:embed/>
                </p:oleObj>
              </mc:Choice>
              <mc:Fallback>
                <p:oleObj name="Equation" r:id="rId2" imgW="1892160" imgH="62208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09800"/>
                        <a:ext cx="6226176" cy="204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Convection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Energy transferred by the movement of a substance</a:t>
            </a:r>
          </a:p>
          <a:p>
            <a:pPr lvl="1" eaLnBrk="1" hangingPunct="1"/>
            <a:r>
              <a:rPr lang="en-US"/>
              <a:t>When the movement results from differences in density, it is called </a:t>
            </a:r>
            <a:r>
              <a:rPr lang="en-US" i="1"/>
              <a:t>natural conduction</a:t>
            </a:r>
            <a:endParaRPr lang="en-US"/>
          </a:p>
          <a:p>
            <a:pPr lvl="1" eaLnBrk="1" hangingPunct="1"/>
            <a:r>
              <a:rPr lang="en-US"/>
              <a:t>When the movement is forced by a fan or a pump, it is called </a:t>
            </a:r>
            <a:r>
              <a:rPr lang="en-US" i="1"/>
              <a:t>forced convection</a:t>
            </a:r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Convection example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Air directly above the flame is warmed and expands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density of the air decreases, and it rises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mass of air warms the hand as it moves by</a:t>
            </a:r>
          </a:p>
        </p:txBody>
      </p:sp>
      <p:pic>
        <p:nvPicPr>
          <p:cNvPr id="34820" name="Picture 4" descr="1109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905375" y="1600200"/>
            <a:ext cx="3529013" cy="4525963"/>
          </a:xfrm>
          <a:noFill/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Convection applications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Boiling water</a:t>
            </a:r>
          </a:p>
          <a:p>
            <a:pPr eaLnBrk="1" hangingPunct="1"/>
            <a:r>
              <a:rPr lang="en-US"/>
              <a:t>Radiators</a:t>
            </a:r>
          </a:p>
          <a:p>
            <a:pPr eaLnBrk="1" hangingPunct="1"/>
            <a:r>
              <a:rPr lang="en-US"/>
              <a:t>Upwelling</a:t>
            </a:r>
          </a:p>
          <a:p>
            <a:pPr eaLnBrk="1" hangingPunct="1"/>
            <a:r>
              <a:rPr lang="en-US"/>
              <a:t>Cooling automobile engines</a:t>
            </a:r>
          </a:p>
          <a:p>
            <a:pPr eaLnBrk="1" hangingPunct="1"/>
            <a:r>
              <a:rPr lang="en-US"/>
              <a:t>Algal blooms in ponds and lakes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Convection Current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radiator warms the air in the lower region of the room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warm air is less dense, so it rises to the ceiling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denser, cooler air sinks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continuous air current pattern is set up as shown</a:t>
            </a:r>
          </a:p>
        </p:txBody>
      </p:sp>
      <p:sp>
        <p:nvSpPr>
          <p:cNvPr id="2" name="ClipArt Placeholder 1"/>
          <p:cNvSpPr>
            <a:spLocks noGrp="1"/>
          </p:cNvSpPr>
          <p:nvPr>
            <p:ph type="clipArt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00200"/>
            <a:ext cx="3806903" cy="331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248400" y="5486400"/>
            <a:ext cx="268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Electric Base-Board Heater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705600" y="4800600"/>
            <a:ext cx="884000" cy="685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Passive Convection Heating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5998C07-EC54-46F3-B5C1-984635D09B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015641"/>
            <a:ext cx="9144000" cy="2826717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House Pictures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38916" name="Picture 4" descr="100_752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938" y="1139825"/>
            <a:ext cx="7764462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Upwelling</a:t>
            </a:r>
          </a:p>
        </p:txBody>
      </p:sp>
      <p:pic>
        <p:nvPicPr>
          <p:cNvPr id="39939" name="Picture 4" descr="300px-GoldenMedow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3463" y="1549400"/>
            <a:ext cx="3810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AutoShape 6"/>
          <p:cNvSpPr>
            <a:spLocks noChangeArrowheads="1"/>
          </p:cNvSpPr>
          <p:nvPr/>
        </p:nvSpPr>
        <p:spPr bwMode="auto">
          <a:xfrm rot="16666884" flipH="1">
            <a:off x="-454819" y="3496469"/>
            <a:ext cx="3062288" cy="977900"/>
          </a:xfrm>
          <a:prstGeom prst="curvedDownArrow">
            <a:avLst>
              <a:gd name="adj1" fmla="val 22819"/>
              <a:gd name="adj2" fmla="val 71850"/>
              <a:gd name="adj3" fmla="val 35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AutoShape 9"/>
          <p:cNvSpPr>
            <a:spLocks noChangeArrowheads="1"/>
          </p:cNvSpPr>
          <p:nvPr/>
        </p:nvSpPr>
        <p:spPr bwMode="auto">
          <a:xfrm rot="16666884" flipV="1">
            <a:off x="815181" y="3490119"/>
            <a:ext cx="3062288" cy="977900"/>
          </a:xfrm>
          <a:prstGeom prst="curvedDownArrow">
            <a:avLst>
              <a:gd name="adj1" fmla="val 22819"/>
              <a:gd name="adj2" fmla="val 71850"/>
              <a:gd name="adj3" fmla="val 3505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AutoShape 10"/>
          <p:cNvSpPr>
            <a:spLocks noChangeArrowheads="1"/>
          </p:cNvSpPr>
          <p:nvPr/>
        </p:nvSpPr>
        <p:spPr bwMode="auto">
          <a:xfrm rot="4933116" flipH="1" flipV="1">
            <a:off x="2013744" y="3453607"/>
            <a:ext cx="3062287" cy="977900"/>
          </a:xfrm>
          <a:prstGeom prst="curvedDownArrow">
            <a:avLst>
              <a:gd name="adj1" fmla="val 22819"/>
              <a:gd name="adj2" fmla="val 71850"/>
              <a:gd name="adj3" fmla="val 35051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AutoShape 11"/>
          <p:cNvSpPr>
            <a:spLocks noChangeArrowheads="1"/>
          </p:cNvSpPr>
          <p:nvPr/>
        </p:nvSpPr>
        <p:spPr bwMode="auto">
          <a:xfrm rot="4933116">
            <a:off x="3225006" y="3532982"/>
            <a:ext cx="3062287" cy="977900"/>
          </a:xfrm>
          <a:prstGeom prst="curvedDownArrow">
            <a:avLst>
              <a:gd name="adj1" fmla="val 22819"/>
              <a:gd name="adj2" fmla="val 71850"/>
              <a:gd name="adj3" fmla="val 35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828706F-685E-BA85-BF73-17FCDD555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Question 123.8.10.4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15D26279-D439-17C2-4B3E-16D41271AA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2738" y="1280097"/>
            <a:ext cx="3889375" cy="4525962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We have a complicated gadget as shown. At points  C and  D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2400"/>
              <a:t>The pressure is the same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2400"/>
              <a:t>The pressure at point D is larger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2400"/>
              <a:t>The pressure at point C is larger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altLang="en-US" sz="2400"/>
              <a:t>You can’t tell unless you know the pressure of the gas </a:t>
            </a:r>
          </a:p>
        </p:txBody>
      </p:sp>
      <p:pic>
        <p:nvPicPr>
          <p:cNvPr id="19460" name="Picture 2">
            <a:extLst>
              <a:ext uri="{FF2B5EF4-FFF2-40B4-BE49-F238E27FC236}">
                <a16:creationId xmlns:a16="http://schemas.microsoft.com/office/drawing/2014/main" id="{879DD9FA-D16D-30C0-3329-FDBB2895D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563" y="1464247"/>
            <a:ext cx="5140325" cy="210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461" name="Oval 5">
            <a:extLst>
              <a:ext uri="{FF2B5EF4-FFF2-40B4-BE49-F238E27FC236}">
                <a16:creationId xmlns:a16="http://schemas.microsoft.com/office/drawing/2014/main" id="{435F1FCF-4661-3FDB-7A75-C18E970F7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9088" y="2654872"/>
            <a:ext cx="88900" cy="131762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2" name="Oval 6">
            <a:extLst>
              <a:ext uri="{FF2B5EF4-FFF2-40B4-BE49-F238E27FC236}">
                <a16:creationId xmlns:a16="http://schemas.microsoft.com/office/drawing/2014/main" id="{82885D51-CC86-295B-65EB-4B0BC47D79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2664397"/>
            <a:ext cx="88900" cy="131762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11F904B3-7D45-FFA6-D936-78DE2B136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0975" y="2307209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</a:p>
        </p:txBody>
      </p:sp>
      <p:sp>
        <p:nvSpPr>
          <p:cNvPr id="19464" name="Text Box 8">
            <a:extLst>
              <a:ext uri="{FF2B5EF4-FFF2-40B4-BE49-F238E27FC236}">
                <a16:creationId xmlns:a16="http://schemas.microsoft.com/office/drawing/2014/main" id="{8CEFAE56-1C3C-02BC-CF6E-CCAB67224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4238" y="2329434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  <a:latin typeface="Arial Black" panose="020B0A04020102020204" pitchFamily="34" charset="0"/>
              </a:rPr>
              <a:t>D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Radiation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Radiation does not require physical contact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All objects radiate energy continuously in the form of electromagnetic waves due to thermal vibrations of the molecules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Rate of radiation is given by </a:t>
            </a:r>
            <a:r>
              <a:rPr lang="en-US" i="1"/>
              <a:t>Stefan’s Law</a:t>
            </a:r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Radiation example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767138"/>
            <a:ext cx="7772400" cy="2438400"/>
          </a:xfrm>
        </p:spPr>
        <p:txBody>
          <a:bodyPr/>
          <a:lstStyle/>
          <a:p>
            <a:pPr eaLnBrk="1" hangingPunct="1"/>
            <a:r>
              <a:rPr lang="en-US" sz="2800"/>
              <a:t>The electromagnetic waves carry the energy from the fire to the hands</a:t>
            </a:r>
          </a:p>
          <a:p>
            <a:pPr eaLnBrk="1" hangingPunct="1"/>
            <a:r>
              <a:rPr lang="en-US" sz="2800"/>
              <a:t>No physical contact is necessary</a:t>
            </a:r>
          </a:p>
          <a:p>
            <a:pPr eaLnBrk="1" hangingPunct="1"/>
            <a:r>
              <a:rPr lang="en-US" sz="2800"/>
              <a:t>Cannot be accounted for by conduction or convection</a:t>
            </a:r>
          </a:p>
        </p:txBody>
      </p:sp>
      <p:pic>
        <p:nvPicPr>
          <p:cNvPr id="41988" name="Picture 4" descr="111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95575" y="1381125"/>
            <a:ext cx="3752850" cy="2179638"/>
          </a:xfrm>
          <a:noFill/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Radiation equation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 </a:t>
            </a:r>
          </a:p>
          <a:p>
            <a:pPr lvl="1" eaLnBrk="1" hangingPunct="1"/>
            <a:r>
              <a:rPr lang="en-US"/>
              <a:t>The power is the rate of energy transfer, in Watts</a:t>
            </a:r>
          </a:p>
          <a:p>
            <a:pPr lvl="1" eaLnBrk="1" hangingPunct="1"/>
            <a:r>
              <a:rPr lang="en-US"/>
              <a:t>σ = 5.6696 x 10</a:t>
            </a:r>
            <a:r>
              <a:rPr lang="en-US" baseline="30000"/>
              <a:t>-8</a:t>
            </a:r>
            <a:r>
              <a:rPr lang="en-US"/>
              <a:t> W/m</a:t>
            </a:r>
            <a:r>
              <a:rPr lang="en-US" baseline="30000"/>
              <a:t>2.</a:t>
            </a:r>
            <a:r>
              <a:rPr lang="en-US"/>
              <a:t>K</a:t>
            </a:r>
            <a:r>
              <a:rPr lang="en-US" baseline="30000"/>
              <a:t>4</a:t>
            </a:r>
            <a:endParaRPr lang="en-US"/>
          </a:p>
          <a:p>
            <a:pPr lvl="1" eaLnBrk="1" hangingPunct="1"/>
            <a:r>
              <a:rPr lang="en-US"/>
              <a:t>A is the surface area of the object</a:t>
            </a:r>
          </a:p>
          <a:p>
            <a:pPr lvl="1" eaLnBrk="1" hangingPunct="1"/>
            <a:r>
              <a:rPr lang="en-US"/>
              <a:t>e is a constant called the </a:t>
            </a:r>
            <a:r>
              <a:rPr lang="en-US" i="1"/>
              <a:t>emissivity</a:t>
            </a:r>
            <a:endParaRPr lang="en-US"/>
          </a:p>
          <a:p>
            <a:pPr lvl="2" eaLnBrk="1" hangingPunct="1"/>
            <a:r>
              <a:rPr lang="en-US"/>
              <a:t>e varies from 0 to 1</a:t>
            </a:r>
          </a:p>
          <a:p>
            <a:pPr lvl="1" eaLnBrk="1" hangingPunct="1"/>
            <a:r>
              <a:rPr lang="en-US"/>
              <a:t>T is the temperature in Kelvins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3355975" y="1397000"/>
          <a:ext cx="26797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87320" imgH="228600" progId="Equation.DSMT4">
                  <p:embed/>
                </p:oleObj>
              </mc:Choice>
              <mc:Fallback>
                <p:oleObj name="Equation" r:id="rId2" imgW="787320" imgH="228600" progId="Equation.DSMT4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5975" y="1397000"/>
                        <a:ext cx="26797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71438"/>
            <a:ext cx="6477000" cy="1143001"/>
          </a:xfrm>
        </p:spPr>
        <p:txBody>
          <a:bodyPr/>
          <a:lstStyle/>
          <a:p>
            <a:pPr eaLnBrk="1" hangingPunct="1"/>
            <a:r>
              <a:rPr lang="en-US" sz="2800"/>
              <a:t>Energy Absorption and  Emission by Radiation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With its surroundings, the rate at which the object at temperature T with surroundings at T</a:t>
            </a:r>
            <a:r>
              <a:rPr lang="en-US" baseline="-25000" dirty="0"/>
              <a:t>o</a:t>
            </a:r>
            <a:r>
              <a:rPr lang="en-US" dirty="0"/>
              <a:t> radiates is</a:t>
            </a:r>
          </a:p>
          <a:p>
            <a:pPr lvl="1" eaLnBrk="1" hangingPunct="1"/>
            <a:r>
              <a:rPr lang="en-US" dirty="0"/>
              <a:t> </a:t>
            </a:r>
          </a:p>
          <a:p>
            <a:pPr lvl="1" eaLnBrk="1" hangingPunct="1"/>
            <a:r>
              <a:rPr lang="en-US" dirty="0"/>
              <a:t>When an object is in equilibrium with its surroundings, it radiates and absorbs at the same rate</a:t>
            </a:r>
          </a:p>
          <a:p>
            <a:pPr lvl="2" eaLnBrk="1" hangingPunct="1"/>
            <a:r>
              <a:rPr lang="en-US" dirty="0"/>
              <a:t>Its temperature will not change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1981200" y="3098800"/>
          <a:ext cx="35814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720" imgH="279360" progId="Equation.DSMT4">
                  <p:embed/>
                </p:oleObj>
              </mc:Choice>
              <mc:Fallback>
                <p:oleObj name="Equation" r:id="rId2" imgW="1485720" imgH="279360" progId="Equation.DSMT4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098800"/>
                        <a:ext cx="358140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Ideal Absorbers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An </a:t>
            </a:r>
            <a:r>
              <a:rPr lang="en-US" i="1"/>
              <a:t>ideal absorber</a:t>
            </a:r>
            <a:r>
              <a:rPr lang="en-US"/>
              <a:t> is defined as an object that absorbs all of the energy incident on it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e = 1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This type of object is called a </a:t>
            </a:r>
            <a:r>
              <a:rPr lang="en-US" i="1"/>
              <a:t>black body</a:t>
            </a: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An ideal absorber is also an ideal radiator of energy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Ideal Reflector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 ideal reflector absorbs none of the energy incident on it</a:t>
            </a:r>
          </a:p>
          <a:p>
            <a:pPr lvl="1" eaLnBrk="1" hangingPunct="1"/>
            <a:r>
              <a:rPr lang="en-US"/>
              <a:t>e = 0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of Radiation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Clothing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Black fabric acts as a good absorber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White fabric is a better reflector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Thermography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amount of energy radiated by an object can be measured with a thermograph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Body temperature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Radiation thermometer measures the intensity of the infrared radiation from the eardrum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Resisting Energy Transfer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14400"/>
            <a:ext cx="8153400" cy="4535487"/>
          </a:xfrm>
        </p:spPr>
        <p:txBody>
          <a:bodyPr/>
          <a:lstStyle/>
          <a:p>
            <a:pPr eaLnBrk="1" hangingPunct="1"/>
            <a:r>
              <a:rPr lang="en-US" sz="2400" dirty="0"/>
              <a:t>Dewar flask/thermos bottle</a:t>
            </a:r>
          </a:p>
          <a:p>
            <a:pPr eaLnBrk="1" hangingPunct="1"/>
            <a:r>
              <a:rPr lang="en-US" sz="2400" dirty="0"/>
              <a:t>Designed to minimize energy transfer to surroundings</a:t>
            </a:r>
          </a:p>
          <a:p>
            <a:pPr eaLnBrk="1" hangingPunct="1"/>
            <a:r>
              <a:rPr lang="en-US" sz="2400" dirty="0"/>
              <a:t>Space between walls is evacuated to minimize conduction and convection</a:t>
            </a:r>
          </a:p>
          <a:p>
            <a:pPr eaLnBrk="1" hangingPunct="1"/>
            <a:r>
              <a:rPr lang="en-US" sz="2400" dirty="0"/>
              <a:t>Silvered surface minimizes radiation</a:t>
            </a:r>
          </a:p>
          <a:p>
            <a:pPr eaLnBrk="1" hangingPunct="1"/>
            <a:r>
              <a:rPr lang="en-US" sz="2400" dirty="0"/>
              <a:t>Neck size is reduced</a:t>
            </a: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3581400"/>
            <a:ext cx="5765032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Radiation Example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465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000"/>
              <a:t>Developed by the Air Force, the so-called "</a:t>
            </a:r>
            <a:r>
              <a:rPr lang="en-US" sz="2000">
                <a:hlinkClick r:id="rId2"/>
              </a:rPr>
              <a:t>Active Denial System</a:t>
            </a:r>
            <a:r>
              <a:rPr lang="en-US" sz="2000"/>
              <a:t>" (ADS) fires out milimeter waves -- a sort of cousin of microwaves, in the 95 GHz range. The invisible beams penetrate just a 64th of inch beneath the skin. But that's deep enough to heat up the water inside a person. Which is enough to cause excruciating pain. </a:t>
            </a:r>
          </a:p>
        </p:txBody>
      </p:sp>
      <p:sp>
        <p:nvSpPr>
          <p:cNvPr id="47108" name="Rectangle 4"/>
          <p:cNvSpPr>
            <a:spLocks noChangeArrowheads="1"/>
          </p:cNvSpPr>
          <p:nvPr/>
        </p:nvSpPr>
        <p:spPr bwMode="auto">
          <a:xfrm>
            <a:off x="1749425" y="5595938"/>
            <a:ext cx="51879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http://www.defensetech.org/archives/002035.html</a:t>
            </a:r>
          </a:p>
        </p:txBody>
      </p:sp>
      <p:pic>
        <p:nvPicPr>
          <p:cNvPr id="47109" name="Picture 5" descr="active_denial_syste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0675" y="1681163"/>
            <a:ext cx="2838450" cy="326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Global Warming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913" y="1339850"/>
            <a:ext cx="8229600" cy="4525963"/>
          </a:xfrm>
        </p:spPr>
        <p:txBody>
          <a:bodyPr/>
          <a:lstStyle/>
          <a:p>
            <a:pPr eaLnBrk="1" hangingPunct="1"/>
            <a:r>
              <a:rPr lang="en-US" sz="2800"/>
              <a:t>Greenhouse example</a:t>
            </a:r>
          </a:p>
          <a:p>
            <a:pPr lvl="1" eaLnBrk="1" hangingPunct="1"/>
            <a:r>
              <a:rPr lang="en-US" sz="2400"/>
              <a:t>Visible light is absorbed and re-emitted as infrared radiation</a:t>
            </a:r>
          </a:p>
          <a:p>
            <a:pPr lvl="1" eaLnBrk="1" hangingPunct="1"/>
            <a:r>
              <a:rPr lang="en-US" sz="2400"/>
              <a:t>Convection currents are inhibited by the glass</a:t>
            </a:r>
          </a:p>
          <a:p>
            <a:pPr eaLnBrk="1" hangingPunct="1"/>
            <a:r>
              <a:rPr lang="en-US" sz="2800"/>
              <a:t>Earth’s atmosphere is also a good transmitter of visible light and a good absorber of infrared radiation</a:t>
            </a:r>
          </a:p>
          <a:p>
            <a:pPr eaLnBrk="1" hangingPunct="1"/>
            <a:r>
              <a:rPr lang="en-US" sz="2800"/>
              <a:t>The Earth’s radiation budget (whether we have a positive or negative amount of energy transfer is hotly debated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58454A9-4AE2-C8B7-BBF5-B710E7778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0483" name="Date Placeholder 3">
            <a:extLst>
              <a:ext uri="{FF2B5EF4-FFF2-40B4-BE49-F238E27FC236}">
                <a16:creationId xmlns:a16="http://schemas.microsoft.com/office/drawing/2014/main" id="{30F3D3B0-132B-DA5D-6741-1D616FB3546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Oct 11-13, 2006</a:t>
            </a:r>
          </a:p>
        </p:txBody>
      </p:sp>
      <p:sp>
        <p:nvSpPr>
          <p:cNvPr id="20484" name="Footer Placeholder 4">
            <a:extLst>
              <a:ext uri="{FF2B5EF4-FFF2-40B4-BE49-F238E27FC236}">
                <a16:creationId xmlns:a16="http://schemas.microsoft.com/office/drawing/2014/main" id="{5D4045D8-9F23-9371-FEDC-67547712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R. Todd Lines</a:t>
            </a:r>
          </a:p>
        </p:txBody>
      </p:sp>
      <p:pic>
        <p:nvPicPr>
          <p:cNvPr id="20485" name="Picture 6">
            <a:extLst>
              <a:ext uri="{FF2B5EF4-FFF2-40B4-BE49-F238E27FC236}">
                <a16:creationId xmlns:a16="http://schemas.microsoft.com/office/drawing/2014/main" id="{CEE62E2C-F865-87A2-F4BB-9770020F6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850" y="2055813"/>
            <a:ext cx="4389438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486" name="TextBox 6">
            <a:extLst>
              <a:ext uri="{FF2B5EF4-FFF2-40B4-BE49-F238E27FC236}">
                <a16:creationId xmlns:a16="http://schemas.microsoft.com/office/drawing/2014/main" id="{A0E29281-A536-F164-0373-60B952637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6713" y="3573463"/>
            <a:ext cx="242728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Fluid at temperature, T</a:t>
            </a:r>
          </a:p>
        </p:txBody>
      </p:sp>
      <p:cxnSp>
        <p:nvCxnSpPr>
          <p:cNvPr id="20487" name="Straight Arrow Connector 8">
            <a:extLst>
              <a:ext uri="{FF2B5EF4-FFF2-40B4-BE49-F238E27FC236}">
                <a16:creationId xmlns:a16="http://schemas.microsoft.com/office/drawing/2014/main" id="{EC474F62-328E-ECE0-E2CF-613BEA85660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715000" y="4090988"/>
            <a:ext cx="1001713" cy="0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88" name="Straight Arrow Connector 14">
            <a:extLst>
              <a:ext uri="{FF2B5EF4-FFF2-40B4-BE49-F238E27FC236}">
                <a16:creationId xmlns:a16="http://schemas.microsoft.com/office/drawing/2014/main" id="{198F2D70-AC02-DF93-B1BA-B1242551B6C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530850" y="2189163"/>
            <a:ext cx="684213" cy="225425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89" name="TextBox 10">
            <a:extLst>
              <a:ext uri="{FF2B5EF4-FFF2-40B4-BE49-F238E27FC236}">
                <a16:creationId xmlns:a16="http://schemas.microsoft.com/office/drawing/2014/main" id="{299C7D4E-5A07-BADC-C78C-AC16597C9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550" y="2005013"/>
            <a:ext cx="749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Gas</a:t>
            </a:r>
          </a:p>
        </p:txBody>
      </p:sp>
      <p:cxnSp>
        <p:nvCxnSpPr>
          <p:cNvPr id="20490" name="Straight Arrow Connector 17">
            <a:extLst>
              <a:ext uri="{FF2B5EF4-FFF2-40B4-BE49-F238E27FC236}">
                <a16:creationId xmlns:a16="http://schemas.microsoft.com/office/drawing/2014/main" id="{60A91CDA-BDE5-1599-0AF9-62CB3293C53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05025" y="3897313"/>
            <a:ext cx="762000" cy="842962"/>
          </a:xfrm>
          <a:prstGeom prst="straightConnector1">
            <a:avLst/>
          </a:prstGeom>
          <a:noFill/>
          <a:ln w="28575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1" name="TextBox 12">
            <a:extLst>
              <a:ext uri="{FF2B5EF4-FFF2-40B4-BE49-F238E27FC236}">
                <a16:creationId xmlns:a16="http://schemas.microsoft.com/office/drawing/2014/main" id="{24C30346-74AD-39F2-0670-C0259FA17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4740275"/>
            <a:ext cx="1296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Mercury</a:t>
            </a:r>
          </a:p>
        </p:txBody>
      </p:sp>
      <p:sp>
        <p:nvSpPr>
          <p:cNvPr id="2" name="Text Box 7">
            <a:extLst>
              <a:ext uri="{FF2B5EF4-FFF2-40B4-BE49-F238E27FC236}">
                <a16:creationId xmlns:a16="http://schemas.microsoft.com/office/drawing/2014/main" id="{BAA97F17-C503-765E-4529-745868286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0" y="3425031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3" name="Text Box 8">
            <a:extLst>
              <a:ext uri="{FF2B5EF4-FFF2-40B4-BE49-F238E27FC236}">
                <a16:creationId xmlns:a16="http://schemas.microsoft.com/office/drawing/2014/main" id="{FA44A62B-397B-812C-0E8D-69692C1CD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6451" y="4081844"/>
            <a:ext cx="361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 Black" panose="020B0A04020102020204" pitchFamily="34" charset="0"/>
              </a:rPr>
              <a:t>B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123.13.5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2" y="1280886"/>
            <a:ext cx="5080000" cy="4525963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You go outside on a cold spring morning in Rexburg. You see a leaf in the snow</a:t>
            </a:r>
          </a:p>
          <a:p>
            <a:pPr>
              <a:buNone/>
            </a:pPr>
            <a:r>
              <a:rPr lang="en-US" sz="2000" dirty="0"/>
              <a:t>The leaf seems to have sunk in the snow. What is the most likely reason for this?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The leaf is very massive so the force of gravity pulls it through the snow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The leaf has a different emissivity than the snow, so it absorbs more radiation from the sun, the temperature of the leaf rises and it melts the snow around it.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000" dirty="0"/>
              <a:t>There was a very carful dog that stepped on the leaf, smashing it into the snow.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pic>
        <p:nvPicPr>
          <p:cNvPr id="512002" name="Picture 2" descr="c:\Users\rtlines\Pictures\Leaf in Snow\100_8557.JPG"/>
          <p:cNvPicPr>
            <a:picLocks noChangeAspect="1" noChangeArrowheads="1"/>
          </p:cNvPicPr>
          <p:nvPr/>
        </p:nvPicPr>
        <p:blipFill>
          <a:blip r:embed="rId2" cstate="print"/>
          <a:srcRect l="33275" r="23791" b="22173"/>
          <a:stretch>
            <a:fillRect/>
          </a:stretch>
        </p:blipFill>
        <p:spPr bwMode="auto">
          <a:xfrm>
            <a:off x="5152572" y="1394052"/>
            <a:ext cx="3686628" cy="4455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266456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 descr="c:\Users\rtlines\Pictures\Leaf in Snow\100_8557.JPG"/>
          <p:cNvPicPr>
            <a:picLocks noChangeAspect="1" noChangeArrowheads="1"/>
          </p:cNvPicPr>
          <p:nvPr/>
        </p:nvPicPr>
        <p:blipFill>
          <a:blip r:embed="rId2" cstate="print"/>
          <a:srcRect l="33275" t="3879" r="23791" b="22173"/>
          <a:stretch>
            <a:fillRect/>
          </a:stretch>
        </p:blipFill>
        <p:spPr bwMode="auto">
          <a:xfrm>
            <a:off x="1143000" y="0"/>
            <a:ext cx="5972563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B75FAD3-32BC-569C-1EDF-F58DDD9B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cxnSp>
        <p:nvCxnSpPr>
          <p:cNvPr id="21507" name="Straight Connector 7">
            <a:extLst>
              <a:ext uri="{FF2B5EF4-FFF2-40B4-BE49-F238E27FC236}">
                <a16:creationId xmlns:a16="http://schemas.microsoft.com/office/drawing/2014/main" id="{9BE03237-0B00-E34C-6D97-6D0B4DAB0BD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30763" y="1600200"/>
            <a:ext cx="0" cy="36337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08" name="Straight Connector 9">
            <a:extLst>
              <a:ext uri="{FF2B5EF4-FFF2-40B4-BE49-F238E27FC236}">
                <a16:creationId xmlns:a16="http://schemas.microsoft.com/office/drawing/2014/main" id="{E4CF7457-A3C4-7412-7835-7956EE33BD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7850" y="5233988"/>
            <a:ext cx="732631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09" name="Straight Connector 3">
            <a:extLst>
              <a:ext uri="{FF2B5EF4-FFF2-40B4-BE49-F238E27FC236}">
                <a16:creationId xmlns:a16="http://schemas.microsoft.com/office/drawing/2014/main" id="{30C7B7A8-3BE6-5247-47F5-28643B7868C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89000" y="1600200"/>
            <a:ext cx="5969000" cy="3633788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0" name="Straight Connector 11">
            <a:extLst>
              <a:ext uri="{FF2B5EF4-FFF2-40B4-BE49-F238E27FC236}">
                <a16:creationId xmlns:a16="http://schemas.microsoft.com/office/drawing/2014/main" id="{2C39070D-3A10-7A95-3F07-563353A74F6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01700" y="2706688"/>
            <a:ext cx="7002463" cy="2527300"/>
          </a:xfrm>
          <a:prstGeom prst="line">
            <a:avLst/>
          </a:prstGeom>
          <a:noFill/>
          <a:ln w="28575" algn="ctr">
            <a:solidFill>
              <a:srgbClr val="00B05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Straight Connector 14">
            <a:extLst>
              <a:ext uri="{FF2B5EF4-FFF2-40B4-BE49-F238E27FC236}">
                <a16:creationId xmlns:a16="http://schemas.microsoft.com/office/drawing/2014/main" id="{9BD6BA5E-84F5-EE99-9F81-94AC8C9854F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01700" y="3970338"/>
            <a:ext cx="7002463" cy="1263650"/>
          </a:xfrm>
          <a:prstGeom prst="line">
            <a:avLst/>
          </a:prstGeom>
          <a:noFill/>
          <a:ln w="28575" algn="ctr">
            <a:solidFill>
              <a:srgbClr val="0070C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2" name="Straight Connector 27">
            <a:extLst>
              <a:ext uri="{FF2B5EF4-FFF2-40B4-BE49-F238E27FC236}">
                <a16:creationId xmlns:a16="http://schemas.microsoft.com/office/drawing/2014/main" id="{6036BEE6-3879-1FAE-CDC2-FC5DE719B6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33938" y="1366838"/>
            <a:ext cx="7937" cy="42005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3" name="Straight Connector 33">
            <a:extLst>
              <a:ext uri="{FF2B5EF4-FFF2-40B4-BE49-F238E27FC236}">
                <a16:creationId xmlns:a16="http://schemas.microsoft.com/office/drawing/2014/main" id="{51B86921-7F24-E1C4-071E-34A41BF331A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48225" y="3970338"/>
            <a:ext cx="3055938" cy="552450"/>
          </a:xfrm>
          <a:prstGeom prst="line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4" name="Straight Connector 40">
            <a:extLst>
              <a:ext uri="{FF2B5EF4-FFF2-40B4-BE49-F238E27FC236}">
                <a16:creationId xmlns:a16="http://schemas.microsoft.com/office/drawing/2014/main" id="{3682D3DA-AAA1-670C-0850-F63DE426FEB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38700" y="2706688"/>
            <a:ext cx="3065463" cy="1106487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5" name="Straight Connector 43">
            <a:extLst>
              <a:ext uri="{FF2B5EF4-FFF2-40B4-BE49-F238E27FC236}">
                <a16:creationId xmlns:a16="http://schemas.microsoft.com/office/drawing/2014/main" id="{7143B221-9D71-3FEE-59BA-D202C26A4A7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30763" y="1600200"/>
            <a:ext cx="2027237" cy="12319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6" name="Oval 20">
            <a:extLst>
              <a:ext uri="{FF2B5EF4-FFF2-40B4-BE49-F238E27FC236}">
                <a16:creationId xmlns:a16="http://schemas.microsoft.com/office/drawing/2014/main" id="{17CFB962-B01B-9116-CACA-184D06CE9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1933575"/>
            <a:ext cx="174625" cy="1682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17" name="Oval 21">
            <a:extLst>
              <a:ext uri="{FF2B5EF4-FFF2-40B4-BE49-F238E27FC236}">
                <a16:creationId xmlns:a16="http://schemas.microsoft.com/office/drawing/2014/main" id="{A8344753-DC81-B653-45C9-3B865CA44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252788"/>
            <a:ext cx="173038" cy="1682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18" name="Oval 22">
            <a:extLst>
              <a:ext uri="{FF2B5EF4-FFF2-40B4-BE49-F238E27FC236}">
                <a16:creationId xmlns:a16="http://schemas.microsoft.com/office/drawing/2014/main" id="{D51667C8-C2F7-A23A-8765-ACC2215D1F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638" y="4211638"/>
            <a:ext cx="173037" cy="1682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19" name="Oval 8">
            <a:extLst>
              <a:ext uri="{FF2B5EF4-FFF2-40B4-BE49-F238E27FC236}">
                <a16:creationId xmlns:a16="http://schemas.microsoft.com/office/drawing/2014/main" id="{6C5E5E9C-C21A-2A16-A816-7649B6CC3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2755900"/>
            <a:ext cx="174625" cy="1682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20" name="Oval 18">
            <a:extLst>
              <a:ext uri="{FF2B5EF4-FFF2-40B4-BE49-F238E27FC236}">
                <a16:creationId xmlns:a16="http://schemas.microsoft.com/office/drawing/2014/main" id="{D56CDA6E-9A3C-BA50-55E2-B20592C5C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3738563"/>
            <a:ext cx="173038" cy="1682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21" name="Oval 19">
            <a:extLst>
              <a:ext uri="{FF2B5EF4-FFF2-40B4-BE49-F238E27FC236}">
                <a16:creationId xmlns:a16="http://schemas.microsoft.com/office/drawing/2014/main" id="{B0A24A1B-D48B-D97C-C1E0-C20FE34A2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913" y="4456113"/>
            <a:ext cx="173037" cy="1682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22" name="TextBox 37">
            <a:extLst>
              <a:ext uri="{FF2B5EF4-FFF2-40B4-BE49-F238E27FC236}">
                <a16:creationId xmlns:a16="http://schemas.microsoft.com/office/drawing/2014/main" id="{3E40D6AF-4776-AD04-071F-655052224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5" y="557530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21523" name="TextBox 47">
            <a:extLst>
              <a:ext uri="{FF2B5EF4-FFF2-40B4-BE49-F238E27FC236}">
                <a16:creationId xmlns:a16="http://schemas.microsoft.com/office/drawing/2014/main" id="{962302A7-6677-3105-52FD-20E6AD25F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038" y="5575300"/>
            <a:ext cx="568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100</a:t>
            </a:r>
          </a:p>
        </p:txBody>
      </p:sp>
      <p:sp>
        <p:nvSpPr>
          <p:cNvPr id="21524" name="TextBox 48">
            <a:extLst>
              <a:ext uri="{FF2B5EF4-FFF2-40B4-BE49-F238E27FC236}">
                <a16:creationId xmlns:a16="http://schemas.microsoft.com/office/drawing/2014/main" id="{B8954C98-5723-D584-CB9B-64DC533E3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5575300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-100</a:t>
            </a:r>
          </a:p>
        </p:txBody>
      </p:sp>
      <p:sp>
        <p:nvSpPr>
          <p:cNvPr id="21525" name="Oval 52">
            <a:extLst>
              <a:ext uri="{FF2B5EF4-FFF2-40B4-BE49-F238E27FC236}">
                <a16:creationId xmlns:a16="http://schemas.microsoft.com/office/drawing/2014/main" id="{9A9C5AA9-14FF-B315-FA36-78894D167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5145088"/>
            <a:ext cx="174625" cy="1682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26" name="TextBox 53">
            <a:extLst>
              <a:ext uri="{FF2B5EF4-FFF2-40B4-BE49-F238E27FC236}">
                <a16:creationId xmlns:a16="http://schemas.microsoft.com/office/drawing/2014/main" id="{96A48E2D-A2E1-44A7-4D17-81542D86A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9425" y="5575300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-200</a:t>
            </a:r>
          </a:p>
        </p:txBody>
      </p:sp>
      <p:sp>
        <p:nvSpPr>
          <p:cNvPr id="21527" name="TextBox 54">
            <a:extLst>
              <a:ext uri="{FF2B5EF4-FFF2-40B4-BE49-F238E27FC236}">
                <a16:creationId xmlns:a16="http://schemas.microsoft.com/office/drawing/2014/main" id="{19E7E98C-82E2-714B-D61F-3BB7EB9B0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950" y="5326063"/>
            <a:ext cx="1957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Temperature (</a:t>
            </a:r>
            <a:r>
              <a:rPr lang="en-US" altLang="en-US" sz="1800">
                <a:sym typeface="Symbol" panose="05050102010706020507" pitchFamily="18" charset="2"/>
              </a:rPr>
              <a:t></a:t>
            </a:r>
            <a:r>
              <a:rPr lang="en-US" altLang="en-US" sz="1800"/>
              <a:t>C)</a:t>
            </a:r>
          </a:p>
        </p:txBody>
      </p:sp>
      <p:sp>
        <p:nvSpPr>
          <p:cNvPr id="21528" name="TextBox 55">
            <a:extLst>
              <a:ext uri="{FF2B5EF4-FFF2-40B4-BE49-F238E27FC236}">
                <a16:creationId xmlns:a16="http://schemas.microsoft.com/office/drawing/2014/main" id="{0475D8D8-9280-EEC7-DEB7-F53AEEE17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3" y="1331913"/>
            <a:ext cx="835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 (</a:t>
            </a:r>
            <a:r>
              <a:rPr lang="en-US" altLang="en-US" sz="1800">
                <a:sym typeface="Symbol" panose="05050102010706020507" pitchFamily="18" charset="2"/>
              </a:rPr>
              <a:t>Pa</a:t>
            </a:r>
            <a:r>
              <a:rPr lang="en-US" altLang="en-US" sz="1800"/>
              <a:t>)</a:t>
            </a:r>
          </a:p>
        </p:txBody>
      </p:sp>
      <p:cxnSp>
        <p:nvCxnSpPr>
          <p:cNvPr id="21529" name="Straight Connector 56">
            <a:extLst>
              <a:ext uri="{FF2B5EF4-FFF2-40B4-BE49-F238E27FC236}">
                <a16:creationId xmlns:a16="http://schemas.microsoft.com/office/drawing/2014/main" id="{928FF643-C1C0-6B62-0626-7BC024B55D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7600" y="5041900"/>
            <a:ext cx="0" cy="3524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Straight Connector 58">
            <a:extLst>
              <a:ext uri="{FF2B5EF4-FFF2-40B4-BE49-F238E27FC236}">
                <a16:creationId xmlns:a16="http://schemas.microsoft.com/office/drawing/2014/main" id="{F075E86A-6777-FE49-BCAF-09316BE3D3C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49638" y="5049838"/>
            <a:ext cx="0" cy="3524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Straight Connector 59">
            <a:extLst>
              <a:ext uri="{FF2B5EF4-FFF2-40B4-BE49-F238E27FC236}">
                <a16:creationId xmlns:a16="http://schemas.microsoft.com/office/drawing/2014/main" id="{4DCE0796-CA91-CD99-1F5D-F634DAD325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11375" y="5068888"/>
            <a:ext cx="0" cy="3540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5CF5F19-74B1-DF29-DC1A-02D9A9BA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cxnSp>
        <p:nvCxnSpPr>
          <p:cNvPr id="22531" name="Straight Connector 7">
            <a:extLst>
              <a:ext uri="{FF2B5EF4-FFF2-40B4-BE49-F238E27FC236}">
                <a16:creationId xmlns:a16="http://schemas.microsoft.com/office/drawing/2014/main" id="{2CB324AE-A7D0-4831-A62F-86D23B1F4D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30763" y="1600200"/>
            <a:ext cx="0" cy="363378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2" name="Straight Connector 9">
            <a:extLst>
              <a:ext uri="{FF2B5EF4-FFF2-40B4-BE49-F238E27FC236}">
                <a16:creationId xmlns:a16="http://schemas.microsoft.com/office/drawing/2014/main" id="{D6CAA9AF-51BF-F678-4F56-8BF0859680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77850" y="5233988"/>
            <a:ext cx="7326313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3" name="Straight Connector 3">
            <a:extLst>
              <a:ext uri="{FF2B5EF4-FFF2-40B4-BE49-F238E27FC236}">
                <a16:creationId xmlns:a16="http://schemas.microsoft.com/office/drawing/2014/main" id="{B725A2BA-3E03-8524-B942-C5D2C6D5305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89000" y="1600200"/>
            <a:ext cx="5969000" cy="3633788"/>
          </a:xfrm>
          <a:prstGeom prst="line">
            <a:avLst/>
          </a:prstGeom>
          <a:noFill/>
          <a:ln w="28575" algn="ctr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4" name="Straight Connector 11">
            <a:extLst>
              <a:ext uri="{FF2B5EF4-FFF2-40B4-BE49-F238E27FC236}">
                <a16:creationId xmlns:a16="http://schemas.microsoft.com/office/drawing/2014/main" id="{DC0D4FEE-7A16-30E7-F925-2FCDC19B31F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01700" y="2706688"/>
            <a:ext cx="7002463" cy="2527300"/>
          </a:xfrm>
          <a:prstGeom prst="line">
            <a:avLst/>
          </a:prstGeom>
          <a:noFill/>
          <a:ln w="28575" algn="ctr">
            <a:solidFill>
              <a:srgbClr val="00B05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5" name="Straight Connector 14">
            <a:extLst>
              <a:ext uri="{FF2B5EF4-FFF2-40B4-BE49-F238E27FC236}">
                <a16:creationId xmlns:a16="http://schemas.microsoft.com/office/drawing/2014/main" id="{53B7025F-FD97-D325-E52A-9427E36128C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01700" y="3970338"/>
            <a:ext cx="7002463" cy="1263650"/>
          </a:xfrm>
          <a:prstGeom prst="line">
            <a:avLst/>
          </a:prstGeom>
          <a:noFill/>
          <a:ln w="28575" algn="ctr">
            <a:solidFill>
              <a:srgbClr val="0070C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6" name="Straight Connector 27">
            <a:extLst>
              <a:ext uri="{FF2B5EF4-FFF2-40B4-BE49-F238E27FC236}">
                <a16:creationId xmlns:a16="http://schemas.microsoft.com/office/drawing/2014/main" id="{FA2AB7B4-4FE7-5538-89EC-92E3282244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33938" y="1366838"/>
            <a:ext cx="7937" cy="42005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7" name="Straight Connector 33">
            <a:extLst>
              <a:ext uri="{FF2B5EF4-FFF2-40B4-BE49-F238E27FC236}">
                <a16:creationId xmlns:a16="http://schemas.microsoft.com/office/drawing/2014/main" id="{371735ED-3056-ECEA-1EA8-E3E4FF0FDB7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48225" y="3970338"/>
            <a:ext cx="3055938" cy="552450"/>
          </a:xfrm>
          <a:prstGeom prst="line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8" name="Straight Connector 40">
            <a:extLst>
              <a:ext uri="{FF2B5EF4-FFF2-40B4-BE49-F238E27FC236}">
                <a16:creationId xmlns:a16="http://schemas.microsoft.com/office/drawing/2014/main" id="{5C5CAE21-2285-694F-AEA0-86B55CA0E2B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38700" y="2706688"/>
            <a:ext cx="3065463" cy="1106487"/>
          </a:xfrm>
          <a:prstGeom prst="line">
            <a:avLst/>
          </a:prstGeom>
          <a:noFill/>
          <a:ln w="28575" algn="ctr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39" name="Straight Connector 43">
            <a:extLst>
              <a:ext uri="{FF2B5EF4-FFF2-40B4-BE49-F238E27FC236}">
                <a16:creationId xmlns:a16="http://schemas.microsoft.com/office/drawing/2014/main" id="{CA9C4EFE-F951-889F-C90A-97DA9E08636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830763" y="1600200"/>
            <a:ext cx="2027237" cy="1231900"/>
          </a:xfrm>
          <a:prstGeom prst="lin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40" name="Oval 20">
            <a:extLst>
              <a:ext uri="{FF2B5EF4-FFF2-40B4-BE49-F238E27FC236}">
                <a16:creationId xmlns:a16="http://schemas.microsoft.com/office/drawing/2014/main" id="{6241E33F-2F40-53C1-2027-DA221F0BB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75" y="1933575"/>
            <a:ext cx="174625" cy="1682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41" name="Oval 21">
            <a:extLst>
              <a:ext uri="{FF2B5EF4-FFF2-40B4-BE49-F238E27FC236}">
                <a16:creationId xmlns:a16="http://schemas.microsoft.com/office/drawing/2014/main" id="{B74F1270-ECC8-48C3-24A3-D91523D00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252788"/>
            <a:ext cx="173038" cy="1682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42" name="Oval 22">
            <a:extLst>
              <a:ext uri="{FF2B5EF4-FFF2-40B4-BE49-F238E27FC236}">
                <a16:creationId xmlns:a16="http://schemas.microsoft.com/office/drawing/2014/main" id="{28E086C0-1715-8784-96E3-8146166ED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638" y="4211638"/>
            <a:ext cx="173037" cy="1682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43" name="Oval 8">
            <a:extLst>
              <a:ext uri="{FF2B5EF4-FFF2-40B4-BE49-F238E27FC236}">
                <a16:creationId xmlns:a16="http://schemas.microsoft.com/office/drawing/2014/main" id="{B5CA9FD4-16AD-E802-7E36-6462F9B98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2755900"/>
            <a:ext cx="174625" cy="1682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44" name="Oval 18">
            <a:extLst>
              <a:ext uri="{FF2B5EF4-FFF2-40B4-BE49-F238E27FC236}">
                <a16:creationId xmlns:a16="http://schemas.microsoft.com/office/drawing/2014/main" id="{9A51C05C-8198-B65F-A57D-73D6B020A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2975" y="3738563"/>
            <a:ext cx="173038" cy="1682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45" name="Oval 19">
            <a:extLst>
              <a:ext uri="{FF2B5EF4-FFF2-40B4-BE49-F238E27FC236}">
                <a16:creationId xmlns:a16="http://schemas.microsoft.com/office/drawing/2014/main" id="{6EE8B522-D985-9771-D0F8-602B546FEB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0913" y="4456113"/>
            <a:ext cx="173037" cy="1682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46" name="TextBox 37">
            <a:extLst>
              <a:ext uri="{FF2B5EF4-FFF2-40B4-BE49-F238E27FC236}">
                <a16:creationId xmlns:a16="http://schemas.microsoft.com/office/drawing/2014/main" id="{A136B975-15EC-69E6-E6AA-42831291D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25" y="5575300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22547" name="TextBox 47">
            <a:extLst>
              <a:ext uri="{FF2B5EF4-FFF2-40B4-BE49-F238E27FC236}">
                <a16:creationId xmlns:a16="http://schemas.microsoft.com/office/drawing/2014/main" id="{4EED5EA8-5387-37FD-848E-AB152B49C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8038" y="5575300"/>
            <a:ext cx="568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100</a:t>
            </a:r>
          </a:p>
        </p:txBody>
      </p:sp>
      <p:sp>
        <p:nvSpPr>
          <p:cNvPr id="22548" name="TextBox 48">
            <a:extLst>
              <a:ext uri="{FF2B5EF4-FFF2-40B4-BE49-F238E27FC236}">
                <a16:creationId xmlns:a16="http://schemas.microsoft.com/office/drawing/2014/main" id="{4C21A052-C1A1-6F2B-8F49-861ED67B2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9275" y="5575300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-100</a:t>
            </a:r>
          </a:p>
        </p:txBody>
      </p:sp>
      <p:sp>
        <p:nvSpPr>
          <p:cNvPr id="22549" name="Oval 52">
            <a:extLst>
              <a:ext uri="{FF2B5EF4-FFF2-40B4-BE49-F238E27FC236}">
                <a16:creationId xmlns:a16="http://schemas.microsoft.com/office/drawing/2014/main" id="{0FF2C8B8-79A0-9800-A570-9DFA9766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4388" y="5145088"/>
            <a:ext cx="174625" cy="168275"/>
          </a:xfrm>
          <a:prstGeom prst="ellipse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50" name="TextBox 53">
            <a:extLst>
              <a:ext uri="{FF2B5EF4-FFF2-40B4-BE49-F238E27FC236}">
                <a16:creationId xmlns:a16="http://schemas.microsoft.com/office/drawing/2014/main" id="{42EF91B4-3650-4F2B-D8B2-B846859A5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9425" y="5575300"/>
            <a:ext cx="6461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-200</a:t>
            </a:r>
          </a:p>
        </p:txBody>
      </p:sp>
      <p:sp>
        <p:nvSpPr>
          <p:cNvPr id="22551" name="TextBox 54">
            <a:extLst>
              <a:ext uri="{FF2B5EF4-FFF2-40B4-BE49-F238E27FC236}">
                <a16:creationId xmlns:a16="http://schemas.microsoft.com/office/drawing/2014/main" id="{C31F674E-FF41-97E2-965A-DCD83F695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4950" y="5326063"/>
            <a:ext cx="1957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Temperature (</a:t>
            </a:r>
            <a:r>
              <a:rPr lang="en-US" altLang="en-US" sz="1800">
                <a:sym typeface="Symbol" panose="05050102010706020507" pitchFamily="18" charset="2"/>
              </a:rPr>
              <a:t></a:t>
            </a:r>
            <a:r>
              <a:rPr lang="en-US" altLang="en-US" sz="1800"/>
              <a:t>C)</a:t>
            </a:r>
          </a:p>
        </p:txBody>
      </p:sp>
      <p:sp>
        <p:nvSpPr>
          <p:cNvPr id="22552" name="TextBox 55">
            <a:extLst>
              <a:ext uri="{FF2B5EF4-FFF2-40B4-BE49-F238E27FC236}">
                <a16:creationId xmlns:a16="http://schemas.microsoft.com/office/drawing/2014/main" id="{7E8675EF-093B-CC76-4678-7DEEA79BFF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2563" y="1331913"/>
            <a:ext cx="835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 (</a:t>
            </a:r>
            <a:r>
              <a:rPr lang="en-US" altLang="en-US" sz="1800">
                <a:sym typeface="Symbol" panose="05050102010706020507" pitchFamily="18" charset="2"/>
              </a:rPr>
              <a:t>Pa</a:t>
            </a:r>
            <a:r>
              <a:rPr lang="en-US" altLang="en-US" sz="1800"/>
              <a:t>)</a:t>
            </a:r>
          </a:p>
        </p:txBody>
      </p:sp>
      <p:cxnSp>
        <p:nvCxnSpPr>
          <p:cNvPr id="22553" name="Straight Connector 56">
            <a:extLst>
              <a:ext uri="{FF2B5EF4-FFF2-40B4-BE49-F238E27FC236}">
                <a16:creationId xmlns:a16="http://schemas.microsoft.com/office/drawing/2014/main" id="{5F90A4FD-9AEB-7DEA-A6C8-9647C337BF1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7600" y="5041900"/>
            <a:ext cx="0" cy="3524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Straight Connector 58">
            <a:extLst>
              <a:ext uri="{FF2B5EF4-FFF2-40B4-BE49-F238E27FC236}">
                <a16:creationId xmlns:a16="http://schemas.microsoft.com/office/drawing/2014/main" id="{A2190968-7ACF-1D20-0F32-AEA491F3BE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449638" y="5049838"/>
            <a:ext cx="0" cy="352425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Straight Connector 59">
            <a:extLst>
              <a:ext uri="{FF2B5EF4-FFF2-40B4-BE49-F238E27FC236}">
                <a16:creationId xmlns:a16="http://schemas.microsoft.com/office/drawing/2014/main" id="{43721423-28CE-8B0B-DA5D-A13CDF8093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11375" y="5068888"/>
            <a:ext cx="0" cy="3540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56" name="TextBox 1">
            <a:extLst>
              <a:ext uri="{FF2B5EF4-FFF2-40B4-BE49-F238E27FC236}">
                <a16:creationId xmlns:a16="http://schemas.microsoft.com/office/drawing/2014/main" id="{C5190293-AAC8-B17F-2144-32EBA2804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3" y="2820988"/>
            <a:ext cx="13700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 = 0 Pa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T = -273</a:t>
            </a:r>
            <a:r>
              <a:rPr lang="en-US" altLang="en-US" sz="1800">
                <a:sym typeface="Symbol" panose="05050102010706020507" pitchFamily="18" charset="2"/>
              </a:rPr>
              <a:t> </a:t>
            </a:r>
            <a:r>
              <a:rPr lang="en-US" altLang="en-US" sz="1800"/>
              <a:t>C</a:t>
            </a:r>
          </a:p>
        </p:txBody>
      </p:sp>
      <p:sp>
        <p:nvSpPr>
          <p:cNvPr id="22557" name="Freeform 4">
            <a:extLst>
              <a:ext uri="{FF2B5EF4-FFF2-40B4-BE49-F238E27FC236}">
                <a16:creationId xmlns:a16="http://schemas.microsoft.com/office/drawing/2014/main" id="{9ADA9580-F659-084A-091D-BC0831FF6A60}"/>
              </a:ext>
            </a:extLst>
          </p:cNvPr>
          <p:cNvSpPr>
            <a:spLocks/>
          </p:cNvSpPr>
          <p:nvPr/>
        </p:nvSpPr>
        <p:spPr bwMode="auto">
          <a:xfrm>
            <a:off x="890588" y="3500438"/>
            <a:ext cx="157162" cy="1516062"/>
          </a:xfrm>
          <a:custGeom>
            <a:avLst/>
            <a:gdLst>
              <a:gd name="T0" fmla="*/ 158183 w 156808"/>
              <a:gd name="T1" fmla="*/ 0 h 1515979"/>
              <a:gd name="T2" fmla="*/ 0 w 156808"/>
              <a:gd name="T3" fmla="*/ 553603 h 1515979"/>
              <a:gd name="T4" fmla="*/ 158183 w 156808"/>
              <a:gd name="T5" fmla="*/ 529535 h 1515979"/>
              <a:gd name="T6" fmla="*/ 36504 w 156808"/>
              <a:gd name="T7" fmla="*/ 1516394 h 151597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6808" h="1515979">
                <a:moveTo>
                  <a:pt x="156410" y="0"/>
                </a:moveTo>
                <a:cubicBezTo>
                  <a:pt x="78205" y="232610"/>
                  <a:pt x="0" y="465221"/>
                  <a:pt x="0" y="553453"/>
                </a:cubicBezTo>
                <a:cubicBezTo>
                  <a:pt x="0" y="641685"/>
                  <a:pt x="150394" y="368969"/>
                  <a:pt x="156410" y="529390"/>
                </a:cubicBezTo>
                <a:cubicBezTo>
                  <a:pt x="162426" y="689811"/>
                  <a:pt x="99260" y="1102895"/>
                  <a:pt x="36095" y="151597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1835</Words>
  <Application>Microsoft Office PowerPoint</Application>
  <PresentationFormat>On-screen Show (4:3)</PresentationFormat>
  <Paragraphs>367</Paragraphs>
  <Slides>71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Arial Black</vt:lpstr>
      <vt:lpstr>Calibri</vt:lpstr>
      <vt:lpstr>Symbol</vt:lpstr>
      <vt:lpstr>Office Theme</vt:lpstr>
      <vt:lpstr>Equation</vt:lpstr>
      <vt:lpstr>Lecture 29</vt:lpstr>
      <vt:lpstr>Question 123.8.10.2</vt:lpstr>
      <vt:lpstr>PowerPoint Presentation</vt:lpstr>
      <vt:lpstr>Temperature from the Zeroth Law</vt:lpstr>
      <vt:lpstr>Question 123.8.10.3</vt:lpstr>
      <vt:lpstr>Question 123.8.10.4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  <vt:lpstr>Question 123.8.11</vt:lpstr>
      <vt:lpstr>PowerPoint Presentation</vt:lpstr>
      <vt:lpstr>PowerPoint Presentation</vt:lpstr>
      <vt:lpstr>PowerPoint Presentation</vt:lpstr>
      <vt:lpstr>Question 123.8.11</vt:lpstr>
      <vt:lpstr>Question 123.8.11</vt:lpstr>
      <vt:lpstr>Question 123.8.12</vt:lpstr>
      <vt:lpstr>Question 123.8.12</vt:lpstr>
      <vt:lpstr>Question 123.8.12</vt:lpstr>
      <vt:lpstr>Question 123.8.12</vt:lpstr>
      <vt:lpstr>Question 123.8.12</vt:lpstr>
      <vt:lpstr>Question 123.8.12</vt:lpstr>
      <vt:lpstr>Question 123.8.12</vt:lpstr>
      <vt:lpstr>Question 123.8.12</vt:lpstr>
      <vt:lpstr>Question 123.8.12</vt:lpstr>
      <vt:lpstr>PowerPoint Presentation</vt:lpstr>
      <vt:lpstr>Question 123.13.1</vt:lpstr>
      <vt:lpstr>Question 123.13.2</vt:lpstr>
      <vt:lpstr>Question 123.13.2.1</vt:lpstr>
      <vt:lpstr>Question 123.13.2.2</vt:lpstr>
      <vt:lpstr>PowerPoint Presentation</vt:lpstr>
      <vt:lpstr>PowerPoint Presentation</vt:lpstr>
      <vt:lpstr>PowerPoint Presentation</vt:lpstr>
      <vt:lpstr>Question 123.13.3</vt:lpstr>
      <vt:lpstr>Question 123.13.4</vt:lpstr>
      <vt:lpstr>Energy Transfer Mechanisms</vt:lpstr>
      <vt:lpstr>Methods of Heat Transfer</vt:lpstr>
      <vt:lpstr>Conduction</vt:lpstr>
      <vt:lpstr>Conduction example</vt:lpstr>
      <vt:lpstr>Conduction, cont.</vt:lpstr>
      <vt:lpstr>Conduction, equation</vt:lpstr>
      <vt:lpstr>Conduction, equation explanation</vt:lpstr>
      <vt:lpstr>Home Insulation</vt:lpstr>
      <vt:lpstr>Multiple Materials, cont.</vt:lpstr>
      <vt:lpstr>Convection</vt:lpstr>
      <vt:lpstr>Convection example</vt:lpstr>
      <vt:lpstr>Convection applications</vt:lpstr>
      <vt:lpstr>Convection Current Example</vt:lpstr>
      <vt:lpstr>Passive Convection Heating</vt:lpstr>
      <vt:lpstr>House Pictures</vt:lpstr>
      <vt:lpstr>Upwelling</vt:lpstr>
      <vt:lpstr>Radiation</vt:lpstr>
      <vt:lpstr>Radiation example</vt:lpstr>
      <vt:lpstr>Radiation equation</vt:lpstr>
      <vt:lpstr>Energy Absorption and  Emission by Radiation</vt:lpstr>
      <vt:lpstr>Ideal Absorbers</vt:lpstr>
      <vt:lpstr>Ideal Reflector</vt:lpstr>
      <vt:lpstr>Applications of Radiation</vt:lpstr>
      <vt:lpstr>Resisting Energy Transfer</vt:lpstr>
      <vt:lpstr>Radiation Example</vt:lpstr>
      <vt:lpstr>Global Warming</vt:lpstr>
      <vt:lpstr>Question 123.13.5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21</cp:revision>
  <dcterms:created xsi:type="dcterms:W3CDTF">2011-10-01T16:15:59Z</dcterms:created>
  <dcterms:modified xsi:type="dcterms:W3CDTF">2025-06-20T20:29:52Z</dcterms:modified>
</cp:coreProperties>
</file>