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261" r:id="rId3"/>
    <p:sldId id="262" r:id="rId4"/>
    <p:sldId id="263" r:id="rId5"/>
    <p:sldId id="284" r:id="rId6"/>
    <p:sldId id="282" r:id="rId7"/>
    <p:sldId id="283" r:id="rId8"/>
    <p:sldId id="315" r:id="rId9"/>
    <p:sldId id="316" r:id="rId10"/>
    <p:sldId id="336" r:id="rId11"/>
    <p:sldId id="337" r:id="rId12"/>
    <p:sldId id="338" r:id="rId13"/>
    <p:sldId id="339" r:id="rId14"/>
    <p:sldId id="340" r:id="rId15"/>
    <p:sldId id="341" r:id="rId16"/>
    <p:sldId id="342" r:id="rId17"/>
    <p:sldId id="269" r:id="rId18"/>
    <p:sldId id="270" r:id="rId19"/>
    <p:sldId id="291" r:id="rId20"/>
    <p:sldId id="289" r:id="rId21"/>
    <p:sldId id="290" r:id="rId22"/>
    <p:sldId id="344" r:id="rId23"/>
    <p:sldId id="345" r:id="rId24"/>
    <p:sldId id="346" r:id="rId25"/>
    <p:sldId id="347" r:id="rId26"/>
    <p:sldId id="348" r:id="rId27"/>
    <p:sldId id="296" r:id="rId28"/>
    <p:sldId id="297" r:id="rId29"/>
    <p:sldId id="298" r:id="rId30"/>
    <p:sldId id="349" r:id="rId31"/>
    <p:sldId id="350" r:id="rId32"/>
    <p:sldId id="351" r:id="rId33"/>
    <p:sldId id="352" r:id="rId34"/>
    <p:sldId id="353" r:id="rId35"/>
    <p:sldId id="343" r:id="rId36"/>
    <p:sldId id="292" r:id="rId37"/>
    <p:sldId id="293" r:id="rId38"/>
    <p:sldId id="294" r:id="rId39"/>
    <p:sldId id="295" r:id="rId40"/>
    <p:sldId id="299" r:id="rId41"/>
    <p:sldId id="321" r:id="rId42"/>
    <p:sldId id="323" r:id="rId43"/>
    <p:sldId id="334" r:id="rId44"/>
    <p:sldId id="324" r:id="rId45"/>
    <p:sldId id="325" r:id="rId46"/>
    <p:sldId id="326" r:id="rId47"/>
    <p:sldId id="328" r:id="rId48"/>
    <p:sldId id="335" r:id="rId49"/>
    <p:sldId id="329" r:id="rId50"/>
    <p:sldId id="330" r:id="rId51"/>
    <p:sldId id="331" r:id="rId52"/>
    <p:sldId id="332" r:id="rId53"/>
    <p:sldId id="333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3357A8-8223-484B-94C2-3B83B6BF38BF}" v="5" dt="2025-04-28T23:11:31.6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82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es, Todd" userId="afaf7c3a-e8aa-4568-882a-02ad8f9e19b0" providerId="ADAL" clId="{FC94C1F4-FEDE-4B5D-A725-5B36DA6684EB}"/>
    <pc:docChg chg="modSld">
      <pc:chgData name="Lines, Todd" userId="afaf7c3a-e8aa-4568-882a-02ad8f9e19b0" providerId="ADAL" clId="{FC94C1F4-FEDE-4B5D-A725-5B36DA6684EB}" dt="2019-05-02T18:37:22.803" v="3"/>
      <pc:docMkLst>
        <pc:docMk/>
      </pc:docMkLst>
      <pc:sldChg chg="delSp modSp">
        <pc:chgData name="Lines, Todd" userId="afaf7c3a-e8aa-4568-882a-02ad8f9e19b0" providerId="ADAL" clId="{FC94C1F4-FEDE-4B5D-A725-5B36DA6684EB}" dt="2019-05-02T18:36:40.626" v="1"/>
        <pc:sldMkLst>
          <pc:docMk/>
          <pc:sldMk cId="1982790131" sldId="329"/>
        </pc:sldMkLst>
      </pc:sldChg>
      <pc:sldChg chg="delSp modSp">
        <pc:chgData name="Lines, Todd" userId="afaf7c3a-e8aa-4568-882a-02ad8f9e19b0" providerId="ADAL" clId="{FC94C1F4-FEDE-4B5D-A725-5B36DA6684EB}" dt="2019-05-02T18:37:22.803" v="3"/>
        <pc:sldMkLst>
          <pc:docMk/>
          <pc:sldMk cId="73473782" sldId="331"/>
        </pc:sldMkLst>
      </pc:sldChg>
    </pc:docChg>
  </pc:docChgLst>
  <pc:docChgLst>
    <pc:chgData name="Lines, Todd" userId="afaf7c3a-e8aa-4568-882a-02ad8f9e19b0" providerId="ADAL" clId="{F43357A8-8223-484B-94C2-3B83B6BF38BF}"/>
    <pc:docChg chg="custSel addSld delSld modSld">
      <pc:chgData name="Lines, Todd" userId="afaf7c3a-e8aa-4568-882a-02ad8f9e19b0" providerId="ADAL" clId="{F43357A8-8223-484B-94C2-3B83B6BF38BF}" dt="2025-04-30T21:15:16.155" v="20" actId="20577"/>
      <pc:docMkLst>
        <pc:docMk/>
      </pc:docMkLst>
      <pc:sldChg chg="modSp mod">
        <pc:chgData name="Lines, Todd" userId="afaf7c3a-e8aa-4568-882a-02ad8f9e19b0" providerId="ADAL" clId="{F43357A8-8223-484B-94C2-3B83B6BF38BF}" dt="2025-04-30T21:15:16.155" v="20" actId="20577"/>
        <pc:sldMkLst>
          <pc:docMk/>
          <pc:sldMk cId="0" sldId="256"/>
        </pc:sldMkLst>
        <pc:spChg chg="mod">
          <ac:chgData name="Lines, Todd" userId="afaf7c3a-e8aa-4568-882a-02ad8f9e19b0" providerId="ADAL" clId="{F43357A8-8223-484B-94C2-3B83B6BF38BF}" dt="2025-04-30T21:15:16.155" v="20" actId="20577"/>
          <ac:spMkLst>
            <pc:docMk/>
            <pc:sldMk cId="0" sldId="256"/>
            <ac:spMk id="2" creationId="{00000000-0000-0000-0000-000000000000}"/>
          </ac:spMkLst>
        </pc:spChg>
      </pc:sldChg>
      <pc:sldChg chg="add">
        <pc:chgData name="Lines, Todd" userId="afaf7c3a-e8aa-4568-882a-02ad8f9e19b0" providerId="ADAL" clId="{F43357A8-8223-484B-94C2-3B83B6BF38BF}" dt="2025-04-28T23:08:29.610" v="9"/>
        <pc:sldMkLst>
          <pc:docMk/>
          <pc:sldMk cId="473614348" sldId="289"/>
        </pc:sldMkLst>
      </pc:sldChg>
      <pc:sldChg chg="add">
        <pc:chgData name="Lines, Todd" userId="afaf7c3a-e8aa-4568-882a-02ad8f9e19b0" providerId="ADAL" clId="{F43357A8-8223-484B-94C2-3B83B6BF38BF}" dt="2025-04-28T23:08:29.610" v="9"/>
        <pc:sldMkLst>
          <pc:docMk/>
          <pc:sldMk cId="3036302119" sldId="290"/>
        </pc:sldMkLst>
      </pc:sldChg>
      <pc:sldChg chg="add">
        <pc:chgData name="Lines, Todd" userId="afaf7c3a-e8aa-4568-882a-02ad8f9e19b0" providerId="ADAL" clId="{F43357A8-8223-484B-94C2-3B83B6BF38BF}" dt="2025-04-28T23:05:41.178" v="1"/>
        <pc:sldMkLst>
          <pc:docMk/>
          <pc:sldMk cId="245181757" sldId="291"/>
        </pc:sldMkLst>
      </pc:sldChg>
      <pc:sldChg chg="del">
        <pc:chgData name="Lines, Todd" userId="afaf7c3a-e8aa-4568-882a-02ad8f9e19b0" providerId="ADAL" clId="{F43357A8-8223-484B-94C2-3B83B6BF38BF}" dt="2025-04-28T23:05:36.037" v="0" actId="2696"/>
        <pc:sldMkLst>
          <pc:docMk/>
          <pc:sldMk cId="1203521046" sldId="291"/>
        </pc:sldMkLst>
      </pc:sldChg>
      <pc:sldChg chg="add">
        <pc:chgData name="Lines, Todd" userId="afaf7c3a-e8aa-4568-882a-02ad8f9e19b0" providerId="ADAL" clId="{F43357A8-8223-484B-94C2-3B83B6BF38BF}" dt="2025-04-28T23:05:41.178" v="1"/>
        <pc:sldMkLst>
          <pc:docMk/>
          <pc:sldMk cId="723213739" sldId="292"/>
        </pc:sldMkLst>
      </pc:sldChg>
      <pc:sldChg chg="del">
        <pc:chgData name="Lines, Todd" userId="afaf7c3a-e8aa-4568-882a-02ad8f9e19b0" providerId="ADAL" clId="{F43357A8-8223-484B-94C2-3B83B6BF38BF}" dt="2025-04-28T23:05:36.037" v="0" actId="2696"/>
        <pc:sldMkLst>
          <pc:docMk/>
          <pc:sldMk cId="3434781075" sldId="292"/>
        </pc:sldMkLst>
      </pc:sldChg>
      <pc:sldChg chg="del">
        <pc:chgData name="Lines, Todd" userId="afaf7c3a-e8aa-4568-882a-02ad8f9e19b0" providerId="ADAL" clId="{F43357A8-8223-484B-94C2-3B83B6BF38BF}" dt="2025-04-28T23:05:36.037" v="0" actId="2696"/>
        <pc:sldMkLst>
          <pc:docMk/>
          <pc:sldMk cId="345946206" sldId="293"/>
        </pc:sldMkLst>
      </pc:sldChg>
      <pc:sldChg chg="add">
        <pc:chgData name="Lines, Todd" userId="afaf7c3a-e8aa-4568-882a-02ad8f9e19b0" providerId="ADAL" clId="{F43357A8-8223-484B-94C2-3B83B6BF38BF}" dt="2025-04-28T23:05:41.178" v="1"/>
        <pc:sldMkLst>
          <pc:docMk/>
          <pc:sldMk cId="1663258314" sldId="293"/>
        </pc:sldMkLst>
      </pc:sldChg>
      <pc:sldChg chg="del">
        <pc:chgData name="Lines, Todd" userId="afaf7c3a-e8aa-4568-882a-02ad8f9e19b0" providerId="ADAL" clId="{F43357A8-8223-484B-94C2-3B83B6BF38BF}" dt="2025-04-28T23:05:36.037" v="0" actId="2696"/>
        <pc:sldMkLst>
          <pc:docMk/>
          <pc:sldMk cId="548597081" sldId="294"/>
        </pc:sldMkLst>
      </pc:sldChg>
      <pc:sldChg chg="add">
        <pc:chgData name="Lines, Todd" userId="afaf7c3a-e8aa-4568-882a-02ad8f9e19b0" providerId="ADAL" clId="{F43357A8-8223-484B-94C2-3B83B6BF38BF}" dt="2025-04-28T23:05:41.178" v="1"/>
        <pc:sldMkLst>
          <pc:docMk/>
          <pc:sldMk cId="1702897527" sldId="294"/>
        </pc:sldMkLst>
      </pc:sldChg>
      <pc:sldChg chg="del">
        <pc:chgData name="Lines, Todd" userId="afaf7c3a-e8aa-4568-882a-02ad8f9e19b0" providerId="ADAL" clId="{F43357A8-8223-484B-94C2-3B83B6BF38BF}" dt="2025-04-28T23:05:36.037" v="0" actId="2696"/>
        <pc:sldMkLst>
          <pc:docMk/>
          <pc:sldMk cId="344528421" sldId="295"/>
        </pc:sldMkLst>
      </pc:sldChg>
      <pc:sldChg chg="add">
        <pc:chgData name="Lines, Todd" userId="afaf7c3a-e8aa-4568-882a-02ad8f9e19b0" providerId="ADAL" clId="{F43357A8-8223-484B-94C2-3B83B6BF38BF}" dt="2025-04-28T23:05:41.178" v="1"/>
        <pc:sldMkLst>
          <pc:docMk/>
          <pc:sldMk cId="3952445614" sldId="295"/>
        </pc:sldMkLst>
      </pc:sldChg>
      <pc:sldChg chg="add">
        <pc:chgData name="Lines, Todd" userId="afaf7c3a-e8aa-4568-882a-02ad8f9e19b0" providerId="ADAL" clId="{F43357A8-8223-484B-94C2-3B83B6BF38BF}" dt="2025-04-28T23:08:29.610" v="9"/>
        <pc:sldMkLst>
          <pc:docMk/>
          <pc:sldMk cId="822374265" sldId="296"/>
        </pc:sldMkLst>
      </pc:sldChg>
      <pc:sldChg chg="add">
        <pc:chgData name="Lines, Todd" userId="afaf7c3a-e8aa-4568-882a-02ad8f9e19b0" providerId="ADAL" clId="{F43357A8-8223-484B-94C2-3B83B6BF38BF}" dt="2025-04-28T23:08:29.610" v="9"/>
        <pc:sldMkLst>
          <pc:docMk/>
          <pc:sldMk cId="3996429633" sldId="297"/>
        </pc:sldMkLst>
      </pc:sldChg>
      <pc:sldChg chg="add">
        <pc:chgData name="Lines, Todd" userId="afaf7c3a-e8aa-4568-882a-02ad8f9e19b0" providerId="ADAL" clId="{F43357A8-8223-484B-94C2-3B83B6BF38BF}" dt="2025-04-28T23:08:29.610" v="9"/>
        <pc:sldMkLst>
          <pc:docMk/>
          <pc:sldMk cId="3305180780" sldId="298"/>
        </pc:sldMkLst>
      </pc:sldChg>
      <pc:sldChg chg="del">
        <pc:chgData name="Lines, Todd" userId="afaf7c3a-e8aa-4568-882a-02ad8f9e19b0" providerId="ADAL" clId="{F43357A8-8223-484B-94C2-3B83B6BF38BF}" dt="2025-04-28T23:05:36.037" v="0" actId="2696"/>
        <pc:sldMkLst>
          <pc:docMk/>
          <pc:sldMk cId="577912915" sldId="299"/>
        </pc:sldMkLst>
      </pc:sldChg>
      <pc:sldChg chg="add">
        <pc:chgData name="Lines, Todd" userId="afaf7c3a-e8aa-4568-882a-02ad8f9e19b0" providerId="ADAL" clId="{F43357A8-8223-484B-94C2-3B83B6BF38BF}" dt="2025-04-28T23:05:41.178" v="1"/>
        <pc:sldMkLst>
          <pc:docMk/>
          <pc:sldMk cId="963181883" sldId="299"/>
        </pc:sldMkLst>
      </pc:sldChg>
      <pc:sldChg chg="del">
        <pc:chgData name="Lines, Todd" userId="afaf7c3a-e8aa-4568-882a-02ad8f9e19b0" providerId="ADAL" clId="{F43357A8-8223-484B-94C2-3B83B6BF38BF}" dt="2025-04-28T23:06:38.656" v="2" actId="2696"/>
        <pc:sldMkLst>
          <pc:docMk/>
          <pc:sldMk cId="1437189260" sldId="321"/>
        </pc:sldMkLst>
      </pc:sldChg>
      <pc:sldChg chg="add">
        <pc:chgData name="Lines, Todd" userId="afaf7c3a-e8aa-4568-882a-02ad8f9e19b0" providerId="ADAL" clId="{F43357A8-8223-484B-94C2-3B83B6BF38BF}" dt="2025-04-28T23:06:44.816" v="3"/>
        <pc:sldMkLst>
          <pc:docMk/>
          <pc:sldMk cId="3113548444" sldId="321"/>
        </pc:sldMkLst>
      </pc:sldChg>
      <pc:sldChg chg="del">
        <pc:chgData name="Lines, Todd" userId="afaf7c3a-e8aa-4568-882a-02ad8f9e19b0" providerId="ADAL" clId="{F43357A8-8223-484B-94C2-3B83B6BF38BF}" dt="2025-04-28T23:06:38.656" v="2" actId="2696"/>
        <pc:sldMkLst>
          <pc:docMk/>
          <pc:sldMk cId="1981161263" sldId="323"/>
        </pc:sldMkLst>
      </pc:sldChg>
      <pc:sldChg chg="add">
        <pc:chgData name="Lines, Todd" userId="afaf7c3a-e8aa-4568-882a-02ad8f9e19b0" providerId="ADAL" clId="{F43357A8-8223-484B-94C2-3B83B6BF38BF}" dt="2025-04-28T23:06:44.816" v="3"/>
        <pc:sldMkLst>
          <pc:docMk/>
          <pc:sldMk cId="2859002765" sldId="323"/>
        </pc:sldMkLst>
      </pc:sldChg>
      <pc:sldChg chg="add">
        <pc:chgData name="Lines, Todd" userId="afaf7c3a-e8aa-4568-882a-02ad8f9e19b0" providerId="ADAL" clId="{F43357A8-8223-484B-94C2-3B83B6BF38BF}" dt="2025-04-28T23:06:44.816" v="3"/>
        <pc:sldMkLst>
          <pc:docMk/>
          <pc:sldMk cId="1293118098" sldId="324"/>
        </pc:sldMkLst>
      </pc:sldChg>
      <pc:sldChg chg="del">
        <pc:chgData name="Lines, Todd" userId="afaf7c3a-e8aa-4568-882a-02ad8f9e19b0" providerId="ADAL" clId="{F43357A8-8223-484B-94C2-3B83B6BF38BF}" dt="2025-04-28T23:06:38.656" v="2" actId="2696"/>
        <pc:sldMkLst>
          <pc:docMk/>
          <pc:sldMk cId="2655280662" sldId="324"/>
        </pc:sldMkLst>
      </pc:sldChg>
      <pc:sldChg chg="add">
        <pc:chgData name="Lines, Todd" userId="afaf7c3a-e8aa-4568-882a-02ad8f9e19b0" providerId="ADAL" clId="{F43357A8-8223-484B-94C2-3B83B6BF38BF}" dt="2025-04-28T23:06:44.816" v="3"/>
        <pc:sldMkLst>
          <pc:docMk/>
          <pc:sldMk cId="450565564" sldId="325"/>
        </pc:sldMkLst>
      </pc:sldChg>
      <pc:sldChg chg="del">
        <pc:chgData name="Lines, Todd" userId="afaf7c3a-e8aa-4568-882a-02ad8f9e19b0" providerId="ADAL" clId="{F43357A8-8223-484B-94C2-3B83B6BF38BF}" dt="2025-04-28T23:06:38.656" v="2" actId="2696"/>
        <pc:sldMkLst>
          <pc:docMk/>
          <pc:sldMk cId="1882836658" sldId="325"/>
        </pc:sldMkLst>
      </pc:sldChg>
      <pc:sldChg chg="del">
        <pc:chgData name="Lines, Todd" userId="afaf7c3a-e8aa-4568-882a-02ad8f9e19b0" providerId="ADAL" clId="{F43357A8-8223-484B-94C2-3B83B6BF38BF}" dt="2025-04-28T23:06:38.656" v="2" actId="2696"/>
        <pc:sldMkLst>
          <pc:docMk/>
          <pc:sldMk cId="2850701096" sldId="326"/>
        </pc:sldMkLst>
      </pc:sldChg>
      <pc:sldChg chg="add">
        <pc:chgData name="Lines, Todd" userId="afaf7c3a-e8aa-4568-882a-02ad8f9e19b0" providerId="ADAL" clId="{F43357A8-8223-484B-94C2-3B83B6BF38BF}" dt="2025-04-28T23:06:44.816" v="3"/>
        <pc:sldMkLst>
          <pc:docMk/>
          <pc:sldMk cId="4097340761" sldId="326"/>
        </pc:sldMkLst>
      </pc:sldChg>
      <pc:sldChg chg="del">
        <pc:chgData name="Lines, Todd" userId="afaf7c3a-e8aa-4568-882a-02ad8f9e19b0" providerId="ADAL" clId="{F43357A8-8223-484B-94C2-3B83B6BF38BF}" dt="2025-04-28T23:06:38.656" v="2" actId="2696"/>
        <pc:sldMkLst>
          <pc:docMk/>
          <pc:sldMk cId="196268225" sldId="328"/>
        </pc:sldMkLst>
      </pc:sldChg>
      <pc:sldChg chg="add">
        <pc:chgData name="Lines, Todd" userId="afaf7c3a-e8aa-4568-882a-02ad8f9e19b0" providerId="ADAL" clId="{F43357A8-8223-484B-94C2-3B83B6BF38BF}" dt="2025-04-28T23:06:44.816" v="3"/>
        <pc:sldMkLst>
          <pc:docMk/>
          <pc:sldMk cId="494055405" sldId="328"/>
        </pc:sldMkLst>
      </pc:sldChg>
      <pc:sldChg chg="del">
        <pc:chgData name="Lines, Todd" userId="afaf7c3a-e8aa-4568-882a-02ad8f9e19b0" providerId="ADAL" clId="{F43357A8-8223-484B-94C2-3B83B6BF38BF}" dt="2025-04-28T23:06:38.656" v="2" actId="2696"/>
        <pc:sldMkLst>
          <pc:docMk/>
          <pc:sldMk cId="1982790131" sldId="329"/>
        </pc:sldMkLst>
      </pc:sldChg>
      <pc:sldChg chg="add">
        <pc:chgData name="Lines, Todd" userId="afaf7c3a-e8aa-4568-882a-02ad8f9e19b0" providerId="ADAL" clId="{F43357A8-8223-484B-94C2-3B83B6BF38BF}" dt="2025-04-28T23:06:44.816" v="3"/>
        <pc:sldMkLst>
          <pc:docMk/>
          <pc:sldMk cId="2132457562" sldId="329"/>
        </pc:sldMkLst>
      </pc:sldChg>
      <pc:sldChg chg="del">
        <pc:chgData name="Lines, Todd" userId="afaf7c3a-e8aa-4568-882a-02ad8f9e19b0" providerId="ADAL" clId="{F43357A8-8223-484B-94C2-3B83B6BF38BF}" dt="2025-04-28T23:06:38.656" v="2" actId="2696"/>
        <pc:sldMkLst>
          <pc:docMk/>
          <pc:sldMk cId="619843192" sldId="330"/>
        </pc:sldMkLst>
      </pc:sldChg>
      <pc:sldChg chg="add">
        <pc:chgData name="Lines, Todd" userId="afaf7c3a-e8aa-4568-882a-02ad8f9e19b0" providerId="ADAL" clId="{F43357A8-8223-484B-94C2-3B83B6BF38BF}" dt="2025-04-28T23:06:44.816" v="3"/>
        <pc:sldMkLst>
          <pc:docMk/>
          <pc:sldMk cId="2094765418" sldId="330"/>
        </pc:sldMkLst>
      </pc:sldChg>
      <pc:sldChg chg="del">
        <pc:chgData name="Lines, Todd" userId="afaf7c3a-e8aa-4568-882a-02ad8f9e19b0" providerId="ADAL" clId="{F43357A8-8223-484B-94C2-3B83B6BF38BF}" dt="2025-04-28T23:06:38.656" v="2" actId="2696"/>
        <pc:sldMkLst>
          <pc:docMk/>
          <pc:sldMk cId="73473782" sldId="331"/>
        </pc:sldMkLst>
      </pc:sldChg>
      <pc:sldChg chg="add">
        <pc:chgData name="Lines, Todd" userId="afaf7c3a-e8aa-4568-882a-02ad8f9e19b0" providerId="ADAL" clId="{F43357A8-8223-484B-94C2-3B83B6BF38BF}" dt="2025-04-28T23:06:44.816" v="3"/>
        <pc:sldMkLst>
          <pc:docMk/>
          <pc:sldMk cId="3743657903" sldId="331"/>
        </pc:sldMkLst>
      </pc:sldChg>
      <pc:sldChg chg="add">
        <pc:chgData name="Lines, Todd" userId="afaf7c3a-e8aa-4568-882a-02ad8f9e19b0" providerId="ADAL" clId="{F43357A8-8223-484B-94C2-3B83B6BF38BF}" dt="2025-04-28T23:06:44.816" v="3"/>
        <pc:sldMkLst>
          <pc:docMk/>
          <pc:sldMk cId="3809930999" sldId="332"/>
        </pc:sldMkLst>
      </pc:sldChg>
      <pc:sldChg chg="del">
        <pc:chgData name="Lines, Todd" userId="afaf7c3a-e8aa-4568-882a-02ad8f9e19b0" providerId="ADAL" clId="{F43357A8-8223-484B-94C2-3B83B6BF38BF}" dt="2025-04-28T23:06:38.656" v="2" actId="2696"/>
        <pc:sldMkLst>
          <pc:docMk/>
          <pc:sldMk cId="4189658811" sldId="332"/>
        </pc:sldMkLst>
      </pc:sldChg>
      <pc:sldChg chg="del">
        <pc:chgData name="Lines, Todd" userId="afaf7c3a-e8aa-4568-882a-02ad8f9e19b0" providerId="ADAL" clId="{F43357A8-8223-484B-94C2-3B83B6BF38BF}" dt="2025-04-28T23:06:38.656" v="2" actId="2696"/>
        <pc:sldMkLst>
          <pc:docMk/>
          <pc:sldMk cId="1477081214" sldId="333"/>
        </pc:sldMkLst>
      </pc:sldChg>
      <pc:sldChg chg="add">
        <pc:chgData name="Lines, Todd" userId="afaf7c3a-e8aa-4568-882a-02ad8f9e19b0" providerId="ADAL" clId="{F43357A8-8223-484B-94C2-3B83B6BF38BF}" dt="2025-04-28T23:06:44.816" v="3"/>
        <pc:sldMkLst>
          <pc:docMk/>
          <pc:sldMk cId="2860195262" sldId="333"/>
        </pc:sldMkLst>
      </pc:sldChg>
      <pc:sldChg chg="del">
        <pc:chgData name="Lines, Todd" userId="afaf7c3a-e8aa-4568-882a-02ad8f9e19b0" providerId="ADAL" clId="{F43357A8-8223-484B-94C2-3B83B6BF38BF}" dt="2025-04-28T23:06:38.656" v="2" actId="2696"/>
        <pc:sldMkLst>
          <pc:docMk/>
          <pc:sldMk cId="668168550" sldId="334"/>
        </pc:sldMkLst>
      </pc:sldChg>
      <pc:sldChg chg="add">
        <pc:chgData name="Lines, Todd" userId="afaf7c3a-e8aa-4568-882a-02ad8f9e19b0" providerId="ADAL" clId="{F43357A8-8223-484B-94C2-3B83B6BF38BF}" dt="2025-04-28T23:06:44.816" v="3"/>
        <pc:sldMkLst>
          <pc:docMk/>
          <pc:sldMk cId="4186992549" sldId="334"/>
        </pc:sldMkLst>
      </pc:sldChg>
      <pc:sldChg chg="add">
        <pc:chgData name="Lines, Todd" userId="afaf7c3a-e8aa-4568-882a-02ad8f9e19b0" providerId="ADAL" clId="{F43357A8-8223-484B-94C2-3B83B6BF38BF}" dt="2025-04-28T23:06:44.816" v="3"/>
        <pc:sldMkLst>
          <pc:docMk/>
          <pc:sldMk cId="2101506231" sldId="335"/>
        </pc:sldMkLst>
      </pc:sldChg>
      <pc:sldChg chg="del">
        <pc:chgData name="Lines, Todd" userId="afaf7c3a-e8aa-4568-882a-02ad8f9e19b0" providerId="ADAL" clId="{F43357A8-8223-484B-94C2-3B83B6BF38BF}" dt="2025-04-28T23:06:38.656" v="2" actId="2696"/>
        <pc:sldMkLst>
          <pc:docMk/>
          <pc:sldMk cId="3436447161" sldId="335"/>
        </pc:sldMkLst>
      </pc:sldChg>
      <pc:sldChg chg="addSp delSp modSp new mod modClrScheme chgLayout">
        <pc:chgData name="Lines, Todd" userId="afaf7c3a-e8aa-4568-882a-02ad8f9e19b0" providerId="ADAL" clId="{F43357A8-8223-484B-94C2-3B83B6BF38BF}" dt="2025-04-28T23:07:45.631" v="8" actId="20577"/>
        <pc:sldMkLst>
          <pc:docMk/>
          <pc:sldMk cId="4277541500" sldId="343"/>
        </pc:sldMkLst>
        <pc:spChg chg="add mod ord">
          <ac:chgData name="Lines, Todd" userId="afaf7c3a-e8aa-4568-882a-02ad8f9e19b0" providerId="ADAL" clId="{F43357A8-8223-484B-94C2-3B83B6BF38BF}" dt="2025-04-28T23:07:45.631" v="8" actId="20577"/>
          <ac:spMkLst>
            <pc:docMk/>
            <pc:sldMk cId="4277541500" sldId="343"/>
            <ac:spMk id="4" creationId="{35BB09E3-76B0-75B2-0072-6AACE4CE9458}"/>
          </ac:spMkLst>
        </pc:spChg>
        <pc:spChg chg="add mod ord">
          <ac:chgData name="Lines, Todd" userId="afaf7c3a-e8aa-4568-882a-02ad8f9e19b0" providerId="ADAL" clId="{F43357A8-8223-484B-94C2-3B83B6BF38BF}" dt="2025-04-28T23:07:43.359" v="5" actId="700"/>
          <ac:spMkLst>
            <pc:docMk/>
            <pc:sldMk cId="4277541500" sldId="343"/>
            <ac:spMk id="5" creationId="{EC842457-3A33-1EF1-7DDD-8107024A2F41}"/>
          </ac:spMkLst>
        </pc:spChg>
      </pc:sldChg>
      <pc:sldChg chg="add">
        <pc:chgData name="Lines, Todd" userId="afaf7c3a-e8aa-4568-882a-02ad8f9e19b0" providerId="ADAL" clId="{F43357A8-8223-484B-94C2-3B83B6BF38BF}" dt="2025-04-28T23:08:29.610" v="9"/>
        <pc:sldMkLst>
          <pc:docMk/>
          <pc:sldMk cId="2222419056" sldId="344"/>
        </pc:sldMkLst>
      </pc:sldChg>
      <pc:sldChg chg="add">
        <pc:chgData name="Lines, Todd" userId="afaf7c3a-e8aa-4568-882a-02ad8f9e19b0" providerId="ADAL" clId="{F43357A8-8223-484B-94C2-3B83B6BF38BF}" dt="2025-04-28T23:08:29.610" v="9"/>
        <pc:sldMkLst>
          <pc:docMk/>
          <pc:sldMk cId="961256467" sldId="345"/>
        </pc:sldMkLst>
      </pc:sldChg>
      <pc:sldChg chg="add">
        <pc:chgData name="Lines, Todd" userId="afaf7c3a-e8aa-4568-882a-02ad8f9e19b0" providerId="ADAL" clId="{F43357A8-8223-484B-94C2-3B83B6BF38BF}" dt="2025-04-28T23:08:29.610" v="9"/>
        <pc:sldMkLst>
          <pc:docMk/>
          <pc:sldMk cId="689149706" sldId="346"/>
        </pc:sldMkLst>
      </pc:sldChg>
      <pc:sldChg chg="add">
        <pc:chgData name="Lines, Todd" userId="afaf7c3a-e8aa-4568-882a-02ad8f9e19b0" providerId="ADAL" clId="{F43357A8-8223-484B-94C2-3B83B6BF38BF}" dt="2025-04-28T23:08:29.610" v="9"/>
        <pc:sldMkLst>
          <pc:docMk/>
          <pc:sldMk cId="1028719036" sldId="347"/>
        </pc:sldMkLst>
      </pc:sldChg>
      <pc:sldChg chg="add">
        <pc:chgData name="Lines, Todd" userId="afaf7c3a-e8aa-4568-882a-02ad8f9e19b0" providerId="ADAL" clId="{F43357A8-8223-484B-94C2-3B83B6BF38BF}" dt="2025-04-28T23:08:29.610" v="9"/>
        <pc:sldMkLst>
          <pc:docMk/>
          <pc:sldMk cId="2742010177" sldId="348"/>
        </pc:sldMkLst>
      </pc:sldChg>
      <pc:sldChg chg="add">
        <pc:chgData name="Lines, Todd" userId="afaf7c3a-e8aa-4568-882a-02ad8f9e19b0" providerId="ADAL" clId="{F43357A8-8223-484B-94C2-3B83B6BF38BF}" dt="2025-04-28T23:08:29.610" v="9"/>
        <pc:sldMkLst>
          <pc:docMk/>
          <pc:sldMk cId="1697214024" sldId="349"/>
        </pc:sldMkLst>
      </pc:sldChg>
      <pc:sldChg chg="add">
        <pc:chgData name="Lines, Todd" userId="afaf7c3a-e8aa-4568-882a-02ad8f9e19b0" providerId="ADAL" clId="{F43357A8-8223-484B-94C2-3B83B6BF38BF}" dt="2025-04-28T23:08:29.610" v="9"/>
        <pc:sldMkLst>
          <pc:docMk/>
          <pc:sldMk cId="835709156" sldId="350"/>
        </pc:sldMkLst>
      </pc:sldChg>
      <pc:sldChg chg="add">
        <pc:chgData name="Lines, Todd" userId="afaf7c3a-e8aa-4568-882a-02ad8f9e19b0" providerId="ADAL" clId="{F43357A8-8223-484B-94C2-3B83B6BF38BF}" dt="2025-04-28T23:08:29.610" v="9"/>
        <pc:sldMkLst>
          <pc:docMk/>
          <pc:sldMk cId="1584132617" sldId="351"/>
        </pc:sldMkLst>
      </pc:sldChg>
      <pc:sldChg chg="add">
        <pc:chgData name="Lines, Todd" userId="afaf7c3a-e8aa-4568-882a-02ad8f9e19b0" providerId="ADAL" clId="{F43357A8-8223-484B-94C2-3B83B6BF38BF}" dt="2025-04-28T23:11:24.893" v="10"/>
        <pc:sldMkLst>
          <pc:docMk/>
          <pc:sldMk cId="2703566889" sldId="352"/>
        </pc:sldMkLst>
      </pc:sldChg>
      <pc:sldChg chg="add">
        <pc:chgData name="Lines, Todd" userId="afaf7c3a-e8aa-4568-882a-02ad8f9e19b0" providerId="ADAL" clId="{F43357A8-8223-484B-94C2-3B83B6BF38BF}" dt="2025-04-28T23:11:31.600" v="11"/>
        <pc:sldMkLst>
          <pc:docMk/>
          <pc:sldMk cId="1853512887" sldId="35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7C28BD-B451-44CB-8598-76CA2A7DC8BD}" type="datetimeFigureOut">
              <a:rPr lang="en-US" smtClean="0"/>
              <a:pPr/>
              <a:t>4/30/2025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439A5-6A26-46F5-A5BA-973B1EF44D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361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22C913-3A06-45F1-8B5D-E63464BCF6A9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41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4741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16782AD-7629-407A-A45D-4732079CBA0E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627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61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4761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8F388C0-3755-43E3-BE35-CE5BDC839CEC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679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82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4782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1F76CC5-ED35-4A36-95E2-F24FE7208B4B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068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02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4802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033775C-08A7-459F-AD14-90A0EB8D7C48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345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5C90-C599-4103-B9D8-F35C9EFD2BC3}" type="datetimeFigureOut">
              <a:rPr lang="en-US" smtClean="0"/>
              <a:pPr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2A010-2A7E-40A4-807B-E9EF054AC5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5C90-C599-4103-B9D8-F35C9EFD2BC3}" type="datetimeFigureOut">
              <a:rPr lang="en-US" smtClean="0"/>
              <a:pPr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2A010-2A7E-40A4-807B-E9EF054AC5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5C90-C599-4103-B9D8-F35C9EFD2BC3}" type="datetimeFigureOut">
              <a:rPr lang="en-US" smtClean="0"/>
              <a:pPr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2A010-2A7E-40A4-807B-E9EF054AC5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40DDA8-9D1C-476E-AE4C-363D74F729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54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5C90-C599-4103-B9D8-F35C9EFD2BC3}" type="datetimeFigureOut">
              <a:rPr lang="en-US" smtClean="0"/>
              <a:pPr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2A010-2A7E-40A4-807B-E9EF054AC5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5C90-C599-4103-B9D8-F35C9EFD2BC3}" type="datetimeFigureOut">
              <a:rPr lang="en-US" smtClean="0"/>
              <a:pPr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2A010-2A7E-40A4-807B-E9EF054AC5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5C90-C599-4103-B9D8-F35C9EFD2BC3}" type="datetimeFigureOut">
              <a:rPr lang="en-US" smtClean="0"/>
              <a:pPr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2A010-2A7E-40A4-807B-E9EF054AC5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5C90-C599-4103-B9D8-F35C9EFD2BC3}" type="datetimeFigureOut">
              <a:rPr lang="en-US" smtClean="0"/>
              <a:pPr/>
              <a:t>4/30/2025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2A010-2A7E-40A4-807B-E9EF054AC5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5C90-C599-4103-B9D8-F35C9EFD2BC3}" type="datetimeFigureOut">
              <a:rPr lang="en-US" smtClean="0"/>
              <a:pPr/>
              <a:t>4/30/2025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2A010-2A7E-40A4-807B-E9EF054AC5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5C90-C599-4103-B9D8-F35C9EFD2BC3}" type="datetimeFigureOut">
              <a:rPr lang="en-US" smtClean="0"/>
              <a:pPr/>
              <a:t>4/30/2025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2A010-2A7E-40A4-807B-E9EF054AC5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5C90-C599-4103-B9D8-F35C9EFD2BC3}" type="datetimeFigureOut">
              <a:rPr lang="en-US" smtClean="0"/>
              <a:pPr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2A010-2A7E-40A4-807B-E9EF054AC5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85C90-C599-4103-B9D8-F35C9EFD2BC3}" type="datetimeFigureOut">
              <a:rPr lang="en-US" smtClean="0"/>
              <a:pPr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2A010-2A7E-40A4-807B-E9EF054AC5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85C90-C599-4103-B9D8-F35C9EFD2BC3}" type="datetimeFigureOut">
              <a:rPr lang="en-US" smtClean="0"/>
              <a:pPr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2A010-2A7E-40A4-807B-E9EF054AC53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image" Target="../media/image16.wmf"/><Relationship Id="rId7" Type="http://schemas.openxmlformats.org/officeDocument/2006/relationships/image" Target="../media/image18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9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28.wmf"/><Relationship Id="rId3" Type="http://schemas.openxmlformats.org/officeDocument/2006/relationships/image" Target="../media/image23.wmf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21.bin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27.wmf"/><Relationship Id="rId5" Type="http://schemas.openxmlformats.org/officeDocument/2006/relationships/image" Target="../media/image24.wmf"/><Relationship Id="rId15" Type="http://schemas.openxmlformats.org/officeDocument/2006/relationships/image" Target="../media/image29.w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6.wmf"/><Relationship Id="rId14" Type="http://schemas.openxmlformats.org/officeDocument/2006/relationships/oleObject" Target="../embeddings/oleObject2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24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image" Target="../media/image2.wmf"/><Relationship Id="rId7" Type="http://schemas.openxmlformats.org/officeDocument/2006/relationships/oleObject" Target="../embeddings/oleObject2.bin"/><Relationship Id="rId12" Type="http://schemas.openxmlformats.org/officeDocument/2006/relationships/image" Target="../media/image7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3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3" Type="http://schemas.openxmlformats.org/officeDocument/2006/relationships/image" Target="../media/image38.emf"/><Relationship Id="rId7" Type="http://schemas.openxmlformats.org/officeDocument/2006/relationships/image" Target="../media/image42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emf"/><Relationship Id="rId5" Type="http://schemas.openxmlformats.org/officeDocument/2006/relationships/image" Target="../media/image40.emf"/><Relationship Id="rId4" Type="http://schemas.openxmlformats.org/officeDocument/2006/relationships/image" Target="../media/image39.emf"/><Relationship Id="rId9" Type="http://schemas.openxmlformats.org/officeDocument/2006/relationships/image" Target="../media/image44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oC6ZAOiIfKo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wmf"/><Relationship Id="rId4" Type="http://schemas.openxmlformats.org/officeDocument/2006/relationships/oleObject" Target="../embeddings/oleObject27.bin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emf"/><Relationship Id="rId3" Type="http://schemas.openxmlformats.org/officeDocument/2006/relationships/image" Target="../media/image49.emf"/><Relationship Id="rId7" Type="http://schemas.openxmlformats.org/officeDocument/2006/relationships/image" Target="../media/image53.emf"/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emf"/><Relationship Id="rId5" Type="http://schemas.openxmlformats.org/officeDocument/2006/relationships/image" Target="../media/image51.emf"/><Relationship Id="rId4" Type="http://schemas.openxmlformats.org/officeDocument/2006/relationships/image" Target="../media/image50.emf"/><Relationship Id="rId9" Type="http://schemas.openxmlformats.org/officeDocument/2006/relationships/image" Target="../media/image55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xoKNyUpnn20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16.wmf"/><Relationship Id="rId7" Type="http://schemas.openxmlformats.org/officeDocument/2006/relationships/image" Target="../media/image18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19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6403D9F-4EFC-49BE-BB08-8D3A2AC4178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37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Question 18.2</a:t>
            </a:r>
          </a:p>
        </p:txBody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/>
              <a:t>Two identical waves travel in opposite directions in a medium.  If each wave has amplitude, A, the maximum amplitude of the resultant wave would be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/>
              <a:t>A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/>
              <a:t>2A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/>
              <a:t>4A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/>
              <a:t>A/2</a:t>
            </a:r>
          </a:p>
        </p:txBody>
      </p:sp>
    </p:spTree>
    <p:extLst>
      <p:ext uri="{BB962C8B-B14F-4D97-AF65-F5344CB8AC3E}">
        <p14:creationId xmlns:p14="http://schemas.microsoft.com/office/powerpoint/2010/main" val="99052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22B312-D626-4030-B633-DB22DCA884D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38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Question 18.3</a:t>
            </a:r>
          </a:p>
        </p:txBody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/>
              <a:t>Does the node of a standing wave move in the  x direction?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/>
              <a:t>Yes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079995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99E2E3-C541-4C0D-9F1F-8C114DD130C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1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Question 18.4</a:t>
            </a:r>
          </a:p>
        </p:txBody>
      </p:sp>
      <p:sp>
        <p:nvSpPr>
          <p:cNvPr id="82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01000" cy="4525963"/>
          </a:xfrm>
        </p:spPr>
        <p:txBody>
          <a:bodyPr/>
          <a:lstStyle/>
          <a:p>
            <a:pPr marL="533400" indent="-533400" eaLnBrk="1" hangingPunct="1">
              <a:buFontTx/>
              <a:buNone/>
            </a:pPr>
            <a:r>
              <a:rPr lang="en-US" sz="2800"/>
              <a:t>The nodes of a standing wave occur at </a:t>
            </a:r>
          </a:p>
          <a:p>
            <a:pPr marL="533400" indent="-533400" eaLnBrk="1" hangingPunct="1"/>
            <a:endParaRPr lang="en-US" sz="2800"/>
          </a:p>
          <a:p>
            <a:pPr marL="533400" indent="-533400" eaLnBrk="1" hangingPunct="1"/>
            <a:endParaRPr lang="en-US" sz="2800"/>
          </a:p>
          <a:p>
            <a:pPr marL="533400" indent="-533400" eaLnBrk="1" hangingPunct="1">
              <a:buFontTx/>
              <a:buNone/>
            </a:pPr>
            <a:r>
              <a:rPr lang="en-US" sz="2800"/>
              <a:t>And the antinodes occur at </a:t>
            </a:r>
          </a:p>
          <a:p>
            <a:pPr marL="533400" indent="-533400" eaLnBrk="1" hangingPunct="1">
              <a:buFontTx/>
              <a:buAutoNum type="alphaLcParenR"/>
            </a:pPr>
            <a:r>
              <a:rPr lang="en-US" sz="2800"/>
              <a:t> </a:t>
            </a:r>
          </a:p>
          <a:p>
            <a:pPr marL="533400" indent="-533400" eaLnBrk="1" hangingPunct="1">
              <a:buFontTx/>
              <a:buAutoNum type="alphaLcParenR"/>
            </a:pPr>
            <a:r>
              <a:rPr lang="en-US" sz="2800"/>
              <a:t> </a:t>
            </a:r>
          </a:p>
          <a:p>
            <a:pPr marL="533400" indent="-533400" eaLnBrk="1" hangingPunct="1">
              <a:buFontTx/>
              <a:buAutoNum type="alphaLcParenR"/>
            </a:pPr>
            <a:r>
              <a:rPr lang="en-US" sz="2800"/>
              <a:t> </a:t>
            </a:r>
          </a:p>
          <a:p>
            <a:pPr marL="533400" indent="-533400" eaLnBrk="1" hangingPunct="1">
              <a:buFontTx/>
              <a:buAutoNum type="alphaLcParenR"/>
            </a:pPr>
            <a:r>
              <a:rPr lang="en-US" sz="2800"/>
              <a:t> Can’t tell</a:t>
            </a:r>
          </a:p>
          <a:p>
            <a:pPr marL="533400" indent="-533400" eaLnBrk="1" hangingPunct="1">
              <a:buFontTx/>
              <a:buAutoNum type="alphaLcParenR"/>
            </a:pPr>
            <a:endParaRPr lang="en-US" sz="2800"/>
          </a:p>
        </p:txBody>
      </p:sp>
      <p:graphicFrame>
        <p:nvGraphicFramePr>
          <p:cNvPr id="819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3189288" y="2095500"/>
          <a:ext cx="1296987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95000" imgH="393480" progId="Equation.3">
                  <p:embed/>
                </p:oleObj>
              </mc:Choice>
              <mc:Fallback>
                <p:oleObj name="Equation" r:id="rId2" imgW="495000" imgH="393480" progId="Equation.3">
                  <p:embed/>
                  <p:pic>
                    <p:nvPicPr>
                      <p:cNvPr id="819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9288" y="2095500"/>
                        <a:ext cx="1296987" cy="1030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5"/>
          <p:cNvGraphicFramePr>
            <a:graphicFrameLocks noChangeAspect="1"/>
          </p:cNvGraphicFramePr>
          <p:nvPr/>
        </p:nvGraphicFramePr>
        <p:xfrm>
          <a:off x="1206500" y="3641725"/>
          <a:ext cx="693738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95000" imgH="393480" progId="Equation.3">
                  <p:embed/>
                </p:oleObj>
              </mc:Choice>
              <mc:Fallback>
                <p:oleObj name="Equation" r:id="rId4" imgW="495000" imgH="393480" progId="Equation.3">
                  <p:embed/>
                  <p:pic>
                    <p:nvPicPr>
                      <p:cNvPr id="819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0" y="3641725"/>
                        <a:ext cx="693738" cy="550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6"/>
          <p:cNvGraphicFramePr>
            <a:graphicFrameLocks noChangeAspect="1"/>
          </p:cNvGraphicFramePr>
          <p:nvPr/>
        </p:nvGraphicFramePr>
        <p:xfrm>
          <a:off x="1200150" y="4156075"/>
          <a:ext cx="693738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95000" imgH="393480" progId="Equation.3">
                  <p:embed/>
                </p:oleObj>
              </mc:Choice>
              <mc:Fallback>
                <p:oleObj name="Equation" r:id="rId6" imgW="495000" imgH="393480" progId="Equation.3">
                  <p:embed/>
                  <p:pic>
                    <p:nvPicPr>
                      <p:cNvPr id="819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0150" y="4156075"/>
                        <a:ext cx="693738" cy="550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7"/>
          <p:cNvGraphicFramePr>
            <a:graphicFrameLocks noChangeAspect="1"/>
          </p:cNvGraphicFramePr>
          <p:nvPr/>
        </p:nvGraphicFramePr>
        <p:xfrm>
          <a:off x="1174750" y="4802188"/>
          <a:ext cx="781050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33160" imgH="177480" progId="Equation.3">
                  <p:embed/>
                </p:oleObj>
              </mc:Choice>
              <mc:Fallback>
                <p:oleObj name="Equation" r:id="rId8" imgW="533160" imgH="177480" progId="Equation.3">
                  <p:embed/>
                  <p:pic>
                    <p:nvPicPr>
                      <p:cNvPr id="819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750" y="4802188"/>
                        <a:ext cx="781050" cy="260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6807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C74161-27B8-49DC-B23C-08E3A26D3C9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39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Question 18.5</a:t>
            </a:r>
          </a:p>
        </p:txBody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sz="2800"/>
              <a:t>A string is clamped at both ends and plucked so it vibrates in a standing mode between two extreme positions a and b. Let upward motion correspond to positive velocities. When the string is in position c, the instantaneous velocity of points along the string: </a:t>
            </a:r>
          </a:p>
          <a:p>
            <a:pPr marL="990600" lvl="1" indent="-533400" eaLnBrk="1" hangingPunct="1">
              <a:buFontTx/>
              <a:buAutoNum type="alphaLcParenR"/>
            </a:pPr>
            <a:r>
              <a:rPr lang="en-US" sz="2400"/>
              <a:t>1 is zero everywhere. </a:t>
            </a:r>
          </a:p>
          <a:p>
            <a:pPr marL="990600" lvl="1" indent="-533400" eaLnBrk="1" hangingPunct="1">
              <a:buFontTx/>
              <a:buAutoNum type="alphaLcParenR"/>
            </a:pPr>
            <a:r>
              <a:rPr lang="en-US" sz="2400"/>
              <a:t>2 is positive everywhere. </a:t>
            </a:r>
          </a:p>
          <a:p>
            <a:pPr marL="990600" lvl="1" indent="-533400" eaLnBrk="1" hangingPunct="1">
              <a:buFontTx/>
              <a:buAutoNum type="alphaLcParenR"/>
            </a:pPr>
            <a:r>
              <a:rPr lang="en-US" sz="2400"/>
              <a:t>3 is negative everywhere. </a:t>
            </a:r>
          </a:p>
          <a:p>
            <a:pPr marL="990600" lvl="1" indent="-533400" eaLnBrk="1" hangingPunct="1">
              <a:buFontTx/>
              <a:buAutoNum type="alphaLcParenR"/>
            </a:pPr>
            <a:r>
              <a:rPr lang="en-US" sz="2400"/>
              <a:t>4 depends on location. </a:t>
            </a:r>
          </a:p>
          <a:p>
            <a:pPr marL="609600" indent="-609600" eaLnBrk="1" hangingPunct="1"/>
            <a:endParaRPr lang="en-US" sz="2800"/>
          </a:p>
        </p:txBody>
      </p:sp>
      <p:pic>
        <p:nvPicPr>
          <p:cNvPr id="13926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4413250"/>
            <a:ext cx="3849688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9270" name="Text Box 5"/>
          <p:cNvSpPr txBox="1">
            <a:spLocks noChangeArrowheads="1"/>
          </p:cNvSpPr>
          <p:nvPr/>
        </p:nvSpPr>
        <p:spPr bwMode="auto">
          <a:xfrm>
            <a:off x="6623050" y="5192713"/>
            <a:ext cx="3397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39271" name="Text Box 6"/>
          <p:cNvSpPr txBox="1">
            <a:spLocks noChangeArrowheads="1"/>
          </p:cNvSpPr>
          <p:nvPr/>
        </p:nvSpPr>
        <p:spPr bwMode="auto">
          <a:xfrm>
            <a:off x="6624638" y="4343400"/>
            <a:ext cx="32543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39272" name="Text Box 7"/>
          <p:cNvSpPr txBox="1">
            <a:spLocks noChangeArrowheads="1"/>
          </p:cNvSpPr>
          <p:nvPr/>
        </p:nvSpPr>
        <p:spPr bwMode="auto">
          <a:xfrm>
            <a:off x="6665913" y="4794250"/>
            <a:ext cx="32543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785672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C9C5C6-2AA3-4417-A704-1C0869B15C3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40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i="1"/>
              <a:t>Answer</a:t>
            </a:r>
          </a:p>
        </p:txBody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/>
              <a:t>D). </a:t>
            </a:r>
          </a:p>
        </p:txBody>
      </p:sp>
      <p:pic>
        <p:nvPicPr>
          <p:cNvPr id="14029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9325" y="1668463"/>
            <a:ext cx="5349875" cy="3878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0294" name="Text Box 5"/>
          <p:cNvSpPr txBox="1">
            <a:spLocks noChangeArrowheads="1"/>
          </p:cNvSpPr>
          <p:nvPr/>
        </p:nvSpPr>
        <p:spPr bwMode="auto">
          <a:xfrm>
            <a:off x="2944813" y="1620838"/>
            <a:ext cx="354012" cy="3968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/>
              <a:t>P</a:t>
            </a:r>
          </a:p>
        </p:txBody>
      </p:sp>
      <p:sp>
        <p:nvSpPr>
          <p:cNvPr id="140295" name="Text Box 6"/>
          <p:cNvSpPr txBox="1">
            <a:spLocks noChangeArrowheads="1"/>
          </p:cNvSpPr>
          <p:nvPr/>
        </p:nvSpPr>
        <p:spPr bwMode="auto">
          <a:xfrm>
            <a:off x="3876675" y="1871663"/>
            <a:ext cx="376238" cy="3968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/>
              <a:t>Q</a:t>
            </a:r>
          </a:p>
        </p:txBody>
      </p:sp>
      <p:sp>
        <p:nvSpPr>
          <p:cNvPr id="140296" name="Text Box 7"/>
          <p:cNvSpPr txBox="1">
            <a:spLocks noChangeArrowheads="1"/>
          </p:cNvSpPr>
          <p:nvPr/>
        </p:nvSpPr>
        <p:spPr bwMode="auto">
          <a:xfrm>
            <a:off x="4775200" y="1716088"/>
            <a:ext cx="368300" cy="3968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679592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76A0AA4-B8A0-4957-8A44-36D087EE35E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41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Question 18.6</a:t>
            </a:r>
          </a:p>
        </p:txBody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sz="2800"/>
              <a:t>A string is clamped at both ends and plucked so it vibrates in a standing mode between two extreme positions </a:t>
            </a:r>
            <a:r>
              <a:rPr lang="en-US" sz="2800" i="1"/>
              <a:t>a</a:t>
            </a:r>
            <a:r>
              <a:rPr lang="en-US" sz="2800"/>
              <a:t> and </a:t>
            </a:r>
            <a:r>
              <a:rPr lang="en-US" sz="2800" i="1"/>
              <a:t>b</a:t>
            </a:r>
            <a:r>
              <a:rPr lang="en-US" sz="2800"/>
              <a:t>. Let upward motion correspond to positive velocities. When the string is in position </a:t>
            </a:r>
            <a:r>
              <a:rPr lang="en-US" sz="2800" i="1"/>
              <a:t>b</a:t>
            </a:r>
            <a:r>
              <a:rPr lang="en-US" sz="2800"/>
              <a:t>, the instantaneous velocity of points along the string </a:t>
            </a:r>
          </a:p>
          <a:p>
            <a:pPr marL="990600" lvl="1" indent="-533400" eaLnBrk="1" hangingPunct="1">
              <a:buFontTx/>
              <a:buAutoNum type="alphaLcParenR"/>
            </a:pPr>
            <a:r>
              <a:rPr lang="en-US" sz="2400"/>
              <a:t>is zero everywhere. </a:t>
            </a:r>
          </a:p>
          <a:p>
            <a:pPr marL="990600" lvl="1" indent="-533400" eaLnBrk="1" hangingPunct="1">
              <a:buFontTx/>
              <a:buAutoNum type="alphaLcParenR"/>
            </a:pPr>
            <a:r>
              <a:rPr lang="en-US" sz="2400"/>
              <a:t>is positive everywhere. </a:t>
            </a:r>
          </a:p>
          <a:p>
            <a:pPr marL="990600" lvl="1" indent="-533400" eaLnBrk="1" hangingPunct="1">
              <a:buFontTx/>
              <a:buAutoNum type="alphaLcParenR"/>
            </a:pPr>
            <a:r>
              <a:rPr lang="en-US" sz="2400"/>
              <a:t>is negative everywhere. </a:t>
            </a:r>
          </a:p>
          <a:p>
            <a:pPr marL="990600" lvl="1" indent="-533400" eaLnBrk="1" hangingPunct="1">
              <a:buFontTx/>
              <a:buAutoNum type="alphaLcParenR"/>
            </a:pPr>
            <a:r>
              <a:rPr lang="en-US" sz="2400"/>
              <a:t>depends on location </a:t>
            </a:r>
          </a:p>
        </p:txBody>
      </p:sp>
      <p:pic>
        <p:nvPicPr>
          <p:cNvPr id="14131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4413250"/>
            <a:ext cx="3849688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1318" name="Text Box 5"/>
          <p:cNvSpPr txBox="1">
            <a:spLocks noChangeArrowheads="1"/>
          </p:cNvSpPr>
          <p:nvPr/>
        </p:nvSpPr>
        <p:spPr bwMode="auto">
          <a:xfrm>
            <a:off x="6623050" y="5192713"/>
            <a:ext cx="33972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41319" name="Text Box 6"/>
          <p:cNvSpPr txBox="1">
            <a:spLocks noChangeArrowheads="1"/>
          </p:cNvSpPr>
          <p:nvPr/>
        </p:nvSpPr>
        <p:spPr bwMode="auto">
          <a:xfrm>
            <a:off x="6624638" y="4343400"/>
            <a:ext cx="32543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41320" name="Text Box 7"/>
          <p:cNvSpPr txBox="1">
            <a:spLocks noChangeArrowheads="1"/>
          </p:cNvSpPr>
          <p:nvPr/>
        </p:nvSpPr>
        <p:spPr bwMode="auto">
          <a:xfrm>
            <a:off x="6665913" y="4794250"/>
            <a:ext cx="325437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1398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ACB53D-2AAB-4C41-B020-029FC8B22F0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42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Answer</a:t>
            </a:r>
          </a:p>
        </p:txBody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A)</a:t>
            </a:r>
          </a:p>
        </p:txBody>
      </p:sp>
      <p:pic>
        <p:nvPicPr>
          <p:cNvPr id="14234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81275" y="2293938"/>
            <a:ext cx="3978275" cy="299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2342" name="Text Box 5"/>
          <p:cNvSpPr txBox="1">
            <a:spLocks noChangeArrowheads="1"/>
          </p:cNvSpPr>
          <p:nvPr/>
        </p:nvSpPr>
        <p:spPr bwMode="auto">
          <a:xfrm>
            <a:off x="3089275" y="2738438"/>
            <a:ext cx="354013" cy="3968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/>
              <a:t>P</a:t>
            </a:r>
          </a:p>
        </p:txBody>
      </p:sp>
      <p:sp>
        <p:nvSpPr>
          <p:cNvPr id="142343" name="Text Box 6"/>
          <p:cNvSpPr txBox="1">
            <a:spLocks noChangeArrowheads="1"/>
          </p:cNvSpPr>
          <p:nvPr/>
        </p:nvSpPr>
        <p:spPr bwMode="auto">
          <a:xfrm>
            <a:off x="3644900" y="2524125"/>
            <a:ext cx="376238" cy="3968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/>
              <a:t>Q</a:t>
            </a:r>
          </a:p>
        </p:txBody>
      </p:sp>
      <p:sp>
        <p:nvSpPr>
          <p:cNvPr id="142344" name="Text Box 7"/>
          <p:cNvSpPr txBox="1">
            <a:spLocks noChangeArrowheads="1"/>
          </p:cNvSpPr>
          <p:nvPr/>
        </p:nvSpPr>
        <p:spPr bwMode="auto">
          <a:xfrm>
            <a:off x="4425950" y="2108200"/>
            <a:ext cx="368300" cy="3968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639851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Summary</a:t>
            </a:r>
          </a:p>
        </p:txBody>
      </p:sp>
      <p:sp>
        <p:nvSpPr>
          <p:cNvPr id="51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8800" y="1614488"/>
            <a:ext cx="8229600" cy="45259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Superposition</a:t>
            </a:r>
          </a:p>
          <a:p>
            <a:pPr eaLnBrk="1" hangingPunct="1">
              <a:lnSpc>
                <a:spcPct val="90000"/>
              </a:lnSpc>
            </a:pPr>
            <a:endParaRPr lang="en-US" sz="2400"/>
          </a:p>
          <a:p>
            <a:pPr eaLnBrk="1" hangingPunct="1">
              <a:lnSpc>
                <a:spcPct val="90000"/>
              </a:lnSpc>
            </a:pPr>
            <a:endParaRPr lang="en-US" sz="2400"/>
          </a:p>
          <a:p>
            <a:pPr eaLnBrk="1" hangingPunct="1">
              <a:lnSpc>
                <a:spcPct val="90000"/>
              </a:lnSpc>
            </a:pPr>
            <a:endParaRPr lang="en-US" sz="2400"/>
          </a:p>
          <a:p>
            <a:pPr eaLnBrk="1" hangingPunct="1">
              <a:lnSpc>
                <a:spcPct val="90000"/>
              </a:lnSpc>
            </a:pPr>
            <a:endParaRPr lang="en-US" sz="2400"/>
          </a:p>
          <a:p>
            <a:pPr eaLnBrk="1" hangingPunct="1">
              <a:lnSpc>
                <a:spcPct val="90000"/>
              </a:lnSpc>
            </a:pPr>
            <a:r>
              <a:rPr lang="en-US" sz="2400"/>
              <a:t>Standing Waves</a:t>
            </a:r>
          </a:p>
          <a:p>
            <a:pPr eaLnBrk="1" hangingPunct="1">
              <a:lnSpc>
                <a:spcPct val="90000"/>
              </a:lnSpc>
            </a:pPr>
            <a:endParaRPr lang="en-US" sz="2400"/>
          </a:p>
          <a:p>
            <a:pPr eaLnBrk="1" hangingPunct="1">
              <a:lnSpc>
                <a:spcPct val="90000"/>
              </a:lnSpc>
            </a:pPr>
            <a:endParaRPr lang="en-US" sz="2400"/>
          </a:p>
          <a:p>
            <a:pPr eaLnBrk="1" hangingPunct="1">
              <a:lnSpc>
                <a:spcPct val="90000"/>
              </a:lnSpc>
            </a:pPr>
            <a:endParaRPr lang="en-US" sz="2400"/>
          </a:p>
          <a:p>
            <a:pPr eaLnBrk="1" hangingPunct="1">
              <a:lnSpc>
                <a:spcPct val="90000"/>
              </a:lnSpc>
            </a:pPr>
            <a:endParaRPr lang="en-US" sz="24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>
                <a:solidFill>
                  <a:srgbClr val="000000"/>
                </a:solidFill>
              </a:rPr>
              <a:t>	</a:t>
            </a:r>
          </a:p>
          <a:p>
            <a:pPr eaLnBrk="1" hangingPunct="1">
              <a:lnSpc>
                <a:spcPct val="90000"/>
              </a:lnSpc>
            </a:pPr>
            <a:endParaRPr lang="en-US" sz="2400"/>
          </a:p>
        </p:txBody>
      </p:sp>
      <p:sp>
        <p:nvSpPr>
          <p:cNvPr id="5131" name="Rectangle 4"/>
          <p:cNvSpPr>
            <a:spLocks noChangeArrowheads="1"/>
          </p:cNvSpPr>
          <p:nvPr/>
        </p:nvSpPr>
        <p:spPr bwMode="auto">
          <a:xfrm>
            <a:off x="0" y="287655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2" name="Rectangle 6"/>
          <p:cNvSpPr>
            <a:spLocks noChangeArrowheads="1"/>
          </p:cNvSpPr>
          <p:nvPr/>
        </p:nvSpPr>
        <p:spPr bwMode="auto">
          <a:xfrm>
            <a:off x="0" y="2843213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4" name="Rectangle 16"/>
          <p:cNvSpPr>
            <a:spLocks noChangeArrowheads="1"/>
          </p:cNvSpPr>
          <p:nvPr/>
        </p:nvSpPr>
        <p:spPr bwMode="auto">
          <a:xfrm>
            <a:off x="0" y="293370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122" name="Object 23"/>
          <p:cNvGraphicFramePr>
            <a:graphicFrameLocks noChangeAspect="1"/>
          </p:cNvGraphicFramePr>
          <p:nvPr/>
        </p:nvGraphicFramePr>
        <p:xfrm>
          <a:off x="1458913" y="2270125"/>
          <a:ext cx="2314575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11200" imgH="431640" progId="Equation.3">
                  <p:embed/>
                </p:oleObj>
              </mc:Choice>
              <mc:Fallback>
                <p:oleObj name="Equation" r:id="rId2" imgW="2311200" imgH="431640" progId="Equation.3">
                  <p:embed/>
                  <p:pic>
                    <p:nvPicPr>
                      <p:cNvPr id="5122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8913" y="2270125"/>
                        <a:ext cx="2314575" cy="433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20"/>
          <p:cNvGraphicFramePr>
            <a:graphicFrameLocks noChangeAspect="1"/>
          </p:cNvGraphicFramePr>
          <p:nvPr/>
        </p:nvGraphicFramePr>
        <p:xfrm>
          <a:off x="4027488" y="2308225"/>
          <a:ext cx="20177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19240" imgH="431640" progId="Equation.3">
                  <p:embed/>
                </p:oleObj>
              </mc:Choice>
              <mc:Fallback>
                <p:oleObj name="Equation" r:id="rId4" imgW="2019240" imgH="431640" progId="Equation.3">
                  <p:embed/>
                  <p:pic>
                    <p:nvPicPr>
                      <p:cNvPr id="5123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7488" y="2308225"/>
                        <a:ext cx="2017712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5" name="Rectangle 24"/>
          <p:cNvSpPr>
            <a:spLocks noChangeArrowheads="1"/>
          </p:cNvSpPr>
          <p:nvPr/>
        </p:nvSpPr>
        <p:spPr bwMode="auto">
          <a:xfrm>
            <a:off x="0" y="146050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136" name="Rectangle 27"/>
          <p:cNvSpPr>
            <a:spLocks noChangeArrowheads="1"/>
          </p:cNvSpPr>
          <p:nvPr/>
        </p:nvSpPr>
        <p:spPr bwMode="auto">
          <a:xfrm>
            <a:off x="4457700" y="2914650"/>
            <a:ext cx="227013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sz="1200">
                <a:cs typeface="Times New Roman" pitchFamily="18" charset="0"/>
              </a:rPr>
              <a:t> </a:t>
            </a:r>
            <a:endParaRPr lang="en-US" sz="900"/>
          </a:p>
          <a:p>
            <a:pPr algn="l" eaLnBrk="0" hangingPunct="0"/>
            <a:endParaRPr lang="en-US"/>
          </a:p>
        </p:txBody>
      </p:sp>
      <p:sp>
        <p:nvSpPr>
          <p:cNvPr id="5137" name="Rectangle 29"/>
          <p:cNvSpPr>
            <a:spLocks noChangeArrowheads="1"/>
          </p:cNvSpPr>
          <p:nvPr/>
        </p:nvSpPr>
        <p:spPr bwMode="auto">
          <a:xfrm>
            <a:off x="0" y="3248025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124" name="Object 28"/>
          <p:cNvGraphicFramePr>
            <a:graphicFrameLocks noChangeAspect="1"/>
          </p:cNvGraphicFramePr>
          <p:nvPr/>
        </p:nvGraphicFramePr>
        <p:xfrm>
          <a:off x="1774825" y="4411663"/>
          <a:ext cx="2376488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374560" imgH="215640" progId="Equation.3">
                  <p:embed/>
                </p:oleObj>
              </mc:Choice>
              <mc:Fallback>
                <p:oleObj name="Equation" r:id="rId6" imgW="2374560" imgH="215640" progId="Equation.3">
                  <p:embed/>
                  <p:pic>
                    <p:nvPicPr>
                      <p:cNvPr id="5124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5" y="4411663"/>
                        <a:ext cx="2376488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8" name="Rectangle 31"/>
          <p:cNvSpPr>
            <a:spLocks noChangeArrowheads="1"/>
          </p:cNvSpPr>
          <p:nvPr/>
        </p:nvSpPr>
        <p:spPr bwMode="auto">
          <a:xfrm>
            <a:off x="0" y="3248025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125" name="Object 30"/>
          <p:cNvGraphicFramePr>
            <a:graphicFrameLocks noChangeAspect="1"/>
          </p:cNvGraphicFramePr>
          <p:nvPr/>
        </p:nvGraphicFramePr>
        <p:xfrm>
          <a:off x="1778000" y="4772025"/>
          <a:ext cx="2619375" cy="21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616120" imgH="215640" progId="Equation.3">
                  <p:embed/>
                </p:oleObj>
              </mc:Choice>
              <mc:Fallback>
                <p:oleObj name="Equation" r:id="rId8" imgW="2616120" imgH="215640" progId="Equation.3">
                  <p:embed/>
                  <p:pic>
                    <p:nvPicPr>
                      <p:cNvPr id="5125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0" y="4772025"/>
                        <a:ext cx="2619375" cy="217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9" name="Rectangle 33"/>
          <p:cNvSpPr>
            <a:spLocks noChangeArrowheads="1"/>
          </p:cNvSpPr>
          <p:nvPr/>
        </p:nvSpPr>
        <p:spPr bwMode="auto">
          <a:xfrm>
            <a:off x="0" y="287655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126" name="Object 32"/>
          <p:cNvGraphicFramePr>
            <a:graphicFrameLocks noChangeAspect="1"/>
          </p:cNvGraphicFramePr>
          <p:nvPr/>
        </p:nvGraphicFramePr>
        <p:xfrm>
          <a:off x="1762125" y="5192713"/>
          <a:ext cx="1471613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473120" imgH="215640" progId="Equation.3">
                  <p:embed/>
                </p:oleObj>
              </mc:Choice>
              <mc:Fallback>
                <p:oleObj name="Equation" r:id="rId10" imgW="1473120" imgH="215640" progId="Equation.3">
                  <p:embed/>
                  <p:pic>
                    <p:nvPicPr>
                      <p:cNvPr id="5126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25" y="5192713"/>
                        <a:ext cx="1471613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0" name="Rectangle 35"/>
          <p:cNvSpPr>
            <a:spLocks noChangeArrowheads="1"/>
          </p:cNvSpPr>
          <p:nvPr/>
        </p:nvSpPr>
        <p:spPr bwMode="auto">
          <a:xfrm>
            <a:off x="0" y="287655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127" name="Object 34"/>
          <p:cNvGraphicFramePr>
            <a:graphicFrameLocks noChangeAspect="1"/>
          </p:cNvGraphicFramePr>
          <p:nvPr/>
        </p:nvGraphicFramePr>
        <p:xfrm>
          <a:off x="5422900" y="4146550"/>
          <a:ext cx="509588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07960" imgH="393480" progId="Equation.3">
                  <p:embed/>
                </p:oleObj>
              </mc:Choice>
              <mc:Fallback>
                <p:oleObj name="Equation" r:id="rId12" imgW="507960" imgH="393480" progId="Equation.3">
                  <p:embed/>
                  <p:pic>
                    <p:nvPicPr>
                      <p:cNvPr id="5127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4146550"/>
                        <a:ext cx="509588" cy="395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1" name="Rectangle 37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128" name="Object 36"/>
          <p:cNvGraphicFramePr>
            <a:graphicFrameLocks noChangeAspect="1"/>
          </p:cNvGraphicFramePr>
          <p:nvPr/>
        </p:nvGraphicFramePr>
        <p:xfrm>
          <a:off x="5421313" y="4611688"/>
          <a:ext cx="509587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507960" imgH="393480" progId="Equation.3">
                  <p:embed/>
                </p:oleObj>
              </mc:Choice>
              <mc:Fallback>
                <p:oleObj name="Equation" r:id="rId14" imgW="507960" imgH="393480" progId="Equation.3">
                  <p:embed/>
                  <p:pic>
                    <p:nvPicPr>
                      <p:cNvPr id="5128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1313" y="4611688"/>
                        <a:ext cx="509587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Summary</a:t>
            </a:r>
          </a:p>
        </p:txBody>
      </p:sp>
      <p:sp>
        <p:nvSpPr>
          <p:cNvPr id="61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/>
              <a:t>Standing Waves in Strings</a:t>
            </a:r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sz="18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</p:txBody>
      </p:sp>
      <p:sp>
        <p:nvSpPr>
          <p:cNvPr id="6153" name="Rectangle 4"/>
          <p:cNvSpPr>
            <a:spLocks noChangeArrowheads="1"/>
          </p:cNvSpPr>
          <p:nvPr/>
        </p:nvSpPr>
        <p:spPr bwMode="auto">
          <a:xfrm>
            <a:off x="0" y="287655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54" name="Rectangle 5"/>
          <p:cNvSpPr>
            <a:spLocks noChangeArrowheads="1"/>
          </p:cNvSpPr>
          <p:nvPr/>
        </p:nvSpPr>
        <p:spPr bwMode="auto">
          <a:xfrm>
            <a:off x="0" y="2843213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5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56" name="Rectangle 7"/>
          <p:cNvSpPr>
            <a:spLocks noChangeArrowheads="1"/>
          </p:cNvSpPr>
          <p:nvPr/>
        </p:nvSpPr>
        <p:spPr bwMode="auto">
          <a:xfrm>
            <a:off x="0" y="293370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57" name="Rectangle 8"/>
          <p:cNvSpPr>
            <a:spLocks noChangeArrowheads="1"/>
          </p:cNvSpPr>
          <p:nvPr/>
        </p:nvSpPr>
        <p:spPr bwMode="auto">
          <a:xfrm>
            <a:off x="0" y="146050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59" name="Rectangle 10"/>
          <p:cNvSpPr>
            <a:spLocks noChangeArrowheads="1"/>
          </p:cNvSpPr>
          <p:nvPr/>
        </p:nvSpPr>
        <p:spPr bwMode="auto">
          <a:xfrm>
            <a:off x="0" y="3248025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60" name="Rectangle 11"/>
          <p:cNvSpPr>
            <a:spLocks noChangeArrowheads="1"/>
          </p:cNvSpPr>
          <p:nvPr/>
        </p:nvSpPr>
        <p:spPr bwMode="auto">
          <a:xfrm>
            <a:off x="0" y="3248025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61" name="Rectangle 12"/>
          <p:cNvSpPr>
            <a:spLocks noChangeArrowheads="1"/>
          </p:cNvSpPr>
          <p:nvPr/>
        </p:nvSpPr>
        <p:spPr bwMode="auto">
          <a:xfrm>
            <a:off x="0" y="287655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62" name="Rectangle 13"/>
          <p:cNvSpPr>
            <a:spLocks noChangeArrowheads="1"/>
          </p:cNvSpPr>
          <p:nvPr/>
        </p:nvSpPr>
        <p:spPr bwMode="auto">
          <a:xfrm>
            <a:off x="0" y="287655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63" name="Rectangle 14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64" name="Rectangle 15"/>
          <p:cNvSpPr>
            <a:spLocks noChangeArrowheads="1"/>
          </p:cNvSpPr>
          <p:nvPr/>
        </p:nvSpPr>
        <p:spPr bwMode="auto">
          <a:xfrm>
            <a:off x="0" y="2847975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146" name="Object 16"/>
          <p:cNvGraphicFramePr>
            <a:graphicFrameLocks noChangeAspect="1"/>
          </p:cNvGraphicFramePr>
          <p:nvPr/>
        </p:nvGraphicFramePr>
        <p:xfrm>
          <a:off x="5060950" y="1687513"/>
          <a:ext cx="979488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77760" imgH="1320480" progId="Equation.3">
                  <p:embed/>
                </p:oleObj>
              </mc:Choice>
              <mc:Fallback>
                <p:oleObj name="Equation" r:id="rId2" imgW="977760" imgH="1320480" progId="Equation.3">
                  <p:embed/>
                  <p:pic>
                    <p:nvPicPr>
                      <p:cNvPr id="614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0950" y="1687513"/>
                        <a:ext cx="979488" cy="1323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5" name="Rectangle 17"/>
          <p:cNvSpPr>
            <a:spLocks noChangeArrowheads="1"/>
          </p:cNvSpPr>
          <p:nvPr/>
        </p:nvSpPr>
        <p:spPr bwMode="auto">
          <a:xfrm>
            <a:off x="0" y="3228975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147" name="Object 18"/>
          <p:cNvGraphicFramePr>
            <a:graphicFrameLocks noChangeAspect="1"/>
          </p:cNvGraphicFramePr>
          <p:nvPr/>
        </p:nvGraphicFramePr>
        <p:xfrm>
          <a:off x="6643688" y="1644650"/>
          <a:ext cx="5461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45760" imgH="393480" progId="Equation.3">
                  <p:embed/>
                </p:oleObj>
              </mc:Choice>
              <mc:Fallback>
                <p:oleObj name="Equation" r:id="rId4" imgW="545760" imgH="393480" progId="Equation.3">
                  <p:embed/>
                  <p:pic>
                    <p:nvPicPr>
                      <p:cNvPr id="6147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3688" y="1644650"/>
                        <a:ext cx="546100" cy="395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6" name="Rectangle 19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67" name="Rectangle 21"/>
          <p:cNvSpPr>
            <a:spLocks noChangeArrowheads="1"/>
          </p:cNvSpPr>
          <p:nvPr/>
        </p:nvSpPr>
        <p:spPr bwMode="auto">
          <a:xfrm>
            <a:off x="0" y="3076575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68" name="Rectangle 23"/>
          <p:cNvSpPr>
            <a:spLocks noChangeArrowheads="1"/>
          </p:cNvSpPr>
          <p:nvPr/>
        </p:nvSpPr>
        <p:spPr bwMode="auto">
          <a:xfrm>
            <a:off x="0" y="3228975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2DA8EDD-E190-4DCB-BB40-24D9141A10B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157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Question 123.21.6</a:t>
            </a:r>
          </a:p>
        </p:txBody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/>
              <a:t>Does a wave on a string move faster for a heavier or lighter rope?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/>
              <a:t>yes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45181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sp>
        <p:nvSpPr>
          <p:cNvPr id="10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103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8275" y="1550988"/>
            <a:ext cx="2695575" cy="1790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03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73613" y="1546225"/>
            <a:ext cx="2847975" cy="18859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03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38488" y="3502025"/>
            <a:ext cx="2981325" cy="1981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035" name="Rectangle 8"/>
          <p:cNvSpPr>
            <a:spLocks noChangeArrowheads="1"/>
          </p:cNvSpPr>
          <p:nvPr/>
        </p:nvSpPr>
        <p:spPr bwMode="auto">
          <a:xfrm>
            <a:off x="0" y="3248025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6" name="Object 7"/>
          <p:cNvGraphicFramePr>
            <a:graphicFrameLocks noChangeAspect="1"/>
          </p:cNvGraphicFramePr>
          <p:nvPr/>
        </p:nvGraphicFramePr>
        <p:xfrm>
          <a:off x="2401888" y="3190875"/>
          <a:ext cx="1144587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3000" imgH="215640" progId="Equation.3">
                  <p:embed/>
                </p:oleObj>
              </mc:Choice>
              <mc:Fallback>
                <p:oleObj name="Equation" r:id="rId5" imgW="1143000" imgH="215640" progId="Equation.3">
                  <p:embed/>
                  <p:pic>
                    <p:nvPicPr>
                      <p:cNvPr id="102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1888" y="3190875"/>
                        <a:ext cx="1144587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Rectangle 10"/>
          <p:cNvSpPr>
            <a:spLocks noChangeArrowheads="1"/>
          </p:cNvSpPr>
          <p:nvPr/>
        </p:nvSpPr>
        <p:spPr bwMode="auto">
          <a:xfrm>
            <a:off x="0" y="3248025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7" name="Object 9"/>
          <p:cNvGraphicFramePr>
            <a:graphicFrameLocks noChangeAspect="1"/>
          </p:cNvGraphicFramePr>
          <p:nvPr/>
        </p:nvGraphicFramePr>
        <p:xfrm>
          <a:off x="5705475" y="3262313"/>
          <a:ext cx="1373188" cy="217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371600" imgH="215640" progId="Equation.3">
                  <p:embed/>
                </p:oleObj>
              </mc:Choice>
              <mc:Fallback>
                <p:oleObj name="Equation" r:id="rId7" imgW="1371600" imgH="215640" progId="Equation.3">
                  <p:embed/>
                  <p:pic>
                    <p:nvPicPr>
                      <p:cNvPr id="102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5475" y="3262313"/>
                        <a:ext cx="1373188" cy="217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7" name="Rectangle 12"/>
          <p:cNvSpPr>
            <a:spLocks noChangeArrowheads="1"/>
          </p:cNvSpPr>
          <p:nvPr/>
        </p:nvSpPr>
        <p:spPr bwMode="auto">
          <a:xfrm>
            <a:off x="0" y="27574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8" name="Object 11"/>
          <p:cNvGraphicFramePr>
            <a:graphicFrameLocks noChangeAspect="1"/>
          </p:cNvGraphicFramePr>
          <p:nvPr/>
        </p:nvGraphicFramePr>
        <p:xfrm>
          <a:off x="885825" y="4295775"/>
          <a:ext cx="419100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19100" imgH="1346200" progId="Equation.3">
                  <p:embed/>
                </p:oleObj>
              </mc:Choice>
              <mc:Fallback>
                <p:oleObj name="Equation" r:id="rId9" imgW="419100" imgH="1346200" progId="Equation.3">
                  <p:embed/>
                  <p:pic>
                    <p:nvPicPr>
                      <p:cNvPr id="1028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825" y="4295775"/>
                        <a:ext cx="419100" cy="1343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9" name="Object 13"/>
          <p:cNvGraphicFramePr>
            <a:graphicFrameLocks noChangeAspect="1"/>
          </p:cNvGraphicFramePr>
          <p:nvPr/>
        </p:nvGraphicFramePr>
        <p:xfrm>
          <a:off x="3787775" y="5581650"/>
          <a:ext cx="20193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019300" imgH="431800" progId="Equation.3">
                  <p:embed/>
                </p:oleObj>
              </mc:Choice>
              <mc:Fallback>
                <p:oleObj name="Equation" r:id="rId11" imgW="2019300" imgH="431800" progId="Equation.3">
                  <p:embed/>
                  <p:pic>
                    <p:nvPicPr>
                      <p:cNvPr id="102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7775" y="5581650"/>
                        <a:ext cx="20193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090613" y="2846388"/>
            <a:ext cx="6740525" cy="1549400"/>
            <a:chOff x="3312" y="1632"/>
            <a:chExt cx="2064" cy="480"/>
          </a:xfrm>
        </p:grpSpPr>
        <p:sp>
          <p:nvSpPr>
            <p:cNvPr id="466946" name="Rectangle 10"/>
            <p:cNvSpPr>
              <a:spLocks noChangeArrowheads="1"/>
            </p:cNvSpPr>
            <p:nvPr/>
          </p:nvSpPr>
          <p:spPr bwMode="auto">
            <a:xfrm>
              <a:off x="4128" y="1680"/>
              <a:ext cx="1248" cy="38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 dirty="0"/>
            </a:p>
          </p:txBody>
        </p:sp>
        <p:sp>
          <p:nvSpPr>
            <p:cNvPr id="466947" name="Rectangle 11"/>
            <p:cNvSpPr>
              <a:spLocks noChangeArrowheads="1"/>
            </p:cNvSpPr>
            <p:nvPr/>
          </p:nvSpPr>
          <p:spPr bwMode="auto">
            <a:xfrm>
              <a:off x="3648" y="1632"/>
              <a:ext cx="1728" cy="48"/>
            </a:xfrm>
            <a:prstGeom prst="rect">
              <a:avLst/>
            </a:prstGeom>
            <a:gradFill rotWithShape="1">
              <a:gsLst>
                <a:gs pos="0">
                  <a:srgbClr val="595959"/>
                </a:gs>
                <a:gs pos="100000">
                  <a:srgbClr val="C0C0C0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 dirty="0"/>
            </a:p>
          </p:txBody>
        </p:sp>
        <p:sp>
          <p:nvSpPr>
            <p:cNvPr id="466948" name="Rectangle 12"/>
            <p:cNvSpPr>
              <a:spLocks noChangeArrowheads="1"/>
            </p:cNvSpPr>
            <p:nvPr/>
          </p:nvSpPr>
          <p:spPr bwMode="auto">
            <a:xfrm>
              <a:off x="3648" y="2064"/>
              <a:ext cx="1728" cy="48"/>
            </a:xfrm>
            <a:prstGeom prst="rect">
              <a:avLst/>
            </a:prstGeom>
            <a:gradFill rotWithShape="1">
              <a:gsLst>
                <a:gs pos="0">
                  <a:srgbClr val="595959"/>
                </a:gs>
                <a:gs pos="100000">
                  <a:srgbClr val="C0C0C0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 dirty="0"/>
            </a:p>
          </p:txBody>
        </p:sp>
        <p:sp>
          <p:nvSpPr>
            <p:cNvPr id="466949" name="Rectangle 13"/>
            <p:cNvSpPr>
              <a:spLocks noChangeArrowheads="1"/>
            </p:cNvSpPr>
            <p:nvPr/>
          </p:nvSpPr>
          <p:spPr bwMode="auto">
            <a:xfrm>
              <a:off x="3312" y="1800"/>
              <a:ext cx="672" cy="144"/>
            </a:xfrm>
            <a:prstGeom prst="rect">
              <a:avLst/>
            </a:prstGeom>
            <a:gradFill rotWithShape="1">
              <a:gsLst>
                <a:gs pos="0">
                  <a:srgbClr val="595959"/>
                </a:gs>
                <a:gs pos="50000">
                  <a:srgbClr val="C0C0C0"/>
                </a:gs>
                <a:gs pos="100000">
                  <a:srgbClr val="595959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 dirty="0"/>
            </a:p>
          </p:txBody>
        </p:sp>
        <p:sp>
          <p:nvSpPr>
            <p:cNvPr id="466950" name="Rectangle 14"/>
            <p:cNvSpPr>
              <a:spLocks noChangeArrowheads="1"/>
            </p:cNvSpPr>
            <p:nvPr/>
          </p:nvSpPr>
          <p:spPr bwMode="auto">
            <a:xfrm>
              <a:off x="3984" y="1680"/>
              <a:ext cx="144" cy="384"/>
            </a:xfrm>
            <a:prstGeom prst="rect">
              <a:avLst/>
            </a:prstGeom>
            <a:gradFill rotWithShape="1">
              <a:gsLst>
                <a:gs pos="0">
                  <a:srgbClr val="595959"/>
                </a:gs>
                <a:gs pos="50000">
                  <a:srgbClr val="C0C0C0"/>
                </a:gs>
                <a:gs pos="100000">
                  <a:srgbClr val="595959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73614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2478088" y="1371600"/>
            <a:ext cx="4176712" cy="5218113"/>
            <a:chOff x="2052322" y="95328"/>
            <a:chExt cx="4942113" cy="6420690"/>
          </a:xfrm>
        </p:grpSpPr>
        <p:sp>
          <p:nvSpPr>
            <p:cNvPr id="2" name="Oval 1"/>
            <p:cNvSpPr/>
            <p:nvPr/>
          </p:nvSpPr>
          <p:spPr>
            <a:xfrm>
              <a:off x="2580156" y="1454866"/>
              <a:ext cx="1376880" cy="1269683"/>
            </a:xfrm>
            <a:prstGeom prst="ellipse">
              <a:avLst/>
            </a:prstGeom>
            <a:solidFill>
              <a:srgbClr val="FDFDC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/>
            </a:p>
          </p:txBody>
        </p:sp>
        <p:sp>
          <p:nvSpPr>
            <p:cNvPr id="3" name="Freeform 2"/>
            <p:cNvSpPr/>
            <p:nvPr/>
          </p:nvSpPr>
          <p:spPr>
            <a:xfrm>
              <a:off x="3102356" y="2152215"/>
              <a:ext cx="710041" cy="478572"/>
            </a:xfrm>
            <a:custGeom>
              <a:avLst/>
              <a:gdLst>
                <a:gd name="connsiteX0" fmla="*/ 0 w 1045029"/>
                <a:gd name="connsiteY0" fmla="*/ 587829 h 751115"/>
                <a:gd name="connsiteX1" fmla="*/ 293915 w 1045029"/>
                <a:gd name="connsiteY1" fmla="*/ 604157 h 751115"/>
                <a:gd name="connsiteX2" fmla="*/ 685800 w 1045029"/>
                <a:gd name="connsiteY2" fmla="*/ 440872 h 751115"/>
                <a:gd name="connsiteX3" fmla="*/ 865415 w 1045029"/>
                <a:gd name="connsiteY3" fmla="*/ 195943 h 751115"/>
                <a:gd name="connsiteX4" fmla="*/ 963386 w 1045029"/>
                <a:gd name="connsiteY4" fmla="*/ 0 h 751115"/>
                <a:gd name="connsiteX5" fmla="*/ 1045029 w 1045029"/>
                <a:gd name="connsiteY5" fmla="*/ 65315 h 751115"/>
                <a:gd name="connsiteX6" fmla="*/ 947058 w 1045029"/>
                <a:gd name="connsiteY6" fmla="*/ 310243 h 751115"/>
                <a:gd name="connsiteX7" fmla="*/ 669472 w 1045029"/>
                <a:gd name="connsiteY7" fmla="*/ 620486 h 751115"/>
                <a:gd name="connsiteX8" fmla="*/ 212272 w 1045029"/>
                <a:gd name="connsiteY8" fmla="*/ 751115 h 751115"/>
                <a:gd name="connsiteX9" fmla="*/ 0 w 1045029"/>
                <a:gd name="connsiteY9" fmla="*/ 702129 h 751115"/>
                <a:gd name="connsiteX10" fmla="*/ 32658 w 1045029"/>
                <a:gd name="connsiteY10" fmla="*/ 522515 h 751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5029" h="751115">
                  <a:moveTo>
                    <a:pt x="0" y="587829"/>
                  </a:moveTo>
                  <a:lnTo>
                    <a:pt x="293915" y="604157"/>
                  </a:lnTo>
                  <a:lnTo>
                    <a:pt x="685800" y="440872"/>
                  </a:lnTo>
                  <a:lnTo>
                    <a:pt x="865415" y="195943"/>
                  </a:lnTo>
                  <a:lnTo>
                    <a:pt x="963386" y="0"/>
                  </a:lnTo>
                  <a:lnTo>
                    <a:pt x="1045029" y="65315"/>
                  </a:lnTo>
                  <a:lnTo>
                    <a:pt x="947058" y="310243"/>
                  </a:lnTo>
                  <a:lnTo>
                    <a:pt x="669472" y="620486"/>
                  </a:lnTo>
                  <a:lnTo>
                    <a:pt x="212272" y="751115"/>
                  </a:lnTo>
                  <a:lnTo>
                    <a:pt x="0" y="702129"/>
                  </a:lnTo>
                  <a:lnTo>
                    <a:pt x="32658" y="522515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4625752" y="1249763"/>
              <a:ext cx="1376879" cy="1269683"/>
            </a:xfrm>
            <a:prstGeom prst="ellipse">
              <a:avLst/>
            </a:prstGeom>
            <a:solidFill>
              <a:srgbClr val="FDFDC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/>
            </a:p>
          </p:txBody>
        </p:sp>
        <p:sp>
          <p:nvSpPr>
            <p:cNvPr id="5" name="Freeform 4"/>
            <p:cNvSpPr/>
            <p:nvPr/>
          </p:nvSpPr>
          <p:spPr>
            <a:xfrm>
              <a:off x="5147952" y="1947112"/>
              <a:ext cx="710041" cy="478573"/>
            </a:xfrm>
            <a:custGeom>
              <a:avLst/>
              <a:gdLst>
                <a:gd name="connsiteX0" fmla="*/ 0 w 1045029"/>
                <a:gd name="connsiteY0" fmla="*/ 587829 h 751115"/>
                <a:gd name="connsiteX1" fmla="*/ 293915 w 1045029"/>
                <a:gd name="connsiteY1" fmla="*/ 604157 h 751115"/>
                <a:gd name="connsiteX2" fmla="*/ 685800 w 1045029"/>
                <a:gd name="connsiteY2" fmla="*/ 440872 h 751115"/>
                <a:gd name="connsiteX3" fmla="*/ 865415 w 1045029"/>
                <a:gd name="connsiteY3" fmla="*/ 195943 h 751115"/>
                <a:gd name="connsiteX4" fmla="*/ 963386 w 1045029"/>
                <a:gd name="connsiteY4" fmla="*/ 0 h 751115"/>
                <a:gd name="connsiteX5" fmla="*/ 1045029 w 1045029"/>
                <a:gd name="connsiteY5" fmla="*/ 65315 h 751115"/>
                <a:gd name="connsiteX6" fmla="*/ 947058 w 1045029"/>
                <a:gd name="connsiteY6" fmla="*/ 310243 h 751115"/>
                <a:gd name="connsiteX7" fmla="*/ 669472 w 1045029"/>
                <a:gd name="connsiteY7" fmla="*/ 620486 h 751115"/>
                <a:gd name="connsiteX8" fmla="*/ 212272 w 1045029"/>
                <a:gd name="connsiteY8" fmla="*/ 751115 h 751115"/>
                <a:gd name="connsiteX9" fmla="*/ 0 w 1045029"/>
                <a:gd name="connsiteY9" fmla="*/ 702129 h 751115"/>
                <a:gd name="connsiteX10" fmla="*/ 32658 w 1045029"/>
                <a:gd name="connsiteY10" fmla="*/ 522515 h 751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5029" h="751115">
                  <a:moveTo>
                    <a:pt x="0" y="587829"/>
                  </a:moveTo>
                  <a:lnTo>
                    <a:pt x="293915" y="604157"/>
                  </a:lnTo>
                  <a:lnTo>
                    <a:pt x="685800" y="440872"/>
                  </a:lnTo>
                  <a:lnTo>
                    <a:pt x="865415" y="195943"/>
                  </a:lnTo>
                  <a:lnTo>
                    <a:pt x="963386" y="0"/>
                  </a:lnTo>
                  <a:lnTo>
                    <a:pt x="1045029" y="65315"/>
                  </a:lnTo>
                  <a:lnTo>
                    <a:pt x="947058" y="310243"/>
                  </a:lnTo>
                  <a:lnTo>
                    <a:pt x="669472" y="620486"/>
                  </a:lnTo>
                  <a:lnTo>
                    <a:pt x="212272" y="751115"/>
                  </a:lnTo>
                  <a:lnTo>
                    <a:pt x="0" y="702129"/>
                  </a:lnTo>
                  <a:lnTo>
                    <a:pt x="32658" y="522515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2378" y="1454866"/>
              <a:ext cx="944843" cy="86338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/>
            </a:p>
          </p:txBody>
        </p:sp>
        <p:sp>
          <p:nvSpPr>
            <p:cNvPr id="10" name="Arc 9"/>
            <p:cNvSpPr/>
            <p:nvPr/>
          </p:nvSpPr>
          <p:spPr>
            <a:xfrm>
              <a:off x="4633266" y="1236089"/>
              <a:ext cx="1354338" cy="1279450"/>
            </a:xfrm>
            <a:prstGeom prst="arc">
              <a:avLst>
                <a:gd name="adj1" fmla="val 18879662"/>
                <a:gd name="adj2" fmla="val 2725591"/>
              </a:avLst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/>
            </a:p>
          </p:txBody>
        </p:sp>
        <p:sp>
          <p:nvSpPr>
            <p:cNvPr id="11" name="Arc 10"/>
            <p:cNvSpPr/>
            <p:nvPr/>
          </p:nvSpPr>
          <p:spPr>
            <a:xfrm flipH="1">
              <a:off x="4637023" y="1249763"/>
              <a:ext cx="1354338" cy="1279449"/>
            </a:xfrm>
            <a:prstGeom prst="arc">
              <a:avLst>
                <a:gd name="adj1" fmla="val 18879662"/>
                <a:gd name="adj2" fmla="val 2725591"/>
              </a:avLst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4954475" y="1548627"/>
              <a:ext cx="732582" cy="697350"/>
            </a:xfrm>
            <a:prstGeom prst="ellipse">
              <a:avLst/>
            </a:prstGeom>
            <a:solidFill>
              <a:srgbClr val="FDFD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400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2657172" y="1245857"/>
              <a:ext cx="1254782" cy="1953"/>
            </a:xfrm>
            <a:prstGeom prst="straightConnector1">
              <a:avLst/>
            </a:prstGeom>
            <a:ln w="889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7979" name="TextBox 13"/>
            <p:cNvSpPr txBox="1">
              <a:spLocks noChangeArrowheads="1"/>
            </p:cNvSpPr>
            <p:nvPr/>
          </p:nvSpPr>
          <p:spPr bwMode="auto">
            <a:xfrm>
              <a:off x="3708203" y="95328"/>
              <a:ext cx="1471990" cy="6437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dirty="0"/>
                <a:t>Before</a:t>
              </a:r>
            </a:p>
          </p:txBody>
        </p:sp>
        <p:sp>
          <p:nvSpPr>
            <p:cNvPr id="467980" name="TextBox 14"/>
            <p:cNvSpPr txBox="1">
              <a:spLocks noChangeArrowheads="1"/>
            </p:cNvSpPr>
            <p:nvPr/>
          </p:nvSpPr>
          <p:spPr bwMode="auto">
            <a:xfrm>
              <a:off x="3817006" y="3481456"/>
              <a:ext cx="1115466" cy="6437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dirty="0"/>
                <a:t>After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2435519" y="4783388"/>
              <a:ext cx="1376879" cy="1269683"/>
            </a:xfrm>
            <a:prstGeom prst="ellipse">
              <a:avLst/>
            </a:prstGeom>
            <a:solidFill>
              <a:srgbClr val="FDFDC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2957719" y="5480738"/>
              <a:ext cx="710041" cy="478572"/>
            </a:xfrm>
            <a:custGeom>
              <a:avLst/>
              <a:gdLst>
                <a:gd name="connsiteX0" fmla="*/ 0 w 1045029"/>
                <a:gd name="connsiteY0" fmla="*/ 587829 h 751115"/>
                <a:gd name="connsiteX1" fmla="*/ 293915 w 1045029"/>
                <a:gd name="connsiteY1" fmla="*/ 604157 h 751115"/>
                <a:gd name="connsiteX2" fmla="*/ 685800 w 1045029"/>
                <a:gd name="connsiteY2" fmla="*/ 440872 h 751115"/>
                <a:gd name="connsiteX3" fmla="*/ 865415 w 1045029"/>
                <a:gd name="connsiteY3" fmla="*/ 195943 h 751115"/>
                <a:gd name="connsiteX4" fmla="*/ 963386 w 1045029"/>
                <a:gd name="connsiteY4" fmla="*/ 0 h 751115"/>
                <a:gd name="connsiteX5" fmla="*/ 1045029 w 1045029"/>
                <a:gd name="connsiteY5" fmla="*/ 65315 h 751115"/>
                <a:gd name="connsiteX6" fmla="*/ 947058 w 1045029"/>
                <a:gd name="connsiteY6" fmla="*/ 310243 h 751115"/>
                <a:gd name="connsiteX7" fmla="*/ 669472 w 1045029"/>
                <a:gd name="connsiteY7" fmla="*/ 620486 h 751115"/>
                <a:gd name="connsiteX8" fmla="*/ 212272 w 1045029"/>
                <a:gd name="connsiteY8" fmla="*/ 751115 h 751115"/>
                <a:gd name="connsiteX9" fmla="*/ 0 w 1045029"/>
                <a:gd name="connsiteY9" fmla="*/ 702129 h 751115"/>
                <a:gd name="connsiteX10" fmla="*/ 32658 w 1045029"/>
                <a:gd name="connsiteY10" fmla="*/ 522515 h 751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5029" h="751115">
                  <a:moveTo>
                    <a:pt x="0" y="587829"/>
                  </a:moveTo>
                  <a:lnTo>
                    <a:pt x="293915" y="604157"/>
                  </a:lnTo>
                  <a:lnTo>
                    <a:pt x="685800" y="440872"/>
                  </a:lnTo>
                  <a:lnTo>
                    <a:pt x="865415" y="195943"/>
                  </a:lnTo>
                  <a:lnTo>
                    <a:pt x="963386" y="0"/>
                  </a:lnTo>
                  <a:lnTo>
                    <a:pt x="1045029" y="65315"/>
                  </a:lnTo>
                  <a:lnTo>
                    <a:pt x="947058" y="310243"/>
                  </a:lnTo>
                  <a:lnTo>
                    <a:pt x="669472" y="620486"/>
                  </a:lnTo>
                  <a:lnTo>
                    <a:pt x="212272" y="751115"/>
                  </a:lnTo>
                  <a:lnTo>
                    <a:pt x="0" y="702129"/>
                  </a:lnTo>
                  <a:lnTo>
                    <a:pt x="32658" y="522515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5008949" y="3785223"/>
              <a:ext cx="1375001" cy="1269683"/>
            </a:xfrm>
            <a:prstGeom prst="ellipse">
              <a:avLst/>
            </a:prstGeom>
            <a:solidFill>
              <a:srgbClr val="FDFDC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5529270" y="4482571"/>
              <a:ext cx="710041" cy="478573"/>
            </a:xfrm>
            <a:custGeom>
              <a:avLst/>
              <a:gdLst>
                <a:gd name="connsiteX0" fmla="*/ 0 w 1045029"/>
                <a:gd name="connsiteY0" fmla="*/ 587829 h 751115"/>
                <a:gd name="connsiteX1" fmla="*/ 293915 w 1045029"/>
                <a:gd name="connsiteY1" fmla="*/ 604157 h 751115"/>
                <a:gd name="connsiteX2" fmla="*/ 685800 w 1045029"/>
                <a:gd name="connsiteY2" fmla="*/ 440872 h 751115"/>
                <a:gd name="connsiteX3" fmla="*/ 865415 w 1045029"/>
                <a:gd name="connsiteY3" fmla="*/ 195943 h 751115"/>
                <a:gd name="connsiteX4" fmla="*/ 963386 w 1045029"/>
                <a:gd name="connsiteY4" fmla="*/ 0 h 751115"/>
                <a:gd name="connsiteX5" fmla="*/ 1045029 w 1045029"/>
                <a:gd name="connsiteY5" fmla="*/ 65315 h 751115"/>
                <a:gd name="connsiteX6" fmla="*/ 947058 w 1045029"/>
                <a:gd name="connsiteY6" fmla="*/ 310243 h 751115"/>
                <a:gd name="connsiteX7" fmla="*/ 669472 w 1045029"/>
                <a:gd name="connsiteY7" fmla="*/ 620486 h 751115"/>
                <a:gd name="connsiteX8" fmla="*/ 212272 w 1045029"/>
                <a:gd name="connsiteY8" fmla="*/ 751115 h 751115"/>
                <a:gd name="connsiteX9" fmla="*/ 0 w 1045029"/>
                <a:gd name="connsiteY9" fmla="*/ 702129 h 751115"/>
                <a:gd name="connsiteX10" fmla="*/ 32658 w 1045029"/>
                <a:gd name="connsiteY10" fmla="*/ 522515 h 751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5029" h="751115">
                  <a:moveTo>
                    <a:pt x="0" y="587829"/>
                  </a:moveTo>
                  <a:lnTo>
                    <a:pt x="293915" y="604157"/>
                  </a:lnTo>
                  <a:lnTo>
                    <a:pt x="685800" y="440872"/>
                  </a:lnTo>
                  <a:lnTo>
                    <a:pt x="865415" y="195943"/>
                  </a:lnTo>
                  <a:lnTo>
                    <a:pt x="963386" y="0"/>
                  </a:lnTo>
                  <a:lnTo>
                    <a:pt x="1045029" y="65315"/>
                  </a:lnTo>
                  <a:lnTo>
                    <a:pt x="947058" y="310243"/>
                  </a:lnTo>
                  <a:lnTo>
                    <a:pt x="669472" y="620486"/>
                  </a:lnTo>
                  <a:lnTo>
                    <a:pt x="212272" y="751115"/>
                  </a:lnTo>
                  <a:lnTo>
                    <a:pt x="0" y="702129"/>
                  </a:lnTo>
                  <a:lnTo>
                    <a:pt x="32658" y="522515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215575" y="3990325"/>
              <a:ext cx="942965" cy="86338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/>
            </a:p>
          </p:txBody>
        </p:sp>
        <p:sp>
          <p:nvSpPr>
            <p:cNvPr id="21" name="Arc 20"/>
            <p:cNvSpPr/>
            <p:nvPr/>
          </p:nvSpPr>
          <p:spPr>
            <a:xfrm>
              <a:off x="5016463" y="3771549"/>
              <a:ext cx="1352460" cy="1279450"/>
            </a:xfrm>
            <a:prstGeom prst="arc">
              <a:avLst>
                <a:gd name="adj1" fmla="val 18879662"/>
                <a:gd name="adj2" fmla="val 2725591"/>
              </a:avLst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/>
            </a:p>
          </p:txBody>
        </p:sp>
        <p:sp>
          <p:nvSpPr>
            <p:cNvPr id="22" name="Arc 21"/>
            <p:cNvSpPr/>
            <p:nvPr/>
          </p:nvSpPr>
          <p:spPr>
            <a:xfrm flipH="1">
              <a:off x="5020220" y="3785223"/>
              <a:ext cx="1352460" cy="1279449"/>
            </a:xfrm>
            <a:prstGeom prst="arc">
              <a:avLst>
                <a:gd name="adj1" fmla="val 18879662"/>
                <a:gd name="adj2" fmla="val 2725591"/>
              </a:avLst>
            </a:prstGeom>
            <a:solidFill>
              <a:srgbClr val="FFFF00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5337672" y="4084086"/>
              <a:ext cx="732582" cy="697350"/>
            </a:xfrm>
            <a:prstGeom prst="ellipse">
              <a:avLst/>
            </a:prstGeom>
            <a:solidFill>
              <a:srgbClr val="FDFD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400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V="1">
              <a:off x="6395221" y="3343764"/>
              <a:ext cx="599214" cy="539127"/>
            </a:xfrm>
            <a:prstGeom prst="straightConnector1">
              <a:avLst/>
            </a:prstGeom>
            <a:ln w="889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rot="5400000">
              <a:off x="2002723" y="5987423"/>
              <a:ext cx="578194" cy="478996"/>
            </a:xfrm>
            <a:prstGeom prst="straightConnector1">
              <a:avLst/>
            </a:prstGeom>
            <a:ln w="889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63021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899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681163"/>
            <a:ext cx="5294313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22419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0017" name="Picture 1" descr="speak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2175" y="1890713"/>
            <a:ext cx="5122863" cy="417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612564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1376363" y="2649538"/>
            <a:ext cx="6853237" cy="1592262"/>
            <a:chOff x="3360" y="3552"/>
            <a:chExt cx="2064" cy="480"/>
          </a:xfrm>
        </p:grpSpPr>
        <p:sp>
          <p:nvSpPr>
            <p:cNvPr id="3" name="Rectangle 39"/>
            <p:cNvSpPr>
              <a:spLocks noChangeArrowheads="1"/>
            </p:cNvSpPr>
            <p:nvPr/>
          </p:nvSpPr>
          <p:spPr bwMode="auto">
            <a:xfrm>
              <a:off x="4176" y="3600"/>
              <a:ext cx="528" cy="384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" name="Rectangle 40"/>
            <p:cNvSpPr>
              <a:spLocks noChangeArrowheads="1"/>
            </p:cNvSpPr>
            <p:nvPr/>
          </p:nvSpPr>
          <p:spPr bwMode="auto">
            <a:xfrm>
              <a:off x="4704" y="3600"/>
              <a:ext cx="528" cy="384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71044" name="Rectangle 41"/>
            <p:cNvSpPr>
              <a:spLocks noChangeArrowheads="1"/>
            </p:cNvSpPr>
            <p:nvPr/>
          </p:nvSpPr>
          <p:spPr bwMode="auto">
            <a:xfrm>
              <a:off x="5232" y="3600"/>
              <a:ext cx="192" cy="38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045" name="Rectangle 42"/>
            <p:cNvSpPr>
              <a:spLocks noChangeArrowheads="1"/>
            </p:cNvSpPr>
            <p:nvPr/>
          </p:nvSpPr>
          <p:spPr bwMode="auto">
            <a:xfrm>
              <a:off x="3696" y="3552"/>
              <a:ext cx="1728" cy="48"/>
            </a:xfrm>
            <a:prstGeom prst="rect">
              <a:avLst/>
            </a:prstGeom>
            <a:gradFill rotWithShape="1">
              <a:gsLst>
                <a:gs pos="0">
                  <a:srgbClr val="595959"/>
                </a:gs>
                <a:gs pos="100000">
                  <a:srgbClr val="C0C0C0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046" name="Rectangle 43"/>
            <p:cNvSpPr>
              <a:spLocks noChangeArrowheads="1"/>
            </p:cNvSpPr>
            <p:nvPr/>
          </p:nvSpPr>
          <p:spPr bwMode="auto">
            <a:xfrm>
              <a:off x="3696" y="3984"/>
              <a:ext cx="1728" cy="48"/>
            </a:xfrm>
            <a:prstGeom prst="rect">
              <a:avLst/>
            </a:prstGeom>
            <a:gradFill rotWithShape="1">
              <a:gsLst>
                <a:gs pos="0">
                  <a:srgbClr val="595959"/>
                </a:gs>
                <a:gs pos="100000">
                  <a:srgbClr val="C0C0C0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047" name="Rectangle 44"/>
            <p:cNvSpPr>
              <a:spLocks noChangeArrowheads="1"/>
            </p:cNvSpPr>
            <p:nvPr/>
          </p:nvSpPr>
          <p:spPr bwMode="auto">
            <a:xfrm>
              <a:off x="3360" y="3720"/>
              <a:ext cx="672" cy="144"/>
            </a:xfrm>
            <a:prstGeom prst="rect">
              <a:avLst/>
            </a:prstGeom>
            <a:gradFill rotWithShape="1">
              <a:gsLst>
                <a:gs pos="0">
                  <a:srgbClr val="595959"/>
                </a:gs>
                <a:gs pos="50000">
                  <a:srgbClr val="C0C0C0"/>
                </a:gs>
                <a:gs pos="100000">
                  <a:srgbClr val="595959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71048" name="Rectangle 45"/>
            <p:cNvSpPr>
              <a:spLocks noChangeArrowheads="1"/>
            </p:cNvSpPr>
            <p:nvPr/>
          </p:nvSpPr>
          <p:spPr bwMode="auto">
            <a:xfrm>
              <a:off x="4032" y="3600"/>
              <a:ext cx="144" cy="384"/>
            </a:xfrm>
            <a:prstGeom prst="rect">
              <a:avLst/>
            </a:prstGeom>
            <a:gradFill rotWithShape="1">
              <a:gsLst>
                <a:gs pos="0">
                  <a:srgbClr val="595959"/>
                </a:gs>
                <a:gs pos="50000">
                  <a:srgbClr val="C0C0C0"/>
                </a:gs>
                <a:gs pos="100000">
                  <a:srgbClr val="595959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891497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7.5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dirty="0"/>
              <a:t>For sound waves in air, something experiences simple harmonic motion, what is it?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A pipe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The air particles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The pressure 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dust</a:t>
            </a:r>
          </a:p>
        </p:txBody>
      </p:sp>
    </p:spTree>
    <p:extLst>
      <p:ext uri="{BB962C8B-B14F-4D97-AF65-F5344CB8AC3E}">
        <p14:creationId xmlns:p14="http://schemas.microsoft.com/office/powerpoint/2010/main" val="10287190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10"/>
          <p:cNvGrpSpPr>
            <a:grpSpLocks/>
          </p:cNvGrpSpPr>
          <p:nvPr/>
        </p:nvGrpSpPr>
        <p:grpSpPr bwMode="auto">
          <a:xfrm>
            <a:off x="1566863" y="1390650"/>
            <a:ext cx="6673850" cy="3919538"/>
            <a:chOff x="1306287" y="-38122"/>
            <a:chExt cx="6673061" cy="3918857"/>
          </a:xfrm>
        </p:grpSpPr>
        <p:cxnSp>
          <p:nvCxnSpPr>
            <p:cNvPr id="196" name="Straight Connector 195"/>
            <p:cNvCxnSpPr/>
            <p:nvPr/>
          </p:nvCxnSpPr>
          <p:spPr>
            <a:xfrm rot="16200000" flipH="1">
              <a:off x="-636474" y="1904639"/>
              <a:ext cx="3918857" cy="3333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 rot="16200000" flipH="1">
              <a:off x="-190440" y="1904639"/>
              <a:ext cx="3918857" cy="333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 rot="16200000" flipH="1">
              <a:off x="223055" y="1905433"/>
              <a:ext cx="3918857" cy="317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/>
          </p:nvCxnSpPr>
          <p:spPr>
            <a:xfrm rot="16200000" flipH="1">
              <a:off x="734963" y="1904639"/>
              <a:ext cx="3918857" cy="3333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 rot="16200000" flipH="1">
              <a:off x="1246078" y="1904639"/>
              <a:ext cx="3918857" cy="3333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 rot="16200000" flipH="1">
              <a:off x="1708779" y="1905433"/>
              <a:ext cx="3918857" cy="317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 rot="16200000" flipH="1">
              <a:off x="2253227" y="1905433"/>
              <a:ext cx="3918857" cy="317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 rot="16200000" flipH="1">
              <a:off x="2781008" y="1904639"/>
              <a:ext cx="3918857" cy="333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 rot="16200000" flipH="1">
              <a:off x="3276250" y="1904639"/>
              <a:ext cx="3918857" cy="333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 rot="16200000" flipH="1">
              <a:off x="3755618" y="1904639"/>
              <a:ext cx="3918857" cy="333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 rot="16200000" flipH="1">
              <a:off x="4267527" y="1905433"/>
              <a:ext cx="3918857" cy="317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 rot="16200000" flipH="1">
              <a:off x="4696895" y="1904639"/>
              <a:ext cx="3918857" cy="3333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 rot="16200000" flipH="1">
              <a:off x="5143723" y="1905433"/>
              <a:ext cx="3918857" cy="317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5589757" y="1905433"/>
              <a:ext cx="3918857" cy="317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6003252" y="1904639"/>
              <a:ext cx="3918857" cy="333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3090" name="Rectangle 41"/>
          <p:cNvSpPr>
            <a:spLocks noChangeArrowheads="1"/>
          </p:cNvSpPr>
          <p:nvPr/>
        </p:nvSpPr>
        <p:spPr bwMode="auto">
          <a:xfrm>
            <a:off x="1420813" y="1889125"/>
            <a:ext cx="7086600" cy="8302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3091" name="Rectangle 42"/>
          <p:cNvSpPr>
            <a:spLocks noChangeArrowheads="1"/>
          </p:cNvSpPr>
          <p:nvPr/>
        </p:nvSpPr>
        <p:spPr bwMode="auto">
          <a:xfrm>
            <a:off x="760413" y="1789113"/>
            <a:ext cx="7727950" cy="131762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3092" name="Rectangle 43"/>
          <p:cNvSpPr>
            <a:spLocks noChangeArrowheads="1"/>
          </p:cNvSpPr>
          <p:nvPr/>
        </p:nvSpPr>
        <p:spPr bwMode="auto">
          <a:xfrm>
            <a:off x="760413" y="2684463"/>
            <a:ext cx="7727950" cy="133350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3093" name="Rectangle 44"/>
          <p:cNvSpPr>
            <a:spLocks noChangeArrowheads="1"/>
          </p:cNvSpPr>
          <p:nvPr/>
        </p:nvSpPr>
        <p:spPr bwMode="auto">
          <a:xfrm>
            <a:off x="261938" y="2136775"/>
            <a:ext cx="998537" cy="300038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50000">
                <a:srgbClr val="C0C0C0"/>
              </a:gs>
              <a:gs pos="100000">
                <a:srgbClr val="59595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3094" name="Rectangle 45"/>
          <p:cNvSpPr>
            <a:spLocks noChangeArrowheads="1"/>
          </p:cNvSpPr>
          <p:nvPr/>
        </p:nvSpPr>
        <p:spPr bwMode="auto">
          <a:xfrm>
            <a:off x="1260475" y="1889125"/>
            <a:ext cx="214313" cy="795338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50000">
                <a:srgbClr val="C0C0C0"/>
              </a:gs>
              <a:gs pos="100000">
                <a:srgbClr val="59595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3" name="Group 134"/>
          <p:cNvGrpSpPr>
            <a:grpSpLocks/>
          </p:cNvGrpSpPr>
          <p:nvPr/>
        </p:nvGrpSpPr>
        <p:grpSpPr bwMode="auto">
          <a:xfrm>
            <a:off x="1535113" y="2220913"/>
            <a:ext cx="2994025" cy="147637"/>
            <a:chOff x="1273631" y="791844"/>
            <a:chExt cx="2993619" cy="146957"/>
          </a:xfrm>
        </p:grpSpPr>
        <p:sp>
          <p:nvSpPr>
            <p:cNvPr id="13" name="Oval 12"/>
            <p:cNvSpPr/>
            <p:nvPr/>
          </p:nvSpPr>
          <p:spPr>
            <a:xfrm>
              <a:off x="1273631" y="791844"/>
              <a:ext cx="114285" cy="14695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1703785" y="791844"/>
              <a:ext cx="114285" cy="14695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2133939" y="791844"/>
              <a:ext cx="114285" cy="14695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2645045" y="791844"/>
              <a:ext cx="114285" cy="14695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3140278" y="791844"/>
              <a:ext cx="114285" cy="14695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3619638" y="791844"/>
              <a:ext cx="114285" cy="14695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4152965" y="791844"/>
              <a:ext cx="114285" cy="14695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60" name="Rectangle 39"/>
          <p:cNvSpPr>
            <a:spLocks noChangeArrowheads="1"/>
          </p:cNvSpPr>
          <p:nvPr/>
        </p:nvSpPr>
        <p:spPr bwMode="auto">
          <a:xfrm>
            <a:off x="1458913" y="3135313"/>
            <a:ext cx="2986087" cy="830262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473097" name="Rectangle 41"/>
          <p:cNvSpPr>
            <a:spLocks noChangeArrowheads="1"/>
          </p:cNvSpPr>
          <p:nvPr/>
        </p:nvSpPr>
        <p:spPr bwMode="auto">
          <a:xfrm>
            <a:off x="4278313" y="3135313"/>
            <a:ext cx="4217987" cy="83026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3" name="Rectangle 112"/>
          <p:cNvSpPr/>
          <p:nvPr/>
        </p:nvSpPr>
        <p:spPr>
          <a:xfrm>
            <a:off x="1109663" y="3143250"/>
            <a:ext cx="1552575" cy="817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73099" name="Rectangle 44"/>
          <p:cNvSpPr>
            <a:spLocks noChangeArrowheads="1"/>
          </p:cNvSpPr>
          <p:nvPr/>
        </p:nvSpPr>
        <p:spPr bwMode="auto">
          <a:xfrm>
            <a:off x="1638300" y="3384550"/>
            <a:ext cx="1000125" cy="298450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50000">
                <a:srgbClr val="C0C0C0"/>
              </a:gs>
              <a:gs pos="100000">
                <a:srgbClr val="59595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3100" name="Rectangle 45"/>
          <p:cNvSpPr>
            <a:spLocks noChangeArrowheads="1"/>
          </p:cNvSpPr>
          <p:nvPr/>
        </p:nvSpPr>
        <p:spPr bwMode="auto">
          <a:xfrm>
            <a:off x="2638425" y="3135313"/>
            <a:ext cx="214313" cy="796925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50000">
                <a:srgbClr val="C0C0C0"/>
              </a:gs>
              <a:gs pos="100000">
                <a:srgbClr val="59595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2928938" y="3762375"/>
            <a:ext cx="114300" cy="14605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2886075" y="3609975"/>
            <a:ext cx="114300" cy="1460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2906713" y="3222625"/>
            <a:ext cx="114300" cy="14763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15" name="Straight Connector 114"/>
          <p:cNvCxnSpPr/>
          <p:nvPr/>
        </p:nvCxnSpPr>
        <p:spPr>
          <a:xfrm>
            <a:off x="914400" y="5348288"/>
            <a:ext cx="7837488" cy="15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1519238" y="4792663"/>
            <a:ext cx="200025" cy="55562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7" name="Rectangle 116"/>
          <p:cNvSpPr/>
          <p:nvPr/>
        </p:nvSpPr>
        <p:spPr>
          <a:xfrm>
            <a:off x="1958975" y="4986338"/>
            <a:ext cx="193675" cy="3571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8" name="Rectangle 117"/>
          <p:cNvSpPr/>
          <p:nvPr/>
        </p:nvSpPr>
        <p:spPr>
          <a:xfrm>
            <a:off x="2368550" y="5162550"/>
            <a:ext cx="215900" cy="1809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73108" name="Rectangle 43"/>
          <p:cNvSpPr>
            <a:spLocks noChangeArrowheads="1"/>
          </p:cNvSpPr>
          <p:nvPr/>
        </p:nvSpPr>
        <p:spPr bwMode="auto">
          <a:xfrm>
            <a:off x="749300" y="3932238"/>
            <a:ext cx="7727950" cy="131762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4" name="Group 135"/>
          <p:cNvGrpSpPr>
            <a:grpSpLocks/>
          </p:cNvGrpSpPr>
          <p:nvPr/>
        </p:nvGrpSpPr>
        <p:grpSpPr bwMode="auto">
          <a:xfrm flipH="1">
            <a:off x="4414838" y="2209800"/>
            <a:ext cx="2992437" cy="147638"/>
            <a:chOff x="1273631" y="791844"/>
            <a:chExt cx="2993619" cy="146957"/>
          </a:xfrm>
        </p:grpSpPr>
        <p:sp>
          <p:nvSpPr>
            <p:cNvPr id="137" name="Oval 136"/>
            <p:cNvSpPr/>
            <p:nvPr/>
          </p:nvSpPr>
          <p:spPr>
            <a:xfrm>
              <a:off x="1273631" y="791844"/>
              <a:ext cx="114345" cy="14695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8" name="Oval 137"/>
            <p:cNvSpPr/>
            <p:nvPr/>
          </p:nvSpPr>
          <p:spPr>
            <a:xfrm>
              <a:off x="1704013" y="791844"/>
              <a:ext cx="114345" cy="14695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9" name="Oval 138"/>
            <p:cNvSpPr/>
            <p:nvPr/>
          </p:nvSpPr>
          <p:spPr>
            <a:xfrm>
              <a:off x="2134396" y="791844"/>
              <a:ext cx="112757" cy="14695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40" name="Oval 139"/>
            <p:cNvSpPr/>
            <p:nvPr/>
          </p:nvSpPr>
          <p:spPr>
            <a:xfrm>
              <a:off x="2645773" y="791844"/>
              <a:ext cx="114345" cy="14695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41" name="Oval 140"/>
            <p:cNvSpPr/>
            <p:nvPr/>
          </p:nvSpPr>
          <p:spPr>
            <a:xfrm>
              <a:off x="3141268" y="791844"/>
              <a:ext cx="114345" cy="14695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42" name="Oval 141"/>
            <p:cNvSpPr/>
            <p:nvPr/>
          </p:nvSpPr>
          <p:spPr>
            <a:xfrm>
              <a:off x="3619294" y="791844"/>
              <a:ext cx="114345" cy="14695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43" name="Oval 142"/>
            <p:cNvSpPr/>
            <p:nvPr/>
          </p:nvSpPr>
          <p:spPr>
            <a:xfrm>
              <a:off x="4152905" y="791844"/>
              <a:ext cx="114345" cy="14695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145" name="Oval 144"/>
          <p:cNvSpPr/>
          <p:nvPr/>
        </p:nvSpPr>
        <p:spPr>
          <a:xfrm>
            <a:off x="7304088" y="2209800"/>
            <a:ext cx="114300" cy="14763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6" name="Oval 145"/>
          <p:cNvSpPr/>
          <p:nvPr/>
        </p:nvSpPr>
        <p:spPr>
          <a:xfrm>
            <a:off x="7734300" y="2209800"/>
            <a:ext cx="114300" cy="1476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7" name="Oval 146"/>
          <p:cNvSpPr/>
          <p:nvPr/>
        </p:nvSpPr>
        <p:spPr>
          <a:xfrm>
            <a:off x="8164513" y="2209800"/>
            <a:ext cx="114300" cy="14763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6" name="Oval 155"/>
          <p:cNvSpPr/>
          <p:nvPr/>
        </p:nvSpPr>
        <p:spPr>
          <a:xfrm>
            <a:off x="2911475" y="3484563"/>
            <a:ext cx="114300" cy="14605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7" name="Oval 156"/>
          <p:cNvSpPr/>
          <p:nvPr/>
        </p:nvSpPr>
        <p:spPr>
          <a:xfrm>
            <a:off x="3406775" y="3484563"/>
            <a:ext cx="114300" cy="14605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8" name="Oval 157"/>
          <p:cNvSpPr/>
          <p:nvPr/>
        </p:nvSpPr>
        <p:spPr>
          <a:xfrm>
            <a:off x="3886200" y="3484563"/>
            <a:ext cx="114300" cy="14605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9" name="Oval 158"/>
          <p:cNvSpPr/>
          <p:nvPr/>
        </p:nvSpPr>
        <p:spPr>
          <a:xfrm>
            <a:off x="4419600" y="3484563"/>
            <a:ext cx="114300" cy="14605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5" name="Group 159"/>
          <p:cNvGrpSpPr>
            <a:grpSpLocks/>
          </p:cNvGrpSpPr>
          <p:nvPr/>
        </p:nvGrpSpPr>
        <p:grpSpPr bwMode="auto">
          <a:xfrm flipH="1">
            <a:off x="4419600" y="3473450"/>
            <a:ext cx="2994025" cy="146050"/>
            <a:chOff x="1273631" y="791844"/>
            <a:chExt cx="2993619" cy="146957"/>
          </a:xfrm>
        </p:grpSpPr>
        <p:sp>
          <p:nvSpPr>
            <p:cNvPr id="161" name="Oval 160"/>
            <p:cNvSpPr/>
            <p:nvPr/>
          </p:nvSpPr>
          <p:spPr>
            <a:xfrm>
              <a:off x="1273631" y="791844"/>
              <a:ext cx="114285" cy="14695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62" name="Oval 161"/>
            <p:cNvSpPr/>
            <p:nvPr/>
          </p:nvSpPr>
          <p:spPr>
            <a:xfrm>
              <a:off x="1703785" y="791844"/>
              <a:ext cx="114285" cy="14695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63" name="Oval 162"/>
            <p:cNvSpPr/>
            <p:nvPr/>
          </p:nvSpPr>
          <p:spPr>
            <a:xfrm>
              <a:off x="2133939" y="791844"/>
              <a:ext cx="114285" cy="14695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64" name="Oval 163"/>
            <p:cNvSpPr/>
            <p:nvPr/>
          </p:nvSpPr>
          <p:spPr>
            <a:xfrm>
              <a:off x="2645045" y="791844"/>
              <a:ext cx="114285" cy="14695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65" name="Oval 164"/>
            <p:cNvSpPr/>
            <p:nvPr/>
          </p:nvSpPr>
          <p:spPr>
            <a:xfrm>
              <a:off x="3140278" y="791844"/>
              <a:ext cx="114285" cy="14695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66" name="Oval 165"/>
            <p:cNvSpPr/>
            <p:nvPr/>
          </p:nvSpPr>
          <p:spPr>
            <a:xfrm>
              <a:off x="3619638" y="791844"/>
              <a:ext cx="114285" cy="14695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67" name="Oval 166"/>
            <p:cNvSpPr/>
            <p:nvPr/>
          </p:nvSpPr>
          <p:spPr>
            <a:xfrm>
              <a:off x="4152965" y="791844"/>
              <a:ext cx="114285" cy="14695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168" name="Oval 167"/>
          <p:cNvSpPr/>
          <p:nvPr/>
        </p:nvSpPr>
        <p:spPr>
          <a:xfrm>
            <a:off x="7310438" y="3473450"/>
            <a:ext cx="114300" cy="14605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9" name="Oval 168"/>
          <p:cNvSpPr/>
          <p:nvPr/>
        </p:nvSpPr>
        <p:spPr>
          <a:xfrm>
            <a:off x="7739063" y="3473450"/>
            <a:ext cx="114300" cy="1460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0" name="Oval 169"/>
          <p:cNvSpPr/>
          <p:nvPr/>
        </p:nvSpPr>
        <p:spPr>
          <a:xfrm>
            <a:off x="8169275" y="3473450"/>
            <a:ext cx="114300" cy="1460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73121" name="Rectangle 42"/>
          <p:cNvSpPr>
            <a:spLocks noChangeArrowheads="1"/>
          </p:cNvSpPr>
          <p:nvPr/>
        </p:nvSpPr>
        <p:spPr bwMode="auto">
          <a:xfrm>
            <a:off x="749300" y="3035300"/>
            <a:ext cx="7727950" cy="131763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3" name="Rectangle 182"/>
          <p:cNvSpPr/>
          <p:nvPr/>
        </p:nvSpPr>
        <p:spPr>
          <a:xfrm>
            <a:off x="3352800" y="5326063"/>
            <a:ext cx="228600" cy="7143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4" name="Rectangle 183"/>
          <p:cNvSpPr/>
          <p:nvPr/>
        </p:nvSpPr>
        <p:spPr>
          <a:xfrm>
            <a:off x="2836863" y="5326063"/>
            <a:ext cx="227012" cy="714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5" name="Rectangle 184"/>
          <p:cNvSpPr/>
          <p:nvPr/>
        </p:nvSpPr>
        <p:spPr>
          <a:xfrm>
            <a:off x="3832225" y="5326063"/>
            <a:ext cx="228600" cy="7143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6" name="Rectangle 185"/>
          <p:cNvSpPr/>
          <p:nvPr/>
        </p:nvSpPr>
        <p:spPr>
          <a:xfrm>
            <a:off x="4343400" y="5326063"/>
            <a:ext cx="228600" cy="7143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7" name="Rectangle 186"/>
          <p:cNvSpPr/>
          <p:nvPr/>
        </p:nvSpPr>
        <p:spPr>
          <a:xfrm>
            <a:off x="4856163" y="5326063"/>
            <a:ext cx="227012" cy="7143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8" name="Rectangle 187"/>
          <p:cNvSpPr/>
          <p:nvPr/>
        </p:nvSpPr>
        <p:spPr>
          <a:xfrm>
            <a:off x="5432425" y="5326063"/>
            <a:ext cx="228600" cy="7143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9" name="Rectangle 188"/>
          <p:cNvSpPr/>
          <p:nvPr/>
        </p:nvSpPr>
        <p:spPr>
          <a:xfrm>
            <a:off x="5878513" y="5326063"/>
            <a:ext cx="228600" cy="714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0" name="Rectangle 189"/>
          <p:cNvSpPr/>
          <p:nvPr/>
        </p:nvSpPr>
        <p:spPr>
          <a:xfrm>
            <a:off x="6373813" y="5326063"/>
            <a:ext cx="228600" cy="7143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1" name="Rectangle 190"/>
          <p:cNvSpPr/>
          <p:nvPr/>
        </p:nvSpPr>
        <p:spPr>
          <a:xfrm>
            <a:off x="6804025" y="5326063"/>
            <a:ext cx="228600" cy="714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2" name="Rectangle 191"/>
          <p:cNvSpPr/>
          <p:nvPr/>
        </p:nvSpPr>
        <p:spPr>
          <a:xfrm>
            <a:off x="7267575" y="5326063"/>
            <a:ext cx="227013" cy="7143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3" name="Rectangle 192"/>
          <p:cNvSpPr/>
          <p:nvPr/>
        </p:nvSpPr>
        <p:spPr>
          <a:xfrm>
            <a:off x="7696200" y="5326063"/>
            <a:ext cx="228600" cy="714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4" name="Rectangle 193"/>
          <p:cNvSpPr/>
          <p:nvPr/>
        </p:nvSpPr>
        <p:spPr>
          <a:xfrm>
            <a:off x="8159750" y="5326063"/>
            <a:ext cx="227013" cy="7143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4" name="Freeform 83"/>
          <p:cNvSpPr/>
          <p:nvPr/>
        </p:nvSpPr>
        <p:spPr>
          <a:xfrm>
            <a:off x="1585913" y="2381250"/>
            <a:ext cx="1304925" cy="1447800"/>
          </a:xfrm>
          <a:custGeom>
            <a:avLst/>
            <a:gdLst>
              <a:gd name="connsiteX0" fmla="*/ 0 w 1304925"/>
              <a:gd name="connsiteY0" fmla="*/ 0 h 1447800"/>
              <a:gd name="connsiteX1" fmla="*/ 219075 w 1304925"/>
              <a:gd name="connsiteY1" fmla="*/ 1047750 h 1447800"/>
              <a:gd name="connsiteX2" fmla="*/ 1304925 w 1304925"/>
              <a:gd name="connsiteY2" fmla="*/ 144780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4925" h="1447800">
                <a:moveTo>
                  <a:pt x="0" y="0"/>
                </a:moveTo>
                <a:cubicBezTo>
                  <a:pt x="794" y="403225"/>
                  <a:pt x="1588" y="806450"/>
                  <a:pt x="219075" y="1047750"/>
                </a:cubicBezTo>
                <a:cubicBezTo>
                  <a:pt x="436562" y="1289050"/>
                  <a:pt x="1071563" y="1339850"/>
                  <a:pt x="1304925" y="1447800"/>
                </a:cubicBezTo>
              </a:path>
            </a:pathLst>
          </a:cu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5" name="Freeform 84"/>
          <p:cNvSpPr/>
          <p:nvPr/>
        </p:nvSpPr>
        <p:spPr>
          <a:xfrm>
            <a:off x="2014538" y="2333625"/>
            <a:ext cx="819150" cy="1343025"/>
          </a:xfrm>
          <a:custGeom>
            <a:avLst/>
            <a:gdLst>
              <a:gd name="connsiteX0" fmla="*/ 0 w 1304925"/>
              <a:gd name="connsiteY0" fmla="*/ 0 h 1447800"/>
              <a:gd name="connsiteX1" fmla="*/ 219075 w 1304925"/>
              <a:gd name="connsiteY1" fmla="*/ 1047750 h 1447800"/>
              <a:gd name="connsiteX2" fmla="*/ 1304925 w 1304925"/>
              <a:gd name="connsiteY2" fmla="*/ 144780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4925" h="1447800">
                <a:moveTo>
                  <a:pt x="0" y="0"/>
                </a:moveTo>
                <a:cubicBezTo>
                  <a:pt x="794" y="403225"/>
                  <a:pt x="1588" y="806450"/>
                  <a:pt x="219075" y="1047750"/>
                </a:cubicBezTo>
                <a:cubicBezTo>
                  <a:pt x="436562" y="1289050"/>
                  <a:pt x="1071563" y="1339850"/>
                  <a:pt x="1304925" y="1447800"/>
                </a:cubicBezTo>
              </a:path>
            </a:pathLst>
          </a:cu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6" name="Freeform 85"/>
          <p:cNvSpPr/>
          <p:nvPr/>
        </p:nvSpPr>
        <p:spPr>
          <a:xfrm>
            <a:off x="2424113" y="2333625"/>
            <a:ext cx="428625" cy="952500"/>
          </a:xfrm>
          <a:custGeom>
            <a:avLst/>
            <a:gdLst>
              <a:gd name="connsiteX0" fmla="*/ 0 w 1304925"/>
              <a:gd name="connsiteY0" fmla="*/ 0 h 1447800"/>
              <a:gd name="connsiteX1" fmla="*/ 219075 w 1304925"/>
              <a:gd name="connsiteY1" fmla="*/ 1047750 h 1447800"/>
              <a:gd name="connsiteX2" fmla="*/ 1304925 w 1304925"/>
              <a:gd name="connsiteY2" fmla="*/ 144780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4925" h="1447800">
                <a:moveTo>
                  <a:pt x="0" y="0"/>
                </a:moveTo>
                <a:cubicBezTo>
                  <a:pt x="794" y="403225"/>
                  <a:pt x="1588" y="806450"/>
                  <a:pt x="219075" y="1047750"/>
                </a:cubicBezTo>
                <a:cubicBezTo>
                  <a:pt x="436562" y="1289050"/>
                  <a:pt x="1071563" y="1339850"/>
                  <a:pt x="1304925" y="1447800"/>
                </a:cubicBezTo>
              </a:path>
            </a:pathLst>
          </a:cu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88" name="Straight Arrow Connector 87"/>
          <p:cNvCxnSpPr/>
          <p:nvPr/>
        </p:nvCxnSpPr>
        <p:spPr>
          <a:xfrm rot="5400000">
            <a:off x="2599531" y="2767807"/>
            <a:ext cx="714375" cy="1588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3138" name="TextBox 88"/>
          <p:cNvSpPr txBox="1">
            <a:spLocks noChangeArrowheads="1"/>
          </p:cNvSpPr>
          <p:nvPr/>
        </p:nvSpPr>
        <p:spPr bwMode="auto">
          <a:xfrm>
            <a:off x="204788" y="4618038"/>
            <a:ext cx="1209675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dirty="0"/>
              <a:t>Bar Graph of Displacement from  Original Position</a:t>
            </a:r>
          </a:p>
        </p:txBody>
      </p:sp>
      <p:sp>
        <p:nvSpPr>
          <p:cNvPr id="90" name="Right Arrow 89"/>
          <p:cNvSpPr/>
          <p:nvPr/>
        </p:nvSpPr>
        <p:spPr>
          <a:xfrm>
            <a:off x="414338" y="3424238"/>
            <a:ext cx="893762" cy="244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0101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6"/>
          <p:cNvGrpSpPr>
            <a:grpSpLocks/>
          </p:cNvGrpSpPr>
          <p:nvPr/>
        </p:nvGrpSpPr>
        <p:grpSpPr bwMode="auto">
          <a:xfrm>
            <a:off x="1306513" y="1592263"/>
            <a:ext cx="6672262" cy="3919537"/>
            <a:chOff x="1306287" y="-38122"/>
            <a:chExt cx="6673061" cy="3918857"/>
          </a:xfrm>
        </p:grpSpPr>
        <p:cxnSp>
          <p:nvCxnSpPr>
            <p:cNvPr id="128" name="Straight Connector 127"/>
            <p:cNvCxnSpPr/>
            <p:nvPr/>
          </p:nvCxnSpPr>
          <p:spPr>
            <a:xfrm rot="16200000" flipH="1">
              <a:off x="-636471" y="1904636"/>
              <a:ext cx="3918857" cy="333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rot="16200000" flipH="1">
              <a:off x="-190331" y="1904636"/>
              <a:ext cx="3918857" cy="3334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rot="16200000" flipH="1">
              <a:off x="223263" y="1905430"/>
              <a:ext cx="3918857" cy="317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rot="16200000" flipH="1">
              <a:off x="734499" y="1905430"/>
              <a:ext cx="3918857" cy="317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rot="16200000" flipH="1">
              <a:off x="1246529" y="1904636"/>
              <a:ext cx="3918857" cy="333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rot="16200000" flipH="1">
              <a:off x="1709341" y="1905430"/>
              <a:ext cx="3918857" cy="317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rot="16200000" flipH="1">
              <a:off x="2253125" y="1904636"/>
              <a:ext cx="3918857" cy="333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rot="16200000" flipH="1">
              <a:off x="2781031" y="1905430"/>
              <a:ext cx="3918857" cy="317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rot="16200000" flipH="1">
              <a:off x="3276391" y="1905430"/>
              <a:ext cx="3918857" cy="317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rot="16200000" flipH="1">
              <a:off x="3755873" y="1905430"/>
              <a:ext cx="3918857" cy="317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rot="16200000" flipH="1">
              <a:off x="4267109" y="1905430"/>
              <a:ext cx="3918857" cy="317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rot="16200000" flipH="1">
              <a:off x="4697374" y="1905430"/>
              <a:ext cx="3918857" cy="317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rot="16200000" flipH="1">
              <a:off x="5143514" y="1905430"/>
              <a:ext cx="3918857" cy="317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rot="16200000" flipH="1">
              <a:off x="5589655" y="1905430"/>
              <a:ext cx="3918857" cy="317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rot="16200000" flipH="1">
              <a:off x="6003249" y="1904636"/>
              <a:ext cx="3918857" cy="333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5138" name="Rectangle 41"/>
          <p:cNvSpPr>
            <a:spLocks noChangeArrowheads="1"/>
          </p:cNvSpPr>
          <p:nvPr/>
        </p:nvSpPr>
        <p:spPr bwMode="auto">
          <a:xfrm>
            <a:off x="555625" y="3554413"/>
            <a:ext cx="7689850" cy="83026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7" name="Rectangle 39"/>
          <p:cNvSpPr>
            <a:spLocks noChangeArrowheads="1"/>
          </p:cNvSpPr>
          <p:nvPr/>
        </p:nvSpPr>
        <p:spPr bwMode="auto">
          <a:xfrm>
            <a:off x="2640013" y="3548063"/>
            <a:ext cx="2986087" cy="83185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0" y="3567113"/>
            <a:ext cx="1352550" cy="815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75141" name="Rectangle 42"/>
          <p:cNvSpPr>
            <a:spLocks noChangeArrowheads="1"/>
          </p:cNvSpPr>
          <p:nvPr/>
        </p:nvSpPr>
        <p:spPr bwMode="auto">
          <a:xfrm>
            <a:off x="500063" y="3454400"/>
            <a:ext cx="7726362" cy="131763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5142" name="Rectangle 43"/>
          <p:cNvSpPr>
            <a:spLocks noChangeArrowheads="1"/>
          </p:cNvSpPr>
          <p:nvPr/>
        </p:nvSpPr>
        <p:spPr bwMode="auto">
          <a:xfrm>
            <a:off x="500063" y="4351338"/>
            <a:ext cx="7726362" cy="131762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5143" name="Rectangle 44"/>
          <p:cNvSpPr>
            <a:spLocks noChangeArrowheads="1"/>
          </p:cNvSpPr>
          <p:nvPr/>
        </p:nvSpPr>
        <p:spPr bwMode="auto">
          <a:xfrm>
            <a:off x="252413" y="3802063"/>
            <a:ext cx="998537" cy="300037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50000">
                <a:srgbClr val="C0C0C0"/>
              </a:gs>
              <a:gs pos="100000">
                <a:srgbClr val="59595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5144" name="Rectangle 45"/>
          <p:cNvSpPr>
            <a:spLocks noChangeArrowheads="1"/>
          </p:cNvSpPr>
          <p:nvPr/>
        </p:nvSpPr>
        <p:spPr bwMode="auto">
          <a:xfrm>
            <a:off x="1250950" y="3554413"/>
            <a:ext cx="214313" cy="796925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50000">
                <a:srgbClr val="C0C0C0"/>
              </a:gs>
              <a:gs pos="100000">
                <a:srgbClr val="59595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0" name="Rectangle 39"/>
          <p:cNvSpPr>
            <a:spLocks noChangeArrowheads="1"/>
          </p:cNvSpPr>
          <p:nvPr/>
        </p:nvSpPr>
        <p:spPr bwMode="auto">
          <a:xfrm>
            <a:off x="1196975" y="2252663"/>
            <a:ext cx="2986088" cy="83185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475146" name="Rectangle 41"/>
          <p:cNvSpPr>
            <a:spLocks noChangeArrowheads="1"/>
          </p:cNvSpPr>
          <p:nvPr/>
        </p:nvSpPr>
        <p:spPr bwMode="auto">
          <a:xfrm>
            <a:off x="4016375" y="2252663"/>
            <a:ext cx="4217988" cy="8318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3" name="Rectangle 112"/>
          <p:cNvSpPr/>
          <p:nvPr/>
        </p:nvSpPr>
        <p:spPr>
          <a:xfrm>
            <a:off x="849313" y="2262188"/>
            <a:ext cx="1550987" cy="815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75148" name="Rectangle 44"/>
          <p:cNvSpPr>
            <a:spLocks noChangeArrowheads="1"/>
          </p:cNvSpPr>
          <p:nvPr/>
        </p:nvSpPr>
        <p:spPr bwMode="auto">
          <a:xfrm>
            <a:off x="1376363" y="2501900"/>
            <a:ext cx="1000125" cy="298450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50000">
                <a:srgbClr val="C0C0C0"/>
              </a:gs>
              <a:gs pos="100000">
                <a:srgbClr val="59595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5149" name="Rectangle 45"/>
          <p:cNvSpPr>
            <a:spLocks noChangeArrowheads="1"/>
          </p:cNvSpPr>
          <p:nvPr/>
        </p:nvSpPr>
        <p:spPr bwMode="auto">
          <a:xfrm>
            <a:off x="2376488" y="2252663"/>
            <a:ext cx="214312" cy="796925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50000">
                <a:srgbClr val="C0C0C0"/>
              </a:gs>
              <a:gs pos="100000">
                <a:srgbClr val="59595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2667000" y="2879725"/>
            <a:ext cx="114300" cy="14763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2625725" y="2727325"/>
            <a:ext cx="114300" cy="1476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2644775" y="2341563"/>
            <a:ext cx="114300" cy="1460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75153" name="Rectangle 43"/>
          <p:cNvSpPr>
            <a:spLocks noChangeArrowheads="1"/>
          </p:cNvSpPr>
          <p:nvPr/>
        </p:nvSpPr>
        <p:spPr bwMode="auto">
          <a:xfrm>
            <a:off x="488950" y="3049588"/>
            <a:ext cx="7726363" cy="131762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6" name="Oval 155"/>
          <p:cNvSpPr/>
          <p:nvPr/>
        </p:nvSpPr>
        <p:spPr>
          <a:xfrm>
            <a:off x="2651125" y="2601913"/>
            <a:ext cx="114300" cy="14763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7" name="Oval 156"/>
          <p:cNvSpPr/>
          <p:nvPr/>
        </p:nvSpPr>
        <p:spPr>
          <a:xfrm>
            <a:off x="3146425" y="2601913"/>
            <a:ext cx="114300" cy="14763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8" name="Oval 157"/>
          <p:cNvSpPr/>
          <p:nvPr/>
        </p:nvSpPr>
        <p:spPr>
          <a:xfrm>
            <a:off x="3624263" y="2601913"/>
            <a:ext cx="114300" cy="14763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9" name="Oval 158"/>
          <p:cNvSpPr/>
          <p:nvPr/>
        </p:nvSpPr>
        <p:spPr>
          <a:xfrm>
            <a:off x="4157663" y="2601913"/>
            <a:ext cx="114300" cy="14763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3" name="Group 159"/>
          <p:cNvGrpSpPr>
            <a:grpSpLocks/>
          </p:cNvGrpSpPr>
          <p:nvPr/>
        </p:nvGrpSpPr>
        <p:grpSpPr bwMode="auto">
          <a:xfrm flipH="1">
            <a:off x="4157663" y="2590800"/>
            <a:ext cx="2994025" cy="147638"/>
            <a:chOff x="1273631" y="791844"/>
            <a:chExt cx="2993619" cy="146957"/>
          </a:xfrm>
        </p:grpSpPr>
        <p:sp>
          <p:nvSpPr>
            <p:cNvPr id="161" name="Oval 160"/>
            <p:cNvSpPr/>
            <p:nvPr/>
          </p:nvSpPr>
          <p:spPr>
            <a:xfrm>
              <a:off x="1273631" y="791844"/>
              <a:ext cx="114285" cy="14695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62" name="Oval 161"/>
            <p:cNvSpPr/>
            <p:nvPr/>
          </p:nvSpPr>
          <p:spPr>
            <a:xfrm>
              <a:off x="1703786" y="791844"/>
              <a:ext cx="114285" cy="14695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63" name="Oval 162"/>
            <p:cNvSpPr/>
            <p:nvPr/>
          </p:nvSpPr>
          <p:spPr>
            <a:xfrm>
              <a:off x="2133939" y="791844"/>
              <a:ext cx="114285" cy="14695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64" name="Oval 163"/>
            <p:cNvSpPr/>
            <p:nvPr/>
          </p:nvSpPr>
          <p:spPr>
            <a:xfrm>
              <a:off x="2645045" y="791844"/>
              <a:ext cx="114285" cy="14695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65" name="Oval 164"/>
            <p:cNvSpPr/>
            <p:nvPr/>
          </p:nvSpPr>
          <p:spPr>
            <a:xfrm>
              <a:off x="3140278" y="791844"/>
              <a:ext cx="114285" cy="14695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66" name="Oval 165"/>
            <p:cNvSpPr/>
            <p:nvPr/>
          </p:nvSpPr>
          <p:spPr>
            <a:xfrm>
              <a:off x="3619638" y="791844"/>
              <a:ext cx="114285" cy="14695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67" name="Oval 166"/>
            <p:cNvSpPr/>
            <p:nvPr/>
          </p:nvSpPr>
          <p:spPr>
            <a:xfrm>
              <a:off x="4152965" y="791844"/>
              <a:ext cx="114285" cy="14695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168" name="Oval 167"/>
          <p:cNvSpPr/>
          <p:nvPr/>
        </p:nvSpPr>
        <p:spPr>
          <a:xfrm>
            <a:off x="7048500" y="2590800"/>
            <a:ext cx="114300" cy="14763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9" name="Oval 168"/>
          <p:cNvSpPr/>
          <p:nvPr/>
        </p:nvSpPr>
        <p:spPr>
          <a:xfrm>
            <a:off x="7478713" y="2590800"/>
            <a:ext cx="114300" cy="1476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0" name="Oval 169"/>
          <p:cNvSpPr/>
          <p:nvPr/>
        </p:nvSpPr>
        <p:spPr>
          <a:xfrm>
            <a:off x="7908925" y="2590800"/>
            <a:ext cx="114300" cy="14763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75162" name="Rectangle 42"/>
          <p:cNvSpPr>
            <a:spLocks noChangeArrowheads="1"/>
          </p:cNvSpPr>
          <p:nvPr/>
        </p:nvSpPr>
        <p:spPr bwMode="auto">
          <a:xfrm>
            <a:off x="488950" y="2152650"/>
            <a:ext cx="7726363" cy="133350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1774825" y="4076700"/>
            <a:ext cx="114300" cy="14763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2222500" y="3973513"/>
            <a:ext cx="114300" cy="1476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2095500" y="3652838"/>
            <a:ext cx="114300" cy="14763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3913188" y="3881438"/>
            <a:ext cx="114300" cy="14763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4081463" y="3686175"/>
            <a:ext cx="114300" cy="14605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4087813" y="4060825"/>
            <a:ext cx="114300" cy="14763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4164013" y="3865563"/>
            <a:ext cx="114300" cy="14605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4" name="Group 159"/>
          <p:cNvGrpSpPr>
            <a:grpSpLocks/>
          </p:cNvGrpSpPr>
          <p:nvPr/>
        </p:nvGrpSpPr>
        <p:grpSpPr bwMode="auto">
          <a:xfrm flipH="1">
            <a:off x="4164013" y="3854450"/>
            <a:ext cx="2994025" cy="146050"/>
            <a:chOff x="1273631" y="791844"/>
            <a:chExt cx="2993619" cy="146957"/>
          </a:xfrm>
        </p:grpSpPr>
        <p:sp>
          <p:nvSpPr>
            <p:cNvPr id="87" name="Oval 86"/>
            <p:cNvSpPr/>
            <p:nvPr/>
          </p:nvSpPr>
          <p:spPr>
            <a:xfrm>
              <a:off x="1273631" y="791844"/>
              <a:ext cx="114285" cy="14695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88" name="Oval 87"/>
            <p:cNvSpPr/>
            <p:nvPr/>
          </p:nvSpPr>
          <p:spPr>
            <a:xfrm>
              <a:off x="1703786" y="791844"/>
              <a:ext cx="114285" cy="14695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89" name="Oval 88"/>
            <p:cNvSpPr/>
            <p:nvPr/>
          </p:nvSpPr>
          <p:spPr>
            <a:xfrm>
              <a:off x="2133939" y="791844"/>
              <a:ext cx="114285" cy="14695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0" name="Oval 89"/>
            <p:cNvSpPr/>
            <p:nvPr/>
          </p:nvSpPr>
          <p:spPr>
            <a:xfrm>
              <a:off x="2645045" y="791844"/>
              <a:ext cx="114285" cy="14695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3140278" y="791844"/>
              <a:ext cx="114285" cy="14695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3619638" y="791844"/>
              <a:ext cx="114285" cy="14695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3" name="Oval 92"/>
            <p:cNvSpPr/>
            <p:nvPr/>
          </p:nvSpPr>
          <p:spPr>
            <a:xfrm>
              <a:off x="4152965" y="791844"/>
              <a:ext cx="114285" cy="14695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94" name="Oval 93"/>
          <p:cNvSpPr/>
          <p:nvPr/>
        </p:nvSpPr>
        <p:spPr>
          <a:xfrm>
            <a:off x="7053263" y="3854450"/>
            <a:ext cx="114300" cy="14605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5" name="Oval 94"/>
          <p:cNvSpPr/>
          <p:nvPr/>
        </p:nvSpPr>
        <p:spPr>
          <a:xfrm>
            <a:off x="7483475" y="3854450"/>
            <a:ext cx="114300" cy="1460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6" name="Oval 95"/>
          <p:cNvSpPr/>
          <p:nvPr/>
        </p:nvSpPr>
        <p:spPr>
          <a:xfrm>
            <a:off x="7913688" y="3854450"/>
            <a:ext cx="114300" cy="1460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55" name="Straight Connector 154"/>
          <p:cNvCxnSpPr/>
          <p:nvPr/>
        </p:nvCxnSpPr>
        <p:spPr>
          <a:xfrm>
            <a:off x="652463" y="5922963"/>
            <a:ext cx="7839075" cy="15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/>
          <p:cNvSpPr/>
          <p:nvPr/>
        </p:nvSpPr>
        <p:spPr>
          <a:xfrm>
            <a:off x="1257300" y="5821363"/>
            <a:ext cx="195263" cy="101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1" name="Rectangle 170"/>
          <p:cNvSpPr/>
          <p:nvPr/>
        </p:nvSpPr>
        <p:spPr>
          <a:xfrm>
            <a:off x="1698625" y="5691188"/>
            <a:ext cx="179388" cy="2270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2" name="Rectangle 171"/>
          <p:cNvSpPr/>
          <p:nvPr/>
        </p:nvSpPr>
        <p:spPr>
          <a:xfrm>
            <a:off x="2106613" y="5478463"/>
            <a:ext cx="244475" cy="43973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3" name="Rectangle 172"/>
          <p:cNvSpPr/>
          <p:nvPr/>
        </p:nvSpPr>
        <p:spPr>
          <a:xfrm>
            <a:off x="3092450" y="5527675"/>
            <a:ext cx="222250" cy="4286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4" name="Rectangle 173"/>
          <p:cNvSpPr/>
          <p:nvPr/>
        </p:nvSpPr>
        <p:spPr>
          <a:xfrm>
            <a:off x="2574925" y="5314950"/>
            <a:ext cx="217488" cy="6238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7" name="Rectangle 176"/>
          <p:cNvSpPr/>
          <p:nvPr/>
        </p:nvSpPr>
        <p:spPr>
          <a:xfrm flipV="1">
            <a:off x="3570288" y="5707063"/>
            <a:ext cx="201612" cy="20955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0" name="Rectangle 179"/>
          <p:cNvSpPr/>
          <p:nvPr/>
        </p:nvSpPr>
        <p:spPr>
          <a:xfrm>
            <a:off x="4083050" y="5900738"/>
            <a:ext cx="227013" cy="7143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5" name="Rectangle 194"/>
          <p:cNvSpPr/>
          <p:nvPr/>
        </p:nvSpPr>
        <p:spPr>
          <a:xfrm>
            <a:off x="4594225" y="5900738"/>
            <a:ext cx="228600" cy="7143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6" name="Rectangle 195"/>
          <p:cNvSpPr/>
          <p:nvPr/>
        </p:nvSpPr>
        <p:spPr>
          <a:xfrm>
            <a:off x="5170488" y="5900738"/>
            <a:ext cx="228600" cy="7143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7" name="Rectangle 196"/>
          <p:cNvSpPr/>
          <p:nvPr/>
        </p:nvSpPr>
        <p:spPr>
          <a:xfrm>
            <a:off x="5618163" y="5900738"/>
            <a:ext cx="227012" cy="714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8" name="Rectangle 197"/>
          <p:cNvSpPr/>
          <p:nvPr/>
        </p:nvSpPr>
        <p:spPr>
          <a:xfrm>
            <a:off x="6113463" y="5900738"/>
            <a:ext cx="227012" cy="7143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9" name="Rectangle 198"/>
          <p:cNvSpPr/>
          <p:nvPr/>
        </p:nvSpPr>
        <p:spPr>
          <a:xfrm>
            <a:off x="6542088" y="5900738"/>
            <a:ext cx="228600" cy="714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0" name="Rectangle 199"/>
          <p:cNvSpPr/>
          <p:nvPr/>
        </p:nvSpPr>
        <p:spPr>
          <a:xfrm>
            <a:off x="7005638" y="5900738"/>
            <a:ext cx="228600" cy="7143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1" name="Rectangle 200"/>
          <p:cNvSpPr/>
          <p:nvPr/>
        </p:nvSpPr>
        <p:spPr>
          <a:xfrm>
            <a:off x="7435850" y="5900738"/>
            <a:ext cx="227013" cy="714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2" name="Rectangle 201"/>
          <p:cNvSpPr/>
          <p:nvPr/>
        </p:nvSpPr>
        <p:spPr>
          <a:xfrm>
            <a:off x="7897813" y="5900738"/>
            <a:ext cx="228600" cy="7143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5" name="Group 116"/>
          <p:cNvGrpSpPr>
            <a:grpSpLocks/>
          </p:cNvGrpSpPr>
          <p:nvPr/>
        </p:nvGrpSpPr>
        <p:grpSpPr bwMode="auto">
          <a:xfrm>
            <a:off x="1258888" y="1724025"/>
            <a:ext cx="2994025" cy="146050"/>
            <a:chOff x="1273631" y="791844"/>
            <a:chExt cx="2993619" cy="146957"/>
          </a:xfrm>
        </p:grpSpPr>
        <p:sp>
          <p:nvSpPr>
            <p:cNvPr id="99" name="Oval 98"/>
            <p:cNvSpPr/>
            <p:nvPr/>
          </p:nvSpPr>
          <p:spPr>
            <a:xfrm>
              <a:off x="1273631" y="791844"/>
              <a:ext cx="114285" cy="14695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00" name="Oval 99"/>
            <p:cNvSpPr/>
            <p:nvPr/>
          </p:nvSpPr>
          <p:spPr>
            <a:xfrm>
              <a:off x="1703785" y="791844"/>
              <a:ext cx="114285" cy="14695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01" name="Oval 100"/>
            <p:cNvSpPr/>
            <p:nvPr/>
          </p:nvSpPr>
          <p:spPr>
            <a:xfrm>
              <a:off x="2133939" y="791844"/>
              <a:ext cx="114285" cy="14695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02" name="Oval 101"/>
            <p:cNvSpPr/>
            <p:nvPr/>
          </p:nvSpPr>
          <p:spPr>
            <a:xfrm>
              <a:off x="2645045" y="791844"/>
              <a:ext cx="114285" cy="14695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03" name="Oval 102"/>
            <p:cNvSpPr/>
            <p:nvPr/>
          </p:nvSpPr>
          <p:spPr>
            <a:xfrm>
              <a:off x="3140278" y="791844"/>
              <a:ext cx="114285" cy="14695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04" name="Oval 103"/>
            <p:cNvSpPr/>
            <p:nvPr/>
          </p:nvSpPr>
          <p:spPr>
            <a:xfrm>
              <a:off x="3619638" y="791844"/>
              <a:ext cx="114285" cy="14695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05" name="Oval 104"/>
            <p:cNvSpPr/>
            <p:nvPr/>
          </p:nvSpPr>
          <p:spPr>
            <a:xfrm>
              <a:off x="4152965" y="791844"/>
              <a:ext cx="114285" cy="14695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6" name="Group 124"/>
          <p:cNvGrpSpPr>
            <a:grpSpLocks/>
          </p:cNvGrpSpPr>
          <p:nvPr/>
        </p:nvGrpSpPr>
        <p:grpSpPr bwMode="auto">
          <a:xfrm flipH="1">
            <a:off x="4138613" y="1712913"/>
            <a:ext cx="2992437" cy="146050"/>
            <a:chOff x="1273631" y="791844"/>
            <a:chExt cx="2993619" cy="146957"/>
          </a:xfrm>
        </p:grpSpPr>
        <p:sp>
          <p:nvSpPr>
            <p:cNvPr id="107" name="Oval 106"/>
            <p:cNvSpPr/>
            <p:nvPr/>
          </p:nvSpPr>
          <p:spPr>
            <a:xfrm>
              <a:off x="1273631" y="791844"/>
              <a:ext cx="114345" cy="14695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08" name="Oval 107"/>
            <p:cNvSpPr/>
            <p:nvPr/>
          </p:nvSpPr>
          <p:spPr>
            <a:xfrm>
              <a:off x="1704013" y="791844"/>
              <a:ext cx="114345" cy="14695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09" name="Oval 108"/>
            <p:cNvSpPr/>
            <p:nvPr/>
          </p:nvSpPr>
          <p:spPr>
            <a:xfrm>
              <a:off x="2134396" y="791844"/>
              <a:ext cx="112757" cy="14695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10" name="Oval 109"/>
            <p:cNvSpPr/>
            <p:nvPr/>
          </p:nvSpPr>
          <p:spPr>
            <a:xfrm>
              <a:off x="2645773" y="791844"/>
              <a:ext cx="114345" cy="14695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11" name="Oval 110"/>
            <p:cNvSpPr/>
            <p:nvPr/>
          </p:nvSpPr>
          <p:spPr>
            <a:xfrm>
              <a:off x="3141268" y="791844"/>
              <a:ext cx="114345" cy="14695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12" name="Oval 111"/>
            <p:cNvSpPr/>
            <p:nvPr/>
          </p:nvSpPr>
          <p:spPr>
            <a:xfrm>
              <a:off x="3619294" y="791844"/>
              <a:ext cx="114345" cy="14695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4152905" y="791844"/>
              <a:ext cx="114345" cy="14695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115" name="Oval 114"/>
          <p:cNvSpPr/>
          <p:nvPr/>
        </p:nvSpPr>
        <p:spPr>
          <a:xfrm>
            <a:off x="7027863" y="1712913"/>
            <a:ext cx="114300" cy="14605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6" name="Oval 115"/>
          <p:cNvSpPr/>
          <p:nvPr/>
        </p:nvSpPr>
        <p:spPr>
          <a:xfrm>
            <a:off x="7458075" y="1712913"/>
            <a:ext cx="114300" cy="1460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7" name="Oval 116"/>
          <p:cNvSpPr/>
          <p:nvPr/>
        </p:nvSpPr>
        <p:spPr>
          <a:xfrm>
            <a:off x="7888288" y="1712913"/>
            <a:ext cx="114300" cy="1460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742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6"/>
          <p:cNvGrpSpPr>
            <a:grpSpLocks/>
          </p:cNvGrpSpPr>
          <p:nvPr/>
        </p:nvGrpSpPr>
        <p:grpSpPr bwMode="auto">
          <a:xfrm>
            <a:off x="1306513" y="1584325"/>
            <a:ext cx="6672262" cy="3919538"/>
            <a:chOff x="1306287" y="-38122"/>
            <a:chExt cx="6673061" cy="3918857"/>
          </a:xfrm>
        </p:grpSpPr>
        <p:cxnSp>
          <p:nvCxnSpPr>
            <p:cNvPr id="128" name="Straight Connector 127"/>
            <p:cNvCxnSpPr/>
            <p:nvPr/>
          </p:nvCxnSpPr>
          <p:spPr>
            <a:xfrm rot="16200000" flipH="1">
              <a:off x="-636471" y="1904636"/>
              <a:ext cx="3918857" cy="333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rot="16200000" flipH="1">
              <a:off x="-190330" y="1904636"/>
              <a:ext cx="3918857" cy="3334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rot="16200000" flipH="1">
              <a:off x="223263" y="1905430"/>
              <a:ext cx="3918857" cy="317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rot="16200000" flipH="1">
              <a:off x="734500" y="1905430"/>
              <a:ext cx="3918857" cy="317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rot="16200000" flipH="1">
              <a:off x="1246530" y="1904636"/>
              <a:ext cx="3918857" cy="333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rot="16200000" flipH="1">
              <a:off x="1709341" y="1905430"/>
              <a:ext cx="3918857" cy="317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rot="16200000" flipH="1">
              <a:off x="2253125" y="1904636"/>
              <a:ext cx="3918857" cy="333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rot="16200000" flipH="1">
              <a:off x="2781032" y="1905430"/>
              <a:ext cx="3918857" cy="317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rot="16200000" flipH="1">
              <a:off x="3276391" y="1905430"/>
              <a:ext cx="3918857" cy="317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rot="16200000" flipH="1">
              <a:off x="3755873" y="1905430"/>
              <a:ext cx="3918857" cy="317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rot="16200000" flipH="1">
              <a:off x="4267110" y="1905430"/>
              <a:ext cx="3918857" cy="317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rot="16200000" flipH="1">
              <a:off x="4697374" y="1905430"/>
              <a:ext cx="3918857" cy="317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rot="16200000" flipH="1">
              <a:off x="5143515" y="1905430"/>
              <a:ext cx="3918857" cy="317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rot="16200000" flipH="1">
              <a:off x="5589656" y="1905430"/>
              <a:ext cx="3918857" cy="317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rot="16200000" flipH="1">
              <a:off x="6003250" y="1904636"/>
              <a:ext cx="3918857" cy="333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7186" name="Rectangle 41"/>
          <p:cNvSpPr>
            <a:spLocks noChangeArrowheads="1"/>
          </p:cNvSpPr>
          <p:nvPr/>
        </p:nvSpPr>
        <p:spPr bwMode="auto">
          <a:xfrm>
            <a:off x="2530475" y="3605213"/>
            <a:ext cx="2901950" cy="8318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7187" name="Rectangle 41"/>
          <p:cNvSpPr>
            <a:spLocks noChangeArrowheads="1"/>
          </p:cNvSpPr>
          <p:nvPr/>
        </p:nvSpPr>
        <p:spPr bwMode="auto">
          <a:xfrm>
            <a:off x="587375" y="2108200"/>
            <a:ext cx="7691438" cy="8318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7" name="Rectangle 39"/>
          <p:cNvSpPr>
            <a:spLocks noChangeArrowheads="1"/>
          </p:cNvSpPr>
          <p:nvPr/>
        </p:nvSpPr>
        <p:spPr bwMode="auto">
          <a:xfrm>
            <a:off x="2671763" y="2103438"/>
            <a:ext cx="2986087" cy="83185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477189" name="Rectangle 42"/>
          <p:cNvSpPr>
            <a:spLocks noChangeArrowheads="1"/>
          </p:cNvSpPr>
          <p:nvPr/>
        </p:nvSpPr>
        <p:spPr bwMode="auto">
          <a:xfrm>
            <a:off x="531813" y="2009775"/>
            <a:ext cx="7727950" cy="131763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7190" name="Rectangle 43"/>
          <p:cNvSpPr>
            <a:spLocks noChangeArrowheads="1"/>
          </p:cNvSpPr>
          <p:nvPr/>
        </p:nvSpPr>
        <p:spPr bwMode="auto">
          <a:xfrm>
            <a:off x="531813" y="2905125"/>
            <a:ext cx="7727950" cy="133350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7191" name="Rectangle 44"/>
          <p:cNvSpPr>
            <a:spLocks noChangeArrowheads="1"/>
          </p:cNvSpPr>
          <p:nvPr/>
        </p:nvSpPr>
        <p:spPr bwMode="auto">
          <a:xfrm>
            <a:off x="-620713" y="2357438"/>
            <a:ext cx="1000126" cy="300037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50000">
                <a:srgbClr val="C0C0C0"/>
              </a:gs>
              <a:gs pos="100000">
                <a:srgbClr val="59595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7192" name="Rectangle 45"/>
          <p:cNvSpPr>
            <a:spLocks noChangeArrowheads="1"/>
          </p:cNvSpPr>
          <p:nvPr/>
        </p:nvSpPr>
        <p:spPr bwMode="auto">
          <a:xfrm>
            <a:off x="379413" y="2108200"/>
            <a:ext cx="214312" cy="796925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50000">
                <a:srgbClr val="C0C0C0"/>
              </a:gs>
              <a:gs pos="100000">
                <a:srgbClr val="59595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0" name="Rectangle 39"/>
          <p:cNvSpPr>
            <a:spLocks noChangeArrowheads="1"/>
          </p:cNvSpPr>
          <p:nvPr/>
        </p:nvSpPr>
        <p:spPr bwMode="auto">
          <a:xfrm>
            <a:off x="-1" y="3584576"/>
            <a:ext cx="2665413" cy="82117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477194" name="Rectangle 41"/>
          <p:cNvSpPr>
            <a:spLocks noChangeArrowheads="1"/>
          </p:cNvSpPr>
          <p:nvPr/>
        </p:nvSpPr>
        <p:spPr bwMode="auto">
          <a:xfrm>
            <a:off x="5600700" y="3584575"/>
            <a:ext cx="2633663" cy="8302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" name="Rectangle 39"/>
          <p:cNvSpPr>
            <a:spLocks noChangeArrowheads="1"/>
          </p:cNvSpPr>
          <p:nvPr/>
        </p:nvSpPr>
        <p:spPr bwMode="auto">
          <a:xfrm>
            <a:off x="4795838" y="3573463"/>
            <a:ext cx="2984500" cy="830262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0" y="3444875"/>
            <a:ext cx="473075" cy="993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77197" name="Rectangle 44"/>
          <p:cNvSpPr>
            <a:spLocks noChangeArrowheads="1"/>
          </p:cNvSpPr>
          <p:nvPr/>
        </p:nvSpPr>
        <p:spPr bwMode="auto">
          <a:xfrm>
            <a:off x="-598488" y="3833813"/>
            <a:ext cx="998538" cy="298450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50000">
                <a:srgbClr val="C0C0C0"/>
              </a:gs>
              <a:gs pos="100000">
                <a:srgbClr val="59595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7198" name="Rectangle 45"/>
          <p:cNvSpPr>
            <a:spLocks noChangeArrowheads="1"/>
          </p:cNvSpPr>
          <p:nvPr/>
        </p:nvSpPr>
        <p:spPr bwMode="auto">
          <a:xfrm>
            <a:off x="400050" y="3584575"/>
            <a:ext cx="214313" cy="796925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50000">
                <a:srgbClr val="C0C0C0"/>
              </a:gs>
              <a:gs pos="100000">
                <a:srgbClr val="59595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690563" y="4178300"/>
            <a:ext cx="114300" cy="14763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666750" y="3813175"/>
            <a:ext cx="114300" cy="1476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1306513" y="3949700"/>
            <a:ext cx="114300" cy="14763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77202" name="Rectangle 43"/>
          <p:cNvSpPr>
            <a:spLocks noChangeArrowheads="1"/>
          </p:cNvSpPr>
          <p:nvPr/>
        </p:nvSpPr>
        <p:spPr bwMode="auto">
          <a:xfrm>
            <a:off x="488950" y="4381500"/>
            <a:ext cx="7726363" cy="131763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6" name="Oval 155"/>
          <p:cNvSpPr/>
          <p:nvPr/>
        </p:nvSpPr>
        <p:spPr>
          <a:xfrm>
            <a:off x="2176463" y="3949700"/>
            <a:ext cx="114300" cy="147638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77204" name="Rectangle 42"/>
          <p:cNvSpPr>
            <a:spLocks noChangeArrowheads="1"/>
          </p:cNvSpPr>
          <p:nvPr/>
        </p:nvSpPr>
        <p:spPr bwMode="auto">
          <a:xfrm>
            <a:off x="488950" y="3484563"/>
            <a:ext cx="7726363" cy="131762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1806575" y="2632075"/>
            <a:ext cx="114300" cy="14763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2255838" y="2528888"/>
            <a:ext cx="114300" cy="1476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2128838" y="2208213"/>
            <a:ext cx="114300" cy="1460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3946525" y="2486025"/>
            <a:ext cx="114300" cy="14605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4114800" y="2289175"/>
            <a:ext cx="114300" cy="1476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4119563" y="2665413"/>
            <a:ext cx="114300" cy="14605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4195763" y="2468563"/>
            <a:ext cx="114300" cy="14763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3" name="Group 159"/>
          <p:cNvGrpSpPr>
            <a:grpSpLocks/>
          </p:cNvGrpSpPr>
          <p:nvPr/>
        </p:nvGrpSpPr>
        <p:grpSpPr bwMode="auto">
          <a:xfrm flipH="1">
            <a:off x="4195763" y="2459038"/>
            <a:ext cx="2994025" cy="146050"/>
            <a:chOff x="1273631" y="791844"/>
            <a:chExt cx="2993619" cy="146957"/>
          </a:xfrm>
        </p:grpSpPr>
        <p:sp>
          <p:nvSpPr>
            <p:cNvPr id="87" name="Oval 86"/>
            <p:cNvSpPr/>
            <p:nvPr/>
          </p:nvSpPr>
          <p:spPr>
            <a:xfrm>
              <a:off x="1273631" y="791844"/>
              <a:ext cx="114285" cy="14695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88" name="Oval 87"/>
            <p:cNvSpPr/>
            <p:nvPr/>
          </p:nvSpPr>
          <p:spPr>
            <a:xfrm>
              <a:off x="1703786" y="791844"/>
              <a:ext cx="114285" cy="14695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89" name="Oval 88"/>
            <p:cNvSpPr/>
            <p:nvPr/>
          </p:nvSpPr>
          <p:spPr>
            <a:xfrm>
              <a:off x="2133939" y="791844"/>
              <a:ext cx="114285" cy="14695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0" name="Oval 89"/>
            <p:cNvSpPr/>
            <p:nvPr/>
          </p:nvSpPr>
          <p:spPr>
            <a:xfrm>
              <a:off x="2645045" y="791844"/>
              <a:ext cx="114285" cy="14695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3140278" y="791844"/>
              <a:ext cx="114285" cy="14695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3619638" y="791844"/>
              <a:ext cx="114285" cy="14695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3" name="Oval 92"/>
            <p:cNvSpPr/>
            <p:nvPr/>
          </p:nvSpPr>
          <p:spPr>
            <a:xfrm>
              <a:off x="4152965" y="791844"/>
              <a:ext cx="114285" cy="14695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94" name="Oval 93"/>
          <p:cNvSpPr/>
          <p:nvPr/>
        </p:nvSpPr>
        <p:spPr>
          <a:xfrm>
            <a:off x="7086600" y="2459038"/>
            <a:ext cx="114300" cy="14605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5" name="Oval 94"/>
          <p:cNvSpPr/>
          <p:nvPr/>
        </p:nvSpPr>
        <p:spPr>
          <a:xfrm>
            <a:off x="7516813" y="2459038"/>
            <a:ext cx="114300" cy="1460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6" name="Oval 95"/>
          <p:cNvSpPr/>
          <p:nvPr/>
        </p:nvSpPr>
        <p:spPr>
          <a:xfrm>
            <a:off x="7947025" y="2459038"/>
            <a:ext cx="114300" cy="1460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55" name="Straight Connector 154"/>
          <p:cNvCxnSpPr/>
          <p:nvPr/>
        </p:nvCxnSpPr>
        <p:spPr>
          <a:xfrm>
            <a:off x="652463" y="5915025"/>
            <a:ext cx="7839075" cy="15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3092450" y="5862638"/>
            <a:ext cx="238125" cy="14763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7" name="Rectangle 176"/>
          <p:cNvSpPr/>
          <p:nvPr/>
        </p:nvSpPr>
        <p:spPr>
          <a:xfrm flipV="1">
            <a:off x="3570288" y="5667375"/>
            <a:ext cx="282575" cy="2778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0" name="Rectangle 179"/>
          <p:cNvSpPr/>
          <p:nvPr/>
        </p:nvSpPr>
        <p:spPr>
          <a:xfrm>
            <a:off x="4083050" y="5470525"/>
            <a:ext cx="244475" cy="49371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5" name="Rectangle 194"/>
          <p:cNvSpPr/>
          <p:nvPr/>
        </p:nvSpPr>
        <p:spPr>
          <a:xfrm>
            <a:off x="4594225" y="5259388"/>
            <a:ext cx="255588" cy="70485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6" name="Rectangle 195"/>
          <p:cNvSpPr/>
          <p:nvPr/>
        </p:nvSpPr>
        <p:spPr>
          <a:xfrm>
            <a:off x="5170488" y="5568950"/>
            <a:ext cx="266700" cy="39528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7" name="Rectangle 196"/>
          <p:cNvSpPr/>
          <p:nvPr/>
        </p:nvSpPr>
        <p:spPr>
          <a:xfrm>
            <a:off x="5618163" y="5781675"/>
            <a:ext cx="276225" cy="1825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8" name="Rectangle 197"/>
          <p:cNvSpPr/>
          <p:nvPr/>
        </p:nvSpPr>
        <p:spPr>
          <a:xfrm>
            <a:off x="6113463" y="5892800"/>
            <a:ext cx="227012" cy="714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9" name="Rectangle 198"/>
          <p:cNvSpPr/>
          <p:nvPr/>
        </p:nvSpPr>
        <p:spPr>
          <a:xfrm>
            <a:off x="6542088" y="5892800"/>
            <a:ext cx="228600" cy="7143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0" name="Rectangle 199"/>
          <p:cNvSpPr/>
          <p:nvPr/>
        </p:nvSpPr>
        <p:spPr>
          <a:xfrm>
            <a:off x="7005638" y="5892800"/>
            <a:ext cx="228600" cy="7143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1" name="Rectangle 200"/>
          <p:cNvSpPr/>
          <p:nvPr/>
        </p:nvSpPr>
        <p:spPr>
          <a:xfrm>
            <a:off x="7435850" y="5892800"/>
            <a:ext cx="227013" cy="7143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2" name="Rectangle 201"/>
          <p:cNvSpPr/>
          <p:nvPr/>
        </p:nvSpPr>
        <p:spPr>
          <a:xfrm>
            <a:off x="7897813" y="5892800"/>
            <a:ext cx="228600" cy="714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6" name="Rectangle 85"/>
          <p:cNvSpPr/>
          <p:nvPr/>
        </p:nvSpPr>
        <p:spPr>
          <a:xfrm>
            <a:off x="1257300" y="5911850"/>
            <a:ext cx="163513" cy="32702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8" name="Rectangle 97"/>
          <p:cNvSpPr/>
          <p:nvPr/>
        </p:nvSpPr>
        <p:spPr>
          <a:xfrm>
            <a:off x="1698625" y="5926138"/>
            <a:ext cx="179388" cy="4921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9" name="Rectangle 98"/>
          <p:cNvSpPr/>
          <p:nvPr/>
        </p:nvSpPr>
        <p:spPr>
          <a:xfrm>
            <a:off x="2106613" y="5889625"/>
            <a:ext cx="212725" cy="3492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2574925" y="5889625"/>
            <a:ext cx="184150" cy="2016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2" name="Oval 101"/>
          <p:cNvSpPr/>
          <p:nvPr/>
        </p:nvSpPr>
        <p:spPr>
          <a:xfrm>
            <a:off x="3157538" y="3911600"/>
            <a:ext cx="114300" cy="1476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3" name="Oval 102"/>
          <p:cNvSpPr/>
          <p:nvPr/>
        </p:nvSpPr>
        <p:spPr>
          <a:xfrm>
            <a:off x="4175125" y="3992563"/>
            <a:ext cx="114300" cy="14763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6" name="Oval 105"/>
          <p:cNvSpPr/>
          <p:nvPr/>
        </p:nvSpPr>
        <p:spPr>
          <a:xfrm flipH="1">
            <a:off x="7097713" y="3965575"/>
            <a:ext cx="114300" cy="14763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7" name="Oval 106"/>
          <p:cNvSpPr/>
          <p:nvPr/>
        </p:nvSpPr>
        <p:spPr>
          <a:xfrm flipH="1">
            <a:off x="6667500" y="3965575"/>
            <a:ext cx="114300" cy="1476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8" name="Oval 107"/>
          <p:cNvSpPr/>
          <p:nvPr/>
        </p:nvSpPr>
        <p:spPr>
          <a:xfrm flipH="1">
            <a:off x="6237288" y="3965575"/>
            <a:ext cx="114300" cy="14763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9" name="Oval 108"/>
          <p:cNvSpPr/>
          <p:nvPr/>
        </p:nvSpPr>
        <p:spPr>
          <a:xfrm flipH="1">
            <a:off x="6199188" y="3868738"/>
            <a:ext cx="114300" cy="14605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0" name="Oval 109"/>
          <p:cNvSpPr/>
          <p:nvPr/>
        </p:nvSpPr>
        <p:spPr>
          <a:xfrm flipH="1">
            <a:off x="6194425" y="4178300"/>
            <a:ext cx="114300" cy="1476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1" name="Oval 110"/>
          <p:cNvSpPr/>
          <p:nvPr/>
        </p:nvSpPr>
        <p:spPr>
          <a:xfrm flipH="1">
            <a:off x="6205538" y="3687763"/>
            <a:ext cx="114300" cy="14763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2" name="Oval 111"/>
          <p:cNvSpPr/>
          <p:nvPr/>
        </p:nvSpPr>
        <p:spPr>
          <a:xfrm flipH="1">
            <a:off x="5165725" y="3933825"/>
            <a:ext cx="114300" cy="14605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4" name="Oval 113"/>
          <p:cNvSpPr/>
          <p:nvPr/>
        </p:nvSpPr>
        <p:spPr>
          <a:xfrm>
            <a:off x="7108825" y="3965575"/>
            <a:ext cx="114300" cy="14763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5" name="Oval 114"/>
          <p:cNvSpPr/>
          <p:nvPr/>
        </p:nvSpPr>
        <p:spPr>
          <a:xfrm>
            <a:off x="7539038" y="3965575"/>
            <a:ext cx="114300" cy="1476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6" name="Oval 115"/>
          <p:cNvSpPr/>
          <p:nvPr/>
        </p:nvSpPr>
        <p:spPr>
          <a:xfrm>
            <a:off x="7967663" y="3965575"/>
            <a:ext cx="114300" cy="14763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4" name="Group 116"/>
          <p:cNvGrpSpPr>
            <a:grpSpLocks/>
          </p:cNvGrpSpPr>
          <p:nvPr/>
        </p:nvGrpSpPr>
        <p:grpSpPr bwMode="auto">
          <a:xfrm>
            <a:off x="1273175" y="1724025"/>
            <a:ext cx="2994025" cy="146050"/>
            <a:chOff x="1273631" y="791844"/>
            <a:chExt cx="2993619" cy="146957"/>
          </a:xfrm>
        </p:grpSpPr>
        <p:sp>
          <p:nvSpPr>
            <p:cNvPr id="118" name="Oval 117"/>
            <p:cNvSpPr/>
            <p:nvPr/>
          </p:nvSpPr>
          <p:spPr>
            <a:xfrm>
              <a:off x="1273631" y="791844"/>
              <a:ext cx="114285" cy="14695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19" name="Oval 118"/>
            <p:cNvSpPr/>
            <p:nvPr/>
          </p:nvSpPr>
          <p:spPr>
            <a:xfrm>
              <a:off x="1703786" y="791844"/>
              <a:ext cx="114285" cy="14695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20" name="Oval 119"/>
            <p:cNvSpPr/>
            <p:nvPr/>
          </p:nvSpPr>
          <p:spPr>
            <a:xfrm>
              <a:off x="2133939" y="791844"/>
              <a:ext cx="114285" cy="14695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21" name="Oval 120"/>
            <p:cNvSpPr/>
            <p:nvPr/>
          </p:nvSpPr>
          <p:spPr>
            <a:xfrm>
              <a:off x="2645045" y="791844"/>
              <a:ext cx="114285" cy="14695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22" name="Oval 121"/>
            <p:cNvSpPr/>
            <p:nvPr/>
          </p:nvSpPr>
          <p:spPr>
            <a:xfrm>
              <a:off x="3140278" y="791844"/>
              <a:ext cx="114285" cy="14695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3619638" y="791844"/>
              <a:ext cx="114285" cy="14695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24" name="Oval 123"/>
            <p:cNvSpPr/>
            <p:nvPr/>
          </p:nvSpPr>
          <p:spPr>
            <a:xfrm>
              <a:off x="4152965" y="791844"/>
              <a:ext cx="114285" cy="14695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5" name="Group 124"/>
          <p:cNvGrpSpPr>
            <a:grpSpLocks/>
          </p:cNvGrpSpPr>
          <p:nvPr/>
        </p:nvGrpSpPr>
        <p:grpSpPr bwMode="auto">
          <a:xfrm flipH="1">
            <a:off x="4152900" y="1712913"/>
            <a:ext cx="2994025" cy="146050"/>
            <a:chOff x="1273631" y="791844"/>
            <a:chExt cx="2993619" cy="146957"/>
          </a:xfrm>
        </p:grpSpPr>
        <p:sp>
          <p:nvSpPr>
            <p:cNvPr id="126" name="Oval 125"/>
            <p:cNvSpPr/>
            <p:nvPr/>
          </p:nvSpPr>
          <p:spPr>
            <a:xfrm>
              <a:off x="1273631" y="791844"/>
              <a:ext cx="114285" cy="14695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27" name="Oval 126"/>
            <p:cNvSpPr/>
            <p:nvPr/>
          </p:nvSpPr>
          <p:spPr>
            <a:xfrm>
              <a:off x="1703785" y="791844"/>
              <a:ext cx="114285" cy="14695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2" name="Oval 131"/>
            <p:cNvSpPr/>
            <p:nvPr/>
          </p:nvSpPr>
          <p:spPr>
            <a:xfrm>
              <a:off x="2133939" y="791844"/>
              <a:ext cx="114285" cy="14695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3" name="Oval 132"/>
            <p:cNvSpPr/>
            <p:nvPr/>
          </p:nvSpPr>
          <p:spPr>
            <a:xfrm>
              <a:off x="2645045" y="791844"/>
              <a:ext cx="114285" cy="14695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7" name="Oval 136"/>
            <p:cNvSpPr/>
            <p:nvPr/>
          </p:nvSpPr>
          <p:spPr>
            <a:xfrm>
              <a:off x="3140278" y="791844"/>
              <a:ext cx="114285" cy="14695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8" name="Oval 137"/>
            <p:cNvSpPr/>
            <p:nvPr/>
          </p:nvSpPr>
          <p:spPr>
            <a:xfrm>
              <a:off x="3619638" y="791844"/>
              <a:ext cx="114285" cy="14695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9" name="Oval 138"/>
            <p:cNvSpPr/>
            <p:nvPr/>
          </p:nvSpPr>
          <p:spPr>
            <a:xfrm>
              <a:off x="4152965" y="791844"/>
              <a:ext cx="114285" cy="14695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140" name="Oval 139"/>
          <p:cNvSpPr/>
          <p:nvPr/>
        </p:nvSpPr>
        <p:spPr>
          <a:xfrm>
            <a:off x="7043738" y="1712913"/>
            <a:ext cx="114300" cy="14605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1" name="Oval 140"/>
          <p:cNvSpPr/>
          <p:nvPr/>
        </p:nvSpPr>
        <p:spPr>
          <a:xfrm>
            <a:off x="7472363" y="1712913"/>
            <a:ext cx="114300" cy="1460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2" name="Oval 141"/>
          <p:cNvSpPr/>
          <p:nvPr/>
        </p:nvSpPr>
        <p:spPr>
          <a:xfrm>
            <a:off x="7902575" y="1712913"/>
            <a:ext cx="114300" cy="1460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4296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6"/>
          <p:cNvGrpSpPr>
            <a:grpSpLocks/>
          </p:cNvGrpSpPr>
          <p:nvPr/>
        </p:nvGrpSpPr>
        <p:grpSpPr bwMode="auto">
          <a:xfrm>
            <a:off x="1306513" y="1584325"/>
            <a:ext cx="6672262" cy="3919538"/>
            <a:chOff x="1306287" y="-38122"/>
            <a:chExt cx="6673061" cy="3918857"/>
          </a:xfrm>
        </p:grpSpPr>
        <p:cxnSp>
          <p:nvCxnSpPr>
            <p:cNvPr id="128" name="Straight Connector 127"/>
            <p:cNvCxnSpPr/>
            <p:nvPr/>
          </p:nvCxnSpPr>
          <p:spPr>
            <a:xfrm rot="16200000" flipH="1">
              <a:off x="-636471" y="1904636"/>
              <a:ext cx="3918857" cy="333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rot="16200000" flipH="1">
              <a:off x="-190330" y="1904636"/>
              <a:ext cx="3918857" cy="3334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rot="16200000" flipH="1">
              <a:off x="223263" y="1905430"/>
              <a:ext cx="3918857" cy="317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rot="16200000" flipH="1">
              <a:off x="734500" y="1905430"/>
              <a:ext cx="3918857" cy="317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rot="16200000" flipH="1">
              <a:off x="1246530" y="1904636"/>
              <a:ext cx="3918857" cy="333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rot="16200000" flipH="1">
              <a:off x="1709341" y="1905430"/>
              <a:ext cx="3918857" cy="317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rot="16200000" flipH="1">
              <a:off x="2253125" y="1904636"/>
              <a:ext cx="3918857" cy="333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rot="16200000" flipH="1">
              <a:off x="2781032" y="1905430"/>
              <a:ext cx="3918857" cy="317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rot="16200000" flipH="1">
              <a:off x="3276391" y="1905430"/>
              <a:ext cx="3918857" cy="317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rot="16200000" flipH="1">
              <a:off x="3755873" y="1905430"/>
              <a:ext cx="3918857" cy="317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rot="16200000" flipH="1">
              <a:off x="4267110" y="1905430"/>
              <a:ext cx="3918857" cy="317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rot="16200000" flipH="1">
              <a:off x="4697374" y="1905430"/>
              <a:ext cx="3918857" cy="317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rot="16200000" flipH="1">
              <a:off x="5143515" y="1905430"/>
              <a:ext cx="3918857" cy="317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 rot="16200000" flipH="1">
              <a:off x="5589656" y="1905430"/>
              <a:ext cx="3918857" cy="317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rot="16200000" flipH="1">
              <a:off x="6003250" y="1904636"/>
              <a:ext cx="3918857" cy="333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9234" name="Rectangle 41"/>
          <p:cNvSpPr>
            <a:spLocks noChangeArrowheads="1"/>
          </p:cNvSpPr>
          <p:nvPr/>
        </p:nvSpPr>
        <p:spPr bwMode="auto">
          <a:xfrm>
            <a:off x="2530475" y="3605213"/>
            <a:ext cx="2901950" cy="8318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9235" name="Rectangle 41"/>
          <p:cNvSpPr>
            <a:spLocks noChangeArrowheads="1"/>
          </p:cNvSpPr>
          <p:nvPr/>
        </p:nvSpPr>
        <p:spPr bwMode="auto">
          <a:xfrm>
            <a:off x="587375" y="2108200"/>
            <a:ext cx="7691438" cy="8318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7" name="Rectangle 39"/>
          <p:cNvSpPr>
            <a:spLocks noChangeArrowheads="1"/>
          </p:cNvSpPr>
          <p:nvPr/>
        </p:nvSpPr>
        <p:spPr bwMode="auto">
          <a:xfrm>
            <a:off x="2671763" y="2103438"/>
            <a:ext cx="2986087" cy="83185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479237" name="Rectangle 42"/>
          <p:cNvSpPr>
            <a:spLocks noChangeArrowheads="1"/>
          </p:cNvSpPr>
          <p:nvPr/>
        </p:nvSpPr>
        <p:spPr bwMode="auto">
          <a:xfrm>
            <a:off x="531813" y="2009775"/>
            <a:ext cx="7727950" cy="131763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9238" name="Rectangle 43"/>
          <p:cNvSpPr>
            <a:spLocks noChangeArrowheads="1"/>
          </p:cNvSpPr>
          <p:nvPr/>
        </p:nvSpPr>
        <p:spPr bwMode="auto">
          <a:xfrm>
            <a:off x="531813" y="2905125"/>
            <a:ext cx="7727950" cy="133350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9239" name="Rectangle 44"/>
          <p:cNvSpPr>
            <a:spLocks noChangeArrowheads="1"/>
          </p:cNvSpPr>
          <p:nvPr/>
        </p:nvSpPr>
        <p:spPr bwMode="auto">
          <a:xfrm>
            <a:off x="-620713" y="2357438"/>
            <a:ext cx="1000126" cy="300037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50000">
                <a:srgbClr val="C0C0C0"/>
              </a:gs>
              <a:gs pos="100000">
                <a:srgbClr val="59595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9240" name="Rectangle 45"/>
          <p:cNvSpPr>
            <a:spLocks noChangeArrowheads="1"/>
          </p:cNvSpPr>
          <p:nvPr/>
        </p:nvSpPr>
        <p:spPr bwMode="auto">
          <a:xfrm>
            <a:off x="379413" y="2108200"/>
            <a:ext cx="214312" cy="796925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50000">
                <a:srgbClr val="C0C0C0"/>
              </a:gs>
              <a:gs pos="100000">
                <a:srgbClr val="59595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0" name="Rectangle 39"/>
          <p:cNvSpPr>
            <a:spLocks noChangeArrowheads="1"/>
          </p:cNvSpPr>
          <p:nvPr/>
        </p:nvSpPr>
        <p:spPr bwMode="auto">
          <a:xfrm>
            <a:off x="0" y="3584575"/>
            <a:ext cx="3055938" cy="8001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479242" name="Rectangle 41"/>
          <p:cNvSpPr>
            <a:spLocks noChangeArrowheads="1"/>
          </p:cNvSpPr>
          <p:nvPr/>
        </p:nvSpPr>
        <p:spPr bwMode="auto">
          <a:xfrm>
            <a:off x="5600700" y="3584575"/>
            <a:ext cx="2633663" cy="8302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3" name="Rectangle 39"/>
          <p:cNvSpPr>
            <a:spLocks noChangeArrowheads="1"/>
          </p:cNvSpPr>
          <p:nvPr/>
        </p:nvSpPr>
        <p:spPr bwMode="auto">
          <a:xfrm>
            <a:off x="4795838" y="3573463"/>
            <a:ext cx="2984500" cy="830262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0" y="3576638"/>
            <a:ext cx="1524000" cy="817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79245" name="Rectangle 44"/>
          <p:cNvSpPr>
            <a:spLocks noChangeArrowheads="1"/>
          </p:cNvSpPr>
          <p:nvPr/>
        </p:nvSpPr>
        <p:spPr bwMode="auto">
          <a:xfrm>
            <a:off x="407352" y="3833813"/>
            <a:ext cx="998538" cy="298450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50000">
                <a:srgbClr val="C0C0C0"/>
              </a:gs>
              <a:gs pos="100000">
                <a:srgbClr val="59595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9246" name="Rectangle 45"/>
          <p:cNvSpPr>
            <a:spLocks noChangeArrowheads="1"/>
          </p:cNvSpPr>
          <p:nvPr/>
        </p:nvSpPr>
        <p:spPr bwMode="auto">
          <a:xfrm>
            <a:off x="1405890" y="3584575"/>
            <a:ext cx="214313" cy="796925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50000">
                <a:srgbClr val="C0C0C0"/>
              </a:gs>
              <a:gs pos="100000">
                <a:srgbClr val="59595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1752600" y="4014788"/>
            <a:ext cx="114300" cy="14763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1776413" y="3846513"/>
            <a:ext cx="114300" cy="1476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1765300" y="3668713"/>
            <a:ext cx="114300" cy="1460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79250" name="Rectangle 43"/>
          <p:cNvSpPr>
            <a:spLocks noChangeArrowheads="1"/>
          </p:cNvSpPr>
          <p:nvPr/>
        </p:nvSpPr>
        <p:spPr bwMode="auto">
          <a:xfrm>
            <a:off x="488950" y="4381500"/>
            <a:ext cx="7726363" cy="131763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6" name="Oval 155"/>
          <p:cNvSpPr/>
          <p:nvPr/>
        </p:nvSpPr>
        <p:spPr>
          <a:xfrm>
            <a:off x="1785938" y="4241800"/>
            <a:ext cx="114300" cy="14605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79252" name="Rectangle 42"/>
          <p:cNvSpPr>
            <a:spLocks noChangeArrowheads="1"/>
          </p:cNvSpPr>
          <p:nvPr/>
        </p:nvSpPr>
        <p:spPr bwMode="auto">
          <a:xfrm>
            <a:off x="488950" y="3484563"/>
            <a:ext cx="7726363" cy="131762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1806575" y="2632075"/>
            <a:ext cx="114300" cy="14763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2255838" y="2528888"/>
            <a:ext cx="114300" cy="14763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2128838" y="2208213"/>
            <a:ext cx="114300" cy="1460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3946525" y="2486025"/>
            <a:ext cx="114300" cy="14605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4114800" y="2289175"/>
            <a:ext cx="114300" cy="14763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4119563" y="2665413"/>
            <a:ext cx="114300" cy="14605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4195763" y="2468563"/>
            <a:ext cx="114300" cy="14763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3" name="Group 159"/>
          <p:cNvGrpSpPr>
            <a:grpSpLocks/>
          </p:cNvGrpSpPr>
          <p:nvPr/>
        </p:nvGrpSpPr>
        <p:grpSpPr bwMode="auto">
          <a:xfrm flipH="1">
            <a:off x="4195763" y="2459038"/>
            <a:ext cx="2994025" cy="146050"/>
            <a:chOff x="1273631" y="791844"/>
            <a:chExt cx="2993619" cy="146957"/>
          </a:xfrm>
        </p:grpSpPr>
        <p:sp>
          <p:nvSpPr>
            <p:cNvPr id="87" name="Oval 86"/>
            <p:cNvSpPr/>
            <p:nvPr/>
          </p:nvSpPr>
          <p:spPr>
            <a:xfrm>
              <a:off x="1273631" y="791844"/>
              <a:ext cx="114285" cy="14695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88" name="Oval 87"/>
            <p:cNvSpPr/>
            <p:nvPr/>
          </p:nvSpPr>
          <p:spPr>
            <a:xfrm>
              <a:off x="1703786" y="791844"/>
              <a:ext cx="114285" cy="14695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89" name="Oval 88"/>
            <p:cNvSpPr/>
            <p:nvPr/>
          </p:nvSpPr>
          <p:spPr>
            <a:xfrm>
              <a:off x="2133939" y="791844"/>
              <a:ext cx="114285" cy="14695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0" name="Oval 89"/>
            <p:cNvSpPr/>
            <p:nvPr/>
          </p:nvSpPr>
          <p:spPr>
            <a:xfrm>
              <a:off x="2645045" y="791844"/>
              <a:ext cx="114285" cy="14695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3140278" y="791844"/>
              <a:ext cx="114285" cy="14695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3619638" y="791844"/>
              <a:ext cx="114285" cy="14695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93" name="Oval 92"/>
            <p:cNvSpPr/>
            <p:nvPr/>
          </p:nvSpPr>
          <p:spPr>
            <a:xfrm>
              <a:off x="4152965" y="791844"/>
              <a:ext cx="114285" cy="14695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94" name="Oval 93"/>
          <p:cNvSpPr/>
          <p:nvPr/>
        </p:nvSpPr>
        <p:spPr>
          <a:xfrm>
            <a:off x="7086600" y="2459038"/>
            <a:ext cx="114300" cy="14605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5" name="Oval 94"/>
          <p:cNvSpPr/>
          <p:nvPr/>
        </p:nvSpPr>
        <p:spPr>
          <a:xfrm>
            <a:off x="7516813" y="2459038"/>
            <a:ext cx="114300" cy="1460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6" name="Oval 95"/>
          <p:cNvSpPr/>
          <p:nvPr/>
        </p:nvSpPr>
        <p:spPr>
          <a:xfrm>
            <a:off x="7947025" y="2459038"/>
            <a:ext cx="114300" cy="1460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55" name="Straight Connector 154"/>
          <p:cNvCxnSpPr/>
          <p:nvPr/>
        </p:nvCxnSpPr>
        <p:spPr>
          <a:xfrm>
            <a:off x="652463" y="5915025"/>
            <a:ext cx="7839075" cy="15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3092450" y="5862638"/>
            <a:ext cx="238125" cy="7508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7" name="Rectangle 176"/>
          <p:cNvSpPr/>
          <p:nvPr/>
        </p:nvSpPr>
        <p:spPr>
          <a:xfrm>
            <a:off x="3570288" y="5945188"/>
            <a:ext cx="266700" cy="47307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0" name="Rectangle 179"/>
          <p:cNvSpPr/>
          <p:nvPr/>
        </p:nvSpPr>
        <p:spPr>
          <a:xfrm flipV="1">
            <a:off x="4083050" y="5964238"/>
            <a:ext cx="276225" cy="2254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5" name="Rectangle 194"/>
          <p:cNvSpPr/>
          <p:nvPr/>
        </p:nvSpPr>
        <p:spPr>
          <a:xfrm>
            <a:off x="4594225" y="5880100"/>
            <a:ext cx="239713" cy="1000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6" name="Rectangle 195"/>
          <p:cNvSpPr/>
          <p:nvPr/>
        </p:nvSpPr>
        <p:spPr>
          <a:xfrm>
            <a:off x="5170488" y="5781675"/>
            <a:ext cx="266700" cy="18256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7" name="Rectangle 196"/>
          <p:cNvSpPr/>
          <p:nvPr/>
        </p:nvSpPr>
        <p:spPr>
          <a:xfrm>
            <a:off x="5618163" y="5454650"/>
            <a:ext cx="260350" cy="5095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8" name="Rectangle 197"/>
          <p:cNvSpPr/>
          <p:nvPr/>
        </p:nvSpPr>
        <p:spPr>
          <a:xfrm>
            <a:off x="6113463" y="5259388"/>
            <a:ext cx="188912" cy="7048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9" name="Rectangle 198"/>
          <p:cNvSpPr/>
          <p:nvPr/>
        </p:nvSpPr>
        <p:spPr>
          <a:xfrm>
            <a:off x="6542088" y="5503863"/>
            <a:ext cx="234950" cy="4603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0" name="Rectangle 199"/>
          <p:cNvSpPr/>
          <p:nvPr/>
        </p:nvSpPr>
        <p:spPr>
          <a:xfrm flipV="1">
            <a:off x="7005638" y="5727700"/>
            <a:ext cx="276225" cy="19367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1" name="Rectangle 200"/>
          <p:cNvSpPr/>
          <p:nvPr/>
        </p:nvSpPr>
        <p:spPr>
          <a:xfrm>
            <a:off x="7435850" y="5892800"/>
            <a:ext cx="227013" cy="7143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2" name="Rectangle 201"/>
          <p:cNvSpPr/>
          <p:nvPr/>
        </p:nvSpPr>
        <p:spPr>
          <a:xfrm>
            <a:off x="7897813" y="5892800"/>
            <a:ext cx="228600" cy="714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6" name="Rectangle 85"/>
          <p:cNvSpPr/>
          <p:nvPr/>
        </p:nvSpPr>
        <p:spPr>
          <a:xfrm flipV="1">
            <a:off x="1257300" y="5716588"/>
            <a:ext cx="276225" cy="20161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8" name="Rectangle 97"/>
          <p:cNvSpPr/>
          <p:nvPr/>
        </p:nvSpPr>
        <p:spPr>
          <a:xfrm>
            <a:off x="1698625" y="5894388"/>
            <a:ext cx="254000" cy="9048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9" name="Rectangle 98"/>
          <p:cNvSpPr/>
          <p:nvPr/>
        </p:nvSpPr>
        <p:spPr>
          <a:xfrm>
            <a:off x="2106613" y="5889625"/>
            <a:ext cx="228600" cy="2667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2574925" y="5889625"/>
            <a:ext cx="315913" cy="5619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2" name="Oval 101"/>
          <p:cNvSpPr/>
          <p:nvPr/>
        </p:nvSpPr>
        <p:spPr>
          <a:xfrm>
            <a:off x="5654675" y="3944938"/>
            <a:ext cx="114300" cy="14605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3" name="Oval 102"/>
          <p:cNvSpPr/>
          <p:nvPr/>
        </p:nvSpPr>
        <p:spPr>
          <a:xfrm>
            <a:off x="4632325" y="3927475"/>
            <a:ext cx="114300" cy="14763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7" name="Oval 106"/>
          <p:cNvSpPr/>
          <p:nvPr/>
        </p:nvSpPr>
        <p:spPr>
          <a:xfrm flipH="1">
            <a:off x="7548563" y="4162425"/>
            <a:ext cx="114300" cy="1460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8" name="Oval 107"/>
          <p:cNvSpPr/>
          <p:nvPr/>
        </p:nvSpPr>
        <p:spPr>
          <a:xfrm flipH="1">
            <a:off x="7494588" y="3687763"/>
            <a:ext cx="114300" cy="14763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9" name="Oval 108"/>
          <p:cNvSpPr/>
          <p:nvPr/>
        </p:nvSpPr>
        <p:spPr>
          <a:xfrm flipH="1">
            <a:off x="6705600" y="3900488"/>
            <a:ext cx="114300" cy="147637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0" name="Oval 109"/>
          <p:cNvSpPr/>
          <p:nvPr/>
        </p:nvSpPr>
        <p:spPr>
          <a:xfrm flipH="1">
            <a:off x="1851025" y="4057650"/>
            <a:ext cx="114300" cy="14605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1" name="Oval 110"/>
          <p:cNvSpPr/>
          <p:nvPr/>
        </p:nvSpPr>
        <p:spPr>
          <a:xfrm flipH="1">
            <a:off x="2613025" y="3946525"/>
            <a:ext cx="114300" cy="14763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2" name="Oval 111"/>
          <p:cNvSpPr/>
          <p:nvPr/>
        </p:nvSpPr>
        <p:spPr>
          <a:xfrm flipH="1">
            <a:off x="3581400" y="3970338"/>
            <a:ext cx="114300" cy="14605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4" name="Oval 113"/>
          <p:cNvSpPr/>
          <p:nvPr/>
        </p:nvSpPr>
        <p:spPr>
          <a:xfrm>
            <a:off x="7631113" y="3802063"/>
            <a:ext cx="114300" cy="14763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5" name="Oval 114"/>
          <p:cNvSpPr/>
          <p:nvPr/>
        </p:nvSpPr>
        <p:spPr>
          <a:xfrm>
            <a:off x="7539038" y="3965575"/>
            <a:ext cx="114300" cy="14763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6" name="Oval 115"/>
          <p:cNvSpPr/>
          <p:nvPr/>
        </p:nvSpPr>
        <p:spPr>
          <a:xfrm>
            <a:off x="7967663" y="3965575"/>
            <a:ext cx="114300" cy="14763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4" name="Group 116"/>
          <p:cNvGrpSpPr>
            <a:grpSpLocks/>
          </p:cNvGrpSpPr>
          <p:nvPr/>
        </p:nvGrpSpPr>
        <p:grpSpPr bwMode="auto">
          <a:xfrm>
            <a:off x="1273175" y="1724025"/>
            <a:ext cx="2994025" cy="146050"/>
            <a:chOff x="1273631" y="791844"/>
            <a:chExt cx="2993619" cy="146957"/>
          </a:xfrm>
        </p:grpSpPr>
        <p:sp>
          <p:nvSpPr>
            <p:cNvPr id="118" name="Oval 117"/>
            <p:cNvSpPr/>
            <p:nvPr/>
          </p:nvSpPr>
          <p:spPr>
            <a:xfrm>
              <a:off x="1273631" y="791844"/>
              <a:ext cx="114285" cy="14695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19" name="Oval 118"/>
            <p:cNvSpPr/>
            <p:nvPr/>
          </p:nvSpPr>
          <p:spPr>
            <a:xfrm>
              <a:off x="1703786" y="791844"/>
              <a:ext cx="114285" cy="14695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20" name="Oval 119"/>
            <p:cNvSpPr/>
            <p:nvPr/>
          </p:nvSpPr>
          <p:spPr>
            <a:xfrm>
              <a:off x="2133939" y="791844"/>
              <a:ext cx="114285" cy="14695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21" name="Oval 120"/>
            <p:cNvSpPr/>
            <p:nvPr/>
          </p:nvSpPr>
          <p:spPr>
            <a:xfrm>
              <a:off x="2645045" y="791844"/>
              <a:ext cx="114285" cy="14695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22" name="Oval 121"/>
            <p:cNvSpPr/>
            <p:nvPr/>
          </p:nvSpPr>
          <p:spPr>
            <a:xfrm>
              <a:off x="3140278" y="791844"/>
              <a:ext cx="114285" cy="14695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3619638" y="791844"/>
              <a:ext cx="114285" cy="14695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24" name="Oval 123"/>
            <p:cNvSpPr/>
            <p:nvPr/>
          </p:nvSpPr>
          <p:spPr>
            <a:xfrm>
              <a:off x="4152965" y="791844"/>
              <a:ext cx="114285" cy="14695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5" name="Group 124"/>
          <p:cNvGrpSpPr>
            <a:grpSpLocks/>
          </p:cNvGrpSpPr>
          <p:nvPr/>
        </p:nvGrpSpPr>
        <p:grpSpPr bwMode="auto">
          <a:xfrm flipH="1">
            <a:off x="4152900" y="1712913"/>
            <a:ext cx="2994025" cy="146050"/>
            <a:chOff x="1273631" y="791844"/>
            <a:chExt cx="2993619" cy="146957"/>
          </a:xfrm>
        </p:grpSpPr>
        <p:sp>
          <p:nvSpPr>
            <p:cNvPr id="126" name="Oval 125"/>
            <p:cNvSpPr/>
            <p:nvPr/>
          </p:nvSpPr>
          <p:spPr>
            <a:xfrm>
              <a:off x="1273631" y="791844"/>
              <a:ext cx="114285" cy="146957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27" name="Oval 126"/>
            <p:cNvSpPr/>
            <p:nvPr/>
          </p:nvSpPr>
          <p:spPr>
            <a:xfrm>
              <a:off x="1703785" y="791844"/>
              <a:ext cx="114285" cy="14695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2" name="Oval 131"/>
            <p:cNvSpPr/>
            <p:nvPr/>
          </p:nvSpPr>
          <p:spPr>
            <a:xfrm>
              <a:off x="2133939" y="791844"/>
              <a:ext cx="114285" cy="14695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3" name="Oval 132"/>
            <p:cNvSpPr/>
            <p:nvPr/>
          </p:nvSpPr>
          <p:spPr>
            <a:xfrm>
              <a:off x="2645045" y="791844"/>
              <a:ext cx="114285" cy="14695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7" name="Oval 136"/>
            <p:cNvSpPr/>
            <p:nvPr/>
          </p:nvSpPr>
          <p:spPr>
            <a:xfrm>
              <a:off x="3140278" y="791844"/>
              <a:ext cx="114285" cy="146957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8" name="Oval 137"/>
            <p:cNvSpPr/>
            <p:nvPr/>
          </p:nvSpPr>
          <p:spPr>
            <a:xfrm>
              <a:off x="3619638" y="791844"/>
              <a:ext cx="114285" cy="146957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9" name="Oval 138"/>
            <p:cNvSpPr/>
            <p:nvPr/>
          </p:nvSpPr>
          <p:spPr>
            <a:xfrm>
              <a:off x="4152965" y="791844"/>
              <a:ext cx="114285" cy="146957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140" name="Oval 139"/>
          <p:cNvSpPr/>
          <p:nvPr/>
        </p:nvSpPr>
        <p:spPr>
          <a:xfrm>
            <a:off x="7043738" y="1712913"/>
            <a:ext cx="114300" cy="14605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1" name="Oval 140"/>
          <p:cNvSpPr/>
          <p:nvPr/>
        </p:nvSpPr>
        <p:spPr>
          <a:xfrm>
            <a:off x="7472363" y="1712913"/>
            <a:ext cx="114300" cy="1460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2" name="Oval 141"/>
          <p:cNvSpPr/>
          <p:nvPr/>
        </p:nvSpPr>
        <p:spPr>
          <a:xfrm>
            <a:off x="7902575" y="1712913"/>
            <a:ext cx="114300" cy="14605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180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Amplitude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205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59313" y="2090738"/>
            <a:ext cx="3832225" cy="25431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50" name="Object 5"/>
          <p:cNvGraphicFramePr>
            <a:graphicFrameLocks noChangeAspect="1"/>
          </p:cNvGraphicFramePr>
          <p:nvPr/>
        </p:nvGraphicFramePr>
        <p:xfrm>
          <a:off x="1322388" y="2909888"/>
          <a:ext cx="1711325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98197" imgH="431613" progId="Equation.3">
                  <p:embed/>
                </p:oleObj>
              </mc:Choice>
              <mc:Fallback>
                <p:oleObj name="Equation" r:id="rId3" imgW="698197" imgH="431613" progId="Equation.3">
                  <p:embed/>
                  <p:pic>
                    <p:nvPicPr>
                      <p:cNvPr id="205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2388" y="2909888"/>
                        <a:ext cx="1711325" cy="1055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223.2.8.1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51200"/>
            <a:ext cx="8229600" cy="339634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In the displacement graph for a sound wave shown above. What does the light green bar represent?</a:t>
            </a:r>
          </a:p>
          <a:p>
            <a:pPr marL="514350" indent="-514350">
              <a:buAutoNum type="alphaLcParenR"/>
            </a:pPr>
            <a:r>
              <a:rPr lang="en-US" dirty="0"/>
              <a:t>The particle that was at this position has moved to the left</a:t>
            </a:r>
          </a:p>
          <a:p>
            <a:pPr marL="514350" indent="-514350">
              <a:buAutoNum type="alphaLcParenR"/>
            </a:pPr>
            <a:r>
              <a:rPr lang="en-US" dirty="0"/>
              <a:t>The particle that was at this position has moved to the right</a:t>
            </a:r>
          </a:p>
          <a:p>
            <a:pPr marL="514350" indent="-514350">
              <a:buAutoNum type="alphaLcParenR"/>
            </a:pPr>
            <a:r>
              <a:rPr lang="en-US" dirty="0"/>
              <a:t>The particle that was once where the pink bar is has moved to where the light green bar is</a:t>
            </a:r>
          </a:p>
          <a:p>
            <a:pPr marL="514350" indent="-514350">
              <a:buFont typeface="Arial" pitchFamily="34" charset="0"/>
              <a:buAutoNum type="alphaLcParenR"/>
            </a:pPr>
            <a:r>
              <a:rPr lang="en-US" dirty="0"/>
              <a:t>The particle that was once where the blue bar is has moved to where the light green bar is</a:t>
            </a:r>
          </a:p>
          <a:p>
            <a:pPr marL="514350" indent="-514350">
              <a:buAutoNum type="alphaL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628419" y="2300967"/>
            <a:ext cx="7839075" cy="15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068406" y="2247518"/>
            <a:ext cx="238125" cy="75088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46244" y="2275375"/>
            <a:ext cx="266700" cy="4730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flipV="1">
            <a:off x="4070157" y="2260972"/>
            <a:ext cx="276225" cy="22542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70181" y="2266042"/>
            <a:ext cx="239713" cy="10001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146444" y="2167617"/>
            <a:ext cx="266700" cy="18256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594119" y="1862894"/>
            <a:ext cx="260350" cy="50958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089419" y="1678783"/>
            <a:ext cx="188912" cy="70485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518044" y="1919895"/>
            <a:ext cx="234950" cy="4603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 flipV="1">
            <a:off x="6981594" y="2169397"/>
            <a:ext cx="276225" cy="1936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411806" y="2278742"/>
            <a:ext cx="227013" cy="7143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 flipV="1">
            <a:off x="1233256" y="2113681"/>
            <a:ext cx="276225" cy="20161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674581" y="2258028"/>
            <a:ext cx="254000" cy="90487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082569" y="2253265"/>
            <a:ext cx="228600" cy="2667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550881" y="2248840"/>
            <a:ext cx="315913" cy="56197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26918" y="144615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174252" y="243935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628419" y="1645330"/>
            <a:ext cx="0" cy="633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2140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195" y="303150"/>
            <a:ext cx="8229600" cy="1143000"/>
          </a:xfrm>
        </p:spPr>
        <p:txBody>
          <a:bodyPr/>
          <a:lstStyle/>
          <a:p>
            <a:r>
              <a:rPr lang="en-US" dirty="0"/>
              <a:t>Question 223.2.8.2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51200"/>
            <a:ext cx="8229600" cy="339634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In the displacement graph for a sound wave shown above. What does the displacement, s, at point P represent?</a:t>
            </a:r>
          </a:p>
          <a:p>
            <a:pPr marL="514350" indent="-514350">
              <a:buAutoNum type="alphaLcParenR"/>
            </a:pPr>
            <a:r>
              <a:rPr lang="en-US" dirty="0"/>
              <a:t>The particle that was at </a:t>
            </a:r>
            <a:r>
              <a:rPr lang="en-US" dirty="0" err="1"/>
              <a:t>x</a:t>
            </a:r>
            <a:r>
              <a:rPr lang="en-US" baseline="-25000" dirty="0" err="1"/>
              <a:t>P</a:t>
            </a:r>
            <a:r>
              <a:rPr lang="en-US" baseline="-25000" dirty="0"/>
              <a:t> </a:t>
            </a:r>
            <a:r>
              <a:rPr lang="en-US" dirty="0"/>
              <a:t>has moved to the left</a:t>
            </a:r>
          </a:p>
          <a:p>
            <a:pPr marL="514350" indent="-514350">
              <a:buAutoNum type="alphaLcParenR"/>
            </a:pPr>
            <a:r>
              <a:rPr lang="en-US" dirty="0"/>
              <a:t>The particle that was at </a:t>
            </a:r>
            <a:r>
              <a:rPr lang="en-US" dirty="0" err="1"/>
              <a:t>x</a:t>
            </a:r>
            <a:r>
              <a:rPr lang="en-US" baseline="-25000" dirty="0" err="1"/>
              <a:t>P</a:t>
            </a:r>
            <a:r>
              <a:rPr lang="en-US" baseline="-25000" dirty="0"/>
              <a:t> </a:t>
            </a:r>
            <a:r>
              <a:rPr lang="en-US" dirty="0"/>
              <a:t>has moved to the right</a:t>
            </a:r>
          </a:p>
          <a:p>
            <a:pPr marL="514350" indent="-514350">
              <a:buAutoNum type="alphaLcParenR"/>
            </a:pPr>
            <a:r>
              <a:rPr lang="en-US" dirty="0"/>
              <a:t>The particle that was once at x</a:t>
            </a:r>
            <a:r>
              <a:rPr lang="en-US" baseline="-25000" dirty="0"/>
              <a:t>1 </a:t>
            </a:r>
            <a:r>
              <a:rPr lang="en-US" dirty="0"/>
              <a:t> has moved to </a:t>
            </a:r>
            <a:r>
              <a:rPr lang="en-US" dirty="0" err="1"/>
              <a:t>x</a:t>
            </a:r>
            <a:r>
              <a:rPr lang="en-US" baseline="-25000" dirty="0" err="1"/>
              <a:t>P</a:t>
            </a:r>
            <a:r>
              <a:rPr lang="en-US" baseline="-25000" dirty="0"/>
              <a:t> </a:t>
            </a:r>
          </a:p>
          <a:p>
            <a:pPr marL="514350" indent="-514350">
              <a:buAutoNum type="alphaLcParenR"/>
            </a:pPr>
            <a:r>
              <a:rPr lang="en-US" dirty="0"/>
              <a:t>The particle that was once at x</a:t>
            </a:r>
            <a:r>
              <a:rPr lang="en-US" baseline="-25000" dirty="0"/>
              <a:t>2</a:t>
            </a:r>
            <a:r>
              <a:rPr lang="en-US" dirty="0"/>
              <a:t> has moved to </a:t>
            </a:r>
            <a:r>
              <a:rPr lang="en-US" dirty="0" err="1"/>
              <a:t>x</a:t>
            </a:r>
            <a:r>
              <a:rPr lang="en-US" baseline="-25000" dirty="0" err="1"/>
              <a:t>P</a:t>
            </a:r>
            <a:r>
              <a:rPr lang="en-US" baseline="-250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628419" y="2300967"/>
            <a:ext cx="7839075" cy="15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6918" y="144615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174252" y="243935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628419" y="1645330"/>
            <a:ext cx="0" cy="6334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5"/>
          <p:cNvSpPr/>
          <p:nvPr/>
        </p:nvSpPr>
        <p:spPr>
          <a:xfrm>
            <a:off x="1756229" y="2307771"/>
            <a:ext cx="2946400" cy="754766"/>
          </a:xfrm>
          <a:custGeom>
            <a:avLst/>
            <a:gdLst>
              <a:gd name="connsiteX0" fmla="*/ 0 w 2946400"/>
              <a:gd name="connsiteY0" fmla="*/ 0 h 754766"/>
              <a:gd name="connsiteX1" fmla="*/ 1480457 w 2946400"/>
              <a:gd name="connsiteY1" fmla="*/ 754743 h 754766"/>
              <a:gd name="connsiteX2" fmla="*/ 2946400 w 2946400"/>
              <a:gd name="connsiteY2" fmla="*/ 29029 h 754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46400" h="754766">
                <a:moveTo>
                  <a:pt x="0" y="0"/>
                </a:moveTo>
                <a:cubicBezTo>
                  <a:pt x="494695" y="374952"/>
                  <a:pt x="989390" y="749905"/>
                  <a:pt x="1480457" y="754743"/>
                </a:cubicBezTo>
                <a:cubicBezTo>
                  <a:pt x="1971524" y="759581"/>
                  <a:pt x="2946400" y="29029"/>
                  <a:pt x="2946400" y="2902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 flipV="1">
            <a:off x="4710675" y="1576364"/>
            <a:ext cx="2946400" cy="754766"/>
          </a:xfrm>
          <a:custGeom>
            <a:avLst/>
            <a:gdLst>
              <a:gd name="connsiteX0" fmla="*/ 0 w 2946400"/>
              <a:gd name="connsiteY0" fmla="*/ 0 h 754766"/>
              <a:gd name="connsiteX1" fmla="*/ 1480457 w 2946400"/>
              <a:gd name="connsiteY1" fmla="*/ 754743 h 754766"/>
              <a:gd name="connsiteX2" fmla="*/ 2946400 w 2946400"/>
              <a:gd name="connsiteY2" fmla="*/ 29029 h 754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46400" h="754766">
                <a:moveTo>
                  <a:pt x="0" y="0"/>
                </a:moveTo>
                <a:cubicBezTo>
                  <a:pt x="494695" y="374952"/>
                  <a:pt x="989390" y="749905"/>
                  <a:pt x="1480457" y="754743"/>
                </a:cubicBezTo>
                <a:cubicBezTo>
                  <a:pt x="1971524" y="759581"/>
                  <a:pt x="2946400" y="29029"/>
                  <a:pt x="2946400" y="2902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193142" y="3018972"/>
            <a:ext cx="130628" cy="11611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154493" y="260242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057119" y="1909410"/>
            <a:ext cx="402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x</a:t>
            </a:r>
            <a:r>
              <a:rPr lang="en-US" baseline="-25000" dirty="0" err="1"/>
              <a:t>P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3225115" y="2245401"/>
            <a:ext cx="0" cy="160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554923" y="1931184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1722919" y="2267175"/>
            <a:ext cx="0" cy="160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489900" y="1955899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4657896" y="2291890"/>
            <a:ext cx="0" cy="160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7091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233.2.8.5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the energy transfer mechanism for sound waves?</a:t>
            </a:r>
          </a:p>
          <a:p>
            <a:pPr marL="514350" indent="-514350">
              <a:buAutoNum type="alphaLcParenR"/>
            </a:pPr>
            <a:r>
              <a:rPr lang="en-US" dirty="0"/>
              <a:t>Elastic forces between molecules</a:t>
            </a:r>
          </a:p>
          <a:p>
            <a:pPr marL="514350" indent="-514350">
              <a:buAutoNum type="alphaLcParenR"/>
            </a:pPr>
            <a:r>
              <a:rPr lang="en-US" dirty="0"/>
              <a:t>Pressure forces between molecules</a:t>
            </a:r>
          </a:p>
          <a:p>
            <a:pPr marL="514350" indent="-514350">
              <a:buAutoNum type="alphaLcParenR"/>
            </a:pPr>
            <a:r>
              <a:rPr lang="en-US" dirty="0"/>
              <a:t>Electrical forces between molecules</a:t>
            </a:r>
          </a:p>
          <a:p>
            <a:pPr marL="514350" indent="-514350">
              <a:buAutoNum type="alphaLcParenR"/>
            </a:pPr>
            <a:r>
              <a:rPr lang="en-US" dirty="0"/>
              <a:t>Collisions between molecules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326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Wave Function</a:t>
            </a:r>
          </a:p>
        </p:txBody>
      </p:sp>
      <p:sp>
        <p:nvSpPr>
          <p:cNvPr id="3076" name="Text Box 30"/>
          <p:cNvSpPr txBox="1">
            <a:spLocks noChangeArrowheads="1"/>
          </p:cNvSpPr>
          <p:nvPr/>
        </p:nvSpPr>
        <p:spPr bwMode="auto">
          <a:xfrm>
            <a:off x="4729713" y="3715657"/>
            <a:ext cx="1585913" cy="9159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Fluid displaced to fill void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826250" y="2449513"/>
            <a:ext cx="828675" cy="6096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7654925" y="2449513"/>
            <a:ext cx="828675" cy="6096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9" name="Rectangle 8"/>
          <p:cNvSpPr>
            <a:spLocks noChangeArrowheads="1"/>
          </p:cNvSpPr>
          <p:nvPr/>
        </p:nvSpPr>
        <p:spPr bwMode="auto">
          <a:xfrm>
            <a:off x="6072188" y="2373313"/>
            <a:ext cx="2462212" cy="74612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0" name="Rectangle 9"/>
          <p:cNvSpPr>
            <a:spLocks noChangeArrowheads="1"/>
          </p:cNvSpPr>
          <p:nvPr/>
        </p:nvSpPr>
        <p:spPr bwMode="auto">
          <a:xfrm>
            <a:off x="6072188" y="3059113"/>
            <a:ext cx="2462212" cy="61912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5543550" y="2640013"/>
            <a:ext cx="1055688" cy="228600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50000">
                <a:srgbClr val="C0C0C0"/>
              </a:gs>
              <a:gs pos="100000">
                <a:srgbClr val="59595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2" name="Rectangle 11"/>
          <p:cNvSpPr>
            <a:spLocks noChangeArrowheads="1"/>
          </p:cNvSpPr>
          <p:nvPr/>
        </p:nvSpPr>
        <p:spPr bwMode="auto">
          <a:xfrm>
            <a:off x="6599238" y="2449513"/>
            <a:ext cx="227012" cy="609600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50000">
                <a:srgbClr val="C0C0C0"/>
              </a:gs>
              <a:gs pos="100000">
                <a:srgbClr val="59595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3083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05663" y="3589338"/>
            <a:ext cx="1177925" cy="1320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084" name="Text Box 19"/>
          <p:cNvSpPr txBox="1">
            <a:spLocks noChangeArrowheads="1"/>
          </p:cNvSpPr>
          <p:nvPr/>
        </p:nvSpPr>
        <p:spPr bwMode="auto">
          <a:xfrm>
            <a:off x="6727825" y="3605213"/>
            <a:ext cx="452438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sym typeface="Symbol" pitchFamily="18" charset="2"/>
              </a:rPr>
              <a:t>s</a:t>
            </a:r>
            <a:r>
              <a:rPr lang="en-US" sz="1200" baseline="-25000">
                <a:sym typeface="Symbol" pitchFamily="18" charset="2"/>
              </a:rPr>
              <a:t>max</a:t>
            </a:r>
          </a:p>
        </p:txBody>
      </p:sp>
      <p:sp>
        <p:nvSpPr>
          <p:cNvPr id="3085" name="Text Box 20"/>
          <p:cNvSpPr txBox="1">
            <a:spLocks noChangeArrowheads="1"/>
          </p:cNvSpPr>
          <p:nvPr/>
        </p:nvSpPr>
        <p:spPr bwMode="auto">
          <a:xfrm>
            <a:off x="8180388" y="4119563"/>
            <a:ext cx="257175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x</a:t>
            </a:r>
          </a:p>
        </p:txBody>
      </p:sp>
      <p:sp>
        <p:nvSpPr>
          <p:cNvPr id="3086" name="Text Box 22"/>
          <p:cNvSpPr txBox="1">
            <a:spLocks noChangeArrowheads="1"/>
          </p:cNvSpPr>
          <p:nvPr/>
        </p:nvSpPr>
        <p:spPr bwMode="auto">
          <a:xfrm>
            <a:off x="6972300" y="3287713"/>
            <a:ext cx="260350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s</a:t>
            </a:r>
          </a:p>
        </p:txBody>
      </p:sp>
      <p:sp>
        <p:nvSpPr>
          <p:cNvPr id="3087" name="Line 13"/>
          <p:cNvSpPr>
            <a:spLocks noChangeShapeType="1"/>
          </p:cNvSpPr>
          <p:nvPr/>
        </p:nvSpPr>
        <p:spPr bwMode="auto">
          <a:xfrm flipV="1">
            <a:off x="7224713" y="2449513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8" name="Line 15"/>
          <p:cNvSpPr>
            <a:spLocks noChangeShapeType="1"/>
          </p:cNvSpPr>
          <p:nvPr/>
        </p:nvSpPr>
        <p:spPr bwMode="auto">
          <a:xfrm flipV="1">
            <a:off x="8021638" y="2449513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9" name="Line 29"/>
          <p:cNvSpPr>
            <a:spLocks noChangeShapeType="1"/>
          </p:cNvSpPr>
          <p:nvPr/>
        </p:nvSpPr>
        <p:spPr bwMode="auto">
          <a:xfrm flipV="1">
            <a:off x="6199188" y="2906713"/>
            <a:ext cx="684212" cy="685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0" name="Line 31"/>
          <p:cNvSpPr>
            <a:spLocks noChangeShapeType="1"/>
          </p:cNvSpPr>
          <p:nvPr/>
        </p:nvSpPr>
        <p:spPr bwMode="auto">
          <a:xfrm flipH="1">
            <a:off x="7642225" y="2144713"/>
            <a:ext cx="303213" cy="685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1" name="Text Box 32"/>
          <p:cNvSpPr txBox="1">
            <a:spLocks noChangeArrowheads="1"/>
          </p:cNvSpPr>
          <p:nvPr/>
        </p:nvSpPr>
        <p:spPr bwMode="auto">
          <a:xfrm>
            <a:off x="7359229" y="1471354"/>
            <a:ext cx="1585912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Propagating rarefaction</a:t>
            </a:r>
          </a:p>
        </p:txBody>
      </p:sp>
      <p:sp>
        <p:nvSpPr>
          <p:cNvPr id="3092" name="Rectangle 35"/>
          <p:cNvSpPr>
            <a:spLocks noChangeArrowheads="1"/>
          </p:cNvSpPr>
          <p:nvPr/>
        </p:nvSpPr>
        <p:spPr bwMode="auto">
          <a:xfrm>
            <a:off x="0" y="3248025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074" name="Object 34"/>
          <p:cNvGraphicFramePr>
            <a:graphicFrameLocks noChangeAspect="1"/>
          </p:cNvGraphicFramePr>
          <p:nvPr/>
        </p:nvGraphicFramePr>
        <p:xfrm>
          <a:off x="958850" y="3268663"/>
          <a:ext cx="30083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11280" imgH="228600" progId="Equation.3">
                  <p:embed/>
                </p:oleObj>
              </mc:Choice>
              <mc:Fallback>
                <p:oleObj name="Equation" r:id="rId3" imgW="1511280" imgH="228600" progId="Equation.3">
                  <p:embed/>
                  <p:pic>
                    <p:nvPicPr>
                      <p:cNvPr id="3074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850" y="3268663"/>
                        <a:ext cx="300831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35668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2525713" y="1752600"/>
            <a:ext cx="4102100" cy="4419600"/>
            <a:chOff x="4752975" y="1752600"/>
            <a:chExt cx="4102100" cy="4419600"/>
          </a:xfrm>
        </p:grpSpPr>
        <p:pic>
          <p:nvPicPr>
            <p:cNvPr id="493570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589713" y="2968625"/>
              <a:ext cx="2160588" cy="13208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pic>
          <p:nvPicPr>
            <p:cNvPr id="493571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586084" y="4568825"/>
              <a:ext cx="2198687" cy="16033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493572" name="Line 7"/>
            <p:cNvSpPr>
              <a:spLocks noChangeShapeType="1"/>
            </p:cNvSpPr>
            <p:nvPr/>
          </p:nvSpPr>
          <p:spPr bwMode="auto">
            <a:xfrm flipV="1">
              <a:off x="6648450" y="1828800"/>
              <a:ext cx="0" cy="40354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93573" name="Line 8"/>
            <p:cNvSpPr>
              <a:spLocks noChangeShapeType="1"/>
            </p:cNvSpPr>
            <p:nvPr/>
          </p:nvSpPr>
          <p:spPr bwMode="auto">
            <a:xfrm flipV="1">
              <a:off x="7375071" y="1828800"/>
              <a:ext cx="0" cy="40354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93574" name="Line 9"/>
            <p:cNvSpPr>
              <a:spLocks noChangeShapeType="1"/>
            </p:cNvSpPr>
            <p:nvPr/>
          </p:nvSpPr>
          <p:spPr bwMode="auto">
            <a:xfrm flipV="1">
              <a:off x="8105775" y="1828800"/>
              <a:ext cx="0" cy="40354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6059488" y="1828800"/>
              <a:ext cx="2670175" cy="609600"/>
              <a:chOff x="3936" y="1152"/>
              <a:chExt cx="1600" cy="384"/>
            </a:xfrm>
          </p:grpSpPr>
          <p:sp>
            <p:nvSpPr>
              <p:cNvPr id="20" name="Rectangle 11"/>
              <p:cNvSpPr>
                <a:spLocks noChangeArrowheads="1"/>
              </p:cNvSpPr>
              <p:nvPr/>
            </p:nvSpPr>
            <p:spPr bwMode="auto">
              <a:xfrm>
                <a:off x="3936" y="1152"/>
                <a:ext cx="800" cy="384"/>
              </a:xfrm>
              <a:prstGeom prst="rect">
                <a:avLst/>
              </a:prstGeom>
              <a:gradFill rotWithShape="1">
                <a:gsLst>
                  <a:gs pos="0">
                    <a:schemeClr val="accent1"/>
                  </a:gs>
                  <a:gs pos="5000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21" name="Rectangle 12"/>
              <p:cNvSpPr>
                <a:spLocks noChangeArrowheads="1"/>
              </p:cNvSpPr>
              <p:nvPr/>
            </p:nvSpPr>
            <p:spPr bwMode="auto">
              <a:xfrm>
                <a:off x="4736" y="1152"/>
                <a:ext cx="800" cy="384"/>
              </a:xfrm>
              <a:prstGeom prst="rect">
                <a:avLst/>
              </a:prstGeom>
              <a:gradFill rotWithShape="1">
                <a:gsLst>
                  <a:gs pos="0">
                    <a:schemeClr val="accent1"/>
                  </a:gs>
                  <a:gs pos="5000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  <p:sp>
          <p:nvSpPr>
            <p:cNvPr id="493576" name="Rectangle 13"/>
            <p:cNvSpPr>
              <a:spLocks noChangeArrowheads="1"/>
            </p:cNvSpPr>
            <p:nvPr/>
          </p:nvSpPr>
          <p:spPr bwMode="auto">
            <a:xfrm>
              <a:off x="5486400" y="1752600"/>
              <a:ext cx="3352800" cy="74613"/>
            </a:xfrm>
            <a:prstGeom prst="rect">
              <a:avLst/>
            </a:prstGeom>
            <a:gradFill rotWithShape="1">
              <a:gsLst>
                <a:gs pos="0">
                  <a:srgbClr val="595959"/>
                </a:gs>
                <a:gs pos="100000">
                  <a:srgbClr val="C0C0C0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93577" name="Rectangle 14"/>
            <p:cNvSpPr>
              <a:spLocks noChangeArrowheads="1"/>
            </p:cNvSpPr>
            <p:nvPr/>
          </p:nvSpPr>
          <p:spPr bwMode="auto">
            <a:xfrm>
              <a:off x="4752975" y="2019300"/>
              <a:ext cx="1066800" cy="228600"/>
            </a:xfrm>
            <a:prstGeom prst="rect">
              <a:avLst/>
            </a:prstGeom>
            <a:gradFill rotWithShape="1">
              <a:gsLst>
                <a:gs pos="0">
                  <a:srgbClr val="595959"/>
                </a:gs>
                <a:gs pos="50000">
                  <a:srgbClr val="C0C0C0"/>
                </a:gs>
                <a:gs pos="100000">
                  <a:srgbClr val="595959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93578" name="Rectangle 15"/>
            <p:cNvSpPr>
              <a:spLocks noChangeArrowheads="1"/>
            </p:cNvSpPr>
            <p:nvPr/>
          </p:nvSpPr>
          <p:spPr bwMode="auto">
            <a:xfrm>
              <a:off x="5819775" y="1828800"/>
              <a:ext cx="228600" cy="609600"/>
            </a:xfrm>
            <a:prstGeom prst="rect">
              <a:avLst/>
            </a:prstGeom>
            <a:gradFill rotWithShape="1">
              <a:gsLst>
                <a:gs pos="0">
                  <a:srgbClr val="595959"/>
                </a:gs>
                <a:gs pos="50000">
                  <a:srgbClr val="C0C0C0"/>
                </a:gs>
                <a:gs pos="100000">
                  <a:srgbClr val="595959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93579" name="Text Box 16"/>
            <p:cNvSpPr txBox="1">
              <a:spLocks noChangeArrowheads="1"/>
            </p:cNvSpPr>
            <p:nvPr/>
          </p:nvSpPr>
          <p:spPr bwMode="auto">
            <a:xfrm>
              <a:off x="8580444" y="5350558"/>
              <a:ext cx="27283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/>
                <a:t>x</a:t>
              </a:r>
            </a:p>
          </p:txBody>
        </p:sp>
        <p:sp>
          <p:nvSpPr>
            <p:cNvPr id="493580" name="Rectangle 17"/>
            <p:cNvSpPr>
              <a:spLocks noChangeArrowheads="1"/>
            </p:cNvSpPr>
            <p:nvPr/>
          </p:nvSpPr>
          <p:spPr bwMode="auto">
            <a:xfrm>
              <a:off x="5537200" y="2438400"/>
              <a:ext cx="3317875" cy="76200"/>
            </a:xfrm>
            <a:prstGeom prst="rect">
              <a:avLst/>
            </a:prstGeom>
            <a:gradFill rotWithShape="1">
              <a:gsLst>
                <a:gs pos="0">
                  <a:srgbClr val="595959"/>
                </a:gs>
                <a:gs pos="100000">
                  <a:srgbClr val="C0C0C0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93581" name="Text Box 20"/>
            <p:cNvSpPr txBox="1">
              <a:spLocks noChangeArrowheads="1"/>
            </p:cNvSpPr>
            <p:nvPr/>
          </p:nvSpPr>
          <p:spPr bwMode="auto">
            <a:xfrm>
              <a:off x="5590216" y="2743200"/>
              <a:ext cx="1037656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/>
                <a:t>Displacement</a:t>
              </a:r>
            </a:p>
          </p:txBody>
        </p:sp>
        <p:sp>
          <p:nvSpPr>
            <p:cNvPr id="493582" name="Text Box 22"/>
            <p:cNvSpPr txBox="1">
              <a:spLocks noChangeArrowheads="1"/>
            </p:cNvSpPr>
            <p:nvPr/>
          </p:nvSpPr>
          <p:spPr bwMode="auto">
            <a:xfrm>
              <a:off x="5255957" y="4343400"/>
              <a:ext cx="1371915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>
                  <a:sym typeface="Symbol" pitchFamily="18" charset="2"/>
                </a:rPr>
                <a:t>Change in Pressure</a:t>
              </a:r>
            </a:p>
          </p:txBody>
        </p:sp>
        <p:sp>
          <p:nvSpPr>
            <p:cNvPr id="493583" name="Text Box 16"/>
            <p:cNvSpPr txBox="1">
              <a:spLocks noChangeArrowheads="1"/>
            </p:cNvSpPr>
            <p:nvPr/>
          </p:nvSpPr>
          <p:spPr bwMode="auto">
            <a:xfrm>
              <a:off x="8580444" y="3625123"/>
              <a:ext cx="272832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/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35128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BB09E3-76B0-75B2-0072-6AACE4CE94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C842457-3A33-1EF1-7DDD-8107024A2F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415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FCD0D3-C27D-45E7-B26E-D48722990FFA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167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Question 123.21.7</a:t>
            </a:r>
          </a:p>
        </p:txBody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dirty="0"/>
              <a:t>A wave is traveling on a rope. Does the wave speed increase or decrease as you pull harder on a rope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dirty="0"/>
              <a:t>Increase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dirty="0"/>
              <a:t>Decrease</a:t>
            </a:r>
          </a:p>
        </p:txBody>
      </p:sp>
    </p:spTree>
    <p:extLst>
      <p:ext uri="{BB962C8B-B14F-4D97-AF65-F5344CB8AC3E}">
        <p14:creationId xmlns:p14="http://schemas.microsoft.com/office/powerpoint/2010/main" val="7232137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Question 16.9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/>
              <a:t>A wave travels across a boundary between two different weight ropes. If it goes from the heavier to the lighter rope, the wave speed</a:t>
            </a:r>
          </a:p>
          <a:p>
            <a:pPr marL="990600" lvl="1" indent="-533400" eaLnBrk="1" hangingPunct="1">
              <a:buFontTx/>
              <a:buAutoNum type="alphaLcParenR"/>
            </a:pPr>
            <a:r>
              <a:rPr lang="en-US"/>
              <a:t>Increases</a:t>
            </a:r>
          </a:p>
          <a:p>
            <a:pPr marL="990600" lvl="1" indent="-533400" eaLnBrk="1" hangingPunct="1">
              <a:buFontTx/>
              <a:buAutoNum type="alphaLcParenR"/>
            </a:pPr>
            <a:r>
              <a:rPr lang="en-US"/>
              <a:t>Decreases</a:t>
            </a:r>
          </a:p>
          <a:p>
            <a:pPr marL="990600" lvl="1" indent="-533400" eaLnBrk="1" hangingPunct="1">
              <a:buFontTx/>
              <a:buAutoNum type="alphaLcParenR"/>
            </a:pPr>
            <a:r>
              <a:rPr lang="en-US"/>
              <a:t>Stays the same</a:t>
            </a:r>
          </a:p>
          <a:p>
            <a:pPr marL="990600" lvl="1" indent="-533400" eaLnBrk="1" hangingPunct="1">
              <a:buFontTx/>
              <a:buAutoNum type="alphaLcParenR"/>
            </a:pPr>
            <a:r>
              <a:rPr lang="en-US"/>
              <a:t>Can’t tell</a:t>
            </a:r>
          </a:p>
        </p:txBody>
      </p:sp>
      <p:sp>
        <p:nvSpPr>
          <p:cNvPr id="522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A354CA6-2371-4C3D-9BCD-3813C9281DF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583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Question 16.10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/>
              <a:t>A wave travels across a boundary between two different weight ropes. If it goes from the lighter to the heavier rope, the reflected wave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/>
              <a:t>Is inverted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/>
              <a:t>Is not inverted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/>
              <a:t>Can’t tell</a:t>
            </a:r>
          </a:p>
        </p:txBody>
      </p:sp>
      <p:sp>
        <p:nvSpPr>
          <p:cNvPr id="532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CD2813-E4C4-402A-A221-FA93E480D86C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8975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Question 16.11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800"/>
              <a:t>If one end of the rope is fixed to a pole, the reflected wave is inverted because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sz="2800"/>
              <a:t>The rope dissipates energy so the pulse must be lower to account for the lower potential energy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sz="2800"/>
              <a:t>The pole exerts an equal but opposite force on the end of the rope, so it is forced downward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sz="2800"/>
              <a:t>The pull of gravity increases for the end of ropes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sz="2800"/>
              <a:t>Can’t tell</a:t>
            </a:r>
          </a:p>
        </p:txBody>
      </p:sp>
      <p:sp>
        <p:nvSpPr>
          <p:cNvPr id="542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F00098-A586-4021-A6FD-B25936B14AFD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445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Effect of </a:t>
            </a:r>
            <a:r>
              <a:rPr lang="en-US">
                <a:sym typeface="Symbol" pitchFamily="18" charset="2"/>
              </a:rPr>
              <a:t>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613150" cy="4525963"/>
          </a:xfrm>
        </p:spPr>
        <p:txBody>
          <a:bodyPr/>
          <a:lstStyle/>
          <a:p>
            <a:pPr eaLnBrk="1" hangingPunct="1"/>
            <a:r>
              <a:rPr lang="en-US"/>
              <a:t>Same example, but with different values of </a:t>
            </a:r>
            <a:r>
              <a:rPr lang="en-US">
                <a:sym typeface="Symbol" pitchFamily="18" charset="2"/>
              </a:rPr>
              <a:t></a:t>
            </a:r>
            <a:r>
              <a:rPr lang="en-US"/>
              <a:t> </a:t>
            </a:r>
          </a:p>
        </p:txBody>
      </p:sp>
      <p:pic>
        <p:nvPicPr>
          <p:cNvPr id="307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73538" y="2097088"/>
            <a:ext cx="4521200" cy="30146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5557838" y="5305425"/>
          <a:ext cx="20193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19300" imgH="431800" progId="Equation.3">
                  <p:embed/>
                </p:oleObj>
              </mc:Choice>
              <mc:Fallback>
                <p:oleObj name="Equation" r:id="rId3" imgW="2019300" imgH="431800" progId="Equation.3">
                  <p:embed/>
                  <p:pic>
                    <p:nvPicPr>
                      <p:cNvPr id="307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7838" y="5305425"/>
                        <a:ext cx="20193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6"/>
          <p:cNvGraphicFramePr>
            <a:graphicFrameLocks noChangeAspect="1"/>
          </p:cNvGraphicFramePr>
          <p:nvPr/>
        </p:nvGraphicFramePr>
        <p:xfrm>
          <a:off x="8201025" y="4760913"/>
          <a:ext cx="419100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19040" imgH="1346040" progId="Equation.3">
                  <p:embed/>
                </p:oleObj>
              </mc:Choice>
              <mc:Fallback>
                <p:oleObj name="Equation" r:id="rId5" imgW="419040" imgH="1346040" progId="Equation.3">
                  <p:embed/>
                  <p:pic>
                    <p:nvPicPr>
                      <p:cNvPr id="307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1025" y="4760913"/>
                        <a:ext cx="419100" cy="1343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Question 123.21.8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/>
              <a:t>The speed of sound in water is about 1.4km/s. Will the speed of sound be faster or slower in air?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/>
              <a:t>Faster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/>
              <a:t>Slower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/>
              <a:t>Can’t tell</a:t>
            </a:r>
          </a:p>
          <a:p>
            <a:pPr marL="609600" indent="-609600" eaLnBrk="1" hangingPunct="1"/>
            <a:endParaRPr lang="en-US"/>
          </a:p>
        </p:txBody>
      </p:sp>
      <p:sp>
        <p:nvSpPr>
          <p:cNvPr id="593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D24A40A-39FE-434B-BF0F-F604B45A6121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1818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2007</a:t>
            </a:r>
          </a:p>
        </p:txBody>
      </p:sp>
      <p:sp>
        <p:nvSpPr>
          <p:cNvPr id="583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583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20877BE-92C3-491C-93AD-A4AD9F2A15F2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Case One: Fixed End</a:t>
            </a:r>
          </a:p>
        </p:txBody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5167313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/>
              <a:t> There is a big change in the medium at the end of the rope.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The rope ends.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/>
              <a:t>There is a person or (as in the figure) some thing holding the rope in place. 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This change in medium causes a reflection.    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In the fixed end case, the pulse is inverted. 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31135484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709273" y="176212"/>
            <a:ext cx="5725454" cy="6505575"/>
            <a:chOff x="294346" y="123825"/>
            <a:chExt cx="5725454" cy="6505575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68325" y="123825"/>
              <a:ext cx="2327275" cy="1552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8325" y="1752600"/>
              <a:ext cx="2327275" cy="1552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68325" y="3429000"/>
              <a:ext cx="2327275" cy="1552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33400" y="5029200"/>
              <a:ext cx="2327275" cy="1552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9" name="Picture 8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692525" y="152400"/>
              <a:ext cx="2327275" cy="1552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" name="Picture 9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657600" y="1752600"/>
              <a:ext cx="2327275" cy="1552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1" name="Picture 10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657600" y="3476625"/>
              <a:ext cx="2327275" cy="1552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11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657600" y="5076825"/>
              <a:ext cx="2327275" cy="1552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3" name="TextBox 9"/>
            <p:cNvSpPr txBox="1"/>
            <p:nvPr/>
          </p:nvSpPr>
          <p:spPr>
            <a:xfrm>
              <a:off x="294346" y="685800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0s</a:t>
              </a:r>
            </a:p>
          </p:txBody>
        </p:sp>
        <p:sp>
          <p:nvSpPr>
            <p:cNvPr id="14" name="TextBox 10"/>
            <p:cNvSpPr txBox="1"/>
            <p:nvPr/>
          </p:nvSpPr>
          <p:spPr>
            <a:xfrm>
              <a:off x="294346" y="2297668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1s</a:t>
              </a:r>
            </a:p>
          </p:txBody>
        </p:sp>
        <p:sp>
          <p:nvSpPr>
            <p:cNvPr id="15" name="TextBox 11"/>
            <p:cNvSpPr txBox="1"/>
            <p:nvPr/>
          </p:nvSpPr>
          <p:spPr>
            <a:xfrm>
              <a:off x="294346" y="3886200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2s</a:t>
              </a:r>
            </a:p>
          </p:txBody>
        </p:sp>
        <p:sp>
          <p:nvSpPr>
            <p:cNvPr id="16" name="TextBox 12"/>
            <p:cNvSpPr txBox="1"/>
            <p:nvPr/>
          </p:nvSpPr>
          <p:spPr>
            <a:xfrm>
              <a:off x="294346" y="5486400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3s</a:t>
              </a:r>
            </a:p>
          </p:txBody>
        </p:sp>
        <p:sp>
          <p:nvSpPr>
            <p:cNvPr id="17" name="TextBox 13"/>
            <p:cNvSpPr txBox="1"/>
            <p:nvPr/>
          </p:nvSpPr>
          <p:spPr>
            <a:xfrm>
              <a:off x="3113746" y="697468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4s</a:t>
              </a:r>
            </a:p>
          </p:txBody>
        </p:sp>
        <p:sp>
          <p:nvSpPr>
            <p:cNvPr id="18" name="TextBox 14"/>
            <p:cNvSpPr txBox="1"/>
            <p:nvPr/>
          </p:nvSpPr>
          <p:spPr>
            <a:xfrm>
              <a:off x="3113746" y="2309336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5s</a:t>
              </a:r>
            </a:p>
          </p:txBody>
        </p:sp>
        <p:sp>
          <p:nvSpPr>
            <p:cNvPr id="19" name="TextBox 15"/>
            <p:cNvSpPr txBox="1"/>
            <p:nvPr/>
          </p:nvSpPr>
          <p:spPr>
            <a:xfrm>
              <a:off x="3113746" y="3897868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6s</a:t>
              </a:r>
            </a:p>
          </p:txBody>
        </p:sp>
        <p:sp>
          <p:nvSpPr>
            <p:cNvPr id="20" name="TextBox 16"/>
            <p:cNvSpPr txBox="1"/>
            <p:nvPr/>
          </p:nvSpPr>
          <p:spPr>
            <a:xfrm>
              <a:off x="3113746" y="5498068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7s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90027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C6ZAOiIfKo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762000" y="1719263"/>
            <a:ext cx="8001000" cy="450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9925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2007</a:t>
            </a:r>
          </a:p>
        </p:txBody>
      </p:sp>
      <p:sp>
        <p:nvSpPr>
          <p:cNvPr id="593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593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6E64E3-294D-42DF-BB91-93B1EBA0D53D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93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Forces on the End of the Rope</a:t>
            </a:r>
          </a:p>
        </p:txBody>
      </p:sp>
      <p:grpSp>
        <p:nvGrpSpPr>
          <p:cNvPr id="2" name="Group 87"/>
          <p:cNvGrpSpPr>
            <a:grpSpLocks/>
          </p:cNvGrpSpPr>
          <p:nvPr/>
        </p:nvGrpSpPr>
        <p:grpSpPr bwMode="auto">
          <a:xfrm>
            <a:off x="0" y="1192213"/>
            <a:ext cx="8824913" cy="5072062"/>
            <a:chOff x="0" y="751"/>
            <a:chExt cx="5559" cy="3195"/>
          </a:xfrm>
        </p:grpSpPr>
        <p:sp>
          <p:nvSpPr>
            <p:cNvPr id="59399" name="Rectangle 18"/>
            <p:cNvSpPr>
              <a:spLocks noChangeArrowheads="1"/>
            </p:cNvSpPr>
            <p:nvPr/>
          </p:nvSpPr>
          <p:spPr bwMode="auto">
            <a:xfrm>
              <a:off x="5083" y="796"/>
              <a:ext cx="476" cy="2939"/>
            </a:xfrm>
            <a:prstGeom prst="rect">
              <a:avLst/>
            </a:prstGeom>
            <a:gradFill rotWithShape="1">
              <a:gsLst>
                <a:gs pos="0">
                  <a:srgbClr val="993300"/>
                </a:gs>
                <a:gs pos="100000">
                  <a:srgbClr val="471800"/>
                </a:gs>
              </a:gsLst>
              <a:lin ang="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85"/>
            <p:cNvGrpSpPr>
              <a:grpSpLocks/>
            </p:cNvGrpSpPr>
            <p:nvPr/>
          </p:nvGrpSpPr>
          <p:grpSpPr bwMode="auto">
            <a:xfrm>
              <a:off x="444" y="751"/>
              <a:ext cx="4847" cy="1224"/>
              <a:chOff x="444" y="868"/>
              <a:chExt cx="4847" cy="1224"/>
            </a:xfrm>
          </p:grpSpPr>
          <p:sp>
            <p:nvSpPr>
              <p:cNvPr id="59438" name="AutoShape 82"/>
              <p:cNvSpPr>
                <a:spLocks noChangeArrowheads="1"/>
              </p:cNvSpPr>
              <p:nvPr/>
            </p:nvSpPr>
            <p:spPr bwMode="auto">
              <a:xfrm rot="8906288" flipH="1">
                <a:off x="444" y="1873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39" name="AutoShape 81"/>
              <p:cNvSpPr>
                <a:spLocks noChangeArrowheads="1"/>
              </p:cNvSpPr>
              <p:nvPr/>
            </p:nvSpPr>
            <p:spPr bwMode="auto">
              <a:xfrm rot="8685633" flipH="1">
                <a:off x="766" y="1647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40" name="AutoShape 80"/>
              <p:cNvSpPr>
                <a:spLocks noChangeArrowheads="1"/>
              </p:cNvSpPr>
              <p:nvPr/>
            </p:nvSpPr>
            <p:spPr bwMode="auto">
              <a:xfrm rot="8843297" flipH="1">
                <a:off x="1069" y="1435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41" name="AutoShape 78"/>
              <p:cNvSpPr>
                <a:spLocks noChangeArrowheads="1"/>
              </p:cNvSpPr>
              <p:nvPr/>
            </p:nvSpPr>
            <p:spPr bwMode="auto">
              <a:xfrm rot="8937746" flipH="1">
                <a:off x="1373" y="1228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42" name="AutoShape 77"/>
              <p:cNvSpPr>
                <a:spLocks noChangeArrowheads="1"/>
              </p:cNvSpPr>
              <p:nvPr/>
            </p:nvSpPr>
            <p:spPr bwMode="auto">
              <a:xfrm rot="9387045" flipH="1">
                <a:off x="1693" y="1051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43" name="AutoShape 76"/>
              <p:cNvSpPr>
                <a:spLocks noChangeArrowheads="1"/>
              </p:cNvSpPr>
              <p:nvPr/>
            </p:nvSpPr>
            <p:spPr bwMode="auto">
              <a:xfrm rot="9822954" flipH="1">
                <a:off x="2027" y="918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44" name="AutoShape 75"/>
              <p:cNvSpPr>
                <a:spLocks noChangeArrowheads="1"/>
              </p:cNvSpPr>
              <p:nvPr/>
            </p:nvSpPr>
            <p:spPr bwMode="auto">
              <a:xfrm rot="10699326" flipH="1">
                <a:off x="2379" y="868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45" name="AutoShape 13"/>
              <p:cNvSpPr>
                <a:spLocks noChangeArrowheads="1"/>
              </p:cNvSpPr>
              <p:nvPr/>
            </p:nvSpPr>
            <p:spPr bwMode="auto">
              <a:xfrm rot="321144">
                <a:off x="2784" y="873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46" name="AutoShape 9"/>
              <p:cNvSpPr>
                <a:spLocks noChangeArrowheads="1"/>
              </p:cNvSpPr>
              <p:nvPr/>
            </p:nvSpPr>
            <p:spPr bwMode="auto">
              <a:xfrm rot="1103145">
                <a:off x="3145" y="959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47" name="AutoShape 12"/>
              <p:cNvSpPr>
                <a:spLocks noChangeArrowheads="1"/>
              </p:cNvSpPr>
              <p:nvPr/>
            </p:nvSpPr>
            <p:spPr bwMode="auto">
              <a:xfrm rot="1507549">
                <a:off x="3497" y="1065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448" name="AutoShape 11"/>
              <p:cNvSpPr>
                <a:spLocks noChangeArrowheads="1"/>
              </p:cNvSpPr>
              <p:nvPr/>
            </p:nvSpPr>
            <p:spPr bwMode="auto">
              <a:xfrm rot="2051297">
                <a:off x="3817" y="1242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 rot="2051297">
                <a:off x="4052" y="1663"/>
                <a:ext cx="1239" cy="230"/>
                <a:chOff x="2742" y="2660"/>
                <a:chExt cx="1239" cy="230"/>
              </a:xfrm>
            </p:grpSpPr>
            <p:sp>
              <p:nvSpPr>
                <p:cNvPr id="59450" name="AutoShape 4"/>
                <p:cNvSpPr>
                  <a:spLocks noChangeArrowheads="1"/>
                </p:cNvSpPr>
                <p:nvPr/>
              </p:nvSpPr>
              <p:spPr bwMode="auto">
                <a:xfrm>
                  <a:off x="2742" y="2660"/>
                  <a:ext cx="476" cy="219"/>
                </a:xfrm>
                <a:prstGeom prst="flowChartMagneticDrum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51" name="AutoShape 5"/>
                <p:cNvSpPr>
                  <a:spLocks noChangeArrowheads="1"/>
                </p:cNvSpPr>
                <p:nvPr/>
              </p:nvSpPr>
              <p:spPr bwMode="auto">
                <a:xfrm>
                  <a:off x="3112" y="2665"/>
                  <a:ext cx="476" cy="219"/>
                </a:xfrm>
                <a:prstGeom prst="flowChartMagneticDrum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52" name="AutoShape 6"/>
                <p:cNvSpPr>
                  <a:spLocks noChangeArrowheads="1"/>
                </p:cNvSpPr>
                <p:nvPr/>
              </p:nvSpPr>
              <p:spPr bwMode="auto">
                <a:xfrm>
                  <a:off x="3505" y="2671"/>
                  <a:ext cx="476" cy="219"/>
                </a:xfrm>
                <a:prstGeom prst="flowChartMagneticDrum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59401" name="AutoShape 17"/>
            <p:cNvSpPr>
              <a:spLocks noChangeArrowheads="1"/>
            </p:cNvSpPr>
            <p:nvPr/>
          </p:nvSpPr>
          <p:spPr bwMode="auto">
            <a:xfrm rot="-8976195">
              <a:off x="5136" y="1528"/>
              <a:ext cx="56" cy="503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02" name="Oval 16"/>
            <p:cNvSpPr>
              <a:spLocks noChangeArrowheads="1"/>
            </p:cNvSpPr>
            <p:nvPr/>
          </p:nvSpPr>
          <p:spPr bwMode="auto">
            <a:xfrm rot="2292968">
              <a:off x="5147" y="1563"/>
              <a:ext cx="275" cy="101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03" name="Oval 47"/>
            <p:cNvSpPr>
              <a:spLocks noChangeArrowheads="1"/>
            </p:cNvSpPr>
            <p:nvPr/>
          </p:nvSpPr>
          <p:spPr bwMode="auto">
            <a:xfrm>
              <a:off x="4631" y="1669"/>
              <a:ext cx="621" cy="613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04" name="Line 48"/>
            <p:cNvSpPr>
              <a:spLocks noChangeShapeType="1"/>
            </p:cNvSpPr>
            <p:nvPr/>
          </p:nvSpPr>
          <p:spPr bwMode="auto">
            <a:xfrm flipH="1">
              <a:off x="3548" y="1673"/>
              <a:ext cx="1325" cy="24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05" name="Line 49"/>
            <p:cNvSpPr>
              <a:spLocks noChangeShapeType="1"/>
            </p:cNvSpPr>
            <p:nvPr/>
          </p:nvSpPr>
          <p:spPr bwMode="auto">
            <a:xfrm flipH="1">
              <a:off x="4374" y="2133"/>
              <a:ext cx="832" cy="1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86"/>
            <p:cNvGrpSpPr>
              <a:grpSpLocks/>
            </p:cNvGrpSpPr>
            <p:nvPr/>
          </p:nvGrpSpPr>
          <p:grpSpPr bwMode="auto">
            <a:xfrm>
              <a:off x="2825" y="1902"/>
              <a:ext cx="1764" cy="1709"/>
              <a:chOff x="2825" y="1902"/>
              <a:chExt cx="1764" cy="1709"/>
            </a:xfrm>
          </p:grpSpPr>
          <p:sp>
            <p:nvSpPr>
              <p:cNvPr id="59417" name="Oval 46"/>
              <p:cNvSpPr>
                <a:spLocks noChangeArrowheads="1"/>
              </p:cNvSpPr>
              <p:nvPr/>
            </p:nvSpPr>
            <p:spPr bwMode="auto">
              <a:xfrm>
                <a:off x="2825" y="1902"/>
                <a:ext cx="1764" cy="1709"/>
              </a:xfrm>
              <a:prstGeom prst="ellipse">
                <a:avLst/>
              </a:prstGeom>
              <a:solidFill>
                <a:schemeClr val="bg1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" name="Group 44"/>
              <p:cNvGrpSpPr>
                <a:grpSpLocks/>
              </p:cNvGrpSpPr>
              <p:nvPr/>
            </p:nvGrpSpPr>
            <p:grpSpPr bwMode="auto">
              <a:xfrm>
                <a:off x="2961" y="2081"/>
                <a:ext cx="1565" cy="1353"/>
                <a:chOff x="2961" y="2081"/>
                <a:chExt cx="1565" cy="1353"/>
              </a:xfrm>
            </p:grpSpPr>
            <p:sp>
              <p:nvSpPr>
                <p:cNvPr id="59420" name="Line 40"/>
                <p:cNvSpPr>
                  <a:spLocks noChangeShapeType="1"/>
                </p:cNvSpPr>
                <p:nvPr/>
              </p:nvSpPr>
              <p:spPr bwMode="auto">
                <a:xfrm>
                  <a:off x="3708" y="2796"/>
                  <a:ext cx="0" cy="264"/>
                </a:xfrm>
                <a:prstGeom prst="line">
                  <a:avLst/>
                </a:prstGeom>
                <a:noFill/>
                <a:ln w="28575">
                  <a:solidFill>
                    <a:srgbClr val="33CCCC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7" name="Group 39"/>
                <p:cNvGrpSpPr>
                  <a:grpSpLocks/>
                </p:cNvGrpSpPr>
                <p:nvPr/>
              </p:nvGrpSpPr>
              <p:grpSpPr bwMode="auto">
                <a:xfrm>
                  <a:off x="2961" y="2081"/>
                  <a:ext cx="1565" cy="1258"/>
                  <a:chOff x="3235" y="2328"/>
                  <a:chExt cx="1565" cy="1258"/>
                </a:xfrm>
              </p:grpSpPr>
              <p:sp>
                <p:nvSpPr>
                  <p:cNvPr id="59425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3860" y="2941"/>
                    <a:ext cx="251" cy="4"/>
                  </a:xfrm>
                  <a:prstGeom prst="line">
                    <a:avLst/>
                  </a:prstGeom>
                  <a:noFill/>
                  <a:ln w="28575">
                    <a:solidFill>
                      <a:srgbClr val="3366FF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9426" name="AutoShape 23"/>
                  <p:cNvSpPr>
                    <a:spLocks noChangeArrowheads="1"/>
                  </p:cNvSpPr>
                  <p:nvPr/>
                </p:nvSpPr>
                <p:spPr bwMode="auto">
                  <a:xfrm rot="2051297">
                    <a:off x="3781" y="2925"/>
                    <a:ext cx="476" cy="219"/>
                  </a:xfrm>
                  <a:prstGeom prst="flowChartMagneticDrum">
                    <a:avLst/>
                  </a:prstGeom>
                  <a:solidFill>
                    <a:schemeClr val="accent1">
                      <a:alpha val="52156"/>
                    </a:schemeClr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9427" name="Line 2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870" y="2532"/>
                    <a:ext cx="0" cy="402"/>
                  </a:xfrm>
                  <a:prstGeom prst="line">
                    <a:avLst/>
                  </a:prstGeom>
                  <a:noFill/>
                  <a:ln w="28575">
                    <a:solidFill>
                      <a:srgbClr val="3366FF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9428" name="Line 2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479" y="2643"/>
                    <a:ext cx="393" cy="302"/>
                  </a:xfrm>
                  <a:prstGeom prst="line">
                    <a:avLst/>
                  </a:prstGeom>
                  <a:noFill/>
                  <a:ln w="28575">
                    <a:solidFill>
                      <a:srgbClr val="3366FF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9429" name="Text Box 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35" y="2455"/>
                    <a:ext cx="204" cy="231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b="1">
                        <a:solidFill>
                          <a:srgbClr val="3366FF"/>
                        </a:solidFill>
                      </a:rPr>
                      <a:t>T</a:t>
                    </a:r>
                  </a:p>
                </p:txBody>
              </p:sp>
              <p:sp>
                <p:nvSpPr>
                  <p:cNvPr id="59430" name="Text 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39" y="2835"/>
                    <a:ext cx="257" cy="231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b="1">
                        <a:solidFill>
                          <a:srgbClr val="3366FF"/>
                        </a:solidFill>
                      </a:rPr>
                      <a:t>T</a:t>
                    </a:r>
                    <a:r>
                      <a:rPr lang="en-US" b="1" baseline="-25000">
                        <a:solidFill>
                          <a:srgbClr val="3366FF"/>
                        </a:solidFill>
                      </a:rPr>
                      <a:t>x</a:t>
                    </a:r>
                  </a:p>
                </p:txBody>
              </p:sp>
              <p:sp>
                <p:nvSpPr>
                  <p:cNvPr id="59431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11" y="2328"/>
                    <a:ext cx="257" cy="231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b="1">
                        <a:solidFill>
                          <a:srgbClr val="3366FF"/>
                        </a:solidFill>
                      </a:rPr>
                      <a:t>T</a:t>
                    </a:r>
                    <a:r>
                      <a:rPr lang="en-US" b="1" baseline="-25000">
                        <a:solidFill>
                          <a:srgbClr val="3366FF"/>
                        </a:solidFill>
                      </a:rPr>
                      <a:t>y</a:t>
                    </a:r>
                  </a:p>
                </p:txBody>
              </p:sp>
              <p:sp>
                <p:nvSpPr>
                  <p:cNvPr id="59432" name="Line 3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149" y="2709"/>
                    <a:ext cx="8" cy="430"/>
                  </a:xfrm>
                  <a:prstGeom prst="line">
                    <a:avLst/>
                  </a:prstGeom>
                  <a:noFill/>
                  <a:ln w="28575">
                    <a:solidFill>
                      <a:srgbClr val="99CCFF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9433" name="Line 3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159" y="3132"/>
                    <a:ext cx="357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99CCFF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9434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4147" y="3128"/>
                    <a:ext cx="393" cy="302"/>
                  </a:xfrm>
                  <a:prstGeom prst="line">
                    <a:avLst/>
                  </a:prstGeom>
                  <a:noFill/>
                  <a:ln w="28575">
                    <a:solidFill>
                      <a:srgbClr val="99CCFF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9435" name="Text Box 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27" y="3355"/>
                    <a:ext cx="204" cy="231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b="1">
                        <a:solidFill>
                          <a:srgbClr val="7DC4C9"/>
                        </a:solidFill>
                      </a:rPr>
                      <a:t>T</a:t>
                    </a:r>
                  </a:p>
                </p:txBody>
              </p:sp>
              <p:sp>
                <p:nvSpPr>
                  <p:cNvPr id="59436" name="Text Box 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83" y="2579"/>
                    <a:ext cx="257" cy="231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r>
                      <a:rPr lang="en-US" b="1">
                        <a:solidFill>
                          <a:srgbClr val="7DC4C9"/>
                        </a:solidFill>
                      </a:rPr>
                      <a:t>T</a:t>
                    </a:r>
                    <a:r>
                      <a:rPr lang="en-US" b="1" baseline="-25000">
                        <a:solidFill>
                          <a:srgbClr val="7DC4C9"/>
                        </a:solidFill>
                      </a:rPr>
                      <a:t>y</a:t>
                    </a:r>
                  </a:p>
                </p:txBody>
              </p:sp>
              <p:sp>
                <p:nvSpPr>
                  <p:cNvPr id="59437" name="Text Box 3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43" y="2987"/>
                    <a:ext cx="257" cy="231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b="1">
                        <a:solidFill>
                          <a:srgbClr val="7DC4C9"/>
                        </a:solidFill>
                      </a:rPr>
                      <a:t>T</a:t>
                    </a:r>
                    <a:r>
                      <a:rPr lang="en-US" b="1" baseline="-25000">
                        <a:solidFill>
                          <a:srgbClr val="7DC4C9"/>
                        </a:solidFill>
                      </a:rPr>
                      <a:t>x</a:t>
                    </a:r>
                  </a:p>
                </p:txBody>
              </p:sp>
            </p:grpSp>
            <p:sp>
              <p:nvSpPr>
                <p:cNvPr id="59422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3393" y="2903"/>
                  <a:ext cx="257" cy="23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7DC4C9"/>
                      </a:solidFill>
                    </a:rPr>
                    <a:t>F</a:t>
                  </a:r>
                  <a:r>
                    <a:rPr lang="en-US" baseline="-25000">
                      <a:solidFill>
                        <a:srgbClr val="7DC4C9"/>
                      </a:solidFill>
                    </a:rPr>
                    <a:t>g</a:t>
                  </a:r>
                </a:p>
              </p:txBody>
            </p:sp>
            <p:sp>
              <p:nvSpPr>
                <p:cNvPr id="59423" name="Line 42"/>
                <p:cNvSpPr>
                  <a:spLocks noChangeShapeType="1"/>
                </p:cNvSpPr>
                <p:nvPr/>
              </p:nvSpPr>
              <p:spPr bwMode="auto">
                <a:xfrm>
                  <a:off x="3876" y="2880"/>
                  <a:ext cx="0" cy="396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424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3579" y="3203"/>
                  <a:ext cx="368" cy="23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chemeClr val="accent2"/>
                      </a:solidFill>
                    </a:rPr>
                    <a:t>F</a:t>
                  </a:r>
                  <a:r>
                    <a:rPr lang="en-US" baseline="-25000">
                      <a:solidFill>
                        <a:schemeClr val="accent2"/>
                      </a:solidFill>
                    </a:rPr>
                    <a:t>wall</a:t>
                  </a:r>
                </a:p>
              </p:txBody>
            </p:sp>
          </p:grpSp>
          <p:sp>
            <p:nvSpPr>
              <p:cNvPr id="59419" name="Oval 50"/>
              <p:cNvSpPr>
                <a:spLocks noChangeArrowheads="1"/>
              </p:cNvSpPr>
              <p:nvPr/>
            </p:nvSpPr>
            <p:spPr bwMode="auto">
              <a:xfrm>
                <a:off x="3648" y="2671"/>
                <a:ext cx="438" cy="429"/>
              </a:xfrm>
              <a:prstGeom prst="ellips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9407" name="Line 52"/>
            <p:cNvSpPr>
              <a:spLocks noChangeShapeType="1"/>
            </p:cNvSpPr>
            <p:nvPr/>
          </p:nvSpPr>
          <p:spPr bwMode="auto">
            <a:xfrm flipH="1" flipV="1">
              <a:off x="1536" y="1316"/>
              <a:ext cx="2350" cy="5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08" name="Line 53"/>
            <p:cNvSpPr>
              <a:spLocks noChangeShapeType="1"/>
            </p:cNvSpPr>
            <p:nvPr/>
          </p:nvSpPr>
          <p:spPr bwMode="auto">
            <a:xfrm flipH="1">
              <a:off x="1367" y="3587"/>
              <a:ext cx="2542" cy="3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09" name="Oval 51"/>
            <p:cNvSpPr>
              <a:spLocks noChangeArrowheads="1"/>
            </p:cNvSpPr>
            <p:nvPr/>
          </p:nvSpPr>
          <p:spPr bwMode="auto">
            <a:xfrm>
              <a:off x="0" y="1295"/>
              <a:ext cx="2610" cy="2651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10" name="Text Box 68"/>
            <p:cNvSpPr txBox="1">
              <a:spLocks noChangeArrowheads="1"/>
            </p:cNvSpPr>
            <p:nvPr/>
          </p:nvSpPr>
          <p:spPr bwMode="auto">
            <a:xfrm>
              <a:off x="805" y="1669"/>
              <a:ext cx="497" cy="3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200" b="1">
                  <a:solidFill>
                    <a:srgbClr val="7DC4C9"/>
                  </a:solidFill>
                </a:rPr>
                <a:t>T</a:t>
              </a:r>
              <a:r>
                <a:rPr lang="en-US" sz="3200" b="1" baseline="-25000">
                  <a:solidFill>
                    <a:srgbClr val="7DC4C9"/>
                  </a:solidFill>
                </a:rPr>
                <a:t>y</a:t>
              </a:r>
            </a:p>
          </p:txBody>
        </p:sp>
        <p:sp>
          <p:nvSpPr>
            <p:cNvPr id="59411" name="Text Box 70"/>
            <p:cNvSpPr txBox="1">
              <a:spLocks noChangeArrowheads="1"/>
            </p:cNvSpPr>
            <p:nvPr/>
          </p:nvSpPr>
          <p:spPr bwMode="auto">
            <a:xfrm>
              <a:off x="777" y="2690"/>
              <a:ext cx="366" cy="3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>
                  <a:solidFill>
                    <a:srgbClr val="7DC4C9"/>
                  </a:solidFill>
                </a:rPr>
                <a:t>F</a:t>
              </a:r>
              <a:r>
                <a:rPr lang="en-US" sz="3200" baseline="-25000">
                  <a:solidFill>
                    <a:srgbClr val="7DC4C9"/>
                  </a:solidFill>
                </a:rPr>
                <a:t>g</a:t>
              </a:r>
            </a:p>
          </p:txBody>
        </p:sp>
        <p:sp>
          <p:nvSpPr>
            <p:cNvPr id="59412" name="Line 55"/>
            <p:cNvSpPr>
              <a:spLocks noChangeShapeType="1"/>
            </p:cNvSpPr>
            <p:nvPr/>
          </p:nvSpPr>
          <p:spPr bwMode="auto">
            <a:xfrm>
              <a:off x="1273" y="2673"/>
              <a:ext cx="0" cy="451"/>
            </a:xfrm>
            <a:prstGeom prst="line">
              <a:avLst/>
            </a:prstGeom>
            <a:noFill/>
            <a:ln w="28575">
              <a:solidFill>
                <a:srgbClr val="33CCCC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13" name="AutoShape 58"/>
            <p:cNvSpPr>
              <a:spLocks noChangeArrowheads="1"/>
            </p:cNvSpPr>
            <p:nvPr/>
          </p:nvSpPr>
          <p:spPr bwMode="auto">
            <a:xfrm rot="2051297">
              <a:off x="1170" y="2342"/>
              <a:ext cx="433" cy="375"/>
            </a:xfrm>
            <a:prstGeom prst="flowChartMagneticDrum">
              <a:avLst/>
            </a:prstGeom>
            <a:solidFill>
              <a:schemeClr val="accent1">
                <a:alpha val="52156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14" name="Line 64"/>
            <p:cNvSpPr>
              <a:spLocks noChangeShapeType="1"/>
            </p:cNvSpPr>
            <p:nvPr/>
          </p:nvSpPr>
          <p:spPr bwMode="auto">
            <a:xfrm flipH="1" flipV="1">
              <a:off x="1335" y="1448"/>
              <a:ext cx="4" cy="829"/>
            </a:xfrm>
            <a:prstGeom prst="line">
              <a:avLst/>
            </a:prstGeom>
            <a:noFill/>
            <a:ln w="28575">
              <a:solidFill>
                <a:srgbClr val="99CC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15" name="Line 71"/>
            <p:cNvSpPr>
              <a:spLocks noChangeShapeType="1"/>
            </p:cNvSpPr>
            <p:nvPr/>
          </p:nvSpPr>
          <p:spPr bwMode="auto">
            <a:xfrm>
              <a:off x="1344" y="2735"/>
              <a:ext cx="0" cy="749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416" name="Text Box 72"/>
            <p:cNvSpPr txBox="1">
              <a:spLocks noChangeArrowheads="1"/>
            </p:cNvSpPr>
            <p:nvPr/>
          </p:nvSpPr>
          <p:spPr bwMode="auto">
            <a:xfrm>
              <a:off x="1396" y="2875"/>
              <a:ext cx="559" cy="36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>
                  <a:solidFill>
                    <a:schemeClr val="accent2"/>
                  </a:solidFill>
                </a:rPr>
                <a:t>F</a:t>
              </a:r>
              <a:r>
                <a:rPr lang="en-US" sz="3200" baseline="-25000">
                  <a:solidFill>
                    <a:schemeClr val="accent2"/>
                  </a:solidFill>
                </a:rPr>
                <a:t>wall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31180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2007</a:t>
            </a:r>
          </a:p>
        </p:txBody>
      </p:sp>
      <p:sp>
        <p:nvSpPr>
          <p:cNvPr id="1741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74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31D312-1489-4696-8AD3-D2B5D5D832E9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174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/>
              <a:t>Reasonable?</a:t>
            </a:r>
          </a:p>
        </p:txBody>
      </p:sp>
      <p:sp>
        <p:nvSpPr>
          <p:cNvPr id="174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44704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Remember back in PH 121 (or statics) the book on the table?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Book has a force due to gravity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Table exerts a force equal to </a:t>
            </a:r>
            <a:r>
              <a:rPr lang="en-US" i="1" dirty="0" err="1"/>
              <a:t>m</a:t>
            </a:r>
            <a:r>
              <a:rPr lang="en-US" i="1" baseline="-25000" dirty="0" err="1"/>
              <a:t>book</a:t>
            </a:r>
            <a:r>
              <a:rPr lang="en-US" i="1" dirty="0" err="1"/>
              <a:t>g</a:t>
            </a:r>
            <a:r>
              <a:rPr lang="en-US" dirty="0"/>
              <a:t> on the book</a:t>
            </a:r>
          </a:p>
        </p:txBody>
      </p:sp>
      <p:sp>
        <p:nvSpPr>
          <p:cNvPr id="17418" name="Rectangle 5"/>
          <p:cNvSpPr>
            <a:spLocks noChangeArrowheads="1"/>
          </p:cNvSpPr>
          <p:nvPr/>
        </p:nvSpPr>
        <p:spPr bwMode="auto">
          <a:xfrm>
            <a:off x="5369719" y="2215356"/>
            <a:ext cx="2466975" cy="88900"/>
          </a:xfrm>
          <a:prstGeom prst="rect">
            <a:avLst/>
          </a:prstGeom>
          <a:solidFill>
            <a:srgbClr val="800000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Rectangle 6"/>
          <p:cNvSpPr>
            <a:spLocks noChangeArrowheads="1"/>
          </p:cNvSpPr>
          <p:nvPr/>
        </p:nvSpPr>
        <p:spPr bwMode="auto">
          <a:xfrm rot="16200000">
            <a:off x="5109369" y="2815431"/>
            <a:ext cx="1117600" cy="58738"/>
          </a:xfrm>
          <a:prstGeom prst="rect">
            <a:avLst/>
          </a:prstGeom>
          <a:solidFill>
            <a:srgbClr val="800000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0" name="Rectangle 7"/>
          <p:cNvSpPr>
            <a:spLocks noChangeArrowheads="1"/>
          </p:cNvSpPr>
          <p:nvPr/>
        </p:nvSpPr>
        <p:spPr bwMode="auto">
          <a:xfrm rot="16200000">
            <a:off x="7076282" y="2815431"/>
            <a:ext cx="1117600" cy="58738"/>
          </a:xfrm>
          <a:prstGeom prst="rect">
            <a:avLst/>
          </a:prstGeom>
          <a:solidFill>
            <a:srgbClr val="800000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5936457" y="1897856"/>
            <a:ext cx="1473200" cy="342900"/>
            <a:chOff x="3886" y="2322"/>
            <a:chExt cx="928" cy="216"/>
          </a:xfrm>
        </p:grpSpPr>
        <p:sp>
          <p:nvSpPr>
            <p:cNvPr id="17429" name="Rectangle 8" descr="Light horizontal"/>
            <p:cNvSpPr>
              <a:spLocks noChangeArrowheads="1"/>
            </p:cNvSpPr>
            <p:nvPr/>
          </p:nvSpPr>
          <p:spPr bwMode="auto">
            <a:xfrm>
              <a:off x="3940" y="2359"/>
              <a:ext cx="823" cy="155"/>
            </a:xfrm>
            <a:prstGeom prst="rect">
              <a:avLst/>
            </a:prstGeom>
            <a:pattFill prst="ltHorz">
              <a:fgClr>
                <a:srgbClr val="C0C0C0"/>
              </a:fgClr>
              <a:bgClr>
                <a:schemeClr val="bg1"/>
              </a:bgClr>
            </a:patt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0" name="Rectangle 9"/>
            <p:cNvSpPr>
              <a:spLocks noChangeArrowheads="1"/>
            </p:cNvSpPr>
            <p:nvPr/>
          </p:nvSpPr>
          <p:spPr bwMode="auto">
            <a:xfrm>
              <a:off x="3931" y="2333"/>
              <a:ext cx="878" cy="27"/>
            </a:xfrm>
            <a:prstGeom prst="rect">
              <a:avLst/>
            </a:prstGeom>
            <a:solidFill>
              <a:schemeClr val="tx2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1" name="Rectangle 10"/>
            <p:cNvSpPr>
              <a:spLocks noChangeArrowheads="1"/>
            </p:cNvSpPr>
            <p:nvPr/>
          </p:nvSpPr>
          <p:spPr bwMode="auto">
            <a:xfrm>
              <a:off x="3936" y="2511"/>
              <a:ext cx="878" cy="27"/>
            </a:xfrm>
            <a:prstGeom prst="rect">
              <a:avLst/>
            </a:prstGeom>
            <a:solidFill>
              <a:schemeClr val="tx2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2" name="Freeform 11"/>
            <p:cNvSpPr>
              <a:spLocks/>
            </p:cNvSpPr>
            <p:nvPr/>
          </p:nvSpPr>
          <p:spPr bwMode="auto">
            <a:xfrm>
              <a:off x="3886" y="2322"/>
              <a:ext cx="64" cy="211"/>
            </a:xfrm>
            <a:custGeom>
              <a:avLst/>
              <a:gdLst>
                <a:gd name="T0" fmla="*/ 45 w 64"/>
                <a:gd name="T1" fmla="*/ 0 h 211"/>
                <a:gd name="T2" fmla="*/ 9 w 64"/>
                <a:gd name="T3" fmla="*/ 64 h 211"/>
                <a:gd name="T4" fmla="*/ 0 w 64"/>
                <a:gd name="T5" fmla="*/ 156 h 211"/>
                <a:gd name="T6" fmla="*/ 64 w 64"/>
                <a:gd name="T7" fmla="*/ 211 h 211"/>
                <a:gd name="T8" fmla="*/ 36 w 64"/>
                <a:gd name="T9" fmla="*/ 137 h 211"/>
                <a:gd name="T10" fmla="*/ 36 w 64"/>
                <a:gd name="T11" fmla="*/ 73 h 211"/>
                <a:gd name="T12" fmla="*/ 45 w 64"/>
                <a:gd name="T13" fmla="*/ 0 h 2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211"/>
                <a:gd name="T23" fmla="*/ 64 w 64"/>
                <a:gd name="T24" fmla="*/ 211 h 2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211">
                  <a:moveTo>
                    <a:pt x="45" y="0"/>
                  </a:moveTo>
                  <a:lnTo>
                    <a:pt x="9" y="64"/>
                  </a:lnTo>
                  <a:lnTo>
                    <a:pt x="0" y="156"/>
                  </a:lnTo>
                  <a:lnTo>
                    <a:pt x="64" y="211"/>
                  </a:lnTo>
                  <a:lnTo>
                    <a:pt x="36" y="137"/>
                  </a:lnTo>
                  <a:lnTo>
                    <a:pt x="36" y="73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6019800" y="4768851"/>
            <a:ext cx="1473200" cy="342900"/>
            <a:chOff x="3886" y="2322"/>
            <a:chExt cx="928" cy="216"/>
          </a:xfrm>
        </p:grpSpPr>
        <p:sp>
          <p:nvSpPr>
            <p:cNvPr id="17425" name="Rectangle 14" descr="Light horizontal"/>
            <p:cNvSpPr>
              <a:spLocks noChangeArrowheads="1"/>
            </p:cNvSpPr>
            <p:nvPr/>
          </p:nvSpPr>
          <p:spPr bwMode="auto">
            <a:xfrm>
              <a:off x="3940" y="2359"/>
              <a:ext cx="823" cy="155"/>
            </a:xfrm>
            <a:prstGeom prst="rect">
              <a:avLst/>
            </a:prstGeom>
            <a:pattFill prst="ltHorz">
              <a:fgClr>
                <a:srgbClr val="C0C0C0"/>
              </a:fgClr>
              <a:bgClr>
                <a:schemeClr val="bg1"/>
              </a:bgClr>
            </a:patt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6" name="Rectangle 15"/>
            <p:cNvSpPr>
              <a:spLocks noChangeArrowheads="1"/>
            </p:cNvSpPr>
            <p:nvPr/>
          </p:nvSpPr>
          <p:spPr bwMode="auto">
            <a:xfrm>
              <a:off x="3931" y="2333"/>
              <a:ext cx="878" cy="27"/>
            </a:xfrm>
            <a:prstGeom prst="rect">
              <a:avLst/>
            </a:prstGeom>
            <a:solidFill>
              <a:schemeClr val="tx2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7" name="Rectangle 16"/>
            <p:cNvSpPr>
              <a:spLocks noChangeArrowheads="1"/>
            </p:cNvSpPr>
            <p:nvPr/>
          </p:nvSpPr>
          <p:spPr bwMode="auto">
            <a:xfrm>
              <a:off x="3936" y="2511"/>
              <a:ext cx="878" cy="27"/>
            </a:xfrm>
            <a:prstGeom prst="rect">
              <a:avLst/>
            </a:prstGeom>
            <a:solidFill>
              <a:schemeClr val="tx2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8" name="Freeform 17"/>
            <p:cNvSpPr>
              <a:spLocks/>
            </p:cNvSpPr>
            <p:nvPr/>
          </p:nvSpPr>
          <p:spPr bwMode="auto">
            <a:xfrm>
              <a:off x="3886" y="2322"/>
              <a:ext cx="64" cy="211"/>
            </a:xfrm>
            <a:custGeom>
              <a:avLst/>
              <a:gdLst>
                <a:gd name="T0" fmla="*/ 45 w 64"/>
                <a:gd name="T1" fmla="*/ 0 h 211"/>
                <a:gd name="T2" fmla="*/ 9 w 64"/>
                <a:gd name="T3" fmla="*/ 64 h 211"/>
                <a:gd name="T4" fmla="*/ 0 w 64"/>
                <a:gd name="T5" fmla="*/ 156 h 211"/>
                <a:gd name="T6" fmla="*/ 64 w 64"/>
                <a:gd name="T7" fmla="*/ 211 h 211"/>
                <a:gd name="T8" fmla="*/ 36 w 64"/>
                <a:gd name="T9" fmla="*/ 137 h 211"/>
                <a:gd name="T10" fmla="*/ 36 w 64"/>
                <a:gd name="T11" fmla="*/ 73 h 211"/>
                <a:gd name="T12" fmla="*/ 45 w 64"/>
                <a:gd name="T13" fmla="*/ 0 h 2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211"/>
                <a:gd name="T23" fmla="*/ 64 w 64"/>
                <a:gd name="T24" fmla="*/ 211 h 21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211">
                  <a:moveTo>
                    <a:pt x="45" y="0"/>
                  </a:moveTo>
                  <a:lnTo>
                    <a:pt x="9" y="64"/>
                  </a:lnTo>
                  <a:lnTo>
                    <a:pt x="0" y="156"/>
                  </a:lnTo>
                  <a:lnTo>
                    <a:pt x="64" y="211"/>
                  </a:lnTo>
                  <a:lnTo>
                    <a:pt x="36" y="137"/>
                  </a:lnTo>
                  <a:lnTo>
                    <a:pt x="36" y="73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423" name="Line 18"/>
          <p:cNvSpPr>
            <a:spLocks noChangeShapeType="1"/>
          </p:cNvSpPr>
          <p:nvPr/>
        </p:nvSpPr>
        <p:spPr bwMode="auto">
          <a:xfrm>
            <a:off x="6765925" y="5095876"/>
            <a:ext cx="0" cy="7397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7410" name="Object 19"/>
          <p:cNvGraphicFramePr>
            <a:graphicFrameLocks noChangeAspect="1"/>
          </p:cNvGraphicFramePr>
          <p:nvPr/>
        </p:nvGraphicFramePr>
        <p:xfrm>
          <a:off x="6888163" y="5589588"/>
          <a:ext cx="498475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0440" imgH="241200" progId="Equation.3">
                  <p:embed/>
                </p:oleObj>
              </mc:Choice>
              <mc:Fallback>
                <p:oleObj name="Equation" r:id="rId2" imgW="190440" imgH="241200" progId="Equation.3">
                  <p:embed/>
                  <p:pic>
                    <p:nvPicPr>
                      <p:cNvPr id="1741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8163" y="5589588"/>
                        <a:ext cx="498475" cy="63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4" name="Line 21"/>
          <p:cNvSpPr>
            <a:spLocks noChangeShapeType="1"/>
          </p:cNvSpPr>
          <p:nvPr/>
        </p:nvSpPr>
        <p:spPr bwMode="auto">
          <a:xfrm flipV="1">
            <a:off x="6757988" y="4059238"/>
            <a:ext cx="0" cy="7397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7411" name="Object 22"/>
          <p:cNvGraphicFramePr>
            <a:graphicFrameLocks noChangeAspect="1"/>
          </p:cNvGraphicFramePr>
          <p:nvPr/>
        </p:nvGraphicFramePr>
        <p:xfrm>
          <a:off x="6859588" y="3856038"/>
          <a:ext cx="83185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17160" imgH="228600" progId="Equation.3">
                  <p:embed/>
                </p:oleObj>
              </mc:Choice>
              <mc:Fallback>
                <p:oleObj name="Equation" r:id="rId4" imgW="317160" imgH="228600" progId="Equation.3">
                  <p:embed/>
                  <p:pic>
                    <p:nvPicPr>
                      <p:cNvPr id="17411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9588" y="3856038"/>
                        <a:ext cx="831850" cy="598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05655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2007</a:t>
            </a:r>
          </a:p>
        </p:txBody>
      </p:sp>
      <p:sp>
        <p:nvSpPr>
          <p:cNvPr id="604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604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8F9FDA-4605-470B-B956-789B87D2F90C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604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Demo</a:t>
            </a:r>
          </a:p>
        </p:txBody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See if you can feel that you must provide the force</a:t>
            </a:r>
          </a:p>
        </p:txBody>
      </p:sp>
    </p:spTree>
    <p:extLst>
      <p:ext uri="{BB962C8B-B14F-4D97-AF65-F5344CB8AC3E}">
        <p14:creationId xmlns:p14="http://schemas.microsoft.com/office/powerpoint/2010/main" val="40973407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381000"/>
            <a:ext cx="2438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1917699"/>
            <a:ext cx="2362201" cy="1295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7800" y="3365500"/>
            <a:ext cx="2321437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09713" y="4965700"/>
            <a:ext cx="2300287" cy="128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343400" y="533400"/>
            <a:ext cx="2514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343400" y="1841500"/>
            <a:ext cx="2514600" cy="135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343400" y="3365500"/>
            <a:ext cx="2514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343401" y="4889500"/>
            <a:ext cx="2590800" cy="135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34"/>
          <p:cNvGrpSpPr/>
          <p:nvPr/>
        </p:nvGrpSpPr>
        <p:grpSpPr>
          <a:xfrm>
            <a:off x="1447800" y="609600"/>
            <a:ext cx="3210854" cy="5181600"/>
            <a:chOff x="1709273" y="738187"/>
            <a:chExt cx="3210854" cy="5181600"/>
          </a:xfrm>
        </p:grpSpPr>
        <p:sp>
          <p:nvSpPr>
            <p:cNvPr id="36" name="TextBox 9"/>
            <p:cNvSpPr txBox="1"/>
            <p:nvPr/>
          </p:nvSpPr>
          <p:spPr>
            <a:xfrm>
              <a:off x="1709273" y="738187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0s</a:t>
              </a:r>
            </a:p>
          </p:txBody>
        </p:sp>
        <p:sp>
          <p:nvSpPr>
            <p:cNvPr id="37" name="TextBox 10"/>
            <p:cNvSpPr txBox="1"/>
            <p:nvPr/>
          </p:nvSpPr>
          <p:spPr>
            <a:xfrm>
              <a:off x="1709273" y="2350055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1s</a:t>
              </a:r>
            </a:p>
          </p:txBody>
        </p:sp>
        <p:sp>
          <p:nvSpPr>
            <p:cNvPr id="38" name="TextBox 11"/>
            <p:cNvSpPr txBox="1"/>
            <p:nvPr/>
          </p:nvSpPr>
          <p:spPr>
            <a:xfrm>
              <a:off x="1709273" y="3938587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2s</a:t>
              </a:r>
            </a:p>
          </p:txBody>
        </p:sp>
        <p:sp>
          <p:nvSpPr>
            <p:cNvPr id="39" name="TextBox 12"/>
            <p:cNvSpPr txBox="1"/>
            <p:nvPr/>
          </p:nvSpPr>
          <p:spPr>
            <a:xfrm>
              <a:off x="1709273" y="5538787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3s</a:t>
              </a:r>
            </a:p>
          </p:txBody>
        </p:sp>
        <p:sp>
          <p:nvSpPr>
            <p:cNvPr id="40" name="TextBox 13"/>
            <p:cNvSpPr txBox="1"/>
            <p:nvPr/>
          </p:nvSpPr>
          <p:spPr>
            <a:xfrm>
              <a:off x="4528673" y="749855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4s</a:t>
              </a:r>
            </a:p>
          </p:txBody>
        </p:sp>
        <p:sp>
          <p:nvSpPr>
            <p:cNvPr id="41" name="TextBox 14"/>
            <p:cNvSpPr txBox="1"/>
            <p:nvPr/>
          </p:nvSpPr>
          <p:spPr>
            <a:xfrm>
              <a:off x="4528673" y="2361723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5s</a:t>
              </a:r>
            </a:p>
          </p:txBody>
        </p:sp>
        <p:sp>
          <p:nvSpPr>
            <p:cNvPr id="42" name="TextBox 15"/>
            <p:cNvSpPr txBox="1"/>
            <p:nvPr/>
          </p:nvSpPr>
          <p:spPr>
            <a:xfrm>
              <a:off x="4528673" y="3950255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6s</a:t>
              </a:r>
            </a:p>
          </p:txBody>
        </p:sp>
        <p:sp>
          <p:nvSpPr>
            <p:cNvPr id="43" name="TextBox 16"/>
            <p:cNvSpPr txBox="1"/>
            <p:nvPr/>
          </p:nvSpPr>
          <p:spPr>
            <a:xfrm>
              <a:off x="4528673" y="5550455"/>
              <a:ext cx="391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7s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40554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xoKNyUpnn20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76200" y="1333500"/>
            <a:ext cx="9067800" cy="510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5062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2007</a:t>
            </a:r>
          </a:p>
        </p:txBody>
      </p:sp>
      <p:sp>
        <p:nvSpPr>
          <p:cNvPr id="624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624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D292EC-ADB3-4B5F-956B-BE6C725E96E4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6246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Forces on the End of the Rope</a:t>
            </a:r>
          </a:p>
        </p:txBody>
      </p:sp>
      <p:grpSp>
        <p:nvGrpSpPr>
          <p:cNvPr id="2" name="Group 57"/>
          <p:cNvGrpSpPr>
            <a:grpSpLocks/>
          </p:cNvGrpSpPr>
          <p:nvPr/>
        </p:nvGrpSpPr>
        <p:grpSpPr bwMode="auto">
          <a:xfrm>
            <a:off x="285750" y="1192213"/>
            <a:ext cx="8399463" cy="5072062"/>
            <a:chOff x="180" y="751"/>
            <a:chExt cx="5291" cy="3195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624" y="751"/>
              <a:ext cx="4847" cy="1224"/>
              <a:chOff x="444" y="868"/>
              <a:chExt cx="4847" cy="1224"/>
            </a:xfrm>
          </p:grpSpPr>
          <p:sp>
            <p:nvSpPr>
              <p:cNvPr id="62501" name="AutoShape 5"/>
              <p:cNvSpPr>
                <a:spLocks noChangeArrowheads="1"/>
              </p:cNvSpPr>
              <p:nvPr/>
            </p:nvSpPr>
            <p:spPr bwMode="auto">
              <a:xfrm rot="8906288" flipH="1">
                <a:off x="444" y="1873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02" name="AutoShape 6"/>
              <p:cNvSpPr>
                <a:spLocks noChangeArrowheads="1"/>
              </p:cNvSpPr>
              <p:nvPr/>
            </p:nvSpPr>
            <p:spPr bwMode="auto">
              <a:xfrm rot="8685633" flipH="1">
                <a:off x="766" y="1647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03" name="AutoShape 7"/>
              <p:cNvSpPr>
                <a:spLocks noChangeArrowheads="1"/>
              </p:cNvSpPr>
              <p:nvPr/>
            </p:nvSpPr>
            <p:spPr bwMode="auto">
              <a:xfrm rot="8843297" flipH="1">
                <a:off x="1069" y="1435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04" name="AutoShape 8"/>
              <p:cNvSpPr>
                <a:spLocks noChangeArrowheads="1"/>
              </p:cNvSpPr>
              <p:nvPr/>
            </p:nvSpPr>
            <p:spPr bwMode="auto">
              <a:xfrm rot="8937746" flipH="1">
                <a:off x="1373" y="1228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05" name="AutoShape 9"/>
              <p:cNvSpPr>
                <a:spLocks noChangeArrowheads="1"/>
              </p:cNvSpPr>
              <p:nvPr/>
            </p:nvSpPr>
            <p:spPr bwMode="auto">
              <a:xfrm rot="9387045" flipH="1">
                <a:off x="1693" y="1051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06" name="AutoShape 10"/>
              <p:cNvSpPr>
                <a:spLocks noChangeArrowheads="1"/>
              </p:cNvSpPr>
              <p:nvPr/>
            </p:nvSpPr>
            <p:spPr bwMode="auto">
              <a:xfrm rot="9822954" flipH="1">
                <a:off x="2027" y="918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07" name="AutoShape 11"/>
              <p:cNvSpPr>
                <a:spLocks noChangeArrowheads="1"/>
              </p:cNvSpPr>
              <p:nvPr/>
            </p:nvSpPr>
            <p:spPr bwMode="auto">
              <a:xfrm rot="10699326" flipH="1">
                <a:off x="2379" y="868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08" name="AutoShape 12"/>
              <p:cNvSpPr>
                <a:spLocks noChangeArrowheads="1"/>
              </p:cNvSpPr>
              <p:nvPr/>
            </p:nvSpPr>
            <p:spPr bwMode="auto">
              <a:xfrm rot="321144">
                <a:off x="2784" y="873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09" name="AutoShape 13"/>
              <p:cNvSpPr>
                <a:spLocks noChangeArrowheads="1"/>
              </p:cNvSpPr>
              <p:nvPr/>
            </p:nvSpPr>
            <p:spPr bwMode="auto">
              <a:xfrm rot="1103145">
                <a:off x="3145" y="959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10" name="AutoShape 14"/>
              <p:cNvSpPr>
                <a:spLocks noChangeArrowheads="1"/>
              </p:cNvSpPr>
              <p:nvPr/>
            </p:nvSpPr>
            <p:spPr bwMode="auto">
              <a:xfrm rot="1507549">
                <a:off x="3497" y="1065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511" name="AutoShape 15"/>
              <p:cNvSpPr>
                <a:spLocks noChangeArrowheads="1"/>
              </p:cNvSpPr>
              <p:nvPr/>
            </p:nvSpPr>
            <p:spPr bwMode="auto">
              <a:xfrm rot="2051297">
                <a:off x="3817" y="1242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" name="Group 16"/>
              <p:cNvGrpSpPr>
                <a:grpSpLocks/>
              </p:cNvGrpSpPr>
              <p:nvPr/>
            </p:nvGrpSpPr>
            <p:grpSpPr bwMode="auto">
              <a:xfrm rot="2051297">
                <a:off x="4052" y="1663"/>
                <a:ext cx="1239" cy="230"/>
                <a:chOff x="2742" y="2660"/>
                <a:chExt cx="1239" cy="230"/>
              </a:xfrm>
            </p:grpSpPr>
            <p:sp>
              <p:nvSpPr>
                <p:cNvPr id="62513" name="AutoShape 17"/>
                <p:cNvSpPr>
                  <a:spLocks noChangeArrowheads="1"/>
                </p:cNvSpPr>
                <p:nvPr/>
              </p:nvSpPr>
              <p:spPr bwMode="auto">
                <a:xfrm>
                  <a:off x="2742" y="2660"/>
                  <a:ext cx="476" cy="219"/>
                </a:xfrm>
                <a:prstGeom prst="flowChartMagneticDrum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514" name="AutoShape 18"/>
                <p:cNvSpPr>
                  <a:spLocks noChangeArrowheads="1"/>
                </p:cNvSpPr>
                <p:nvPr/>
              </p:nvSpPr>
              <p:spPr bwMode="auto">
                <a:xfrm>
                  <a:off x="3112" y="2665"/>
                  <a:ext cx="476" cy="219"/>
                </a:xfrm>
                <a:prstGeom prst="flowChartMagneticDrum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515" name="AutoShape 19"/>
                <p:cNvSpPr>
                  <a:spLocks noChangeArrowheads="1"/>
                </p:cNvSpPr>
                <p:nvPr/>
              </p:nvSpPr>
              <p:spPr bwMode="auto">
                <a:xfrm>
                  <a:off x="3505" y="2671"/>
                  <a:ext cx="476" cy="219"/>
                </a:xfrm>
                <a:prstGeom prst="flowChartMagneticDrum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62472" name="Oval 22"/>
            <p:cNvSpPr>
              <a:spLocks noChangeArrowheads="1"/>
            </p:cNvSpPr>
            <p:nvPr/>
          </p:nvSpPr>
          <p:spPr bwMode="auto">
            <a:xfrm>
              <a:off x="4811" y="1669"/>
              <a:ext cx="621" cy="613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3" name="Line 23"/>
            <p:cNvSpPr>
              <a:spLocks noChangeShapeType="1"/>
            </p:cNvSpPr>
            <p:nvPr/>
          </p:nvSpPr>
          <p:spPr bwMode="auto">
            <a:xfrm flipH="1">
              <a:off x="3728" y="1673"/>
              <a:ext cx="1325" cy="24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4" name="Line 24"/>
            <p:cNvSpPr>
              <a:spLocks noChangeShapeType="1"/>
            </p:cNvSpPr>
            <p:nvPr/>
          </p:nvSpPr>
          <p:spPr bwMode="auto">
            <a:xfrm flipH="1">
              <a:off x="4554" y="2143"/>
              <a:ext cx="832" cy="11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5" name="Oval 26"/>
            <p:cNvSpPr>
              <a:spLocks noChangeArrowheads="1"/>
            </p:cNvSpPr>
            <p:nvPr/>
          </p:nvSpPr>
          <p:spPr bwMode="auto">
            <a:xfrm>
              <a:off x="3005" y="1902"/>
              <a:ext cx="1764" cy="1709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76" name="Line 28"/>
            <p:cNvSpPr>
              <a:spLocks noChangeShapeType="1"/>
            </p:cNvSpPr>
            <p:nvPr/>
          </p:nvSpPr>
          <p:spPr bwMode="auto">
            <a:xfrm>
              <a:off x="3888" y="2796"/>
              <a:ext cx="0" cy="264"/>
            </a:xfrm>
            <a:prstGeom prst="line">
              <a:avLst/>
            </a:prstGeom>
            <a:noFill/>
            <a:ln w="28575">
              <a:solidFill>
                <a:srgbClr val="33CCCC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29"/>
            <p:cNvGrpSpPr>
              <a:grpSpLocks/>
            </p:cNvGrpSpPr>
            <p:nvPr/>
          </p:nvGrpSpPr>
          <p:grpSpPr bwMode="auto">
            <a:xfrm>
              <a:off x="3141" y="2081"/>
              <a:ext cx="1565" cy="1258"/>
              <a:chOff x="3235" y="2328"/>
              <a:chExt cx="1565" cy="1258"/>
            </a:xfrm>
          </p:grpSpPr>
          <p:sp>
            <p:nvSpPr>
              <p:cNvPr id="62488" name="Line 30"/>
              <p:cNvSpPr>
                <a:spLocks noChangeShapeType="1"/>
              </p:cNvSpPr>
              <p:nvPr/>
            </p:nvSpPr>
            <p:spPr bwMode="auto">
              <a:xfrm>
                <a:off x="3860" y="2941"/>
                <a:ext cx="251" cy="4"/>
              </a:xfrm>
              <a:prstGeom prst="line">
                <a:avLst/>
              </a:prstGeom>
              <a:noFill/>
              <a:ln w="28575">
                <a:solidFill>
                  <a:srgbClr val="3366FF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489" name="AutoShape 31"/>
              <p:cNvSpPr>
                <a:spLocks noChangeArrowheads="1"/>
              </p:cNvSpPr>
              <p:nvPr/>
            </p:nvSpPr>
            <p:spPr bwMode="auto">
              <a:xfrm rot="2051297">
                <a:off x="3781" y="2925"/>
                <a:ext cx="476" cy="219"/>
              </a:xfrm>
              <a:prstGeom prst="flowChartMagneticDrum">
                <a:avLst/>
              </a:prstGeom>
              <a:solidFill>
                <a:schemeClr val="accent1">
                  <a:alpha val="52156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490" name="Line 32"/>
              <p:cNvSpPr>
                <a:spLocks noChangeShapeType="1"/>
              </p:cNvSpPr>
              <p:nvPr/>
            </p:nvSpPr>
            <p:spPr bwMode="auto">
              <a:xfrm flipV="1">
                <a:off x="3870" y="2532"/>
                <a:ext cx="0" cy="402"/>
              </a:xfrm>
              <a:prstGeom prst="line">
                <a:avLst/>
              </a:prstGeom>
              <a:noFill/>
              <a:ln w="28575">
                <a:solidFill>
                  <a:srgbClr val="3366FF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491" name="Line 33"/>
              <p:cNvSpPr>
                <a:spLocks noChangeShapeType="1"/>
              </p:cNvSpPr>
              <p:nvPr/>
            </p:nvSpPr>
            <p:spPr bwMode="auto">
              <a:xfrm flipH="1" flipV="1">
                <a:off x="3479" y="2643"/>
                <a:ext cx="393" cy="302"/>
              </a:xfrm>
              <a:prstGeom prst="line">
                <a:avLst/>
              </a:prstGeom>
              <a:noFill/>
              <a:ln w="28575">
                <a:solidFill>
                  <a:srgbClr val="3366FF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492" name="Text Box 34"/>
              <p:cNvSpPr txBox="1">
                <a:spLocks noChangeArrowheads="1"/>
              </p:cNvSpPr>
              <p:nvPr/>
            </p:nvSpPr>
            <p:spPr bwMode="auto">
              <a:xfrm>
                <a:off x="3235" y="2455"/>
                <a:ext cx="204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3366FF"/>
                    </a:solidFill>
                  </a:rPr>
                  <a:t>T</a:t>
                </a:r>
              </a:p>
            </p:txBody>
          </p:sp>
          <p:sp>
            <p:nvSpPr>
              <p:cNvPr id="62493" name="Text Box 35"/>
              <p:cNvSpPr txBox="1">
                <a:spLocks noChangeArrowheads="1"/>
              </p:cNvSpPr>
              <p:nvPr/>
            </p:nvSpPr>
            <p:spPr bwMode="auto">
              <a:xfrm>
                <a:off x="3239" y="2835"/>
                <a:ext cx="257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3366FF"/>
                    </a:solidFill>
                  </a:rPr>
                  <a:t>T</a:t>
                </a:r>
                <a:r>
                  <a:rPr lang="en-US" b="1" baseline="-25000">
                    <a:solidFill>
                      <a:srgbClr val="3366FF"/>
                    </a:solidFill>
                  </a:rPr>
                  <a:t>x</a:t>
                </a:r>
              </a:p>
            </p:txBody>
          </p:sp>
          <p:sp>
            <p:nvSpPr>
              <p:cNvPr id="62494" name="Text Box 36"/>
              <p:cNvSpPr txBox="1">
                <a:spLocks noChangeArrowheads="1"/>
              </p:cNvSpPr>
              <p:nvPr/>
            </p:nvSpPr>
            <p:spPr bwMode="auto">
              <a:xfrm>
                <a:off x="3811" y="2328"/>
                <a:ext cx="257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3366FF"/>
                    </a:solidFill>
                  </a:rPr>
                  <a:t>T</a:t>
                </a:r>
                <a:r>
                  <a:rPr lang="en-US" b="1" baseline="-25000">
                    <a:solidFill>
                      <a:srgbClr val="3366FF"/>
                    </a:solidFill>
                  </a:rPr>
                  <a:t>y</a:t>
                </a:r>
              </a:p>
            </p:txBody>
          </p:sp>
          <p:sp>
            <p:nvSpPr>
              <p:cNvPr id="62495" name="Line 37"/>
              <p:cNvSpPr>
                <a:spLocks noChangeShapeType="1"/>
              </p:cNvSpPr>
              <p:nvPr/>
            </p:nvSpPr>
            <p:spPr bwMode="auto">
              <a:xfrm flipV="1">
                <a:off x="4149" y="2709"/>
                <a:ext cx="8" cy="430"/>
              </a:xfrm>
              <a:prstGeom prst="line">
                <a:avLst/>
              </a:prstGeom>
              <a:noFill/>
              <a:ln w="28575">
                <a:solidFill>
                  <a:srgbClr val="99CCFF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496" name="Line 38"/>
              <p:cNvSpPr>
                <a:spLocks noChangeShapeType="1"/>
              </p:cNvSpPr>
              <p:nvPr/>
            </p:nvSpPr>
            <p:spPr bwMode="auto">
              <a:xfrm flipV="1">
                <a:off x="4159" y="3132"/>
                <a:ext cx="357" cy="0"/>
              </a:xfrm>
              <a:prstGeom prst="line">
                <a:avLst/>
              </a:prstGeom>
              <a:noFill/>
              <a:ln w="28575">
                <a:solidFill>
                  <a:srgbClr val="99CCFF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497" name="Line 39"/>
              <p:cNvSpPr>
                <a:spLocks noChangeShapeType="1"/>
              </p:cNvSpPr>
              <p:nvPr/>
            </p:nvSpPr>
            <p:spPr bwMode="auto">
              <a:xfrm>
                <a:off x="4147" y="3128"/>
                <a:ext cx="393" cy="302"/>
              </a:xfrm>
              <a:prstGeom prst="line">
                <a:avLst/>
              </a:prstGeom>
              <a:noFill/>
              <a:ln w="28575">
                <a:solidFill>
                  <a:srgbClr val="99CCFF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498" name="Text Box 40"/>
              <p:cNvSpPr txBox="1">
                <a:spLocks noChangeArrowheads="1"/>
              </p:cNvSpPr>
              <p:nvPr/>
            </p:nvSpPr>
            <p:spPr bwMode="auto">
              <a:xfrm>
                <a:off x="4527" y="3355"/>
                <a:ext cx="204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7DC4C9"/>
                    </a:solidFill>
                  </a:rPr>
                  <a:t>T</a:t>
                </a:r>
              </a:p>
            </p:txBody>
          </p:sp>
          <p:sp>
            <p:nvSpPr>
              <p:cNvPr id="62499" name="Text Box 41"/>
              <p:cNvSpPr txBox="1">
                <a:spLocks noChangeArrowheads="1"/>
              </p:cNvSpPr>
              <p:nvPr/>
            </p:nvSpPr>
            <p:spPr bwMode="auto">
              <a:xfrm>
                <a:off x="4183" y="2579"/>
                <a:ext cx="257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b="1">
                    <a:solidFill>
                      <a:srgbClr val="7DC4C9"/>
                    </a:solidFill>
                  </a:rPr>
                  <a:t>T</a:t>
                </a:r>
                <a:r>
                  <a:rPr lang="en-US" b="1" baseline="-25000">
                    <a:solidFill>
                      <a:srgbClr val="7DC4C9"/>
                    </a:solidFill>
                  </a:rPr>
                  <a:t>y</a:t>
                </a:r>
              </a:p>
            </p:txBody>
          </p:sp>
          <p:sp>
            <p:nvSpPr>
              <p:cNvPr id="62500" name="Text Box 42"/>
              <p:cNvSpPr txBox="1">
                <a:spLocks noChangeArrowheads="1"/>
              </p:cNvSpPr>
              <p:nvPr/>
            </p:nvSpPr>
            <p:spPr bwMode="auto">
              <a:xfrm>
                <a:off x="4543" y="2987"/>
                <a:ext cx="257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7DC4C9"/>
                    </a:solidFill>
                  </a:rPr>
                  <a:t>T</a:t>
                </a:r>
                <a:r>
                  <a:rPr lang="en-US" b="1" baseline="-25000">
                    <a:solidFill>
                      <a:srgbClr val="7DC4C9"/>
                    </a:solidFill>
                  </a:rPr>
                  <a:t>x</a:t>
                </a:r>
              </a:p>
            </p:txBody>
          </p:sp>
        </p:grpSp>
        <p:sp>
          <p:nvSpPr>
            <p:cNvPr id="62478" name="Text Box 43"/>
            <p:cNvSpPr txBox="1">
              <a:spLocks noChangeArrowheads="1"/>
            </p:cNvSpPr>
            <p:nvPr/>
          </p:nvSpPr>
          <p:spPr bwMode="auto">
            <a:xfrm>
              <a:off x="3573" y="2903"/>
              <a:ext cx="257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7DC4C9"/>
                  </a:solidFill>
                </a:rPr>
                <a:t>F</a:t>
              </a:r>
              <a:r>
                <a:rPr lang="en-US" baseline="-25000">
                  <a:solidFill>
                    <a:srgbClr val="7DC4C9"/>
                  </a:solidFill>
                </a:rPr>
                <a:t>g</a:t>
              </a:r>
            </a:p>
          </p:txBody>
        </p:sp>
        <p:sp>
          <p:nvSpPr>
            <p:cNvPr id="62479" name="Oval 46"/>
            <p:cNvSpPr>
              <a:spLocks noChangeArrowheads="1"/>
            </p:cNvSpPr>
            <p:nvPr/>
          </p:nvSpPr>
          <p:spPr bwMode="auto">
            <a:xfrm>
              <a:off x="3828" y="2671"/>
              <a:ext cx="438" cy="429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80" name="Line 47"/>
            <p:cNvSpPr>
              <a:spLocks noChangeShapeType="1"/>
            </p:cNvSpPr>
            <p:nvPr/>
          </p:nvSpPr>
          <p:spPr bwMode="auto">
            <a:xfrm flipH="1" flipV="1">
              <a:off x="1716" y="1316"/>
              <a:ext cx="2350" cy="5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81" name="Line 48"/>
            <p:cNvSpPr>
              <a:spLocks noChangeShapeType="1"/>
            </p:cNvSpPr>
            <p:nvPr/>
          </p:nvSpPr>
          <p:spPr bwMode="auto">
            <a:xfrm flipH="1">
              <a:off x="1547" y="3587"/>
              <a:ext cx="2542" cy="3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82" name="Oval 49"/>
            <p:cNvSpPr>
              <a:spLocks noChangeArrowheads="1"/>
            </p:cNvSpPr>
            <p:nvPr/>
          </p:nvSpPr>
          <p:spPr bwMode="auto">
            <a:xfrm>
              <a:off x="180" y="1295"/>
              <a:ext cx="2610" cy="2651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83" name="Text Box 50"/>
            <p:cNvSpPr txBox="1">
              <a:spLocks noChangeArrowheads="1"/>
            </p:cNvSpPr>
            <p:nvPr/>
          </p:nvSpPr>
          <p:spPr bwMode="auto">
            <a:xfrm>
              <a:off x="985" y="1669"/>
              <a:ext cx="497" cy="3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200" b="1">
                  <a:solidFill>
                    <a:srgbClr val="7DC4C9"/>
                  </a:solidFill>
                </a:rPr>
                <a:t>T</a:t>
              </a:r>
              <a:r>
                <a:rPr lang="en-US" sz="3200" b="1" baseline="-25000">
                  <a:solidFill>
                    <a:srgbClr val="7DC4C9"/>
                  </a:solidFill>
                </a:rPr>
                <a:t>y</a:t>
              </a:r>
            </a:p>
          </p:txBody>
        </p:sp>
        <p:sp>
          <p:nvSpPr>
            <p:cNvPr id="62484" name="Text Box 51"/>
            <p:cNvSpPr txBox="1">
              <a:spLocks noChangeArrowheads="1"/>
            </p:cNvSpPr>
            <p:nvPr/>
          </p:nvSpPr>
          <p:spPr bwMode="auto">
            <a:xfrm>
              <a:off x="1067" y="2772"/>
              <a:ext cx="366" cy="3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>
                  <a:solidFill>
                    <a:srgbClr val="7DC4C9"/>
                  </a:solidFill>
                </a:rPr>
                <a:t>F</a:t>
              </a:r>
              <a:r>
                <a:rPr lang="en-US" sz="3200" baseline="-25000">
                  <a:solidFill>
                    <a:srgbClr val="7DC4C9"/>
                  </a:solidFill>
                </a:rPr>
                <a:t>g</a:t>
              </a:r>
            </a:p>
          </p:txBody>
        </p:sp>
        <p:sp>
          <p:nvSpPr>
            <p:cNvPr id="62485" name="Line 52"/>
            <p:cNvSpPr>
              <a:spLocks noChangeShapeType="1"/>
            </p:cNvSpPr>
            <p:nvPr/>
          </p:nvSpPr>
          <p:spPr bwMode="auto">
            <a:xfrm>
              <a:off x="1526" y="2673"/>
              <a:ext cx="0" cy="451"/>
            </a:xfrm>
            <a:prstGeom prst="line">
              <a:avLst/>
            </a:prstGeom>
            <a:noFill/>
            <a:ln w="28575">
              <a:solidFill>
                <a:srgbClr val="33CCCC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86" name="AutoShape 53"/>
            <p:cNvSpPr>
              <a:spLocks noChangeArrowheads="1"/>
            </p:cNvSpPr>
            <p:nvPr/>
          </p:nvSpPr>
          <p:spPr bwMode="auto">
            <a:xfrm rot="2051297">
              <a:off x="1350" y="2342"/>
              <a:ext cx="433" cy="375"/>
            </a:xfrm>
            <a:prstGeom prst="flowChartMagneticDrum">
              <a:avLst/>
            </a:prstGeom>
            <a:solidFill>
              <a:schemeClr val="accent1">
                <a:alpha val="52156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87" name="Line 54"/>
            <p:cNvSpPr>
              <a:spLocks noChangeShapeType="1"/>
            </p:cNvSpPr>
            <p:nvPr/>
          </p:nvSpPr>
          <p:spPr bwMode="auto">
            <a:xfrm flipH="1" flipV="1">
              <a:off x="1515" y="1448"/>
              <a:ext cx="4" cy="829"/>
            </a:xfrm>
            <a:prstGeom prst="line">
              <a:avLst/>
            </a:prstGeom>
            <a:noFill/>
            <a:ln w="28575">
              <a:solidFill>
                <a:srgbClr val="99CC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2457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928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835150"/>
            <a:ext cx="5894388" cy="393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 rot="5400000" flipH="1" flipV="1">
            <a:off x="4248150" y="4772025"/>
            <a:ext cx="2154238" cy="4079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16200000" flipV="1">
            <a:off x="3382963" y="4281488"/>
            <a:ext cx="2024062" cy="14208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9284" name="TextBox 9"/>
          <p:cNvSpPr txBox="1">
            <a:spLocks noChangeArrowheads="1"/>
          </p:cNvSpPr>
          <p:nvPr/>
        </p:nvSpPr>
        <p:spPr bwMode="auto">
          <a:xfrm>
            <a:off x="4518025" y="6037263"/>
            <a:ext cx="12461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/>
              <a:t>Nodes</a:t>
            </a:r>
          </a:p>
        </p:txBody>
      </p:sp>
      <p:sp>
        <p:nvSpPr>
          <p:cNvPr id="609285" name="TextBox 10"/>
          <p:cNvSpPr txBox="1">
            <a:spLocks noChangeArrowheads="1"/>
          </p:cNvSpPr>
          <p:nvPr/>
        </p:nvSpPr>
        <p:spPr bwMode="auto">
          <a:xfrm>
            <a:off x="3052763" y="1389063"/>
            <a:ext cx="20542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/>
              <a:t>Anti-Nodes</a:t>
            </a:r>
          </a:p>
        </p:txBody>
      </p:sp>
      <p:cxnSp>
        <p:nvCxnSpPr>
          <p:cNvPr id="13" name="Straight Arrow Connector 12"/>
          <p:cNvCxnSpPr>
            <a:stCxn id="609285" idx="2"/>
          </p:cNvCxnSpPr>
          <p:nvPr/>
        </p:nvCxnSpPr>
        <p:spPr>
          <a:xfrm rot="5400000">
            <a:off x="3197225" y="1644651"/>
            <a:ext cx="554037" cy="12112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09285" idx="2"/>
          </p:cNvCxnSpPr>
          <p:nvPr/>
        </p:nvCxnSpPr>
        <p:spPr>
          <a:xfrm rot="16200000" flipH="1">
            <a:off x="4071144" y="1981994"/>
            <a:ext cx="536575" cy="5191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09285" idx="2"/>
          </p:cNvCxnSpPr>
          <p:nvPr/>
        </p:nvCxnSpPr>
        <p:spPr>
          <a:xfrm rot="16200000" flipH="1">
            <a:off x="4903788" y="1149350"/>
            <a:ext cx="554037" cy="22018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09284" idx="0"/>
          </p:cNvCxnSpPr>
          <p:nvPr/>
        </p:nvCxnSpPr>
        <p:spPr>
          <a:xfrm rot="5400000" flipH="1" flipV="1">
            <a:off x="5164137" y="3825876"/>
            <a:ext cx="2187575" cy="2235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09284" idx="0"/>
          </p:cNvCxnSpPr>
          <p:nvPr/>
        </p:nvCxnSpPr>
        <p:spPr>
          <a:xfrm rot="16200000" flipV="1">
            <a:off x="2396331" y="3293269"/>
            <a:ext cx="2252663" cy="3235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2007</a:t>
            </a:r>
          </a:p>
        </p:txBody>
      </p:sp>
      <p:sp>
        <p:nvSpPr>
          <p:cNvPr id="6349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634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C60645-FEDE-4321-8C90-8A445AB3CA12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634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Case 3: Semi-loose End</a:t>
            </a:r>
          </a:p>
        </p:txBody>
      </p:sp>
      <p:sp>
        <p:nvSpPr>
          <p:cNvPr id="634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367088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/>
              <a:t>Now the pulse is partially reflected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RHS rope sees a semi-fixed end point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LHS receives part of the pulse energy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New pulse has been “transmitted”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802063" y="1944688"/>
            <a:ext cx="5167312" cy="4427537"/>
            <a:chOff x="2395" y="1225"/>
            <a:chExt cx="3255" cy="2789"/>
          </a:xfrm>
        </p:grpSpPr>
        <p:sp>
          <p:nvSpPr>
            <p:cNvPr id="63496" name="Rectangle 5"/>
            <p:cNvSpPr>
              <a:spLocks noChangeArrowheads="1"/>
            </p:cNvSpPr>
            <p:nvPr/>
          </p:nvSpPr>
          <p:spPr bwMode="auto">
            <a:xfrm>
              <a:off x="2395" y="1225"/>
              <a:ext cx="3255" cy="2789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3497" name="Picture 4" descr="11_3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496" y="1348"/>
              <a:ext cx="3072" cy="2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20947654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2007</a:t>
            </a:r>
          </a:p>
        </p:txBody>
      </p:sp>
      <p:sp>
        <p:nvSpPr>
          <p:cNvPr id="6451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645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E0FC15-F05C-481F-90B8-18635F0468E7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6451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Forces on the End of the Rope</a:t>
            </a:r>
          </a:p>
        </p:txBody>
      </p:sp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0" y="1192213"/>
            <a:ext cx="9142413" cy="5072062"/>
            <a:chOff x="0" y="751"/>
            <a:chExt cx="5759" cy="3195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444" y="751"/>
              <a:ext cx="4847" cy="1224"/>
              <a:chOff x="444" y="868"/>
              <a:chExt cx="4847" cy="1224"/>
            </a:xfrm>
          </p:grpSpPr>
          <p:sp>
            <p:nvSpPr>
              <p:cNvPr id="64555" name="AutoShape 5"/>
              <p:cNvSpPr>
                <a:spLocks noChangeArrowheads="1"/>
              </p:cNvSpPr>
              <p:nvPr/>
            </p:nvSpPr>
            <p:spPr bwMode="auto">
              <a:xfrm rot="8906288" flipH="1">
                <a:off x="444" y="1873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56" name="AutoShape 6"/>
              <p:cNvSpPr>
                <a:spLocks noChangeArrowheads="1"/>
              </p:cNvSpPr>
              <p:nvPr/>
            </p:nvSpPr>
            <p:spPr bwMode="auto">
              <a:xfrm rot="8685633" flipH="1">
                <a:off x="766" y="1647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57" name="AutoShape 7"/>
              <p:cNvSpPr>
                <a:spLocks noChangeArrowheads="1"/>
              </p:cNvSpPr>
              <p:nvPr/>
            </p:nvSpPr>
            <p:spPr bwMode="auto">
              <a:xfrm rot="8843297" flipH="1">
                <a:off x="1069" y="1435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58" name="AutoShape 8"/>
              <p:cNvSpPr>
                <a:spLocks noChangeArrowheads="1"/>
              </p:cNvSpPr>
              <p:nvPr/>
            </p:nvSpPr>
            <p:spPr bwMode="auto">
              <a:xfrm rot="8937746" flipH="1">
                <a:off x="1373" y="1228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59" name="AutoShape 9"/>
              <p:cNvSpPr>
                <a:spLocks noChangeArrowheads="1"/>
              </p:cNvSpPr>
              <p:nvPr/>
            </p:nvSpPr>
            <p:spPr bwMode="auto">
              <a:xfrm rot="9387045" flipH="1">
                <a:off x="1693" y="1051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60" name="AutoShape 10"/>
              <p:cNvSpPr>
                <a:spLocks noChangeArrowheads="1"/>
              </p:cNvSpPr>
              <p:nvPr/>
            </p:nvSpPr>
            <p:spPr bwMode="auto">
              <a:xfrm rot="9822954" flipH="1">
                <a:off x="2027" y="918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61" name="AutoShape 11"/>
              <p:cNvSpPr>
                <a:spLocks noChangeArrowheads="1"/>
              </p:cNvSpPr>
              <p:nvPr/>
            </p:nvSpPr>
            <p:spPr bwMode="auto">
              <a:xfrm rot="10699326" flipH="1">
                <a:off x="2379" y="868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62" name="AutoShape 12"/>
              <p:cNvSpPr>
                <a:spLocks noChangeArrowheads="1"/>
              </p:cNvSpPr>
              <p:nvPr/>
            </p:nvSpPr>
            <p:spPr bwMode="auto">
              <a:xfrm rot="321144">
                <a:off x="2784" y="873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63" name="AutoShape 13"/>
              <p:cNvSpPr>
                <a:spLocks noChangeArrowheads="1"/>
              </p:cNvSpPr>
              <p:nvPr/>
            </p:nvSpPr>
            <p:spPr bwMode="auto">
              <a:xfrm rot="1103145">
                <a:off x="3145" y="959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64" name="AutoShape 14"/>
              <p:cNvSpPr>
                <a:spLocks noChangeArrowheads="1"/>
              </p:cNvSpPr>
              <p:nvPr/>
            </p:nvSpPr>
            <p:spPr bwMode="auto">
              <a:xfrm rot="1507549">
                <a:off x="3497" y="1065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65" name="AutoShape 15"/>
              <p:cNvSpPr>
                <a:spLocks noChangeArrowheads="1"/>
              </p:cNvSpPr>
              <p:nvPr/>
            </p:nvSpPr>
            <p:spPr bwMode="auto">
              <a:xfrm rot="2051297">
                <a:off x="3817" y="1242"/>
                <a:ext cx="476" cy="219"/>
              </a:xfrm>
              <a:prstGeom prst="flowChartMagneticDrum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" name="Group 16"/>
              <p:cNvGrpSpPr>
                <a:grpSpLocks/>
              </p:cNvGrpSpPr>
              <p:nvPr/>
            </p:nvGrpSpPr>
            <p:grpSpPr bwMode="auto">
              <a:xfrm rot="2051297">
                <a:off x="4052" y="1663"/>
                <a:ext cx="1239" cy="230"/>
                <a:chOff x="2742" y="2660"/>
                <a:chExt cx="1239" cy="230"/>
              </a:xfrm>
            </p:grpSpPr>
            <p:sp>
              <p:nvSpPr>
                <p:cNvPr id="64567" name="AutoShape 17"/>
                <p:cNvSpPr>
                  <a:spLocks noChangeArrowheads="1"/>
                </p:cNvSpPr>
                <p:nvPr/>
              </p:nvSpPr>
              <p:spPr bwMode="auto">
                <a:xfrm>
                  <a:off x="2742" y="2660"/>
                  <a:ext cx="476" cy="219"/>
                </a:xfrm>
                <a:prstGeom prst="flowChartMagneticDrum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568" name="AutoShape 18"/>
                <p:cNvSpPr>
                  <a:spLocks noChangeArrowheads="1"/>
                </p:cNvSpPr>
                <p:nvPr/>
              </p:nvSpPr>
              <p:spPr bwMode="auto">
                <a:xfrm>
                  <a:off x="3112" y="2665"/>
                  <a:ext cx="476" cy="219"/>
                </a:xfrm>
                <a:prstGeom prst="flowChartMagneticDrum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569" name="AutoShape 19"/>
                <p:cNvSpPr>
                  <a:spLocks noChangeArrowheads="1"/>
                </p:cNvSpPr>
                <p:nvPr/>
              </p:nvSpPr>
              <p:spPr bwMode="auto">
                <a:xfrm>
                  <a:off x="3505" y="2671"/>
                  <a:ext cx="476" cy="219"/>
                </a:xfrm>
                <a:prstGeom prst="flowChartMagneticDrum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64520" name="Line 23"/>
            <p:cNvSpPr>
              <a:spLocks noChangeShapeType="1"/>
            </p:cNvSpPr>
            <p:nvPr/>
          </p:nvSpPr>
          <p:spPr bwMode="auto">
            <a:xfrm flipH="1">
              <a:off x="3548" y="1600"/>
              <a:ext cx="1388" cy="3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1" name="Oval 26"/>
            <p:cNvSpPr>
              <a:spLocks noChangeArrowheads="1"/>
            </p:cNvSpPr>
            <p:nvPr/>
          </p:nvSpPr>
          <p:spPr bwMode="auto">
            <a:xfrm>
              <a:off x="2825" y="1902"/>
              <a:ext cx="1764" cy="1709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2" name="Line 28"/>
            <p:cNvSpPr>
              <a:spLocks noChangeShapeType="1"/>
            </p:cNvSpPr>
            <p:nvPr/>
          </p:nvSpPr>
          <p:spPr bwMode="auto">
            <a:xfrm>
              <a:off x="3708" y="2796"/>
              <a:ext cx="0" cy="264"/>
            </a:xfrm>
            <a:prstGeom prst="line">
              <a:avLst/>
            </a:prstGeom>
            <a:noFill/>
            <a:ln w="28575">
              <a:solidFill>
                <a:srgbClr val="33CCCC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29"/>
            <p:cNvGrpSpPr>
              <a:grpSpLocks/>
            </p:cNvGrpSpPr>
            <p:nvPr/>
          </p:nvGrpSpPr>
          <p:grpSpPr bwMode="auto">
            <a:xfrm>
              <a:off x="2961" y="2081"/>
              <a:ext cx="1565" cy="1258"/>
              <a:chOff x="3235" y="2328"/>
              <a:chExt cx="1565" cy="1258"/>
            </a:xfrm>
          </p:grpSpPr>
          <p:sp>
            <p:nvSpPr>
              <p:cNvPr id="64542" name="Line 30"/>
              <p:cNvSpPr>
                <a:spLocks noChangeShapeType="1"/>
              </p:cNvSpPr>
              <p:nvPr/>
            </p:nvSpPr>
            <p:spPr bwMode="auto">
              <a:xfrm>
                <a:off x="3860" y="2941"/>
                <a:ext cx="251" cy="4"/>
              </a:xfrm>
              <a:prstGeom prst="line">
                <a:avLst/>
              </a:prstGeom>
              <a:noFill/>
              <a:ln w="28575">
                <a:solidFill>
                  <a:srgbClr val="3366FF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43" name="AutoShape 31"/>
              <p:cNvSpPr>
                <a:spLocks noChangeArrowheads="1"/>
              </p:cNvSpPr>
              <p:nvPr/>
            </p:nvSpPr>
            <p:spPr bwMode="auto">
              <a:xfrm rot="2051297">
                <a:off x="3781" y="2925"/>
                <a:ext cx="476" cy="219"/>
              </a:xfrm>
              <a:prstGeom prst="flowChartMagneticDrum">
                <a:avLst/>
              </a:prstGeom>
              <a:solidFill>
                <a:schemeClr val="accent1">
                  <a:alpha val="52156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44" name="Line 32"/>
              <p:cNvSpPr>
                <a:spLocks noChangeShapeType="1"/>
              </p:cNvSpPr>
              <p:nvPr/>
            </p:nvSpPr>
            <p:spPr bwMode="auto">
              <a:xfrm flipV="1">
                <a:off x="3870" y="2532"/>
                <a:ext cx="0" cy="402"/>
              </a:xfrm>
              <a:prstGeom prst="line">
                <a:avLst/>
              </a:prstGeom>
              <a:noFill/>
              <a:ln w="28575">
                <a:solidFill>
                  <a:srgbClr val="3366FF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45" name="Line 33"/>
              <p:cNvSpPr>
                <a:spLocks noChangeShapeType="1"/>
              </p:cNvSpPr>
              <p:nvPr/>
            </p:nvSpPr>
            <p:spPr bwMode="auto">
              <a:xfrm flipH="1" flipV="1">
                <a:off x="3479" y="2643"/>
                <a:ext cx="393" cy="302"/>
              </a:xfrm>
              <a:prstGeom prst="line">
                <a:avLst/>
              </a:prstGeom>
              <a:noFill/>
              <a:ln w="28575">
                <a:solidFill>
                  <a:srgbClr val="3366FF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46" name="Text Box 34"/>
              <p:cNvSpPr txBox="1">
                <a:spLocks noChangeArrowheads="1"/>
              </p:cNvSpPr>
              <p:nvPr/>
            </p:nvSpPr>
            <p:spPr bwMode="auto">
              <a:xfrm>
                <a:off x="3235" y="2455"/>
                <a:ext cx="204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3366FF"/>
                    </a:solidFill>
                  </a:rPr>
                  <a:t>T</a:t>
                </a:r>
              </a:p>
            </p:txBody>
          </p:sp>
          <p:sp>
            <p:nvSpPr>
              <p:cNvPr id="64547" name="Text Box 35"/>
              <p:cNvSpPr txBox="1">
                <a:spLocks noChangeArrowheads="1"/>
              </p:cNvSpPr>
              <p:nvPr/>
            </p:nvSpPr>
            <p:spPr bwMode="auto">
              <a:xfrm>
                <a:off x="3239" y="2835"/>
                <a:ext cx="257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3366FF"/>
                    </a:solidFill>
                  </a:rPr>
                  <a:t>T</a:t>
                </a:r>
                <a:r>
                  <a:rPr lang="en-US" b="1" baseline="-25000">
                    <a:solidFill>
                      <a:srgbClr val="3366FF"/>
                    </a:solidFill>
                  </a:rPr>
                  <a:t>x</a:t>
                </a:r>
              </a:p>
            </p:txBody>
          </p:sp>
          <p:sp>
            <p:nvSpPr>
              <p:cNvPr id="64548" name="Text Box 36"/>
              <p:cNvSpPr txBox="1">
                <a:spLocks noChangeArrowheads="1"/>
              </p:cNvSpPr>
              <p:nvPr/>
            </p:nvSpPr>
            <p:spPr bwMode="auto">
              <a:xfrm>
                <a:off x="3811" y="2328"/>
                <a:ext cx="257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3366FF"/>
                    </a:solidFill>
                  </a:rPr>
                  <a:t>T</a:t>
                </a:r>
                <a:r>
                  <a:rPr lang="en-US" b="1" baseline="-25000">
                    <a:solidFill>
                      <a:srgbClr val="3366FF"/>
                    </a:solidFill>
                  </a:rPr>
                  <a:t>y</a:t>
                </a:r>
              </a:p>
            </p:txBody>
          </p:sp>
          <p:sp>
            <p:nvSpPr>
              <p:cNvPr id="64549" name="Line 37"/>
              <p:cNvSpPr>
                <a:spLocks noChangeShapeType="1"/>
              </p:cNvSpPr>
              <p:nvPr/>
            </p:nvSpPr>
            <p:spPr bwMode="auto">
              <a:xfrm flipV="1">
                <a:off x="4149" y="2709"/>
                <a:ext cx="8" cy="430"/>
              </a:xfrm>
              <a:prstGeom prst="line">
                <a:avLst/>
              </a:prstGeom>
              <a:noFill/>
              <a:ln w="28575">
                <a:solidFill>
                  <a:srgbClr val="99CCFF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50" name="Line 38"/>
              <p:cNvSpPr>
                <a:spLocks noChangeShapeType="1"/>
              </p:cNvSpPr>
              <p:nvPr/>
            </p:nvSpPr>
            <p:spPr bwMode="auto">
              <a:xfrm flipV="1">
                <a:off x="4159" y="3132"/>
                <a:ext cx="357" cy="0"/>
              </a:xfrm>
              <a:prstGeom prst="line">
                <a:avLst/>
              </a:prstGeom>
              <a:noFill/>
              <a:ln w="28575">
                <a:solidFill>
                  <a:srgbClr val="99CCFF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51" name="Line 39"/>
              <p:cNvSpPr>
                <a:spLocks noChangeShapeType="1"/>
              </p:cNvSpPr>
              <p:nvPr/>
            </p:nvSpPr>
            <p:spPr bwMode="auto">
              <a:xfrm>
                <a:off x="4147" y="3128"/>
                <a:ext cx="393" cy="302"/>
              </a:xfrm>
              <a:prstGeom prst="line">
                <a:avLst/>
              </a:prstGeom>
              <a:noFill/>
              <a:ln w="28575">
                <a:solidFill>
                  <a:srgbClr val="99CCFF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52" name="Text Box 40"/>
              <p:cNvSpPr txBox="1">
                <a:spLocks noChangeArrowheads="1"/>
              </p:cNvSpPr>
              <p:nvPr/>
            </p:nvSpPr>
            <p:spPr bwMode="auto">
              <a:xfrm>
                <a:off x="4527" y="3355"/>
                <a:ext cx="204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7DC4C9"/>
                    </a:solidFill>
                  </a:rPr>
                  <a:t>T</a:t>
                </a:r>
              </a:p>
            </p:txBody>
          </p:sp>
          <p:sp>
            <p:nvSpPr>
              <p:cNvPr id="64553" name="Text Box 41"/>
              <p:cNvSpPr txBox="1">
                <a:spLocks noChangeArrowheads="1"/>
              </p:cNvSpPr>
              <p:nvPr/>
            </p:nvSpPr>
            <p:spPr bwMode="auto">
              <a:xfrm>
                <a:off x="4183" y="2579"/>
                <a:ext cx="257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b="1">
                    <a:solidFill>
                      <a:srgbClr val="7DC4C9"/>
                    </a:solidFill>
                  </a:rPr>
                  <a:t>T</a:t>
                </a:r>
                <a:r>
                  <a:rPr lang="en-US" b="1" baseline="-25000">
                    <a:solidFill>
                      <a:srgbClr val="7DC4C9"/>
                    </a:solidFill>
                  </a:rPr>
                  <a:t>y</a:t>
                </a:r>
              </a:p>
            </p:txBody>
          </p:sp>
          <p:sp>
            <p:nvSpPr>
              <p:cNvPr id="64554" name="Text Box 42"/>
              <p:cNvSpPr txBox="1">
                <a:spLocks noChangeArrowheads="1"/>
              </p:cNvSpPr>
              <p:nvPr/>
            </p:nvSpPr>
            <p:spPr bwMode="auto">
              <a:xfrm>
                <a:off x="4543" y="2987"/>
                <a:ext cx="257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>
                    <a:solidFill>
                      <a:srgbClr val="7DC4C9"/>
                    </a:solidFill>
                  </a:rPr>
                  <a:t>T</a:t>
                </a:r>
                <a:r>
                  <a:rPr lang="en-US" b="1" baseline="-25000">
                    <a:solidFill>
                      <a:srgbClr val="7DC4C9"/>
                    </a:solidFill>
                  </a:rPr>
                  <a:t>x</a:t>
                </a:r>
              </a:p>
            </p:txBody>
          </p:sp>
        </p:grpSp>
        <p:sp>
          <p:nvSpPr>
            <p:cNvPr id="64524" name="Text Box 43"/>
            <p:cNvSpPr txBox="1">
              <a:spLocks noChangeArrowheads="1"/>
            </p:cNvSpPr>
            <p:nvPr/>
          </p:nvSpPr>
          <p:spPr bwMode="auto">
            <a:xfrm>
              <a:off x="3393" y="2903"/>
              <a:ext cx="257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7DC4C9"/>
                  </a:solidFill>
                </a:rPr>
                <a:t>F</a:t>
              </a:r>
              <a:r>
                <a:rPr lang="en-US" baseline="-25000">
                  <a:solidFill>
                    <a:srgbClr val="7DC4C9"/>
                  </a:solidFill>
                </a:rPr>
                <a:t>g</a:t>
              </a:r>
            </a:p>
          </p:txBody>
        </p:sp>
        <p:sp>
          <p:nvSpPr>
            <p:cNvPr id="64525" name="Line 44"/>
            <p:cNvSpPr>
              <a:spLocks noChangeShapeType="1"/>
            </p:cNvSpPr>
            <p:nvPr/>
          </p:nvSpPr>
          <p:spPr bwMode="auto">
            <a:xfrm>
              <a:off x="3876" y="2880"/>
              <a:ext cx="0" cy="295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6" name="Text Box 45"/>
            <p:cNvSpPr txBox="1">
              <a:spLocks noChangeArrowheads="1"/>
            </p:cNvSpPr>
            <p:nvPr/>
          </p:nvSpPr>
          <p:spPr bwMode="auto">
            <a:xfrm>
              <a:off x="3714" y="3120"/>
              <a:ext cx="427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F</a:t>
              </a:r>
              <a:r>
                <a:rPr lang="en-US" baseline="-25000">
                  <a:solidFill>
                    <a:schemeClr val="accent2"/>
                  </a:solidFill>
                </a:rPr>
                <a:t>RHSl</a:t>
              </a:r>
            </a:p>
          </p:txBody>
        </p:sp>
        <p:sp>
          <p:nvSpPr>
            <p:cNvPr id="64527" name="Oval 46"/>
            <p:cNvSpPr>
              <a:spLocks noChangeArrowheads="1"/>
            </p:cNvSpPr>
            <p:nvPr/>
          </p:nvSpPr>
          <p:spPr bwMode="auto">
            <a:xfrm>
              <a:off x="3648" y="2671"/>
              <a:ext cx="438" cy="429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8" name="Line 47"/>
            <p:cNvSpPr>
              <a:spLocks noChangeShapeType="1"/>
            </p:cNvSpPr>
            <p:nvPr/>
          </p:nvSpPr>
          <p:spPr bwMode="auto">
            <a:xfrm flipH="1" flipV="1">
              <a:off x="1536" y="1316"/>
              <a:ext cx="2350" cy="5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29" name="Line 48"/>
            <p:cNvSpPr>
              <a:spLocks noChangeShapeType="1"/>
            </p:cNvSpPr>
            <p:nvPr/>
          </p:nvSpPr>
          <p:spPr bwMode="auto">
            <a:xfrm flipH="1">
              <a:off x="1367" y="3587"/>
              <a:ext cx="2542" cy="3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0" name="Oval 49"/>
            <p:cNvSpPr>
              <a:spLocks noChangeArrowheads="1"/>
            </p:cNvSpPr>
            <p:nvPr/>
          </p:nvSpPr>
          <p:spPr bwMode="auto">
            <a:xfrm>
              <a:off x="0" y="1295"/>
              <a:ext cx="2610" cy="2651"/>
            </a:xfrm>
            <a:prstGeom prst="ellipse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1" name="Text Box 50"/>
            <p:cNvSpPr txBox="1">
              <a:spLocks noChangeArrowheads="1"/>
            </p:cNvSpPr>
            <p:nvPr/>
          </p:nvSpPr>
          <p:spPr bwMode="auto">
            <a:xfrm>
              <a:off x="805" y="1669"/>
              <a:ext cx="497" cy="3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200" b="1">
                  <a:solidFill>
                    <a:srgbClr val="7DC4C9"/>
                  </a:solidFill>
                </a:rPr>
                <a:t>T</a:t>
              </a:r>
              <a:r>
                <a:rPr lang="en-US" sz="3200" b="1" baseline="-25000">
                  <a:solidFill>
                    <a:srgbClr val="7DC4C9"/>
                  </a:solidFill>
                </a:rPr>
                <a:t>y</a:t>
              </a:r>
            </a:p>
          </p:txBody>
        </p:sp>
        <p:sp>
          <p:nvSpPr>
            <p:cNvPr id="64532" name="Text Box 51"/>
            <p:cNvSpPr txBox="1">
              <a:spLocks noChangeArrowheads="1"/>
            </p:cNvSpPr>
            <p:nvPr/>
          </p:nvSpPr>
          <p:spPr bwMode="auto">
            <a:xfrm>
              <a:off x="777" y="2690"/>
              <a:ext cx="366" cy="3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>
                  <a:solidFill>
                    <a:srgbClr val="7DC4C9"/>
                  </a:solidFill>
                </a:rPr>
                <a:t>F</a:t>
              </a:r>
              <a:r>
                <a:rPr lang="en-US" sz="3200" baseline="-25000">
                  <a:solidFill>
                    <a:srgbClr val="7DC4C9"/>
                  </a:solidFill>
                </a:rPr>
                <a:t>g</a:t>
              </a:r>
            </a:p>
          </p:txBody>
        </p:sp>
        <p:sp>
          <p:nvSpPr>
            <p:cNvPr id="64533" name="Line 52"/>
            <p:cNvSpPr>
              <a:spLocks noChangeShapeType="1"/>
            </p:cNvSpPr>
            <p:nvPr/>
          </p:nvSpPr>
          <p:spPr bwMode="auto">
            <a:xfrm>
              <a:off x="1273" y="2673"/>
              <a:ext cx="0" cy="451"/>
            </a:xfrm>
            <a:prstGeom prst="line">
              <a:avLst/>
            </a:prstGeom>
            <a:noFill/>
            <a:ln w="28575">
              <a:solidFill>
                <a:srgbClr val="33CCCC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4" name="AutoShape 53"/>
            <p:cNvSpPr>
              <a:spLocks noChangeArrowheads="1"/>
            </p:cNvSpPr>
            <p:nvPr/>
          </p:nvSpPr>
          <p:spPr bwMode="auto">
            <a:xfrm rot="2051297">
              <a:off x="1170" y="2342"/>
              <a:ext cx="433" cy="375"/>
            </a:xfrm>
            <a:prstGeom prst="flowChartMagneticDrum">
              <a:avLst/>
            </a:prstGeom>
            <a:solidFill>
              <a:schemeClr val="accent1">
                <a:alpha val="52156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5" name="Line 54"/>
            <p:cNvSpPr>
              <a:spLocks noChangeShapeType="1"/>
            </p:cNvSpPr>
            <p:nvPr/>
          </p:nvSpPr>
          <p:spPr bwMode="auto">
            <a:xfrm flipH="1" flipV="1">
              <a:off x="1326" y="1485"/>
              <a:ext cx="13" cy="792"/>
            </a:xfrm>
            <a:prstGeom prst="line">
              <a:avLst/>
            </a:prstGeom>
            <a:noFill/>
            <a:ln w="38100">
              <a:solidFill>
                <a:srgbClr val="99CC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6" name="Line 55"/>
            <p:cNvSpPr>
              <a:spLocks noChangeShapeType="1"/>
            </p:cNvSpPr>
            <p:nvPr/>
          </p:nvSpPr>
          <p:spPr bwMode="auto">
            <a:xfrm>
              <a:off x="1344" y="2735"/>
              <a:ext cx="9" cy="45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7" name="Text Box 56"/>
            <p:cNvSpPr txBox="1">
              <a:spLocks noChangeArrowheads="1"/>
            </p:cNvSpPr>
            <p:nvPr/>
          </p:nvSpPr>
          <p:spPr bwMode="auto">
            <a:xfrm>
              <a:off x="1363" y="2875"/>
              <a:ext cx="626" cy="3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>
                  <a:solidFill>
                    <a:schemeClr val="accent2"/>
                  </a:solidFill>
                </a:rPr>
                <a:t>F</a:t>
              </a:r>
              <a:r>
                <a:rPr lang="en-US" sz="3200" baseline="-25000">
                  <a:solidFill>
                    <a:schemeClr val="accent2"/>
                  </a:solidFill>
                </a:rPr>
                <a:t>RHS</a:t>
              </a:r>
            </a:p>
          </p:txBody>
        </p:sp>
        <p:sp>
          <p:nvSpPr>
            <p:cNvPr id="64538" name="AutoShape 57"/>
            <p:cNvSpPr>
              <a:spLocks noChangeArrowheads="1"/>
            </p:cNvSpPr>
            <p:nvPr/>
          </p:nvSpPr>
          <p:spPr bwMode="auto">
            <a:xfrm rot="6374373">
              <a:off x="5046" y="1757"/>
              <a:ext cx="430" cy="521"/>
            </a:xfrm>
            <a:prstGeom prst="can">
              <a:avLst>
                <a:gd name="adj" fmla="val 6058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39" name="AutoShape 58"/>
            <p:cNvSpPr>
              <a:spLocks noChangeArrowheads="1"/>
            </p:cNvSpPr>
            <p:nvPr/>
          </p:nvSpPr>
          <p:spPr bwMode="auto">
            <a:xfrm rot="6068705">
              <a:off x="5310" y="1858"/>
              <a:ext cx="430" cy="468"/>
            </a:xfrm>
            <a:prstGeom prst="can">
              <a:avLst>
                <a:gd name="adj" fmla="val 5441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40" name="Oval 22"/>
            <p:cNvSpPr>
              <a:spLocks noChangeArrowheads="1"/>
            </p:cNvSpPr>
            <p:nvPr/>
          </p:nvSpPr>
          <p:spPr bwMode="auto">
            <a:xfrm>
              <a:off x="4722" y="1586"/>
              <a:ext cx="621" cy="613"/>
            </a:xfrm>
            <a:prstGeom prst="ellips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541" name="Line 24"/>
            <p:cNvSpPr>
              <a:spLocks noChangeShapeType="1"/>
            </p:cNvSpPr>
            <p:nvPr/>
          </p:nvSpPr>
          <p:spPr bwMode="auto">
            <a:xfrm flipH="1">
              <a:off x="4374" y="2051"/>
              <a:ext cx="942" cy="12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436579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2007</a:t>
            </a:r>
          </a:p>
        </p:txBody>
      </p:sp>
      <p:sp>
        <p:nvSpPr>
          <p:cNvPr id="1843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83E60E-D79A-4609-A31C-60EED159D95A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184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Consider momentum</a:t>
            </a:r>
          </a:p>
        </p:txBody>
      </p:sp>
      <p:sp>
        <p:nvSpPr>
          <p:cNvPr id="184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105150" cy="4525963"/>
          </a:xfrm>
        </p:spPr>
        <p:txBody>
          <a:bodyPr/>
          <a:lstStyle/>
          <a:p>
            <a:pPr eaLnBrk="1" hangingPunct="1"/>
            <a:r>
              <a:rPr lang="en-US" sz="2800"/>
              <a:t>When we move from a less dense medium to a more dense medium </a:t>
            </a:r>
          </a:p>
          <a:p>
            <a:pPr lvl="1" eaLnBrk="1" hangingPunct="1"/>
            <a:r>
              <a:rPr lang="en-US" sz="2400"/>
              <a:t>Reflected pulse is inverted</a:t>
            </a:r>
          </a:p>
          <a:p>
            <a:pPr lvl="1" eaLnBrk="1" hangingPunct="1"/>
            <a:r>
              <a:rPr lang="en-US" sz="2400"/>
              <a:t>Pulse slows down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2916238" y="3084513"/>
            <a:ext cx="5994400" cy="1957387"/>
            <a:chOff x="1837" y="1943"/>
            <a:chExt cx="3776" cy="1233"/>
          </a:xfrm>
        </p:grpSpPr>
        <p:sp>
          <p:nvSpPr>
            <p:cNvPr id="18441" name="AutoShape 5"/>
            <p:cNvSpPr>
              <a:spLocks noChangeArrowheads="1"/>
            </p:cNvSpPr>
            <p:nvPr/>
          </p:nvSpPr>
          <p:spPr bwMode="auto">
            <a:xfrm rot="5400000" flipH="1">
              <a:off x="2010" y="2822"/>
              <a:ext cx="101" cy="448"/>
            </a:xfrm>
            <a:prstGeom prst="can">
              <a:avLst>
                <a:gd name="adj" fmla="val 4852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2" name="AutoShape 6"/>
            <p:cNvSpPr>
              <a:spLocks noChangeArrowheads="1"/>
            </p:cNvSpPr>
            <p:nvPr/>
          </p:nvSpPr>
          <p:spPr bwMode="auto">
            <a:xfrm rot="5400000" flipH="1">
              <a:off x="2426" y="2822"/>
              <a:ext cx="101" cy="448"/>
            </a:xfrm>
            <a:prstGeom prst="can">
              <a:avLst>
                <a:gd name="adj" fmla="val 4852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3" name="AutoShape 7"/>
            <p:cNvSpPr>
              <a:spLocks noChangeArrowheads="1"/>
            </p:cNvSpPr>
            <p:nvPr/>
          </p:nvSpPr>
          <p:spPr bwMode="auto">
            <a:xfrm rot="5400000" flipH="1">
              <a:off x="2842" y="2822"/>
              <a:ext cx="101" cy="448"/>
            </a:xfrm>
            <a:prstGeom prst="can">
              <a:avLst>
                <a:gd name="adj" fmla="val 4852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4" name="AutoShape 8"/>
            <p:cNvSpPr>
              <a:spLocks noChangeArrowheads="1"/>
            </p:cNvSpPr>
            <p:nvPr/>
          </p:nvSpPr>
          <p:spPr bwMode="auto">
            <a:xfrm rot="5400000" flipH="1">
              <a:off x="3258" y="2822"/>
              <a:ext cx="101" cy="448"/>
            </a:xfrm>
            <a:prstGeom prst="can">
              <a:avLst>
                <a:gd name="adj" fmla="val 4852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5" name="AutoShape 9"/>
            <p:cNvSpPr>
              <a:spLocks noChangeArrowheads="1"/>
            </p:cNvSpPr>
            <p:nvPr/>
          </p:nvSpPr>
          <p:spPr bwMode="auto">
            <a:xfrm rot="5400000" flipH="1">
              <a:off x="3590" y="2818"/>
              <a:ext cx="253" cy="448"/>
            </a:xfrm>
            <a:prstGeom prst="can">
              <a:avLst>
                <a:gd name="adj" fmla="val 1937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6" name="AutoShape 10"/>
            <p:cNvSpPr>
              <a:spLocks noChangeArrowheads="1"/>
            </p:cNvSpPr>
            <p:nvPr/>
          </p:nvSpPr>
          <p:spPr bwMode="auto">
            <a:xfrm rot="5400000" flipH="1">
              <a:off x="4006" y="2826"/>
              <a:ext cx="253" cy="448"/>
            </a:xfrm>
            <a:prstGeom prst="can">
              <a:avLst>
                <a:gd name="adj" fmla="val 1937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7" name="AutoShape 11"/>
            <p:cNvSpPr>
              <a:spLocks noChangeArrowheads="1"/>
            </p:cNvSpPr>
            <p:nvPr/>
          </p:nvSpPr>
          <p:spPr bwMode="auto">
            <a:xfrm rot="5400000" flipH="1">
              <a:off x="4422" y="2826"/>
              <a:ext cx="253" cy="448"/>
            </a:xfrm>
            <a:prstGeom prst="can">
              <a:avLst>
                <a:gd name="adj" fmla="val 1937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8" name="AutoShape 12"/>
            <p:cNvSpPr>
              <a:spLocks noChangeArrowheads="1"/>
            </p:cNvSpPr>
            <p:nvPr/>
          </p:nvSpPr>
          <p:spPr bwMode="auto">
            <a:xfrm rot="5400000" flipH="1">
              <a:off x="4838" y="2826"/>
              <a:ext cx="253" cy="448"/>
            </a:xfrm>
            <a:prstGeom prst="can">
              <a:avLst>
                <a:gd name="adj" fmla="val 1937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9" name="AutoShape 13"/>
            <p:cNvSpPr>
              <a:spLocks noChangeArrowheads="1"/>
            </p:cNvSpPr>
            <p:nvPr/>
          </p:nvSpPr>
          <p:spPr bwMode="auto">
            <a:xfrm rot="5400000" flipH="1">
              <a:off x="5262" y="2826"/>
              <a:ext cx="253" cy="448"/>
            </a:xfrm>
            <a:prstGeom prst="can">
              <a:avLst>
                <a:gd name="adj" fmla="val 1937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0" name="Line 14"/>
            <p:cNvSpPr>
              <a:spLocks noChangeShapeType="1"/>
            </p:cNvSpPr>
            <p:nvPr/>
          </p:nvSpPr>
          <p:spPr bwMode="auto">
            <a:xfrm flipH="1">
              <a:off x="3320" y="2304"/>
              <a:ext cx="224" cy="6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1" name="Line 15"/>
            <p:cNvSpPr>
              <a:spLocks noChangeShapeType="1"/>
            </p:cNvSpPr>
            <p:nvPr/>
          </p:nvSpPr>
          <p:spPr bwMode="auto">
            <a:xfrm>
              <a:off x="3592" y="2296"/>
              <a:ext cx="120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2" name="Text Box 16"/>
            <p:cNvSpPr txBox="1">
              <a:spLocks noChangeArrowheads="1"/>
            </p:cNvSpPr>
            <p:nvPr/>
          </p:nvSpPr>
          <p:spPr bwMode="auto">
            <a:xfrm>
              <a:off x="3038" y="1943"/>
              <a:ext cx="213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Which piece is harder to move?</a:t>
              </a:r>
            </a:p>
          </p:txBody>
        </p:sp>
      </p:grpSp>
      <p:graphicFrame>
        <p:nvGraphicFramePr>
          <p:cNvPr id="18434" name="Object 17"/>
          <p:cNvGraphicFramePr>
            <a:graphicFrameLocks noChangeAspect="1"/>
          </p:cNvGraphicFramePr>
          <p:nvPr/>
        </p:nvGraphicFramePr>
        <p:xfrm>
          <a:off x="5842000" y="1936750"/>
          <a:ext cx="81280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07960" imgH="469800" progId="Equation.3">
                  <p:embed/>
                </p:oleObj>
              </mc:Choice>
              <mc:Fallback>
                <p:oleObj name="Equation" r:id="rId2" imgW="507960" imgH="469800" progId="Equation.3">
                  <p:embed/>
                  <p:pic>
                    <p:nvPicPr>
                      <p:cNvPr id="18434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0" y="1936750"/>
                        <a:ext cx="812800" cy="752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99309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Superposition With and Inverted Pulse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2003425" cy="4525963"/>
          </a:xfrm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6628" name="Rectangle 5"/>
          <p:cNvSpPr>
            <a:spLocks noChangeArrowheads="1"/>
          </p:cNvSpPr>
          <p:nvPr/>
        </p:nvSpPr>
        <p:spPr bwMode="auto">
          <a:xfrm>
            <a:off x="2816225" y="1682750"/>
            <a:ext cx="5080000" cy="40798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371600"/>
            <a:ext cx="6248400" cy="4879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0195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133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3238" y="4425950"/>
            <a:ext cx="4561522" cy="116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133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73400" y="2500313"/>
            <a:ext cx="4546600" cy="89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133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67050" y="282575"/>
            <a:ext cx="4522788" cy="122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/>
        </p:nvCxnSpPr>
        <p:spPr bwMode="auto">
          <a:xfrm rot="16200000" flipH="1" flipV="1">
            <a:off x="2259012" y="500063"/>
            <a:ext cx="423863" cy="12207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3" idx="0"/>
          </p:cNvCxnSpPr>
          <p:nvPr/>
        </p:nvCxnSpPr>
        <p:spPr bwMode="auto">
          <a:xfrm rot="16200000" flipV="1">
            <a:off x="7458869" y="962819"/>
            <a:ext cx="534988" cy="3492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16200000" flipH="1" flipV="1">
            <a:off x="2232025" y="2562225"/>
            <a:ext cx="422275" cy="12223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138" idx="0"/>
          </p:cNvCxnSpPr>
          <p:nvPr/>
        </p:nvCxnSpPr>
        <p:spPr>
          <a:xfrm rot="16200000" flipV="1">
            <a:off x="7450615" y="3043714"/>
            <a:ext cx="570231" cy="27654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 bwMode="auto">
          <a:xfrm rot="16200000" flipH="1" flipV="1">
            <a:off x="2236787" y="4592638"/>
            <a:ext cx="423863" cy="12207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 bwMode="auto">
          <a:xfrm rot="16200000" flipV="1">
            <a:off x="7436644" y="5055394"/>
            <a:ext cx="534988" cy="3492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22"/>
          <p:cNvGrpSpPr/>
          <p:nvPr/>
        </p:nvGrpSpPr>
        <p:grpSpPr>
          <a:xfrm>
            <a:off x="778828" y="869950"/>
            <a:ext cx="7927022" cy="1294605"/>
            <a:chOff x="778828" y="869950"/>
            <a:chExt cx="7927022" cy="1294605"/>
          </a:xfrm>
        </p:grpSpPr>
        <p:grpSp>
          <p:nvGrpSpPr>
            <p:cNvPr id="7" name="Group 103"/>
            <p:cNvGrpSpPr/>
            <p:nvPr/>
          </p:nvGrpSpPr>
          <p:grpSpPr>
            <a:xfrm>
              <a:off x="1981200" y="1428750"/>
              <a:ext cx="6724650" cy="288925"/>
              <a:chOff x="1981200" y="1428750"/>
              <a:chExt cx="6724650" cy="288925"/>
            </a:xfrm>
          </p:grpSpPr>
          <p:sp>
            <p:nvSpPr>
              <p:cNvPr id="5" name="Rectangle 4"/>
              <p:cNvSpPr/>
              <p:nvPr/>
            </p:nvSpPr>
            <p:spPr bwMode="auto">
              <a:xfrm>
                <a:off x="1981200" y="1433513"/>
                <a:ext cx="6118225" cy="127000"/>
              </a:xfrm>
              <a:prstGeom prst="rect">
                <a:avLst/>
              </a:prstGeom>
              <a:solidFill>
                <a:srgbClr val="975F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23" name="Trapezoid 22"/>
              <p:cNvSpPr/>
              <p:nvPr/>
            </p:nvSpPr>
            <p:spPr bwMode="auto">
              <a:xfrm rot="5214248">
                <a:off x="5997576" y="30162"/>
                <a:ext cx="254000" cy="3121025"/>
              </a:xfrm>
              <a:prstGeom prst="trapezoid">
                <a:avLst/>
              </a:prstGeom>
              <a:solidFill>
                <a:srgbClr val="7A4C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24" name="Rectangle 23"/>
              <p:cNvSpPr/>
              <p:nvPr/>
            </p:nvSpPr>
            <p:spPr bwMode="auto">
              <a:xfrm>
                <a:off x="7640638" y="1428750"/>
                <a:ext cx="1027112" cy="171450"/>
              </a:xfrm>
              <a:prstGeom prst="rect">
                <a:avLst/>
              </a:prstGeom>
              <a:solidFill>
                <a:srgbClr val="975F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25" name="Oval 24"/>
              <p:cNvSpPr/>
              <p:nvPr/>
            </p:nvSpPr>
            <p:spPr bwMode="auto">
              <a:xfrm>
                <a:off x="7881938" y="1458913"/>
                <a:ext cx="176212" cy="131762"/>
              </a:xfrm>
              <a:prstGeom prst="ellipse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26" name="Rectangle 25"/>
              <p:cNvSpPr/>
              <p:nvPr/>
            </p:nvSpPr>
            <p:spPr bwMode="auto">
              <a:xfrm>
                <a:off x="7742238" y="1509713"/>
                <a:ext cx="430212" cy="26987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28" name="Oval 27"/>
              <p:cNvSpPr/>
              <p:nvPr/>
            </p:nvSpPr>
            <p:spPr bwMode="auto">
              <a:xfrm>
                <a:off x="8413750" y="1458913"/>
                <a:ext cx="177800" cy="131762"/>
              </a:xfrm>
              <a:prstGeom prst="ellipse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29" name="Rectangle 28"/>
              <p:cNvSpPr/>
              <p:nvPr/>
            </p:nvSpPr>
            <p:spPr bwMode="auto">
              <a:xfrm>
                <a:off x="8274050" y="1509713"/>
                <a:ext cx="431800" cy="26987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</p:grpSp>
        <p:grpSp>
          <p:nvGrpSpPr>
            <p:cNvPr id="10" name="Group 105"/>
            <p:cNvGrpSpPr/>
            <p:nvPr/>
          </p:nvGrpSpPr>
          <p:grpSpPr>
            <a:xfrm>
              <a:off x="778828" y="869950"/>
              <a:ext cx="6811010" cy="1294605"/>
              <a:chOff x="778828" y="869950"/>
              <a:chExt cx="6811010" cy="1294605"/>
            </a:xfrm>
          </p:grpSpPr>
          <p:grpSp>
            <p:nvGrpSpPr>
              <p:cNvPr id="13" name="Group 104"/>
              <p:cNvGrpSpPr/>
              <p:nvPr/>
            </p:nvGrpSpPr>
            <p:grpSpPr>
              <a:xfrm>
                <a:off x="1789113" y="869950"/>
                <a:ext cx="5800725" cy="596900"/>
                <a:chOff x="1789113" y="869950"/>
                <a:chExt cx="5800725" cy="596900"/>
              </a:xfrm>
            </p:grpSpPr>
            <p:sp>
              <p:nvSpPr>
                <p:cNvPr id="3" name="Rectangle 2"/>
                <p:cNvSpPr/>
                <p:nvPr/>
              </p:nvSpPr>
              <p:spPr bwMode="auto">
                <a:xfrm>
                  <a:off x="7513638" y="869950"/>
                  <a:ext cx="76200" cy="552450"/>
                </a:xfrm>
                <a:prstGeom prst="rect">
                  <a:avLst/>
                </a:prstGeom>
                <a:solidFill>
                  <a:srgbClr val="7A4C2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sp>
              <p:nvSpPr>
                <p:cNvPr id="4" name="Rectangle 3"/>
                <p:cNvSpPr/>
                <p:nvPr/>
              </p:nvSpPr>
              <p:spPr bwMode="auto">
                <a:xfrm>
                  <a:off x="3032125" y="889000"/>
                  <a:ext cx="98425" cy="577850"/>
                </a:xfrm>
                <a:prstGeom prst="rect">
                  <a:avLst/>
                </a:prstGeom>
                <a:solidFill>
                  <a:srgbClr val="7A4C2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sp>
              <p:nvSpPr>
                <p:cNvPr id="6" name="Rectangle 5"/>
                <p:cNvSpPr/>
                <p:nvPr/>
              </p:nvSpPr>
              <p:spPr bwMode="auto">
                <a:xfrm flipV="1">
                  <a:off x="1789113" y="1331913"/>
                  <a:ext cx="141287" cy="106362"/>
                </a:xfrm>
                <a:prstGeom prst="rect">
                  <a:avLst/>
                </a:prstGeom>
                <a:solidFill>
                  <a:srgbClr val="7A4C2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</p:grpSp>
          <p:grpSp>
            <p:nvGrpSpPr>
              <p:cNvPr id="14" name="Group 82"/>
              <p:cNvGrpSpPr/>
              <p:nvPr/>
            </p:nvGrpSpPr>
            <p:grpSpPr>
              <a:xfrm>
                <a:off x="778828" y="1430116"/>
                <a:ext cx="4083493" cy="734439"/>
                <a:chOff x="611188" y="1430116"/>
                <a:chExt cx="4083493" cy="734439"/>
              </a:xfrm>
            </p:grpSpPr>
            <p:grpSp>
              <p:nvGrpSpPr>
                <p:cNvPr id="17" name="Group 79"/>
                <p:cNvGrpSpPr/>
                <p:nvPr/>
              </p:nvGrpSpPr>
              <p:grpSpPr>
                <a:xfrm>
                  <a:off x="2855896" y="1430116"/>
                  <a:ext cx="1838785" cy="733964"/>
                  <a:chOff x="2855896" y="1430116"/>
                  <a:chExt cx="1838785" cy="855884"/>
                </a:xfrm>
              </p:grpSpPr>
              <p:sp>
                <p:nvSpPr>
                  <p:cNvPr id="11" name="Rectangle 10"/>
                  <p:cNvSpPr/>
                  <p:nvPr/>
                </p:nvSpPr>
                <p:spPr bwMode="auto">
                  <a:xfrm>
                    <a:off x="2855896" y="1432076"/>
                    <a:ext cx="970094" cy="853924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D6B19C"/>
                      </a:gs>
                      <a:gs pos="30000">
                        <a:srgbClr val="D49E6C"/>
                      </a:gs>
                      <a:gs pos="70000">
                        <a:srgbClr val="A65528"/>
                      </a:gs>
                      <a:gs pos="100000">
                        <a:srgbClr val="663012"/>
                      </a:gs>
                    </a:gsLst>
                    <a:lin ang="108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/>
                  </a:p>
                </p:txBody>
              </p:sp>
              <p:sp>
                <p:nvSpPr>
                  <p:cNvPr id="12" name="Rectangle 11"/>
                  <p:cNvSpPr/>
                  <p:nvPr/>
                </p:nvSpPr>
                <p:spPr bwMode="auto">
                  <a:xfrm flipH="1">
                    <a:off x="3724587" y="1430116"/>
                    <a:ext cx="970094" cy="855884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D6B19C"/>
                      </a:gs>
                      <a:gs pos="30000">
                        <a:srgbClr val="D49E6C"/>
                      </a:gs>
                      <a:gs pos="70000">
                        <a:srgbClr val="A65528"/>
                      </a:gs>
                      <a:gs pos="100000">
                        <a:srgbClr val="663012"/>
                      </a:gs>
                    </a:gsLst>
                    <a:lin ang="108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/>
                  </a:p>
                </p:txBody>
              </p:sp>
            </p:grpSp>
            <p:grpSp>
              <p:nvGrpSpPr>
                <p:cNvPr id="18" name="Group 81"/>
                <p:cNvGrpSpPr/>
                <p:nvPr/>
              </p:nvGrpSpPr>
              <p:grpSpPr>
                <a:xfrm>
                  <a:off x="611188" y="1431131"/>
                  <a:ext cx="1727197" cy="733267"/>
                  <a:chOff x="611188" y="1431131"/>
                  <a:chExt cx="1727197" cy="733267"/>
                </a:xfrm>
              </p:grpSpPr>
              <p:sp>
                <p:nvSpPr>
                  <p:cNvPr id="15" name="Rectangle 14"/>
                  <p:cNvSpPr/>
                  <p:nvPr/>
                </p:nvSpPr>
                <p:spPr bwMode="auto">
                  <a:xfrm>
                    <a:off x="611188" y="1431766"/>
                    <a:ext cx="911225" cy="731838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D6B19C"/>
                      </a:gs>
                      <a:gs pos="30000">
                        <a:srgbClr val="D49E6C"/>
                      </a:gs>
                      <a:gs pos="70000">
                        <a:srgbClr val="A65528"/>
                      </a:gs>
                      <a:gs pos="100000">
                        <a:srgbClr val="663012"/>
                      </a:gs>
                    </a:gsLst>
                    <a:lin ang="108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/>
                  </a:p>
                </p:txBody>
              </p:sp>
              <p:sp>
                <p:nvSpPr>
                  <p:cNvPr id="16" name="Rectangle 15"/>
                  <p:cNvSpPr/>
                  <p:nvPr/>
                </p:nvSpPr>
                <p:spPr bwMode="auto">
                  <a:xfrm flipH="1">
                    <a:off x="1427160" y="1431131"/>
                    <a:ext cx="911225" cy="733267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D6B19C"/>
                      </a:gs>
                      <a:gs pos="30000">
                        <a:srgbClr val="D49E6C"/>
                      </a:gs>
                      <a:gs pos="70000">
                        <a:srgbClr val="A65528"/>
                      </a:gs>
                      <a:gs pos="100000">
                        <a:srgbClr val="663012"/>
                      </a:gs>
                    </a:gsLst>
                    <a:lin ang="108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/>
                  </a:p>
                </p:txBody>
              </p:sp>
            </p:grpSp>
            <p:grpSp>
              <p:nvGrpSpPr>
                <p:cNvPr id="21" name="Group 80"/>
                <p:cNvGrpSpPr/>
                <p:nvPr/>
              </p:nvGrpSpPr>
              <p:grpSpPr>
                <a:xfrm>
                  <a:off x="2319338" y="1431130"/>
                  <a:ext cx="573087" cy="733425"/>
                  <a:chOff x="2319338" y="1452633"/>
                  <a:chExt cx="573087" cy="709365"/>
                </a:xfrm>
              </p:grpSpPr>
              <p:sp>
                <p:nvSpPr>
                  <p:cNvPr id="19" name="Rectangle 18"/>
                  <p:cNvSpPr/>
                  <p:nvPr/>
                </p:nvSpPr>
                <p:spPr bwMode="auto">
                  <a:xfrm>
                    <a:off x="2319338" y="1452633"/>
                    <a:ext cx="301625" cy="708672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D6B19C"/>
                      </a:gs>
                      <a:gs pos="30000">
                        <a:srgbClr val="D49E6C"/>
                      </a:gs>
                      <a:gs pos="70000">
                        <a:srgbClr val="A65528"/>
                      </a:gs>
                      <a:gs pos="100000">
                        <a:srgbClr val="663012"/>
                      </a:gs>
                    </a:gsLst>
                    <a:lin ang="108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/>
                  </a:p>
                </p:txBody>
              </p:sp>
              <p:sp>
                <p:nvSpPr>
                  <p:cNvPr id="20" name="Rectangle 19"/>
                  <p:cNvSpPr/>
                  <p:nvPr/>
                </p:nvSpPr>
                <p:spPr bwMode="auto">
                  <a:xfrm flipH="1">
                    <a:off x="2590800" y="1453326"/>
                    <a:ext cx="301625" cy="708672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D6B19C"/>
                      </a:gs>
                      <a:gs pos="30000">
                        <a:srgbClr val="D49E6C"/>
                      </a:gs>
                      <a:gs pos="70000">
                        <a:srgbClr val="A65528"/>
                      </a:gs>
                      <a:gs pos="100000">
                        <a:srgbClr val="663012"/>
                      </a:gs>
                    </a:gsLst>
                    <a:lin ang="108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/>
                  </a:p>
                </p:txBody>
              </p:sp>
            </p:grpSp>
          </p:grpSp>
        </p:grpSp>
      </p:grpSp>
      <p:grpSp>
        <p:nvGrpSpPr>
          <p:cNvPr id="22" name="Group 123"/>
          <p:cNvGrpSpPr/>
          <p:nvPr/>
        </p:nvGrpSpPr>
        <p:grpSpPr>
          <a:xfrm>
            <a:off x="824548" y="2896870"/>
            <a:ext cx="7927022" cy="1294605"/>
            <a:chOff x="778828" y="869950"/>
            <a:chExt cx="7927022" cy="1294605"/>
          </a:xfrm>
        </p:grpSpPr>
        <p:grpSp>
          <p:nvGrpSpPr>
            <p:cNvPr id="27" name="Group 103"/>
            <p:cNvGrpSpPr/>
            <p:nvPr/>
          </p:nvGrpSpPr>
          <p:grpSpPr>
            <a:xfrm>
              <a:off x="1981200" y="1428750"/>
              <a:ext cx="6724650" cy="288925"/>
              <a:chOff x="1981200" y="1428750"/>
              <a:chExt cx="6724650" cy="288925"/>
            </a:xfrm>
          </p:grpSpPr>
          <p:sp>
            <p:nvSpPr>
              <p:cNvPr id="141" name="Rectangle 4"/>
              <p:cNvSpPr/>
              <p:nvPr/>
            </p:nvSpPr>
            <p:spPr bwMode="auto">
              <a:xfrm>
                <a:off x="1981200" y="1433513"/>
                <a:ext cx="6118225" cy="127000"/>
              </a:xfrm>
              <a:prstGeom prst="rect">
                <a:avLst/>
              </a:prstGeom>
              <a:solidFill>
                <a:srgbClr val="975F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42" name="Trapezoid 141"/>
              <p:cNvSpPr/>
              <p:nvPr/>
            </p:nvSpPr>
            <p:spPr bwMode="auto">
              <a:xfrm rot="5214248">
                <a:off x="5997576" y="30162"/>
                <a:ext cx="254000" cy="3121025"/>
              </a:xfrm>
              <a:prstGeom prst="trapezoid">
                <a:avLst/>
              </a:prstGeom>
              <a:solidFill>
                <a:srgbClr val="7A4C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43" name="Rectangle 142"/>
              <p:cNvSpPr/>
              <p:nvPr/>
            </p:nvSpPr>
            <p:spPr bwMode="auto">
              <a:xfrm>
                <a:off x="7640638" y="1428750"/>
                <a:ext cx="1027112" cy="171450"/>
              </a:xfrm>
              <a:prstGeom prst="rect">
                <a:avLst/>
              </a:prstGeom>
              <a:solidFill>
                <a:srgbClr val="975F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44" name="Oval 143"/>
              <p:cNvSpPr/>
              <p:nvPr/>
            </p:nvSpPr>
            <p:spPr bwMode="auto">
              <a:xfrm>
                <a:off x="7881938" y="1458913"/>
                <a:ext cx="176212" cy="131762"/>
              </a:xfrm>
              <a:prstGeom prst="ellipse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45" name="Rectangle 144"/>
              <p:cNvSpPr/>
              <p:nvPr/>
            </p:nvSpPr>
            <p:spPr bwMode="auto">
              <a:xfrm>
                <a:off x="7742238" y="1509713"/>
                <a:ext cx="430212" cy="26987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46" name="Oval 145"/>
              <p:cNvSpPr/>
              <p:nvPr/>
            </p:nvSpPr>
            <p:spPr bwMode="auto">
              <a:xfrm>
                <a:off x="8413750" y="1458913"/>
                <a:ext cx="177800" cy="131762"/>
              </a:xfrm>
              <a:prstGeom prst="ellipse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47" name="Rectangle 146"/>
              <p:cNvSpPr/>
              <p:nvPr/>
            </p:nvSpPr>
            <p:spPr bwMode="auto">
              <a:xfrm>
                <a:off x="8274050" y="1509713"/>
                <a:ext cx="431800" cy="26987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</p:grpSp>
        <p:grpSp>
          <p:nvGrpSpPr>
            <p:cNvPr id="30" name="Group 105"/>
            <p:cNvGrpSpPr/>
            <p:nvPr/>
          </p:nvGrpSpPr>
          <p:grpSpPr>
            <a:xfrm>
              <a:off x="778828" y="869950"/>
              <a:ext cx="6811010" cy="1294605"/>
              <a:chOff x="778828" y="869950"/>
              <a:chExt cx="6811010" cy="1294605"/>
            </a:xfrm>
          </p:grpSpPr>
          <p:grpSp>
            <p:nvGrpSpPr>
              <p:cNvPr id="31" name="Group 104"/>
              <p:cNvGrpSpPr/>
              <p:nvPr/>
            </p:nvGrpSpPr>
            <p:grpSpPr>
              <a:xfrm>
                <a:off x="1789113" y="869950"/>
                <a:ext cx="5800725" cy="596900"/>
                <a:chOff x="1789113" y="869950"/>
                <a:chExt cx="5800725" cy="596900"/>
              </a:xfrm>
            </p:grpSpPr>
            <p:sp>
              <p:nvSpPr>
                <p:cNvPr id="138" name="Rectangle 2"/>
                <p:cNvSpPr/>
                <p:nvPr/>
              </p:nvSpPr>
              <p:spPr bwMode="auto">
                <a:xfrm>
                  <a:off x="7513638" y="869950"/>
                  <a:ext cx="76200" cy="552450"/>
                </a:xfrm>
                <a:prstGeom prst="rect">
                  <a:avLst/>
                </a:prstGeom>
                <a:solidFill>
                  <a:srgbClr val="7A4C2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sp>
              <p:nvSpPr>
                <p:cNvPr id="139" name="Rectangle 3"/>
                <p:cNvSpPr/>
                <p:nvPr/>
              </p:nvSpPr>
              <p:spPr bwMode="auto">
                <a:xfrm>
                  <a:off x="3032125" y="889000"/>
                  <a:ext cx="98425" cy="577850"/>
                </a:xfrm>
                <a:prstGeom prst="rect">
                  <a:avLst/>
                </a:prstGeom>
                <a:solidFill>
                  <a:srgbClr val="7A4C2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sp>
              <p:nvSpPr>
                <p:cNvPr id="140" name="Rectangle 5"/>
                <p:cNvSpPr/>
                <p:nvPr/>
              </p:nvSpPr>
              <p:spPr bwMode="auto">
                <a:xfrm flipV="1">
                  <a:off x="1789113" y="1331913"/>
                  <a:ext cx="141287" cy="106362"/>
                </a:xfrm>
                <a:prstGeom prst="rect">
                  <a:avLst/>
                </a:prstGeom>
                <a:solidFill>
                  <a:srgbClr val="7A4C2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</p:grpSp>
          <p:grpSp>
            <p:nvGrpSpPr>
              <p:cNvPr id="611328" name="Group 82"/>
              <p:cNvGrpSpPr/>
              <p:nvPr/>
            </p:nvGrpSpPr>
            <p:grpSpPr>
              <a:xfrm>
                <a:off x="778828" y="1430116"/>
                <a:ext cx="4083493" cy="734439"/>
                <a:chOff x="611188" y="1430116"/>
                <a:chExt cx="4083493" cy="734439"/>
              </a:xfrm>
            </p:grpSpPr>
            <p:grpSp>
              <p:nvGrpSpPr>
                <p:cNvPr id="611329" name="Group 79"/>
                <p:cNvGrpSpPr/>
                <p:nvPr/>
              </p:nvGrpSpPr>
              <p:grpSpPr>
                <a:xfrm>
                  <a:off x="2855896" y="1430116"/>
                  <a:ext cx="1838785" cy="733964"/>
                  <a:chOff x="2855896" y="1430116"/>
                  <a:chExt cx="1838785" cy="855884"/>
                </a:xfrm>
              </p:grpSpPr>
              <p:sp>
                <p:nvSpPr>
                  <p:cNvPr id="136" name="Rectangle 135"/>
                  <p:cNvSpPr/>
                  <p:nvPr/>
                </p:nvSpPr>
                <p:spPr bwMode="auto">
                  <a:xfrm>
                    <a:off x="2855896" y="1432076"/>
                    <a:ext cx="970094" cy="853924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D6B19C"/>
                      </a:gs>
                      <a:gs pos="30000">
                        <a:srgbClr val="D49E6C"/>
                      </a:gs>
                      <a:gs pos="70000">
                        <a:srgbClr val="A65528"/>
                      </a:gs>
                      <a:gs pos="100000">
                        <a:srgbClr val="663012"/>
                      </a:gs>
                    </a:gsLst>
                    <a:lin ang="108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/>
                  </a:p>
                </p:txBody>
              </p:sp>
              <p:sp>
                <p:nvSpPr>
                  <p:cNvPr id="137" name="Rectangle 136"/>
                  <p:cNvSpPr/>
                  <p:nvPr/>
                </p:nvSpPr>
                <p:spPr bwMode="auto">
                  <a:xfrm flipH="1">
                    <a:off x="3724587" y="1430116"/>
                    <a:ext cx="970094" cy="855884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D6B19C"/>
                      </a:gs>
                      <a:gs pos="30000">
                        <a:srgbClr val="D49E6C"/>
                      </a:gs>
                      <a:gs pos="70000">
                        <a:srgbClr val="A65528"/>
                      </a:gs>
                      <a:gs pos="100000">
                        <a:srgbClr val="663012"/>
                      </a:gs>
                    </a:gsLst>
                    <a:lin ang="108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/>
                  </a:p>
                </p:txBody>
              </p:sp>
            </p:grpSp>
            <p:grpSp>
              <p:nvGrpSpPr>
                <p:cNvPr id="611333" name="Group 81"/>
                <p:cNvGrpSpPr/>
                <p:nvPr/>
              </p:nvGrpSpPr>
              <p:grpSpPr>
                <a:xfrm>
                  <a:off x="611188" y="1431131"/>
                  <a:ext cx="1727197" cy="733267"/>
                  <a:chOff x="611188" y="1431131"/>
                  <a:chExt cx="1727197" cy="733267"/>
                </a:xfrm>
              </p:grpSpPr>
              <p:sp>
                <p:nvSpPr>
                  <p:cNvPr id="134" name="Rectangle 133"/>
                  <p:cNvSpPr/>
                  <p:nvPr/>
                </p:nvSpPr>
                <p:spPr bwMode="auto">
                  <a:xfrm>
                    <a:off x="611188" y="1431766"/>
                    <a:ext cx="911225" cy="731838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D6B19C"/>
                      </a:gs>
                      <a:gs pos="30000">
                        <a:srgbClr val="D49E6C"/>
                      </a:gs>
                      <a:gs pos="70000">
                        <a:srgbClr val="A65528"/>
                      </a:gs>
                      <a:gs pos="100000">
                        <a:srgbClr val="663012"/>
                      </a:gs>
                    </a:gsLst>
                    <a:lin ang="108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/>
                  </a:p>
                </p:txBody>
              </p:sp>
              <p:sp>
                <p:nvSpPr>
                  <p:cNvPr id="135" name="Rectangle 134"/>
                  <p:cNvSpPr/>
                  <p:nvPr/>
                </p:nvSpPr>
                <p:spPr bwMode="auto">
                  <a:xfrm flipH="1">
                    <a:off x="1427160" y="1431131"/>
                    <a:ext cx="911225" cy="733267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D6B19C"/>
                      </a:gs>
                      <a:gs pos="30000">
                        <a:srgbClr val="D49E6C"/>
                      </a:gs>
                      <a:gs pos="70000">
                        <a:srgbClr val="A65528"/>
                      </a:gs>
                      <a:gs pos="100000">
                        <a:srgbClr val="663012"/>
                      </a:gs>
                    </a:gsLst>
                    <a:lin ang="108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/>
                  </a:p>
                </p:txBody>
              </p:sp>
            </p:grpSp>
            <p:grpSp>
              <p:nvGrpSpPr>
                <p:cNvPr id="611334" name="Group 80"/>
                <p:cNvGrpSpPr/>
                <p:nvPr/>
              </p:nvGrpSpPr>
              <p:grpSpPr>
                <a:xfrm>
                  <a:off x="2319338" y="1431130"/>
                  <a:ext cx="573087" cy="733425"/>
                  <a:chOff x="2319338" y="1452633"/>
                  <a:chExt cx="573087" cy="709365"/>
                </a:xfrm>
              </p:grpSpPr>
              <p:sp>
                <p:nvSpPr>
                  <p:cNvPr id="132" name="Rectangle 131"/>
                  <p:cNvSpPr/>
                  <p:nvPr/>
                </p:nvSpPr>
                <p:spPr bwMode="auto">
                  <a:xfrm>
                    <a:off x="2319338" y="1452633"/>
                    <a:ext cx="301625" cy="708672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D6B19C"/>
                      </a:gs>
                      <a:gs pos="30000">
                        <a:srgbClr val="D49E6C"/>
                      </a:gs>
                      <a:gs pos="70000">
                        <a:srgbClr val="A65528"/>
                      </a:gs>
                      <a:gs pos="100000">
                        <a:srgbClr val="663012"/>
                      </a:gs>
                    </a:gsLst>
                    <a:lin ang="108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/>
                  </a:p>
                </p:txBody>
              </p:sp>
              <p:sp>
                <p:nvSpPr>
                  <p:cNvPr id="133" name="Rectangle 132"/>
                  <p:cNvSpPr/>
                  <p:nvPr/>
                </p:nvSpPr>
                <p:spPr bwMode="auto">
                  <a:xfrm flipH="1">
                    <a:off x="2590800" y="1453326"/>
                    <a:ext cx="301625" cy="708672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D6B19C"/>
                      </a:gs>
                      <a:gs pos="30000">
                        <a:srgbClr val="D49E6C"/>
                      </a:gs>
                      <a:gs pos="70000">
                        <a:srgbClr val="A65528"/>
                      </a:gs>
                      <a:gs pos="100000">
                        <a:srgbClr val="663012"/>
                      </a:gs>
                    </a:gsLst>
                    <a:lin ang="108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/>
                  </a:p>
                </p:txBody>
              </p:sp>
            </p:grpSp>
          </p:grpSp>
        </p:grpSp>
      </p:grpSp>
      <p:grpSp>
        <p:nvGrpSpPr>
          <p:cNvPr id="611335" name="Group 148"/>
          <p:cNvGrpSpPr/>
          <p:nvPr/>
        </p:nvGrpSpPr>
        <p:grpSpPr>
          <a:xfrm>
            <a:off x="809308" y="4969510"/>
            <a:ext cx="7927022" cy="1294605"/>
            <a:chOff x="778828" y="869950"/>
            <a:chExt cx="7927022" cy="1294605"/>
          </a:xfrm>
        </p:grpSpPr>
        <p:grpSp>
          <p:nvGrpSpPr>
            <p:cNvPr id="611336" name="Group 103"/>
            <p:cNvGrpSpPr/>
            <p:nvPr/>
          </p:nvGrpSpPr>
          <p:grpSpPr>
            <a:xfrm>
              <a:off x="1981200" y="1428750"/>
              <a:ext cx="6724650" cy="288925"/>
              <a:chOff x="1981200" y="1428750"/>
              <a:chExt cx="6724650" cy="288925"/>
            </a:xfrm>
          </p:grpSpPr>
          <p:sp>
            <p:nvSpPr>
              <p:cNvPr id="166" name="Rectangle 4"/>
              <p:cNvSpPr/>
              <p:nvPr/>
            </p:nvSpPr>
            <p:spPr bwMode="auto">
              <a:xfrm>
                <a:off x="1981200" y="1433513"/>
                <a:ext cx="6118225" cy="127000"/>
              </a:xfrm>
              <a:prstGeom prst="rect">
                <a:avLst/>
              </a:prstGeom>
              <a:solidFill>
                <a:srgbClr val="975F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67" name="Trapezoid 166"/>
              <p:cNvSpPr/>
              <p:nvPr/>
            </p:nvSpPr>
            <p:spPr bwMode="auto">
              <a:xfrm rot="5214248">
                <a:off x="5997576" y="30162"/>
                <a:ext cx="254000" cy="3121025"/>
              </a:xfrm>
              <a:prstGeom prst="trapezoid">
                <a:avLst/>
              </a:prstGeom>
              <a:solidFill>
                <a:srgbClr val="7A4C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68" name="Rectangle 167"/>
              <p:cNvSpPr/>
              <p:nvPr/>
            </p:nvSpPr>
            <p:spPr bwMode="auto">
              <a:xfrm>
                <a:off x="7640638" y="1428750"/>
                <a:ext cx="1027112" cy="171450"/>
              </a:xfrm>
              <a:prstGeom prst="rect">
                <a:avLst/>
              </a:prstGeom>
              <a:solidFill>
                <a:srgbClr val="975F3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69" name="Oval 168"/>
              <p:cNvSpPr/>
              <p:nvPr/>
            </p:nvSpPr>
            <p:spPr bwMode="auto">
              <a:xfrm>
                <a:off x="7881938" y="1458913"/>
                <a:ext cx="176212" cy="131762"/>
              </a:xfrm>
              <a:prstGeom prst="ellipse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70" name="Rectangle 169"/>
              <p:cNvSpPr/>
              <p:nvPr/>
            </p:nvSpPr>
            <p:spPr bwMode="auto">
              <a:xfrm>
                <a:off x="7742238" y="1509713"/>
                <a:ext cx="430212" cy="26987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71" name="Oval 170"/>
              <p:cNvSpPr/>
              <p:nvPr/>
            </p:nvSpPr>
            <p:spPr bwMode="auto">
              <a:xfrm>
                <a:off x="8413750" y="1458913"/>
                <a:ext cx="177800" cy="131762"/>
              </a:xfrm>
              <a:prstGeom prst="ellipse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72" name="Rectangle 171"/>
              <p:cNvSpPr/>
              <p:nvPr/>
            </p:nvSpPr>
            <p:spPr bwMode="auto">
              <a:xfrm>
                <a:off x="8274050" y="1509713"/>
                <a:ext cx="431800" cy="26987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</p:grpSp>
        <p:grpSp>
          <p:nvGrpSpPr>
            <p:cNvPr id="611337" name="Group 105"/>
            <p:cNvGrpSpPr/>
            <p:nvPr/>
          </p:nvGrpSpPr>
          <p:grpSpPr>
            <a:xfrm>
              <a:off x="778828" y="869950"/>
              <a:ext cx="6811010" cy="1294605"/>
              <a:chOff x="778828" y="869950"/>
              <a:chExt cx="6811010" cy="1294605"/>
            </a:xfrm>
          </p:grpSpPr>
          <p:grpSp>
            <p:nvGrpSpPr>
              <p:cNvPr id="611338" name="Group 104"/>
              <p:cNvGrpSpPr/>
              <p:nvPr/>
            </p:nvGrpSpPr>
            <p:grpSpPr>
              <a:xfrm>
                <a:off x="1789113" y="869950"/>
                <a:ext cx="5800725" cy="596900"/>
                <a:chOff x="1789113" y="869950"/>
                <a:chExt cx="5800725" cy="596900"/>
              </a:xfrm>
            </p:grpSpPr>
            <p:sp>
              <p:nvSpPr>
                <p:cNvPr id="163" name="Rectangle 2"/>
                <p:cNvSpPr/>
                <p:nvPr/>
              </p:nvSpPr>
              <p:spPr bwMode="auto">
                <a:xfrm>
                  <a:off x="7513638" y="869950"/>
                  <a:ext cx="76200" cy="552450"/>
                </a:xfrm>
                <a:prstGeom prst="rect">
                  <a:avLst/>
                </a:prstGeom>
                <a:solidFill>
                  <a:srgbClr val="7A4C2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sp>
              <p:nvSpPr>
                <p:cNvPr id="164" name="Rectangle 3"/>
                <p:cNvSpPr/>
                <p:nvPr/>
              </p:nvSpPr>
              <p:spPr bwMode="auto">
                <a:xfrm>
                  <a:off x="3032125" y="889000"/>
                  <a:ext cx="98425" cy="577850"/>
                </a:xfrm>
                <a:prstGeom prst="rect">
                  <a:avLst/>
                </a:prstGeom>
                <a:solidFill>
                  <a:srgbClr val="7A4C2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sp>
              <p:nvSpPr>
                <p:cNvPr id="165" name="Rectangle 5"/>
                <p:cNvSpPr/>
                <p:nvPr/>
              </p:nvSpPr>
              <p:spPr bwMode="auto">
                <a:xfrm flipV="1">
                  <a:off x="1789113" y="1331913"/>
                  <a:ext cx="141287" cy="106362"/>
                </a:xfrm>
                <a:prstGeom prst="rect">
                  <a:avLst/>
                </a:prstGeom>
                <a:solidFill>
                  <a:srgbClr val="7A4C2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</p:grpSp>
          <p:grpSp>
            <p:nvGrpSpPr>
              <p:cNvPr id="611339" name="Group 82"/>
              <p:cNvGrpSpPr/>
              <p:nvPr/>
            </p:nvGrpSpPr>
            <p:grpSpPr>
              <a:xfrm>
                <a:off x="778828" y="1430116"/>
                <a:ext cx="4083493" cy="734439"/>
                <a:chOff x="611188" y="1430116"/>
                <a:chExt cx="4083493" cy="734439"/>
              </a:xfrm>
            </p:grpSpPr>
            <p:grpSp>
              <p:nvGrpSpPr>
                <p:cNvPr id="611340" name="Group 79"/>
                <p:cNvGrpSpPr/>
                <p:nvPr/>
              </p:nvGrpSpPr>
              <p:grpSpPr>
                <a:xfrm>
                  <a:off x="2855896" y="1430116"/>
                  <a:ext cx="1838785" cy="733964"/>
                  <a:chOff x="2855896" y="1430116"/>
                  <a:chExt cx="1838785" cy="855884"/>
                </a:xfrm>
              </p:grpSpPr>
              <p:sp>
                <p:nvSpPr>
                  <p:cNvPr id="161" name="Rectangle 160"/>
                  <p:cNvSpPr/>
                  <p:nvPr/>
                </p:nvSpPr>
                <p:spPr bwMode="auto">
                  <a:xfrm>
                    <a:off x="2855896" y="1432076"/>
                    <a:ext cx="970094" cy="853924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D6B19C"/>
                      </a:gs>
                      <a:gs pos="30000">
                        <a:srgbClr val="D49E6C"/>
                      </a:gs>
                      <a:gs pos="70000">
                        <a:srgbClr val="A65528"/>
                      </a:gs>
                      <a:gs pos="100000">
                        <a:srgbClr val="663012"/>
                      </a:gs>
                    </a:gsLst>
                    <a:lin ang="108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/>
                  </a:p>
                </p:txBody>
              </p:sp>
              <p:sp>
                <p:nvSpPr>
                  <p:cNvPr id="162" name="Rectangle 161"/>
                  <p:cNvSpPr/>
                  <p:nvPr/>
                </p:nvSpPr>
                <p:spPr bwMode="auto">
                  <a:xfrm flipH="1">
                    <a:off x="3724587" y="1430116"/>
                    <a:ext cx="970094" cy="855884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D6B19C"/>
                      </a:gs>
                      <a:gs pos="30000">
                        <a:srgbClr val="D49E6C"/>
                      </a:gs>
                      <a:gs pos="70000">
                        <a:srgbClr val="A65528"/>
                      </a:gs>
                      <a:gs pos="100000">
                        <a:srgbClr val="663012"/>
                      </a:gs>
                    </a:gsLst>
                    <a:lin ang="108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/>
                  </a:p>
                </p:txBody>
              </p:sp>
            </p:grpSp>
            <p:grpSp>
              <p:nvGrpSpPr>
                <p:cNvPr id="611341" name="Group 81"/>
                <p:cNvGrpSpPr/>
                <p:nvPr/>
              </p:nvGrpSpPr>
              <p:grpSpPr>
                <a:xfrm>
                  <a:off x="611188" y="1431131"/>
                  <a:ext cx="1727197" cy="733267"/>
                  <a:chOff x="611188" y="1431131"/>
                  <a:chExt cx="1727197" cy="733267"/>
                </a:xfrm>
              </p:grpSpPr>
              <p:sp>
                <p:nvSpPr>
                  <p:cNvPr id="159" name="Rectangle 158"/>
                  <p:cNvSpPr/>
                  <p:nvPr/>
                </p:nvSpPr>
                <p:spPr bwMode="auto">
                  <a:xfrm>
                    <a:off x="611188" y="1431766"/>
                    <a:ext cx="911225" cy="731838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D6B19C"/>
                      </a:gs>
                      <a:gs pos="30000">
                        <a:srgbClr val="D49E6C"/>
                      </a:gs>
                      <a:gs pos="70000">
                        <a:srgbClr val="A65528"/>
                      </a:gs>
                      <a:gs pos="100000">
                        <a:srgbClr val="663012"/>
                      </a:gs>
                    </a:gsLst>
                    <a:lin ang="108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/>
                  </a:p>
                </p:txBody>
              </p:sp>
              <p:sp>
                <p:nvSpPr>
                  <p:cNvPr id="160" name="Rectangle 159"/>
                  <p:cNvSpPr/>
                  <p:nvPr/>
                </p:nvSpPr>
                <p:spPr bwMode="auto">
                  <a:xfrm flipH="1">
                    <a:off x="1427160" y="1431131"/>
                    <a:ext cx="911225" cy="733267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D6B19C"/>
                      </a:gs>
                      <a:gs pos="30000">
                        <a:srgbClr val="D49E6C"/>
                      </a:gs>
                      <a:gs pos="70000">
                        <a:srgbClr val="A65528"/>
                      </a:gs>
                      <a:gs pos="100000">
                        <a:srgbClr val="663012"/>
                      </a:gs>
                    </a:gsLst>
                    <a:lin ang="108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/>
                  </a:p>
                </p:txBody>
              </p:sp>
            </p:grpSp>
            <p:grpSp>
              <p:nvGrpSpPr>
                <p:cNvPr id="611342" name="Group 80"/>
                <p:cNvGrpSpPr/>
                <p:nvPr/>
              </p:nvGrpSpPr>
              <p:grpSpPr>
                <a:xfrm>
                  <a:off x="2319338" y="1431130"/>
                  <a:ext cx="573087" cy="733425"/>
                  <a:chOff x="2319338" y="1452633"/>
                  <a:chExt cx="573087" cy="709365"/>
                </a:xfrm>
              </p:grpSpPr>
              <p:sp>
                <p:nvSpPr>
                  <p:cNvPr id="157" name="Rectangle 156"/>
                  <p:cNvSpPr/>
                  <p:nvPr/>
                </p:nvSpPr>
                <p:spPr bwMode="auto">
                  <a:xfrm>
                    <a:off x="2319338" y="1452633"/>
                    <a:ext cx="301625" cy="708672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D6B19C"/>
                      </a:gs>
                      <a:gs pos="30000">
                        <a:srgbClr val="D49E6C"/>
                      </a:gs>
                      <a:gs pos="70000">
                        <a:srgbClr val="A65528"/>
                      </a:gs>
                      <a:gs pos="100000">
                        <a:srgbClr val="663012"/>
                      </a:gs>
                    </a:gsLst>
                    <a:lin ang="108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/>
                  </a:p>
                </p:txBody>
              </p:sp>
              <p:sp>
                <p:nvSpPr>
                  <p:cNvPr id="158" name="Rectangle 157"/>
                  <p:cNvSpPr/>
                  <p:nvPr/>
                </p:nvSpPr>
                <p:spPr bwMode="auto">
                  <a:xfrm flipH="1">
                    <a:off x="2590800" y="1453326"/>
                    <a:ext cx="301625" cy="708672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rgbClr val="D6B19C"/>
                      </a:gs>
                      <a:gs pos="30000">
                        <a:srgbClr val="D49E6C"/>
                      </a:gs>
                      <a:gs pos="70000">
                        <a:srgbClr val="A65528"/>
                      </a:gs>
                      <a:gs pos="100000">
                        <a:srgbClr val="663012"/>
                      </a:gs>
                    </a:gsLst>
                    <a:lin ang="10800000" scaled="0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fontAlgn="auto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/>
                  </a:p>
                </p:txBody>
              </p:sp>
            </p:grpSp>
          </p:grp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04"/>
          <p:cNvGrpSpPr>
            <a:grpSpLocks/>
          </p:cNvGrpSpPr>
          <p:nvPr/>
        </p:nvGrpSpPr>
        <p:grpSpPr bwMode="auto">
          <a:xfrm>
            <a:off x="2305050" y="1343025"/>
            <a:ext cx="4545013" cy="4646613"/>
            <a:chOff x="1815391" y="1538512"/>
            <a:chExt cx="4545420" cy="4646956"/>
          </a:xfrm>
        </p:grpSpPr>
        <p:pic>
          <p:nvPicPr>
            <p:cNvPr id="612354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815391" y="4131115"/>
              <a:ext cx="4471080" cy="1159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2355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45099" y="3004458"/>
              <a:ext cx="4408715" cy="898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2356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838851" y="1538512"/>
              <a:ext cx="4521960" cy="12260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6" name="Straight Arrow Connector 5"/>
            <p:cNvCxnSpPr/>
            <p:nvPr/>
          </p:nvCxnSpPr>
          <p:spPr>
            <a:xfrm rot="10800000" flipH="1">
              <a:off x="1815391" y="5544071"/>
              <a:ext cx="4470800" cy="158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2358" name="TextBox 6"/>
            <p:cNvSpPr txBox="1">
              <a:spLocks noChangeArrowheads="1"/>
            </p:cNvSpPr>
            <p:nvPr/>
          </p:nvSpPr>
          <p:spPr bwMode="auto">
            <a:xfrm>
              <a:off x="3918828" y="5600693"/>
              <a:ext cx="35779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 dirty="0"/>
                <a:t>L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2"/>
          <p:cNvSpPr>
            <a:spLocks noGrp="1" noChangeArrowheads="1"/>
          </p:cNvSpPr>
          <p:nvPr>
            <p:ph type="title"/>
          </p:nvPr>
        </p:nvSpPr>
        <p:spPr>
          <a:xfrm>
            <a:off x="449705" y="0"/>
            <a:ext cx="8304551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223.6.6 Question 123.23.9</a:t>
            </a:r>
          </a:p>
        </p:txBody>
      </p:sp>
      <p:sp>
        <p:nvSpPr>
          <p:cNvPr id="410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01000" cy="4525963"/>
          </a:xfrm>
        </p:spPr>
        <p:txBody>
          <a:bodyPr/>
          <a:lstStyle/>
          <a:p>
            <a:pPr marL="533400" indent="-533400" eaLnBrk="1" hangingPunct="1">
              <a:buFontTx/>
              <a:buNone/>
            </a:pPr>
            <a:r>
              <a:rPr lang="en-US" sz="2800" dirty="0"/>
              <a:t>The nodes of a standing wave occur at </a:t>
            </a:r>
          </a:p>
          <a:p>
            <a:pPr marL="533400" indent="-533400" eaLnBrk="1" hangingPunct="1"/>
            <a:endParaRPr lang="en-US" sz="2800" dirty="0"/>
          </a:p>
          <a:p>
            <a:pPr marL="533400" indent="-533400" eaLnBrk="1" hangingPunct="1"/>
            <a:endParaRPr lang="en-US" sz="2800" dirty="0"/>
          </a:p>
          <a:p>
            <a:pPr marL="533400" indent="-533400" eaLnBrk="1" hangingPunct="1">
              <a:buFontTx/>
              <a:buNone/>
            </a:pPr>
            <a:r>
              <a:rPr lang="en-US" sz="2800" dirty="0"/>
              <a:t>And the antinodes occur at </a:t>
            </a:r>
          </a:p>
          <a:p>
            <a:pPr marL="533400" indent="-533400" eaLnBrk="1" hangingPunct="1">
              <a:buFontTx/>
              <a:buAutoNum type="alphaLcParenR"/>
            </a:pPr>
            <a:r>
              <a:rPr lang="en-US" sz="2800" dirty="0"/>
              <a:t> </a:t>
            </a:r>
          </a:p>
          <a:p>
            <a:pPr marL="533400" indent="-533400" eaLnBrk="1" hangingPunct="1">
              <a:buFontTx/>
              <a:buAutoNum type="alphaLcParenR"/>
            </a:pPr>
            <a:r>
              <a:rPr lang="en-US" sz="2800" dirty="0"/>
              <a:t> </a:t>
            </a:r>
          </a:p>
          <a:p>
            <a:pPr marL="533400" indent="-533400" eaLnBrk="1" hangingPunct="1">
              <a:buFontTx/>
              <a:buAutoNum type="alphaLcParenR"/>
            </a:pPr>
            <a:r>
              <a:rPr lang="en-US" sz="2800" dirty="0"/>
              <a:t> </a:t>
            </a:r>
          </a:p>
          <a:p>
            <a:pPr marL="533400" indent="-533400" eaLnBrk="1" hangingPunct="1">
              <a:buFontTx/>
              <a:buAutoNum type="alphaLcParenR"/>
            </a:pPr>
            <a:r>
              <a:rPr lang="en-US" sz="2800" dirty="0"/>
              <a:t> Can’t tell</a:t>
            </a:r>
          </a:p>
          <a:p>
            <a:pPr marL="533400" indent="-533400" eaLnBrk="1" hangingPunct="1">
              <a:buFontTx/>
              <a:buAutoNum type="alphaLcParenR"/>
            </a:pPr>
            <a:endParaRPr lang="en-US" sz="2800" dirty="0"/>
          </a:p>
        </p:txBody>
      </p:sp>
      <p:graphicFrame>
        <p:nvGraphicFramePr>
          <p:cNvPr id="409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3189288" y="2095500"/>
          <a:ext cx="1295400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95000" imgH="393480" progId="Equation.3">
                  <p:embed/>
                </p:oleObj>
              </mc:Choice>
              <mc:Fallback>
                <p:oleObj name="Equation" r:id="rId2" imgW="495000" imgH="393480" progId="Equation.3">
                  <p:embed/>
                  <p:pic>
                    <p:nvPicPr>
                      <p:cNvPr id="409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9288" y="2095500"/>
                        <a:ext cx="1295400" cy="1030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4E1834-F0C5-466A-A3A2-551D77D4B717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4099" name="Object 5"/>
          <p:cNvGraphicFramePr>
            <a:graphicFrameLocks noChangeAspect="1"/>
          </p:cNvGraphicFramePr>
          <p:nvPr/>
        </p:nvGraphicFramePr>
        <p:xfrm>
          <a:off x="1206500" y="3641725"/>
          <a:ext cx="693738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95000" imgH="393480" progId="Equation.3">
                  <p:embed/>
                </p:oleObj>
              </mc:Choice>
              <mc:Fallback>
                <p:oleObj name="Equation" r:id="rId4" imgW="495000" imgH="393480" progId="Equation.3">
                  <p:embed/>
                  <p:pic>
                    <p:nvPicPr>
                      <p:cNvPr id="409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0" y="3641725"/>
                        <a:ext cx="693738" cy="550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6"/>
          <p:cNvGraphicFramePr>
            <a:graphicFrameLocks noChangeAspect="1"/>
          </p:cNvGraphicFramePr>
          <p:nvPr/>
        </p:nvGraphicFramePr>
        <p:xfrm>
          <a:off x="1200150" y="4156075"/>
          <a:ext cx="693738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95000" imgH="393480" progId="Equation.3">
                  <p:embed/>
                </p:oleObj>
              </mc:Choice>
              <mc:Fallback>
                <p:oleObj name="Equation" r:id="rId6" imgW="495000" imgH="393480" progId="Equation.3">
                  <p:embed/>
                  <p:pic>
                    <p:nvPicPr>
                      <p:cNvPr id="410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0150" y="4156075"/>
                        <a:ext cx="693738" cy="550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7"/>
          <p:cNvGraphicFramePr>
            <a:graphicFrameLocks noChangeAspect="1"/>
          </p:cNvGraphicFramePr>
          <p:nvPr/>
        </p:nvGraphicFramePr>
        <p:xfrm>
          <a:off x="1174750" y="4802188"/>
          <a:ext cx="781050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33160" imgH="177480" progId="Equation.3">
                  <p:embed/>
                </p:oleObj>
              </mc:Choice>
              <mc:Fallback>
                <p:oleObj name="Equation" r:id="rId8" imgW="533160" imgH="177480" progId="Equation.3">
                  <p:embed/>
                  <p:pic>
                    <p:nvPicPr>
                      <p:cNvPr id="410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750" y="4802188"/>
                        <a:ext cx="781050" cy="260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1209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 223.6.7 Question 123.23.10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081963" cy="2322513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None/>
              <a:defRPr/>
            </a:pPr>
            <a:r>
              <a:rPr lang="en-US" sz="2400" dirty="0"/>
              <a:t>I have my trusty ukulele and I have a string experiencing a standing wave. Which frequency corresponds to this wave shown?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sz="2400" dirty="0"/>
              <a:t>The fundamental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sz="2400" dirty="0"/>
              <a:t>The second harmonic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sz="2400" dirty="0"/>
              <a:t>The third harmonic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sz="2400" dirty="0"/>
              <a:t>The fourth harmonic</a:t>
            </a:r>
          </a:p>
        </p:txBody>
      </p:sp>
      <p:pic>
        <p:nvPicPr>
          <p:cNvPr id="61030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49575" y="4500563"/>
            <a:ext cx="4521200" cy="122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7394575" y="5087938"/>
            <a:ext cx="76200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914650" y="5106988"/>
            <a:ext cx="96838" cy="577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863725" y="5651500"/>
            <a:ext cx="6116638" cy="127000"/>
          </a:xfrm>
          <a:prstGeom prst="rect">
            <a:avLst/>
          </a:prstGeom>
          <a:solidFill>
            <a:srgbClr val="754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flipV="1">
            <a:off x="1671638" y="5549900"/>
            <a:ext cx="141287" cy="106363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16200000" flipH="1" flipV="1">
            <a:off x="2141538" y="4716463"/>
            <a:ext cx="422275" cy="12223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7" idx="0"/>
          </p:cNvCxnSpPr>
          <p:nvPr/>
        </p:nvCxnSpPr>
        <p:spPr>
          <a:xfrm rot="16200000" flipV="1">
            <a:off x="7340600" y="5180013"/>
            <a:ext cx="533400" cy="3492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rapezoid 12"/>
          <p:cNvSpPr/>
          <p:nvPr/>
        </p:nvSpPr>
        <p:spPr>
          <a:xfrm rot="5214248">
            <a:off x="5878513" y="4248150"/>
            <a:ext cx="254000" cy="3121025"/>
          </a:xfrm>
          <a:prstGeom prst="trapezoid">
            <a:avLst/>
          </a:prstGeom>
          <a:solidFill>
            <a:srgbClr val="754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493713" y="5662613"/>
            <a:ext cx="3970337" cy="747712"/>
            <a:chOff x="-1270000" y="4396009"/>
            <a:chExt cx="7518383" cy="1247445"/>
          </a:xfrm>
        </p:grpSpPr>
        <p:grpSp>
          <p:nvGrpSpPr>
            <p:cNvPr id="4" name="Group 12"/>
            <p:cNvGrpSpPr>
              <a:grpSpLocks/>
            </p:cNvGrpSpPr>
            <p:nvPr/>
          </p:nvGrpSpPr>
          <p:grpSpPr bwMode="auto">
            <a:xfrm>
              <a:off x="2980250" y="4402056"/>
              <a:ext cx="3268133" cy="1241398"/>
              <a:chOff x="0" y="4435922"/>
              <a:chExt cx="7124699" cy="1241398"/>
            </a:xfrm>
          </p:grpSpPr>
          <p:sp>
            <p:nvSpPr>
              <p:cNvPr id="27" name="Rectangle 10"/>
              <p:cNvSpPr/>
              <p:nvPr/>
            </p:nvSpPr>
            <p:spPr>
              <a:xfrm>
                <a:off x="974" y="4456359"/>
                <a:ext cx="3755192" cy="1220961"/>
              </a:xfrm>
              <a:prstGeom prst="rect">
                <a:avLst/>
              </a:prstGeom>
              <a:gradFill flip="none" rotWithShape="1">
                <a:gsLst>
                  <a:gs pos="0">
                    <a:srgbClr val="D6B19C"/>
                  </a:gs>
                  <a:gs pos="30000">
                    <a:srgbClr val="D49E6C"/>
                  </a:gs>
                  <a:gs pos="70000">
                    <a:srgbClr val="A65528"/>
                  </a:gs>
                  <a:gs pos="100000">
                    <a:srgbClr val="663012"/>
                  </a:gs>
                </a:gsLst>
                <a:lin ang="108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28" name="Rectangle 27"/>
              <p:cNvSpPr/>
              <p:nvPr/>
            </p:nvSpPr>
            <p:spPr>
              <a:xfrm flipH="1">
                <a:off x="3369507" y="4435171"/>
                <a:ext cx="3755192" cy="1220961"/>
              </a:xfrm>
              <a:prstGeom prst="rect">
                <a:avLst/>
              </a:prstGeom>
              <a:gradFill flip="none" rotWithShape="1">
                <a:gsLst>
                  <a:gs pos="0">
                    <a:srgbClr val="D6B19C"/>
                  </a:gs>
                  <a:gs pos="30000">
                    <a:srgbClr val="D49E6C"/>
                  </a:gs>
                  <a:gs pos="70000">
                    <a:srgbClr val="A65528"/>
                  </a:gs>
                  <a:gs pos="100000">
                    <a:srgbClr val="663012"/>
                  </a:gs>
                </a:gsLst>
                <a:lin ang="108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</p:grpSp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-1270000" y="4396009"/>
              <a:ext cx="3268133" cy="1225252"/>
              <a:chOff x="0" y="4429875"/>
              <a:chExt cx="7124699" cy="1225252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0" y="4429875"/>
                <a:ext cx="3755192" cy="1220959"/>
              </a:xfrm>
              <a:prstGeom prst="rect">
                <a:avLst/>
              </a:prstGeom>
              <a:gradFill flip="none" rotWithShape="1">
                <a:gsLst>
                  <a:gs pos="0">
                    <a:srgbClr val="D6B19C"/>
                  </a:gs>
                  <a:gs pos="30000">
                    <a:srgbClr val="D49E6C"/>
                  </a:gs>
                  <a:gs pos="70000">
                    <a:srgbClr val="A65528"/>
                  </a:gs>
                  <a:gs pos="100000">
                    <a:srgbClr val="663012"/>
                  </a:gs>
                </a:gsLst>
                <a:lin ang="108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 flipH="1">
                <a:off x="3368533" y="4435172"/>
                <a:ext cx="3755192" cy="1220959"/>
              </a:xfrm>
              <a:prstGeom prst="rect">
                <a:avLst/>
              </a:prstGeom>
              <a:gradFill flip="none" rotWithShape="1">
                <a:gsLst>
                  <a:gs pos="0">
                    <a:srgbClr val="D6B19C"/>
                  </a:gs>
                  <a:gs pos="30000">
                    <a:srgbClr val="D49E6C"/>
                  </a:gs>
                  <a:gs pos="70000">
                    <a:srgbClr val="A65528"/>
                  </a:gs>
                  <a:gs pos="100000">
                    <a:srgbClr val="663012"/>
                  </a:gs>
                </a:gsLst>
                <a:lin ang="108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</p:grpSp>
        <p:grpSp>
          <p:nvGrpSpPr>
            <p:cNvPr id="6" name="Group 17"/>
            <p:cNvGrpSpPr>
              <a:grpSpLocks/>
            </p:cNvGrpSpPr>
            <p:nvPr/>
          </p:nvGrpSpPr>
          <p:grpSpPr bwMode="auto">
            <a:xfrm>
              <a:off x="1964264" y="4396011"/>
              <a:ext cx="1083732" cy="1225252"/>
              <a:chOff x="0" y="4429875"/>
              <a:chExt cx="7124699" cy="1225252"/>
            </a:xfrm>
          </p:grpSpPr>
          <p:sp>
            <p:nvSpPr>
              <p:cNvPr id="23" name="Rectangle 18"/>
              <p:cNvSpPr/>
              <p:nvPr/>
            </p:nvSpPr>
            <p:spPr>
              <a:xfrm>
                <a:off x="2328" y="4429873"/>
                <a:ext cx="3754995" cy="1220959"/>
              </a:xfrm>
              <a:prstGeom prst="rect">
                <a:avLst/>
              </a:prstGeom>
              <a:gradFill flip="none" rotWithShape="1">
                <a:gsLst>
                  <a:gs pos="0">
                    <a:srgbClr val="D6B19C"/>
                  </a:gs>
                  <a:gs pos="30000">
                    <a:srgbClr val="D49E6C"/>
                  </a:gs>
                  <a:gs pos="70000">
                    <a:srgbClr val="A65528"/>
                  </a:gs>
                  <a:gs pos="100000">
                    <a:srgbClr val="663012"/>
                  </a:gs>
                </a:gsLst>
                <a:lin ang="108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 flipH="1">
                <a:off x="3362060" y="4435170"/>
                <a:ext cx="3754995" cy="1220959"/>
              </a:xfrm>
              <a:prstGeom prst="rect">
                <a:avLst/>
              </a:prstGeom>
              <a:gradFill flip="none" rotWithShape="1">
                <a:gsLst>
                  <a:gs pos="0">
                    <a:srgbClr val="D6B19C"/>
                  </a:gs>
                  <a:gs pos="30000">
                    <a:srgbClr val="D49E6C"/>
                  </a:gs>
                  <a:gs pos="70000">
                    <a:srgbClr val="A65528"/>
                  </a:gs>
                  <a:gs pos="100000">
                    <a:srgbClr val="663012"/>
                  </a:gs>
                </a:gsLst>
                <a:lin ang="108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</p:grpSp>
      </p:grpSp>
      <p:sp>
        <p:nvSpPr>
          <p:cNvPr id="15" name="Rectangle 14"/>
          <p:cNvSpPr/>
          <p:nvPr/>
        </p:nvSpPr>
        <p:spPr>
          <a:xfrm>
            <a:off x="7521575" y="5645150"/>
            <a:ext cx="1028700" cy="173038"/>
          </a:xfrm>
          <a:prstGeom prst="rect">
            <a:avLst/>
          </a:prstGeom>
          <a:solidFill>
            <a:srgbClr val="754A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7762875" y="5676900"/>
            <a:ext cx="177800" cy="131763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7623175" y="5726113"/>
            <a:ext cx="431800" cy="2857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8296275" y="5676900"/>
            <a:ext cx="177800" cy="131763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8156575" y="5726113"/>
            <a:ext cx="431800" cy="2857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034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1099</Words>
  <Application>Microsoft Office PowerPoint</Application>
  <PresentationFormat>On-screen Show (4:3)</PresentationFormat>
  <Paragraphs>294</Paragraphs>
  <Slides>53</Slides>
  <Notes>5</Notes>
  <HiddenSlides>0</HiddenSlides>
  <MMClips>2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Calibri</vt:lpstr>
      <vt:lpstr>Symbol</vt:lpstr>
      <vt:lpstr>Times New Roman</vt:lpstr>
      <vt:lpstr>Office Theme</vt:lpstr>
      <vt:lpstr>Equation</vt:lpstr>
      <vt:lpstr>Lecture 7</vt:lpstr>
      <vt:lpstr>Example</vt:lpstr>
      <vt:lpstr>Amplitude</vt:lpstr>
      <vt:lpstr>Effect of </vt:lpstr>
      <vt:lpstr>PowerPoint Presentation</vt:lpstr>
      <vt:lpstr>PowerPoint Presentation</vt:lpstr>
      <vt:lpstr>PowerPoint Presentation</vt:lpstr>
      <vt:lpstr>Question 223.6.6 Question 123.23.9</vt:lpstr>
      <vt:lpstr>Question 223.6.7 Question 123.23.10</vt:lpstr>
      <vt:lpstr>Question 18.2</vt:lpstr>
      <vt:lpstr>Question 18.3</vt:lpstr>
      <vt:lpstr>Question 18.4</vt:lpstr>
      <vt:lpstr>Question 18.5</vt:lpstr>
      <vt:lpstr>Answer</vt:lpstr>
      <vt:lpstr>Question 18.6</vt:lpstr>
      <vt:lpstr>Answer</vt:lpstr>
      <vt:lpstr>Summary</vt:lpstr>
      <vt:lpstr>Summary</vt:lpstr>
      <vt:lpstr>Question 123.21.6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 7.5</vt:lpstr>
      <vt:lpstr>PowerPoint Presentation</vt:lpstr>
      <vt:lpstr>PowerPoint Presentation</vt:lpstr>
      <vt:lpstr>PowerPoint Presentation</vt:lpstr>
      <vt:lpstr>PowerPoint Presentation</vt:lpstr>
      <vt:lpstr>Question 223.2.8.1</vt:lpstr>
      <vt:lpstr>Question 223.2.8.2</vt:lpstr>
      <vt:lpstr>Question 233.2.8.5</vt:lpstr>
      <vt:lpstr>Wave Function</vt:lpstr>
      <vt:lpstr>PowerPoint Presentation</vt:lpstr>
      <vt:lpstr>END</vt:lpstr>
      <vt:lpstr>Question 123.21.7</vt:lpstr>
      <vt:lpstr>Question 16.9</vt:lpstr>
      <vt:lpstr>Question 16.10</vt:lpstr>
      <vt:lpstr>Question 16.11</vt:lpstr>
      <vt:lpstr>Question 123.21.8</vt:lpstr>
      <vt:lpstr>Case One: Fixed End</vt:lpstr>
      <vt:lpstr>PowerPoint Presentation</vt:lpstr>
      <vt:lpstr>PowerPoint Presentation</vt:lpstr>
      <vt:lpstr>Forces on the End of the Rope</vt:lpstr>
      <vt:lpstr>Reasonable?</vt:lpstr>
      <vt:lpstr>Demo</vt:lpstr>
      <vt:lpstr>PowerPoint Presentation</vt:lpstr>
      <vt:lpstr>PowerPoint Presentation</vt:lpstr>
      <vt:lpstr>Forces on the End of the Rope</vt:lpstr>
      <vt:lpstr>Case 3: Semi-loose End</vt:lpstr>
      <vt:lpstr>Forces on the End of the Rope</vt:lpstr>
      <vt:lpstr>Consider momentum</vt:lpstr>
      <vt:lpstr>Superposition With and Inverted Pulse</vt:lpstr>
    </vt:vector>
  </TitlesOfParts>
  <Company>BYU-Idaho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Lines, Todd</cp:lastModifiedBy>
  <cp:revision>12</cp:revision>
  <dcterms:created xsi:type="dcterms:W3CDTF">2011-09-20T01:33:22Z</dcterms:created>
  <dcterms:modified xsi:type="dcterms:W3CDTF">2025-04-30T21:15:22Z</dcterms:modified>
</cp:coreProperties>
</file>