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9"/>
  </p:notesMasterIdLst>
  <p:sldIdLst>
    <p:sldId id="325" r:id="rId2"/>
    <p:sldId id="362" r:id="rId3"/>
    <p:sldId id="333" r:id="rId4"/>
    <p:sldId id="334" r:id="rId5"/>
    <p:sldId id="304" r:id="rId6"/>
    <p:sldId id="305" r:id="rId7"/>
    <p:sldId id="306" r:id="rId8"/>
    <p:sldId id="307" r:id="rId9"/>
    <p:sldId id="308" r:id="rId10"/>
    <p:sldId id="332" r:id="rId11"/>
    <p:sldId id="335" r:id="rId12"/>
    <p:sldId id="336" r:id="rId13"/>
    <p:sldId id="337" r:id="rId14"/>
    <p:sldId id="338" r:id="rId15"/>
    <p:sldId id="341" r:id="rId16"/>
    <p:sldId id="342" r:id="rId17"/>
    <p:sldId id="343" r:id="rId18"/>
    <p:sldId id="344" r:id="rId19"/>
    <p:sldId id="345" r:id="rId20"/>
    <p:sldId id="346" r:id="rId21"/>
    <p:sldId id="347" r:id="rId22"/>
    <p:sldId id="348" r:id="rId23"/>
    <p:sldId id="349" r:id="rId24"/>
    <p:sldId id="350" r:id="rId25"/>
    <p:sldId id="351" r:id="rId26"/>
    <p:sldId id="352" r:id="rId27"/>
    <p:sldId id="353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61" r:id="rId36"/>
    <p:sldId id="293" r:id="rId37"/>
    <p:sldId id="339" r:id="rId38"/>
    <p:sldId id="294" r:id="rId39"/>
    <p:sldId id="340" r:id="rId40"/>
    <p:sldId id="327" r:id="rId41"/>
    <p:sldId id="328" r:id="rId42"/>
    <p:sldId id="329" r:id="rId43"/>
    <p:sldId id="330" r:id="rId44"/>
    <p:sldId id="331" r:id="rId45"/>
    <p:sldId id="326" r:id="rId46"/>
    <p:sldId id="290" r:id="rId47"/>
    <p:sldId id="291" r:id="rId48"/>
    <p:sldId id="292" r:id="rId49"/>
    <p:sldId id="273" r:id="rId50"/>
    <p:sldId id="274" r:id="rId51"/>
    <p:sldId id="275" r:id="rId52"/>
    <p:sldId id="276" r:id="rId53"/>
    <p:sldId id="277" r:id="rId54"/>
    <p:sldId id="278" r:id="rId55"/>
    <p:sldId id="279" r:id="rId56"/>
    <p:sldId id="280" r:id="rId57"/>
    <p:sldId id="281" r:id="rId58"/>
    <p:sldId id="282" r:id="rId59"/>
    <p:sldId id="283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284" r:id="rId71"/>
    <p:sldId id="285" r:id="rId72"/>
    <p:sldId id="286" r:id="rId73"/>
    <p:sldId id="287" r:id="rId74"/>
    <p:sldId id="288" r:id="rId75"/>
    <p:sldId id="289" r:id="rId76"/>
    <p:sldId id="257" r:id="rId77"/>
    <p:sldId id="258" r:id="rId78"/>
    <p:sldId id="259" r:id="rId79"/>
    <p:sldId id="260" r:id="rId80"/>
    <p:sldId id="261" r:id="rId81"/>
    <p:sldId id="324" r:id="rId82"/>
    <p:sldId id="262" r:id="rId83"/>
    <p:sldId id="263" r:id="rId84"/>
    <p:sldId id="264" r:id="rId85"/>
    <p:sldId id="265" r:id="rId86"/>
    <p:sldId id="266" r:id="rId87"/>
    <p:sldId id="267" r:id="rId88"/>
    <p:sldId id="268" r:id="rId89"/>
    <p:sldId id="269" r:id="rId90"/>
    <p:sldId id="270" r:id="rId91"/>
    <p:sldId id="319" r:id="rId92"/>
    <p:sldId id="320" r:id="rId93"/>
    <p:sldId id="321" r:id="rId94"/>
    <p:sldId id="322" r:id="rId95"/>
    <p:sldId id="323" r:id="rId96"/>
    <p:sldId id="271" r:id="rId97"/>
    <p:sldId id="272" r:id="rId9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906D54-A851-4B7B-8E00-24BE1013413F}" v="3" dt="2025-04-30T22:38:34.9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105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EC9E4D86-D72E-403C-B14A-B74E921C70FC}"/>
    <pc:docChg chg="undo modSld">
      <pc:chgData name="Lines, Todd" userId="afaf7c3a-e8aa-4568-882a-02ad8f9e19b0" providerId="ADAL" clId="{EC9E4D86-D72E-403C-B14A-B74E921C70FC}" dt="2019-05-28T19:43:29.705" v="25"/>
      <pc:docMkLst>
        <pc:docMk/>
      </pc:docMkLst>
      <pc:sldChg chg="addSp delSp modSp">
        <pc:chgData name="Lines, Todd" userId="afaf7c3a-e8aa-4568-882a-02ad8f9e19b0" providerId="ADAL" clId="{EC9E4D86-D72E-403C-B14A-B74E921C70FC}" dt="2019-05-28T19:43:29.705" v="25"/>
        <pc:sldMkLst>
          <pc:docMk/>
          <pc:sldMk cId="2339910353" sldId="258"/>
        </pc:sldMkLst>
      </pc:sldChg>
      <pc:sldChg chg="delSp modSp">
        <pc:chgData name="Lines, Todd" userId="afaf7c3a-e8aa-4568-882a-02ad8f9e19b0" providerId="ADAL" clId="{EC9E4D86-D72E-403C-B14A-B74E921C70FC}" dt="2019-05-28T19:28:12.452" v="13"/>
        <pc:sldMkLst>
          <pc:docMk/>
          <pc:sldMk cId="2119392289" sldId="272"/>
        </pc:sldMkLst>
      </pc:sldChg>
      <pc:sldChg chg="modSp">
        <pc:chgData name="Lines, Todd" userId="afaf7c3a-e8aa-4568-882a-02ad8f9e19b0" providerId="ADAL" clId="{EC9E4D86-D72E-403C-B14A-B74E921C70FC}" dt="2019-05-28T19:42:35.609" v="22" actId="1036"/>
        <pc:sldMkLst>
          <pc:docMk/>
          <pc:sldMk cId="1634973971" sldId="287"/>
        </pc:sldMkLst>
      </pc:sldChg>
      <pc:sldChg chg="addSp delSp modSp">
        <pc:chgData name="Lines, Todd" userId="afaf7c3a-e8aa-4568-882a-02ad8f9e19b0" providerId="ADAL" clId="{EC9E4D86-D72E-403C-B14A-B74E921C70FC}" dt="2019-05-28T19:40:48.483" v="21" actId="338"/>
        <pc:sldMkLst>
          <pc:docMk/>
          <pc:sldMk cId="532557499" sldId="311"/>
        </pc:sldMkLst>
      </pc:sldChg>
    </pc:docChg>
  </pc:docChgLst>
  <pc:docChgLst>
    <pc:chgData name="Lines, Todd" userId="afaf7c3a-e8aa-4568-882a-02ad8f9e19b0" providerId="ADAL" clId="{A6906D54-A851-4B7B-8E00-24BE1013413F}"/>
    <pc:docChg chg="custSel addSld modSld sldOrd">
      <pc:chgData name="Lines, Todd" userId="afaf7c3a-e8aa-4568-882a-02ad8f9e19b0" providerId="ADAL" clId="{A6906D54-A851-4B7B-8E00-24BE1013413F}" dt="2025-04-30T22:40:09.643" v="28"/>
      <pc:docMkLst>
        <pc:docMk/>
      </pc:docMkLst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064568556" sldId="293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758125082" sldId="294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3148744487" sldId="304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966672883" sldId="305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4289439195" sldId="306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551592500" sldId="307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3582093208" sldId="308"/>
        </pc:sldMkLst>
      </pc:sldChg>
      <pc:sldChg chg="modSp new mod">
        <pc:chgData name="Lines, Todd" userId="afaf7c3a-e8aa-4568-882a-02ad8f9e19b0" providerId="ADAL" clId="{A6906D54-A851-4B7B-8E00-24BE1013413F}" dt="2025-04-30T22:35:59.523" v="10" actId="20577"/>
        <pc:sldMkLst>
          <pc:docMk/>
          <pc:sldMk cId="1271920884" sldId="325"/>
        </pc:sldMkLst>
        <pc:spChg chg="mod">
          <ac:chgData name="Lines, Todd" userId="afaf7c3a-e8aa-4568-882a-02ad8f9e19b0" providerId="ADAL" clId="{A6906D54-A851-4B7B-8E00-24BE1013413F}" dt="2025-04-30T22:35:59.523" v="10" actId="20577"/>
          <ac:spMkLst>
            <pc:docMk/>
            <pc:sldMk cId="1271920884" sldId="325"/>
            <ac:spMk id="2" creationId="{2BC548EC-64A2-303C-5886-ED004770DDE4}"/>
          </ac:spMkLst>
        </pc:spChg>
      </pc:sldChg>
      <pc:sldChg chg="addSp delSp modSp new mod modClrScheme chgLayout">
        <pc:chgData name="Lines, Todd" userId="afaf7c3a-e8aa-4568-882a-02ad8f9e19b0" providerId="ADAL" clId="{A6906D54-A851-4B7B-8E00-24BE1013413F}" dt="2025-04-30T22:36:07.294" v="15" actId="20577"/>
        <pc:sldMkLst>
          <pc:docMk/>
          <pc:sldMk cId="668462438" sldId="326"/>
        </pc:sldMkLst>
        <pc:spChg chg="del mod ord">
          <ac:chgData name="Lines, Todd" userId="afaf7c3a-e8aa-4568-882a-02ad8f9e19b0" providerId="ADAL" clId="{A6906D54-A851-4B7B-8E00-24BE1013413F}" dt="2025-04-30T22:36:04.018" v="12" actId="700"/>
          <ac:spMkLst>
            <pc:docMk/>
            <pc:sldMk cId="668462438" sldId="326"/>
            <ac:spMk id="2" creationId="{DE85CC3E-E20A-A313-A31B-85CC71D8A201}"/>
          </ac:spMkLst>
        </pc:spChg>
        <pc:spChg chg="del mod ord">
          <ac:chgData name="Lines, Todd" userId="afaf7c3a-e8aa-4568-882a-02ad8f9e19b0" providerId="ADAL" clId="{A6906D54-A851-4B7B-8E00-24BE1013413F}" dt="2025-04-30T22:36:04.018" v="12" actId="700"/>
          <ac:spMkLst>
            <pc:docMk/>
            <pc:sldMk cId="668462438" sldId="326"/>
            <ac:spMk id="3" creationId="{85BA1FFF-14DA-9E84-00F5-F9C35EB0A224}"/>
          </ac:spMkLst>
        </pc:spChg>
        <pc:spChg chg="add mod ord">
          <ac:chgData name="Lines, Todd" userId="afaf7c3a-e8aa-4568-882a-02ad8f9e19b0" providerId="ADAL" clId="{A6906D54-A851-4B7B-8E00-24BE1013413F}" dt="2025-04-30T22:36:07.294" v="15" actId="20577"/>
          <ac:spMkLst>
            <pc:docMk/>
            <pc:sldMk cId="668462438" sldId="326"/>
            <ac:spMk id="4" creationId="{E2A0149B-A2B3-4297-5C55-DF74D7CEB3B2}"/>
          </ac:spMkLst>
        </pc:spChg>
        <pc:spChg chg="add mod ord">
          <ac:chgData name="Lines, Todd" userId="afaf7c3a-e8aa-4568-882a-02ad8f9e19b0" providerId="ADAL" clId="{A6906D54-A851-4B7B-8E00-24BE1013413F}" dt="2025-04-30T22:36:04.018" v="12" actId="700"/>
          <ac:spMkLst>
            <pc:docMk/>
            <pc:sldMk cId="668462438" sldId="326"/>
            <ac:spMk id="5" creationId="{A027B0AB-F729-1045-A5EF-29D20D06CA69}"/>
          </ac:spMkLst>
        </pc:spChg>
      </pc:sldChg>
      <pc:sldChg chg="add">
        <pc:chgData name="Lines, Todd" userId="afaf7c3a-e8aa-4568-882a-02ad8f9e19b0" providerId="ADAL" clId="{A6906D54-A851-4B7B-8E00-24BE1013413F}" dt="2025-04-30T22:36:59.537" v="16"/>
        <pc:sldMkLst>
          <pc:docMk/>
          <pc:sldMk cId="922691045" sldId="327"/>
        </pc:sldMkLst>
      </pc:sldChg>
      <pc:sldChg chg="add">
        <pc:chgData name="Lines, Todd" userId="afaf7c3a-e8aa-4568-882a-02ad8f9e19b0" providerId="ADAL" clId="{A6906D54-A851-4B7B-8E00-24BE1013413F}" dt="2025-04-30T22:36:59.537" v="16"/>
        <pc:sldMkLst>
          <pc:docMk/>
          <pc:sldMk cId="3723195842" sldId="328"/>
        </pc:sldMkLst>
      </pc:sldChg>
      <pc:sldChg chg="add">
        <pc:chgData name="Lines, Todd" userId="afaf7c3a-e8aa-4568-882a-02ad8f9e19b0" providerId="ADAL" clId="{A6906D54-A851-4B7B-8E00-24BE1013413F}" dt="2025-04-30T22:36:59.537" v="16"/>
        <pc:sldMkLst>
          <pc:docMk/>
          <pc:sldMk cId="4149852442" sldId="329"/>
        </pc:sldMkLst>
      </pc:sldChg>
      <pc:sldChg chg="add">
        <pc:chgData name="Lines, Todd" userId="afaf7c3a-e8aa-4568-882a-02ad8f9e19b0" providerId="ADAL" clId="{A6906D54-A851-4B7B-8E00-24BE1013413F}" dt="2025-04-30T22:36:59.537" v="16"/>
        <pc:sldMkLst>
          <pc:docMk/>
          <pc:sldMk cId="570195075" sldId="330"/>
        </pc:sldMkLst>
      </pc:sldChg>
      <pc:sldChg chg="add">
        <pc:chgData name="Lines, Todd" userId="afaf7c3a-e8aa-4568-882a-02ad8f9e19b0" providerId="ADAL" clId="{A6906D54-A851-4B7B-8E00-24BE1013413F}" dt="2025-04-30T22:36:59.537" v="16"/>
        <pc:sldMkLst>
          <pc:docMk/>
          <pc:sldMk cId="1587364108" sldId="331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3882141538" sldId="332"/>
        </pc:sldMkLst>
      </pc:sldChg>
      <pc:sldChg chg="add ord">
        <pc:chgData name="Lines, Todd" userId="afaf7c3a-e8aa-4568-882a-02ad8f9e19b0" providerId="ADAL" clId="{A6906D54-A851-4B7B-8E00-24BE1013413F}" dt="2025-04-30T22:38:48.728" v="22"/>
        <pc:sldMkLst>
          <pc:docMk/>
          <pc:sldMk cId="2805619827" sldId="333"/>
        </pc:sldMkLst>
      </pc:sldChg>
      <pc:sldChg chg="add ord">
        <pc:chgData name="Lines, Todd" userId="afaf7c3a-e8aa-4568-882a-02ad8f9e19b0" providerId="ADAL" clId="{A6906D54-A851-4B7B-8E00-24BE1013413F}" dt="2025-04-30T22:38:58.284" v="24"/>
        <pc:sldMkLst>
          <pc:docMk/>
          <pc:sldMk cId="67316906" sldId="334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543654458" sldId="335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3660545031" sldId="336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4054378505" sldId="337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582330872" sldId="338"/>
        </pc:sldMkLst>
      </pc:sldChg>
      <pc:sldChg chg="add ord">
        <pc:chgData name="Lines, Todd" userId="afaf7c3a-e8aa-4568-882a-02ad8f9e19b0" providerId="ADAL" clId="{A6906D54-A851-4B7B-8E00-24BE1013413F}" dt="2025-04-30T22:40:06.367" v="26"/>
        <pc:sldMkLst>
          <pc:docMk/>
          <pc:sldMk cId="1435247663" sldId="339"/>
        </pc:sldMkLst>
      </pc:sldChg>
      <pc:sldChg chg="add ord">
        <pc:chgData name="Lines, Todd" userId="afaf7c3a-e8aa-4568-882a-02ad8f9e19b0" providerId="ADAL" clId="{A6906D54-A851-4B7B-8E00-24BE1013413F}" dt="2025-04-30T22:40:09.643" v="28"/>
        <pc:sldMkLst>
          <pc:docMk/>
          <pc:sldMk cId="886977101" sldId="340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4165829925" sldId="341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961093257" sldId="342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3715437735" sldId="343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353722832" sldId="344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647487080" sldId="345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880157273" sldId="346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068042927" sldId="347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653544435" sldId="348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024559692" sldId="349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4151075142" sldId="350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111995440" sldId="351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756299069" sldId="352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887213824" sldId="353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86234394" sldId="354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052657182" sldId="355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188119604" sldId="356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0523244" sldId="357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1214923580" sldId="358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456680666" sldId="359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2669031421" sldId="360"/>
        </pc:sldMkLst>
      </pc:sldChg>
      <pc:sldChg chg="add">
        <pc:chgData name="Lines, Todd" userId="afaf7c3a-e8aa-4568-882a-02ad8f9e19b0" providerId="ADAL" clId="{A6906D54-A851-4B7B-8E00-24BE1013413F}" dt="2025-04-30T22:37:57.586" v="17"/>
        <pc:sldMkLst>
          <pc:docMk/>
          <pc:sldMk cId="735592090" sldId="361"/>
        </pc:sldMkLst>
      </pc:sldChg>
      <pc:sldChg chg="add">
        <pc:chgData name="Lines, Todd" userId="afaf7c3a-e8aa-4568-882a-02ad8f9e19b0" providerId="ADAL" clId="{A6906D54-A851-4B7B-8E00-24BE1013413F}" dt="2025-04-30T22:38:34.914" v="18"/>
        <pc:sldMkLst>
          <pc:docMk/>
          <pc:sldMk cId="3300759367" sldId="36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7F9DAC-AE63-4A2C-B4F3-3CD9856A378D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21FAB9-D0D2-4006-8FF1-550EF91B5D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13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853B9-F27C-AB3A-B685-EF6167E9A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ACB04-BA1E-B595-2916-27FBA94ED5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53FB9-13A6-C4F3-F646-5E4387959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DDDB22-4900-18C7-56F8-741B948FE9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C209-D922-4430-B76C-E541F64006FD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212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FC209-D922-4430-B76C-E541F64006FD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977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B2F98B-7E2E-4CBF-AB70-34620DF85441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38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936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89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58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972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3938589"/>
            <a:ext cx="10972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2007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4A7099-A97C-42EB-8F29-163705505F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333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0"/>
            <a:ext cx="8636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099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51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914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2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914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4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559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23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3D1B78-44ED-47D4-B870-54561AF7033B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2AA0F6-87F7-492B-97C4-379D8542E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99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548EC-64A2-303C-5886-ED004770DD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321699-C64F-B260-4F91-1F4CC39E32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20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16" y="-229451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302369"/>
            <a:ext cx="4038600" cy="2327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mirror as shown above. Which of the choices to the right shows how </a:t>
            </a:r>
            <a:r>
              <a:rPr lang="en-US"/>
              <a:t>the ray </a:t>
            </a:r>
            <a:r>
              <a:rPr lang="en-US" dirty="0"/>
              <a:t>will exit the mirror?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016384"/>
            <a:ext cx="2133600" cy="365125"/>
          </a:xfrm>
        </p:spPr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2" y="691957"/>
            <a:ext cx="3786553" cy="3610412"/>
            <a:chOff x="1" y="691957"/>
            <a:chExt cx="3786553" cy="3610412"/>
          </a:xfrm>
        </p:grpSpPr>
        <p:sp>
          <p:nvSpPr>
            <p:cNvPr id="6" name="Rectangle 5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85621" y="1593518"/>
              <a:ext cx="2813364" cy="2207979"/>
              <a:chOff x="890954" y="2508738"/>
              <a:chExt cx="2766646" cy="2105064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2132583" cy="210506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596264" y="26632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26100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807187">
              <a:off x="1226752" y="2051003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19645" y="29479"/>
            <a:ext cx="1995530" cy="2189315"/>
            <a:chOff x="1" y="691957"/>
            <a:chExt cx="3786553" cy="3610412"/>
          </a:xfrm>
        </p:grpSpPr>
        <p:sp>
          <p:nvSpPr>
            <p:cNvPr id="55" name="Rectangle 54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785621" y="1593519"/>
              <a:ext cx="2813364" cy="2310601"/>
              <a:chOff x="890954" y="2508738"/>
              <a:chExt cx="2766646" cy="220290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890954" y="2508738"/>
                <a:ext cx="2086848" cy="22029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5089280" name="TextBox 5089279"/>
          <p:cNvSpPr txBox="1"/>
          <p:nvPr/>
        </p:nvSpPr>
        <p:spPr>
          <a:xfrm>
            <a:off x="7033846" y="9143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071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1581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495135" y="2371194"/>
            <a:ext cx="1995530" cy="2189315"/>
            <a:chOff x="1" y="691957"/>
            <a:chExt cx="3786553" cy="3610412"/>
          </a:xfrm>
        </p:grpSpPr>
        <p:sp>
          <p:nvSpPr>
            <p:cNvPr id="88" name="Rectangle 87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85621" y="1593519"/>
              <a:ext cx="2813364" cy="2180117"/>
              <a:chOff x="890954" y="2508738"/>
              <a:chExt cx="2766646" cy="2078500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>
                <a:endCxn id="89" idx="5"/>
              </p:cNvCxnSpPr>
              <p:nvPr/>
            </p:nvCxnSpPr>
            <p:spPr>
              <a:xfrm>
                <a:off x="890954" y="2508738"/>
                <a:ext cx="2248340" cy="20785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495136" y="4622011"/>
            <a:ext cx="1995530" cy="2189315"/>
            <a:chOff x="1" y="691957"/>
            <a:chExt cx="3786553" cy="3610412"/>
          </a:xfrm>
        </p:grpSpPr>
        <p:sp>
          <p:nvSpPr>
            <p:cNvPr id="100" name="Rectangle 99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85621" y="1593517"/>
              <a:ext cx="2813364" cy="2180118"/>
              <a:chOff x="890954" y="2508738"/>
              <a:chExt cx="2766646" cy="207850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>
                <a:endCxn id="101" idx="5"/>
              </p:cNvCxnSpPr>
              <p:nvPr/>
            </p:nvCxnSpPr>
            <p:spPr>
              <a:xfrm>
                <a:off x="890954" y="2508738"/>
                <a:ext cx="2248340" cy="207850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76" name="Straight Connector 75"/>
          <p:cNvCxnSpPr/>
          <p:nvPr/>
        </p:nvCxnSpPr>
        <p:spPr>
          <a:xfrm>
            <a:off x="8650488" y="2546463"/>
            <a:ext cx="463567" cy="169342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7909160" y="1977298"/>
            <a:ext cx="115457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1415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0"/>
            <a:ext cx="8153400" cy="1143000"/>
          </a:xfrm>
        </p:spPr>
        <p:txBody>
          <a:bodyPr>
            <a:normAutofit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40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67132" y="1600201"/>
            <a:ext cx="4033838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Geometry can be used to determine the magnification of the image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i="1" dirty="0"/>
              <a:t>h</a:t>
            </a:r>
            <a:r>
              <a:rPr lang="en-US" i="1" baseline="-25000" dirty="0"/>
              <a:t>i</a:t>
            </a:r>
            <a:r>
              <a:rPr lang="en-US" dirty="0"/>
              <a:t> is negative when the image is inverted with respect to the object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3014664" y="3175001"/>
          <a:ext cx="1958975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431640" progId="Equation.3">
                  <p:embed/>
                </p:oleObj>
              </mc:Choice>
              <mc:Fallback>
                <p:oleObj name="Equation" r:id="rId2" imgW="888840" imgH="43164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4664" y="3175001"/>
                        <a:ext cx="1958975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49329" y="1739998"/>
            <a:ext cx="4252912" cy="2598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4365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Concave Mirror, Notation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61344" y="1682644"/>
            <a:ext cx="3420256" cy="4553264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The mirror has a </a:t>
            </a:r>
            <a:r>
              <a:rPr lang="en-US" sz="2600" i="1" dirty="0"/>
              <a:t>radius of curvature</a:t>
            </a:r>
            <a:r>
              <a:rPr lang="en-US" sz="2600" dirty="0"/>
              <a:t> of </a:t>
            </a:r>
            <a:r>
              <a:rPr lang="en-US" sz="2600" i="1" dirty="0"/>
              <a:t>R</a:t>
            </a:r>
          </a:p>
          <a:p>
            <a:r>
              <a:rPr lang="en-US" sz="2600" dirty="0"/>
              <a:t>Its </a:t>
            </a:r>
            <a:r>
              <a:rPr lang="en-US" sz="2600" i="1" dirty="0"/>
              <a:t>center of curvature</a:t>
            </a:r>
            <a:r>
              <a:rPr lang="en-US" sz="2600" dirty="0"/>
              <a:t> is the point </a:t>
            </a:r>
            <a:r>
              <a:rPr lang="en-US" sz="2600" i="1" dirty="0"/>
              <a:t>C</a:t>
            </a:r>
          </a:p>
          <a:p>
            <a:r>
              <a:rPr lang="en-US" sz="2600" dirty="0"/>
              <a:t>Point </a:t>
            </a:r>
            <a:r>
              <a:rPr lang="en-US" sz="2600" i="1" dirty="0"/>
              <a:t>V</a:t>
            </a:r>
            <a:r>
              <a:rPr lang="en-US" sz="2600" dirty="0"/>
              <a:t> is the center of the spherical segment</a:t>
            </a:r>
          </a:p>
          <a:p>
            <a:r>
              <a:rPr lang="en-US" sz="2600" dirty="0"/>
              <a:t>A line drawn from </a:t>
            </a:r>
            <a:r>
              <a:rPr lang="en-US" sz="2600" i="1" dirty="0"/>
              <a:t>C</a:t>
            </a:r>
            <a:r>
              <a:rPr lang="en-US" sz="2600" dirty="0"/>
              <a:t> to </a:t>
            </a:r>
            <a:r>
              <a:rPr lang="en-US" sz="2600" i="1" dirty="0"/>
              <a:t>V</a:t>
            </a:r>
            <a:r>
              <a:rPr lang="en-US" sz="2600" dirty="0"/>
              <a:t> is called the </a:t>
            </a:r>
            <a:r>
              <a:rPr lang="en-US" sz="2600" i="1" dirty="0"/>
              <a:t>principal axis</a:t>
            </a:r>
            <a:r>
              <a:rPr lang="en-US" sz="2600" dirty="0"/>
              <a:t> of the mirror</a:t>
            </a:r>
          </a:p>
        </p:txBody>
      </p:sp>
      <p:pic>
        <p:nvPicPr>
          <p:cNvPr id="53555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86191" y="2223797"/>
            <a:ext cx="47053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660545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78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46960" y="1534334"/>
            <a:ext cx="7127406" cy="4515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054378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Paraxial Rays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We use only rays that diverge from the object and make a small angle with the principal axis</a:t>
            </a:r>
          </a:p>
          <a:p>
            <a:r>
              <a:rPr lang="en-US"/>
              <a:t>Such rays are called </a:t>
            </a:r>
            <a:r>
              <a:rPr lang="en-US" b="1"/>
              <a:t>paraxial rays</a:t>
            </a:r>
            <a:endParaRPr lang="en-US"/>
          </a:p>
          <a:p>
            <a:r>
              <a:rPr lang="en-US"/>
              <a:t>All paraxial rays reflect through the image point</a:t>
            </a:r>
          </a:p>
        </p:txBody>
      </p:sp>
    </p:spTree>
    <p:extLst>
      <p:ext uri="{BB962C8B-B14F-4D97-AF65-F5344CB8AC3E}">
        <p14:creationId xmlns:p14="http://schemas.microsoft.com/office/powerpoint/2010/main" val="15823308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7848600" cy="1143000"/>
          </a:xfrm>
        </p:spPr>
        <p:txBody>
          <a:bodyPr>
            <a:normAutofit fontScale="90000"/>
          </a:bodyPr>
          <a:lstStyle/>
          <a:p>
            <a:r>
              <a:rPr lang="en-US"/>
              <a:t>Image Formed by a Concave Mirror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Geometry also shows the relationship between the image and object distances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This is called the </a:t>
            </a:r>
            <a:r>
              <a:rPr lang="en-US" b="1" dirty="0"/>
              <a:t>mirror equation</a:t>
            </a:r>
          </a:p>
          <a:p>
            <a:pPr>
              <a:lnSpc>
                <a:spcPct val="90000"/>
              </a:lnSpc>
            </a:pPr>
            <a:r>
              <a:rPr lang="en-US" dirty="0"/>
              <a:t>If </a:t>
            </a:r>
            <a:r>
              <a:rPr lang="en-US" i="1" dirty="0"/>
              <a:t>p</a:t>
            </a:r>
            <a:r>
              <a:rPr lang="en-US" dirty="0"/>
              <a:t> is much greater than </a:t>
            </a:r>
            <a:r>
              <a:rPr lang="en-US" i="1" dirty="0"/>
              <a:t>R</a:t>
            </a:r>
            <a:r>
              <a:rPr lang="en-US" dirty="0"/>
              <a:t>, then the image point is half-way between the center of curvature and the center point of the mirror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s</a:t>
            </a:r>
            <a:r>
              <a:rPr lang="en-US" dirty="0"/>
              <a:t>  </a:t>
            </a:r>
            <a:r>
              <a:rPr lang="en-US" dirty="0">
                <a:cs typeface="Arial" pitchFamily="34" charset="0"/>
              </a:rPr>
              <a:t>→ ∞</a:t>
            </a:r>
            <a:r>
              <a:rPr lang="en-US" dirty="0"/>
              <a:t> , then 1/</a:t>
            </a:r>
            <a:r>
              <a:rPr lang="en-US" i="1" dirty="0"/>
              <a:t> s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</a:t>
            </a:r>
            <a:r>
              <a:rPr lang="en-US" dirty="0"/>
              <a:t> 0 and </a:t>
            </a:r>
            <a:r>
              <a:rPr lang="en-US" i="1" dirty="0"/>
              <a:t>s’</a:t>
            </a:r>
            <a:r>
              <a:rPr lang="en-US" dirty="0"/>
              <a:t> </a:t>
            </a:r>
            <a:r>
              <a:rPr lang="en-US" dirty="0">
                <a:latin typeface="Symbol" pitchFamily="18" charset="2"/>
              </a:rPr>
              <a:t>» </a:t>
            </a:r>
            <a:r>
              <a:rPr lang="en-US" i="1" dirty="0"/>
              <a:t>R</a:t>
            </a:r>
            <a:r>
              <a:rPr lang="en-US" dirty="0"/>
              <a:t>/2</a:t>
            </a:r>
            <a:endParaRPr lang="en-US" dirty="0">
              <a:latin typeface="Symbol" pitchFamily="18" charset="2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967289" y="2409825"/>
          <a:ext cx="1673225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393480" progId="Equation.3">
                  <p:embed/>
                </p:oleObj>
              </mc:Choice>
              <mc:Fallback>
                <p:oleObj name="Equation" r:id="rId2" imgW="672840" imgH="3934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9" y="2409825"/>
                        <a:ext cx="1673225" cy="977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65829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Length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787769" y="1656413"/>
            <a:ext cx="3810000" cy="46878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dirty="0"/>
              <a:t>When the object is very far away, then s</a:t>
            </a:r>
            <a:r>
              <a:rPr lang="en-US" sz="2400" dirty="0">
                <a:cs typeface="Arial" pitchFamily="34" charset="0"/>
              </a:rPr>
              <a:t>→ ∞</a:t>
            </a:r>
            <a:r>
              <a:rPr lang="en-US" sz="2400" dirty="0">
                <a:sym typeface="Symbol" pitchFamily="18" charset="2"/>
              </a:rPr>
              <a:t> and the incoming rays are essentially parallel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In this special case, the image point is called the </a:t>
            </a:r>
            <a:r>
              <a:rPr lang="en-US" sz="2400" b="1" dirty="0">
                <a:sym typeface="Symbol" pitchFamily="18" charset="2"/>
              </a:rPr>
              <a:t>focal point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ym typeface="Symbol" pitchFamily="18" charset="2"/>
              </a:rPr>
              <a:t>The distance from the mirror to the focal point is called the </a:t>
            </a:r>
            <a:r>
              <a:rPr lang="en-US" sz="2400" b="1" dirty="0">
                <a:sym typeface="Symbol" pitchFamily="18" charset="2"/>
              </a:rPr>
              <a:t>focal length</a:t>
            </a:r>
          </a:p>
          <a:p>
            <a:pPr lvl="1">
              <a:lnSpc>
                <a:spcPct val="90000"/>
              </a:lnSpc>
            </a:pPr>
            <a:r>
              <a:rPr lang="en-US" sz="2000" dirty="0">
                <a:sym typeface="Symbol" pitchFamily="18" charset="2"/>
              </a:rPr>
              <a:t>The focal length is </a:t>
            </a:r>
            <a:r>
              <a:rPr lang="en-US" sz="2000" dirty="0">
                <a:cs typeface="Arial" pitchFamily="34" charset="0"/>
                <a:sym typeface="Symbol" pitchFamily="18" charset="2"/>
              </a:rPr>
              <a:t>½</a:t>
            </a:r>
            <a:r>
              <a:rPr lang="en-US" sz="2000" dirty="0">
                <a:sym typeface="Symbol" pitchFamily="18" charset="2"/>
              </a:rPr>
              <a:t> the radius of curvature</a:t>
            </a:r>
          </a:p>
        </p:txBody>
      </p:sp>
      <p:pic>
        <p:nvPicPr>
          <p:cNvPr id="5457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8041" y="1547619"/>
            <a:ext cx="4714875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61093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Focal Point, cont.</a:t>
            </a:r>
          </a:p>
        </p:txBody>
      </p:sp>
      <p:sp>
        <p:nvSpPr>
          <p:cNvPr id="3471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1600200"/>
            <a:ext cx="3810000" cy="4459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The colored beams are traveling parallel to the principal axis</a:t>
            </a:r>
          </a:p>
          <a:p>
            <a:pPr>
              <a:lnSpc>
                <a:spcPct val="90000"/>
              </a:lnSpc>
            </a:pPr>
            <a:r>
              <a:rPr lang="en-US"/>
              <a:t>The mirror reflects all three beams to the focal point</a:t>
            </a:r>
          </a:p>
          <a:p>
            <a:pPr>
              <a:lnSpc>
                <a:spcPct val="90000"/>
              </a:lnSpc>
            </a:pPr>
            <a:r>
              <a:rPr lang="en-US"/>
              <a:t>The focal point is where all the beams intersect</a:t>
            </a:r>
          </a:p>
          <a:p>
            <a:pPr lvl="1">
              <a:lnSpc>
                <a:spcPct val="90000"/>
              </a:lnSpc>
            </a:pPr>
            <a:r>
              <a:rPr lang="en-US"/>
              <a:t>It is the white point</a:t>
            </a:r>
          </a:p>
        </p:txBody>
      </p:sp>
      <p:pic>
        <p:nvPicPr>
          <p:cNvPr id="347140" name="Picture 4" descr="36-08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6623050" y="1600201"/>
            <a:ext cx="3138488" cy="4525963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715437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Point and Focal Length, cont.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The focal point is dependent solely on the curvature of the mirror, not on the location of the object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also does not depend on the material from which the mirror is made</a:t>
            </a:r>
          </a:p>
          <a:p>
            <a:pPr>
              <a:lnSpc>
                <a:spcPct val="90000"/>
              </a:lnSpc>
            </a:pPr>
            <a:r>
              <a:rPr lang="en-US" i="1" dirty="0"/>
              <a:t>ƒ</a:t>
            </a:r>
            <a:r>
              <a:rPr lang="en-US" dirty="0"/>
              <a:t> = </a:t>
            </a:r>
            <a:r>
              <a:rPr lang="en-US" i="1" dirty="0"/>
              <a:t>R</a:t>
            </a:r>
            <a:r>
              <a:rPr lang="en-US" dirty="0"/>
              <a:t> / 2</a:t>
            </a:r>
          </a:p>
          <a:p>
            <a:pPr>
              <a:lnSpc>
                <a:spcPct val="90000"/>
              </a:lnSpc>
            </a:pPr>
            <a:r>
              <a:rPr lang="en-US" dirty="0"/>
              <a:t>The mirror equation can be expressed as</a:t>
            </a:r>
          </a:p>
        </p:txBody>
      </p:sp>
      <p:graphicFrame>
        <p:nvGraphicFramePr>
          <p:cNvPr id="490499" name="Object 3"/>
          <p:cNvGraphicFramePr>
            <a:graphicFrameLocks noChangeAspect="1"/>
          </p:cNvGraphicFramePr>
          <p:nvPr/>
        </p:nvGraphicFramePr>
        <p:xfrm>
          <a:off x="5005389" y="5119689"/>
          <a:ext cx="1673225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72840" imgH="419040" progId="Equation.3">
                  <p:embed/>
                </p:oleObj>
              </mc:Choice>
              <mc:Fallback>
                <p:oleObj name="Equation" r:id="rId2" imgW="672840" imgH="419040" progId="Equation.3">
                  <p:embed/>
                  <p:pic>
                    <p:nvPicPr>
                      <p:cNvPr id="49049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9" y="5119689"/>
                        <a:ext cx="1673225" cy="1042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37228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8001000" cy="1143000"/>
          </a:xfrm>
        </p:spPr>
        <p:txBody>
          <a:bodyPr>
            <a:normAutofit fontScale="90000"/>
          </a:bodyPr>
          <a:lstStyle/>
          <a:p>
            <a:r>
              <a:rPr lang="en-US"/>
              <a:t>Focal Length Shown by Parallel Rays</a:t>
            </a:r>
          </a:p>
        </p:txBody>
      </p:sp>
      <p:pic>
        <p:nvPicPr>
          <p:cNvPr id="349187" name="Picture 3" descr="36-12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10000" y="1371600"/>
            <a:ext cx="5181600" cy="47450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4748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2200494"/>
            <a:ext cx="4617719" cy="2925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00759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1981200"/>
            <a:ext cx="6124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0157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1981200"/>
            <a:ext cx="6124575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68042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1566864"/>
            <a:ext cx="6124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5354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714" y="1566864"/>
            <a:ext cx="6124575" cy="372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45596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2007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Convex Mirrors</a:t>
            </a:r>
          </a:p>
        </p:txBody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A convex mirror is sometimes called a </a:t>
            </a:r>
            <a:r>
              <a:rPr lang="en-US" b="1"/>
              <a:t>diverging mirror</a:t>
            </a:r>
          </a:p>
          <a:p>
            <a:pPr lvl="1">
              <a:lnSpc>
                <a:spcPct val="90000"/>
              </a:lnSpc>
            </a:pPr>
            <a:r>
              <a:rPr lang="en-US"/>
              <a:t>The light reflects from the outer, convex side</a:t>
            </a:r>
          </a:p>
          <a:p>
            <a:pPr>
              <a:lnSpc>
                <a:spcPct val="90000"/>
              </a:lnSpc>
            </a:pPr>
            <a:r>
              <a:rPr lang="en-US"/>
              <a:t>The rays from any point on the object diverge after reflection as though they were coming from some point behind the mirror </a:t>
            </a:r>
          </a:p>
          <a:p>
            <a:pPr>
              <a:lnSpc>
                <a:spcPct val="90000"/>
              </a:lnSpc>
            </a:pPr>
            <a:r>
              <a:rPr lang="en-US"/>
              <a:t>The image is virtual because the reflected rays only appear to originate at the image point</a:t>
            </a:r>
          </a:p>
        </p:txBody>
      </p:sp>
    </p:spTree>
    <p:extLst>
      <p:ext uri="{BB962C8B-B14F-4D97-AF65-F5344CB8AC3E}">
        <p14:creationId xmlns:p14="http://schemas.microsoft.com/office/powerpoint/2010/main" val="4151075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7848600" cy="1143000"/>
          </a:xfrm>
        </p:spPr>
        <p:txBody>
          <a:bodyPr>
            <a:normAutofit/>
          </a:bodyPr>
          <a:lstStyle/>
          <a:p>
            <a:r>
              <a:rPr lang="en-US"/>
              <a:t>Image Formed by a Convex Mirror</a:t>
            </a:r>
          </a:p>
        </p:txBody>
      </p:sp>
      <p:sp>
        <p:nvSpPr>
          <p:cNvPr id="35123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438400" y="5189090"/>
            <a:ext cx="7772400" cy="1411288"/>
          </a:xfrm>
        </p:spPr>
        <p:txBody>
          <a:bodyPr/>
          <a:lstStyle/>
          <a:p>
            <a:r>
              <a:rPr lang="en-US" dirty="0"/>
              <a:t>In general, the image formed by a convex mirror is upright, virtual, and smaller than the object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4886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11626" y="1868488"/>
            <a:ext cx="3967163" cy="312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11995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1524000" y="1036320"/>
          <a:ext cx="9159006" cy="391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43400" imgH="1854200" progId="Equation.3">
                  <p:embed/>
                </p:oleObj>
              </mc:Choice>
              <mc:Fallback>
                <p:oleObj name="Equation" r:id="rId2" imgW="4343400" imgH="1854200" progId="Equation.3">
                  <p:embed/>
                  <p:pic>
                    <p:nvPicPr>
                      <p:cNvPr id="1433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036320"/>
                        <a:ext cx="9159006" cy="39166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56299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13329" y="2059674"/>
            <a:ext cx="47053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4677508" y="2371763"/>
            <a:ext cx="9642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Front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4801" y="2371763"/>
            <a:ext cx="8675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887213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Ray Diagrams</a:t>
            </a:r>
          </a:p>
        </p:txBody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</a:t>
            </a:r>
            <a:r>
              <a:rPr lang="en-US" i="1"/>
              <a:t>ray diagram</a:t>
            </a:r>
            <a:r>
              <a:rPr lang="en-US"/>
              <a:t> can be used to determine the position and size of an image</a:t>
            </a:r>
          </a:p>
          <a:p>
            <a:r>
              <a:rPr lang="en-US"/>
              <a:t>They are graphical constructions which reveal the nature of the image</a:t>
            </a:r>
          </a:p>
          <a:p>
            <a:r>
              <a:rPr lang="en-US"/>
              <a:t>They can also be used to check the parameters calculated from the mirror and magnification equations</a:t>
            </a:r>
          </a:p>
        </p:txBody>
      </p:sp>
    </p:spTree>
    <p:extLst>
      <p:ext uri="{BB962C8B-B14F-4D97-AF65-F5344CB8AC3E}">
        <p14:creationId xmlns:p14="http://schemas.microsoft.com/office/powerpoint/2010/main" val="2862343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Drawing a Ray Diagram</a:t>
            </a:r>
          </a:p>
        </p:txBody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To draw a ray diagram, you need to know:</a:t>
            </a:r>
          </a:p>
          <a:p>
            <a:pPr lvl="1"/>
            <a:r>
              <a:rPr lang="en-US"/>
              <a:t>The position of the object</a:t>
            </a:r>
          </a:p>
          <a:p>
            <a:pPr lvl="1"/>
            <a:r>
              <a:rPr lang="en-US"/>
              <a:t>The locations of the focal point and the center of curvature</a:t>
            </a:r>
          </a:p>
          <a:p>
            <a:r>
              <a:rPr lang="en-US"/>
              <a:t>Three rays are drawn</a:t>
            </a:r>
          </a:p>
          <a:p>
            <a:pPr lvl="1"/>
            <a:r>
              <a:rPr lang="en-US"/>
              <a:t>They all start from the same position on the object</a:t>
            </a:r>
          </a:p>
          <a:p>
            <a:r>
              <a:rPr lang="en-US"/>
              <a:t>The intersection of any two of the rays at a point locates the image</a:t>
            </a:r>
          </a:p>
          <a:p>
            <a:pPr lvl="1"/>
            <a:r>
              <a:rPr lang="en-US"/>
              <a:t>The third ray serves as a check of the construction</a:t>
            </a:r>
          </a:p>
        </p:txBody>
      </p:sp>
    </p:spTree>
    <p:extLst>
      <p:ext uri="{BB962C8B-B14F-4D97-AF65-F5344CB8AC3E}">
        <p14:creationId xmlns:p14="http://schemas.microsoft.com/office/powerpoint/2010/main" val="205265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56561" y="1879690"/>
            <a:ext cx="5094721" cy="3256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56198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>
          <a:xfrm>
            <a:off x="2819400" y="0"/>
            <a:ext cx="7848600" cy="1143000"/>
          </a:xfrm>
        </p:spPr>
        <p:txBody>
          <a:bodyPr/>
          <a:lstStyle/>
          <a:p>
            <a:r>
              <a:rPr lang="en-US"/>
              <a:t>Ray Diagram – Concave Mirrors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3854" y="1632082"/>
            <a:ext cx="7772400" cy="43830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through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through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and is reflected back on itself</a:t>
            </a:r>
          </a:p>
        </p:txBody>
      </p:sp>
    </p:spTree>
    <p:extLst>
      <p:ext uri="{BB962C8B-B14F-4D97-AF65-F5344CB8AC3E}">
        <p14:creationId xmlns:p14="http://schemas.microsoft.com/office/powerpoint/2010/main" val="2188119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About the Rays</a:t>
            </a:r>
          </a:p>
        </p:txBody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rays actually go in all directions from the object</a:t>
            </a:r>
          </a:p>
          <a:p>
            <a:r>
              <a:rPr lang="en-US"/>
              <a:t>The three rays were chosen for their ease of construction</a:t>
            </a:r>
          </a:p>
          <a:p>
            <a:r>
              <a:rPr lang="en-US"/>
              <a:t>The image point obtained by the ray diagram must agree with the value of </a:t>
            </a:r>
            <a:r>
              <a:rPr lang="en-US" i="1"/>
              <a:t>q</a:t>
            </a:r>
            <a:r>
              <a:rPr lang="en-US"/>
              <a:t> calculated from the mirror equation</a:t>
            </a:r>
          </a:p>
        </p:txBody>
      </p:sp>
    </p:spTree>
    <p:extLst>
      <p:ext uri="{BB962C8B-B14F-4D97-AF65-F5344CB8AC3E}">
        <p14:creationId xmlns:p14="http://schemas.microsoft.com/office/powerpoint/2010/main" val="205232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>
          <a:xfrm>
            <a:off x="2667000" y="0"/>
            <a:ext cx="80010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R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52575" y="4530150"/>
            <a:ext cx="9144000" cy="1981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/>
              <a:t>The center of curvature is between the object and the  concave mirror surface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real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inverted</a:t>
            </a:r>
          </a:p>
          <a:p>
            <a:pPr>
              <a:lnSpc>
                <a:spcPct val="90000"/>
              </a:lnSpc>
            </a:pPr>
            <a:r>
              <a:rPr lang="en-US" sz="2400"/>
              <a:t>The image is smaller than the object (reduced)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323" y="1152288"/>
            <a:ext cx="4320796" cy="2740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149235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8077200" cy="1143000"/>
          </a:xfrm>
        </p:spPr>
        <p:txBody>
          <a:bodyPr/>
          <a:lstStyle/>
          <a:p>
            <a:r>
              <a:rPr lang="en-US" sz="3200" dirty="0"/>
              <a:t>Ray Diagram for a Concave Mirror, </a:t>
            </a:r>
            <a:r>
              <a:rPr lang="en-US" sz="3200" i="1" dirty="0"/>
              <a:t>s</a:t>
            </a:r>
            <a:r>
              <a:rPr lang="en-US" sz="3200" dirty="0"/>
              <a:t> &lt; </a:t>
            </a:r>
            <a:r>
              <a:rPr lang="en-US" sz="3200" i="1" dirty="0"/>
              <a:t>f</a:t>
            </a:r>
          </a:p>
        </p:txBody>
      </p:sp>
      <p:sp>
        <p:nvSpPr>
          <p:cNvPr id="35942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524000" y="4572000"/>
            <a:ext cx="9144000" cy="1981200"/>
          </a:xfrm>
        </p:spPr>
        <p:txBody>
          <a:bodyPr/>
          <a:lstStyle/>
          <a:p>
            <a:r>
              <a:rPr lang="en-US" sz="2400" dirty="0"/>
              <a:t>The object is between the mirror surface and the focal point</a:t>
            </a:r>
          </a:p>
          <a:p>
            <a:r>
              <a:rPr lang="en-US" sz="2400" dirty="0"/>
              <a:t>The image is virtual</a:t>
            </a:r>
          </a:p>
          <a:p>
            <a:r>
              <a:rPr lang="en-US" sz="2400" dirty="0"/>
              <a:t>The image is upright</a:t>
            </a:r>
          </a:p>
          <a:p>
            <a:r>
              <a:rPr lang="en-US" sz="2400" dirty="0"/>
              <a:t>The image is larger than the object (enlarged)</a:t>
            </a: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23682" y="1138640"/>
            <a:ext cx="4674074" cy="2904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566806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>
          <a:xfrm>
            <a:off x="2590800" y="0"/>
            <a:ext cx="8077200" cy="1143000"/>
          </a:xfrm>
        </p:spPr>
        <p:txBody>
          <a:bodyPr/>
          <a:lstStyle/>
          <a:p>
            <a:r>
              <a:rPr lang="en-US" sz="2800"/>
              <a:t>The Rays in a Ray Diagram – Convex Mirrors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75810" y="1656413"/>
            <a:ext cx="7772400" cy="43830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 1 is drawn from the top of the object parallel to the principal axis and is reflected away from the focal point, </a:t>
            </a:r>
            <a:r>
              <a:rPr lang="en-US" i="1" dirty="0"/>
              <a:t>F</a:t>
            </a:r>
          </a:p>
          <a:p>
            <a:pPr>
              <a:lnSpc>
                <a:spcPct val="90000"/>
              </a:lnSpc>
            </a:pPr>
            <a:r>
              <a:rPr lang="en-US" dirty="0"/>
              <a:t>Ray 2 is drawn from the top of the object toward the focal point and is reflected parallel to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Ray 3 is drawn through the center of curvature, </a:t>
            </a:r>
            <a:r>
              <a:rPr lang="en-US" i="1" dirty="0"/>
              <a:t>C</a:t>
            </a:r>
            <a:r>
              <a:rPr lang="en-US" dirty="0"/>
              <a:t>, on the back side of the mirror and is reflected back on itself</a:t>
            </a:r>
          </a:p>
        </p:txBody>
      </p:sp>
    </p:spTree>
    <p:extLst>
      <p:ext uri="{BB962C8B-B14F-4D97-AF65-F5344CB8AC3E}">
        <p14:creationId xmlns:p14="http://schemas.microsoft.com/office/powerpoint/2010/main" val="2669031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334250" cy="1143000"/>
          </a:xfrm>
        </p:spPr>
        <p:txBody>
          <a:bodyPr>
            <a:normAutofit fontScale="90000"/>
          </a:bodyPr>
          <a:lstStyle/>
          <a:p>
            <a:r>
              <a:rPr lang="en-US"/>
              <a:t>Ray Diagram for a Convex Mirror</a:t>
            </a:r>
          </a:p>
        </p:txBody>
      </p:sp>
      <p:sp>
        <p:nvSpPr>
          <p:cNvPr id="3614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514600" y="4572000"/>
            <a:ext cx="7772400" cy="1981200"/>
          </a:xfrm>
        </p:spPr>
        <p:txBody>
          <a:bodyPr/>
          <a:lstStyle/>
          <a:p>
            <a:r>
              <a:rPr lang="en-US" sz="2400"/>
              <a:t>The object is in front of a convex mirror</a:t>
            </a:r>
          </a:p>
          <a:p>
            <a:r>
              <a:rPr lang="en-US" sz="2400"/>
              <a:t>The image is virtual</a:t>
            </a:r>
          </a:p>
          <a:p>
            <a:r>
              <a:rPr lang="en-US" sz="2400"/>
              <a:t>The image is upright</a:t>
            </a:r>
          </a:p>
          <a:p>
            <a:r>
              <a:rPr lang="en-US" sz="2400"/>
              <a:t>The image is smaller than the object (reduced)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83181" y="1092652"/>
            <a:ext cx="3878097" cy="3053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35592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Notes on Images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With a concave mirror, the image may be either real or virtual</a:t>
            </a:r>
          </a:p>
          <a:p>
            <a:pPr lvl="1">
              <a:lnSpc>
                <a:spcPct val="90000"/>
              </a:lnSpc>
            </a:pPr>
            <a:r>
              <a:rPr lang="en-US"/>
              <a:t>When the object is outside the focal point, the image is real</a:t>
            </a:r>
          </a:p>
          <a:p>
            <a:pPr lvl="1">
              <a:lnSpc>
                <a:spcPct val="90000"/>
              </a:lnSpc>
            </a:pPr>
            <a:r>
              <a:rPr lang="en-US"/>
              <a:t>When the object is at the focal point, the image is infinitely far away</a:t>
            </a:r>
          </a:p>
          <a:p>
            <a:pPr lvl="1">
              <a:lnSpc>
                <a:spcPct val="90000"/>
              </a:lnSpc>
            </a:pPr>
            <a:r>
              <a:rPr lang="en-US"/>
              <a:t>When the object is between the mirror and the focal point, the image is virtual</a:t>
            </a:r>
          </a:p>
          <a:p>
            <a:pPr>
              <a:lnSpc>
                <a:spcPct val="90000"/>
              </a:lnSpc>
            </a:pPr>
            <a:r>
              <a:rPr lang="en-US"/>
              <a:t>With a convex mirror, the image is always virtual and upright</a:t>
            </a:r>
          </a:p>
          <a:p>
            <a:pPr lvl="1">
              <a:lnSpc>
                <a:spcPct val="90000"/>
              </a:lnSpc>
            </a:pPr>
            <a:r>
              <a:rPr lang="en-US"/>
              <a:t>As the object distance decreases, the virtual image increases in size</a:t>
            </a:r>
          </a:p>
        </p:txBody>
      </p:sp>
    </p:spTree>
    <p:extLst>
      <p:ext uri="{BB962C8B-B14F-4D97-AF65-F5344CB8AC3E}">
        <p14:creationId xmlns:p14="http://schemas.microsoft.com/office/powerpoint/2010/main" val="1064568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Spherical Aberration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1"/>
            <a:ext cx="766572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Rays that are far from the principal axis converge to other points on the principal axis</a:t>
            </a:r>
          </a:p>
          <a:p>
            <a:pPr>
              <a:lnSpc>
                <a:spcPct val="90000"/>
              </a:lnSpc>
            </a:pPr>
            <a:r>
              <a:rPr lang="en-US" dirty="0"/>
              <a:t>This produces a blurred image</a:t>
            </a:r>
          </a:p>
          <a:p>
            <a:pPr>
              <a:lnSpc>
                <a:spcPct val="90000"/>
              </a:lnSpc>
            </a:pPr>
            <a:r>
              <a:rPr lang="en-US" dirty="0"/>
              <a:t>The effect is called </a:t>
            </a:r>
            <a:r>
              <a:rPr lang="en-US" b="1" dirty="0"/>
              <a:t>spherical aberration</a:t>
            </a:r>
          </a:p>
        </p:txBody>
      </p:sp>
    </p:spTree>
    <p:extLst>
      <p:ext uri="{BB962C8B-B14F-4D97-AF65-F5344CB8AC3E}">
        <p14:creationId xmlns:p14="http://schemas.microsoft.com/office/powerpoint/2010/main" val="14352476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687" y="1443037"/>
            <a:ext cx="65246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1250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33675" y="1541464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886977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218545"/>
            <a:ext cx="9144000" cy="2848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31690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80D71-BDE5-E7D0-C0A6-3BC51F9B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09D50D-0E3C-B7F3-6348-6513402401C3}"/>
              </a:ext>
            </a:extLst>
          </p:cNvPr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C8929-F18C-35CB-A3A3-BEFB12AA0ED6}"/>
              </a:ext>
            </a:extLst>
          </p:cNvPr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B93BFE97-C47B-F386-8678-F0C7DC8F2128}"/>
              </a:ext>
            </a:extLst>
          </p:cNvPr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5ECC3B0-7078-4F94-E2A3-A0774C01FD1C}"/>
              </a:ext>
            </a:extLst>
          </p:cNvPr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>
            <a:extLst>
              <a:ext uri="{FF2B5EF4-FFF2-40B4-BE49-F238E27FC236}">
                <a16:creationId xmlns:a16="http://schemas.microsoft.com/office/drawing/2014/main" id="{804D22ED-7237-6306-BF5A-29BB81C903DB}"/>
              </a:ext>
            </a:extLst>
          </p:cNvPr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0EC286-F893-301E-B84C-A462E868D4B8}"/>
                </a:ext>
              </a:extLst>
            </p:cNvPr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C48AA4-59FB-C77F-1A91-0A0C490646F6}"/>
                </a:ext>
              </a:extLst>
            </p:cNvPr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442A7F1-7C56-84BA-5D30-17261C5FBCB8}"/>
                </a:ext>
              </a:extLst>
            </p:cNvPr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7B24B7A-2126-3A6C-4200-B82C2709AD35}"/>
                </a:ext>
              </a:extLst>
            </p:cNvPr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203058-47D9-29A8-A2DF-748D76FFDB3A}"/>
                </a:ext>
              </a:extLst>
            </p:cNvPr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7A01B2C-01FD-F88B-6961-484093E9FEFF}"/>
                </a:ext>
              </a:extLst>
            </p:cNvPr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5934C6AE-7B1D-ECEE-DF86-1E98443216F8}"/>
              </a:ext>
            </a:extLst>
          </p:cNvPr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65C8F21-52EE-50F4-9361-2F8C89945397}"/>
                </a:ext>
              </a:extLst>
            </p:cNvPr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6C46231-58A9-9A45-D8FD-9B91DD6A50B1}"/>
                </a:ext>
              </a:extLst>
            </p:cNvPr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6EFE44-8847-B6B3-ACCB-AF4C43C581B6}"/>
                </a:ext>
              </a:extLst>
            </p:cNvPr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1F9098A-7A00-EE6F-3A66-A920F3E7FE2A}"/>
                </a:ext>
              </a:extLst>
            </p:cNvPr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3C0C4F5-9A42-B69D-7A13-074EB1D23DDB}"/>
                </a:ext>
              </a:extLst>
            </p:cNvPr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7A32226-2551-6773-8D84-1348A8BF895C}"/>
                </a:ext>
              </a:extLst>
            </p:cNvPr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17ECE4D-0140-C71D-BF57-16A1E0838F8D}"/>
              </a:ext>
            </a:extLst>
          </p:cNvPr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A59CAE-7945-48E3-D646-961BBDEA6900}"/>
              </a:ext>
            </a:extLst>
          </p:cNvPr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FF96A90-40CB-2CC5-17C0-BD91D885FE1D}"/>
              </a:ext>
            </a:extLst>
          </p:cNvPr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C22D850-4FB2-78BA-CEBD-B10E756416A6}"/>
              </a:ext>
            </a:extLst>
          </p:cNvPr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</p:spTree>
    <p:extLst>
      <p:ext uri="{BB962C8B-B14F-4D97-AF65-F5344CB8AC3E}">
        <p14:creationId xmlns:p14="http://schemas.microsoft.com/office/powerpoint/2010/main" val="9226910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BB374-DEB0-6FEA-7A9C-6B648863C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5235CB57-7090-B773-1F3B-005C520D0CDD}"/>
              </a:ext>
            </a:extLst>
          </p:cNvPr>
          <p:cNvSpPr txBox="1"/>
          <p:nvPr/>
        </p:nvSpPr>
        <p:spPr>
          <a:xfrm>
            <a:off x="5124736" y="1916376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7358E84-D769-2CE6-8B1E-72643E1EFACF}"/>
              </a:ext>
            </a:extLst>
          </p:cNvPr>
          <p:cNvSpPr/>
          <p:nvPr/>
        </p:nvSpPr>
        <p:spPr>
          <a:xfrm>
            <a:off x="5611504" y="1899312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D7D74008-B18B-3589-3C3E-E1EBE38B7467}"/>
              </a:ext>
            </a:extLst>
          </p:cNvPr>
          <p:cNvSpPr/>
          <p:nvPr/>
        </p:nvSpPr>
        <p:spPr>
          <a:xfrm flipH="1">
            <a:off x="509744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F967C37-AF99-1F26-3B46-5FBD8258D00E}"/>
              </a:ext>
            </a:extLst>
          </p:cNvPr>
          <p:cNvCxnSpPr/>
          <p:nvPr/>
        </p:nvCxnSpPr>
        <p:spPr>
          <a:xfrm>
            <a:off x="1905000" y="4648200"/>
            <a:ext cx="31242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492F8C2-DC19-C655-3DD4-6BC9944607B4}"/>
              </a:ext>
            </a:extLst>
          </p:cNvPr>
          <p:cNvCxnSpPr/>
          <p:nvPr/>
        </p:nvCxnSpPr>
        <p:spPr>
          <a:xfrm flipV="1">
            <a:off x="5029200" y="4114800"/>
            <a:ext cx="28194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C93DB6-6F2D-9BF3-AEF5-FF4837DD20DB}"/>
              </a:ext>
            </a:extLst>
          </p:cNvPr>
          <p:cNvCxnSpPr/>
          <p:nvPr/>
        </p:nvCxnSpPr>
        <p:spPr>
          <a:xfrm flipV="1">
            <a:off x="5029200" y="4648200"/>
            <a:ext cx="48006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8CE948E-21E6-BF0A-5256-B7366DEDA7F0}"/>
              </a:ext>
            </a:extLst>
          </p:cNvPr>
          <p:cNvCxnSpPr/>
          <p:nvPr/>
        </p:nvCxnSpPr>
        <p:spPr>
          <a:xfrm rot="5400000">
            <a:off x="1333500" y="44577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6792E3-271C-E493-B5C0-2E991F7DA823}"/>
              </a:ext>
            </a:extLst>
          </p:cNvPr>
          <p:cNvCxnSpPr/>
          <p:nvPr/>
        </p:nvCxnSpPr>
        <p:spPr>
          <a:xfrm rot="5400000">
            <a:off x="4458494" y="4152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36A9B6-76BF-E6E7-37AB-292DE993A446}"/>
              </a:ext>
            </a:extLst>
          </p:cNvPr>
          <p:cNvCxnSpPr/>
          <p:nvPr/>
        </p:nvCxnSpPr>
        <p:spPr>
          <a:xfrm rot="5400000">
            <a:off x="9259094" y="4533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2CDFF0E-9F7D-D68F-DFB7-9DC614C14B3A}"/>
              </a:ext>
            </a:extLst>
          </p:cNvPr>
          <p:cNvCxnSpPr/>
          <p:nvPr/>
        </p:nvCxnSpPr>
        <p:spPr>
          <a:xfrm rot="5400000">
            <a:off x="7581900" y="42291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1B55A8-69BA-508B-D84F-AC4492DC4D3B}"/>
              </a:ext>
            </a:extLst>
          </p:cNvPr>
          <p:cNvCxnSpPr/>
          <p:nvPr/>
        </p:nvCxnSpPr>
        <p:spPr>
          <a:xfrm rot="5400000">
            <a:off x="4790590" y="29329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3AA5578-9116-097C-9614-4E6BE1665C06}"/>
              </a:ext>
            </a:extLst>
          </p:cNvPr>
          <p:cNvSpPr/>
          <p:nvPr/>
        </p:nvSpPr>
        <p:spPr>
          <a:xfrm>
            <a:off x="1816100" y="3403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C1B6CA-7CC7-FBC2-C423-F2F941CC1AA2}"/>
              </a:ext>
            </a:extLst>
          </p:cNvPr>
          <p:cNvSpPr txBox="1"/>
          <p:nvPr/>
        </p:nvSpPr>
        <p:spPr>
          <a:xfrm>
            <a:off x="7010400" y="4432301"/>
            <a:ext cx="3818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  <a:endParaRPr lang="en-US" sz="2400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8184F33-C0B9-26E2-F7AB-E31E12CDA4F9}"/>
              </a:ext>
            </a:extLst>
          </p:cNvPr>
          <p:cNvSpPr txBox="1"/>
          <p:nvPr/>
        </p:nvSpPr>
        <p:spPr>
          <a:xfrm>
            <a:off x="3352800" y="4432301"/>
            <a:ext cx="3048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baseline="-250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CDCFF7A-D2AD-007A-2D75-EB415A86B0FE}"/>
              </a:ext>
            </a:extLst>
          </p:cNvPr>
          <p:cNvSpPr txBox="1"/>
          <p:nvPr/>
        </p:nvSpPr>
        <p:spPr>
          <a:xfrm>
            <a:off x="6324600" y="38862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ACE617-BEBB-318F-1DF4-E19091ECD852}"/>
              </a:ext>
            </a:extLst>
          </p:cNvPr>
          <p:cNvCxnSpPr>
            <a:stCxn id="23" idx="6"/>
          </p:cNvCxnSpPr>
          <p:nvPr/>
        </p:nvCxnSpPr>
        <p:spPr>
          <a:xfrm flipV="1">
            <a:off x="1892300" y="2336802"/>
            <a:ext cx="3429000" cy="11048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86E22127-4F4E-C46A-2657-80B8405C8D80}"/>
              </a:ext>
            </a:extLst>
          </p:cNvPr>
          <p:cNvSpPr/>
          <p:nvPr/>
        </p:nvSpPr>
        <p:spPr>
          <a:xfrm>
            <a:off x="9753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E91CCD-44C9-716D-9BF9-2B81B910B13B}"/>
              </a:ext>
            </a:extLst>
          </p:cNvPr>
          <p:cNvSpPr txBox="1"/>
          <p:nvPr/>
        </p:nvSpPr>
        <p:spPr>
          <a:xfrm>
            <a:off x="4267200" y="2133600"/>
            <a:ext cx="383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6A5123E-1B91-F01D-43A8-738B761761D2}"/>
              </a:ext>
            </a:extLst>
          </p:cNvPr>
          <p:cNvSpPr txBox="1"/>
          <p:nvPr/>
        </p:nvSpPr>
        <p:spPr>
          <a:xfrm>
            <a:off x="5410200" y="28956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86B702B-1199-31A5-148A-26B7942587A8}"/>
              </a:ext>
            </a:extLst>
          </p:cNvPr>
          <p:cNvCxnSpPr>
            <a:endCxn id="24" idx="1"/>
          </p:cNvCxnSpPr>
          <p:nvPr/>
        </p:nvCxnSpPr>
        <p:spPr>
          <a:xfrm>
            <a:off x="3886201" y="1676401"/>
            <a:ext cx="3973559" cy="176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248B3F61-3EEF-3CAE-66D1-EEF41DAD5577}"/>
              </a:ext>
            </a:extLst>
          </p:cNvPr>
          <p:cNvSpPr/>
          <p:nvPr/>
        </p:nvSpPr>
        <p:spPr>
          <a:xfrm rot="18949663" flipV="1">
            <a:off x="2592586" y="3042034"/>
            <a:ext cx="457200" cy="533400"/>
          </a:xfrm>
          <a:prstGeom prst="arc">
            <a:avLst>
              <a:gd name="adj1" fmla="val 169371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E122212-67C6-0AC8-8549-F79836D2F861}"/>
              </a:ext>
            </a:extLst>
          </p:cNvPr>
          <p:cNvSpPr txBox="1"/>
          <p:nvPr/>
        </p:nvSpPr>
        <p:spPr>
          <a:xfrm>
            <a:off x="4800600" y="2590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1D0343-ABC5-0823-BB9F-8DA12F9CDBCA}"/>
              </a:ext>
            </a:extLst>
          </p:cNvPr>
          <p:cNvSpPr txBox="1"/>
          <p:nvPr/>
        </p:nvSpPr>
        <p:spPr>
          <a:xfrm>
            <a:off x="6449008" y="2085392"/>
            <a:ext cx="3834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1240D465-BC2B-6A57-240F-58FD82578019}"/>
              </a:ext>
            </a:extLst>
          </p:cNvPr>
          <p:cNvSpPr/>
          <p:nvPr/>
        </p:nvSpPr>
        <p:spPr>
          <a:xfrm>
            <a:off x="6324600" y="2362200"/>
            <a:ext cx="257332" cy="374754"/>
          </a:xfrm>
          <a:custGeom>
            <a:avLst/>
            <a:gdLst>
              <a:gd name="connsiteX0" fmla="*/ 194872 w 257332"/>
              <a:gd name="connsiteY0" fmla="*/ 0 h 374754"/>
              <a:gd name="connsiteX1" fmla="*/ 104931 w 257332"/>
              <a:gd name="connsiteY1" fmla="*/ 164892 h 374754"/>
              <a:gd name="connsiteX2" fmla="*/ 239843 w 257332"/>
              <a:gd name="connsiteY2" fmla="*/ 164892 h 374754"/>
              <a:gd name="connsiteX3" fmla="*/ 0 w 257332"/>
              <a:gd name="connsiteY3" fmla="*/ 374754 h 37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32" h="374754">
                <a:moveTo>
                  <a:pt x="194872" y="0"/>
                </a:moveTo>
                <a:cubicBezTo>
                  <a:pt x="146154" y="68705"/>
                  <a:pt x="97436" y="137410"/>
                  <a:pt x="104931" y="164892"/>
                </a:cubicBezTo>
                <a:cubicBezTo>
                  <a:pt x="112426" y="192374"/>
                  <a:pt x="257332" y="129915"/>
                  <a:pt x="239843" y="164892"/>
                </a:cubicBezTo>
                <a:cubicBezTo>
                  <a:pt x="222355" y="199869"/>
                  <a:pt x="0" y="374754"/>
                  <a:pt x="0" y="37475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7BB5AFC-1D28-B737-F856-A0AFA94D63BA}"/>
              </a:ext>
            </a:extLst>
          </p:cNvPr>
          <p:cNvSpPr txBox="1"/>
          <p:nvPr/>
        </p:nvSpPr>
        <p:spPr>
          <a:xfrm>
            <a:off x="6612340" y="3088943"/>
            <a:ext cx="3113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</a:t>
            </a:r>
            <a:endParaRPr lang="en-US" baseline="-25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38BD73C-B518-E55D-BB5F-EFCDF9FA1534}"/>
              </a:ext>
            </a:extLst>
          </p:cNvPr>
          <p:cNvSpPr txBox="1"/>
          <p:nvPr/>
        </p:nvSpPr>
        <p:spPr>
          <a:xfrm>
            <a:off x="8305800" y="3124200"/>
            <a:ext cx="2792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</a:t>
            </a:r>
            <a:endParaRPr lang="en-US" baseline="-25000" dirty="0"/>
          </a:p>
        </p:txBody>
      </p:sp>
      <p:sp>
        <p:nvSpPr>
          <p:cNvPr id="47" name="Arc 46">
            <a:extLst>
              <a:ext uri="{FF2B5EF4-FFF2-40B4-BE49-F238E27FC236}">
                <a16:creationId xmlns:a16="http://schemas.microsoft.com/office/drawing/2014/main" id="{5507559D-0D19-EEBD-2953-B5C63E357ED7}"/>
              </a:ext>
            </a:extLst>
          </p:cNvPr>
          <p:cNvSpPr/>
          <p:nvPr/>
        </p:nvSpPr>
        <p:spPr>
          <a:xfrm>
            <a:off x="5004179" y="2181255"/>
            <a:ext cx="764275" cy="533400"/>
          </a:xfrm>
          <a:prstGeom prst="arc">
            <a:avLst>
              <a:gd name="adj1" fmla="val 690790"/>
              <a:gd name="adj2" fmla="val 102585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ECD19F-0908-DA92-5F33-7F9884E39391}"/>
              </a:ext>
            </a:extLst>
          </p:cNvPr>
          <p:cNvSpPr txBox="1"/>
          <p:nvPr/>
        </p:nvSpPr>
        <p:spPr>
          <a:xfrm>
            <a:off x="3124200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</a:t>
            </a:r>
            <a:endParaRPr lang="en-US" dirty="0"/>
          </a:p>
        </p:txBody>
      </p:sp>
      <p:sp>
        <p:nvSpPr>
          <p:cNvPr id="50" name="Arc 49">
            <a:extLst>
              <a:ext uri="{FF2B5EF4-FFF2-40B4-BE49-F238E27FC236}">
                <a16:creationId xmlns:a16="http://schemas.microsoft.com/office/drawing/2014/main" id="{D2EDFDEE-0EAA-7636-B7A1-C565D98B0029}"/>
              </a:ext>
            </a:extLst>
          </p:cNvPr>
          <p:cNvSpPr/>
          <p:nvPr/>
        </p:nvSpPr>
        <p:spPr>
          <a:xfrm rot="7668653" flipV="1">
            <a:off x="4712846" y="2039188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>
            <a:extLst>
              <a:ext uri="{FF2B5EF4-FFF2-40B4-BE49-F238E27FC236}">
                <a16:creationId xmlns:a16="http://schemas.microsoft.com/office/drawing/2014/main" id="{CB10C824-7FCE-F79D-5CEA-8721DDE31E5B}"/>
              </a:ext>
            </a:extLst>
          </p:cNvPr>
          <p:cNvSpPr/>
          <p:nvPr/>
        </p:nvSpPr>
        <p:spPr>
          <a:xfrm rot="18949663" flipH="1">
            <a:off x="8610328" y="3167074"/>
            <a:ext cx="426874" cy="30627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A32C1E9-6B6B-06B2-E02F-9FD0776F08CD}"/>
              </a:ext>
            </a:extLst>
          </p:cNvPr>
          <p:cNvSpPr txBox="1"/>
          <p:nvPr/>
        </p:nvSpPr>
        <p:spPr>
          <a:xfrm>
            <a:off x="1701454" y="3032354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F9C8C55-6139-4E65-782A-B6537E7028FC}"/>
              </a:ext>
            </a:extLst>
          </p:cNvPr>
          <p:cNvSpPr txBox="1"/>
          <p:nvPr/>
        </p:nvSpPr>
        <p:spPr>
          <a:xfrm>
            <a:off x="9602356" y="3069091"/>
            <a:ext cx="3032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5C6C850-9DF8-DAC6-B4B1-DEAB7E8365A4}"/>
              </a:ext>
            </a:extLst>
          </p:cNvPr>
          <p:cNvSpPr txBox="1"/>
          <p:nvPr/>
        </p:nvSpPr>
        <p:spPr>
          <a:xfrm>
            <a:off x="7777399" y="3481466"/>
            <a:ext cx="3080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F8035-E749-96C5-2E28-5CBD28A933B7}"/>
              </a:ext>
            </a:extLst>
          </p:cNvPr>
          <p:cNvCxnSpPr/>
          <p:nvPr/>
        </p:nvCxnSpPr>
        <p:spPr>
          <a:xfrm rot="10800000" flipH="1">
            <a:off x="1776250" y="347522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1ED04EE-5173-E49E-8041-5FBA9C8143D0}"/>
              </a:ext>
            </a:extLst>
          </p:cNvPr>
          <p:cNvSpPr/>
          <p:nvPr/>
        </p:nvSpPr>
        <p:spPr>
          <a:xfrm>
            <a:off x="784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95CD23F-4E04-2C74-C2BA-0A49CBD8C475}"/>
              </a:ext>
            </a:extLst>
          </p:cNvPr>
          <p:cNvCxnSpPr>
            <a:cxnSpLocks/>
            <a:stCxn id="62" idx="2"/>
            <a:endCxn id="57" idx="6"/>
          </p:cNvCxnSpPr>
          <p:nvPr/>
        </p:nvCxnSpPr>
        <p:spPr>
          <a:xfrm flipH="1" flipV="1">
            <a:off x="5410200" y="2337748"/>
            <a:ext cx="4343800" cy="11006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1FC1894-755B-D198-72FF-FE7446FA21B3}"/>
              </a:ext>
            </a:extLst>
          </p:cNvPr>
          <p:cNvSpPr txBox="1"/>
          <p:nvPr/>
        </p:nvSpPr>
        <p:spPr>
          <a:xfrm>
            <a:off x="5152592" y="3513945"/>
            <a:ext cx="3161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baseline="-250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982704F-2ED5-0007-4F22-64FD271F9F56}"/>
              </a:ext>
            </a:extLst>
          </p:cNvPr>
          <p:cNvSpPr/>
          <p:nvPr/>
        </p:nvSpPr>
        <p:spPr>
          <a:xfrm>
            <a:off x="5328754" y="3446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96F8173-B87F-A9E9-C7AD-54534ADE0DDB}"/>
              </a:ext>
            </a:extLst>
          </p:cNvPr>
          <p:cNvSpPr/>
          <p:nvPr/>
        </p:nvSpPr>
        <p:spPr>
          <a:xfrm>
            <a:off x="5334000" y="22996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7BF7AD-7748-DEF3-4D4F-65B73F88989A}"/>
              </a:ext>
            </a:extLst>
          </p:cNvPr>
          <p:cNvSpPr txBox="1"/>
          <p:nvPr/>
        </p:nvSpPr>
        <p:spPr>
          <a:xfrm>
            <a:off x="7585788" y="29951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EF5D6849-11B2-6B84-E899-DA4B1D6BE779}"/>
              </a:ext>
            </a:extLst>
          </p:cNvPr>
          <p:cNvSpPr/>
          <p:nvPr/>
        </p:nvSpPr>
        <p:spPr>
          <a:xfrm rot="14549021" flipV="1">
            <a:off x="7645768" y="3329925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958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A4343-3EC1-166C-CDC2-67C768712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EA547-B67D-9E47-38A8-6EE632E17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Convention</a:t>
            </a: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E7823AE2-95E0-3ABB-28DE-643493CD2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>
            <a:extLst>
              <a:ext uri="{FF2B5EF4-FFF2-40B4-BE49-F238E27FC236}">
                <a16:creationId xmlns:a16="http://schemas.microsoft.com/office/drawing/2014/main" id="{5A06751A-8BCF-1521-F7CA-BAA1BF58C4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1767840"/>
          <a:ext cx="903489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100" imgH="1676400" progId="Equation.3">
                  <p:embed/>
                </p:oleObj>
              </mc:Choice>
              <mc:Fallback>
                <p:oleObj name="Equation" r:id="rId2" imgW="4229100" imgH="1676400" progId="Equation.3">
                  <p:embed/>
                  <p:pic>
                    <p:nvPicPr>
                      <p:cNvPr id="25601" name="Object 1">
                        <a:extLst>
                          <a:ext uri="{FF2B5EF4-FFF2-40B4-BE49-F238E27FC236}">
                            <a16:creationId xmlns:a16="http://schemas.microsoft.com/office/drawing/2014/main" id="{5A06751A-8BCF-1521-F7CA-BAA1BF58C4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7840"/>
                        <a:ext cx="903489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8524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4587A-D61A-5921-51E3-8DDAA664A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A86BA70-A0D4-57A2-5756-17D91834F943}"/>
              </a:ext>
            </a:extLst>
          </p:cNvPr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3CA4C8-0AC7-E855-2FBB-F80CAC7F64E6}"/>
              </a:ext>
            </a:extLst>
          </p:cNvPr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DC594474-5073-9DD2-8006-C4041B3037A0}"/>
              </a:ext>
            </a:extLst>
          </p:cNvPr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A85C5C-243A-1A44-4E82-409DCA295A93}"/>
              </a:ext>
            </a:extLst>
          </p:cNvPr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>
            <a:extLst>
              <a:ext uri="{FF2B5EF4-FFF2-40B4-BE49-F238E27FC236}">
                <a16:creationId xmlns:a16="http://schemas.microsoft.com/office/drawing/2014/main" id="{3DF32FEE-59C9-4904-69F0-586ABDDDF805}"/>
              </a:ext>
            </a:extLst>
          </p:cNvPr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4B0095-1577-460A-83AF-6A22BEE883C1}"/>
                </a:ext>
              </a:extLst>
            </p:cNvPr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60B9E-42F8-678E-A6B2-2BC28C8CBAB3}"/>
                </a:ext>
              </a:extLst>
            </p:cNvPr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7730130-78F5-4CF2-4F14-1EDAFB33CCF5}"/>
                </a:ext>
              </a:extLst>
            </p:cNvPr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02A9EF6-9AE4-99F4-C408-3421AD5D3858}"/>
                </a:ext>
              </a:extLst>
            </p:cNvPr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E72FD4-188D-99AD-83EB-F9211C77B423}"/>
                </a:ext>
              </a:extLst>
            </p:cNvPr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49334E1-F176-8E3E-2E38-7587FA0E547D}"/>
                </a:ext>
              </a:extLst>
            </p:cNvPr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>
            <a:extLst>
              <a:ext uri="{FF2B5EF4-FFF2-40B4-BE49-F238E27FC236}">
                <a16:creationId xmlns:a16="http://schemas.microsoft.com/office/drawing/2014/main" id="{C6964EF9-05F2-637B-B04D-C96D627456CC}"/>
              </a:ext>
            </a:extLst>
          </p:cNvPr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B719B97E-39DA-3E83-8D0D-4422ABCD01C8}"/>
                </a:ext>
              </a:extLst>
            </p:cNvPr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4CEF650-80E5-A3FB-27B0-C24B5237C4A2}"/>
                </a:ext>
              </a:extLst>
            </p:cNvPr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F7639F6-B928-3583-1032-F023F639B022}"/>
                </a:ext>
              </a:extLst>
            </p:cNvPr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C820163-71BD-D177-7E9E-2EE104280400}"/>
                </a:ext>
              </a:extLst>
            </p:cNvPr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2B3DDD7-B4AB-D31E-B19C-FA9163E9FD5C}"/>
                </a:ext>
              </a:extLst>
            </p:cNvPr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D805B04-F263-DD68-5EAF-AB3191365A17}"/>
                </a:ext>
              </a:extLst>
            </p:cNvPr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774CA7A-C934-266D-B41A-0F1934AC2C3F}"/>
              </a:ext>
            </a:extLst>
          </p:cNvPr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D68B10F-1D60-555A-49E9-C1EF8D7C7BDE}"/>
              </a:ext>
            </a:extLst>
          </p:cNvPr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DE6E31C-3E07-9248-FDBE-BA7A07B04FC3}"/>
              </a:ext>
            </a:extLst>
          </p:cNvPr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8B2611-57D8-9438-78BB-147920D7F2D2}"/>
              </a:ext>
            </a:extLst>
          </p:cNvPr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988EAA-17A5-412A-905E-46FF427FBBC9}"/>
              </a:ext>
            </a:extLst>
          </p:cNvPr>
          <p:cNvSpPr txBox="1"/>
          <p:nvPr/>
        </p:nvSpPr>
        <p:spPr>
          <a:xfrm>
            <a:off x="3505200" y="1949559"/>
            <a:ext cx="85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255FBA-F5B4-E7A1-C931-5CAB5A23DEBD}"/>
              </a:ext>
            </a:extLst>
          </p:cNvPr>
          <p:cNvSpPr txBox="1"/>
          <p:nvPr/>
        </p:nvSpPr>
        <p:spPr>
          <a:xfrm>
            <a:off x="6326192" y="194955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5701950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B78C4-5301-35AB-FC23-3982B2D8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A5C814-FE40-8D16-1CAE-EBC812B3A16F}"/>
              </a:ext>
            </a:extLst>
          </p:cNvPr>
          <p:cNvSpPr/>
          <p:nvPr/>
        </p:nvSpPr>
        <p:spPr>
          <a:xfrm>
            <a:off x="1533271" y="0"/>
            <a:ext cx="364836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2929E72-772D-0106-01C2-1482A51C9FC4}"/>
              </a:ext>
            </a:extLst>
          </p:cNvPr>
          <p:cNvGrpSpPr/>
          <p:nvPr/>
        </p:nvGrpSpPr>
        <p:grpSpPr>
          <a:xfrm flipH="1">
            <a:off x="1663411" y="2889703"/>
            <a:ext cx="946760" cy="681885"/>
            <a:chOff x="1653309" y="1182255"/>
            <a:chExt cx="914400" cy="5080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0F6F191-69CB-220E-96A6-3A0377D3A255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A3810181-0A37-675F-5F4F-C9198C882398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E79417E-E86C-3991-806C-2245A6386F1C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767B5B5-7AC3-750F-A769-87525D04A580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03F7185C-3AF7-A6A0-978D-C94A1746A814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5A3FB5-11F1-0DA1-C546-DBA1EE58EE21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1">
            <a:extLst>
              <a:ext uri="{FF2B5EF4-FFF2-40B4-BE49-F238E27FC236}">
                <a16:creationId xmlns:a16="http://schemas.microsoft.com/office/drawing/2014/main" id="{A6D0EF9B-3121-34A8-D5F0-25883FE2E9CD}"/>
              </a:ext>
            </a:extLst>
          </p:cNvPr>
          <p:cNvGrpSpPr/>
          <p:nvPr/>
        </p:nvGrpSpPr>
        <p:grpSpPr>
          <a:xfrm flipH="1">
            <a:off x="3365967" y="2871518"/>
            <a:ext cx="914400" cy="681885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E35A44-C456-741A-5FDD-B4282277BBE0}"/>
                </a:ext>
              </a:extLst>
            </p:cNvPr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AE3848DC-CCF8-5E0B-9BC4-F84136669C4A}"/>
                </a:ext>
              </a:extLst>
            </p:cNvPr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FD2466C-91C0-25A4-31DF-A5E0DCB61CC5}"/>
                </a:ext>
              </a:extLst>
            </p:cNvPr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FCAC454C-96B9-D2E4-205D-293FF4B85D4E}"/>
                </a:ext>
              </a:extLst>
            </p:cNvPr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9CF0F72-5ABF-4E3A-5B1E-44F5340871BD}"/>
                </a:ext>
              </a:extLst>
            </p:cNvPr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5D2C93E-A37C-B232-54B8-C085FCEF803B}"/>
                </a:ext>
              </a:extLst>
            </p:cNvPr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9512F37-42A4-E425-5799-F3F6D565E547}"/>
              </a:ext>
            </a:extLst>
          </p:cNvPr>
          <p:cNvCxnSpPr/>
          <p:nvPr/>
        </p:nvCxnSpPr>
        <p:spPr>
          <a:xfrm flipV="1">
            <a:off x="4289892" y="636154"/>
            <a:ext cx="2545306" cy="25300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37ABB3-F5DE-7A17-E2D4-8043789CC8AA}"/>
              </a:ext>
            </a:extLst>
          </p:cNvPr>
          <p:cNvCxnSpPr/>
          <p:nvPr/>
        </p:nvCxnSpPr>
        <p:spPr>
          <a:xfrm flipV="1">
            <a:off x="5152737" y="685800"/>
            <a:ext cx="1638589" cy="1623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C3569EC-CD7E-D0CD-AB9B-72D4E9ADD82E}"/>
              </a:ext>
            </a:extLst>
          </p:cNvPr>
          <p:cNvCxnSpPr>
            <a:stCxn id="11" idx="2"/>
          </p:cNvCxnSpPr>
          <p:nvPr/>
        </p:nvCxnSpPr>
        <p:spPr>
          <a:xfrm flipV="1">
            <a:off x="2610172" y="2271570"/>
            <a:ext cx="2562193" cy="915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C758A3D-A283-190D-DE55-3042E27B7CAE}"/>
              </a:ext>
            </a:extLst>
          </p:cNvPr>
          <p:cNvSpPr txBox="1"/>
          <p:nvPr/>
        </p:nvSpPr>
        <p:spPr>
          <a:xfrm>
            <a:off x="1714501" y="4811428"/>
            <a:ext cx="3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appear to come from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659F97B-41C1-5DFA-A62D-18E81FC2F019}"/>
              </a:ext>
            </a:extLst>
          </p:cNvPr>
          <p:cNvSpPr txBox="1"/>
          <p:nvPr/>
        </p:nvSpPr>
        <p:spPr>
          <a:xfrm>
            <a:off x="1676436" y="2259882"/>
            <a:ext cx="1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 in water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332058F-3615-8F9B-8AE7-9A2168B7F7AA}"/>
              </a:ext>
            </a:extLst>
          </p:cNvPr>
          <p:cNvSpPr txBox="1"/>
          <p:nvPr/>
        </p:nvSpPr>
        <p:spPr>
          <a:xfrm>
            <a:off x="3126511" y="205682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from fish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C6EC595-94BB-3391-6F0B-03546A6D17CD}"/>
              </a:ext>
            </a:extLst>
          </p:cNvPr>
          <p:cNvSpPr txBox="1"/>
          <p:nvPr/>
        </p:nvSpPr>
        <p:spPr>
          <a:xfrm>
            <a:off x="6171082" y="2480979"/>
            <a:ext cx="14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Fish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2285C80-A756-20A2-C561-E095FACFB633}"/>
              </a:ext>
            </a:extLst>
          </p:cNvPr>
          <p:cNvCxnSpPr/>
          <p:nvPr/>
        </p:nvCxnSpPr>
        <p:spPr>
          <a:xfrm>
            <a:off x="4305301" y="3219451"/>
            <a:ext cx="2533939" cy="2502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DB9B8C8-01BF-2B38-991E-7F14ABD2CF64}"/>
              </a:ext>
            </a:extLst>
          </p:cNvPr>
          <p:cNvCxnSpPr/>
          <p:nvPr/>
        </p:nvCxnSpPr>
        <p:spPr>
          <a:xfrm>
            <a:off x="5204402" y="4105693"/>
            <a:ext cx="1653598" cy="1637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FB39308-996F-D630-42C3-0AE6C932DE3E}"/>
              </a:ext>
            </a:extLst>
          </p:cNvPr>
          <p:cNvCxnSpPr>
            <a:stCxn id="11" idx="2"/>
          </p:cNvCxnSpPr>
          <p:nvPr/>
        </p:nvCxnSpPr>
        <p:spPr>
          <a:xfrm>
            <a:off x="2610172" y="3187253"/>
            <a:ext cx="2575759" cy="9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68B39F5-772E-C820-2AA8-68D5D71776DE}"/>
              </a:ext>
            </a:extLst>
          </p:cNvPr>
          <p:cNvCxnSpPr/>
          <p:nvPr/>
        </p:nvCxnSpPr>
        <p:spPr>
          <a:xfrm flipV="1">
            <a:off x="4239492" y="1839769"/>
            <a:ext cx="951345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7845530-DB47-51E5-7AA0-70FA4BEE64B2}"/>
              </a:ext>
            </a:extLst>
          </p:cNvPr>
          <p:cNvSpPr txBox="1"/>
          <p:nvPr/>
        </p:nvSpPr>
        <p:spPr>
          <a:xfrm>
            <a:off x="4521200" y="1631944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FEF73DB-2BEC-893C-566D-11D8B560EED9}"/>
              </a:ext>
            </a:extLst>
          </p:cNvPr>
          <p:cNvCxnSpPr/>
          <p:nvPr/>
        </p:nvCxnSpPr>
        <p:spPr>
          <a:xfrm>
            <a:off x="2613892" y="1368714"/>
            <a:ext cx="2581562" cy="461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250C443-4895-960C-C98C-B668F9F13564}"/>
              </a:ext>
            </a:extLst>
          </p:cNvPr>
          <p:cNvSpPr txBox="1"/>
          <p:nvPr/>
        </p:nvSpPr>
        <p:spPr>
          <a:xfrm>
            <a:off x="3768437" y="1110089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F09400A-B3A2-195D-335E-FC6313885EBF}"/>
              </a:ext>
            </a:extLst>
          </p:cNvPr>
          <p:cNvCxnSpPr/>
          <p:nvPr/>
        </p:nvCxnSpPr>
        <p:spPr>
          <a:xfrm>
            <a:off x="1524001" y="3190875"/>
            <a:ext cx="7324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4CE76496-D4D2-76FD-3D33-19A451F35835}"/>
              </a:ext>
            </a:extLst>
          </p:cNvPr>
          <p:cNvSpPr txBox="1"/>
          <p:nvPr/>
        </p:nvSpPr>
        <p:spPr>
          <a:xfrm>
            <a:off x="2743200" y="35337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0F04A54-5AC4-B502-61BE-4748A87AC4FD}"/>
              </a:ext>
            </a:extLst>
          </p:cNvPr>
          <p:cNvSpPr/>
          <p:nvPr/>
        </p:nvSpPr>
        <p:spPr>
          <a:xfrm rot="3544261">
            <a:off x="2771775" y="3124201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D13BC16F-0ECB-CC70-46E1-C8A081A92657}"/>
              </a:ext>
            </a:extLst>
          </p:cNvPr>
          <p:cNvSpPr/>
          <p:nvPr/>
        </p:nvSpPr>
        <p:spPr>
          <a:xfrm>
            <a:off x="2971800" y="3248025"/>
            <a:ext cx="161925" cy="361950"/>
          </a:xfrm>
          <a:custGeom>
            <a:avLst/>
            <a:gdLst>
              <a:gd name="connsiteX0" fmla="*/ 0 w 152400"/>
              <a:gd name="connsiteY0" fmla="*/ 285750 h 285750"/>
              <a:gd name="connsiteX1" fmla="*/ 76200 w 152400"/>
              <a:gd name="connsiteY1" fmla="*/ 142875 h 285750"/>
              <a:gd name="connsiteX2" fmla="*/ 104775 w 152400"/>
              <a:gd name="connsiteY2" fmla="*/ 209550 h 285750"/>
              <a:gd name="connsiteX3" fmla="*/ 152400 w 1524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50">
                <a:moveTo>
                  <a:pt x="0" y="285750"/>
                </a:moveTo>
                <a:cubicBezTo>
                  <a:pt x="29369" y="220662"/>
                  <a:pt x="58738" y="155575"/>
                  <a:pt x="76200" y="142875"/>
                </a:cubicBezTo>
                <a:cubicBezTo>
                  <a:pt x="93663" y="130175"/>
                  <a:pt x="92075" y="233363"/>
                  <a:pt x="104775" y="209550"/>
                </a:cubicBezTo>
                <a:cubicBezTo>
                  <a:pt x="117475" y="185738"/>
                  <a:pt x="134937" y="92869"/>
                  <a:pt x="1524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9B86FB-59C0-0806-D188-9859C4033F6E}"/>
              </a:ext>
            </a:extLst>
          </p:cNvPr>
          <p:cNvSpPr txBox="1"/>
          <p:nvPr/>
        </p:nvSpPr>
        <p:spPr>
          <a:xfrm>
            <a:off x="4714875" y="3238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A771A7EA-594E-BC3F-110D-48F888B16A5C}"/>
              </a:ext>
            </a:extLst>
          </p:cNvPr>
          <p:cNvSpPr/>
          <p:nvPr/>
        </p:nvSpPr>
        <p:spPr>
          <a:xfrm rot="3544261">
            <a:off x="4332054" y="3169675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4D9C914-D9D6-D01D-5A53-022B3A9247A3}"/>
              </a:ext>
            </a:extLst>
          </p:cNvPr>
          <p:cNvCxnSpPr/>
          <p:nvPr/>
        </p:nvCxnSpPr>
        <p:spPr>
          <a:xfrm>
            <a:off x="4800601" y="2266951"/>
            <a:ext cx="94297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2F0FD32-DF56-3279-8748-DD28309C06FF}"/>
              </a:ext>
            </a:extLst>
          </p:cNvPr>
          <p:cNvCxnSpPr/>
          <p:nvPr/>
        </p:nvCxnSpPr>
        <p:spPr>
          <a:xfrm flipH="1" flipV="1">
            <a:off x="5400676" y="2286000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8A8AE20-88A2-ABF6-A48C-4233E2BEE83F}"/>
              </a:ext>
            </a:extLst>
          </p:cNvPr>
          <p:cNvSpPr txBox="1"/>
          <p:nvPr/>
        </p:nvSpPr>
        <p:spPr>
          <a:xfrm>
            <a:off x="5276850" y="2543175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6B364D-847B-758D-1CE9-3022D8EE6C3E}"/>
              </a:ext>
            </a:extLst>
          </p:cNvPr>
          <p:cNvSpPr/>
          <p:nvPr/>
        </p:nvSpPr>
        <p:spPr>
          <a:xfrm>
            <a:off x="4016503" y="6162675"/>
            <a:ext cx="108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(Large)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7DEFB0-926D-C170-267A-CE33340F0454}"/>
              </a:ext>
            </a:extLst>
          </p:cNvPr>
          <p:cNvSpPr/>
          <p:nvPr/>
        </p:nvSpPr>
        <p:spPr>
          <a:xfrm>
            <a:off x="5235702" y="616267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 (Small)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3ED1D1B-5EDC-03A8-BB78-1DEF03936976}"/>
              </a:ext>
            </a:extLst>
          </p:cNvPr>
          <p:cNvCxnSpPr/>
          <p:nvPr/>
        </p:nvCxnSpPr>
        <p:spPr>
          <a:xfrm flipV="1">
            <a:off x="4257676" y="4114801"/>
            <a:ext cx="180022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4E6EDDE-94CB-FB41-B9EA-AC2C22E2993A}"/>
              </a:ext>
            </a:extLst>
          </p:cNvPr>
          <p:cNvSpPr txBox="1"/>
          <p:nvPr/>
        </p:nvSpPr>
        <p:spPr>
          <a:xfrm>
            <a:off x="4124325" y="3781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49493CED-BD03-C114-3FAE-B1939BC7C24D}"/>
              </a:ext>
            </a:extLst>
          </p:cNvPr>
          <p:cNvSpPr/>
          <p:nvPr/>
        </p:nvSpPr>
        <p:spPr>
          <a:xfrm rot="18055739" flipH="1">
            <a:off x="4572000" y="3886200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828B6E6-139F-DB73-D48E-B26102650546}"/>
              </a:ext>
            </a:extLst>
          </p:cNvPr>
          <p:cNvSpPr txBox="1"/>
          <p:nvPr/>
        </p:nvSpPr>
        <p:spPr>
          <a:xfrm>
            <a:off x="5591175" y="41433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72" name="Arc 71">
            <a:extLst>
              <a:ext uri="{FF2B5EF4-FFF2-40B4-BE49-F238E27FC236}">
                <a16:creationId xmlns:a16="http://schemas.microsoft.com/office/drawing/2014/main" id="{46D0132B-88EF-F0A6-5AAE-765E77529E9B}"/>
              </a:ext>
            </a:extLst>
          </p:cNvPr>
          <p:cNvSpPr/>
          <p:nvPr/>
        </p:nvSpPr>
        <p:spPr>
          <a:xfrm rot="3544261">
            <a:off x="5208354" y="4074550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1684F3A-0FE3-FE6C-1E70-8807B22AFB94}"/>
              </a:ext>
            </a:extLst>
          </p:cNvPr>
          <p:cNvCxnSpPr/>
          <p:nvPr/>
        </p:nvCxnSpPr>
        <p:spPr>
          <a:xfrm flipH="1" flipV="1">
            <a:off x="5419726" y="3209925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E833F5D3-56AF-30F1-BF84-E60391709A31}"/>
              </a:ext>
            </a:extLst>
          </p:cNvPr>
          <p:cNvSpPr txBox="1"/>
          <p:nvPr/>
        </p:nvSpPr>
        <p:spPr>
          <a:xfrm>
            <a:off x="5295900" y="3467100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75" name="Freeform 74">
            <a:extLst>
              <a:ext uri="{FF2B5EF4-FFF2-40B4-BE49-F238E27FC236}">
                <a16:creationId xmlns:a16="http://schemas.microsoft.com/office/drawing/2014/main" id="{6941FA86-4587-E241-5ADD-6B3A572720C8}"/>
              </a:ext>
            </a:extLst>
          </p:cNvPr>
          <p:cNvSpPr/>
          <p:nvPr/>
        </p:nvSpPr>
        <p:spPr>
          <a:xfrm>
            <a:off x="3228976" y="3324225"/>
            <a:ext cx="1038225" cy="1409700"/>
          </a:xfrm>
          <a:custGeom>
            <a:avLst/>
            <a:gdLst>
              <a:gd name="connsiteX0" fmla="*/ 1038225 w 1038225"/>
              <a:gd name="connsiteY0" fmla="*/ 0 h 1409700"/>
              <a:gd name="connsiteX1" fmla="*/ 628650 w 1038225"/>
              <a:gd name="connsiteY1" fmla="*/ 476250 h 1409700"/>
              <a:gd name="connsiteX2" fmla="*/ 704850 w 1038225"/>
              <a:gd name="connsiteY2" fmla="*/ 485775 h 1409700"/>
              <a:gd name="connsiteX3" fmla="*/ 0 w 10382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1409700">
                <a:moveTo>
                  <a:pt x="1038225" y="0"/>
                </a:moveTo>
                <a:cubicBezTo>
                  <a:pt x="861219" y="197644"/>
                  <a:pt x="684213" y="395288"/>
                  <a:pt x="628650" y="476250"/>
                </a:cubicBezTo>
                <a:cubicBezTo>
                  <a:pt x="573088" y="557213"/>
                  <a:pt x="809625" y="330200"/>
                  <a:pt x="704850" y="485775"/>
                </a:cubicBezTo>
                <a:cubicBezTo>
                  <a:pt x="600075" y="641350"/>
                  <a:pt x="0" y="1409700"/>
                  <a:pt x="0" y="140970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3641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A0149B-A2B3-4297-5C55-DF74D7CEB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027B0AB-F729-1045-A5EF-29D20D06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62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223.15.3</a:t>
            </a:r>
          </a:p>
        </p:txBody>
      </p:sp>
      <p:sp>
        <p:nvSpPr>
          <p:cNvPr id="167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You are building a camera with refractive lenses. Would you expect all colors of light to focus at the same point?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Can’t tell</a:t>
            </a:r>
          </a:p>
        </p:txBody>
      </p:sp>
      <p:sp>
        <p:nvSpPr>
          <p:cNvPr id="167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0D07768-D6B0-4518-800F-EC5E0B938D9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261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223.15.4</a:t>
            </a:r>
          </a:p>
        </p:txBody>
      </p:sp>
      <p:sp>
        <p:nvSpPr>
          <p:cNvPr id="185348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782955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/>
              <a:t>What type of lens is a simple magnifier?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Convex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Concave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Diverging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Converging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More than one of the above</a:t>
            </a:r>
          </a:p>
        </p:txBody>
      </p:sp>
      <p:sp>
        <p:nvSpPr>
          <p:cNvPr id="1853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3F159C-E831-4FD9-9DC8-B4843888574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1134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223.15.6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4" y="691957"/>
            <a:ext cx="372414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>
            <a:off x="8602465" y="2848990"/>
            <a:ext cx="998734" cy="10316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3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602467" y="4935685"/>
            <a:ext cx="600151" cy="12892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5400000">
            <a:off x="2860561" y="1526953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6617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0429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223.26.4.6</a:t>
            </a:r>
          </a:p>
        </p:txBody>
      </p:sp>
      <p:sp>
        <p:nvSpPr>
          <p:cNvPr id="179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 dirty="0"/>
              <a:t>Suppose I have a spherical mirror and I tell you that  s is positive and  s’ is negative. What type of mirror might I have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Concave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Convex</a:t>
            </a:r>
          </a:p>
          <a:p>
            <a:pPr marL="609600" indent="-609600">
              <a:buFontTx/>
              <a:buAutoNum type="alphaLcParenR"/>
            </a:pPr>
            <a:r>
              <a:rPr lang="en-US" dirty="0"/>
              <a:t>Can’t tell</a:t>
            </a:r>
          </a:p>
        </p:txBody>
      </p:sp>
      <p:sp>
        <p:nvSpPr>
          <p:cNvPr id="1792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8D86B5-83CD-4D93-94A1-4F4526CB8A0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7444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705692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16314" y="899410"/>
            <a:ext cx="1828800" cy="460198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850834" y="1503077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82190" y="2758189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6335687" y="3316184"/>
            <a:ext cx="2728210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08422" y="3308064"/>
            <a:ext cx="1753849" cy="1259173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586413" y="2757488"/>
            <a:ext cx="1828800" cy="55245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/>
          <p:cNvSpPr/>
          <p:nvPr/>
        </p:nvSpPr>
        <p:spPr>
          <a:xfrm rot="7448474">
            <a:off x="4497188" y="1923478"/>
            <a:ext cx="201459" cy="239842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/>
          <p:cNvSpPr/>
          <p:nvPr/>
        </p:nvSpPr>
        <p:spPr>
          <a:xfrm rot="7746428">
            <a:off x="9060015" y="4461716"/>
            <a:ext cx="200957" cy="239842"/>
          </a:xfrm>
          <a:prstGeom prst="triangle">
            <a:avLst>
              <a:gd name="adj" fmla="val 4293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6787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51704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0478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89760" y="831145"/>
            <a:ext cx="8549406" cy="485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344178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31617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907282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19237" y="755650"/>
            <a:ext cx="9153526" cy="535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1514475"/>
            <a:ext cx="9153526" cy="382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809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769117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5141384"/>
            <a:ext cx="7772400" cy="114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33348605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237" y="752475"/>
            <a:ext cx="9153526" cy="535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373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373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-85725"/>
            <a:ext cx="7346950" cy="1143000"/>
          </a:xfrm>
        </p:spPr>
        <p:txBody>
          <a:bodyPr/>
          <a:lstStyle/>
          <a:p>
            <a:pPr eaLnBrk="1" hangingPunct="1"/>
            <a:r>
              <a:rPr lang="en-US" sz="3200" dirty="0"/>
              <a:t>Ray Diagram for Converging Lens, </a:t>
            </a:r>
            <a:r>
              <a:rPr lang="en-US" sz="3200" i="1" dirty="0"/>
              <a:t>s</a:t>
            </a:r>
            <a:r>
              <a:rPr lang="en-US" sz="3200" dirty="0"/>
              <a:t> &gt; </a:t>
            </a:r>
            <a:r>
              <a:rPr lang="en-US" sz="3200" i="1" dirty="0"/>
              <a:t>f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133600" y="5141384"/>
            <a:ext cx="7772400" cy="1143000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real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back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659031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223.16.11</a:t>
            </a:r>
          </a:p>
        </p:txBody>
      </p:sp>
      <p:sp>
        <p:nvSpPr>
          <p:cNvPr id="178180" name="Rectangle 3"/>
          <p:cNvSpPr>
            <a:spLocks noGrp="1" noChangeArrowheads="1"/>
          </p:cNvSpPr>
          <p:nvPr>
            <p:ph idx="1"/>
          </p:nvPr>
        </p:nvSpPr>
        <p:spPr>
          <a:xfrm>
            <a:off x="1771650" y="1600201"/>
            <a:ext cx="8896350" cy="4525963"/>
          </a:xfrm>
        </p:spPr>
        <p:txBody>
          <a:bodyPr/>
          <a:lstStyle/>
          <a:p>
            <a:pPr marL="609600" indent="-609600">
              <a:buNone/>
            </a:pPr>
            <a:r>
              <a:rPr lang="en-US" sz="2400" dirty="0"/>
              <a:t>I have a concave mirror. If I place an object closer than the focal distance, the image is </a:t>
            </a:r>
          </a:p>
          <a:p>
            <a:pPr marL="609600" indent="-609600">
              <a:buFontTx/>
              <a:buAutoNum type="alphaLcParenR"/>
            </a:pPr>
            <a:r>
              <a:rPr lang="en-US" sz="2400" dirty="0"/>
              <a:t>Inverted and has a magnification greater than 1</a:t>
            </a:r>
          </a:p>
          <a:p>
            <a:pPr marL="609600" indent="-609600">
              <a:buFontTx/>
              <a:buAutoNum type="alphaLcParenR"/>
            </a:pPr>
            <a:r>
              <a:rPr lang="en-US" sz="2400" dirty="0"/>
              <a:t>Not inverted and has a magnification greater than 1</a:t>
            </a:r>
          </a:p>
          <a:p>
            <a:pPr marL="609600" indent="-609600">
              <a:buFontTx/>
              <a:buAutoNum type="alphaLcParenR"/>
            </a:pPr>
            <a:r>
              <a:rPr lang="en-US" sz="2400" dirty="0"/>
              <a:t>Inverted and has a magnification smaller than 1</a:t>
            </a:r>
          </a:p>
          <a:p>
            <a:pPr marL="609600" indent="-609600">
              <a:buFontTx/>
              <a:buAutoNum type="alphaLcParenR"/>
            </a:pPr>
            <a:r>
              <a:rPr lang="en-US" sz="2400" dirty="0"/>
              <a:t>Not inverted and has a magnification smaller than 1</a:t>
            </a:r>
          </a:p>
        </p:txBody>
      </p:sp>
      <p:sp>
        <p:nvSpPr>
          <p:cNvPr id="17817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AFD0C0-ED82-408F-96C4-6BE67E0F2B8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6728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223.15.7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6" y="1771043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890954" y="2508738"/>
                <a:ext cx="1383321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43" name="Straight Connector 42"/>
          <p:cNvCxnSpPr/>
          <p:nvPr/>
        </p:nvCxnSpPr>
        <p:spPr>
          <a:xfrm flipV="1">
            <a:off x="8602467" y="2965938"/>
            <a:ext cx="811165" cy="96213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1389243"/>
              <a:chOff x="890954" y="2508738"/>
              <a:chExt cx="2766646" cy="138924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138924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1389242"/>
              <a:chOff x="890954" y="2508738"/>
              <a:chExt cx="2766646" cy="138924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4" cy="1389242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602467" y="6014771"/>
            <a:ext cx="811165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8224277">
            <a:off x="2714753" y="2024082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5940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603729" y="427890"/>
            <a:ext cx="1997471" cy="1957753"/>
            <a:chOff x="890954" y="2168770"/>
            <a:chExt cx="2766646" cy="2520462"/>
          </a:xfrm>
        </p:grpSpPr>
        <p:sp>
          <p:nvSpPr>
            <p:cNvPr id="23" name="Freeform 22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Oval 27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890954" y="2508738"/>
                <a:ext cx="1383326" cy="908529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8602463" y="1406766"/>
            <a:ext cx="1104242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7603730" y="2584923"/>
            <a:ext cx="1997471" cy="1957753"/>
            <a:chOff x="890954" y="2168770"/>
            <a:chExt cx="2766646" cy="2520462"/>
          </a:xfrm>
        </p:grpSpPr>
        <p:sp>
          <p:nvSpPr>
            <p:cNvPr id="35" name="Freeform 34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890954" y="2330390"/>
              <a:ext cx="2766646" cy="2049466"/>
              <a:chOff x="890954" y="2330390"/>
              <a:chExt cx="2766646" cy="2049466"/>
            </a:xfrm>
          </p:grpSpPr>
          <p:cxnSp>
            <p:nvCxnSpPr>
              <p:cNvPr id="39" name="Straight Connector 38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Oval 40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2" name="Straight Connector 41"/>
              <p:cNvCxnSpPr/>
              <p:nvPr/>
            </p:nvCxnSpPr>
            <p:spPr>
              <a:xfrm>
                <a:off x="1066816" y="2330390"/>
                <a:ext cx="2184851" cy="2049466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309621" y="1236930"/>
            <a:ext cx="2813364" cy="2643685"/>
            <a:chOff x="890954" y="2168770"/>
            <a:chExt cx="2766646" cy="2520462"/>
          </a:xfrm>
        </p:grpSpPr>
        <p:sp>
          <p:nvSpPr>
            <p:cNvPr id="46" name="Freeform 45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1383323" cy="91440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688136" y="3528649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602531" y="3528650"/>
              <a:ext cx="250960" cy="3521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7603731" y="4671618"/>
            <a:ext cx="1997471" cy="1957753"/>
            <a:chOff x="890954" y="2168770"/>
            <a:chExt cx="2766646" cy="2520462"/>
          </a:xfrm>
        </p:grpSpPr>
        <p:sp>
          <p:nvSpPr>
            <p:cNvPr id="57" name="Freeform 56"/>
            <p:cNvSpPr/>
            <p:nvPr/>
          </p:nvSpPr>
          <p:spPr>
            <a:xfrm>
              <a:off x="2080841" y="2168770"/>
              <a:ext cx="386872" cy="2520462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890954" y="2508738"/>
              <a:ext cx="2766646" cy="996452"/>
              <a:chOff x="890954" y="2508738"/>
              <a:chExt cx="2766646" cy="996452"/>
            </a:xfrm>
          </p:grpSpPr>
          <p:cxnSp>
            <p:nvCxnSpPr>
              <p:cNvPr id="61" name="Straight Connector 60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Oval 61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Connector 63"/>
              <p:cNvCxnSpPr/>
              <p:nvPr/>
            </p:nvCxnSpPr>
            <p:spPr>
              <a:xfrm>
                <a:off x="890954" y="2508738"/>
                <a:ext cx="1383320" cy="961804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1688136" y="3528648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2602531" y="3528650"/>
              <a:ext cx="353468" cy="4754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65" name="Straight Connector 64"/>
          <p:cNvCxnSpPr/>
          <p:nvPr/>
        </p:nvCxnSpPr>
        <p:spPr>
          <a:xfrm>
            <a:off x="8569297" y="5671453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5089284" name="Isosceles Triangle 5089283"/>
          <p:cNvSpPr/>
          <p:nvPr/>
        </p:nvSpPr>
        <p:spPr>
          <a:xfrm rot="7739718">
            <a:off x="2891428" y="1998979"/>
            <a:ext cx="164124" cy="136598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58970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223.15.9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2D66EBE-EEA5-4D97-BDB2-F9E784E90951}"/>
              </a:ext>
            </a:extLst>
          </p:cNvPr>
          <p:cNvGrpSpPr/>
          <p:nvPr/>
        </p:nvGrpSpPr>
        <p:grpSpPr>
          <a:xfrm>
            <a:off x="7561560" y="725723"/>
            <a:ext cx="2092168" cy="1601646"/>
            <a:chOff x="7561560" y="725723"/>
            <a:chExt cx="2092168" cy="1601646"/>
          </a:xfrm>
        </p:grpSpPr>
        <p:sp>
          <p:nvSpPr>
            <p:cNvPr id="78" name="Rectangle 77"/>
            <p:cNvSpPr/>
            <p:nvPr/>
          </p:nvSpPr>
          <p:spPr>
            <a:xfrm>
              <a:off x="8470380" y="725723"/>
              <a:ext cx="281145" cy="15209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8358907" y="725723"/>
              <a:ext cx="221119" cy="1580618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9255693" y="1460887"/>
              <a:ext cx="87198" cy="95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8009610" y="1468239"/>
              <a:ext cx="87198" cy="9557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561560" y="938922"/>
              <a:ext cx="1027955" cy="180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7957291" y="15785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9203376" y="1578523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5" name="Isosceles Triangle 84"/>
            <p:cNvSpPr/>
            <p:nvPr/>
          </p:nvSpPr>
          <p:spPr>
            <a:xfrm rot="5400000">
              <a:off x="7899411" y="897986"/>
              <a:ext cx="98127" cy="99916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 85"/>
            <p:cNvSpPr/>
            <p:nvPr/>
          </p:nvSpPr>
          <p:spPr>
            <a:xfrm>
              <a:off x="8641880" y="746751"/>
              <a:ext cx="221119" cy="1580618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7595860" y="1512356"/>
              <a:ext cx="20578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585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596731" y="5016343"/>
            <a:ext cx="2092168" cy="1601646"/>
            <a:chOff x="785621" y="1236929"/>
            <a:chExt cx="2860256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1405344" cy="3018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7" name="Isosceles Triangle 106"/>
            <p:cNvSpPr/>
            <p:nvPr/>
          </p:nvSpPr>
          <p:spPr>
            <a:xfrm rot="5400000">
              <a:off x="1232520" y="154030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>
            <a:cxnSpLocks/>
          </p:cNvCxnSpPr>
          <p:nvPr/>
        </p:nvCxnSpPr>
        <p:spPr>
          <a:xfrm>
            <a:off x="8570865" y="953549"/>
            <a:ext cx="1123641" cy="87525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00838" y="2348804"/>
            <a:ext cx="1183348" cy="84725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 flipH="1" flipV="1">
            <a:off x="8589116" y="5247586"/>
            <a:ext cx="1692023" cy="4351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5574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709317" cy="1143000"/>
          </a:xfrm>
        </p:spPr>
        <p:txBody>
          <a:bodyPr>
            <a:normAutofit/>
          </a:bodyPr>
          <a:lstStyle/>
          <a:p>
            <a:r>
              <a:rPr lang="en-US" dirty="0"/>
              <a:t>Question 223.15.10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34651" cy="1000423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756031">
              <a:off x="1351616" y="1971946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561560" y="725723"/>
            <a:ext cx="2092168" cy="1601646"/>
            <a:chOff x="785621" y="1236929"/>
            <a:chExt cx="2860256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785621" y="1593518"/>
              <a:ext cx="1424426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585007" y="2964817"/>
            <a:ext cx="2092168" cy="1601646"/>
            <a:chOff x="785621" y="1236929"/>
            <a:chExt cx="2860256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785621" y="1593518"/>
              <a:ext cx="1421519" cy="95910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596732" y="5016343"/>
            <a:ext cx="2197569" cy="1601646"/>
            <a:chOff x="785621" y="1236929"/>
            <a:chExt cx="3004352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785621" y="1593518"/>
              <a:ext cx="3004352" cy="199821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8610952" y="1512357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48241" y="3178017"/>
            <a:ext cx="917790" cy="5803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08948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3883" y="129099"/>
            <a:ext cx="44396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09621" y="1236930"/>
            <a:ext cx="2860256" cy="2678855"/>
            <a:chOff x="785621" y="1236929"/>
            <a:chExt cx="2860256" cy="2678855"/>
          </a:xfrm>
        </p:grpSpPr>
        <p:sp>
          <p:nvSpPr>
            <p:cNvPr id="6" name="Rectangle 5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>
              <a:off x="785621" y="1593518"/>
              <a:ext cx="1453574" cy="60675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326635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030189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6913568">
              <a:off x="1349390" y="179351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/>
          <p:nvPr/>
        </p:nvGrpSpPr>
        <p:grpSpPr>
          <a:xfrm>
            <a:off x="7422358" y="725723"/>
            <a:ext cx="2231371" cy="1601646"/>
            <a:chOff x="595313" y="1236929"/>
            <a:chExt cx="3050564" cy="2678855"/>
          </a:xfrm>
        </p:grpSpPr>
        <p:sp>
          <p:nvSpPr>
            <p:cNvPr id="78" name="Rectangle 77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Freeform 78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Connector 81"/>
            <p:cNvCxnSpPr/>
            <p:nvPr/>
          </p:nvCxnSpPr>
          <p:spPr>
            <a:xfrm>
              <a:off x="595313" y="1272100"/>
              <a:ext cx="1643882" cy="87867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6" name="Freeform 85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7619307" y="2964817"/>
            <a:ext cx="2057868" cy="1601646"/>
            <a:chOff x="832513" y="1236929"/>
            <a:chExt cx="2813364" cy="2678855"/>
          </a:xfrm>
        </p:grpSpPr>
        <p:sp>
          <p:nvSpPr>
            <p:cNvPr id="89" name="Rectangle 88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 89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3" name="Straight Connector 92"/>
            <p:cNvCxnSpPr/>
            <p:nvPr/>
          </p:nvCxnSpPr>
          <p:spPr>
            <a:xfrm>
              <a:off x="832513" y="1380539"/>
              <a:ext cx="1397986" cy="69831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TextBox 93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7" name="Freeform 96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9" name="Group 98"/>
          <p:cNvGrpSpPr/>
          <p:nvPr/>
        </p:nvGrpSpPr>
        <p:grpSpPr>
          <a:xfrm>
            <a:off x="7631031" y="5016343"/>
            <a:ext cx="2057868" cy="1601646"/>
            <a:chOff x="832513" y="1236929"/>
            <a:chExt cx="2813364" cy="2678855"/>
          </a:xfrm>
        </p:grpSpPr>
        <p:sp>
          <p:nvSpPr>
            <p:cNvPr id="100" name="Rectangle 99"/>
            <p:cNvSpPr/>
            <p:nvPr/>
          </p:nvSpPr>
          <p:spPr>
            <a:xfrm>
              <a:off x="2028092" y="1236929"/>
              <a:ext cx="384360" cy="254380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100"/>
            <p:cNvSpPr/>
            <p:nvPr/>
          </p:nvSpPr>
          <p:spPr>
            <a:xfrm>
              <a:off x="1875694" y="123692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Oval 101"/>
            <p:cNvSpPr/>
            <p:nvPr/>
          </p:nvSpPr>
          <p:spPr>
            <a:xfrm>
              <a:off x="3101713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Oval 102"/>
            <p:cNvSpPr/>
            <p:nvPr/>
          </p:nvSpPr>
          <p:spPr>
            <a:xfrm>
              <a:off x="1398161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832513" y="1434902"/>
              <a:ext cx="1345479" cy="60778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326635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3030189" y="2663291"/>
              <a:ext cx="348888" cy="6177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8" name="Freeform 107"/>
            <p:cNvSpPr/>
            <p:nvPr/>
          </p:nvSpPr>
          <p:spPr>
            <a:xfrm>
              <a:off x="2262554" y="1272099"/>
              <a:ext cx="302298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9" name="Straight Connector 108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0" name="Straight Connector 109"/>
          <p:cNvCxnSpPr/>
          <p:nvPr/>
        </p:nvCxnSpPr>
        <p:spPr>
          <a:xfrm flipV="1">
            <a:off x="8610952" y="1272100"/>
            <a:ext cx="1183348" cy="10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H="1">
            <a:off x="8641881" y="3178016"/>
            <a:ext cx="924150" cy="2901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4" idx="0"/>
          </p:cNvCxnSpPr>
          <p:nvPr/>
        </p:nvCxnSpPr>
        <p:spPr>
          <a:xfrm flipH="1" flipV="1">
            <a:off x="8628862" y="5498094"/>
            <a:ext cx="515138" cy="85825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86578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712311" y="729525"/>
            <a:ext cx="1652866" cy="702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8691552" y="3007133"/>
            <a:ext cx="1214449" cy="1544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76214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2" name="Straight Connector 111"/>
          <p:cNvCxnSpPr/>
          <p:nvPr/>
        </p:nvCxnSpPr>
        <p:spPr>
          <a:xfrm flipV="1">
            <a:off x="8691551" y="4731180"/>
            <a:ext cx="1041052" cy="5821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91837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>
              <a:off x="1523940" y="1960521"/>
              <a:ext cx="76214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</p:cNvCxnSpPr>
            <p:nvPr/>
          </p:nvCxnSpPr>
          <p:spPr>
            <a:xfrm>
              <a:off x="1523940" y="1960521"/>
              <a:ext cx="737467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712312" y="1210811"/>
            <a:ext cx="1498489" cy="261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</p:cNvCxnSpPr>
            <p:nvPr/>
          </p:nvCxnSpPr>
          <p:spPr>
            <a:xfrm>
              <a:off x="1523940" y="1960521"/>
              <a:ext cx="786828" cy="5982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 flipV="1">
            <a:off x="8712311" y="2856986"/>
            <a:ext cx="1020292" cy="6314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</p:cNvCxnSpPr>
            <p:nvPr/>
          </p:nvCxnSpPr>
          <p:spPr>
            <a:xfrm>
              <a:off x="1523940" y="1960521"/>
              <a:ext cx="1677566" cy="133721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9299946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223.15.13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138241"/>
            <a:ext cx="4038600" cy="249201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lens as shown above. Which of the choices to the right shows how the ray will exit the lens?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5089280" name="TextBox 5089279"/>
          <p:cNvSpPr txBox="1"/>
          <p:nvPr/>
        </p:nvSpPr>
        <p:spPr>
          <a:xfrm>
            <a:off x="7033846" y="125436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411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4980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7481254" y="147402"/>
            <a:ext cx="2467144" cy="2126821"/>
            <a:chOff x="822546" y="1236929"/>
            <a:chExt cx="2933063" cy="2643685"/>
          </a:xfrm>
        </p:grpSpPr>
        <p:sp>
          <p:nvSpPr>
            <p:cNvPr id="74" name="Freeform 7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Connector 77"/>
            <p:cNvCxnSpPr>
              <a:stCxn id="81" idx="2"/>
              <a:endCxn id="7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81" name="Down Arrow 8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8697450" y="14740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/>
          <p:cNvGrpSpPr/>
          <p:nvPr/>
        </p:nvGrpSpPr>
        <p:grpSpPr>
          <a:xfrm>
            <a:off x="7460494" y="2425011"/>
            <a:ext cx="2467144" cy="2126821"/>
            <a:chOff x="822546" y="1236929"/>
            <a:chExt cx="2933063" cy="2643685"/>
          </a:xfrm>
        </p:grpSpPr>
        <p:sp>
          <p:nvSpPr>
            <p:cNvPr id="94" name="Freeform 9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5" name="Straight Connector 9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Oval 9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8" name="Straight Connector 97"/>
            <p:cNvCxnSpPr>
              <a:stCxn id="101" idx="2"/>
              <a:endCxn id="9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1" name="Down Arrow 10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2" name="Straight Connector 101"/>
          <p:cNvCxnSpPr/>
          <p:nvPr/>
        </p:nvCxnSpPr>
        <p:spPr>
          <a:xfrm>
            <a:off x="8712311" y="2425011"/>
            <a:ext cx="1334366" cy="1303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" name="Group 102"/>
          <p:cNvGrpSpPr/>
          <p:nvPr/>
        </p:nvGrpSpPr>
        <p:grpSpPr>
          <a:xfrm>
            <a:off x="7460494" y="4731180"/>
            <a:ext cx="2467144" cy="2126821"/>
            <a:chOff x="822546" y="1236929"/>
            <a:chExt cx="2933063" cy="2643685"/>
          </a:xfrm>
        </p:grpSpPr>
        <p:sp>
          <p:nvSpPr>
            <p:cNvPr id="104" name="Freeform 103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5" name="Straight Connector 104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Oval 106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8" name="Straight Connector 107"/>
            <p:cNvCxnSpPr>
              <a:stCxn id="111" idx="2"/>
              <a:endCxn id="104" idx="0"/>
            </p:cNvCxnSpPr>
            <p:nvPr/>
          </p:nvCxnSpPr>
          <p:spPr>
            <a:xfrm flipV="1">
              <a:off x="1523940" y="1236929"/>
              <a:ext cx="769159" cy="72359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/>
            <p:cNvSpPr txBox="1"/>
            <p:nvPr/>
          </p:nvSpPr>
          <p:spPr>
            <a:xfrm>
              <a:off x="822546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452217" y="2663292"/>
              <a:ext cx="303392" cy="4590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11" name="Down Arrow 110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4" name="Straight Connector 53"/>
          <p:cNvCxnSpPr/>
          <p:nvPr/>
        </p:nvCxnSpPr>
        <p:spPr>
          <a:xfrm>
            <a:off x="8712312" y="4731179"/>
            <a:ext cx="537197" cy="145914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404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223.15.14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6167" y="1232828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This is silly, they don’t meet anywhere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3810088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3047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0843" y="1941289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32533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9144" y="98793"/>
            <a:ext cx="458371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223.15.15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216167" y="1232828"/>
            <a:ext cx="4038600" cy="24920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Three rays leave a glowing object and pass through a lens as shown. After passing through the lens, where does our brain think they meet?</a:t>
            </a:r>
          </a:p>
          <a:p>
            <a:pPr marL="514350" indent="-514350">
              <a:buAutoNum type="alphaLcParenR"/>
            </a:pPr>
            <a:r>
              <a:rPr lang="en-US" dirty="0"/>
              <a:t>At f</a:t>
            </a:r>
          </a:p>
          <a:p>
            <a:pPr marL="514350" indent="-514350">
              <a:buAutoNum type="alphaLcParenR"/>
            </a:pPr>
            <a:r>
              <a:rPr lang="en-US" dirty="0"/>
              <a:t>At the center of the lens</a:t>
            </a:r>
          </a:p>
          <a:p>
            <a:pPr marL="514350" indent="-514350">
              <a:buAutoNum type="alphaLcParenR"/>
            </a:pPr>
            <a:r>
              <a:rPr lang="en-US" dirty="0"/>
              <a:t>Somewhere behind the lens off to the left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346547" y="1236930"/>
            <a:ext cx="2884869" cy="2643685"/>
            <a:chOff x="822546" y="1236929"/>
            <a:chExt cx="2884869" cy="2643685"/>
          </a:xfrm>
        </p:grpSpPr>
        <p:sp>
          <p:nvSpPr>
            <p:cNvPr id="46" name="Freeform 45"/>
            <p:cNvSpPr/>
            <p:nvPr/>
          </p:nvSpPr>
          <p:spPr>
            <a:xfrm>
              <a:off x="2089385" y="1236929"/>
              <a:ext cx="393405" cy="2643685"/>
            </a:xfrm>
            <a:custGeom>
              <a:avLst/>
              <a:gdLst>
                <a:gd name="connsiteX0" fmla="*/ 339981 w 656557"/>
                <a:gd name="connsiteY0" fmla="*/ 0 h 6752492"/>
                <a:gd name="connsiteX1" fmla="*/ 12 w 656557"/>
                <a:gd name="connsiteY1" fmla="*/ 3446584 h 6752492"/>
                <a:gd name="connsiteX2" fmla="*/ 328258 w 656557"/>
                <a:gd name="connsiteY2" fmla="*/ 6752492 h 6752492"/>
                <a:gd name="connsiteX3" fmla="*/ 656504 w 656557"/>
                <a:gd name="connsiteY3" fmla="*/ 3446584 h 6752492"/>
                <a:gd name="connsiteX4" fmla="*/ 339981 w 656557"/>
                <a:gd name="connsiteY4" fmla="*/ 0 h 6752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6557" h="6752492">
                  <a:moveTo>
                    <a:pt x="339981" y="0"/>
                  </a:moveTo>
                  <a:cubicBezTo>
                    <a:pt x="230566" y="0"/>
                    <a:pt x="1966" y="2321169"/>
                    <a:pt x="12" y="3446584"/>
                  </a:cubicBezTo>
                  <a:cubicBezTo>
                    <a:pt x="-1942" y="4571999"/>
                    <a:pt x="218843" y="6752492"/>
                    <a:pt x="328258" y="6752492"/>
                  </a:cubicBezTo>
                  <a:cubicBezTo>
                    <a:pt x="437673" y="6752492"/>
                    <a:pt x="652596" y="4566138"/>
                    <a:pt x="656504" y="3446584"/>
                  </a:cubicBezTo>
                  <a:cubicBezTo>
                    <a:pt x="660412" y="2327030"/>
                    <a:pt x="449396" y="0"/>
                    <a:pt x="339981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/>
            <p:cNvCxnSpPr/>
            <p:nvPr/>
          </p:nvCxnSpPr>
          <p:spPr>
            <a:xfrm>
              <a:off x="832513" y="2552623"/>
              <a:ext cx="281336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3523741" y="2466538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/>
            <p:cNvSpPr/>
            <p:nvPr/>
          </p:nvSpPr>
          <p:spPr>
            <a:xfrm>
              <a:off x="894072" y="2478835"/>
              <a:ext cx="119211" cy="15985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>
              <a:stCxn id="3" idx="2"/>
            </p:cNvCxnSpPr>
            <p:nvPr/>
          </p:nvCxnSpPr>
          <p:spPr>
            <a:xfrm flipV="1">
              <a:off x="1523940" y="1294897"/>
              <a:ext cx="762147" cy="66562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822546" y="2663291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452217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3" name="Down Arrow 2"/>
            <p:cNvSpPr/>
            <p:nvPr/>
          </p:nvSpPr>
          <p:spPr>
            <a:xfrm flipV="1">
              <a:off x="1380332" y="1960521"/>
              <a:ext cx="287216" cy="592101"/>
            </a:xfrm>
            <a:prstGeom prst="downArrow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2" name="Straight Connector 81"/>
          <p:cNvCxnSpPr/>
          <p:nvPr/>
        </p:nvCxnSpPr>
        <p:spPr>
          <a:xfrm>
            <a:off x="3810088" y="1301621"/>
            <a:ext cx="14984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" idx="2"/>
          </p:cNvCxnSpPr>
          <p:nvPr/>
        </p:nvCxnSpPr>
        <p:spPr>
          <a:xfrm>
            <a:off x="3047940" y="1960521"/>
            <a:ext cx="2054770" cy="1635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3810087" y="1960521"/>
            <a:ext cx="1863882" cy="896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3060843" y="1941289"/>
            <a:ext cx="749245" cy="1923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07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Question 223.16.12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None/>
            </a:pPr>
            <a:r>
              <a:rPr lang="en-US"/>
              <a:t>Will a refractive spherical optic display spherical aberration?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Yes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No</a:t>
            </a:r>
          </a:p>
          <a:p>
            <a:pPr marL="609600" indent="-609600">
              <a:buFontTx/>
              <a:buAutoNum type="alphaLcParenR"/>
            </a:pPr>
            <a:r>
              <a:rPr lang="en-US"/>
              <a:t>Sometimes yes, sometimes no</a:t>
            </a: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1146B-F335-4073-85A8-072265A7A27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91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25040" y="889496"/>
            <a:ext cx="7982719" cy="5236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238169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53629" y="530544"/>
            <a:ext cx="7635821" cy="513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460361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38839" y="3090864"/>
            <a:ext cx="277580" cy="597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7760" y="1964056"/>
            <a:ext cx="1774508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10003852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47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124200" y="0"/>
            <a:ext cx="7543800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 for Converging Lens, </a:t>
            </a:r>
            <a:r>
              <a:rPr lang="en-US" sz="3200" i="1"/>
              <a:t>p</a:t>
            </a:r>
            <a:r>
              <a:rPr lang="en-US" sz="3200"/>
              <a:t> &lt; </a:t>
            </a:r>
            <a:r>
              <a:rPr lang="en-US" sz="3200" i="1"/>
              <a:t>f</a:t>
            </a:r>
          </a:p>
        </p:txBody>
      </p:sp>
      <p:pic>
        <p:nvPicPr>
          <p:cNvPr id="6297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37467" y="1748703"/>
            <a:ext cx="7011193" cy="4559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475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1761067" y="4842933"/>
            <a:ext cx="77724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larger than the object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163497397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577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4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Ray Diagrams for Thin Lenses – Diverging 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600"/>
              <a:t>For a diverging lens, the following three rays are drawn:</a:t>
            </a:r>
          </a:p>
          <a:p>
            <a:pPr lvl="1" eaLnBrk="1" hangingPunct="1"/>
            <a:r>
              <a:rPr lang="en-US" sz="2200"/>
              <a:t>Ray 1 is drawn parallel to the principal axis and emerges directed away from the focal point on the front side of the lens</a:t>
            </a:r>
          </a:p>
          <a:p>
            <a:pPr lvl="1" eaLnBrk="1" hangingPunct="1"/>
            <a:r>
              <a:rPr lang="en-US" sz="2200"/>
              <a:t>Ray 2 is drawn through the center of the lens and continues in a straight line</a:t>
            </a:r>
          </a:p>
          <a:p>
            <a:pPr lvl="1" eaLnBrk="1" hangingPunct="1"/>
            <a:r>
              <a:rPr lang="en-US" sz="2200"/>
              <a:t>Ray 3 is drawn in the direction toward the focal point on the back side of the lens and emerges from the lens parallel to the principal axis</a:t>
            </a:r>
          </a:p>
        </p:txBody>
      </p:sp>
    </p:spTree>
    <p:extLst>
      <p:ext uri="{BB962C8B-B14F-4D97-AF65-F5344CB8AC3E}">
        <p14:creationId xmlns:p14="http://schemas.microsoft.com/office/powerpoint/2010/main" val="27428887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Fall 2007</a:t>
            </a:r>
          </a:p>
        </p:txBody>
      </p:sp>
      <p:sp>
        <p:nvSpPr>
          <p:cNvPr id="76803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Arial" charset="0"/>
              </a:rPr>
              <a:t>R. Todd Lines</a:t>
            </a:r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2703514" y="0"/>
            <a:ext cx="7964487" cy="1143000"/>
          </a:xfrm>
        </p:spPr>
        <p:txBody>
          <a:bodyPr/>
          <a:lstStyle/>
          <a:p>
            <a:pPr eaLnBrk="1" hangingPunct="1"/>
            <a:r>
              <a:rPr lang="en-US"/>
              <a:t>Ray Diagram for Diverging Lens</a:t>
            </a:r>
          </a:p>
        </p:txBody>
      </p:sp>
      <p:pic>
        <p:nvPicPr>
          <p:cNvPr id="6277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09370" y="1667405"/>
            <a:ext cx="6912973" cy="363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680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09800" y="4648200"/>
            <a:ext cx="7772400" cy="11430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virtual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upright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smaller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The image is on the front side of the lens</a:t>
            </a:r>
          </a:p>
        </p:txBody>
      </p:sp>
    </p:spTree>
    <p:extLst>
      <p:ext uri="{BB962C8B-B14F-4D97-AF65-F5344CB8AC3E}">
        <p14:creationId xmlns:p14="http://schemas.microsoft.com/office/powerpoint/2010/main" val="243383842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</p:spTree>
    <p:extLst>
      <p:ext uri="{BB962C8B-B14F-4D97-AF65-F5344CB8AC3E}">
        <p14:creationId xmlns:p14="http://schemas.microsoft.com/office/powerpoint/2010/main" val="40741062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124736" y="1916376"/>
            <a:ext cx="31771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US" baseline="-25000" dirty="0"/>
          </a:p>
        </p:txBody>
      </p:sp>
      <p:sp>
        <p:nvSpPr>
          <p:cNvPr id="52" name="Rectangle 51"/>
          <p:cNvSpPr/>
          <p:nvPr/>
        </p:nvSpPr>
        <p:spPr>
          <a:xfrm>
            <a:off x="5611504" y="1899312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c 38"/>
          <p:cNvSpPr/>
          <p:nvPr/>
        </p:nvSpPr>
        <p:spPr>
          <a:xfrm flipH="1">
            <a:off x="509744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05000" y="4648200"/>
            <a:ext cx="31242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5029200" y="4114800"/>
            <a:ext cx="28194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5029200" y="4648200"/>
            <a:ext cx="4800600" cy="158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1333500" y="4457700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>
            <a:off x="4458494" y="4152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9259094" y="45331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7581900" y="4229100"/>
            <a:ext cx="6858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4790590" y="2932906"/>
            <a:ext cx="11430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/>
          <p:cNvSpPr/>
          <p:nvPr/>
        </p:nvSpPr>
        <p:spPr>
          <a:xfrm>
            <a:off x="1816100" y="34036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7010400" y="4432301"/>
            <a:ext cx="381836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s’</a:t>
            </a:r>
            <a:endParaRPr lang="en-US" sz="24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2800" y="4432301"/>
            <a:ext cx="30489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</a:t>
            </a:r>
            <a:endParaRPr lang="en-US" sz="24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6324600" y="38862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US" baseline="-25000" dirty="0"/>
          </a:p>
        </p:txBody>
      </p:sp>
      <p:cxnSp>
        <p:nvCxnSpPr>
          <p:cNvPr id="29" name="Straight Connector 28"/>
          <p:cNvCxnSpPr>
            <a:stCxn id="23" idx="6"/>
          </p:cNvCxnSpPr>
          <p:nvPr/>
        </p:nvCxnSpPr>
        <p:spPr>
          <a:xfrm flipV="1">
            <a:off x="1892300" y="2336802"/>
            <a:ext cx="3429000" cy="110489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9753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4267200" y="2133600"/>
            <a:ext cx="38343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35" name="TextBox 34"/>
          <p:cNvSpPr txBox="1"/>
          <p:nvPr/>
        </p:nvSpPr>
        <p:spPr>
          <a:xfrm>
            <a:off x="5410200" y="2895600"/>
            <a:ext cx="309700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US" baseline="-25000" dirty="0"/>
          </a:p>
        </p:txBody>
      </p:sp>
      <p:cxnSp>
        <p:nvCxnSpPr>
          <p:cNvPr id="37" name="Straight Connector 36"/>
          <p:cNvCxnSpPr>
            <a:endCxn id="24" idx="1"/>
          </p:cNvCxnSpPr>
          <p:nvPr/>
        </p:nvCxnSpPr>
        <p:spPr>
          <a:xfrm>
            <a:off x="3886201" y="1676401"/>
            <a:ext cx="3973559" cy="17637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Arc 39"/>
          <p:cNvSpPr/>
          <p:nvPr/>
        </p:nvSpPr>
        <p:spPr>
          <a:xfrm rot="18949663" flipV="1">
            <a:off x="2592586" y="3042034"/>
            <a:ext cx="457200" cy="533400"/>
          </a:xfrm>
          <a:prstGeom prst="arc">
            <a:avLst>
              <a:gd name="adj1" fmla="val 16937127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4800600" y="25908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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449008" y="2085392"/>
            <a:ext cx="38343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3" name="Freeform 42"/>
          <p:cNvSpPr/>
          <p:nvPr/>
        </p:nvSpPr>
        <p:spPr>
          <a:xfrm>
            <a:off x="6324600" y="2362200"/>
            <a:ext cx="257332" cy="374754"/>
          </a:xfrm>
          <a:custGeom>
            <a:avLst/>
            <a:gdLst>
              <a:gd name="connsiteX0" fmla="*/ 194872 w 257332"/>
              <a:gd name="connsiteY0" fmla="*/ 0 h 374754"/>
              <a:gd name="connsiteX1" fmla="*/ 104931 w 257332"/>
              <a:gd name="connsiteY1" fmla="*/ 164892 h 374754"/>
              <a:gd name="connsiteX2" fmla="*/ 239843 w 257332"/>
              <a:gd name="connsiteY2" fmla="*/ 164892 h 374754"/>
              <a:gd name="connsiteX3" fmla="*/ 0 w 257332"/>
              <a:gd name="connsiteY3" fmla="*/ 374754 h 3747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332" h="374754">
                <a:moveTo>
                  <a:pt x="194872" y="0"/>
                </a:moveTo>
                <a:cubicBezTo>
                  <a:pt x="146154" y="68705"/>
                  <a:pt x="97436" y="137410"/>
                  <a:pt x="104931" y="164892"/>
                </a:cubicBezTo>
                <a:cubicBezTo>
                  <a:pt x="112426" y="192374"/>
                  <a:pt x="257332" y="129915"/>
                  <a:pt x="239843" y="164892"/>
                </a:cubicBezTo>
                <a:cubicBezTo>
                  <a:pt x="222355" y="199869"/>
                  <a:pt x="0" y="374754"/>
                  <a:pt x="0" y="374754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6612340" y="3088943"/>
            <a:ext cx="31130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</a:t>
            </a:r>
            <a:endParaRPr lang="en-US" baseline="-25000" dirty="0"/>
          </a:p>
        </p:txBody>
      </p:sp>
      <p:sp>
        <p:nvSpPr>
          <p:cNvPr id="45" name="TextBox 44"/>
          <p:cNvSpPr txBox="1"/>
          <p:nvPr/>
        </p:nvSpPr>
        <p:spPr>
          <a:xfrm>
            <a:off x="8305800" y="3124200"/>
            <a:ext cx="279244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</a:t>
            </a:r>
            <a:endParaRPr lang="en-US" baseline="-25000" dirty="0"/>
          </a:p>
        </p:txBody>
      </p:sp>
      <p:sp>
        <p:nvSpPr>
          <p:cNvPr id="47" name="Arc 46"/>
          <p:cNvSpPr/>
          <p:nvPr/>
        </p:nvSpPr>
        <p:spPr>
          <a:xfrm>
            <a:off x="5004179" y="2181255"/>
            <a:ext cx="764275" cy="533400"/>
          </a:xfrm>
          <a:prstGeom prst="arc">
            <a:avLst>
              <a:gd name="adj1" fmla="val 690790"/>
              <a:gd name="adj2" fmla="val 1025851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3124200" y="30480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</a:t>
            </a:r>
            <a:endParaRPr lang="en-US" dirty="0"/>
          </a:p>
        </p:txBody>
      </p:sp>
      <p:sp>
        <p:nvSpPr>
          <p:cNvPr id="50" name="Arc 49"/>
          <p:cNvSpPr/>
          <p:nvPr/>
        </p:nvSpPr>
        <p:spPr>
          <a:xfrm rot="7668653" flipV="1">
            <a:off x="4712846" y="2039188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c 53"/>
          <p:cNvSpPr/>
          <p:nvPr/>
        </p:nvSpPr>
        <p:spPr>
          <a:xfrm rot="18949663" flipH="1">
            <a:off x="8610328" y="3167074"/>
            <a:ext cx="426874" cy="306274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701454" y="3032354"/>
            <a:ext cx="29046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62" name="TextBox 61"/>
          <p:cNvSpPr txBox="1"/>
          <p:nvPr/>
        </p:nvSpPr>
        <p:spPr>
          <a:xfrm>
            <a:off x="9602356" y="3069091"/>
            <a:ext cx="30328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US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7777399" y="3481466"/>
            <a:ext cx="30809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US" baseline="-25000" dirty="0"/>
          </a:p>
        </p:txBody>
      </p:sp>
      <p:cxnSp>
        <p:nvCxnSpPr>
          <p:cNvPr id="7" name="Straight Connector 6"/>
          <p:cNvCxnSpPr/>
          <p:nvPr/>
        </p:nvCxnSpPr>
        <p:spPr>
          <a:xfrm rot="10800000" flipH="1">
            <a:off x="1776250" y="347522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/>
          <p:cNvSpPr/>
          <p:nvPr/>
        </p:nvSpPr>
        <p:spPr>
          <a:xfrm>
            <a:off x="7848600" y="342900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/>
          <p:cNvCxnSpPr>
            <a:cxnSpLocks/>
            <a:stCxn id="62" idx="2"/>
            <a:endCxn id="57" idx="6"/>
          </p:cNvCxnSpPr>
          <p:nvPr/>
        </p:nvCxnSpPr>
        <p:spPr>
          <a:xfrm flipH="1" flipV="1">
            <a:off x="5410200" y="2337748"/>
            <a:ext cx="4343800" cy="110067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5152592" y="3513945"/>
            <a:ext cx="316112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V</a:t>
            </a:r>
            <a:endParaRPr lang="en-US" baseline="-25000" dirty="0"/>
          </a:p>
        </p:txBody>
      </p:sp>
      <p:sp>
        <p:nvSpPr>
          <p:cNvPr id="70" name="Oval 69"/>
          <p:cNvSpPr/>
          <p:nvPr/>
        </p:nvSpPr>
        <p:spPr>
          <a:xfrm>
            <a:off x="5328754" y="344649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5334000" y="2299648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73876F-362E-4406-9173-108215C429F6}"/>
              </a:ext>
            </a:extLst>
          </p:cNvPr>
          <p:cNvSpPr txBox="1"/>
          <p:nvPr/>
        </p:nvSpPr>
        <p:spPr>
          <a:xfrm>
            <a:off x="7585788" y="299512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</a:t>
            </a:r>
            <a:endParaRPr lang="en-US" dirty="0"/>
          </a:p>
        </p:txBody>
      </p:sp>
      <p:sp>
        <p:nvSpPr>
          <p:cNvPr id="46" name="Arc 45">
            <a:extLst>
              <a:ext uri="{FF2B5EF4-FFF2-40B4-BE49-F238E27FC236}">
                <a16:creationId xmlns:a16="http://schemas.microsoft.com/office/drawing/2014/main" id="{544414A4-E499-4237-B5BC-721D345FBC67}"/>
              </a:ext>
            </a:extLst>
          </p:cNvPr>
          <p:cNvSpPr/>
          <p:nvPr/>
        </p:nvSpPr>
        <p:spPr>
          <a:xfrm rot="14549021" flipV="1">
            <a:off x="7645768" y="3329925"/>
            <a:ext cx="493331" cy="495896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103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Convention</a:t>
            </a:r>
          </a:p>
        </p:txBody>
      </p:sp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5601" name="Object 1"/>
          <p:cNvGraphicFramePr>
            <a:graphicFrameLocks noChangeAspect="1"/>
          </p:cNvGraphicFramePr>
          <p:nvPr/>
        </p:nvGraphicFramePr>
        <p:xfrm>
          <a:off x="1524000" y="1767840"/>
          <a:ext cx="9034895" cy="358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29100" imgH="1676400" progId="Equation.3">
                  <p:embed/>
                </p:oleObj>
              </mc:Choice>
              <mc:Fallback>
                <p:oleObj name="Equation" r:id="rId2" imgW="4229100" imgH="1676400" progId="Equation.3">
                  <p:embed/>
                  <p:pic>
                    <p:nvPicPr>
                      <p:cNvPr id="25601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767840"/>
                        <a:ext cx="9034895" cy="3581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7876959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180429" y="3244334"/>
            <a:ext cx="1831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	[Figure]</a:t>
            </a:r>
          </a:p>
        </p:txBody>
      </p:sp>
      <p:sp>
        <p:nvSpPr>
          <p:cNvPr id="6" name="Rectangle 5"/>
          <p:cNvSpPr/>
          <p:nvPr/>
        </p:nvSpPr>
        <p:spPr>
          <a:xfrm>
            <a:off x="5608820" y="1906250"/>
            <a:ext cx="5029200" cy="32004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flipH="1">
            <a:off x="5029200" y="762000"/>
            <a:ext cx="5562600" cy="5410200"/>
          </a:xfrm>
          <a:prstGeom prst="arc">
            <a:avLst>
              <a:gd name="adj1" fmla="val 19491412"/>
              <a:gd name="adj2" fmla="val 2196565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rot="10800000" flipH="1">
            <a:off x="1776250" y="3505200"/>
            <a:ext cx="8891751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30"/>
          <p:cNvGrpSpPr/>
          <p:nvPr/>
        </p:nvGrpSpPr>
        <p:grpSpPr>
          <a:xfrm>
            <a:off x="1905001" y="2362201"/>
            <a:ext cx="7848601" cy="1143001"/>
            <a:chOff x="381000" y="2362200"/>
            <a:chExt cx="7848601" cy="1143001"/>
          </a:xfrm>
        </p:grpSpPr>
        <p:cxnSp>
          <p:nvCxnSpPr>
            <p:cNvPr id="9" name="Straight Connector 8"/>
            <p:cNvCxnSpPr/>
            <p:nvPr/>
          </p:nvCxnSpPr>
          <p:spPr>
            <a:xfrm flipV="1">
              <a:off x="457200" y="2362200"/>
              <a:ext cx="33528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0800000">
              <a:off x="3810000" y="2362200"/>
              <a:ext cx="4419600" cy="11430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 flipV="1">
              <a:off x="1657350" y="1543050"/>
              <a:ext cx="685800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3581402" y="2819402"/>
              <a:ext cx="4648199" cy="685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457200" y="3200400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31"/>
          <p:cNvGrpSpPr/>
          <p:nvPr/>
        </p:nvGrpSpPr>
        <p:grpSpPr>
          <a:xfrm flipV="1">
            <a:off x="1933434" y="3502508"/>
            <a:ext cx="7923664" cy="1397039"/>
            <a:chOff x="381000" y="2341004"/>
            <a:chExt cx="7848601" cy="1164201"/>
          </a:xfrm>
        </p:grpSpPr>
        <p:cxnSp>
          <p:nvCxnSpPr>
            <p:cNvPr id="33" name="Straight Connector 32"/>
            <p:cNvCxnSpPr/>
            <p:nvPr/>
          </p:nvCxnSpPr>
          <p:spPr>
            <a:xfrm flipV="1">
              <a:off x="470719" y="2341004"/>
              <a:ext cx="3398046" cy="1130074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>
              <a:stCxn id="10" idx="2"/>
            </p:cNvCxnSpPr>
            <p:nvPr/>
          </p:nvCxnSpPr>
          <p:spPr>
            <a:xfrm flipH="1" flipV="1">
              <a:off x="3841728" y="2352377"/>
              <a:ext cx="4285355" cy="1130207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 flipH="1" flipV="1">
              <a:off x="1657349" y="1543053"/>
              <a:ext cx="685801" cy="32385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0800000">
              <a:off x="3581401" y="2819405"/>
              <a:ext cx="4648199" cy="685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457200" y="3200402"/>
              <a:ext cx="3048000" cy="304800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rot="10800000">
              <a:off x="3505202" y="3200402"/>
              <a:ext cx="4724399" cy="304799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/>
          <p:cNvSpPr/>
          <p:nvPr/>
        </p:nvSpPr>
        <p:spPr>
          <a:xfrm>
            <a:off x="1966210" y="3475220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9753600" y="3491552"/>
            <a:ext cx="76200" cy="762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703883" y="2758190"/>
            <a:ext cx="803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Object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216454" y="3690080"/>
            <a:ext cx="1451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Convergence Point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05200" y="1949559"/>
            <a:ext cx="851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326192" y="1949559"/>
            <a:ext cx="768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3401835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16" y="-229451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302369"/>
            <a:ext cx="4038600" cy="2327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mirror as shown above. Which of the choices to the right shows how the ray will exit the mirror?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016384"/>
            <a:ext cx="2133600" cy="365125"/>
          </a:xfrm>
        </p:spPr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cxnSp>
        <p:nvCxnSpPr>
          <p:cNvPr id="65" name="Straight Connector 64"/>
          <p:cNvCxnSpPr/>
          <p:nvPr/>
        </p:nvCxnSpPr>
        <p:spPr>
          <a:xfrm>
            <a:off x="8569297" y="5331486"/>
            <a:ext cx="1031904" cy="37430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/>
          <p:cNvGrpSpPr/>
          <p:nvPr/>
        </p:nvGrpSpPr>
        <p:grpSpPr>
          <a:xfrm>
            <a:off x="1524002" y="691957"/>
            <a:ext cx="3786553" cy="3610412"/>
            <a:chOff x="1" y="691957"/>
            <a:chExt cx="3786553" cy="3610412"/>
          </a:xfrm>
        </p:grpSpPr>
        <p:sp>
          <p:nvSpPr>
            <p:cNvPr id="6" name="Rectangle 5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85621" y="1593518"/>
              <a:ext cx="2813364" cy="1045168"/>
              <a:chOff x="890954" y="2508738"/>
              <a:chExt cx="2766646" cy="996452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2541841" cy="2877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596264" y="26632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26100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5400000">
              <a:off x="1367428" y="153005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19645" y="29479"/>
            <a:ext cx="1995530" cy="2189315"/>
            <a:chOff x="1" y="691957"/>
            <a:chExt cx="3786553" cy="3610412"/>
          </a:xfrm>
        </p:grpSpPr>
        <p:sp>
          <p:nvSpPr>
            <p:cNvPr id="55" name="Rectangle 54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785621" y="1593518"/>
              <a:ext cx="2813364" cy="1045168"/>
              <a:chOff x="890954" y="2508738"/>
              <a:chExt cx="2766646" cy="996452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890954" y="2508738"/>
                <a:ext cx="2541841" cy="2877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71" name="Isosceles Triangle 70"/>
            <p:cNvSpPr/>
            <p:nvPr/>
          </p:nvSpPr>
          <p:spPr>
            <a:xfrm rot="5400000">
              <a:off x="1367428" y="153005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1" name="Straight Connector 30"/>
          <p:cNvCxnSpPr/>
          <p:nvPr/>
        </p:nvCxnSpPr>
        <p:spPr>
          <a:xfrm flipV="1">
            <a:off x="7701747" y="600042"/>
            <a:ext cx="1605750" cy="102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9143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071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1581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495135" y="2371194"/>
            <a:ext cx="1995530" cy="2189315"/>
            <a:chOff x="1" y="691957"/>
            <a:chExt cx="3786553" cy="3610412"/>
          </a:xfrm>
        </p:grpSpPr>
        <p:sp>
          <p:nvSpPr>
            <p:cNvPr id="88" name="Rectangle 87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85621" y="1593518"/>
              <a:ext cx="2813364" cy="1045168"/>
              <a:chOff x="890954" y="2508738"/>
              <a:chExt cx="2766646" cy="996452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890954" y="2508738"/>
                <a:ext cx="2541841" cy="2877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93" name="Isosceles Triangle 92"/>
            <p:cNvSpPr/>
            <p:nvPr/>
          </p:nvSpPr>
          <p:spPr>
            <a:xfrm rot="5400000">
              <a:off x="1367428" y="153005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98" name="Straight Connector 97"/>
          <p:cNvCxnSpPr/>
          <p:nvPr/>
        </p:nvCxnSpPr>
        <p:spPr>
          <a:xfrm flipV="1">
            <a:off x="8546061" y="2941757"/>
            <a:ext cx="736926" cy="10231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495136" y="4622011"/>
            <a:ext cx="1995530" cy="2189315"/>
            <a:chOff x="1" y="691957"/>
            <a:chExt cx="3786553" cy="3610412"/>
          </a:xfrm>
        </p:grpSpPr>
        <p:sp>
          <p:nvSpPr>
            <p:cNvPr id="100" name="Rectangle 99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85621" y="1593518"/>
              <a:ext cx="2813364" cy="1045168"/>
              <a:chOff x="890954" y="2508738"/>
              <a:chExt cx="2766646" cy="996452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890954" y="2508738"/>
                <a:ext cx="2541841" cy="2877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105" name="Isosceles Triangle 104"/>
            <p:cNvSpPr/>
            <p:nvPr/>
          </p:nvSpPr>
          <p:spPr>
            <a:xfrm rot="5400000">
              <a:off x="1367428" y="1530059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0" name="Straight Connector 109"/>
          <p:cNvCxnSpPr/>
          <p:nvPr/>
        </p:nvCxnSpPr>
        <p:spPr>
          <a:xfrm flipV="1">
            <a:off x="7909160" y="5192574"/>
            <a:ext cx="1373828" cy="4227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5925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33271" y="0"/>
            <a:ext cx="3648364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4"/>
          <p:cNvGrpSpPr/>
          <p:nvPr/>
        </p:nvGrpSpPr>
        <p:grpSpPr>
          <a:xfrm flipH="1">
            <a:off x="1663411" y="2889703"/>
            <a:ext cx="946760" cy="681885"/>
            <a:chOff x="1653309" y="1182255"/>
            <a:chExt cx="914400" cy="508000"/>
          </a:xfrm>
        </p:grpSpPr>
        <p:sp>
          <p:nvSpPr>
            <p:cNvPr id="6" name="Oval 5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21"/>
          <p:cNvGrpSpPr/>
          <p:nvPr/>
        </p:nvGrpSpPr>
        <p:grpSpPr>
          <a:xfrm flipH="1">
            <a:off x="3365967" y="2871518"/>
            <a:ext cx="914400" cy="681885"/>
            <a:chOff x="1653309" y="1182255"/>
            <a:chExt cx="914400" cy="508000"/>
          </a:xfrm>
          <a:solidFill>
            <a:srgbClr val="FFC000">
              <a:alpha val="34000"/>
            </a:srgbClr>
          </a:solidFill>
        </p:grpSpPr>
        <p:sp>
          <p:nvSpPr>
            <p:cNvPr id="23" name="Oval 22"/>
            <p:cNvSpPr/>
            <p:nvPr/>
          </p:nvSpPr>
          <p:spPr>
            <a:xfrm>
              <a:off x="1662545" y="1191491"/>
              <a:ext cx="544946" cy="39716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2087418" y="1182255"/>
              <a:ext cx="480291" cy="406400"/>
            </a:xfrm>
            <a:custGeom>
              <a:avLst/>
              <a:gdLst>
                <a:gd name="connsiteX0" fmla="*/ 83127 w 480291"/>
                <a:gd name="connsiteY0" fmla="*/ 110836 h 406400"/>
                <a:gd name="connsiteX1" fmla="*/ 230909 w 480291"/>
                <a:gd name="connsiteY1" fmla="*/ 92363 h 406400"/>
                <a:gd name="connsiteX2" fmla="*/ 480291 w 480291"/>
                <a:gd name="connsiteY2" fmla="*/ 0 h 406400"/>
                <a:gd name="connsiteX3" fmla="*/ 314037 w 480291"/>
                <a:gd name="connsiteY3" fmla="*/ 157018 h 406400"/>
                <a:gd name="connsiteX4" fmla="*/ 277091 w 480291"/>
                <a:gd name="connsiteY4" fmla="*/ 277090 h 406400"/>
                <a:gd name="connsiteX5" fmla="*/ 387927 w 480291"/>
                <a:gd name="connsiteY5" fmla="*/ 406400 h 406400"/>
                <a:gd name="connsiteX6" fmla="*/ 129309 w 480291"/>
                <a:gd name="connsiteY6" fmla="*/ 304800 h 406400"/>
                <a:gd name="connsiteX7" fmla="*/ 129309 w 480291"/>
                <a:gd name="connsiteY7" fmla="*/ 304800 h 406400"/>
                <a:gd name="connsiteX8" fmla="*/ 0 w 480291"/>
                <a:gd name="connsiteY8" fmla="*/ 277090 h 406400"/>
                <a:gd name="connsiteX9" fmla="*/ 9237 w 480291"/>
                <a:gd name="connsiteY9" fmla="*/ 110836 h 406400"/>
                <a:gd name="connsiteX10" fmla="*/ 83127 w 480291"/>
                <a:gd name="connsiteY10" fmla="*/ 110836 h 406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0291" h="406400">
                  <a:moveTo>
                    <a:pt x="83127" y="110836"/>
                  </a:moveTo>
                  <a:lnTo>
                    <a:pt x="230909" y="92363"/>
                  </a:lnTo>
                  <a:lnTo>
                    <a:pt x="480291" y="0"/>
                  </a:lnTo>
                  <a:lnTo>
                    <a:pt x="314037" y="157018"/>
                  </a:lnTo>
                  <a:lnTo>
                    <a:pt x="277091" y="277090"/>
                  </a:lnTo>
                  <a:lnTo>
                    <a:pt x="387927" y="406400"/>
                  </a:lnTo>
                  <a:lnTo>
                    <a:pt x="129309" y="304800"/>
                  </a:lnTo>
                  <a:lnTo>
                    <a:pt x="129309" y="304800"/>
                  </a:lnTo>
                  <a:lnTo>
                    <a:pt x="0" y="277090"/>
                  </a:lnTo>
                  <a:lnTo>
                    <a:pt x="9237" y="110836"/>
                  </a:lnTo>
                  <a:lnTo>
                    <a:pt x="83127" y="110836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1828800" y="1514764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018144" y="1445500"/>
              <a:ext cx="138545" cy="175491"/>
            </a:xfrm>
            <a:custGeom>
              <a:avLst/>
              <a:gdLst>
                <a:gd name="connsiteX0" fmla="*/ 0 w 138545"/>
                <a:gd name="connsiteY0" fmla="*/ 0 h 175491"/>
                <a:gd name="connsiteX1" fmla="*/ 73891 w 138545"/>
                <a:gd name="connsiteY1" fmla="*/ 138545 h 175491"/>
                <a:gd name="connsiteX2" fmla="*/ 138545 w 138545"/>
                <a:gd name="connsiteY2" fmla="*/ 175491 h 175491"/>
                <a:gd name="connsiteX3" fmla="*/ 110836 w 138545"/>
                <a:gd name="connsiteY3" fmla="*/ 73891 h 175491"/>
                <a:gd name="connsiteX4" fmla="*/ 101600 w 138545"/>
                <a:gd name="connsiteY4" fmla="*/ 9236 h 175491"/>
                <a:gd name="connsiteX5" fmla="*/ 0 w 138545"/>
                <a:gd name="connsiteY5" fmla="*/ 0 h 17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8545" h="175491">
                  <a:moveTo>
                    <a:pt x="0" y="0"/>
                  </a:moveTo>
                  <a:lnTo>
                    <a:pt x="73891" y="138545"/>
                  </a:lnTo>
                  <a:lnTo>
                    <a:pt x="138545" y="175491"/>
                  </a:lnTo>
                  <a:lnTo>
                    <a:pt x="110836" y="73891"/>
                  </a:lnTo>
                  <a:lnTo>
                    <a:pt x="101600" y="9236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1773382" y="1182255"/>
              <a:ext cx="267854" cy="92363"/>
            </a:xfrm>
            <a:custGeom>
              <a:avLst/>
              <a:gdLst>
                <a:gd name="connsiteX0" fmla="*/ 0 w 267854"/>
                <a:gd name="connsiteY0" fmla="*/ 83127 h 92363"/>
                <a:gd name="connsiteX1" fmla="*/ 55418 w 267854"/>
                <a:gd name="connsiteY1" fmla="*/ 0 h 92363"/>
                <a:gd name="connsiteX2" fmla="*/ 267854 w 267854"/>
                <a:gd name="connsiteY2" fmla="*/ 0 h 92363"/>
                <a:gd name="connsiteX3" fmla="*/ 230909 w 267854"/>
                <a:gd name="connsiteY3" fmla="*/ 92363 h 92363"/>
                <a:gd name="connsiteX4" fmla="*/ 0 w 267854"/>
                <a:gd name="connsiteY4" fmla="*/ 83127 h 9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854" h="92363">
                  <a:moveTo>
                    <a:pt x="0" y="83127"/>
                  </a:moveTo>
                  <a:lnTo>
                    <a:pt x="55418" y="0"/>
                  </a:lnTo>
                  <a:lnTo>
                    <a:pt x="267854" y="0"/>
                  </a:lnTo>
                  <a:lnTo>
                    <a:pt x="230909" y="92363"/>
                  </a:lnTo>
                  <a:lnTo>
                    <a:pt x="0" y="83127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1653309" y="1311564"/>
              <a:ext cx="258618" cy="184727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" name="Straight Connector 11"/>
          <p:cNvCxnSpPr/>
          <p:nvPr/>
        </p:nvCxnSpPr>
        <p:spPr>
          <a:xfrm flipV="1">
            <a:off x="4289892" y="636154"/>
            <a:ext cx="2545306" cy="2530026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5152737" y="685800"/>
            <a:ext cx="1638589" cy="162386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1" idx="2"/>
          </p:cNvCxnSpPr>
          <p:nvPr/>
        </p:nvCxnSpPr>
        <p:spPr>
          <a:xfrm flipV="1">
            <a:off x="2610172" y="2271570"/>
            <a:ext cx="2562193" cy="91568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714501" y="4811428"/>
            <a:ext cx="3129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appear to come from here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676436" y="2259882"/>
            <a:ext cx="137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Fish in water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126511" y="2056821"/>
            <a:ext cx="1584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Rays from fish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171082" y="2480979"/>
            <a:ext cx="1481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of Fish</a:t>
            </a:r>
          </a:p>
        </p:txBody>
      </p:sp>
      <p:cxnSp>
        <p:nvCxnSpPr>
          <p:cNvPr id="55" name="Straight Connector 54"/>
          <p:cNvCxnSpPr/>
          <p:nvPr/>
        </p:nvCxnSpPr>
        <p:spPr>
          <a:xfrm>
            <a:off x="4305301" y="3219451"/>
            <a:ext cx="2533939" cy="250260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5204402" y="4105693"/>
            <a:ext cx="1653598" cy="163788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11" idx="2"/>
          </p:cNvCxnSpPr>
          <p:nvPr/>
        </p:nvCxnSpPr>
        <p:spPr>
          <a:xfrm>
            <a:off x="2610172" y="3187253"/>
            <a:ext cx="2575759" cy="9184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4239492" y="1839769"/>
            <a:ext cx="951345" cy="1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4521200" y="1631944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s’</a:t>
            </a:r>
          </a:p>
        </p:txBody>
      </p:sp>
      <p:cxnSp>
        <p:nvCxnSpPr>
          <p:cNvPr id="62" name="Straight Connector 61"/>
          <p:cNvCxnSpPr/>
          <p:nvPr/>
        </p:nvCxnSpPr>
        <p:spPr>
          <a:xfrm>
            <a:off x="2613892" y="1368714"/>
            <a:ext cx="2581562" cy="4619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3768437" y="1110089"/>
            <a:ext cx="438728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524001" y="3190875"/>
            <a:ext cx="732497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2743200" y="35337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45" name="Arc 44"/>
          <p:cNvSpPr/>
          <p:nvPr/>
        </p:nvSpPr>
        <p:spPr>
          <a:xfrm rot="3544261">
            <a:off x="2771775" y="3124201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971800" y="3248025"/>
            <a:ext cx="161925" cy="361950"/>
          </a:xfrm>
          <a:custGeom>
            <a:avLst/>
            <a:gdLst>
              <a:gd name="connsiteX0" fmla="*/ 0 w 152400"/>
              <a:gd name="connsiteY0" fmla="*/ 285750 h 285750"/>
              <a:gd name="connsiteX1" fmla="*/ 76200 w 152400"/>
              <a:gd name="connsiteY1" fmla="*/ 142875 h 285750"/>
              <a:gd name="connsiteX2" fmla="*/ 104775 w 152400"/>
              <a:gd name="connsiteY2" fmla="*/ 209550 h 285750"/>
              <a:gd name="connsiteX3" fmla="*/ 152400 w 152400"/>
              <a:gd name="connsiteY3" fmla="*/ 0 h 285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2400" h="285750">
                <a:moveTo>
                  <a:pt x="0" y="285750"/>
                </a:moveTo>
                <a:cubicBezTo>
                  <a:pt x="29369" y="220662"/>
                  <a:pt x="58738" y="155575"/>
                  <a:pt x="76200" y="142875"/>
                </a:cubicBezTo>
                <a:cubicBezTo>
                  <a:pt x="93663" y="130175"/>
                  <a:pt x="92075" y="233363"/>
                  <a:pt x="104775" y="209550"/>
                </a:cubicBezTo>
                <a:cubicBezTo>
                  <a:pt x="117475" y="185738"/>
                  <a:pt x="134937" y="92869"/>
                  <a:pt x="152400" y="0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714875" y="3238500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49" name="Arc 48"/>
          <p:cNvSpPr/>
          <p:nvPr/>
        </p:nvSpPr>
        <p:spPr>
          <a:xfrm rot="3544261">
            <a:off x="4332054" y="3169675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/>
          <p:cNvCxnSpPr/>
          <p:nvPr/>
        </p:nvCxnSpPr>
        <p:spPr>
          <a:xfrm>
            <a:off x="4800601" y="2266951"/>
            <a:ext cx="94297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H="1" flipV="1">
            <a:off x="5400676" y="2286000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276850" y="2543175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016503" y="6162675"/>
            <a:ext cx="10869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1</a:t>
            </a:r>
            <a:r>
              <a:rPr lang="en-US" dirty="0"/>
              <a:t> (Large)</a:t>
            </a:r>
          </a:p>
        </p:txBody>
      </p:sp>
      <p:sp>
        <p:nvSpPr>
          <p:cNvPr id="66" name="Rectangle 65"/>
          <p:cNvSpPr/>
          <p:nvPr/>
        </p:nvSpPr>
        <p:spPr>
          <a:xfrm>
            <a:off x="5235702" y="6162675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</a:t>
            </a:r>
            <a:r>
              <a:rPr lang="en-US" baseline="-25000" dirty="0"/>
              <a:t>2</a:t>
            </a:r>
            <a:r>
              <a:rPr lang="en-US" dirty="0"/>
              <a:t> (Small)</a:t>
            </a:r>
          </a:p>
        </p:txBody>
      </p:sp>
      <p:cxnSp>
        <p:nvCxnSpPr>
          <p:cNvPr id="67" name="Straight Arrow Connector 66"/>
          <p:cNvCxnSpPr/>
          <p:nvPr/>
        </p:nvCxnSpPr>
        <p:spPr>
          <a:xfrm flipV="1">
            <a:off x="4257676" y="4114801"/>
            <a:ext cx="1800225" cy="9525"/>
          </a:xfrm>
          <a:prstGeom prst="straightConnector1">
            <a:avLst/>
          </a:prstGeom>
          <a:ln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4124325" y="378142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1</a:t>
            </a:r>
            <a:endParaRPr lang="en-US" baseline="-25000" dirty="0"/>
          </a:p>
        </p:txBody>
      </p:sp>
      <p:sp>
        <p:nvSpPr>
          <p:cNvPr id="70" name="Arc 69"/>
          <p:cNvSpPr/>
          <p:nvPr/>
        </p:nvSpPr>
        <p:spPr>
          <a:xfrm rot="18055739" flipH="1">
            <a:off x="4572000" y="3886200"/>
            <a:ext cx="285750" cy="257175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/>
          <p:cNvSpPr txBox="1"/>
          <p:nvPr/>
        </p:nvSpPr>
        <p:spPr>
          <a:xfrm>
            <a:off x="5591175" y="4143375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r>
              <a:rPr lang="en-US" baseline="-25000" dirty="0">
                <a:sym typeface="Symbol"/>
              </a:rPr>
              <a:t>2</a:t>
            </a:r>
            <a:endParaRPr lang="en-US" baseline="-25000" dirty="0"/>
          </a:p>
        </p:txBody>
      </p:sp>
      <p:sp>
        <p:nvSpPr>
          <p:cNvPr id="72" name="Arc 71"/>
          <p:cNvSpPr/>
          <p:nvPr/>
        </p:nvSpPr>
        <p:spPr>
          <a:xfrm rot="3544261">
            <a:off x="5208354" y="4074550"/>
            <a:ext cx="346540" cy="385301"/>
          </a:xfrm>
          <a:prstGeom prst="arc">
            <a:avLst>
              <a:gd name="adj1" fmla="val 16200000"/>
              <a:gd name="adj2" fmla="val 2043313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/>
          <p:cNvCxnSpPr/>
          <p:nvPr/>
        </p:nvCxnSpPr>
        <p:spPr>
          <a:xfrm flipH="1" flipV="1">
            <a:off x="5419726" y="3209925"/>
            <a:ext cx="9525" cy="895350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295900" y="3467100"/>
            <a:ext cx="26000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OpenSymbol"/>
                <a:ea typeface="OpenSymbol"/>
              </a:rPr>
              <a:t>ℓ</a:t>
            </a:r>
            <a:endParaRPr lang="en-US" dirty="0"/>
          </a:p>
        </p:txBody>
      </p:sp>
      <p:sp>
        <p:nvSpPr>
          <p:cNvPr id="75" name="Freeform 74"/>
          <p:cNvSpPr/>
          <p:nvPr/>
        </p:nvSpPr>
        <p:spPr>
          <a:xfrm>
            <a:off x="3228976" y="3324225"/>
            <a:ext cx="1038225" cy="1409700"/>
          </a:xfrm>
          <a:custGeom>
            <a:avLst/>
            <a:gdLst>
              <a:gd name="connsiteX0" fmla="*/ 1038225 w 1038225"/>
              <a:gd name="connsiteY0" fmla="*/ 0 h 1409700"/>
              <a:gd name="connsiteX1" fmla="*/ 628650 w 1038225"/>
              <a:gd name="connsiteY1" fmla="*/ 476250 h 1409700"/>
              <a:gd name="connsiteX2" fmla="*/ 704850 w 1038225"/>
              <a:gd name="connsiteY2" fmla="*/ 485775 h 1409700"/>
              <a:gd name="connsiteX3" fmla="*/ 0 w 1038225"/>
              <a:gd name="connsiteY3" fmla="*/ 1409700 h 140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38225" h="1409700">
                <a:moveTo>
                  <a:pt x="1038225" y="0"/>
                </a:moveTo>
                <a:cubicBezTo>
                  <a:pt x="861219" y="197644"/>
                  <a:pt x="684213" y="395288"/>
                  <a:pt x="628650" y="476250"/>
                </a:cubicBezTo>
                <a:cubicBezTo>
                  <a:pt x="573088" y="557213"/>
                  <a:pt x="809625" y="330200"/>
                  <a:pt x="704850" y="485775"/>
                </a:cubicBezTo>
                <a:cubicBezTo>
                  <a:pt x="600075" y="641350"/>
                  <a:pt x="0" y="1409700"/>
                  <a:pt x="0" y="1409700"/>
                </a:cubicBezTo>
              </a:path>
            </a:pathLst>
          </a:cu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2746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81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286000" y="381001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223.16.1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is the focal length of a pane of window glass?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zero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infinity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thickness of the glass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impossible to determine</a:t>
            </a:r>
          </a:p>
        </p:txBody>
      </p:sp>
      <p:sp>
        <p:nvSpPr>
          <p:cNvPr id="181253" name="Line 4"/>
          <p:cNvSpPr>
            <a:spLocks noChangeShapeType="1"/>
          </p:cNvSpPr>
          <p:nvPr/>
        </p:nvSpPr>
        <p:spPr bwMode="auto">
          <a:xfrm>
            <a:off x="4267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4760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8334747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78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2875" y="623889"/>
            <a:ext cx="4286250" cy="561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8070840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860" y="1526"/>
              <a:ext cx="1624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1252118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6389" name="Oval 5"/>
          <p:cNvSpPr>
            <a:spLocks noChangeArrowheads="1"/>
          </p:cNvSpPr>
          <p:nvPr/>
        </p:nvSpPr>
        <p:spPr bwMode="auto">
          <a:xfrm>
            <a:off x="5794376" y="2860675"/>
            <a:ext cx="1628775" cy="170815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AutoShape 7"/>
          <p:cNvSpPr>
            <a:spLocks noChangeArrowheads="1"/>
          </p:cNvSpPr>
          <p:nvPr/>
        </p:nvSpPr>
        <p:spPr bwMode="auto">
          <a:xfrm rot="5400000">
            <a:off x="6225637" y="2141131"/>
            <a:ext cx="3640601" cy="3159125"/>
          </a:xfrm>
          <a:custGeom>
            <a:avLst/>
            <a:gdLst>
              <a:gd name="T0" fmla="*/ 2 w 21600"/>
              <a:gd name="T1" fmla="*/ 1 h 21600"/>
              <a:gd name="T2" fmla="*/ 1 w 21600"/>
              <a:gd name="T3" fmla="*/ 2 h 21600"/>
              <a:gd name="T4" fmla="*/ 0 w 21600"/>
              <a:gd name="T5" fmla="*/ 1 h 21600"/>
              <a:gd name="T6" fmla="*/ 1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691 w 21600"/>
              <a:gd name="T13" fmla="*/ 4689 h 21600"/>
              <a:gd name="T14" fmla="*/ 16909 w 21600"/>
              <a:gd name="T15" fmla="*/ 1691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776" y="21600"/>
                </a:lnTo>
                <a:lnTo>
                  <a:pt x="15824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Line 8"/>
          <p:cNvSpPr>
            <a:spLocks noChangeShapeType="1"/>
          </p:cNvSpPr>
          <p:nvPr/>
        </p:nvSpPr>
        <p:spPr bwMode="auto">
          <a:xfrm>
            <a:off x="3276601" y="3713163"/>
            <a:ext cx="7286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2" name="Oval 9"/>
          <p:cNvSpPr>
            <a:spLocks noChangeArrowheads="1"/>
          </p:cNvSpPr>
          <p:nvPr/>
        </p:nvSpPr>
        <p:spPr bwMode="auto">
          <a:xfrm>
            <a:off x="4975225" y="366712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4822825" y="39370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6394" name="Line 12"/>
          <p:cNvSpPr>
            <a:spLocks noChangeShapeType="1"/>
          </p:cNvSpPr>
          <p:nvPr/>
        </p:nvSpPr>
        <p:spPr bwMode="auto">
          <a:xfrm>
            <a:off x="5003800" y="3711575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Line 13"/>
          <p:cNvSpPr>
            <a:spLocks noChangeShapeType="1"/>
          </p:cNvSpPr>
          <p:nvPr/>
        </p:nvSpPr>
        <p:spPr bwMode="auto">
          <a:xfrm>
            <a:off x="5808663" y="37195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6" name="Line 16"/>
          <p:cNvSpPr>
            <a:spLocks noChangeShapeType="1"/>
          </p:cNvSpPr>
          <p:nvPr/>
        </p:nvSpPr>
        <p:spPr bwMode="auto">
          <a:xfrm flipV="1">
            <a:off x="5024439" y="32543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17"/>
          <p:cNvSpPr txBox="1">
            <a:spLocks noChangeArrowheads="1"/>
          </p:cNvSpPr>
          <p:nvPr/>
        </p:nvSpPr>
        <p:spPr bwMode="auto">
          <a:xfrm>
            <a:off x="5365750" y="2601914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6398" name="Line 18"/>
          <p:cNvSpPr>
            <a:spLocks noChangeShapeType="1"/>
          </p:cNvSpPr>
          <p:nvPr/>
        </p:nvSpPr>
        <p:spPr bwMode="auto">
          <a:xfrm flipV="1">
            <a:off x="5930900" y="2636838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Line 19"/>
          <p:cNvSpPr>
            <a:spLocks noChangeShapeType="1"/>
          </p:cNvSpPr>
          <p:nvPr/>
        </p:nvSpPr>
        <p:spPr bwMode="auto">
          <a:xfrm>
            <a:off x="5759450" y="2986089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0" name="Text Box 20"/>
          <p:cNvSpPr txBox="1">
            <a:spLocks noChangeArrowheads="1"/>
          </p:cNvSpPr>
          <p:nvPr/>
        </p:nvSpPr>
        <p:spPr bwMode="auto">
          <a:xfrm>
            <a:off x="5997575" y="3797301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6401" name="Text Box 25"/>
          <p:cNvSpPr txBox="1">
            <a:spLocks noChangeArrowheads="1"/>
          </p:cNvSpPr>
          <p:nvPr/>
        </p:nvSpPr>
        <p:spPr bwMode="auto">
          <a:xfrm>
            <a:off x="6845300" y="41830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6402" name="Line 30"/>
          <p:cNvSpPr>
            <a:spLocks noChangeShapeType="1"/>
          </p:cNvSpPr>
          <p:nvPr/>
        </p:nvSpPr>
        <p:spPr bwMode="auto">
          <a:xfrm>
            <a:off x="4983163" y="53689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3" name="Line 31"/>
          <p:cNvSpPr>
            <a:spLocks noChangeShapeType="1"/>
          </p:cNvSpPr>
          <p:nvPr/>
        </p:nvSpPr>
        <p:spPr bwMode="auto">
          <a:xfrm>
            <a:off x="5778500" y="53784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4" name="Line 32"/>
          <p:cNvSpPr>
            <a:spLocks noChangeShapeType="1"/>
          </p:cNvSpPr>
          <p:nvPr/>
        </p:nvSpPr>
        <p:spPr bwMode="auto">
          <a:xfrm>
            <a:off x="4999039" y="55610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6" name="Line 41"/>
          <p:cNvSpPr>
            <a:spLocks noChangeShapeType="1"/>
          </p:cNvSpPr>
          <p:nvPr/>
        </p:nvSpPr>
        <p:spPr bwMode="auto">
          <a:xfrm>
            <a:off x="6259513" y="53879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7" name="Line 42"/>
          <p:cNvSpPr>
            <a:spLocks noChangeShapeType="1"/>
          </p:cNvSpPr>
          <p:nvPr/>
        </p:nvSpPr>
        <p:spPr bwMode="auto">
          <a:xfrm>
            <a:off x="5803900" y="56832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08" name="Text Box 43"/>
          <p:cNvSpPr txBox="1">
            <a:spLocks noChangeArrowheads="1"/>
          </p:cNvSpPr>
          <p:nvPr/>
        </p:nvSpPr>
        <p:spPr bwMode="auto">
          <a:xfrm>
            <a:off x="5818188" y="58213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16409" name="Line 44"/>
          <p:cNvSpPr>
            <a:spLocks noChangeShapeType="1"/>
          </p:cNvSpPr>
          <p:nvPr/>
        </p:nvSpPr>
        <p:spPr bwMode="auto">
          <a:xfrm>
            <a:off x="5772150" y="48323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0" name="Line 45"/>
          <p:cNvSpPr>
            <a:spLocks noChangeShapeType="1"/>
          </p:cNvSpPr>
          <p:nvPr/>
        </p:nvSpPr>
        <p:spPr bwMode="auto">
          <a:xfrm flipH="1">
            <a:off x="3498851" y="3227389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1" name="Line 47"/>
          <p:cNvSpPr>
            <a:spLocks noChangeShapeType="1"/>
          </p:cNvSpPr>
          <p:nvPr/>
        </p:nvSpPr>
        <p:spPr bwMode="auto">
          <a:xfrm>
            <a:off x="3500438" y="3714750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2" name="Text Box 48"/>
          <p:cNvSpPr txBox="1">
            <a:spLocks noChangeArrowheads="1"/>
          </p:cNvSpPr>
          <p:nvPr/>
        </p:nvSpPr>
        <p:spPr bwMode="auto">
          <a:xfrm>
            <a:off x="3294063" y="391001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6413" name="Oval 49"/>
          <p:cNvSpPr>
            <a:spLocks noChangeArrowheads="1"/>
          </p:cNvSpPr>
          <p:nvPr/>
        </p:nvSpPr>
        <p:spPr bwMode="auto">
          <a:xfrm>
            <a:off x="3513138" y="36623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4" name="Line 50"/>
          <p:cNvSpPr>
            <a:spLocks noChangeShapeType="1"/>
          </p:cNvSpPr>
          <p:nvPr/>
        </p:nvSpPr>
        <p:spPr bwMode="auto">
          <a:xfrm>
            <a:off x="3552825" y="483076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5" name="Line 52"/>
          <p:cNvSpPr>
            <a:spLocks noChangeShapeType="1"/>
          </p:cNvSpPr>
          <p:nvPr/>
        </p:nvSpPr>
        <p:spPr bwMode="auto">
          <a:xfrm>
            <a:off x="3554413" y="4987925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416" name="Text Box 53"/>
          <p:cNvSpPr txBox="1">
            <a:spLocks noChangeArrowheads="1"/>
          </p:cNvSpPr>
          <p:nvPr/>
        </p:nvSpPr>
        <p:spPr bwMode="auto">
          <a:xfrm>
            <a:off x="4424363" y="4805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1</a:t>
            </a: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>
            <a:off x="5146390" y="5362502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3113635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Derivation of the Lens </a:t>
            </a:r>
            <a:r>
              <a:rPr lang="en-US" dirty="0" err="1"/>
              <a:t>Equ</a:t>
            </a:r>
            <a:r>
              <a:rPr lang="en-US" dirty="0"/>
              <a:t>.</a:t>
            </a:r>
          </a:p>
        </p:txBody>
      </p:sp>
      <p:sp>
        <p:nvSpPr>
          <p:cNvPr id="17413" name="Rectangle 59"/>
          <p:cNvSpPr>
            <a:spLocks noChangeArrowheads="1"/>
          </p:cNvSpPr>
          <p:nvPr/>
        </p:nvSpPr>
        <p:spPr bwMode="auto">
          <a:xfrm>
            <a:off x="2241550" y="2470246"/>
            <a:ext cx="5399088" cy="24668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16526" y="2476500"/>
            <a:ext cx="3641725" cy="2463800"/>
            <a:chOff x="2190" y="1526"/>
            <a:chExt cx="2294" cy="1552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17462" name="Oval 5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Oval 6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4" name="AutoShape 7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5" name="Line 8"/>
          <p:cNvSpPr>
            <a:spLocks noChangeShapeType="1"/>
          </p:cNvSpPr>
          <p:nvPr/>
        </p:nvSpPr>
        <p:spPr bwMode="auto">
          <a:xfrm>
            <a:off x="3206751" y="3698875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Oval 9"/>
          <p:cNvSpPr>
            <a:spLocks noChangeArrowheads="1"/>
          </p:cNvSpPr>
          <p:nvPr/>
        </p:nvSpPr>
        <p:spPr bwMode="auto">
          <a:xfrm>
            <a:off x="4397375" y="3652838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4244976" y="3922713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9650413" y="3814763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17419" name="Line 12"/>
          <p:cNvSpPr>
            <a:spLocks noChangeShapeType="1"/>
          </p:cNvSpPr>
          <p:nvPr/>
        </p:nvSpPr>
        <p:spPr bwMode="auto">
          <a:xfrm>
            <a:off x="442595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Line 13"/>
          <p:cNvSpPr>
            <a:spLocks noChangeShapeType="1"/>
          </p:cNvSpPr>
          <p:nvPr/>
        </p:nvSpPr>
        <p:spPr bwMode="auto">
          <a:xfrm>
            <a:off x="5230813" y="3690938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Oval 14"/>
          <p:cNvSpPr>
            <a:spLocks noChangeArrowheads="1"/>
          </p:cNvSpPr>
          <p:nvPr/>
        </p:nvSpPr>
        <p:spPr bwMode="auto">
          <a:xfrm>
            <a:off x="9674225" y="36607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2" name="Line 15"/>
          <p:cNvSpPr>
            <a:spLocks noChangeShapeType="1"/>
          </p:cNvSpPr>
          <p:nvPr/>
        </p:nvSpPr>
        <p:spPr bwMode="auto">
          <a:xfrm>
            <a:off x="8866189" y="3698875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 flipV="1">
            <a:off x="4446589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4787900" y="2587626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25" name="Line 18"/>
          <p:cNvSpPr>
            <a:spLocks noChangeShapeType="1"/>
          </p:cNvSpPr>
          <p:nvPr/>
        </p:nvSpPr>
        <p:spPr bwMode="auto">
          <a:xfrm flipV="1">
            <a:off x="5353050" y="2622550"/>
            <a:ext cx="2903538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6" name="Line 19"/>
          <p:cNvSpPr>
            <a:spLocks noChangeShapeType="1"/>
          </p:cNvSpPr>
          <p:nvPr/>
        </p:nvSpPr>
        <p:spPr bwMode="auto">
          <a:xfrm>
            <a:off x="5181600" y="2971801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7" name="Text Box 20"/>
          <p:cNvSpPr txBox="1">
            <a:spLocks noChangeArrowheads="1"/>
          </p:cNvSpPr>
          <p:nvPr/>
        </p:nvSpPr>
        <p:spPr bwMode="auto">
          <a:xfrm>
            <a:off x="5419725" y="3783014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7428" name="Text Box 21"/>
          <p:cNvSpPr txBox="1">
            <a:spLocks noChangeArrowheads="1"/>
          </p:cNvSpPr>
          <p:nvPr/>
        </p:nvSpPr>
        <p:spPr bwMode="auto">
          <a:xfrm>
            <a:off x="7489825" y="3819526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7429" name="Line 22"/>
          <p:cNvSpPr>
            <a:spLocks noChangeShapeType="1"/>
          </p:cNvSpPr>
          <p:nvPr/>
        </p:nvSpPr>
        <p:spPr bwMode="auto">
          <a:xfrm flipH="1">
            <a:off x="7713664" y="2166938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0" name="Line 23"/>
          <p:cNvSpPr>
            <a:spLocks noChangeShapeType="1"/>
          </p:cNvSpPr>
          <p:nvPr/>
        </p:nvSpPr>
        <p:spPr bwMode="auto">
          <a:xfrm>
            <a:off x="8250238" y="2632076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1" name="Text Box 24"/>
          <p:cNvSpPr txBox="1">
            <a:spLocks noChangeArrowheads="1"/>
          </p:cNvSpPr>
          <p:nvPr/>
        </p:nvSpPr>
        <p:spPr bwMode="auto">
          <a:xfrm>
            <a:off x="8496300" y="1898651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7432" name="Text Box 25"/>
          <p:cNvSpPr txBox="1">
            <a:spLocks noChangeArrowheads="1"/>
          </p:cNvSpPr>
          <p:nvPr/>
        </p:nvSpPr>
        <p:spPr bwMode="auto">
          <a:xfrm>
            <a:off x="6267450" y="4168775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7433" name="Line 26"/>
          <p:cNvSpPr>
            <a:spLocks noChangeShapeType="1"/>
          </p:cNvSpPr>
          <p:nvPr/>
        </p:nvSpPr>
        <p:spPr bwMode="auto">
          <a:xfrm>
            <a:off x="5211763" y="49212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4" name="Line 27"/>
          <p:cNvSpPr>
            <a:spLocks noChangeShapeType="1"/>
          </p:cNvSpPr>
          <p:nvPr/>
        </p:nvSpPr>
        <p:spPr bwMode="auto">
          <a:xfrm>
            <a:off x="5211763" y="5103813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5" name="Line 28"/>
          <p:cNvSpPr>
            <a:spLocks noChangeShapeType="1"/>
          </p:cNvSpPr>
          <p:nvPr/>
        </p:nvSpPr>
        <p:spPr bwMode="auto">
          <a:xfrm>
            <a:off x="8845550" y="492283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6" name="Text Box 29"/>
          <p:cNvSpPr txBox="1">
            <a:spLocks noChangeArrowheads="1"/>
          </p:cNvSpPr>
          <p:nvPr/>
        </p:nvSpPr>
        <p:spPr bwMode="auto">
          <a:xfrm>
            <a:off x="6869113" y="497840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7437" name="Line 34"/>
          <p:cNvSpPr>
            <a:spLocks noChangeShapeType="1"/>
          </p:cNvSpPr>
          <p:nvPr/>
        </p:nvSpPr>
        <p:spPr bwMode="auto">
          <a:xfrm>
            <a:off x="8853488" y="43910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8" name="Line 35"/>
          <p:cNvSpPr>
            <a:spLocks noChangeShapeType="1"/>
          </p:cNvSpPr>
          <p:nvPr/>
        </p:nvSpPr>
        <p:spPr bwMode="auto">
          <a:xfrm>
            <a:off x="9705975" y="44005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8839201" y="4583113"/>
            <a:ext cx="8556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7713663" y="43576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2" name="Line 39"/>
          <p:cNvSpPr>
            <a:spLocks noChangeShapeType="1"/>
          </p:cNvSpPr>
          <p:nvPr/>
        </p:nvSpPr>
        <p:spPr bwMode="auto">
          <a:xfrm>
            <a:off x="7729539" y="44450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3" name="Text Box 40"/>
          <p:cNvSpPr txBox="1">
            <a:spLocks noChangeArrowheads="1"/>
          </p:cNvSpPr>
          <p:nvPr/>
        </p:nvSpPr>
        <p:spPr bwMode="auto">
          <a:xfrm>
            <a:off x="8020050" y="4264025"/>
            <a:ext cx="388248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R</a:t>
            </a:r>
            <a:r>
              <a:rPr lang="en-US" baseline="-25000" dirty="0"/>
              <a:t>2</a:t>
            </a:r>
          </a:p>
        </p:txBody>
      </p:sp>
      <p:sp>
        <p:nvSpPr>
          <p:cNvPr id="17445" name="Line 46"/>
          <p:cNvSpPr>
            <a:spLocks noChangeShapeType="1"/>
          </p:cNvSpPr>
          <p:nvPr/>
        </p:nvSpPr>
        <p:spPr bwMode="auto">
          <a:xfrm>
            <a:off x="4432300" y="3697288"/>
            <a:ext cx="769938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6" name="Line 47"/>
          <p:cNvSpPr>
            <a:spLocks noChangeShapeType="1"/>
          </p:cNvSpPr>
          <p:nvPr/>
        </p:nvSpPr>
        <p:spPr bwMode="auto">
          <a:xfrm flipV="1">
            <a:off x="4452939" y="3240088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7" name="Text Box 48"/>
          <p:cNvSpPr txBox="1">
            <a:spLocks noChangeArrowheads="1"/>
          </p:cNvSpPr>
          <p:nvPr/>
        </p:nvSpPr>
        <p:spPr bwMode="auto">
          <a:xfrm>
            <a:off x="4794250" y="2587626"/>
            <a:ext cx="34925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7448" name="Line 49"/>
          <p:cNvSpPr>
            <a:spLocks noChangeShapeType="1"/>
          </p:cNvSpPr>
          <p:nvPr/>
        </p:nvSpPr>
        <p:spPr bwMode="auto">
          <a:xfrm>
            <a:off x="5187950" y="2971801"/>
            <a:ext cx="522288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49" name="Text Box 50"/>
          <p:cNvSpPr txBox="1">
            <a:spLocks noChangeArrowheads="1"/>
          </p:cNvSpPr>
          <p:nvPr/>
        </p:nvSpPr>
        <p:spPr bwMode="auto">
          <a:xfrm>
            <a:off x="5426075" y="3783014"/>
            <a:ext cx="43338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7450" name="Line 51"/>
          <p:cNvSpPr>
            <a:spLocks noChangeShapeType="1"/>
          </p:cNvSpPr>
          <p:nvPr/>
        </p:nvSpPr>
        <p:spPr bwMode="auto">
          <a:xfrm>
            <a:off x="5200650" y="4446588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1" name="Line 52"/>
          <p:cNvSpPr>
            <a:spLocks noChangeShapeType="1"/>
          </p:cNvSpPr>
          <p:nvPr/>
        </p:nvSpPr>
        <p:spPr bwMode="auto">
          <a:xfrm flipH="1">
            <a:off x="2927351" y="3213101"/>
            <a:ext cx="2436813" cy="487363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2" name="Line 53"/>
          <p:cNvSpPr>
            <a:spLocks noChangeShapeType="1"/>
          </p:cNvSpPr>
          <p:nvPr/>
        </p:nvSpPr>
        <p:spPr bwMode="auto">
          <a:xfrm>
            <a:off x="2928938" y="3700463"/>
            <a:ext cx="1543050" cy="0"/>
          </a:xfrm>
          <a:prstGeom prst="line">
            <a:avLst/>
          </a:prstGeom>
          <a:noFill/>
          <a:ln w="9525">
            <a:solidFill>
              <a:srgbClr val="FF0000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3" name="Text Box 54"/>
          <p:cNvSpPr txBox="1">
            <a:spLocks noChangeArrowheads="1"/>
          </p:cNvSpPr>
          <p:nvPr/>
        </p:nvSpPr>
        <p:spPr bwMode="auto">
          <a:xfrm>
            <a:off x="2722563" y="3895725"/>
            <a:ext cx="38258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17454" name="Oval 55"/>
          <p:cNvSpPr>
            <a:spLocks noChangeArrowheads="1"/>
          </p:cNvSpPr>
          <p:nvPr/>
        </p:nvSpPr>
        <p:spPr bwMode="auto">
          <a:xfrm>
            <a:off x="2941638" y="3648075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5" name="Line 56"/>
          <p:cNvSpPr>
            <a:spLocks noChangeShapeType="1"/>
          </p:cNvSpPr>
          <p:nvPr/>
        </p:nvSpPr>
        <p:spPr bwMode="auto">
          <a:xfrm>
            <a:off x="2981325" y="444500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6" name="Line 57"/>
          <p:cNvSpPr>
            <a:spLocks noChangeShapeType="1"/>
          </p:cNvSpPr>
          <p:nvPr/>
        </p:nvSpPr>
        <p:spPr bwMode="auto">
          <a:xfrm>
            <a:off x="2982913" y="4602163"/>
            <a:ext cx="21907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8" name="Line 60"/>
          <p:cNvSpPr>
            <a:spLocks noChangeShapeType="1"/>
          </p:cNvSpPr>
          <p:nvPr/>
        </p:nvSpPr>
        <p:spPr bwMode="auto">
          <a:xfrm>
            <a:off x="2990850" y="5497513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59" name="Line 61"/>
          <p:cNvSpPr>
            <a:spLocks noChangeShapeType="1"/>
          </p:cNvSpPr>
          <p:nvPr/>
        </p:nvSpPr>
        <p:spPr bwMode="auto">
          <a:xfrm>
            <a:off x="8855075" y="55181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60" name="Line 62"/>
          <p:cNvSpPr>
            <a:spLocks noChangeShapeType="1"/>
          </p:cNvSpPr>
          <p:nvPr/>
        </p:nvSpPr>
        <p:spPr bwMode="auto">
          <a:xfrm>
            <a:off x="2997200" y="5662613"/>
            <a:ext cx="5849938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Text Box 53"/>
          <p:cNvSpPr txBox="1">
            <a:spLocks noChangeArrowheads="1"/>
          </p:cNvSpPr>
          <p:nvPr/>
        </p:nvSpPr>
        <p:spPr bwMode="auto">
          <a:xfrm>
            <a:off x="6075781" y="549741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59" name="Text Box 53"/>
          <p:cNvSpPr txBox="1">
            <a:spLocks noChangeArrowheads="1"/>
          </p:cNvSpPr>
          <p:nvPr/>
        </p:nvSpPr>
        <p:spPr bwMode="auto">
          <a:xfrm>
            <a:off x="9016352" y="4735414"/>
            <a:ext cx="41069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54" name="Text Box 53"/>
          <p:cNvSpPr txBox="1">
            <a:spLocks noChangeArrowheads="1"/>
          </p:cNvSpPr>
          <p:nvPr/>
        </p:nvSpPr>
        <p:spPr bwMode="auto">
          <a:xfrm>
            <a:off x="3906203" y="4439603"/>
            <a:ext cx="425116" cy="369332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1630063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227514" y="2338388"/>
            <a:ext cx="3641725" cy="2463800"/>
            <a:chOff x="2190" y="1526"/>
            <a:chExt cx="2294" cy="1552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15401" name="Oval 4"/>
            <p:cNvSpPr>
              <a:spLocks noChangeArrowheads="1"/>
            </p:cNvSpPr>
            <p:nvPr/>
          </p:nvSpPr>
          <p:spPr bwMode="auto">
            <a:xfrm>
              <a:off x="2190" y="1759"/>
              <a:ext cx="1026" cy="1076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2" name="Oval 5"/>
            <p:cNvSpPr>
              <a:spLocks noChangeArrowheads="1"/>
            </p:cNvSpPr>
            <p:nvPr/>
          </p:nvSpPr>
          <p:spPr bwMode="auto">
            <a:xfrm>
              <a:off x="2989" y="1526"/>
              <a:ext cx="1495" cy="1552"/>
            </a:xfrm>
            <a:prstGeom prst="ellipse">
              <a:avLst/>
            </a:pr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03" name="AutoShape 6"/>
            <p:cNvSpPr>
              <a:spLocks noChangeArrowheads="1"/>
            </p:cNvSpPr>
            <p:nvPr/>
          </p:nvSpPr>
          <p:spPr bwMode="auto">
            <a:xfrm rot="5400000">
              <a:off x="2325" y="1845"/>
              <a:ext cx="1524" cy="912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3402 w 21600"/>
                <a:gd name="T13" fmla="*/ 3411 h 21600"/>
                <a:gd name="T14" fmla="*/ 18198 w 21600"/>
                <a:gd name="T15" fmla="*/ 18189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3203" y="21600"/>
                  </a:lnTo>
                  <a:lnTo>
                    <a:pt x="18397" y="21600"/>
                  </a:lnTo>
                  <a:lnTo>
                    <a:pt x="21600" y="0"/>
                  </a:lnTo>
                  <a:close/>
                </a:path>
              </a:pathLst>
            </a:custGeom>
            <a:grpFill/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65" name="Line 8"/>
          <p:cNvSpPr>
            <a:spLocks noChangeShapeType="1"/>
          </p:cNvSpPr>
          <p:nvPr/>
        </p:nvSpPr>
        <p:spPr bwMode="auto">
          <a:xfrm>
            <a:off x="2217739" y="3560763"/>
            <a:ext cx="67786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6" name="Oval 9"/>
          <p:cNvSpPr>
            <a:spLocks noChangeArrowheads="1"/>
          </p:cNvSpPr>
          <p:nvPr/>
        </p:nvSpPr>
        <p:spPr bwMode="auto">
          <a:xfrm>
            <a:off x="3379788" y="352901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10"/>
          <p:cNvSpPr txBox="1">
            <a:spLocks noChangeArrowheads="1"/>
          </p:cNvSpPr>
          <p:nvPr/>
        </p:nvSpPr>
        <p:spPr bwMode="auto">
          <a:xfrm>
            <a:off x="3255963" y="3784600"/>
            <a:ext cx="29046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5368" name="Text Box 11"/>
          <p:cNvSpPr txBox="1">
            <a:spLocks noChangeArrowheads="1"/>
          </p:cNvSpPr>
          <p:nvPr/>
        </p:nvSpPr>
        <p:spPr bwMode="auto">
          <a:xfrm>
            <a:off x="8661400" y="3676650"/>
            <a:ext cx="30328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5369" name="Line 12"/>
          <p:cNvSpPr>
            <a:spLocks noChangeShapeType="1"/>
          </p:cNvSpPr>
          <p:nvPr/>
        </p:nvSpPr>
        <p:spPr bwMode="auto">
          <a:xfrm>
            <a:off x="3436939" y="3559175"/>
            <a:ext cx="769937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4"/>
          <p:cNvSpPr>
            <a:spLocks noChangeShapeType="1"/>
          </p:cNvSpPr>
          <p:nvPr/>
        </p:nvSpPr>
        <p:spPr bwMode="auto">
          <a:xfrm>
            <a:off x="4241800" y="3567113"/>
            <a:ext cx="360045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Oval 16"/>
          <p:cNvSpPr>
            <a:spLocks noChangeArrowheads="1"/>
          </p:cNvSpPr>
          <p:nvPr/>
        </p:nvSpPr>
        <p:spPr bwMode="auto">
          <a:xfrm>
            <a:off x="8685213" y="3522663"/>
            <a:ext cx="88900" cy="889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2" name="Line 15"/>
          <p:cNvSpPr>
            <a:spLocks noChangeShapeType="1"/>
          </p:cNvSpPr>
          <p:nvPr/>
        </p:nvSpPr>
        <p:spPr bwMode="auto">
          <a:xfrm>
            <a:off x="7877176" y="3560763"/>
            <a:ext cx="1408113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Line 17"/>
          <p:cNvSpPr>
            <a:spLocks noChangeShapeType="1"/>
          </p:cNvSpPr>
          <p:nvPr/>
        </p:nvSpPr>
        <p:spPr bwMode="auto">
          <a:xfrm flipV="1">
            <a:off x="3457576" y="3101975"/>
            <a:ext cx="900113" cy="46513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4" name="Text Box 18"/>
          <p:cNvSpPr txBox="1">
            <a:spLocks noChangeArrowheads="1"/>
          </p:cNvSpPr>
          <p:nvPr/>
        </p:nvSpPr>
        <p:spPr bwMode="auto">
          <a:xfrm>
            <a:off x="3798888" y="2449513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5375" name="Line 19"/>
          <p:cNvSpPr>
            <a:spLocks noChangeShapeType="1"/>
          </p:cNvSpPr>
          <p:nvPr/>
        </p:nvSpPr>
        <p:spPr bwMode="auto">
          <a:xfrm flipV="1">
            <a:off x="4364039" y="2484438"/>
            <a:ext cx="2903537" cy="59690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Line 20"/>
          <p:cNvSpPr>
            <a:spLocks noChangeShapeType="1"/>
          </p:cNvSpPr>
          <p:nvPr/>
        </p:nvSpPr>
        <p:spPr bwMode="auto">
          <a:xfrm>
            <a:off x="4192589" y="2833689"/>
            <a:ext cx="522287" cy="7397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21"/>
          <p:cNvSpPr txBox="1">
            <a:spLocks noChangeArrowheads="1"/>
          </p:cNvSpPr>
          <p:nvPr/>
        </p:nvSpPr>
        <p:spPr bwMode="auto">
          <a:xfrm>
            <a:off x="4430714" y="3644901"/>
            <a:ext cx="433387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1</a:t>
            </a:r>
          </a:p>
        </p:txBody>
      </p:sp>
      <p:sp>
        <p:nvSpPr>
          <p:cNvPr id="15378" name="Text Box 22"/>
          <p:cNvSpPr txBox="1">
            <a:spLocks noChangeArrowheads="1"/>
          </p:cNvSpPr>
          <p:nvPr/>
        </p:nvSpPr>
        <p:spPr bwMode="auto">
          <a:xfrm>
            <a:off x="6500814" y="3681413"/>
            <a:ext cx="433387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C</a:t>
            </a:r>
            <a:r>
              <a:rPr lang="en-US" baseline="-25000"/>
              <a:t>2</a:t>
            </a:r>
          </a:p>
        </p:txBody>
      </p:sp>
      <p:sp>
        <p:nvSpPr>
          <p:cNvPr id="15379" name="Line 23"/>
          <p:cNvSpPr>
            <a:spLocks noChangeShapeType="1"/>
          </p:cNvSpPr>
          <p:nvPr/>
        </p:nvSpPr>
        <p:spPr bwMode="auto">
          <a:xfrm flipH="1">
            <a:off x="6724651" y="2028825"/>
            <a:ext cx="741363" cy="1524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0" name="Line 24"/>
          <p:cNvSpPr>
            <a:spLocks noChangeShapeType="1"/>
          </p:cNvSpPr>
          <p:nvPr/>
        </p:nvSpPr>
        <p:spPr bwMode="auto">
          <a:xfrm>
            <a:off x="7261225" y="2493964"/>
            <a:ext cx="2046288" cy="1495425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1" name="Text Box 25"/>
          <p:cNvSpPr txBox="1">
            <a:spLocks noChangeArrowheads="1"/>
          </p:cNvSpPr>
          <p:nvPr/>
        </p:nvSpPr>
        <p:spPr bwMode="auto">
          <a:xfrm>
            <a:off x="7507288" y="1760538"/>
            <a:ext cx="349250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15382" name="Text Box 26"/>
          <p:cNvSpPr txBox="1">
            <a:spLocks noChangeArrowheads="1"/>
          </p:cNvSpPr>
          <p:nvPr/>
        </p:nvSpPr>
        <p:spPr bwMode="auto">
          <a:xfrm>
            <a:off x="5278438" y="4030663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5383" name="Line 28"/>
          <p:cNvSpPr>
            <a:spLocks noChangeShapeType="1"/>
          </p:cNvSpPr>
          <p:nvPr/>
        </p:nvSpPr>
        <p:spPr bwMode="auto">
          <a:xfrm>
            <a:off x="4222750" y="478313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4" name="Line 29"/>
          <p:cNvSpPr>
            <a:spLocks noChangeShapeType="1"/>
          </p:cNvSpPr>
          <p:nvPr/>
        </p:nvSpPr>
        <p:spPr bwMode="auto">
          <a:xfrm>
            <a:off x="4222750" y="49657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5" name="Line 30"/>
          <p:cNvSpPr>
            <a:spLocks noChangeShapeType="1"/>
          </p:cNvSpPr>
          <p:nvPr/>
        </p:nvSpPr>
        <p:spPr bwMode="auto">
          <a:xfrm>
            <a:off x="7856538" y="47847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6" name="Text Box 31"/>
          <p:cNvSpPr txBox="1">
            <a:spLocks noChangeArrowheads="1"/>
          </p:cNvSpPr>
          <p:nvPr/>
        </p:nvSpPr>
        <p:spPr bwMode="auto">
          <a:xfrm>
            <a:off x="5880100" y="4768851"/>
            <a:ext cx="260350" cy="3667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</a:p>
        </p:txBody>
      </p:sp>
      <p:sp>
        <p:nvSpPr>
          <p:cNvPr id="15387" name="Line 32"/>
          <p:cNvSpPr>
            <a:spLocks noChangeShapeType="1"/>
          </p:cNvSpPr>
          <p:nvPr/>
        </p:nvSpPr>
        <p:spPr bwMode="auto">
          <a:xfrm>
            <a:off x="3416300" y="52165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8" name="Line 34"/>
          <p:cNvSpPr>
            <a:spLocks noChangeShapeType="1"/>
          </p:cNvSpPr>
          <p:nvPr/>
        </p:nvSpPr>
        <p:spPr bwMode="auto">
          <a:xfrm>
            <a:off x="4211638" y="52260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89" name="Line 35"/>
          <p:cNvSpPr>
            <a:spLocks noChangeShapeType="1"/>
          </p:cNvSpPr>
          <p:nvPr/>
        </p:nvSpPr>
        <p:spPr bwMode="auto">
          <a:xfrm>
            <a:off x="3432176" y="5408613"/>
            <a:ext cx="754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0" name="Text Box 36"/>
          <p:cNvSpPr txBox="1">
            <a:spLocks noChangeArrowheads="1"/>
          </p:cNvSpPr>
          <p:nvPr/>
        </p:nvSpPr>
        <p:spPr bwMode="auto">
          <a:xfrm>
            <a:off x="3590925" y="5516563"/>
            <a:ext cx="35298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5391" name="Line 37"/>
          <p:cNvSpPr>
            <a:spLocks noChangeShapeType="1"/>
          </p:cNvSpPr>
          <p:nvPr/>
        </p:nvSpPr>
        <p:spPr bwMode="auto">
          <a:xfrm>
            <a:off x="7864475" y="526732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2" name="Line 38"/>
          <p:cNvSpPr>
            <a:spLocks noChangeShapeType="1"/>
          </p:cNvSpPr>
          <p:nvPr/>
        </p:nvSpPr>
        <p:spPr bwMode="auto">
          <a:xfrm>
            <a:off x="8716963" y="5276850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3" name="Line 39"/>
          <p:cNvSpPr>
            <a:spLocks noChangeShapeType="1"/>
          </p:cNvSpPr>
          <p:nvPr/>
        </p:nvSpPr>
        <p:spPr bwMode="auto">
          <a:xfrm>
            <a:off x="7850188" y="5459413"/>
            <a:ext cx="855662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4" name="Text Box 40"/>
          <p:cNvSpPr txBox="1">
            <a:spLocks noChangeArrowheads="1"/>
          </p:cNvSpPr>
          <p:nvPr/>
        </p:nvSpPr>
        <p:spPr bwMode="auto">
          <a:xfrm>
            <a:off x="8081963" y="5567363"/>
            <a:ext cx="425116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r>
              <a:rPr lang="en-US" baseline="-25000" dirty="0"/>
              <a:t>2</a:t>
            </a:r>
          </a:p>
        </p:txBody>
      </p:sp>
      <p:sp>
        <p:nvSpPr>
          <p:cNvPr id="15395" name="Line 41"/>
          <p:cNvSpPr>
            <a:spLocks noChangeShapeType="1"/>
          </p:cNvSpPr>
          <p:nvPr/>
        </p:nvSpPr>
        <p:spPr bwMode="auto">
          <a:xfrm>
            <a:off x="6724650" y="5233989"/>
            <a:ext cx="0" cy="36353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6" name="Line 42"/>
          <p:cNvSpPr>
            <a:spLocks noChangeShapeType="1"/>
          </p:cNvSpPr>
          <p:nvPr/>
        </p:nvSpPr>
        <p:spPr bwMode="auto">
          <a:xfrm>
            <a:off x="6740526" y="5321300"/>
            <a:ext cx="110172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7" name="Text Box 43"/>
          <p:cNvSpPr txBox="1">
            <a:spLocks noChangeArrowheads="1"/>
          </p:cNvSpPr>
          <p:nvPr/>
        </p:nvSpPr>
        <p:spPr bwMode="auto">
          <a:xfrm>
            <a:off x="7059613" y="5168900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  <p:sp>
        <p:nvSpPr>
          <p:cNvPr id="15398" name="Line 44"/>
          <p:cNvSpPr>
            <a:spLocks noChangeShapeType="1"/>
          </p:cNvSpPr>
          <p:nvPr/>
        </p:nvSpPr>
        <p:spPr bwMode="auto">
          <a:xfrm>
            <a:off x="4692650" y="5235575"/>
            <a:ext cx="0" cy="363538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99" name="Line 45"/>
          <p:cNvSpPr>
            <a:spLocks noChangeShapeType="1"/>
          </p:cNvSpPr>
          <p:nvPr/>
        </p:nvSpPr>
        <p:spPr bwMode="auto">
          <a:xfrm>
            <a:off x="4237038" y="5530850"/>
            <a:ext cx="4635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0" name="Text Box 46"/>
          <p:cNvSpPr txBox="1">
            <a:spLocks noChangeArrowheads="1"/>
          </p:cNvSpPr>
          <p:nvPr/>
        </p:nvSpPr>
        <p:spPr bwMode="auto">
          <a:xfrm>
            <a:off x="4251325" y="5668963"/>
            <a:ext cx="388248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840846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5553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9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391527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839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119439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5586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7086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3714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34052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0132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4764088" y="3246439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6059488" y="2678114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406902" y="2109790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3979864" y="2968628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50652095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Oval 59"/>
          <p:cNvSpPr/>
          <p:nvPr/>
        </p:nvSpPr>
        <p:spPr>
          <a:xfrm>
            <a:off x="3157929" y="272323"/>
            <a:ext cx="6013554" cy="582867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157929" y="419725"/>
            <a:ext cx="5576341" cy="551638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757535" y="209862"/>
            <a:ext cx="4991724" cy="61759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778515" y="3027546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1</a:t>
            </a:r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9100826" y="254554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73748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4553334"/>
            <a:ext cx="29046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73272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7"/>
          <p:cNvGrpSpPr>
            <a:grpSpLocks/>
          </p:cNvGrpSpPr>
          <p:nvPr/>
        </p:nvGrpSpPr>
        <p:grpSpPr bwMode="auto">
          <a:xfrm>
            <a:off x="4406902" y="374754"/>
            <a:ext cx="2625725" cy="5501390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462318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4525853"/>
            <a:ext cx="346570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  <p:sp>
        <p:nvSpPr>
          <p:cNvPr id="34" name="Oval 10"/>
          <p:cNvSpPr>
            <a:spLocks noChangeArrowheads="1"/>
          </p:cNvSpPr>
          <p:nvPr/>
        </p:nvSpPr>
        <p:spPr bwMode="auto">
          <a:xfrm>
            <a:off x="3155432" y="3199178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17"/>
          <p:cNvSpPr>
            <a:spLocks noChangeShapeType="1"/>
          </p:cNvSpPr>
          <p:nvPr/>
        </p:nvSpPr>
        <p:spPr bwMode="auto">
          <a:xfrm flipV="1">
            <a:off x="3187910" y="2593298"/>
            <a:ext cx="2563317" cy="644577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 flipV="1">
            <a:off x="5702742" y="2548328"/>
            <a:ext cx="3781035" cy="49838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17"/>
          <p:cNvSpPr>
            <a:spLocks noChangeShapeType="1"/>
          </p:cNvSpPr>
          <p:nvPr/>
        </p:nvSpPr>
        <p:spPr bwMode="auto">
          <a:xfrm flipV="1">
            <a:off x="3142937" y="2458387"/>
            <a:ext cx="6730585" cy="809466"/>
          </a:xfrm>
          <a:prstGeom prst="line">
            <a:avLst/>
          </a:prstGeom>
          <a:noFill/>
          <a:ln w="9525">
            <a:solidFill>
              <a:srgbClr val="00B0F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Oval 10"/>
          <p:cNvSpPr>
            <a:spLocks noChangeArrowheads="1"/>
          </p:cNvSpPr>
          <p:nvPr/>
        </p:nvSpPr>
        <p:spPr bwMode="auto">
          <a:xfrm>
            <a:off x="3170422" y="3561437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17"/>
          <p:cNvSpPr>
            <a:spLocks noChangeShapeType="1"/>
          </p:cNvSpPr>
          <p:nvPr/>
        </p:nvSpPr>
        <p:spPr bwMode="auto">
          <a:xfrm flipV="1">
            <a:off x="3157929" y="2098623"/>
            <a:ext cx="6086005" cy="1484025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Oval 10"/>
          <p:cNvSpPr>
            <a:spLocks noChangeArrowheads="1"/>
          </p:cNvSpPr>
          <p:nvPr/>
        </p:nvSpPr>
        <p:spPr bwMode="auto">
          <a:xfrm>
            <a:off x="4267192" y="294435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7"/>
          <p:cNvSpPr>
            <a:spLocks noChangeShapeType="1"/>
          </p:cNvSpPr>
          <p:nvPr/>
        </p:nvSpPr>
        <p:spPr bwMode="auto">
          <a:xfrm flipV="1">
            <a:off x="3187910" y="2113613"/>
            <a:ext cx="2518347" cy="1499012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7"/>
          <p:cNvSpPr>
            <a:spLocks noChangeShapeType="1"/>
          </p:cNvSpPr>
          <p:nvPr/>
        </p:nvSpPr>
        <p:spPr bwMode="auto">
          <a:xfrm>
            <a:off x="5736236" y="2130354"/>
            <a:ext cx="3867462" cy="45719"/>
          </a:xfrm>
          <a:prstGeom prst="line">
            <a:avLst/>
          </a:prstGeom>
          <a:noFill/>
          <a:ln w="9525">
            <a:solidFill>
              <a:srgbClr val="00B05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Oval 10"/>
          <p:cNvSpPr>
            <a:spLocks noChangeArrowheads="1"/>
          </p:cNvSpPr>
          <p:nvPr/>
        </p:nvSpPr>
        <p:spPr bwMode="auto">
          <a:xfrm>
            <a:off x="3247873" y="3818765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flipV="1">
            <a:off x="3277849" y="1798819"/>
            <a:ext cx="2458387" cy="2053650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Line 17"/>
          <p:cNvSpPr>
            <a:spLocks noChangeShapeType="1"/>
          </p:cNvSpPr>
          <p:nvPr/>
        </p:nvSpPr>
        <p:spPr bwMode="auto">
          <a:xfrm>
            <a:off x="5646295" y="1813811"/>
            <a:ext cx="4287186" cy="64958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7"/>
          <p:cNvSpPr>
            <a:spLocks noChangeShapeType="1"/>
          </p:cNvSpPr>
          <p:nvPr/>
        </p:nvSpPr>
        <p:spPr bwMode="auto">
          <a:xfrm flipV="1">
            <a:off x="3262859" y="1633928"/>
            <a:ext cx="6235909" cy="2203552"/>
          </a:xfrm>
          <a:prstGeom prst="line">
            <a:avLst/>
          </a:prstGeom>
          <a:noFill/>
          <a:ln w="9525">
            <a:solidFill>
              <a:srgbClr val="7030A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Oval 15"/>
          <p:cNvSpPr>
            <a:spLocks noChangeArrowheads="1"/>
          </p:cNvSpPr>
          <p:nvPr/>
        </p:nvSpPr>
        <p:spPr bwMode="auto">
          <a:xfrm>
            <a:off x="8983406" y="212832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Oval 15"/>
          <p:cNvSpPr>
            <a:spLocks noChangeArrowheads="1"/>
          </p:cNvSpPr>
          <p:nvPr/>
        </p:nvSpPr>
        <p:spPr bwMode="auto">
          <a:xfrm>
            <a:off x="8836006" y="1846016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3" name="Text Box 11"/>
          <p:cNvSpPr txBox="1">
            <a:spLocks noChangeArrowheads="1"/>
          </p:cNvSpPr>
          <p:nvPr/>
        </p:nvSpPr>
        <p:spPr bwMode="auto">
          <a:xfrm>
            <a:off x="2840974" y="3419788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2</a:t>
            </a:r>
          </a:p>
        </p:txBody>
      </p:sp>
      <p:sp>
        <p:nvSpPr>
          <p:cNvPr id="64" name="Text Box 11"/>
          <p:cNvSpPr txBox="1">
            <a:spLocks noChangeArrowheads="1"/>
          </p:cNvSpPr>
          <p:nvPr/>
        </p:nvSpPr>
        <p:spPr bwMode="auto">
          <a:xfrm>
            <a:off x="2870955" y="3794542"/>
            <a:ext cx="36901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r>
              <a:rPr lang="en-US" baseline="-25000" dirty="0"/>
              <a:t>3</a:t>
            </a:r>
          </a:p>
        </p:txBody>
      </p:sp>
      <p:sp>
        <p:nvSpPr>
          <p:cNvPr id="65" name="Text Box 11"/>
          <p:cNvSpPr txBox="1">
            <a:spLocks noChangeArrowheads="1"/>
          </p:cNvSpPr>
          <p:nvPr/>
        </p:nvSpPr>
        <p:spPr bwMode="auto">
          <a:xfrm>
            <a:off x="9151833" y="255035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1</a:t>
            </a:r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9019420" y="2133133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2</a:t>
            </a:r>
          </a:p>
        </p:txBody>
      </p:sp>
      <p:sp>
        <p:nvSpPr>
          <p:cNvPr id="67" name="Text Box 11"/>
          <p:cNvSpPr txBox="1">
            <a:spLocks noChangeArrowheads="1"/>
          </p:cNvSpPr>
          <p:nvPr/>
        </p:nvSpPr>
        <p:spPr bwMode="auto">
          <a:xfrm>
            <a:off x="8899499" y="1773369"/>
            <a:ext cx="38183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r>
              <a:rPr lang="en-US" baseline="-250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01190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7116" y="-229451"/>
            <a:ext cx="4185138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Question 223.15.8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1972413" y="4302369"/>
            <a:ext cx="4038600" cy="232788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ray enters a mirror as shown above. Which of the choices to the right shows how the ray will exit the mirror?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077200" y="6016384"/>
            <a:ext cx="2133600" cy="365125"/>
          </a:xfrm>
        </p:spPr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524002" y="691957"/>
            <a:ext cx="3786553" cy="3610412"/>
            <a:chOff x="1" y="691957"/>
            <a:chExt cx="3786553" cy="3610412"/>
          </a:xfrm>
        </p:grpSpPr>
        <p:sp>
          <p:nvSpPr>
            <p:cNvPr id="6" name="Rectangle 5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7" name="Group 46"/>
            <p:cNvGrpSpPr/>
            <p:nvPr/>
          </p:nvGrpSpPr>
          <p:grpSpPr>
            <a:xfrm>
              <a:off x="785621" y="1593518"/>
              <a:ext cx="2813364" cy="1377069"/>
              <a:chOff x="890954" y="2508738"/>
              <a:chExt cx="2766646" cy="1312883"/>
            </a:xfrm>
          </p:grpSpPr>
          <p:cxnSp>
            <p:nvCxnSpPr>
              <p:cNvPr id="50" name="Straight Connector 49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Connector 52"/>
              <p:cNvCxnSpPr/>
              <p:nvPr/>
            </p:nvCxnSpPr>
            <p:spPr>
              <a:xfrm>
                <a:off x="890954" y="2508738"/>
                <a:ext cx="2685947" cy="13128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8" name="TextBox 47"/>
            <p:cNvSpPr txBox="1"/>
            <p:nvPr/>
          </p:nvSpPr>
          <p:spPr>
            <a:xfrm>
              <a:off x="1596264" y="266329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2526100" y="2663292"/>
              <a:ext cx="255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5089284" name="Isosceles Triangle 5089283"/>
            <p:cNvSpPr/>
            <p:nvPr/>
          </p:nvSpPr>
          <p:spPr>
            <a:xfrm rot="7196341">
              <a:off x="1367428" y="1858672"/>
              <a:ext cx="164124" cy="136598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519645" y="29479"/>
            <a:ext cx="1995530" cy="2189315"/>
            <a:chOff x="1" y="691957"/>
            <a:chExt cx="3786553" cy="3610412"/>
          </a:xfrm>
        </p:grpSpPr>
        <p:sp>
          <p:nvSpPr>
            <p:cNvPr id="55" name="Rectangle 54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Oval 66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8" name="Group 67"/>
            <p:cNvGrpSpPr/>
            <p:nvPr/>
          </p:nvGrpSpPr>
          <p:grpSpPr>
            <a:xfrm>
              <a:off x="785621" y="1593519"/>
              <a:ext cx="2813364" cy="1439105"/>
              <a:chOff x="890954" y="2508738"/>
              <a:chExt cx="2766646" cy="1372027"/>
            </a:xfrm>
          </p:grpSpPr>
          <p:cxnSp>
            <p:nvCxnSpPr>
              <p:cNvPr id="72" name="Straight Connector 71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Oval 72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73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/>
              <p:cNvCxnSpPr/>
              <p:nvPr/>
            </p:nvCxnSpPr>
            <p:spPr>
              <a:xfrm>
                <a:off x="890954" y="2508738"/>
                <a:ext cx="2720910" cy="13720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9" name="TextBox 68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31" name="Straight Connector 30"/>
          <p:cNvCxnSpPr/>
          <p:nvPr/>
        </p:nvCxnSpPr>
        <p:spPr>
          <a:xfrm>
            <a:off x="7676518" y="1448060"/>
            <a:ext cx="1690068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9280" name="TextBox 5089279"/>
          <p:cNvSpPr txBox="1"/>
          <p:nvPr/>
        </p:nvSpPr>
        <p:spPr>
          <a:xfrm>
            <a:off x="7033846" y="91439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033847" y="30714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33848" y="5158127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7495135" y="2371194"/>
            <a:ext cx="1995530" cy="2189315"/>
            <a:chOff x="1" y="691957"/>
            <a:chExt cx="3786553" cy="3610412"/>
          </a:xfrm>
        </p:grpSpPr>
        <p:sp>
          <p:nvSpPr>
            <p:cNvPr id="88" name="Rectangle 87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0" name="Group 89"/>
            <p:cNvGrpSpPr/>
            <p:nvPr/>
          </p:nvGrpSpPr>
          <p:grpSpPr>
            <a:xfrm>
              <a:off x="785621" y="1593519"/>
              <a:ext cx="2813364" cy="1439105"/>
              <a:chOff x="890954" y="2508738"/>
              <a:chExt cx="2766646" cy="1372027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Oval 94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>
                <a:off x="890954" y="2508738"/>
                <a:ext cx="2719568" cy="137202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1" name="TextBox 90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98" name="Straight Connector 97"/>
          <p:cNvCxnSpPr/>
          <p:nvPr/>
        </p:nvCxnSpPr>
        <p:spPr>
          <a:xfrm flipH="1">
            <a:off x="8170985" y="3801497"/>
            <a:ext cx="1195602" cy="65327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9" name="Group 98"/>
          <p:cNvGrpSpPr/>
          <p:nvPr/>
        </p:nvGrpSpPr>
        <p:grpSpPr>
          <a:xfrm>
            <a:off x="7495136" y="4622011"/>
            <a:ext cx="1995530" cy="2189315"/>
            <a:chOff x="1" y="691957"/>
            <a:chExt cx="3786553" cy="3610412"/>
          </a:xfrm>
        </p:grpSpPr>
        <p:sp>
          <p:nvSpPr>
            <p:cNvPr id="100" name="Rectangle 99"/>
            <p:cNvSpPr/>
            <p:nvPr/>
          </p:nvSpPr>
          <p:spPr>
            <a:xfrm>
              <a:off x="2954215" y="691957"/>
              <a:ext cx="832339" cy="36104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Oval 100"/>
            <p:cNvSpPr/>
            <p:nvPr/>
          </p:nvSpPr>
          <p:spPr>
            <a:xfrm>
              <a:off x="1" y="691957"/>
              <a:ext cx="3598984" cy="361041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" name="Group 101"/>
            <p:cNvGrpSpPr/>
            <p:nvPr/>
          </p:nvGrpSpPr>
          <p:grpSpPr>
            <a:xfrm>
              <a:off x="785621" y="1593518"/>
              <a:ext cx="2813364" cy="1457160"/>
              <a:chOff x="890954" y="2508738"/>
              <a:chExt cx="2766646" cy="1389241"/>
            </a:xfrm>
          </p:grpSpPr>
          <p:cxnSp>
            <p:nvCxnSpPr>
              <p:cNvPr id="106" name="Straight Connector 105"/>
              <p:cNvCxnSpPr/>
              <p:nvPr/>
            </p:nvCxnSpPr>
            <p:spPr>
              <a:xfrm>
                <a:off x="890954" y="3423138"/>
                <a:ext cx="2766646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7" name="Oval 106"/>
              <p:cNvSpPr/>
              <p:nvPr/>
            </p:nvSpPr>
            <p:spPr>
              <a:xfrm>
                <a:off x="2672867" y="3341066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Oval 107"/>
              <p:cNvSpPr/>
              <p:nvPr/>
            </p:nvSpPr>
            <p:spPr>
              <a:xfrm>
                <a:off x="1758474" y="3352790"/>
                <a:ext cx="117231" cy="1524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9" name="Straight Connector 108"/>
              <p:cNvCxnSpPr/>
              <p:nvPr/>
            </p:nvCxnSpPr>
            <p:spPr>
              <a:xfrm>
                <a:off x="890954" y="2508738"/>
                <a:ext cx="2719567" cy="1389241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3" name="TextBox 102"/>
            <p:cNvSpPr txBox="1"/>
            <p:nvPr/>
          </p:nvSpPr>
          <p:spPr>
            <a:xfrm>
              <a:off x="1596265" y="2663291"/>
              <a:ext cx="584621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2526100" y="2663291"/>
              <a:ext cx="484243" cy="609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</p:grpSp>
      <p:cxnSp>
        <p:nvCxnSpPr>
          <p:cNvPr id="110" name="Straight Connector 109"/>
          <p:cNvCxnSpPr/>
          <p:nvPr/>
        </p:nvCxnSpPr>
        <p:spPr>
          <a:xfrm>
            <a:off x="7963574" y="5610511"/>
            <a:ext cx="1373828" cy="43085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0932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1498444" y="1325880"/>
          <a:ext cx="9169556" cy="3947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8000" imgH="1854200" progId="Equation.3">
                  <p:embed/>
                </p:oleObj>
              </mc:Choice>
              <mc:Fallback>
                <p:oleObj name="Equation" r:id="rId2" imgW="4318000" imgH="1854200" progId="Equation.3">
                  <p:embed/>
                  <p:pic>
                    <p:nvPicPr>
                      <p:cNvPr id="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444" y="1325880"/>
                        <a:ext cx="9169556" cy="394716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01153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91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223.16.2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is on the same side of the air-glass interface as the object, we call this a virtual image. What would be the sign of the image distance, s’?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6653997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92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223.16.3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1"/>
            <a:ext cx="762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inverted, what is the sign of the image height?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17321133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37D248-6E5F-4FBE-A133-A3DD9DE0A1C4}" type="slidenum">
              <a:rPr lang="en-US" smtClean="0"/>
              <a:pPr/>
              <a:t>93</a:t>
            </a:fld>
            <a:endParaRPr lang="en-US"/>
          </a:p>
        </p:txBody>
      </p:sp>
      <p:sp>
        <p:nvSpPr>
          <p:cNvPr id="181251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223.16.4</a:t>
            </a:r>
          </a:p>
        </p:txBody>
      </p:sp>
      <p:sp>
        <p:nvSpPr>
          <p:cNvPr id="181252" name="Text Box 3"/>
          <p:cNvSpPr txBox="1">
            <a:spLocks noChangeArrowheads="1"/>
          </p:cNvSpPr>
          <p:nvPr/>
        </p:nvSpPr>
        <p:spPr bwMode="auto">
          <a:xfrm>
            <a:off x="2286000" y="1295401"/>
            <a:ext cx="7620000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image is inverted, what is the sign of the magnification?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Positive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Negative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Neutral</a:t>
            </a:r>
          </a:p>
        </p:txBody>
      </p:sp>
    </p:spTree>
    <p:extLst>
      <p:ext uri="{BB962C8B-B14F-4D97-AF65-F5344CB8AC3E}">
        <p14:creationId xmlns:p14="http://schemas.microsoft.com/office/powerpoint/2010/main" val="2063737057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223.16.5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286000" y="1295400"/>
            <a:ext cx="7620000" cy="4801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What would</a:t>
            </a:r>
          </a:p>
          <a:p>
            <a:pPr marL="342900" indent="-342900">
              <a:spcBef>
                <a:spcPct val="50000"/>
              </a:spcBef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 for </a:t>
            </a:r>
            <a:r>
              <a:rPr lang="en-US" sz="36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thin lens? </a:t>
            </a:r>
            <a:endParaRPr lang="en-US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radius ratio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lens thickness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lens width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3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focal length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5924551" y="1284289"/>
          <a:ext cx="2481263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39600" imgH="431640" progId="Equation.3">
                  <p:embed/>
                </p:oleObj>
              </mc:Choice>
              <mc:Fallback>
                <p:oleObj name="Equation" r:id="rId2" imgW="939600" imgH="4316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1" y="1284289"/>
                        <a:ext cx="2481263" cy="822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843341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318479" y="299804"/>
            <a:ext cx="7587521" cy="4479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/>
              <a:t>Question 223.16.6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1928735" y="950626"/>
            <a:ext cx="8364511" cy="590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professor tells us that we will find the thin lens formula by making the image of a dot of light. This is OK because…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 one takes pictures of anything but dot’s of light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 is lazy and does not want to do anything bigger than a dot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dot of light images into a complete picture, like the Mona Lisa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r>
              <a:rPr lang="en-US" sz="28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can think about any extended body as consisting of emitting or reflecting dots.</a:t>
            </a:r>
          </a:p>
          <a:p>
            <a:pPr marL="742950" indent="-742950">
              <a:spcBef>
                <a:spcPct val="50000"/>
              </a:spcBef>
              <a:buAutoNum type="alphaLcParenR"/>
            </a:pPr>
            <a:endParaRPr lang="en-US" sz="28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514099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Derivation of the Lens Equ.</a:t>
            </a:r>
          </a:p>
        </p:txBody>
      </p:sp>
      <p:sp>
        <p:nvSpPr>
          <p:cNvPr id="19461" name="Freeform 51"/>
          <p:cNvSpPr>
            <a:spLocks/>
          </p:cNvSpPr>
          <p:nvPr/>
        </p:nvSpPr>
        <p:spPr bwMode="auto">
          <a:xfrm>
            <a:off x="5553076" y="2119314"/>
            <a:ext cx="323850" cy="1671638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9" y="3057527"/>
            <a:ext cx="2905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8391527" y="3016252"/>
            <a:ext cx="303213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839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 flipV="1">
            <a:off x="3119439" y="2366964"/>
            <a:ext cx="2613025" cy="6159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20"/>
          <p:cNvSpPr>
            <a:spLocks noChangeShapeType="1"/>
          </p:cNvSpPr>
          <p:nvPr/>
        </p:nvSpPr>
        <p:spPr bwMode="auto">
          <a:xfrm>
            <a:off x="5586413" y="2520952"/>
            <a:ext cx="1766888" cy="439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 type="arrow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Text Box 21"/>
          <p:cNvSpPr txBox="1">
            <a:spLocks noChangeArrowheads="1"/>
          </p:cNvSpPr>
          <p:nvPr/>
        </p:nvSpPr>
        <p:spPr bwMode="auto">
          <a:xfrm>
            <a:off x="7086601" y="3060702"/>
            <a:ext cx="560388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1</a:t>
            </a:r>
          </a:p>
        </p:txBody>
      </p:sp>
      <p:sp>
        <p:nvSpPr>
          <p:cNvPr id="19471" name="Text Box 22"/>
          <p:cNvSpPr txBox="1">
            <a:spLocks noChangeArrowheads="1"/>
          </p:cNvSpPr>
          <p:nvPr/>
        </p:nvSpPr>
        <p:spPr bwMode="auto">
          <a:xfrm>
            <a:off x="3714751" y="3013077"/>
            <a:ext cx="5588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C</a:t>
            </a:r>
            <a:r>
              <a:rPr lang="en-US" sz="1600" baseline="-25000"/>
              <a:t>2</a:t>
            </a:r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34052" y="2368552"/>
            <a:ext cx="3275013" cy="73025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0179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594226" y="3833814"/>
            <a:ext cx="274434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</a:t>
            </a:r>
            <a:endParaRPr lang="en-US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0132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Text Box 41"/>
          <p:cNvSpPr txBox="1">
            <a:spLocks noChangeArrowheads="1"/>
          </p:cNvSpPr>
          <p:nvPr/>
        </p:nvSpPr>
        <p:spPr bwMode="auto">
          <a:xfrm>
            <a:off x="4764088" y="3246439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2</a:t>
            </a:r>
          </a:p>
        </p:txBody>
      </p:sp>
      <p:sp>
        <p:nvSpPr>
          <p:cNvPr id="19481" name="Text Box 44"/>
          <p:cNvSpPr txBox="1">
            <a:spLocks noChangeArrowheads="1"/>
          </p:cNvSpPr>
          <p:nvPr/>
        </p:nvSpPr>
        <p:spPr bwMode="auto">
          <a:xfrm>
            <a:off x="6059488" y="2678114"/>
            <a:ext cx="285656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900"/>
              <a:t>R</a:t>
            </a:r>
            <a:r>
              <a:rPr lang="en-US" sz="900" baseline="-25000"/>
              <a:t>1</a:t>
            </a:r>
          </a:p>
        </p:txBody>
      </p:sp>
      <p:grpSp>
        <p:nvGrpSpPr>
          <p:cNvPr id="3" name="Group 47"/>
          <p:cNvGrpSpPr>
            <a:grpSpLocks/>
          </p:cNvGrpSpPr>
          <p:nvPr/>
        </p:nvGrpSpPr>
        <p:grpSpPr bwMode="auto">
          <a:xfrm>
            <a:off x="4406902" y="2109790"/>
            <a:ext cx="2625725" cy="1687513"/>
            <a:chOff x="2740" y="1019"/>
            <a:chExt cx="3182" cy="1694"/>
          </a:xfrm>
        </p:grpSpPr>
        <p:sp>
          <p:nvSpPr>
            <p:cNvPr id="19485" name="Arc 45"/>
            <p:cNvSpPr>
              <a:spLocks/>
            </p:cNvSpPr>
            <p:nvPr/>
          </p:nvSpPr>
          <p:spPr bwMode="auto">
            <a:xfrm>
              <a:off x="2740" y="1019"/>
              <a:ext cx="1787" cy="1675"/>
            </a:xfrm>
            <a:custGeom>
              <a:avLst/>
              <a:gdLst>
                <a:gd name="T0" fmla="*/ 1 w 21600"/>
                <a:gd name="T1" fmla="*/ 0 h 19474"/>
                <a:gd name="T2" fmla="*/ 1 w 21600"/>
                <a:gd name="T3" fmla="*/ 1 h 19474"/>
                <a:gd name="T4" fmla="*/ 0 w 21600"/>
                <a:gd name="T5" fmla="*/ 1 h 19474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474"/>
                <a:gd name="T11" fmla="*/ 21600 w 21600"/>
                <a:gd name="T12" fmla="*/ 19474 h 194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474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</a:path>
                <a:path w="21600" h="19474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38"/>
                    <a:pt x="20811" y="16462"/>
                    <a:pt x="19296" y="19473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Arc 46"/>
            <p:cNvSpPr>
              <a:spLocks/>
            </p:cNvSpPr>
            <p:nvPr/>
          </p:nvSpPr>
          <p:spPr bwMode="auto">
            <a:xfrm flipH="1">
              <a:off x="4135" y="1032"/>
              <a:ext cx="1787" cy="1681"/>
            </a:xfrm>
            <a:custGeom>
              <a:avLst/>
              <a:gdLst>
                <a:gd name="T0" fmla="*/ 1 w 21600"/>
                <a:gd name="T1" fmla="*/ 0 h 19545"/>
                <a:gd name="T2" fmla="*/ 1 w 21600"/>
                <a:gd name="T3" fmla="*/ 1 h 19545"/>
                <a:gd name="T4" fmla="*/ 0 w 21600"/>
                <a:gd name="T5" fmla="*/ 1 h 1954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9545"/>
                <a:gd name="T11" fmla="*/ 21600 w 21600"/>
                <a:gd name="T12" fmla="*/ 19545 h 1954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9545" fill="none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</a:path>
                <a:path w="21600" h="19545" stroke="0" extrusionOk="0">
                  <a:moveTo>
                    <a:pt x="19265" y="-1"/>
                  </a:moveTo>
                  <a:cubicBezTo>
                    <a:pt x="20800" y="3027"/>
                    <a:pt x="21600" y="6373"/>
                    <a:pt x="21600" y="9768"/>
                  </a:cubicBezTo>
                  <a:cubicBezTo>
                    <a:pt x="21600" y="13165"/>
                    <a:pt x="20798" y="16515"/>
                    <a:pt x="19260" y="19545"/>
                  </a:cubicBezTo>
                  <a:lnTo>
                    <a:pt x="0" y="976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39036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50"/>
          <p:cNvSpPr>
            <a:spLocks noChangeShapeType="1"/>
          </p:cNvSpPr>
          <p:nvPr/>
        </p:nvSpPr>
        <p:spPr bwMode="auto">
          <a:xfrm>
            <a:off x="3979864" y="2968628"/>
            <a:ext cx="1857375" cy="49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815246" y="3806333"/>
            <a:ext cx="332142" cy="36933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s’</a:t>
            </a:r>
            <a:endParaRPr lang="en-US" baseline="-25000" dirty="0"/>
          </a:p>
        </p:txBody>
      </p:sp>
      <p:sp>
        <p:nvSpPr>
          <p:cNvPr id="2" name="TextBox 1"/>
          <p:cNvSpPr txBox="1"/>
          <p:nvPr/>
        </p:nvSpPr>
        <p:spPr>
          <a:xfrm>
            <a:off x="4426406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161407" y="1878245"/>
            <a:ext cx="1485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Back</a:t>
            </a:r>
          </a:p>
        </p:txBody>
      </p:sp>
    </p:spTree>
    <p:extLst>
      <p:ext uri="{BB962C8B-B14F-4D97-AF65-F5344CB8AC3E}">
        <p14:creationId xmlns:p14="http://schemas.microsoft.com/office/powerpoint/2010/main" val="99798980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Freeform 51"/>
          <p:cNvSpPr>
            <a:spLocks/>
          </p:cNvSpPr>
          <p:nvPr/>
        </p:nvSpPr>
        <p:spPr bwMode="auto">
          <a:xfrm>
            <a:off x="5553076" y="1181100"/>
            <a:ext cx="323850" cy="3365500"/>
          </a:xfrm>
          <a:custGeom>
            <a:avLst/>
            <a:gdLst>
              <a:gd name="T0" fmla="*/ 105 w 204"/>
              <a:gd name="T1" fmla="*/ 0 h 1053"/>
              <a:gd name="T2" fmla="*/ 66 w 204"/>
              <a:gd name="T3" fmla="*/ 102 h 1053"/>
              <a:gd name="T4" fmla="*/ 36 w 204"/>
              <a:gd name="T5" fmla="*/ 210 h 1053"/>
              <a:gd name="T6" fmla="*/ 15 w 204"/>
              <a:gd name="T7" fmla="*/ 339 h 1053"/>
              <a:gd name="T8" fmla="*/ 0 w 204"/>
              <a:gd name="T9" fmla="*/ 513 h 1053"/>
              <a:gd name="T10" fmla="*/ 3 w 204"/>
              <a:gd name="T11" fmla="*/ 618 h 1053"/>
              <a:gd name="T12" fmla="*/ 21 w 204"/>
              <a:gd name="T13" fmla="*/ 777 h 1053"/>
              <a:gd name="T14" fmla="*/ 66 w 204"/>
              <a:gd name="T15" fmla="*/ 957 h 1053"/>
              <a:gd name="T16" fmla="*/ 102 w 204"/>
              <a:gd name="T17" fmla="*/ 1053 h 1053"/>
              <a:gd name="T18" fmla="*/ 126 w 204"/>
              <a:gd name="T19" fmla="*/ 999 h 1053"/>
              <a:gd name="T20" fmla="*/ 174 w 204"/>
              <a:gd name="T21" fmla="*/ 834 h 1053"/>
              <a:gd name="T22" fmla="*/ 204 w 204"/>
              <a:gd name="T23" fmla="*/ 621 h 1053"/>
              <a:gd name="T24" fmla="*/ 204 w 204"/>
              <a:gd name="T25" fmla="*/ 480 h 1053"/>
              <a:gd name="T26" fmla="*/ 192 w 204"/>
              <a:gd name="T27" fmla="*/ 315 h 1053"/>
              <a:gd name="T28" fmla="*/ 165 w 204"/>
              <a:gd name="T29" fmla="*/ 180 h 1053"/>
              <a:gd name="T30" fmla="*/ 135 w 204"/>
              <a:gd name="T31" fmla="*/ 69 h 1053"/>
              <a:gd name="T32" fmla="*/ 105 w 204"/>
              <a:gd name="T33" fmla="*/ 0 h 1053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204"/>
              <a:gd name="T52" fmla="*/ 0 h 1053"/>
              <a:gd name="T53" fmla="*/ 204 w 204"/>
              <a:gd name="T54" fmla="*/ 1053 h 1053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204" h="1053">
                <a:moveTo>
                  <a:pt x="105" y="0"/>
                </a:moveTo>
                <a:lnTo>
                  <a:pt x="66" y="102"/>
                </a:lnTo>
                <a:lnTo>
                  <a:pt x="36" y="210"/>
                </a:lnTo>
                <a:lnTo>
                  <a:pt x="15" y="339"/>
                </a:lnTo>
                <a:lnTo>
                  <a:pt x="0" y="513"/>
                </a:lnTo>
                <a:lnTo>
                  <a:pt x="3" y="618"/>
                </a:lnTo>
                <a:lnTo>
                  <a:pt x="21" y="777"/>
                </a:lnTo>
                <a:lnTo>
                  <a:pt x="66" y="957"/>
                </a:lnTo>
                <a:lnTo>
                  <a:pt x="102" y="1053"/>
                </a:lnTo>
                <a:lnTo>
                  <a:pt x="126" y="999"/>
                </a:lnTo>
                <a:lnTo>
                  <a:pt x="174" y="834"/>
                </a:lnTo>
                <a:lnTo>
                  <a:pt x="204" y="621"/>
                </a:lnTo>
                <a:lnTo>
                  <a:pt x="204" y="480"/>
                </a:lnTo>
                <a:lnTo>
                  <a:pt x="192" y="315"/>
                </a:lnTo>
                <a:lnTo>
                  <a:pt x="165" y="180"/>
                </a:lnTo>
                <a:lnTo>
                  <a:pt x="135" y="69"/>
                </a:lnTo>
                <a:lnTo>
                  <a:pt x="105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2" name="Line 9"/>
          <p:cNvSpPr>
            <a:spLocks noChangeShapeType="1"/>
          </p:cNvSpPr>
          <p:nvPr/>
        </p:nvSpPr>
        <p:spPr bwMode="auto">
          <a:xfrm>
            <a:off x="2347914" y="2973389"/>
            <a:ext cx="71532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Oval 10"/>
          <p:cNvSpPr>
            <a:spLocks noChangeArrowheads="1"/>
          </p:cNvSpPr>
          <p:nvPr/>
        </p:nvSpPr>
        <p:spPr bwMode="auto">
          <a:xfrm>
            <a:off x="3124202" y="2954340"/>
            <a:ext cx="68263" cy="55563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11"/>
          <p:cNvSpPr txBox="1">
            <a:spLocks noChangeArrowheads="1"/>
          </p:cNvSpPr>
          <p:nvPr/>
        </p:nvSpPr>
        <p:spPr bwMode="auto">
          <a:xfrm>
            <a:off x="2973388" y="3057527"/>
            <a:ext cx="33695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19465" name="Text Box 12"/>
          <p:cNvSpPr txBox="1">
            <a:spLocks noChangeArrowheads="1"/>
          </p:cNvSpPr>
          <p:nvPr/>
        </p:nvSpPr>
        <p:spPr bwMode="auto">
          <a:xfrm>
            <a:off x="7038346" y="2488169"/>
            <a:ext cx="261610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9466" name="Line 13"/>
          <p:cNvSpPr>
            <a:spLocks noChangeShapeType="1"/>
          </p:cNvSpPr>
          <p:nvPr/>
        </p:nvSpPr>
        <p:spPr bwMode="auto">
          <a:xfrm>
            <a:off x="3125789" y="2957514"/>
            <a:ext cx="6137275" cy="158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7" name="Oval 15"/>
          <p:cNvSpPr>
            <a:spLocks noChangeArrowheads="1"/>
          </p:cNvSpPr>
          <p:nvPr/>
        </p:nvSpPr>
        <p:spPr bwMode="auto">
          <a:xfrm>
            <a:off x="7126289" y="2935289"/>
            <a:ext cx="42863" cy="5715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Line 17"/>
          <p:cNvSpPr>
            <a:spLocks noChangeShapeType="1"/>
          </p:cNvSpPr>
          <p:nvPr/>
        </p:nvSpPr>
        <p:spPr bwMode="auto">
          <a:xfrm>
            <a:off x="3162301" y="1836342"/>
            <a:ext cx="2552700" cy="0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2" name="Line 24"/>
          <p:cNvSpPr>
            <a:spLocks noChangeShapeType="1"/>
          </p:cNvSpPr>
          <p:nvPr/>
        </p:nvSpPr>
        <p:spPr bwMode="auto">
          <a:xfrm>
            <a:off x="5705478" y="1836342"/>
            <a:ext cx="2234479" cy="2710258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3" name="Text Box 26"/>
          <p:cNvSpPr txBox="1">
            <a:spLocks noChangeArrowheads="1"/>
          </p:cNvSpPr>
          <p:nvPr/>
        </p:nvSpPr>
        <p:spPr bwMode="auto">
          <a:xfrm>
            <a:off x="5559426" y="3051177"/>
            <a:ext cx="30649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</a:p>
        </p:txBody>
      </p:sp>
      <p:sp>
        <p:nvSpPr>
          <p:cNvPr id="19474" name="Line 31"/>
          <p:cNvSpPr>
            <a:spLocks noChangeShapeType="1"/>
          </p:cNvSpPr>
          <p:nvPr/>
        </p:nvSpPr>
        <p:spPr bwMode="auto">
          <a:xfrm>
            <a:off x="31543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5" name="Line 33"/>
          <p:cNvSpPr>
            <a:spLocks noChangeShapeType="1"/>
          </p:cNvSpPr>
          <p:nvPr/>
        </p:nvSpPr>
        <p:spPr bwMode="auto">
          <a:xfrm>
            <a:off x="3192464" y="4665664"/>
            <a:ext cx="2532063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6" name="Text Box 34"/>
          <p:cNvSpPr txBox="1">
            <a:spLocks noChangeArrowheads="1"/>
          </p:cNvSpPr>
          <p:nvPr/>
        </p:nvSpPr>
        <p:spPr bwMode="auto">
          <a:xfrm>
            <a:off x="4365626" y="4341815"/>
            <a:ext cx="344966" cy="5847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/>
              <a:t>s</a:t>
            </a:r>
            <a:endParaRPr lang="en-US" sz="3200" baseline="-25000" dirty="0"/>
          </a:p>
        </p:txBody>
      </p:sp>
      <p:sp>
        <p:nvSpPr>
          <p:cNvPr id="19477" name="Line 36"/>
          <p:cNvSpPr>
            <a:spLocks noChangeShapeType="1"/>
          </p:cNvSpPr>
          <p:nvPr/>
        </p:nvSpPr>
        <p:spPr bwMode="auto">
          <a:xfrm>
            <a:off x="8513763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8" name="Line 37"/>
          <p:cNvSpPr>
            <a:spLocks noChangeShapeType="1"/>
          </p:cNvSpPr>
          <p:nvPr/>
        </p:nvSpPr>
        <p:spPr bwMode="auto">
          <a:xfrm>
            <a:off x="5748338" y="4660903"/>
            <a:ext cx="2719388" cy="952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48"/>
          <p:cNvSpPr>
            <a:spLocks noChangeShapeType="1"/>
          </p:cNvSpPr>
          <p:nvPr/>
        </p:nvSpPr>
        <p:spPr bwMode="auto">
          <a:xfrm>
            <a:off x="5746751" y="4551364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Text Box 34"/>
          <p:cNvSpPr txBox="1">
            <a:spLocks noChangeArrowheads="1"/>
          </p:cNvSpPr>
          <p:nvPr/>
        </p:nvSpPr>
        <p:spPr bwMode="auto">
          <a:xfrm>
            <a:off x="6967646" y="4276234"/>
            <a:ext cx="481222" cy="646331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/>
              <a:t>s’</a:t>
            </a:r>
            <a:endParaRPr lang="en-US" sz="3600" baseline="-25000" dirty="0"/>
          </a:p>
        </p:txBody>
      </p:sp>
      <p:sp>
        <p:nvSpPr>
          <p:cNvPr id="2" name="Down Arrow 1"/>
          <p:cNvSpPr/>
          <p:nvPr/>
        </p:nvSpPr>
        <p:spPr>
          <a:xfrm flipV="1">
            <a:off x="2937273" y="1836343"/>
            <a:ext cx="450056" cy="1140619"/>
          </a:xfrm>
          <a:prstGeom prst="downArrow">
            <a:avLst>
              <a:gd name="adj1" fmla="val 27425"/>
              <a:gd name="adj2" fmla="val 89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/>
          <p:cNvSpPr/>
          <p:nvPr/>
        </p:nvSpPr>
        <p:spPr>
          <a:xfrm>
            <a:off x="7032626" y="3002362"/>
            <a:ext cx="251221" cy="619661"/>
          </a:xfrm>
          <a:prstGeom prst="downArrow">
            <a:avLst>
              <a:gd name="adj1" fmla="val 27425"/>
              <a:gd name="adj2" fmla="val 8950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565400" y="1836343"/>
            <a:ext cx="12700" cy="1137047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108200" y="2170770"/>
            <a:ext cx="3738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</a:p>
        </p:txBody>
      </p:sp>
      <p:cxnSp>
        <p:nvCxnSpPr>
          <p:cNvPr id="8" name="Straight Connector 7"/>
          <p:cNvCxnSpPr>
            <a:stCxn id="2" idx="2"/>
          </p:cNvCxnSpPr>
          <p:nvPr/>
        </p:nvCxnSpPr>
        <p:spPr>
          <a:xfrm flipH="1">
            <a:off x="2347913" y="183634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flipH="1">
            <a:off x="7147719" y="3622022"/>
            <a:ext cx="814388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476368" y="3098802"/>
            <a:ext cx="463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h’</a:t>
            </a:r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423468" y="2963864"/>
            <a:ext cx="12700" cy="658158"/>
          </a:xfrm>
          <a:prstGeom prst="straightConnector1">
            <a:avLst/>
          </a:prstGeom>
          <a:ln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162302" y="1836342"/>
            <a:ext cx="5489575" cy="2439891"/>
          </a:xfrm>
          <a:prstGeom prst="line">
            <a:avLst/>
          </a:prstGeom>
          <a:noFill/>
          <a:ln w="9525">
            <a:solidFill>
              <a:srgbClr val="FF0000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 flipH="1">
            <a:off x="4127500" y="2449654"/>
            <a:ext cx="3817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Symbol"/>
              </a:rPr>
              <a:t></a:t>
            </a:r>
            <a:endParaRPr lang="en-US" sz="2800" dirty="0"/>
          </a:p>
        </p:txBody>
      </p:sp>
      <p:sp>
        <p:nvSpPr>
          <p:cNvPr id="43" name="TextBox 42"/>
          <p:cNvSpPr txBox="1"/>
          <p:nvPr/>
        </p:nvSpPr>
        <p:spPr>
          <a:xfrm>
            <a:off x="6331088" y="2971010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</a:t>
            </a:r>
            <a:endParaRPr lang="en-US" dirty="0"/>
          </a:p>
        </p:txBody>
      </p:sp>
      <p:sp>
        <p:nvSpPr>
          <p:cNvPr id="12" name="Arc 11"/>
          <p:cNvSpPr/>
          <p:nvPr/>
        </p:nvSpPr>
        <p:spPr>
          <a:xfrm rot="14674690">
            <a:off x="4443186" y="2566223"/>
            <a:ext cx="685800" cy="545069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/>
          <p:cNvSpPr/>
          <p:nvPr/>
        </p:nvSpPr>
        <p:spPr>
          <a:xfrm rot="3517125">
            <a:off x="6022395" y="2949510"/>
            <a:ext cx="344058" cy="271984"/>
          </a:xfrm>
          <a:prstGeom prst="arc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92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2430</Words>
  <Application>Microsoft Office PowerPoint</Application>
  <PresentationFormat>Widescreen</PresentationFormat>
  <Paragraphs>576</Paragraphs>
  <Slides>97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105" baseType="lpstr">
      <vt:lpstr>Arial</vt:lpstr>
      <vt:lpstr>Calibri</vt:lpstr>
      <vt:lpstr>Calibri Light</vt:lpstr>
      <vt:lpstr>OpenSymbol</vt:lpstr>
      <vt:lpstr>Symbol</vt:lpstr>
      <vt:lpstr>Times New Roman</vt:lpstr>
      <vt:lpstr>Office Theme</vt:lpstr>
      <vt:lpstr>Equation</vt:lpstr>
      <vt:lpstr>Lecture 16</vt:lpstr>
      <vt:lpstr>PowerPoint Presentation</vt:lpstr>
      <vt:lpstr>PowerPoint Presentation</vt:lpstr>
      <vt:lpstr>PowerPoint Presentation</vt:lpstr>
      <vt:lpstr>Question 223.26.4.6</vt:lpstr>
      <vt:lpstr>Question 223.16.11</vt:lpstr>
      <vt:lpstr>Question 223.16.12</vt:lpstr>
      <vt:lpstr>Question 223.15.8</vt:lpstr>
      <vt:lpstr>Question 223.15.8</vt:lpstr>
      <vt:lpstr>Question 223.15.8</vt:lpstr>
      <vt:lpstr>Image Formed by a Concave Mirror</vt:lpstr>
      <vt:lpstr>Concave Mirror, Notation</vt:lpstr>
      <vt:lpstr>PowerPoint Presentation</vt:lpstr>
      <vt:lpstr>Paraxial Rays</vt:lpstr>
      <vt:lpstr>Image Formed by a Concave Mirror</vt:lpstr>
      <vt:lpstr>Focal Length</vt:lpstr>
      <vt:lpstr>Focal Point, cont.</vt:lpstr>
      <vt:lpstr>Focal Point and Focal Length, cont.</vt:lpstr>
      <vt:lpstr>Focal Length Shown by Parallel Rays</vt:lpstr>
      <vt:lpstr>PowerPoint Presentation</vt:lpstr>
      <vt:lpstr>PowerPoint Presentation</vt:lpstr>
      <vt:lpstr>PowerPoint Presentation</vt:lpstr>
      <vt:lpstr>PowerPoint Presentation</vt:lpstr>
      <vt:lpstr>Convex Mirrors</vt:lpstr>
      <vt:lpstr>Image Formed by a Convex Mirror</vt:lpstr>
      <vt:lpstr>PowerPoint Presentation</vt:lpstr>
      <vt:lpstr>PowerPoint Presentation</vt:lpstr>
      <vt:lpstr>Ray Diagrams</vt:lpstr>
      <vt:lpstr>Drawing a Ray Diagram</vt:lpstr>
      <vt:lpstr>Ray Diagram – Concave Mirrors</vt:lpstr>
      <vt:lpstr>Notes About the Rays</vt:lpstr>
      <vt:lpstr>Ray Diagram for a Concave Mirror, s &gt; R</vt:lpstr>
      <vt:lpstr>Ray Diagram for a Concave Mirror, s &lt; f</vt:lpstr>
      <vt:lpstr>The Rays in a Ray Diagram – Convex Mirrors</vt:lpstr>
      <vt:lpstr>Ray Diagram for a Convex Mirror</vt:lpstr>
      <vt:lpstr>Notes on Images</vt:lpstr>
      <vt:lpstr>Spherical Aberration</vt:lpstr>
      <vt:lpstr>PowerPoint Presentation</vt:lpstr>
      <vt:lpstr>PowerPoint Presentation</vt:lpstr>
      <vt:lpstr>PowerPoint Presentation</vt:lpstr>
      <vt:lpstr>PowerPoint Presentation</vt:lpstr>
      <vt:lpstr>Sign Convention</vt:lpstr>
      <vt:lpstr>PowerPoint Presentation</vt:lpstr>
      <vt:lpstr>PowerPoint Presentation</vt:lpstr>
      <vt:lpstr>END</vt:lpstr>
      <vt:lpstr>Question 223.15.3</vt:lpstr>
      <vt:lpstr>Question 223.15.4</vt:lpstr>
      <vt:lpstr>Question 223.15.6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Ray Diagram for Converging Lens, s &gt; f</vt:lpstr>
      <vt:lpstr>Ray Diagram for Converging Lens, s &gt; f</vt:lpstr>
      <vt:lpstr>Question 223.15.7</vt:lpstr>
      <vt:lpstr>Question 223.15.8</vt:lpstr>
      <vt:lpstr>Question 223.15.9</vt:lpstr>
      <vt:lpstr>Question 223.15.10</vt:lpstr>
      <vt:lpstr>Question 223.15.11</vt:lpstr>
      <vt:lpstr>Question 223.15.12</vt:lpstr>
      <vt:lpstr>Question 223.15.13</vt:lpstr>
      <vt:lpstr>Question 223.15.13</vt:lpstr>
      <vt:lpstr>Question 223.15.14</vt:lpstr>
      <vt:lpstr>Question 223.15.15</vt:lpstr>
      <vt:lpstr>PowerPoint Presentation</vt:lpstr>
      <vt:lpstr>PowerPoint Presentation</vt:lpstr>
      <vt:lpstr>PowerPoint Presentation</vt:lpstr>
      <vt:lpstr>Ray Diagram for Converging Lens, p &lt; f</vt:lpstr>
      <vt:lpstr>Ray Diagrams for Thin Lenses – Diverging </vt:lpstr>
      <vt:lpstr>Ray Diagram for Diverging Lens</vt:lpstr>
      <vt:lpstr>PowerPoint Presentation</vt:lpstr>
      <vt:lpstr>PowerPoint Presentation</vt:lpstr>
      <vt:lpstr>Sign Convention</vt:lpstr>
      <vt:lpstr>PowerPoint Presentation</vt:lpstr>
      <vt:lpstr>PowerPoint Presentation</vt:lpstr>
      <vt:lpstr>PowerPoint Presentation</vt:lpstr>
      <vt:lpstr>Derivation of the Lens Equ.</vt:lpstr>
      <vt:lpstr>PowerPoint Presentation</vt:lpstr>
      <vt:lpstr>Derivation of the Lens Equ.</vt:lpstr>
      <vt:lpstr>Derivation of the Lens Equ.</vt:lpstr>
      <vt:lpstr>Derivation of the Lens Equ.</vt:lpstr>
      <vt:lpstr>Derivation of the Lens Equ.</vt:lpstr>
      <vt:lpstr>Derivation of the Lens Equ.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Derivation of the Lens Equ.</vt:lpstr>
      <vt:lpstr>PowerPoint Presentation</vt:lpstr>
    </vt:vector>
  </TitlesOfParts>
  <Company>Brigham Young University -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Lines, Todd</dc:creator>
  <cp:lastModifiedBy>Lines, Todd</cp:lastModifiedBy>
  <cp:revision>2</cp:revision>
  <dcterms:created xsi:type="dcterms:W3CDTF">2017-02-09T02:45:49Z</dcterms:created>
  <dcterms:modified xsi:type="dcterms:W3CDTF">2025-04-30T22:40:15Z</dcterms:modified>
</cp:coreProperties>
</file>