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324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289" r:id="rId10"/>
    <p:sldId id="290" r:id="rId11"/>
    <p:sldId id="280" r:id="rId12"/>
    <p:sldId id="333" r:id="rId13"/>
    <p:sldId id="256" r:id="rId14"/>
    <p:sldId id="258" r:id="rId15"/>
    <p:sldId id="284" r:id="rId16"/>
    <p:sldId id="334" r:id="rId17"/>
    <p:sldId id="260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259" r:id="rId27"/>
    <p:sldId id="281" r:id="rId28"/>
    <p:sldId id="282" r:id="rId29"/>
    <p:sldId id="325" r:id="rId30"/>
    <p:sldId id="317" r:id="rId31"/>
    <p:sldId id="272" r:id="rId32"/>
    <p:sldId id="313" r:id="rId33"/>
    <p:sldId id="320" r:id="rId34"/>
    <p:sldId id="314" r:id="rId35"/>
    <p:sldId id="315" r:id="rId36"/>
    <p:sldId id="274" r:id="rId37"/>
    <p:sldId id="275" r:id="rId38"/>
    <p:sldId id="276" r:id="rId39"/>
    <p:sldId id="277" r:id="rId40"/>
    <p:sldId id="311" r:id="rId41"/>
    <p:sldId id="283" r:id="rId42"/>
    <p:sldId id="321" r:id="rId43"/>
    <p:sldId id="310" r:id="rId44"/>
    <p:sldId id="312" r:id="rId45"/>
    <p:sldId id="291" r:id="rId46"/>
    <p:sldId id="257" r:id="rId47"/>
    <p:sldId id="318" r:id="rId48"/>
    <p:sldId id="319" r:id="rId49"/>
    <p:sldId id="292" r:id="rId50"/>
    <p:sldId id="293" r:id="rId51"/>
    <p:sldId id="294" r:id="rId52"/>
    <p:sldId id="295" r:id="rId53"/>
    <p:sldId id="322" r:id="rId54"/>
    <p:sldId id="323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6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BD35C-AEA3-444D-92E3-26E19FF3555B}" v="2" dt="2025-04-30T22:54:08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7E9118F-E632-4E6A-B791-38CBE55ECAA6}"/>
    <pc:docChg chg="modSld">
      <pc:chgData name="Lines, Todd" userId="afaf7c3a-e8aa-4568-882a-02ad8f9e19b0" providerId="ADAL" clId="{D7E9118F-E632-4E6A-B791-38CBE55ECAA6}" dt="2019-07-03T18:15:33.331" v="1"/>
      <pc:docMkLst>
        <pc:docMk/>
      </pc:docMkLst>
      <pc:sldChg chg="delSp modSp">
        <pc:chgData name="Lines, Todd" userId="afaf7c3a-e8aa-4568-882a-02ad8f9e19b0" providerId="ADAL" clId="{D7E9118F-E632-4E6A-B791-38CBE55ECAA6}" dt="2019-07-03T18:15:33.331" v="1"/>
        <pc:sldMkLst>
          <pc:docMk/>
          <pc:sldMk cId="3095849230" sldId="311"/>
        </pc:sldMkLst>
      </pc:sldChg>
    </pc:docChg>
  </pc:docChgLst>
  <pc:docChgLst>
    <pc:chgData name="Lines, Todd" userId="afaf7c3a-e8aa-4568-882a-02ad8f9e19b0" providerId="ADAL" clId="{619BD35C-AEA3-444D-92E3-26E19FF3555B}"/>
    <pc:docChg chg="custSel addSld modSld">
      <pc:chgData name="Lines, Todd" userId="afaf7c3a-e8aa-4568-882a-02ad8f9e19b0" providerId="ADAL" clId="{619BD35C-AEA3-444D-92E3-26E19FF3555B}" dt="2025-04-30T22:54:08.070" v="21"/>
      <pc:docMkLst>
        <pc:docMk/>
      </pc:docMkLst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0" sldId="256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0" sldId="258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0" sldId="259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0" sldId="260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0" sldId="280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0" sldId="281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1503882618" sldId="282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4032121243" sldId="284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2879102157" sldId="289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4063523238" sldId="290"/>
        </pc:sldMkLst>
      </pc:sldChg>
      <pc:sldChg chg="modSp new mod">
        <pc:chgData name="Lines, Todd" userId="afaf7c3a-e8aa-4568-882a-02ad8f9e19b0" providerId="ADAL" clId="{619BD35C-AEA3-444D-92E3-26E19FF3555B}" dt="2025-04-30T22:52:10.132" v="14" actId="20577"/>
        <pc:sldMkLst>
          <pc:docMk/>
          <pc:sldMk cId="2910655548" sldId="324"/>
        </pc:sldMkLst>
        <pc:spChg chg="mod">
          <ac:chgData name="Lines, Todd" userId="afaf7c3a-e8aa-4568-882a-02ad8f9e19b0" providerId="ADAL" clId="{619BD35C-AEA3-444D-92E3-26E19FF3555B}" dt="2025-04-30T22:52:10.132" v="14" actId="20577"/>
          <ac:spMkLst>
            <pc:docMk/>
            <pc:sldMk cId="2910655548" sldId="324"/>
            <ac:spMk id="2" creationId="{85A4D019-5A60-8BF8-AF0B-4CEDD6838379}"/>
          </ac:spMkLst>
        </pc:spChg>
      </pc:sldChg>
      <pc:sldChg chg="addSp delSp modSp new mod modClrScheme chgLayout">
        <pc:chgData name="Lines, Todd" userId="afaf7c3a-e8aa-4568-882a-02ad8f9e19b0" providerId="ADAL" clId="{619BD35C-AEA3-444D-92E3-26E19FF3555B}" dt="2025-04-30T22:52:18.478" v="19" actId="20577"/>
        <pc:sldMkLst>
          <pc:docMk/>
          <pc:sldMk cId="3487216607" sldId="325"/>
        </pc:sldMkLst>
        <pc:spChg chg="del mod ord">
          <ac:chgData name="Lines, Todd" userId="afaf7c3a-e8aa-4568-882a-02ad8f9e19b0" providerId="ADAL" clId="{619BD35C-AEA3-444D-92E3-26E19FF3555B}" dt="2025-04-30T22:52:16.259" v="16" actId="700"/>
          <ac:spMkLst>
            <pc:docMk/>
            <pc:sldMk cId="3487216607" sldId="325"/>
            <ac:spMk id="2" creationId="{CD14A44C-ED5E-42F2-5BCB-BF4A34016161}"/>
          </ac:spMkLst>
        </pc:spChg>
        <pc:spChg chg="del mod ord">
          <ac:chgData name="Lines, Todd" userId="afaf7c3a-e8aa-4568-882a-02ad8f9e19b0" providerId="ADAL" clId="{619BD35C-AEA3-444D-92E3-26E19FF3555B}" dt="2025-04-30T22:52:16.259" v="16" actId="700"/>
          <ac:spMkLst>
            <pc:docMk/>
            <pc:sldMk cId="3487216607" sldId="325"/>
            <ac:spMk id="3" creationId="{2CA02A55-DA54-1694-F246-E211371FD8A1}"/>
          </ac:spMkLst>
        </pc:spChg>
        <pc:spChg chg="add mod ord">
          <ac:chgData name="Lines, Todd" userId="afaf7c3a-e8aa-4568-882a-02ad8f9e19b0" providerId="ADAL" clId="{619BD35C-AEA3-444D-92E3-26E19FF3555B}" dt="2025-04-30T22:52:18.478" v="19" actId="20577"/>
          <ac:spMkLst>
            <pc:docMk/>
            <pc:sldMk cId="3487216607" sldId="325"/>
            <ac:spMk id="4" creationId="{2870AF99-D79D-FC4A-2CDD-5672F3458C32}"/>
          </ac:spMkLst>
        </pc:spChg>
        <pc:spChg chg="add mod ord">
          <ac:chgData name="Lines, Todd" userId="afaf7c3a-e8aa-4568-882a-02ad8f9e19b0" providerId="ADAL" clId="{619BD35C-AEA3-444D-92E3-26E19FF3555B}" dt="2025-04-30T22:52:16.259" v="16" actId="700"/>
          <ac:spMkLst>
            <pc:docMk/>
            <pc:sldMk cId="3487216607" sldId="325"/>
            <ac:spMk id="5" creationId="{3428C292-EB58-FE26-A549-459DB845C81D}"/>
          </ac:spMkLst>
        </pc:spChg>
      </pc:sldChg>
      <pc:sldChg chg="add">
        <pc:chgData name="Lines, Todd" userId="afaf7c3a-e8aa-4568-882a-02ad8f9e19b0" providerId="ADAL" clId="{619BD35C-AEA3-444D-92E3-26E19FF3555B}" dt="2025-04-30T22:53:01.099" v="20"/>
        <pc:sldMkLst>
          <pc:docMk/>
          <pc:sldMk cId="1913918850" sldId="326"/>
        </pc:sldMkLst>
      </pc:sldChg>
      <pc:sldChg chg="add">
        <pc:chgData name="Lines, Todd" userId="afaf7c3a-e8aa-4568-882a-02ad8f9e19b0" providerId="ADAL" clId="{619BD35C-AEA3-444D-92E3-26E19FF3555B}" dt="2025-04-30T22:53:01.099" v="20"/>
        <pc:sldMkLst>
          <pc:docMk/>
          <pc:sldMk cId="2254671127" sldId="327"/>
        </pc:sldMkLst>
      </pc:sldChg>
      <pc:sldChg chg="add">
        <pc:chgData name="Lines, Todd" userId="afaf7c3a-e8aa-4568-882a-02ad8f9e19b0" providerId="ADAL" clId="{619BD35C-AEA3-444D-92E3-26E19FF3555B}" dt="2025-04-30T22:53:01.099" v="20"/>
        <pc:sldMkLst>
          <pc:docMk/>
          <pc:sldMk cId="2851255635" sldId="328"/>
        </pc:sldMkLst>
      </pc:sldChg>
      <pc:sldChg chg="add">
        <pc:chgData name="Lines, Todd" userId="afaf7c3a-e8aa-4568-882a-02ad8f9e19b0" providerId="ADAL" clId="{619BD35C-AEA3-444D-92E3-26E19FF3555B}" dt="2025-04-30T22:53:01.099" v="20"/>
        <pc:sldMkLst>
          <pc:docMk/>
          <pc:sldMk cId="1264702436" sldId="329"/>
        </pc:sldMkLst>
      </pc:sldChg>
      <pc:sldChg chg="add">
        <pc:chgData name="Lines, Todd" userId="afaf7c3a-e8aa-4568-882a-02ad8f9e19b0" providerId="ADAL" clId="{619BD35C-AEA3-444D-92E3-26E19FF3555B}" dt="2025-04-30T22:53:01.099" v="20"/>
        <pc:sldMkLst>
          <pc:docMk/>
          <pc:sldMk cId="3545478731" sldId="330"/>
        </pc:sldMkLst>
      </pc:sldChg>
      <pc:sldChg chg="add">
        <pc:chgData name="Lines, Todd" userId="afaf7c3a-e8aa-4568-882a-02ad8f9e19b0" providerId="ADAL" clId="{619BD35C-AEA3-444D-92E3-26E19FF3555B}" dt="2025-04-30T22:53:01.099" v="20"/>
        <pc:sldMkLst>
          <pc:docMk/>
          <pc:sldMk cId="2543865323" sldId="331"/>
        </pc:sldMkLst>
      </pc:sldChg>
      <pc:sldChg chg="add">
        <pc:chgData name="Lines, Todd" userId="afaf7c3a-e8aa-4568-882a-02ad8f9e19b0" providerId="ADAL" clId="{619BD35C-AEA3-444D-92E3-26E19FF3555B}" dt="2025-04-30T22:53:01.099" v="20"/>
        <pc:sldMkLst>
          <pc:docMk/>
          <pc:sldMk cId="2764156030" sldId="332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0" sldId="333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228127631" sldId="334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3534151518" sldId="335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3856936976" sldId="336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2132618558" sldId="337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3707741488" sldId="338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830016691" sldId="339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481191339" sldId="340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3267638672" sldId="341"/>
        </pc:sldMkLst>
      </pc:sldChg>
      <pc:sldChg chg="add">
        <pc:chgData name="Lines, Todd" userId="afaf7c3a-e8aa-4568-882a-02ad8f9e19b0" providerId="ADAL" clId="{619BD35C-AEA3-444D-92E3-26E19FF3555B}" dt="2025-04-30T22:54:08.070" v="21"/>
        <pc:sldMkLst>
          <pc:docMk/>
          <pc:sldMk cId="686017600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73999-E303-462C-885E-CF7F831CB25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022EE-90FE-4729-9BD1-021E6204A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8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7EAF7-FDA6-4FCF-9BFA-77ED1CC63C6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4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1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4BD26-79A4-4C91-A125-3C51306F2D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4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5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56800A-0521-431A-9067-021CC688FAE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4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45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9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D9EBF-BDEA-44E3-BA99-9F017A6469C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4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84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A0EBF-8E67-400F-B227-0F2EB2D8D4D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4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9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1336D-9E47-4483-9C08-F5FC5FB06A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4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0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9BE01-CBBE-4B89-A79E-BABBC7D1BE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4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4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D77AA-5B11-485A-96AF-6A502AEEED6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5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8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3C6B7-F269-45C2-AC1E-46A4A9003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82CF4-FE8B-4D9D-A641-E9728F564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ACCD-540D-418B-B305-1960902B46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ACCD-540D-418B-B305-1960902B46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289B-D5DB-4751-9CF3-94EBA02463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D019-5A60-8BF8-AF0B-4CEDD6838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093B7-33D5-757E-FB45-AE8D1D801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223.10.6</a:t>
            </a:r>
            <a:endParaRPr lang="en-US" dirty="0"/>
          </a:p>
        </p:txBody>
      </p:sp>
      <p:sp>
        <p:nvSpPr>
          <p:cNvPr id="190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When considering order numbers, m, the possible orders are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1, 2, 3, . . .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0, 1, 2, 3, . . .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0, </a:t>
            </a:r>
            <a:r>
              <a:rPr lang="en-US">
                <a:cs typeface="Arial" charset="0"/>
              </a:rPr>
              <a:t>±</a:t>
            </a:r>
            <a:r>
              <a:rPr lang="en-US"/>
              <a:t>1, </a:t>
            </a:r>
            <a:r>
              <a:rPr lang="en-US">
                <a:cs typeface="Arial" charset="0"/>
              </a:rPr>
              <a:t>±</a:t>
            </a:r>
            <a:r>
              <a:rPr lang="en-US"/>
              <a:t> 2, </a:t>
            </a:r>
            <a:r>
              <a:rPr lang="en-US">
                <a:cs typeface="Arial" charset="0"/>
              </a:rPr>
              <a:t>±</a:t>
            </a:r>
            <a:r>
              <a:rPr lang="en-US"/>
              <a:t> 3, . . .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>
                <a:cs typeface="Arial" charset="0"/>
              </a:rPr>
              <a:t>±</a:t>
            </a:r>
            <a:r>
              <a:rPr lang="en-US"/>
              <a:t>1, </a:t>
            </a:r>
            <a:r>
              <a:rPr lang="en-US">
                <a:cs typeface="Arial" charset="0"/>
              </a:rPr>
              <a:t>±</a:t>
            </a:r>
            <a:r>
              <a:rPr lang="en-US"/>
              <a:t> 2, </a:t>
            </a:r>
            <a:r>
              <a:rPr lang="en-US">
                <a:cs typeface="Arial" charset="0"/>
              </a:rPr>
              <a:t>±</a:t>
            </a:r>
            <a:r>
              <a:rPr lang="en-US"/>
              <a:t> 3, . . .</a:t>
            </a:r>
          </a:p>
          <a:p>
            <a:pPr marL="609600" indent="-609600" eaLnBrk="1" hangingPunct="1"/>
            <a:endParaRPr lang="en-US"/>
          </a:p>
        </p:txBody>
      </p:sp>
      <p:sp>
        <p:nvSpPr>
          <p:cNvPr id="190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BB3221-CAE7-46FB-81E3-40CF3F77139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2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6532" y="1364776"/>
            <a:ext cx="4323653" cy="411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0747" y="1105468"/>
            <a:ext cx="4484143" cy="525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228" y="1201002"/>
            <a:ext cx="4271809" cy="483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323" y="2183642"/>
            <a:ext cx="8420184" cy="264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228" y="1201002"/>
            <a:ext cx="4271809" cy="483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flipV="1">
            <a:off x="3133165" y="2837329"/>
            <a:ext cx="1492623" cy="403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19718" y="2864224"/>
            <a:ext cx="1398494" cy="1210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2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228" y="1201002"/>
            <a:ext cx="4271809" cy="483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Triangle 4"/>
          <p:cNvSpPr/>
          <p:nvPr/>
        </p:nvSpPr>
        <p:spPr>
          <a:xfrm rot="16200000">
            <a:off x="3489516" y="2568390"/>
            <a:ext cx="813546" cy="1351423"/>
          </a:xfrm>
          <a:prstGeom prst="rtTriangle">
            <a:avLst/>
          </a:prstGeom>
          <a:solidFill>
            <a:srgbClr val="FCFF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9828714" flipH="1">
            <a:off x="2960980" y="3310963"/>
            <a:ext cx="360342" cy="695732"/>
          </a:xfrm>
          <a:prstGeom prst="rtTriangle">
            <a:avLst/>
          </a:prstGeom>
          <a:solidFill>
            <a:srgbClr val="91F0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133165" y="2810435"/>
            <a:ext cx="1479176" cy="4303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119718" y="2837329"/>
            <a:ext cx="1465729" cy="12371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2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36" y="1801506"/>
            <a:ext cx="3230282" cy="339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58107" y="2975211"/>
            <a:ext cx="1471696" cy="10952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542197" y="955343"/>
            <a:ext cx="2838734" cy="200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029803" y="3848670"/>
            <a:ext cx="5813946" cy="20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394571" y="965575"/>
            <a:ext cx="4503762" cy="289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213" y="988729"/>
            <a:ext cx="4267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i="1" dirty="0" err="1"/>
              <a:t>ConcepTest</a:t>
            </a:r>
            <a:r>
              <a:rPr lang="en-US" sz="2800" i="1" dirty="0"/>
              <a:t> 24.3a	</a:t>
            </a:r>
            <a:r>
              <a:rPr lang="en-US" sz="2800" dirty="0">
                <a:solidFill>
                  <a:schemeClr val="accent2"/>
                </a:solidFill>
              </a:rPr>
              <a:t>Double Slits I</a:t>
            </a:r>
          </a:p>
        </p:txBody>
      </p:sp>
      <p:sp>
        <p:nvSpPr>
          <p:cNvPr id="1999897" name="Rectangle 25"/>
          <p:cNvSpPr>
            <a:spLocks noGrp="1" noChangeArrowheads="1"/>
          </p:cNvSpPr>
          <p:nvPr>
            <p:ph idx="1"/>
          </p:nvPr>
        </p:nvSpPr>
        <p:spPr>
          <a:xfrm>
            <a:off x="231775" y="1301935"/>
            <a:ext cx="4286437" cy="4560981"/>
          </a:xfrm>
        </p:spPr>
        <p:txBody>
          <a:bodyPr/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  <a:defRPr/>
            </a:pPr>
            <a:r>
              <a:rPr lang="en-US" sz="2200" b="1" dirty="0"/>
              <a:t>	</a:t>
            </a:r>
            <a:r>
              <a:rPr lang="en-US" b="1" dirty="0"/>
              <a:t>In a double-slit experiment, when the </a:t>
            </a:r>
            <a:r>
              <a:rPr lang="en-US" b="1" dirty="0">
                <a:solidFill>
                  <a:schemeClr val="accent2"/>
                </a:solidFill>
              </a:rPr>
              <a:t>wavelength</a:t>
            </a:r>
            <a:r>
              <a:rPr lang="en-US" b="1" dirty="0"/>
              <a:t> of the light is </a:t>
            </a:r>
            <a:r>
              <a:rPr lang="en-US" b="1" dirty="0">
                <a:solidFill>
                  <a:schemeClr val="accent2"/>
                </a:solidFill>
              </a:rPr>
              <a:t>increased</a:t>
            </a:r>
            <a:r>
              <a:rPr lang="en-US" b="1" dirty="0"/>
              <a:t>, the interference pattern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999876" name="Rectangle 4"/>
          <p:cNvSpPr>
            <a:spLocks noChangeArrowheads="1"/>
          </p:cNvSpPr>
          <p:nvPr/>
        </p:nvSpPr>
        <p:spPr bwMode="auto">
          <a:xfrm>
            <a:off x="5110163" y="1379723"/>
            <a:ext cx="3763962" cy="240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spreads out</a:t>
            </a:r>
          </a:p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stays the same </a:t>
            </a:r>
            <a:endParaRPr lang="en-US" sz="2000" b="1" baseline="30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shrinks together</a:t>
            </a:r>
          </a:p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disappears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defRPr/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37025" y="3424238"/>
            <a:ext cx="3843338" cy="3103562"/>
            <a:chOff x="2606" y="2157"/>
            <a:chExt cx="2421" cy="1955"/>
          </a:xfrm>
        </p:grpSpPr>
        <p:sp>
          <p:nvSpPr>
            <p:cNvPr id="378887" name="AutoShape 6"/>
            <p:cNvSpPr>
              <a:spLocks noChangeArrowheads="1"/>
            </p:cNvSpPr>
            <p:nvPr/>
          </p:nvSpPr>
          <p:spPr bwMode="auto">
            <a:xfrm>
              <a:off x="2606" y="3026"/>
              <a:ext cx="651" cy="236"/>
            </a:xfrm>
            <a:prstGeom prst="cube">
              <a:avLst>
                <a:gd name="adj" fmla="val 35593"/>
              </a:avLst>
            </a:prstGeom>
            <a:noFill/>
            <a:ln w="381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8888" name="Line 7"/>
            <p:cNvSpPr>
              <a:spLocks noChangeShapeType="1"/>
            </p:cNvSpPr>
            <p:nvPr/>
          </p:nvSpPr>
          <p:spPr bwMode="auto">
            <a:xfrm>
              <a:off x="3223" y="3144"/>
              <a:ext cx="79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 rot="-5400000">
              <a:off x="3821" y="2906"/>
              <a:ext cx="1955" cy="457"/>
              <a:chOff x="2855" y="192"/>
              <a:chExt cx="2504" cy="896"/>
            </a:xfrm>
          </p:grpSpPr>
          <p:sp>
            <p:nvSpPr>
              <p:cNvPr id="378895" name="Freeform 9"/>
              <p:cNvSpPr>
                <a:spLocks/>
              </p:cNvSpPr>
              <p:nvPr/>
            </p:nvSpPr>
            <p:spPr bwMode="auto">
              <a:xfrm>
                <a:off x="3953" y="192"/>
                <a:ext cx="312" cy="896"/>
              </a:xfrm>
              <a:custGeom>
                <a:avLst/>
                <a:gdLst>
                  <a:gd name="T0" fmla="*/ 0 w 272"/>
                  <a:gd name="T1" fmla="*/ 724992 h 168"/>
                  <a:gd name="T2" fmla="*/ 1 w 272"/>
                  <a:gd name="T3" fmla="*/ 724992 h 168"/>
                  <a:gd name="T4" fmla="*/ 2 w 272"/>
                  <a:gd name="T5" fmla="*/ 724992 h 168"/>
                  <a:gd name="T6" fmla="*/ 3 w 272"/>
                  <a:gd name="T7" fmla="*/ 724992 h 168"/>
                  <a:gd name="T8" fmla="*/ 10 w 272"/>
                  <a:gd name="T9" fmla="*/ 724992 h 168"/>
                  <a:gd name="T10" fmla="*/ 15 w 272"/>
                  <a:gd name="T11" fmla="*/ 720896 h 168"/>
                  <a:gd name="T12" fmla="*/ 28 w 272"/>
                  <a:gd name="T13" fmla="*/ 708011 h 168"/>
                  <a:gd name="T14" fmla="*/ 45 w 272"/>
                  <a:gd name="T15" fmla="*/ 677205 h 168"/>
                  <a:gd name="T16" fmla="*/ 91 w 272"/>
                  <a:gd name="T17" fmla="*/ 543717 h 168"/>
                  <a:gd name="T18" fmla="*/ 134 w 272"/>
                  <a:gd name="T19" fmla="*/ 362411 h 168"/>
                  <a:gd name="T20" fmla="*/ 179 w 272"/>
                  <a:gd name="T21" fmla="*/ 177179 h 168"/>
                  <a:gd name="T22" fmla="*/ 214 w 272"/>
                  <a:gd name="T23" fmla="*/ 73584 h 168"/>
                  <a:gd name="T24" fmla="*/ 239 w 272"/>
                  <a:gd name="T25" fmla="*/ 21845 h 168"/>
                  <a:gd name="T26" fmla="*/ 248 w 272"/>
                  <a:gd name="T27" fmla="*/ 8960 h 168"/>
                  <a:gd name="T28" fmla="*/ 256 w 272"/>
                  <a:gd name="T29" fmla="*/ 4096 h 168"/>
                  <a:gd name="T30" fmla="*/ 259 w 272"/>
                  <a:gd name="T31" fmla="*/ 0 h 168"/>
                  <a:gd name="T32" fmla="*/ 265 w 272"/>
                  <a:gd name="T33" fmla="*/ 0 h 168"/>
                  <a:gd name="T34" fmla="*/ 267 w 272"/>
                  <a:gd name="T35" fmla="*/ 0 h 168"/>
                  <a:gd name="T36" fmla="*/ 268 w 272"/>
                  <a:gd name="T37" fmla="*/ 0 h 168"/>
                  <a:gd name="T38" fmla="*/ 270 w 272"/>
                  <a:gd name="T39" fmla="*/ 0 h 168"/>
                  <a:gd name="T40" fmla="*/ 270 w 272"/>
                  <a:gd name="T41" fmla="*/ 0 h 168"/>
                  <a:gd name="T42" fmla="*/ 271 w 272"/>
                  <a:gd name="T43" fmla="*/ 0 h 168"/>
                  <a:gd name="T44" fmla="*/ 274 w 272"/>
                  <a:gd name="T45" fmla="*/ 0 h 168"/>
                  <a:gd name="T46" fmla="*/ 275 w 272"/>
                  <a:gd name="T47" fmla="*/ 0 h 168"/>
                  <a:gd name="T48" fmla="*/ 280 w 272"/>
                  <a:gd name="T49" fmla="*/ 0 h 168"/>
                  <a:gd name="T50" fmla="*/ 287 w 272"/>
                  <a:gd name="T51" fmla="*/ 8960 h 168"/>
                  <a:gd name="T52" fmla="*/ 304 w 272"/>
                  <a:gd name="T53" fmla="*/ 25941 h 168"/>
                  <a:gd name="T54" fmla="*/ 338 w 272"/>
                  <a:gd name="T55" fmla="*/ 107547 h 168"/>
                  <a:gd name="T56" fmla="*/ 382 w 272"/>
                  <a:gd name="T57" fmla="*/ 271845 h 168"/>
                  <a:gd name="T58" fmla="*/ 428 w 272"/>
                  <a:gd name="T59" fmla="*/ 453147 h 168"/>
                  <a:gd name="T60" fmla="*/ 473 w 272"/>
                  <a:gd name="T61" fmla="*/ 617275 h 168"/>
                  <a:gd name="T62" fmla="*/ 496 w 272"/>
                  <a:gd name="T63" fmla="*/ 677205 h 168"/>
                  <a:gd name="T64" fmla="*/ 514 w 272"/>
                  <a:gd name="T65" fmla="*/ 708011 h 168"/>
                  <a:gd name="T66" fmla="*/ 525 w 272"/>
                  <a:gd name="T67" fmla="*/ 720896 h 168"/>
                  <a:gd name="T68" fmla="*/ 531 w 272"/>
                  <a:gd name="T69" fmla="*/ 724992 h 168"/>
                  <a:gd name="T70" fmla="*/ 537 w 272"/>
                  <a:gd name="T71" fmla="*/ 724992 h 168"/>
                  <a:gd name="T72" fmla="*/ 538 w 272"/>
                  <a:gd name="T73" fmla="*/ 724992 h 168"/>
                  <a:gd name="T74" fmla="*/ 538 w 272"/>
                  <a:gd name="T75" fmla="*/ 724992 h 168"/>
                  <a:gd name="T76" fmla="*/ 540 w 272"/>
                  <a:gd name="T77" fmla="*/ 724992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4264" y="422"/>
                <a:ext cx="1095" cy="666"/>
                <a:chOff x="4920" y="3603"/>
                <a:chExt cx="688" cy="435"/>
              </a:xfrm>
            </p:grpSpPr>
            <p:sp>
              <p:nvSpPr>
                <p:cNvPr id="378902" name="Freeform 11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903" name="Freeform 12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904" name="Freeform 13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905" name="Freeform 14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2855" y="422"/>
                <a:ext cx="1095" cy="666"/>
                <a:chOff x="4920" y="3603"/>
                <a:chExt cx="688" cy="435"/>
              </a:xfrm>
            </p:grpSpPr>
            <p:sp>
              <p:nvSpPr>
                <p:cNvPr id="378898" name="Freeform 16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899" name="Freeform 17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900" name="Freeform 18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901" name="Freeform 19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4064" y="2974"/>
              <a:ext cx="436" cy="346"/>
              <a:chOff x="4454" y="1236"/>
              <a:chExt cx="436" cy="346"/>
            </a:xfrm>
          </p:grpSpPr>
          <p:sp>
            <p:nvSpPr>
              <p:cNvPr id="378891" name="Rectangle 21"/>
              <p:cNvSpPr>
                <a:spLocks noChangeArrowheads="1"/>
              </p:cNvSpPr>
              <p:nvPr/>
            </p:nvSpPr>
            <p:spPr bwMode="auto">
              <a:xfrm>
                <a:off x="4454" y="1236"/>
                <a:ext cx="436" cy="346"/>
              </a:xfrm>
              <a:prstGeom prst="rect">
                <a:avLst/>
              </a:prstGeom>
              <a:solidFill>
                <a:schemeClr val="accent2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4619" y="1277"/>
                <a:ext cx="106" cy="264"/>
                <a:chOff x="4600" y="1291"/>
                <a:chExt cx="106" cy="264"/>
              </a:xfrm>
            </p:grpSpPr>
            <p:sp>
              <p:nvSpPr>
                <p:cNvPr id="378893" name="Line 23"/>
                <p:cNvSpPr>
                  <a:spLocks noChangeShapeType="1"/>
                </p:cNvSpPr>
                <p:nvPr/>
              </p:nvSpPr>
              <p:spPr bwMode="auto">
                <a:xfrm>
                  <a:off x="4600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8894" name="Line 24"/>
                <p:cNvSpPr>
                  <a:spLocks noChangeShapeType="1"/>
                </p:cNvSpPr>
                <p:nvPr/>
              </p:nvSpPr>
              <p:spPr bwMode="auto">
                <a:xfrm>
                  <a:off x="4706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34151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AutoShape 2"/>
          <p:cNvSpPr>
            <a:spLocks noChangeArrowheads="1"/>
          </p:cNvSpPr>
          <p:nvPr/>
        </p:nvSpPr>
        <p:spPr bwMode="auto">
          <a:xfrm>
            <a:off x="0" y="3644900"/>
            <a:ext cx="3970338" cy="2725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001923" name="Rectangle 3"/>
          <p:cNvSpPr>
            <a:spLocks noChangeArrowheads="1"/>
          </p:cNvSpPr>
          <p:nvPr/>
        </p:nvSpPr>
        <p:spPr bwMode="auto">
          <a:xfrm>
            <a:off x="0" y="4471988"/>
            <a:ext cx="3940175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sz="22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chemeClr val="bg2"/>
                </a:solidFill>
              </a:rPr>
              <a:t>If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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is increased</a:t>
            </a:r>
            <a:r>
              <a:rPr lang="en-US" sz="2000" b="1">
                <a:solidFill>
                  <a:schemeClr val="bg2"/>
                </a:solidFill>
              </a:rPr>
              <a:t> and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does not change</a:t>
            </a:r>
            <a:r>
              <a:rPr lang="en-US" sz="2000" b="1">
                <a:solidFill>
                  <a:schemeClr val="bg2"/>
                </a:solidFill>
              </a:rPr>
              <a:t>, then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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must increase</a:t>
            </a:r>
            <a:r>
              <a:rPr lang="en-US" sz="2000" b="1">
                <a:solidFill>
                  <a:schemeClr val="bg2"/>
                </a:solidFill>
              </a:rPr>
              <a:t>, so the pattern spreads out.</a:t>
            </a:r>
          </a:p>
        </p:txBody>
      </p:sp>
      <p:sp>
        <p:nvSpPr>
          <p:cNvPr id="200192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i="1"/>
              <a:t>ConcepTest 24.3a	</a:t>
            </a:r>
            <a:r>
              <a:rPr lang="en-US" sz="2800">
                <a:solidFill>
                  <a:schemeClr val="accent2"/>
                </a:solidFill>
              </a:rPr>
              <a:t>Double Slits I</a:t>
            </a:r>
          </a:p>
        </p:txBody>
      </p:sp>
      <p:sp>
        <p:nvSpPr>
          <p:cNvPr id="2001949" name="Rectangle 29"/>
          <p:cNvSpPr>
            <a:spLocks noGrp="1" noChangeArrowheads="1"/>
          </p:cNvSpPr>
          <p:nvPr>
            <p:ph idx="1"/>
          </p:nvPr>
        </p:nvSpPr>
        <p:spPr>
          <a:xfrm>
            <a:off x="231775" y="1117981"/>
            <a:ext cx="4572000" cy="1890713"/>
          </a:xfrm>
        </p:spPr>
        <p:txBody>
          <a:bodyPr>
            <a:normAutofit fontScale="92500" lnSpcReduction="1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  <a:defRPr/>
            </a:pPr>
            <a:r>
              <a:rPr lang="en-US" sz="1800" b="1" dirty="0"/>
              <a:t>	</a:t>
            </a:r>
            <a:r>
              <a:rPr lang="en-US" sz="2400" b="1" dirty="0"/>
              <a:t>In a double-slit experiment, when the </a:t>
            </a:r>
            <a:r>
              <a:rPr lang="en-US" sz="2400" b="1" dirty="0">
                <a:solidFill>
                  <a:schemeClr val="accent2"/>
                </a:solidFill>
              </a:rPr>
              <a:t>wavelength</a:t>
            </a:r>
            <a:r>
              <a:rPr lang="en-US" sz="2400" b="1" dirty="0"/>
              <a:t> of the light is </a:t>
            </a:r>
            <a:r>
              <a:rPr lang="en-US" sz="2400" b="1" dirty="0">
                <a:solidFill>
                  <a:schemeClr val="accent2"/>
                </a:solidFill>
              </a:rPr>
              <a:t>increased</a:t>
            </a:r>
            <a:r>
              <a:rPr lang="en-US" sz="2400" b="1" dirty="0"/>
              <a:t>, the interference pattern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2001926" name="Rectangle 6"/>
          <p:cNvSpPr>
            <a:spLocks noChangeArrowheads="1"/>
          </p:cNvSpPr>
          <p:nvPr/>
        </p:nvSpPr>
        <p:spPr bwMode="auto">
          <a:xfrm>
            <a:off x="5110163" y="1514193"/>
            <a:ext cx="3763962" cy="240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spreads out</a:t>
            </a:r>
          </a:p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stays the same </a:t>
            </a:r>
            <a:endParaRPr lang="en-US" sz="2000" b="1" baseline="30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shrinks together</a:t>
            </a:r>
          </a:p>
          <a:p>
            <a:pPr marL="457200" indent="-457200">
              <a:lnSpc>
                <a:spcPct val="11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disappears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defRPr/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37025" y="3424238"/>
            <a:ext cx="3843338" cy="3103562"/>
            <a:chOff x="2606" y="2157"/>
            <a:chExt cx="2421" cy="1955"/>
          </a:xfrm>
        </p:grpSpPr>
        <p:sp>
          <p:nvSpPr>
            <p:cNvPr id="379915" name="AutoShape 8"/>
            <p:cNvSpPr>
              <a:spLocks noChangeArrowheads="1"/>
            </p:cNvSpPr>
            <p:nvPr/>
          </p:nvSpPr>
          <p:spPr bwMode="auto">
            <a:xfrm>
              <a:off x="2606" y="3026"/>
              <a:ext cx="651" cy="236"/>
            </a:xfrm>
            <a:prstGeom prst="cube">
              <a:avLst>
                <a:gd name="adj" fmla="val 35593"/>
              </a:avLst>
            </a:prstGeom>
            <a:noFill/>
            <a:ln w="381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9916" name="Line 9"/>
            <p:cNvSpPr>
              <a:spLocks noChangeShapeType="1"/>
            </p:cNvSpPr>
            <p:nvPr/>
          </p:nvSpPr>
          <p:spPr bwMode="auto">
            <a:xfrm>
              <a:off x="3223" y="3144"/>
              <a:ext cx="79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3821" y="2906"/>
              <a:ext cx="1955" cy="457"/>
              <a:chOff x="2855" y="192"/>
              <a:chExt cx="2504" cy="896"/>
            </a:xfrm>
          </p:grpSpPr>
          <p:sp>
            <p:nvSpPr>
              <p:cNvPr id="379923" name="Freeform 11"/>
              <p:cNvSpPr>
                <a:spLocks/>
              </p:cNvSpPr>
              <p:nvPr/>
            </p:nvSpPr>
            <p:spPr bwMode="auto">
              <a:xfrm>
                <a:off x="3953" y="192"/>
                <a:ext cx="312" cy="896"/>
              </a:xfrm>
              <a:custGeom>
                <a:avLst/>
                <a:gdLst>
                  <a:gd name="T0" fmla="*/ 0 w 272"/>
                  <a:gd name="T1" fmla="*/ 724992 h 168"/>
                  <a:gd name="T2" fmla="*/ 1 w 272"/>
                  <a:gd name="T3" fmla="*/ 724992 h 168"/>
                  <a:gd name="T4" fmla="*/ 2 w 272"/>
                  <a:gd name="T5" fmla="*/ 724992 h 168"/>
                  <a:gd name="T6" fmla="*/ 3 w 272"/>
                  <a:gd name="T7" fmla="*/ 724992 h 168"/>
                  <a:gd name="T8" fmla="*/ 10 w 272"/>
                  <a:gd name="T9" fmla="*/ 724992 h 168"/>
                  <a:gd name="T10" fmla="*/ 15 w 272"/>
                  <a:gd name="T11" fmla="*/ 720896 h 168"/>
                  <a:gd name="T12" fmla="*/ 28 w 272"/>
                  <a:gd name="T13" fmla="*/ 708011 h 168"/>
                  <a:gd name="T14" fmla="*/ 45 w 272"/>
                  <a:gd name="T15" fmla="*/ 677205 h 168"/>
                  <a:gd name="T16" fmla="*/ 91 w 272"/>
                  <a:gd name="T17" fmla="*/ 543717 h 168"/>
                  <a:gd name="T18" fmla="*/ 134 w 272"/>
                  <a:gd name="T19" fmla="*/ 362411 h 168"/>
                  <a:gd name="T20" fmla="*/ 179 w 272"/>
                  <a:gd name="T21" fmla="*/ 177179 h 168"/>
                  <a:gd name="T22" fmla="*/ 214 w 272"/>
                  <a:gd name="T23" fmla="*/ 73584 h 168"/>
                  <a:gd name="T24" fmla="*/ 239 w 272"/>
                  <a:gd name="T25" fmla="*/ 21845 h 168"/>
                  <a:gd name="T26" fmla="*/ 248 w 272"/>
                  <a:gd name="T27" fmla="*/ 8960 h 168"/>
                  <a:gd name="T28" fmla="*/ 256 w 272"/>
                  <a:gd name="T29" fmla="*/ 4096 h 168"/>
                  <a:gd name="T30" fmla="*/ 259 w 272"/>
                  <a:gd name="T31" fmla="*/ 0 h 168"/>
                  <a:gd name="T32" fmla="*/ 265 w 272"/>
                  <a:gd name="T33" fmla="*/ 0 h 168"/>
                  <a:gd name="T34" fmla="*/ 267 w 272"/>
                  <a:gd name="T35" fmla="*/ 0 h 168"/>
                  <a:gd name="T36" fmla="*/ 268 w 272"/>
                  <a:gd name="T37" fmla="*/ 0 h 168"/>
                  <a:gd name="T38" fmla="*/ 270 w 272"/>
                  <a:gd name="T39" fmla="*/ 0 h 168"/>
                  <a:gd name="T40" fmla="*/ 270 w 272"/>
                  <a:gd name="T41" fmla="*/ 0 h 168"/>
                  <a:gd name="T42" fmla="*/ 271 w 272"/>
                  <a:gd name="T43" fmla="*/ 0 h 168"/>
                  <a:gd name="T44" fmla="*/ 274 w 272"/>
                  <a:gd name="T45" fmla="*/ 0 h 168"/>
                  <a:gd name="T46" fmla="*/ 275 w 272"/>
                  <a:gd name="T47" fmla="*/ 0 h 168"/>
                  <a:gd name="T48" fmla="*/ 280 w 272"/>
                  <a:gd name="T49" fmla="*/ 0 h 168"/>
                  <a:gd name="T50" fmla="*/ 287 w 272"/>
                  <a:gd name="T51" fmla="*/ 8960 h 168"/>
                  <a:gd name="T52" fmla="*/ 304 w 272"/>
                  <a:gd name="T53" fmla="*/ 25941 h 168"/>
                  <a:gd name="T54" fmla="*/ 338 w 272"/>
                  <a:gd name="T55" fmla="*/ 107547 h 168"/>
                  <a:gd name="T56" fmla="*/ 382 w 272"/>
                  <a:gd name="T57" fmla="*/ 271845 h 168"/>
                  <a:gd name="T58" fmla="*/ 428 w 272"/>
                  <a:gd name="T59" fmla="*/ 453147 h 168"/>
                  <a:gd name="T60" fmla="*/ 473 w 272"/>
                  <a:gd name="T61" fmla="*/ 617275 h 168"/>
                  <a:gd name="T62" fmla="*/ 496 w 272"/>
                  <a:gd name="T63" fmla="*/ 677205 h 168"/>
                  <a:gd name="T64" fmla="*/ 514 w 272"/>
                  <a:gd name="T65" fmla="*/ 708011 h 168"/>
                  <a:gd name="T66" fmla="*/ 525 w 272"/>
                  <a:gd name="T67" fmla="*/ 720896 h 168"/>
                  <a:gd name="T68" fmla="*/ 531 w 272"/>
                  <a:gd name="T69" fmla="*/ 724992 h 168"/>
                  <a:gd name="T70" fmla="*/ 537 w 272"/>
                  <a:gd name="T71" fmla="*/ 724992 h 168"/>
                  <a:gd name="T72" fmla="*/ 538 w 272"/>
                  <a:gd name="T73" fmla="*/ 724992 h 168"/>
                  <a:gd name="T74" fmla="*/ 538 w 272"/>
                  <a:gd name="T75" fmla="*/ 724992 h 168"/>
                  <a:gd name="T76" fmla="*/ 540 w 272"/>
                  <a:gd name="T77" fmla="*/ 724992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4264" y="422"/>
                <a:ext cx="1095" cy="666"/>
                <a:chOff x="4920" y="3603"/>
                <a:chExt cx="688" cy="435"/>
              </a:xfrm>
            </p:grpSpPr>
            <p:sp>
              <p:nvSpPr>
                <p:cNvPr id="379930" name="Freeform 13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931" name="Freeform 14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932" name="Freeform 15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933" name="Freeform 16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H="1">
                <a:off x="2855" y="422"/>
                <a:ext cx="1095" cy="666"/>
                <a:chOff x="4920" y="3603"/>
                <a:chExt cx="688" cy="435"/>
              </a:xfrm>
            </p:grpSpPr>
            <p:sp>
              <p:nvSpPr>
                <p:cNvPr id="379926" name="Freeform 18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927" name="Freeform 19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928" name="Freeform 20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929" name="Freeform 21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4064" y="2974"/>
              <a:ext cx="436" cy="346"/>
              <a:chOff x="4454" y="1236"/>
              <a:chExt cx="436" cy="346"/>
            </a:xfrm>
          </p:grpSpPr>
          <p:sp>
            <p:nvSpPr>
              <p:cNvPr id="379919" name="Rectangle 23"/>
              <p:cNvSpPr>
                <a:spLocks noChangeArrowheads="1"/>
              </p:cNvSpPr>
              <p:nvPr/>
            </p:nvSpPr>
            <p:spPr bwMode="auto">
              <a:xfrm>
                <a:off x="4454" y="1236"/>
                <a:ext cx="436" cy="346"/>
              </a:xfrm>
              <a:prstGeom prst="rect">
                <a:avLst/>
              </a:prstGeom>
              <a:solidFill>
                <a:schemeClr val="accent2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4619" y="1277"/>
                <a:ext cx="106" cy="264"/>
                <a:chOff x="4600" y="1291"/>
                <a:chExt cx="106" cy="264"/>
              </a:xfrm>
            </p:grpSpPr>
            <p:sp>
              <p:nvSpPr>
                <p:cNvPr id="379921" name="Line 25"/>
                <p:cNvSpPr>
                  <a:spLocks noChangeShapeType="1"/>
                </p:cNvSpPr>
                <p:nvPr/>
              </p:nvSpPr>
              <p:spPr bwMode="auto">
                <a:xfrm>
                  <a:off x="4600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922" name="Line 26"/>
                <p:cNvSpPr>
                  <a:spLocks noChangeShapeType="1"/>
                </p:cNvSpPr>
                <p:nvPr/>
              </p:nvSpPr>
              <p:spPr bwMode="auto">
                <a:xfrm>
                  <a:off x="4706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01947" name="Rectangle 27"/>
          <p:cNvSpPr>
            <a:spLocks noChangeArrowheads="1"/>
          </p:cNvSpPr>
          <p:nvPr/>
        </p:nvSpPr>
        <p:spPr bwMode="auto">
          <a:xfrm>
            <a:off x="476250" y="3944938"/>
            <a:ext cx="2782888" cy="53340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sin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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m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</a:t>
            </a:r>
            <a:endParaRPr lang="en-US" sz="2000" b="1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379913" name="Oval 28"/>
          <p:cNvSpPr>
            <a:spLocks noChangeArrowheads="1"/>
          </p:cNvSpPr>
          <p:nvPr/>
        </p:nvSpPr>
        <p:spPr bwMode="auto">
          <a:xfrm>
            <a:off x="4775200" y="1496730"/>
            <a:ext cx="2847975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3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194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83686-3E59-5FBF-F628-80813852C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C6927CFF-A931-E0C6-7225-676641B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F88FE49-9A6E-E319-EDF3-6E46A50708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Compound Microscope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2DC24DC9-71A7-03DE-CD16-B6EC20FB2F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i="1"/>
              <a:t>ConcepTest 24.3b	 </a:t>
            </a:r>
            <a:r>
              <a:rPr lang="en-US" sz="2800">
                <a:solidFill>
                  <a:schemeClr val="accent2"/>
                </a:solidFill>
              </a:rPr>
              <a:t>Double Slits II</a:t>
            </a:r>
          </a:p>
        </p:txBody>
      </p:sp>
      <p:sp>
        <p:nvSpPr>
          <p:cNvPr id="2003993" name="Rectangle 25"/>
          <p:cNvSpPr>
            <a:spLocks noGrp="1" noChangeArrowheads="1"/>
          </p:cNvSpPr>
          <p:nvPr>
            <p:ph idx="1"/>
          </p:nvPr>
        </p:nvSpPr>
        <p:spPr>
          <a:xfrm>
            <a:off x="0" y="1215835"/>
            <a:ext cx="4732338" cy="3502469"/>
          </a:xfrm>
        </p:spPr>
        <p:txBody>
          <a:bodyPr>
            <a:normAutofit lnSpcReduction="1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  <a:defRPr/>
            </a:pPr>
            <a:r>
              <a:rPr lang="en-US" sz="2400" b="1" dirty="0"/>
              <a:t>	</a:t>
            </a:r>
            <a:r>
              <a:rPr lang="en-US" b="1" dirty="0"/>
              <a:t>If instead the </a:t>
            </a:r>
            <a:r>
              <a:rPr lang="en-US" b="1" dirty="0">
                <a:solidFill>
                  <a:schemeClr val="tx2"/>
                </a:solidFill>
              </a:rPr>
              <a:t>slits</a:t>
            </a:r>
            <a:r>
              <a:rPr lang="en-US" b="1" dirty="0"/>
              <a:t> are moved </a:t>
            </a:r>
            <a:r>
              <a:rPr lang="en-US" b="1" dirty="0">
                <a:solidFill>
                  <a:schemeClr val="tx2"/>
                </a:solidFill>
              </a:rPr>
              <a:t>farther apart</a:t>
            </a:r>
            <a:r>
              <a:rPr lang="en-US" b="1" dirty="0"/>
              <a:t> (without changing the wavelength) the interference pattern </a:t>
            </a:r>
          </a:p>
          <a:p>
            <a:pPr marL="401638" indent="-401638">
              <a:lnSpc>
                <a:spcPct val="140000"/>
              </a:lnSpc>
              <a:spcBef>
                <a:spcPct val="50000"/>
              </a:spcBef>
              <a:defRPr/>
            </a:pPr>
            <a:endParaRPr lang="en-US" b="1" dirty="0"/>
          </a:p>
        </p:txBody>
      </p:sp>
      <p:sp>
        <p:nvSpPr>
          <p:cNvPr id="2003972" name="Rectangle 4"/>
          <p:cNvSpPr>
            <a:spLocks noChangeArrowheads="1"/>
          </p:cNvSpPr>
          <p:nvPr/>
        </p:nvSpPr>
        <p:spPr bwMode="auto">
          <a:xfrm>
            <a:off x="5319078" y="1402398"/>
            <a:ext cx="3516312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spreads out</a:t>
            </a:r>
          </a:p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stays the same </a:t>
            </a:r>
            <a:endParaRPr lang="en-US" sz="2000" b="1" baseline="30000" dirty="0">
              <a:solidFill>
                <a:schemeClr val="tx2"/>
              </a:solidFill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shrinks together</a:t>
            </a:r>
          </a:p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disappears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  <a:defRPr/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37025" y="3424238"/>
            <a:ext cx="3843338" cy="3103562"/>
            <a:chOff x="2606" y="2157"/>
            <a:chExt cx="2421" cy="1955"/>
          </a:xfrm>
        </p:grpSpPr>
        <p:sp>
          <p:nvSpPr>
            <p:cNvPr id="380935" name="AutoShape 6"/>
            <p:cNvSpPr>
              <a:spLocks noChangeArrowheads="1"/>
            </p:cNvSpPr>
            <p:nvPr/>
          </p:nvSpPr>
          <p:spPr bwMode="auto">
            <a:xfrm>
              <a:off x="2606" y="3026"/>
              <a:ext cx="651" cy="236"/>
            </a:xfrm>
            <a:prstGeom prst="cube">
              <a:avLst>
                <a:gd name="adj" fmla="val 35593"/>
              </a:avLst>
            </a:prstGeom>
            <a:noFill/>
            <a:ln w="381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0936" name="Line 7"/>
            <p:cNvSpPr>
              <a:spLocks noChangeShapeType="1"/>
            </p:cNvSpPr>
            <p:nvPr/>
          </p:nvSpPr>
          <p:spPr bwMode="auto">
            <a:xfrm>
              <a:off x="3223" y="3144"/>
              <a:ext cx="79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 rot="-5400000">
              <a:off x="3821" y="2906"/>
              <a:ext cx="1955" cy="457"/>
              <a:chOff x="2855" y="192"/>
              <a:chExt cx="2504" cy="896"/>
            </a:xfrm>
          </p:grpSpPr>
          <p:sp>
            <p:nvSpPr>
              <p:cNvPr id="380943" name="Freeform 9"/>
              <p:cNvSpPr>
                <a:spLocks/>
              </p:cNvSpPr>
              <p:nvPr/>
            </p:nvSpPr>
            <p:spPr bwMode="auto">
              <a:xfrm>
                <a:off x="3953" y="192"/>
                <a:ext cx="312" cy="896"/>
              </a:xfrm>
              <a:custGeom>
                <a:avLst/>
                <a:gdLst>
                  <a:gd name="T0" fmla="*/ 0 w 272"/>
                  <a:gd name="T1" fmla="*/ 724992 h 168"/>
                  <a:gd name="T2" fmla="*/ 1 w 272"/>
                  <a:gd name="T3" fmla="*/ 724992 h 168"/>
                  <a:gd name="T4" fmla="*/ 2 w 272"/>
                  <a:gd name="T5" fmla="*/ 724992 h 168"/>
                  <a:gd name="T6" fmla="*/ 3 w 272"/>
                  <a:gd name="T7" fmla="*/ 724992 h 168"/>
                  <a:gd name="T8" fmla="*/ 10 w 272"/>
                  <a:gd name="T9" fmla="*/ 724992 h 168"/>
                  <a:gd name="T10" fmla="*/ 15 w 272"/>
                  <a:gd name="T11" fmla="*/ 720896 h 168"/>
                  <a:gd name="T12" fmla="*/ 28 w 272"/>
                  <a:gd name="T13" fmla="*/ 708011 h 168"/>
                  <a:gd name="T14" fmla="*/ 45 w 272"/>
                  <a:gd name="T15" fmla="*/ 677205 h 168"/>
                  <a:gd name="T16" fmla="*/ 91 w 272"/>
                  <a:gd name="T17" fmla="*/ 543717 h 168"/>
                  <a:gd name="T18" fmla="*/ 134 w 272"/>
                  <a:gd name="T19" fmla="*/ 362411 h 168"/>
                  <a:gd name="T20" fmla="*/ 179 w 272"/>
                  <a:gd name="T21" fmla="*/ 177179 h 168"/>
                  <a:gd name="T22" fmla="*/ 214 w 272"/>
                  <a:gd name="T23" fmla="*/ 73584 h 168"/>
                  <a:gd name="T24" fmla="*/ 239 w 272"/>
                  <a:gd name="T25" fmla="*/ 21845 h 168"/>
                  <a:gd name="T26" fmla="*/ 248 w 272"/>
                  <a:gd name="T27" fmla="*/ 8960 h 168"/>
                  <a:gd name="T28" fmla="*/ 256 w 272"/>
                  <a:gd name="T29" fmla="*/ 4096 h 168"/>
                  <a:gd name="T30" fmla="*/ 259 w 272"/>
                  <a:gd name="T31" fmla="*/ 0 h 168"/>
                  <a:gd name="T32" fmla="*/ 265 w 272"/>
                  <a:gd name="T33" fmla="*/ 0 h 168"/>
                  <a:gd name="T34" fmla="*/ 267 w 272"/>
                  <a:gd name="T35" fmla="*/ 0 h 168"/>
                  <a:gd name="T36" fmla="*/ 268 w 272"/>
                  <a:gd name="T37" fmla="*/ 0 h 168"/>
                  <a:gd name="T38" fmla="*/ 270 w 272"/>
                  <a:gd name="T39" fmla="*/ 0 h 168"/>
                  <a:gd name="T40" fmla="*/ 270 w 272"/>
                  <a:gd name="T41" fmla="*/ 0 h 168"/>
                  <a:gd name="T42" fmla="*/ 271 w 272"/>
                  <a:gd name="T43" fmla="*/ 0 h 168"/>
                  <a:gd name="T44" fmla="*/ 274 w 272"/>
                  <a:gd name="T45" fmla="*/ 0 h 168"/>
                  <a:gd name="T46" fmla="*/ 275 w 272"/>
                  <a:gd name="T47" fmla="*/ 0 h 168"/>
                  <a:gd name="T48" fmla="*/ 280 w 272"/>
                  <a:gd name="T49" fmla="*/ 0 h 168"/>
                  <a:gd name="T50" fmla="*/ 287 w 272"/>
                  <a:gd name="T51" fmla="*/ 8960 h 168"/>
                  <a:gd name="T52" fmla="*/ 304 w 272"/>
                  <a:gd name="T53" fmla="*/ 25941 h 168"/>
                  <a:gd name="T54" fmla="*/ 338 w 272"/>
                  <a:gd name="T55" fmla="*/ 107547 h 168"/>
                  <a:gd name="T56" fmla="*/ 382 w 272"/>
                  <a:gd name="T57" fmla="*/ 271845 h 168"/>
                  <a:gd name="T58" fmla="*/ 428 w 272"/>
                  <a:gd name="T59" fmla="*/ 453147 h 168"/>
                  <a:gd name="T60" fmla="*/ 473 w 272"/>
                  <a:gd name="T61" fmla="*/ 617275 h 168"/>
                  <a:gd name="T62" fmla="*/ 496 w 272"/>
                  <a:gd name="T63" fmla="*/ 677205 h 168"/>
                  <a:gd name="T64" fmla="*/ 514 w 272"/>
                  <a:gd name="T65" fmla="*/ 708011 h 168"/>
                  <a:gd name="T66" fmla="*/ 525 w 272"/>
                  <a:gd name="T67" fmla="*/ 720896 h 168"/>
                  <a:gd name="T68" fmla="*/ 531 w 272"/>
                  <a:gd name="T69" fmla="*/ 724992 h 168"/>
                  <a:gd name="T70" fmla="*/ 537 w 272"/>
                  <a:gd name="T71" fmla="*/ 724992 h 168"/>
                  <a:gd name="T72" fmla="*/ 538 w 272"/>
                  <a:gd name="T73" fmla="*/ 724992 h 168"/>
                  <a:gd name="T74" fmla="*/ 538 w 272"/>
                  <a:gd name="T75" fmla="*/ 724992 h 168"/>
                  <a:gd name="T76" fmla="*/ 540 w 272"/>
                  <a:gd name="T77" fmla="*/ 724992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4264" y="422"/>
                <a:ext cx="1095" cy="666"/>
                <a:chOff x="4920" y="3603"/>
                <a:chExt cx="688" cy="435"/>
              </a:xfrm>
            </p:grpSpPr>
            <p:sp>
              <p:nvSpPr>
                <p:cNvPr id="380950" name="Freeform 11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51" name="Freeform 12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52" name="Freeform 13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53" name="Freeform 14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2855" y="422"/>
                <a:ext cx="1095" cy="666"/>
                <a:chOff x="4920" y="3603"/>
                <a:chExt cx="688" cy="435"/>
              </a:xfrm>
            </p:grpSpPr>
            <p:sp>
              <p:nvSpPr>
                <p:cNvPr id="380946" name="Freeform 16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47" name="Freeform 17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48" name="Freeform 18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949" name="Freeform 19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4064" y="2974"/>
              <a:ext cx="436" cy="346"/>
              <a:chOff x="4454" y="1236"/>
              <a:chExt cx="436" cy="346"/>
            </a:xfrm>
          </p:grpSpPr>
          <p:sp>
            <p:nvSpPr>
              <p:cNvPr id="380939" name="Rectangle 21"/>
              <p:cNvSpPr>
                <a:spLocks noChangeArrowheads="1"/>
              </p:cNvSpPr>
              <p:nvPr/>
            </p:nvSpPr>
            <p:spPr bwMode="auto">
              <a:xfrm>
                <a:off x="4454" y="1236"/>
                <a:ext cx="436" cy="346"/>
              </a:xfrm>
              <a:prstGeom prst="rect">
                <a:avLst/>
              </a:prstGeom>
              <a:solidFill>
                <a:schemeClr val="accent2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7" name="Group 22"/>
              <p:cNvGrpSpPr>
                <a:grpSpLocks/>
              </p:cNvGrpSpPr>
              <p:nvPr/>
            </p:nvGrpSpPr>
            <p:grpSpPr bwMode="auto">
              <a:xfrm>
                <a:off x="4619" y="1277"/>
                <a:ext cx="106" cy="264"/>
                <a:chOff x="4600" y="1291"/>
                <a:chExt cx="106" cy="264"/>
              </a:xfrm>
            </p:grpSpPr>
            <p:sp>
              <p:nvSpPr>
                <p:cNvPr id="380941" name="Line 23"/>
                <p:cNvSpPr>
                  <a:spLocks noChangeShapeType="1"/>
                </p:cNvSpPr>
                <p:nvPr/>
              </p:nvSpPr>
              <p:spPr bwMode="auto">
                <a:xfrm>
                  <a:off x="4600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0942" name="Line 24"/>
                <p:cNvSpPr>
                  <a:spLocks noChangeShapeType="1"/>
                </p:cNvSpPr>
                <p:nvPr/>
              </p:nvSpPr>
              <p:spPr bwMode="auto">
                <a:xfrm>
                  <a:off x="4706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3261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ChangeArrowheads="1"/>
          </p:cNvSpPr>
          <p:nvPr/>
        </p:nvSpPr>
        <p:spPr bwMode="auto">
          <a:xfrm>
            <a:off x="0" y="3644900"/>
            <a:ext cx="3970338" cy="2530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0" y="4471988"/>
            <a:ext cx="3940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If instead </a:t>
            </a:r>
            <a:r>
              <a:rPr lang="en-US" sz="2000" b="1" i="1">
                <a:solidFill>
                  <a:schemeClr val="bg2"/>
                </a:solidFill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 is increased and </a:t>
            </a:r>
            <a:r>
              <a:rPr lang="en-US" sz="2000" b="1">
                <a:solidFill>
                  <a:schemeClr val="bg2"/>
                </a:solidFill>
                <a:latin typeface="Symbol" pitchFamily="18" charset="2"/>
              </a:rPr>
              <a:t></a:t>
            </a:r>
            <a:r>
              <a:rPr lang="en-US" sz="2000" b="1">
                <a:solidFill>
                  <a:schemeClr val="bg2"/>
                </a:solidFill>
              </a:rPr>
              <a:t> does not change, then </a:t>
            </a:r>
            <a:r>
              <a:rPr lang="en-US" sz="2000" b="1">
                <a:solidFill>
                  <a:schemeClr val="bg2"/>
                </a:solidFill>
                <a:latin typeface="Symbol" pitchFamily="18" charset="2"/>
              </a:rPr>
              <a:t></a:t>
            </a:r>
            <a:r>
              <a:rPr lang="en-US" sz="2000" b="1">
                <a:solidFill>
                  <a:schemeClr val="bg2"/>
                </a:solidFill>
              </a:rPr>
              <a:t> must decrease, so the pattern shrinks together</a:t>
            </a:r>
          </a:p>
        </p:txBody>
      </p:sp>
      <p:sp>
        <p:nvSpPr>
          <p:cNvPr id="2006021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i="1"/>
              <a:t>ConcepTest 24.3b	 </a:t>
            </a:r>
            <a:r>
              <a:rPr lang="en-US" sz="2800">
                <a:solidFill>
                  <a:schemeClr val="accent2"/>
                </a:solidFill>
              </a:rPr>
              <a:t>Double Slits II</a:t>
            </a:r>
          </a:p>
        </p:txBody>
      </p:sp>
      <p:sp>
        <p:nvSpPr>
          <p:cNvPr id="2006045" name="Rectangle 29"/>
          <p:cNvSpPr>
            <a:spLocks noGrp="1" noChangeArrowheads="1"/>
          </p:cNvSpPr>
          <p:nvPr>
            <p:ph idx="1"/>
          </p:nvPr>
        </p:nvSpPr>
        <p:spPr>
          <a:xfrm>
            <a:off x="0" y="1124395"/>
            <a:ext cx="4732338" cy="2154237"/>
          </a:xfrm>
        </p:spPr>
        <p:txBody>
          <a:bodyPr/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  <a:defRPr/>
            </a:pPr>
            <a:r>
              <a:rPr lang="en-US" sz="1800" b="1" dirty="0"/>
              <a:t>	</a:t>
            </a:r>
            <a:r>
              <a:rPr lang="en-US" sz="2400" b="1" dirty="0"/>
              <a:t>If instead the </a:t>
            </a:r>
            <a:r>
              <a:rPr lang="en-US" sz="2400" b="1" dirty="0">
                <a:solidFill>
                  <a:schemeClr val="tx2"/>
                </a:solidFill>
              </a:rPr>
              <a:t>slits</a:t>
            </a:r>
            <a:r>
              <a:rPr lang="en-US" sz="2400" b="1" dirty="0"/>
              <a:t> are moved </a:t>
            </a:r>
            <a:r>
              <a:rPr lang="en-US" sz="2400" b="1" dirty="0">
                <a:solidFill>
                  <a:schemeClr val="tx2"/>
                </a:solidFill>
              </a:rPr>
              <a:t>farther apart</a:t>
            </a:r>
            <a:r>
              <a:rPr lang="en-US" sz="2400" b="1" dirty="0"/>
              <a:t> (without changing the wavelength) the interference pattern </a:t>
            </a:r>
          </a:p>
          <a:p>
            <a:pPr marL="401638" indent="-401638">
              <a:lnSpc>
                <a:spcPct val="140000"/>
              </a:lnSpc>
              <a:spcBef>
                <a:spcPct val="50000"/>
              </a:spcBef>
              <a:defRPr/>
            </a:pPr>
            <a:endParaRPr lang="en-US" sz="2400" b="1" dirty="0"/>
          </a:p>
        </p:txBody>
      </p:sp>
      <p:sp>
        <p:nvSpPr>
          <p:cNvPr id="2006022" name="Rectangle 6"/>
          <p:cNvSpPr>
            <a:spLocks noChangeArrowheads="1"/>
          </p:cNvSpPr>
          <p:nvPr/>
        </p:nvSpPr>
        <p:spPr bwMode="auto">
          <a:xfrm>
            <a:off x="5227638" y="1128078"/>
            <a:ext cx="3516312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spreads out</a:t>
            </a:r>
          </a:p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stays the same </a:t>
            </a:r>
            <a:endParaRPr lang="en-US" sz="2000" b="1" baseline="30000" dirty="0">
              <a:solidFill>
                <a:schemeClr val="tx2"/>
              </a:solidFill>
            </a:endParaRPr>
          </a:p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shrinks together</a:t>
            </a:r>
          </a:p>
          <a:p>
            <a:pPr marL="457200" indent="-457200"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tx2"/>
                </a:solidFill>
              </a:rPr>
              <a:t>disappears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  <a:defRPr/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137025" y="3424238"/>
            <a:ext cx="3843338" cy="3103562"/>
            <a:chOff x="2606" y="2157"/>
            <a:chExt cx="2421" cy="1955"/>
          </a:xfrm>
        </p:grpSpPr>
        <p:sp>
          <p:nvSpPr>
            <p:cNvPr id="381964" name="AutoShape 8"/>
            <p:cNvSpPr>
              <a:spLocks noChangeArrowheads="1"/>
            </p:cNvSpPr>
            <p:nvPr/>
          </p:nvSpPr>
          <p:spPr bwMode="auto">
            <a:xfrm>
              <a:off x="2606" y="3026"/>
              <a:ext cx="651" cy="236"/>
            </a:xfrm>
            <a:prstGeom prst="cube">
              <a:avLst>
                <a:gd name="adj" fmla="val 35593"/>
              </a:avLst>
            </a:prstGeom>
            <a:noFill/>
            <a:ln w="38100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1965" name="Line 9"/>
            <p:cNvSpPr>
              <a:spLocks noChangeShapeType="1"/>
            </p:cNvSpPr>
            <p:nvPr/>
          </p:nvSpPr>
          <p:spPr bwMode="auto">
            <a:xfrm>
              <a:off x="3223" y="3144"/>
              <a:ext cx="79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3821" y="2906"/>
              <a:ext cx="1955" cy="457"/>
              <a:chOff x="2855" y="192"/>
              <a:chExt cx="2504" cy="896"/>
            </a:xfrm>
          </p:grpSpPr>
          <p:sp>
            <p:nvSpPr>
              <p:cNvPr id="381972" name="Freeform 11"/>
              <p:cNvSpPr>
                <a:spLocks/>
              </p:cNvSpPr>
              <p:nvPr/>
            </p:nvSpPr>
            <p:spPr bwMode="auto">
              <a:xfrm>
                <a:off x="3953" y="192"/>
                <a:ext cx="312" cy="896"/>
              </a:xfrm>
              <a:custGeom>
                <a:avLst/>
                <a:gdLst>
                  <a:gd name="T0" fmla="*/ 0 w 272"/>
                  <a:gd name="T1" fmla="*/ 724992 h 168"/>
                  <a:gd name="T2" fmla="*/ 1 w 272"/>
                  <a:gd name="T3" fmla="*/ 724992 h 168"/>
                  <a:gd name="T4" fmla="*/ 2 w 272"/>
                  <a:gd name="T5" fmla="*/ 724992 h 168"/>
                  <a:gd name="T6" fmla="*/ 3 w 272"/>
                  <a:gd name="T7" fmla="*/ 724992 h 168"/>
                  <a:gd name="T8" fmla="*/ 10 w 272"/>
                  <a:gd name="T9" fmla="*/ 724992 h 168"/>
                  <a:gd name="T10" fmla="*/ 15 w 272"/>
                  <a:gd name="T11" fmla="*/ 720896 h 168"/>
                  <a:gd name="T12" fmla="*/ 28 w 272"/>
                  <a:gd name="T13" fmla="*/ 708011 h 168"/>
                  <a:gd name="T14" fmla="*/ 45 w 272"/>
                  <a:gd name="T15" fmla="*/ 677205 h 168"/>
                  <a:gd name="T16" fmla="*/ 91 w 272"/>
                  <a:gd name="T17" fmla="*/ 543717 h 168"/>
                  <a:gd name="T18" fmla="*/ 134 w 272"/>
                  <a:gd name="T19" fmla="*/ 362411 h 168"/>
                  <a:gd name="T20" fmla="*/ 179 w 272"/>
                  <a:gd name="T21" fmla="*/ 177179 h 168"/>
                  <a:gd name="T22" fmla="*/ 214 w 272"/>
                  <a:gd name="T23" fmla="*/ 73584 h 168"/>
                  <a:gd name="T24" fmla="*/ 239 w 272"/>
                  <a:gd name="T25" fmla="*/ 21845 h 168"/>
                  <a:gd name="T26" fmla="*/ 248 w 272"/>
                  <a:gd name="T27" fmla="*/ 8960 h 168"/>
                  <a:gd name="T28" fmla="*/ 256 w 272"/>
                  <a:gd name="T29" fmla="*/ 4096 h 168"/>
                  <a:gd name="T30" fmla="*/ 259 w 272"/>
                  <a:gd name="T31" fmla="*/ 0 h 168"/>
                  <a:gd name="T32" fmla="*/ 265 w 272"/>
                  <a:gd name="T33" fmla="*/ 0 h 168"/>
                  <a:gd name="T34" fmla="*/ 267 w 272"/>
                  <a:gd name="T35" fmla="*/ 0 h 168"/>
                  <a:gd name="T36" fmla="*/ 268 w 272"/>
                  <a:gd name="T37" fmla="*/ 0 h 168"/>
                  <a:gd name="T38" fmla="*/ 270 w 272"/>
                  <a:gd name="T39" fmla="*/ 0 h 168"/>
                  <a:gd name="T40" fmla="*/ 270 w 272"/>
                  <a:gd name="T41" fmla="*/ 0 h 168"/>
                  <a:gd name="T42" fmla="*/ 271 w 272"/>
                  <a:gd name="T43" fmla="*/ 0 h 168"/>
                  <a:gd name="T44" fmla="*/ 274 w 272"/>
                  <a:gd name="T45" fmla="*/ 0 h 168"/>
                  <a:gd name="T46" fmla="*/ 275 w 272"/>
                  <a:gd name="T47" fmla="*/ 0 h 168"/>
                  <a:gd name="T48" fmla="*/ 280 w 272"/>
                  <a:gd name="T49" fmla="*/ 0 h 168"/>
                  <a:gd name="T50" fmla="*/ 287 w 272"/>
                  <a:gd name="T51" fmla="*/ 8960 h 168"/>
                  <a:gd name="T52" fmla="*/ 304 w 272"/>
                  <a:gd name="T53" fmla="*/ 25941 h 168"/>
                  <a:gd name="T54" fmla="*/ 338 w 272"/>
                  <a:gd name="T55" fmla="*/ 107547 h 168"/>
                  <a:gd name="T56" fmla="*/ 382 w 272"/>
                  <a:gd name="T57" fmla="*/ 271845 h 168"/>
                  <a:gd name="T58" fmla="*/ 428 w 272"/>
                  <a:gd name="T59" fmla="*/ 453147 h 168"/>
                  <a:gd name="T60" fmla="*/ 473 w 272"/>
                  <a:gd name="T61" fmla="*/ 617275 h 168"/>
                  <a:gd name="T62" fmla="*/ 496 w 272"/>
                  <a:gd name="T63" fmla="*/ 677205 h 168"/>
                  <a:gd name="T64" fmla="*/ 514 w 272"/>
                  <a:gd name="T65" fmla="*/ 708011 h 168"/>
                  <a:gd name="T66" fmla="*/ 525 w 272"/>
                  <a:gd name="T67" fmla="*/ 720896 h 168"/>
                  <a:gd name="T68" fmla="*/ 531 w 272"/>
                  <a:gd name="T69" fmla="*/ 724992 h 168"/>
                  <a:gd name="T70" fmla="*/ 537 w 272"/>
                  <a:gd name="T71" fmla="*/ 724992 h 168"/>
                  <a:gd name="T72" fmla="*/ 538 w 272"/>
                  <a:gd name="T73" fmla="*/ 724992 h 168"/>
                  <a:gd name="T74" fmla="*/ 538 w 272"/>
                  <a:gd name="T75" fmla="*/ 724992 h 168"/>
                  <a:gd name="T76" fmla="*/ 540 w 272"/>
                  <a:gd name="T77" fmla="*/ 724992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2"/>
              <p:cNvGrpSpPr>
                <a:grpSpLocks/>
              </p:cNvGrpSpPr>
              <p:nvPr/>
            </p:nvGrpSpPr>
            <p:grpSpPr bwMode="auto">
              <a:xfrm>
                <a:off x="4264" y="422"/>
                <a:ext cx="1095" cy="666"/>
                <a:chOff x="4920" y="3603"/>
                <a:chExt cx="688" cy="435"/>
              </a:xfrm>
            </p:grpSpPr>
            <p:sp>
              <p:nvSpPr>
                <p:cNvPr id="381979" name="Freeform 13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80" name="Freeform 14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81" name="Freeform 15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82" name="Freeform 16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H="1">
                <a:off x="2855" y="422"/>
                <a:ext cx="1095" cy="666"/>
                <a:chOff x="4920" y="3603"/>
                <a:chExt cx="688" cy="435"/>
              </a:xfrm>
            </p:grpSpPr>
            <p:sp>
              <p:nvSpPr>
                <p:cNvPr id="381975" name="Freeform 18"/>
                <p:cNvSpPr>
                  <a:spLocks/>
                </p:cNvSpPr>
                <p:nvPr/>
              </p:nvSpPr>
              <p:spPr bwMode="auto">
                <a:xfrm>
                  <a:off x="4920" y="3603"/>
                  <a:ext cx="172" cy="435"/>
                </a:xfrm>
                <a:custGeom>
                  <a:avLst/>
                  <a:gdLst>
                    <a:gd name="T0" fmla="*/ 0 w 272"/>
                    <a:gd name="T1" fmla="*/ 19549 h 168"/>
                    <a:gd name="T2" fmla="*/ 1 w 272"/>
                    <a:gd name="T3" fmla="*/ 19549 h 168"/>
                    <a:gd name="T4" fmla="*/ 1 w 272"/>
                    <a:gd name="T5" fmla="*/ 19549 h 168"/>
                    <a:gd name="T6" fmla="*/ 1 w 272"/>
                    <a:gd name="T7" fmla="*/ 19549 h 168"/>
                    <a:gd name="T8" fmla="*/ 1 w 272"/>
                    <a:gd name="T9" fmla="*/ 19549 h 168"/>
                    <a:gd name="T10" fmla="*/ 1 w 272"/>
                    <a:gd name="T11" fmla="*/ 19422 h 168"/>
                    <a:gd name="T12" fmla="*/ 2 w 272"/>
                    <a:gd name="T13" fmla="*/ 19093 h 168"/>
                    <a:gd name="T14" fmla="*/ 3 w 272"/>
                    <a:gd name="T15" fmla="*/ 18296 h 168"/>
                    <a:gd name="T16" fmla="*/ 4 w 272"/>
                    <a:gd name="T17" fmla="*/ 14650 h 168"/>
                    <a:gd name="T18" fmla="*/ 7 w 272"/>
                    <a:gd name="T19" fmla="*/ 9787 h 168"/>
                    <a:gd name="T20" fmla="*/ 9 w 272"/>
                    <a:gd name="T21" fmla="*/ 4754 h 168"/>
                    <a:gd name="T22" fmla="*/ 11 w 272"/>
                    <a:gd name="T23" fmla="*/ 1978 h 168"/>
                    <a:gd name="T24" fmla="*/ 12 w 272"/>
                    <a:gd name="T25" fmla="*/ 590 h 168"/>
                    <a:gd name="T26" fmla="*/ 13 w 272"/>
                    <a:gd name="T27" fmla="*/ 228 h 168"/>
                    <a:gd name="T28" fmla="*/ 13 w 272"/>
                    <a:gd name="T29" fmla="*/ 14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28 h 168"/>
                    <a:gd name="T52" fmla="*/ 16 w 272"/>
                    <a:gd name="T53" fmla="*/ 709 h 168"/>
                    <a:gd name="T54" fmla="*/ 17 w 272"/>
                    <a:gd name="T55" fmla="*/ 2916 h 168"/>
                    <a:gd name="T56" fmla="*/ 20 w 272"/>
                    <a:gd name="T57" fmla="*/ 7328 h 168"/>
                    <a:gd name="T58" fmla="*/ 22 w 272"/>
                    <a:gd name="T59" fmla="*/ 12221 h 168"/>
                    <a:gd name="T60" fmla="*/ 24 w 272"/>
                    <a:gd name="T61" fmla="*/ 16634 h 168"/>
                    <a:gd name="T62" fmla="*/ 25 w 272"/>
                    <a:gd name="T63" fmla="*/ 18296 h 168"/>
                    <a:gd name="T64" fmla="*/ 27 w 272"/>
                    <a:gd name="T65" fmla="*/ 19093 h 168"/>
                    <a:gd name="T66" fmla="*/ 27 w 272"/>
                    <a:gd name="T67" fmla="*/ 19422 h 168"/>
                    <a:gd name="T68" fmla="*/ 27 w 272"/>
                    <a:gd name="T69" fmla="*/ 19549 h 168"/>
                    <a:gd name="T70" fmla="*/ 27 w 272"/>
                    <a:gd name="T71" fmla="*/ 19549 h 168"/>
                    <a:gd name="T72" fmla="*/ 27 w 272"/>
                    <a:gd name="T73" fmla="*/ 19549 h 168"/>
                    <a:gd name="T74" fmla="*/ 27 w 272"/>
                    <a:gd name="T75" fmla="*/ 19549 h 168"/>
                    <a:gd name="T76" fmla="*/ 28 w 272"/>
                    <a:gd name="T77" fmla="*/ 19549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76" name="Freeform 19"/>
                <p:cNvSpPr>
                  <a:spLocks/>
                </p:cNvSpPr>
                <p:nvPr/>
              </p:nvSpPr>
              <p:spPr bwMode="auto">
                <a:xfrm>
                  <a:off x="5094" y="3729"/>
                  <a:ext cx="172" cy="309"/>
                </a:xfrm>
                <a:custGeom>
                  <a:avLst/>
                  <a:gdLst>
                    <a:gd name="T0" fmla="*/ 0 w 272"/>
                    <a:gd name="T1" fmla="*/ 3535 h 168"/>
                    <a:gd name="T2" fmla="*/ 1 w 272"/>
                    <a:gd name="T3" fmla="*/ 3535 h 168"/>
                    <a:gd name="T4" fmla="*/ 1 w 272"/>
                    <a:gd name="T5" fmla="*/ 3535 h 168"/>
                    <a:gd name="T6" fmla="*/ 1 w 272"/>
                    <a:gd name="T7" fmla="*/ 3535 h 168"/>
                    <a:gd name="T8" fmla="*/ 1 w 272"/>
                    <a:gd name="T9" fmla="*/ 3535 h 168"/>
                    <a:gd name="T10" fmla="*/ 1 w 272"/>
                    <a:gd name="T11" fmla="*/ 3515 h 168"/>
                    <a:gd name="T12" fmla="*/ 2 w 272"/>
                    <a:gd name="T13" fmla="*/ 3454 h 168"/>
                    <a:gd name="T14" fmla="*/ 3 w 272"/>
                    <a:gd name="T15" fmla="*/ 3313 h 168"/>
                    <a:gd name="T16" fmla="*/ 4 w 272"/>
                    <a:gd name="T17" fmla="*/ 2656 h 168"/>
                    <a:gd name="T18" fmla="*/ 7 w 272"/>
                    <a:gd name="T19" fmla="*/ 1773 h 168"/>
                    <a:gd name="T20" fmla="*/ 9 w 272"/>
                    <a:gd name="T21" fmla="*/ 859 h 168"/>
                    <a:gd name="T22" fmla="*/ 11 w 272"/>
                    <a:gd name="T23" fmla="*/ 355 h 168"/>
                    <a:gd name="T24" fmla="*/ 12 w 272"/>
                    <a:gd name="T25" fmla="*/ 105 h 168"/>
                    <a:gd name="T26" fmla="*/ 13 w 272"/>
                    <a:gd name="T27" fmla="*/ 44 h 168"/>
                    <a:gd name="T28" fmla="*/ 13 w 272"/>
                    <a:gd name="T29" fmla="*/ 24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44 h 168"/>
                    <a:gd name="T52" fmla="*/ 16 w 272"/>
                    <a:gd name="T53" fmla="*/ 125 h 168"/>
                    <a:gd name="T54" fmla="*/ 17 w 272"/>
                    <a:gd name="T55" fmla="*/ 528 h 168"/>
                    <a:gd name="T56" fmla="*/ 20 w 272"/>
                    <a:gd name="T57" fmla="*/ 1326 h 168"/>
                    <a:gd name="T58" fmla="*/ 22 w 272"/>
                    <a:gd name="T59" fmla="*/ 2209 h 168"/>
                    <a:gd name="T60" fmla="*/ 24 w 272"/>
                    <a:gd name="T61" fmla="*/ 3011 h 168"/>
                    <a:gd name="T62" fmla="*/ 25 w 272"/>
                    <a:gd name="T63" fmla="*/ 3313 h 168"/>
                    <a:gd name="T64" fmla="*/ 27 w 272"/>
                    <a:gd name="T65" fmla="*/ 3454 h 168"/>
                    <a:gd name="T66" fmla="*/ 27 w 272"/>
                    <a:gd name="T67" fmla="*/ 3515 h 168"/>
                    <a:gd name="T68" fmla="*/ 27 w 272"/>
                    <a:gd name="T69" fmla="*/ 3535 h 168"/>
                    <a:gd name="T70" fmla="*/ 27 w 272"/>
                    <a:gd name="T71" fmla="*/ 3535 h 168"/>
                    <a:gd name="T72" fmla="*/ 27 w 272"/>
                    <a:gd name="T73" fmla="*/ 3535 h 168"/>
                    <a:gd name="T74" fmla="*/ 27 w 272"/>
                    <a:gd name="T75" fmla="*/ 3535 h 168"/>
                    <a:gd name="T76" fmla="*/ 28 w 272"/>
                    <a:gd name="T77" fmla="*/ 3535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77" name="Freeform 20"/>
                <p:cNvSpPr>
                  <a:spLocks/>
                </p:cNvSpPr>
                <p:nvPr/>
              </p:nvSpPr>
              <p:spPr bwMode="auto">
                <a:xfrm>
                  <a:off x="5268" y="3873"/>
                  <a:ext cx="172" cy="165"/>
                </a:xfrm>
                <a:custGeom>
                  <a:avLst/>
                  <a:gdLst>
                    <a:gd name="T0" fmla="*/ 0 w 272"/>
                    <a:gd name="T1" fmla="*/ 153 h 168"/>
                    <a:gd name="T2" fmla="*/ 1 w 272"/>
                    <a:gd name="T3" fmla="*/ 153 h 168"/>
                    <a:gd name="T4" fmla="*/ 1 w 272"/>
                    <a:gd name="T5" fmla="*/ 153 h 168"/>
                    <a:gd name="T6" fmla="*/ 1 w 272"/>
                    <a:gd name="T7" fmla="*/ 153 h 168"/>
                    <a:gd name="T8" fmla="*/ 1 w 272"/>
                    <a:gd name="T9" fmla="*/ 153 h 168"/>
                    <a:gd name="T10" fmla="*/ 1 w 272"/>
                    <a:gd name="T11" fmla="*/ 152 h 168"/>
                    <a:gd name="T12" fmla="*/ 2 w 272"/>
                    <a:gd name="T13" fmla="*/ 149 h 168"/>
                    <a:gd name="T14" fmla="*/ 3 w 272"/>
                    <a:gd name="T15" fmla="*/ 142 h 168"/>
                    <a:gd name="T16" fmla="*/ 4 w 272"/>
                    <a:gd name="T17" fmla="*/ 116 h 168"/>
                    <a:gd name="T18" fmla="*/ 7 w 272"/>
                    <a:gd name="T19" fmla="*/ 79 h 168"/>
                    <a:gd name="T20" fmla="*/ 9 w 272"/>
                    <a:gd name="T21" fmla="*/ 36 h 168"/>
                    <a:gd name="T22" fmla="*/ 11 w 272"/>
                    <a:gd name="T23" fmla="*/ 17 h 168"/>
                    <a:gd name="T24" fmla="*/ 12 w 272"/>
                    <a:gd name="T25" fmla="*/ 5 h 168"/>
                    <a:gd name="T26" fmla="*/ 13 w 272"/>
                    <a:gd name="T27" fmla="*/ 2 h 168"/>
                    <a:gd name="T28" fmla="*/ 13 w 272"/>
                    <a:gd name="T29" fmla="*/ 1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2 h 168"/>
                    <a:gd name="T52" fmla="*/ 16 w 272"/>
                    <a:gd name="T53" fmla="*/ 6 h 168"/>
                    <a:gd name="T54" fmla="*/ 17 w 272"/>
                    <a:gd name="T55" fmla="*/ 25 h 168"/>
                    <a:gd name="T56" fmla="*/ 20 w 272"/>
                    <a:gd name="T57" fmla="*/ 58 h 168"/>
                    <a:gd name="T58" fmla="*/ 22 w 272"/>
                    <a:gd name="T59" fmla="*/ 95 h 168"/>
                    <a:gd name="T60" fmla="*/ 24 w 272"/>
                    <a:gd name="T61" fmla="*/ 132 h 168"/>
                    <a:gd name="T62" fmla="*/ 25 w 272"/>
                    <a:gd name="T63" fmla="*/ 142 h 168"/>
                    <a:gd name="T64" fmla="*/ 27 w 272"/>
                    <a:gd name="T65" fmla="*/ 149 h 168"/>
                    <a:gd name="T66" fmla="*/ 27 w 272"/>
                    <a:gd name="T67" fmla="*/ 152 h 168"/>
                    <a:gd name="T68" fmla="*/ 27 w 272"/>
                    <a:gd name="T69" fmla="*/ 153 h 168"/>
                    <a:gd name="T70" fmla="*/ 27 w 272"/>
                    <a:gd name="T71" fmla="*/ 153 h 168"/>
                    <a:gd name="T72" fmla="*/ 27 w 272"/>
                    <a:gd name="T73" fmla="*/ 153 h 168"/>
                    <a:gd name="T74" fmla="*/ 27 w 272"/>
                    <a:gd name="T75" fmla="*/ 153 h 168"/>
                    <a:gd name="T76" fmla="*/ 28 w 272"/>
                    <a:gd name="T77" fmla="*/ 153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978" name="Freeform 21"/>
                <p:cNvSpPr>
                  <a:spLocks/>
                </p:cNvSpPr>
                <p:nvPr/>
              </p:nvSpPr>
              <p:spPr bwMode="auto">
                <a:xfrm>
                  <a:off x="5436" y="3975"/>
                  <a:ext cx="172" cy="63"/>
                </a:xfrm>
                <a:custGeom>
                  <a:avLst/>
                  <a:gdLst>
                    <a:gd name="T0" fmla="*/ 0 w 272"/>
                    <a:gd name="T1" fmla="*/ 1 h 168"/>
                    <a:gd name="T2" fmla="*/ 1 w 272"/>
                    <a:gd name="T3" fmla="*/ 1 h 168"/>
                    <a:gd name="T4" fmla="*/ 1 w 272"/>
                    <a:gd name="T5" fmla="*/ 1 h 168"/>
                    <a:gd name="T6" fmla="*/ 1 w 272"/>
                    <a:gd name="T7" fmla="*/ 1 h 168"/>
                    <a:gd name="T8" fmla="*/ 1 w 272"/>
                    <a:gd name="T9" fmla="*/ 1 h 168"/>
                    <a:gd name="T10" fmla="*/ 1 w 272"/>
                    <a:gd name="T11" fmla="*/ 1 h 168"/>
                    <a:gd name="T12" fmla="*/ 2 w 272"/>
                    <a:gd name="T13" fmla="*/ 1 h 168"/>
                    <a:gd name="T14" fmla="*/ 3 w 272"/>
                    <a:gd name="T15" fmla="*/ 1 h 168"/>
                    <a:gd name="T16" fmla="*/ 4 w 272"/>
                    <a:gd name="T17" fmla="*/ 1 h 168"/>
                    <a:gd name="T18" fmla="*/ 7 w 272"/>
                    <a:gd name="T19" fmla="*/ 1 h 168"/>
                    <a:gd name="T20" fmla="*/ 9 w 272"/>
                    <a:gd name="T21" fmla="*/ 0 h 168"/>
                    <a:gd name="T22" fmla="*/ 11 w 272"/>
                    <a:gd name="T23" fmla="*/ 0 h 168"/>
                    <a:gd name="T24" fmla="*/ 12 w 272"/>
                    <a:gd name="T25" fmla="*/ 0 h 168"/>
                    <a:gd name="T26" fmla="*/ 13 w 272"/>
                    <a:gd name="T27" fmla="*/ 0 h 168"/>
                    <a:gd name="T28" fmla="*/ 13 w 272"/>
                    <a:gd name="T29" fmla="*/ 0 h 168"/>
                    <a:gd name="T30" fmla="*/ 13 w 272"/>
                    <a:gd name="T31" fmla="*/ 0 h 168"/>
                    <a:gd name="T32" fmla="*/ 14 w 272"/>
                    <a:gd name="T33" fmla="*/ 0 h 168"/>
                    <a:gd name="T34" fmla="*/ 14 w 272"/>
                    <a:gd name="T35" fmla="*/ 0 h 168"/>
                    <a:gd name="T36" fmla="*/ 14 w 272"/>
                    <a:gd name="T37" fmla="*/ 0 h 168"/>
                    <a:gd name="T38" fmla="*/ 14 w 272"/>
                    <a:gd name="T39" fmla="*/ 0 h 168"/>
                    <a:gd name="T40" fmla="*/ 14 w 272"/>
                    <a:gd name="T41" fmla="*/ 0 h 168"/>
                    <a:gd name="T42" fmla="*/ 14 w 272"/>
                    <a:gd name="T43" fmla="*/ 0 h 168"/>
                    <a:gd name="T44" fmla="*/ 14 w 272"/>
                    <a:gd name="T45" fmla="*/ 0 h 168"/>
                    <a:gd name="T46" fmla="*/ 14 w 272"/>
                    <a:gd name="T47" fmla="*/ 0 h 168"/>
                    <a:gd name="T48" fmla="*/ 14 w 272"/>
                    <a:gd name="T49" fmla="*/ 0 h 168"/>
                    <a:gd name="T50" fmla="*/ 15 w 272"/>
                    <a:gd name="T51" fmla="*/ 0 h 168"/>
                    <a:gd name="T52" fmla="*/ 16 w 272"/>
                    <a:gd name="T53" fmla="*/ 0 h 168"/>
                    <a:gd name="T54" fmla="*/ 17 w 272"/>
                    <a:gd name="T55" fmla="*/ 0 h 168"/>
                    <a:gd name="T56" fmla="*/ 20 w 272"/>
                    <a:gd name="T57" fmla="*/ 0 h 168"/>
                    <a:gd name="T58" fmla="*/ 22 w 272"/>
                    <a:gd name="T59" fmla="*/ 1 h 168"/>
                    <a:gd name="T60" fmla="*/ 24 w 272"/>
                    <a:gd name="T61" fmla="*/ 1 h 168"/>
                    <a:gd name="T62" fmla="*/ 25 w 272"/>
                    <a:gd name="T63" fmla="*/ 1 h 168"/>
                    <a:gd name="T64" fmla="*/ 27 w 272"/>
                    <a:gd name="T65" fmla="*/ 1 h 168"/>
                    <a:gd name="T66" fmla="*/ 27 w 272"/>
                    <a:gd name="T67" fmla="*/ 1 h 168"/>
                    <a:gd name="T68" fmla="*/ 27 w 272"/>
                    <a:gd name="T69" fmla="*/ 1 h 168"/>
                    <a:gd name="T70" fmla="*/ 27 w 272"/>
                    <a:gd name="T71" fmla="*/ 1 h 168"/>
                    <a:gd name="T72" fmla="*/ 27 w 272"/>
                    <a:gd name="T73" fmla="*/ 1 h 168"/>
                    <a:gd name="T74" fmla="*/ 27 w 272"/>
                    <a:gd name="T75" fmla="*/ 1 h 168"/>
                    <a:gd name="T76" fmla="*/ 28 w 272"/>
                    <a:gd name="T77" fmla="*/ 1 h 16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2"/>
                    <a:gd name="T118" fmla="*/ 0 h 168"/>
                    <a:gd name="T119" fmla="*/ 272 w 272"/>
                    <a:gd name="T120" fmla="*/ 168 h 16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2" h="168">
                      <a:moveTo>
                        <a:pt x="0" y="168"/>
                      </a:moveTo>
                      <a:lnTo>
                        <a:pt x="0" y="168"/>
                      </a:lnTo>
                      <a:lnTo>
                        <a:pt x="1" y="168"/>
                      </a:lnTo>
                      <a:lnTo>
                        <a:pt x="2" y="168"/>
                      </a:lnTo>
                      <a:lnTo>
                        <a:pt x="3" y="168"/>
                      </a:lnTo>
                      <a:lnTo>
                        <a:pt x="4" y="168"/>
                      </a:lnTo>
                      <a:lnTo>
                        <a:pt x="5" y="168"/>
                      </a:lnTo>
                      <a:lnTo>
                        <a:pt x="6" y="167"/>
                      </a:lnTo>
                      <a:lnTo>
                        <a:pt x="8" y="167"/>
                      </a:lnTo>
                      <a:lnTo>
                        <a:pt x="11" y="166"/>
                      </a:lnTo>
                      <a:lnTo>
                        <a:pt x="14" y="164"/>
                      </a:lnTo>
                      <a:lnTo>
                        <a:pt x="17" y="162"/>
                      </a:lnTo>
                      <a:lnTo>
                        <a:pt x="23" y="157"/>
                      </a:lnTo>
                      <a:lnTo>
                        <a:pt x="34" y="143"/>
                      </a:lnTo>
                      <a:lnTo>
                        <a:pt x="45" y="126"/>
                      </a:lnTo>
                      <a:lnTo>
                        <a:pt x="57" y="105"/>
                      </a:lnTo>
                      <a:lnTo>
                        <a:pt x="68" y="84"/>
                      </a:lnTo>
                      <a:lnTo>
                        <a:pt x="80" y="61"/>
                      </a:lnTo>
                      <a:lnTo>
                        <a:pt x="91" y="41"/>
                      </a:lnTo>
                      <a:lnTo>
                        <a:pt x="102" y="24"/>
                      </a:lnTo>
                      <a:lnTo>
                        <a:pt x="108" y="17"/>
                      </a:lnTo>
                      <a:lnTo>
                        <a:pt x="114" y="10"/>
                      </a:lnTo>
                      <a:lnTo>
                        <a:pt x="120" y="5"/>
                      </a:lnTo>
                      <a:lnTo>
                        <a:pt x="123" y="4"/>
                      </a:lnTo>
                      <a:lnTo>
                        <a:pt x="125" y="2"/>
                      </a:lnTo>
                      <a:lnTo>
                        <a:pt x="127" y="2"/>
                      </a:lnTo>
                      <a:lnTo>
                        <a:pt x="128" y="1"/>
                      </a:lnTo>
                      <a:lnTo>
                        <a:pt x="130" y="1"/>
                      </a:lnTo>
                      <a:lnTo>
                        <a:pt x="131" y="0"/>
                      </a:lnTo>
                      <a:lnTo>
                        <a:pt x="132" y="0"/>
                      </a:lnTo>
                      <a:lnTo>
                        <a:pt x="133" y="0"/>
                      </a:lnTo>
                      <a:lnTo>
                        <a:pt x="134" y="0"/>
                      </a:lnTo>
                      <a:lnTo>
                        <a:pt x="135" y="0"/>
                      </a:lnTo>
                      <a:lnTo>
                        <a:pt x="136" y="0"/>
                      </a:lnTo>
                      <a:lnTo>
                        <a:pt x="137" y="0"/>
                      </a:lnTo>
                      <a:lnTo>
                        <a:pt x="138" y="0"/>
                      </a:lnTo>
                      <a:lnTo>
                        <a:pt x="139" y="0"/>
                      </a:lnTo>
                      <a:lnTo>
                        <a:pt x="141" y="0"/>
                      </a:lnTo>
                      <a:lnTo>
                        <a:pt x="142" y="1"/>
                      </a:lnTo>
                      <a:lnTo>
                        <a:pt x="145" y="2"/>
                      </a:lnTo>
                      <a:lnTo>
                        <a:pt x="148" y="3"/>
                      </a:lnTo>
                      <a:lnTo>
                        <a:pt x="153" y="6"/>
                      </a:lnTo>
                      <a:lnTo>
                        <a:pt x="159" y="11"/>
                      </a:lnTo>
                      <a:lnTo>
                        <a:pt x="170" y="25"/>
                      </a:lnTo>
                      <a:lnTo>
                        <a:pt x="181" y="42"/>
                      </a:lnTo>
                      <a:lnTo>
                        <a:pt x="193" y="63"/>
                      </a:lnTo>
                      <a:lnTo>
                        <a:pt x="204" y="84"/>
                      </a:lnTo>
                      <a:lnTo>
                        <a:pt x="215" y="105"/>
                      </a:lnTo>
                      <a:lnTo>
                        <a:pt x="227" y="126"/>
                      </a:lnTo>
                      <a:lnTo>
                        <a:pt x="238" y="143"/>
                      </a:lnTo>
                      <a:lnTo>
                        <a:pt x="244" y="151"/>
                      </a:lnTo>
                      <a:lnTo>
                        <a:pt x="250" y="157"/>
                      </a:lnTo>
                      <a:lnTo>
                        <a:pt x="256" y="162"/>
                      </a:lnTo>
                      <a:lnTo>
                        <a:pt x="259" y="164"/>
                      </a:lnTo>
                      <a:lnTo>
                        <a:pt x="261" y="166"/>
                      </a:lnTo>
                      <a:lnTo>
                        <a:pt x="264" y="167"/>
                      </a:lnTo>
                      <a:lnTo>
                        <a:pt x="267" y="167"/>
                      </a:lnTo>
                      <a:lnTo>
                        <a:pt x="268" y="168"/>
                      </a:lnTo>
                      <a:lnTo>
                        <a:pt x="269" y="168"/>
                      </a:lnTo>
                      <a:lnTo>
                        <a:pt x="270" y="168"/>
                      </a:lnTo>
                      <a:lnTo>
                        <a:pt x="271" y="168"/>
                      </a:lnTo>
                      <a:lnTo>
                        <a:pt x="272" y="168"/>
                      </a:lnTo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4064" y="2974"/>
              <a:ext cx="436" cy="346"/>
              <a:chOff x="4454" y="1236"/>
              <a:chExt cx="436" cy="346"/>
            </a:xfrm>
          </p:grpSpPr>
          <p:sp>
            <p:nvSpPr>
              <p:cNvPr id="381968" name="Rectangle 23"/>
              <p:cNvSpPr>
                <a:spLocks noChangeArrowheads="1"/>
              </p:cNvSpPr>
              <p:nvPr/>
            </p:nvSpPr>
            <p:spPr bwMode="auto">
              <a:xfrm>
                <a:off x="4454" y="1236"/>
                <a:ext cx="436" cy="346"/>
              </a:xfrm>
              <a:prstGeom prst="rect">
                <a:avLst/>
              </a:prstGeom>
              <a:solidFill>
                <a:schemeClr val="accent2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4619" y="1277"/>
                <a:ext cx="106" cy="264"/>
                <a:chOff x="4600" y="1291"/>
                <a:chExt cx="106" cy="264"/>
              </a:xfrm>
            </p:grpSpPr>
            <p:sp>
              <p:nvSpPr>
                <p:cNvPr id="381970" name="Line 25"/>
                <p:cNvSpPr>
                  <a:spLocks noChangeShapeType="1"/>
                </p:cNvSpPr>
                <p:nvPr/>
              </p:nvSpPr>
              <p:spPr bwMode="auto">
                <a:xfrm>
                  <a:off x="4600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1971" name="Line 26"/>
                <p:cNvSpPr>
                  <a:spLocks noChangeShapeType="1"/>
                </p:cNvSpPr>
                <p:nvPr/>
              </p:nvSpPr>
              <p:spPr bwMode="auto">
                <a:xfrm>
                  <a:off x="4706" y="1291"/>
                  <a:ext cx="0" cy="264"/>
                </a:xfrm>
                <a:prstGeom prst="line">
                  <a:avLst/>
                </a:prstGeom>
                <a:noFill/>
                <a:ln w="381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006043" name="Rectangle 27"/>
          <p:cNvSpPr>
            <a:spLocks noChangeArrowheads="1"/>
          </p:cNvSpPr>
          <p:nvPr/>
        </p:nvSpPr>
        <p:spPr bwMode="auto">
          <a:xfrm>
            <a:off x="476250" y="3944938"/>
            <a:ext cx="2782888" cy="514350"/>
          </a:xfrm>
          <a:prstGeom prst="rect">
            <a:avLst/>
          </a:prstGeom>
          <a:noFill/>
          <a:ln w="38100">
            <a:solidFill>
              <a:srgbClr val="99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i="1">
                <a:solidFill>
                  <a:srgbClr val="990000"/>
                </a:solidFill>
              </a:rPr>
              <a:t>d</a:t>
            </a:r>
            <a:r>
              <a:rPr lang="en-US" sz="2800" b="1">
                <a:solidFill>
                  <a:srgbClr val="990000"/>
                </a:solidFill>
              </a:rPr>
              <a:t> sin </a:t>
            </a:r>
            <a:r>
              <a:rPr lang="en-US" sz="2800" b="1">
                <a:solidFill>
                  <a:srgbClr val="990000"/>
                </a:solidFill>
                <a:latin typeface="Symbol" pitchFamily="18" charset="2"/>
              </a:rPr>
              <a:t> </a:t>
            </a:r>
            <a:r>
              <a:rPr lang="en-US" sz="2800" b="1">
                <a:solidFill>
                  <a:srgbClr val="990000"/>
                </a:solidFill>
              </a:rPr>
              <a:t>=  m </a:t>
            </a:r>
            <a:r>
              <a:rPr lang="en-US" sz="2800" b="1">
                <a:solidFill>
                  <a:srgbClr val="990000"/>
                </a:solidFill>
                <a:latin typeface="Symbol" pitchFamily="18" charset="2"/>
              </a:rPr>
              <a:t></a:t>
            </a:r>
            <a:endParaRPr lang="en-US" sz="2000" b="1">
              <a:solidFill>
                <a:schemeClr val="accent1"/>
              </a:solidFill>
              <a:latin typeface="Symbol" pitchFamily="18" charset="2"/>
            </a:endParaRPr>
          </a:p>
        </p:txBody>
      </p:sp>
      <p:sp>
        <p:nvSpPr>
          <p:cNvPr id="381961" name="Oval 28"/>
          <p:cNvSpPr>
            <a:spLocks noChangeArrowheads="1"/>
          </p:cNvSpPr>
          <p:nvPr/>
        </p:nvSpPr>
        <p:spPr bwMode="auto">
          <a:xfrm>
            <a:off x="4875213" y="1980565"/>
            <a:ext cx="343058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06046" name="Text Box 30"/>
          <p:cNvSpPr txBox="1">
            <a:spLocks noChangeArrowheads="1"/>
          </p:cNvSpPr>
          <p:nvPr/>
        </p:nvSpPr>
        <p:spPr bwMode="auto">
          <a:xfrm>
            <a:off x="368300" y="6451600"/>
            <a:ext cx="7440613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/>
              <a:t>When would the interference pattern disappear?</a:t>
            </a:r>
            <a:endParaRPr lang="en-US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774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604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Text Box 3"/>
          <p:cNvSpPr txBox="1">
            <a:spLocks noChangeArrowheads="1"/>
          </p:cNvSpPr>
          <p:nvPr/>
        </p:nvSpPr>
        <p:spPr bwMode="auto">
          <a:xfrm>
            <a:off x="4630738" y="1286955"/>
            <a:ext cx="451326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there is no difference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half a wavelength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one wavelength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three wavelengths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more than three wavelengths</a:t>
            </a:r>
            <a:endParaRPr lang="en-US" sz="2000" b="1" dirty="0"/>
          </a:p>
        </p:txBody>
      </p:sp>
      <p:sp>
        <p:nvSpPr>
          <p:cNvPr id="2008098" name="Rectangle 3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i="1"/>
              <a:t>ConcepTest 24.4	</a:t>
            </a:r>
            <a:r>
              <a:rPr lang="en-US" sz="2800">
                <a:solidFill>
                  <a:schemeClr val="accent2"/>
                </a:solidFill>
              </a:rPr>
              <a:t>Path Difference</a:t>
            </a:r>
          </a:p>
        </p:txBody>
      </p:sp>
      <p:sp>
        <p:nvSpPr>
          <p:cNvPr id="382980" name="Rectangle 4"/>
          <p:cNvSpPr>
            <a:spLocks noGrp="1" noChangeArrowheads="1"/>
          </p:cNvSpPr>
          <p:nvPr>
            <p:ph idx="1"/>
          </p:nvPr>
        </p:nvSpPr>
        <p:spPr>
          <a:xfrm>
            <a:off x="0" y="1088009"/>
            <a:ext cx="4572000" cy="2390775"/>
          </a:xfrm>
          <a:noFill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 dirty="0"/>
              <a:t>	In a double-slit experiment, what </a:t>
            </a:r>
            <a:r>
              <a:rPr lang="en-US" b="1" i="1" dirty="0"/>
              <a:t>path difference</a:t>
            </a:r>
            <a:r>
              <a:rPr lang="en-US" b="1" dirty="0"/>
              <a:t>  have the waves from each slit traveled to give a minimum at the indicated position?</a:t>
            </a:r>
            <a:r>
              <a:rPr lang="en-US" dirty="0"/>
              <a:t>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60963" y="4203192"/>
            <a:ext cx="3975100" cy="1422400"/>
            <a:chOff x="2855" y="192"/>
            <a:chExt cx="2504" cy="896"/>
          </a:xfrm>
        </p:grpSpPr>
        <p:sp>
          <p:nvSpPr>
            <p:cNvPr id="383000" name="Freeform 8"/>
            <p:cNvSpPr>
              <a:spLocks/>
            </p:cNvSpPr>
            <p:nvPr/>
          </p:nvSpPr>
          <p:spPr bwMode="auto">
            <a:xfrm>
              <a:off x="3953" y="192"/>
              <a:ext cx="312" cy="896"/>
            </a:xfrm>
            <a:custGeom>
              <a:avLst/>
              <a:gdLst>
                <a:gd name="T0" fmla="*/ 0 w 272"/>
                <a:gd name="T1" fmla="*/ 724992 h 168"/>
                <a:gd name="T2" fmla="*/ 1 w 272"/>
                <a:gd name="T3" fmla="*/ 724992 h 168"/>
                <a:gd name="T4" fmla="*/ 2 w 272"/>
                <a:gd name="T5" fmla="*/ 724992 h 168"/>
                <a:gd name="T6" fmla="*/ 3 w 272"/>
                <a:gd name="T7" fmla="*/ 724992 h 168"/>
                <a:gd name="T8" fmla="*/ 10 w 272"/>
                <a:gd name="T9" fmla="*/ 724992 h 168"/>
                <a:gd name="T10" fmla="*/ 15 w 272"/>
                <a:gd name="T11" fmla="*/ 720896 h 168"/>
                <a:gd name="T12" fmla="*/ 28 w 272"/>
                <a:gd name="T13" fmla="*/ 708011 h 168"/>
                <a:gd name="T14" fmla="*/ 45 w 272"/>
                <a:gd name="T15" fmla="*/ 677205 h 168"/>
                <a:gd name="T16" fmla="*/ 91 w 272"/>
                <a:gd name="T17" fmla="*/ 543717 h 168"/>
                <a:gd name="T18" fmla="*/ 134 w 272"/>
                <a:gd name="T19" fmla="*/ 362411 h 168"/>
                <a:gd name="T20" fmla="*/ 179 w 272"/>
                <a:gd name="T21" fmla="*/ 177179 h 168"/>
                <a:gd name="T22" fmla="*/ 214 w 272"/>
                <a:gd name="T23" fmla="*/ 73584 h 168"/>
                <a:gd name="T24" fmla="*/ 239 w 272"/>
                <a:gd name="T25" fmla="*/ 21845 h 168"/>
                <a:gd name="T26" fmla="*/ 248 w 272"/>
                <a:gd name="T27" fmla="*/ 8960 h 168"/>
                <a:gd name="T28" fmla="*/ 256 w 272"/>
                <a:gd name="T29" fmla="*/ 4096 h 168"/>
                <a:gd name="T30" fmla="*/ 259 w 272"/>
                <a:gd name="T31" fmla="*/ 0 h 168"/>
                <a:gd name="T32" fmla="*/ 265 w 272"/>
                <a:gd name="T33" fmla="*/ 0 h 168"/>
                <a:gd name="T34" fmla="*/ 267 w 272"/>
                <a:gd name="T35" fmla="*/ 0 h 168"/>
                <a:gd name="T36" fmla="*/ 268 w 272"/>
                <a:gd name="T37" fmla="*/ 0 h 168"/>
                <a:gd name="T38" fmla="*/ 270 w 272"/>
                <a:gd name="T39" fmla="*/ 0 h 168"/>
                <a:gd name="T40" fmla="*/ 270 w 272"/>
                <a:gd name="T41" fmla="*/ 0 h 168"/>
                <a:gd name="T42" fmla="*/ 271 w 272"/>
                <a:gd name="T43" fmla="*/ 0 h 168"/>
                <a:gd name="T44" fmla="*/ 274 w 272"/>
                <a:gd name="T45" fmla="*/ 0 h 168"/>
                <a:gd name="T46" fmla="*/ 275 w 272"/>
                <a:gd name="T47" fmla="*/ 0 h 168"/>
                <a:gd name="T48" fmla="*/ 280 w 272"/>
                <a:gd name="T49" fmla="*/ 0 h 168"/>
                <a:gd name="T50" fmla="*/ 287 w 272"/>
                <a:gd name="T51" fmla="*/ 8960 h 168"/>
                <a:gd name="T52" fmla="*/ 304 w 272"/>
                <a:gd name="T53" fmla="*/ 25941 h 168"/>
                <a:gd name="T54" fmla="*/ 338 w 272"/>
                <a:gd name="T55" fmla="*/ 107547 h 168"/>
                <a:gd name="T56" fmla="*/ 382 w 272"/>
                <a:gd name="T57" fmla="*/ 271845 h 168"/>
                <a:gd name="T58" fmla="*/ 428 w 272"/>
                <a:gd name="T59" fmla="*/ 453147 h 168"/>
                <a:gd name="T60" fmla="*/ 473 w 272"/>
                <a:gd name="T61" fmla="*/ 617275 h 168"/>
                <a:gd name="T62" fmla="*/ 496 w 272"/>
                <a:gd name="T63" fmla="*/ 677205 h 168"/>
                <a:gd name="T64" fmla="*/ 514 w 272"/>
                <a:gd name="T65" fmla="*/ 708011 h 168"/>
                <a:gd name="T66" fmla="*/ 525 w 272"/>
                <a:gd name="T67" fmla="*/ 720896 h 168"/>
                <a:gd name="T68" fmla="*/ 531 w 272"/>
                <a:gd name="T69" fmla="*/ 724992 h 168"/>
                <a:gd name="T70" fmla="*/ 537 w 272"/>
                <a:gd name="T71" fmla="*/ 724992 h 168"/>
                <a:gd name="T72" fmla="*/ 538 w 272"/>
                <a:gd name="T73" fmla="*/ 724992 h 168"/>
                <a:gd name="T74" fmla="*/ 538 w 272"/>
                <a:gd name="T75" fmla="*/ 724992 h 168"/>
                <a:gd name="T76" fmla="*/ 540 w 272"/>
                <a:gd name="T77" fmla="*/ 724992 h 16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72"/>
                <a:gd name="T118" fmla="*/ 0 h 168"/>
                <a:gd name="T119" fmla="*/ 272 w 272"/>
                <a:gd name="T120" fmla="*/ 168 h 16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72" h="168">
                  <a:moveTo>
                    <a:pt x="0" y="168"/>
                  </a:moveTo>
                  <a:lnTo>
                    <a:pt x="0" y="168"/>
                  </a:lnTo>
                  <a:lnTo>
                    <a:pt x="1" y="168"/>
                  </a:lnTo>
                  <a:lnTo>
                    <a:pt x="2" y="168"/>
                  </a:lnTo>
                  <a:lnTo>
                    <a:pt x="3" y="168"/>
                  </a:lnTo>
                  <a:lnTo>
                    <a:pt x="4" y="168"/>
                  </a:lnTo>
                  <a:lnTo>
                    <a:pt x="5" y="168"/>
                  </a:lnTo>
                  <a:lnTo>
                    <a:pt x="6" y="167"/>
                  </a:lnTo>
                  <a:lnTo>
                    <a:pt x="8" y="167"/>
                  </a:lnTo>
                  <a:lnTo>
                    <a:pt x="11" y="166"/>
                  </a:lnTo>
                  <a:lnTo>
                    <a:pt x="14" y="164"/>
                  </a:lnTo>
                  <a:lnTo>
                    <a:pt x="17" y="162"/>
                  </a:lnTo>
                  <a:lnTo>
                    <a:pt x="23" y="157"/>
                  </a:lnTo>
                  <a:lnTo>
                    <a:pt x="34" y="143"/>
                  </a:lnTo>
                  <a:lnTo>
                    <a:pt x="45" y="126"/>
                  </a:lnTo>
                  <a:lnTo>
                    <a:pt x="57" y="105"/>
                  </a:lnTo>
                  <a:lnTo>
                    <a:pt x="68" y="84"/>
                  </a:lnTo>
                  <a:lnTo>
                    <a:pt x="80" y="61"/>
                  </a:lnTo>
                  <a:lnTo>
                    <a:pt x="91" y="41"/>
                  </a:lnTo>
                  <a:lnTo>
                    <a:pt x="102" y="24"/>
                  </a:lnTo>
                  <a:lnTo>
                    <a:pt x="108" y="17"/>
                  </a:lnTo>
                  <a:lnTo>
                    <a:pt x="114" y="10"/>
                  </a:lnTo>
                  <a:lnTo>
                    <a:pt x="120" y="5"/>
                  </a:lnTo>
                  <a:lnTo>
                    <a:pt x="123" y="4"/>
                  </a:lnTo>
                  <a:lnTo>
                    <a:pt x="125" y="2"/>
                  </a:lnTo>
                  <a:lnTo>
                    <a:pt x="127" y="2"/>
                  </a:lnTo>
                  <a:lnTo>
                    <a:pt x="128" y="1"/>
                  </a:lnTo>
                  <a:lnTo>
                    <a:pt x="130" y="1"/>
                  </a:lnTo>
                  <a:lnTo>
                    <a:pt x="131" y="0"/>
                  </a:lnTo>
                  <a:lnTo>
                    <a:pt x="132" y="0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9" y="0"/>
                  </a:lnTo>
                  <a:lnTo>
                    <a:pt x="141" y="0"/>
                  </a:lnTo>
                  <a:lnTo>
                    <a:pt x="142" y="1"/>
                  </a:lnTo>
                  <a:lnTo>
                    <a:pt x="145" y="2"/>
                  </a:lnTo>
                  <a:lnTo>
                    <a:pt x="148" y="3"/>
                  </a:lnTo>
                  <a:lnTo>
                    <a:pt x="153" y="6"/>
                  </a:lnTo>
                  <a:lnTo>
                    <a:pt x="159" y="11"/>
                  </a:lnTo>
                  <a:lnTo>
                    <a:pt x="170" y="25"/>
                  </a:lnTo>
                  <a:lnTo>
                    <a:pt x="181" y="42"/>
                  </a:lnTo>
                  <a:lnTo>
                    <a:pt x="193" y="63"/>
                  </a:lnTo>
                  <a:lnTo>
                    <a:pt x="204" y="84"/>
                  </a:lnTo>
                  <a:lnTo>
                    <a:pt x="215" y="105"/>
                  </a:lnTo>
                  <a:lnTo>
                    <a:pt x="227" y="126"/>
                  </a:lnTo>
                  <a:lnTo>
                    <a:pt x="238" y="143"/>
                  </a:lnTo>
                  <a:lnTo>
                    <a:pt x="244" y="151"/>
                  </a:lnTo>
                  <a:lnTo>
                    <a:pt x="250" y="157"/>
                  </a:lnTo>
                  <a:lnTo>
                    <a:pt x="256" y="162"/>
                  </a:lnTo>
                  <a:lnTo>
                    <a:pt x="259" y="164"/>
                  </a:lnTo>
                  <a:lnTo>
                    <a:pt x="261" y="166"/>
                  </a:lnTo>
                  <a:lnTo>
                    <a:pt x="264" y="167"/>
                  </a:lnTo>
                  <a:lnTo>
                    <a:pt x="267" y="167"/>
                  </a:lnTo>
                  <a:lnTo>
                    <a:pt x="268" y="168"/>
                  </a:lnTo>
                  <a:lnTo>
                    <a:pt x="269" y="168"/>
                  </a:lnTo>
                  <a:lnTo>
                    <a:pt x="270" y="168"/>
                  </a:lnTo>
                  <a:lnTo>
                    <a:pt x="271" y="168"/>
                  </a:lnTo>
                  <a:lnTo>
                    <a:pt x="272" y="168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4264" y="422"/>
              <a:ext cx="1095" cy="666"/>
              <a:chOff x="4920" y="3603"/>
              <a:chExt cx="688" cy="435"/>
            </a:xfrm>
          </p:grpSpPr>
          <p:sp>
            <p:nvSpPr>
              <p:cNvPr id="383007" name="Freeform 10"/>
              <p:cNvSpPr>
                <a:spLocks/>
              </p:cNvSpPr>
              <p:nvPr/>
            </p:nvSpPr>
            <p:spPr bwMode="auto">
              <a:xfrm>
                <a:off x="4920" y="3603"/>
                <a:ext cx="172" cy="435"/>
              </a:xfrm>
              <a:custGeom>
                <a:avLst/>
                <a:gdLst>
                  <a:gd name="T0" fmla="*/ 0 w 272"/>
                  <a:gd name="T1" fmla="*/ 19549 h 168"/>
                  <a:gd name="T2" fmla="*/ 1 w 272"/>
                  <a:gd name="T3" fmla="*/ 19549 h 168"/>
                  <a:gd name="T4" fmla="*/ 1 w 272"/>
                  <a:gd name="T5" fmla="*/ 19549 h 168"/>
                  <a:gd name="T6" fmla="*/ 1 w 272"/>
                  <a:gd name="T7" fmla="*/ 19549 h 168"/>
                  <a:gd name="T8" fmla="*/ 1 w 272"/>
                  <a:gd name="T9" fmla="*/ 19549 h 168"/>
                  <a:gd name="T10" fmla="*/ 1 w 272"/>
                  <a:gd name="T11" fmla="*/ 19422 h 168"/>
                  <a:gd name="T12" fmla="*/ 2 w 272"/>
                  <a:gd name="T13" fmla="*/ 19093 h 168"/>
                  <a:gd name="T14" fmla="*/ 3 w 272"/>
                  <a:gd name="T15" fmla="*/ 18296 h 168"/>
                  <a:gd name="T16" fmla="*/ 4 w 272"/>
                  <a:gd name="T17" fmla="*/ 14650 h 168"/>
                  <a:gd name="T18" fmla="*/ 7 w 272"/>
                  <a:gd name="T19" fmla="*/ 9787 h 168"/>
                  <a:gd name="T20" fmla="*/ 9 w 272"/>
                  <a:gd name="T21" fmla="*/ 4754 h 168"/>
                  <a:gd name="T22" fmla="*/ 11 w 272"/>
                  <a:gd name="T23" fmla="*/ 1978 h 168"/>
                  <a:gd name="T24" fmla="*/ 12 w 272"/>
                  <a:gd name="T25" fmla="*/ 590 h 168"/>
                  <a:gd name="T26" fmla="*/ 13 w 272"/>
                  <a:gd name="T27" fmla="*/ 228 h 168"/>
                  <a:gd name="T28" fmla="*/ 13 w 272"/>
                  <a:gd name="T29" fmla="*/ 140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228 h 168"/>
                  <a:gd name="T52" fmla="*/ 16 w 272"/>
                  <a:gd name="T53" fmla="*/ 709 h 168"/>
                  <a:gd name="T54" fmla="*/ 17 w 272"/>
                  <a:gd name="T55" fmla="*/ 2916 h 168"/>
                  <a:gd name="T56" fmla="*/ 20 w 272"/>
                  <a:gd name="T57" fmla="*/ 7328 h 168"/>
                  <a:gd name="T58" fmla="*/ 22 w 272"/>
                  <a:gd name="T59" fmla="*/ 12221 h 168"/>
                  <a:gd name="T60" fmla="*/ 24 w 272"/>
                  <a:gd name="T61" fmla="*/ 16634 h 168"/>
                  <a:gd name="T62" fmla="*/ 25 w 272"/>
                  <a:gd name="T63" fmla="*/ 18296 h 168"/>
                  <a:gd name="T64" fmla="*/ 27 w 272"/>
                  <a:gd name="T65" fmla="*/ 19093 h 168"/>
                  <a:gd name="T66" fmla="*/ 27 w 272"/>
                  <a:gd name="T67" fmla="*/ 19422 h 168"/>
                  <a:gd name="T68" fmla="*/ 27 w 272"/>
                  <a:gd name="T69" fmla="*/ 19549 h 168"/>
                  <a:gd name="T70" fmla="*/ 27 w 272"/>
                  <a:gd name="T71" fmla="*/ 19549 h 168"/>
                  <a:gd name="T72" fmla="*/ 27 w 272"/>
                  <a:gd name="T73" fmla="*/ 19549 h 168"/>
                  <a:gd name="T74" fmla="*/ 27 w 272"/>
                  <a:gd name="T75" fmla="*/ 19549 h 168"/>
                  <a:gd name="T76" fmla="*/ 28 w 272"/>
                  <a:gd name="T77" fmla="*/ 19549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008" name="Freeform 11"/>
              <p:cNvSpPr>
                <a:spLocks/>
              </p:cNvSpPr>
              <p:nvPr/>
            </p:nvSpPr>
            <p:spPr bwMode="auto">
              <a:xfrm>
                <a:off x="5094" y="3729"/>
                <a:ext cx="172" cy="309"/>
              </a:xfrm>
              <a:custGeom>
                <a:avLst/>
                <a:gdLst>
                  <a:gd name="T0" fmla="*/ 0 w 272"/>
                  <a:gd name="T1" fmla="*/ 3535 h 168"/>
                  <a:gd name="T2" fmla="*/ 1 w 272"/>
                  <a:gd name="T3" fmla="*/ 3535 h 168"/>
                  <a:gd name="T4" fmla="*/ 1 w 272"/>
                  <a:gd name="T5" fmla="*/ 3535 h 168"/>
                  <a:gd name="T6" fmla="*/ 1 w 272"/>
                  <a:gd name="T7" fmla="*/ 3535 h 168"/>
                  <a:gd name="T8" fmla="*/ 1 w 272"/>
                  <a:gd name="T9" fmla="*/ 3535 h 168"/>
                  <a:gd name="T10" fmla="*/ 1 w 272"/>
                  <a:gd name="T11" fmla="*/ 3515 h 168"/>
                  <a:gd name="T12" fmla="*/ 2 w 272"/>
                  <a:gd name="T13" fmla="*/ 3454 h 168"/>
                  <a:gd name="T14" fmla="*/ 3 w 272"/>
                  <a:gd name="T15" fmla="*/ 3313 h 168"/>
                  <a:gd name="T16" fmla="*/ 4 w 272"/>
                  <a:gd name="T17" fmla="*/ 2656 h 168"/>
                  <a:gd name="T18" fmla="*/ 7 w 272"/>
                  <a:gd name="T19" fmla="*/ 1773 h 168"/>
                  <a:gd name="T20" fmla="*/ 9 w 272"/>
                  <a:gd name="T21" fmla="*/ 859 h 168"/>
                  <a:gd name="T22" fmla="*/ 11 w 272"/>
                  <a:gd name="T23" fmla="*/ 355 h 168"/>
                  <a:gd name="T24" fmla="*/ 12 w 272"/>
                  <a:gd name="T25" fmla="*/ 105 h 168"/>
                  <a:gd name="T26" fmla="*/ 13 w 272"/>
                  <a:gd name="T27" fmla="*/ 44 h 168"/>
                  <a:gd name="T28" fmla="*/ 13 w 272"/>
                  <a:gd name="T29" fmla="*/ 24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44 h 168"/>
                  <a:gd name="T52" fmla="*/ 16 w 272"/>
                  <a:gd name="T53" fmla="*/ 125 h 168"/>
                  <a:gd name="T54" fmla="*/ 17 w 272"/>
                  <a:gd name="T55" fmla="*/ 528 h 168"/>
                  <a:gd name="T56" fmla="*/ 20 w 272"/>
                  <a:gd name="T57" fmla="*/ 1326 h 168"/>
                  <a:gd name="T58" fmla="*/ 22 w 272"/>
                  <a:gd name="T59" fmla="*/ 2209 h 168"/>
                  <a:gd name="T60" fmla="*/ 24 w 272"/>
                  <a:gd name="T61" fmla="*/ 3011 h 168"/>
                  <a:gd name="T62" fmla="*/ 25 w 272"/>
                  <a:gd name="T63" fmla="*/ 3313 h 168"/>
                  <a:gd name="T64" fmla="*/ 27 w 272"/>
                  <a:gd name="T65" fmla="*/ 3454 h 168"/>
                  <a:gd name="T66" fmla="*/ 27 w 272"/>
                  <a:gd name="T67" fmla="*/ 3515 h 168"/>
                  <a:gd name="T68" fmla="*/ 27 w 272"/>
                  <a:gd name="T69" fmla="*/ 3535 h 168"/>
                  <a:gd name="T70" fmla="*/ 27 w 272"/>
                  <a:gd name="T71" fmla="*/ 3535 h 168"/>
                  <a:gd name="T72" fmla="*/ 27 w 272"/>
                  <a:gd name="T73" fmla="*/ 3535 h 168"/>
                  <a:gd name="T74" fmla="*/ 27 w 272"/>
                  <a:gd name="T75" fmla="*/ 3535 h 168"/>
                  <a:gd name="T76" fmla="*/ 28 w 272"/>
                  <a:gd name="T77" fmla="*/ 3535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009" name="Freeform 12"/>
              <p:cNvSpPr>
                <a:spLocks/>
              </p:cNvSpPr>
              <p:nvPr/>
            </p:nvSpPr>
            <p:spPr bwMode="auto">
              <a:xfrm>
                <a:off x="5268" y="3873"/>
                <a:ext cx="172" cy="165"/>
              </a:xfrm>
              <a:custGeom>
                <a:avLst/>
                <a:gdLst>
                  <a:gd name="T0" fmla="*/ 0 w 272"/>
                  <a:gd name="T1" fmla="*/ 153 h 168"/>
                  <a:gd name="T2" fmla="*/ 1 w 272"/>
                  <a:gd name="T3" fmla="*/ 153 h 168"/>
                  <a:gd name="T4" fmla="*/ 1 w 272"/>
                  <a:gd name="T5" fmla="*/ 153 h 168"/>
                  <a:gd name="T6" fmla="*/ 1 w 272"/>
                  <a:gd name="T7" fmla="*/ 153 h 168"/>
                  <a:gd name="T8" fmla="*/ 1 w 272"/>
                  <a:gd name="T9" fmla="*/ 153 h 168"/>
                  <a:gd name="T10" fmla="*/ 1 w 272"/>
                  <a:gd name="T11" fmla="*/ 152 h 168"/>
                  <a:gd name="T12" fmla="*/ 2 w 272"/>
                  <a:gd name="T13" fmla="*/ 149 h 168"/>
                  <a:gd name="T14" fmla="*/ 3 w 272"/>
                  <a:gd name="T15" fmla="*/ 142 h 168"/>
                  <a:gd name="T16" fmla="*/ 4 w 272"/>
                  <a:gd name="T17" fmla="*/ 116 h 168"/>
                  <a:gd name="T18" fmla="*/ 7 w 272"/>
                  <a:gd name="T19" fmla="*/ 79 h 168"/>
                  <a:gd name="T20" fmla="*/ 9 w 272"/>
                  <a:gd name="T21" fmla="*/ 36 h 168"/>
                  <a:gd name="T22" fmla="*/ 11 w 272"/>
                  <a:gd name="T23" fmla="*/ 17 h 168"/>
                  <a:gd name="T24" fmla="*/ 12 w 272"/>
                  <a:gd name="T25" fmla="*/ 5 h 168"/>
                  <a:gd name="T26" fmla="*/ 13 w 272"/>
                  <a:gd name="T27" fmla="*/ 2 h 168"/>
                  <a:gd name="T28" fmla="*/ 13 w 272"/>
                  <a:gd name="T29" fmla="*/ 1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2 h 168"/>
                  <a:gd name="T52" fmla="*/ 16 w 272"/>
                  <a:gd name="T53" fmla="*/ 6 h 168"/>
                  <a:gd name="T54" fmla="*/ 17 w 272"/>
                  <a:gd name="T55" fmla="*/ 25 h 168"/>
                  <a:gd name="T56" fmla="*/ 20 w 272"/>
                  <a:gd name="T57" fmla="*/ 58 h 168"/>
                  <a:gd name="T58" fmla="*/ 22 w 272"/>
                  <a:gd name="T59" fmla="*/ 95 h 168"/>
                  <a:gd name="T60" fmla="*/ 24 w 272"/>
                  <a:gd name="T61" fmla="*/ 132 h 168"/>
                  <a:gd name="T62" fmla="*/ 25 w 272"/>
                  <a:gd name="T63" fmla="*/ 142 h 168"/>
                  <a:gd name="T64" fmla="*/ 27 w 272"/>
                  <a:gd name="T65" fmla="*/ 149 h 168"/>
                  <a:gd name="T66" fmla="*/ 27 w 272"/>
                  <a:gd name="T67" fmla="*/ 152 h 168"/>
                  <a:gd name="T68" fmla="*/ 27 w 272"/>
                  <a:gd name="T69" fmla="*/ 153 h 168"/>
                  <a:gd name="T70" fmla="*/ 27 w 272"/>
                  <a:gd name="T71" fmla="*/ 153 h 168"/>
                  <a:gd name="T72" fmla="*/ 27 w 272"/>
                  <a:gd name="T73" fmla="*/ 153 h 168"/>
                  <a:gd name="T74" fmla="*/ 27 w 272"/>
                  <a:gd name="T75" fmla="*/ 153 h 168"/>
                  <a:gd name="T76" fmla="*/ 28 w 272"/>
                  <a:gd name="T77" fmla="*/ 15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010" name="Freeform 13"/>
              <p:cNvSpPr>
                <a:spLocks/>
              </p:cNvSpPr>
              <p:nvPr/>
            </p:nvSpPr>
            <p:spPr bwMode="auto">
              <a:xfrm>
                <a:off x="5436" y="3975"/>
                <a:ext cx="172" cy="63"/>
              </a:xfrm>
              <a:custGeom>
                <a:avLst/>
                <a:gdLst>
                  <a:gd name="T0" fmla="*/ 0 w 272"/>
                  <a:gd name="T1" fmla="*/ 1 h 168"/>
                  <a:gd name="T2" fmla="*/ 1 w 272"/>
                  <a:gd name="T3" fmla="*/ 1 h 168"/>
                  <a:gd name="T4" fmla="*/ 1 w 272"/>
                  <a:gd name="T5" fmla="*/ 1 h 168"/>
                  <a:gd name="T6" fmla="*/ 1 w 272"/>
                  <a:gd name="T7" fmla="*/ 1 h 168"/>
                  <a:gd name="T8" fmla="*/ 1 w 272"/>
                  <a:gd name="T9" fmla="*/ 1 h 168"/>
                  <a:gd name="T10" fmla="*/ 1 w 272"/>
                  <a:gd name="T11" fmla="*/ 1 h 168"/>
                  <a:gd name="T12" fmla="*/ 2 w 272"/>
                  <a:gd name="T13" fmla="*/ 1 h 168"/>
                  <a:gd name="T14" fmla="*/ 3 w 272"/>
                  <a:gd name="T15" fmla="*/ 1 h 168"/>
                  <a:gd name="T16" fmla="*/ 4 w 272"/>
                  <a:gd name="T17" fmla="*/ 1 h 168"/>
                  <a:gd name="T18" fmla="*/ 7 w 272"/>
                  <a:gd name="T19" fmla="*/ 1 h 168"/>
                  <a:gd name="T20" fmla="*/ 9 w 272"/>
                  <a:gd name="T21" fmla="*/ 0 h 168"/>
                  <a:gd name="T22" fmla="*/ 11 w 272"/>
                  <a:gd name="T23" fmla="*/ 0 h 168"/>
                  <a:gd name="T24" fmla="*/ 12 w 272"/>
                  <a:gd name="T25" fmla="*/ 0 h 168"/>
                  <a:gd name="T26" fmla="*/ 13 w 272"/>
                  <a:gd name="T27" fmla="*/ 0 h 168"/>
                  <a:gd name="T28" fmla="*/ 13 w 272"/>
                  <a:gd name="T29" fmla="*/ 0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0 h 168"/>
                  <a:gd name="T52" fmla="*/ 16 w 272"/>
                  <a:gd name="T53" fmla="*/ 0 h 168"/>
                  <a:gd name="T54" fmla="*/ 17 w 272"/>
                  <a:gd name="T55" fmla="*/ 0 h 168"/>
                  <a:gd name="T56" fmla="*/ 20 w 272"/>
                  <a:gd name="T57" fmla="*/ 0 h 168"/>
                  <a:gd name="T58" fmla="*/ 22 w 272"/>
                  <a:gd name="T59" fmla="*/ 1 h 168"/>
                  <a:gd name="T60" fmla="*/ 24 w 272"/>
                  <a:gd name="T61" fmla="*/ 1 h 168"/>
                  <a:gd name="T62" fmla="*/ 25 w 272"/>
                  <a:gd name="T63" fmla="*/ 1 h 168"/>
                  <a:gd name="T64" fmla="*/ 27 w 272"/>
                  <a:gd name="T65" fmla="*/ 1 h 168"/>
                  <a:gd name="T66" fmla="*/ 27 w 272"/>
                  <a:gd name="T67" fmla="*/ 1 h 168"/>
                  <a:gd name="T68" fmla="*/ 27 w 272"/>
                  <a:gd name="T69" fmla="*/ 1 h 168"/>
                  <a:gd name="T70" fmla="*/ 27 w 272"/>
                  <a:gd name="T71" fmla="*/ 1 h 168"/>
                  <a:gd name="T72" fmla="*/ 27 w 272"/>
                  <a:gd name="T73" fmla="*/ 1 h 168"/>
                  <a:gd name="T74" fmla="*/ 27 w 272"/>
                  <a:gd name="T75" fmla="*/ 1 h 168"/>
                  <a:gd name="T76" fmla="*/ 28 w 272"/>
                  <a:gd name="T77" fmla="*/ 1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 flipH="1">
              <a:off x="2855" y="422"/>
              <a:ext cx="1095" cy="666"/>
              <a:chOff x="4920" y="3603"/>
              <a:chExt cx="688" cy="435"/>
            </a:xfrm>
          </p:grpSpPr>
          <p:sp>
            <p:nvSpPr>
              <p:cNvPr id="383003" name="Freeform 15"/>
              <p:cNvSpPr>
                <a:spLocks/>
              </p:cNvSpPr>
              <p:nvPr/>
            </p:nvSpPr>
            <p:spPr bwMode="auto">
              <a:xfrm>
                <a:off x="4920" y="3603"/>
                <a:ext cx="172" cy="435"/>
              </a:xfrm>
              <a:custGeom>
                <a:avLst/>
                <a:gdLst>
                  <a:gd name="T0" fmla="*/ 0 w 272"/>
                  <a:gd name="T1" fmla="*/ 19549 h 168"/>
                  <a:gd name="T2" fmla="*/ 1 w 272"/>
                  <a:gd name="T3" fmla="*/ 19549 h 168"/>
                  <a:gd name="T4" fmla="*/ 1 w 272"/>
                  <a:gd name="T5" fmla="*/ 19549 h 168"/>
                  <a:gd name="T6" fmla="*/ 1 w 272"/>
                  <a:gd name="T7" fmla="*/ 19549 h 168"/>
                  <a:gd name="T8" fmla="*/ 1 w 272"/>
                  <a:gd name="T9" fmla="*/ 19549 h 168"/>
                  <a:gd name="T10" fmla="*/ 1 w 272"/>
                  <a:gd name="T11" fmla="*/ 19422 h 168"/>
                  <a:gd name="T12" fmla="*/ 2 w 272"/>
                  <a:gd name="T13" fmla="*/ 19093 h 168"/>
                  <a:gd name="T14" fmla="*/ 3 w 272"/>
                  <a:gd name="T15" fmla="*/ 18296 h 168"/>
                  <a:gd name="T16" fmla="*/ 4 w 272"/>
                  <a:gd name="T17" fmla="*/ 14650 h 168"/>
                  <a:gd name="T18" fmla="*/ 7 w 272"/>
                  <a:gd name="T19" fmla="*/ 9787 h 168"/>
                  <a:gd name="T20" fmla="*/ 9 w 272"/>
                  <a:gd name="T21" fmla="*/ 4754 h 168"/>
                  <a:gd name="T22" fmla="*/ 11 w 272"/>
                  <a:gd name="T23" fmla="*/ 1978 h 168"/>
                  <a:gd name="T24" fmla="*/ 12 w 272"/>
                  <a:gd name="T25" fmla="*/ 590 h 168"/>
                  <a:gd name="T26" fmla="*/ 13 w 272"/>
                  <a:gd name="T27" fmla="*/ 228 h 168"/>
                  <a:gd name="T28" fmla="*/ 13 w 272"/>
                  <a:gd name="T29" fmla="*/ 140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228 h 168"/>
                  <a:gd name="T52" fmla="*/ 16 w 272"/>
                  <a:gd name="T53" fmla="*/ 709 h 168"/>
                  <a:gd name="T54" fmla="*/ 17 w 272"/>
                  <a:gd name="T55" fmla="*/ 2916 h 168"/>
                  <a:gd name="T56" fmla="*/ 20 w 272"/>
                  <a:gd name="T57" fmla="*/ 7328 h 168"/>
                  <a:gd name="T58" fmla="*/ 22 w 272"/>
                  <a:gd name="T59" fmla="*/ 12221 h 168"/>
                  <a:gd name="T60" fmla="*/ 24 w 272"/>
                  <a:gd name="T61" fmla="*/ 16634 h 168"/>
                  <a:gd name="T62" fmla="*/ 25 w 272"/>
                  <a:gd name="T63" fmla="*/ 18296 h 168"/>
                  <a:gd name="T64" fmla="*/ 27 w 272"/>
                  <a:gd name="T65" fmla="*/ 19093 h 168"/>
                  <a:gd name="T66" fmla="*/ 27 w 272"/>
                  <a:gd name="T67" fmla="*/ 19422 h 168"/>
                  <a:gd name="T68" fmla="*/ 27 w 272"/>
                  <a:gd name="T69" fmla="*/ 19549 h 168"/>
                  <a:gd name="T70" fmla="*/ 27 w 272"/>
                  <a:gd name="T71" fmla="*/ 19549 h 168"/>
                  <a:gd name="T72" fmla="*/ 27 w 272"/>
                  <a:gd name="T73" fmla="*/ 19549 h 168"/>
                  <a:gd name="T74" fmla="*/ 27 w 272"/>
                  <a:gd name="T75" fmla="*/ 19549 h 168"/>
                  <a:gd name="T76" fmla="*/ 28 w 272"/>
                  <a:gd name="T77" fmla="*/ 19549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004" name="Freeform 16"/>
              <p:cNvSpPr>
                <a:spLocks/>
              </p:cNvSpPr>
              <p:nvPr/>
            </p:nvSpPr>
            <p:spPr bwMode="auto">
              <a:xfrm>
                <a:off x="5094" y="3729"/>
                <a:ext cx="172" cy="309"/>
              </a:xfrm>
              <a:custGeom>
                <a:avLst/>
                <a:gdLst>
                  <a:gd name="T0" fmla="*/ 0 w 272"/>
                  <a:gd name="T1" fmla="*/ 3535 h 168"/>
                  <a:gd name="T2" fmla="*/ 1 w 272"/>
                  <a:gd name="T3" fmla="*/ 3535 h 168"/>
                  <a:gd name="T4" fmla="*/ 1 w 272"/>
                  <a:gd name="T5" fmla="*/ 3535 h 168"/>
                  <a:gd name="T6" fmla="*/ 1 w 272"/>
                  <a:gd name="T7" fmla="*/ 3535 h 168"/>
                  <a:gd name="T8" fmla="*/ 1 w 272"/>
                  <a:gd name="T9" fmla="*/ 3535 h 168"/>
                  <a:gd name="T10" fmla="*/ 1 w 272"/>
                  <a:gd name="T11" fmla="*/ 3515 h 168"/>
                  <a:gd name="T12" fmla="*/ 2 w 272"/>
                  <a:gd name="T13" fmla="*/ 3454 h 168"/>
                  <a:gd name="T14" fmla="*/ 3 w 272"/>
                  <a:gd name="T15" fmla="*/ 3313 h 168"/>
                  <a:gd name="T16" fmla="*/ 4 w 272"/>
                  <a:gd name="T17" fmla="*/ 2656 h 168"/>
                  <a:gd name="T18" fmla="*/ 7 w 272"/>
                  <a:gd name="T19" fmla="*/ 1773 h 168"/>
                  <a:gd name="T20" fmla="*/ 9 w 272"/>
                  <a:gd name="T21" fmla="*/ 859 h 168"/>
                  <a:gd name="T22" fmla="*/ 11 w 272"/>
                  <a:gd name="T23" fmla="*/ 355 h 168"/>
                  <a:gd name="T24" fmla="*/ 12 w 272"/>
                  <a:gd name="T25" fmla="*/ 105 h 168"/>
                  <a:gd name="T26" fmla="*/ 13 w 272"/>
                  <a:gd name="T27" fmla="*/ 44 h 168"/>
                  <a:gd name="T28" fmla="*/ 13 w 272"/>
                  <a:gd name="T29" fmla="*/ 24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44 h 168"/>
                  <a:gd name="T52" fmla="*/ 16 w 272"/>
                  <a:gd name="T53" fmla="*/ 125 h 168"/>
                  <a:gd name="T54" fmla="*/ 17 w 272"/>
                  <a:gd name="T55" fmla="*/ 528 h 168"/>
                  <a:gd name="T56" fmla="*/ 20 w 272"/>
                  <a:gd name="T57" fmla="*/ 1326 h 168"/>
                  <a:gd name="T58" fmla="*/ 22 w 272"/>
                  <a:gd name="T59" fmla="*/ 2209 h 168"/>
                  <a:gd name="T60" fmla="*/ 24 w 272"/>
                  <a:gd name="T61" fmla="*/ 3011 h 168"/>
                  <a:gd name="T62" fmla="*/ 25 w 272"/>
                  <a:gd name="T63" fmla="*/ 3313 h 168"/>
                  <a:gd name="T64" fmla="*/ 27 w 272"/>
                  <a:gd name="T65" fmla="*/ 3454 h 168"/>
                  <a:gd name="T66" fmla="*/ 27 w 272"/>
                  <a:gd name="T67" fmla="*/ 3515 h 168"/>
                  <a:gd name="T68" fmla="*/ 27 w 272"/>
                  <a:gd name="T69" fmla="*/ 3535 h 168"/>
                  <a:gd name="T70" fmla="*/ 27 w 272"/>
                  <a:gd name="T71" fmla="*/ 3535 h 168"/>
                  <a:gd name="T72" fmla="*/ 27 w 272"/>
                  <a:gd name="T73" fmla="*/ 3535 h 168"/>
                  <a:gd name="T74" fmla="*/ 27 w 272"/>
                  <a:gd name="T75" fmla="*/ 3535 h 168"/>
                  <a:gd name="T76" fmla="*/ 28 w 272"/>
                  <a:gd name="T77" fmla="*/ 3535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005" name="Freeform 17"/>
              <p:cNvSpPr>
                <a:spLocks/>
              </p:cNvSpPr>
              <p:nvPr/>
            </p:nvSpPr>
            <p:spPr bwMode="auto">
              <a:xfrm>
                <a:off x="5268" y="3873"/>
                <a:ext cx="172" cy="165"/>
              </a:xfrm>
              <a:custGeom>
                <a:avLst/>
                <a:gdLst>
                  <a:gd name="T0" fmla="*/ 0 w 272"/>
                  <a:gd name="T1" fmla="*/ 153 h 168"/>
                  <a:gd name="T2" fmla="*/ 1 w 272"/>
                  <a:gd name="T3" fmla="*/ 153 h 168"/>
                  <a:gd name="T4" fmla="*/ 1 w 272"/>
                  <a:gd name="T5" fmla="*/ 153 h 168"/>
                  <a:gd name="T6" fmla="*/ 1 w 272"/>
                  <a:gd name="T7" fmla="*/ 153 h 168"/>
                  <a:gd name="T8" fmla="*/ 1 w 272"/>
                  <a:gd name="T9" fmla="*/ 153 h 168"/>
                  <a:gd name="T10" fmla="*/ 1 w 272"/>
                  <a:gd name="T11" fmla="*/ 152 h 168"/>
                  <a:gd name="T12" fmla="*/ 2 w 272"/>
                  <a:gd name="T13" fmla="*/ 149 h 168"/>
                  <a:gd name="T14" fmla="*/ 3 w 272"/>
                  <a:gd name="T15" fmla="*/ 142 h 168"/>
                  <a:gd name="T16" fmla="*/ 4 w 272"/>
                  <a:gd name="T17" fmla="*/ 116 h 168"/>
                  <a:gd name="T18" fmla="*/ 7 w 272"/>
                  <a:gd name="T19" fmla="*/ 79 h 168"/>
                  <a:gd name="T20" fmla="*/ 9 w 272"/>
                  <a:gd name="T21" fmla="*/ 36 h 168"/>
                  <a:gd name="T22" fmla="*/ 11 w 272"/>
                  <a:gd name="T23" fmla="*/ 17 h 168"/>
                  <a:gd name="T24" fmla="*/ 12 w 272"/>
                  <a:gd name="T25" fmla="*/ 5 h 168"/>
                  <a:gd name="T26" fmla="*/ 13 w 272"/>
                  <a:gd name="T27" fmla="*/ 2 h 168"/>
                  <a:gd name="T28" fmla="*/ 13 w 272"/>
                  <a:gd name="T29" fmla="*/ 1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2 h 168"/>
                  <a:gd name="T52" fmla="*/ 16 w 272"/>
                  <a:gd name="T53" fmla="*/ 6 h 168"/>
                  <a:gd name="T54" fmla="*/ 17 w 272"/>
                  <a:gd name="T55" fmla="*/ 25 h 168"/>
                  <a:gd name="T56" fmla="*/ 20 w 272"/>
                  <a:gd name="T57" fmla="*/ 58 h 168"/>
                  <a:gd name="T58" fmla="*/ 22 w 272"/>
                  <a:gd name="T59" fmla="*/ 95 h 168"/>
                  <a:gd name="T60" fmla="*/ 24 w 272"/>
                  <a:gd name="T61" fmla="*/ 132 h 168"/>
                  <a:gd name="T62" fmla="*/ 25 w 272"/>
                  <a:gd name="T63" fmla="*/ 142 h 168"/>
                  <a:gd name="T64" fmla="*/ 27 w 272"/>
                  <a:gd name="T65" fmla="*/ 149 h 168"/>
                  <a:gd name="T66" fmla="*/ 27 w 272"/>
                  <a:gd name="T67" fmla="*/ 152 h 168"/>
                  <a:gd name="T68" fmla="*/ 27 w 272"/>
                  <a:gd name="T69" fmla="*/ 153 h 168"/>
                  <a:gd name="T70" fmla="*/ 27 w 272"/>
                  <a:gd name="T71" fmla="*/ 153 h 168"/>
                  <a:gd name="T72" fmla="*/ 27 w 272"/>
                  <a:gd name="T73" fmla="*/ 153 h 168"/>
                  <a:gd name="T74" fmla="*/ 27 w 272"/>
                  <a:gd name="T75" fmla="*/ 153 h 168"/>
                  <a:gd name="T76" fmla="*/ 28 w 272"/>
                  <a:gd name="T77" fmla="*/ 15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006" name="Freeform 18"/>
              <p:cNvSpPr>
                <a:spLocks/>
              </p:cNvSpPr>
              <p:nvPr/>
            </p:nvSpPr>
            <p:spPr bwMode="auto">
              <a:xfrm>
                <a:off x="5436" y="3975"/>
                <a:ext cx="172" cy="63"/>
              </a:xfrm>
              <a:custGeom>
                <a:avLst/>
                <a:gdLst>
                  <a:gd name="T0" fmla="*/ 0 w 272"/>
                  <a:gd name="T1" fmla="*/ 1 h 168"/>
                  <a:gd name="T2" fmla="*/ 1 w 272"/>
                  <a:gd name="T3" fmla="*/ 1 h 168"/>
                  <a:gd name="T4" fmla="*/ 1 w 272"/>
                  <a:gd name="T5" fmla="*/ 1 h 168"/>
                  <a:gd name="T6" fmla="*/ 1 w 272"/>
                  <a:gd name="T7" fmla="*/ 1 h 168"/>
                  <a:gd name="T8" fmla="*/ 1 w 272"/>
                  <a:gd name="T9" fmla="*/ 1 h 168"/>
                  <a:gd name="T10" fmla="*/ 1 w 272"/>
                  <a:gd name="T11" fmla="*/ 1 h 168"/>
                  <a:gd name="T12" fmla="*/ 2 w 272"/>
                  <a:gd name="T13" fmla="*/ 1 h 168"/>
                  <a:gd name="T14" fmla="*/ 3 w 272"/>
                  <a:gd name="T15" fmla="*/ 1 h 168"/>
                  <a:gd name="T16" fmla="*/ 4 w 272"/>
                  <a:gd name="T17" fmla="*/ 1 h 168"/>
                  <a:gd name="T18" fmla="*/ 7 w 272"/>
                  <a:gd name="T19" fmla="*/ 1 h 168"/>
                  <a:gd name="T20" fmla="*/ 9 w 272"/>
                  <a:gd name="T21" fmla="*/ 0 h 168"/>
                  <a:gd name="T22" fmla="*/ 11 w 272"/>
                  <a:gd name="T23" fmla="*/ 0 h 168"/>
                  <a:gd name="T24" fmla="*/ 12 w 272"/>
                  <a:gd name="T25" fmla="*/ 0 h 168"/>
                  <a:gd name="T26" fmla="*/ 13 w 272"/>
                  <a:gd name="T27" fmla="*/ 0 h 168"/>
                  <a:gd name="T28" fmla="*/ 13 w 272"/>
                  <a:gd name="T29" fmla="*/ 0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0 h 168"/>
                  <a:gd name="T52" fmla="*/ 16 w 272"/>
                  <a:gd name="T53" fmla="*/ 0 h 168"/>
                  <a:gd name="T54" fmla="*/ 17 w 272"/>
                  <a:gd name="T55" fmla="*/ 0 h 168"/>
                  <a:gd name="T56" fmla="*/ 20 w 272"/>
                  <a:gd name="T57" fmla="*/ 0 h 168"/>
                  <a:gd name="T58" fmla="*/ 22 w 272"/>
                  <a:gd name="T59" fmla="*/ 1 h 168"/>
                  <a:gd name="T60" fmla="*/ 24 w 272"/>
                  <a:gd name="T61" fmla="*/ 1 h 168"/>
                  <a:gd name="T62" fmla="*/ 25 w 272"/>
                  <a:gd name="T63" fmla="*/ 1 h 168"/>
                  <a:gd name="T64" fmla="*/ 27 w 272"/>
                  <a:gd name="T65" fmla="*/ 1 h 168"/>
                  <a:gd name="T66" fmla="*/ 27 w 272"/>
                  <a:gd name="T67" fmla="*/ 1 h 168"/>
                  <a:gd name="T68" fmla="*/ 27 w 272"/>
                  <a:gd name="T69" fmla="*/ 1 h 168"/>
                  <a:gd name="T70" fmla="*/ 27 w 272"/>
                  <a:gd name="T71" fmla="*/ 1 h 168"/>
                  <a:gd name="T72" fmla="*/ 27 w 272"/>
                  <a:gd name="T73" fmla="*/ 1 h 168"/>
                  <a:gd name="T74" fmla="*/ 27 w 272"/>
                  <a:gd name="T75" fmla="*/ 1 h 168"/>
                  <a:gd name="T76" fmla="*/ 28 w 272"/>
                  <a:gd name="T77" fmla="*/ 1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2997" name="Line 19"/>
          <p:cNvSpPr>
            <a:spLocks noChangeShapeType="1"/>
          </p:cNvSpPr>
          <p:nvPr/>
        </p:nvSpPr>
        <p:spPr bwMode="auto">
          <a:xfrm flipV="1">
            <a:off x="5105400" y="4184142"/>
            <a:ext cx="0" cy="1543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2998" name="Line 20"/>
          <p:cNvSpPr>
            <a:spLocks noChangeShapeType="1"/>
          </p:cNvSpPr>
          <p:nvPr/>
        </p:nvSpPr>
        <p:spPr bwMode="auto">
          <a:xfrm flipV="1">
            <a:off x="8705850" y="5708142"/>
            <a:ext cx="0" cy="419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2999" name="Text Box 21"/>
          <p:cNvSpPr txBox="1">
            <a:spLocks noChangeArrowheads="1"/>
          </p:cNvSpPr>
          <p:nvPr/>
        </p:nvSpPr>
        <p:spPr bwMode="auto">
          <a:xfrm rot="16200000">
            <a:off x="4125913" y="4722304"/>
            <a:ext cx="1228725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/>
              <a:t>Intensity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168900" y="4227005"/>
            <a:ext cx="3975100" cy="1422400"/>
            <a:chOff x="2855" y="192"/>
            <a:chExt cx="2504" cy="896"/>
          </a:xfrm>
        </p:grpSpPr>
        <p:sp>
          <p:nvSpPr>
            <p:cNvPr id="382985" name="Freeform 23"/>
            <p:cNvSpPr>
              <a:spLocks/>
            </p:cNvSpPr>
            <p:nvPr/>
          </p:nvSpPr>
          <p:spPr bwMode="auto">
            <a:xfrm>
              <a:off x="3953" y="192"/>
              <a:ext cx="312" cy="896"/>
            </a:xfrm>
            <a:custGeom>
              <a:avLst/>
              <a:gdLst>
                <a:gd name="T0" fmla="*/ 0 w 272"/>
                <a:gd name="T1" fmla="*/ 724992 h 168"/>
                <a:gd name="T2" fmla="*/ 1 w 272"/>
                <a:gd name="T3" fmla="*/ 724992 h 168"/>
                <a:gd name="T4" fmla="*/ 2 w 272"/>
                <a:gd name="T5" fmla="*/ 724992 h 168"/>
                <a:gd name="T6" fmla="*/ 3 w 272"/>
                <a:gd name="T7" fmla="*/ 724992 h 168"/>
                <a:gd name="T8" fmla="*/ 10 w 272"/>
                <a:gd name="T9" fmla="*/ 724992 h 168"/>
                <a:gd name="T10" fmla="*/ 15 w 272"/>
                <a:gd name="T11" fmla="*/ 720896 h 168"/>
                <a:gd name="T12" fmla="*/ 28 w 272"/>
                <a:gd name="T13" fmla="*/ 708011 h 168"/>
                <a:gd name="T14" fmla="*/ 45 w 272"/>
                <a:gd name="T15" fmla="*/ 677205 h 168"/>
                <a:gd name="T16" fmla="*/ 91 w 272"/>
                <a:gd name="T17" fmla="*/ 543717 h 168"/>
                <a:gd name="T18" fmla="*/ 134 w 272"/>
                <a:gd name="T19" fmla="*/ 362411 h 168"/>
                <a:gd name="T20" fmla="*/ 179 w 272"/>
                <a:gd name="T21" fmla="*/ 177179 h 168"/>
                <a:gd name="T22" fmla="*/ 214 w 272"/>
                <a:gd name="T23" fmla="*/ 73584 h 168"/>
                <a:gd name="T24" fmla="*/ 239 w 272"/>
                <a:gd name="T25" fmla="*/ 21845 h 168"/>
                <a:gd name="T26" fmla="*/ 248 w 272"/>
                <a:gd name="T27" fmla="*/ 8960 h 168"/>
                <a:gd name="T28" fmla="*/ 256 w 272"/>
                <a:gd name="T29" fmla="*/ 4096 h 168"/>
                <a:gd name="T30" fmla="*/ 259 w 272"/>
                <a:gd name="T31" fmla="*/ 0 h 168"/>
                <a:gd name="T32" fmla="*/ 265 w 272"/>
                <a:gd name="T33" fmla="*/ 0 h 168"/>
                <a:gd name="T34" fmla="*/ 267 w 272"/>
                <a:gd name="T35" fmla="*/ 0 h 168"/>
                <a:gd name="T36" fmla="*/ 268 w 272"/>
                <a:gd name="T37" fmla="*/ 0 h 168"/>
                <a:gd name="T38" fmla="*/ 270 w 272"/>
                <a:gd name="T39" fmla="*/ 0 h 168"/>
                <a:gd name="T40" fmla="*/ 270 w 272"/>
                <a:gd name="T41" fmla="*/ 0 h 168"/>
                <a:gd name="T42" fmla="*/ 271 w 272"/>
                <a:gd name="T43" fmla="*/ 0 h 168"/>
                <a:gd name="T44" fmla="*/ 274 w 272"/>
                <a:gd name="T45" fmla="*/ 0 h 168"/>
                <a:gd name="T46" fmla="*/ 275 w 272"/>
                <a:gd name="T47" fmla="*/ 0 h 168"/>
                <a:gd name="T48" fmla="*/ 280 w 272"/>
                <a:gd name="T49" fmla="*/ 0 h 168"/>
                <a:gd name="T50" fmla="*/ 287 w 272"/>
                <a:gd name="T51" fmla="*/ 8960 h 168"/>
                <a:gd name="T52" fmla="*/ 304 w 272"/>
                <a:gd name="T53" fmla="*/ 25941 h 168"/>
                <a:gd name="T54" fmla="*/ 338 w 272"/>
                <a:gd name="T55" fmla="*/ 107547 h 168"/>
                <a:gd name="T56" fmla="*/ 382 w 272"/>
                <a:gd name="T57" fmla="*/ 271845 h 168"/>
                <a:gd name="T58" fmla="*/ 428 w 272"/>
                <a:gd name="T59" fmla="*/ 453147 h 168"/>
                <a:gd name="T60" fmla="*/ 473 w 272"/>
                <a:gd name="T61" fmla="*/ 617275 h 168"/>
                <a:gd name="T62" fmla="*/ 496 w 272"/>
                <a:gd name="T63" fmla="*/ 677205 h 168"/>
                <a:gd name="T64" fmla="*/ 514 w 272"/>
                <a:gd name="T65" fmla="*/ 708011 h 168"/>
                <a:gd name="T66" fmla="*/ 525 w 272"/>
                <a:gd name="T67" fmla="*/ 720896 h 168"/>
                <a:gd name="T68" fmla="*/ 531 w 272"/>
                <a:gd name="T69" fmla="*/ 724992 h 168"/>
                <a:gd name="T70" fmla="*/ 537 w 272"/>
                <a:gd name="T71" fmla="*/ 724992 h 168"/>
                <a:gd name="T72" fmla="*/ 538 w 272"/>
                <a:gd name="T73" fmla="*/ 724992 h 168"/>
                <a:gd name="T74" fmla="*/ 538 w 272"/>
                <a:gd name="T75" fmla="*/ 724992 h 168"/>
                <a:gd name="T76" fmla="*/ 540 w 272"/>
                <a:gd name="T77" fmla="*/ 724992 h 16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72"/>
                <a:gd name="T118" fmla="*/ 0 h 168"/>
                <a:gd name="T119" fmla="*/ 272 w 272"/>
                <a:gd name="T120" fmla="*/ 168 h 16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72" h="168">
                  <a:moveTo>
                    <a:pt x="0" y="168"/>
                  </a:moveTo>
                  <a:lnTo>
                    <a:pt x="0" y="168"/>
                  </a:lnTo>
                  <a:lnTo>
                    <a:pt x="1" y="168"/>
                  </a:lnTo>
                  <a:lnTo>
                    <a:pt x="2" y="168"/>
                  </a:lnTo>
                  <a:lnTo>
                    <a:pt x="3" y="168"/>
                  </a:lnTo>
                  <a:lnTo>
                    <a:pt x="4" y="168"/>
                  </a:lnTo>
                  <a:lnTo>
                    <a:pt x="5" y="168"/>
                  </a:lnTo>
                  <a:lnTo>
                    <a:pt x="6" y="167"/>
                  </a:lnTo>
                  <a:lnTo>
                    <a:pt x="8" y="167"/>
                  </a:lnTo>
                  <a:lnTo>
                    <a:pt x="11" y="166"/>
                  </a:lnTo>
                  <a:lnTo>
                    <a:pt x="14" y="164"/>
                  </a:lnTo>
                  <a:lnTo>
                    <a:pt x="17" y="162"/>
                  </a:lnTo>
                  <a:lnTo>
                    <a:pt x="23" y="157"/>
                  </a:lnTo>
                  <a:lnTo>
                    <a:pt x="34" y="143"/>
                  </a:lnTo>
                  <a:lnTo>
                    <a:pt x="45" y="126"/>
                  </a:lnTo>
                  <a:lnTo>
                    <a:pt x="57" y="105"/>
                  </a:lnTo>
                  <a:lnTo>
                    <a:pt x="68" y="84"/>
                  </a:lnTo>
                  <a:lnTo>
                    <a:pt x="80" y="61"/>
                  </a:lnTo>
                  <a:lnTo>
                    <a:pt x="91" y="41"/>
                  </a:lnTo>
                  <a:lnTo>
                    <a:pt x="102" y="24"/>
                  </a:lnTo>
                  <a:lnTo>
                    <a:pt x="108" y="17"/>
                  </a:lnTo>
                  <a:lnTo>
                    <a:pt x="114" y="10"/>
                  </a:lnTo>
                  <a:lnTo>
                    <a:pt x="120" y="5"/>
                  </a:lnTo>
                  <a:lnTo>
                    <a:pt x="123" y="4"/>
                  </a:lnTo>
                  <a:lnTo>
                    <a:pt x="125" y="2"/>
                  </a:lnTo>
                  <a:lnTo>
                    <a:pt x="127" y="2"/>
                  </a:lnTo>
                  <a:lnTo>
                    <a:pt x="128" y="1"/>
                  </a:lnTo>
                  <a:lnTo>
                    <a:pt x="130" y="1"/>
                  </a:lnTo>
                  <a:lnTo>
                    <a:pt x="131" y="0"/>
                  </a:lnTo>
                  <a:lnTo>
                    <a:pt x="132" y="0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9" y="0"/>
                  </a:lnTo>
                  <a:lnTo>
                    <a:pt x="141" y="0"/>
                  </a:lnTo>
                  <a:lnTo>
                    <a:pt x="142" y="1"/>
                  </a:lnTo>
                  <a:lnTo>
                    <a:pt x="145" y="2"/>
                  </a:lnTo>
                  <a:lnTo>
                    <a:pt x="148" y="3"/>
                  </a:lnTo>
                  <a:lnTo>
                    <a:pt x="153" y="6"/>
                  </a:lnTo>
                  <a:lnTo>
                    <a:pt x="159" y="11"/>
                  </a:lnTo>
                  <a:lnTo>
                    <a:pt x="170" y="25"/>
                  </a:lnTo>
                  <a:lnTo>
                    <a:pt x="181" y="42"/>
                  </a:lnTo>
                  <a:lnTo>
                    <a:pt x="193" y="63"/>
                  </a:lnTo>
                  <a:lnTo>
                    <a:pt x="204" y="84"/>
                  </a:lnTo>
                  <a:lnTo>
                    <a:pt x="215" y="105"/>
                  </a:lnTo>
                  <a:lnTo>
                    <a:pt x="227" y="126"/>
                  </a:lnTo>
                  <a:lnTo>
                    <a:pt x="238" y="143"/>
                  </a:lnTo>
                  <a:lnTo>
                    <a:pt x="244" y="151"/>
                  </a:lnTo>
                  <a:lnTo>
                    <a:pt x="250" y="157"/>
                  </a:lnTo>
                  <a:lnTo>
                    <a:pt x="256" y="162"/>
                  </a:lnTo>
                  <a:lnTo>
                    <a:pt x="259" y="164"/>
                  </a:lnTo>
                  <a:lnTo>
                    <a:pt x="261" y="166"/>
                  </a:lnTo>
                  <a:lnTo>
                    <a:pt x="264" y="167"/>
                  </a:lnTo>
                  <a:lnTo>
                    <a:pt x="267" y="167"/>
                  </a:lnTo>
                  <a:lnTo>
                    <a:pt x="268" y="168"/>
                  </a:lnTo>
                  <a:lnTo>
                    <a:pt x="269" y="168"/>
                  </a:lnTo>
                  <a:lnTo>
                    <a:pt x="270" y="168"/>
                  </a:lnTo>
                  <a:lnTo>
                    <a:pt x="271" y="168"/>
                  </a:lnTo>
                  <a:lnTo>
                    <a:pt x="272" y="168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4264" y="422"/>
              <a:ext cx="1095" cy="666"/>
              <a:chOff x="4920" y="3603"/>
              <a:chExt cx="688" cy="435"/>
            </a:xfrm>
          </p:grpSpPr>
          <p:sp>
            <p:nvSpPr>
              <p:cNvPr id="382992" name="Freeform 25"/>
              <p:cNvSpPr>
                <a:spLocks/>
              </p:cNvSpPr>
              <p:nvPr/>
            </p:nvSpPr>
            <p:spPr bwMode="auto">
              <a:xfrm>
                <a:off x="4920" y="3603"/>
                <a:ext cx="172" cy="435"/>
              </a:xfrm>
              <a:custGeom>
                <a:avLst/>
                <a:gdLst>
                  <a:gd name="T0" fmla="*/ 0 w 272"/>
                  <a:gd name="T1" fmla="*/ 19549 h 168"/>
                  <a:gd name="T2" fmla="*/ 1 w 272"/>
                  <a:gd name="T3" fmla="*/ 19549 h 168"/>
                  <a:gd name="T4" fmla="*/ 1 w 272"/>
                  <a:gd name="T5" fmla="*/ 19549 h 168"/>
                  <a:gd name="T6" fmla="*/ 1 w 272"/>
                  <a:gd name="T7" fmla="*/ 19549 h 168"/>
                  <a:gd name="T8" fmla="*/ 1 w 272"/>
                  <a:gd name="T9" fmla="*/ 19549 h 168"/>
                  <a:gd name="T10" fmla="*/ 1 w 272"/>
                  <a:gd name="T11" fmla="*/ 19422 h 168"/>
                  <a:gd name="T12" fmla="*/ 2 w 272"/>
                  <a:gd name="T13" fmla="*/ 19093 h 168"/>
                  <a:gd name="T14" fmla="*/ 3 w 272"/>
                  <a:gd name="T15" fmla="*/ 18296 h 168"/>
                  <a:gd name="T16" fmla="*/ 4 w 272"/>
                  <a:gd name="T17" fmla="*/ 14650 h 168"/>
                  <a:gd name="T18" fmla="*/ 7 w 272"/>
                  <a:gd name="T19" fmla="*/ 9787 h 168"/>
                  <a:gd name="T20" fmla="*/ 9 w 272"/>
                  <a:gd name="T21" fmla="*/ 4754 h 168"/>
                  <a:gd name="T22" fmla="*/ 11 w 272"/>
                  <a:gd name="T23" fmla="*/ 1978 h 168"/>
                  <a:gd name="T24" fmla="*/ 12 w 272"/>
                  <a:gd name="T25" fmla="*/ 590 h 168"/>
                  <a:gd name="T26" fmla="*/ 13 w 272"/>
                  <a:gd name="T27" fmla="*/ 228 h 168"/>
                  <a:gd name="T28" fmla="*/ 13 w 272"/>
                  <a:gd name="T29" fmla="*/ 140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228 h 168"/>
                  <a:gd name="T52" fmla="*/ 16 w 272"/>
                  <a:gd name="T53" fmla="*/ 709 h 168"/>
                  <a:gd name="T54" fmla="*/ 17 w 272"/>
                  <a:gd name="T55" fmla="*/ 2916 h 168"/>
                  <a:gd name="T56" fmla="*/ 20 w 272"/>
                  <a:gd name="T57" fmla="*/ 7328 h 168"/>
                  <a:gd name="T58" fmla="*/ 22 w 272"/>
                  <a:gd name="T59" fmla="*/ 12221 h 168"/>
                  <a:gd name="T60" fmla="*/ 24 w 272"/>
                  <a:gd name="T61" fmla="*/ 16634 h 168"/>
                  <a:gd name="T62" fmla="*/ 25 w 272"/>
                  <a:gd name="T63" fmla="*/ 18296 h 168"/>
                  <a:gd name="T64" fmla="*/ 27 w 272"/>
                  <a:gd name="T65" fmla="*/ 19093 h 168"/>
                  <a:gd name="T66" fmla="*/ 27 w 272"/>
                  <a:gd name="T67" fmla="*/ 19422 h 168"/>
                  <a:gd name="T68" fmla="*/ 27 w 272"/>
                  <a:gd name="T69" fmla="*/ 19549 h 168"/>
                  <a:gd name="T70" fmla="*/ 27 w 272"/>
                  <a:gd name="T71" fmla="*/ 19549 h 168"/>
                  <a:gd name="T72" fmla="*/ 27 w 272"/>
                  <a:gd name="T73" fmla="*/ 19549 h 168"/>
                  <a:gd name="T74" fmla="*/ 27 w 272"/>
                  <a:gd name="T75" fmla="*/ 19549 h 168"/>
                  <a:gd name="T76" fmla="*/ 28 w 272"/>
                  <a:gd name="T77" fmla="*/ 19549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993" name="Freeform 26"/>
              <p:cNvSpPr>
                <a:spLocks/>
              </p:cNvSpPr>
              <p:nvPr/>
            </p:nvSpPr>
            <p:spPr bwMode="auto">
              <a:xfrm>
                <a:off x="5094" y="3729"/>
                <a:ext cx="172" cy="309"/>
              </a:xfrm>
              <a:custGeom>
                <a:avLst/>
                <a:gdLst>
                  <a:gd name="T0" fmla="*/ 0 w 272"/>
                  <a:gd name="T1" fmla="*/ 3535 h 168"/>
                  <a:gd name="T2" fmla="*/ 1 w 272"/>
                  <a:gd name="T3" fmla="*/ 3535 h 168"/>
                  <a:gd name="T4" fmla="*/ 1 w 272"/>
                  <a:gd name="T5" fmla="*/ 3535 h 168"/>
                  <a:gd name="T6" fmla="*/ 1 w 272"/>
                  <a:gd name="T7" fmla="*/ 3535 h 168"/>
                  <a:gd name="T8" fmla="*/ 1 w 272"/>
                  <a:gd name="T9" fmla="*/ 3535 h 168"/>
                  <a:gd name="T10" fmla="*/ 1 w 272"/>
                  <a:gd name="T11" fmla="*/ 3515 h 168"/>
                  <a:gd name="T12" fmla="*/ 2 w 272"/>
                  <a:gd name="T13" fmla="*/ 3454 h 168"/>
                  <a:gd name="T14" fmla="*/ 3 w 272"/>
                  <a:gd name="T15" fmla="*/ 3313 h 168"/>
                  <a:gd name="T16" fmla="*/ 4 w 272"/>
                  <a:gd name="T17" fmla="*/ 2656 h 168"/>
                  <a:gd name="T18" fmla="*/ 7 w 272"/>
                  <a:gd name="T19" fmla="*/ 1773 h 168"/>
                  <a:gd name="T20" fmla="*/ 9 w 272"/>
                  <a:gd name="T21" fmla="*/ 859 h 168"/>
                  <a:gd name="T22" fmla="*/ 11 w 272"/>
                  <a:gd name="T23" fmla="*/ 355 h 168"/>
                  <a:gd name="T24" fmla="*/ 12 w 272"/>
                  <a:gd name="T25" fmla="*/ 105 h 168"/>
                  <a:gd name="T26" fmla="*/ 13 w 272"/>
                  <a:gd name="T27" fmla="*/ 44 h 168"/>
                  <a:gd name="T28" fmla="*/ 13 w 272"/>
                  <a:gd name="T29" fmla="*/ 24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44 h 168"/>
                  <a:gd name="T52" fmla="*/ 16 w 272"/>
                  <a:gd name="T53" fmla="*/ 125 h 168"/>
                  <a:gd name="T54" fmla="*/ 17 w 272"/>
                  <a:gd name="T55" fmla="*/ 528 h 168"/>
                  <a:gd name="T56" fmla="*/ 20 w 272"/>
                  <a:gd name="T57" fmla="*/ 1326 h 168"/>
                  <a:gd name="T58" fmla="*/ 22 w 272"/>
                  <a:gd name="T59" fmla="*/ 2209 h 168"/>
                  <a:gd name="T60" fmla="*/ 24 w 272"/>
                  <a:gd name="T61" fmla="*/ 3011 h 168"/>
                  <a:gd name="T62" fmla="*/ 25 w 272"/>
                  <a:gd name="T63" fmla="*/ 3313 h 168"/>
                  <a:gd name="T64" fmla="*/ 27 w 272"/>
                  <a:gd name="T65" fmla="*/ 3454 h 168"/>
                  <a:gd name="T66" fmla="*/ 27 w 272"/>
                  <a:gd name="T67" fmla="*/ 3515 h 168"/>
                  <a:gd name="T68" fmla="*/ 27 w 272"/>
                  <a:gd name="T69" fmla="*/ 3535 h 168"/>
                  <a:gd name="T70" fmla="*/ 27 w 272"/>
                  <a:gd name="T71" fmla="*/ 3535 h 168"/>
                  <a:gd name="T72" fmla="*/ 27 w 272"/>
                  <a:gd name="T73" fmla="*/ 3535 h 168"/>
                  <a:gd name="T74" fmla="*/ 27 w 272"/>
                  <a:gd name="T75" fmla="*/ 3535 h 168"/>
                  <a:gd name="T76" fmla="*/ 28 w 272"/>
                  <a:gd name="T77" fmla="*/ 3535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994" name="Freeform 27"/>
              <p:cNvSpPr>
                <a:spLocks/>
              </p:cNvSpPr>
              <p:nvPr/>
            </p:nvSpPr>
            <p:spPr bwMode="auto">
              <a:xfrm>
                <a:off x="5268" y="3873"/>
                <a:ext cx="172" cy="165"/>
              </a:xfrm>
              <a:custGeom>
                <a:avLst/>
                <a:gdLst>
                  <a:gd name="T0" fmla="*/ 0 w 272"/>
                  <a:gd name="T1" fmla="*/ 153 h 168"/>
                  <a:gd name="T2" fmla="*/ 1 w 272"/>
                  <a:gd name="T3" fmla="*/ 153 h 168"/>
                  <a:gd name="T4" fmla="*/ 1 w 272"/>
                  <a:gd name="T5" fmla="*/ 153 h 168"/>
                  <a:gd name="T6" fmla="*/ 1 w 272"/>
                  <a:gd name="T7" fmla="*/ 153 h 168"/>
                  <a:gd name="T8" fmla="*/ 1 w 272"/>
                  <a:gd name="T9" fmla="*/ 153 h 168"/>
                  <a:gd name="T10" fmla="*/ 1 w 272"/>
                  <a:gd name="T11" fmla="*/ 152 h 168"/>
                  <a:gd name="T12" fmla="*/ 2 w 272"/>
                  <a:gd name="T13" fmla="*/ 149 h 168"/>
                  <a:gd name="T14" fmla="*/ 3 w 272"/>
                  <a:gd name="T15" fmla="*/ 142 h 168"/>
                  <a:gd name="T16" fmla="*/ 4 w 272"/>
                  <a:gd name="T17" fmla="*/ 116 h 168"/>
                  <a:gd name="T18" fmla="*/ 7 w 272"/>
                  <a:gd name="T19" fmla="*/ 79 h 168"/>
                  <a:gd name="T20" fmla="*/ 9 w 272"/>
                  <a:gd name="T21" fmla="*/ 36 h 168"/>
                  <a:gd name="T22" fmla="*/ 11 w 272"/>
                  <a:gd name="T23" fmla="*/ 17 h 168"/>
                  <a:gd name="T24" fmla="*/ 12 w 272"/>
                  <a:gd name="T25" fmla="*/ 5 h 168"/>
                  <a:gd name="T26" fmla="*/ 13 w 272"/>
                  <a:gd name="T27" fmla="*/ 2 h 168"/>
                  <a:gd name="T28" fmla="*/ 13 w 272"/>
                  <a:gd name="T29" fmla="*/ 1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2 h 168"/>
                  <a:gd name="T52" fmla="*/ 16 w 272"/>
                  <a:gd name="T53" fmla="*/ 6 h 168"/>
                  <a:gd name="T54" fmla="*/ 17 w 272"/>
                  <a:gd name="T55" fmla="*/ 25 h 168"/>
                  <a:gd name="T56" fmla="*/ 20 w 272"/>
                  <a:gd name="T57" fmla="*/ 58 h 168"/>
                  <a:gd name="T58" fmla="*/ 22 w 272"/>
                  <a:gd name="T59" fmla="*/ 95 h 168"/>
                  <a:gd name="T60" fmla="*/ 24 w 272"/>
                  <a:gd name="T61" fmla="*/ 132 h 168"/>
                  <a:gd name="T62" fmla="*/ 25 w 272"/>
                  <a:gd name="T63" fmla="*/ 142 h 168"/>
                  <a:gd name="T64" fmla="*/ 27 w 272"/>
                  <a:gd name="T65" fmla="*/ 149 h 168"/>
                  <a:gd name="T66" fmla="*/ 27 w 272"/>
                  <a:gd name="T67" fmla="*/ 152 h 168"/>
                  <a:gd name="T68" fmla="*/ 27 w 272"/>
                  <a:gd name="T69" fmla="*/ 153 h 168"/>
                  <a:gd name="T70" fmla="*/ 27 w 272"/>
                  <a:gd name="T71" fmla="*/ 153 h 168"/>
                  <a:gd name="T72" fmla="*/ 27 w 272"/>
                  <a:gd name="T73" fmla="*/ 153 h 168"/>
                  <a:gd name="T74" fmla="*/ 27 w 272"/>
                  <a:gd name="T75" fmla="*/ 153 h 168"/>
                  <a:gd name="T76" fmla="*/ 28 w 272"/>
                  <a:gd name="T77" fmla="*/ 15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995" name="Freeform 28"/>
              <p:cNvSpPr>
                <a:spLocks/>
              </p:cNvSpPr>
              <p:nvPr/>
            </p:nvSpPr>
            <p:spPr bwMode="auto">
              <a:xfrm>
                <a:off x="5436" y="3975"/>
                <a:ext cx="172" cy="63"/>
              </a:xfrm>
              <a:custGeom>
                <a:avLst/>
                <a:gdLst>
                  <a:gd name="T0" fmla="*/ 0 w 272"/>
                  <a:gd name="T1" fmla="*/ 1 h 168"/>
                  <a:gd name="T2" fmla="*/ 1 w 272"/>
                  <a:gd name="T3" fmla="*/ 1 h 168"/>
                  <a:gd name="T4" fmla="*/ 1 w 272"/>
                  <a:gd name="T5" fmla="*/ 1 h 168"/>
                  <a:gd name="T6" fmla="*/ 1 w 272"/>
                  <a:gd name="T7" fmla="*/ 1 h 168"/>
                  <a:gd name="T8" fmla="*/ 1 w 272"/>
                  <a:gd name="T9" fmla="*/ 1 h 168"/>
                  <a:gd name="T10" fmla="*/ 1 w 272"/>
                  <a:gd name="T11" fmla="*/ 1 h 168"/>
                  <a:gd name="T12" fmla="*/ 2 w 272"/>
                  <a:gd name="T13" fmla="*/ 1 h 168"/>
                  <a:gd name="T14" fmla="*/ 3 w 272"/>
                  <a:gd name="T15" fmla="*/ 1 h 168"/>
                  <a:gd name="T16" fmla="*/ 4 w 272"/>
                  <a:gd name="T17" fmla="*/ 1 h 168"/>
                  <a:gd name="T18" fmla="*/ 7 w 272"/>
                  <a:gd name="T19" fmla="*/ 1 h 168"/>
                  <a:gd name="T20" fmla="*/ 9 w 272"/>
                  <a:gd name="T21" fmla="*/ 0 h 168"/>
                  <a:gd name="T22" fmla="*/ 11 w 272"/>
                  <a:gd name="T23" fmla="*/ 0 h 168"/>
                  <a:gd name="T24" fmla="*/ 12 w 272"/>
                  <a:gd name="T25" fmla="*/ 0 h 168"/>
                  <a:gd name="T26" fmla="*/ 13 w 272"/>
                  <a:gd name="T27" fmla="*/ 0 h 168"/>
                  <a:gd name="T28" fmla="*/ 13 w 272"/>
                  <a:gd name="T29" fmla="*/ 0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0 h 168"/>
                  <a:gd name="T52" fmla="*/ 16 w 272"/>
                  <a:gd name="T53" fmla="*/ 0 h 168"/>
                  <a:gd name="T54" fmla="*/ 17 w 272"/>
                  <a:gd name="T55" fmla="*/ 0 h 168"/>
                  <a:gd name="T56" fmla="*/ 20 w 272"/>
                  <a:gd name="T57" fmla="*/ 0 h 168"/>
                  <a:gd name="T58" fmla="*/ 22 w 272"/>
                  <a:gd name="T59" fmla="*/ 1 h 168"/>
                  <a:gd name="T60" fmla="*/ 24 w 272"/>
                  <a:gd name="T61" fmla="*/ 1 h 168"/>
                  <a:gd name="T62" fmla="*/ 25 w 272"/>
                  <a:gd name="T63" fmla="*/ 1 h 168"/>
                  <a:gd name="T64" fmla="*/ 27 w 272"/>
                  <a:gd name="T65" fmla="*/ 1 h 168"/>
                  <a:gd name="T66" fmla="*/ 27 w 272"/>
                  <a:gd name="T67" fmla="*/ 1 h 168"/>
                  <a:gd name="T68" fmla="*/ 27 w 272"/>
                  <a:gd name="T69" fmla="*/ 1 h 168"/>
                  <a:gd name="T70" fmla="*/ 27 w 272"/>
                  <a:gd name="T71" fmla="*/ 1 h 168"/>
                  <a:gd name="T72" fmla="*/ 27 w 272"/>
                  <a:gd name="T73" fmla="*/ 1 h 168"/>
                  <a:gd name="T74" fmla="*/ 27 w 272"/>
                  <a:gd name="T75" fmla="*/ 1 h 168"/>
                  <a:gd name="T76" fmla="*/ 28 w 272"/>
                  <a:gd name="T77" fmla="*/ 1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 flipH="1">
              <a:off x="2855" y="422"/>
              <a:ext cx="1095" cy="666"/>
              <a:chOff x="4920" y="3603"/>
              <a:chExt cx="688" cy="435"/>
            </a:xfrm>
          </p:grpSpPr>
          <p:sp>
            <p:nvSpPr>
              <p:cNvPr id="382988" name="Freeform 30"/>
              <p:cNvSpPr>
                <a:spLocks/>
              </p:cNvSpPr>
              <p:nvPr/>
            </p:nvSpPr>
            <p:spPr bwMode="auto">
              <a:xfrm>
                <a:off x="4920" y="3603"/>
                <a:ext cx="172" cy="435"/>
              </a:xfrm>
              <a:custGeom>
                <a:avLst/>
                <a:gdLst>
                  <a:gd name="T0" fmla="*/ 0 w 272"/>
                  <a:gd name="T1" fmla="*/ 19549 h 168"/>
                  <a:gd name="T2" fmla="*/ 1 w 272"/>
                  <a:gd name="T3" fmla="*/ 19549 h 168"/>
                  <a:gd name="T4" fmla="*/ 1 w 272"/>
                  <a:gd name="T5" fmla="*/ 19549 h 168"/>
                  <a:gd name="T6" fmla="*/ 1 w 272"/>
                  <a:gd name="T7" fmla="*/ 19549 h 168"/>
                  <a:gd name="T8" fmla="*/ 1 w 272"/>
                  <a:gd name="T9" fmla="*/ 19549 h 168"/>
                  <a:gd name="T10" fmla="*/ 1 w 272"/>
                  <a:gd name="T11" fmla="*/ 19422 h 168"/>
                  <a:gd name="T12" fmla="*/ 2 w 272"/>
                  <a:gd name="T13" fmla="*/ 19093 h 168"/>
                  <a:gd name="T14" fmla="*/ 3 w 272"/>
                  <a:gd name="T15" fmla="*/ 18296 h 168"/>
                  <a:gd name="T16" fmla="*/ 4 w 272"/>
                  <a:gd name="T17" fmla="*/ 14650 h 168"/>
                  <a:gd name="T18" fmla="*/ 7 w 272"/>
                  <a:gd name="T19" fmla="*/ 9787 h 168"/>
                  <a:gd name="T20" fmla="*/ 9 w 272"/>
                  <a:gd name="T21" fmla="*/ 4754 h 168"/>
                  <a:gd name="T22" fmla="*/ 11 w 272"/>
                  <a:gd name="T23" fmla="*/ 1978 h 168"/>
                  <a:gd name="T24" fmla="*/ 12 w 272"/>
                  <a:gd name="T25" fmla="*/ 590 h 168"/>
                  <a:gd name="T26" fmla="*/ 13 w 272"/>
                  <a:gd name="T27" fmla="*/ 228 h 168"/>
                  <a:gd name="T28" fmla="*/ 13 w 272"/>
                  <a:gd name="T29" fmla="*/ 140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228 h 168"/>
                  <a:gd name="T52" fmla="*/ 16 w 272"/>
                  <a:gd name="T53" fmla="*/ 709 h 168"/>
                  <a:gd name="T54" fmla="*/ 17 w 272"/>
                  <a:gd name="T55" fmla="*/ 2916 h 168"/>
                  <a:gd name="T56" fmla="*/ 20 w 272"/>
                  <a:gd name="T57" fmla="*/ 7328 h 168"/>
                  <a:gd name="T58" fmla="*/ 22 w 272"/>
                  <a:gd name="T59" fmla="*/ 12221 h 168"/>
                  <a:gd name="T60" fmla="*/ 24 w 272"/>
                  <a:gd name="T61" fmla="*/ 16634 h 168"/>
                  <a:gd name="T62" fmla="*/ 25 w 272"/>
                  <a:gd name="T63" fmla="*/ 18296 h 168"/>
                  <a:gd name="T64" fmla="*/ 27 w 272"/>
                  <a:gd name="T65" fmla="*/ 19093 h 168"/>
                  <a:gd name="T66" fmla="*/ 27 w 272"/>
                  <a:gd name="T67" fmla="*/ 19422 h 168"/>
                  <a:gd name="T68" fmla="*/ 27 w 272"/>
                  <a:gd name="T69" fmla="*/ 19549 h 168"/>
                  <a:gd name="T70" fmla="*/ 27 w 272"/>
                  <a:gd name="T71" fmla="*/ 19549 h 168"/>
                  <a:gd name="T72" fmla="*/ 27 w 272"/>
                  <a:gd name="T73" fmla="*/ 19549 h 168"/>
                  <a:gd name="T74" fmla="*/ 27 w 272"/>
                  <a:gd name="T75" fmla="*/ 19549 h 168"/>
                  <a:gd name="T76" fmla="*/ 28 w 272"/>
                  <a:gd name="T77" fmla="*/ 19549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989" name="Freeform 31"/>
              <p:cNvSpPr>
                <a:spLocks/>
              </p:cNvSpPr>
              <p:nvPr/>
            </p:nvSpPr>
            <p:spPr bwMode="auto">
              <a:xfrm>
                <a:off x="5094" y="3729"/>
                <a:ext cx="172" cy="309"/>
              </a:xfrm>
              <a:custGeom>
                <a:avLst/>
                <a:gdLst>
                  <a:gd name="T0" fmla="*/ 0 w 272"/>
                  <a:gd name="T1" fmla="*/ 3535 h 168"/>
                  <a:gd name="T2" fmla="*/ 1 w 272"/>
                  <a:gd name="T3" fmla="*/ 3535 h 168"/>
                  <a:gd name="T4" fmla="*/ 1 w 272"/>
                  <a:gd name="T5" fmla="*/ 3535 h 168"/>
                  <a:gd name="T6" fmla="*/ 1 w 272"/>
                  <a:gd name="T7" fmla="*/ 3535 h 168"/>
                  <a:gd name="T8" fmla="*/ 1 w 272"/>
                  <a:gd name="T9" fmla="*/ 3535 h 168"/>
                  <a:gd name="T10" fmla="*/ 1 w 272"/>
                  <a:gd name="T11" fmla="*/ 3515 h 168"/>
                  <a:gd name="T12" fmla="*/ 2 w 272"/>
                  <a:gd name="T13" fmla="*/ 3454 h 168"/>
                  <a:gd name="T14" fmla="*/ 3 w 272"/>
                  <a:gd name="T15" fmla="*/ 3313 h 168"/>
                  <a:gd name="T16" fmla="*/ 4 w 272"/>
                  <a:gd name="T17" fmla="*/ 2656 h 168"/>
                  <a:gd name="T18" fmla="*/ 7 w 272"/>
                  <a:gd name="T19" fmla="*/ 1773 h 168"/>
                  <a:gd name="T20" fmla="*/ 9 w 272"/>
                  <a:gd name="T21" fmla="*/ 859 h 168"/>
                  <a:gd name="T22" fmla="*/ 11 w 272"/>
                  <a:gd name="T23" fmla="*/ 355 h 168"/>
                  <a:gd name="T24" fmla="*/ 12 w 272"/>
                  <a:gd name="T25" fmla="*/ 105 h 168"/>
                  <a:gd name="T26" fmla="*/ 13 w 272"/>
                  <a:gd name="T27" fmla="*/ 44 h 168"/>
                  <a:gd name="T28" fmla="*/ 13 w 272"/>
                  <a:gd name="T29" fmla="*/ 24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44 h 168"/>
                  <a:gd name="T52" fmla="*/ 16 w 272"/>
                  <a:gd name="T53" fmla="*/ 125 h 168"/>
                  <a:gd name="T54" fmla="*/ 17 w 272"/>
                  <a:gd name="T55" fmla="*/ 528 h 168"/>
                  <a:gd name="T56" fmla="*/ 20 w 272"/>
                  <a:gd name="T57" fmla="*/ 1326 h 168"/>
                  <a:gd name="T58" fmla="*/ 22 w 272"/>
                  <a:gd name="T59" fmla="*/ 2209 h 168"/>
                  <a:gd name="T60" fmla="*/ 24 w 272"/>
                  <a:gd name="T61" fmla="*/ 3011 h 168"/>
                  <a:gd name="T62" fmla="*/ 25 w 272"/>
                  <a:gd name="T63" fmla="*/ 3313 h 168"/>
                  <a:gd name="T64" fmla="*/ 27 w 272"/>
                  <a:gd name="T65" fmla="*/ 3454 h 168"/>
                  <a:gd name="T66" fmla="*/ 27 w 272"/>
                  <a:gd name="T67" fmla="*/ 3515 h 168"/>
                  <a:gd name="T68" fmla="*/ 27 w 272"/>
                  <a:gd name="T69" fmla="*/ 3535 h 168"/>
                  <a:gd name="T70" fmla="*/ 27 w 272"/>
                  <a:gd name="T71" fmla="*/ 3535 h 168"/>
                  <a:gd name="T72" fmla="*/ 27 w 272"/>
                  <a:gd name="T73" fmla="*/ 3535 h 168"/>
                  <a:gd name="T74" fmla="*/ 27 w 272"/>
                  <a:gd name="T75" fmla="*/ 3535 h 168"/>
                  <a:gd name="T76" fmla="*/ 28 w 272"/>
                  <a:gd name="T77" fmla="*/ 3535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990" name="Freeform 32"/>
              <p:cNvSpPr>
                <a:spLocks/>
              </p:cNvSpPr>
              <p:nvPr/>
            </p:nvSpPr>
            <p:spPr bwMode="auto">
              <a:xfrm>
                <a:off x="5268" y="3873"/>
                <a:ext cx="172" cy="165"/>
              </a:xfrm>
              <a:custGeom>
                <a:avLst/>
                <a:gdLst>
                  <a:gd name="T0" fmla="*/ 0 w 272"/>
                  <a:gd name="T1" fmla="*/ 153 h 168"/>
                  <a:gd name="T2" fmla="*/ 1 w 272"/>
                  <a:gd name="T3" fmla="*/ 153 h 168"/>
                  <a:gd name="T4" fmla="*/ 1 w 272"/>
                  <a:gd name="T5" fmla="*/ 153 h 168"/>
                  <a:gd name="T6" fmla="*/ 1 w 272"/>
                  <a:gd name="T7" fmla="*/ 153 h 168"/>
                  <a:gd name="T8" fmla="*/ 1 w 272"/>
                  <a:gd name="T9" fmla="*/ 153 h 168"/>
                  <a:gd name="T10" fmla="*/ 1 w 272"/>
                  <a:gd name="T11" fmla="*/ 152 h 168"/>
                  <a:gd name="T12" fmla="*/ 2 w 272"/>
                  <a:gd name="T13" fmla="*/ 149 h 168"/>
                  <a:gd name="T14" fmla="*/ 3 w 272"/>
                  <a:gd name="T15" fmla="*/ 142 h 168"/>
                  <a:gd name="T16" fmla="*/ 4 w 272"/>
                  <a:gd name="T17" fmla="*/ 116 h 168"/>
                  <a:gd name="T18" fmla="*/ 7 w 272"/>
                  <a:gd name="T19" fmla="*/ 79 h 168"/>
                  <a:gd name="T20" fmla="*/ 9 w 272"/>
                  <a:gd name="T21" fmla="*/ 36 h 168"/>
                  <a:gd name="T22" fmla="*/ 11 w 272"/>
                  <a:gd name="T23" fmla="*/ 17 h 168"/>
                  <a:gd name="T24" fmla="*/ 12 w 272"/>
                  <a:gd name="T25" fmla="*/ 5 h 168"/>
                  <a:gd name="T26" fmla="*/ 13 w 272"/>
                  <a:gd name="T27" fmla="*/ 2 h 168"/>
                  <a:gd name="T28" fmla="*/ 13 w 272"/>
                  <a:gd name="T29" fmla="*/ 1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2 h 168"/>
                  <a:gd name="T52" fmla="*/ 16 w 272"/>
                  <a:gd name="T53" fmla="*/ 6 h 168"/>
                  <a:gd name="T54" fmla="*/ 17 w 272"/>
                  <a:gd name="T55" fmla="*/ 25 h 168"/>
                  <a:gd name="T56" fmla="*/ 20 w 272"/>
                  <a:gd name="T57" fmla="*/ 58 h 168"/>
                  <a:gd name="T58" fmla="*/ 22 w 272"/>
                  <a:gd name="T59" fmla="*/ 95 h 168"/>
                  <a:gd name="T60" fmla="*/ 24 w 272"/>
                  <a:gd name="T61" fmla="*/ 132 h 168"/>
                  <a:gd name="T62" fmla="*/ 25 w 272"/>
                  <a:gd name="T63" fmla="*/ 142 h 168"/>
                  <a:gd name="T64" fmla="*/ 27 w 272"/>
                  <a:gd name="T65" fmla="*/ 149 h 168"/>
                  <a:gd name="T66" fmla="*/ 27 w 272"/>
                  <a:gd name="T67" fmla="*/ 152 h 168"/>
                  <a:gd name="T68" fmla="*/ 27 w 272"/>
                  <a:gd name="T69" fmla="*/ 153 h 168"/>
                  <a:gd name="T70" fmla="*/ 27 w 272"/>
                  <a:gd name="T71" fmla="*/ 153 h 168"/>
                  <a:gd name="T72" fmla="*/ 27 w 272"/>
                  <a:gd name="T73" fmla="*/ 153 h 168"/>
                  <a:gd name="T74" fmla="*/ 27 w 272"/>
                  <a:gd name="T75" fmla="*/ 153 h 168"/>
                  <a:gd name="T76" fmla="*/ 28 w 272"/>
                  <a:gd name="T77" fmla="*/ 15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991" name="Freeform 33"/>
              <p:cNvSpPr>
                <a:spLocks/>
              </p:cNvSpPr>
              <p:nvPr/>
            </p:nvSpPr>
            <p:spPr bwMode="auto">
              <a:xfrm>
                <a:off x="5436" y="3975"/>
                <a:ext cx="172" cy="63"/>
              </a:xfrm>
              <a:custGeom>
                <a:avLst/>
                <a:gdLst>
                  <a:gd name="T0" fmla="*/ 0 w 272"/>
                  <a:gd name="T1" fmla="*/ 1 h 168"/>
                  <a:gd name="T2" fmla="*/ 1 w 272"/>
                  <a:gd name="T3" fmla="*/ 1 h 168"/>
                  <a:gd name="T4" fmla="*/ 1 w 272"/>
                  <a:gd name="T5" fmla="*/ 1 h 168"/>
                  <a:gd name="T6" fmla="*/ 1 w 272"/>
                  <a:gd name="T7" fmla="*/ 1 h 168"/>
                  <a:gd name="T8" fmla="*/ 1 w 272"/>
                  <a:gd name="T9" fmla="*/ 1 h 168"/>
                  <a:gd name="T10" fmla="*/ 1 w 272"/>
                  <a:gd name="T11" fmla="*/ 1 h 168"/>
                  <a:gd name="T12" fmla="*/ 2 w 272"/>
                  <a:gd name="T13" fmla="*/ 1 h 168"/>
                  <a:gd name="T14" fmla="*/ 3 w 272"/>
                  <a:gd name="T15" fmla="*/ 1 h 168"/>
                  <a:gd name="T16" fmla="*/ 4 w 272"/>
                  <a:gd name="T17" fmla="*/ 1 h 168"/>
                  <a:gd name="T18" fmla="*/ 7 w 272"/>
                  <a:gd name="T19" fmla="*/ 1 h 168"/>
                  <a:gd name="T20" fmla="*/ 9 w 272"/>
                  <a:gd name="T21" fmla="*/ 0 h 168"/>
                  <a:gd name="T22" fmla="*/ 11 w 272"/>
                  <a:gd name="T23" fmla="*/ 0 h 168"/>
                  <a:gd name="T24" fmla="*/ 12 w 272"/>
                  <a:gd name="T25" fmla="*/ 0 h 168"/>
                  <a:gd name="T26" fmla="*/ 13 w 272"/>
                  <a:gd name="T27" fmla="*/ 0 h 168"/>
                  <a:gd name="T28" fmla="*/ 13 w 272"/>
                  <a:gd name="T29" fmla="*/ 0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0 h 168"/>
                  <a:gd name="T52" fmla="*/ 16 w 272"/>
                  <a:gd name="T53" fmla="*/ 0 h 168"/>
                  <a:gd name="T54" fmla="*/ 17 w 272"/>
                  <a:gd name="T55" fmla="*/ 0 h 168"/>
                  <a:gd name="T56" fmla="*/ 20 w 272"/>
                  <a:gd name="T57" fmla="*/ 0 h 168"/>
                  <a:gd name="T58" fmla="*/ 22 w 272"/>
                  <a:gd name="T59" fmla="*/ 1 h 168"/>
                  <a:gd name="T60" fmla="*/ 24 w 272"/>
                  <a:gd name="T61" fmla="*/ 1 h 168"/>
                  <a:gd name="T62" fmla="*/ 25 w 272"/>
                  <a:gd name="T63" fmla="*/ 1 h 168"/>
                  <a:gd name="T64" fmla="*/ 27 w 272"/>
                  <a:gd name="T65" fmla="*/ 1 h 168"/>
                  <a:gd name="T66" fmla="*/ 27 w 272"/>
                  <a:gd name="T67" fmla="*/ 1 h 168"/>
                  <a:gd name="T68" fmla="*/ 27 w 272"/>
                  <a:gd name="T69" fmla="*/ 1 h 168"/>
                  <a:gd name="T70" fmla="*/ 27 w 272"/>
                  <a:gd name="T71" fmla="*/ 1 h 168"/>
                  <a:gd name="T72" fmla="*/ 27 w 272"/>
                  <a:gd name="T73" fmla="*/ 1 h 168"/>
                  <a:gd name="T74" fmla="*/ 27 w 272"/>
                  <a:gd name="T75" fmla="*/ 1 h 168"/>
                  <a:gd name="T76" fmla="*/ 28 w 272"/>
                  <a:gd name="T77" fmla="*/ 1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001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76838" y="4145788"/>
            <a:ext cx="3975100" cy="1422400"/>
            <a:chOff x="2855" y="192"/>
            <a:chExt cx="2504" cy="896"/>
          </a:xfrm>
        </p:grpSpPr>
        <p:sp>
          <p:nvSpPr>
            <p:cNvPr id="384033" name="Freeform 4"/>
            <p:cNvSpPr>
              <a:spLocks/>
            </p:cNvSpPr>
            <p:nvPr/>
          </p:nvSpPr>
          <p:spPr bwMode="auto">
            <a:xfrm>
              <a:off x="3953" y="192"/>
              <a:ext cx="312" cy="896"/>
            </a:xfrm>
            <a:custGeom>
              <a:avLst/>
              <a:gdLst>
                <a:gd name="T0" fmla="*/ 0 w 272"/>
                <a:gd name="T1" fmla="*/ 724992 h 168"/>
                <a:gd name="T2" fmla="*/ 1 w 272"/>
                <a:gd name="T3" fmla="*/ 724992 h 168"/>
                <a:gd name="T4" fmla="*/ 2 w 272"/>
                <a:gd name="T5" fmla="*/ 724992 h 168"/>
                <a:gd name="T6" fmla="*/ 3 w 272"/>
                <a:gd name="T7" fmla="*/ 724992 h 168"/>
                <a:gd name="T8" fmla="*/ 10 w 272"/>
                <a:gd name="T9" fmla="*/ 724992 h 168"/>
                <a:gd name="T10" fmla="*/ 15 w 272"/>
                <a:gd name="T11" fmla="*/ 720896 h 168"/>
                <a:gd name="T12" fmla="*/ 28 w 272"/>
                <a:gd name="T13" fmla="*/ 708011 h 168"/>
                <a:gd name="T14" fmla="*/ 45 w 272"/>
                <a:gd name="T15" fmla="*/ 677205 h 168"/>
                <a:gd name="T16" fmla="*/ 91 w 272"/>
                <a:gd name="T17" fmla="*/ 543717 h 168"/>
                <a:gd name="T18" fmla="*/ 134 w 272"/>
                <a:gd name="T19" fmla="*/ 362411 h 168"/>
                <a:gd name="T20" fmla="*/ 179 w 272"/>
                <a:gd name="T21" fmla="*/ 177179 h 168"/>
                <a:gd name="T22" fmla="*/ 214 w 272"/>
                <a:gd name="T23" fmla="*/ 73584 h 168"/>
                <a:gd name="T24" fmla="*/ 239 w 272"/>
                <a:gd name="T25" fmla="*/ 21845 h 168"/>
                <a:gd name="T26" fmla="*/ 248 w 272"/>
                <a:gd name="T27" fmla="*/ 8960 h 168"/>
                <a:gd name="T28" fmla="*/ 256 w 272"/>
                <a:gd name="T29" fmla="*/ 4096 h 168"/>
                <a:gd name="T30" fmla="*/ 259 w 272"/>
                <a:gd name="T31" fmla="*/ 0 h 168"/>
                <a:gd name="T32" fmla="*/ 265 w 272"/>
                <a:gd name="T33" fmla="*/ 0 h 168"/>
                <a:gd name="T34" fmla="*/ 267 w 272"/>
                <a:gd name="T35" fmla="*/ 0 h 168"/>
                <a:gd name="T36" fmla="*/ 268 w 272"/>
                <a:gd name="T37" fmla="*/ 0 h 168"/>
                <a:gd name="T38" fmla="*/ 270 w 272"/>
                <a:gd name="T39" fmla="*/ 0 h 168"/>
                <a:gd name="T40" fmla="*/ 270 w 272"/>
                <a:gd name="T41" fmla="*/ 0 h 168"/>
                <a:gd name="T42" fmla="*/ 271 w 272"/>
                <a:gd name="T43" fmla="*/ 0 h 168"/>
                <a:gd name="T44" fmla="*/ 274 w 272"/>
                <a:gd name="T45" fmla="*/ 0 h 168"/>
                <a:gd name="T46" fmla="*/ 275 w 272"/>
                <a:gd name="T47" fmla="*/ 0 h 168"/>
                <a:gd name="T48" fmla="*/ 280 w 272"/>
                <a:gd name="T49" fmla="*/ 0 h 168"/>
                <a:gd name="T50" fmla="*/ 287 w 272"/>
                <a:gd name="T51" fmla="*/ 8960 h 168"/>
                <a:gd name="T52" fmla="*/ 304 w 272"/>
                <a:gd name="T53" fmla="*/ 25941 h 168"/>
                <a:gd name="T54" fmla="*/ 338 w 272"/>
                <a:gd name="T55" fmla="*/ 107547 h 168"/>
                <a:gd name="T56" fmla="*/ 382 w 272"/>
                <a:gd name="T57" fmla="*/ 271845 h 168"/>
                <a:gd name="T58" fmla="*/ 428 w 272"/>
                <a:gd name="T59" fmla="*/ 453147 h 168"/>
                <a:gd name="T60" fmla="*/ 473 w 272"/>
                <a:gd name="T61" fmla="*/ 617275 h 168"/>
                <a:gd name="T62" fmla="*/ 496 w 272"/>
                <a:gd name="T63" fmla="*/ 677205 h 168"/>
                <a:gd name="T64" fmla="*/ 514 w 272"/>
                <a:gd name="T65" fmla="*/ 708011 h 168"/>
                <a:gd name="T66" fmla="*/ 525 w 272"/>
                <a:gd name="T67" fmla="*/ 720896 h 168"/>
                <a:gd name="T68" fmla="*/ 531 w 272"/>
                <a:gd name="T69" fmla="*/ 724992 h 168"/>
                <a:gd name="T70" fmla="*/ 537 w 272"/>
                <a:gd name="T71" fmla="*/ 724992 h 168"/>
                <a:gd name="T72" fmla="*/ 538 w 272"/>
                <a:gd name="T73" fmla="*/ 724992 h 168"/>
                <a:gd name="T74" fmla="*/ 538 w 272"/>
                <a:gd name="T75" fmla="*/ 724992 h 168"/>
                <a:gd name="T76" fmla="*/ 540 w 272"/>
                <a:gd name="T77" fmla="*/ 724992 h 16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72"/>
                <a:gd name="T118" fmla="*/ 0 h 168"/>
                <a:gd name="T119" fmla="*/ 272 w 272"/>
                <a:gd name="T120" fmla="*/ 168 h 16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72" h="168">
                  <a:moveTo>
                    <a:pt x="0" y="168"/>
                  </a:moveTo>
                  <a:lnTo>
                    <a:pt x="0" y="168"/>
                  </a:lnTo>
                  <a:lnTo>
                    <a:pt x="1" y="168"/>
                  </a:lnTo>
                  <a:lnTo>
                    <a:pt x="2" y="168"/>
                  </a:lnTo>
                  <a:lnTo>
                    <a:pt x="3" y="168"/>
                  </a:lnTo>
                  <a:lnTo>
                    <a:pt x="4" y="168"/>
                  </a:lnTo>
                  <a:lnTo>
                    <a:pt x="5" y="168"/>
                  </a:lnTo>
                  <a:lnTo>
                    <a:pt x="6" y="167"/>
                  </a:lnTo>
                  <a:lnTo>
                    <a:pt x="8" y="167"/>
                  </a:lnTo>
                  <a:lnTo>
                    <a:pt x="11" y="166"/>
                  </a:lnTo>
                  <a:lnTo>
                    <a:pt x="14" y="164"/>
                  </a:lnTo>
                  <a:lnTo>
                    <a:pt x="17" y="162"/>
                  </a:lnTo>
                  <a:lnTo>
                    <a:pt x="23" y="157"/>
                  </a:lnTo>
                  <a:lnTo>
                    <a:pt x="34" y="143"/>
                  </a:lnTo>
                  <a:lnTo>
                    <a:pt x="45" y="126"/>
                  </a:lnTo>
                  <a:lnTo>
                    <a:pt x="57" y="105"/>
                  </a:lnTo>
                  <a:lnTo>
                    <a:pt x="68" y="84"/>
                  </a:lnTo>
                  <a:lnTo>
                    <a:pt x="80" y="61"/>
                  </a:lnTo>
                  <a:lnTo>
                    <a:pt x="91" y="41"/>
                  </a:lnTo>
                  <a:lnTo>
                    <a:pt x="102" y="24"/>
                  </a:lnTo>
                  <a:lnTo>
                    <a:pt x="108" y="17"/>
                  </a:lnTo>
                  <a:lnTo>
                    <a:pt x="114" y="10"/>
                  </a:lnTo>
                  <a:lnTo>
                    <a:pt x="120" y="5"/>
                  </a:lnTo>
                  <a:lnTo>
                    <a:pt x="123" y="4"/>
                  </a:lnTo>
                  <a:lnTo>
                    <a:pt x="125" y="2"/>
                  </a:lnTo>
                  <a:lnTo>
                    <a:pt x="127" y="2"/>
                  </a:lnTo>
                  <a:lnTo>
                    <a:pt x="128" y="1"/>
                  </a:lnTo>
                  <a:lnTo>
                    <a:pt x="130" y="1"/>
                  </a:lnTo>
                  <a:lnTo>
                    <a:pt x="131" y="0"/>
                  </a:lnTo>
                  <a:lnTo>
                    <a:pt x="132" y="0"/>
                  </a:lnTo>
                  <a:lnTo>
                    <a:pt x="133" y="0"/>
                  </a:lnTo>
                  <a:lnTo>
                    <a:pt x="134" y="0"/>
                  </a:lnTo>
                  <a:lnTo>
                    <a:pt x="135" y="0"/>
                  </a:lnTo>
                  <a:lnTo>
                    <a:pt x="136" y="0"/>
                  </a:lnTo>
                  <a:lnTo>
                    <a:pt x="137" y="0"/>
                  </a:lnTo>
                  <a:lnTo>
                    <a:pt x="138" y="0"/>
                  </a:lnTo>
                  <a:lnTo>
                    <a:pt x="139" y="0"/>
                  </a:lnTo>
                  <a:lnTo>
                    <a:pt x="141" y="0"/>
                  </a:lnTo>
                  <a:lnTo>
                    <a:pt x="142" y="1"/>
                  </a:lnTo>
                  <a:lnTo>
                    <a:pt x="145" y="2"/>
                  </a:lnTo>
                  <a:lnTo>
                    <a:pt x="148" y="3"/>
                  </a:lnTo>
                  <a:lnTo>
                    <a:pt x="153" y="6"/>
                  </a:lnTo>
                  <a:lnTo>
                    <a:pt x="159" y="11"/>
                  </a:lnTo>
                  <a:lnTo>
                    <a:pt x="170" y="25"/>
                  </a:lnTo>
                  <a:lnTo>
                    <a:pt x="181" y="42"/>
                  </a:lnTo>
                  <a:lnTo>
                    <a:pt x="193" y="63"/>
                  </a:lnTo>
                  <a:lnTo>
                    <a:pt x="204" y="84"/>
                  </a:lnTo>
                  <a:lnTo>
                    <a:pt x="215" y="105"/>
                  </a:lnTo>
                  <a:lnTo>
                    <a:pt x="227" y="126"/>
                  </a:lnTo>
                  <a:lnTo>
                    <a:pt x="238" y="143"/>
                  </a:lnTo>
                  <a:lnTo>
                    <a:pt x="244" y="151"/>
                  </a:lnTo>
                  <a:lnTo>
                    <a:pt x="250" y="157"/>
                  </a:lnTo>
                  <a:lnTo>
                    <a:pt x="256" y="162"/>
                  </a:lnTo>
                  <a:lnTo>
                    <a:pt x="259" y="164"/>
                  </a:lnTo>
                  <a:lnTo>
                    <a:pt x="261" y="166"/>
                  </a:lnTo>
                  <a:lnTo>
                    <a:pt x="264" y="167"/>
                  </a:lnTo>
                  <a:lnTo>
                    <a:pt x="267" y="167"/>
                  </a:lnTo>
                  <a:lnTo>
                    <a:pt x="268" y="168"/>
                  </a:lnTo>
                  <a:lnTo>
                    <a:pt x="269" y="168"/>
                  </a:lnTo>
                  <a:lnTo>
                    <a:pt x="270" y="168"/>
                  </a:lnTo>
                  <a:lnTo>
                    <a:pt x="271" y="168"/>
                  </a:lnTo>
                  <a:lnTo>
                    <a:pt x="272" y="168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264" y="422"/>
              <a:ext cx="1095" cy="666"/>
              <a:chOff x="4920" y="3603"/>
              <a:chExt cx="688" cy="435"/>
            </a:xfrm>
          </p:grpSpPr>
          <p:sp>
            <p:nvSpPr>
              <p:cNvPr id="384040" name="Freeform 6"/>
              <p:cNvSpPr>
                <a:spLocks/>
              </p:cNvSpPr>
              <p:nvPr/>
            </p:nvSpPr>
            <p:spPr bwMode="auto">
              <a:xfrm>
                <a:off x="4920" y="3603"/>
                <a:ext cx="172" cy="435"/>
              </a:xfrm>
              <a:custGeom>
                <a:avLst/>
                <a:gdLst>
                  <a:gd name="T0" fmla="*/ 0 w 272"/>
                  <a:gd name="T1" fmla="*/ 19549 h 168"/>
                  <a:gd name="T2" fmla="*/ 1 w 272"/>
                  <a:gd name="T3" fmla="*/ 19549 h 168"/>
                  <a:gd name="T4" fmla="*/ 1 w 272"/>
                  <a:gd name="T5" fmla="*/ 19549 h 168"/>
                  <a:gd name="T6" fmla="*/ 1 w 272"/>
                  <a:gd name="T7" fmla="*/ 19549 h 168"/>
                  <a:gd name="T8" fmla="*/ 1 w 272"/>
                  <a:gd name="T9" fmla="*/ 19549 h 168"/>
                  <a:gd name="T10" fmla="*/ 1 w 272"/>
                  <a:gd name="T11" fmla="*/ 19422 h 168"/>
                  <a:gd name="T12" fmla="*/ 2 w 272"/>
                  <a:gd name="T13" fmla="*/ 19093 h 168"/>
                  <a:gd name="T14" fmla="*/ 3 w 272"/>
                  <a:gd name="T15" fmla="*/ 18296 h 168"/>
                  <a:gd name="T16" fmla="*/ 4 w 272"/>
                  <a:gd name="T17" fmla="*/ 14650 h 168"/>
                  <a:gd name="T18" fmla="*/ 7 w 272"/>
                  <a:gd name="T19" fmla="*/ 9787 h 168"/>
                  <a:gd name="T20" fmla="*/ 9 w 272"/>
                  <a:gd name="T21" fmla="*/ 4754 h 168"/>
                  <a:gd name="T22" fmla="*/ 11 w 272"/>
                  <a:gd name="T23" fmla="*/ 1978 h 168"/>
                  <a:gd name="T24" fmla="*/ 12 w 272"/>
                  <a:gd name="T25" fmla="*/ 590 h 168"/>
                  <a:gd name="T26" fmla="*/ 13 w 272"/>
                  <a:gd name="T27" fmla="*/ 228 h 168"/>
                  <a:gd name="T28" fmla="*/ 13 w 272"/>
                  <a:gd name="T29" fmla="*/ 140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228 h 168"/>
                  <a:gd name="T52" fmla="*/ 16 w 272"/>
                  <a:gd name="T53" fmla="*/ 709 h 168"/>
                  <a:gd name="T54" fmla="*/ 17 w 272"/>
                  <a:gd name="T55" fmla="*/ 2916 h 168"/>
                  <a:gd name="T56" fmla="*/ 20 w 272"/>
                  <a:gd name="T57" fmla="*/ 7328 h 168"/>
                  <a:gd name="T58" fmla="*/ 22 w 272"/>
                  <a:gd name="T59" fmla="*/ 12221 h 168"/>
                  <a:gd name="T60" fmla="*/ 24 w 272"/>
                  <a:gd name="T61" fmla="*/ 16634 h 168"/>
                  <a:gd name="T62" fmla="*/ 25 w 272"/>
                  <a:gd name="T63" fmla="*/ 18296 h 168"/>
                  <a:gd name="T64" fmla="*/ 27 w 272"/>
                  <a:gd name="T65" fmla="*/ 19093 h 168"/>
                  <a:gd name="T66" fmla="*/ 27 w 272"/>
                  <a:gd name="T67" fmla="*/ 19422 h 168"/>
                  <a:gd name="T68" fmla="*/ 27 w 272"/>
                  <a:gd name="T69" fmla="*/ 19549 h 168"/>
                  <a:gd name="T70" fmla="*/ 27 w 272"/>
                  <a:gd name="T71" fmla="*/ 19549 h 168"/>
                  <a:gd name="T72" fmla="*/ 27 w 272"/>
                  <a:gd name="T73" fmla="*/ 19549 h 168"/>
                  <a:gd name="T74" fmla="*/ 27 w 272"/>
                  <a:gd name="T75" fmla="*/ 19549 h 168"/>
                  <a:gd name="T76" fmla="*/ 28 w 272"/>
                  <a:gd name="T77" fmla="*/ 19549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041" name="Freeform 7"/>
              <p:cNvSpPr>
                <a:spLocks/>
              </p:cNvSpPr>
              <p:nvPr/>
            </p:nvSpPr>
            <p:spPr bwMode="auto">
              <a:xfrm>
                <a:off x="5094" y="3729"/>
                <a:ext cx="172" cy="309"/>
              </a:xfrm>
              <a:custGeom>
                <a:avLst/>
                <a:gdLst>
                  <a:gd name="T0" fmla="*/ 0 w 272"/>
                  <a:gd name="T1" fmla="*/ 3535 h 168"/>
                  <a:gd name="T2" fmla="*/ 1 w 272"/>
                  <a:gd name="T3" fmla="*/ 3535 h 168"/>
                  <a:gd name="T4" fmla="*/ 1 w 272"/>
                  <a:gd name="T5" fmla="*/ 3535 h 168"/>
                  <a:gd name="T6" fmla="*/ 1 w 272"/>
                  <a:gd name="T7" fmla="*/ 3535 h 168"/>
                  <a:gd name="T8" fmla="*/ 1 w 272"/>
                  <a:gd name="T9" fmla="*/ 3535 h 168"/>
                  <a:gd name="T10" fmla="*/ 1 w 272"/>
                  <a:gd name="T11" fmla="*/ 3515 h 168"/>
                  <a:gd name="T12" fmla="*/ 2 w 272"/>
                  <a:gd name="T13" fmla="*/ 3454 h 168"/>
                  <a:gd name="T14" fmla="*/ 3 w 272"/>
                  <a:gd name="T15" fmla="*/ 3313 h 168"/>
                  <a:gd name="T16" fmla="*/ 4 w 272"/>
                  <a:gd name="T17" fmla="*/ 2656 h 168"/>
                  <a:gd name="T18" fmla="*/ 7 w 272"/>
                  <a:gd name="T19" fmla="*/ 1773 h 168"/>
                  <a:gd name="T20" fmla="*/ 9 w 272"/>
                  <a:gd name="T21" fmla="*/ 859 h 168"/>
                  <a:gd name="T22" fmla="*/ 11 w 272"/>
                  <a:gd name="T23" fmla="*/ 355 h 168"/>
                  <a:gd name="T24" fmla="*/ 12 w 272"/>
                  <a:gd name="T25" fmla="*/ 105 h 168"/>
                  <a:gd name="T26" fmla="*/ 13 w 272"/>
                  <a:gd name="T27" fmla="*/ 44 h 168"/>
                  <a:gd name="T28" fmla="*/ 13 w 272"/>
                  <a:gd name="T29" fmla="*/ 24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44 h 168"/>
                  <a:gd name="T52" fmla="*/ 16 w 272"/>
                  <a:gd name="T53" fmla="*/ 125 h 168"/>
                  <a:gd name="T54" fmla="*/ 17 w 272"/>
                  <a:gd name="T55" fmla="*/ 528 h 168"/>
                  <a:gd name="T56" fmla="*/ 20 w 272"/>
                  <a:gd name="T57" fmla="*/ 1326 h 168"/>
                  <a:gd name="T58" fmla="*/ 22 w 272"/>
                  <a:gd name="T59" fmla="*/ 2209 h 168"/>
                  <a:gd name="T60" fmla="*/ 24 w 272"/>
                  <a:gd name="T61" fmla="*/ 3011 h 168"/>
                  <a:gd name="T62" fmla="*/ 25 w 272"/>
                  <a:gd name="T63" fmla="*/ 3313 h 168"/>
                  <a:gd name="T64" fmla="*/ 27 w 272"/>
                  <a:gd name="T65" fmla="*/ 3454 h 168"/>
                  <a:gd name="T66" fmla="*/ 27 w 272"/>
                  <a:gd name="T67" fmla="*/ 3515 h 168"/>
                  <a:gd name="T68" fmla="*/ 27 w 272"/>
                  <a:gd name="T69" fmla="*/ 3535 h 168"/>
                  <a:gd name="T70" fmla="*/ 27 w 272"/>
                  <a:gd name="T71" fmla="*/ 3535 h 168"/>
                  <a:gd name="T72" fmla="*/ 27 w 272"/>
                  <a:gd name="T73" fmla="*/ 3535 h 168"/>
                  <a:gd name="T74" fmla="*/ 27 w 272"/>
                  <a:gd name="T75" fmla="*/ 3535 h 168"/>
                  <a:gd name="T76" fmla="*/ 28 w 272"/>
                  <a:gd name="T77" fmla="*/ 3535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042" name="Freeform 8"/>
              <p:cNvSpPr>
                <a:spLocks/>
              </p:cNvSpPr>
              <p:nvPr/>
            </p:nvSpPr>
            <p:spPr bwMode="auto">
              <a:xfrm>
                <a:off x="5268" y="3873"/>
                <a:ext cx="172" cy="165"/>
              </a:xfrm>
              <a:custGeom>
                <a:avLst/>
                <a:gdLst>
                  <a:gd name="T0" fmla="*/ 0 w 272"/>
                  <a:gd name="T1" fmla="*/ 153 h 168"/>
                  <a:gd name="T2" fmla="*/ 1 w 272"/>
                  <a:gd name="T3" fmla="*/ 153 h 168"/>
                  <a:gd name="T4" fmla="*/ 1 w 272"/>
                  <a:gd name="T5" fmla="*/ 153 h 168"/>
                  <a:gd name="T6" fmla="*/ 1 w 272"/>
                  <a:gd name="T7" fmla="*/ 153 h 168"/>
                  <a:gd name="T8" fmla="*/ 1 w 272"/>
                  <a:gd name="T9" fmla="*/ 153 h 168"/>
                  <a:gd name="T10" fmla="*/ 1 w 272"/>
                  <a:gd name="T11" fmla="*/ 152 h 168"/>
                  <a:gd name="T12" fmla="*/ 2 w 272"/>
                  <a:gd name="T13" fmla="*/ 149 h 168"/>
                  <a:gd name="T14" fmla="*/ 3 w 272"/>
                  <a:gd name="T15" fmla="*/ 142 h 168"/>
                  <a:gd name="T16" fmla="*/ 4 w 272"/>
                  <a:gd name="T17" fmla="*/ 116 h 168"/>
                  <a:gd name="T18" fmla="*/ 7 w 272"/>
                  <a:gd name="T19" fmla="*/ 79 h 168"/>
                  <a:gd name="T20" fmla="*/ 9 w 272"/>
                  <a:gd name="T21" fmla="*/ 36 h 168"/>
                  <a:gd name="T22" fmla="*/ 11 w 272"/>
                  <a:gd name="T23" fmla="*/ 17 h 168"/>
                  <a:gd name="T24" fmla="*/ 12 w 272"/>
                  <a:gd name="T25" fmla="*/ 5 h 168"/>
                  <a:gd name="T26" fmla="*/ 13 w 272"/>
                  <a:gd name="T27" fmla="*/ 2 h 168"/>
                  <a:gd name="T28" fmla="*/ 13 w 272"/>
                  <a:gd name="T29" fmla="*/ 1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2 h 168"/>
                  <a:gd name="T52" fmla="*/ 16 w 272"/>
                  <a:gd name="T53" fmla="*/ 6 h 168"/>
                  <a:gd name="T54" fmla="*/ 17 w 272"/>
                  <a:gd name="T55" fmla="*/ 25 h 168"/>
                  <a:gd name="T56" fmla="*/ 20 w 272"/>
                  <a:gd name="T57" fmla="*/ 58 h 168"/>
                  <a:gd name="T58" fmla="*/ 22 w 272"/>
                  <a:gd name="T59" fmla="*/ 95 h 168"/>
                  <a:gd name="T60" fmla="*/ 24 w 272"/>
                  <a:gd name="T61" fmla="*/ 132 h 168"/>
                  <a:gd name="T62" fmla="*/ 25 w 272"/>
                  <a:gd name="T63" fmla="*/ 142 h 168"/>
                  <a:gd name="T64" fmla="*/ 27 w 272"/>
                  <a:gd name="T65" fmla="*/ 149 h 168"/>
                  <a:gd name="T66" fmla="*/ 27 w 272"/>
                  <a:gd name="T67" fmla="*/ 152 h 168"/>
                  <a:gd name="T68" fmla="*/ 27 w 272"/>
                  <a:gd name="T69" fmla="*/ 153 h 168"/>
                  <a:gd name="T70" fmla="*/ 27 w 272"/>
                  <a:gd name="T71" fmla="*/ 153 h 168"/>
                  <a:gd name="T72" fmla="*/ 27 w 272"/>
                  <a:gd name="T73" fmla="*/ 153 h 168"/>
                  <a:gd name="T74" fmla="*/ 27 w 272"/>
                  <a:gd name="T75" fmla="*/ 153 h 168"/>
                  <a:gd name="T76" fmla="*/ 28 w 272"/>
                  <a:gd name="T77" fmla="*/ 15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043" name="Freeform 9"/>
              <p:cNvSpPr>
                <a:spLocks/>
              </p:cNvSpPr>
              <p:nvPr/>
            </p:nvSpPr>
            <p:spPr bwMode="auto">
              <a:xfrm>
                <a:off x="5436" y="3975"/>
                <a:ext cx="172" cy="63"/>
              </a:xfrm>
              <a:custGeom>
                <a:avLst/>
                <a:gdLst>
                  <a:gd name="T0" fmla="*/ 0 w 272"/>
                  <a:gd name="T1" fmla="*/ 1 h 168"/>
                  <a:gd name="T2" fmla="*/ 1 w 272"/>
                  <a:gd name="T3" fmla="*/ 1 h 168"/>
                  <a:gd name="T4" fmla="*/ 1 w 272"/>
                  <a:gd name="T5" fmla="*/ 1 h 168"/>
                  <a:gd name="T6" fmla="*/ 1 w 272"/>
                  <a:gd name="T7" fmla="*/ 1 h 168"/>
                  <a:gd name="T8" fmla="*/ 1 w 272"/>
                  <a:gd name="T9" fmla="*/ 1 h 168"/>
                  <a:gd name="T10" fmla="*/ 1 w 272"/>
                  <a:gd name="T11" fmla="*/ 1 h 168"/>
                  <a:gd name="T12" fmla="*/ 2 w 272"/>
                  <a:gd name="T13" fmla="*/ 1 h 168"/>
                  <a:gd name="T14" fmla="*/ 3 w 272"/>
                  <a:gd name="T15" fmla="*/ 1 h 168"/>
                  <a:gd name="T16" fmla="*/ 4 w 272"/>
                  <a:gd name="T17" fmla="*/ 1 h 168"/>
                  <a:gd name="T18" fmla="*/ 7 w 272"/>
                  <a:gd name="T19" fmla="*/ 1 h 168"/>
                  <a:gd name="T20" fmla="*/ 9 w 272"/>
                  <a:gd name="T21" fmla="*/ 0 h 168"/>
                  <a:gd name="T22" fmla="*/ 11 w 272"/>
                  <a:gd name="T23" fmla="*/ 0 h 168"/>
                  <a:gd name="T24" fmla="*/ 12 w 272"/>
                  <a:gd name="T25" fmla="*/ 0 h 168"/>
                  <a:gd name="T26" fmla="*/ 13 w 272"/>
                  <a:gd name="T27" fmla="*/ 0 h 168"/>
                  <a:gd name="T28" fmla="*/ 13 w 272"/>
                  <a:gd name="T29" fmla="*/ 0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0 h 168"/>
                  <a:gd name="T52" fmla="*/ 16 w 272"/>
                  <a:gd name="T53" fmla="*/ 0 h 168"/>
                  <a:gd name="T54" fmla="*/ 17 w 272"/>
                  <a:gd name="T55" fmla="*/ 0 h 168"/>
                  <a:gd name="T56" fmla="*/ 20 w 272"/>
                  <a:gd name="T57" fmla="*/ 0 h 168"/>
                  <a:gd name="T58" fmla="*/ 22 w 272"/>
                  <a:gd name="T59" fmla="*/ 1 h 168"/>
                  <a:gd name="T60" fmla="*/ 24 w 272"/>
                  <a:gd name="T61" fmla="*/ 1 h 168"/>
                  <a:gd name="T62" fmla="*/ 25 w 272"/>
                  <a:gd name="T63" fmla="*/ 1 h 168"/>
                  <a:gd name="T64" fmla="*/ 27 w 272"/>
                  <a:gd name="T65" fmla="*/ 1 h 168"/>
                  <a:gd name="T66" fmla="*/ 27 w 272"/>
                  <a:gd name="T67" fmla="*/ 1 h 168"/>
                  <a:gd name="T68" fmla="*/ 27 w 272"/>
                  <a:gd name="T69" fmla="*/ 1 h 168"/>
                  <a:gd name="T70" fmla="*/ 27 w 272"/>
                  <a:gd name="T71" fmla="*/ 1 h 168"/>
                  <a:gd name="T72" fmla="*/ 27 w 272"/>
                  <a:gd name="T73" fmla="*/ 1 h 168"/>
                  <a:gd name="T74" fmla="*/ 27 w 272"/>
                  <a:gd name="T75" fmla="*/ 1 h 168"/>
                  <a:gd name="T76" fmla="*/ 28 w 272"/>
                  <a:gd name="T77" fmla="*/ 1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 flipH="1">
              <a:off x="2855" y="422"/>
              <a:ext cx="1095" cy="666"/>
              <a:chOff x="4920" y="3603"/>
              <a:chExt cx="688" cy="435"/>
            </a:xfrm>
          </p:grpSpPr>
          <p:sp>
            <p:nvSpPr>
              <p:cNvPr id="384036" name="Freeform 11"/>
              <p:cNvSpPr>
                <a:spLocks/>
              </p:cNvSpPr>
              <p:nvPr/>
            </p:nvSpPr>
            <p:spPr bwMode="auto">
              <a:xfrm>
                <a:off x="4920" y="3603"/>
                <a:ext cx="172" cy="435"/>
              </a:xfrm>
              <a:custGeom>
                <a:avLst/>
                <a:gdLst>
                  <a:gd name="T0" fmla="*/ 0 w 272"/>
                  <a:gd name="T1" fmla="*/ 19549 h 168"/>
                  <a:gd name="T2" fmla="*/ 1 w 272"/>
                  <a:gd name="T3" fmla="*/ 19549 h 168"/>
                  <a:gd name="T4" fmla="*/ 1 w 272"/>
                  <a:gd name="T5" fmla="*/ 19549 h 168"/>
                  <a:gd name="T6" fmla="*/ 1 w 272"/>
                  <a:gd name="T7" fmla="*/ 19549 h 168"/>
                  <a:gd name="T8" fmla="*/ 1 w 272"/>
                  <a:gd name="T9" fmla="*/ 19549 h 168"/>
                  <a:gd name="T10" fmla="*/ 1 w 272"/>
                  <a:gd name="T11" fmla="*/ 19422 h 168"/>
                  <a:gd name="T12" fmla="*/ 2 w 272"/>
                  <a:gd name="T13" fmla="*/ 19093 h 168"/>
                  <a:gd name="T14" fmla="*/ 3 w 272"/>
                  <a:gd name="T15" fmla="*/ 18296 h 168"/>
                  <a:gd name="T16" fmla="*/ 4 w 272"/>
                  <a:gd name="T17" fmla="*/ 14650 h 168"/>
                  <a:gd name="T18" fmla="*/ 7 w 272"/>
                  <a:gd name="T19" fmla="*/ 9787 h 168"/>
                  <a:gd name="T20" fmla="*/ 9 w 272"/>
                  <a:gd name="T21" fmla="*/ 4754 h 168"/>
                  <a:gd name="T22" fmla="*/ 11 w 272"/>
                  <a:gd name="T23" fmla="*/ 1978 h 168"/>
                  <a:gd name="T24" fmla="*/ 12 w 272"/>
                  <a:gd name="T25" fmla="*/ 590 h 168"/>
                  <a:gd name="T26" fmla="*/ 13 w 272"/>
                  <a:gd name="T27" fmla="*/ 228 h 168"/>
                  <a:gd name="T28" fmla="*/ 13 w 272"/>
                  <a:gd name="T29" fmla="*/ 140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228 h 168"/>
                  <a:gd name="T52" fmla="*/ 16 w 272"/>
                  <a:gd name="T53" fmla="*/ 709 h 168"/>
                  <a:gd name="T54" fmla="*/ 17 w 272"/>
                  <a:gd name="T55" fmla="*/ 2916 h 168"/>
                  <a:gd name="T56" fmla="*/ 20 w 272"/>
                  <a:gd name="T57" fmla="*/ 7328 h 168"/>
                  <a:gd name="T58" fmla="*/ 22 w 272"/>
                  <a:gd name="T59" fmla="*/ 12221 h 168"/>
                  <a:gd name="T60" fmla="*/ 24 w 272"/>
                  <a:gd name="T61" fmla="*/ 16634 h 168"/>
                  <a:gd name="T62" fmla="*/ 25 w 272"/>
                  <a:gd name="T63" fmla="*/ 18296 h 168"/>
                  <a:gd name="T64" fmla="*/ 27 w 272"/>
                  <a:gd name="T65" fmla="*/ 19093 h 168"/>
                  <a:gd name="T66" fmla="*/ 27 w 272"/>
                  <a:gd name="T67" fmla="*/ 19422 h 168"/>
                  <a:gd name="T68" fmla="*/ 27 w 272"/>
                  <a:gd name="T69" fmla="*/ 19549 h 168"/>
                  <a:gd name="T70" fmla="*/ 27 w 272"/>
                  <a:gd name="T71" fmla="*/ 19549 h 168"/>
                  <a:gd name="T72" fmla="*/ 27 w 272"/>
                  <a:gd name="T73" fmla="*/ 19549 h 168"/>
                  <a:gd name="T74" fmla="*/ 27 w 272"/>
                  <a:gd name="T75" fmla="*/ 19549 h 168"/>
                  <a:gd name="T76" fmla="*/ 28 w 272"/>
                  <a:gd name="T77" fmla="*/ 19549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037" name="Freeform 12"/>
              <p:cNvSpPr>
                <a:spLocks/>
              </p:cNvSpPr>
              <p:nvPr/>
            </p:nvSpPr>
            <p:spPr bwMode="auto">
              <a:xfrm>
                <a:off x="5094" y="3729"/>
                <a:ext cx="172" cy="309"/>
              </a:xfrm>
              <a:custGeom>
                <a:avLst/>
                <a:gdLst>
                  <a:gd name="T0" fmla="*/ 0 w 272"/>
                  <a:gd name="T1" fmla="*/ 3535 h 168"/>
                  <a:gd name="T2" fmla="*/ 1 w 272"/>
                  <a:gd name="T3" fmla="*/ 3535 h 168"/>
                  <a:gd name="T4" fmla="*/ 1 w 272"/>
                  <a:gd name="T5" fmla="*/ 3535 h 168"/>
                  <a:gd name="T6" fmla="*/ 1 w 272"/>
                  <a:gd name="T7" fmla="*/ 3535 h 168"/>
                  <a:gd name="T8" fmla="*/ 1 w 272"/>
                  <a:gd name="T9" fmla="*/ 3535 h 168"/>
                  <a:gd name="T10" fmla="*/ 1 w 272"/>
                  <a:gd name="T11" fmla="*/ 3515 h 168"/>
                  <a:gd name="T12" fmla="*/ 2 w 272"/>
                  <a:gd name="T13" fmla="*/ 3454 h 168"/>
                  <a:gd name="T14" fmla="*/ 3 w 272"/>
                  <a:gd name="T15" fmla="*/ 3313 h 168"/>
                  <a:gd name="T16" fmla="*/ 4 w 272"/>
                  <a:gd name="T17" fmla="*/ 2656 h 168"/>
                  <a:gd name="T18" fmla="*/ 7 w 272"/>
                  <a:gd name="T19" fmla="*/ 1773 h 168"/>
                  <a:gd name="T20" fmla="*/ 9 w 272"/>
                  <a:gd name="T21" fmla="*/ 859 h 168"/>
                  <a:gd name="T22" fmla="*/ 11 w 272"/>
                  <a:gd name="T23" fmla="*/ 355 h 168"/>
                  <a:gd name="T24" fmla="*/ 12 w 272"/>
                  <a:gd name="T25" fmla="*/ 105 h 168"/>
                  <a:gd name="T26" fmla="*/ 13 w 272"/>
                  <a:gd name="T27" fmla="*/ 44 h 168"/>
                  <a:gd name="T28" fmla="*/ 13 w 272"/>
                  <a:gd name="T29" fmla="*/ 24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44 h 168"/>
                  <a:gd name="T52" fmla="*/ 16 w 272"/>
                  <a:gd name="T53" fmla="*/ 125 h 168"/>
                  <a:gd name="T54" fmla="*/ 17 w 272"/>
                  <a:gd name="T55" fmla="*/ 528 h 168"/>
                  <a:gd name="T56" fmla="*/ 20 w 272"/>
                  <a:gd name="T57" fmla="*/ 1326 h 168"/>
                  <a:gd name="T58" fmla="*/ 22 w 272"/>
                  <a:gd name="T59" fmla="*/ 2209 h 168"/>
                  <a:gd name="T60" fmla="*/ 24 w 272"/>
                  <a:gd name="T61" fmla="*/ 3011 h 168"/>
                  <a:gd name="T62" fmla="*/ 25 w 272"/>
                  <a:gd name="T63" fmla="*/ 3313 h 168"/>
                  <a:gd name="T64" fmla="*/ 27 w 272"/>
                  <a:gd name="T65" fmla="*/ 3454 h 168"/>
                  <a:gd name="T66" fmla="*/ 27 w 272"/>
                  <a:gd name="T67" fmla="*/ 3515 h 168"/>
                  <a:gd name="T68" fmla="*/ 27 w 272"/>
                  <a:gd name="T69" fmla="*/ 3535 h 168"/>
                  <a:gd name="T70" fmla="*/ 27 w 272"/>
                  <a:gd name="T71" fmla="*/ 3535 h 168"/>
                  <a:gd name="T72" fmla="*/ 27 w 272"/>
                  <a:gd name="T73" fmla="*/ 3535 h 168"/>
                  <a:gd name="T74" fmla="*/ 27 w 272"/>
                  <a:gd name="T75" fmla="*/ 3535 h 168"/>
                  <a:gd name="T76" fmla="*/ 28 w 272"/>
                  <a:gd name="T77" fmla="*/ 3535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038" name="Freeform 13"/>
              <p:cNvSpPr>
                <a:spLocks/>
              </p:cNvSpPr>
              <p:nvPr/>
            </p:nvSpPr>
            <p:spPr bwMode="auto">
              <a:xfrm>
                <a:off x="5268" y="3873"/>
                <a:ext cx="172" cy="165"/>
              </a:xfrm>
              <a:custGeom>
                <a:avLst/>
                <a:gdLst>
                  <a:gd name="T0" fmla="*/ 0 w 272"/>
                  <a:gd name="T1" fmla="*/ 153 h 168"/>
                  <a:gd name="T2" fmla="*/ 1 w 272"/>
                  <a:gd name="T3" fmla="*/ 153 h 168"/>
                  <a:gd name="T4" fmla="*/ 1 w 272"/>
                  <a:gd name="T5" fmla="*/ 153 h 168"/>
                  <a:gd name="T6" fmla="*/ 1 w 272"/>
                  <a:gd name="T7" fmla="*/ 153 h 168"/>
                  <a:gd name="T8" fmla="*/ 1 w 272"/>
                  <a:gd name="T9" fmla="*/ 153 h 168"/>
                  <a:gd name="T10" fmla="*/ 1 w 272"/>
                  <a:gd name="T11" fmla="*/ 152 h 168"/>
                  <a:gd name="T12" fmla="*/ 2 w 272"/>
                  <a:gd name="T13" fmla="*/ 149 h 168"/>
                  <a:gd name="T14" fmla="*/ 3 w 272"/>
                  <a:gd name="T15" fmla="*/ 142 h 168"/>
                  <a:gd name="T16" fmla="*/ 4 w 272"/>
                  <a:gd name="T17" fmla="*/ 116 h 168"/>
                  <a:gd name="T18" fmla="*/ 7 w 272"/>
                  <a:gd name="T19" fmla="*/ 79 h 168"/>
                  <a:gd name="T20" fmla="*/ 9 w 272"/>
                  <a:gd name="T21" fmla="*/ 36 h 168"/>
                  <a:gd name="T22" fmla="*/ 11 w 272"/>
                  <a:gd name="T23" fmla="*/ 17 h 168"/>
                  <a:gd name="T24" fmla="*/ 12 w 272"/>
                  <a:gd name="T25" fmla="*/ 5 h 168"/>
                  <a:gd name="T26" fmla="*/ 13 w 272"/>
                  <a:gd name="T27" fmla="*/ 2 h 168"/>
                  <a:gd name="T28" fmla="*/ 13 w 272"/>
                  <a:gd name="T29" fmla="*/ 1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2 h 168"/>
                  <a:gd name="T52" fmla="*/ 16 w 272"/>
                  <a:gd name="T53" fmla="*/ 6 h 168"/>
                  <a:gd name="T54" fmla="*/ 17 w 272"/>
                  <a:gd name="T55" fmla="*/ 25 h 168"/>
                  <a:gd name="T56" fmla="*/ 20 w 272"/>
                  <a:gd name="T57" fmla="*/ 58 h 168"/>
                  <a:gd name="T58" fmla="*/ 22 w 272"/>
                  <a:gd name="T59" fmla="*/ 95 h 168"/>
                  <a:gd name="T60" fmla="*/ 24 w 272"/>
                  <a:gd name="T61" fmla="*/ 132 h 168"/>
                  <a:gd name="T62" fmla="*/ 25 w 272"/>
                  <a:gd name="T63" fmla="*/ 142 h 168"/>
                  <a:gd name="T64" fmla="*/ 27 w 272"/>
                  <a:gd name="T65" fmla="*/ 149 h 168"/>
                  <a:gd name="T66" fmla="*/ 27 w 272"/>
                  <a:gd name="T67" fmla="*/ 152 h 168"/>
                  <a:gd name="T68" fmla="*/ 27 w 272"/>
                  <a:gd name="T69" fmla="*/ 153 h 168"/>
                  <a:gd name="T70" fmla="*/ 27 w 272"/>
                  <a:gd name="T71" fmla="*/ 153 h 168"/>
                  <a:gd name="T72" fmla="*/ 27 w 272"/>
                  <a:gd name="T73" fmla="*/ 153 h 168"/>
                  <a:gd name="T74" fmla="*/ 27 w 272"/>
                  <a:gd name="T75" fmla="*/ 153 h 168"/>
                  <a:gd name="T76" fmla="*/ 28 w 272"/>
                  <a:gd name="T77" fmla="*/ 153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039" name="Freeform 14"/>
              <p:cNvSpPr>
                <a:spLocks/>
              </p:cNvSpPr>
              <p:nvPr/>
            </p:nvSpPr>
            <p:spPr bwMode="auto">
              <a:xfrm>
                <a:off x="5436" y="3975"/>
                <a:ext cx="172" cy="63"/>
              </a:xfrm>
              <a:custGeom>
                <a:avLst/>
                <a:gdLst>
                  <a:gd name="T0" fmla="*/ 0 w 272"/>
                  <a:gd name="T1" fmla="*/ 1 h 168"/>
                  <a:gd name="T2" fmla="*/ 1 w 272"/>
                  <a:gd name="T3" fmla="*/ 1 h 168"/>
                  <a:gd name="T4" fmla="*/ 1 w 272"/>
                  <a:gd name="T5" fmla="*/ 1 h 168"/>
                  <a:gd name="T6" fmla="*/ 1 w 272"/>
                  <a:gd name="T7" fmla="*/ 1 h 168"/>
                  <a:gd name="T8" fmla="*/ 1 w 272"/>
                  <a:gd name="T9" fmla="*/ 1 h 168"/>
                  <a:gd name="T10" fmla="*/ 1 w 272"/>
                  <a:gd name="T11" fmla="*/ 1 h 168"/>
                  <a:gd name="T12" fmla="*/ 2 w 272"/>
                  <a:gd name="T13" fmla="*/ 1 h 168"/>
                  <a:gd name="T14" fmla="*/ 3 w 272"/>
                  <a:gd name="T15" fmla="*/ 1 h 168"/>
                  <a:gd name="T16" fmla="*/ 4 w 272"/>
                  <a:gd name="T17" fmla="*/ 1 h 168"/>
                  <a:gd name="T18" fmla="*/ 7 w 272"/>
                  <a:gd name="T19" fmla="*/ 1 h 168"/>
                  <a:gd name="T20" fmla="*/ 9 w 272"/>
                  <a:gd name="T21" fmla="*/ 0 h 168"/>
                  <a:gd name="T22" fmla="*/ 11 w 272"/>
                  <a:gd name="T23" fmla="*/ 0 h 168"/>
                  <a:gd name="T24" fmla="*/ 12 w 272"/>
                  <a:gd name="T25" fmla="*/ 0 h 168"/>
                  <a:gd name="T26" fmla="*/ 13 w 272"/>
                  <a:gd name="T27" fmla="*/ 0 h 168"/>
                  <a:gd name="T28" fmla="*/ 13 w 272"/>
                  <a:gd name="T29" fmla="*/ 0 h 168"/>
                  <a:gd name="T30" fmla="*/ 13 w 272"/>
                  <a:gd name="T31" fmla="*/ 0 h 168"/>
                  <a:gd name="T32" fmla="*/ 14 w 272"/>
                  <a:gd name="T33" fmla="*/ 0 h 168"/>
                  <a:gd name="T34" fmla="*/ 14 w 272"/>
                  <a:gd name="T35" fmla="*/ 0 h 168"/>
                  <a:gd name="T36" fmla="*/ 14 w 272"/>
                  <a:gd name="T37" fmla="*/ 0 h 168"/>
                  <a:gd name="T38" fmla="*/ 14 w 272"/>
                  <a:gd name="T39" fmla="*/ 0 h 168"/>
                  <a:gd name="T40" fmla="*/ 14 w 272"/>
                  <a:gd name="T41" fmla="*/ 0 h 168"/>
                  <a:gd name="T42" fmla="*/ 14 w 272"/>
                  <a:gd name="T43" fmla="*/ 0 h 168"/>
                  <a:gd name="T44" fmla="*/ 14 w 272"/>
                  <a:gd name="T45" fmla="*/ 0 h 168"/>
                  <a:gd name="T46" fmla="*/ 14 w 272"/>
                  <a:gd name="T47" fmla="*/ 0 h 168"/>
                  <a:gd name="T48" fmla="*/ 14 w 272"/>
                  <a:gd name="T49" fmla="*/ 0 h 168"/>
                  <a:gd name="T50" fmla="*/ 15 w 272"/>
                  <a:gd name="T51" fmla="*/ 0 h 168"/>
                  <a:gd name="T52" fmla="*/ 16 w 272"/>
                  <a:gd name="T53" fmla="*/ 0 h 168"/>
                  <a:gd name="T54" fmla="*/ 17 w 272"/>
                  <a:gd name="T55" fmla="*/ 0 h 168"/>
                  <a:gd name="T56" fmla="*/ 20 w 272"/>
                  <a:gd name="T57" fmla="*/ 0 h 168"/>
                  <a:gd name="T58" fmla="*/ 22 w 272"/>
                  <a:gd name="T59" fmla="*/ 1 h 168"/>
                  <a:gd name="T60" fmla="*/ 24 w 272"/>
                  <a:gd name="T61" fmla="*/ 1 h 168"/>
                  <a:gd name="T62" fmla="*/ 25 w 272"/>
                  <a:gd name="T63" fmla="*/ 1 h 168"/>
                  <a:gd name="T64" fmla="*/ 27 w 272"/>
                  <a:gd name="T65" fmla="*/ 1 h 168"/>
                  <a:gd name="T66" fmla="*/ 27 w 272"/>
                  <a:gd name="T67" fmla="*/ 1 h 168"/>
                  <a:gd name="T68" fmla="*/ 27 w 272"/>
                  <a:gd name="T69" fmla="*/ 1 h 168"/>
                  <a:gd name="T70" fmla="*/ 27 w 272"/>
                  <a:gd name="T71" fmla="*/ 1 h 168"/>
                  <a:gd name="T72" fmla="*/ 27 w 272"/>
                  <a:gd name="T73" fmla="*/ 1 h 168"/>
                  <a:gd name="T74" fmla="*/ 27 w 272"/>
                  <a:gd name="T75" fmla="*/ 1 h 168"/>
                  <a:gd name="T76" fmla="*/ 28 w 272"/>
                  <a:gd name="T77" fmla="*/ 1 h 16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2"/>
                  <a:gd name="T118" fmla="*/ 0 h 168"/>
                  <a:gd name="T119" fmla="*/ 272 w 272"/>
                  <a:gd name="T120" fmla="*/ 168 h 16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2" h="168">
                    <a:moveTo>
                      <a:pt x="0" y="168"/>
                    </a:moveTo>
                    <a:lnTo>
                      <a:pt x="0" y="168"/>
                    </a:lnTo>
                    <a:lnTo>
                      <a:pt x="1" y="168"/>
                    </a:lnTo>
                    <a:lnTo>
                      <a:pt x="2" y="168"/>
                    </a:lnTo>
                    <a:lnTo>
                      <a:pt x="3" y="168"/>
                    </a:lnTo>
                    <a:lnTo>
                      <a:pt x="4" y="168"/>
                    </a:lnTo>
                    <a:lnTo>
                      <a:pt x="5" y="168"/>
                    </a:lnTo>
                    <a:lnTo>
                      <a:pt x="6" y="167"/>
                    </a:lnTo>
                    <a:lnTo>
                      <a:pt x="8" y="167"/>
                    </a:lnTo>
                    <a:lnTo>
                      <a:pt x="11" y="166"/>
                    </a:lnTo>
                    <a:lnTo>
                      <a:pt x="14" y="164"/>
                    </a:lnTo>
                    <a:lnTo>
                      <a:pt x="17" y="162"/>
                    </a:lnTo>
                    <a:lnTo>
                      <a:pt x="23" y="157"/>
                    </a:lnTo>
                    <a:lnTo>
                      <a:pt x="34" y="143"/>
                    </a:lnTo>
                    <a:lnTo>
                      <a:pt x="45" y="126"/>
                    </a:lnTo>
                    <a:lnTo>
                      <a:pt x="57" y="105"/>
                    </a:lnTo>
                    <a:lnTo>
                      <a:pt x="68" y="84"/>
                    </a:lnTo>
                    <a:lnTo>
                      <a:pt x="80" y="61"/>
                    </a:lnTo>
                    <a:lnTo>
                      <a:pt x="91" y="41"/>
                    </a:lnTo>
                    <a:lnTo>
                      <a:pt x="102" y="24"/>
                    </a:lnTo>
                    <a:lnTo>
                      <a:pt x="108" y="17"/>
                    </a:lnTo>
                    <a:lnTo>
                      <a:pt x="114" y="10"/>
                    </a:lnTo>
                    <a:lnTo>
                      <a:pt x="120" y="5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1"/>
                    </a:lnTo>
                    <a:lnTo>
                      <a:pt x="130" y="1"/>
                    </a:lnTo>
                    <a:lnTo>
                      <a:pt x="131" y="0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7" y="0"/>
                    </a:lnTo>
                    <a:lnTo>
                      <a:pt x="138" y="0"/>
                    </a:lnTo>
                    <a:lnTo>
                      <a:pt x="139" y="0"/>
                    </a:lnTo>
                    <a:lnTo>
                      <a:pt x="141" y="0"/>
                    </a:lnTo>
                    <a:lnTo>
                      <a:pt x="142" y="1"/>
                    </a:lnTo>
                    <a:lnTo>
                      <a:pt x="145" y="2"/>
                    </a:lnTo>
                    <a:lnTo>
                      <a:pt x="148" y="3"/>
                    </a:lnTo>
                    <a:lnTo>
                      <a:pt x="153" y="6"/>
                    </a:lnTo>
                    <a:lnTo>
                      <a:pt x="159" y="11"/>
                    </a:lnTo>
                    <a:lnTo>
                      <a:pt x="170" y="25"/>
                    </a:lnTo>
                    <a:lnTo>
                      <a:pt x="181" y="42"/>
                    </a:lnTo>
                    <a:lnTo>
                      <a:pt x="193" y="63"/>
                    </a:lnTo>
                    <a:lnTo>
                      <a:pt x="204" y="84"/>
                    </a:lnTo>
                    <a:lnTo>
                      <a:pt x="215" y="105"/>
                    </a:lnTo>
                    <a:lnTo>
                      <a:pt x="227" y="126"/>
                    </a:lnTo>
                    <a:lnTo>
                      <a:pt x="238" y="143"/>
                    </a:lnTo>
                    <a:lnTo>
                      <a:pt x="244" y="151"/>
                    </a:lnTo>
                    <a:lnTo>
                      <a:pt x="250" y="157"/>
                    </a:lnTo>
                    <a:lnTo>
                      <a:pt x="256" y="162"/>
                    </a:lnTo>
                    <a:lnTo>
                      <a:pt x="259" y="164"/>
                    </a:lnTo>
                    <a:lnTo>
                      <a:pt x="261" y="166"/>
                    </a:lnTo>
                    <a:lnTo>
                      <a:pt x="264" y="167"/>
                    </a:lnTo>
                    <a:lnTo>
                      <a:pt x="267" y="167"/>
                    </a:lnTo>
                    <a:lnTo>
                      <a:pt x="268" y="168"/>
                    </a:lnTo>
                    <a:lnTo>
                      <a:pt x="269" y="168"/>
                    </a:lnTo>
                    <a:lnTo>
                      <a:pt x="270" y="168"/>
                    </a:lnTo>
                    <a:lnTo>
                      <a:pt x="271" y="168"/>
                    </a:lnTo>
                    <a:lnTo>
                      <a:pt x="272" y="168"/>
                    </a:ln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4004" name="Line 15"/>
          <p:cNvSpPr>
            <a:spLocks noChangeShapeType="1"/>
          </p:cNvSpPr>
          <p:nvPr/>
        </p:nvSpPr>
        <p:spPr bwMode="auto">
          <a:xfrm flipV="1">
            <a:off x="5121275" y="4126738"/>
            <a:ext cx="0" cy="1543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05" name="Text Box 16"/>
          <p:cNvSpPr txBox="1">
            <a:spLocks noChangeArrowheads="1"/>
          </p:cNvSpPr>
          <p:nvPr/>
        </p:nvSpPr>
        <p:spPr bwMode="auto">
          <a:xfrm rot="-5400000">
            <a:off x="4140994" y="4665694"/>
            <a:ext cx="1228725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/>
              <a:t>Intensity</a:t>
            </a:r>
          </a:p>
        </p:txBody>
      </p:sp>
      <p:sp>
        <p:nvSpPr>
          <p:cNvPr id="384006" name="Oval 17"/>
          <p:cNvSpPr>
            <a:spLocks noChangeArrowheads="1"/>
          </p:cNvSpPr>
          <p:nvPr/>
        </p:nvSpPr>
        <p:spPr bwMode="auto">
          <a:xfrm>
            <a:off x="4303713" y="3201226"/>
            <a:ext cx="4740275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4007" name="Line 18"/>
          <p:cNvSpPr>
            <a:spLocks noChangeShapeType="1"/>
          </p:cNvSpPr>
          <p:nvPr/>
        </p:nvSpPr>
        <p:spPr bwMode="auto">
          <a:xfrm flipV="1">
            <a:off x="8705850" y="5712651"/>
            <a:ext cx="0" cy="419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0131" name="Text Box 19"/>
          <p:cNvSpPr txBox="1">
            <a:spLocks noChangeArrowheads="1"/>
          </p:cNvSpPr>
          <p:nvPr/>
        </p:nvSpPr>
        <p:spPr bwMode="auto">
          <a:xfrm rot="-5400000">
            <a:off x="8376444" y="6280182"/>
            <a:ext cx="676275" cy="3667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accent2"/>
                </a:solidFill>
                <a:sym typeface="Symbol" pitchFamily="18" charset="2"/>
              </a:rPr>
              <a:t>7/2</a:t>
            </a:r>
            <a:endParaRPr lang="en-US" sz="2000" b="1">
              <a:solidFill>
                <a:schemeClr val="accent2"/>
              </a:solidFill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7261225" y="5712651"/>
            <a:ext cx="366713" cy="947737"/>
            <a:chOff x="4171" y="1140"/>
            <a:chExt cx="231" cy="597"/>
          </a:xfrm>
        </p:grpSpPr>
        <p:sp>
          <p:nvSpPr>
            <p:cNvPr id="384031" name="Text Box 21"/>
            <p:cNvSpPr txBox="1">
              <a:spLocks noChangeArrowheads="1"/>
            </p:cNvSpPr>
            <p:nvPr/>
          </p:nvSpPr>
          <p:spPr bwMode="auto">
            <a:xfrm rot="-5400000">
              <a:off x="4118" y="1453"/>
              <a:ext cx="337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accent1"/>
                  </a:solidFill>
                  <a:sym typeface="Symbol" pitchFamily="18" charset="2"/>
                </a:rPr>
                <a:t>/2</a:t>
              </a:r>
              <a:endParaRPr 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384032" name="Line 22"/>
            <p:cNvSpPr>
              <a:spLocks noChangeShapeType="1"/>
            </p:cNvSpPr>
            <p:nvPr/>
          </p:nvSpPr>
          <p:spPr bwMode="auto">
            <a:xfrm flipV="1">
              <a:off x="4284" y="1140"/>
              <a:ext cx="0" cy="2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705725" y="5712651"/>
            <a:ext cx="366713" cy="1073150"/>
            <a:chOff x="4451" y="1140"/>
            <a:chExt cx="231" cy="676"/>
          </a:xfrm>
        </p:grpSpPr>
        <p:sp>
          <p:nvSpPr>
            <p:cNvPr id="384029" name="Text Box 24"/>
            <p:cNvSpPr txBox="1">
              <a:spLocks noChangeArrowheads="1"/>
            </p:cNvSpPr>
            <p:nvPr/>
          </p:nvSpPr>
          <p:spPr bwMode="auto">
            <a:xfrm rot="-5400000">
              <a:off x="4354" y="1487"/>
              <a:ext cx="42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accent1"/>
                  </a:solidFill>
                  <a:sym typeface="Symbol" pitchFamily="18" charset="2"/>
                </a:rPr>
                <a:t>3/2</a:t>
              </a:r>
              <a:endParaRPr 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384030" name="Line 25"/>
            <p:cNvSpPr>
              <a:spLocks noChangeShapeType="1"/>
            </p:cNvSpPr>
            <p:nvPr/>
          </p:nvSpPr>
          <p:spPr bwMode="auto">
            <a:xfrm flipV="1">
              <a:off x="4548" y="1140"/>
              <a:ext cx="0" cy="2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8120063" y="5712651"/>
            <a:ext cx="366712" cy="1089025"/>
            <a:chOff x="4712" y="1140"/>
            <a:chExt cx="231" cy="686"/>
          </a:xfrm>
        </p:grpSpPr>
        <p:sp>
          <p:nvSpPr>
            <p:cNvPr id="384027" name="Text Box 27"/>
            <p:cNvSpPr txBox="1">
              <a:spLocks noChangeArrowheads="1"/>
            </p:cNvSpPr>
            <p:nvPr/>
          </p:nvSpPr>
          <p:spPr bwMode="auto">
            <a:xfrm rot="-5400000">
              <a:off x="4615" y="1497"/>
              <a:ext cx="42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accent1"/>
                  </a:solidFill>
                  <a:sym typeface="Symbol" pitchFamily="18" charset="2"/>
                </a:rPr>
                <a:t>5/2</a:t>
              </a:r>
              <a:endParaRPr 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384028" name="Line 28"/>
            <p:cNvSpPr>
              <a:spLocks noChangeShapeType="1"/>
            </p:cNvSpPr>
            <p:nvPr/>
          </p:nvSpPr>
          <p:spPr bwMode="auto">
            <a:xfrm flipV="1">
              <a:off x="4812" y="1140"/>
              <a:ext cx="0" cy="2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4012" name="AutoShape 29"/>
          <p:cNvSpPr>
            <a:spLocks noChangeArrowheads="1"/>
          </p:cNvSpPr>
          <p:nvPr/>
        </p:nvSpPr>
        <p:spPr bwMode="auto">
          <a:xfrm>
            <a:off x="0" y="3998913"/>
            <a:ext cx="4329113" cy="22510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384013" name="Text Box 30"/>
          <p:cNvSpPr txBox="1">
            <a:spLocks noChangeArrowheads="1"/>
          </p:cNvSpPr>
          <p:nvPr/>
        </p:nvSpPr>
        <p:spPr bwMode="auto">
          <a:xfrm>
            <a:off x="0" y="4225925"/>
            <a:ext cx="5070475" cy="1828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280988">
              <a:lnSpc>
                <a:spcPct val="120000"/>
              </a:lnSpc>
            </a:pPr>
            <a:r>
              <a:rPr lang="en-US" sz="2000" b="1">
                <a:solidFill>
                  <a:schemeClr val="bg2"/>
                </a:solidFill>
                <a:sym typeface="Symbol" pitchFamily="18" charset="2"/>
              </a:rPr>
              <a:t>For Destructive Interference</a:t>
            </a:r>
          </a:p>
          <a:p>
            <a:pPr defTabSz="280988">
              <a:lnSpc>
                <a:spcPct val="120000"/>
              </a:lnSpc>
            </a:pPr>
            <a:r>
              <a:rPr lang="en-US" sz="900" b="1">
                <a:solidFill>
                  <a:schemeClr val="bg2"/>
                </a:solidFill>
                <a:sym typeface="Symbol" pitchFamily="18" charset="2"/>
              </a:rPr>
              <a:t> </a:t>
            </a:r>
          </a:p>
          <a:p>
            <a:pPr defTabSz="280988">
              <a:lnSpc>
                <a:spcPct val="120000"/>
              </a:lnSpc>
            </a:pPr>
            <a:r>
              <a:rPr lang="en-US" sz="2800" b="1">
                <a:solidFill>
                  <a:schemeClr val="bg2"/>
                </a:solidFill>
                <a:sym typeface="Symbol" pitchFamily="18" charset="2"/>
              </a:rPr>
              <a:t>	= 1/2 , 3/2 , 5/2 , 7/2 , …</a:t>
            </a:r>
            <a:endParaRPr lang="en-US" sz="1000" b="1">
              <a:solidFill>
                <a:schemeClr val="bg2"/>
              </a:solidFill>
              <a:sym typeface="Symbol" pitchFamily="18" charset="2"/>
            </a:endParaRPr>
          </a:p>
          <a:p>
            <a:pPr defTabSz="280988">
              <a:lnSpc>
                <a:spcPct val="120000"/>
              </a:lnSpc>
            </a:pPr>
            <a:r>
              <a:rPr lang="en-US" sz="1000" b="1">
                <a:solidFill>
                  <a:schemeClr val="bg2"/>
                </a:solidFill>
                <a:sym typeface="Symbol" pitchFamily="18" charset="2"/>
              </a:rPr>
              <a:t> </a:t>
            </a:r>
          </a:p>
          <a:p>
            <a:pPr defTabSz="280988">
              <a:lnSpc>
                <a:spcPct val="120000"/>
              </a:lnSpc>
            </a:pPr>
            <a:r>
              <a:rPr lang="en-US" sz="2800" b="1">
                <a:solidFill>
                  <a:schemeClr val="bg2"/>
                </a:solidFill>
                <a:sym typeface="Symbol" pitchFamily="18" charset="2"/>
              </a:rPr>
              <a:t>	= </a:t>
            </a:r>
            <a:r>
              <a:rPr lang="en-US" b="1">
                <a:solidFill>
                  <a:schemeClr val="bg2"/>
                </a:solidFill>
                <a:sym typeface="Symbol" pitchFamily="18" charset="2"/>
              </a:rPr>
              <a:t>(m +</a:t>
            </a:r>
            <a:r>
              <a:rPr lang="en-US" sz="28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b="1">
                <a:solidFill>
                  <a:schemeClr val="bg2"/>
                </a:solidFill>
                <a:sym typeface="Symbol" pitchFamily="18" charset="2"/>
              </a:rPr>
              <a:t>1/2) </a:t>
            </a:r>
            <a:r>
              <a:rPr lang="en-US" sz="2800" b="1">
                <a:solidFill>
                  <a:schemeClr val="bg2"/>
                </a:solidFill>
                <a:sym typeface="Symbol" pitchFamily="18" charset="2"/>
              </a:rPr>
              <a:t></a:t>
            </a:r>
          </a:p>
        </p:txBody>
      </p:sp>
      <p:sp>
        <p:nvSpPr>
          <p:cNvPr id="384014" name="Line 31"/>
          <p:cNvSpPr>
            <a:spLocks noChangeShapeType="1"/>
          </p:cNvSpPr>
          <p:nvPr/>
        </p:nvSpPr>
        <p:spPr bwMode="auto">
          <a:xfrm>
            <a:off x="7177088" y="3942588"/>
            <a:ext cx="0" cy="1604963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 rot="5400000">
            <a:off x="7289006" y="4008470"/>
            <a:ext cx="714375" cy="420688"/>
            <a:chOff x="3678" y="3614"/>
            <a:chExt cx="450" cy="265"/>
          </a:xfrm>
        </p:grpSpPr>
        <p:sp>
          <p:nvSpPr>
            <p:cNvPr id="384025" name="Text Box 33"/>
            <p:cNvSpPr txBox="1">
              <a:spLocks noChangeArrowheads="1"/>
            </p:cNvSpPr>
            <p:nvPr/>
          </p:nvSpPr>
          <p:spPr bwMode="auto">
            <a:xfrm rot="10800000" flipH="1" flipV="1">
              <a:off x="3678" y="3614"/>
              <a:ext cx="221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sym typeface="Symbol" pitchFamily="18" charset="2"/>
                </a:rPr>
                <a:t></a:t>
              </a:r>
              <a:endParaRPr 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384026" name="Line 34"/>
            <p:cNvSpPr>
              <a:spLocks noChangeShapeType="1"/>
            </p:cNvSpPr>
            <p:nvPr/>
          </p:nvSpPr>
          <p:spPr bwMode="auto">
            <a:xfrm rot="16200000" flipH="1">
              <a:off x="3996" y="3622"/>
              <a:ext cx="0" cy="2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 rot="5400000">
            <a:off x="7619207" y="4148169"/>
            <a:ext cx="920750" cy="420687"/>
            <a:chOff x="2928" y="3818"/>
            <a:chExt cx="580" cy="265"/>
          </a:xfrm>
        </p:grpSpPr>
        <p:sp>
          <p:nvSpPr>
            <p:cNvPr id="384023" name="Text Box 36"/>
            <p:cNvSpPr txBox="1">
              <a:spLocks noChangeArrowheads="1"/>
            </p:cNvSpPr>
            <p:nvPr/>
          </p:nvSpPr>
          <p:spPr bwMode="auto">
            <a:xfrm rot="10800000" flipH="1" flipV="1">
              <a:off x="2928" y="3818"/>
              <a:ext cx="310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accent1"/>
                  </a:solidFill>
                  <a:sym typeface="Symbol" pitchFamily="18" charset="2"/>
                </a:rPr>
                <a:t>2</a:t>
              </a:r>
              <a:r>
                <a:rPr lang="en-US" b="1">
                  <a:solidFill>
                    <a:schemeClr val="accent1"/>
                  </a:solidFill>
                  <a:sym typeface="Symbol" pitchFamily="18" charset="2"/>
                </a:rPr>
                <a:t></a:t>
              </a:r>
              <a:endParaRPr 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384024" name="Line 37"/>
            <p:cNvSpPr>
              <a:spLocks noChangeShapeType="1"/>
            </p:cNvSpPr>
            <p:nvPr/>
          </p:nvSpPr>
          <p:spPr bwMode="auto">
            <a:xfrm rot="16200000" flipH="1">
              <a:off x="3376" y="3827"/>
              <a:ext cx="0" cy="2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 rot="5400000">
            <a:off x="8052594" y="4448207"/>
            <a:ext cx="920750" cy="420688"/>
            <a:chOff x="3862" y="3889"/>
            <a:chExt cx="580" cy="265"/>
          </a:xfrm>
        </p:grpSpPr>
        <p:sp>
          <p:nvSpPr>
            <p:cNvPr id="384021" name="Text Box 39"/>
            <p:cNvSpPr txBox="1">
              <a:spLocks noChangeArrowheads="1"/>
            </p:cNvSpPr>
            <p:nvPr/>
          </p:nvSpPr>
          <p:spPr bwMode="auto">
            <a:xfrm rot="10800000" flipH="1" flipV="1">
              <a:off x="3862" y="3889"/>
              <a:ext cx="310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accent1"/>
                  </a:solidFill>
                  <a:sym typeface="Symbol" pitchFamily="18" charset="2"/>
                </a:rPr>
                <a:t>3</a:t>
              </a:r>
              <a:r>
                <a:rPr lang="en-US" b="1">
                  <a:solidFill>
                    <a:schemeClr val="accent1"/>
                  </a:solidFill>
                  <a:sym typeface="Symbol" pitchFamily="18" charset="2"/>
                </a:rPr>
                <a:t></a:t>
              </a:r>
              <a:endParaRPr 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384022" name="Line 40"/>
            <p:cNvSpPr>
              <a:spLocks noChangeShapeType="1"/>
            </p:cNvSpPr>
            <p:nvPr/>
          </p:nvSpPr>
          <p:spPr bwMode="auto">
            <a:xfrm rot="16200000" flipH="1">
              <a:off x="4310" y="3898"/>
              <a:ext cx="0" cy="2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4018" name="Text Box 41"/>
          <p:cNvSpPr txBox="1">
            <a:spLocks noChangeArrowheads="1"/>
          </p:cNvSpPr>
          <p:nvPr/>
        </p:nvSpPr>
        <p:spPr bwMode="auto">
          <a:xfrm>
            <a:off x="4630738" y="1140651"/>
            <a:ext cx="451326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there is no difference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half a wavelength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 marL="457200" indent="-457200">
              <a:lnSpc>
                <a:spcPct val="16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one wavelength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three wavelengths</a:t>
            </a:r>
          </a:p>
          <a:p>
            <a:pPr marL="457200" indent="-457200">
              <a:lnSpc>
                <a:spcPct val="16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more than three wavelengths</a:t>
            </a:r>
            <a:endParaRPr lang="en-US" sz="2000" b="1" dirty="0"/>
          </a:p>
        </p:txBody>
      </p:sp>
      <p:sp>
        <p:nvSpPr>
          <p:cNvPr id="2010155" name="Rectangle 4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i="1"/>
              <a:t>ConcepTest 24.4	</a:t>
            </a:r>
            <a:r>
              <a:rPr lang="en-US" sz="2800">
                <a:solidFill>
                  <a:schemeClr val="accent2"/>
                </a:solidFill>
              </a:rPr>
              <a:t>Path Difference</a:t>
            </a:r>
          </a:p>
        </p:txBody>
      </p:sp>
      <p:sp>
        <p:nvSpPr>
          <p:cNvPr id="384019" name="Rectangle 42"/>
          <p:cNvSpPr>
            <a:spLocks noGrp="1" noChangeArrowheads="1"/>
          </p:cNvSpPr>
          <p:nvPr>
            <p:ph idx="1"/>
          </p:nvPr>
        </p:nvSpPr>
        <p:spPr>
          <a:xfrm>
            <a:off x="0" y="1216025"/>
            <a:ext cx="4572000" cy="2390775"/>
          </a:xfrm>
          <a:noFill/>
        </p:spPr>
        <p:txBody>
          <a:bodyPr>
            <a:normAutofit fontScale="92500" lnSpcReduction="1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dirty="0"/>
              <a:t>	In a double-slit experiment, what </a:t>
            </a:r>
            <a:r>
              <a:rPr lang="en-US" sz="2400" b="1" i="1" dirty="0"/>
              <a:t>path difference</a:t>
            </a:r>
            <a:r>
              <a:rPr lang="en-US" sz="2400" b="1" dirty="0"/>
              <a:t>  have the waves from each slit traveled to give a minimum at the indicated position?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19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10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10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013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5246688" y="1083501"/>
            <a:ext cx="36052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pattern vanishes</a:t>
            </a:r>
          </a:p>
          <a:p>
            <a:pPr marL="457200" indent="-457200">
              <a:lnSpc>
                <a:spcPct val="14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pattern expands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bright and dark spots       are interchanged</a:t>
            </a:r>
          </a:p>
          <a:p>
            <a:pPr marL="457200" indent="-457200">
              <a:lnSpc>
                <a:spcPct val="14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pattern shrinks</a:t>
            </a:r>
          </a:p>
          <a:p>
            <a:pPr marL="457200" indent="-457200">
              <a:lnSpc>
                <a:spcPct val="14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no change at all</a:t>
            </a:r>
            <a:endParaRPr lang="en-US" sz="2000" b="1" dirty="0"/>
          </a:p>
        </p:txBody>
      </p:sp>
      <p:sp>
        <p:nvSpPr>
          <p:cNvPr id="2012164" name="Rectangle 4"/>
          <p:cNvSpPr>
            <a:spLocks noChangeArrowheads="1"/>
          </p:cNvSpPr>
          <p:nvPr/>
        </p:nvSpPr>
        <p:spPr bwMode="auto">
          <a:xfrm>
            <a:off x="0" y="1480312"/>
            <a:ext cx="5097463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dirty="0"/>
              <a:t>	An interference pattern is seen from two slits.  Now cover one slit with </a:t>
            </a:r>
            <a:r>
              <a:rPr lang="en-US" sz="2000" b="1" dirty="0">
                <a:solidFill>
                  <a:schemeClr val="tx2"/>
                </a:solidFill>
              </a:rPr>
              <a:t>glass</a:t>
            </a:r>
            <a:r>
              <a:rPr lang="en-US" sz="2000" b="1" dirty="0"/>
              <a:t>,  introducing a </a:t>
            </a:r>
            <a:r>
              <a:rPr lang="en-US" sz="2000" b="1" i="1" u="sng" dirty="0">
                <a:solidFill>
                  <a:schemeClr val="accent2"/>
                </a:solidFill>
              </a:rPr>
              <a:t>phase difference  of 180</a:t>
            </a:r>
            <a:r>
              <a:rPr lang="en-US" sz="2000" b="1" i="1" dirty="0">
                <a:solidFill>
                  <a:schemeClr val="accent2"/>
                </a:solidFill>
              </a:rPr>
              <a:t>°  (1/2 wavelength)</a:t>
            </a:r>
            <a:r>
              <a:rPr lang="en-US" sz="2000" b="1" dirty="0"/>
              <a:t> at the slits.  How is the pattern altered?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endParaRPr lang="en-US" sz="2000" b="1" dirty="0"/>
          </a:p>
        </p:txBody>
      </p:sp>
      <p:sp>
        <p:nvSpPr>
          <p:cNvPr id="385032" name="Rectangle 6"/>
          <p:cNvSpPr>
            <a:spLocks noChangeArrowheads="1"/>
          </p:cNvSpPr>
          <p:nvPr/>
        </p:nvSpPr>
        <p:spPr bwMode="auto">
          <a:xfrm>
            <a:off x="5740401" y="5423789"/>
            <a:ext cx="171450" cy="665163"/>
          </a:xfrm>
          <a:prstGeom prst="rect">
            <a:avLst/>
          </a:prstGeom>
          <a:solidFill>
            <a:schemeClr val="tx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385036" name="Picture 9"/>
          <p:cNvPicPr>
            <a:picLocks noChangeAspect="1" noChangeArrowheads="1"/>
          </p:cNvPicPr>
          <p:nvPr/>
        </p:nvPicPr>
        <p:blipFill>
          <a:blip r:embed="rId3" cstate="print">
            <a:lum bright="-30000" contrast="48000"/>
          </a:blip>
          <a:srcRect l="5534" t="8684" r="36778" b="6480"/>
          <a:stretch>
            <a:fillRect/>
          </a:stretch>
        </p:blipFill>
        <p:spPr bwMode="auto">
          <a:xfrm>
            <a:off x="4491038" y="3755327"/>
            <a:ext cx="4275138" cy="28194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sp>
        <p:nvSpPr>
          <p:cNvPr id="2012170" name="Text Box 10"/>
          <p:cNvSpPr txBox="1">
            <a:spLocks noChangeArrowheads="1"/>
          </p:cNvSpPr>
          <p:nvPr/>
        </p:nvSpPr>
        <p:spPr bwMode="auto">
          <a:xfrm>
            <a:off x="4557713" y="3859860"/>
            <a:ext cx="4213225" cy="397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Double slit     Interference pattern</a:t>
            </a:r>
            <a:endParaRPr lang="en-US" dirty="0"/>
          </a:p>
        </p:txBody>
      </p:sp>
      <p:sp>
        <p:nvSpPr>
          <p:cNvPr id="2012171" name="Text Box 11"/>
          <p:cNvSpPr txBox="1">
            <a:spLocks noChangeArrowheads="1"/>
          </p:cNvSpPr>
          <p:nvPr/>
        </p:nvSpPr>
        <p:spPr bwMode="auto">
          <a:xfrm>
            <a:off x="4591876" y="4399361"/>
            <a:ext cx="1150938" cy="3987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wave</a:t>
            </a:r>
            <a:endParaRPr lang="en-US" dirty="0"/>
          </a:p>
        </p:txBody>
      </p:sp>
      <p:sp>
        <p:nvSpPr>
          <p:cNvPr id="385035" name="Line 12"/>
          <p:cNvSpPr>
            <a:spLocks noChangeShapeType="1"/>
          </p:cNvSpPr>
          <p:nvPr/>
        </p:nvSpPr>
        <p:spPr bwMode="auto">
          <a:xfrm>
            <a:off x="2513013" y="3699764"/>
            <a:ext cx="3141663" cy="1992313"/>
          </a:xfrm>
          <a:prstGeom prst="lin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12173" name="Rectangle 13"/>
          <p:cNvSpPr>
            <a:spLocks noChangeArrowheads="1"/>
          </p:cNvSpPr>
          <p:nvPr/>
        </p:nvSpPr>
        <p:spPr bwMode="auto">
          <a:xfrm>
            <a:off x="660400" y="0"/>
            <a:ext cx="80502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ConcepTest 24.5	</a:t>
            </a: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Interference Pattern</a:t>
            </a:r>
          </a:p>
        </p:txBody>
      </p:sp>
      <p:sp>
        <p:nvSpPr>
          <p:cNvPr id="385031" name="Rectangle 14"/>
          <p:cNvSpPr>
            <a:spLocks noChangeArrowheads="1"/>
          </p:cNvSpPr>
          <p:nvPr/>
        </p:nvSpPr>
        <p:spPr bwMode="auto">
          <a:xfrm>
            <a:off x="5715000" y="5255514"/>
            <a:ext cx="171450" cy="665163"/>
          </a:xfrm>
          <a:prstGeom prst="rect">
            <a:avLst/>
          </a:prstGeom>
          <a:solidFill>
            <a:schemeClr val="tx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38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AutoShape 2"/>
          <p:cNvSpPr>
            <a:spLocks noChangeArrowheads="1"/>
          </p:cNvSpPr>
          <p:nvPr/>
        </p:nvSpPr>
        <p:spPr bwMode="auto">
          <a:xfrm>
            <a:off x="0" y="3282950"/>
            <a:ext cx="4614863" cy="297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2014211" name="Rectangle 3"/>
          <p:cNvSpPr>
            <a:spLocks noChangeArrowheads="1"/>
          </p:cNvSpPr>
          <p:nvPr/>
        </p:nvSpPr>
        <p:spPr bwMode="auto">
          <a:xfrm>
            <a:off x="0" y="3330575"/>
            <a:ext cx="46132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sz="2000" b="1">
                <a:solidFill>
                  <a:schemeClr val="bg2"/>
                </a:solidFill>
              </a:rPr>
              <a:t>    If the waves originating from the two slits have a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phase difference of 180°</a:t>
            </a: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when they start off, the central spot will now be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dark</a:t>
            </a:r>
            <a:r>
              <a:rPr lang="en-US" sz="2000" b="1">
                <a:solidFill>
                  <a:schemeClr val="bg2"/>
                </a:solidFill>
              </a:rPr>
              <a:t> !!     To the left and the right, there will be bright spots.  Thus, </a:t>
            </a:r>
            <a:r>
              <a:rPr lang="en-US" sz="20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bright and dark spots are interchanged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</a:p>
        </p:txBody>
      </p:sp>
      <p:sp>
        <p:nvSpPr>
          <p:cNvPr id="386054" name="Line 6"/>
          <p:cNvSpPr>
            <a:spLocks noChangeShapeType="1"/>
          </p:cNvSpPr>
          <p:nvPr/>
        </p:nvSpPr>
        <p:spPr bwMode="auto">
          <a:xfrm>
            <a:off x="7764463" y="3727450"/>
            <a:ext cx="795337" cy="6778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6055" name="Line 7"/>
          <p:cNvSpPr>
            <a:spLocks noChangeShapeType="1"/>
          </p:cNvSpPr>
          <p:nvPr/>
        </p:nvSpPr>
        <p:spPr bwMode="auto">
          <a:xfrm flipH="1">
            <a:off x="7947025" y="4656138"/>
            <a:ext cx="598488" cy="51593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4223" name="Rectangle 15"/>
          <p:cNvSpPr>
            <a:spLocks noChangeArrowheads="1"/>
          </p:cNvSpPr>
          <p:nvPr/>
        </p:nvSpPr>
        <p:spPr bwMode="auto">
          <a:xfrm>
            <a:off x="0" y="1127252"/>
            <a:ext cx="5097463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b="1" dirty="0"/>
              <a:t>	An interference pattern is seen from two slits.  Now cover one slit with </a:t>
            </a:r>
            <a:r>
              <a:rPr lang="en-US" b="1" dirty="0">
                <a:solidFill>
                  <a:schemeClr val="tx2"/>
                </a:solidFill>
              </a:rPr>
              <a:t>glass</a:t>
            </a:r>
            <a:r>
              <a:rPr lang="en-US" b="1" dirty="0"/>
              <a:t>,  introducing a </a:t>
            </a:r>
            <a:r>
              <a:rPr lang="en-US" b="1" i="1" u="sng" dirty="0">
                <a:solidFill>
                  <a:schemeClr val="accent2"/>
                </a:solidFill>
              </a:rPr>
              <a:t>phase difference  of 180</a:t>
            </a:r>
            <a:r>
              <a:rPr lang="en-US" b="1" i="1" dirty="0">
                <a:solidFill>
                  <a:schemeClr val="accent2"/>
                </a:solidFill>
              </a:rPr>
              <a:t>°  (1/2 wavelength)</a:t>
            </a:r>
            <a:r>
              <a:rPr lang="en-US" b="1" dirty="0"/>
              <a:t> at the slits.  How is the pattern altered?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endParaRPr lang="en-US" b="1" dirty="0"/>
          </a:p>
        </p:txBody>
      </p:sp>
      <p:sp>
        <p:nvSpPr>
          <p:cNvPr id="2014224" name="Rectangle 16"/>
          <p:cNvSpPr>
            <a:spLocks noChangeArrowheads="1"/>
          </p:cNvSpPr>
          <p:nvPr/>
        </p:nvSpPr>
        <p:spPr bwMode="auto">
          <a:xfrm>
            <a:off x="660400" y="0"/>
            <a:ext cx="80502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  <a:defRPr/>
            </a:pPr>
            <a:r>
              <a:rPr lang="en-US" sz="28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ConcepTest</a:t>
            </a:r>
            <a:r>
              <a:rPr 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24.5	</a:t>
            </a:r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Interference Pattern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356416" y="1083501"/>
            <a:ext cx="360521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4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pattern vanishes</a:t>
            </a:r>
          </a:p>
          <a:p>
            <a:pPr marL="457200" indent="-457200">
              <a:lnSpc>
                <a:spcPct val="14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pattern expands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bright and dark spots       are interchanged</a:t>
            </a:r>
          </a:p>
          <a:p>
            <a:pPr marL="457200" indent="-457200">
              <a:lnSpc>
                <a:spcPct val="14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pattern shrinks</a:t>
            </a:r>
          </a:p>
          <a:p>
            <a:pPr marL="457200" indent="-457200">
              <a:lnSpc>
                <a:spcPct val="140000"/>
              </a:lnSpc>
              <a:buFont typeface="+mj-lt"/>
              <a:buAutoNum type="alphaLcParenR"/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no change at all</a:t>
            </a:r>
            <a:endParaRPr lang="en-US" sz="2000" b="1" dirty="0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5850129" y="5423789"/>
            <a:ext cx="171450" cy="665163"/>
          </a:xfrm>
          <a:prstGeom prst="rect">
            <a:avLst/>
          </a:prstGeom>
          <a:solidFill>
            <a:schemeClr val="tx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6" name="Picture 9"/>
          <p:cNvPicPr>
            <a:picLocks noChangeAspect="1" noChangeArrowheads="1"/>
          </p:cNvPicPr>
          <p:nvPr/>
        </p:nvPicPr>
        <p:blipFill>
          <a:blip r:embed="rId3" cstate="print">
            <a:lum bright="-30000" contrast="48000"/>
          </a:blip>
          <a:srcRect l="5534" t="8684" r="36778" b="6480"/>
          <a:stretch>
            <a:fillRect/>
          </a:stretch>
        </p:blipFill>
        <p:spPr bwMode="auto">
          <a:xfrm>
            <a:off x="4600766" y="3755327"/>
            <a:ext cx="4275138" cy="28194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</p:pic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667441" y="3859860"/>
            <a:ext cx="4213225" cy="397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Double slit     Interference pattern</a:t>
            </a:r>
            <a:endParaRPr lang="en-US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701604" y="4399361"/>
            <a:ext cx="1150938" cy="3987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wave</a:t>
            </a:r>
            <a:endParaRPr lang="en-US" dirty="0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5824728" y="5255514"/>
            <a:ext cx="171450" cy="665163"/>
          </a:xfrm>
          <a:prstGeom prst="rect">
            <a:avLst/>
          </a:prstGeom>
          <a:solidFill>
            <a:schemeClr val="tx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93792" y="1773936"/>
            <a:ext cx="3602736" cy="12435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225" name="Text Box 17"/>
          <p:cNvSpPr txBox="1">
            <a:spLocks noChangeArrowheads="1"/>
          </p:cNvSpPr>
          <p:nvPr/>
        </p:nvSpPr>
        <p:spPr bwMode="auto">
          <a:xfrm>
            <a:off x="368300" y="6440488"/>
            <a:ext cx="7500938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/>
              <a:t>What happens when the phase difference is 90</a:t>
            </a:r>
            <a:r>
              <a:rPr lang="en-US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°</a:t>
            </a:r>
            <a:r>
              <a:rPr lang="en-US" sz="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6017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856" y="1398351"/>
            <a:ext cx="7203043" cy="4797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847" y="1033321"/>
            <a:ext cx="7840355" cy="523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4298" t="28617" r="15657" b="23033"/>
          <a:stretch>
            <a:fillRect/>
          </a:stretch>
        </p:blipFill>
        <p:spPr bwMode="auto">
          <a:xfrm>
            <a:off x="1478280" y="3581400"/>
            <a:ext cx="589788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40" y="1752600"/>
            <a:ext cx="5334000" cy="138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9788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2480" y="310134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3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752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310134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696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-5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200" y="29260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/2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96840" y="1844040"/>
            <a:ext cx="91440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7440" y="1584960"/>
            <a:ext cx="2118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Interference fringes:</a:t>
            </a:r>
          </a:p>
          <a:p>
            <a:r>
              <a:rPr lang="en-US" sz="1600" dirty="0"/>
              <a:t> due to having two slits.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8120" y="14630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503882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0AF99-D79D-FC4A-2CDD-5672F3458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28C292-EB58-FE26-A549-459DB845C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1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5CB59-8DF6-6F95-DFC3-9CF73D77A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41CD5E08-F61B-488B-91B9-ADF319193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Microscope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0F64A69-9941-06EA-A4E9-A54B44DDF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892391"/>
            <a:ext cx="7786688" cy="559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671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power (in </a:t>
            </a:r>
            <a:r>
              <a:rPr lang="en-US" dirty="0" err="1"/>
              <a:t>Diopters</a:t>
            </a:r>
            <a:r>
              <a:rPr lang="en-US" dirty="0"/>
              <a:t>) of a lens with a focal distance of 0.5m?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6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Magnifier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simple magnifier consists of a single converging lens</a:t>
            </a:r>
          </a:p>
          <a:p>
            <a:pPr eaLnBrk="1" hangingPunct="1"/>
            <a:r>
              <a:rPr lang="en-US"/>
              <a:t>This device is used to increase the apparent size of an object</a:t>
            </a:r>
          </a:p>
          <a:p>
            <a:pPr eaLnBrk="1" hangingPunct="1"/>
            <a:r>
              <a:rPr lang="en-US"/>
              <a:t>The size of an image formed on the retina depends on the angle subtended by the eye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09774"/>
            <a:ext cx="829423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141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952500"/>
            <a:ext cx="8972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64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The Size of a Magnified Image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When an object is placed at the near point, the angle subtended is a maximum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near point is about 25 cm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the object is placed near the focal point of a converging lens, the lens forms a virtual, upright, and enlarged image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683274"/>
            <a:ext cx="4443413" cy="39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672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6576023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27200" y="979054"/>
            <a:ext cx="0" cy="30941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1782" y="1011381"/>
            <a:ext cx="0" cy="30941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01090" y="2272145"/>
            <a:ext cx="105294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4363" y="2078181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73789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Angular magnification</a:t>
            </a:r>
            <a:r>
              <a:rPr lang="en-US" dirty="0"/>
              <a:t> is defined as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angular magnification is at a maximum when the image formed by the lens is at the near point of the eye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s’</a:t>
            </a:r>
            <a:r>
              <a:rPr lang="en-US" dirty="0"/>
              <a:t> = - 25 cm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Calculated by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55888" y="2159000"/>
          <a:ext cx="3835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31640" progId="">
                  <p:embed/>
                </p:oleObj>
              </mc:Choice>
              <mc:Fallback>
                <p:oleObj name="Equation" r:id="rId2" imgW="1879560" imgH="431640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2159000"/>
                        <a:ext cx="38354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354513" y="5014913"/>
          <a:ext cx="24701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419040" progId="">
                  <p:embed/>
                </p:oleObj>
              </mc:Choice>
              <mc:Fallback>
                <p:oleObj name="Equation" r:id="rId4" imgW="1193760" imgH="419040" progId="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5014913"/>
                        <a:ext cx="24701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Magnification, cont.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eye is most relaxed when the image is at infinity</a:t>
            </a:r>
          </a:p>
          <a:p>
            <a:pPr lvl="1" eaLnBrk="1" hangingPunct="1"/>
            <a:r>
              <a:rPr lang="en-US" sz="2400"/>
              <a:t>Although the eye can focus on an object anywhere between the near point and infinity</a:t>
            </a:r>
          </a:p>
          <a:p>
            <a:pPr eaLnBrk="1" hangingPunct="1"/>
            <a:r>
              <a:rPr lang="en-US" sz="2800"/>
              <a:t>For the image formed by a magnifying glass to appear at infinity, the object has to be at the focal point of the lens</a:t>
            </a:r>
          </a:p>
          <a:p>
            <a:pPr eaLnBrk="1" hangingPunct="1"/>
            <a:r>
              <a:rPr lang="en-US" sz="2800"/>
              <a:t>The angular magnification is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997575" y="4808538"/>
          <a:ext cx="2781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31640" progId="">
                  <p:embed/>
                </p:oleObj>
              </mc:Choice>
              <mc:Fallback>
                <p:oleObj name="Equation" r:id="rId2" imgW="1231560" imgH="431640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4808538"/>
                        <a:ext cx="27813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Magnification by a Lens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With a single lens, it is possible to achieve angular magnification up to about 4 without serious aberrations</a:t>
            </a:r>
          </a:p>
          <a:p>
            <a:pPr eaLnBrk="1" hangingPunct="1"/>
            <a:r>
              <a:rPr lang="en-US"/>
              <a:t>With multiple lenses, magnifications of up to about 20 can be achieved</a:t>
            </a:r>
          </a:p>
          <a:p>
            <a:pPr lvl="1" eaLnBrk="1" hangingPunct="1"/>
            <a:r>
              <a:rPr lang="en-US"/>
              <a:t>The multiple lenses can correct for aberrations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Compound Microscope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99711-9731-B756-9E43-58DA00882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03624477-592D-2BCB-92D3-E2B6761D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65F7281-281F-05C1-4557-9DBA9C05E6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telescope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8863BB6-3E68-7424-1D0C-DC0D6C4ED7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55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Microscope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892391"/>
            <a:ext cx="7786688" cy="559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849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telescope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837"/>
            <a:ext cx="9129247" cy="42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4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Refracting Telescope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0" y="1409699"/>
            <a:ext cx="8585920" cy="490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313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138" y="0"/>
            <a:ext cx="750728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Reflecting Telescope: Newtonian 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337" y="1162050"/>
            <a:ext cx="719556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2983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 of Telescopes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Reflecting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are the 10-m diameter Keck telescopes on Mauna Kea in Hawaii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Each contains 36 hexagonally shaped, computer-controlled mirrors that work together to form a large reflecting surface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is Yerkes Observatory in Williams Bay, Wisconsin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Has a diameter of 1 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223.19.1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Resolution is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ending argument in a debate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ability to distinguish separate point sources in an optical image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distance between bright fringes in a diffraction pattern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distance between dark fringes in a diffraction pattern</a:t>
            </a:r>
          </a:p>
        </p:txBody>
      </p:sp>
      <p:sp>
        <p:nvSpPr>
          <p:cNvPr id="195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6D810-F590-4B45-A8A0-3E825ED5BC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2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233.19.2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Cat’s eyes have pupils that can be modeled as vertical slits. At night, would cats be more successful in resolving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Headlights on a distant car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Vertically separated lights on the mast of a distant boat?</a:t>
            </a:r>
          </a:p>
        </p:txBody>
      </p:sp>
      <p:sp>
        <p:nvSpPr>
          <p:cNvPr id="196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552729-230B-4551-825F-256A285AE3F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1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771525"/>
            <a:ext cx="7200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068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851E3-2981-5EC1-7468-E8ABE5E5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53B7-1134-7DBC-A604-2A37B0EF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65D9-AFF9-BFE5-7AD2-4F523875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7E825-BF26-400C-294F-450F4CD6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837"/>
            <a:ext cx="9129247" cy="429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024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771525"/>
            <a:ext cx="7200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90461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0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ability of optical systems to distinguish between closely spaced objects is limited because of the wave nature of 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two sources are far enough apart to keep their central maxima from overlapping, their images can be distinguished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images are said to be </a:t>
            </a:r>
            <a:r>
              <a:rPr lang="en-US" sz="2400" i="1"/>
              <a:t>resolved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the two sources are close together, the two central maxima overlap and the images are not resolved</a:t>
            </a:r>
          </a:p>
        </p:txBody>
      </p:sp>
    </p:spTree>
    <p:extLst>
      <p:ext uri="{BB962C8B-B14F-4D97-AF65-F5344CB8AC3E}">
        <p14:creationId xmlns:p14="http://schemas.microsoft.com/office/powerpoint/2010/main" val="2052121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2381250"/>
            <a:ext cx="2266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616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2381250"/>
            <a:ext cx="2486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51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Resolved Images, Example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81915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88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Barely Resolved, Example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1063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Images Not Resolved, Example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81915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39097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ability of optical systems to distinguish between closely spaced objects is limited because of the wave nature of 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two sources are far enough apart to keep their central maxima from overlapping, their images can be distinguished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images are said to be </a:t>
            </a:r>
            <a:r>
              <a:rPr lang="en-US" sz="2400" i="1"/>
              <a:t>resolved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the two sources are close together, the two central maxima overlap and the images are not resolved</a:t>
            </a:r>
          </a:p>
        </p:txBody>
      </p:sp>
    </p:spTree>
    <p:extLst>
      <p:ext uri="{BB962C8B-B14F-4D97-AF65-F5344CB8AC3E}">
        <p14:creationId xmlns:p14="http://schemas.microsoft.com/office/powerpoint/2010/main" val="3577164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33400"/>
            <a:ext cx="4495800" cy="169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438400"/>
            <a:ext cx="4495800" cy="163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599" y="4343400"/>
            <a:ext cx="4419601" cy="160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79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D445E-36D6-68F4-6C46-993FFE5A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7854D267-2E48-9EFE-6979-C6956212B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Refracting Telescope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4CA564A-7CAD-7001-DD22-C2A79ACB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0" y="1409699"/>
            <a:ext cx="8585920" cy="490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4787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191375" cy="21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2025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170" y="4343400"/>
            <a:ext cx="377483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209800"/>
            <a:ext cx="37895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11799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7708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Resolution, Rayleigh’s Criterion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When the central maximum of one image falls on the first minimum of another image, the images are said to be just resolved</a:t>
            </a:r>
          </a:p>
          <a:p>
            <a:pPr eaLnBrk="1" hangingPunct="1"/>
            <a:r>
              <a:rPr lang="en-US"/>
              <a:t>This limiting condition of resolution is called </a:t>
            </a:r>
            <a:r>
              <a:rPr lang="en-US" b="1"/>
              <a:t>Rayleigh’s criterion</a:t>
            </a:r>
            <a:endParaRPr lang="en-US"/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95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2713" y="0"/>
            <a:ext cx="7535862" cy="1143000"/>
          </a:xfrm>
        </p:spPr>
        <p:txBody>
          <a:bodyPr/>
          <a:lstStyle/>
          <a:p>
            <a:pPr eaLnBrk="1" hangingPunct="1"/>
            <a:r>
              <a:rPr lang="en-US" sz="2800"/>
              <a:t>Resolution, Rayleigh’s Criterion, Equation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306513"/>
            <a:ext cx="77724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angle of separation,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 baseline="-25000"/>
              <a:t>min</a:t>
            </a:r>
            <a:r>
              <a:rPr lang="en-US" sz="2800"/>
              <a:t>, is the angle subtended by the sources for which the images are just resolved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Since </a:t>
            </a:r>
            <a:r>
              <a:rPr lang="en-US" i="1">
                <a:cs typeface="Arial" charset="0"/>
              </a:rPr>
              <a:t>λ</a:t>
            </a:r>
            <a:r>
              <a:rPr lang="en-US" sz="2800"/>
              <a:t> &lt;&lt; </a:t>
            </a:r>
            <a:r>
              <a:rPr lang="en-US" sz="2800" i="1"/>
              <a:t>a</a:t>
            </a:r>
            <a:r>
              <a:rPr lang="en-US" sz="2800"/>
              <a:t> in most situations, sin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/>
              <a:t> is very small and sin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» </a:t>
            </a:r>
            <a:r>
              <a:rPr lang="en-US" sz="2800" i="1">
                <a:cs typeface="Arial" charset="0"/>
              </a:rPr>
              <a:t>θ</a:t>
            </a:r>
            <a:endParaRPr lang="en-US" sz="2800"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Therefore, the limiting angle (in rad) of resolution for a slit of width </a:t>
            </a:r>
            <a:r>
              <a:rPr lang="en-US" sz="2800" i="1"/>
              <a:t>a</a:t>
            </a:r>
            <a:r>
              <a:rPr lang="en-US" sz="2800"/>
              <a:t> is </a:t>
            </a:r>
          </a:p>
          <a:p>
            <a:pPr eaLnBrk="1" hangingPunct="1">
              <a:lnSpc>
                <a:spcPct val="80000"/>
              </a:lnSpc>
            </a:pPr>
            <a:endParaRPr lang="en-US" sz="2800"/>
          </a:p>
          <a:p>
            <a:pPr eaLnBrk="1" hangingPunct="1">
              <a:lnSpc>
                <a:spcPct val="80000"/>
              </a:lnSpc>
            </a:pPr>
            <a:endParaRPr lang="en-US" sz="28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To be resolved, the angle subtended by the two sources must be greater than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 baseline="-25000"/>
              <a:t>min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002088" y="4086225"/>
          <a:ext cx="15335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304560" progId="">
                  <p:embed/>
                </p:oleObj>
              </mc:Choice>
              <mc:Fallback>
                <p:oleObj name="Equation" r:id="rId2" imgW="622080" imgH="304560" progId="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4086225"/>
                        <a:ext cx="1533525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54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Circular Apertures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diffraction pattern of a circular aperture consists of a central bright disk surrounded by progressively fainter bright and dark rings</a:t>
            </a:r>
          </a:p>
          <a:p>
            <a:pPr eaLnBrk="1" hangingPunct="1"/>
            <a:r>
              <a:rPr lang="en-US" sz="2800"/>
              <a:t>The limiting angle of resolution of the circular aperture is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lvl="1" eaLnBrk="1" hangingPunct="1"/>
            <a:r>
              <a:rPr lang="en-US" sz="2400" i="1"/>
              <a:t>D</a:t>
            </a:r>
            <a:r>
              <a:rPr lang="en-US" sz="2400"/>
              <a:t> is the diameter of the aperture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041650" y="3948113"/>
          <a:ext cx="21336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393480" progId="">
                  <p:embed/>
                </p:oleObj>
              </mc:Choice>
              <mc:Fallback>
                <p:oleObj name="Equation" r:id="rId2" imgW="863280" imgH="393480" progId="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3948113"/>
                        <a:ext cx="2133600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3434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Circular Apertures, Well Resolved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639888"/>
            <a:ext cx="38100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sources are far apart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images are well resolved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solid curves are the individual diffraction patterns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dashed lines are the resultant pattern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629275" y="1500188"/>
          <a:ext cx="2417763" cy="461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3400900" imgH="6485714" progId="">
                  <p:embed/>
                </p:oleObj>
              </mc:Choice>
              <mc:Fallback>
                <p:oleObj name="Photo Editor Photo" r:id="rId2" imgW="3400900" imgH="6485714" progId="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1500188"/>
                        <a:ext cx="2417763" cy="461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03768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Circular Apertures, Just Resolved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481138"/>
            <a:ext cx="3810000" cy="4383087"/>
          </a:xfrm>
        </p:spPr>
        <p:txBody>
          <a:bodyPr/>
          <a:lstStyle/>
          <a:p>
            <a:pPr eaLnBrk="1" hangingPunct="1"/>
            <a:r>
              <a:rPr lang="en-US" sz="2400"/>
              <a:t>The sources are separated by an angle that satisfies Rayleigh’s criterion</a:t>
            </a:r>
          </a:p>
          <a:p>
            <a:pPr eaLnBrk="1" hangingPunct="1"/>
            <a:r>
              <a:rPr lang="en-US" sz="2400"/>
              <a:t>The images are just resolved</a:t>
            </a:r>
          </a:p>
          <a:p>
            <a:pPr eaLnBrk="1" hangingPunct="1"/>
            <a:r>
              <a:rPr lang="en-US" sz="2400"/>
              <a:t>The solid curves are the individual diffraction patterns</a:t>
            </a:r>
          </a:p>
          <a:p>
            <a:pPr eaLnBrk="1" hangingPunct="1"/>
            <a:r>
              <a:rPr lang="en-US" sz="2400"/>
              <a:t>The dashed lines are the resultant pattern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726113" y="1514475"/>
          <a:ext cx="2200275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3323810" imgH="6582694" progId="">
                  <p:embed/>
                </p:oleObj>
              </mc:Choice>
              <mc:Fallback>
                <p:oleObj name="Photo Editor Photo" r:id="rId2" imgW="3323810" imgH="6582694" progId="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1514475"/>
                        <a:ext cx="2200275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4101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Circular Apertures, Not Resolved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09713"/>
            <a:ext cx="38100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sources are close together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images are unresolved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solid curves are the individual diffraction patterns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dashed lines are the resultant pattern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819775" y="1600200"/>
          <a:ext cx="170021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734057" imgH="7000000" progId="">
                  <p:embed/>
                </p:oleObj>
              </mc:Choice>
              <mc:Fallback>
                <p:oleObj name="Photo Editor Photo" r:id="rId2" imgW="2734057" imgH="7000000" progId="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1600200"/>
                        <a:ext cx="1700213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7017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528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0292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609600"/>
            <a:ext cx="3340100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410200" y="1219200"/>
            <a:ext cx="21431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Completely Resolved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Rayleigh Criterion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Sparrow Criterion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Unresolved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66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Resolution,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4343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800" dirty="0"/>
              <a:t>Pluto and its moon, </a:t>
            </a:r>
            <a:r>
              <a:rPr lang="en-US" sz="2800" dirty="0" err="1"/>
              <a:t>Charon</a:t>
            </a:r>
            <a:endParaRPr lang="en-US" sz="2800" dirty="0"/>
          </a:p>
          <a:p>
            <a:pPr eaLnBrk="1" hangingPunct="1"/>
            <a:r>
              <a:rPr lang="en-US" sz="2800" dirty="0"/>
              <a:t>Left: Earth-based telescope is blurred</a:t>
            </a:r>
          </a:p>
          <a:p>
            <a:pPr eaLnBrk="1" hangingPunct="1"/>
            <a:r>
              <a:rPr lang="en-US" sz="2800" dirty="0"/>
              <a:t>Right: Hubble Space Telescope clearly resolves the two objects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81187"/>
            <a:ext cx="2473657" cy="187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990600" y="2947987"/>
            <a:ext cx="914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90600" y="2947987"/>
            <a:ext cx="22860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3657600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752600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19200" y="2133600"/>
            <a:ext cx="685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199" y="1828800"/>
            <a:ext cx="380245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617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4ED0C-A4C7-F47B-1E08-5FF3E767C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6B821335-BEF7-D79A-CFF6-29A9D9EC9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4138" y="0"/>
            <a:ext cx="750728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Reflecting Telescope: Newtonian 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E02C9FD4-A2A1-7F16-4F77-0BC2AE97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337" y="1162050"/>
            <a:ext cx="719556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386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7DC21-F002-5EA1-95E2-A3C8021A4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BE04BDFC-75B9-75E1-86D6-7EED6B08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5539563-263F-95BD-0FF6-3D78039DD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 of Telescopes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FC37708-B058-8E2F-CC1A-0C1CC4A95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Reflecting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are the 10-m diameter Keck telescopes on Mauna Kea in Hawaii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Each contains 36 hexagonally shaped, computer-controlled mirrors that work together to form a large reflecting surface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is Yerkes Observatory in Williams Bay, Wisconsin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Has a diameter of 1 m</a:t>
            </a:r>
          </a:p>
        </p:txBody>
      </p:sp>
    </p:spTree>
    <p:extLst>
      <p:ext uri="{BB962C8B-B14F-4D97-AF65-F5344CB8AC3E}">
        <p14:creationId xmlns:p14="http://schemas.microsoft.com/office/powerpoint/2010/main" val="276415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223.10.5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If you see a bright fringe in a “Young’s Experiment,” the path difference from the fringe to the slits must be equal to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And integer number of wavelengths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And integer number of half wavelengths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>
                <a:sym typeface="Symbol" pitchFamily="18" charset="2"/>
              </a:rPr>
              <a:t>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err="1">
                <a:sym typeface="Symbol" pitchFamily="18" charset="2"/>
              </a:rPr>
              <a:t>Arctan</a:t>
            </a:r>
            <a:r>
              <a:rPr lang="en-US" dirty="0">
                <a:sym typeface="Symbol" pitchFamily="18" charset="2"/>
              </a:rPr>
              <a:t>()</a:t>
            </a:r>
          </a:p>
        </p:txBody>
      </p:sp>
      <p:sp>
        <p:nvSpPr>
          <p:cNvPr id="189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011D49-4984-4E8B-879F-EA7B3C82F5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0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1669</Words>
  <Application>Microsoft Office PowerPoint</Application>
  <PresentationFormat>On-screen Show (4:3)</PresentationFormat>
  <Paragraphs>271</Paragraphs>
  <Slides>69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Aptos</vt:lpstr>
      <vt:lpstr>Arial</vt:lpstr>
      <vt:lpstr>Calibri</vt:lpstr>
      <vt:lpstr>Monotype Sorts</vt:lpstr>
      <vt:lpstr>Symbol</vt:lpstr>
      <vt:lpstr>Times New Roman</vt:lpstr>
      <vt:lpstr>Office Theme</vt:lpstr>
      <vt:lpstr>Equation</vt:lpstr>
      <vt:lpstr>Photo Editor Photo</vt:lpstr>
      <vt:lpstr>Lecture 19</vt:lpstr>
      <vt:lpstr>The Compound Microscope</vt:lpstr>
      <vt:lpstr>Compound Microscope</vt:lpstr>
      <vt:lpstr>The telescope</vt:lpstr>
      <vt:lpstr>PowerPoint Presentation</vt:lpstr>
      <vt:lpstr>Refracting Telescope</vt:lpstr>
      <vt:lpstr>Reflecting Telescope: Newtonian </vt:lpstr>
      <vt:lpstr>Examples of Telescopes</vt:lpstr>
      <vt:lpstr>Question 223.10.5</vt:lpstr>
      <vt:lpstr>Question 223.10.6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ConcepTest 24.3a Double Slits I</vt:lpstr>
      <vt:lpstr>ConcepTest 24.3a Double Slits I</vt:lpstr>
      <vt:lpstr>ConcepTest 24.3b  Double Slits II</vt:lpstr>
      <vt:lpstr>ConcepTest 24.3b  Double Slits II</vt:lpstr>
      <vt:lpstr>ConcepTest 24.4 Path Difference</vt:lpstr>
      <vt:lpstr>ConcepTest 24.4 Path Difference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Question 223.18.4</vt:lpstr>
      <vt:lpstr>Simple Magnifier</vt:lpstr>
      <vt:lpstr>PowerPoint Presentation</vt:lpstr>
      <vt:lpstr>PowerPoint Presentation</vt:lpstr>
      <vt:lpstr>The Size of a Magnified Image</vt:lpstr>
      <vt:lpstr>PowerPoint Presentation</vt:lpstr>
      <vt:lpstr>Angular Magnification</vt:lpstr>
      <vt:lpstr>Angular Magnification, cont.</vt:lpstr>
      <vt:lpstr>Magnification by a Lens</vt:lpstr>
      <vt:lpstr>The Compound Microscope</vt:lpstr>
      <vt:lpstr>Compound Microscope</vt:lpstr>
      <vt:lpstr>The telescope</vt:lpstr>
      <vt:lpstr>PowerPoint Presentation</vt:lpstr>
      <vt:lpstr>Refracting Telescope</vt:lpstr>
      <vt:lpstr>Reflecting Telescope: Newtonian </vt:lpstr>
      <vt:lpstr>Examples of Telescopes</vt:lpstr>
      <vt:lpstr>Resolution</vt:lpstr>
      <vt:lpstr>Question 223.19.1</vt:lpstr>
      <vt:lpstr>Question 233.19.2</vt:lpstr>
      <vt:lpstr>PowerPoint Presentation</vt:lpstr>
      <vt:lpstr>PowerPoint Presentation</vt:lpstr>
      <vt:lpstr>Resolution</vt:lpstr>
      <vt:lpstr>Resolution</vt:lpstr>
      <vt:lpstr>PowerPoint Presentation</vt:lpstr>
      <vt:lpstr>PowerPoint Presentation</vt:lpstr>
      <vt:lpstr>Resolved Images, Example</vt:lpstr>
      <vt:lpstr>Barely Resolved, Example</vt:lpstr>
      <vt:lpstr>Images Not Resolved, Example</vt:lpstr>
      <vt:lpstr>Resolution</vt:lpstr>
      <vt:lpstr>PowerPoint Presentation</vt:lpstr>
      <vt:lpstr>PowerPoint Presentation</vt:lpstr>
      <vt:lpstr>PowerPoint Presentation</vt:lpstr>
      <vt:lpstr>Resolution, Rayleigh’s Criterion</vt:lpstr>
      <vt:lpstr>Resolution, Rayleigh’s Criterion, Equation</vt:lpstr>
      <vt:lpstr>Circular Apertures</vt:lpstr>
      <vt:lpstr>Circular Apertures, Well Resolved</vt:lpstr>
      <vt:lpstr>Circular Apertures, Just Resolved</vt:lpstr>
      <vt:lpstr>Circular Apertures, Not Resolved</vt:lpstr>
      <vt:lpstr>PowerPoint Presentation</vt:lpstr>
      <vt:lpstr>Resolution, Example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Magnifier</dc:title>
  <dc:creator>rtlines</dc:creator>
  <cp:lastModifiedBy>Lines, Todd</cp:lastModifiedBy>
  <cp:revision>9</cp:revision>
  <dcterms:created xsi:type="dcterms:W3CDTF">2011-12-09T16:42:40Z</dcterms:created>
  <dcterms:modified xsi:type="dcterms:W3CDTF">2025-04-30T22:54:16Z</dcterms:modified>
</cp:coreProperties>
</file>