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sldIdLst>
    <p:sldId id="358" r:id="rId2"/>
    <p:sldId id="436" r:id="rId3"/>
    <p:sldId id="304" r:id="rId4"/>
    <p:sldId id="356" r:id="rId5"/>
    <p:sldId id="357" r:id="rId6"/>
    <p:sldId id="305" r:id="rId7"/>
    <p:sldId id="359" r:id="rId8"/>
    <p:sldId id="360" r:id="rId9"/>
    <p:sldId id="420" r:id="rId10"/>
    <p:sldId id="421" r:id="rId11"/>
    <p:sldId id="361" r:id="rId12"/>
    <p:sldId id="426" r:id="rId13"/>
    <p:sldId id="425" r:id="rId14"/>
    <p:sldId id="424" r:id="rId15"/>
    <p:sldId id="428" r:id="rId16"/>
    <p:sldId id="429" r:id="rId17"/>
    <p:sldId id="431" r:id="rId18"/>
    <p:sldId id="430" r:id="rId19"/>
    <p:sldId id="432" r:id="rId20"/>
    <p:sldId id="427" r:id="rId21"/>
    <p:sldId id="434" r:id="rId22"/>
    <p:sldId id="362" r:id="rId23"/>
    <p:sldId id="437" r:id="rId24"/>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9933"/>
    <a:srgbClr val="FF3300"/>
    <a:srgbClr val="FF6600"/>
    <a:srgbClr val="339966"/>
    <a:srgbClr val="800000"/>
    <a:srgbClr val="990000"/>
    <a:srgbClr val="9900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0" autoAdjust="0"/>
    <p:restoredTop sz="99843" autoAdjust="0"/>
  </p:normalViewPr>
  <p:slideViewPr>
    <p:cSldViewPr snapToGrid="0">
      <p:cViewPr varScale="1">
        <p:scale>
          <a:sx n="72" d="100"/>
          <a:sy n="72" d="100"/>
        </p:scale>
        <p:origin x="-131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97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97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7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7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97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757994B-F71F-4EF1-889E-7A85CD95E62F}" type="slidenum">
              <a:rPr lang="en-US"/>
              <a:pPr/>
              <a:t>‹#›</a:t>
            </a:fld>
            <a:endParaRPr lang="en-US"/>
          </a:p>
        </p:txBody>
      </p:sp>
    </p:spTree>
    <p:extLst>
      <p:ext uri="{BB962C8B-B14F-4D97-AF65-F5344CB8AC3E}">
        <p14:creationId xmlns:p14="http://schemas.microsoft.com/office/powerpoint/2010/main" val="1511321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a:lvl1pPr>
          </a:lstStyle>
          <a:p>
            <a:fld id="{42E4D4EE-378A-4768-BED3-A1967D387F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265E0B6B-7C0B-483D-86BE-33AA72A5E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EA8F3399-D87F-4572-96BF-A1E2499AF64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E472901-4498-4DF5-BE22-30E76FA78B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190535-9B99-4A68-8B24-F28F8921E06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7A00851-9271-47D7-AB51-B1F7A9E41D7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FA49C964-89B9-4FEC-8DD5-09FFD22845C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6145A78-37C3-48B8-AA17-C4E1635B403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E43A695-4ACF-4B12-BA0E-5E180F66A0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C3B1C8D0-33CB-4033-A411-DDDCBAA377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E2003067-4C25-49B9-954B-D617584F776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40E5BF06-3F71-40E6-8BD3-D8E5DF58D4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A50D1C9-7423-4061-87B9-48161E0E6C8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FD56B5A-BEEB-487D-9E4E-336EBF7E46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5A5C25A-F441-41C6-9606-3EDDBD7EAB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83C5406-299E-4C77-9467-DE535764FBF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p:txBody>
          <a:bodyPr/>
          <a:lstStyle>
            <a:lvl1pPr>
              <a:defRPr/>
            </a:lvl1pPr>
          </a:lstStyle>
          <a:p>
            <a:fld id="{419CE7FB-BAAC-4918-B2B2-122DAD5843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600200" y="0"/>
            <a:ext cx="6477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5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5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C133348-B7BC-4C6E-808C-6F367EB9E8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Not Flux Capacitor</a:t>
            </a:r>
          </a:p>
        </p:txBody>
      </p:sp>
      <p:sp>
        <p:nvSpPr>
          <p:cNvPr id="160771" name="Rectangle 3"/>
          <p:cNvSpPr>
            <a:spLocks noGrp="1" noChangeArrowheads="1"/>
          </p:cNvSpPr>
          <p:nvPr>
            <p:ph type="body" idx="1"/>
          </p:nvPr>
        </p:nvSpPr>
        <p:spPr/>
        <p:txBody>
          <a:bodyPr/>
          <a:lstStyle/>
          <a:p>
            <a:endParaRPr lang="en-US"/>
          </a:p>
        </p:txBody>
      </p:sp>
      <p:pic>
        <p:nvPicPr>
          <p:cNvPr id="160772" name="Picture 4" descr="flux-capacitor-schematic"/>
          <p:cNvPicPr>
            <a:picLocks noChangeAspect="1" noChangeArrowheads="1"/>
          </p:cNvPicPr>
          <p:nvPr/>
        </p:nvPicPr>
        <p:blipFill>
          <a:blip r:embed="rId2" cstate="print"/>
          <a:srcRect/>
          <a:stretch>
            <a:fillRect/>
          </a:stretch>
        </p:blipFill>
        <p:spPr bwMode="auto">
          <a:xfrm>
            <a:off x="2705100" y="2457450"/>
            <a:ext cx="3810000" cy="2857500"/>
          </a:xfrm>
          <a:prstGeom prst="rect">
            <a:avLst/>
          </a:prstGeom>
          <a:noFill/>
        </p:spPr>
      </p:pic>
      <p:sp>
        <p:nvSpPr>
          <p:cNvPr id="160773" name="Oval 5"/>
          <p:cNvSpPr>
            <a:spLocks noChangeArrowheads="1"/>
          </p:cNvSpPr>
          <p:nvPr/>
        </p:nvSpPr>
        <p:spPr bwMode="auto">
          <a:xfrm>
            <a:off x="2409825" y="1924050"/>
            <a:ext cx="4448175" cy="3857625"/>
          </a:xfrm>
          <a:prstGeom prst="ellipse">
            <a:avLst/>
          </a:prstGeom>
          <a:noFill/>
          <a:ln w="88900">
            <a:solidFill>
              <a:srgbClr val="FF0000"/>
            </a:solidFill>
            <a:miter lim="800000"/>
            <a:headEnd/>
            <a:tailEnd/>
          </a:ln>
          <a:effectLst/>
        </p:spPr>
        <p:txBody>
          <a:bodyPr wrap="none" anchor="ctr"/>
          <a:lstStyle/>
          <a:p>
            <a:endParaRPr lang="en-US"/>
          </a:p>
        </p:txBody>
      </p:sp>
      <p:sp>
        <p:nvSpPr>
          <p:cNvPr id="160774" name="Line 6"/>
          <p:cNvSpPr>
            <a:spLocks noChangeShapeType="1"/>
          </p:cNvSpPr>
          <p:nvPr/>
        </p:nvSpPr>
        <p:spPr bwMode="auto">
          <a:xfrm>
            <a:off x="3143250" y="2381250"/>
            <a:ext cx="3000375" cy="2886075"/>
          </a:xfrm>
          <a:prstGeom prst="line">
            <a:avLst/>
          </a:prstGeom>
          <a:noFill/>
          <a:ln w="76200">
            <a:solidFill>
              <a:srgbClr val="FF0000"/>
            </a:solidFill>
            <a:miter lim="800000"/>
            <a:headEnd/>
            <a:tailEnd/>
          </a:ln>
          <a:effectLst/>
        </p:spPr>
        <p:txBody>
          <a:bodyPr wrap="none"/>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Curved Surfaces</a:t>
            </a:r>
          </a:p>
        </p:txBody>
      </p:sp>
      <p:grpSp>
        <p:nvGrpSpPr>
          <p:cNvPr id="242703" name="Group 15"/>
          <p:cNvGrpSpPr>
            <a:grpSpLocks/>
          </p:cNvGrpSpPr>
          <p:nvPr/>
        </p:nvGrpSpPr>
        <p:grpSpPr bwMode="auto">
          <a:xfrm>
            <a:off x="1803400" y="939800"/>
            <a:ext cx="7340600" cy="5918200"/>
            <a:chOff x="1136" y="592"/>
            <a:chExt cx="4624" cy="3728"/>
          </a:xfrm>
        </p:grpSpPr>
        <p:sp>
          <p:nvSpPr>
            <p:cNvPr id="242692"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2693"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2694"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2695"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2696"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7" name="Line 9"/>
            <p:cNvSpPr>
              <a:spLocks noChangeShapeType="1"/>
            </p:cNvSpPr>
            <p:nvPr/>
          </p:nvSpPr>
          <p:spPr bwMode="auto">
            <a:xfrm>
              <a:off x="1464" y="283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8" name="Rectangle 10"/>
            <p:cNvSpPr>
              <a:spLocks noChangeArrowheads="1"/>
            </p:cNvSpPr>
            <p:nvPr/>
          </p:nvSpPr>
          <p:spPr bwMode="auto">
            <a:xfrm>
              <a:off x="1136" y="592"/>
              <a:ext cx="4624" cy="1712"/>
            </a:xfrm>
            <a:prstGeom prst="rect">
              <a:avLst/>
            </a:prstGeom>
            <a:solidFill>
              <a:schemeClr val="bg1"/>
            </a:solidFill>
            <a:ln w="9525">
              <a:noFill/>
              <a:miter lim="800000"/>
              <a:headEnd/>
              <a:tailEnd/>
            </a:ln>
            <a:effectLst/>
          </p:spPr>
          <p:txBody>
            <a:bodyPr wrap="none" anchor="ctr"/>
            <a:lstStyle/>
            <a:p>
              <a:endParaRPr lang="en-US"/>
            </a:p>
          </p:txBody>
        </p:sp>
        <p:sp>
          <p:nvSpPr>
            <p:cNvPr id="242699" name="Rectangle 11"/>
            <p:cNvSpPr>
              <a:spLocks noChangeArrowheads="1"/>
            </p:cNvSpPr>
            <p:nvPr/>
          </p:nvSpPr>
          <p:spPr bwMode="auto">
            <a:xfrm>
              <a:off x="1136" y="2672"/>
              <a:ext cx="4624" cy="1648"/>
            </a:xfrm>
            <a:prstGeom prst="rect">
              <a:avLst/>
            </a:prstGeom>
            <a:solidFill>
              <a:schemeClr val="bg1"/>
            </a:solidFill>
            <a:ln w="9525">
              <a:noFill/>
              <a:miter lim="800000"/>
              <a:headEnd/>
              <a:tailEnd/>
            </a:ln>
            <a:effectLst/>
          </p:spPr>
          <p:txBody>
            <a:bodyPr wrap="none" anchor="ctr"/>
            <a:lstStyle/>
            <a:p>
              <a:endParaRPr lang="en-US"/>
            </a:p>
          </p:txBody>
        </p:sp>
        <p:sp>
          <p:nvSpPr>
            <p:cNvPr id="242700" name="Rectangle 12"/>
            <p:cNvSpPr>
              <a:spLocks noChangeArrowheads="1"/>
            </p:cNvSpPr>
            <p:nvPr/>
          </p:nvSpPr>
          <p:spPr bwMode="auto">
            <a:xfrm>
              <a:off x="3912" y="1224"/>
              <a:ext cx="1848" cy="2800"/>
            </a:xfrm>
            <a:prstGeom prst="rect">
              <a:avLst/>
            </a:prstGeom>
            <a:solidFill>
              <a:schemeClr val="bg1"/>
            </a:solidFill>
            <a:ln w="9525">
              <a:noFill/>
              <a:miter lim="800000"/>
              <a:headEnd/>
              <a:tailEnd/>
            </a:ln>
            <a:effectLst/>
          </p:spPr>
          <p:txBody>
            <a:bodyPr wrap="none" anchor="ctr"/>
            <a:lstStyle/>
            <a:p>
              <a:endParaRPr lang="en-US"/>
            </a:p>
          </p:txBody>
        </p:sp>
      </p:grpSp>
      <p:sp>
        <p:nvSpPr>
          <p:cNvPr id="242701" name="Rectangle 13"/>
          <p:cNvSpPr>
            <a:spLocks noChangeArrowheads="1"/>
          </p:cNvSpPr>
          <p:nvPr/>
        </p:nvSpPr>
        <p:spPr bwMode="auto">
          <a:xfrm>
            <a:off x="0" y="838200"/>
            <a:ext cx="9220200" cy="304800"/>
          </a:xfrm>
          <a:prstGeom prst="rec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Closed Surface </a:t>
            </a:r>
          </a:p>
        </p:txBody>
      </p:sp>
      <p:sp>
        <p:nvSpPr>
          <p:cNvPr id="165967" name="Text Box 79"/>
          <p:cNvSpPr txBox="1">
            <a:spLocks noChangeArrowheads="1"/>
          </p:cNvSpPr>
          <p:nvPr/>
        </p:nvSpPr>
        <p:spPr bwMode="auto">
          <a:xfrm>
            <a:off x="1127125" y="2151063"/>
            <a:ext cx="1423988" cy="336550"/>
          </a:xfrm>
          <a:prstGeom prst="rect">
            <a:avLst/>
          </a:prstGeom>
          <a:noFill/>
          <a:ln w="9525">
            <a:noFill/>
            <a:miter lim="800000"/>
            <a:headEnd/>
            <a:tailEnd/>
          </a:ln>
          <a:effectLst/>
        </p:spPr>
        <p:txBody>
          <a:bodyPr wrap="none">
            <a:spAutoFit/>
          </a:bodyPr>
          <a:lstStyle/>
          <a:p>
            <a:r>
              <a:rPr lang="en-US"/>
              <a:t>Negative Flux</a:t>
            </a:r>
          </a:p>
        </p:txBody>
      </p:sp>
      <p:sp>
        <p:nvSpPr>
          <p:cNvPr id="165968" name="Text Box 80"/>
          <p:cNvSpPr txBox="1">
            <a:spLocks noChangeArrowheads="1"/>
          </p:cNvSpPr>
          <p:nvPr/>
        </p:nvSpPr>
        <p:spPr bwMode="auto">
          <a:xfrm>
            <a:off x="6475413" y="2057400"/>
            <a:ext cx="1333500" cy="336550"/>
          </a:xfrm>
          <a:prstGeom prst="rect">
            <a:avLst/>
          </a:prstGeom>
          <a:noFill/>
          <a:ln w="9525">
            <a:noFill/>
            <a:miter lim="800000"/>
            <a:headEnd/>
            <a:tailEnd/>
          </a:ln>
          <a:effectLst/>
        </p:spPr>
        <p:txBody>
          <a:bodyPr wrap="none">
            <a:spAutoFit/>
          </a:bodyPr>
          <a:lstStyle/>
          <a:p>
            <a:r>
              <a:rPr lang="en-US"/>
              <a:t>Positive Flux</a:t>
            </a:r>
          </a:p>
        </p:txBody>
      </p:sp>
      <p:grpSp>
        <p:nvGrpSpPr>
          <p:cNvPr id="84" name="Group 83"/>
          <p:cNvGrpSpPr/>
          <p:nvPr/>
        </p:nvGrpSpPr>
        <p:grpSpPr>
          <a:xfrm>
            <a:off x="1638300" y="2457450"/>
            <a:ext cx="5543551" cy="3043565"/>
            <a:chOff x="1638300" y="2457450"/>
            <a:chExt cx="5543551" cy="3043565"/>
          </a:xfrm>
        </p:grpSpPr>
        <p:sp>
          <p:nvSpPr>
            <p:cNvPr id="165894"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89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0"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01"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2"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3"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04"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892"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898"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895"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896"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05"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6"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7"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8"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0"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6"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9"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931"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2"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33"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4"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5"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36"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937"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65938"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939"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940"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941"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42"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3"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4"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5"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6"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52"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3"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4"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5"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6"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7"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8"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9"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0"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1"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1" name="Isosceles Triangle 90"/>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2" name="Isosceles Triangle 91"/>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3" name="Isosceles Triangle 92"/>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4" name="Isosceles Triangle 93"/>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5" name="Isosceles Triangle 94"/>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8" name="Isosceles Triangle 97"/>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9" name="Isosceles Triangle 98"/>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0" name="Isosceles Triangle 99"/>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1" name="Isosceles Triangle 100"/>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2" name="Isosceles Triangle 101"/>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4" name="Straight Connector 10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09" name="Straight Connector 108"/>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1" name="Straight Connector 110"/>
            <p:cNvCxnSpPr>
              <a:endCxn id="165959"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6" name="Straight Connector 115"/>
            <p:cNvCxnSpPr>
              <a:endCxn id="165958"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9" name="Straight Connector 118"/>
            <p:cNvCxnSpPr>
              <a:endCxn id="165955"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2" name="Straight Connector 121"/>
            <p:cNvCxnSpPr>
              <a:endCxn id="165956"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4" name="Straight Connector 123"/>
            <p:cNvCxnSpPr>
              <a:endCxn id="165954"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7" name="Straight Connector 126"/>
            <p:cNvCxnSpPr>
              <a:endCxn id="165953"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9" name="Straight Connector 128"/>
            <p:cNvCxnSpPr>
              <a:endCxn id="165952"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80" name="Straight Connector 79"/>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6" name="Straight Connector 85"/>
            <p:cNvCxnSpPr>
              <a:stCxn id="165940" idx="0"/>
              <a:endCxn id="165938"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Coordinates for a Sphere</a:t>
            </a:r>
          </a:p>
        </p:txBody>
      </p:sp>
      <p:grpSp>
        <p:nvGrpSpPr>
          <p:cNvPr id="249877" name="Group 21"/>
          <p:cNvGrpSpPr>
            <a:grpSpLocks/>
          </p:cNvGrpSpPr>
          <p:nvPr/>
        </p:nvGrpSpPr>
        <p:grpSpPr bwMode="auto">
          <a:xfrm>
            <a:off x="2768600" y="1435100"/>
            <a:ext cx="4054475" cy="4168775"/>
            <a:chOff x="1744" y="904"/>
            <a:chExt cx="2554" cy="2626"/>
          </a:xfrm>
        </p:grpSpPr>
        <p:sp>
          <p:nvSpPr>
            <p:cNvPr id="249862"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985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4986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9861"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49863"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9864"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49865"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9866" name="Text Box 10"/>
            <p:cNvSpPr txBox="1">
              <a:spLocks noChangeArrowheads="1"/>
            </p:cNvSpPr>
            <p:nvPr/>
          </p:nvSpPr>
          <p:spPr bwMode="auto">
            <a:xfrm>
              <a:off x="3142" y="1830"/>
              <a:ext cx="201" cy="212"/>
            </a:xfrm>
            <a:prstGeom prst="rect">
              <a:avLst/>
            </a:prstGeom>
            <a:noFill/>
            <a:ln w="9525">
              <a:noFill/>
              <a:miter lim="800000"/>
              <a:headEnd/>
              <a:tailEnd/>
            </a:ln>
            <a:effectLst/>
          </p:spPr>
          <p:txBody>
            <a:bodyPr wrap="none">
              <a:spAutoFit/>
            </a:bodyPr>
            <a:lstStyle/>
            <a:p>
              <a:r>
                <a:rPr lang="en-US"/>
                <a:t>P</a:t>
              </a:r>
            </a:p>
          </p:txBody>
        </p:sp>
        <p:sp>
          <p:nvSpPr>
            <p:cNvPr id="249867" name="Text Box 11"/>
            <p:cNvSpPr txBox="1">
              <a:spLocks noChangeArrowheads="1"/>
            </p:cNvSpPr>
            <p:nvPr/>
          </p:nvSpPr>
          <p:spPr bwMode="auto">
            <a:xfrm>
              <a:off x="2774" y="190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9868"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49869"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9870"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49871" name="Line 15"/>
            <p:cNvSpPr>
              <a:spLocks noChangeShapeType="1"/>
            </p:cNvSpPr>
            <p:nvPr/>
          </p:nvSpPr>
          <p:spPr bwMode="auto">
            <a:xfrm>
              <a:off x="2704" y="2344"/>
              <a:ext cx="1040" cy="648"/>
            </a:xfrm>
            <a:prstGeom prst="line">
              <a:avLst/>
            </a:prstGeom>
            <a:noFill/>
            <a:ln w="9525">
              <a:solidFill>
                <a:schemeClr val="tx1"/>
              </a:solidFill>
              <a:prstDash val="dash"/>
              <a:miter lim="800000"/>
              <a:headEnd/>
              <a:tailEnd/>
            </a:ln>
            <a:effectLst/>
          </p:spPr>
          <p:txBody>
            <a:bodyPr wrap="none"/>
            <a:lstStyle/>
            <a:p>
              <a:endParaRPr lang="en-US"/>
            </a:p>
          </p:txBody>
        </p:sp>
        <p:sp>
          <p:nvSpPr>
            <p:cNvPr id="249872"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49873" name="Arc 17"/>
            <p:cNvSpPr>
              <a:spLocks/>
            </p:cNvSpPr>
            <p:nvPr/>
          </p:nvSpPr>
          <p:spPr bwMode="auto">
            <a:xfrm>
              <a:off x="2672" y="2078"/>
              <a:ext cx="164" cy="285"/>
            </a:xfrm>
            <a:custGeom>
              <a:avLst/>
              <a:gdLst>
                <a:gd name="G0" fmla="+- 0 0 0"/>
                <a:gd name="G1" fmla="+- 21429 0 0"/>
                <a:gd name="G2" fmla="+- 21600 0 0"/>
                <a:gd name="T0" fmla="*/ 2712 w 16384"/>
                <a:gd name="T1" fmla="*/ 0 h 21429"/>
                <a:gd name="T2" fmla="*/ 16384 w 16384"/>
                <a:gd name="T3" fmla="*/ 7353 h 21429"/>
                <a:gd name="T4" fmla="*/ 0 w 16384"/>
                <a:gd name="T5" fmla="*/ 21429 h 21429"/>
              </a:gdLst>
              <a:ahLst/>
              <a:cxnLst>
                <a:cxn ang="0">
                  <a:pos x="T0" y="T1"/>
                </a:cxn>
                <a:cxn ang="0">
                  <a:pos x="T2" y="T3"/>
                </a:cxn>
                <a:cxn ang="0">
                  <a:pos x="T4" y="T5"/>
                </a:cxn>
              </a:cxnLst>
              <a:rect l="0" t="0" r="r" b="b"/>
              <a:pathLst>
                <a:path w="16384" h="21429" fill="none" extrusionOk="0">
                  <a:moveTo>
                    <a:pt x="2712" y="-1"/>
                  </a:moveTo>
                  <a:cubicBezTo>
                    <a:pt x="8023" y="672"/>
                    <a:pt x="12895" y="3292"/>
                    <a:pt x="16383" y="7353"/>
                  </a:cubicBezTo>
                </a:path>
                <a:path w="16384" h="21429" stroke="0" extrusionOk="0">
                  <a:moveTo>
                    <a:pt x="2712" y="-1"/>
                  </a:moveTo>
                  <a:cubicBezTo>
                    <a:pt x="8023" y="672"/>
                    <a:pt x="12895" y="3292"/>
                    <a:pt x="16383" y="7353"/>
                  </a:cubicBezTo>
                  <a:lnTo>
                    <a:pt x="0" y="21429"/>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4"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5"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524000" y="0"/>
            <a:ext cx="6477000" cy="1143000"/>
          </a:xfrm>
        </p:spPr>
        <p:txBody>
          <a:bodyPr/>
          <a:lstStyle/>
          <a:p>
            <a:r>
              <a:rPr lang="en-US"/>
              <a:t>Coordinates for a Sphere</a:t>
            </a:r>
          </a:p>
        </p:txBody>
      </p:sp>
      <p:sp>
        <p:nvSpPr>
          <p:cNvPr id="248838" name="Oval 6"/>
          <p:cNvSpPr>
            <a:spLocks noChangeArrowheads="1"/>
          </p:cNvSpPr>
          <p:nvPr/>
        </p:nvSpPr>
        <p:spPr bwMode="auto">
          <a:xfrm>
            <a:off x="274320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8835" name="Line 3"/>
          <p:cNvSpPr>
            <a:spLocks noChangeShapeType="1"/>
          </p:cNvSpPr>
          <p:nvPr/>
        </p:nvSpPr>
        <p:spPr bwMode="auto">
          <a:xfrm>
            <a:off x="4254500"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48836" name="Line 4"/>
          <p:cNvSpPr>
            <a:spLocks noChangeShapeType="1"/>
          </p:cNvSpPr>
          <p:nvPr/>
        </p:nvSpPr>
        <p:spPr bwMode="auto">
          <a:xfrm>
            <a:off x="4267200"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48839" name="Freeform 7"/>
          <p:cNvSpPr>
            <a:spLocks/>
          </p:cNvSpPr>
          <p:nvPr/>
        </p:nvSpPr>
        <p:spPr bwMode="auto">
          <a:xfrm>
            <a:off x="4279900"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8840" name="Line 8"/>
          <p:cNvSpPr>
            <a:spLocks noChangeShapeType="1"/>
          </p:cNvSpPr>
          <p:nvPr/>
        </p:nvSpPr>
        <p:spPr bwMode="auto">
          <a:xfrm flipV="1">
            <a:off x="4254500" y="2679700"/>
            <a:ext cx="1231900" cy="1016000"/>
          </a:xfrm>
          <a:prstGeom prst="line">
            <a:avLst/>
          </a:prstGeom>
          <a:noFill/>
          <a:ln w="9525">
            <a:solidFill>
              <a:schemeClr val="tx1"/>
            </a:solidFill>
            <a:miter lim="800000"/>
            <a:headEnd/>
            <a:tailEnd/>
          </a:ln>
          <a:effectLst/>
        </p:spPr>
        <p:txBody>
          <a:bodyPr wrap="none"/>
          <a:lstStyle/>
          <a:p>
            <a:endParaRPr lang="en-US"/>
          </a:p>
        </p:txBody>
      </p:sp>
      <p:sp>
        <p:nvSpPr>
          <p:cNvPr id="248841" name="Oval 9"/>
          <p:cNvSpPr>
            <a:spLocks noChangeArrowheads="1"/>
          </p:cNvSpPr>
          <p:nvPr/>
        </p:nvSpPr>
        <p:spPr bwMode="auto">
          <a:xfrm>
            <a:off x="5448300" y="2603500"/>
            <a:ext cx="101600" cy="1143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8842" name="Text Box 10"/>
          <p:cNvSpPr txBox="1">
            <a:spLocks noChangeArrowheads="1"/>
          </p:cNvSpPr>
          <p:nvPr/>
        </p:nvSpPr>
        <p:spPr bwMode="auto">
          <a:xfrm>
            <a:off x="5711825" y="2384425"/>
            <a:ext cx="319088" cy="336550"/>
          </a:xfrm>
          <a:prstGeom prst="rect">
            <a:avLst/>
          </a:prstGeom>
          <a:noFill/>
          <a:ln w="9525">
            <a:noFill/>
            <a:miter lim="800000"/>
            <a:headEnd/>
            <a:tailEnd/>
          </a:ln>
          <a:effectLst/>
        </p:spPr>
        <p:txBody>
          <a:bodyPr wrap="none">
            <a:spAutoFit/>
          </a:bodyPr>
          <a:lstStyle/>
          <a:p>
            <a:r>
              <a:rPr lang="en-US"/>
              <a:t>P</a:t>
            </a:r>
          </a:p>
        </p:txBody>
      </p:sp>
      <p:sp>
        <p:nvSpPr>
          <p:cNvPr id="248843" name="Text Box 11"/>
          <p:cNvSpPr txBox="1">
            <a:spLocks noChangeArrowheads="1"/>
          </p:cNvSpPr>
          <p:nvPr/>
        </p:nvSpPr>
        <p:spPr bwMode="auto">
          <a:xfrm>
            <a:off x="4302125" y="3079750"/>
            <a:ext cx="2905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8844" name="Text Box 12"/>
          <p:cNvSpPr txBox="1">
            <a:spLocks noChangeArrowheads="1"/>
          </p:cNvSpPr>
          <p:nvPr/>
        </p:nvSpPr>
        <p:spPr bwMode="auto">
          <a:xfrm>
            <a:off x="3794125" y="1533525"/>
            <a:ext cx="285750" cy="336550"/>
          </a:xfrm>
          <a:prstGeom prst="rect">
            <a:avLst/>
          </a:prstGeom>
          <a:noFill/>
          <a:ln w="9525">
            <a:noFill/>
            <a:miter lim="800000"/>
            <a:headEnd/>
            <a:tailEnd/>
          </a:ln>
          <a:effectLst/>
        </p:spPr>
        <p:txBody>
          <a:bodyPr wrap="none">
            <a:spAutoFit/>
          </a:bodyPr>
          <a:lstStyle/>
          <a:p>
            <a:r>
              <a:rPr lang="en-US"/>
              <a:t>z</a:t>
            </a:r>
          </a:p>
        </p:txBody>
      </p:sp>
      <p:sp>
        <p:nvSpPr>
          <p:cNvPr id="248845" name="Text Box 13"/>
          <p:cNvSpPr txBox="1">
            <a:spLocks noChangeArrowheads="1"/>
          </p:cNvSpPr>
          <p:nvPr/>
        </p:nvSpPr>
        <p:spPr bwMode="auto">
          <a:xfrm>
            <a:off x="6511925" y="3768725"/>
            <a:ext cx="285750" cy="336550"/>
          </a:xfrm>
          <a:prstGeom prst="rect">
            <a:avLst/>
          </a:prstGeom>
          <a:noFill/>
          <a:ln w="9525">
            <a:noFill/>
            <a:miter lim="800000"/>
            <a:headEnd/>
            <a:tailEnd/>
          </a:ln>
          <a:effectLst/>
        </p:spPr>
        <p:txBody>
          <a:bodyPr wrap="none">
            <a:spAutoFit/>
          </a:bodyPr>
          <a:lstStyle/>
          <a:p>
            <a:r>
              <a:rPr lang="en-US"/>
              <a:t>y</a:t>
            </a:r>
          </a:p>
        </p:txBody>
      </p:sp>
      <p:sp>
        <p:nvSpPr>
          <p:cNvPr id="248846" name="Text Box 14"/>
          <p:cNvSpPr txBox="1">
            <a:spLocks noChangeArrowheads="1"/>
          </p:cNvSpPr>
          <p:nvPr/>
        </p:nvSpPr>
        <p:spPr bwMode="auto">
          <a:xfrm>
            <a:off x="3832225" y="5534025"/>
            <a:ext cx="1084263" cy="336550"/>
          </a:xfrm>
          <a:prstGeom prst="rect">
            <a:avLst/>
          </a:prstGeom>
          <a:noFill/>
          <a:ln w="9525">
            <a:noFill/>
            <a:miter lim="800000"/>
            <a:headEnd/>
            <a:tailEnd/>
          </a:ln>
          <a:effectLst/>
        </p:spPr>
        <p:txBody>
          <a:bodyPr wrap="none">
            <a:spAutoFit/>
          </a:bodyPr>
          <a:lstStyle/>
          <a:p>
            <a:r>
              <a:rPr lang="en-US"/>
              <a:t>Side 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Coordinates for a Sphere</a:t>
            </a:r>
          </a:p>
        </p:txBody>
      </p:sp>
      <p:grpSp>
        <p:nvGrpSpPr>
          <p:cNvPr id="247825" name="Group 17"/>
          <p:cNvGrpSpPr>
            <a:grpSpLocks/>
          </p:cNvGrpSpPr>
          <p:nvPr/>
        </p:nvGrpSpPr>
        <p:grpSpPr bwMode="auto">
          <a:xfrm>
            <a:off x="2768600" y="1533525"/>
            <a:ext cx="4054475" cy="4337050"/>
            <a:chOff x="1744" y="966"/>
            <a:chExt cx="2554" cy="2732"/>
          </a:xfrm>
        </p:grpSpPr>
        <p:sp>
          <p:nvSpPr>
            <p:cNvPr id="247815" name="Oval 7"/>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7812" name="Line 4"/>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47813" name="Line 5"/>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7816" name="Freeform 8"/>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47817" name="Line 9"/>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47818" name="Oval 10"/>
            <p:cNvSpPr>
              <a:spLocks noChangeArrowheads="1"/>
            </p:cNvSpPr>
            <p:nvPr/>
          </p:nvSpPr>
          <p:spPr bwMode="auto">
            <a:xfrm>
              <a:off x="3448" y="164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7819" name="Text Box 11"/>
            <p:cNvSpPr txBox="1">
              <a:spLocks noChangeArrowheads="1"/>
            </p:cNvSpPr>
            <p:nvPr/>
          </p:nvSpPr>
          <p:spPr bwMode="auto">
            <a:xfrm>
              <a:off x="3614" y="1502"/>
              <a:ext cx="201" cy="212"/>
            </a:xfrm>
            <a:prstGeom prst="rect">
              <a:avLst/>
            </a:prstGeom>
            <a:noFill/>
            <a:ln w="9525">
              <a:noFill/>
              <a:miter lim="800000"/>
              <a:headEnd/>
              <a:tailEnd/>
            </a:ln>
            <a:effectLst/>
          </p:spPr>
          <p:txBody>
            <a:bodyPr wrap="none">
              <a:spAutoFit/>
            </a:bodyPr>
            <a:lstStyle/>
            <a:p>
              <a:r>
                <a:rPr lang="en-US"/>
                <a:t>P</a:t>
              </a:r>
            </a:p>
          </p:txBody>
        </p:sp>
        <p:sp>
          <p:nvSpPr>
            <p:cNvPr id="247821" name="Text Box 13"/>
            <p:cNvSpPr txBox="1">
              <a:spLocks noChangeArrowheads="1"/>
            </p:cNvSpPr>
            <p:nvPr/>
          </p:nvSpPr>
          <p:spPr bwMode="auto">
            <a:xfrm>
              <a:off x="2958" y="2108"/>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7822" name="Text Box 14"/>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y</a:t>
              </a:r>
            </a:p>
          </p:txBody>
        </p:sp>
        <p:sp>
          <p:nvSpPr>
            <p:cNvPr id="247823" name="Text Box 15"/>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7824" name="Text Box 16"/>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2952" name="Group 24"/>
          <p:cNvGrpSpPr>
            <a:grpSpLocks/>
          </p:cNvGrpSpPr>
          <p:nvPr/>
        </p:nvGrpSpPr>
        <p:grpSpPr bwMode="auto">
          <a:xfrm>
            <a:off x="2768600" y="1533525"/>
            <a:ext cx="4054475" cy="4413250"/>
            <a:chOff x="1744" y="966"/>
            <a:chExt cx="2554" cy="2780"/>
          </a:xfrm>
        </p:grpSpPr>
        <p:sp>
          <p:nvSpPr>
            <p:cNvPr id="252933" name="Oval 5"/>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2931" name="Line 3"/>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52932"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2934"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2935" name="Line 7"/>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52938" name="Text Box 10"/>
            <p:cNvSpPr txBox="1">
              <a:spLocks noChangeArrowheads="1"/>
            </p:cNvSpPr>
            <p:nvPr/>
          </p:nvSpPr>
          <p:spPr bwMode="auto">
            <a:xfrm>
              <a:off x="3206"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2939"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2940"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2942" name="Line 14"/>
            <p:cNvSpPr>
              <a:spLocks noChangeShapeType="1"/>
            </p:cNvSpPr>
            <p:nvPr/>
          </p:nvSpPr>
          <p:spPr bwMode="auto">
            <a:xfrm flipV="1">
              <a:off x="2712" y="1600"/>
              <a:ext cx="664" cy="712"/>
            </a:xfrm>
            <a:prstGeom prst="line">
              <a:avLst/>
            </a:prstGeom>
            <a:noFill/>
            <a:ln w="9525">
              <a:solidFill>
                <a:schemeClr val="tx1"/>
              </a:solidFill>
              <a:miter lim="800000"/>
              <a:headEnd/>
              <a:tailEnd/>
            </a:ln>
            <a:effectLst/>
          </p:spPr>
          <p:txBody>
            <a:bodyPr wrap="none"/>
            <a:lstStyle/>
            <a:p>
              <a:endParaRPr lang="en-US"/>
            </a:p>
          </p:txBody>
        </p:sp>
        <p:sp>
          <p:nvSpPr>
            <p:cNvPr id="252943" name="Arc 15"/>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2945" name="Arc 17"/>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2946" name="Text Box 18"/>
            <p:cNvSpPr txBox="1">
              <a:spLocks noChangeArrowheads="1"/>
            </p:cNvSpPr>
            <p:nvPr/>
          </p:nvSpPr>
          <p:spPr bwMode="auto">
            <a:xfrm>
              <a:off x="3158" y="2318"/>
              <a:ext cx="159" cy="212"/>
            </a:xfrm>
            <a:prstGeom prst="rect">
              <a:avLst/>
            </a:prstGeom>
            <a:noFill/>
            <a:ln w="9525">
              <a:noFill/>
              <a:miter lim="800000"/>
              <a:headEnd/>
              <a:tailEnd/>
            </a:ln>
            <a:effectLst/>
          </p:spPr>
          <p:txBody>
            <a:bodyPr wrap="none">
              <a:spAutoFit/>
            </a:bodyPr>
            <a:lstStyle/>
            <a:p>
              <a:r>
                <a:rPr lang="en-US"/>
                <a:t>r</a:t>
              </a:r>
            </a:p>
          </p:txBody>
        </p:sp>
        <p:sp>
          <p:nvSpPr>
            <p:cNvPr id="252947" name="Line 19"/>
            <p:cNvSpPr>
              <a:spLocks noChangeShapeType="1"/>
            </p:cNvSpPr>
            <p:nvPr/>
          </p:nvSpPr>
          <p:spPr bwMode="auto">
            <a:xfrm>
              <a:off x="2712"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2948" name="Text Box 20"/>
            <p:cNvSpPr txBox="1">
              <a:spLocks noChangeArrowheads="1"/>
            </p:cNvSpPr>
            <p:nvPr/>
          </p:nvSpPr>
          <p:spPr bwMode="auto">
            <a:xfrm>
              <a:off x="2494" y="3534"/>
              <a:ext cx="683" cy="212"/>
            </a:xfrm>
            <a:prstGeom prst="rect">
              <a:avLst/>
            </a:prstGeom>
            <a:noFill/>
            <a:ln w="9525">
              <a:noFill/>
              <a:miter lim="800000"/>
              <a:headEnd/>
              <a:tailEnd/>
            </a:ln>
            <a:effectLst/>
          </p:spPr>
          <p:txBody>
            <a:bodyPr wrap="none">
              <a:spAutoFit/>
            </a:bodyPr>
            <a:lstStyle/>
            <a:p>
              <a:r>
                <a:rPr lang="en-US"/>
                <a:t>Side View</a:t>
              </a:r>
            </a:p>
          </p:txBody>
        </p:sp>
        <p:sp>
          <p:nvSpPr>
            <p:cNvPr id="252949" name="Line 21"/>
            <p:cNvSpPr>
              <a:spLocks noChangeShapeType="1"/>
            </p:cNvSpPr>
            <p:nvPr/>
          </p:nvSpPr>
          <p:spPr bwMode="auto">
            <a:xfrm>
              <a:off x="3368" y="1600"/>
              <a:ext cx="104" cy="88"/>
            </a:xfrm>
            <a:prstGeom prst="line">
              <a:avLst/>
            </a:prstGeom>
            <a:noFill/>
            <a:ln w="38100">
              <a:solidFill>
                <a:srgbClr val="FF3300"/>
              </a:solidFill>
              <a:miter lim="800000"/>
              <a:headEnd/>
              <a:tailEnd/>
            </a:ln>
            <a:effectLst/>
          </p:spPr>
          <p:txBody>
            <a:bodyPr wrap="none"/>
            <a:lstStyle/>
            <a:p>
              <a:endParaRPr lang="en-US"/>
            </a:p>
          </p:txBody>
        </p:sp>
        <p:sp>
          <p:nvSpPr>
            <p:cNvPr id="252950" name="Text Box 22"/>
            <p:cNvSpPr txBox="1">
              <a:spLocks noChangeArrowheads="1"/>
            </p:cNvSpPr>
            <p:nvPr/>
          </p:nvSpPr>
          <p:spPr bwMode="auto">
            <a:xfrm>
              <a:off x="3606"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graphicFrame>
        <p:nvGraphicFramePr>
          <p:cNvPr id="253971" name="Object 19"/>
          <p:cNvGraphicFramePr>
            <a:graphicFrameLocks noChangeAspect="1"/>
          </p:cNvGraphicFramePr>
          <p:nvPr/>
        </p:nvGraphicFramePr>
        <p:xfrm>
          <a:off x="704850" y="3009900"/>
          <a:ext cx="2381250" cy="952500"/>
        </p:xfrm>
        <a:graphic>
          <a:graphicData uri="http://schemas.openxmlformats.org/presentationml/2006/ole">
            <mc:AlternateContent xmlns:mc="http://schemas.openxmlformats.org/markup-compatibility/2006">
              <mc:Choice xmlns:v="urn:schemas-microsoft-com:vml" Requires="v">
                <p:oleObj spid="_x0000_s253974" name="Equation" r:id="rId3" imgW="1206360" imgH="482400" progId="Equation.3">
                  <p:embed/>
                </p:oleObj>
              </mc:Choice>
              <mc:Fallback>
                <p:oleObj name="Equation" r:id="rId3" imgW="1206360" imgH="4824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009900"/>
                        <a:ext cx="2381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6027" name="Group 27"/>
          <p:cNvGrpSpPr>
            <a:grpSpLocks/>
          </p:cNvGrpSpPr>
          <p:nvPr/>
        </p:nvGrpSpPr>
        <p:grpSpPr bwMode="auto">
          <a:xfrm>
            <a:off x="2768600" y="1435100"/>
            <a:ext cx="4054475" cy="4168775"/>
            <a:chOff x="1744" y="904"/>
            <a:chExt cx="2554" cy="2626"/>
          </a:xfrm>
        </p:grpSpPr>
        <p:sp>
          <p:nvSpPr>
            <p:cNvPr id="256006"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6003"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6004"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6005"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6007"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6008"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56009"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56010" name="Text Box 10"/>
            <p:cNvSpPr txBox="1">
              <a:spLocks noChangeArrowheads="1"/>
            </p:cNvSpPr>
            <p:nvPr/>
          </p:nvSpPr>
          <p:spPr bwMode="auto">
            <a:xfrm>
              <a:off x="3142" y="1967"/>
              <a:ext cx="201" cy="212"/>
            </a:xfrm>
            <a:prstGeom prst="rect">
              <a:avLst/>
            </a:prstGeom>
            <a:noFill/>
            <a:ln w="9525">
              <a:noFill/>
              <a:miter lim="800000"/>
              <a:headEnd/>
              <a:tailEnd/>
            </a:ln>
            <a:effectLst/>
          </p:spPr>
          <p:txBody>
            <a:bodyPr>
              <a:spAutoFit/>
            </a:bodyPr>
            <a:lstStyle/>
            <a:p>
              <a:r>
                <a:rPr lang="en-US"/>
                <a:t>P</a:t>
              </a:r>
            </a:p>
          </p:txBody>
        </p:sp>
        <p:sp>
          <p:nvSpPr>
            <p:cNvPr id="256011" name="Text Box 11"/>
            <p:cNvSpPr txBox="1">
              <a:spLocks noChangeArrowheads="1"/>
            </p:cNvSpPr>
            <p:nvPr/>
          </p:nvSpPr>
          <p:spPr bwMode="auto">
            <a:xfrm>
              <a:off x="2734" y="194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12"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6013"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6014"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6015" name="Line 15"/>
            <p:cNvSpPr>
              <a:spLocks noChangeShapeType="1"/>
            </p:cNvSpPr>
            <p:nvPr/>
          </p:nvSpPr>
          <p:spPr bwMode="auto">
            <a:xfrm>
              <a:off x="2704" y="2344"/>
              <a:ext cx="1016" cy="672"/>
            </a:xfrm>
            <a:prstGeom prst="line">
              <a:avLst/>
            </a:prstGeom>
            <a:noFill/>
            <a:ln w="9525">
              <a:solidFill>
                <a:schemeClr val="tx1"/>
              </a:solidFill>
              <a:prstDash val="dash"/>
              <a:miter lim="800000"/>
              <a:headEnd/>
              <a:tailEnd/>
            </a:ln>
            <a:effectLst/>
          </p:spPr>
          <p:txBody>
            <a:bodyPr wrap="none"/>
            <a:lstStyle/>
            <a:p>
              <a:endParaRPr lang="en-US"/>
            </a:p>
          </p:txBody>
        </p:sp>
        <p:sp>
          <p:nvSpPr>
            <p:cNvPr id="256016"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56017" name="Arc 17"/>
            <p:cNvSpPr>
              <a:spLocks/>
            </p:cNvSpPr>
            <p:nvPr/>
          </p:nvSpPr>
          <p:spPr bwMode="auto">
            <a:xfrm>
              <a:off x="2712" y="2084"/>
              <a:ext cx="146" cy="287"/>
            </a:xfrm>
            <a:custGeom>
              <a:avLst/>
              <a:gdLst>
                <a:gd name="G0" fmla="+- 0 0 0"/>
                <a:gd name="G1" fmla="+- 21567 0 0"/>
                <a:gd name="G2" fmla="+- 21600 0 0"/>
                <a:gd name="T0" fmla="*/ 1192 w 14636"/>
                <a:gd name="T1" fmla="*/ 0 h 21567"/>
                <a:gd name="T2" fmla="*/ 14636 w 14636"/>
                <a:gd name="T3" fmla="*/ 5681 h 21567"/>
                <a:gd name="T4" fmla="*/ 0 w 14636"/>
                <a:gd name="T5" fmla="*/ 21567 h 21567"/>
              </a:gdLst>
              <a:ahLst/>
              <a:cxnLst>
                <a:cxn ang="0">
                  <a:pos x="T0" y="T1"/>
                </a:cxn>
                <a:cxn ang="0">
                  <a:pos x="T2" y="T3"/>
                </a:cxn>
                <a:cxn ang="0">
                  <a:pos x="T4" y="T5"/>
                </a:cxn>
              </a:cxnLst>
              <a:rect l="0" t="0" r="r" b="b"/>
              <a:pathLst>
                <a:path w="14636" h="21567" fill="none" extrusionOk="0">
                  <a:moveTo>
                    <a:pt x="1192" y="-1"/>
                  </a:moveTo>
                  <a:cubicBezTo>
                    <a:pt x="6196" y="276"/>
                    <a:pt x="10949" y="2285"/>
                    <a:pt x="14635" y="5681"/>
                  </a:cubicBezTo>
                </a:path>
                <a:path w="14636" h="21567" stroke="0" extrusionOk="0">
                  <a:moveTo>
                    <a:pt x="1192" y="-1"/>
                  </a:moveTo>
                  <a:cubicBezTo>
                    <a:pt x="6196" y="276"/>
                    <a:pt x="10949" y="2285"/>
                    <a:pt x="14635" y="5681"/>
                  </a:cubicBezTo>
                  <a:lnTo>
                    <a:pt x="0" y="21567"/>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8"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9"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20" name="Oval 20"/>
            <p:cNvSpPr>
              <a:spLocks noChangeArrowheads="1"/>
            </p:cNvSpPr>
            <p:nvPr/>
          </p:nvSpPr>
          <p:spPr bwMode="auto">
            <a:xfrm>
              <a:off x="1866" y="1837"/>
              <a:ext cx="1755" cy="13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6021" name="Line 21"/>
            <p:cNvSpPr>
              <a:spLocks noChangeShapeType="1"/>
            </p:cNvSpPr>
            <p:nvPr/>
          </p:nvSpPr>
          <p:spPr bwMode="auto">
            <a:xfrm>
              <a:off x="2706" y="1902"/>
              <a:ext cx="366" cy="4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6022" name="Freeform 22"/>
            <p:cNvSpPr>
              <a:spLocks/>
            </p:cNvSpPr>
            <p:nvPr/>
          </p:nvSpPr>
          <p:spPr bwMode="auto">
            <a:xfrm>
              <a:off x="2880" y="1390"/>
              <a:ext cx="686" cy="503"/>
            </a:xfrm>
            <a:custGeom>
              <a:avLst/>
              <a:gdLst/>
              <a:ahLst/>
              <a:cxnLst>
                <a:cxn ang="0">
                  <a:pos x="0" y="503"/>
                </a:cxn>
                <a:cxn ang="0">
                  <a:pos x="192" y="329"/>
                </a:cxn>
                <a:cxn ang="0">
                  <a:pos x="238" y="384"/>
                </a:cxn>
                <a:cxn ang="0">
                  <a:pos x="686" y="0"/>
                </a:cxn>
              </a:cxnLst>
              <a:rect l="0" t="0" r="r" b="b"/>
              <a:pathLst>
                <a:path w="686" h="503">
                  <a:moveTo>
                    <a:pt x="0" y="503"/>
                  </a:moveTo>
                  <a:cubicBezTo>
                    <a:pt x="76" y="426"/>
                    <a:pt x="152" y="349"/>
                    <a:pt x="192" y="329"/>
                  </a:cubicBezTo>
                  <a:cubicBezTo>
                    <a:pt x="232" y="309"/>
                    <a:pt x="156" y="439"/>
                    <a:pt x="238" y="384"/>
                  </a:cubicBezTo>
                  <a:cubicBezTo>
                    <a:pt x="320" y="329"/>
                    <a:pt x="613" y="62"/>
                    <a:pt x="686" y="0"/>
                  </a:cubicBezTo>
                </a:path>
              </a:pathLst>
            </a:custGeom>
            <a:noFill/>
            <a:ln w="9525" cap="flat" cmpd="sng">
              <a:solidFill>
                <a:schemeClr val="tx1"/>
              </a:solidFill>
              <a:prstDash val="dash"/>
              <a:miter lim="800000"/>
              <a:headEnd type="triangle" w="med" len="med"/>
              <a:tailEnd type="none" w="med" len="med"/>
            </a:ln>
            <a:effectLst/>
          </p:spPr>
          <p:txBody>
            <a:bodyPr wrap="none"/>
            <a:lstStyle/>
            <a:p>
              <a:endParaRPr lang="en-US"/>
            </a:p>
          </p:txBody>
        </p:sp>
        <p:sp>
          <p:nvSpPr>
            <p:cNvPr id="256023" name="Text Box 23"/>
            <p:cNvSpPr txBox="1">
              <a:spLocks noChangeArrowheads="1"/>
            </p:cNvSpPr>
            <p:nvPr/>
          </p:nvSpPr>
          <p:spPr bwMode="auto">
            <a:xfrm>
              <a:off x="3563" y="1252"/>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5002" name="Group 26"/>
          <p:cNvGrpSpPr>
            <a:grpSpLocks/>
          </p:cNvGrpSpPr>
          <p:nvPr/>
        </p:nvGrpSpPr>
        <p:grpSpPr bwMode="auto">
          <a:xfrm>
            <a:off x="2778125" y="1435100"/>
            <a:ext cx="4116388" cy="4435475"/>
            <a:chOff x="1750" y="904"/>
            <a:chExt cx="2593" cy="2794"/>
          </a:xfrm>
        </p:grpSpPr>
        <p:sp>
          <p:nvSpPr>
            <p:cNvPr id="254981" name="Oval 5"/>
            <p:cNvSpPr>
              <a:spLocks noChangeArrowheads="1"/>
            </p:cNvSpPr>
            <p:nvPr/>
          </p:nvSpPr>
          <p:spPr bwMode="auto">
            <a:xfrm>
              <a:off x="1750"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497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498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4982"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4983" name="Line 7"/>
            <p:cNvSpPr>
              <a:spLocks noChangeShapeType="1"/>
            </p:cNvSpPr>
            <p:nvPr/>
          </p:nvSpPr>
          <p:spPr bwMode="auto">
            <a:xfrm flipV="1">
              <a:off x="2696" y="1824"/>
              <a:ext cx="608" cy="504"/>
            </a:xfrm>
            <a:prstGeom prst="line">
              <a:avLst/>
            </a:prstGeom>
            <a:noFill/>
            <a:ln w="9525">
              <a:solidFill>
                <a:schemeClr val="tx1"/>
              </a:solidFill>
              <a:miter lim="800000"/>
              <a:headEnd/>
              <a:tailEnd/>
            </a:ln>
            <a:effectLst/>
          </p:spPr>
          <p:txBody>
            <a:bodyPr wrap="none"/>
            <a:lstStyle/>
            <a:p>
              <a:endParaRPr lang="en-US"/>
            </a:p>
          </p:txBody>
        </p:sp>
        <p:sp>
          <p:nvSpPr>
            <p:cNvPr id="254987"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x</a:t>
              </a:r>
            </a:p>
          </p:txBody>
        </p:sp>
        <p:sp>
          <p:nvSpPr>
            <p:cNvPr id="254988"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y</a:t>
              </a:r>
            </a:p>
          </p:txBody>
        </p:sp>
        <p:sp>
          <p:nvSpPr>
            <p:cNvPr id="254989" name="Text Box 13"/>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sp>
          <p:nvSpPr>
            <p:cNvPr id="254992" name="Text Box 16"/>
            <p:cNvSpPr txBox="1">
              <a:spLocks noChangeArrowheads="1"/>
            </p:cNvSpPr>
            <p:nvPr/>
          </p:nvSpPr>
          <p:spPr bwMode="auto">
            <a:xfrm>
              <a:off x="3092" y="2037"/>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4993" name="Line 17"/>
            <p:cNvSpPr>
              <a:spLocks noChangeShapeType="1"/>
            </p:cNvSpPr>
            <p:nvPr/>
          </p:nvSpPr>
          <p:spPr bwMode="auto">
            <a:xfrm flipV="1">
              <a:off x="2712" y="1768"/>
              <a:ext cx="496" cy="544"/>
            </a:xfrm>
            <a:prstGeom prst="line">
              <a:avLst/>
            </a:prstGeom>
            <a:noFill/>
            <a:ln w="9525">
              <a:solidFill>
                <a:schemeClr val="tx1"/>
              </a:solidFill>
              <a:miter lim="800000"/>
              <a:headEnd/>
              <a:tailEnd/>
            </a:ln>
            <a:effectLst/>
          </p:spPr>
          <p:txBody>
            <a:bodyPr wrap="none"/>
            <a:lstStyle/>
            <a:p>
              <a:endParaRPr lang="en-US"/>
            </a:p>
          </p:txBody>
        </p:sp>
        <p:sp>
          <p:nvSpPr>
            <p:cNvPr id="254994" name="Arc 18"/>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4995" name="Arc 19"/>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4996" name="Line 20"/>
            <p:cNvSpPr>
              <a:spLocks noChangeShapeType="1"/>
            </p:cNvSpPr>
            <p:nvPr/>
          </p:nvSpPr>
          <p:spPr bwMode="auto">
            <a:xfrm>
              <a:off x="3210" y="1759"/>
              <a:ext cx="83" cy="73"/>
            </a:xfrm>
            <a:prstGeom prst="line">
              <a:avLst/>
            </a:prstGeom>
            <a:noFill/>
            <a:ln w="38100">
              <a:solidFill>
                <a:srgbClr val="FF3300"/>
              </a:solidFill>
              <a:miter lim="800000"/>
              <a:headEnd/>
              <a:tailEnd/>
            </a:ln>
            <a:effectLst/>
          </p:spPr>
          <p:txBody>
            <a:bodyPr wrap="none"/>
            <a:lstStyle/>
            <a:p>
              <a:endParaRPr lang="en-US"/>
            </a:p>
          </p:txBody>
        </p:sp>
        <p:sp>
          <p:nvSpPr>
            <p:cNvPr id="254997" name="Oval 21"/>
            <p:cNvSpPr>
              <a:spLocks noChangeArrowheads="1"/>
            </p:cNvSpPr>
            <p:nvPr/>
          </p:nvSpPr>
          <p:spPr bwMode="auto">
            <a:xfrm>
              <a:off x="2040" y="1596"/>
              <a:ext cx="1416" cy="138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4998" name="Line 22"/>
            <p:cNvSpPr>
              <a:spLocks noChangeShapeType="1"/>
            </p:cNvSpPr>
            <p:nvPr/>
          </p:nvSpPr>
          <p:spPr bwMode="auto">
            <a:xfrm>
              <a:off x="2706" y="2337"/>
              <a:ext cx="393" cy="534"/>
            </a:xfrm>
            <a:prstGeom prst="line">
              <a:avLst/>
            </a:prstGeom>
            <a:noFill/>
            <a:ln w="9525">
              <a:solidFill>
                <a:schemeClr val="tx1"/>
              </a:solidFill>
              <a:miter lim="800000"/>
              <a:headEnd/>
              <a:tailEnd type="triangle" w="med" len="med"/>
            </a:ln>
            <a:effectLst/>
          </p:spPr>
          <p:txBody>
            <a:bodyPr wrap="none"/>
            <a:lstStyle/>
            <a:p>
              <a:endParaRPr lang="en-US"/>
            </a:p>
          </p:txBody>
        </p:sp>
        <p:sp>
          <p:nvSpPr>
            <p:cNvPr id="254999" name="Rectangle 23"/>
            <p:cNvSpPr>
              <a:spLocks noChangeArrowheads="1"/>
            </p:cNvSpPr>
            <p:nvPr/>
          </p:nvSpPr>
          <p:spPr bwMode="auto">
            <a:xfrm>
              <a:off x="2494" y="2521"/>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5000" name="Text Box 24"/>
            <p:cNvSpPr txBox="1">
              <a:spLocks noChangeArrowheads="1"/>
            </p:cNvSpPr>
            <p:nvPr/>
          </p:nvSpPr>
          <p:spPr bwMode="auto">
            <a:xfrm>
              <a:off x="3514" y="1492"/>
              <a:ext cx="82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aphicFrame>
        <p:nvGraphicFramePr>
          <p:cNvPr id="257044" name="Object 20"/>
          <p:cNvGraphicFramePr>
            <a:graphicFrameLocks noChangeAspect="1"/>
          </p:cNvGraphicFramePr>
          <p:nvPr/>
        </p:nvGraphicFramePr>
        <p:xfrm>
          <a:off x="696913" y="2470150"/>
          <a:ext cx="2857500" cy="1303338"/>
        </p:xfrm>
        <a:graphic>
          <a:graphicData uri="http://schemas.openxmlformats.org/presentationml/2006/ole">
            <mc:AlternateContent xmlns:mc="http://schemas.openxmlformats.org/markup-compatibility/2006">
              <mc:Choice xmlns:v="urn:schemas-microsoft-com:vml" Requires="v">
                <p:oleObj spid="_x0000_s257047" name="Equation" r:id="rId3" imgW="1447560" imgH="660240" progId="Equation.3">
                  <p:embed/>
                </p:oleObj>
              </mc:Choice>
              <mc:Fallback>
                <p:oleObj name="Equation" r:id="rId3" imgW="1447560" imgH="66024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470150"/>
                        <a:ext cx="2857500"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5" name="Text Box 21"/>
          <p:cNvSpPr txBox="1">
            <a:spLocks noChangeArrowheads="1"/>
          </p:cNvSpPr>
          <p:nvPr/>
        </p:nvSpPr>
        <p:spPr bwMode="auto">
          <a:xfrm>
            <a:off x="590550" y="4545013"/>
            <a:ext cx="3227388" cy="581025"/>
          </a:xfrm>
          <a:prstGeom prst="rect">
            <a:avLst/>
          </a:prstGeom>
          <a:noFill/>
          <a:ln w="9525">
            <a:noFill/>
            <a:miter lim="800000"/>
            <a:headEnd/>
            <a:tailEnd/>
          </a:ln>
          <a:effectLst/>
        </p:spPr>
        <p:txBody>
          <a:bodyPr>
            <a:spAutoFit/>
          </a:bodyPr>
          <a:lstStyle/>
          <a:p>
            <a:r>
              <a:rPr lang="en-US"/>
              <a:t>It is the circumference of the smaller circle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3"/>
          <p:cNvGrpSpPr>
            <a:grpSpLocks/>
          </p:cNvGrpSpPr>
          <p:nvPr/>
        </p:nvGrpSpPr>
        <p:grpSpPr bwMode="auto">
          <a:xfrm>
            <a:off x="1944914" y="1988456"/>
            <a:ext cx="4866368" cy="2685143"/>
            <a:chOff x="698" y="1317"/>
            <a:chExt cx="1480" cy="804"/>
          </a:xfrm>
        </p:grpSpPr>
        <p:grpSp>
          <p:nvGrpSpPr>
            <p:cNvPr id="58" name="Group 4"/>
            <p:cNvGrpSpPr>
              <a:grpSpLocks/>
            </p:cNvGrpSpPr>
            <p:nvPr/>
          </p:nvGrpSpPr>
          <p:grpSpPr bwMode="auto">
            <a:xfrm>
              <a:off x="698" y="1936"/>
              <a:ext cx="161" cy="96"/>
              <a:chOff x="707" y="2868"/>
              <a:chExt cx="161" cy="96"/>
            </a:xfrm>
          </p:grpSpPr>
          <p:sp>
            <p:nvSpPr>
              <p:cNvPr id="65" name="AutoShape 5"/>
              <p:cNvSpPr>
                <a:spLocks noChangeArrowheads="1"/>
              </p:cNvSpPr>
              <p:nvPr/>
            </p:nvSpPr>
            <p:spPr bwMode="auto">
              <a:xfrm rot="213656" flipH="1">
                <a:off x="707" y="2868"/>
                <a:ext cx="161" cy="96"/>
              </a:xfrm>
              <a:prstGeom prst="flowChartMagneticDrum">
                <a:avLst/>
              </a:prstGeom>
              <a:solidFill>
                <a:schemeClr val="accent1"/>
              </a:solidFill>
              <a:ln w="9525">
                <a:noFill/>
                <a:round/>
                <a:headEnd/>
                <a:tailEnd/>
              </a:ln>
            </p:spPr>
            <p:txBody>
              <a:bodyPr wrap="none" anchor="ctr"/>
              <a:lstStyle/>
              <a:p>
                <a:endParaRPr lang="en-US"/>
              </a:p>
            </p:txBody>
          </p:sp>
          <p:sp>
            <p:nvSpPr>
              <p:cNvPr id="66" name="Arc 6"/>
              <p:cNvSpPr>
                <a:spLocks/>
              </p:cNvSpPr>
              <p:nvPr/>
            </p:nvSpPr>
            <p:spPr bwMode="auto">
              <a:xfrm flipH="1">
                <a:off x="820" y="2877"/>
                <a:ext cx="27" cy="84"/>
              </a:xfrm>
              <a:custGeom>
                <a:avLst/>
                <a:gdLst>
                  <a:gd name="T0" fmla="*/ 3 w 23817"/>
                  <a:gd name="T1" fmla="*/ 0 h 43200"/>
                  <a:gd name="T2" fmla="*/ 0 w 23817"/>
                  <a:gd name="T3" fmla="*/ 84 h 43200"/>
                  <a:gd name="T4" fmla="*/ 3 w 23817"/>
                  <a:gd name="T5" fmla="*/ 4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noFill/>
                <a:prstDash val="sysDot"/>
                <a:round/>
                <a:headEnd/>
                <a:tailEnd/>
              </a:ln>
            </p:spPr>
            <p:txBody>
              <a:bodyPr wrap="none" anchor="ctr"/>
              <a:lstStyle/>
              <a:p>
                <a:endParaRPr lang="en-US"/>
              </a:p>
            </p:txBody>
          </p:sp>
        </p:grpSp>
        <p:sp>
          <p:nvSpPr>
            <p:cNvPr id="59" name="Freeform 7"/>
            <p:cNvSpPr>
              <a:spLocks/>
            </p:cNvSpPr>
            <p:nvPr/>
          </p:nvSpPr>
          <p:spPr bwMode="auto">
            <a:xfrm>
              <a:off x="702" y="1393"/>
              <a:ext cx="1407" cy="642"/>
            </a:xfrm>
            <a:custGeom>
              <a:avLst/>
              <a:gdLst>
                <a:gd name="T0" fmla="*/ 126 w 1407"/>
                <a:gd name="T1" fmla="*/ 546 h 642"/>
                <a:gd name="T2" fmla="*/ 222 w 1407"/>
                <a:gd name="T3" fmla="*/ 546 h 642"/>
                <a:gd name="T4" fmla="*/ 336 w 1407"/>
                <a:gd name="T5" fmla="*/ 525 h 642"/>
                <a:gd name="T6" fmla="*/ 441 w 1407"/>
                <a:gd name="T7" fmla="*/ 507 h 642"/>
                <a:gd name="T8" fmla="*/ 537 w 1407"/>
                <a:gd name="T9" fmla="*/ 480 h 642"/>
                <a:gd name="T10" fmla="*/ 618 w 1407"/>
                <a:gd name="T11" fmla="*/ 444 h 642"/>
                <a:gd name="T12" fmla="*/ 678 w 1407"/>
                <a:gd name="T13" fmla="*/ 402 h 642"/>
                <a:gd name="T14" fmla="*/ 759 w 1407"/>
                <a:gd name="T15" fmla="*/ 315 h 642"/>
                <a:gd name="T16" fmla="*/ 834 w 1407"/>
                <a:gd name="T17" fmla="*/ 216 h 642"/>
                <a:gd name="T18" fmla="*/ 924 w 1407"/>
                <a:gd name="T19" fmla="*/ 102 h 642"/>
                <a:gd name="T20" fmla="*/ 990 w 1407"/>
                <a:gd name="T21" fmla="*/ 57 h 642"/>
                <a:gd name="T22" fmla="*/ 1080 w 1407"/>
                <a:gd name="T23" fmla="*/ 24 h 642"/>
                <a:gd name="T24" fmla="*/ 1161 w 1407"/>
                <a:gd name="T25" fmla="*/ 9 h 642"/>
                <a:gd name="T26" fmla="*/ 1242 w 1407"/>
                <a:gd name="T27" fmla="*/ 0 h 642"/>
                <a:gd name="T28" fmla="*/ 1332 w 1407"/>
                <a:gd name="T29" fmla="*/ 6 h 642"/>
                <a:gd name="T30" fmla="*/ 1389 w 1407"/>
                <a:gd name="T31" fmla="*/ 6 h 642"/>
                <a:gd name="T32" fmla="*/ 1407 w 1407"/>
                <a:gd name="T33" fmla="*/ 18 h 642"/>
                <a:gd name="T34" fmla="*/ 1407 w 1407"/>
                <a:gd name="T35" fmla="*/ 90 h 642"/>
                <a:gd name="T36" fmla="*/ 1404 w 1407"/>
                <a:gd name="T37" fmla="*/ 135 h 642"/>
                <a:gd name="T38" fmla="*/ 1395 w 1407"/>
                <a:gd name="T39" fmla="*/ 192 h 642"/>
                <a:gd name="T40" fmla="*/ 1377 w 1407"/>
                <a:gd name="T41" fmla="*/ 243 h 642"/>
                <a:gd name="T42" fmla="*/ 1263 w 1407"/>
                <a:gd name="T43" fmla="*/ 249 h 642"/>
                <a:gd name="T44" fmla="*/ 1170 w 1407"/>
                <a:gd name="T45" fmla="*/ 243 h 642"/>
                <a:gd name="T46" fmla="*/ 1077 w 1407"/>
                <a:gd name="T47" fmla="*/ 252 h 642"/>
                <a:gd name="T48" fmla="*/ 1014 w 1407"/>
                <a:gd name="T49" fmla="*/ 267 h 642"/>
                <a:gd name="T50" fmla="*/ 963 w 1407"/>
                <a:gd name="T51" fmla="*/ 285 h 642"/>
                <a:gd name="T52" fmla="*/ 897 w 1407"/>
                <a:gd name="T53" fmla="*/ 315 h 642"/>
                <a:gd name="T54" fmla="*/ 843 w 1407"/>
                <a:gd name="T55" fmla="*/ 375 h 642"/>
                <a:gd name="T56" fmla="*/ 768 w 1407"/>
                <a:gd name="T57" fmla="*/ 447 h 642"/>
                <a:gd name="T58" fmla="*/ 717 w 1407"/>
                <a:gd name="T59" fmla="*/ 498 h 642"/>
                <a:gd name="T60" fmla="*/ 669 w 1407"/>
                <a:gd name="T61" fmla="*/ 540 h 642"/>
                <a:gd name="T62" fmla="*/ 621 w 1407"/>
                <a:gd name="T63" fmla="*/ 564 h 642"/>
                <a:gd name="T64" fmla="*/ 564 w 1407"/>
                <a:gd name="T65" fmla="*/ 588 h 642"/>
                <a:gd name="T66" fmla="*/ 477 w 1407"/>
                <a:gd name="T67" fmla="*/ 606 h 642"/>
                <a:gd name="T68" fmla="*/ 375 w 1407"/>
                <a:gd name="T69" fmla="*/ 627 h 642"/>
                <a:gd name="T70" fmla="*/ 273 w 1407"/>
                <a:gd name="T71" fmla="*/ 636 h 642"/>
                <a:gd name="T72" fmla="*/ 171 w 1407"/>
                <a:gd name="T73" fmla="*/ 642 h 642"/>
                <a:gd name="T74" fmla="*/ 66 w 1407"/>
                <a:gd name="T75" fmla="*/ 636 h 642"/>
                <a:gd name="T76" fmla="*/ 15 w 1407"/>
                <a:gd name="T77" fmla="*/ 630 h 642"/>
                <a:gd name="T78" fmla="*/ 0 w 1407"/>
                <a:gd name="T79" fmla="*/ 606 h 642"/>
                <a:gd name="T80" fmla="*/ 3 w 1407"/>
                <a:gd name="T81" fmla="*/ 573 h 642"/>
                <a:gd name="T82" fmla="*/ 9 w 1407"/>
                <a:gd name="T83" fmla="*/ 543 h 642"/>
                <a:gd name="T84" fmla="*/ 57 w 1407"/>
                <a:gd name="T85" fmla="*/ 546 h 642"/>
                <a:gd name="T86" fmla="*/ 180 w 1407"/>
                <a:gd name="T87" fmla="*/ 549 h 642"/>
                <a:gd name="T88" fmla="*/ 204 w 1407"/>
                <a:gd name="T89" fmla="*/ 546 h 6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7"/>
                <a:gd name="T136" fmla="*/ 0 h 642"/>
                <a:gd name="T137" fmla="*/ 1407 w 1407"/>
                <a:gd name="T138" fmla="*/ 642 h 6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chemeClr val="accent1"/>
            </a:solidFill>
            <a:ln w="9525">
              <a:noFill/>
              <a:round/>
              <a:headEnd/>
              <a:tailEnd/>
            </a:ln>
          </p:spPr>
          <p:txBody>
            <a:bodyPr/>
            <a:lstStyle/>
            <a:p>
              <a:endParaRPr lang="en-US"/>
            </a:p>
          </p:txBody>
        </p:sp>
        <p:sp>
          <p:nvSpPr>
            <p:cNvPr id="60" name="Freeform 8"/>
            <p:cNvSpPr>
              <a:spLocks/>
            </p:cNvSpPr>
            <p:nvPr/>
          </p:nvSpPr>
          <p:spPr bwMode="auto">
            <a:xfrm rot="-10354484">
              <a:off x="742" y="1563"/>
              <a:ext cx="1362" cy="558"/>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1" name="Freeform 9"/>
            <p:cNvSpPr>
              <a:spLocks/>
            </p:cNvSpPr>
            <p:nvPr/>
          </p:nvSpPr>
          <p:spPr bwMode="auto">
            <a:xfrm rot="-10354484">
              <a:off x="762" y="1317"/>
              <a:ext cx="1353" cy="713"/>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2" name="Oval 10"/>
            <p:cNvSpPr>
              <a:spLocks noChangeArrowheads="1"/>
            </p:cNvSpPr>
            <p:nvPr/>
          </p:nvSpPr>
          <p:spPr bwMode="auto">
            <a:xfrm rot="-10354484">
              <a:off x="2122" y="1405"/>
              <a:ext cx="56" cy="249"/>
            </a:xfrm>
            <a:prstGeom prst="ellipse">
              <a:avLst/>
            </a:prstGeom>
            <a:noFill/>
            <a:ln w="9525">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rot="-10354484">
              <a:off x="699" y="1937"/>
              <a:ext cx="52" cy="93"/>
            </a:xfrm>
            <a:prstGeom prst="ellipse">
              <a:avLst/>
            </a:prstGeom>
            <a:noFill/>
            <a:ln w="9525">
              <a:solidFill>
                <a:schemeClr val="tx1"/>
              </a:solidFill>
              <a:round/>
              <a:headEnd/>
              <a:tailEnd/>
            </a:ln>
          </p:spPr>
          <p:txBody>
            <a:bodyPr wrap="none" anchor="ctr"/>
            <a:lstStyle/>
            <a:p>
              <a:endParaRPr lang="en-US"/>
            </a:p>
          </p:txBody>
        </p:sp>
        <p:sp>
          <p:nvSpPr>
            <p:cNvPr id="64" name="Oval 12"/>
            <p:cNvSpPr>
              <a:spLocks noChangeArrowheads="1"/>
            </p:cNvSpPr>
            <p:nvPr/>
          </p:nvSpPr>
          <p:spPr bwMode="auto">
            <a:xfrm rot="-10354484">
              <a:off x="2053" y="1399"/>
              <a:ext cx="56" cy="249"/>
            </a:xfrm>
            <a:prstGeom prst="ellipse">
              <a:avLst/>
            </a:prstGeom>
            <a:noFill/>
            <a:ln w="9525">
              <a:solidFill>
                <a:schemeClr val="tx1"/>
              </a:solidFill>
              <a:round/>
              <a:headEnd/>
              <a:tailEnd/>
            </a:ln>
          </p:spPr>
          <p:txBody>
            <a:bodyPr wrap="none" anchor="ctr"/>
            <a:lstStyle/>
            <a:p>
              <a:endParaRPr lang="en-US"/>
            </a:p>
          </p:txBody>
        </p:sp>
      </p:grpSp>
      <p:sp>
        <p:nvSpPr>
          <p:cNvPr id="67" name="TextBox 66"/>
          <p:cNvSpPr txBox="1"/>
          <p:nvPr/>
        </p:nvSpPr>
        <p:spPr>
          <a:xfrm>
            <a:off x="1727200" y="3323771"/>
            <a:ext cx="492443" cy="646331"/>
          </a:xfrm>
          <a:prstGeom prst="rect">
            <a:avLst/>
          </a:prstGeom>
          <a:noFill/>
        </p:spPr>
        <p:txBody>
          <a:bodyPr wrap="none" rtlCol="0">
            <a:spAutoFit/>
          </a:bodyPr>
          <a:lstStyle/>
          <a:p>
            <a:r>
              <a:rPr lang="en-US" sz="3600" dirty="0" smtClean="0"/>
              <a:t>A</a:t>
            </a:r>
            <a:endParaRPr lang="en-US" sz="3600" dirty="0"/>
          </a:p>
        </p:txBody>
      </p:sp>
      <p:sp>
        <p:nvSpPr>
          <p:cNvPr id="68" name="TextBox 67"/>
          <p:cNvSpPr txBox="1"/>
          <p:nvPr/>
        </p:nvSpPr>
        <p:spPr>
          <a:xfrm>
            <a:off x="6582229" y="1589314"/>
            <a:ext cx="492443" cy="646331"/>
          </a:xfrm>
          <a:prstGeom prst="rect">
            <a:avLst/>
          </a:prstGeom>
          <a:noFill/>
        </p:spPr>
        <p:txBody>
          <a:bodyPr wrap="none" rtlCol="0">
            <a:spAutoFit/>
          </a:bodyPr>
          <a:lstStyle/>
          <a:p>
            <a:r>
              <a:rPr lang="en-US" sz="3600" dirty="0" smtClean="0"/>
              <a:t>B</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Element of Area</a:t>
            </a:r>
          </a:p>
        </p:txBody>
      </p:sp>
      <p:grpSp>
        <p:nvGrpSpPr>
          <p:cNvPr id="251942" name="Group 38"/>
          <p:cNvGrpSpPr>
            <a:grpSpLocks/>
          </p:cNvGrpSpPr>
          <p:nvPr/>
        </p:nvGrpSpPr>
        <p:grpSpPr bwMode="auto">
          <a:xfrm>
            <a:off x="2768600" y="1435100"/>
            <a:ext cx="5461000" cy="4168775"/>
            <a:chOff x="1744" y="904"/>
            <a:chExt cx="3440"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40" name="Text Box 36"/>
            <p:cNvSpPr txBox="1">
              <a:spLocks noChangeArrowheads="1"/>
            </p:cNvSpPr>
            <p:nvPr/>
          </p:nvSpPr>
          <p:spPr bwMode="auto">
            <a:xfrm>
              <a:off x="3824" y="1900"/>
              <a:ext cx="1360" cy="212"/>
            </a:xfrm>
            <a:prstGeom prst="rect">
              <a:avLst/>
            </a:prstGeom>
            <a:noFill/>
            <a:ln w="9525">
              <a:noFill/>
              <a:miter lim="800000"/>
              <a:headEnd/>
              <a:tailEnd/>
            </a:ln>
            <a:effectLst/>
          </p:spPr>
          <p:txBody>
            <a:bodyPr>
              <a:spAutoFit/>
            </a:bodyPr>
            <a:lstStyle/>
            <a:p>
              <a:r>
                <a:rPr lang="en-US">
                  <a:sym typeface="Symbol" pitchFamily="18" charset="2"/>
                </a:rPr>
                <a:t></a:t>
              </a:r>
              <a:r>
                <a:rPr lang="en-US"/>
                <a:t>A</a:t>
              </a:r>
              <a:r>
                <a:rPr lang="en-US">
                  <a:latin typeface="Freestyle Script" pitchFamily="66" charset="0"/>
                </a:rPr>
                <a:t> </a:t>
              </a:r>
              <a:r>
                <a:rPr lang="en-US"/>
                <a:t>= rsin</a:t>
              </a:r>
              <a:r>
                <a:rPr lang="en-US">
                  <a:sym typeface="Symbol" pitchFamily="18" charset="2"/>
                </a:rPr>
                <a:t>r</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6108700" y="1473200"/>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6121400" y="3733800"/>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5105400" y="3746500"/>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4597400" y="2222500"/>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6134100" y="42719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6108700" y="3108325"/>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5648325" y="1571625"/>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8366125" y="3806825"/>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5076825" y="5305425"/>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6121400" y="3759200"/>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4787900" y="2844800"/>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5602288" y="2214563"/>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5405438" y="2206625"/>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6149975" y="3355975"/>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6619875" y="3133725"/>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6419850" y="3009900"/>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6761163" y="2995613"/>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7947025" y="3260725"/>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6851650" y="2824163"/>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6157913" y="3440113"/>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6316663" y="3570288"/>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6318250" y="3452813"/>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graphicFrame>
        <p:nvGraphicFramePr>
          <p:cNvPr id="259098" name="Object 26"/>
          <p:cNvGraphicFramePr>
            <a:graphicFrameLocks noChangeAspect="1"/>
          </p:cNvGraphicFramePr>
          <p:nvPr/>
        </p:nvGraphicFramePr>
        <p:xfrm>
          <a:off x="388938" y="1517650"/>
          <a:ext cx="4337050" cy="3259138"/>
        </p:xfrm>
        <a:graphic>
          <a:graphicData uri="http://schemas.openxmlformats.org/presentationml/2006/ole">
            <mc:AlternateContent xmlns:mc="http://schemas.openxmlformats.org/markup-compatibility/2006">
              <mc:Choice xmlns:v="urn:schemas-microsoft-com:vml" Requires="v">
                <p:oleObj spid="_x0000_s259101" name="Equation" r:id="rId3" imgW="2197080" imgH="1650960" progId="Equation.3">
                  <p:embed/>
                </p:oleObj>
              </mc:Choice>
              <mc:Fallback>
                <p:oleObj name="Equation" r:id="rId3" imgW="2197080" imgH="165096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1517650"/>
                        <a:ext cx="4337050" cy="325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Charge in Closed Surface</a:t>
            </a:r>
          </a:p>
        </p:txBody>
      </p:sp>
      <p:sp>
        <p:nvSpPr>
          <p:cNvPr id="167939" name="Rectangle 3"/>
          <p:cNvSpPr>
            <a:spLocks noGrp="1" noChangeArrowheads="1"/>
          </p:cNvSpPr>
          <p:nvPr>
            <p:ph type="body" idx="1"/>
          </p:nvPr>
        </p:nvSpPr>
        <p:spPr>
          <a:xfrm>
            <a:off x="457200" y="5432425"/>
            <a:ext cx="8229600" cy="693738"/>
          </a:xfrm>
        </p:spPr>
        <p:txBody>
          <a:bodyPr/>
          <a:lstStyle/>
          <a:p>
            <a:endParaRPr lang="en-US"/>
          </a:p>
        </p:txBody>
      </p:sp>
      <p:grpSp>
        <p:nvGrpSpPr>
          <p:cNvPr id="167950" name="Group 14"/>
          <p:cNvGrpSpPr>
            <a:grpSpLocks/>
          </p:cNvGrpSpPr>
          <p:nvPr/>
        </p:nvGrpSpPr>
        <p:grpSpPr bwMode="auto">
          <a:xfrm>
            <a:off x="444500" y="1803400"/>
            <a:ext cx="5651500" cy="3035300"/>
            <a:chOff x="280" y="1136"/>
            <a:chExt cx="3560" cy="1912"/>
          </a:xfrm>
        </p:grpSpPr>
        <p:sp>
          <p:nvSpPr>
            <p:cNvPr id="167948" name="Oval 12"/>
            <p:cNvSpPr>
              <a:spLocks noChangeArrowheads="1"/>
            </p:cNvSpPr>
            <p:nvPr/>
          </p:nvSpPr>
          <p:spPr bwMode="auto">
            <a:xfrm>
              <a:off x="1872" y="1136"/>
              <a:ext cx="1968" cy="1912"/>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7941" name="Freeform 5"/>
            <p:cNvSpPr>
              <a:spLocks/>
            </p:cNvSpPr>
            <p:nvPr/>
          </p:nvSpPr>
          <p:spPr bwMode="auto">
            <a:xfrm>
              <a:off x="1408" y="1399"/>
              <a:ext cx="558" cy="228"/>
            </a:xfrm>
            <a:custGeom>
              <a:avLst/>
              <a:gdLst/>
              <a:ahLst/>
              <a:cxnLst>
                <a:cxn ang="0">
                  <a:pos x="558" y="228"/>
                </a:cxn>
                <a:cxn ang="0">
                  <a:pos x="329" y="73"/>
                </a:cxn>
                <a:cxn ang="0">
                  <a:pos x="338" y="201"/>
                </a:cxn>
                <a:cxn ang="0">
                  <a:pos x="0" y="0"/>
                </a:cxn>
              </a:cxnLst>
              <a:rect l="0" t="0" r="r" b="b"/>
              <a:pathLst>
                <a:path w="558" h="228">
                  <a:moveTo>
                    <a:pt x="558" y="228"/>
                  </a:moveTo>
                  <a:cubicBezTo>
                    <a:pt x="462" y="152"/>
                    <a:pt x="366" y="77"/>
                    <a:pt x="329" y="73"/>
                  </a:cubicBezTo>
                  <a:cubicBezTo>
                    <a:pt x="292" y="69"/>
                    <a:pt x="393" y="213"/>
                    <a:pt x="338" y="201"/>
                  </a:cubicBezTo>
                  <a:cubicBezTo>
                    <a:pt x="283" y="189"/>
                    <a:pt x="141" y="94"/>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7942" name="Text Box 6"/>
            <p:cNvSpPr txBox="1">
              <a:spLocks noChangeArrowheads="1"/>
            </p:cNvSpPr>
            <p:nvPr/>
          </p:nvSpPr>
          <p:spPr bwMode="auto">
            <a:xfrm>
              <a:off x="280" y="1199"/>
              <a:ext cx="1558" cy="212"/>
            </a:xfrm>
            <a:prstGeom prst="rect">
              <a:avLst/>
            </a:prstGeom>
            <a:noFill/>
            <a:ln w="9525">
              <a:noFill/>
              <a:miter lim="800000"/>
              <a:headEnd/>
              <a:tailEnd/>
            </a:ln>
            <a:effectLst/>
          </p:spPr>
          <p:txBody>
            <a:bodyPr wrap="none">
              <a:spAutoFit/>
            </a:bodyPr>
            <a:lstStyle/>
            <a:p>
              <a:r>
                <a:rPr lang="en-US"/>
                <a:t>Spherical Closed Surface</a:t>
              </a:r>
            </a:p>
          </p:txBody>
        </p:sp>
        <p:sp>
          <p:nvSpPr>
            <p:cNvPr id="167944" name="Text Box 8"/>
            <p:cNvSpPr txBox="1">
              <a:spLocks noChangeArrowheads="1"/>
            </p:cNvSpPr>
            <p:nvPr/>
          </p:nvSpPr>
          <p:spPr bwMode="auto">
            <a:xfrm>
              <a:off x="2859" y="2260"/>
              <a:ext cx="216" cy="212"/>
            </a:xfrm>
            <a:prstGeom prst="rect">
              <a:avLst/>
            </a:prstGeom>
            <a:noFill/>
            <a:ln w="9525">
              <a:noFill/>
              <a:miter lim="800000"/>
              <a:headEnd/>
              <a:tailEnd/>
            </a:ln>
            <a:effectLst/>
          </p:spPr>
          <p:txBody>
            <a:bodyPr wrap="none">
              <a:spAutoFit/>
            </a:bodyPr>
            <a:lstStyle/>
            <a:p>
              <a:r>
                <a:rPr lang="en-US"/>
                <a:t>Q</a:t>
              </a:r>
            </a:p>
          </p:txBody>
        </p:sp>
        <p:sp>
          <p:nvSpPr>
            <p:cNvPr id="167945" name="Line 9"/>
            <p:cNvSpPr>
              <a:spLocks noChangeShapeType="1"/>
            </p:cNvSpPr>
            <p:nvPr/>
          </p:nvSpPr>
          <p:spPr bwMode="auto">
            <a:xfrm flipH="1" flipV="1">
              <a:off x="2194" y="1399"/>
              <a:ext cx="704" cy="695"/>
            </a:xfrm>
            <a:prstGeom prst="line">
              <a:avLst/>
            </a:prstGeom>
            <a:noFill/>
            <a:ln w="9525">
              <a:solidFill>
                <a:schemeClr val="tx1"/>
              </a:solidFill>
              <a:prstDash val="dash"/>
              <a:miter lim="800000"/>
              <a:headEnd/>
              <a:tailEnd type="triangle" w="med" len="med"/>
            </a:ln>
            <a:effectLst/>
          </p:spPr>
          <p:txBody>
            <a:bodyPr wrap="none"/>
            <a:lstStyle/>
            <a:p>
              <a:endParaRPr lang="en-US"/>
            </a:p>
          </p:txBody>
        </p:sp>
        <p:sp>
          <p:nvSpPr>
            <p:cNvPr id="167943" name="Oval 7"/>
            <p:cNvSpPr>
              <a:spLocks noChangeArrowheads="1"/>
            </p:cNvSpPr>
            <p:nvPr/>
          </p:nvSpPr>
          <p:spPr bwMode="auto">
            <a:xfrm>
              <a:off x="2743" y="1948"/>
              <a:ext cx="311" cy="274"/>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a:t>+</a:t>
              </a:r>
            </a:p>
          </p:txBody>
        </p:sp>
        <p:sp>
          <p:nvSpPr>
            <p:cNvPr id="167946" name="Text Box 10"/>
            <p:cNvSpPr txBox="1">
              <a:spLocks noChangeArrowheads="1"/>
            </p:cNvSpPr>
            <p:nvPr/>
          </p:nvSpPr>
          <p:spPr bwMode="auto">
            <a:xfrm>
              <a:off x="2340" y="1657"/>
              <a:ext cx="159" cy="212"/>
            </a:xfrm>
            <a:prstGeom prst="rect">
              <a:avLst/>
            </a:prstGeom>
            <a:noFill/>
            <a:ln w="9525">
              <a:noFill/>
              <a:miter lim="800000"/>
              <a:headEnd/>
              <a:tailEnd/>
            </a:ln>
            <a:effectLst/>
          </p:spPr>
          <p:txBody>
            <a:bodyPr wrap="none">
              <a:spAutoFit/>
            </a:bodyPr>
            <a:lstStyle/>
            <a:p>
              <a:r>
                <a:rPr lang="en-US"/>
                <a:t>r</a:t>
              </a:r>
            </a:p>
          </p:txBody>
        </p:sp>
        <p:sp>
          <p:nvSpPr>
            <p:cNvPr id="167949" name="Freeform 13"/>
            <p:cNvSpPr>
              <a:spLocks/>
            </p:cNvSpPr>
            <p:nvPr/>
          </p:nvSpPr>
          <p:spPr bwMode="auto">
            <a:xfrm>
              <a:off x="2918" y="2461"/>
              <a:ext cx="763" cy="371"/>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2" name="Group 41"/>
          <p:cNvGrpSpPr/>
          <p:nvPr/>
        </p:nvGrpSpPr>
        <p:grpSpPr>
          <a:xfrm>
            <a:off x="3494377" y="1880536"/>
            <a:ext cx="2616201" cy="3652046"/>
            <a:chOff x="5891213" y="1783554"/>
            <a:chExt cx="2616201" cy="3652046"/>
          </a:xfrm>
        </p:grpSpPr>
        <p:sp>
          <p:nvSpPr>
            <p:cNvPr id="5"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6"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7"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3"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4"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5"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6"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4" name="Straight Arrow Connector 43"/>
          <p:cNvCxnSpPr/>
          <p:nvPr/>
        </p:nvCxnSpPr>
        <p:spPr bwMode="auto">
          <a:xfrm>
            <a:off x="6400800" y="341844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a:off x="6384388" y="341610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p:nvPr/>
        </p:nvCxnSpPr>
        <p:spPr bwMode="auto">
          <a:xfrm rot="16200000">
            <a:off x="5934221" y="296593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9" name="TextBox 48"/>
          <p:cNvSpPr txBox="1"/>
          <p:nvPr/>
        </p:nvSpPr>
        <p:spPr>
          <a:xfrm>
            <a:off x="6541477" y="2278967"/>
            <a:ext cx="287258" cy="338554"/>
          </a:xfrm>
          <a:prstGeom prst="rect">
            <a:avLst/>
          </a:prstGeom>
          <a:noFill/>
        </p:spPr>
        <p:txBody>
          <a:bodyPr wrap="none" rtlCol="0">
            <a:spAutoFit/>
          </a:bodyPr>
          <a:lstStyle/>
          <a:p>
            <a:r>
              <a:rPr lang="en-US" dirty="0" smtClean="0"/>
              <a:t>z</a:t>
            </a:r>
            <a:endParaRPr lang="en-US" dirty="0"/>
          </a:p>
        </p:txBody>
      </p:sp>
      <p:sp>
        <p:nvSpPr>
          <p:cNvPr id="50" name="TextBox 49"/>
          <p:cNvSpPr txBox="1"/>
          <p:nvPr/>
        </p:nvSpPr>
        <p:spPr>
          <a:xfrm>
            <a:off x="7383194" y="3247294"/>
            <a:ext cx="287258" cy="338554"/>
          </a:xfrm>
          <a:prstGeom prst="rect">
            <a:avLst/>
          </a:prstGeom>
          <a:noFill/>
        </p:spPr>
        <p:txBody>
          <a:bodyPr wrap="none" rtlCol="0">
            <a:spAutoFit/>
          </a:bodyPr>
          <a:lstStyle/>
          <a:p>
            <a:r>
              <a:rPr lang="en-US" dirty="0" smtClean="0"/>
              <a:t>y</a:t>
            </a:r>
            <a:endParaRPr lang="en-US" dirty="0"/>
          </a:p>
        </p:txBody>
      </p:sp>
      <p:sp>
        <p:nvSpPr>
          <p:cNvPr id="51" name="TextBox 50"/>
          <p:cNvSpPr txBox="1"/>
          <p:nvPr/>
        </p:nvSpPr>
        <p:spPr>
          <a:xfrm>
            <a:off x="7059637" y="3739662"/>
            <a:ext cx="287258" cy="338554"/>
          </a:xfrm>
          <a:prstGeom prst="rect">
            <a:avLst/>
          </a:prstGeom>
          <a:noFill/>
        </p:spPr>
        <p:txBody>
          <a:bodyPr wrap="none" rtlCol="0">
            <a:spAutoFit/>
          </a:bodyPr>
          <a:lstStyle/>
          <a:p>
            <a:r>
              <a:rPr lang="en-US" dirty="0" smtClean="0"/>
              <a:t>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cs typeface="Tahoma" charset="0"/>
              </a:rPr>
              <a:t>Φ</a:t>
            </a:r>
          </a:p>
        </p:txBody>
      </p:sp>
      <p:sp>
        <p:nvSpPr>
          <p:cNvPr id="78851" name="Rectangle 3"/>
          <p:cNvSpPr>
            <a:spLocks noGrp="1" noChangeArrowheads="1"/>
          </p:cNvSpPr>
          <p:nvPr>
            <p:ph type="body" sz="half" idx="1"/>
          </p:nvPr>
        </p:nvSpPr>
        <p:spPr>
          <a:xfrm>
            <a:off x="685800" y="1981200"/>
            <a:ext cx="3810000" cy="4267200"/>
          </a:xfrm>
        </p:spPr>
        <p:txBody>
          <a:bodyPr/>
          <a:lstStyle/>
          <a:p>
            <a:r>
              <a:rPr lang="en-US" sz="2800"/>
              <a:t>Field lines penetrating an area A perpendicular to the field</a:t>
            </a:r>
          </a:p>
          <a:p>
            <a:r>
              <a:rPr lang="en-US" sz="2800"/>
              <a:t>The product of EA is </a:t>
            </a:r>
            <a:r>
              <a:rPr lang="en-US" sz="2800">
                <a:cs typeface="Tahoma" charset="0"/>
              </a:rPr>
              <a:t>Φ</a:t>
            </a:r>
          </a:p>
          <a:p>
            <a:r>
              <a:rPr lang="en-US" sz="2800">
                <a:cs typeface="Tahoma" charset="0"/>
              </a:rPr>
              <a:t>In general:</a:t>
            </a:r>
          </a:p>
          <a:p>
            <a:pPr lvl="1"/>
            <a:r>
              <a:rPr lang="en-US" sz="2400">
                <a:cs typeface="Tahoma" charset="0"/>
              </a:rPr>
              <a:t>Φ</a:t>
            </a:r>
            <a:r>
              <a:rPr lang="en-US" sz="2400" baseline="-25000">
                <a:cs typeface="Tahoma" charset="0"/>
              </a:rPr>
              <a:t>E</a:t>
            </a:r>
            <a:r>
              <a:rPr lang="en-US" sz="2400">
                <a:cs typeface="Tahoma" charset="0"/>
              </a:rPr>
              <a:t> = E A cos θ</a:t>
            </a:r>
            <a:endParaRPr lang="en-US" sz="2400"/>
          </a:p>
        </p:txBody>
      </p:sp>
      <p:grpSp>
        <p:nvGrpSpPr>
          <p:cNvPr id="78858" name="Group 10"/>
          <p:cNvGrpSpPr>
            <a:grpSpLocks/>
          </p:cNvGrpSpPr>
          <p:nvPr/>
        </p:nvGrpSpPr>
        <p:grpSpPr bwMode="auto">
          <a:xfrm>
            <a:off x="4733925" y="1798638"/>
            <a:ext cx="3970338" cy="3873500"/>
            <a:chOff x="2976" y="1133"/>
            <a:chExt cx="2501" cy="2440"/>
          </a:xfrm>
        </p:grpSpPr>
        <p:sp>
          <p:nvSpPr>
            <p:cNvPr id="78859"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0"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1"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2"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3"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4"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5"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6"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7"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8"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9"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0"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1"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2"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78873" name="Group 25"/>
            <p:cNvGrpSpPr>
              <a:grpSpLocks/>
            </p:cNvGrpSpPr>
            <p:nvPr/>
          </p:nvGrpSpPr>
          <p:grpSpPr bwMode="auto">
            <a:xfrm>
              <a:off x="5276" y="2586"/>
              <a:ext cx="201" cy="212"/>
              <a:chOff x="5135" y="2868"/>
              <a:chExt cx="201" cy="212"/>
            </a:xfrm>
          </p:grpSpPr>
          <p:sp>
            <p:nvSpPr>
              <p:cNvPr id="78874"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875"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78876"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78877"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8"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9"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0"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1"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2"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3"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4"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5"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6"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7"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8"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9"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0"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1"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2"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8" name="Rectangle 10"/>
          <p:cNvSpPr>
            <a:spLocks noGrp="1" noChangeArrowheads="1"/>
          </p:cNvSpPr>
          <p:nvPr>
            <p:ph type="title"/>
          </p:nvPr>
        </p:nvSpPr>
        <p:spPr/>
        <p:txBody>
          <a:bodyPr/>
          <a:lstStyle/>
          <a:p>
            <a:r>
              <a:rPr lang="en-US">
                <a:cs typeface="Tahoma" charset="0"/>
              </a:rPr>
              <a:t>Φ</a:t>
            </a:r>
          </a:p>
        </p:txBody>
      </p:sp>
      <p:sp>
        <p:nvSpPr>
          <p:cNvPr id="155659" name="Rectangle 11"/>
          <p:cNvSpPr>
            <a:spLocks noGrp="1" noChangeArrowheads="1"/>
          </p:cNvSpPr>
          <p:nvPr>
            <p:ph type="body" sz="half" idx="1"/>
          </p:nvPr>
        </p:nvSpPr>
        <p:spPr/>
        <p:txBody>
          <a:bodyPr/>
          <a:lstStyle/>
          <a:p>
            <a:r>
              <a:rPr lang="en-US" sz="2800"/>
              <a:t>But what if the field and the area are not perpindicular to each other?</a:t>
            </a:r>
          </a:p>
          <a:p>
            <a:r>
              <a:rPr lang="en-US" sz="2800"/>
              <a:t>We have an angle </a:t>
            </a:r>
            <a:r>
              <a:rPr lang="en-US" sz="2800">
                <a:sym typeface="Symbol" pitchFamily="18" charset="2"/>
              </a:rPr>
              <a:t> that describes the angle between the area, A, and the field direction.</a:t>
            </a:r>
          </a:p>
          <a:p>
            <a:pPr>
              <a:buFontTx/>
              <a:buNone/>
            </a:pPr>
            <a:endParaRPr lang="en-US" sz="2800">
              <a:sym typeface="Symbol" pitchFamily="18" charset="2"/>
            </a:endParaRPr>
          </a:p>
        </p:txBody>
      </p:sp>
      <p:grpSp>
        <p:nvGrpSpPr>
          <p:cNvPr id="155717" name="Group 69"/>
          <p:cNvGrpSpPr>
            <a:grpSpLocks/>
          </p:cNvGrpSpPr>
          <p:nvPr/>
        </p:nvGrpSpPr>
        <p:grpSpPr bwMode="auto">
          <a:xfrm>
            <a:off x="4724400" y="1798638"/>
            <a:ext cx="3970338" cy="4005262"/>
            <a:chOff x="2976" y="1133"/>
            <a:chExt cx="2501" cy="2523"/>
          </a:xfrm>
        </p:grpSpPr>
        <p:sp>
          <p:nvSpPr>
            <p:cNvPr id="155716"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155715"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155660"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3"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6"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1"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1"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2"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3"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4"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5"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8"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9"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7"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5678" name="Group 30"/>
            <p:cNvGrpSpPr>
              <a:grpSpLocks/>
            </p:cNvGrpSpPr>
            <p:nvPr/>
          </p:nvGrpSpPr>
          <p:grpSpPr bwMode="auto">
            <a:xfrm>
              <a:off x="5276" y="2586"/>
              <a:ext cx="201" cy="212"/>
              <a:chOff x="5135" y="2868"/>
              <a:chExt cx="201" cy="212"/>
            </a:xfrm>
          </p:grpSpPr>
          <p:sp>
            <p:nvSpPr>
              <p:cNvPr id="155676"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5677"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5679"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5681"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2"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4"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5"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6"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7"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8"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0"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1"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2"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4"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7"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5689"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8"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5709"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5672"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0"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13"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155714"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cs typeface="Tahoma" charset="0"/>
              </a:rPr>
              <a:t>Φ</a:t>
            </a:r>
          </a:p>
        </p:txBody>
      </p:sp>
      <p:sp>
        <p:nvSpPr>
          <p:cNvPr id="159747" name="Rectangle 3"/>
          <p:cNvSpPr>
            <a:spLocks noGrp="1" noChangeArrowheads="1"/>
          </p:cNvSpPr>
          <p:nvPr>
            <p:ph type="body" idx="1"/>
          </p:nvPr>
        </p:nvSpPr>
        <p:spPr>
          <a:xfrm>
            <a:off x="457200" y="1600200"/>
            <a:ext cx="3867150" cy="4525963"/>
          </a:xfrm>
        </p:spPr>
        <p:txBody>
          <a:bodyPr/>
          <a:lstStyle/>
          <a:p>
            <a:r>
              <a:rPr lang="en-US" sz="2800"/>
              <a:t>Sometimes you will see </a:t>
            </a:r>
            <a:r>
              <a:rPr lang="en-US" sz="2800">
                <a:sym typeface="Symbol" pitchFamily="18" charset="2"/>
              </a:rPr>
              <a:t> defined with respect to a vector that is normal (perpendicular) to the surface</a:t>
            </a:r>
          </a:p>
          <a:p>
            <a:r>
              <a:rPr lang="en-US" sz="2800">
                <a:sym typeface="Symbol" pitchFamily="18" charset="2"/>
              </a:rPr>
              <a:t>It is the same , just a different way to say it.</a:t>
            </a:r>
          </a:p>
        </p:txBody>
      </p:sp>
      <p:grpSp>
        <p:nvGrpSpPr>
          <p:cNvPr id="159797" name="Group 53"/>
          <p:cNvGrpSpPr>
            <a:grpSpLocks/>
          </p:cNvGrpSpPr>
          <p:nvPr/>
        </p:nvGrpSpPr>
        <p:grpSpPr bwMode="auto">
          <a:xfrm>
            <a:off x="4724400" y="1798638"/>
            <a:ext cx="3970338" cy="4573587"/>
            <a:chOff x="2976" y="1133"/>
            <a:chExt cx="2501" cy="2881"/>
          </a:xfrm>
        </p:grpSpPr>
        <p:sp>
          <p:nvSpPr>
            <p:cNvPr id="159748" name="Line 4"/>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49" name="Line 5"/>
            <p:cNvSpPr>
              <a:spLocks noChangeShapeType="1"/>
            </p:cNvSpPr>
            <p:nvPr/>
          </p:nvSpPr>
          <p:spPr bwMode="auto">
            <a:xfrm>
              <a:off x="3123" y="2880"/>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0" name="Line 6"/>
            <p:cNvSpPr>
              <a:spLocks noChangeShapeType="1"/>
            </p:cNvSpPr>
            <p:nvPr/>
          </p:nvSpPr>
          <p:spPr bwMode="auto">
            <a:xfrm>
              <a:off x="3264" y="2304"/>
              <a:ext cx="1584" cy="432"/>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2" name="Line 8"/>
            <p:cNvSpPr>
              <a:spLocks noChangeShapeType="1"/>
            </p:cNvSpPr>
            <p:nvPr/>
          </p:nvSpPr>
          <p:spPr bwMode="auto">
            <a:xfrm>
              <a:off x="3648" y="177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3" name="Line 9"/>
            <p:cNvSpPr>
              <a:spLocks noChangeShapeType="1"/>
            </p:cNvSpPr>
            <p:nvPr/>
          </p:nvSpPr>
          <p:spPr bwMode="auto">
            <a:xfrm>
              <a:off x="3024" y="211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4" name="Line 10"/>
            <p:cNvSpPr>
              <a:spLocks noChangeShapeType="1"/>
            </p:cNvSpPr>
            <p:nvPr/>
          </p:nvSpPr>
          <p:spPr bwMode="auto">
            <a:xfrm>
              <a:off x="3024" y="2976"/>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5" name="Line 11"/>
            <p:cNvSpPr>
              <a:spLocks noChangeShapeType="1"/>
            </p:cNvSpPr>
            <p:nvPr/>
          </p:nvSpPr>
          <p:spPr bwMode="auto">
            <a:xfrm>
              <a:off x="3351" y="281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6" name="Line 12"/>
            <p:cNvSpPr>
              <a:spLocks noChangeShapeType="1"/>
            </p:cNvSpPr>
            <p:nvPr/>
          </p:nvSpPr>
          <p:spPr bwMode="auto">
            <a:xfrm>
              <a:off x="3024" y="259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7" name="Line 13"/>
            <p:cNvSpPr>
              <a:spLocks noChangeShapeType="1"/>
            </p:cNvSpPr>
            <p:nvPr/>
          </p:nvSpPr>
          <p:spPr bwMode="auto">
            <a:xfrm>
              <a:off x="3360" y="254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8" name="Line 14"/>
            <p:cNvSpPr>
              <a:spLocks noChangeShapeType="1"/>
            </p:cNvSpPr>
            <p:nvPr/>
          </p:nvSpPr>
          <p:spPr bwMode="auto">
            <a:xfrm>
              <a:off x="3072" y="235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9" name="Line 15"/>
            <p:cNvSpPr>
              <a:spLocks noChangeShapeType="1"/>
            </p:cNvSpPr>
            <p:nvPr/>
          </p:nvSpPr>
          <p:spPr bwMode="auto">
            <a:xfrm>
              <a:off x="3504" y="201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0" name="Line 16"/>
            <p:cNvSpPr>
              <a:spLocks noChangeShapeType="1"/>
            </p:cNvSpPr>
            <p:nvPr/>
          </p:nvSpPr>
          <p:spPr bwMode="auto">
            <a:xfrm>
              <a:off x="3744" y="2208"/>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2" name="Freeform 18"/>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9764" name="Group 20"/>
            <p:cNvGrpSpPr>
              <a:grpSpLocks/>
            </p:cNvGrpSpPr>
            <p:nvPr/>
          </p:nvGrpSpPr>
          <p:grpSpPr bwMode="auto">
            <a:xfrm>
              <a:off x="5276" y="2586"/>
              <a:ext cx="201" cy="212"/>
              <a:chOff x="5135" y="2868"/>
              <a:chExt cx="201" cy="212"/>
            </a:xfrm>
          </p:grpSpPr>
          <p:sp>
            <p:nvSpPr>
              <p:cNvPr id="159765" name="Text Box 21"/>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9766" name="Line 22"/>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9767" name="Text Box 23"/>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9768" name="Line 24"/>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69" name="Line 25"/>
            <p:cNvSpPr>
              <a:spLocks noChangeShapeType="1"/>
            </p:cNvSpPr>
            <p:nvPr/>
          </p:nvSpPr>
          <p:spPr bwMode="auto">
            <a:xfrm>
              <a:off x="3615" y="3132"/>
              <a:ext cx="801" cy="22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0" name="Line 26"/>
            <p:cNvSpPr>
              <a:spLocks noChangeShapeType="1"/>
            </p:cNvSpPr>
            <p:nvPr/>
          </p:nvSpPr>
          <p:spPr bwMode="auto">
            <a:xfrm>
              <a:off x="3735" y="3051"/>
              <a:ext cx="783" cy="210"/>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1" name="Line 27"/>
            <p:cNvSpPr>
              <a:spLocks noChangeShapeType="1"/>
            </p:cNvSpPr>
            <p:nvPr/>
          </p:nvSpPr>
          <p:spPr bwMode="auto">
            <a:xfrm>
              <a:off x="3822" y="2943"/>
              <a:ext cx="921" cy="25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2" name="Line 28"/>
            <p:cNvSpPr>
              <a:spLocks noChangeShapeType="1"/>
            </p:cNvSpPr>
            <p:nvPr/>
          </p:nvSpPr>
          <p:spPr bwMode="auto">
            <a:xfrm>
              <a:off x="3741" y="2793"/>
              <a:ext cx="678" cy="183"/>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3" name="Line 29"/>
            <p:cNvSpPr>
              <a:spLocks noChangeShapeType="1"/>
            </p:cNvSpPr>
            <p:nvPr/>
          </p:nvSpPr>
          <p:spPr bwMode="auto">
            <a:xfrm>
              <a:off x="4035" y="2730"/>
              <a:ext cx="720" cy="195"/>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4" name="Line 30"/>
            <p:cNvSpPr>
              <a:spLocks noChangeShapeType="1"/>
            </p:cNvSpPr>
            <p:nvPr/>
          </p:nvSpPr>
          <p:spPr bwMode="auto">
            <a:xfrm>
              <a:off x="3771" y="2547"/>
              <a:ext cx="699" cy="189"/>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5" name="Line 31"/>
            <p:cNvSpPr>
              <a:spLocks noChangeShapeType="1"/>
            </p:cNvSpPr>
            <p:nvPr/>
          </p:nvSpPr>
          <p:spPr bwMode="auto">
            <a:xfrm>
              <a:off x="3795" y="2328"/>
              <a:ext cx="672" cy="16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6" name="Line 32"/>
            <p:cNvSpPr>
              <a:spLocks noChangeShapeType="1"/>
            </p:cNvSpPr>
            <p:nvPr/>
          </p:nvSpPr>
          <p:spPr bwMode="auto">
            <a:xfrm>
              <a:off x="4293" y="2352"/>
              <a:ext cx="885" cy="237"/>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7" name="Line 33"/>
            <p:cNvSpPr>
              <a:spLocks noChangeShapeType="1"/>
            </p:cNvSpPr>
            <p:nvPr/>
          </p:nvSpPr>
          <p:spPr bwMode="auto">
            <a:xfrm>
              <a:off x="4251" y="2214"/>
              <a:ext cx="699" cy="186"/>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9" name="Line 35"/>
            <p:cNvSpPr>
              <a:spLocks noChangeShapeType="1"/>
            </p:cNvSpPr>
            <p:nvPr/>
          </p:nvSpPr>
          <p:spPr bwMode="auto">
            <a:xfrm>
              <a:off x="4443" y="1989"/>
              <a:ext cx="648" cy="171"/>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7" name="Line 43"/>
            <p:cNvSpPr>
              <a:spLocks noChangeShapeType="1"/>
            </p:cNvSpPr>
            <p:nvPr/>
          </p:nvSpPr>
          <p:spPr bwMode="auto">
            <a:xfrm>
              <a:off x="4098" y="2532"/>
              <a:ext cx="750" cy="20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8" name="Arc 44"/>
            <p:cNvSpPr>
              <a:spLocks/>
            </p:cNvSpPr>
            <p:nvPr/>
          </p:nvSpPr>
          <p:spPr bwMode="auto">
            <a:xfrm>
              <a:off x="3870" y="3301"/>
              <a:ext cx="353" cy="299"/>
            </a:xfrm>
            <a:custGeom>
              <a:avLst/>
              <a:gdLst>
                <a:gd name="G0" fmla="+- 0 0 0"/>
                <a:gd name="G1" fmla="+- 0 0 0"/>
                <a:gd name="G2" fmla="+- 21600 0 0"/>
                <a:gd name="T0" fmla="*/ 18978 w 18978"/>
                <a:gd name="T1" fmla="*/ 10315 h 17674"/>
                <a:gd name="T2" fmla="*/ 12417 w 18978"/>
                <a:gd name="T3" fmla="*/ 17674 h 17674"/>
                <a:gd name="T4" fmla="*/ 0 w 18978"/>
                <a:gd name="T5" fmla="*/ 0 h 17674"/>
              </a:gdLst>
              <a:ahLst/>
              <a:cxnLst>
                <a:cxn ang="0">
                  <a:pos x="T0" y="T1"/>
                </a:cxn>
                <a:cxn ang="0">
                  <a:pos x="T2" y="T3"/>
                </a:cxn>
                <a:cxn ang="0">
                  <a:pos x="T4" y="T5"/>
                </a:cxn>
              </a:cxnLst>
              <a:rect l="0" t="0" r="r" b="b"/>
              <a:pathLst>
                <a:path w="18978" h="17674" fill="none" extrusionOk="0">
                  <a:moveTo>
                    <a:pt x="18977" y="10314"/>
                  </a:moveTo>
                  <a:cubicBezTo>
                    <a:pt x="17387" y="13240"/>
                    <a:pt x="15142" y="15759"/>
                    <a:pt x="12417" y="17674"/>
                  </a:cubicBezTo>
                </a:path>
                <a:path w="18978" h="17674" stroke="0" extrusionOk="0">
                  <a:moveTo>
                    <a:pt x="18977" y="10314"/>
                  </a:moveTo>
                  <a:cubicBezTo>
                    <a:pt x="17387" y="13240"/>
                    <a:pt x="15142" y="15759"/>
                    <a:pt x="12417" y="1767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9789" name="Text Box 45"/>
            <p:cNvSpPr txBox="1">
              <a:spLocks noChangeArrowheads="1"/>
            </p:cNvSpPr>
            <p:nvPr/>
          </p:nvSpPr>
          <p:spPr bwMode="auto">
            <a:xfrm>
              <a:off x="4148" y="3486"/>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9790" name="Line 46"/>
            <p:cNvSpPr>
              <a:spLocks noChangeShapeType="1"/>
            </p:cNvSpPr>
            <p:nvPr/>
          </p:nvSpPr>
          <p:spPr bwMode="auto">
            <a:xfrm>
              <a:off x="3444" y="3252"/>
              <a:ext cx="1362" cy="762"/>
            </a:xfrm>
            <a:prstGeom prst="line">
              <a:avLst/>
            </a:prstGeom>
            <a:noFill/>
            <a:ln w="9525">
              <a:solidFill>
                <a:schemeClr val="tx1"/>
              </a:solidFill>
              <a:prstDash val="dash"/>
              <a:miter lim="800000"/>
              <a:headEnd/>
              <a:tailEnd type="triangle" w="med" len="med"/>
            </a:ln>
            <a:effectLst/>
          </p:spPr>
          <p:txBody>
            <a:bodyPr wrap="none"/>
            <a:lstStyle/>
            <a:p>
              <a:endParaRPr lang="en-US"/>
            </a:p>
          </p:txBody>
        </p:sp>
        <p:grpSp>
          <p:nvGrpSpPr>
            <p:cNvPr id="159793" name="Group 49"/>
            <p:cNvGrpSpPr>
              <a:grpSpLocks/>
            </p:cNvGrpSpPr>
            <p:nvPr/>
          </p:nvGrpSpPr>
          <p:grpSpPr bwMode="auto">
            <a:xfrm>
              <a:off x="4640" y="3680"/>
              <a:ext cx="187" cy="266"/>
              <a:chOff x="4640" y="3680"/>
              <a:chExt cx="187" cy="266"/>
            </a:xfrm>
          </p:grpSpPr>
          <p:sp>
            <p:nvSpPr>
              <p:cNvPr id="159791" name="Text Box 47"/>
              <p:cNvSpPr txBox="1">
                <a:spLocks noChangeArrowheads="1"/>
              </p:cNvSpPr>
              <p:nvPr/>
            </p:nvSpPr>
            <p:spPr bwMode="auto">
              <a:xfrm>
                <a:off x="4640" y="3734"/>
                <a:ext cx="187" cy="212"/>
              </a:xfrm>
              <a:prstGeom prst="rect">
                <a:avLst/>
              </a:prstGeom>
              <a:noFill/>
              <a:ln w="9525">
                <a:noFill/>
                <a:miter lim="800000"/>
                <a:headEnd/>
                <a:tailEnd/>
              </a:ln>
              <a:effectLst/>
            </p:spPr>
            <p:txBody>
              <a:bodyPr wrap="none">
                <a:spAutoFit/>
              </a:bodyPr>
              <a:lstStyle/>
              <a:p>
                <a:r>
                  <a:rPr lang="en-US"/>
                  <a:t>n</a:t>
                </a:r>
              </a:p>
            </p:txBody>
          </p:sp>
          <p:sp>
            <p:nvSpPr>
              <p:cNvPr id="159792" name="Text Box 48"/>
              <p:cNvSpPr txBox="1">
                <a:spLocks noChangeArrowheads="1"/>
              </p:cNvSpPr>
              <p:nvPr/>
            </p:nvSpPr>
            <p:spPr bwMode="auto">
              <a:xfrm>
                <a:off x="4646" y="3680"/>
                <a:ext cx="176" cy="212"/>
              </a:xfrm>
              <a:prstGeom prst="rect">
                <a:avLst/>
              </a:prstGeom>
              <a:noFill/>
              <a:ln w="9525">
                <a:noFill/>
                <a:miter lim="800000"/>
                <a:headEnd/>
                <a:tailEnd/>
              </a:ln>
              <a:effectLst/>
            </p:spPr>
            <p:txBody>
              <a:bodyPr wrap="none">
                <a:spAutoFit/>
              </a:bodyPr>
              <a:lstStyle/>
              <a:p>
                <a:r>
                  <a:rPr lang="en-US"/>
                  <a:t>^</a:t>
                </a:r>
              </a:p>
            </p:txBody>
          </p:sp>
        </p:grpSp>
        <p:sp>
          <p:nvSpPr>
            <p:cNvPr id="159795" name="Freeform 51"/>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9751" name="Line 7"/>
            <p:cNvSpPr>
              <a:spLocks noChangeShapeType="1"/>
            </p:cNvSpPr>
            <p:nvPr/>
          </p:nvSpPr>
          <p:spPr bwMode="auto">
            <a:xfrm>
              <a:off x="3648" y="163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1" name="Line 17"/>
            <p:cNvSpPr>
              <a:spLocks noChangeShapeType="1"/>
            </p:cNvSpPr>
            <p:nvPr/>
          </p:nvSpPr>
          <p:spPr bwMode="auto">
            <a:xfrm>
              <a:off x="3360" y="1824"/>
              <a:ext cx="1440" cy="384"/>
            </a:xfrm>
            <a:prstGeom prst="line">
              <a:avLst/>
            </a:prstGeom>
            <a:noFill/>
            <a:ln w="38100">
              <a:solidFill>
                <a:srgbClr val="FFCC99"/>
              </a:solidFill>
              <a:miter lim="800000"/>
              <a:headEnd/>
              <a:tailEnd type="triangle" w="med" len="med"/>
            </a:ln>
            <a:effectLst/>
          </p:spPr>
          <p:txBody>
            <a:bodyPr wrap="none"/>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Electric Flux</a:t>
            </a:r>
          </a:p>
        </p:txBody>
      </p:sp>
      <p:sp>
        <p:nvSpPr>
          <p:cNvPr id="80899" name="Rectangle 3"/>
          <p:cNvSpPr>
            <a:spLocks noGrp="1" noChangeArrowheads="1"/>
          </p:cNvSpPr>
          <p:nvPr>
            <p:ph type="body" idx="1"/>
          </p:nvPr>
        </p:nvSpPr>
        <p:spPr/>
        <p:txBody>
          <a:bodyPr/>
          <a:lstStyle/>
          <a:p>
            <a:pPr>
              <a:lnSpc>
                <a:spcPct val="90000"/>
              </a:lnSpc>
            </a:pPr>
            <a:r>
              <a:rPr lang="en-US">
                <a:cs typeface="Tahoma" charset="0"/>
              </a:rPr>
              <a:t>Φ</a:t>
            </a:r>
            <a:r>
              <a:rPr lang="en-US" baseline="-25000">
                <a:cs typeface="Tahoma" charset="0"/>
              </a:rPr>
              <a:t>E</a:t>
            </a:r>
            <a:r>
              <a:rPr lang="en-US">
                <a:cs typeface="Tahoma" charset="0"/>
              </a:rPr>
              <a:t> = E A cos θ</a:t>
            </a:r>
          </a:p>
          <a:p>
            <a:pPr lvl="1">
              <a:lnSpc>
                <a:spcPct val="90000"/>
              </a:lnSpc>
            </a:pPr>
            <a:r>
              <a:rPr lang="en-US"/>
              <a:t>The perpendicular to the area A is at an angle </a:t>
            </a:r>
            <a:r>
              <a:rPr lang="en-US">
                <a:cs typeface="Tahoma" charset="0"/>
              </a:rPr>
              <a:t>θ to the field</a:t>
            </a:r>
          </a:p>
          <a:p>
            <a:pPr lvl="1">
              <a:lnSpc>
                <a:spcPct val="90000"/>
              </a:lnSpc>
            </a:pPr>
            <a:r>
              <a:rPr lang="en-US">
                <a:cs typeface="Tahoma" charset="0"/>
              </a:rPr>
              <a:t>When the area is constructed such that a closed surface is formed, use the convention that flux lines passing into the interior of the volume are negative and those passing out of the interior of the volume are positive</a:t>
            </a:r>
            <a:endParaRPr lang="en-US"/>
          </a:p>
          <a:p>
            <a:pPr>
              <a:lnSpc>
                <a:spcPct val="90000"/>
              </a:lnSpc>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Projection of Area</a:t>
            </a:r>
          </a:p>
        </p:txBody>
      </p:sp>
      <p:grpSp>
        <p:nvGrpSpPr>
          <p:cNvPr id="162834" name="Group 18"/>
          <p:cNvGrpSpPr>
            <a:grpSpLocks/>
          </p:cNvGrpSpPr>
          <p:nvPr/>
        </p:nvGrpSpPr>
        <p:grpSpPr bwMode="auto">
          <a:xfrm>
            <a:off x="1108075" y="1706563"/>
            <a:ext cx="6073775" cy="2998787"/>
            <a:chOff x="698" y="1075"/>
            <a:chExt cx="3826" cy="1889"/>
          </a:xfrm>
        </p:grpSpPr>
        <p:sp>
          <p:nvSpPr>
            <p:cNvPr id="162821" name="Line 5"/>
            <p:cNvSpPr>
              <a:spLocks noChangeShapeType="1"/>
            </p:cNvSpPr>
            <p:nvPr/>
          </p:nvSpPr>
          <p:spPr bwMode="auto">
            <a:xfrm>
              <a:off x="1105" y="1698"/>
              <a:ext cx="0" cy="1266"/>
            </a:xfrm>
            <a:prstGeom prst="line">
              <a:avLst/>
            </a:prstGeom>
            <a:noFill/>
            <a:ln w="28575">
              <a:solidFill>
                <a:srgbClr val="FF6600"/>
              </a:solidFill>
              <a:miter lim="800000"/>
              <a:headEnd/>
              <a:tailEnd/>
            </a:ln>
            <a:effectLst/>
          </p:spPr>
          <p:txBody>
            <a:bodyPr wrap="none"/>
            <a:lstStyle/>
            <a:p>
              <a:endParaRPr lang="en-US"/>
            </a:p>
          </p:txBody>
        </p:sp>
        <p:sp>
          <p:nvSpPr>
            <p:cNvPr id="162823"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2827" name="Rectangle 11"/>
            <p:cNvSpPr>
              <a:spLocks noChangeArrowheads="1"/>
            </p:cNvSpPr>
            <p:nvPr/>
          </p:nvSpPr>
          <p:spPr bwMode="auto">
            <a:xfrm>
              <a:off x="3048" y="1692"/>
              <a:ext cx="1476" cy="1260"/>
            </a:xfrm>
            <a:prstGeom prst="rect">
              <a:avLst/>
            </a:prstGeom>
            <a:solidFill>
              <a:srgbClr val="FF6600"/>
            </a:solidFill>
            <a:ln w="9525">
              <a:noFill/>
              <a:miter lim="800000"/>
              <a:headEnd/>
              <a:tailEnd/>
            </a:ln>
            <a:effectLst/>
          </p:spPr>
          <p:txBody>
            <a:bodyPr wrap="none" anchor="ctr"/>
            <a:lstStyle/>
            <a:p>
              <a:endParaRPr lang="en-US"/>
            </a:p>
          </p:txBody>
        </p:sp>
        <p:sp>
          <p:nvSpPr>
            <p:cNvPr id="162828" name="Rectangle 12"/>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2830" name="Rectangle 14"/>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sp>
          <p:nvSpPr>
            <p:cNvPr id="162832"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2833"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Projection of Area</a:t>
            </a:r>
          </a:p>
        </p:txBody>
      </p:sp>
      <p:grpSp>
        <p:nvGrpSpPr>
          <p:cNvPr id="164888" name="Group 24"/>
          <p:cNvGrpSpPr>
            <a:grpSpLocks/>
          </p:cNvGrpSpPr>
          <p:nvPr/>
        </p:nvGrpSpPr>
        <p:grpSpPr bwMode="auto">
          <a:xfrm>
            <a:off x="749300" y="1706563"/>
            <a:ext cx="8096250" cy="2998787"/>
            <a:chOff x="472" y="1075"/>
            <a:chExt cx="5100" cy="1889"/>
          </a:xfrm>
        </p:grpSpPr>
        <p:sp>
          <p:nvSpPr>
            <p:cNvPr id="164875" name="Rectangle 11"/>
            <p:cNvSpPr>
              <a:spLocks noChangeArrowheads="1"/>
            </p:cNvSpPr>
            <p:nvPr/>
          </p:nvSpPr>
          <p:spPr bwMode="auto">
            <a:xfrm>
              <a:off x="3048" y="1692"/>
              <a:ext cx="1476" cy="1260"/>
            </a:xfrm>
            <a:prstGeom prst="rect">
              <a:avLst/>
            </a:prstGeom>
            <a:solidFill>
              <a:srgbClr val="FFCC00"/>
            </a:solidFill>
            <a:ln w="9525">
              <a:noFill/>
              <a:miter lim="800000"/>
              <a:headEnd/>
              <a:tailEnd/>
            </a:ln>
            <a:effectLst/>
          </p:spPr>
          <p:txBody>
            <a:bodyPr wrap="none" anchor="ctr"/>
            <a:lstStyle/>
            <a:p>
              <a:endParaRPr lang="en-US"/>
            </a:p>
          </p:txBody>
        </p:sp>
        <p:sp>
          <p:nvSpPr>
            <p:cNvPr id="164869" name="Line 5"/>
            <p:cNvSpPr>
              <a:spLocks noChangeShapeType="1"/>
            </p:cNvSpPr>
            <p:nvPr/>
          </p:nvSpPr>
          <p:spPr bwMode="auto">
            <a:xfrm>
              <a:off x="1105" y="1698"/>
              <a:ext cx="0" cy="1266"/>
            </a:xfrm>
            <a:prstGeom prst="line">
              <a:avLst/>
            </a:prstGeom>
            <a:noFill/>
            <a:ln w="28575">
              <a:solidFill>
                <a:srgbClr val="FF6600"/>
              </a:solidFill>
              <a:prstDash val="dash"/>
              <a:miter lim="800000"/>
              <a:headEnd/>
              <a:tailEnd/>
            </a:ln>
            <a:effectLst/>
          </p:spPr>
          <p:txBody>
            <a:bodyPr wrap="none"/>
            <a:lstStyle/>
            <a:p>
              <a:endParaRPr lang="en-US"/>
            </a:p>
          </p:txBody>
        </p:sp>
        <p:sp>
          <p:nvSpPr>
            <p:cNvPr id="164870" name="Line 6"/>
            <p:cNvSpPr>
              <a:spLocks noChangeShapeType="1"/>
            </p:cNvSpPr>
            <p:nvPr/>
          </p:nvSpPr>
          <p:spPr bwMode="auto">
            <a:xfrm rot="2730816">
              <a:off x="1104" y="1699"/>
              <a:ext cx="1" cy="1266"/>
            </a:xfrm>
            <a:prstGeom prst="line">
              <a:avLst/>
            </a:prstGeom>
            <a:noFill/>
            <a:ln w="28575">
              <a:solidFill>
                <a:srgbClr val="FF6600"/>
              </a:solidFill>
              <a:miter lim="800000"/>
              <a:headEnd/>
              <a:tailEnd/>
            </a:ln>
            <a:effectLst/>
          </p:spPr>
          <p:txBody>
            <a:bodyPr wrap="none"/>
            <a:lstStyle/>
            <a:p>
              <a:endParaRPr lang="en-US"/>
            </a:p>
          </p:txBody>
        </p:sp>
        <p:sp>
          <p:nvSpPr>
            <p:cNvPr id="164871"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4872" name="Text Box 8"/>
            <p:cNvSpPr txBox="1">
              <a:spLocks noChangeArrowheads="1"/>
            </p:cNvSpPr>
            <p:nvPr/>
          </p:nvSpPr>
          <p:spPr bwMode="auto">
            <a:xfrm>
              <a:off x="1478" y="1737"/>
              <a:ext cx="674" cy="173"/>
            </a:xfrm>
            <a:prstGeom prst="rect">
              <a:avLst/>
            </a:prstGeom>
            <a:noFill/>
            <a:ln w="9525">
              <a:noFill/>
              <a:miter lim="800000"/>
              <a:headEnd/>
              <a:tailEnd/>
            </a:ln>
            <a:effectLst/>
          </p:spPr>
          <p:txBody>
            <a:bodyPr wrap="none">
              <a:spAutoFit/>
            </a:bodyPr>
            <a:lstStyle/>
            <a:p>
              <a:r>
                <a:rPr lang="en-US" sz="1200"/>
                <a:t>New Position</a:t>
              </a:r>
            </a:p>
          </p:txBody>
        </p:sp>
        <p:sp>
          <p:nvSpPr>
            <p:cNvPr id="164873" name="Line 9"/>
            <p:cNvSpPr>
              <a:spLocks noChangeShapeType="1"/>
            </p:cNvSpPr>
            <p:nvPr/>
          </p:nvSpPr>
          <p:spPr bwMode="auto">
            <a:xfrm>
              <a:off x="1116" y="1890"/>
              <a:ext cx="3414" cy="0"/>
            </a:xfrm>
            <a:prstGeom prst="line">
              <a:avLst/>
            </a:prstGeom>
            <a:noFill/>
            <a:ln w="9525">
              <a:solidFill>
                <a:schemeClr val="tx1"/>
              </a:solidFill>
              <a:prstDash val="dash"/>
              <a:miter lim="800000"/>
              <a:headEnd/>
              <a:tailEnd/>
            </a:ln>
            <a:effectLst/>
          </p:spPr>
          <p:txBody>
            <a:bodyPr wrap="none"/>
            <a:lstStyle/>
            <a:p>
              <a:endParaRPr lang="en-US"/>
            </a:p>
          </p:txBody>
        </p:sp>
        <p:sp>
          <p:nvSpPr>
            <p:cNvPr id="164874" name="Line 10"/>
            <p:cNvSpPr>
              <a:spLocks noChangeShapeType="1"/>
            </p:cNvSpPr>
            <p:nvPr/>
          </p:nvSpPr>
          <p:spPr bwMode="auto">
            <a:xfrm>
              <a:off x="684" y="2778"/>
              <a:ext cx="3840" cy="0"/>
            </a:xfrm>
            <a:prstGeom prst="line">
              <a:avLst/>
            </a:prstGeom>
            <a:noFill/>
            <a:ln w="9525">
              <a:solidFill>
                <a:schemeClr val="tx1"/>
              </a:solidFill>
              <a:prstDash val="dash"/>
              <a:miter lim="800000"/>
              <a:headEnd/>
              <a:tailEnd/>
            </a:ln>
            <a:effectLst/>
          </p:spPr>
          <p:txBody>
            <a:bodyPr wrap="none"/>
            <a:lstStyle/>
            <a:p>
              <a:endParaRPr lang="en-US"/>
            </a:p>
          </p:txBody>
        </p:sp>
        <p:sp>
          <p:nvSpPr>
            <p:cNvPr id="164877" name="Rectangle 13"/>
            <p:cNvSpPr>
              <a:spLocks noChangeArrowheads="1"/>
            </p:cNvSpPr>
            <p:nvPr/>
          </p:nvSpPr>
          <p:spPr bwMode="auto">
            <a:xfrm>
              <a:off x="3054" y="1896"/>
              <a:ext cx="1476" cy="882"/>
            </a:xfrm>
            <a:prstGeom prst="rect">
              <a:avLst/>
            </a:prstGeom>
            <a:solidFill>
              <a:srgbClr val="FF6600"/>
            </a:solidFill>
            <a:ln w="9525">
              <a:noFill/>
              <a:miter lim="800000"/>
              <a:headEnd/>
              <a:tailEnd/>
            </a:ln>
            <a:effectLst/>
          </p:spPr>
          <p:txBody>
            <a:bodyPr wrap="none" anchor="ctr"/>
            <a:lstStyle/>
            <a:p>
              <a:endParaRPr lang="en-US"/>
            </a:p>
          </p:txBody>
        </p:sp>
        <p:sp>
          <p:nvSpPr>
            <p:cNvPr id="164878" name="Text Box 14"/>
            <p:cNvSpPr txBox="1">
              <a:spLocks noChangeArrowheads="1"/>
            </p:cNvSpPr>
            <p:nvPr/>
          </p:nvSpPr>
          <p:spPr bwMode="auto">
            <a:xfrm>
              <a:off x="1172" y="189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164879" name="Arc 15"/>
            <p:cNvSpPr>
              <a:spLocks/>
            </p:cNvSpPr>
            <p:nvPr/>
          </p:nvSpPr>
          <p:spPr bwMode="auto">
            <a:xfrm>
              <a:off x="1104" y="2034"/>
              <a:ext cx="162" cy="117"/>
            </a:xfrm>
            <a:custGeom>
              <a:avLst/>
              <a:gdLst>
                <a:gd name="G0" fmla="+- 0 0 0"/>
                <a:gd name="G1" fmla="+- 21600 0 0"/>
                <a:gd name="G2" fmla="+- 21600 0 0"/>
                <a:gd name="T0" fmla="*/ 0 w 21600"/>
                <a:gd name="T1" fmla="*/ 0 h 26517"/>
                <a:gd name="T2" fmla="*/ 21033 w 21600"/>
                <a:gd name="T3" fmla="*/ 26517 h 26517"/>
                <a:gd name="T4" fmla="*/ 0 w 21600"/>
                <a:gd name="T5" fmla="*/ 21600 h 26517"/>
              </a:gdLst>
              <a:ahLst/>
              <a:cxnLst>
                <a:cxn ang="0">
                  <a:pos x="T0" y="T1"/>
                </a:cxn>
                <a:cxn ang="0">
                  <a:pos x="T2" y="T3"/>
                </a:cxn>
                <a:cxn ang="0">
                  <a:pos x="T4" y="T5"/>
                </a:cxn>
              </a:cxnLst>
              <a:rect l="0" t="0" r="r" b="b"/>
              <a:pathLst>
                <a:path w="21600" h="26517" fill="none" extrusionOk="0">
                  <a:moveTo>
                    <a:pt x="-1" y="0"/>
                  </a:moveTo>
                  <a:cubicBezTo>
                    <a:pt x="11929" y="0"/>
                    <a:pt x="21600" y="9670"/>
                    <a:pt x="21600" y="21600"/>
                  </a:cubicBezTo>
                  <a:cubicBezTo>
                    <a:pt x="21600" y="23255"/>
                    <a:pt x="21409" y="24905"/>
                    <a:pt x="21032" y="26516"/>
                  </a:cubicBezTo>
                </a:path>
                <a:path w="21600" h="26517" stroke="0" extrusionOk="0">
                  <a:moveTo>
                    <a:pt x="-1" y="0"/>
                  </a:moveTo>
                  <a:cubicBezTo>
                    <a:pt x="11929" y="0"/>
                    <a:pt x="21600" y="9670"/>
                    <a:pt x="21600" y="21600"/>
                  </a:cubicBezTo>
                  <a:cubicBezTo>
                    <a:pt x="21600" y="23255"/>
                    <a:pt x="21409" y="24905"/>
                    <a:pt x="21032" y="26516"/>
                  </a:cubicBezTo>
                  <a:lnTo>
                    <a:pt x="0" y="21600"/>
                  </a:lnTo>
                  <a:close/>
                </a:path>
              </a:pathLst>
            </a:custGeom>
            <a:noFill/>
            <a:ln w="9525">
              <a:solidFill>
                <a:schemeClr val="tx1"/>
              </a:solidFill>
              <a:prstDash val="dash"/>
              <a:miter lim="800000"/>
              <a:headEnd/>
              <a:tailEnd/>
            </a:ln>
            <a:effectLst/>
          </p:spPr>
          <p:txBody>
            <a:bodyPr wrap="none" anchor="ctr"/>
            <a:lstStyle/>
            <a:p>
              <a:endParaRPr lang="en-US"/>
            </a:p>
          </p:txBody>
        </p:sp>
        <p:sp>
          <p:nvSpPr>
            <p:cNvPr id="164880"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1"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sp>
          <p:nvSpPr>
            <p:cNvPr id="164882" name="Freeform 18"/>
            <p:cNvSpPr>
              <a:spLocks/>
            </p:cNvSpPr>
            <p:nvPr/>
          </p:nvSpPr>
          <p:spPr bwMode="auto">
            <a:xfrm flipH="1">
              <a:off x="4440" y="1944"/>
              <a:ext cx="318"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3" name="Text Box 19"/>
            <p:cNvSpPr txBox="1">
              <a:spLocks noChangeArrowheads="1"/>
            </p:cNvSpPr>
            <p:nvPr/>
          </p:nvSpPr>
          <p:spPr bwMode="auto">
            <a:xfrm>
              <a:off x="4610" y="1754"/>
              <a:ext cx="962" cy="212"/>
            </a:xfrm>
            <a:prstGeom prst="rect">
              <a:avLst/>
            </a:prstGeom>
            <a:noFill/>
            <a:ln w="9525">
              <a:noFill/>
              <a:miter lim="800000"/>
              <a:headEnd/>
              <a:tailEnd/>
            </a:ln>
            <a:effectLst/>
          </p:spPr>
          <p:txBody>
            <a:bodyPr wrap="none">
              <a:spAutoFit/>
            </a:bodyPr>
            <a:lstStyle/>
            <a:p>
              <a:r>
                <a:rPr lang="en-US"/>
                <a:t>Projected Area</a:t>
              </a:r>
            </a:p>
          </p:txBody>
        </p:sp>
        <p:sp>
          <p:nvSpPr>
            <p:cNvPr id="164884" name="Rectangle 20"/>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4885" name="Rectangle 21"/>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Curved Surfaces</a:t>
            </a:r>
          </a:p>
        </p:txBody>
      </p:sp>
      <p:grpSp>
        <p:nvGrpSpPr>
          <p:cNvPr id="241676" name="Group 12"/>
          <p:cNvGrpSpPr>
            <a:grpSpLocks/>
          </p:cNvGrpSpPr>
          <p:nvPr/>
        </p:nvGrpSpPr>
        <p:grpSpPr bwMode="auto">
          <a:xfrm>
            <a:off x="1260475" y="1016000"/>
            <a:ext cx="7883525" cy="5842000"/>
            <a:chOff x="794" y="640"/>
            <a:chExt cx="4966" cy="3680"/>
          </a:xfrm>
        </p:grpSpPr>
        <p:sp>
          <p:nvSpPr>
            <p:cNvPr id="241668"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1669"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1670"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1671"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1672"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3" name="Line 9"/>
            <p:cNvSpPr>
              <a:spLocks noChangeShapeType="1"/>
            </p:cNvSpPr>
            <p:nvPr/>
          </p:nvSpPr>
          <p:spPr bwMode="auto">
            <a:xfrm>
              <a:off x="1464" y="267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4" name="Line 10"/>
            <p:cNvSpPr>
              <a:spLocks noChangeShapeType="1"/>
            </p:cNvSpPr>
            <p:nvPr/>
          </p:nvSpPr>
          <p:spPr bwMode="auto">
            <a:xfrm>
              <a:off x="1584" y="2296"/>
              <a:ext cx="0" cy="376"/>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sp>
          <p:nvSpPr>
            <p:cNvPr id="241675" name="Text Box 11"/>
            <p:cNvSpPr txBox="1">
              <a:spLocks noChangeArrowheads="1"/>
            </p:cNvSpPr>
            <p:nvPr/>
          </p:nvSpPr>
          <p:spPr bwMode="auto">
            <a:xfrm>
              <a:off x="794" y="2302"/>
              <a:ext cx="663" cy="366"/>
            </a:xfrm>
            <a:prstGeom prst="rect">
              <a:avLst/>
            </a:prstGeom>
            <a:noFill/>
            <a:ln w="9525">
              <a:noFill/>
              <a:miter lim="800000"/>
              <a:headEnd/>
              <a:tailEnd/>
            </a:ln>
            <a:effectLst/>
          </p:spPr>
          <p:txBody>
            <a:bodyPr wrap="none">
              <a:spAutoFit/>
            </a:bodyPr>
            <a:lstStyle/>
            <a:p>
              <a:pPr algn="r"/>
              <a:r>
                <a:rPr lang="en-US"/>
                <a:t>Region of</a:t>
              </a:r>
            </a:p>
            <a:p>
              <a:pPr algn="r"/>
              <a:r>
                <a:rPr lang="en-US"/>
                <a:t>Interest</a:t>
              </a:r>
            </a:p>
          </p:txBody>
        </p:sp>
      </p:grpSp>
    </p:spTree>
  </p:cSld>
  <p:clrMapOvr>
    <a:masterClrMapping/>
  </p:clrMapOvr>
</p:sld>
</file>

<file path=ppt/theme/theme1.xml><?xml version="1.0" encoding="utf-8"?>
<a:theme xmlns:a="http://schemas.openxmlformats.org/drawingml/2006/main" name="Physics 115 lecture Slides Chapter 1">
  <a:themeElements>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PH115 Concept Questions</Template>
  <TotalTime>2052</TotalTime>
  <Words>379</Words>
  <Application>Microsoft Office PowerPoint</Application>
  <PresentationFormat>On-screen Show (4:3)</PresentationFormat>
  <Paragraphs>126</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Physics 115 lecture Slides Chapter 1</vt:lpstr>
      <vt:lpstr>Equation</vt:lpstr>
      <vt:lpstr>Not Flux Capacitor</vt:lpstr>
      <vt:lpstr>PowerPoint Presentation</vt:lpstr>
      <vt:lpstr>Φ</vt:lpstr>
      <vt:lpstr>Φ</vt:lpstr>
      <vt:lpstr>Φ</vt:lpstr>
      <vt:lpstr>Electric Flux</vt:lpstr>
      <vt:lpstr>Projection of Area</vt:lpstr>
      <vt:lpstr>Projection of Area</vt:lpstr>
      <vt:lpstr>Curved Surfaces</vt:lpstr>
      <vt:lpstr>Curved Surfaces</vt:lpstr>
      <vt:lpstr>Closed Surface </vt:lpstr>
      <vt:lpstr>Coordinates for a Sphere</vt:lpstr>
      <vt:lpstr>Coordinates for a Sphere</vt:lpstr>
      <vt:lpstr>Coordinates for a Sphere</vt:lpstr>
      <vt:lpstr>Element of Length in </vt:lpstr>
      <vt:lpstr>Check Element of Length in </vt:lpstr>
      <vt:lpstr>Element of length in </vt:lpstr>
      <vt:lpstr>Element of length in </vt:lpstr>
      <vt:lpstr>Check Element of length in </vt:lpstr>
      <vt:lpstr>Element of Area</vt:lpstr>
      <vt:lpstr>Check Element of Area</vt:lpstr>
      <vt:lpstr>Charge in Closed Surface</vt:lpstr>
      <vt:lpstr>PowerPoint Presentation</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Brooks/Cole</dc:creator>
  <cp:lastModifiedBy>rtlines</cp:lastModifiedBy>
  <cp:revision>57</cp:revision>
  <cp:lastPrinted>1601-01-01T00:00:00Z</cp:lastPrinted>
  <dcterms:created xsi:type="dcterms:W3CDTF">2002-09-05T20:40:08Z</dcterms:created>
  <dcterms:modified xsi:type="dcterms:W3CDTF">2014-05-05T16:55:17Z</dcterms:modified>
</cp:coreProperties>
</file>