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1" r:id="rId8"/>
    <p:sldId id="268" r:id="rId9"/>
    <p:sldId id="264" r:id="rId10"/>
    <p:sldId id="266" r:id="rId11"/>
    <p:sldId id="265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04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292BC4-E2BA-476F-9B2C-3B8BF887D9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3BFD-CE27-42E5-8E44-4833A1C4E27A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365125"/>
            <a:ext cx="51054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150280" y="1280432"/>
            <a:ext cx="2814638" cy="517525"/>
            <a:chOff x="1253" y="1474"/>
            <a:chExt cx="1773" cy="326"/>
          </a:xfrm>
        </p:grpSpPr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161144" y="4300538"/>
            <a:ext cx="2825750" cy="946150"/>
            <a:chOff x="1269" y="2709"/>
            <a:chExt cx="1780" cy="596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269" y="298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104" y="2709"/>
              <a:ext cx="0" cy="5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200" y="2814"/>
              <a:ext cx="0" cy="26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214" y="296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86" y="309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249" y="299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157540" y="2579461"/>
            <a:ext cx="2814638" cy="517525"/>
            <a:chOff x="1253" y="1474"/>
            <a:chExt cx="1773" cy="326"/>
          </a:xfrm>
        </p:grpSpPr>
        <p:sp>
          <p:nvSpPr>
            <p:cNvPr id="20" name="Line 4"/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29" name="Straight Connector 28"/>
          <p:cNvCxnSpPr>
            <a:stCxn id="15" idx="0"/>
            <a:endCxn id="9" idx="0"/>
          </p:cNvCxnSpPr>
          <p:nvPr/>
        </p:nvCxnSpPr>
        <p:spPr>
          <a:xfrm>
            <a:off x="3150280" y="1591582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58794" y="1555296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732111" y="96157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695825" y="2289629"/>
            <a:ext cx="4972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344738" y="1600200"/>
            <a:ext cx="4338637" cy="3594100"/>
            <a:chOff x="1477" y="1008"/>
            <a:chExt cx="2733" cy="226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477" y="1455"/>
              <a:ext cx="2733" cy="1817"/>
              <a:chOff x="1477" y="1455"/>
              <a:chExt cx="2733" cy="1817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477" y="1474"/>
                <a:ext cx="1773" cy="326"/>
                <a:chOff x="1253" y="1474"/>
                <a:chExt cx="1773" cy="326"/>
              </a:xfrm>
            </p:grpSpPr>
            <p:sp>
              <p:nvSpPr>
                <p:cNvPr id="23580" name="Line 7"/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1" name="Line 8"/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2" name="Line 9"/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3" name="Line 10"/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2437" y="1455"/>
                <a:ext cx="1773" cy="326"/>
                <a:chOff x="1253" y="1474"/>
                <a:chExt cx="1773" cy="326"/>
              </a:xfrm>
            </p:grpSpPr>
            <p:sp>
              <p:nvSpPr>
                <p:cNvPr id="23576" name="Line 12"/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7" name="Line 13"/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8" name="Line 14"/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9" name="Line 15"/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1955" y="2676"/>
                <a:ext cx="1780" cy="596"/>
                <a:chOff x="1269" y="2709"/>
                <a:chExt cx="1780" cy="596"/>
              </a:xfrm>
            </p:grpSpPr>
            <p:sp>
              <p:nvSpPr>
                <p:cNvPr id="23570" name="Line 17"/>
                <p:cNvSpPr>
                  <a:spLocks noChangeShapeType="1"/>
                </p:cNvSpPr>
                <p:nvPr/>
              </p:nvSpPr>
              <p:spPr bwMode="auto">
                <a:xfrm>
                  <a:off x="1269" y="298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1" name="Line 18"/>
                <p:cNvSpPr>
                  <a:spLocks noChangeShapeType="1"/>
                </p:cNvSpPr>
                <p:nvPr/>
              </p:nvSpPr>
              <p:spPr bwMode="auto">
                <a:xfrm>
                  <a:off x="2104" y="2709"/>
                  <a:ext cx="0" cy="533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2" name="Line 19"/>
                <p:cNvSpPr>
                  <a:spLocks noChangeShapeType="1"/>
                </p:cNvSpPr>
                <p:nvPr/>
              </p:nvSpPr>
              <p:spPr bwMode="auto">
                <a:xfrm>
                  <a:off x="2200" y="2814"/>
                  <a:ext cx="0" cy="268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3" name="Line 20"/>
                <p:cNvSpPr>
                  <a:spLocks noChangeShapeType="1"/>
                </p:cNvSpPr>
                <p:nvPr/>
              </p:nvSpPr>
              <p:spPr bwMode="auto">
                <a:xfrm>
                  <a:off x="2214" y="296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86" y="3093"/>
                  <a:ext cx="19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+</a:t>
                  </a:r>
                </a:p>
              </p:txBody>
            </p:sp>
            <p:sp>
              <p:nvSpPr>
                <p:cNvPr id="2357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49" y="2994"/>
                  <a:ext cx="15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-</a:t>
                  </a:r>
                </a:p>
              </p:txBody>
            </p:sp>
          </p:grpSp>
          <p:grpSp>
            <p:nvGrpSpPr>
              <p:cNvPr id="7" name="Group 25"/>
              <p:cNvGrpSpPr>
                <a:grpSpLocks/>
              </p:cNvGrpSpPr>
              <p:nvPr/>
            </p:nvGrpSpPr>
            <p:grpSpPr bwMode="auto">
              <a:xfrm>
                <a:off x="1477" y="1663"/>
                <a:ext cx="482" cy="1282"/>
                <a:chOff x="1253" y="1663"/>
                <a:chExt cx="482" cy="1282"/>
              </a:xfrm>
            </p:grpSpPr>
            <p:sp>
              <p:nvSpPr>
                <p:cNvPr id="23568" name="Line 23"/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69" name="Line 24"/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 flipH="1">
                <a:off x="3689" y="1637"/>
                <a:ext cx="511" cy="1289"/>
                <a:chOff x="1253" y="1663"/>
                <a:chExt cx="482" cy="1282"/>
              </a:xfrm>
            </p:grpSpPr>
            <p:sp>
              <p:nvSpPr>
                <p:cNvPr id="23566" name="Line 27"/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67" name="Line 28"/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3559" name="Text Box 30"/>
            <p:cNvSpPr txBox="1">
              <a:spLocks noChangeArrowheads="1"/>
            </p:cNvSpPr>
            <p:nvPr/>
          </p:nvSpPr>
          <p:spPr bwMode="auto">
            <a:xfrm>
              <a:off x="2158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23560" name="Text Box 31"/>
            <p:cNvSpPr txBox="1">
              <a:spLocks noChangeArrowheads="1"/>
            </p:cNvSpPr>
            <p:nvPr/>
          </p:nvSpPr>
          <p:spPr bwMode="auto">
            <a:xfrm>
              <a:off x="3176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C</a:t>
              </a:r>
              <a:r>
                <a:rPr lang="en-US" sz="2800" baseline="-25000"/>
                <a:t>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1534" y="4258109"/>
            <a:ext cx="277092" cy="35502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408218" y="2133601"/>
            <a:ext cx="0" cy="24938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 flipV="1">
            <a:off x="3408218" y="4627419"/>
            <a:ext cx="2784764" cy="138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937164" y="1828801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V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192981" y="464127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090575" y="4067609"/>
            <a:ext cx="290946" cy="54530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381508" y="3865420"/>
            <a:ext cx="290950" cy="75464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58598" y="3662796"/>
            <a:ext cx="277105" cy="95726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34810" y="3458008"/>
            <a:ext cx="277105" cy="116206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11058" y="3274652"/>
            <a:ext cx="277105" cy="1345414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487293" y="3091296"/>
            <a:ext cx="277105" cy="15311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61137" y="2910322"/>
            <a:ext cx="277105" cy="171212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35314" y="4439933"/>
            <a:ext cx="277092" cy="180109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3498941" y="2791259"/>
            <a:ext cx="2604432" cy="17846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4931785" y="4686719"/>
            <a:ext cx="14" cy="16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650752" y="4681940"/>
            <a:ext cx="14" cy="16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4922261" y="4762934"/>
            <a:ext cx="214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436486" y="4753409"/>
            <a:ext cx="214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567670" y="4827877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Q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450" y="2592217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 flipV="1">
            <a:off x="6623539" y="4206240"/>
            <a:ext cx="1266092" cy="57443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9014" y="1895621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7699" y="4641319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6865" y="2324931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7793499" y="2107808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34" name="Rectangle 3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 37"/>
          <p:cNvSpPr/>
          <p:nvPr/>
        </p:nvSpPr>
        <p:spPr>
          <a:xfrm>
            <a:off x="6639951" y="2025748"/>
            <a:ext cx="1266092" cy="29542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425396" y="1922583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54" name="Rectangle 5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7788814" y="440595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03582" y="461462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 flipV="1">
            <a:off x="6623539" y="4206240"/>
            <a:ext cx="1266092" cy="57443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3528" y="462430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727" y="1854576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6865" y="2324931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35"/>
          <p:cNvGrpSpPr/>
          <p:nvPr/>
        </p:nvGrpSpPr>
        <p:grpSpPr>
          <a:xfrm>
            <a:off x="7793499" y="2107808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34" name="Rectangle 3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 37"/>
          <p:cNvSpPr/>
          <p:nvPr/>
        </p:nvSpPr>
        <p:spPr>
          <a:xfrm>
            <a:off x="6639951" y="2025748"/>
            <a:ext cx="1266092" cy="29542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8"/>
          <p:cNvGrpSpPr/>
          <p:nvPr/>
        </p:nvGrpSpPr>
        <p:grpSpPr>
          <a:xfrm>
            <a:off x="7425396" y="1922583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54" name="Rectangle 5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7788814" y="440595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58442" y="467268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38"/>
          <p:cNvGrpSpPr/>
          <p:nvPr/>
        </p:nvGrpSpPr>
        <p:grpSpPr>
          <a:xfrm>
            <a:off x="6930668" y="1906167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16" name="Rectangle 15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380114" y="488146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13522" y="487911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32862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56898" y="487911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90306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09646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75886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09294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628634" y="487207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08942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742350" y="487207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261690" y="486972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51370" y="488144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377766" y="466809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911174" y="466574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430514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954550" y="466574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487958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07298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573538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06946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626286" y="465870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6594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740002" y="465870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259342" y="465635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49022" y="466807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378212" y="209288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 rot="5400000">
            <a:off x="6384073" y="209128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911620" y="209053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5400000">
            <a:off x="5917481" y="208893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430960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5400000">
            <a:off x="5436821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954996" y="209053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5400000">
            <a:off x="4960857" y="208893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488404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 rot="5400000">
            <a:off x="4494265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007744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rot="5400000">
            <a:off x="4013605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573984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5400000">
            <a:off x="3579845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107392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 rot="5400000">
            <a:off x="3113253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626732" y="208348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 rot="5400000">
            <a:off x="2632593" y="208189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207040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 rot="5400000">
            <a:off x="2212901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740448" y="208348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 rot="5400000">
            <a:off x="1746309" y="208189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259788" y="208114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 rot="5400000">
            <a:off x="1265649" y="207954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849468" y="209286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 rot="5400000">
            <a:off x="855329" y="209126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375864" y="187951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rot="5400000">
            <a:off x="6381725" y="187791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909272" y="187716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 rot="5400000">
            <a:off x="5915133" y="187556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428612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rot="5400000">
            <a:off x="5434473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952648" y="187716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 rot="5400000">
            <a:off x="4958509" y="187556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4486056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5400000">
            <a:off x="4491917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005396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 rot="5400000">
            <a:off x="4011257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571636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 rot="5400000">
            <a:off x="3577497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105044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5400000">
            <a:off x="3110905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624384" y="187012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 rot="5400000">
            <a:off x="2630245" y="186852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204692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 rot="5400000">
            <a:off x="2210553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1738100" y="187012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 rot="5400000">
            <a:off x="1743961" y="186852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257440" y="186777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 rot="5400000">
            <a:off x="1263301" y="186617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847120" y="187949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 rot="5400000">
            <a:off x="852981" y="187789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986740" y="476702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1349839" y="1045031"/>
            <a:ext cx="4886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Charge built up on the capacitor plate</a:t>
            </a:r>
            <a:endParaRPr lang="en-US" sz="24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524170" y="1117599"/>
            <a:ext cx="237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New charge repelled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25" y="576263"/>
            <a:ext cx="462915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42188" cy="1143000"/>
          </a:xfrm>
        </p:spPr>
        <p:txBody>
          <a:bodyPr/>
          <a:lstStyle/>
          <a:p>
            <a:r>
              <a:rPr lang="en-US" sz="3200"/>
              <a:t>Capacitance of a Cylindrical Capacitor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en-US" sz="2800"/>
              <a:t>From Gauss’s Law, the field between the cylinders is</a:t>
            </a:r>
          </a:p>
          <a:p>
            <a:pPr>
              <a:buFontTx/>
              <a:buNone/>
            </a:pPr>
            <a:r>
              <a:rPr lang="en-US" sz="2800"/>
              <a:t>	</a:t>
            </a:r>
            <a:r>
              <a:rPr lang="en-US" sz="2800" i="1"/>
              <a:t>E</a:t>
            </a:r>
            <a:r>
              <a:rPr lang="en-US" sz="2800"/>
              <a:t> = 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/ </a:t>
            </a:r>
            <a:r>
              <a:rPr lang="en-US" sz="2800" i="1"/>
              <a:t>r</a:t>
            </a:r>
          </a:p>
          <a:p>
            <a:r>
              <a:rPr lang="en-US" sz="2800">
                <a:latin typeface="Symbol" pitchFamily="18" charset="2"/>
              </a:rPr>
              <a:t>D</a:t>
            </a:r>
            <a:r>
              <a:rPr lang="en-US" sz="2800" i="1"/>
              <a:t>V</a:t>
            </a:r>
            <a:r>
              <a:rPr lang="en-US" sz="2800"/>
              <a:t> = -2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ln (</a:t>
            </a:r>
            <a:r>
              <a:rPr lang="en-US" sz="2800" i="1"/>
              <a:t>b</a:t>
            </a:r>
            <a:r>
              <a:rPr lang="en-US" sz="2800"/>
              <a:t>/</a:t>
            </a:r>
            <a:r>
              <a:rPr lang="en-US" sz="2800" i="1"/>
              <a:t>a</a:t>
            </a:r>
            <a:r>
              <a:rPr lang="en-US" sz="2800"/>
              <a:t>)</a:t>
            </a:r>
          </a:p>
          <a:p>
            <a:r>
              <a:rPr lang="en-US" sz="2800"/>
              <a:t>The capacitance becomes</a:t>
            </a:r>
          </a:p>
          <a:p>
            <a:endParaRPr lang="en-US" sz="2800">
              <a:latin typeface="Symbol" pitchFamily="18" charset="2"/>
            </a:endParaRPr>
          </a:p>
          <a:p>
            <a:endParaRPr lang="en-US" sz="2800"/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867228" y="5204959"/>
          <a:ext cx="3200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1498320" imgH="444240" progId="">
                  <p:embed/>
                </p:oleObj>
              </mc:Choice>
              <mc:Fallback>
                <p:oleObj name="Equation" r:id="rId3" imgW="1498320" imgH="4442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228" y="5204959"/>
                        <a:ext cx="32004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9048" y="1522180"/>
            <a:ext cx="3343275" cy="428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flipV="1">
            <a:off x="7271657" y="1814278"/>
            <a:ext cx="478972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3" idx="2"/>
          </p:cNvCxnSpPr>
          <p:nvPr/>
        </p:nvCxnSpPr>
        <p:spPr>
          <a:xfrm flipH="1">
            <a:off x="6603111" y="1807023"/>
            <a:ext cx="690319" cy="2366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9826" y="158204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9829" y="153125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42188" cy="1143000"/>
          </a:xfrm>
        </p:spPr>
        <p:txBody>
          <a:bodyPr/>
          <a:lstStyle/>
          <a:p>
            <a:r>
              <a:rPr lang="en-US" sz="3200"/>
              <a:t>Capacitance of a Cylindrical Capacitor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en-US" sz="2800"/>
              <a:t>From Gauss’s Law, the field between the cylinders is</a:t>
            </a:r>
          </a:p>
          <a:p>
            <a:pPr>
              <a:buFontTx/>
              <a:buNone/>
            </a:pPr>
            <a:r>
              <a:rPr lang="en-US" sz="2800"/>
              <a:t>	</a:t>
            </a:r>
            <a:r>
              <a:rPr lang="en-US" sz="2800" i="1"/>
              <a:t>E</a:t>
            </a:r>
            <a:r>
              <a:rPr lang="en-US" sz="2800"/>
              <a:t> = 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/ </a:t>
            </a:r>
            <a:r>
              <a:rPr lang="en-US" sz="2800" i="1"/>
              <a:t>r</a:t>
            </a:r>
          </a:p>
          <a:p>
            <a:r>
              <a:rPr lang="en-US" sz="2800">
                <a:latin typeface="Symbol" pitchFamily="18" charset="2"/>
              </a:rPr>
              <a:t>D</a:t>
            </a:r>
            <a:r>
              <a:rPr lang="en-US" sz="2800" i="1"/>
              <a:t>V</a:t>
            </a:r>
            <a:r>
              <a:rPr lang="en-US" sz="2800"/>
              <a:t> = -2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ln (</a:t>
            </a:r>
            <a:r>
              <a:rPr lang="en-US" sz="2800" i="1"/>
              <a:t>b</a:t>
            </a:r>
            <a:r>
              <a:rPr lang="en-US" sz="2800"/>
              <a:t>/</a:t>
            </a:r>
            <a:r>
              <a:rPr lang="en-US" sz="2800" i="1"/>
              <a:t>a</a:t>
            </a:r>
            <a:r>
              <a:rPr lang="en-US" sz="2800"/>
              <a:t>)</a:t>
            </a:r>
          </a:p>
          <a:p>
            <a:r>
              <a:rPr lang="en-US" sz="2800"/>
              <a:t>The capacitance becomes</a:t>
            </a:r>
          </a:p>
          <a:p>
            <a:endParaRPr lang="en-US" sz="2800">
              <a:latin typeface="Symbol" pitchFamily="18" charset="2"/>
            </a:endParaRPr>
          </a:p>
          <a:p>
            <a:endParaRPr lang="en-US" sz="2800"/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752600" y="5437188"/>
          <a:ext cx="3200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1498320" imgH="444240" progId="">
                  <p:embed/>
                </p:oleObj>
              </mc:Choice>
              <mc:Fallback>
                <p:oleObj name="Equation" r:id="rId3" imgW="1498320" imgH="4442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37188"/>
                        <a:ext cx="32004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891213" y="1757363"/>
            <a:ext cx="2616200" cy="3678237"/>
            <a:chOff x="3759" y="755"/>
            <a:chExt cx="1648" cy="2317"/>
          </a:xfrm>
        </p:grpSpPr>
        <p:sp>
          <p:nvSpPr>
            <p:cNvPr id="94257" name="Oval 49"/>
            <p:cNvSpPr>
              <a:spLocks noChangeArrowheads="1"/>
            </p:cNvSpPr>
            <p:nvPr/>
          </p:nvSpPr>
          <p:spPr bwMode="auto">
            <a:xfrm>
              <a:off x="4254" y="2400"/>
              <a:ext cx="534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>
              <a:off x="4513" y="2744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H="1">
              <a:off x="3775" y="2744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flipH="1" flipV="1">
              <a:off x="4087" y="2717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flipV="1">
              <a:off x="4525" y="2714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>
              <a:off x="4513" y="1272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H="1">
              <a:off x="3775" y="1272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flipH="1" flipV="1">
              <a:off x="4087" y="1245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flipV="1">
              <a:off x="4525" y="1242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4497" y="1744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H="1">
              <a:off x="3759" y="1744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flipH="1" flipV="1">
              <a:off x="4071" y="1717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flipV="1">
              <a:off x="4509" y="1714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>
              <a:off x="4497" y="2160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H="1">
              <a:off x="3759" y="2160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flipH="1" flipV="1">
              <a:off x="4071" y="2133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flipV="1">
              <a:off x="4509" y="2130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18" name="AutoShape 10"/>
            <p:cNvSpPr>
              <a:spLocks noChangeArrowheads="1"/>
            </p:cNvSpPr>
            <p:nvPr/>
          </p:nvSpPr>
          <p:spPr bwMode="auto">
            <a:xfrm>
              <a:off x="4440" y="1901"/>
              <a:ext cx="128" cy="1171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6" name="AutoShape 8"/>
            <p:cNvSpPr>
              <a:spLocks noChangeArrowheads="1"/>
            </p:cNvSpPr>
            <p:nvPr/>
          </p:nvSpPr>
          <p:spPr bwMode="auto">
            <a:xfrm>
              <a:off x="4252" y="1907"/>
              <a:ext cx="536" cy="553"/>
            </a:xfrm>
            <a:prstGeom prst="can">
              <a:avLst>
                <a:gd name="adj" fmla="val 13451"/>
              </a:avLst>
            </a:prstGeom>
            <a:solidFill>
              <a:schemeClr val="accent1">
                <a:alpha val="5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7" name="AutoShape 9"/>
            <p:cNvSpPr>
              <a:spLocks noChangeArrowheads="1"/>
            </p:cNvSpPr>
            <p:nvPr/>
          </p:nvSpPr>
          <p:spPr bwMode="auto">
            <a:xfrm>
              <a:off x="4440" y="755"/>
              <a:ext cx="128" cy="1171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>
              <a:off x="4521" y="2182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H="1">
              <a:off x="4395" y="2184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flipH="1">
              <a:off x="4050" y="2173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>
              <a:off x="4569" y="2173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4521" y="1766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H="1">
              <a:off x="4395" y="1768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flipH="1">
              <a:off x="4050" y="1757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>
              <a:off x="4569" y="1757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>
              <a:off x="4537" y="1294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H="1">
              <a:off x="4411" y="1296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flipH="1">
              <a:off x="4066" y="1285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>
              <a:off x="4585" y="1285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>
              <a:off x="4537" y="2766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H="1">
              <a:off x="4411" y="2768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flipH="1">
              <a:off x="4066" y="2757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>
              <a:off x="4585" y="2757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6" name="Text Box 48"/>
            <p:cNvSpPr txBox="1">
              <a:spLocks noChangeArrowheads="1"/>
            </p:cNvSpPr>
            <p:nvPr/>
          </p:nvSpPr>
          <p:spPr bwMode="auto">
            <a:xfrm>
              <a:off x="5206" y="125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853107" y="1742627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829898" y="345101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48664" y="694483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03237" y="333836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3v</a:t>
            </a:r>
            <a:endParaRPr lang="en-US" sz="3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41503" y="1731357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97918" y="1725722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65939" y="1742628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22354" y="1736993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46434" y="728296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78414" y="700120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20258" y="762107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72612" y="705754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97918" y="700119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29027" y="733930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754333" y="728295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508652" y="750836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233958" y="745201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47305" y="3878362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824096" y="2480836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42861" y="2830217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97435" y="246957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3v</a:t>
            </a:r>
            <a:endParaRPr lang="en-US" sz="32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835700" y="3867091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2572613" y="2847123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Freeform 50"/>
          <p:cNvSpPr/>
          <p:nvPr/>
        </p:nvSpPr>
        <p:spPr>
          <a:xfrm flipV="1">
            <a:off x="3297919" y="2852757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Freeform 51"/>
          <p:cNvSpPr/>
          <p:nvPr/>
        </p:nvSpPr>
        <p:spPr>
          <a:xfrm>
            <a:off x="4034970" y="2841489"/>
            <a:ext cx="216045" cy="1019312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Freeform 52"/>
          <p:cNvSpPr/>
          <p:nvPr/>
        </p:nvSpPr>
        <p:spPr>
          <a:xfrm flipV="1">
            <a:off x="4754335" y="2847122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Freeform 53"/>
          <p:cNvSpPr/>
          <p:nvPr/>
        </p:nvSpPr>
        <p:spPr>
          <a:xfrm>
            <a:off x="5497049" y="2869664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Freeform 54"/>
          <p:cNvSpPr/>
          <p:nvPr/>
        </p:nvSpPr>
        <p:spPr>
          <a:xfrm flipV="1">
            <a:off x="6222356" y="2875296"/>
            <a:ext cx="192958" cy="1000017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6170133" y="188914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6396428" y="396852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1232249" y="1489048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0v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1226447" y="3624782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3v</a:t>
            </a:r>
            <a:endParaRPr lang="en-US" sz="3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1854563" y="6019214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831354" y="4621688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750119" y="4971069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04693" y="4610422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3v</a:t>
            </a:r>
            <a:endParaRPr lang="en-US" sz="3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842958" y="6007943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2579870" y="4987975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Freeform 68"/>
          <p:cNvSpPr/>
          <p:nvPr/>
        </p:nvSpPr>
        <p:spPr>
          <a:xfrm flipV="1">
            <a:off x="3305176" y="4993610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Freeform 69"/>
          <p:cNvSpPr/>
          <p:nvPr/>
        </p:nvSpPr>
        <p:spPr>
          <a:xfrm>
            <a:off x="4036285" y="4982340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Freeform 70"/>
          <p:cNvSpPr/>
          <p:nvPr/>
        </p:nvSpPr>
        <p:spPr>
          <a:xfrm flipV="1">
            <a:off x="4761592" y="4987975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Freeform 71"/>
          <p:cNvSpPr/>
          <p:nvPr/>
        </p:nvSpPr>
        <p:spPr>
          <a:xfrm>
            <a:off x="5504306" y="5010516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Freeform 72"/>
          <p:cNvSpPr/>
          <p:nvPr/>
        </p:nvSpPr>
        <p:spPr>
          <a:xfrm flipV="1">
            <a:off x="6229613" y="5016151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73"/>
          <p:cNvSpPr txBox="1"/>
          <p:nvPr/>
        </p:nvSpPr>
        <p:spPr>
          <a:xfrm>
            <a:off x="6403686" y="610937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75" name="TextBox 74"/>
          <p:cNvSpPr txBox="1"/>
          <p:nvPr/>
        </p:nvSpPr>
        <p:spPr>
          <a:xfrm>
            <a:off x="1233705" y="5765634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3v</a:t>
            </a:r>
            <a:endParaRPr lang="en-US" sz="32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848760" y="3857699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512457" y="3852064"/>
            <a:ext cx="523827" cy="87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3" idx="4"/>
          </p:cNvCxnSpPr>
          <p:nvPr/>
        </p:nvCxnSpPr>
        <p:spPr>
          <a:xfrm flipV="1">
            <a:off x="4972799" y="3868970"/>
            <a:ext cx="531506" cy="37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5" idx="4"/>
          </p:cNvCxnSpPr>
          <p:nvPr/>
        </p:nvCxnSpPr>
        <p:spPr>
          <a:xfrm flipV="1">
            <a:off x="6412251" y="3863337"/>
            <a:ext cx="548469" cy="11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2" idx="2"/>
          </p:cNvCxnSpPr>
          <p:nvPr/>
        </p:nvCxnSpPr>
        <p:spPr>
          <a:xfrm>
            <a:off x="4251015" y="2841489"/>
            <a:ext cx="533785" cy="131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2"/>
          </p:cNvCxnSpPr>
          <p:nvPr/>
        </p:nvCxnSpPr>
        <p:spPr>
          <a:xfrm flipV="1">
            <a:off x="2794601" y="2826462"/>
            <a:ext cx="522179" cy="20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4" idx="4"/>
          </p:cNvCxnSpPr>
          <p:nvPr/>
        </p:nvCxnSpPr>
        <p:spPr>
          <a:xfrm>
            <a:off x="5715513" y="2869664"/>
            <a:ext cx="543111" cy="187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Drawing Items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Capacitor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Battery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989138" y="2339975"/>
            <a:ext cx="2851150" cy="3314700"/>
            <a:chOff x="1253" y="1474"/>
            <a:chExt cx="1796" cy="2088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253" y="1474"/>
              <a:ext cx="1773" cy="326"/>
              <a:chOff x="1253" y="1474"/>
              <a:chExt cx="1773" cy="326"/>
            </a:xfrm>
          </p:grpSpPr>
          <p:sp>
            <p:nvSpPr>
              <p:cNvPr id="17425" name="Line 4"/>
              <p:cNvSpPr>
                <a:spLocks noChangeShapeType="1"/>
              </p:cNvSpPr>
              <p:nvPr/>
            </p:nvSpPr>
            <p:spPr bwMode="auto">
              <a:xfrm>
                <a:off x="1253" y="1670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6" name="Line 5"/>
              <p:cNvSpPr>
                <a:spLocks noChangeShapeType="1"/>
              </p:cNvSpPr>
              <p:nvPr/>
            </p:nvSpPr>
            <p:spPr bwMode="auto">
              <a:xfrm>
                <a:off x="2088" y="1476"/>
                <a:ext cx="0" cy="324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7" name="Line 6"/>
              <p:cNvSpPr>
                <a:spLocks noChangeShapeType="1"/>
              </p:cNvSpPr>
              <p:nvPr/>
            </p:nvSpPr>
            <p:spPr bwMode="auto">
              <a:xfrm>
                <a:off x="2184" y="1474"/>
                <a:ext cx="0" cy="324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8" name="Line 7"/>
              <p:cNvSpPr>
                <a:spLocks noChangeShapeType="1"/>
              </p:cNvSpPr>
              <p:nvPr/>
            </p:nvSpPr>
            <p:spPr bwMode="auto">
              <a:xfrm>
                <a:off x="2191" y="1650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269" y="2709"/>
              <a:ext cx="1780" cy="596"/>
              <a:chOff x="1269" y="2709"/>
              <a:chExt cx="1780" cy="596"/>
            </a:xfrm>
          </p:grpSpPr>
          <p:sp>
            <p:nvSpPr>
              <p:cNvPr id="17419" name="Line 8"/>
              <p:cNvSpPr>
                <a:spLocks noChangeShapeType="1"/>
              </p:cNvSpPr>
              <p:nvPr/>
            </p:nvSpPr>
            <p:spPr bwMode="auto">
              <a:xfrm>
                <a:off x="1269" y="2982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0" name="Line 9"/>
              <p:cNvSpPr>
                <a:spLocks noChangeShapeType="1"/>
              </p:cNvSpPr>
              <p:nvPr/>
            </p:nvSpPr>
            <p:spPr bwMode="auto">
              <a:xfrm>
                <a:off x="2104" y="2709"/>
                <a:ext cx="0" cy="533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1" name="Line 10"/>
              <p:cNvSpPr>
                <a:spLocks noChangeShapeType="1"/>
              </p:cNvSpPr>
              <p:nvPr/>
            </p:nvSpPr>
            <p:spPr bwMode="auto">
              <a:xfrm>
                <a:off x="2200" y="2814"/>
                <a:ext cx="0" cy="268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2" name="Line 11"/>
              <p:cNvSpPr>
                <a:spLocks noChangeShapeType="1"/>
              </p:cNvSpPr>
              <p:nvPr/>
            </p:nvSpPr>
            <p:spPr bwMode="auto">
              <a:xfrm>
                <a:off x="2214" y="2962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3" name="Text Box 12"/>
              <p:cNvSpPr txBox="1">
                <a:spLocks noChangeArrowheads="1"/>
              </p:cNvSpPr>
              <p:nvPr/>
            </p:nvSpPr>
            <p:spPr bwMode="auto">
              <a:xfrm>
                <a:off x="1886" y="3093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7424" name="Text Box 13"/>
              <p:cNvSpPr txBox="1">
                <a:spLocks noChangeArrowheads="1"/>
              </p:cNvSpPr>
              <p:nvPr/>
            </p:nvSpPr>
            <p:spPr bwMode="auto">
              <a:xfrm>
                <a:off x="2249" y="2994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-</a:t>
                </a:r>
              </a:p>
            </p:txBody>
          </p:sp>
        </p:grpSp>
        <p:sp>
          <p:nvSpPr>
            <p:cNvPr id="17417" name="Text Box 16"/>
            <p:cNvSpPr txBox="1">
              <a:spLocks noChangeArrowheads="1"/>
            </p:cNvSpPr>
            <p:nvPr/>
          </p:nvSpPr>
          <p:spPr bwMode="auto">
            <a:xfrm>
              <a:off x="1814" y="1934"/>
              <a:ext cx="6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Capacitor</a:t>
              </a:r>
            </a:p>
          </p:txBody>
        </p:sp>
        <p:sp>
          <p:nvSpPr>
            <p:cNvPr id="17418" name="Text Box 17"/>
            <p:cNvSpPr txBox="1">
              <a:spLocks noChangeArrowheads="1"/>
            </p:cNvSpPr>
            <p:nvPr/>
          </p:nvSpPr>
          <p:spPr bwMode="auto">
            <a:xfrm>
              <a:off x="1894" y="3350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Battery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91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Capacitance of a Cylindrical Capacitor</vt:lpstr>
      <vt:lpstr>Capacitance of a Cylindrical Capacitor</vt:lpstr>
      <vt:lpstr>PowerPoint Presentation</vt:lpstr>
      <vt:lpstr>Drawing Items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6</cp:revision>
  <dcterms:created xsi:type="dcterms:W3CDTF">2011-11-07T22:03:20Z</dcterms:created>
  <dcterms:modified xsi:type="dcterms:W3CDTF">2014-05-23T16:36:35Z</dcterms:modified>
</cp:coreProperties>
</file>