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3" r:id="rId6"/>
    <p:sldId id="264" r:id="rId7"/>
    <p:sldId id="265" r:id="rId8"/>
    <p:sldId id="266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8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Series Fluid Analogy</a:t>
            </a:r>
          </a:p>
        </p:txBody>
      </p:sp>
      <p:grpSp>
        <p:nvGrpSpPr>
          <p:cNvPr id="132146" name="Group 50"/>
          <p:cNvGrpSpPr>
            <a:grpSpLocks/>
          </p:cNvGrpSpPr>
          <p:nvPr/>
        </p:nvGrpSpPr>
        <p:grpSpPr bwMode="auto">
          <a:xfrm>
            <a:off x="206375" y="1371600"/>
            <a:ext cx="7886700" cy="4371974"/>
            <a:chOff x="130" y="864"/>
            <a:chExt cx="4968" cy="2754"/>
          </a:xfrm>
        </p:grpSpPr>
        <p:sp>
          <p:nvSpPr>
            <p:cNvPr id="132119" name="Rectangle 23"/>
            <p:cNvSpPr>
              <a:spLocks noChangeArrowheads="1"/>
            </p:cNvSpPr>
            <p:nvPr/>
          </p:nvSpPr>
          <p:spPr bwMode="auto">
            <a:xfrm rot="2293986">
              <a:off x="4192" y="1979"/>
              <a:ext cx="56" cy="6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7" name="Rectangle 21"/>
            <p:cNvSpPr>
              <a:spLocks noChangeArrowheads="1"/>
            </p:cNvSpPr>
            <p:nvPr/>
          </p:nvSpPr>
          <p:spPr bwMode="auto">
            <a:xfrm rot="2293986">
              <a:off x="3675" y="2608"/>
              <a:ext cx="63" cy="6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107" name="Group 11"/>
            <p:cNvGrpSpPr>
              <a:grpSpLocks/>
            </p:cNvGrpSpPr>
            <p:nvPr/>
          </p:nvGrpSpPr>
          <p:grpSpPr bwMode="auto">
            <a:xfrm>
              <a:off x="3771" y="2456"/>
              <a:ext cx="380" cy="342"/>
              <a:chOff x="3333" y="2328"/>
              <a:chExt cx="535" cy="498"/>
            </a:xfrm>
          </p:grpSpPr>
          <p:sp>
            <p:nvSpPr>
              <p:cNvPr id="132100" name="Oval 4"/>
              <p:cNvSpPr>
                <a:spLocks noChangeArrowheads="1"/>
              </p:cNvSpPr>
              <p:nvPr/>
            </p:nvSpPr>
            <p:spPr bwMode="auto">
              <a:xfrm>
                <a:off x="3366" y="2367"/>
                <a:ext cx="462" cy="4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02" name="Freeform 6"/>
              <p:cNvSpPr>
                <a:spLocks/>
              </p:cNvSpPr>
              <p:nvPr/>
            </p:nvSpPr>
            <p:spPr bwMode="auto">
              <a:xfrm>
                <a:off x="3568" y="2328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3" name="Freeform 7"/>
              <p:cNvSpPr>
                <a:spLocks/>
              </p:cNvSpPr>
              <p:nvPr/>
            </p:nvSpPr>
            <p:spPr bwMode="auto">
              <a:xfrm rot="3407606">
                <a:off x="3664" y="2424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4" name="Freeform 8"/>
              <p:cNvSpPr>
                <a:spLocks/>
              </p:cNvSpPr>
              <p:nvPr/>
            </p:nvSpPr>
            <p:spPr bwMode="auto">
              <a:xfrm rot="7026162">
                <a:off x="3624" y="2556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5" name="Freeform 9"/>
              <p:cNvSpPr>
                <a:spLocks/>
              </p:cNvSpPr>
              <p:nvPr/>
            </p:nvSpPr>
            <p:spPr bwMode="auto">
              <a:xfrm rot="12373682">
                <a:off x="3426" y="2562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6" name="Freeform 10"/>
              <p:cNvSpPr>
                <a:spLocks/>
              </p:cNvSpPr>
              <p:nvPr/>
            </p:nvSpPr>
            <p:spPr bwMode="auto">
              <a:xfrm rot="-5164422">
                <a:off x="3393" y="2409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2108" name="AutoShape 12"/>
            <p:cNvSpPr>
              <a:spLocks noChangeArrowheads="1"/>
            </p:cNvSpPr>
            <p:nvPr/>
          </p:nvSpPr>
          <p:spPr bwMode="auto">
            <a:xfrm>
              <a:off x="2596" y="1161"/>
              <a:ext cx="1646" cy="21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9" name="AutoShape 13"/>
            <p:cNvSpPr>
              <a:spLocks noChangeArrowheads="1"/>
            </p:cNvSpPr>
            <p:nvPr/>
          </p:nvSpPr>
          <p:spPr bwMode="auto">
            <a:xfrm>
              <a:off x="2006" y="3150"/>
              <a:ext cx="1646" cy="21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0" name="AutoShape 14"/>
            <p:cNvSpPr>
              <a:spLocks noChangeArrowheads="1"/>
            </p:cNvSpPr>
            <p:nvPr/>
          </p:nvSpPr>
          <p:spPr bwMode="auto">
            <a:xfrm>
              <a:off x="885" y="2176"/>
              <a:ext cx="1646" cy="14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115" name="Group 19"/>
            <p:cNvGrpSpPr>
              <a:grpSpLocks/>
            </p:cNvGrpSpPr>
            <p:nvPr/>
          </p:nvGrpSpPr>
          <p:grpSpPr bwMode="auto">
            <a:xfrm>
              <a:off x="1855" y="1550"/>
              <a:ext cx="639" cy="630"/>
              <a:chOff x="1279" y="1349"/>
              <a:chExt cx="877" cy="877"/>
            </a:xfrm>
          </p:grpSpPr>
          <p:sp>
            <p:nvSpPr>
              <p:cNvPr id="132114" name="Rectangle 18"/>
              <p:cNvSpPr>
                <a:spLocks noChangeArrowheads="1"/>
              </p:cNvSpPr>
              <p:nvPr/>
            </p:nvSpPr>
            <p:spPr bwMode="auto">
              <a:xfrm rot="7458955">
                <a:off x="1280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2" name="Rectangle 16"/>
              <p:cNvSpPr>
                <a:spLocks noChangeArrowheads="1"/>
              </p:cNvSpPr>
              <p:nvPr/>
            </p:nvSpPr>
            <p:spPr bwMode="auto">
              <a:xfrm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3" name="Rectangle 17"/>
              <p:cNvSpPr>
                <a:spLocks noChangeArrowheads="1"/>
              </p:cNvSpPr>
              <p:nvPr/>
            </p:nvSpPr>
            <p:spPr bwMode="auto">
              <a:xfrm rot="2953515"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1" name="Oval 15"/>
              <p:cNvSpPr>
                <a:spLocks noChangeArrowheads="1"/>
              </p:cNvSpPr>
              <p:nvPr/>
            </p:nvSpPr>
            <p:spPr bwMode="auto">
              <a:xfrm>
                <a:off x="1613" y="1691"/>
                <a:ext cx="210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2116" name="Freeform 20"/>
            <p:cNvSpPr>
              <a:spLocks/>
            </p:cNvSpPr>
            <p:nvPr/>
          </p:nvSpPr>
          <p:spPr bwMode="auto">
            <a:xfrm>
              <a:off x="2423" y="1292"/>
              <a:ext cx="192" cy="518"/>
            </a:xfrm>
            <a:custGeom>
              <a:avLst/>
              <a:gdLst>
                <a:gd name="T0" fmla="*/ 192 w 192"/>
                <a:gd name="T1" fmla="*/ 6 h 518"/>
                <a:gd name="T2" fmla="*/ 82 w 192"/>
                <a:gd name="T3" fmla="*/ 15 h 518"/>
                <a:gd name="T4" fmla="*/ 46 w 192"/>
                <a:gd name="T5" fmla="*/ 98 h 518"/>
                <a:gd name="T6" fmla="*/ 0 w 192"/>
                <a:gd name="T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18">
                  <a:moveTo>
                    <a:pt x="192" y="6"/>
                  </a:moveTo>
                  <a:cubicBezTo>
                    <a:pt x="149" y="3"/>
                    <a:pt x="106" y="0"/>
                    <a:pt x="82" y="15"/>
                  </a:cubicBezTo>
                  <a:cubicBezTo>
                    <a:pt x="58" y="30"/>
                    <a:pt x="60" y="14"/>
                    <a:pt x="46" y="98"/>
                  </a:cubicBezTo>
                  <a:cubicBezTo>
                    <a:pt x="32" y="182"/>
                    <a:pt x="16" y="350"/>
                    <a:pt x="0" y="51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21" name="Rectangle 25"/>
            <p:cNvSpPr>
              <a:spLocks noChangeArrowheads="1"/>
            </p:cNvSpPr>
            <p:nvPr/>
          </p:nvSpPr>
          <p:spPr bwMode="auto">
            <a:xfrm>
              <a:off x="4379" y="1033"/>
              <a:ext cx="64" cy="10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2" name="Arc 26"/>
            <p:cNvSpPr>
              <a:spLocks/>
            </p:cNvSpPr>
            <p:nvPr/>
          </p:nvSpPr>
          <p:spPr bwMode="auto">
            <a:xfrm>
              <a:off x="3997" y="877"/>
              <a:ext cx="438" cy="15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03 h 22131"/>
                <a:gd name="T2" fmla="*/ 43193 w 43200"/>
                <a:gd name="T3" fmla="*/ 22131 h 22131"/>
                <a:gd name="T4" fmla="*/ 21600 w 43200"/>
                <a:gd name="T5" fmla="*/ 21600 h 2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31" fill="none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</a:path>
                <a:path w="43200" h="22131" stroke="0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3" name="Arc 27"/>
            <p:cNvSpPr>
              <a:spLocks/>
            </p:cNvSpPr>
            <p:nvPr/>
          </p:nvSpPr>
          <p:spPr bwMode="auto">
            <a:xfrm>
              <a:off x="4048" y="937"/>
              <a:ext cx="328" cy="12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03 h 22131"/>
                <a:gd name="T2" fmla="*/ 43193 w 43200"/>
                <a:gd name="T3" fmla="*/ 22131 h 22131"/>
                <a:gd name="T4" fmla="*/ 21600 w 43200"/>
                <a:gd name="T5" fmla="*/ 21600 h 2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31" fill="none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</a:path>
                <a:path w="43200" h="22131" stroke="0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4" name="Freeform 28"/>
            <p:cNvSpPr>
              <a:spLocks/>
            </p:cNvSpPr>
            <p:nvPr/>
          </p:nvSpPr>
          <p:spPr bwMode="auto">
            <a:xfrm>
              <a:off x="4001" y="931"/>
              <a:ext cx="173" cy="262"/>
            </a:xfrm>
            <a:custGeom>
              <a:avLst/>
              <a:gdLst>
                <a:gd name="T0" fmla="*/ 192 w 192"/>
                <a:gd name="T1" fmla="*/ 6 h 518"/>
                <a:gd name="T2" fmla="*/ 82 w 192"/>
                <a:gd name="T3" fmla="*/ 15 h 518"/>
                <a:gd name="T4" fmla="*/ 46 w 192"/>
                <a:gd name="T5" fmla="*/ 98 h 518"/>
                <a:gd name="T6" fmla="*/ 0 w 192"/>
                <a:gd name="T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18">
                  <a:moveTo>
                    <a:pt x="192" y="6"/>
                  </a:moveTo>
                  <a:cubicBezTo>
                    <a:pt x="149" y="3"/>
                    <a:pt x="106" y="0"/>
                    <a:pt x="82" y="15"/>
                  </a:cubicBezTo>
                  <a:cubicBezTo>
                    <a:pt x="58" y="30"/>
                    <a:pt x="60" y="14"/>
                    <a:pt x="46" y="98"/>
                  </a:cubicBezTo>
                  <a:cubicBezTo>
                    <a:pt x="32" y="182"/>
                    <a:pt x="16" y="350"/>
                    <a:pt x="0" y="51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2125" name="Group 29"/>
            <p:cNvGrpSpPr>
              <a:grpSpLocks/>
            </p:cNvGrpSpPr>
            <p:nvPr/>
          </p:nvGrpSpPr>
          <p:grpSpPr bwMode="auto">
            <a:xfrm>
              <a:off x="2627" y="2514"/>
              <a:ext cx="639" cy="630"/>
              <a:chOff x="1279" y="1349"/>
              <a:chExt cx="877" cy="877"/>
            </a:xfrm>
          </p:grpSpPr>
          <p:sp>
            <p:nvSpPr>
              <p:cNvPr id="132126" name="Rectangle 30"/>
              <p:cNvSpPr>
                <a:spLocks noChangeArrowheads="1"/>
              </p:cNvSpPr>
              <p:nvPr/>
            </p:nvSpPr>
            <p:spPr bwMode="auto">
              <a:xfrm rot="7458955">
                <a:off x="1280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7" name="Rectangle 31"/>
              <p:cNvSpPr>
                <a:spLocks noChangeArrowheads="1"/>
              </p:cNvSpPr>
              <p:nvPr/>
            </p:nvSpPr>
            <p:spPr bwMode="auto">
              <a:xfrm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8" name="Rectangle 32"/>
              <p:cNvSpPr>
                <a:spLocks noChangeArrowheads="1"/>
              </p:cNvSpPr>
              <p:nvPr/>
            </p:nvSpPr>
            <p:spPr bwMode="auto">
              <a:xfrm rot="2953515"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9" name="Oval 33"/>
              <p:cNvSpPr>
                <a:spLocks noChangeArrowheads="1"/>
              </p:cNvSpPr>
              <p:nvPr/>
            </p:nvSpPr>
            <p:spPr bwMode="auto">
              <a:xfrm>
                <a:off x="1613" y="1691"/>
                <a:ext cx="210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2130" name="Freeform 34"/>
            <p:cNvSpPr>
              <a:spLocks/>
            </p:cNvSpPr>
            <p:nvPr/>
          </p:nvSpPr>
          <p:spPr bwMode="auto">
            <a:xfrm flipH="1">
              <a:off x="2492" y="2238"/>
              <a:ext cx="192" cy="518"/>
            </a:xfrm>
            <a:custGeom>
              <a:avLst/>
              <a:gdLst>
                <a:gd name="T0" fmla="*/ 192 w 192"/>
                <a:gd name="T1" fmla="*/ 6 h 518"/>
                <a:gd name="T2" fmla="*/ 82 w 192"/>
                <a:gd name="T3" fmla="*/ 15 h 518"/>
                <a:gd name="T4" fmla="*/ 46 w 192"/>
                <a:gd name="T5" fmla="*/ 98 h 518"/>
                <a:gd name="T6" fmla="*/ 0 w 192"/>
                <a:gd name="T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18">
                  <a:moveTo>
                    <a:pt x="192" y="6"/>
                  </a:moveTo>
                  <a:cubicBezTo>
                    <a:pt x="149" y="3"/>
                    <a:pt x="106" y="0"/>
                    <a:pt x="82" y="15"/>
                  </a:cubicBezTo>
                  <a:cubicBezTo>
                    <a:pt x="58" y="30"/>
                    <a:pt x="60" y="14"/>
                    <a:pt x="46" y="98"/>
                  </a:cubicBezTo>
                  <a:cubicBezTo>
                    <a:pt x="32" y="182"/>
                    <a:pt x="16" y="350"/>
                    <a:pt x="0" y="51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32" name="Arc 36"/>
            <p:cNvSpPr>
              <a:spLocks/>
            </p:cNvSpPr>
            <p:nvPr/>
          </p:nvSpPr>
          <p:spPr bwMode="auto">
            <a:xfrm>
              <a:off x="1774" y="1490"/>
              <a:ext cx="420" cy="256"/>
            </a:xfrm>
            <a:custGeom>
              <a:avLst/>
              <a:gdLst>
                <a:gd name="G0" fmla="+- 21562 0 0"/>
                <a:gd name="G1" fmla="+- 21600 0 0"/>
                <a:gd name="G2" fmla="+- 21600 0 0"/>
                <a:gd name="T0" fmla="*/ 0 w 27080"/>
                <a:gd name="T1" fmla="*/ 20313 h 21600"/>
                <a:gd name="T2" fmla="*/ 27080 w 27080"/>
                <a:gd name="T3" fmla="*/ 717 h 21600"/>
                <a:gd name="T4" fmla="*/ 21562 w 27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80" h="21600" fill="none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</a:path>
                <a:path w="27080" h="21600" stroke="0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  <a:lnTo>
                    <a:pt x="2156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3" name="Arc 37"/>
            <p:cNvSpPr>
              <a:spLocks/>
            </p:cNvSpPr>
            <p:nvPr/>
          </p:nvSpPr>
          <p:spPr bwMode="auto">
            <a:xfrm flipH="1">
              <a:off x="2958" y="2464"/>
              <a:ext cx="420" cy="256"/>
            </a:xfrm>
            <a:custGeom>
              <a:avLst/>
              <a:gdLst>
                <a:gd name="G0" fmla="+- 21562 0 0"/>
                <a:gd name="G1" fmla="+- 21600 0 0"/>
                <a:gd name="G2" fmla="+- 21600 0 0"/>
                <a:gd name="T0" fmla="*/ 0 w 27080"/>
                <a:gd name="T1" fmla="*/ 20313 h 21600"/>
                <a:gd name="T2" fmla="*/ 27080 w 27080"/>
                <a:gd name="T3" fmla="*/ 717 h 21600"/>
                <a:gd name="T4" fmla="*/ 21562 w 27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80" h="21600" fill="none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</a:path>
                <a:path w="27080" h="21600" stroke="0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  <a:lnTo>
                    <a:pt x="2156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4" name="Text Box 38"/>
            <p:cNvSpPr txBox="1">
              <a:spLocks noChangeArrowheads="1"/>
            </p:cNvSpPr>
            <p:nvPr/>
          </p:nvSpPr>
          <p:spPr bwMode="auto">
            <a:xfrm>
              <a:off x="801" y="864"/>
              <a:ext cx="119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/>
                <a:t>Potential energy of water turned into work using the paddle wheel</a:t>
              </a:r>
            </a:p>
          </p:txBody>
        </p:sp>
        <p:sp>
          <p:nvSpPr>
            <p:cNvPr id="132135" name="Text Box 39"/>
            <p:cNvSpPr txBox="1">
              <a:spLocks noChangeArrowheads="1"/>
            </p:cNvSpPr>
            <p:nvPr/>
          </p:nvSpPr>
          <p:spPr bwMode="auto">
            <a:xfrm>
              <a:off x="2762" y="1742"/>
              <a:ext cx="119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Potential energy of water turned into work using the paddle wheel</a:t>
              </a:r>
            </a:p>
          </p:txBody>
        </p:sp>
        <p:sp>
          <p:nvSpPr>
            <p:cNvPr id="132136" name="Text Box 40"/>
            <p:cNvSpPr txBox="1">
              <a:spLocks noChangeArrowheads="1"/>
            </p:cNvSpPr>
            <p:nvPr/>
          </p:nvSpPr>
          <p:spPr bwMode="auto">
            <a:xfrm>
              <a:off x="2768" y="888"/>
              <a:ext cx="7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Upper Tank</a:t>
              </a:r>
            </a:p>
          </p:txBody>
        </p:sp>
        <p:sp>
          <p:nvSpPr>
            <p:cNvPr id="132137" name="Text Box 41"/>
            <p:cNvSpPr txBox="1">
              <a:spLocks noChangeArrowheads="1"/>
            </p:cNvSpPr>
            <p:nvPr/>
          </p:nvSpPr>
          <p:spPr bwMode="auto">
            <a:xfrm>
              <a:off x="2004" y="3406"/>
              <a:ext cx="7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Lower Tank</a:t>
              </a:r>
            </a:p>
          </p:txBody>
        </p:sp>
        <p:sp>
          <p:nvSpPr>
            <p:cNvPr id="132138" name="Text Box 42"/>
            <p:cNvSpPr txBox="1">
              <a:spLocks noChangeArrowheads="1"/>
            </p:cNvSpPr>
            <p:nvPr/>
          </p:nvSpPr>
          <p:spPr bwMode="auto">
            <a:xfrm>
              <a:off x="865" y="2368"/>
              <a:ext cx="1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Middle Collection Tank</a:t>
              </a:r>
            </a:p>
          </p:txBody>
        </p:sp>
        <p:sp>
          <p:nvSpPr>
            <p:cNvPr id="132139" name="Text Box 43"/>
            <p:cNvSpPr txBox="1">
              <a:spLocks noChangeArrowheads="1"/>
            </p:cNvSpPr>
            <p:nvPr/>
          </p:nvSpPr>
          <p:spPr bwMode="auto">
            <a:xfrm>
              <a:off x="3969" y="2821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Pump</a:t>
              </a:r>
            </a:p>
          </p:txBody>
        </p:sp>
        <p:sp>
          <p:nvSpPr>
            <p:cNvPr id="132140" name="Text Box 44"/>
            <p:cNvSpPr txBox="1">
              <a:spLocks noChangeArrowheads="1"/>
            </p:cNvSpPr>
            <p:nvPr/>
          </p:nvSpPr>
          <p:spPr bwMode="auto">
            <a:xfrm>
              <a:off x="142" y="1552"/>
              <a:ext cx="3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ym typeface="Symbol" pitchFamily="18" charset="2"/>
                </a:rPr>
                <a:t>U</a:t>
              </a:r>
              <a:r>
                <a:rPr lang="en-US" altLang="en-US" baseline="-25000" dirty="0" smtClean="0">
                  <a:sym typeface="Symbol" pitchFamily="18" charset="2"/>
                </a:rPr>
                <a:t>1</a:t>
              </a:r>
              <a:endParaRPr lang="en-US" altLang="en-US" dirty="0">
                <a:sym typeface="Symbol" pitchFamily="18" charset="2"/>
              </a:endParaRPr>
            </a:p>
          </p:txBody>
        </p:sp>
        <p:sp>
          <p:nvSpPr>
            <p:cNvPr id="132141" name="Text Box 45"/>
            <p:cNvSpPr txBox="1">
              <a:spLocks noChangeArrowheads="1"/>
            </p:cNvSpPr>
            <p:nvPr/>
          </p:nvSpPr>
          <p:spPr bwMode="auto">
            <a:xfrm>
              <a:off x="4608" y="2316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ym typeface="Symbol" pitchFamily="18" charset="2"/>
                </a:rPr>
                <a:t>U</a:t>
              </a:r>
              <a:endParaRPr lang="en-US" altLang="en-US" dirty="0">
                <a:sym typeface="Symbol" pitchFamily="18" charset="2"/>
              </a:endParaRPr>
            </a:p>
          </p:txBody>
        </p:sp>
        <p:sp>
          <p:nvSpPr>
            <p:cNvPr id="132142" name="Line 46"/>
            <p:cNvSpPr>
              <a:spLocks noChangeShapeType="1"/>
            </p:cNvSpPr>
            <p:nvPr/>
          </p:nvSpPr>
          <p:spPr bwMode="auto">
            <a:xfrm>
              <a:off x="686" y="2277"/>
              <a:ext cx="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43" name="Line 47"/>
            <p:cNvSpPr>
              <a:spLocks noChangeShapeType="1"/>
            </p:cNvSpPr>
            <p:nvPr/>
          </p:nvSpPr>
          <p:spPr bwMode="auto">
            <a:xfrm>
              <a:off x="691" y="1240"/>
              <a:ext cx="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44" name="Rectangle 48"/>
            <p:cNvSpPr>
              <a:spLocks noChangeArrowheads="1"/>
            </p:cNvSpPr>
            <p:nvPr/>
          </p:nvSpPr>
          <p:spPr bwMode="auto">
            <a:xfrm>
              <a:off x="130" y="2511"/>
              <a:ext cx="3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ym typeface="Symbol" pitchFamily="18" charset="2"/>
                </a:rPr>
                <a:t>U</a:t>
              </a:r>
              <a:r>
                <a:rPr lang="en-US" altLang="en-US" baseline="-25000" dirty="0" smtClean="0">
                  <a:sym typeface="Symbol" pitchFamily="18" charset="2"/>
                </a:rPr>
                <a:t>2</a:t>
              </a:r>
              <a:endParaRPr lang="en-US" altLang="en-US" baseline="-25000" dirty="0">
                <a:sym typeface="Symbol" pitchFamily="18" charset="2"/>
              </a:endParaRPr>
            </a:p>
          </p:txBody>
        </p:sp>
        <p:sp>
          <p:nvSpPr>
            <p:cNvPr id="132145" name="Line 49"/>
            <p:cNvSpPr>
              <a:spLocks noChangeShapeType="1"/>
            </p:cNvSpPr>
            <p:nvPr/>
          </p:nvSpPr>
          <p:spPr bwMode="auto">
            <a:xfrm flipH="1">
              <a:off x="5079" y="1257"/>
              <a:ext cx="19" cy="2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52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51"/>
            <a:ext cx="8229600" cy="1143000"/>
          </a:xfrm>
        </p:spPr>
        <p:txBody>
          <a:bodyPr/>
          <a:lstStyle/>
          <a:p>
            <a:r>
              <a:rPr lang="en-US" altLang="en-US"/>
              <a:t>Series Circuit</a:t>
            </a:r>
          </a:p>
        </p:txBody>
      </p:sp>
      <p:grpSp>
        <p:nvGrpSpPr>
          <p:cNvPr id="133200" name="Group 80"/>
          <p:cNvGrpSpPr>
            <a:grpSpLocks/>
          </p:cNvGrpSpPr>
          <p:nvPr/>
        </p:nvGrpSpPr>
        <p:grpSpPr bwMode="auto">
          <a:xfrm>
            <a:off x="2981326" y="1808163"/>
            <a:ext cx="3700463" cy="4027487"/>
            <a:chOff x="1878" y="1139"/>
            <a:chExt cx="2331" cy="2537"/>
          </a:xfrm>
        </p:grpSpPr>
        <p:grpSp>
          <p:nvGrpSpPr>
            <p:cNvPr id="133151" name="Group 31"/>
            <p:cNvGrpSpPr>
              <a:grpSpLocks/>
            </p:cNvGrpSpPr>
            <p:nvPr/>
          </p:nvGrpSpPr>
          <p:grpSpPr bwMode="auto">
            <a:xfrm>
              <a:off x="3750" y="2046"/>
              <a:ext cx="459" cy="381"/>
              <a:chOff x="832" y="1369"/>
              <a:chExt cx="165" cy="130"/>
            </a:xfrm>
          </p:grpSpPr>
          <p:sp>
            <p:nvSpPr>
              <p:cNvPr id="133152" name="Line 32"/>
              <p:cNvSpPr>
                <a:spLocks noChangeShapeType="1"/>
              </p:cNvSpPr>
              <p:nvPr/>
            </p:nvSpPr>
            <p:spPr bwMode="auto">
              <a:xfrm>
                <a:off x="914" y="136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53" name="Line 33"/>
              <p:cNvSpPr>
                <a:spLocks noChangeShapeType="1"/>
              </p:cNvSpPr>
              <p:nvPr/>
            </p:nvSpPr>
            <p:spPr bwMode="auto">
              <a:xfrm>
                <a:off x="914" y="14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54" name="Line 34"/>
              <p:cNvSpPr>
                <a:spLocks noChangeShapeType="1"/>
              </p:cNvSpPr>
              <p:nvPr/>
            </p:nvSpPr>
            <p:spPr bwMode="auto">
              <a:xfrm rot="5400000">
                <a:off x="915" y="1335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55" name="Line 35"/>
              <p:cNvSpPr>
                <a:spLocks noChangeShapeType="1"/>
              </p:cNvSpPr>
              <p:nvPr/>
            </p:nvSpPr>
            <p:spPr bwMode="auto">
              <a:xfrm rot="5400000">
                <a:off x="915" y="1392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33163" name="AutoShape 43"/>
            <p:cNvCxnSpPr>
              <a:cxnSpLocks noChangeShapeType="1"/>
              <a:stCxn id="133180" idx="0"/>
              <a:endCxn id="133194" idx="1"/>
            </p:cNvCxnSpPr>
            <p:nvPr/>
          </p:nvCxnSpPr>
          <p:spPr bwMode="auto">
            <a:xfrm rot="10800000">
              <a:off x="2080" y="2272"/>
              <a:ext cx="5" cy="272"/>
            </a:xfrm>
            <a:prstGeom prst="bentConnector3">
              <a:avLst>
                <a:gd name="adj1" fmla="val 6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69" name="AutoShape 49"/>
            <p:cNvCxnSpPr>
              <a:cxnSpLocks noChangeShapeType="1"/>
              <a:stCxn id="133193" idx="0"/>
              <a:endCxn id="133152" idx="0"/>
            </p:cNvCxnSpPr>
            <p:nvPr/>
          </p:nvCxnSpPr>
          <p:spPr bwMode="auto">
            <a:xfrm rot="10800000" flipH="1" flipV="1">
              <a:off x="2080" y="1139"/>
              <a:ext cx="1898" cy="907"/>
            </a:xfrm>
            <a:prstGeom prst="bentConnector4">
              <a:avLst>
                <a:gd name="adj1" fmla="val 99787"/>
                <a:gd name="adj2" fmla="val 577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70" name="AutoShape 50"/>
            <p:cNvCxnSpPr>
              <a:cxnSpLocks noChangeShapeType="1"/>
              <a:stCxn id="133153" idx="1"/>
              <a:endCxn id="133181" idx="1"/>
            </p:cNvCxnSpPr>
            <p:nvPr/>
          </p:nvCxnSpPr>
          <p:spPr bwMode="auto">
            <a:xfrm rot="5400000">
              <a:off x="2407" y="2105"/>
              <a:ext cx="1249" cy="189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3171" name="Group 51"/>
            <p:cNvGrpSpPr>
              <a:grpSpLocks/>
            </p:cNvGrpSpPr>
            <p:nvPr/>
          </p:nvGrpSpPr>
          <p:grpSpPr bwMode="auto">
            <a:xfrm rot="16200000" flipH="1">
              <a:off x="1519" y="2909"/>
              <a:ext cx="1132" cy="401"/>
              <a:chOff x="1557" y="906"/>
              <a:chExt cx="387" cy="144"/>
            </a:xfrm>
          </p:grpSpPr>
          <p:grpSp>
            <p:nvGrpSpPr>
              <p:cNvPr id="133172" name="Group 52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33173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4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5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9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180" name="Line 60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1" name="Line 61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184" name="Group 64"/>
            <p:cNvGrpSpPr>
              <a:grpSpLocks/>
            </p:cNvGrpSpPr>
            <p:nvPr/>
          </p:nvGrpSpPr>
          <p:grpSpPr bwMode="auto">
            <a:xfrm rot="16200000" flipH="1">
              <a:off x="1512" y="1505"/>
              <a:ext cx="1133" cy="401"/>
              <a:chOff x="1557" y="906"/>
              <a:chExt cx="387" cy="144"/>
            </a:xfrm>
          </p:grpSpPr>
          <p:grpSp>
            <p:nvGrpSpPr>
              <p:cNvPr id="133185" name="Group 65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33186" name="Line 66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87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88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8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9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9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92" name="Line 72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193" name="Line 73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4" name="Line 74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7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Series Circuit</a:t>
            </a:r>
          </a:p>
        </p:txBody>
      </p:sp>
      <p:grpSp>
        <p:nvGrpSpPr>
          <p:cNvPr id="133200" name="Group 80"/>
          <p:cNvGrpSpPr>
            <a:grpSpLocks/>
          </p:cNvGrpSpPr>
          <p:nvPr/>
        </p:nvGrpSpPr>
        <p:grpSpPr bwMode="auto">
          <a:xfrm>
            <a:off x="1830388" y="1808163"/>
            <a:ext cx="5630862" cy="4027487"/>
            <a:chOff x="1153" y="1139"/>
            <a:chExt cx="3547" cy="2537"/>
          </a:xfrm>
        </p:grpSpPr>
        <p:grpSp>
          <p:nvGrpSpPr>
            <p:cNvPr id="133151" name="Group 31"/>
            <p:cNvGrpSpPr>
              <a:grpSpLocks/>
            </p:cNvGrpSpPr>
            <p:nvPr/>
          </p:nvGrpSpPr>
          <p:grpSpPr bwMode="auto">
            <a:xfrm>
              <a:off x="3750" y="2046"/>
              <a:ext cx="459" cy="381"/>
              <a:chOff x="832" y="1369"/>
              <a:chExt cx="165" cy="130"/>
            </a:xfrm>
          </p:grpSpPr>
          <p:sp>
            <p:nvSpPr>
              <p:cNvPr id="133152" name="Line 32"/>
              <p:cNvSpPr>
                <a:spLocks noChangeShapeType="1"/>
              </p:cNvSpPr>
              <p:nvPr/>
            </p:nvSpPr>
            <p:spPr bwMode="auto">
              <a:xfrm>
                <a:off x="914" y="136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53" name="Line 33"/>
              <p:cNvSpPr>
                <a:spLocks noChangeShapeType="1"/>
              </p:cNvSpPr>
              <p:nvPr/>
            </p:nvSpPr>
            <p:spPr bwMode="auto">
              <a:xfrm>
                <a:off x="914" y="14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54" name="Line 34"/>
              <p:cNvSpPr>
                <a:spLocks noChangeShapeType="1"/>
              </p:cNvSpPr>
              <p:nvPr/>
            </p:nvSpPr>
            <p:spPr bwMode="auto">
              <a:xfrm rot="5400000">
                <a:off x="915" y="1335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55" name="Line 35"/>
              <p:cNvSpPr>
                <a:spLocks noChangeShapeType="1"/>
              </p:cNvSpPr>
              <p:nvPr/>
            </p:nvSpPr>
            <p:spPr bwMode="auto">
              <a:xfrm rot="5400000">
                <a:off x="915" y="1392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33163" name="AutoShape 43"/>
            <p:cNvCxnSpPr>
              <a:cxnSpLocks noChangeShapeType="1"/>
              <a:stCxn id="133180" idx="0"/>
              <a:endCxn id="133194" idx="1"/>
            </p:cNvCxnSpPr>
            <p:nvPr/>
          </p:nvCxnSpPr>
          <p:spPr bwMode="auto">
            <a:xfrm rot="10800000">
              <a:off x="2080" y="2272"/>
              <a:ext cx="5" cy="272"/>
            </a:xfrm>
            <a:prstGeom prst="bentConnector3">
              <a:avLst>
                <a:gd name="adj1" fmla="val 6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69" name="AutoShape 49"/>
            <p:cNvCxnSpPr>
              <a:cxnSpLocks noChangeShapeType="1"/>
              <a:stCxn id="133193" idx="0"/>
              <a:endCxn id="133152" idx="0"/>
            </p:cNvCxnSpPr>
            <p:nvPr/>
          </p:nvCxnSpPr>
          <p:spPr bwMode="auto">
            <a:xfrm rot="10800000" flipH="1" flipV="1">
              <a:off x="2080" y="1139"/>
              <a:ext cx="1898" cy="907"/>
            </a:xfrm>
            <a:prstGeom prst="bentConnector4">
              <a:avLst>
                <a:gd name="adj1" fmla="val 99787"/>
                <a:gd name="adj2" fmla="val 577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70" name="AutoShape 50"/>
            <p:cNvCxnSpPr>
              <a:cxnSpLocks noChangeShapeType="1"/>
              <a:stCxn id="133153" idx="1"/>
              <a:endCxn id="133181" idx="1"/>
            </p:cNvCxnSpPr>
            <p:nvPr/>
          </p:nvCxnSpPr>
          <p:spPr bwMode="auto">
            <a:xfrm rot="5400000">
              <a:off x="2407" y="2105"/>
              <a:ext cx="1249" cy="189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3171" name="Group 51"/>
            <p:cNvGrpSpPr>
              <a:grpSpLocks/>
            </p:cNvGrpSpPr>
            <p:nvPr/>
          </p:nvGrpSpPr>
          <p:grpSpPr bwMode="auto">
            <a:xfrm rot="16200000" flipH="1">
              <a:off x="1519" y="2909"/>
              <a:ext cx="1132" cy="401"/>
              <a:chOff x="1557" y="906"/>
              <a:chExt cx="387" cy="144"/>
            </a:xfrm>
          </p:grpSpPr>
          <p:grpSp>
            <p:nvGrpSpPr>
              <p:cNvPr id="133172" name="Group 52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33173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4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5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79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180" name="Line 60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1" name="Line 61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184" name="Group 64"/>
            <p:cNvGrpSpPr>
              <a:grpSpLocks/>
            </p:cNvGrpSpPr>
            <p:nvPr/>
          </p:nvGrpSpPr>
          <p:grpSpPr bwMode="auto">
            <a:xfrm rot="16200000" flipH="1">
              <a:off x="1512" y="1505"/>
              <a:ext cx="1133" cy="401"/>
              <a:chOff x="1557" y="906"/>
              <a:chExt cx="387" cy="144"/>
            </a:xfrm>
          </p:grpSpPr>
          <p:grpSp>
            <p:nvGrpSpPr>
              <p:cNvPr id="133185" name="Group 65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33186" name="Line 66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87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88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8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9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9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92" name="Line 72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193" name="Line 73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4" name="Line 74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196" name="Text Box 76"/>
            <p:cNvSpPr txBox="1">
              <a:spLocks noChangeArrowheads="1"/>
            </p:cNvSpPr>
            <p:nvPr/>
          </p:nvSpPr>
          <p:spPr bwMode="auto">
            <a:xfrm>
              <a:off x="1153" y="1667"/>
              <a:ext cx="6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>
                  <a:sym typeface="Symbol" pitchFamily="18" charset="2"/>
                </a:rPr>
                <a:t>V</a:t>
              </a:r>
              <a:r>
                <a:rPr lang="en-US" altLang="en-US" sz="2800" baseline="-25000">
                  <a:sym typeface="Symbol" pitchFamily="18" charset="2"/>
                </a:rPr>
                <a:t>1</a:t>
              </a:r>
              <a:endParaRPr lang="en-US" altLang="en-US" sz="2800">
                <a:sym typeface="Symbol" pitchFamily="18" charset="2"/>
              </a:endParaRPr>
            </a:p>
          </p:txBody>
        </p:sp>
        <p:sp>
          <p:nvSpPr>
            <p:cNvPr id="133197" name="Text Box 77"/>
            <p:cNvSpPr txBox="1">
              <a:spLocks noChangeArrowheads="1"/>
            </p:cNvSpPr>
            <p:nvPr/>
          </p:nvSpPr>
          <p:spPr bwMode="auto">
            <a:xfrm>
              <a:off x="4256" y="1996"/>
              <a:ext cx="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>
                  <a:sym typeface="Symbol" pitchFamily="18" charset="2"/>
                </a:rPr>
                <a:t>V</a:t>
              </a:r>
            </a:p>
          </p:txBody>
        </p:sp>
        <p:sp>
          <p:nvSpPr>
            <p:cNvPr id="133198" name="Rectangle 78"/>
            <p:cNvSpPr>
              <a:spLocks noChangeArrowheads="1"/>
            </p:cNvSpPr>
            <p:nvPr/>
          </p:nvSpPr>
          <p:spPr bwMode="auto">
            <a:xfrm>
              <a:off x="1177" y="2965"/>
              <a:ext cx="5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>
                  <a:sym typeface="Symbol" pitchFamily="18" charset="2"/>
                </a:rPr>
                <a:t>V</a:t>
              </a:r>
              <a:r>
                <a:rPr lang="en-US" altLang="en-US" sz="2800" baseline="-25000">
                  <a:sym typeface="Symbol" pitchFamily="18" charset="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7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-76199" y="1295400"/>
            <a:ext cx="3620084" cy="4027487"/>
            <a:chOff x="1489" y="1139"/>
            <a:chExt cx="3211" cy="2537"/>
          </a:xfrm>
        </p:grpSpPr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3750" y="2046"/>
              <a:ext cx="459" cy="381"/>
              <a:chOff x="832" y="1369"/>
              <a:chExt cx="165" cy="130"/>
            </a:xfrm>
          </p:grpSpPr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914" y="136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914" y="14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 rot="5400000">
                <a:off x="915" y="1335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 rot="5400000">
                <a:off x="915" y="1392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" name="AutoShape 43"/>
            <p:cNvCxnSpPr>
              <a:cxnSpLocks noChangeShapeType="1"/>
              <a:stCxn id="25" idx="0"/>
              <a:endCxn id="16" idx="1"/>
            </p:cNvCxnSpPr>
            <p:nvPr/>
          </p:nvCxnSpPr>
          <p:spPr bwMode="auto">
            <a:xfrm rot="10800000">
              <a:off x="2080" y="2272"/>
              <a:ext cx="5" cy="272"/>
            </a:xfrm>
            <a:prstGeom prst="bentConnector3">
              <a:avLst>
                <a:gd name="adj1" fmla="val 6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AutoShape 49"/>
            <p:cNvCxnSpPr>
              <a:cxnSpLocks noChangeShapeType="1"/>
              <a:stCxn id="15" idx="0"/>
              <a:endCxn id="34" idx="0"/>
            </p:cNvCxnSpPr>
            <p:nvPr/>
          </p:nvCxnSpPr>
          <p:spPr bwMode="auto">
            <a:xfrm rot="10800000" flipH="1" flipV="1">
              <a:off x="2080" y="1139"/>
              <a:ext cx="1898" cy="907"/>
            </a:xfrm>
            <a:prstGeom prst="bentConnector4">
              <a:avLst>
                <a:gd name="adj1" fmla="val 99787"/>
                <a:gd name="adj2" fmla="val 577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50"/>
            <p:cNvCxnSpPr>
              <a:cxnSpLocks noChangeShapeType="1"/>
              <a:stCxn id="35" idx="1"/>
              <a:endCxn id="26" idx="1"/>
            </p:cNvCxnSpPr>
            <p:nvPr/>
          </p:nvCxnSpPr>
          <p:spPr bwMode="auto">
            <a:xfrm rot="5400000">
              <a:off x="2407" y="2105"/>
              <a:ext cx="1249" cy="189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" name="Group 51"/>
            <p:cNvGrpSpPr>
              <a:grpSpLocks/>
            </p:cNvGrpSpPr>
            <p:nvPr/>
          </p:nvGrpSpPr>
          <p:grpSpPr bwMode="auto">
            <a:xfrm rot="16200000" flipH="1">
              <a:off x="1519" y="2909"/>
              <a:ext cx="1132" cy="401"/>
              <a:chOff x="1557" y="906"/>
              <a:chExt cx="387" cy="144"/>
            </a:xfrm>
          </p:grpSpPr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27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" name="Line 60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1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 rot="16200000" flipH="1">
              <a:off x="1512" y="1505"/>
              <a:ext cx="1133" cy="401"/>
              <a:chOff x="1557" y="906"/>
              <a:chExt cx="387" cy="144"/>
            </a:xfrm>
          </p:grpSpPr>
          <p:grpSp>
            <p:nvGrpSpPr>
              <p:cNvPr id="14" name="Group 65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7" name="Line 66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72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" name="Line 73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74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 Box 76"/>
            <p:cNvSpPr txBox="1">
              <a:spLocks noChangeArrowheads="1"/>
            </p:cNvSpPr>
            <p:nvPr/>
          </p:nvSpPr>
          <p:spPr bwMode="auto">
            <a:xfrm>
              <a:off x="1489" y="1667"/>
              <a:ext cx="6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 dirty="0" smtClean="0">
                  <a:sym typeface="Symbol" pitchFamily="18" charset="2"/>
                </a:rPr>
                <a:t>R</a:t>
              </a:r>
              <a:r>
                <a:rPr lang="en-US" altLang="en-US" sz="2800" baseline="-25000" dirty="0" smtClean="0">
                  <a:sym typeface="Symbol" pitchFamily="18" charset="2"/>
                </a:rPr>
                <a:t>1</a:t>
              </a:r>
              <a:endParaRPr lang="en-US" altLang="en-US" sz="2800" dirty="0">
                <a:sym typeface="Symbol" pitchFamily="18" charset="2"/>
              </a:endParaRPr>
            </a:p>
          </p:txBody>
        </p:sp>
        <p:sp>
          <p:nvSpPr>
            <p:cNvPr id="12" name="Text Box 77"/>
            <p:cNvSpPr txBox="1">
              <a:spLocks noChangeArrowheads="1"/>
            </p:cNvSpPr>
            <p:nvPr/>
          </p:nvSpPr>
          <p:spPr bwMode="auto">
            <a:xfrm>
              <a:off x="4256" y="1996"/>
              <a:ext cx="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>
                  <a:sym typeface="Symbol" pitchFamily="18" charset="2"/>
                </a:rPr>
                <a:t>V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1513" y="2965"/>
              <a:ext cx="5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 dirty="0" smtClean="0">
                  <a:sym typeface="Symbol" pitchFamily="18" charset="2"/>
                </a:rPr>
                <a:t>R</a:t>
              </a:r>
              <a:r>
                <a:rPr lang="en-US" altLang="en-US" sz="2800" baseline="-25000" dirty="0" smtClean="0">
                  <a:sym typeface="Symbol" pitchFamily="18" charset="2"/>
                </a:rPr>
                <a:t>2</a:t>
              </a:r>
              <a:endParaRPr lang="en-US" altLang="en-US" sz="2800" baseline="-25000" dirty="0">
                <a:sym typeface="Symbol" pitchFamily="18" charset="2"/>
              </a:endParaRPr>
            </a:p>
          </p:txBody>
        </p:sp>
      </p:grpSp>
      <p:grpSp>
        <p:nvGrpSpPr>
          <p:cNvPr id="39" name="Group 31"/>
          <p:cNvGrpSpPr>
            <a:grpSpLocks/>
          </p:cNvGrpSpPr>
          <p:nvPr/>
        </p:nvGrpSpPr>
        <p:grpSpPr bwMode="auto">
          <a:xfrm>
            <a:off x="7696200" y="2748752"/>
            <a:ext cx="728663" cy="604837"/>
            <a:chOff x="832" y="1369"/>
            <a:chExt cx="165" cy="130"/>
          </a:xfrm>
        </p:grpSpPr>
        <p:sp>
          <p:nvSpPr>
            <p:cNvPr id="68" name="Line 32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33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34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35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1" name="AutoShape 49"/>
          <p:cNvCxnSpPr>
            <a:cxnSpLocks noChangeShapeType="1"/>
            <a:stCxn id="49" idx="0"/>
            <a:endCxn id="68" idx="0"/>
          </p:cNvCxnSpPr>
          <p:nvPr/>
        </p:nvCxnSpPr>
        <p:spPr bwMode="auto">
          <a:xfrm>
            <a:off x="6039690" y="2316159"/>
            <a:ext cx="2018633" cy="432593"/>
          </a:xfrm>
          <a:prstGeom prst="bentConnector4">
            <a:avLst>
              <a:gd name="adj1" fmla="val -613"/>
              <a:gd name="adj2" fmla="val -2550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50"/>
          <p:cNvCxnSpPr>
            <a:cxnSpLocks noChangeShapeType="1"/>
            <a:stCxn id="69" idx="1"/>
          </p:cNvCxnSpPr>
          <p:nvPr/>
        </p:nvCxnSpPr>
        <p:spPr bwMode="auto">
          <a:xfrm rot="16200000" flipH="1" flipV="1">
            <a:off x="6668401" y="2724877"/>
            <a:ext cx="761211" cy="2018634"/>
          </a:xfrm>
          <a:prstGeom prst="bentConnector4">
            <a:avLst>
              <a:gd name="adj1" fmla="val 262666"/>
              <a:gd name="adj2" fmla="val 991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" name="Group 64"/>
          <p:cNvGrpSpPr>
            <a:grpSpLocks/>
          </p:cNvGrpSpPr>
          <p:nvPr/>
        </p:nvGrpSpPr>
        <p:grpSpPr bwMode="auto">
          <a:xfrm rot="16200000" flipH="1">
            <a:off x="5140371" y="2897183"/>
            <a:ext cx="1798637" cy="636588"/>
            <a:chOff x="1557" y="906"/>
            <a:chExt cx="387" cy="144"/>
          </a:xfrm>
        </p:grpSpPr>
        <p:grpSp>
          <p:nvGrpSpPr>
            <p:cNvPr id="48" name="Group 65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51" name="Line 66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67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68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69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0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1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2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" name="Line 73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74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ext Box 76"/>
          <p:cNvSpPr txBox="1">
            <a:spLocks noChangeArrowheads="1"/>
          </p:cNvSpPr>
          <p:nvPr/>
        </p:nvSpPr>
        <p:spPr bwMode="auto">
          <a:xfrm>
            <a:off x="5027327" y="2959095"/>
            <a:ext cx="985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 err="1" smtClean="0">
                <a:sym typeface="Symbol" pitchFamily="18" charset="2"/>
              </a:rPr>
              <a:t>R</a:t>
            </a:r>
            <a:r>
              <a:rPr lang="en-US" altLang="en-US" sz="2800" baseline="-25000" dirty="0" err="1" smtClean="0">
                <a:sym typeface="Symbol" pitchFamily="18" charset="2"/>
              </a:rPr>
              <a:t>eq</a:t>
            </a:r>
            <a:endParaRPr lang="en-US" altLang="en-US" sz="2800" dirty="0">
              <a:sym typeface="Symbol" pitchFamily="18" charset="2"/>
            </a:endParaRPr>
          </a:p>
        </p:txBody>
      </p:sp>
      <p:sp>
        <p:nvSpPr>
          <p:cNvPr id="46" name="Text Box 77"/>
          <p:cNvSpPr txBox="1">
            <a:spLocks noChangeArrowheads="1"/>
          </p:cNvSpPr>
          <p:nvPr/>
        </p:nvSpPr>
        <p:spPr bwMode="auto">
          <a:xfrm>
            <a:off x="8458200" y="2669377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V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4174900" y="1707965"/>
            <a:ext cx="531527" cy="250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0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Series Fluid Analogy</a:t>
            </a:r>
          </a:p>
        </p:txBody>
      </p:sp>
      <p:grpSp>
        <p:nvGrpSpPr>
          <p:cNvPr id="132146" name="Group 50"/>
          <p:cNvGrpSpPr>
            <a:grpSpLocks/>
          </p:cNvGrpSpPr>
          <p:nvPr/>
        </p:nvGrpSpPr>
        <p:grpSpPr bwMode="auto">
          <a:xfrm>
            <a:off x="206375" y="1392238"/>
            <a:ext cx="7886700" cy="4351337"/>
            <a:chOff x="130" y="877"/>
            <a:chExt cx="4968" cy="2741"/>
          </a:xfrm>
        </p:grpSpPr>
        <p:sp>
          <p:nvSpPr>
            <p:cNvPr id="132117" name="Rectangle 21"/>
            <p:cNvSpPr>
              <a:spLocks noChangeArrowheads="1"/>
            </p:cNvSpPr>
            <p:nvPr/>
          </p:nvSpPr>
          <p:spPr bwMode="auto">
            <a:xfrm rot="2293986">
              <a:off x="3675" y="2608"/>
              <a:ext cx="63" cy="6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107" name="Group 11"/>
            <p:cNvGrpSpPr>
              <a:grpSpLocks/>
            </p:cNvGrpSpPr>
            <p:nvPr/>
          </p:nvGrpSpPr>
          <p:grpSpPr bwMode="auto">
            <a:xfrm>
              <a:off x="3771" y="2456"/>
              <a:ext cx="380" cy="342"/>
              <a:chOff x="3333" y="2328"/>
              <a:chExt cx="535" cy="498"/>
            </a:xfrm>
          </p:grpSpPr>
          <p:sp>
            <p:nvSpPr>
              <p:cNvPr id="132100" name="Oval 4"/>
              <p:cNvSpPr>
                <a:spLocks noChangeArrowheads="1"/>
              </p:cNvSpPr>
              <p:nvPr/>
            </p:nvSpPr>
            <p:spPr bwMode="auto">
              <a:xfrm>
                <a:off x="3366" y="2367"/>
                <a:ext cx="462" cy="4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02" name="Freeform 6"/>
              <p:cNvSpPr>
                <a:spLocks/>
              </p:cNvSpPr>
              <p:nvPr/>
            </p:nvSpPr>
            <p:spPr bwMode="auto">
              <a:xfrm>
                <a:off x="3568" y="2328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3" name="Freeform 7"/>
              <p:cNvSpPr>
                <a:spLocks/>
              </p:cNvSpPr>
              <p:nvPr/>
            </p:nvSpPr>
            <p:spPr bwMode="auto">
              <a:xfrm rot="3407606">
                <a:off x="3664" y="2424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4" name="Freeform 8"/>
              <p:cNvSpPr>
                <a:spLocks/>
              </p:cNvSpPr>
              <p:nvPr/>
            </p:nvSpPr>
            <p:spPr bwMode="auto">
              <a:xfrm rot="7026162">
                <a:off x="3624" y="2556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5" name="Freeform 9"/>
              <p:cNvSpPr>
                <a:spLocks/>
              </p:cNvSpPr>
              <p:nvPr/>
            </p:nvSpPr>
            <p:spPr bwMode="auto">
              <a:xfrm rot="12373682">
                <a:off x="3426" y="2562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106" name="Freeform 10"/>
              <p:cNvSpPr>
                <a:spLocks/>
              </p:cNvSpPr>
              <p:nvPr/>
            </p:nvSpPr>
            <p:spPr bwMode="auto">
              <a:xfrm rot="-5164422">
                <a:off x="3393" y="2409"/>
                <a:ext cx="144" cy="264"/>
              </a:xfrm>
              <a:custGeom>
                <a:avLst/>
                <a:gdLst>
                  <a:gd name="T0" fmla="*/ 32 w 144"/>
                  <a:gd name="T1" fmla="*/ 264 h 264"/>
                  <a:gd name="T2" fmla="*/ 128 w 144"/>
                  <a:gd name="T3" fmla="*/ 168 h 264"/>
                  <a:gd name="T4" fmla="*/ 128 w 144"/>
                  <a:gd name="T5" fmla="*/ 7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64">
                    <a:moveTo>
                      <a:pt x="32" y="264"/>
                    </a:moveTo>
                    <a:cubicBezTo>
                      <a:pt x="72" y="232"/>
                      <a:pt x="112" y="200"/>
                      <a:pt x="128" y="168"/>
                    </a:cubicBezTo>
                    <a:cubicBezTo>
                      <a:pt x="144" y="136"/>
                      <a:pt x="0" y="0"/>
                      <a:pt x="128" y="7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2108" name="AutoShape 12"/>
            <p:cNvSpPr>
              <a:spLocks noChangeArrowheads="1"/>
            </p:cNvSpPr>
            <p:nvPr/>
          </p:nvSpPr>
          <p:spPr bwMode="auto">
            <a:xfrm>
              <a:off x="2596" y="1161"/>
              <a:ext cx="1646" cy="21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9" name="AutoShape 13"/>
            <p:cNvSpPr>
              <a:spLocks noChangeArrowheads="1"/>
            </p:cNvSpPr>
            <p:nvPr/>
          </p:nvSpPr>
          <p:spPr bwMode="auto">
            <a:xfrm>
              <a:off x="2006" y="3150"/>
              <a:ext cx="1646" cy="21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0" name="AutoShape 14"/>
            <p:cNvSpPr>
              <a:spLocks noChangeArrowheads="1"/>
            </p:cNvSpPr>
            <p:nvPr/>
          </p:nvSpPr>
          <p:spPr bwMode="auto">
            <a:xfrm>
              <a:off x="885" y="2176"/>
              <a:ext cx="1646" cy="14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115" name="Group 19"/>
            <p:cNvGrpSpPr>
              <a:grpSpLocks/>
            </p:cNvGrpSpPr>
            <p:nvPr/>
          </p:nvGrpSpPr>
          <p:grpSpPr bwMode="auto">
            <a:xfrm>
              <a:off x="1855" y="1550"/>
              <a:ext cx="639" cy="630"/>
              <a:chOff x="1279" y="1349"/>
              <a:chExt cx="877" cy="877"/>
            </a:xfrm>
          </p:grpSpPr>
          <p:sp>
            <p:nvSpPr>
              <p:cNvPr id="132114" name="Rectangle 18"/>
              <p:cNvSpPr>
                <a:spLocks noChangeArrowheads="1"/>
              </p:cNvSpPr>
              <p:nvPr/>
            </p:nvSpPr>
            <p:spPr bwMode="auto">
              <a:xfrm rot="7458955">
                <a:off x="1280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2" name="Rectangle 16"/>
              <p:cNvSpPr>
                <a:spLocks noChangeArrowheads="1"/>
              </p:cNvSpPr>
              <p:nvPr/>
            </p:nvSpPr>
            <p:spPr bwMode="auto">
              <a:xfrm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3" name="Rectangle 17"/>
              <p:cNvSpPr>
                <a:spLocks noChangeArrowheads="1"/>
              </p:cNvSpPr>
              <p:nvPr/>
            </p:nvSpPr>
            <p:spPr bwMode="auto">
              <a:xfrm rot="2953515"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1" name="Oval 15"/>
              <p:cNvSpPr>
                <a:spLocks noChangeArrowheads="1"/>
              </p:cNvSpPr>
              <p:nvPr/>
            </p:nvSpPr>
            <p:spPr bwMode="auto">
              <a:xfrm>
                <a:off x="1613" y="1691"/>
                <a:ext cx="210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2116" name="Freeform 20"/>
            <p:cNvSpPr>
              <a:spLocks/>
            </p:cNvSpPr>
            <p:nvPr/>
          </p:nvSpPr>
          <p:spPr bwMode="auto">
            <a:xfrm>
              <a:off x="2423" y="1292"/>
              <a:ext cx="192" cy="518"/>
            </a:xfrm>
            <a:custGeom>
              <a:avLst/>
              <a:gdLst>
                <a:gd name="T0" fmla="*/ 192 w 192"/>
                <a:gd name="T1" fmla="*/ 6 h 518"/>
                <a:gd name="T2" fmla="*/ 82 w 192"/>
                <a:gd name="T3" fmla="*/ 15 h 518"/>
                <a:gd name="T4" fmla="*/ 46 w 192"/>
                <a:gd name="T5" fmla="*/ 98 h 518"/>
                <a:gd name="T6" fmla="*/ 0 w 192"/>
                <a:gd name="T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18">
                  <a:moveTo>
                    <a:pt x="192" y="6"/>
                  </a:moveTo>
                  <a:cubicBezTo>
                    <a:pt x="149" y="3"/>
                    <a:pt x="106" y="0"/>
                    <a:pt x="82" y="15"/>
                  </a:cubicBezTo>
                  <a:cubicBezTo>
                    <a:pt x="58" y="30"/>
                    <a:pt x="60" y="14"/>
                    <a:pt x="46" y="98"/>
                  </a:cubicBezTo>
                  <a:cubicBezTo>
                    <a:pt x="32" y="182"/>
                    <a:pt x="16" y="350"/>
                    <a:pt x="0" y="51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19" name="Rectangle 23"/>
            <p:cNvSpPr>
              <a:spLocks noChangeArrowheads="1"/>
            </p:cNvSpPr>
            <p:nvPr/>
          </p:nvSpPr>
          <p:spPr bwMode="auto">
            <a:xfrm rot="2293986">
              <a:off x="4192" y="1979"/>
              <a:ext cx="56" cy="6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1" name="Rectangle 25"/>
            <p:cNvSpPr>
              <a:spLocks noChangeArrowheads="1"/>
            </p:cNvSpPr>
            <p:nvPr/>
          </p:nvSpPr>
          <p:spPr bwMode="auto">
            <a:xfrm>
              <a:off x="4379" y="1033"/>
              <a:ext cx="64" cy="10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2" name="Arc 26"/>
            <p:cNvSpPr>
              <a:spLocks/>
            </p:cNvSpPr>
            <p:nvPr/>
          </p:nvSpPr>
          <p:spPr bwMode="auto">
            <a:xfrm>
              <a:off x="3997" y="877"/>
              <a:ext cx="438" cy="15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03 h 22131"/>
                <a:gd name="T2" fmla="*/ 43193 w 43200"/>
                <a:gd name="T3" fmla="*/ 22131 h 22131"/>
                <a:gd name="T4" fmla="*/ 21600 w 43200"/>
                <a:gd name="T5" fmla="*/ 21600 h 2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31" fill="none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</a:path>
                <a:path w="43200" h="22131" stroke="0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3" name="Arc 27"/>
            <p:cNvSpPr>
              <a:spLocks/>
            </p:cNvSpPr>
            <p:nvPr/>
          </p:nvSpPr>
          <p:spPr bwMode="auto">
            <a:xfrm>
              <a:off x="4048" y="937"/>
              <a:ext cx="328" cy="12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03 h 22131"/>
                <a:gd name="T2" fmla="*/ 43193 w 43200"/>
                <a:gd name="T3" fmla="*/ 22131 h 22131"/>
                <a:gd name="T4" fmla="*/ 21600 w 43200"/>
                <a:gd name="T5" fmla="*/ 21600 h 2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31" fill="none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</a:path>
                <a:path w="43200" h="22131" stroke="0" extrusionOk="0">
                  <a:moveTo>
                    <a:pt x="0" y="21503"/>
                  </a:moveTo>
                  <a:cubicBezTo>
                    <a:pt x="53" y="9611"/>
                    <a:pt x="9708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77"/>
                    <a:pt x="43197" y="21954"/>
                    <a:pt x="43193" y="2213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4" name="Freeform 28"/>
            <p:cNvSpPr>
              <a:spLocks/>
            </p:cNvSpPr>
            <p:nvPr/>
          </p:nvSpPr>
          <p:spPr bwMode="auto">
            <a:xfrm>
              <a:off x="4001" y="931"/>
              <a:ext cx="173" cy="262"/>
            </a:xfrm>
            <a:custGeom>
              <a:avLst/>
              <a:gdLst>
                <a:gd name="T0" fmla="*/ 192 w 192"/>
                <a:gd name="T1" fmla="*/ 6 h 518"/>
                <a:gd name="T2" fmla="*/ 82 w 192"/>
                <a:gd name="T3" fmla="*/ 15 h 518"/>
                <a:gd name="T4" fmla="*/ 46 w 192"/>
                <a:gd name="T5" fmla="*/ 98 h 518"/>
                <a:gd name="T6" fmla="*/ 0 w 192"/>
                <a:gd name="T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18">
                  <a:moveTo>
                    <a:pt x="192" y="6"/>
                  </a:moveTo>
                  <a:cubicBezTo>
                    <a:pt x="149" y="3"/>
                    <a:pt x="106" y="0"/>
                    <a:pt x="82" y="15"/>
                  </a:cubicBezTo>
                  <a:cubicBezTo>
                    <a:pt x="58" y="30"/>
                    <a:pt x="60" y="14"/>
                    <a:pt x="46" y="98"/>
                  </a:cubicBezTo>
                  <a:cubicBezTo>
                    <a:pt x="32" y="182"/>
                    <a:pt x="16" y="350"/>
                    <a:pt x="0" y="51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2125" name="Group 29"/>
            <p:cNvGrpSpPr>
              <a:grpSpLocks/>
            </p:cNvGrpSpPr>
            <p:nvPr/>
          </p:nvGrpSpPr>
          <p:grpSpPr bwMode="auto">
            <a:xfrm>
              <a:off x="2627" y="2514"/>
              <a:ext cx="639" cy="630"/>
              <a:chOff x="1279" y="1349"/>
              <a:chExt cx="877" cy="877"/>
            </a:xfrm>
          </p:grpSpPr>
          <p:sp>
            <p:nvSpPr>
              <p:cNvPr id="132126" name="Rectangle 30"/>
              <p:cNvSpPr>
                <a:spLocks noChangeArrowheads="1"/>
              </p:cNvSpPr>
              <p:nvPr/>
            </p:nvSpPr>
            <p:spPr bwMode="auto">
              <a:xfrm rot="7458955">
                <a:off x="1280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7" name="Rectangle 31"/>
              <p:cNvSpPr>
                <a:spLocks noChangeArrowheads="1"/>
              </p:cNvSpPr>
              <p:nvPr/>
            </p:nvSpPr>
            <p:spPr bwMode="auto">
              <a:xfrm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8" name="Rectangle 32"/>
              <p:cNvSpPr>
                <a:spLocks noChangeArrowheads="1"/>
              </p:cNvSpPr>
              <p:nvPr/>
            </p:nvSpPr>
            <p:spPr bwMode="auto">
              <a:xfrm rot="2953515">
                <a:off x="1279" y="1755"/>
                <a:ext cx="877" cy="6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9" name="Oval 33"/>
              <p:cNvSpPr>
                <a:spLocks noChangeArrowheads="1"/>
              </p:cNvSpPr>
              <p:nvPr/>
            </p:nvSpPr>
            <p:spPr bwMode="auto">
              <a:xfrm>
                <a:off x="1613" y="1691"/>
                <a:ext cx="210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2130" name="Freeform 34"/>
            <p:cNvSpPr>
              <a:spLocks/>
            </p:cNvSpPr>
            <p:nvPr/>
          </p:nvSpPr>
          <p:spPr bwMode="auto">
            <a:xfrm flipH="1">
              <a:off x="2492" y="2238"/>
              <a:ext cx="192" cy="518"/>
            </a:xfrm>
            <a:custGeom>
              <a:avLst/>
              <a:gdLst>
                <a:gd name="T0" fmla="*/ 192 w 192"/>
                <a:gd name="T1" fmla="*/ 6 h 518"/>
                <a:gd name="T2" fmla="*/ 82 w 192"/>
                <a:gd name="T3" fmla="*/ 15 h 518"/>
                <a:gd name="T4" fmla="*/ 46 w 192"/>
                <a:gd name="T5" fmla="*/ 98 h 518"/>
                <a:gd name="T6" fmla="*/ 0 w 192"/>
                <a:gd name="T7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18">
                  <a:moveTo>
                    <a:pt x="192" y="6"/>
                  </a:moveTo>
                  <a:cubicBezTo>
                    <a:pt x="149" y="3"/>
                    <a:pt x="106" y="0"/>
                    <a:pt x="82" y="15"/>
                  </a:cubicBezTo>
                  <a:cubicBezTo>
                    <a:pt x="58" y="30"/>
                    <a:pt x="60" y="14"/>
                    <a:pt x="46" y="98"/>
                  </a:cubicBezTo>
                  <a:cubicBezTo>
                    <a:pt x="32" y="182"/>
                    <a:pt x="16" y="350"/>
                    <a:pt x="0" y="51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32" name="Arc 36"/>
            <p:cNvSpPr>
              <a:spLocks/>
            </p:cNvSpPr>
            <p:nvPr/>
          </p:nvSpPr>
          <p:spPr bwMode="auto">
            <a:xfrm>
              <a:off x="1774" y="1490"/>
              <a:ext cx="420" cy="256"/>
            </a:xfrm>
            <a:custGeom>
              <a:avLst/>
              <a:gdLst>
                <a:gd name="G0" fmla="+- 21562 0 0"/>
                <a:gd name="G1" fmla="+- 21600 0 0"/>
                <a:gd name="G2" fmla="+- 21600 0 0"/>
                <a:gd name="T0" fmla="*/ 0 w 27080"/>
                <a:gd name="T1" fmla="*/ 20313 h 21600"/>
                <a:gd name="T2" fmla="*/ 27080 w 27080"/>
                <a:gd name="T3" fmla="*/ 717 h 21600"/>
                <a:gd name="T4" fmla="*/ 21562 w 27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80" h="21600" fill="none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</a:path>
                <a:path w="27080" h="21600" stroke="0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  <a:lnTo>
                    <a:pt x="2156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3" name="Arc 37"/>
            <p:cNvSpPr>
              <a:spLocks/>
            </p:cNvSpPr>
            <p:nvPr/>
          </p:nvSpPr>
          <p:spPr bwMode="auto">
            <a:xfrm flipH="1">
              <a:off x="2958" y="2464"/>
              <a:ext cx="420" cy="256"/>
            </a:xfrm>
            <a:custGeom>
              <a:avLst/>
              <a:gdLst>
                <a:gd name="G0" fmla="+- 21562 0 0"/>
                <a:gd name="G1" fmla="+- 21600 0 0"/>
                <a:gd name="G2" fmla="+- 21600 0 0"/>
                <a:gd name="T0" fmla="*/ 0 w 27080"/>
                <a:gd name="T1" fmla="*/ 20313 h 21600"/>
                <a:gd name="T2" fmla="*/ 27080 w 27080"/>
                <a:gd name="T3" fmla="*/ 717 h 21600"/>
                <a:gd name="T4" fmla="*/ 21562 w 27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80" h="21600" fill="none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</a:path>
                <a:path w="27080" h="21600" stroke="0" extrusionOk="0">
                  <a:moveTo>
                    <a:pt x="0" y="20313"/>
                  </a:moveTo>
                  <a:cubicBezTo>
                    <a:pt x="681" y="8903"/>
                    <a:pt x="10132" y="-1"/>
                    <a:pt x="21562" y="0"/>
                  </a:cubicBezTo>
                  <a:cubicBezTo>
                    <a:pt x="23424" y="0"/>
                    <a:pt x="25279" y="240"/>
                    <a:pt x="27080" y="716"/>
                  </a:cubicBezTo>
                  <a:lnTo>
                    <a:pt x="2156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4" name="Text Box 38"/>
            <p:cNvSpPr txBox="1">
              <a:spLocks noChangeArrowheads="1"/>
            </p:cNvSpPr>
            <p:nvPr/>
          </p:nvSpPr>
          <p:spPr bwMode="auto">
            <a:xfrm>
              <a:off x="801" y="915"/>
              <a:ext cx="119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Potential energy of water turned into work using the paddle wheel</a:t>
              </a:r>
            </a:p>
          </p:txBody>
        </p:sp>
        <p:sp>
          <p:nvSpPr>
            <p:cNvPr id="132135" name="Text Box 39"/>
            <p:cNvSpPr txBox="1">
              <a:spLocks noChangeArrowheads="1"/>
            </p:cNvSpPr>
            <p:nvPr/>
          </p:nvSpPr>
          <p:spPr bwMode="auto">
            <a:xfrm>
              <a:off x="2762" y="1742"/>
              <a:ext cx="119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Potential energy of water turned into work using the paddle wheel</a:t>
              </a:r>
            </a:p>
          </p:txBody>
        </p:sp>
        <p:sp>
          <p:nvSpPr>
            <p:cNvPr id="132136" name="Text Box 40"/>
            <p:cNvSpPr txBox="1">
              <a:spLocks noChangeArrowheads="1"/>
            </p:cNvSpPr>
            <p:nvPr/>
          </p:nvSpPr>
          <p:spPr bwMode="auto">
            <a:xfrm>
              <a:off x="2768" y="888"/>
              <a:ext cx="7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Upper Tank</a:t>
              </a:r>
            </a:p>
          </p:txBody>
        </p:sp>
        <p:sp>
          <p:nvSpPr>
            <p:cNvPr id="132137" name="Text Box 41"/>
            <p:cNvSpPr txBox="1">
              <a:spLocks noChangeArrowheads="1"/>
            </p:cNvSpPr>
            <p:nvPr/>
          </p:nvSpPr>
          <p:spPr bwMode="auto">
            <a:xfrm>
              <a:off x="2004" y="3406"/>
              <a:ext cx="7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Lower Tank</a:t>
              </a:r>
            </a:p>
          </p:txBody>
        </p:sp>
        <p:sp>
          <p:nvSpPr>
            <p:cNvPr id="132138" name="Text Box 42"/>
            <p:cNvSpPr txBox="1">
              <a:spLocks noChangeArrowheads="1"/>
            </p:cNvSpPr>
            <p:nvPr/>
          </p:nvSpPr>
          <p:spPr bwMode="auto">
            <a:xfrm>
              <a:off x="865" y="2368"/>
              <a:ext cx="1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Middle Collection Tank</a:t>
              </a:r>
            </a:p>
          </p:txBody>
        </p:sp>
        <p:sp>
          <p:nvSpPr>
            <p:cNvPr id="132139" name="Text Box 43"/>
            <p:cNvSpPr txBox="1">
              <a:spLocks noChangeArrowheads="1"/>
            </p:cNvSpPr>
            <p:nvPr/>
          </p:nvSpPr>
          <p:spPr bwMode="auto">
            <a:xfrm>
              <a:off x="3969" y="2821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Pump</a:t>
              </a:r>
            </a:p>
          </p:txBody>
        </p:sp>
        <p:sp>
          <p:nvSpPr>
            <p:cNvPr id="132140" name="Text Box 44"/>
            <p:cNvSpPr txBox="1">
              <a:spLocks noChangeArrowheads="1"/>
            </p:cNvSpPr>
            <p:nvPr/>
          </p:nvSpPr>
          <p:spPr bwMode="auto">
            <a:xfrm>
              <a:off x="142" y="1552"/>
              <a:ext cx="4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ym typeface="Symbol" pitchFamily="18" charset="2"/>
                </a:rPr>
                <a:t>PE</a:t>
              </a:r>
              <a:r>
                <a:rPr lang="en-US" altLang="en-US" baseline="-25000" dirty="0">
                  <a:sym typeface="Symbol" pitchFamily="18" charset="2"/>
                </a:rPr>
                <a:t>1</a:t>
              </a:r>
              <a:endParaRPr lang="en-US" altLang="en-US" dirty="0">
                <a:sym typeface="Symbol" pitchFamily="18" charset="2"/>
              </a:endParaRPr>
            </a:p>
          </p:txBody>
        </p:sp>
        <p:sp>
          <p:nvSpPr>
            <p:cNvPr id="132141" name="Text Box 45"/>
            <p:cNvSpPr txBox="1">
              <a:spLocks noChangeArrowheads="1"/>
            </p:cNvSpPr>
            <p:nvPr/>
          </p:nvSpPr>
          <p:spPr bwMode="auto">
            <a:xfrm>
              <a:off x="4608" y="2316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ym typeface="Symbol" pitchFamily="18" charset="2"/>
                </a:rPr>
                <a:t>PE</a:t>
              </a:r>
            </a:p>
          </p:txBody>
        </p:sp>
        <p:sp>
          <p:nvSpPr>
            <p:cNvPr id="132142" name="Line 46"/>
            <p:cNvSpPr>
              <a:spLocks noChangeShapeType="1"/>
            </p:cNvSpPr>
            <p:nvPr/>
          </p:nvSpPr>
          <p:spPr bwMode="auto">
            <a:xfrm>
              <a:off x="686" y="2277"/>
              <a:ext cx="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43" name="Line 47"/>
            <p:cNvSpPr>
              <a:spLocks noChangeShapeType="1"/>
            </p:cNvSpPr>
            <p:nvPr/>
          </p:nvSpPr>
          <p:spPr bwMode="auto">
            <a:xfrm>
              <a:off x="691" y="1240"/>
              <a:ext cx="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44" name="Rectangle 48"/>
            <p:cNvSpPr>
              <a:spLocks noChangeArrowheads="1"/>
            </p:cNvSpPr>
            <p:nvPr/>
          </p:nvSpPr>
          <p:spPr bwMode="auto">
            <a:xfrm>
              <a:off x="130" y="2511"/>
              <a:ext cx="4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ym typeface="Symbol" pitchFamily="18" charset="2"/>
                </a:rPr>
                <a:t>PE</a:t>
              </a:r>
              <a:r>
                <a:rPr lang="en-US" altLang="en-US" baseline="-25000">
                  <a:sym typeface="Symbol" pitchFamily="18" charset="2"/>
                </a:rPr>
                <a:t>2</a:t>
              </a:r>
            </a:p>
          </p:txBody>
        </p:sp>
        <p:sp>
          <p:nvSpPr>
            <p:cNvPr id="132145" name="Line 49"/>
            <p:cNvSpPr>
              <a:spLocks noChangeShapeType="1"/>
            </p:cNvSpPr>
            <p:nvPr/>
          </p:nvSpPr>
          <p:spPr bwMode="auto">
            <a:xfrm flipH="1">
              <a:off x="5079" y="1257"/>
              <a:ext cx="19" cy="2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9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434515" y="2159505"/>
            <a:ext cx="728662" cy="617336"/>
            <a:chOff x="832" y="1369"/>
            <a:chExt cx="165" cy="130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" name="AutoShape 43"/>
          <p:cNvCxnSpPr>
            <a:cxnSpLocks noChangeShapeType="1"/>
            <a:stCxn id="25" idx="0"/>
            <a:endCxn id="16" idx="1"/>
          </p:cNvCxnSpPr>
          <p:nvPr/>
        </p:nvCxnSpPr>
        <p:spPr bwMode="auto">
          <a:xfrm rot="10800000">
            <a:off x="1783390" y="2525693"/>
            <a:ext cx="7937" cy="440723"/>
          </a:xfrm>
          <a:prstGeom prst="bentConnector3">
            <a:avLst>
              <a:gd name="adj1" fmla="val 6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49"/>
          <p:cNvCxnSpPr>
            <a:cxnSpLocks noChangeShapeType="1"/>
            <a:stCxn id="15" idx="0"/>
            <a:endCxn id="34" idx="0"/>
          </p:cNvCxnSpPr>
          <p:nvPr/>
        </p:nvCxnSpPr>
        <p:spPr bwMode="auto">
          <a:xfrm>
            <a:off x="1781010" y="689889"/>
            <a:ext cx="3015628" cy="1469616"/>
          </a:xfrm>
          <a:prstGeom prst="bentConnector4">
            <a:avLst>
              <a:gd name="adj1" fmla="val 48112"/>
              <a:gd name="adj2" fmla="val -3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50"/>
          <p:cNvCxnSpPr>
            <a:cxnSpLocks noChangeShapeType="1"/>
            <a:stCxn id="40" idx="1"/>
            <a:endCxn id="26" idx="1"/>
          </p:cNvCxnSpPr>
          <p:nvPr/>
        </p:nvCxnSpPr>
        <p:spPr bwMode="auto">
          <a:xfrm rot="16200000" flipH="1" flipV="1">
            <a:off x="3138400" y="3156465"/>
            <a:ext cx="296254" cy="2990395"/>
          </a:xfrm>
          <a:prstGeom prst="bentConnector4">
            <a:avLst>
              <a:gd name="adj1" fmla="val 251798"/>
              <a:gd name="adj2" fmla="val 1001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51"/>
          <p:cNvGrpSpPr>
            <a:grpSpLocks/>
          </p:cNvGrpSpPr>
          <p:nvPr/>
        </p:nvGrpSpPr>
        <p:grpSpPr bwMode="auto">
          <a:xfrm rot="16200000" flipH="1">
            <a:off x="874236" y="3564404"/>
            <a:ext cx="1834184" cy="636587"/>
            <a:chOff x="1557" y="906"/>
            <a:chExt cx="387" cy="144"/>
          </a:xfrm>
        </p:grpSpPr>
        <p:grpSp>
          <p:nvGrpSpPr>
            <p:cNvPr id="24" name="Group 52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27" name="Line 53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4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55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56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57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58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59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Line 60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1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4"/>
          <p:cNvGrpSpPr>
            <a:grpSpLocks/>
          </p:cNvGrpSpPr>
          <p:nvPr/>
        </p:nvGrpSpPr>
        <p:grpSpPr bwMode="auto">
          <a:xfrm rot="16200000" flipH="1">
            <a:off x="863107" y="1289497"/>
            <a:ext cx="1835804" cy="636587"/>
            <a:chOff x="1557" y="906"/>
            <a:chExt cx="387" cy="144"/>
          </a:xfrm>
        </p:grpSpPr>
        <p:grpSp>
          <p:nvGrpSpPr>
            <p:cNvPr id="14" name="Group 65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7" name="Line 66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67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68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69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70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71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72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Line 73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74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 Box 76"/>
          <p:cNvSpPr txBox="1">
            <a:spLocks noChangeArrowheads="1"/>
          </p:cNvSpPr>
          <p:nvPr/>
        </p:nvSpPr>
        <p:spPr bwMode="auto">
          <a:xfrm>
            <a:off x="311778" y="1545409"/>
            <a:ext cx="985837" cy="52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>
                <a:sym typeface="Symbol" pitchFamily="18" charset="2"/>
              </a:rPr>
              <a:t></a:t>
            </a:r>
            <a:r>
              <a:rPr lang="en-US" altLang="en-US" sz="2800" dirty="0" smtClean="0">
                <a:sym typeface="Symbol" pitchFamily="18" charset="2"/>
              </a:rPr>
              <a:t>V</a:t>
            </a:r>
            <a:r>
              <a:rPr lang="en-US" altLang="en-US" sz="2800" baseline="-25000" dirty="0" smtClean="0">
                <a:sym typeface="Symbol" pitchFamily="18" charset="2"/>
              </a:rPr>
              <a:t>R1</a:t>
            </a:r>
            <a:endParaRPr lang="en-US" altLang="en-US" sz="2800" dirty="0">
              <a:sym typeface="Symbol" pitchFamily="18" charset="2"/>
            </a:endParaRPr>
          </a:p>
        </p:txBody>
      </p:sp>
      <p:sp>
        <p:nvSpPr>
          <p:cNvPr id="12" name="Text Box 77"/>
          <p:cNvSpPr txBox="1">
            <a:spLocks noChangeArrowheads="1"/>
          </p:cNvSpPr>
          <p:nvPr/>
        </p:nvSpPr>
        <p:spPr bwMode="auto">
          <a:xfrm>
            <a:off x="5237790" y="2078489"/>
            <a:ext cx="9525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</a:t>
            </a:r>
            <a:r>
              <a:rPr lang="en-US" altLang="en-US" sz="3200" dirty="0" smtClean="0">
                <a:sym typeface="Symbol" pitchFamily="18" charset="2"/>
              </a:rPr>
              <a:t>V</a:t>
            </a:r>
            <a:r>
              <a:rPr lang="en-US" altLang="en-US" sz="3200" baseline="-25000" dirty="0" smtClean="0">
                <a:sym typeface="Symbol" pitchFamily="18" charset="2"/>
              </a:rPr>
              <a:t>b1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13" name="Rectangle 78"/>
          <p:cNvSpPr>
            <a:spLocks noChangeArrowheads="1"/>
          </p:cNvSpPr>
          <p:nvPr/>
        </p:nvSpPr>
        <p:spPr bwMode="auto">
          <a:xfrm>
            <a:off x="349878" y="3648564"/>
            <a:ext cx="912812" cy="52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>
                <a:sym typeface="Symbol" pitchFamily="18" charset="2"/>
              </a:rPr>
              <a:t></a:t>
            </a:r>
            <a:r>
              <a:rPr lang="en-US" altLang="en-US" sz="2800" dirty="0" smtClean="0">
                <a:sym typeface="Symbol" pitchFamily="18" charset="2"/>
              </a:rPr>
              <a:t>V</a:t>
            </a:r>
            <a:r>
              <a:rPr lang="en-US" altLang="en-US" sz="2800" baseline="-25000" dirty="0" smtClean="0">
                <a:sym typeface="Symbol" pitchFamily="18" charset="2"/>
              </a:rPr>
              <a:t>R2</a:t>
            </a:r>
            <a:endParaRPr lang="en-US" altLang="en-US" sz="2800" baseline="-25000" dirty="0">
              <a:sym typeface="Symbol" pitchFamily="18" charset="2"/>
            </a:endParaRPr>
          </a:p>
        </p:txBody>
      </p:sp>
      <p:grpSp>
        <p:nvGrpSpPr>
          <p:cNvPr id="38" name="Group 31"/>
          <p:cNvGrpSpPr>
            <a:grpSpLocks/>
          </p:cNvGrpSpPr>
          <p:nvPr/>
        </p:nvGrpSpPr>
        <p:grpSpPr bwMode="auto">
          <a:xfrm>
            <a:off x="4419600" y="3886200"/>
            <a:ext cx="728662" cy="617336"/>
            <a:chOff x="832" y="1369"/>
            <a:chExt cx="165" cy="130"/>
          </a:xfrm>
        </p:grpSpPr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9" name="AutoShape 49"/>
          <p:cNvCxnSpPr>
            <a:cxnSpLocks noChangeShapeType="1"/>
            <a:stCxn id="35" idx="1"/>
            <a:endCxn id="39" idx="0"/>
          </p:cNvCxnSpPr>
          <p:nvPr/>
        </p:nvCxnSpPr>
        <p:spPr bwMode="auto">
          <a:xfrm rot="16200000" flipH="1" flipV="1">
            <a:off x="4234501" y="3324062"/>
            <a:ext cx="1109359" cy="14916"/>
          </a:xfrm>
          <a:prstGeom prst="bentConnector5">
            <a:avLst>
              <a:gd name="adj1" fmla="val -20606"/>
              <a:gd name="adj2" fmla="val 50000"/>
              <a:gd name="adj3" fmla="val 1206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 Box 77"/>
          <p:cNvSpPr txBox="1">
            <a:spLocks noChangeArrowheads="1"/>
          </p:cNvSpPr>
          <p:nvPr/>
        </p:nvSpPr>
        <p:spPr bwMode="auto">
          <a:xfrm>
            <a:off x="5181600" y="3834825"/>
            <a:ext cx="9525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</a:t>
            </a:r>
            <a:r>
              <a:rPr lang="en-US" altLang="en-US" sz="3200" dirty="0" smtClean="0">
                <a:sym typeface="Symbol" pitchFamily="18" charset="2"/>
              </a:rPr>
              <a:t>V</a:t>
            </a:r>
            <a:r>
              <a:rPr lang="en-US" altLang="en-US" sz="3200" baseline="-25000" dirty="0" smtClean="0">
                <a:sym typeface="Symbol" pitchFamily="18" charset="2"/>
              </a:rPr>
              <a:t>b2</a:t>
            </a:r>
            <a:endParaRPr lang="en-US" altLang="en-US" sz="3200" baseline="-25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330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434515" y="2159505"/>
            <a:ext cx="728662" cy="617336"/>
            <a:chOff x="832" y="1369"/>
            <a:chExt cx="165" cy="130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" name="AutoShape 43"/>
          <p:cNvCxnSpPr>
            <a:cxnSpLocks noChangeShapeType="1"/>
            <a:stCxn id="56" idx="0"/>
            <a:endCxn id="16" idx="1"/>
          </p:cNvCxnSpPr>
          <p:nvPr/>
        </p:nvCxnSpPr>
        <p:spPr bwMode="auto">
          <a:xfrm rot="5400000" flipH="1">
            <a:off x="1227837" y="3078867"/>
            <a:ext cx="1114458" cy="8110"/>
          </a:xfrm>
          <a:prstGeom prst="bentConnector4">
            <a:avLst>
              <a:gd name="adj1" fmla="val 12985"/>
              <a:gd name="adj2" fmla="val 1523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49"/>
          <p:cNvCxnSpPr>
            <a:cxnSpLocks noChangeShapeType="1"/>
            <a:stCxn id="15" idx="0"/>
            <a:endCxn id="34" idx="0"/>
          </p:cNvCxnSpPr>
          <p:nvPr/>
        </p:nvCxnSpPr>
        <p:spPr bwMode="auto">
          <a:xfrm>
            <a:off x="1781010" y="689889"/>
            <a:ext cx="3015628" cy="1469616"/>
          </a:xfrm>
          <a:prstGeom prst="bentConnector4">
            <a:avLst>
              <a:gd name="adj1" fmla="val 48112"/>
              <a:gd name="adj2" fmla="val -3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50"/>
          <p:cNvCxnSpPr>
            <a:cxnSpLocks noChangeShapeType="1"/>
            <a:stCxn id="46" idx="1"/>
            <a:endCxn id="57" idx="1"/>
          </p:cNvCxnSpPr>
          <p:nvPr/>
        </p:nvCxnSpPr>
        <p:spPr bwMode="auto">
          <a:xfrm rot="10800000">
            <a:off x="1789123" y="4257487"/>
            <a:ext cx="3011933" cy="348354"/>
          </a:xfrm>
          <a:prstGeom prst="bentConnector4">
            <a:avLst>
              <a:gd name="adj1" fmla="val -130"/>
              <a:gd name="adj2" fmla="val -1975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64"/>
          <p:cNvGrpSpPr>
            <a:grpSpLocks/>
          </p:cNvGrpSpPr>
          <p:nvPr/>
        </p:nvGrpSpPr>
        <p:grpSpPr bwMode="auto">
          <a:xfrm rot="16200000" flipH="1">
            <a:off x="863107" y="1289497"/>
            <a:ext cx="1835804" cy="636587"/>
            <a:chOff x="1557" y="906"/>
            <a:chExt cx="387" cy="144"/>
          </a:xfrm>
        </p:grpSpPr>
        <p:grpSp>
          <p:nvGrpSpPr>
            <p:cNvPr id="14" name="Group 65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7" name="Line 66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67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68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69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70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71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72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Line 73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74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77"/>
          <p:cNvSpPr txBox="1">
            <a:spLocks noChangeArrowheads="1"/>
          </p:cNvSpPr>
          <p:nvPr/>
        </p:nvSpPr>
        <p:spPr bwMode="auto">
          <a:xfrm>
            <a:off x="5237790" y="2078489"/>
            <a:ext cx="8082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</a:t>
            </a:r>
            <a:r>
              <a:rPr lang="en-US" altLang="en-US" sz="3200" dirty="0" smtClean="0">
                <a:sym typeface="Symbol" pitchFamily="18" charset="2"/>
              </a:rPr>
              <a:t>V</a:t>
            </a:r>
            <a:r>
              <a:rPr lang="en-US" altLang="en-US" sz="3200" baseline="-25000" dirty="0" smtClean="0">
                <a:sym typeface="Symbol" pitchFamily="18" charset="2"/>
              </a:rPr>
              <a:t>1</a:t>
            </a:r>
            <a:endParaRPr lang="en-US" altLang="en-US" sz="3200" baseline="-25000" dirty="0">
              <a:sym typeface="Symbol" pitchFamily="18" charset="2"/>
            </a:endParaRPr>
          </a:p>
        </p:txBody>
      </p:sp>
      <p:sp>
        <p:nvSpPr>
          <p:cNvPr id="13" name="Rectangle 78"/>
          <p:cNvSpPr>
            <a:spLocks noChangeArrowheads="1"/>
          </p:cNvSpPr>
          <p:nvPr/>
        </p:nvSpPr>
        <p:spPr bwMode="auto">
          <a:xfrm>
            <a:off x="5277483" y="3454143"/>
            <a:ext cx="912812" cy="52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 smtClean="0">
                <a:sym typeface="Symbol" pitchFamily="18" charset="2"/>
              </a:rPr>
              <a:t>R</a:t>
            </a:r>
            <a:r>
              <a:rPr lang="en-US" altLang="en-US" sz="2800" baseline="-25000" dirty="0" smtClean="0">
                <a:sym typeface="Symbol" pitchFamily="18" charset="2"/>
              </a:rPr>
              <a:t>2</a:t>
            </a:r>
            <a:endParaRPr lang="en-US" altLang="en-US" sz="2800" baseline="-25000" dirty="0">
              <a:sym typeface="Symbol" pitchFamily="18" charset="2"/>
            </a:endParaRPr>
          </a:p>
        </p:txBody>
      </p:sp>
      <p:sp>
        <p:nvSpPr>
          <p:cNvPr id="60" name="Text Box 77"/>
          <p:cNvSpPr txBox="1">
            <a:spLocks noChangeArrowheads="1"/>
          </p:cNvSpPr>
          <p:nvPr/>
        </p:nvSpPr>
        <p:spPr bwMode="auto">
          <a:xfrm>
            <a:off x="504660" y="3586681"/>
            <a:ext cx="8082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ym typeface="Symbol" pitchFamily="18" charset="2"/>
              </a:rPr>
              <a:t></a:t>
            </a:r>
            <a:r>
              <a:rPr lang="en-US" altLang="en-US" sz="3200" dirty="0" smtClean="0">
                <a:sym typeface="Symbol" pitchFamily="18" charset="2"/>
              </a:rPr>
              <a:t>V</a:t>
            </a:r>
            <a:r>
              <a:rPr lang="en-US" altLang="en-US" sz="3200" baseline="-25000" dirty="0" smtClean="0">
                <a:sym typeface="Symbol" pitchFamily="18" charset="2"/>
              </a:rPr>
              <a:t>2</a:t>
            </a:r>
            <a:endParaRPr lang="en-US" altLang="en-US" sz="3200" baseline="-25000" dirty="0">
              <a:sym typeface="Symbol" pitchFamily="18" charset="2"/>
            </a:endParaRPr>
          </a:p>
        </p:txBody>
      </p:sp>
      <p:grpSp>
        <p:nvGrpSpPr>
          <p:cNvPr id="43" name="Group 51"/>
          <p:cNvGrpSpPr>
            <a:grpSpLocks/>
          </p:cNvGrpSpPr>
          <p:nvPr/>
        </p:nvGrpSpPr>
        <p:grpSpPr bwMode="auto">
          <a:xfrm rot="16200000" flipH="1">
            <a:off x="3883962" y="3370455"/>
            <a:ext cx="1834184" cy="636587"/>
            <a:chOff x="1557" y="906"/>
            <a:chExt cx="387" cy="144"/>
          </a:xfrm>
        </p:grpSpPr>
        <p:grpSp>
          <p:nvGrpSpPr>
            <p:cNvPr id="44" name="Group 52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55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56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57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58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59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Line 60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61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31"/>
          <p:cNvGrpSpPr>
            <a:grpSpLocks/>
          </p:cNvGrpSpPr>
          <p:nvPr/>
        </p:nvGrpSpPr>
        <p:grpSpPr bwMode="auto">
          <a:xfrm>
            <a:off x="1426998" y="3640151"/>
            <a:ext cx="728662" cy="617336"/>
            <a:chOff x="832" y="1369"/>
            <a:chExt cx="165" cy="130"/>
          </a:xfrm>
        </p:grpSpPr>
        <p:sp>
          <p:nvSpPr>
            <p:cNvPr id="56" name="Line 32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34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35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Rectangle 78"/>
          <p:cNvSpPr>
            <a:spLocks noChangeArrowheads="1"/>
          </p:cNvSpPr>
          <p:nvPr/>
        </p:nvSpPr>
        <p:spPr bwMode="auto">
          <a:xfrm>
            <a:off x="839788" y="1451361"/>
            <a:ext cx="912812" cy="52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 smtClean="0">
                <a:sym typeface="Symbol" pitchFamily="18" charset="2"/>
              </a:rPr>
              <a:t>R</a:t>
            </a:r>
            <a:r>
              <a:rPr lang="en-US" altLang="en-US" sz="2800" baseline="-25000" dirty="0">
                <a:sym typeface="Symbol" pitchFamily="18" charset="2"/>
              </a:rPr>
              <a:t>1</a:t>
            </a:r>
          </a:p>
        </p:txBody>
      </p:sp>
      <p:sp>
        <p:nvSpPr>
          <p:cNvPr id="66" name="Arc 65"/>
          <p:cNvSpPr/>
          <p:nvPr/>
        </p:nvSpPr>
        <p:spPr>
          <a:xfrm>
            <a:off x="2362200" y="2233956"/>
            <a:ext cx="1575932" cy="1427176"/>
          </a:xfrm>
          <a:prstGeom prst="arc">
            <a:avLst>
              <a:gd name="adj1" fmla="val 9977284"/>
              <a:gd name="adj2" fmla="val 4922380"/>
            </a:avLst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2007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R. Todd Lines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Circuit</a:t>
            </a:r>
          </a:p>
        </p:txBody>
      </p:sp>
      <p:grpSp>
        <p:nvGrpSpPr>
          <p:cNvPr id="134198" name="Group 54"/>
          <p:cNvGrpSpPr>
            <a:grpSpLocks/>
          </p:cNvGrpSpPr>
          <p:nvPr/>
        </p:nvGrpSpPr>
        <p:grpSpPr bwMode="auto">
          <a:xfrm>
            <a:off x="1728788" y="2487613"/>
            <a:ext cx="5921375" cy="2816225"/>
            <a:chOff x="1089" y="1567"/>
            <a:chExt cx="3730" cy="1774"/>
          </a:xfrm>
        </p:grpSpPr>
        <p:grpSp>
          <p:nvGrpSpPr>
            <p:cNvPr id="134149" name="Group 5"/>
            <p:cNvGrpSpPr>
              <a:grpSpLocks/>
            </p:cNvGrpSpPr>
            <p:nvPr/>
          </p:nvGrpSpPr>
          <p:grpSpPr bwMode="auto">
            <a:xfrm>
              <a:off x="3878" y="2238"/>
              <a:ext cx="459" cy="381"/>
              <a:chOff x="832" y="1369"/>
              <a:chExt cx="165" cy="130"/>
            </a:xfrm>
          </p:grpSpPr>
          <p:sp>
            <p:nvSpPr>
              <p:cNvPr id="134150" name="Line 6"/>
              <p:cNvSpPr>
                <a:spLocks noChangeShapeType="1"/>
              </p:cNvSpPr>
              <p:nvPr/>
            </p:nvSpPr>
            <p:spPr bwMode="auto">
              <a:xfrm>
                <a:off x="914" y="136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51" name="Line 7"/>
              <p:cNvSpPr>
                <a:spLocks noChangeShapeType="1"/>
              </p:cNvSpPr>
              <p:nvPr/>
            </p:nvSpPr>
            <p:spPr bwMode="auto">
              <a:xfrm>
                <a:off x="914" y="14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52" name="Line 8"/>
              <p:cNvSpPr>
                <a:spLocks noChangeShapeType="1"/>
              </p:cNvSpPr>
              <p:nvPr/>
            </p:nvSpPr>
            <p:spPr bwMode="auto">
              <a:xfrm rot="5400000">
                <a:off x="915" y="1335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53" name="Line 9"/>
              <p:cNvSpPr>
                <a:spLocks noChangeShapeType="1"/>
              </p:cNvSpPr>
              <p:nvPr/>
            </p:nvSpPr>
            <p:spPr bwMode="auto">
              <a:xfrm rot="5400000">
                <a:off x="915" y="1392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157" name="Group 13"/>
            <p:cNvGrpSpPr>
              <a:grpSpLocks/>
            </p:cNvGrpSpPr>
            <p:nvPr/>
          </p:nvGrpSpPr>
          <p:grpSpPr bwMode="auto">
            <a:xfrm rot="16200000" flipH="1">
              <a:off x="724" y="2251"/>
              <a:ext cx="1132" cy="401"/>
              <a:chOff x="1557" y="906"/>
              <a:chExt cx="387" cy="144"/>
            </a:xfrm>
          </p:grpSpPr>
          <p:grpSp>
            <p:nvGrpSpPr>
              <p:cNvPr id="134158" name="Group 14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34159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60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61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6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6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6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65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166" name="Line 22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67" name="Line 23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168" name="Group 24"/>
            <p:cNvGrpSpPr>
              <a:grpSpLocks/>
            </p:cNvGrpSpPr>
            <p:nvPr/>
          </p:nvGrpSpPr>
          <p:grpSpPr bwMode="auto">
            <a:xfrm rot="16200000" flipH="1">
              <a:off x="2281" y="2252"/>
              <a:ext cx="1133" cy="401"/>
              <a:chOff x="1557" y="906"/>
              <a:chExt cx="387" cy="144"/>
            </a:xfrm>
          </p:grpSpPr>
          <p:grpSp>
            <p:nvGrpSpPr>
              <p:cNvPr id="134169" name="Group 25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34170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71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72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7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7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7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76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177" name="Line 33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78" name="Line 34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180" name="Text Box 36"/>
            <p:cNvSpPr txBox="1">
              <a:spLocks noChangeArrowheads="1"/>
            </p:cNvSpPr>
            <p:nvPr/>
          </p:nvSpPr>
          <p:spPr bwMode="auto">
            <a:xfrm>
              <a:off x="4375" y="2234"/>
              <a:ext cx="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>
                  <a:sym typeface="Symbol" pitchFamily="18" charset="2"/>
                </a:rPr>
                <a:t>V</a:t>
              </a:r>
            </a:p>
          </p:txBody>
        </p:sp>
        <p:cxnSp>
          <p:nvCxnSpPr>
            <p:cNvPr id="134183" name="AutoShape 39"/>
            <p:cNvCxnSpPr>
              <a:cxnSpLocks noChangeShapeType="1"/>
              <a:stCxn id="134166" idx="0"/>
              <a:endCxn id="134177" idx="0"/>
            </p:cNvCxnSpPr>
            <p:nvPr/>
          </p:nvCxnSpPr>
          <p:spPr bwMode="auto">
            <a:xfrm>
              <a:off x="1290" y="1886"/>
              <a:ext cx="155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184" name="AutoShape 40"/>
            <p:cNvCxnSpPr>
              <a:cxnSpLocks noChangeShapeType="1"/>
              <a:stCxn id="134167" idx="1"/>
              <a:endCxn id="134178" idx="1"/>
            </p:cNvCxnSpPr>
            <p:nvPr/>
          </p:nvCxnSpPr>
          <p:spPr bwMode="auto">
            <a:xfrm>
              <a:off x="1290" y="3018"/>
              <a:ext cx="15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186" name="AutoShape 42"/>
            <p:cNvCxnSpPr>
              <a:cxnSpLocks noChangeShapeType="1"/>
              <a:stCxn id="134177" idx="0"/>
              <a:endCxn id="134150" idx="0"/>
            </p:cNvCxnSpPr>
            <p:nvPr/>
          </p:nvCxnSpPr>
          <p:spPr bwMode="auto">
            <a:xfrm rot="10800000" flipH="1" flipV="1">
              <a:off x="2849" y="1886"/>
              <a:ext cx="1257" cy="352"/>
            </a:xfrm>
            <a:prstGeom prst="bentConnector4">
              <a:avLst>
                <a:gd name="adj1" fmla="val 100394"/>
                <a:gd name="adj2" fmla="val 69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187" name="AutoShape 43"/>
            <p:cNvCxnSpPr>
              <a:cxnSpLocks noChangeShapeType="1"/>
              <a:stCxn id="134178" idx="1"/>
              <a:endCxn id="134151" idx="1"/>
            </p:cNvCxnSpPr>
            <p:nvPr/>
          </p:nvCxnSpPr>
          <p:spPr bwMode="auto">
            <a:xfrm flipV="1">
              <a:off x="2849" y="2619"/>
              <a:ext cx="1257" cy="4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4188" name="Text Box 44"/>
            <p:cNvSpPr txBox="1">
              <a:spLocks noChangeArrowheads="1"/>
            </p:cNvSpPr>
            <p:nvPr/>
          </p:nvSpPr>
          <p:spPr bwMode="auto">
            <a:xfrm>
              <a:off x="3197" y="2269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>
                  <a:latin typeface="Times New Roman" pitchFamily="18" charset="0"/>
                </a:rPr>
                <a:t>I</a:t>
              </a:r>
              <a:r>
                <a:rPr lang="en-US" altLang="en-US" sz="2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4189" name="Text Box 45"/>
            <p:cNvSpPr txBox="1">
              <a:spLocks noChangeArrowheads="1"/>
            </p:cNvSpPr>
            <p:nvPr/>
          </p:nvSpPr>
          <p:spPr bwMode="auto">
            <a:xfrm>
              <a:off x="1656" y="2311"/>
              <a:ext cx="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>
                  <a:latin typeface="Times New Roman" pitchFamily="18" charset="0"/>
                </a:rPr>
                <a:t>I</a:t>
              </a:r>
              <a:r>
                <a:rPr lang="en-US" altLang="en-US" sz="2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4190" name="Text Box 46"/>
            <p:cNvSpPr txBox="1">
              <a:spLocks noChangeArrowheads="1"/>
            </p:cNvSpPr>
            <p:nvPr/>
          </p:nvSpPr>
          <p:spPr bwMode="auto">
            <a:xfrm>
              <a:off x="3864" y="190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34191" name="Arc 47"/>
            <p:cNvSpPr>
              <a:spLocks/>
            </p:cNvSpPr>
            <p:nvPr/>
          </p:nvSpPr>
          <p:spPr bwMode="auto">
            <a:xfrm>
              <a:off x="1554" y="2104"/>
              <a:ext cx="502" cy="7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9657 w 21600"/>
                <a:gd name="T1" fmla="*/ 39598 h 39598"/>
                <a:gd name="T2" fmla="*/ 21600 w 21600"/>
                <a:gd name="T3" fmla="*/ 0 h 39598"/>
                <a:gd name="T4" fmla="*/ 21600 w 21600"/>
                <a:gd name="T5" fmla="*/ 21600 h 39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598" fill="none" extrusionOk="0">
                  <a:moveTo>
                    <a:pt x="9657" y="39597"/>
                  </a:moveTo>
                  <a:cubicBezTo>
                    <a:pt x="3625" y="35595"/>
                    <a:pt x="0" y="28838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21600" h="39598" stroke="0" extrusionOk="0">
                  <a:moveTo>
                    <a:pt x="9657" y="39597"/>
                  </a:moveTo>
                  <a:cubicBezTo>
                    <a:pt x="3625" y="35595"/>
                    <a:pt x="0" y="28838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92" name="Line 48"/>
            <p:cNvSpPr>
              <a:spLocks noChangeShapeType="1"/>
            </p:cNvSpPr>
            <p:nvPr/>
          </p:nvSpPr>
          <p:spPr bwMode="auto">
            <a:xfrm>
              <a:off x="3145" y="2167"/>
              <a:ext cx="0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93" name="Arc 49"/>
            <p:cNvSpPr>
              <a:spLocks/>
            </p:cNvSpPr>
            <p:nvPr/>
          </p:nvSpPr>
          <p:spPr bwMode="auto">
            <a:xfrm>
              <a:off x="3497" y="2044"/>
              <a:ext cx="502" cy="808"/>
            </a:xfrm>
            <a:custGeom>
              <a:avLst/>
              <a:gdLst>
                <a:gd name="G0" fmla="+- 0 0 0"/>
                <a:gd name="G1" fmla="+- 21193 0 0"/>
                <a:gd name="G2" fmla="+- 21600 0 0"/>
                <a:gd name="T0" fmla="*/ 4171 w 21600"/>
                <a:gd name="T1" fmla="*/ 0 h 42654"/>
                <a:gd name="T2" fmla="*/ 2447 w 21600"/>
                <a:gd name="T3" fmla="*/ 42654 h 42654"/>
                <a:gd name="T4" fmla="*/ 0 w 21600"/>
                <a:gd name="T5" fmla="*/ 21193 h 42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654" fill="none" extrusionOk="0">
                  <a:moveTo>
                    <a:pt x="4171" y="-1"/>
                  </a:moveTo>
                  <a:cubicBezTo>
                    <a:pt x="14298" y="1992"/>
                    <a:pt x="21600" y="10871"/>
                    <a:pt x="21600" y="21193"/>
                  </a:cubicBezTo>
                  <a:cubicBezTo>
                    <a:pt x="21600" y="32175"/>
                    <a:pt x="13358" y="41409"/>
                    <a:pt x="2446" y="42653"/>
                  </a:cubicBezTo>
                </a:path>
                <a:path w="21600" h="42654" stroke="0" extrusionOk="0">
                  <a:moveTo>
                    <a:pt x="4171" y="-1"/>
                  </a:moveTo>
                  <a:cubicBezTo>
                    <a:pt x="14298" y="1992"/>
                    <a:pt x="21600" y="10871"/>
                    <a:pt x="21600" y="21193"/>
                  </a:cubicBezTo>
                  <a:cubicBezTo>
                    <a:pt x="21600" y="32175"/>
                    <a:pt x="13358" y="41409"/>
                    <a:pt x="2446" y="42653"/>
                  </a:cubicBezTo>
                  <a:lnTo>
                    <a:pt x="0" y="2119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94" name="Oval 50"/>
            <p:cNvSpPr>
              <a:spLocks noChangeArrowheads="1"/>
            </p:cNvSpPr>
            <p:nvPr/>
          </p:nvSpPr>
          <p:spPr bwMode="auto">
            <a:xfrm>
              <a:off x="2798" y="1847"/>
              <a:ext cx="91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95" name="Oval 51"/>
            <p:cNvSpPr>
              <a:spLocks noChangeArrowheads="1"/>
            </p:cNvSpPr>
            <p:nvPr/>
          </p:nvSpPr>
          <p:spPr bwMode="auto">
            <a:xfrm>
              <a:off x="2794" y="2994"/>
              <a:ext cx="91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96" name="Text Box 52"/>
            <p:cNvSpPr txBox="1">
              <a:spLocks noChangeArrowheads="1"/>
            </p:cNvSpPr>
            <p:nvPr/>
          </p:nvSpPr>
          <p:spPr bwMode="auto">
            <a:xfrm>
              <a:off x="2741" y="156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A</a:t>
              </a:r>
            </a:p>
          </p:txBody>
        </p:sp>
        <p:sp>
          <p:nvSpPr>
            <p:cNvPr id="134197" name="Text Box 53"/>
            <p:cNvSpPr txBox="1">
              <a:spLocks noChangeArrowheads="1"/>
            </p:cNvSpPr>
            <p:nvPr/>
          </p:nvSpPr>
          <p:spPr bwMode="auto">
            <a:xfrm>
              <a:off x="2691" y="305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3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148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Series Fluid Analogy</vt:lpstr>
      <vt:lpstr>Series Circuit</vt:lpstr>
      <vt:lpstr>Series Circuit</vt:lpstr>
      <vt:lpstr>PowerPoint Presentation</vt:lpstr>
      <vt:lpstr>Series Fluid Analogy</vt:lpstr>
      <vt:lpstr>PowerPoint Presentation</vt:lpstr>
      <vt:lpstr>PowerPoint Presentation</vt:lpstr>
      <vt:lpstr>Parallel Circuit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Lines, Todd</dc:creator>
  <cp:lastModifiedBy>rtlines</cp:lastModifiedBy>
  <cp:revision>8</cp:revision>
  <dcterms:created xsi:type="dcterms:W3CDTF">2006-08-16T00:00:00Z</dcterms:created>
  <dcterms:modified xsi:type="dcterms:W3CDTF">2014-06-01T00:31:58Z</dcterms:modified>
</cp:coreProperties>
</file>