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79" r:id="rId5"/>
    <p:sldId id="287" r:id="rId6"/>
    <p:sldId id="288" r:id="rId7"/>
    <p:sldId id="274" r:id="rId8"/>
    <p:sldId id="275" r:id="rId9"/>
    <p:sldId id="276" r:id="rId10"/>
    <p:sldId id="277" r:id="rId11"/>
    <p:sldId id="278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84" r:id="rId25"/>
    <p:sldId id="283" r:id="rId26"/>
    <p:sldId id="285" r:id="rId27"/>
    <p:sldId id="282" r:id="rId28"/>
    <p:sldId id="281" r:id="rId29"/>
    <p:sldId id="270" r:id="rId30"/>
    <p:sldId id="271" r:id="rId31"/>
    <p:sldId id="272" r:id="rId32"/>
    <p:sldId id="286" r:id="rId33"/>
    <p:sldId id="27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075" y="0"/>
            <a:ext cx="80359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46EB1A-221F-4E49-83BC-75807422D9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5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Resistance and emf, cont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ε is equal to the terminal voltage when the current is zero</a:t>
            </a:r>
          </a:p>
          <a:p>
            <a:pPr lvl="1"/>
            <a:r>
              <a:rPr lang="en-US" altLang="en-US"/>
              <a:t>Also called the </a:t>
            </a:r>
            <a:r>
              <a:rPr lang="en-US" altLang="en-US" i="1"/>
              <a:t>open-circuit voltage</a:t>
            </a:r>
            <a:endParaRPr lang="en-US" altLang="en-US"/>
          </a:p>
          <a:p>
            <a:r>
              <a:rPr lang="en-US" altLang="en-US"/>
              <a:t>R is called the </a:t>
            </a:r>
            <a:r>
              <a:rPr lang="en-US" altLang="en-US" i="1"/>
              <a:t>load resistance</a:t>
            </a:r>
            <a:endParaRPr lang="en-US" altLang="en-US"/>
          </a:p>
          <a:p>
            <a:r>
              <a:rPr lang="en-US" altLang="en-US"/>
              <a:t>The current depends on both the resistance external to the battery and the internal resistance</a:t>
            </a:r>
          </a:p>
        </p:txBody>
      </p:sp>
    </p:spTree>
    <p:extLst>
      <p:ext uri="{BB962C8B-B14F-4D97-AF65-F5344CB8AC3E}">
        <p14:creationId xmlns:p14="http://schemas.microsoft.com/office/powerpoint/2010/main" val="30400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Internal Resistance and emf, final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When R &gt;&gt; r, r can be ignored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Generally assumed in problems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Power relationship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 </a:t>
            </a:r>
            <a:r>
              <a:rPr lang="en-US" altLang="en-US" sz="3600">
                <a:latin typeface="Symbol" pitchFamily="18" charset="2"/>
              </a:rPr>
              <a:t>e</a:t>
            </a:r>
            <a:r>
              <a:rPr lang="en-US" altLang="en-US" sz="3600"/>
              <a:t> = I</a:t>
            </a:r>
            <a:r>
              <a:rPr lang="en-US" altLang="en-US" sz="3600" baseline="30000"/>
              <a:t>2</a:t>
            </a:r>
            <a:r>
              <a:rPr lang="en-US" altLang="en-US" sz="3600"/>
              <a:t> R + I</a:t>
            </a:r>
            <a:r>
              <a:rPr lang="en-US" altLang="en-US" sz="3600" baseline="30000"/>
              <a:t>2</a:t>
            </a:r>
            <a:r>
              <a:rPr lang="en-US" altLang="en-US" sz="3600"/>
              <a:t> r</a:t>
            </a:r>
          </a:p>
          <a:p>
            <a:pPr lvl="2">
              <a:lnSpc>
                <a:spcPct val="90000"/>
              </a:lnSpc>
            </a:pPr>
            <a:r>
              <a:rPr lang="en-US" altLang="en-US" sz="3200"/>
              <a:t>When R &gt;&gt; r, most of the power delivered by the battery is transferred to the load resistor</a:t>
            </a:r>
          </a:p>
        </p:txBody>
      </p:sp>
    </p:spTree>
    <p:extLst>
      <p:ext uri="{BB962C8B-B14F-4D97-AF65-F5344CB8AC3E}">
        <p14:creationId xmlns:p14="http://schemas.microsoft.com/office/powerpoint/2010/main" val="30461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stCxn id="24" idx="1"/>
          </p:cNvCxnSpPr>
          <p:nvPr/>
        </p:nvCxnSpPr>
        <p:spPr>
          <a:xfrm>
            <a:off x="6600837" y="2660771"/>
            <a:ext cx="0" cy="2625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175330" y="4253634"/>
            <a:ext cx="662869" cy="75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RC Circuit</a:t>
            </a:r>
          </a:p>
        </p:txBody>
      </p:sp>
      <p:sp>
        <p:nvSpPr>
          <p:cNvPr id="12" name="Text Box 77"/>
          <p:cNvSpPr txBox="1">
            <a:spLocks noChangeArrowheads="1"/>
          </p:cNvSpPr>
          <p:nvPr/>
        </p:nvSpPr>
        <p:spPr bwMode="auto">
          <a:xfrm>
            <a:off x="1529168" y="3353857"/>
            <a:ext cx="6687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</a:t>
            </a:r>
            <a:r>
              <a:rPr lang="en-US" altLang="en-US" sz="3200" dirty="0" smtClean="0">
                <a:sym typeface="Symbol" pitchFamily="18" charset="2"/>
              </a:rPr>
              <a:t>V</a:t>
            </a:r>
            <a:endParaRPr lang="en-US" altLang="en-US" sz="3200" baseline="-25000" dirty="0">
              <a:sym typeface="Symbol" pitchFamily="18" charset="2"/>
            </a:endParaRP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 rot="16200000" flipH="1">
            <a:off x="6079050" y="4496048"/>
            <a:ext cx="1016935" cy="258614"/>
            <a:chOff x="1557" y="906"/>
            <a:chExt cx="387" cy="144"/>
          </a:xfrm>
        </p:grpSpPr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5886710" y="3153069"/>
            <a:ext cx="1143000" cy="493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https://openclipart.org/image/300px/svg_to_png/19102/rsamurti_RSA_IEC_Capacitor_Symbol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00737" y="3223508"/>
            <a:ext cx="1600200" cy="47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>
            <a:off x="2665822" y="2669086"/>
            <a:ext cx="3944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96010" y="2516686"/>
            <a:ext cx="1143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6" descr="https://openclipart.org/image/300px/svg_to_png/21118/rct36_SPST_S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048" y="2465538"/>
            <a:ext cx="1673362" cy="2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>
            <a:off x="2668030" y="5259083"/>
            <a:ext cx="3944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63613" y="2669086"/>
            <a:ext cx="4417" cy="26171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197941" y="3523680"/>
            <a:ext cx="1143000" cy="493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291172" y="3422920"/>
            <a:ext cx="728663" cy="604838"/>
            <a:chOff x="832" y="1369"/>
            <a:chExt cx="165" cy="130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Text Box 77"/>
          <p:cNvSpPr txBox="1">
            <a:spLocks noChangeArrowheads="1"/>
          </p:cNvSpPr>
          <p:nvPr/>
        </p:nvSpPr>
        <p:spPr bwMode="auto">
          <a:xfrm>
            <a:off x="7029710" y="3107268"/>
            <a:ext cx="4042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C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44" name="Text Box 77"/>
          <p:cNvSpPr txBox="1">
            <a:spLocks noChangeArrowheads="1"/>
          </p:cNvSpPr>
          <p:nvPr/>
        </p:nvSpPr>
        <p:spPr bwMode="auto">
          <a:xfrm>
            <a:off x="7029710" y="4455157"/>
            <a:ext cx="4074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ym typeface="Symbol" pitchFamily="18" charset="2"/>
              </a:rPr>
              <a:t>R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45" name="Text Box 77"/>
          <p:cNvSpPr txBox="1">
            <a:spLocks noChangeArrowheads="1"/>
          </p:cNvSpPr>
          <p:nvPr/>
        </p:nvSpPr>
        <p:spPr bwMode="auto">
          <a:xfrm>
            <a:off x="4352590" y="1769071"/>
            <a:ext cx="3738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ym typeface="Symbol" pitchFamily="18" charset="2"/>
              </a:rPr>
              <a:t>S</a:t>
            </a:r>
            <a:endParaRPr lang="en-US" altLang="en-US" sz="3200" baseline="-25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015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RC Circuits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direct current circuit may contain capacitors and resistors, the current will vary with time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When the circuit is completed, the capacitor starts to charge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capacitor continues to charge until it reaches its maximum charge (Q = Cε)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Once the capacitor is fully charged, the current in the circuit is zero</a:t>
            </a:r>
          </a:p>
        </p:txBody>
      </p:sp>
    </p:spTree>
    <p:extLst>
      <p:ext uri="{BB962C8B-B14F-4D97-AF65-F5344CB8AC3E}">
        <p14:creationId xmlns:p14="http://schemas.microsoft.com/office/powerpoint/2010/main" val="34995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775" y="0"/>
            <a:ext cx="7712075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Charging Capacitor in an RC Circuit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0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charge on the capacitor varies with time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q = Q(1 – e</a:t>
            </a:r>
            <a:r>
              <a:rPr lang="en-US" altLang="en-US" sz="2000" baseline="30000"/>
              <a:t>-t/RC</a:t>
            </a:r>
            <a:r>
              <a:rPr lang="en-US" altLang="en-US" sz="20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 i="1"/>
              <a:t>time constant</a:t>
            </a:r>
            <a:r>
              <a:rPr lang="en-US" altLang="en-US" sz="2000"/>
              <a:t>, </a:t>
            </a:r>
            <a:r>
              <a:rPr lang="en-US" altLang="en-US" sz="2000">
                <a:sym typeface="Symbol" pitchFamily="18" charset="2"/>
              </a:rPr>
              <a:t>=RC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time constant represents the time required for the charge to increase from zero to 63.2% of its maximum</a:t>
            </a:r>
          </a:p>
        </p:txBody>
      </p:sp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406650"/>
            <a:ext cx="4160837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4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Time Constant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 circuit with a large time constant, the capacitor charges very slowly</a:t>
            </a:r>
          </a:p>
          <a:p>
            <a:r>
              <a:rPr lang="en-US" altLang="en-US"/>
              <a:t>The capacitor charges very quickly if there is a small time constant</a:t>
            </a:r>
          </a:p>
          <a:p>
            <a:r>
              <a:rPr lang="en-US" altLang="en-US"/>
              <a:t>After t = 10 </a:t>
            </a:r>
            <a:r>
              <a:rPr lang="en-US" altLang="en-US">
                <a:latin typeface="Symbol" pitchFamily="18" charset="2"/>
              </a:rPr>
              <a:t>t</a:t>
            </a:r>
            <a:r>
              <a:rPr lang="en-US" altLang="en-US"/>
              <a:t>, the capacitor is over 99.99% charged</a:t>
            </a:r>
          </a:p>
        </p:txBody>
      </p:sp>
    </p:spTree>
    <p:extLst>
      <p:ext uri="{BB962C8B-B14F-4D97-AF65-F5344CB8AC3E}">
        <p14:creationId xmlns:p14="http://schemas.microsoft.com/office/powerpoint/2010/main" val="16778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Discharging Capacitor in an RC Circuit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6713" y="1422400"/>
            <a:ext cx="430688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When a charged capacitor is placed in the circuit, it can be discharged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q = Qe-t/RC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charge decreases exponentially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At t = </a:t>
            </a:r>
            <a:r>
              <a:rPr lang="en-US" altLang="en-US" sz="2400">
                <a:sym typeface="Symbol" pitchFamily="18" charset="2"/>
              </a:rPr>
              <a:t> = RC, the charge decreases to 0.368 Qmax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 other words, in one time constant, the capacitor loses 63.2% of its initial charge</a:t>
            </a:r>
          </a:p>
        </p:txBody>
      </p:sp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1970088"/>
            <a:ext cx="4132263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0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Household Circuits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24080" y="1327760"/>
            <a:ext cx="2718148" cy="0"/>
          </a:xfrm>
          <a:prstGeom prst="line">
            <a:avLst/>
          </a:prstGeom>
          <a:ln w="571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92556" y="1855941"/>
            <a:ext cx="1227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2842" y="2668045"/>
            <a:ext cx="513567" cy="613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88590" y="1855941"/>
            <a:ext cx="1219199" cy="0"/>
          </a:xfrm>
          <a:prstGeom prst="line">
            <a:avLst/>
          </a:prstGeom>
          <a:ln w="571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3519274" y="1327760"/>
            <a:ext cx="400833" cy="338202"/>
          </a:xfrm>
          <a:prstGeom prst="bentConnector3">
            <a:avLst>
              <a:gd name="adj1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25386" y="118598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120V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36872" y="1665962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0V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32425" y="1555316"/>
            <a:ext cx="914400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Meter</a:t>
            </a:r>
            <a:endParaRPr lang="en-US" dirty="0"/>
          </a:p>
        </p:txBody>
      </p:sp>
      <p:cxnSp>
        <p:nvCxnSpPr>
          <p:cNvPr id="26" name="Elbow Connector 25"/>
          <p:cNvCxnSpPr>
            <a:stCxn id="9" idx="0"/>
            <a:endCxn id="4" idx="2"/>
          </p:cNvCxnSpPr>
          <p:nvPr/>
        </p:nvCxnSpPr>
        <p:spPr>
          <a:xfrm rot="16200000" flipV="1">
            <a:off x="4033886" y="2412304"/>
            <a:ext cx="511480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6" descr="https://openclipart.org/image/300px/svg_to_png/21118/rct36_SPST_Swi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7296" y="4476422"/>
            <a:ext cx="1332632" cy="19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ttps://openclipart.org/image/300px/svg_to_png/21118/rct36_SPST_Swi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94891" y="4476422"/>
            <a:ext cx="1332632" cy="19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https://openclipart.org/image/300px/svg_to_png/21118/rct36_SPST_Swi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78185" y="4476422"/>
            <a:ext cx="1332632" cy="19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Elbow Connector 32"/>
          <p:cNvCxnSpPr>
            <a:stCxn id="9" idx="2"/>
          </p:cNvCxnSpPr>
          <p:nvPr/>
        </p:nvCxnSpPr>
        <p:spPr>
          <a:xfrm rot="5400000">
            <a:off x="3591446" y="3209652"/>
            <a:ext cx="626013" cy="770349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2"/>
          </p:cNvCxnSpPr>
          <p:nvPr/>
        </p:nvCxnSpPr>
        <p:spPr>
          <a:xfrm rot="16200000" flipH="1">
            <a:off x="4505193" y="3066253"/>
            <a:ext cx="626014" cy="1057148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13"/>
          <p:cNvGrpSpPr>
            <a:grpSpLocks/>
          </p:cNvGrpSpPr>
          <p:nvPr/>
        </p:nvGrpSpPr>
        <p:grpSpPr bwMode="auto">
          <a:xfrm rot="16200000" flipH="1">
            <a:off x="3252865" y="5321911"/>
            <a:ext cx="575474" cy="258615"/>
            <a:chOff x="1557" y="906"/>
            <a:chExt cx="387" cy="144"/>
          </a:xfrm>
        </p:grpSpPr>
        <p:grpSp>
          <p:nvGrpSpPr>
            <p:cNvPr id="40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43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13"/>
          <p:cNvGrpSpPr>
            <a:grpSpLocks/>
          </p:cNvGrpSpPr>
          <p:nvPr/>
        </p:nvGrpSpPr>
        <p:grpSpPr bwMode="auto">
          <a:xfrm rot="16200000" flipH="1">
            <a:off x="4081669" y="5349051"/>
            <a:ext cx="575474" cy="258615"/>
            <a:chOff x="1557" y="906"/>
            <a:chExt cx="387" cy="144"/>
          </a:xfrm>
        </p:grpSpPr>
        <p:grpSp>
          <p:nvGrpSpPr>
            <p:cNvPr id="51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54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13"/>
          <p:cNvGrpSpPr>
            <a:grpSpLocks/>
          </p:cNvGrpSpPr>
          <p:nvPr/>
        </p:nvGrpSpPr>
        <p:grpSpPr bwMode="auto">
          <a:xfrm rot="16200000" flipH="1">
            <a:off x="5073311" y="5326087"/>
            <a:ext cx="575474" cy="258615"/>
            <a:chOff x="1557" y="906"/>
            <a:chExt cx="387" cy="144"/>
          </a:xfrm>
        </p:grpSpPr>
        <p:grpSp>
          <p:nvGrpSpPr>
            <p:cNvPr id="62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65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2" name="Elbow Connector 71"/>
          <p:cNvCxnSpPr/>
          <p:nvPr/>
        </p:nvCxnSpPr>
        <p:spPr>
          <a:xfrm rot="16200000" flipV="1">
            <a:off x="2246216" y="2665536"/>
            <a:ext cx="3910157" cy="2290965"/>
          </a:xfrm>
          <a:prstGeom prst="bentConnector3">
            <a:avLst>
              <a:gd name="adj1" fmla="val -125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919" name="Group 123918"/>
          <p:cNvGrpSpPr/>
          <p:nvPr/>
        </p:nvGrpSpPr>
        <p:grpSpPr>
          <a:xfrm>
            <a:off x="3920107" y="6169069"/>
            <a:ext cx="914400" cy="304800"/>
            <a:chOff x="4546948" y="3407079"/>
            <a:chExt cx="914400" cy="304800"/>
          </a:xfrm>
        </p:grpSpPr>
        <p:cxnSp>
          <p:nvCxnSpPr>
            <p:cNvPr id="123915" name="Straight Connector 123914"/>
            <p:cNvCxnSpPr/>
            <p:nvPr/>
          </p:nvCxnSpPr>
          <p:spPr>
            <a:xfrm>
              <a:off x="4546948" y="3407079"/>
              <a:ext cx="914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739837" y="3559479"/>
              <a:ext cx="52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871993" y="3711879"/>
              <a:ext cx="26431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922" name="Straight Connector 123921"/>
          <p:cNvCxnSpPr/>
          <p:nvPr/>
        </p:nvCxnSpPr>
        <p:spPr>
          <a:xfrm>
            <a:off x="4377307" y="5766097"/>
            <a:ext cx="0" cy="402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23" name="TextBox 123922"/>
          <p:cNvSpPr txBox="1"/>
          <p:nvPr/>
        </p:nvSpPr>
        <p:spPr>
          <a:xfrm>
            <a:off x="4834507" y="2843409"/>
            <a:ext cx="15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sp>
        <p:nvSpPr>
          <p:cNvPr id="123925" name="TextBox 123924"/>
          <p:cNvSpPr txBox="1"/>
          <p:nvPr/>
        </p:nvSpPr>
        <p:spPr>
          <a:xfrm>
            <a:off x="5743970" y="533393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 house appliances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743969" y="4161959"/>
            <a:ext cx="258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 house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Household Circuits, cont.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meter and a circuit breaker are connected in series with the wire entering the house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Wires and circuit breakers are selected to meet the demands of the circuit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If the current exceeds the rating of the circuit breaker, the breaker acts as a switch and opens the circuit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Household circuits actually use alternating current and voltage</a:t>
            </a:r>
          </a:p>
        </p:txBody>
      </p:sp>
    </p:spTree>
    <p:extLst>
      <p:ext uri="{BB962C8B-B14F-4D97-AF65-F5344CB8AC3E}">
        <p14:creationId xmlns:p14="http://schemas.microsoft.com/office/powerpoint/2010/main" val="15749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Electrical Safety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Electric shock can result in fatal burns</a:t>
            </a:r>
          </a:p>
          <a:p>
            <a:r>
              <a:rPr lang="en-US" altLang="en-US" sz="2800"/>
              <a:t>Electric shock can cause the muscles of vital organs (such as the heart) to malfunction</a:t>
            </a:r>
          </a:p>
          <a:p>
            <a:r>
              <a:rPr lang="en-US" altLang="en-US" sz="2800"/>
              <a:t>The degree of damage depends on</a:t>
            </a:r>
          </a:p>
          <a:p>
            <a:pPr lvl="1"/>
            <a:r>
              <a:rPr lang="en-US" altLang="en-US" sz="2400"/>
              <a:t>the magnitude of the current</a:t>
            </a:r>
          </a:p>
          <a:p>
            <a:pPr lvl="1"/>
            <a:r>
              <a:rPr lang="en-US" altLang="en-US" sz="2400"/>
              <a:t>the length of time it acts</a:t>
            </a:r>
          </a:p>
          <a:p>
            <a:pPr lvl="1"/>
            <a:r>
              <a:rPr lang="en-US" altLang="en-US" sz="2400"/>
              <a:t>the part of the body through which it passes</a:t>
            </a:r>
          </a:p>
        </p:txBody>
      </p:sp>
    </p:spTree>
    <p:extLst>
      <p:ext uri="{BB962C8B-B14F-4D97-AF65-F5344CB8AC3E}">
        <p14:creationId xmlns:p14="http://schemas.microsoft.com/office/powerpoint/2010/main" val="7360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Circuit</a:t>
            </a:r>
          </a:p>
        </p:txBody>
      </p:sp>
      <p:grpSp>
        <p:nvGrpSpPr>
          <p:cNvPr id="134198" name="Group 54"/>
          <p:cNvGrpSpPr>
            <a:grpSpLocks/>
          </p:cNvGrpSpPr>
          <p:nvPr/>
        </p:nvGrpSpPr>
        <p:grpSpPr bwMode="auto">
          <a:xfrm>
            <a:off x="1728788" y="2487613"/>
            <a:ext cx="5921375" cy="2816225"/>
            <a:chOff x="1089" y="1567"/>
            <a:chExt cx="3730" cy="1774"/>
          </a:xfrm>
        </p:grpSpPr>
        <p:grpSp>
          <p:nvGrpSpPr>
            <p:cNvPr id="134149" name="Group 5"/>
            <p:cNvGrpSpPr>
              <a:grpSpLocks/>
            </p:cNvGrpSpPr>
            <p:nvPr/>
          </p:nvGrpSpPr>
          <p:grpSpPr bwMode="auto">
            <a:xfrm>
              <a:off x="3878" y="2238"/>
              <a:ext cx="459" cy="381"/>
              <a:chOff x="832" y="1369"/>
              <a:chExt cx="165" cy="130"/>
            </a:xfrm>
          </p:grpSpPr>
          <p:sp>
            <p:nvSpPr>
              <p:cNvPr id="134150" name="Line 6"/>
              <p:cNvSpPr>
                <a:spLocks noChangeShapeType="1"/>
              </p:cNvSpPr>
              <p:nvPr/>
            </p:nvSpPr>
            <p:spPr bwMode="auto">
              <a:xfrm>
                <a:off x="914" y="136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51" name="Line 7"/>
              <p:cNvSpPr>
                <a:spLocks noChangeShapeType="1"/>
              </p:cNvSpPr>
              <p:nvPr/>
            </p:nvSpPr>
            <p:spPr bwMode="auto">
              <a:xfrm>
                <a:off x="914" y="14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52" name="Line 8"/>
              <p:cNvSpPr>
                <a:spLocks noChangeShapeType="1"/>
              </p:cNvSpPr>
              <p:nvPr/>
            </p:nvSpPr>
            <p:spPr bwMode="auto">
              <a:xfrm rot="5400000">
                <a:off x="915" y="1335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53" name="Line 9"/>
              <p:cNvSpPr>
                <a:spLocks noChangeShapeType="1"/>
              </p:cNvSpPr>
              <p:nvPr/>
            </p:nvSpPr>
            <p:spPr bwMode="auto">
              <a:xfrm rot="5400000">
                <a:off x="915" y="1392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157" name="Group 13"/>
            <p:cNvGrpSpPr>
              <a:grpSpLocks/>
            </p:cNvGrpSpPr>
            <p:nvPr/>
          </p:nvGrpSpPr>
          <p:grpSpPr bwMode="auto">
            <a:xfrm rot="16200000" flipH="1">
              <a:off x="724" y="2251"/>
              <a:ext cx="1132" cy="401"/>
              <a:chOff x="1557" y="906"/>
              <a:chExt cx="387" cy="144"/>
            </a:xfrm>
          </p:grpSpPr>
          <p:grpSp>
            <p:nvGrpSpPr>
              <p:cNvPr id="134158" name="Group 14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34159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60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61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6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6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6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65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166" name="Line 22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7" name="Line 23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168" name="Group 24"/>
            <p:cNvGrpSpPr>
              <a:grpSpLocks/>
            </p:cNvGrpSpPr>
            <p:nvPr/>
          </p:nvGrpSpPr>
          <p:grpSpPr bwMode="auto">
            <a:xfrm rot="16200000" flipH="1">
              <a:off x="2281" y="2252"/>
              <a:ext cx="1133" cy="401"/>
              <a:chOff x="1557" y="906"/>
              <a:chExt cx="387" cy="144"/>
            </a:xfrm>
          </p:grpSpPr>
          <p:grpSp>
            <p:nvGrpSpPr>
              <p:cNvPr id="134169" name="Group 25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34170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71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72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7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7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7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76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177" name="Line 33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8" name="Line 34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180" name="Text Box 36"/>
            <p:cNvSpPr txBox="1">
              <a:spLocks noChangeArrowheads="1"/>
            </p:cNvSpPr>
            <p:nvPr/>
          </p:nvSpPr>
          <p:spPr bwMode="auto">
            <a:xfrm>
              <a:off x="4375" y="2234"/>
              <a:ext cx="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>
                  <a:sym typeface="Symbol" pitchFamily="18" charset="2"/>
                </a:rPr>
                <a:t>V</a:t>
              </a:r>
            </a:p>
          </p:txBody>
        </p:sp>
        <p:cxnSp>
          <p:nvCxnSpPr>
            <p:cNvPr id="134183" name="AutoShape 39"/>
            <p:cNvCxnSpPr>
              <a:cxnSpLocks noChangeShapeType="1"/>
              <a:stCxn id="134166" idx="0"/>
              <a:endCxn id="134177" idx="0"/>
            </p:cNvCxnSpPr>
            <p:nvPr/>
          </p:nvCxnSpPr>
          <p:spPr bwMode="auto">
            <a:xfrm>
              <a:off x="1290" y="1886"/>
              <a:ext cx="155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184" name="AutoShape 40"/>
            <p:cNvCxnSpPr>
              <a:cxnSpLocks noChangeShapeType="1"/>
              <a:stCxn id="134167" idx="1"/>
              <a:endCxn id="134178" idx="1"/>
            </p:cNvCxnSpPr>
            <p:nvPr/>
          </p:nvCxnSpPr>
          <p:spPr bwMode="auto">
            <a:xfrm>
              <a:off x="1290" y="3018"/>
              <a:ext cx="15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186" name="AutoShape 42"/>
            <p:cNvCxnSpPr>
              <a:cxnSpLocks noChangeShapeType="1"/>
              <a:stCxn id="134177" idx="0"/>
              <a:endCxn id="134150" idx="0"/>
            </p:cNvCxnSpPr>
            <p:nvPr/>
          </p:nvCxnSpPr>
          <p:spPr bwMode="auto">
            <a:xfrm rot="10800000" flipH="1" flipV="1">
              <a:off x="2849" y="1886"/>
              <a:ext cx="1257" cy="352"/>
            </a:xfrm>
            <a:prstGeom prst="bentConnector4">
              <a:avLst>
                <a:gd name="adj1" fmla="val 100394"/>
                <a:gd name="adj2" fmla="val 69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187" name="AutoShape 43"/>
            <p:cNvCxnSpPr>
              <a:cxnSpLocks noChangeShapeType="1"/>
              <a:stCxn id="134178" idx="1"/>
              <a:endCxn id="134151" idx="1"/>
            </p:cNvCxnSpPr>
            <p:nvPr/>
          </p:nvCxnSpPr>
          <p:spPr bwMode="auto">
            <a:xfrm flipV="1">
              <a:off x="2849" y="2619"/>
              <a:ext cx="1257" cy="4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4188" name="Text Box 44"/>
            <p:cNvSpPr txBox="1">
              <a:spLocks noChangeArrowheads="1"/>
            </p:cNvSpPr>
            <p:nvPr/>
          </p:nvSpPr>
          <p:spPr bwMode="auto">
            <a:xfrm>
              <a:off x="3197" y="2269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>
                  <a:latin typeface="Times New Roman" pitchFamily="18" charset="0"/>
                </a:rPr>
                <a:t>I</a:t>
              </a:r>
              <a:r>
                <a:rPr lang="en-US" altLang="en-US" sz="2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4189" name="Text Box 45"/>
            <p:cNvSpPr txBox="1">
              <a:spLocks noChangeArrowheads="1"/>
            </p:cNvSpPr>
            <p:nvPr/>
          </p:nvSpPr>
          <p:spPr bwMode="auto">
            <a:xfrm>
              <a:off x="1656" y="2311"/>
              <a:ext cx="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>
                  <a:latin typeface="Times New Roman" pitchFamily="18" charset="0"/>
                </a:rPr>
                <a:t>I</a:t>
              </a:r>
              <a:r>
                <a:rPr lang="en-US" altLang="en-US" sz="2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4190" name="Text Box 46"/>
            <p:cNvSpPr txBox="1">
              <a:spLocks noChangeArrowheads="1"/>
            </p:cNvSpPr>
            <p:nvPr/>
          </p:nvSpPr>
          <p:spPr bwMode="auto">
            <a:xfrm>
              <a:off x="3864" y="190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34191" name="Arc 47"/>
            <p:cNvSpPr>
              <a:spLocks/>
            </p:cNvSpPr>
            <p:nvPr/>
          </p:nvSpPr>
          <p:spPr bwMode="auto">
            <a:xfrm>
              <a:off x="1554" y="2104"/>
              <a:ext cx="502" cy="7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9657 w 21600"/>
                <a:gd name="T1" fmla="*/ 39598 h 39598"/>
                <a:gd name="T2" fmla="*/ 21600 w 21600"/>
                <a:gd name="T3" fmla="*/ 0 h 39598"/>
                <a:gd name="T4" fmla="*/ 21600 w 21600"/>
                <a:gd name="T5" fmla="*/ 21600 h 39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598" fill="none" extrusionOk="0">
                  <a:moveTo>
                    <a:pt x="9657" y="39597"/>
                  </a:moveTo>
                  <a:cubicBezTo>
                    <a:pt x="3625" y="35595"/>
                    <a:pt x="0" y="28838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21600" h="39598" stroke="0" extrusionOk="0">
                  <a:moveTo>
                    <a:pt x="9657" y="39597"/>
                  </a:moveTo>
                  <a:cubicBezTo>
                    <a:pt x="3625" y="35595"/>
                    <a:pt x="0" y="28838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92" name="Line 48"/>
            <p:cNvSpPr>
              <a:spLocks noChangeShapeType="1"/>
            </p:cNvSpPr>
            <p:nvPr/>
          </p:nvSpPr>
          <p:spPr bwMode="auto">
            <a:xfrm>
              <a:off x="3145" y="2167"/>
              <a:ext cx="0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93" name="Arc 49"/>
            <p:cNvSpPr>
              <a:spLocks/>
            </p:cNvSpPr>
            <p:nvPr/>
          </p:nvSpPr>
          <p:spPr bwMode="auto">
            <a:xfrm>
              <a:off x="3497" y="2044"/>
              <a:ext cx="502" cy="808"/>
            </a:xfrm>
            <a:custGeom>
              <a:avLst/>
              <a:gdLst>
                <a:gd name="G0" fmla="+- 0 0 0"/>
                <a:gd name="G1" fmla="+- 21193 0 0"/>
                <a:gd name="G2" fmla="+- 21600 0 0"/>
                <a:gd name="T0" fmla="*/ 4171 w 21600"/>
                <a:gd name="T1" fmla="*/ 0 h 42654"/>
                <a:gd name="T2" fmla="*/ 2447 w 21600"/>
                <a:gd name="T3" fmla="*/ 42654 h 42654"/>
                <a:gd name="T4" fmla="*/ 0 w 21600"/>
                <a:gd name="T5" fmla="*/ 21193 h 42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654" fill="none" extrusionOk="0">
                  <a:moveTo>
                    <a:pt x="4171" y="-1"/>
                  </a:moveTo>
                  <a:cubicBezTo>
                    <a:pt x="14298" y="1992"/>
                    <a:pt x="21600" y="10871"/>
                    <a:pt x="21600" y="21193"/>
                  </a:cubicBezTo>
                  <a:cubicBezTo>
                    <a:pt x="21600" y="32175"/>
                    <a:pt x="13358" y="41409"/>
                    <a:pt x="2446" y="42653"/>
                  </a:cubicBezTo>
                </a:path>
                <a:path w="21600" h="42654" stroke="0" extrusionOk="0">
                  <a:moveTo>
                    <a:pt x="4171" y="-1"/>
                  </a:moveTo>
                  <a:cubicBezTo>
                    <a:pt x="14298" y="1992"/>
                    <a:pt x="21600" y="10871"/>
                    <a:pt x="21600" y="21193"/>
                  </a:cubicBezTo>
                  <a:cubicBezTo>
                    <a:pt x="21600" y="32175"/>
                    <a:pt x="13358" y="41409"/>
                    <a:pt x="2446" y="42653"/>
                  </a:cubicBezTo>
                  <a:lnTo>
                    <a:pt x="0" y="2119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94" name="Oval 50"/>
            <p:cNvSpPr>
              <a:spLocks noChangeArrowheads="1"/>
            </p:cNvSpPr>
            <p:nvPr/>
          </p:nvSpPr>
          <p:spPr bwMode="auto">
            <a:xfrm>
              <a:off x="2798" y="1847"/>
              <a:ext cx="91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95" name="Oval 51"/>
            <p:cNvSpPr>
              <a:spLocks noChangeArrowheads="1"/>
            </p:cNvSpPr>
            <p:nvPr/>
          </p:nvSpPr>
          <p:spPr bwMode="auto">
            <a:xfrm>
              <a:off x="2794" y="2994"/>
              <a:ext cx="91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96" name="Text Box 52"/>
            <p:cNvSpPr txBox="1">
              <a:spLocks noChangeArrowheads="1"/>
            </p:cNvSpPr>
            <p:nvPr/>
          </p:nvSpPr>
          <p:spPr bwMode="auto">
            <a:xfrm>
              <a:off x="2741" y="156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A</a:t>
              </a:r>
            </a:p>
          </p:txBody>
        </p:sp>
        <p:sp>
          <p:nvSpPr>
            <p:cNvPr id="134197" name="Text Box 53"/>
            <p:cNvSpPr txBox="1">
              <a:spLocks noChangeArrowheads="1"/>
            </p:cNvSpPr>
            <p:nvPr/>
          </p:nvSpPr>
          <p:spPr bwMode="auto">
            <a:xfrm>
              <a:off x="2691" y="305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0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Effects of Various Currents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5 mA or less</a:t>
            </a:r>
          </a:p>
          <a:p>
            <a:pPr lvl="1"/>
            <a:r>
              <a:rPr lang="en-US" altLang="en-US" sz="2400"/>
              <a:t>Can cause a sensation of shock</a:t>
            </a:r>
          </a:p>
          <a:p>
            <a:pPr lvl="1"/>
            <a:r>
              <a:rPr lang="en-US" altLang="en-US" sz="2400"/>
              <a:t>Generally little or no damage</a:t>
            </a:r>
          </a:p>
          <a:p>
            <a:r>
              <a:rPr lang="en-US" altLang="en-US" sz="2800"/>
              <a:t>10 mA</a:t>
            </a:r>
          </a:p>
          <a:p>
            <a:pPr lvl="1"/>
            <a:r>
              <a:rPr lang="en-US" altLang="en-US" sz="2400"/>
              <a:t>Hand muscles contract</a:t>
            </a:r>
          </a:p>
          <a:p>
            <a:pPr lvl="1"/>
            <a:r>
              <a:rPr lang="en-US" altLang="en-US" sz="2400"/>
              <a:t>May be unable to let go a of live wire</a:t>
            </a:r>
          </a:p>
          <a:p>
            <a:r>
              <a:rPr lang="en-US" altLang="en-US" sz="2800"/>
              <a:t>100 mA </a:t>
            </a:r>
          </a:p>
          <a:p>
            <a:pPr lvl="1"/>
            <a:r>
              <a:rPr lang="en-US" altLang="en-US" sz="2400"/>
              <a:t>If passes through the body for just a few seconds, can be fatal</a:t>
            </a:r>
          </a:p>
        </p:txBody>
      </p:sp>
    </p:spTree>
    <p:extLst>
      <p:ext uri="{BB962C8B-B14F-4D97-AF65-F5344CB8AC3E}">
        <p14:creationId xmlns:p14="http://schemas.microsoft.com/office/powerpoint/2010/main" val="579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Ground Wire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altLang="en-US" sz="2800"/>
              <a:t>Electrical equipment manufacturers use electrical cords that have a third wire, called a </a:t>
            </a:r>
            <a:r>
              <a:rPr lang="en-US" altLang="en-US" sz="2800" i="1"/>
              <a:t>case ground</a:t>
            </a:r>
          </a:p>
          <a:p>
            <a:r>
              <a:rPr lang="en-US" altLang="en-US" sz="2800"/>
              <a:t>Prevents shocks</a:t>
            </a:r>
          </a:p>
        </p:txBody>
      </p:sp>
      <p:sp>
        <p:nvSpPr>
          <p:cNvPr id="2" name="ClipArt Placeholder 1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12290" name="Picture 2" descr="File:OpenClosedPanelboardEEUU(GE)Closeup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3961384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3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Ground Fault Interrupts (GFI)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Special power outlets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Used in hazardous areas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Designed to protect people from electrical shock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Senses currents (of about 5 mA or greater) leaking to ground</a:t>
            </a:r>
          </a:p>
          <a:p>
            <a:pPr>
              <a:lnSpc>
                <a:spcPct val="90000"/>
              </a:lnSpc>
            </a:pPr>
            <a:r>
              <a:rPr lang="en-US" altLang="en-US"/>
              <a:t>Shuts off the current when above this level</a:t>
            </a:r>
          </a:p>
        </p:txBody>
      </p:sp>
    </p:spTree>
    <p:extLst>
      <p:ext uri="{BB962C8B-B14F-4D97-AF65-F5344CB8AC3E}">
        <p14:creationId xmlns:p14="http://schemas.microsoft.com/office/powerpoint/2010/main" val="27309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Electrical Signals in Neurons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306513"/>
            <a:ext cx="8193087" cy="468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Specialized cells in the body, called </a:t>
            </a:r>
            <a:r>
              <a:rPr lang="en-US" altLang="en-US" sz="2600" i="1"/>
              <a:t>neurons</a:t>
            </a:r>
            <a:r>
              <a:rPr lang="en-US" altLang="en-US" sz="2600"/>
              <a:t>, form a complex network that receives, processes, and transmits information from one part of the body to another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Three classes of neurons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Sensory neurons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Receive stimuli from sensory organs that monitor the external and internal environment of the body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Motor neurons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Carry messages that control the muscle cells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Interneurons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Transmit information from one neuron to another</a:t>
            </a:r>
          </a:p>
        </p:txBody>
      </p:sp>
    </p:spTree>
    <p:extLst>
      <p:ext uri="{BB962C8B-B14F-4D97-AF65-F5344CB8AC3E}">
        <p14:creationId xmlns:p14="http://schemas.microsoft.com/office/powerpoint/2010/main" val="26719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Series Fluid Analogy</a:t>
            </a:r>
          </a:p>
        </p:txBody>
      </p:sp>
      <p:grpSp>
        <p:nvGrpSpPr>
          <p:cNvPr id="132146" name="Group 50"/>
          <p:cNvGrpSpPr>
            <a:grpSpLocks/>
          </p:cNvGrpSpPr>
          <p:nvPr/>
        </p:nvGrpSpPr>
        <p:grpSpPr bwMode="auto">
          <a:xfrm>
            <a:off x="206375" y="1392238"/>
            <a:ext cx="7886700" cy="4351337"/>
            <a:chOff x="130" y="877"/>
            <a:chExt cx="4968" cy="2741"/>
          </a:xfrm>
        </p:grpSpPr>
        <p:sp>
          <p:nvSpPr>
            <p:cNvPr id="132119" name="Rectangle 23"/>
            <p:cNvSpPr>
              <a:spLocks noChangeArrowheads="1"/>
            </p:cNvSpPr>
            <p:nvPr/>
          </p:nvSpPr>
          <p:spPr bwMode="auto">
            <a:xfrm rot="2293986">
              <a:off x="4192" y="1979"/>
              <a:ext cx="56" cy="6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7" name="Rectangle 21"/>
            <p:cNvSpPr>
              <a:spLocks noChangeArrowheads="1"/>
            </p:cNvSpPr>
            <p:nvPr/>
          </p:nvSpPr>
          <p:spPr bwMode="auto">
            <a:xfrm rot="2293986">
              <a:off x="3675" y="2608"/>
              <a:ext cx="63" cy="6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107" name="Group 11"/>
            <p:cNvGrpSpPr>
              <a:grpSpLocks/>
            </p:cNvGrpSpPr>
            <p:nvPr/>
          </p:nvGrpSpPr>
          <p:grpSpPr bwMode="auto">
            <a:xfrm>
              <a:off x="3771" y="2456"/>
              <a:ext cx="380" cy="342"/>
              <a:chOff x="3333" y="2328"/>
              <a:chExt cx="535" cy="498"/>
            </a:xfrm>
          </p:grpSpPr>
          <p:sp>
            <p:nvSpPr>
              <p:cNvPr id="132100" name="Oval 4"/>
              <p:cNvSpPr>
                <a:spLocks noChangeArrowheads="1"/>
              </p:cNvSpPr>
              <p:nvPr/>
            </p:nvSpPr>
            <p:spPr bwMode="auto">
              <a:xfrm>
                <a:off x="3366" y="2367"/>
                <a:ext cx="462" cy="4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02" name="Freeform 6"/>
              <p:cNvSpPr>
                <a:spLocks/>
              </p:cNvSpPr>
              <p:nvPr/>
            </p:nvSpPr>
            <p:spPr bwMode="auto">
              <a:xfrm>
                <a:off x="3568" y="2328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3" name="Freeform 7"/>
              <p:cNvSpPr>
                <a:spLocks/>
              </p:cNvSpPr>
              <p:nvPr/>
            </p:nvSpPr>
            <p:spPr bwMode="auto">
              <a:xfrm rot="3407606">
                <a:off x="3664" y="2424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4" name="Freeform 8"/>
              <p:cNvSpPr>
                <a:spLocks/>
              </p:cNvSpPr>
              <p:nvPr/>
            </p:nvSpPr>
            <p:spPr bwMode="auto">
              <a:xfrm rot="7026162">
                <a:off x="3624" y="2556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5" name="Freeform 9"/>
              <p:cNvSpPr>
                <a:spLocks/>
              </p:cNvSpPr>
              <p:nvPr/>
            </p:nvSpPr>
            <p:spPr bwMode="auto">
              <a:xfrm rot="12373682">
                <a:off x="3426" y="2562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6" name="Freeform 10"/>
              <p:cNvSpPr>
                <a:spLocks/>
              </p:cNvSpPr>
              <p:nvPr/>
            </p:nvSpPr>
            <p:spPr bwMode="auto">
              <a:xfrm rot="-5164422">
                <a:off x="3393" y="2409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2108" name="AutoShape 12"/>
            <p:cNvSpPr>
              <a:spLocks noChangeArrowheads="1"/>
            </p:cNvSpPr>
            <p:nvPr/>
          </p:nvSpPr>
          <p:spPr bwMode="auto">
            <a:xfrm>
              <a:off x="2596" y="1161"/>
              <a:ext cx="1646" cy="21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9" name="AutoShape 13"/>
            <p:cNvSpPr>
              <a:spLocks noChangeArrowheads="1"/>
            </p:cNvSpPr>
            <p:nvPr/>
          </p:nvSpPr>
          <p:spPr bwMode="auto">
            <a:xfrm>
              <a:off x="2006" y="3150"/>
              <a:ext cx="1646" cy="21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0" name="AutoShape 14"/>
            <p:cNvSpPr>
              <a:spLocks noChangeArrowheads="1"/>
            </p:cNvSpPr>
            <p:nvPr/>
          </p:nvSpPr>
          <p:spPr bwMode="auto">
            <a:xfrm>
              <a:off x="885" y="2176"/>
              <a:ext cx="1646" cy="14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115" name="Group 19"/>
            <p:cNvGrpSpPr>
              <a:grpSpLocks/>
            </p:cNvGrpSpPr>
            <p:nvPr/>
          </p:nvGrpSpPr>
          <p:grpSpPr bwMode="auto">
            <a:xfrm>
              <a:off x="1855" y="1550"/>
              <a:ext cx="639" cy="630"/>
              <a:chOff x="1279" y="1349"/>
              <a:chExt cx="877" cy="877"/>
            </a:xfrm>
          </p:grpSpPr>
          <p:sp>
            <p:nvSpPr>
              <p:cNvPr id="132114" name="Rectangle 18"/>
              <p:cNvSpPr>
                <a:spLocks noChangeArrowheads="1"/>
              </p:cNvSpPr>
              <p:nvPr/>
            </p:nvSpPr>
            <p:spPr bwMode="auto">
              <a:xfrm rot="7458955">
                <a:off x="1280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2" name="Rectangle 16"/>
              <p:cNvSpPr>
                <a:spLocks noChangeArrowheads="1"/>
              </p:cNvSpPr>
              <p:nvPr/>
            </p:nvSpPr>
            <p:spPr bwMode="auto">
              <a:xfrm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3" name="Rectangle 17"/>
              <p:cNvSpPr>
                <a:spLocks noChangeArrowheads="1"/>
              </p:cNvSpPr>
              <p:nvPr/>
            </p:nvSpPr>
            <p:spPr bwMode="auto">
              <a:xfrm rot="2953515"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1" name="Oval 15"/>
              <p:cNvSpPr>
                <a:spLocks noChangeArrowheads="1"/>
              </p:cNvSpPr>
              <p:nvPr/>
            </p:nvSpPr>
            <p:spPr bwMode="auto">
              <a:xfrm>
                <a:off x="1613" y="1691"/>
                <a:ext cx="210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2116" name="Freeform 20"/>
            <p:cNvSpPr>
              <a:spLocks/>
            </p:cNvSpPr>
            <p:nvPr/>
          </p:nvSpPr>
          <p:spPr bwMode="auto">
            <a:xfrm>
              <a:off x="2423" y="1292"/>
              <a:ext cx="192" cy="518"/>
            </a:xfrm>
            <a:custGeom>
              <a:avLst/>
              <a:gdLst>
                <a:gd name="T0" fmla="*/ 192 w 192"/>
                <a:gd name="T1" fmla="*/ 6 h 518"/>
                <a:gd name="T2" fmla="*/ 82 w 192"/>
                <a:gd name="T3" fmla="*/ 15 h 518"/>
                <a:gd name="T4" fmla="*/ 46 w 192"/>
                <a:gd name="T5" fmla="*/ 98 h 518"/>
                <a:gd name="T6" fmla="*/ 0 w 192"/>
                <a:gd name="T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18">
                  <a:moveTo>
                    <a:pt x="192" y="6"/>
                  </a:moveTo>
                  <a:cubicBezTo>
                    <a:pt x="149" y="3"/>
                    <a:pt x="106" y="0"/>
                    <a:pt x="82" y="15"/>
                  </a:cubicBezTo>
                  <a:cubicBezTo>
                    <a:pt x="58" y="30"/>
                    <a:pt x="60" y="14"/>
                    <a:pt x="46" y="98"/>
                  </a:cubicBezTo>
                  <a:cubicBezTo>
                    <a:pt x="32" y="182"/>
                    <a:pt x="16" y="350"/>
                    <a:pt x="0" y="51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21" name="Rectangle 25"/>
            <p:cNvSpPr>
              <a:spLocks noChangeArrowheads="1"/>
            </p:cNvSpPr>
            <p:nvPr/>
          </p:nvSpPr>
          <p:spPr bwMode="auto">
            <a:xfrm>
              <a:off x="4379" y="1033"/>
              <a:ext cx="64" cy="10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2" name="Arc 26"/>
            <p:cNvSpPr>
              <a:spLocks/>
            </p:cNvSpPr>
            <p:nvPr/>
          </p:nvSpPr>
          <p:spPr bwMode="auto">
            <a:xfrm>
              <a:off x="3997" y="877"/>
              <a:ext cx="438" cy="15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03 h 22131"/>
                <a:gd name="T2" fmla="*/ 43193 w 43200"/>
                <a:gd name="T3" fmla="*/ 22131 h 22131"/>
                <a:gd name="T4" fmla="*/ 21600 w 43200"/>
                <a:gd name="T5" fmla="*/ 21600 h 2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31" fill="none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</a:path>
                <a:path w="43200" h="22131" stroke="0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3" name="Arc 27"/>
            <p:cNvSpPr>
              <a:spLocks/>
            </p:cNvSpPr>
            <p:nvPr/>
          </p:nvSpPr>
          <p:spPr bwMode="auto">
            <a:xfrm>
              <a:off x="4048" y="937"/>
              <a:ext cx="328" cy="12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03 h 22131"/>
                <a:gd name="T2" fmla="*/ 43193 w 43200"/>
                <a:gd name="T3" fmla="*/ 22131 h 22131"/>
                <a:gd name="T4" fmla="*/ 21600 w 43200"/>
                <a:gd name="T5" fmla="*/ 21600 h 2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31" fill="none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</a:path>
                <a:path w="43200" h="22131" stroke="0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4" name="Freeform 28"/>
            <p:cNvSpPr>
              <a:spLocks/>
            </p:cNvSpPr>
            <p:nvPr/>
          </p:nvSpPr>
          <p:spPr bwMode="auto">
            <a:xfrm>
              <a:off x="4001" y="931"/>
              <a:ext cx="173" cy="262"/>
            </a:xfrm>
            <a:custGeom>
              <a:avLst/>
              <a:gdLst>
                <a:gd name="T0" fmla="*/ 192 w 192"/>
                <a:gd name="T1" fmla="*/ 6 h 518"/>
                <a:gd name="T2" fmla="*/ 82 w 192"/>
                <a:gd name="T3" fmla="*/ 15 h 518"/>
                <a:gd name="T4" fmla="*/ 46 w 192"/>
                <a:gd name="T5" fmla="*/ 98 h 518"/>
                <a:gd name="T6" fmla="*/ 0 w 192"/>
                <a:gd name="T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18">
                  <a:moveTo>
                    <a:pt x="192" y="6"/>
                  </a:moveTo>
                  <a:cubicBezTo>
                    <a:pt x="149" y="3"/>
                    <a:pt x="106" y="0"/>
                    <a:pt x="82" y="15"/>
                  </a:cubicBezTo>
                  <a:cubicBezTo>
                    <a:pt x="58" y="30"/>
                    <a:pt x="60" y="14"/>
                    <a:pt x="46" y="98"/>
                  </a:cubicBezTo>
                  <a:cubicBezTo>
                    <a:pt x="32" y="182"/>
                    <a:pt x="16" y="350"/>
                    <a:pt x="0" y="51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2125" name="Group 29"/>
            <p:cNvGrpSpPr>
              <a:grpSpLocks/>
            </p:cNvGrpSpPr>
            <p:nvPr/>
          </p:nvGrpSpPr>
          <p:grpSpPr bwMode="auto">
            <a:xfrm>
              <a:off x="2627" y="2514"/>
              <a:ext cx="639" cy="630"/>
              <a:chOff x="1279" y="1349"/>
              <a:chExt cx="877" cy="877"/>
            </a:xfrm>
          </p:grpSpPr>
          <p:sp>
            <p:nvSpPr>
              <p:cNvPr id="132126" name="Rectangle 30"/>
              <p:cNvSpPr>
                <a:spLocks noChangeArrowheads="1"/>
              </p:cNvSpPr>
              <p:nvPr/>
            </p:nvSpPr>
            <p:spPr bwMode="auto">
              <a:xfrm rot="7458955">
                <a:off x="1280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7" name="Rectangle 31"/>
              <p:cNvSpPr>
                <a:spLocks noChangeArrowheads="1"/>
              </p:cNvSpPr>
              <p:nvPr/>
            </p:nvSpPr>
            <p:spPr bwMode="auto">
              <a:xfrm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8" name="Rectangle 32"/>
              <p:cNvSpPr>
                <a:spLocks noChangeArrowheads="1"/>
              </p:cNvSpPr>
              <p:nvPr/>
            </p:nvSpPr>
            <p:spPr bwMode="auto">
              <a:xfrm rot="2953515"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9" name="Oval 33"/>
              <p:cNvSpPr>
                <a:spLocks noChangeArrowheads="1"/>
              </p:cNvSpPr>
              <p:nvPr/>
            </p:nvSpPr>
            <p:spPr bwMode="auto">
              <a:xfrm>
                <a:off x="1613" y="1691"/>
                <a:ext cx="210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2130" name="Freeform 34"/>
            <p:cNvSpPr>
              <a:spLocks/>
            </p:cNvSpPr>
            <p:nvPr/>
          </p:nvSpPr>
          <p:spPr bwMode="auto">
            <a:xfrm flipH="1">
              <a:off x="2492" y="2238"/>
              <a:ext cx="192" cy="518"/>
            </a:xfrm>
            <a:custGeom>
              <a:avLst/>
              <a:gdLst>
                <a:gd name="T0" fmla="*/ 192 w 192"/>
                <a:gd name="T1" fmla="*/ 6 h 518"/>
                <a:gd name="T2" fmla="*/ 82 w 192"/>
                <a:gd name="T3" fmla="*/ 15 h 518"/>
                <a:gd name="T4" fmla="*/ 46 w 192"/>
                <a:gd name="T5" fmla="*/ 98 h 518"/>
                <a:gd name="T6" fmla="*/ 0 w 192"/>
                <a:gd name="T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18">
                  <a:moveTo>
                    <a:pt x="192" y="6"/>
                  </a:moveTo>
                  <a:cubicBezTo>
                    <a:pt x="149" y="3"/>
                    <a:pt x="106" y="0"/>
                    <a:pt x="82" y="15"/>
                  </a:cubicBezTo>
                  <a:cubicBezTo>
                    <a:pt x="58" y="30"/>
                    <a:pt x="60" y="14"/>
                    <a:pt x="46" y="98"/>
                  </a:cubicBezTo>
                  <a:cubicBezTo>
                    <a:pt x="32" y="182"/>
                    <a:pt x="16" y="350"/>
                    <a:pt x="0" y="51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32" name="Arc 36"/>
            <p:cNvSpPr>
              <a:spLocks/>
            </p:cNvSpPr>
            <p:nvPr/>
          </p:nvSpPr>
          <p:spPr bwMode="auto">
            <a:xfrm>
              <a:off x="1774" y="1490"/>
              <a:ext cx="420" cy="256"/>
            </a:xfrm>
            <a:custGeom>
              <a:avLst/>
              <a:gdLst>
                <a:gd name="G0" fmla="+- 21562 0 0"/>
                <a:gd name="G1" fmla="+- 21600 0 0"/>
                <a:gd name="G2" fmla="+- 21600 0 0"/>
                <a:gd name="T0" fmla="*/ 0 w 27080"/>
                <a:gd name="T1" fmla="*/ 20313 h 21600"/>
                <a:gd name="T2" fmla="*/ 27080 w 27080"/>
                <a:gd name="T3" fmla="*/ 717 h 21600"/>
                <a:gd name="T4" fmla="*/ 21562 w 27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80" h="21600" fill="none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</a:path>
                <a:path w="27080" h="21600" stroke="0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  <a:lnTo>
                    <a:pt x="2156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3" name="Arc 37"/>
            <p:cNvSpPr>
              <a:spLocks/>
            </p:cNvSpPr>
            <p:nvPr/>
          </p:nvSpPr>
          <p:spPr bwMode="auto">
            <a:xfrm flipH="1">
              <a:off x="2958" y="2464"/>
              <a:ext cx="420" cy="256"/>
            </a:xfrm>
            <a:custGeom>
              <a:avLst/>
              <a:gdLst>
                <a:gd name="G0" fmla="+- 21562 0 0"/>
                <a:gd name="G1" fmla="+- 21600 0 0"/>
                <a:gd name="G2" fmla="+- 21600 0 0"/>
                <a:gd name="T0" fmla="*/ 0 w 27080"/>
                <a:gd name="T1" fmla="*/ 20313 h 21600"/>
                <a:gd name="T2" fmla="*/ 27080 w 27080"/>
                <a:gd name="T3" fmla="*/ 717 h 21600"/>
                <a:gd name="T4" fmla="*/ 21562 w 27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80" h="21600" fill="none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</a:path>
                <a:path w="27080" h="21600" stroke="0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  <a:lnTo>
                    <a:pt x="2156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6" name="Text Box 40"/>
            <p:cNvSpPr txBox="1">
              <a:spLocks noChangeArrowheads="1"/>
            </p:cNvSpPr>
            <p:nvPr/>
          </p:nvSpPr>
          <p:spPr bwMode="auto">
            <a:xfrm>
              <a:off x="2768" y="888"/>
              <a:ext cx="7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Upper Tank</a:t>
              </a:r>
            </a:p>
          </p:txBody>
        </p:sp>
        <p:sp>
          <p:nvSpPr>
            <p:cNvPr id="132137" name="Text Box 41"/>
            <p:cNvSpPr txBox="1">
              <a:spLocks noChangeArrowheads="1"/>
            </p:cNvSpPr>
            <p:nvPr/>
          </p:nvSpPr>
          <p:spPr bwMode="auto">
            <a:xfrm>
              <a:off x="2004" y="3406"/>
              <a:ext cx="7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Lower Tank</a:t>
              </a:r>
            </a:p>
          </p:txBody>
        </p:sp>
        <p:sp>
          <p:nvSpPr>
            <p:cNvPr id="132138" name="Text Box 42"/>
            <p:cNvSpPr txBox="1">
              <a:spLocks noChangeArrowheads="1"/>
            </p:cNvSpPr>
            <p:nvPr/>
          </p:nvSpPr>
          <p:spPr bwMode="auto">
            <a:xfrm>
              <a:off x="865" y="2368"/>
              <a:ext cx="1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Middle Collection Tank</a:t>
              </a:r>
            </a:p>
          </p:txBody>
        </p:sp>
        <p:sp>
          <p:nvSpPr>
            <p:cNvPr id="132139" name="Text Box 43"/>
            <p:cNvSpPr txBox="1">
              <a:spLocks noChangeArrowheads="1"/>
            </p:cNvSpPr>
            <p:nvPr/>
          </p:nvSpPr>
          <p:spPr bwMode="auto">
            <a:xfrm>
              <a:off x="3969" y="2821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Pump</a:t>
              </a:r>
            </a:p>
          </p:txBody>
        </p:sp>
        <p:sp>
          <p:nvSpPr>
            <p:cNvPr id="132140" name="Text Box 44"/>
            <p:cNvSpPr txBox="1">
              <a:spLocks noChangeArrowheads="1"/>
            </p:cNvSpPr>
            <p:nvPr/>
          </p:nvSpPr>
          <p:spPr bwMode="auto">
            <a:xfrm>
              <a:off x="142" y="1552"/>
              <a:ext cx="3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ym typeface="Symbol" pitchFamily="18" charset="2"/>
                </a:rPr>
                <a:t>U</a:t>
              </a:r>
              <a:r>
                <a:rPr lang="en-US" altLang="en-US" baseline="-25000" dirty="0" smtClean="0">
                  <a:sym typeface="Symbol" pitchFamily="18" charset="2"/>
                </a:rPr>
                <a:t>1</a:t>
              </a:r>
              <a:endParaRPr lang="en-US" altLang="en-US" dirty="0">
                <a:sym typeface="Symbol" pitchFamily="18" charset="2"/>
              </a:endParaRPr>
            </a:p>
          </p:txBody>
        </p:sp>
        <p:sp>
          <p:nvSpPr>
            <p:cNvPr id="132141" name="Text Box 45"/>
            <p:cNvSpPr txBox="1">
              <a:spLocks noChangeArrowheads="1"/>
            </p:cNvSpPr>
            <p:nvPr/>
          </p:nvSpPr>
          <p:spPr bwMode="auto">
            <a:xfrm>
              <a:off x="4608" y="2316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ym typeface="Symbol" pitchFamily="18" charset="2"/>
                </a:rPr>
                <a:t>U</a:t>
              </a:r>
              <a:endParaRPr lang="en-US" altLang="en-US" dirty="0">
                <a:sym typeface="Symbol" pitchFamily="18" charset="2"/>
              </a:endParaRPr>
            </a:p>
          </p:txBody>
        </p:sp>
        <p:sp>
          <p:nvSpPr>
            <p:cNvPr id="132142" name="Line 46"/>
            <p:cNvSpPr>
              <a:spLocks noChangeShapeType="1"/>
            </p:cNvSpPr>
            <p:nvPr/>
          </p:nvSpPr>
          <p:spPr bwMode="auto">
            <a:xfrm>
              <a:off x="686" y="2277"/>
              <a:ext cx="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43" name="Line 47"/>
            <p:cNvSpPr>
              <a:spLocks noChangeShapeType="1"/>
            </p:cNvSpPr>
            <p:nvPr/>
          </p:nvSpPr>
          <p:spPr bwMode="auto">
            <a:xfrm>
              <a:off x="691" y="1240"/>
              <a:ext cx="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44" name="Rectangle 48"/>
            <p:cNvSpPr>
              <a:spLocks noChangeArrowheads="1"/>
            </p:cNvSpPr>
            <p:nvPr/>
          </p:nvSpPr>
          <p:spPr bwMode="auto">
            <a:xfrm>
              <a:off x="130" y="2511"/>
              <a:ext cx="3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ym typeface="Symbol" pitchFamily="18" charset="2"/>
                </a:rPr>
                <a:t>U</a:t>
              </a:r>
              <a:r>
                <a:rPr lang="en-US" altLang="en-US" baseline="-25000" dirty="0" smtClean="0">
                  <a:sym typeface="Symbol" pitchFamily="18" charset="2"/>
                </a:rPr>
                <a:t>2</a:t>
              </a:r>
              <a:endParaRPr lang="en-US" altLang="en-US" baseline="-25000" dirty="0">
                <a:sym typeface="Symbol" pitchFamily="18" charset="2"/>
              </a:endParaRPr>
            </a:p>
          </p:txBody>
        </p:sp>
        <p:sp>
          <p:nvSpPr>
            <p:cNvPr id="132145" name="Line 49"/>
            <p:cNvSpPr>
              <a:spLocks noChangeShapeType="1"/>
            </p:cNvSpPr>
            <p:nvPr/>
          </p:nvSpPr>
          <p:spPr bwMode="auto">
            <a:xfrm flipH="1">
              <a:off x="5079" y="1257"/>
              <a:ext cx="19" cy="2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5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Series Fluid Analogy</a:t>
            </a:r>
          </a:p>
        </p:txBody>
      </p:sp>
      <p:grpSp>
        <p:nvGrpSpPr>
          <p:cNvPr id="132146" name="Group 50"/>
          <p:cNvGrpSpPr>
            <a:grpSpLocks/>
          </p:cNvGrpSpPr>
          <p:nvPr/>
        </p:nvGrpSpPr>
        <p:grpSpPr bwMode="auto">
          <a:xfrm>
            <a:off x="206375" y="1392238"/>
            <a:ext cx="7886700" cy="4351337"/>
            <a:chOff x="130" y="877"/>
            <a:chExt cx="4968" cy="2741"/>
          </a:xfrm>
        </p:grpSpPr>
        <p:sp>
          <p:nvSpPr>
            <p:cNvPr id="132119" name="Rectangle 23"/>
            <p:cNvSpPr>
              <a:spLocks noChangeArrowheads="1"/>
            </p:cNvSpPr>
            <p:nvPr/>
          </p:nvSpPr>
          <p:spPr bwMode="auto">
            <a:xfrm rot="2293986">
              <a:off x="4192" y="1979"/>
              <a:ext cx="56" cy="6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7" name="Rectangle 21"/>
            <p:cNvSpPr>
              <a:spLocks noChangeArrowheads="1"/>
            </p:cNvSpPr>
            <p:nvPr/>
          </p:nvSpPr>
          <p:spPr bwMode="auto">
            <a:xfrm rot="2293986">
              <a:off x="3675" y="2608"/>
              <a:ext cx="63" cy="6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107" name="Group 11"/>
            <p:cNvGrpSpPr>
              <a:grpSpLocks/>
            </p:cNvGrpSpPr>
            <p:nvPr/>
          </p:nvGrpSpPr>
          <p:grpSpPr bwMode="auto">
            <a:xfrm>
              <a:off x="3771" y="2456"/>
              <a:ext cx="380" cy="342"/>
              <a:chOff x="3333" y="2328"/>
              <a:chExt cx="535" cy="498"/>
            </a:xfrm>
          </p:grpSpPr>
          <p:sp>
            <p:nvSpPr>
              <p:cNvPr id="132100" name="Oval 4"/>
              <p:cNvSpPr>
                <a:spLocks noChangeArrowheads="1"/>
              </p:cNvSpPr>
              <p:nvPr/>
            </p:nvSpPr>
            <p:spPr bwMode="auto">
              <a:xfrm>
                <a:off x="3366" y="2367"/>
                <a:ext cx="462" cy="4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02" name="Freeform 6"/>
              <p:cNvSpPr>
                <a:spLocks/>
              </p:cNvSpPr>
              <p:nvPr/>
            </p:nvSpPr>
            <p:spPr bwMode="auto">
              <a:xfrm>
                <a:off x="3568" y="2328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3" name="Freeform 7"/>
              <p:cNvSpPr>
                <a:spLocks/>
              </p:cNvSpPr>
              <p:nvPr/>
            </p:nvSpPr>
            <p:spPr bwMode="auto">
              <a:xfrm rot="3407606">
                <a:off x="3664" y="2424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4" name="Freeform 8"/>
              <p:cNvSpPr>
                <a:spLocks/>
              </p:cNvSpPr>
              <p:nvPr/>
            </p:nvSpPr>
            <p:spPr bwMode="auto">
              <a:xfrm rot="7026162">
                <a:off x="3624" y="2556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5" name="Freeform 9"/>
              <p:cNvSpPr>
                <a:spLocks/>
              </p:cNvSpPr>
              <p:nvPr/>
            </p:nvSpPr>
            <p:spPr bwMode="auto">
              <a:xfrm rot="12373682">
                <a:off x="3426" y="2562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6" name="Freeform 10"/>
              <p:cNvSpPr>
                <a:spLocks/>
              </p:cNvSpPr>
              <p:nvPr/>
            </p:nvSpPr>
            <p:spPr bwMode="auto">
              <a:xfrm rot="-5164422">
                <a:off x="3393" y="2409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2108" name="AutoShape 12"/>
            <p:cNvSpPr>
              <a:spLocks noChangeArrowheads="1"/>
            </p:cNvSpPr>
            <p:nvPr/>
          </p:nvSpPr>
          <p:spPr bwMode="auto">
            <a:xfrm>
              <a:off x="2596" y="1161"/>
              <a:ext cx="1646" cy="21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9" name="AutoShape 13"/>
            <p:cNvSpPr>
              <a:spLocks noChangeArrowheads="1"/>
            </p:cNvSpPr>
            <p:nvPr/>
          </p:nvSpPr>
          <p:spPr bwMode="auto">
            <a:xfrm>
              <a:off x="2006" y="3150"/>
              <a:ext cx="1646" cy="21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0" name="AutoShape 14"/>
            <p:cNvSpPr>
              <a:spLocks noChangeArrowheads="1"/>
            </p:cNvSpPr>
            <p:nvPr/>
          </p:nvSpPr>
          <p:spPr bwMode="auto">
            <a:xfrm>
              <a:off x="885" y="2176"/>
              <a:ext cx="1646" cy="14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115" name="Group 19"/>
            <p:cNvGrpSpPr>
              <a:grpSpLocks/>
            </p:cNvGrpSpPr>
            <p:nvPr/>
          </p:nvGrpSpPr>
          <p:grpSpPr bwMode="auto">
            <a:xfrm>
              <a:off x="1855" y="1550"/>
              <a:ext cx="639" cy="630"/>
              <a:chOff x="1279" y="1349"/>
              <a:chExt cx="877" cy="877"/>
            </a:xfrm>
          </p:grpSpPr>
          <p:sp>
            <p:nvSpPr>
              <p:cNvPr id="132114" name="Rectangle 18"/>
              <p:cNvSpPr>
                <a:spLocks noChangeArrowheads="1"/>
              </p:cNvSpPr>
              <p:nvPr/>
            </p:nvSpPr>
            <p:spPr bwMode="auto">
              <a:xfrm rot="7458955">
                <a:off x="1280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2" name="Rectangle 16"/>
              <p:cNvSpPr>
                <a:spLocks noChangeArrowheads="1"/>
              </p:cNvSpPr>
              <p:nvPr/>
            </p:nvSpPr>
            <p:spPr bwMode="auto">
              <a:xfrm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3" name="Rectangle 17"/>
              <p:cNvSpPr>
                <a:spLocks noChangeArrowheads="1"/>
              </p:cNvSpPr>
              <p:nvPr/>
            </p:nvSpPr>
            <p:spPr bwMode="auto">
              <a:xfrm rot="2953515"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1" name="Oval 15"/>
              <p:cNvSpPr>
                <a:spLocks noChangeArrowheads="1"/>
              </p:cNvSpPr>
              <p:nvPr/>
            </p:nvSpPr>
            <p:spPr bwMode="auto">
              <a:xfrm>
                <a:off x="1613" y="1691"/>
                <a:ext cx="210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2116" name="Freeform 20"/>
            <p:cNvSpPr>
              <a:spLocks/>
            </p:cNvSpPr>
            <p:nvPr/>
          </p:nvSpPr>
          <p:spPr bwMode="auto">
            <a:xfrm>
              <a:off x="2423" y="1292"/>
              <a:ext cx="192" cy="518"/>
            </a:xfrm>
            <a:custGeom>
              <a:avLst/>
              <a:gdLst>
                <a:gd name="T0" fmla="*/ 192 w 192"/>
                <a:gd name="T1" fmla="*/ 6 h 518"/>
                <a:gd name="T2" fmla="*/ 82 w 192"/>
                <a:gd name="T3" fmla="*/ 15 h 518"/>
                <a:gd name="T4" fmla="*/ 46 w 192"/>
                <a:gd name="T5" fmla="*/ 98 h 518"/>
                <a:gd name="T6" fmla="*/ 0 w 192"/>
                <a:gd name="T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18">
                  <a:moveTo>
                    <a:pt x="192" y="6"/>
                  </a:moveTo>
                  <a:cubicBezTo>
                    <a:pt x="149" y="3"/>
                    <a:pt x="106" y="0"/>
                    <a:pt x="82" y="15"/>
                  </a:cubicBezTo>
                  <a:cubicBezTo>
                    <a:pt x="58" y="30"/>
                    <a:pt x="60" y="14"/>
                    <a:pt x="46" y="98"/>
                  </a:cubicBezTo>
                  <a:cubicBezTo>
                    <a:pt x="32" y="182"/>
                    <a:pt x="16" y="350"/>
                    <a:pt x="0" y="51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21" name="Rectangle 25"/>
            <p:cNvSpPr>
              <a:spLocks noChangeArrowheads="1"/>
            </p:cNvSpPr>
            <p:nvPr/>
          </p:nvSpPr>
          <p:spPr bwMode="auto">
            <a:xfrm>
              <a:off x="4379" y="1033"/>
              <a:ext cx="64" cy="10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2" name="Arc 26"/>
            <p:cNvSpPr>
              <a:spLocks/>
            </p:cNvSpPr>
            <p:nvPr/>
          </p:nvSpPr>
          <p:spPr bwMode="auto">
            <a:xfrm>
              <a:off x="3997" y="877"/>
              <a:ext cx="438" cy="15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03 h 22131"/>
                <a:gd name="T2" fmla="*/ 43193 w 43200"/>
                <a:gd name="T3" fmla="*/ 22131 h 22131"/>
                <a:gd name="T4" fmla="*/ 21600 w 43200"/>
                <a:gd name="T5" fmla="*/ 21600 h 2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31" fill="none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</a:path>
                <a:path w="43200" h="22131" stroke="0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3" name="Arc 27"/>
            <p:cNvSpPr>
              <a:spLocks/>
            </p:cNvSpPr>
            <p:nvPr/>
          </p:nvSpPr>
          <p:spPr bwMode="auto">
            <a:xfrm>
              <a:off x="4048" y="937"/>
              <a:ext cx="328" cy="12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03 h 22131"/>
                <a:gd name="T2" fmla="*/ 43193 w 43200"/>
                <a:gd name="T3" fmla="*/ 22131 h 22131"/>
                <a:gd name="T4" fmla="*/ 21600 w 43200"/>
                <a:gd name="T5" fmla="*/ 21600 h 2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31" fill="none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</a:path>
                <a:path w="43200" h="22131" stroke="0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4" name="Freeform 28"/>
            <p:cNvSpPr>
              <a:spLocks/>
            </p:cNvSpPr>
            <p:nvPr/>
          </p:nvSpPr>
          <p:spPr bwMode="auto">
            <a:xfrm>
              <a:off x="4001" y="931"/>
              <a:ext cx="173" cy="262"/>
            </a:xfrm>
            <a:custGeom>
              <a:avLst/>
              <a:gdLst>
                <a:gd name="T0" fmla="*/ 192 w 192"/>
                <a:gd name="T1" fmla="*/ 6 h 518"/>
                <a:gd name="T2" fmla="*/ 82 w 192"/>
                <a:gd name="T3" fmla="*/ 15 h 518"/>
                <a:gd name="T4" fmla="*/ 46 w 192"/>
                <a:gd name="T5" fmla="*/ 98 h 518"/>
                <a:gd name="T6" fmla="*/ 0 w 192"/>
                <a:gd name="T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18">
                  <a:moveTo>
                    <a:pt x="192" y="6"/>
                  </a:moveTo>
                  <a:cubicBezTo>
                    <a:pt x="149" y="3"/>
                    <a:pt x="106" y="0"/>
                    <a:pt x="82" y="15"/>
                  </a:cubicBezTo>
                  <a:cubicBezTo>
                    <a:pt x="58" y="30"/>
                    <a:pt x="60" y="14"/>
                    <a:pt x="46" y="98"/>
                  </a:cubicBezTo>
                  <a:cubicBezTo>
                    <a:pt x="32" y="182"/>
                    <a:pt x="16" y="350"/>
                    <a:pt x="0" y="51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2125" name="Group 29"/>
            <p:cNvGrpSpPr>
              <a:grpSpLocks/>
            </p:cNvGrpSpPr>
            <p:nvPr/>
          </p:nvGrpSpPr>
          <p:grpSpPr bwMode="auto">
            <a:xfrm>
              <a:off x="2627" y="2514"/>
              <a:ext cx="639" cy="630"/>
              <a:chOff x="1279" y="1349"/>
              <a:chExt cx="877" cy="877"/>
            </a:xfrm>
          </p:grpSpPr>
          <p:sp>
            <p:nvSpPr>
              <p:cNvPr id="132126" name="Rectangle 30"/>
              <p:cNvSpPr>
                <a:spLocks noChangeArrowheads="1"/>
              </p:cNvSpPr>
              <p:nvPr/>
            </p:nvSpPr>
            <p:spPr bwMode="auto">
              <a:xfrm rot="7458955">
                <a:off x="1280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7" name="Rectangle 31"/>
              <p:cNvSpPr>
                <a:spLocks noChangeArrowheads="1"/>
              </p:cNvSpPr>
              <p:nvPr/>
            </p:nvSpPr>
            <p:spPr bwMode="auto">
              <a:xfrm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8" name="Rectangle 32"/>
              <p:cNvSpPr>
                <a:spLocks noChangeArrowheads="1"/>
              </p:cNvSpPr>
              <p:nvPr/>
            </p:nvSpPr>
            <p:spPr bwMode="auto">
              <a:xfrm rot="2953515"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9" name="Oval 33"/>
              <p:cNvSpPr>
                <a:spLocks noChangeArrowheads="1"/>
              </p:cNvSpPr>
              <p:nvPr/>
            </p:nvSpPr>
            <p:spPr bwMode="auto">
              <a:xfrm>
                <a:off x="1613" y="1691"/>
                <a:ext cx="210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2130" name="Freeform 34"/>
            <p:cNvSpPr>
              <a:spLocks/>
            </p:cNvSpPr>
            <p:nvPr/>
          </p:nvSpPr>
          <p:spPr bwMode="auto">
            <a:xfrm flipH="1">
              <a:off x="2492" y="2238"/>
              <a:ext cx="192" cy="518"/>
            </a:xfrm>
            <a:custGeom>
              <a:avLst/>
              <a:gdLst>
                <a:gd name="T0" fmla="*/ 192 w 192"/>
                <a:gd name="T1" fmla="*/ 6 h 518"/>
                <a:gd name="T2" fmla="*/ 82 w 192"/>
                <a:gd name="T3" fmla="*/ 15 h 518"/>
                <a:gd name="T4" fmla="*/ 46 w 192"/>
                <a:gd name="T5" fmla="*/ 98 h 518"/>
                <a:gd name="T6" fmla="*/ 0 w 192"/>
                <a:gd name="T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18">
                  <a:moveTo>
                    <a:pt x="192" y="6"/>
                  </a:moveTo>
                  <a:cubicBezTo>
                    <a:pt x="149" y="3"/>
                    <a:pt x="106" y="0"/>
                    <a:pt x="82" y="15"/>
                  </a:cubicBezTo>
                  <a:cubicBezTo>
                    <a:pt x="58" y="30"/>
                    <a:pt x="60" y="14"/>
                    <a:pt x="46" y="98"/>
                  </a:cubicBezTo>
                  <a:cubicBezTo>
                    <a:pt x="32" y="182"/>
                    <a:pt x="16" y="350"/>
                    <a:pt x="0" y="51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32" name="Arc 36"/>
            <p:cNvSpPr>
              <a:spLocks/>
            </p:cNvSpPr>
            <p:nvPr/>
          </p:nvSpPr>
          <p:spPr bwMode="auto">
            <a:xfrm>
              <a:off x="1774" y="1490"/>
              <a:ext cx="420" cy="256"/>
            </a:xfrm>
            <a:custGeom>
              <a:avLst/>
              <a:gdLst>
                <a:gd name="G0" fmla="+- 21562 0 0"/>
                <a:gd name="G1" fmla="+- 21600 0 0"/>
                <a:gd name="G2" fmla="+- 21600 0 0"/>
                <a:gd name="T0" fmla="*/ 0 w 27080"/>
                <a:gd name="T1" fmla="*/ 20313 h 21600"/>
                <a:gd name="T2" fmla="*/ 27080 w 27080"/>
                <a:gd name="T3" fmla="*/ 717 h 21600"/>
                <a:gd name="T4" fmla="*/ 21562 w 27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80" h="21600" fill="none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</a:path>
                <a:path w="27080" h="21600" stroke="0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  <a:lnTo>
                    <a:pt x="2156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3" name="Arc 37"/>
            <p:cNvSpPr>
              <a:spLocks/>
            </p:cNvSpPr>
            <p:nvPr/>
          </p:nvSpPr>
          <p:spPr bwMode="auto">
            <a:xfrm flipH="1">
              <a:off x="2958" y="2464"/>
              <a:ext cx="420" cy="256"/>
            </a:xfrm>
            <a:custGeom>
              <a:avLst/>
              <a:gdLst>
                <a:gd name="G0" fmla="+- 21562 0 0"/>
                <a:gd name="G1" fmla="+- 21600 0 0"/>
                <a:gd name="G2" fmla="+- 21600 0 0"/>
                <a:gd name="T0" fmla="*/ 0 w 27080"/>
                <a:gd name="T1" fmla="*/ 20313 h 21600"/>
                <a:gd name="T2" fmla="*/ 27080 w 27080"/>
                <a:gd name="T3" fmla="*/ 717 h 21600"/>
                <a:gd name="T4" fmla="*/ 21562 w 27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80" h="21600" fill="none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</a:path>
                <a:path w="27080" h="21600" stroke="0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  <a:lnTo>
                    <a:pt x="2156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6" name="Text Box 40"/>
            <p:cNvSpPr txBox="1">
              <a:spLocks noChangeArrowheads="1"/>
            </p:cNvSpPr>
            <p:nvPr/>
          </p:nvSpPr>
          <p:spPr bwMode="auto">
            <a:xfrm>
              <a:off x="2768" y="888"/>
              <a:ext cx="7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Upper Tank</a:t>
              </a:r>
            </a:p>
          </p:txBody>
        </p:sp>
        <p:sp>
          <p:nvSpPr>
            <p:cNvPr id="132137" name="Text Box 41"/>
            <p:cNvSpPr txBox="1">
              <a:spLocks noChangeArrowheads="1"/>
            </p:cNvSpPr>
            <p:nvPr/>
          </p:nvSpPr>
          <p:spPr bwMode="auto">
            <a:xfrm>
              <a:off x="2004" y="3406"/>
              <a:ext cx="7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Lower Tank</a:t>
              </a:r>
            </a:p>
          </p:txBody>
        </p:sp>
        <p:sp>
          <p:nvSpPr>
            <p:cNvPr id="132138" name="Text Box 42"/>
            <p:cNvSpPr txBox="1">
              <a:spLocks noChangeArrowheads="1"/>
            </p:cNvSpPr>
            <p:nvPr/>
          </p:nvSpPr>
          <p:spPr bwMode="auto">
            <a:xfrm>
              <a:off x="865" y="2368"/>
              <a:ext cx="1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Middle Collection Tank</a:t>
              </a:r>
            </a:p>
          </p:txBody>
        </p:sp>
        <p:sp>
          <p:nvSpPr>
            <p:cNvPr id="132139" name="Text Box 43"/>
            <p:cNvSpPr txBox="1">
              <a:spLocks noChangeArrowheads="1"/>
            </p:cNvSpPr>
            <p:nvPr/>
          </p:nvSpPr>
          <p:spPr bwMode="auto">
            <a:xfrm>
              <a:off x="3969" y="2821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Pump</a:t>
              </a:r>
            </a:p>
          </p:txBody>
        </p:sp>
        <p:sp>
          <p:nvSpPr>
            <p:cNvPr id="132140" name="Text Box 44"/>
            <p:cNvSpPr txBox="1">
              <a:spLocks noChangeArrowheads="1"/>
            </p:cNvSpPr>
            <p:nvPr/>
          </p:nvSpPr>
          <p:spPr bwMode="auto">
            <a:xfrm>
              <a:off x="142" y="1552"/>
              <a:ext cx="3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ym typeface="Symbol" pitchFamily="18" charset="2"/>
                </a:rPr>
                <a:t>U</a:t>
              </a:r>
              <a:r>
                <a:rPr lang="en-US" altLang="en-US" baseline="-25000" dirty="0" smtClean="0">
                  <a:sym typeface="Symbol" pitchFamily="18" charset="2"/>
                </a:rPr>
                <a:t>1</a:t>
              </a:r>
              <a:endParaRPr lang="en-US" altLang="en-US" dirty="0">
                <a:sym typeface="Symbol" pitchFamily="18" charset="2"/>
              </a:endParaRPr>
            </a:p>
          </p:txBody>
        </p:sp>
        <p:sp>
          <p:nvSpPr>
            <p:cNvPr id="132141" name="Text Box 45"/>
            <p:cNvSpPr txBox="1">
              <a:spLocks noChangeArrowheads="1"/>
            </p:cNvSpPr>
            <p:nvPr/>
          </p:nvSpPr>
          <p:spPr bwMode="auto">
            <a:xfrm>
              <a:off x="4608" y="2316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ym typeface="Symbol" pitchFamily="18" charset="2"/>
                </a:rPr>
                <a:t>U</a:t>
              </a:r>
              <a:endParaRPr lang="en-US" altLang="en-US" dirty="0">
                <a:sym typeface="Symbol" pitchFamily="18" charset="2"/>
              </a:endParaRPr>
            </a:p>
          </p:txBody>
        </p:sp>
        <p:sp>
          <p:nvSpPr>
            <p:cNvPr id="132142" name="Line 46"/>
            <p:cNvSpPr>
              <a:spLocks noChangeShapeType="1"/>
            </p:cNvSpPr>
            <p:nvPr/>
          </p:nvSpPr>
          <p:spPr bwMode="auto">
            <a:xfrm>
              <a:off x="686" y="2277"/>
              <a:ext cx="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43" name="Line 47"/>
            <p:cNvSpPr>
              <a:spLocks noChangeShapeType="1"/>
            </p:cNvSpPr>
            <p:nvPr/>
          </p:nvSpPr>
          <p:spPr bwMode="auto">
            <a:xfrm>
              <a:off x="691" y="1240"/>
              <a:ext cx="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44" name="Rectangle 48"/>
            <p:cNvSpPr>
              <a:spLocks noChangeArrowheads="1"/>
            </p:cNvSpPr>
            <p:nvPr/>
          </p:nvSpPr>
          <p:spPr bwMode="auto">
            <a:xfrm>
              <a:off x="130" y="2511"/>
              <a:ext cx="3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ym typeface="Symbol" pitchFamily="18" charset="2"/>
                </a:rPr>
                <a:t>U</a:t>
              </a:r>
              <a:r>
                <a:rPr lang="en-US" altLang="en-US" baseline="-25000" dirty="0" smtClean="0">
                  <a:sym typeface="Symbol" pitchFamily="18" charset="2"/>
                </a:rPr>
                <a:t>2</a:t>
              </a:r>
              <a:endParaRPr lang="en-US" altLang="en-US" baseline="-25000" dirty="0">
                <a:sym typeface="Symbol" pitchFamily="18" charset="2"/>
              </a:endParaRPr>
            </a:p>
          </p:txBody>
        </p:sp>
        <p:sp>
          <p:nvSpPr>
            <p:cNvPr id="132145" name="Line 49"/>
            <p:cNvSpPr>
              <a:spLocks noChangeShapeType="1"/>
            </p:cNvSpPr>
            <p:nvPr/>
          </p:nvSpPr>
          <p:spPr bwMode="auto">
            <a:xfrm flipH="1">
              <a:off x="5079" y="1257"/>
              <a:ext cx="19" cy="2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734175" y="2648743"/>
            <a:ext cx="581025" cy="4208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8245" y="2653471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5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Meters</a:t>
            </a:r>
            <a:endParaRPr lang="en-US" altLang="en-US" dirty="0"/>
          </a:p>
        </p:txBody>
      </p:sp>
      <p:grpSp>
        <p:nvGrpSpPr>
          <p:cNvPr id="133200" name="Group 80"/>
          <p:cNvGrpSpPr>
            <a:grpSpLocks/>
          </p:cNvGrpSpPr>
          <p:nvPr/>
        </p:nvGrpSpPr>
        <p:grpSpPr bwMode="auto">
          <a:xfrm>
            <a:off x="2981326" y="1808163"/>
            <a:ext cx="3700463" cy="4027487"/>
            <a:chOff x="1878" y="1139"/>
            <a:chExt cx="2331" cy="2537"/>
          </a:xfrm>
        </p:grpSpPr>
        <p:grpSp>
          <p:nvGrpSpPr>
            <p:cNvPr id="133151" name="Group 31"/>
            <p:cNvGrpSpPr>
              <a:grpSpLocks/>
            </p:cNvGrpSpPr>
            <p:nvPr/>
          </p:nvGrpSpPr>
          <p:grpSpPr bwMode="auto">
            <a:xfrm>
              <a:off x="3750" y="2046"/>
              <a:ext cx="459" cy="381"/>
              <a:chOff x="832" y="1369"/>
              <a:chExt cx="165" cy="130"/>
            </a:xfrm>
          </p:grpSpPr>
          <p:sp>
            <p:nvSpPr>
              <p:cNvPr id="133152" name="Line 32"/>
              <p:cNvSpPr>
                <a:spLocks noChangeShapeType="1"/>
              </p:cNvSpPr>
              <p:nvPr/>
            </p:nvSpPr>
            <p:spPr bwMode="auto">
              <a:xfrm>
                <a:off x="914" y="136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53" name="Line 33"/>
              <p:cNvSpPr>
                <a:spLocks noChangeShapeType="1"/>
              </p:cNvSpPr>
              <p:nvPr/>
            </p:nvSpPr>
            <p:spPr bwMode="auto">
              <a:xfrm>
                <a:off x="914" y="14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54" name="Line 34"/>
              <p:cNvSpPr>
                <a:spLocks noChangeShapeType="1"/>
              </p:cNvSpPr>
              <p:nvPr/>
            </p:nvSpPr>
            <p:spPr bwMode="auto">
              <a:xfrm rot="5400000">
                <a:off x="915" y="1335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55" name="Line 35"/>
              <p:cNvSpPr>
                <a:spLocks noChangeShapeType="1"/>
              </p:cNvSpPr>
              <p:nvPr/>
            </p:nvSpPr>
            <p:spPr bwMode="auto">
              <a:xfrm rot="5400000">
                <a:off x="915" y="1392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33163" name="AutoShape 43"/>
            <p:cNvCxnSpPr>
              <a:cxnSpLocks noChangeShapeType="1"/>
              <a:stCxn id="133180" idx="0"/>
              <a:endCxn id="133194" idx="1"/>
            </p:cNvCxnSpPr>
            <p:nvPr/>
          </p:nvCxnSpPr>
          <p:spPr bwMode="auto">
            <a:xfrm rot="10800000">
              <a:off x="2080" y="2272"/>
              <a:ext cx="5" cy="272"/>
            </a:xfrm>
            <a:prstGeom prst="bentConnector3">
              <a:avLst>
                <a:gd name="adj1" fmla="val 6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70" name="AutoShape 50"/>
            <p:cNvCxnSpPr>
              <a:cxnSpLocks noChangeShapeType="1"/>
              <a:stCxn id="133153" idx="1"/>
              <a:endCxn id="133181" idx="1"/>
            </p:cNvCxnSpPr>
            <p:nvPr/>
          </p:nvCxnSpPr>
          <p:spPr bwMode="auto">
            <a:xfrm rot="5400000">
              <a:off x="2407" y="2105"/>
              <a:ext cx="1249" cy="189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3171" name="Group 51"/>
            <p:cNvGrpSpPr>
              <a:grpSpLocks/>
            </p:cNvGrpSpPr>
            <p:nvPr/>
          </p:nvGrpSpPr>
          <p:grpSpPr bwMode="auto">
            <a:xfrm rot="16200000" flipH="1">
              <a:off x="1519" y="2909"/>
              <a:ext cx="1132" cy="401"/>
              <a:chOff x="1557" y="906"/>
              <a:chExt cx="387" cy="144"/>
            </a:xfrm>
          </p:grpSpPr>
          <p:grpSp>
            <p:nvGrpSpPr>
              <p:cNvPr id="133172" name="Group 52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33173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4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5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9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180" name="Line 60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1" name="Line 61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184" name="Group 64"/>
            <p:cNvGrpSpPr>
              <a:grpSpLocks/>
            </p:cNvGrpSpPr>
            <p:nvPr/>
          </p:nvGrpSpPr>
          <p:grpSpPr bwMode="auto">
            <a:xfrm rot="16200000" flipH="1">
              <a:off x="1512" y="1505"/>
              <a:ext cx="1133" cy="401"/>
              <a:chOff x="1557" y="906"/>
              <a:chExt cx="387" cy="144"/>
            </a:xfrm>
          </p:grpSpPr>
          <p:grpSp>
            <p:nvGrpSpPr>
              <p:cNvPr id="133185" name="Group 65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33186" name="Line 66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87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88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8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9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9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92" name="Line 72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193" name="Line 73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4" name="Line 74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5602" name="Picture 2" descr="Multimeter by mindaslab - A simple Multimeter from A.K.karthikeyan of Mind As L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623" y="566896"/>
            <a:ext cx="1586171" cy="270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3269293" y="1313021"/>
            <a:ext cx="4308954" cy="1743330"/>
          </a:xfrm>
          <a:custGeom>
            <a:avLst/>
            <a:gdLst>
              <a:gd name="connsiteX0" fmla="*/ 4308954 w 4308954"/>
              <a:gd name="connsiteY0" fmla="*/ 1743330 h 1743330"/>
              <a:gd name="connsiteX1" fmla="*/ 4283902 w 4308954"/>
              <a:gd name="connsiteY1" fmla="*/ 1680700 h 1743330"/>
              <a:gd name="connsiteX2" fmla="*/ 4246323 w 4308954"/>
              <a:gd name="connsiteY2" fmla="*/ 1655647 h 1743330"/>
              <a:gd name="connsiteX3" fmla="*/ 4208745 w 4308954"/>
              <a:gd name="connsiteY3" fmla="*/ 1618069 h 1743330"/>
              <a:gd name="connsiteX4" fmla="*/ 4033381 w 4308954"/>
              <a:gd name="connsiteY4" fmla="*/ 1480283 h 1743330"/>
              <a:gd name="connsiteX5" fmla="*/ 3970751 w 4308954"/>
              <a:gd name="connsiteY5" fmla="*/ 1405127 h 1743330"/>
              <a:gd name="connsiteX6" fmla="*/ 3933173 w 4308954"/>
              <a:gd name="connsiteY6" fmla="*/ 1380075 h 1743330"/>
              <a:gd name="connsiteX7" fmla="*/ 3895595 w 4308954"/>
              <a:gd name="connsiteY7" fmla="*/ 1329971 h 1743330"/>
              <a:gd name="connsiteX8" fmla="*/ 3858017 w 4308954"/>
              <a:gd name="connsiteY8" fmla="*/ 1292393 h 1743330"/>
              <a:gd name="connsiteX9" fmla="*/ 3832965 w 4308954"/>
              <a:gd name="connsiteY9" fmla="*/ 1254815 h 1743330"/>
              <a:gd name="connsiteX10" fmla="*/ 3782860 w 4308954"/>
              <a:gd name="connsiteY10" fmla="*/ 1192184 h 1743330"/>
              <a:gd name="connsiteX11" fmla="*/ 3707704 w 4308954"/>
              <a:gd name="connsiteY11" fmla="*/ 1079450 h 1743330"/>
              <a:gd name="connsiteX12" fmla="*/ 3582444 w 4308954"/>
              <a:gd name="connsiteY12" fmla="*/ 1029346 h 1743330"/>
              <a:gd name="connsiteX13" fmla="*/ 3494762 w 4308954"/>
              <a:gd name="connsiteY13" fmla="*/ 979242 h 1743330"/>
              <a:gd name="connsiteX14" fmla="*/ 3432132 w 4308954"/>
              <a:gd name="connsiteY14" fmla="*/ 941664 h 1743330"/>
              <a:gd name="connsiteX15" fmla="*/ 3331923 w 4308954"/>
              <a:gd name="connsiteY15" fmla="*/ 904086 h 1743330"/>
              <a:gd name="connsiteX16" fmla="*/ 3281819 w 4308954"/>
              <a:gd name="connsiteY16" fmla="*/ 866508 h 1743330"/>
              <a:gd name="connsiteX17" fmla="*/ 3256767 w 4308954"/>
              <a:gd name="connsiteY17" fmla="*/ 828930 h 1743330"/>
              <a:gd name="connsiteX18" fmla="*/ 3219189 w 4308954"/>
              <a:gd name="connsiteY18" fmla="*/ 791352 h 1743330"/>
              <a:gd name="connsiteX19" fmla="*/ 3194137 w 4308954"/>
              <a:gd name="connsiteY19" fmla="*/ 741247 h 1743330"/>
              <a:gd name="connsiteX20" fmla="*/ 3169085 w 4308954"/>
              <a:gd name="connsiteY20" fmla="*/ 703669 h 1743330"/>
              <a:gd name="connsiteX21" fmla="*/ 3106455 w 4308954"/>
              <a:gd name="connsiteY21" fmla="*/ 565883 h 1743330"/>
              <a:gd name="connsiteX22" fmla="*/ 2993721 w 4308954"/>
              <a:gd name="connsiteY22" fmla="*/ 515779 h 1743330"/>
              <a:gd name="connsiteX23" fmla="*/ 2868460 w 4308954"/>
              <a:gd name="connsiteY23" fmla="*/ 453149 h 1743330"/>
              <a:gd name="connsiteX24" fmla="*/ 2805830 w 4308954"/>
              <a:gd name="connsiteY24" fmla="*/ 415571 h 1743330"/>
              <a:gd name="connsiteX25" fmla="*/ 2780778 w 4308954"/>
              <a:gd name="connsiteY25" fmla="*/ 365467 h 1743330"/>
              <a:gd name="connsiteX26" fmla="*/ 2743200 w 4308954"/>
              <a:gd name="connsiteY26" fmla="*/ 327889 h 1743330"/>
              <a:gd name="connsiteX27" fmla="*/ 2655518 w 4308954"/>
              <a:gd name="connsiteY27" fmla="*/ 265258 h 1743330"/>
              <a:gd name="connsiteX28" fmla="*/ 2617940 w 4308954"/>
              <a:gd name="connsiteY28" fmla="*/ 227680 h 1743330"/>
              <a:gd name="connsiteX29" fmla="*/ 2580362 w 4308954"/>
              <a:gd name="connsiteY29" fmla="*/ 202628 h 1743330"/>
              <a:gd name="connsiteX30" fmla="*/ 2455102 w 4308954"/>
              <a:gd name="connsiteY30" fmla="*/ 152524 h 1743330"/>
              <a:gd name="connsiteX31" fmla="*/ 2267211 w 4308954"/>
              <a:gd name="connsiteY31" fmla="*/ 102420 h 1743330"/>
              <a:gd name="connsiteX32" fmla="*/ 2192055 w 4308954"/>
              <a:gd name="connsiteY32" fmla="*/ 89894 h 1743330"/>
              <a:gd name="connsiteX33" fmla="*/ 2091847 w 4308954"/>
              <a:gd name="connsiteY33" fmla="*/ 64842 h 1743330"/>
              <a:gd name="connsiteX34" fmla="*/ 1941534 w 4308954"/>
              <a:gd name="connsiteY34" fmla="*/ 52316 h 1743330"/>
              <a:gd name="connsiteX35" fmla="*/ 1828800 w 4308954"/>
              <a:gd name="connsiteY35" fmla="*/ 39790 h 1743330"/>
              <a:gd name="connsiteX36" fmla="*/ 1615858 w 4308954"/>
              <a:gd name="connsiteY36" fmla="*/ 27264 h 1743330"/>
              <a:gd name="connsiteX37" fmla="*/ 864296 w 4308954"/>
              <a:gd name="connsiteY37" fmla="*/ 27264 h 1743330"/>
              <a:gd name="connsiteX38" fmla="*/ 739036 w 4308954"/>
              <a:gd name="connsiteY38" fmla="*/ 52316 h 1743330"/>
              <a:gd name="connsiteX39" fmla="*/ 601249 w 4308954"/>
              <a:gd name="connsiteY39" fmla="*/ 64842 h 1743330"/>
              <a:gd name="connsiteX40" fmla="*/ 563671 w 4308954"/>
              <a:gd name="connsiteY40" fmla="*/ 77368 h 1743330"/>
              <a:gd name="connsiteX41" fmla="*/ 526093 w 4308954"/>
              <a:gd name="connsiteY41" fmla="*/ 102420 h 1743330"/>
              <a:gd name="connsiteX42" fmla="*/ 450937 w 4308954"/>
              <a:gd name="connsiteY42" fmla="*/ 127472 h 1743330"/>
              <a:gd name="connsiteX43" fmla="*/ 375781 w 4308954"/>
              <a:gd name="connsiteY43" fmla="*/ 202628 h 1743330"/>
              <a:gd name="connsiteX44" fmla="*/ 313151 w 4308954"/>
              <a:gd name="connsiteY44" fmla="*/ 252732 h 1743330"/>
              <a:gd name="connsiteX45" fmla="*/ 250521 w 4308954"/>
              <a:gd name="connsiteY45" fmla="*/ 315363 h 1743330"/>
              <a:gd name="connsiteX46" fmla="*/ 187891 w 4308954"/>
              <a:gd name="connsiteY46" fmla="*/ 327889 h 1743330"/>
              <a:gd name="connsiteX47" fmla="*/ 150312 w 4308954"/>
              <a:gd name="connsiteY47" fmla="*/ 340415 h 1743330"/>
              <a:gd name="connsiteX48" fmla="*/ 87682 w 4308954"/>
              <a:gd name="connsiteY48" fmla="*/ 440623 h 1743330"/>
              <a:gd name="connsiteX49" fmla="*/ 75156 w 4308954"/>
              <a:gd name="connsiteY49" fmla="*/ 478201 h 1743330"/>
              <a:gd name="connsiteX50" fmla="*/ 0 w 4308954"/>
              <a:gd name="connsiteY50" fmla="*/ 503253 h 174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308954" h="1743330">
                <a:moveTo>
                  <a:pt x="4308954" y="1743330"/>
                </a:moveTo>
                <a:cubicBezTo>
                  <a:pt x="4300603" y="1722453"/>
                  <a:pt x="4296971" y="1698997"/>
                  <a:pt x="4283902" y="1680700"/>
                </a:cubicBezTo>
                <a:cubicBezTo>
                  <a:pt x="4275152" y="1668449"/>
                  <a:pt x="4257888" y="1665285"/>
                  <a:pt x="4246323" y="1655647"/>
                </a:cubicBezTo>
                <a:cubicBezTo>
                  <a:pt x="4232714" y="1644306"/>
                  <a:pt x="4222419" y="1629330"/>
                  <a:pt x="4208745" y="1618069"/>
                </a:cubicBezTo>
                <a:cubicBezTo>
                  <a:pt x="4151360" y="1570811"/>
                  <a:pt x="4080972" y="1537392"/>
                  <a:pt x="4033381" y="1480283"/>
                </a:cubicBezTo>
                <a:cubicBezTo>
                  <a:pt x="4012504" y="1455231"/>
                  <a:pt x="3993810" y="1428186"/>
                  <a:pt x="3970751" y="1405127"/>
                </a:cubicBezTo>
                <a:cubicBezTo>
                  <a:pt x="3960106" y="1394482"/>
                  <a:pt x="3943818" y="1390720"/>
                  <a:pt x="3933173" y="1380075"/>
                </a:cubicBezTo>
                <a:cubicBezTo>
                  <a:pt x="3918411" y="1365313"/>
                  <a:pt x="3909181" y="1345822"/>
                  <a:pt x="3895595" y="1329971"/>
                </a:cubicBezTo>
                <a:cubicBezTo>
                  <a:pt x="3884067" y="1316521"/>
                  <a:pt x="3869358" y="1306002"/>
                  <a:pt x="3858017" y="1292393"/>
                </a:cubicBezTo>
                <a:cubicBezTo>
                  <a:pt x="3848379" y="1280828"/>
                  <a:pt x="3842370" y="1266570"/>
                  <a:pt x="3832965" y="1254815"/>
                </a:cubicBezTo>
                <a:cubicBezTo>
                  <a:pt x="3761575" y="1165580"/>
                  <a:pt x="3859960" y="1307838"/>
                  <a:pt x="3782860" y="1192184"/>
                </a:cubicBezTo>
                <a:cubicBezTo>
                  <a:pt x="3768305" y="1133963"/>
                  <a:pt x="3773707" y="1119052"/>
                  <a:pt x="3707704" y="1079450"/>
                </a:cubicBezTo>
                <a:cubicBezTo>
                  <a:pt x="3669143" y="1056313"/>
                  <a:pt x="3619861" y="1054291"/>
                  <a:pt x="3582444" y="1029346"/>
                </a:cubicBezTo>
                <a:cubicBezTo>
                  <a:pt x="3503704" y="976853"/>
                  <a:pt x="3590116" y="1032216"/>
                  <a:pt x="3494762" y="979242"/>
                </a:cubicBezTo>
                <a:cubicBezTo>
                  <a:pt x="3473480" y="967418"/>
                  <a:pt x="3453908" y="952552"/>
                  <a:pt x="3432132" y="941664"/>
                </a:cubicBezTo>
                <a:cubicBezTo>
                  <a:pt x="3402174" y="926685"/>
                  <a:pt x="3364448" y="914927"/>
                  <a:pt x="3331923" y="904086"/>
                </a:cubicBezTo>
                <a:cubicBezTo>
                  <a:pt x="3315222" y="891560"/>
                  <a:pt x="3296581" y="881270"/>
                  <a:pt x="3281819" y="866508"/>
                </a:cubicBezTo>
                <a:cubicBezTo>
                  <a:pt x="3271174" y="855863"/>
                  <a:pt x="3266405" y="840495"/>
                  <a:pt x="3256767" y="828930"/>
                </a:cubicBezTo>
                <a:cubicBezTo>
                  <a:pt x="3245426" y="815321"/>
                  <a:pt x="3231715" y="803878"/>
                  <a:pt x="3219189" y="791352"/>
                </a:cubicBezTo>
                <a:cubicBezTo>
                  <a:pt x="3210838" y="774650"/>
                  <a:pt x="3203401" y="757460"/>
                  <a:pt x="3194137" y="741247"/>
                </a:cubicBezTo>
                <a:cubicBezTo>
                  <a:pt x="3186668" y="728176"/>
                  <a:pt x="3174371" y="717765"/>
                  <a:pt x="3169085" y="703669"/>
                </a:cubicBezTo>
                <a:cubicBezTo>
                  <a:pt x="3147393" y="645824"/>
                  <a:pt x="3172981" y="610233"/>
                  <a:pt x="3106455" y="565883"/>
                </a:cubicBezTo>
                <a:cubicBezTo>
                  <a:pt x="2995918" y="492191"/>
                  <a:pt x="3172597" y="605217"/>
                  <a:pt x="2993721" y="515779"/>
                </a:cubicBezTo>
                <a:cubicBezTo>
                  <a:pt x="2844588" y="441213"/>
                  <a:pt x="2981883" y="481504"/>
                  <a:pt x="2868460" y="453149"/>
                </a:cubicBezTo>
                <a:cubicBezTo>
                  <a:pt x="2847583" y="440623"/>
                  <a:pt x="2823045" y="432786"/>
                  <a:pt x="2805830" y="415571"/>
                </a:cubicBezTo>
                <a:cubicBezTo>
                  <a:pt x="2792626" y="402367"/>
                  <a:pt x="2791631" y="380662"/>
                  <a:pt x="2780778" y="365467"/>
                </a:cubicBezTo>
                <a:cubicBezTo>
                  <a:pt x="2770482" y="351052"/>
                  <a:pt x="2755726" y="340415"/>
                  <a:pt x="2743200" y="327889"/>
                </a:cubicBezTo>
                <a:cubicBezTo>
                  <a:pt x="2718338" y="253303"/>
                  <a:pt x="2751171" y="318399"/>
                  <a:pt x="2655518" y="265258"/>
                </a:cubicBezTo>
                <a:cubicBezTo>
                  <a:pt x="2640033" y="256655"/>
                  <a:pt x="2631549" y="239021"/>
                  <a:pt x="2617940" y="227680"/>
                </a:cubicBezTo>
                <a:cubicBezTo>
                  <a:pt x="2606375" y="218042"/>
                  <a:pt x="2593433" y="210097"/>
                  <a:pt x="2580362" y="202628"/>
                </a:cubicBezTo>
                <a:cubicBezTo>
                  <a:pt x="2532990" y="175558"/>
                  <a:pt x="2510706" y="169633"/>
                  <a:pt x="2455102" y="152524"/>
                </a:cubicBezTo>
                <a:cubicBezTo>
                  <a:pt x="2406518" y="137575"/>
                  <a:pt x="2315123" y="112687"/>
                  <a:pt x="2267211" y="102420"/>
                </a:cubicBezTo>
                <a:cubicBezTo>
                  <a:pt x="2242377" y="97098"/>
                  <a:pt x="2216889" y="95216"/>
                  <a:pt x="2192055" y="89894"/>
                </a:cubicBezTo>
                <a:cubicBezTo>
                  <a:pt x="2158389" y="82680"/>
                  <a:pt x="2126159" y="67701"/>
                  <a:pt x="2091847" y="64842"/>
                </a:cubicBezTo>
                <a:lnTo>
                  <a:pt x="1941534" y="52316"/>
                </a:lnTo>
                <a:cubicBezTo>
                  <a:pt x="1903895" y="48731"/>
                  <a:pt x="1866498" y="42690"/>
                  <a:pt x="1828800" y="39790"/>
                </a:cubicBezTo>
                <a:cubicBezTo>
                  <a:pt x="1757906" y="34337"/>
                  <a:pt x="1686839" y="31439"/>
                  <a:pt x="1615858" y="27264"/>
                </a:cubicBezTo>
                <a:cubicBezTo>
                  <a:pt x="1324118" y="-21359"/>
                  <a:pt x="1514110" y="5604"/>
                  <a:pt x="864296" y="27264"/>
                </a:cubicBezTo>
                <a:cubicBezTo>
                  <a:pt x="766362" y="30528"/>
                  <a:pt x="817709" y="41826"/>
                  <a:pt x="739036" y="52316"/>
                </a:cubicBezTo>
                <a:cubicBezTo>
                  <a:pt x="693322" y="58411"/>
                  <a:pt x="647178" y="60667"/>
                  <a:pt x="601249" y="64842"/>
                </a:cubicBezTo>
                <a:cubicBezTo>
                  <a:pt x="588723" y="69017"/>
                  <a:pt x="575481" y="71463"/>
                  <a:pt x="563671" y="77368"/>
                </a:cubicBezTo>
                <a:cubicBezTo>
                  <a:pt x="550206" y="84101"/>
                  <a:pt x="539850" y="96306"/>
                  <a:pt x="526093" y="102420"/>
                </a:cubicBezTo>
                <a:cubicBezTo>
                  <a:pt x="501962" y="113145"/>
                  <a:pt x="450937" y="127472"/>
                  <a:pt x="450937" y="127472"/>
                </a:cubicBezTo>
                <a:cubicBezTo>
                  <a:pt x="287190" y="250282"/>
                  <a:pt x="485678" y="92731"/>
                  <a:pt x="375781" y="202628"/>
                </a:cubicBezTo>
                <a:cubicBezTo>
                  <a:pt x="356876" y="221533"/>
                  <a:pt x="332056" y="233827"/>
                  <a:pt x="313151" y="252732"/>
                </a:cubicBezTo>
                <a:cubicBezTo>
                  <a:pt x="276407" y="289476"/>
                  <a:pt x="303966" y="295321"/>
                  <a:pt x="250521" y="315363"/>
                </a:cubicBezTo>
                <a:cubicBezTo>
                  <a:pt x="230586" y="322838"/>
                  <a:pt x="208545" y="322725"/>
                  <a:pt x="187891" y="327889"/>
                </a:cubicBezTo>
                <a:cubicBezTo>
                  <a:pt x="175081" y="331091"/>
                  <a:pt x="162838" y="336240"/>
                  <a:pt x="150312" y="340415"/>
                </a:cubicBezTo>
                <a:cubicBezTo>
                  <a:pt x="90762" y="380115"/>
                  <a:pt x="117495" y="351185"/>
                  <a:pt x="87682" y="440623"/>
                </a:cubicBezTo>
                <a:cubicBezTo>
                  <a:pt x="83507" y="453149"/>
                  <a:pt x="87682" y="474026"/>
                  <a:pt x="75156" y="478201"/>
                </a:cubicBezTo>
                <a:lnTo>
                  <a:pt x="0" y="503253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300592" y="3068877"/>
            <a:ext cx="2116898" cy="677126"/>
          </a:xfrm>
          <a:custGeom>
            <a:avLst/>
            <a:gdLst>
              <a:gd name="connsiteX0" fmla="*/ 2116898 w 2116898"/>
              <a:gd name="connsiteY0" fmla="*/ 0 h 677126"/>
              <a:gd name="connsiteX1" fmla="*/ 2091846 w 2116898"/>
              <a:gd name="connsiteY1" fmla="*/ 100208 h 677126"/>
              <a:gd name="connsiteX2" fmla="*/ 2004164 w 2116898"/>
              <a:gd name="connsiteY2" fmla="*/ 225468 h 677126"/>
              <a:gd name="connsiteX3" fmla="*/ 1954060 w 2116898"/>
              <a:gd name="connsiteY3" fmla="*/ 300624 h 677126"/>
              <a:gd name="connsiteX4" fmla="*/ 1941534 w 2116898"/>
              <a:gd name="connsiteY4" fmla="*/ 338202 h 677126"/>
              <a:gd name="connsiteX5" fmla="*/ 1903956 w 2116898"/>
              <a:gd name="connsiteY5" fmla="*/ 438411 h 677126"/>
              <a:gd name="connsiteX6" fmla="*/ 1866378 w 2116898"/>
              <a:gd name="connsiteY6" fmla="*/ 526093 h 677126"/>
              <a:gd name="connsiteX7" fmla="*/ 1716066 w 2116898"/>
              <a:gd name="connsiteY7" fmla="*/ 576197 h 677126"/>
              <a:gd name="connsiteX8" fmla="*/ 1590805 w 2116898"/>
              <a:gd name="connsiteY8" fmla="*/ 613775 h 677126"/>
              <a:gd name="connsiteX9" fmla="*/ 1327759 w 2116898"/>
              <a:gd name="connsiteY9" fmla="*/ 626301 h 677126"/>
              <a:gd name="connsiteX10" fmla="*/ 1052186 w 2116898"/>
              <a:gd name="connsiteY10" fmla="*/ 638827 h 677126"/>
              <a:gd name="connsiteX11" fmla="*/ 1002082 w 2116898"/>
              <a:gd name="connsiteY11" fmla="*/ 563671 h 677126"/>
              <a:gd name="connsiteX12" fmla="*/ 977030 w 2116898"/>
              <a:gd name="connsiteY12" fmla="*/ 526093 h 677126"/>
              <a:gd name="connsiteX13" fmla="*/ 901874 w 2116898"/>
              <a:gd name="connsiteY13" fmla="*/ 501041 h 677126"/>
              <a:gd name="connsiteX14" fmla="*/ 764087 w 2116898"/>
              <a:gd name="connsiteY14" fmla="*/ 463463 h 677126"/>
              <a:gd name="connsiteX15" fmla="*/ 688931 w 2116898"/>
              <a:gd name="connsiteY15" fmla="*/ 388307 h 677126"/>
              <a:gd name="connsiteX16" fmla="*/ 651353 w 2116898"/>
              <a:gd name="connsiteY16" fmla="*/ 363255 h 677126"/>
              <a:gd name="connsiteX17" fmla="*/ 638827 w 2116898"/>
              <a:gd name="connsiteY17" fmla="*/ 325676 h 677126"/>
              <a:gd name="connsiteX18" fmla="*/ 601249 w 2116898"/>
              <a:gd name="connsiteY18" fmla="*/ 300624 h 677126"/>
              <a:gd name="connsiteX19" fmla="*/ 563671 w 2116898"/>
              <a:gd name="connsiteY19" fmla="*/ 263046 h 677126"/>
              <a:gd name="connsiteX20" fmla="*/ 538619 w 2116898"/>
              <a:gd name="connsiteY20" fmla="*/ 225468 h 677126"/>
              <a:gd name="connsiteX21" fmla="*/ 463463 w 2116898"/>
              <a:gd name="connsiteY21" fmla="*/ 175364 h 677126"/>
              <a:gd name="connsiteX22" fmla="*/ 388307 w 2116898"/>
              <a:gd name="connsiteY22" fmla="*/ 112734 h 677126"/>
              <a:gd name="connsiteX23" fmla="*/ 338203 w 2116898"/>
              <a:gd name="connsiteY23" fmla="*/ 100208 h 677126"/>
              <a:gd name="connsiteX24" fmla="*/ 175364 w 2116898"/>
              <a:gd name="connsiteY24" fmla="*/ 75156 h 677126"/>
              <a:gd name="connsiteX25" fmla="*/ 137786 w 2116898"/>
              <a:gd name="connsiteY25" fmla="*/ 62630 h 677126"/>
              <a:gd name="connsiteX26" fmla="*/ 75156 w 2116898"/>
              <a:gd name="connsiteY26" fmla="*/ 150312 h 677126"/>
              <a:gd name="connsiteX27" fmla="*/ 0 w 2116898"/>
              <a:gd name="connsiteY27" fmla="*/ 200416 h 67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16898" h="677126">
                <a:moveTo>
                  <a:pt x="2116898" y="0"/>
                </a:moveTo>
                <a:cubicBezTo>
                  <a:pt x="2113428" y="17352"/>
                  <a:pt x="2103883" y="78542"/>
                  <a:pt x="2091846" y="100208"/>
                </a:cubicBezTo>
                <a:cubicBezTo>
                  <a:pt x="2059407" y="158599"/>
                  <a:pt x="2039529" y="174946"/>
                  <a:pt x="2004164" y="225468"/>
                </a:cubicBezTo>
                <a:cubicBezTo>
                  <a:pt x="1986898" y="250134"/>
                  <a:pt x="1963581" y="272060"/>
                  <a:pt x="1954060" y="300624"/>
                </a:cubicBezTo>
                <a:cubicBezTo>
                  <a:pt x="1949885" y="313150"/>
                  <a:pt x="1946170" y="325839"/>
                  <a:pt x="1941534" y="338202"/>
                </a:cubicBezTo>
                <a:cubicBezTo>
                  <a:pt x="1925652" y="380554"/>
                  <a:pt x="1915328" y="398609"/>
                  <a:pt x="1903956" y="438411"/>
                </a:cubicBezTo>
                <a:cubicBezTo>
                  <a:pt x="1895629" y="467556"/>
                  <a:pt x="1894115" y="505290"/>
                  <a:pt x="1866378" y="526093"/>
                </a:cubicBezTo>
                <a:cubicBezTo>
                  <a:pt x="1798550" y="576964"/>
                  <a:pt x="1791607" y="557312"/>
                  <a:pt x="1716066" y="576197"/>
                </a:cubicBezTo>
                <a:cubicBezTo>
                  <a:pt x="1695887" y="581242"/>
                  <a:pt x="1620040" y="611436"/>
                  <a:pt x="1590805" y="613775"/>
                </a:cubicBezTo>
                <a:cubicBezTo>
                  <a:pt x="1503303" y="620775"/>
                  <a:pt x="1415441" y="622126"/>
                  <a:pt x="1327759" y="626301"/>
                </a:cubicBezTo>
                <a:cubicBezTo>
                  <a:pt x="1236512" y="687133"/>
                  <a:pt x="1239622" y="695873"/>
                  <a:pt x="1052186" y="638827"/>
                </a:cubicBezTo>
                <a:cubicBezTo>
                  <a:pt x="1023382" y="630061"/>
                  <a:pt x="1018783" y="588723"/>
                  <a:pt x="1002082" y="563671"/>
                </a:cubicBezTo>
                <a:cubicBezTo>
                  <a:pt x="993731" y="551145"/>
                  <a:pt x="991312" y="530854"/>
                  <a:pt x="977030" y="526093"/>
                </a:cubicBezTo>
                <a:cubicBezTo>
                  <a:pt x="951978" y="517742"/>
                  <a:pt x="927493" y="507446"/>
                  <a:pt x="901874" y="501041"/>
                </a:cubicBezTo>
                <a:cubicBezTo>
                  <a:pt x="788856" y="472787"/>
                  <a:pt x="834330" y="486877"/>
                  <a:pt x="764087" y="463463"/>
                </a:cubicBezTo>
                <a:cubicBezTo>
                  <a:pt x="675527" y="404423"/>
                  <a:pt x="782152" y="481528"/>
                  <a:pt x="688931" y="388307"/>
                </a:cubicBezTo>
                <a:cubicBezTo>
                  <a:pt x="678286" y="377662"/>
                  <a:pt x="663879" y="371606"/>
                  <a:pt x="651353" y="363255"/>
                </a:cubicBezTo>
                <a:cubicBezTo>
                  <a:pt x="647178" y="350729"/>
                  <a:pt x="647075" y="335987"/>
                  <a:pt x="638827" y="325676"/>
                </a:cubicBezTo>
                <a:cubicBezTo>
                  <a:pt x="629423" y="313920"/>
                  <a:pt x="612814" y="310262"/>
                  <a:pt x="601249" y="300624"/>
                </a:cubicBezTo>
                <a:cubicBezTo>
                  <a:pt x="587640" y="289283"/>
                  <a:pt x="575012" y="276655"/>
                  <a:pt x="563671" y="263046"/>
                </a:cubicBezTo>
                <a:cubicBezTo>
                  <a:pt x="554033" y="251481"/>
                  <a:pt x="549949" y="235381"/>
                  <a:pt x="538619" y="225468"/>
                </a:cubicBezTo>
                <a:cubicBezTo>
                  <a:pt x="515960" y="205641"/>
                  <a:pt x="484753" y="196654"/>
                  <a:pt x="463463" y="175364"/>
                </a:cubicBezTo>
                <a:cubicBezTo>
                  <a:pt x="440891" y="152792"/>
                  <a:pt x="418825" y="125813"/>
                  <a:pt x="388307" y="112734"/>
                </a:cubicBezTo>
                <a:cubicBezTo>
                  <a:pt x="372484" y="105953"/>
                  <a:pt x="355008" y="103943"/>
                  <a:pt x="338203" y="100208"/>
                </a:cubicBezTo>
                <a:cubicBezTo>
                  <a:pt x="264425" y="83813"/>
                  <a:pt x="262131" y="86002"/>
                  <a:pt x="175364" y="75156"/>
                </a:cubicBezTo>
                <a:cubicBezTo>
                  <a:pt x="162838" y="70981"/>
                  <a:pt x="150990" y="62630"/>
                  <a:pt x="137786" y="62630"/>
                </a:cubicBezTo>
                <a:cubicBezTo>
                  <a:pt x="55323" y="62630"/>
                  <a:pt x="144049" y="104383"/>
                  <a:pt x="75156" y="150312"/>
                </a:cubicBezTo>
                <a:lnTo>
                  <a:pt x="0" y="200416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Series Fluid Analogy</a:t>
            </a:r>
          </a:p>
        </p:txBody>
      </p:sp>
      <p:grpSp>
        <p:nvGrpSpPr>
          <p:cNvPr id="132146" name="Group 50"/>
          <p:cNvGrpSpPr>
            <a:grpSpLocks/>
          </p:cNvGrpSpPr>
          <p:nvPr/>
        </p:nvGrpSpPr>
        <p:grpSpPr bwMode="auto">
          <a:xfrm>
            <a:off x="206375" y="1392238"/>
            <a:ext cx="7886700" cy="4351337"/>
            <a:chOff x="130" y="877"/>
            <a:chExt cx="4968" cy="2741"/>
          </a:xfrm>
        </p:grpSpPr>
        <p:sp>
          <p:nvSpPr>
            <p:cNvPr id="132119" name="Rectangle 23"/>
            <p:cNvSpPr>
              <a:spLocks noChangeArrowheads="1"/>
            </p:cNvSpPr>
            <p:nvPr/>
          </p:nvSpPr>
          <p:spPr bwMode="auto">
            <a:xfrm rot="2293986">
              <a:off x="4192" y="1979"/>
              <a:ext cx="56" cy="6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7" name="Rectangle 21"/>
            <p:cNvSpPr>
              <a:spLocks noChangeArrowheads="1"/>
            </p:cNvSpPr>
            <p:nvPr/>
          </p:nvSpPr>
          <p:spPr bwMode="auto">
            <a:xfrm rot="2293986">
              <a:off x="3675" y="2608"/>
              <a:ext cx="63" cy="6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107" name="Group 11"/>
            <p:cNvGrpSpPr>
              <a:grpSpLocks/>
            </p:cNvGrpSpPr>
            <p:nvPr/>
          </p:nvGrpSpPr>
          <p:grpSpPr bwMode="auto">
            <a:xfrm>
              <a:off x="3771" y="2456"/>
              <a:ext cx="380" cy="342"/>
              <a:chOff x="3333" y="2328"/>
              <a:chExt cx="535" cy="498"/>
            </a:xfrm>
          </p:grpSpPr>
          <p:sp>
            <p:nvSpPr>
              <p:cNvPr id="132100" name="Oval 4"/>
              <p:cNvSpPr>
                <a:spLocks noChangeArrowheads="1"/>
              </p:cNvSpPr>
              <p:nvPr/>
            </p:nvSpPr>
            <p:spPr bwMode="auto">
              <a:xfrm>
                <a:off x="3366" y="2367"/>
                <a:ext cx="462" cy="4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02" name="Freeform 6"/>
              <p:cNvSpPr>
                <a:spLocks/>
              </p:cNvSpPr>
              <p:nvPr/>
            </p:nvSpPr>
            <p:spPr bwMode="auto">
              <a:xfrm>
                <a:off x="3568" y="2328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3" name="Freeform 7"/>
              <p:cNvSpPr>
                <a:spLocks/>
              </p:cNvSpPr>
              <p:nvPr/>
            </p:nvSpPr>
            <p:spPr bwMode="auto">
              <a:xfrm rot="3407606">
                <a:off x="3664" y="2424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4" name="Freeform 8"/>
              <p:cNvSpPr>
                <a:spLocks/>
              </p:cNvSpPr>
              <p:nvPr/>
            </p:nvSpPr>
            <p:spPr bwMode="auto">
              <a:xfrm rot="7026162">
                <a:off x="3624" y="2556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5" name="Freeform 9"/>
              <p:cNvSpPr>
                <a:spLocks/>
              </p:cNvSpPr>
              <p:nvPr/>
            </p:nvSpPr>
            <p:spPr bwMode="auto">
              <a:xfrm rot="12373682">
                <a:off x="3426" y="2562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6" name="Freeform 10"/>
              <p:cNvSpPr>
                <a:spLocks/>
              </p:cNvSpPr>
              <p:nvPr/>
            </p:nvSpPr>
            <p:spPr bwMode="auto">
              <a:xfrm rot="-5164422">
                <a:off x="3393" y="2409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2108" name="AutoShape 12"/>
            <p:cNvSpPr>
              <a:spLocks noChangeArrowheads="1"/>
            </p:cNvSpPr>
            <p:nvPr/>
          </p:nvSpPr>
          <p:spPr bwMode="auto">
            <a:xfrm>
              <a:off x="2596" y="1161"/>
              <a:ext cx="1646" cy="21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9" name="AutoShape 13"/>
            <p:cNvSpPr>
              <a:spLocks noChangeArrowheads="1"/>
            </p:cNvSpPr>
            <p:nvPr/>
          </p:nvSpPr>
          <p:spPr bwMode="auto">
            <a:xfrm>
              <a:off x="2006" y="3150"/>
              <a:ext cx="1646" cy="21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0" name="AutoShape 14"/>
            <p:cNvSpPr>
              <a:spLocks noChangeArrowheads="1"/>
            </p:cNvSpPr>
            <p:nvPr/>
          </p:nvSpPr>
          <p:spPr bwMode="auto">
            <a:xfrm>
              <a:off x="885" y="2176"/>
              <a:ext cx="1646" cy="14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115" name="Group 19"/>
            <p:cNvGrpSpPr>
              <a:grpSpLocks/>
            </p:cNvGrpSpPr>
            <p:nvPr/>
          </p:nvGrpSpPr>
          <p:grpSpPr bwMode="auto">
            <a:xfrm>
              <a:off x="1855" y="1550"/>
              <a:ext cx="639" cy="630"/>
              <a:chOff x="1279" y="1349"/>
              <a:chExt cx="877" cy="877"/>
            </a:xfrm>
          </p:grpSpPr>
          <p:sp>
            <p:nvSpPr>
              <p:cNvPr id="132114" name="Rectangle 18"/>
              <p:cNvSpPr>
                <a:spLocks noChangeArrowheads="1"/>
              </p:cNvSpPr>
              <p:nvPr/>
            </p:nvSpPr>
            <p:spPr bwMode="auto">
              <a:xfrm rot="7458955">
                <a:off x="1280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2" name="Rectangle 16"/>
              <p:cNvSpPr>
                <a:spLocks noChangeArrowheads="1"/>
              </p:cNvSpPr>
              <p:nvPr/>
            </p:nvSpPr>
            <p:spPr bwMode="auto">
              <a:xfrm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3" name="Rectangle 17"/>
              <p:cNvSpPr>
                <a:spLocks noChangeArrowheads="1"/>
              </p:cNvSpPr>
              <p:nvPr/>
            </p:nvSpPr>
            <p:spPr bwMode="auto">
              <a:xfrm rot="2953515"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1" name="Oval 15"/>
              <p:cNvSpPr>
                <a:spLocks noChangeArrowheads="1"/>
              </p:cNvSpPr>
              <p:nvPr/>
            </p:nvSpPr>
            <p:spPr bwMode="auto">
              <a:xfrm>
                <a:off x="1613" y="1691"/>
                <a:ext cx="210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2116" name="Freeform 20"/>
            <p:cNvSpPr>
              <a:spLocks/>
            </p:cNvSpPr>
            <p:nvPr/>
          </p:nvSpPr>
          <p:spPr bwMode="auto">
            <a:xfrm>
              <a:off x="2423" y="1292"/>
              <a:ext cx="192" cy="518"/>
            </a:xfrm>
            <a:custGeom>
              <a:avLst/>
              <a:gdLst>
                <a:gd name="T0" fmla="*/ 192 w 192"/>
                <a:gd name="T1" fmla="*/ 6 h 518"/>
                <a:gd name="T2" fmla="*/ 82 w 192"/>
                <a:gd name="T3" fmla="*/ 15 h 518"/>
                <a:gd name="T4" fmla="*/ 46 w 192"/>
                <a:gd name="T5" fmla="*/ 98 h 518"/>
                <a:gd name="T6" fmla="*/ 0 w 192"/>
                <a:gd name="T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18">
                  <a:moveTo>
                    <a:pt x="192" y="6"/>
                  </a:moveTo>
                  <a:cubicBezTo>
                    <a:pt x="149" y="3"/>
                    <a:pt x="106" y="0"/>
                    <a:pt x="82" y="15"/>
                  </a:cubicBezTo>
                  <a:cubicBezTo>
                    <a:pt x="58" y="30"/>
                    <a:pt x="60" y="14"/>
                    <a:pt x="46" y="98"/>
                  </a:cubicBezTo>
                  <a:cubicBezTo>
                    <a:pt x="32" y="182"/>
                    <a:pt x="16" y="350"/>
                    <a:pt x="0" y="51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21" name="Rectangle 25"/>
            <p:cNvSpPr>
              <a:spLocks noChangeArrowheads="1"/>
            </p:cNvSpPr>
            <p:nvPr/>
          </p:nvSpPr>
          <p:spPr bwMode="auto">
            <a:xfrm>
              <a:off x="4379" y="1033"/>
              <a:ext cx="64" cy="10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2" name="Arc 26"/>
            <p:cNvSpPr>
              <a:spLocks/>
            </p:cNvSpPr>
            <p:nvPr/>
          </p:nvSpPr>
          <p:spPr bwMode="auto">
            <a:xfrm>
              <a:off x="3997" y="877"/>
              <a:ext cx="438" cy="15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03 h 22131"/>
                <a:gd name="T2" fmla="*/ 43193 w 43200"/>
                <a:gd name="T3" fmla="*/ 22131 h 22131"/>
                <a:gd name="T4" fmla="*/ 21600 w 43200"/>
                <a:gd name="T5" fmla="*/ 21600 h 2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31" fill="none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</a:path>
                <a:path w="43200" h="22131" stroke="0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3" name="Arc 27"/>
            <p:cNvSpPr>
              <a:spLocks/>
            </p:cNvSpPr>
            <p:nvPr/>
          </p:nvSpPr>
          <p:spPr bwMode="auto">
            <a:xfrm>
              <a:off x="4048" y="937"/>
              <a:ext cx="328" cy="12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03 h 22131"/>
                <a:gd name="T2" fmla="*/ 43193 w 43200"/>
                <a:gd name="T3" fmla="*/ 22131 h 22131"/>
                <a:gd name="T4" fmla="*/ 21600 w 43200"/>
                <a:gd name="T5" fmla="*/ 21600 h 2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31" fill="none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</a:path>
                <a:path w="43200" h="22131" stroke="0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4" name="Freeform 28"/>
            <p:cNvSpPr>
              <a:spLocks/>
            </p:cNvSpPr>
            <p:nvPr/>
          </p:nvSpPr>
          <p:spPr bwMode="auto">
            <a:xfrm>
              <a:off x="4001" y="931"/>
              <a:ext cx="173" cy="262"/>
            </a:xfrm>
            <a:custGeom>
              <a:avLst/>
              <a:gdLst>
                <a:gd name="T0" fmla="*/ 192 w 192"/>
                <a:gd name="T1" fmla="*/ 6 h 518"/>
                <a:gd name="T2" fmla="*/ 82 w 192"/>
                <a:gd name="T3" fmla="*/ 15 h 518"/>
                <a:gd name="T4" fmla="*/ 46 w 192"/>
                <a:gd name="T5" fmla="*/ 98 h 518"/>
                <a:gd name="T6" fmla="*/ 0 w 192"/>
                <a:gd name="T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18">
                  <a:moveTo>
                    <a:pt x="192" y="6"/>
                  </a:moveTo>
                  <a:cubicBezTo>
                    <a:pt x="149" y="3"/>
                    <a:pt x="106" y="0"/>
                    <a:pt x="82" y="15"/>
                  </a:cubicBezTo>
                  <a:cubicBezTo>
                    <a:pt x="58" y="30"/>
                    <a:pt x="60" y="14"/>
                    <a:pt x="46" y="98"/>
                  </a:cubicBezTo>
                  <a:cubicBezTo>
                    <a:pt x="32" y="182"/>
                    <a:pt x="16" y="350"/>
                    <a:pt x="0" y="51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2125" name="Group 29"/>
            <p:cNvGrpSpPr>
              <a:grpSpLocks/>
            </p:cNvGrpSpPr>
            <p:nvPr/>
          </p:nvGrpSpPr>
          <p:grpSpPr bwMode="auto">
            <a:xfrm>
              <a:off x="2627" y="2514"/>
              <a:ext cx="639" cy="630"/>
              <a:chOff x="1279" y="1349"/>
              <a:chExt cx="877" cy="877"/>
            </a:xfrm>
          </p:grpSpPr>
          <p:sp>
            <p:nvSpPr>
              <p:cNvPr id="132126" name="Rectangle 30"/>
              <p:cNvSpPr>
                <a:spLocks noChangeArrowheads="1"/>
              </p:cNvSpPr>
              <p:nvPr/>
            </p:nvSpPr>
            <p:spPr bwMode="auto">
              <a:xfrm rot="7458955">
                <a:off x="1280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7" name="Rectangle 31"/>
              <p:cNvSpPr>
                <a:spLocks noChangeArrowheads="1"/>
              </p:cNvSpPr>
              <p:nvPr/>
            </p:nvSpPr>
            <p:spPr bwMode="auto">
              <a:xfrm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8" name="Rectangle 32"/>
              <p:cNvSpPr>
                <a:spLocks noChangeArrowheads="1"/>
              </p:cNvSpPr>
              <p:nvPr/>
            </p:nvSpPr>
            <p:spPr bwMode="auto">
              <a:xfrm rot="2953515"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9" name="Oval 33"/>
              <p:cNvSpPr>
                <a:spLocks noChangeArrowheads="1"/>
              </p:cNvSpPr>
              <p:nvPr/>
            </p:nvSpPr>
            <p:spPr bwMode="auto">
              <a:xfrm>
                <a:off x="1613" y="1691"/>
                <a:ext cx="210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2130" name="Freeform 34"/>
            <p:cNvSpPr>
              <a:spLocks/>
            </p:cNvSpPr>
            <p:nvPr/>
          </p:nvSpPr>
          <p:spPr bwMode="auto">
            <a:xfrm flipH="1">
              <a:off x="2492" y="2238"/>
              <a:ext cx="192" cy="518"/>
            </a:xfrm>
            <a:custGeom>
              <a:avLst/>
              <a:gdLst>
                <a:gd name="T0" fmla="*/ 192 w 192"/>
                <a:gd name="T1" fmla="*/ 6 h 518"/>
                <a:gd name="T2" fmla="*/ 82 w 192"/>
                <a:gd name="T3" fmla="*/ 15 h 518"/>
                <a:gd name="T4" fmla="*/ 46 w 192"/>
                <a:gd name="T5" fmla="*/ 98 h 518"/>
                <a:gd name="T6" fmla="*/ 0 w 192"/>
                <a:gd name="T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18">
                  <a:moveTo>
                    <a:pt x="192" y="6"/>
                  </a:moveTo>
                  <a:cubicBezTo>
                    <a:pt x="149" y="3"/>
                    <a:pt x="106" y="0"/>
                    <a:pt x="82" y="15"/>
                  </a:cubicBezTo>
                  <a:cubicBezTo>
                    <a:pt x="58" y="30"/>
                    <a:pt x="60" y="14"/>
                    <a:pt x="46" y="98"/>
                  </a:cubicBezTo>
                  <a:cubicBezTo>
                    <a:pt x="32" y="182"/>
                    <a:pt x="16" y="350"/>
                    <a:pt x="0" y="51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32" name="Arc 36"/>
            <p:cNvSpPr>
              <a:spLocks/>
            </p:cNvSpPr>
            <p:nvPr/>
          </p:nvSpPr>
          <p:spPr bwMode="auto">
            <a:xfrm>
              <a:off x="1774" y="1490"/>
              <a:ext cx="420" cy="256"/>
            </a:xfrm>
            <a:custGeom>
              <a:avLst/>
              <a:gdLst>
                <a:gd name="G0" fmla="+- 21562 0 0"/>
                <a:gd name="G1" fmla="+- 21600 0 0"/>
                <a:gd name="G2" fmla="+- 21600 0 0"/>
                <a:gd name="T0" fmla="*/ 0 w 27080"/>
                <a:gd name="T1" fmla="*/ 20313 h 21600"/>
                <a:gd name="T2" fmla="*/ 27080 w 27080"/>
                <a:gd name="T3" fmla="*/ 717 h 21600"/>
                <a:gd name="T4" fmla="*/ 21562 w 27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80" h="21600" fill="none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</a:path>
                <a:path w="27080" h="21600" stroke="0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  <a:lnTo>
                    <a:pt x="2156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3" name="Arc 37"/>
            <p:cNvSpPr>
              <a:spLocks/>
            </p:cNvSpPr>
            <p:nvPr/>
          </p:nvSpPr>
          <p:spPr bwMode="auto">
            <a:xfrm flipH="1">
              <a:off x="2958" y="2464"/>
              <a:ext cx="420" cy="256"/>
            </a:xfrm>
            <a:custGeom>
              <a:avLst/>
              <a:gdLst>
                <a:gd name="G0" fmla="+- 21562 0 0"/>
                <a:gd name="G1" fmla="+- 21600 0 0"/>
                <a:gd name="G2" fmla="+- 21600 0 0"/>
                <a:gd name="T0" fmla="*/ 0 w 27080"/>
                <a:gd name="T1" fmla="*/ 20313 h 21600"/>
                <a:gd name="T2" fmla="*/ 27080 w 27080"/>
                <a:gd name="T3" fmla="*/ 717 h 21600"/>
                <a:gd name="T4" fmla="*/ 21562 w 27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80" h="21600" fill="none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</a:path>
                <a:path w="27080" h="21600" stroke="0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  <a:lnTo>
                    <a:pt x="2156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6" name="Text Box 40"/>
            <p:cNvSpPr txBox="1">
              <a:spLocks noChangeArrowheads="1"/>
            </p:cNvSpPr>
            <p:nvPr/>
          </p:nvSpPr>
          <p:spPr bwMode="auto">
            <a:xfrm>
              <a:off x="2768" y="888"/>
              <a:ext cx="7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Upper Tank</a:t>
              </a:r>
            </a:p>
          </p:txBody>
        </p:sp>
        <p:sp>
          <p:nvSpPr>
            <p:cNvPr id="132137" name="Text Box 41"/>
            <p:cNvSpPr txBox="1">
              <a:spLocks noChangeArrowheads="1"/>
            </p:cNvSpPr>
            <p:nvPr/>
          </p:nvSpPr>
          <p:spPr bwMode="auto">
            <a:xfrm>
              <a:off x="2004" y="3406"/>
              <a:ext cx="7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Lower Tank</a:t>
              </a:r>
            </a:p>
          </p:txBody>
        </p:sp>
        <p:sp>
          <p:nvSpPr>
            <p:cNvPr id="132138" name="Text Box 42"/>
            <p:cNvSpPr txBox="1">
              <a:spLocks noChangeArrowheads="1"/>
            </p:cNvSpPr>
            <p:nvPr/>
          </p:nvSpPr>
          <p:spPr bwMode="auto">
            <a:xfrm>
              <a:off x="865" y="2368"/>
              <a:ext cx="1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Middle Collection Tank</a:t>
              </a:r>
            </a:p>
          </p:txBody>
        </p:sp>
        <p:sp>
          <p:nvSpPr>
            <p:cNvPr id="132139" name="Text Box 43"/>
            <p:cNvSpPr txBox="1">
              <a:spLocks noChangeArrowheads="1"/>
            </p:cNvSpPr>
            <p:nvPr/>
          </p:nvSpPr>
          <p:spPr bwMode="auto">
            <a:xfrm>
              <a:off x="3969" y="2821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Pump</a:t>
              </a:r>
            </a:p>
          </p:txBody>
        </p:sp>
        <p:sp>
          <p:nvSpPr>
            <p:cNvPr id="132140" name="Text Box 44"/>
            <p:cNvSpPr txBox="1">
              <a:spLocks noChangeArrowheads="1"/>
            </p:cNvSpPr>
            <p:nvPr/>
          </p:nvSpPr>
          <p:spPr bwMode="auto">
            <a:xfrm>
              <a:off x="142" y="1552"/>
              <a:ext cx="3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ym typeface="Symbol" pitchFamily="18" charset="2"/>
                </a:rPr>
                <a:t>U</a:t>
              </a:r>
              <a:r>
                <a:rPr lang="en-US" altLang="en-US" baseline="-25000" dirty="0" smtClean="0">
                  <a:sym typeface="Symbol" pitchFamily="18" charset="2"/>
                </a:rPr>
                <a:t>1</a:t>
              </a:r>
              <a:endParaRPr lang="en-US" altLang="en-US" dirty="0">
                <a:sym typeface="Symbol" pitchFamily="18" charset="2"/>
              </a:endParaRPr>
            </a:p>
          </p:txBody>
        </p:sp>
        <p:sp>
          <p:nvSpPr>
            <p:cNvPr id="132141" name="Text Box 45"/>
            <p:cNvSpPr txBox="1">
              <a:spLocks noChangeArrowheads="1"/>
            </p:cNvSpPr>
            <p:nvPr/>
          </p:nvSpPr>
          <p:spPr bwMode="auto">
            <a:xfrm>
              <a:off x="4608" y="2316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ym typeface="Symbol" pitchFamily="18" charset="2"/>
                </a:rPr>
                <a:t>U</a:t>
              </a:r>
              <a:endParaRPr lang="en-US" altLang="en-US" dirty="0">
                <a:sym typeface="Symbol" pitchFamily="18" charset="2"/>
              </a:endParaRPr>
            </a:p>
          </p:txBody>
        </p:sp>
        <p:sp>
          <p:nvSpPr>
            <p:cNvPr id="132142" name="Line 46"/>
            <p:cNvSpPr>
              <a:spLocks noChangeShapeType="1"/>
            </p:cNvSpPr>
            <p:nvPr/>
          </p:nvSpPr>
          <p:spPr bwMode="auto">
            <a:xfrm>
              <a:off x="686" y="2277"/>
              <a:ext cx="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43" name="Line 47"/>
            <p:cNvSpPr>
              <a:spLocks noChangeShapeType="1"/>
            </p:cNvSpPr>
            <p:nvPr/>
          </p:nvSpPr>
          <p:spPr bwMode="auto">
            <a:xfrm>
              <a:off x="691" y="1240"/>
              <a:ext cx="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44" name="Rectangle 48"/>
            <p:cNvSpPr>
              <a:spLocks noChangeArrowheads="1"/>
            </p:cNvSpPr>
            <p:nvPr/>
          </p:nvSpPr>
          <p:spPr bwMode="auto">
            <a:xfrm>
              <a:off x="130" y="2511"/>
              <a:ext cx="3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ym typeface="Symbol" pitchFamily="18" charset="2"/>
                </a:rPr>
                <a:t>U</a:t>
              </a:r>
              <a:r>
                <a:rPr lang="en-US" altLang="en-US" baseline="-25000" dirty="0" smtClean="0">
                  <a:sym typeface="Symbol" pitchFamily="18" charset="2"/>
                </a:rPr>
                <a:t>2</a:t>
              </a:r>
              <a:endParaRPr lang="en-US" altLang="en-US" baseline="-25000" dirty="0">
                <a:sym typeface="Symbol" pitchFamily="18" charset="2"/>
              </a:endParaRPr>
            </a:p>
          </p:txBody>
        </p:sp>
        <p:sp>
          <p:nvSpPr>
            <p:cNvPr id="132145" name="Line 49"/>
            <p:cNvSpPr>
              <a:spLocks noChangeShapeType="1"/>
            </p:cNvSpPr>
            <p:nvPr/>
          </p:nvSpPr>
          <p:spPr bwMode="auto">
            <a:xfrm flipH="1">
              <a:off x="5079" y="1257"/>
              <a:ext cx="19" cy="2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4578" name="Picture 2" descr="http://openclipart.org/image/800px/svg_to_png/193831/Bamboo_ru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22" y="1560045"/>
            <a:ext cx="3703828" cy="37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1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5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Meters</a:t>
            </a:r>
            <a:endParaRPr lang="en-US" altLang="en-US" dirty="0"/>
          </a:p>
        </p:txBody>
      </p:sp>
      <p:grpSp>
        <p:nvGrpSpPr>
          <p:cNvPr id="133200" name="Group 80"/>
          <p:cNvGrpSpPr>
            <a:grpSpLocks/>
          </p:cNvGrpSpPr>
          <p:nvPr/>
        </p:nvGrpSpPr>
        <p:grpSpPr bwMode="auto">
          <a:xfrm>
            <a:off x="2981326" y="1808163"/>
            <a:ext cx="3700463" cy="4027487"/>
            <a:chOff x="1878" y="1139"/>
            <a:chExt cx="2331" cy="2537"/>
          </a:xfrm>
        </p:grpSpPr>
        <p:grpSp>
          <p:nvGrpSpPr>
            <p:cNvPr id="133151" name="Group 31"/>
            <p:cNvGrpSpPr>
              <a:grpSpLocks/>
            </p:cNvGrpSpPr>
            <p:nvPr/>
          </p:nvGrpSpPr>
          <p:grpSpPr bwMode="auto">
            <a:xfrm>
              <a:off x="3750" y="2046"/>
              <a:ext cx="459" cy="381"/>
              <a:chOff x="832" y="1369"/>
              <a:chExt cx="165" cy="130"/>
            </a:xfrm>
          </p:grpSpPr>
          <p:sp>
            <p:nvSpPr>
              <p:cNvPr id="133152" name="Line 32"/>
              <p:cNvSpPr>
                <a:spLocks noChangeShapeType="1"/>
              </p:cNvSpPr>
              <p:nvPr/>
            </p:nvSpPr>
            <p:spPr bwMode="auto">
              <a:xfrm>
                <a:off x="914" y="136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53" name="Line 33"/>
              <p:cNvSpPr>
                <a:spLocks noChangeShapeType="1"/>
              </p:cNvSpPr>
              <p:nvPr/>
            </p:nvSpPr>
            <p:spPr bwMode="auto">
              <a:xfrm>
                <a:off x="914" y="14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54" name="Line 34"/>
              <p:cNvSpPr>
                <a:spLocks noChangeShapeType="1"/>
              </p:cNvSpPr>
              <p:nvPr/>
            </p:nvSpPr>
            <p:spPr bwMode="auto">
              <a:xfrm rot="5400000">
                <a:off x="915" y="1335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55" name="Line 35"/>
              <p:cNvSpPr>
                <a:spLocks noChangeShapeType="1"/>
              </p:cNvSpPr>
              <p:nvPr/>
            </p:nvSpPr>
            <p:spPr bwMode="auto">
              <a:xfrm rot="5400000">
                <a:off x="915" y="1392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33163" name="AutoShape 43"/>
            <p:cNvCxnSpPr>
              <a:cxnSpLocks noChangeShapeType="1"/>
              <a:stCxn id="133180" idx="0"/>
              <a:endCxn id="133194" idx="1"/>
            </p:cNvCxnSpPr>
            <p:nvPr/>
          </p:nvCxnSpPr>
          <p:spPr bwMode="auto">
            <a:xfrm rot="10800000">
              <a:off x="2080" y="2272"/>
              <a:ext cx="5" cy="272"/>
            </a:xfrm>
            <a:prstGeom prst="bentConnector3">
              <a:avLst>
                <a:gd name="adj1" fmla="val 6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69" name="AutoShape 49"/>
            <p:cNvCxnSpPr>
              <a:cxnSpLocks noChangeShapeType="1"/>
              <a:stCxn id="133193" idx="0"/>
              <a:endCxn id="133152" idx="0"/>
            </p:cNvCxnSpPr>
            <p:nvPr/>
          </p:nvCxnSpPr>
          <p:spPr bwMode="auto">
            <a:xfrm rot="10800000" flipH="1" flipV="1">
              <a:off x="2080" y="1139"/>
              <a:ext cx="1898" cy="907"/>
            </a:xfrm>
            <a:prstGeom prst="bentConnector4">
              <a:avLst>
                <a:gd name="adj1" fmla="val 99787"/>
                <a:gd name="adj2" fmla="val 577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70" name="AutoShape 50"/>
            <p:cNvCxnSpPr>
              <a:cxnSpLocks noChangeShapeType="1"/>
              <a:stCxn id="133153" idx="1"/>
              <a:endCxn id="133181" idx="1"/>
            </p:cNvCxnSpPr>
            <p:nvPr/>
          </p:nvCxnSpPr>
          <p:spPr bwMode="auto">
            <a:xfrm rot="5400000">
              <a:off x="2407" y="2105"/>
              <a:ext cx="1249" cy="189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3171" name="Group 51"/>
            <p:cNvGrpSpPr>
              <a:grpSpLocks/>
            </p:cNvGrpSpPr>
            <p:nvPr/>
          </p:nvGrpSpPr>
          <p:grpSpPr bwMode="auto">
            <a:xfrm rot="16200000" flipH="1">
              <a:off x="1519" y="2909"/>
              <a:ext cx="1132" cy="401"/>
              <a:chOff x="1557" y="906"/>
              <a:chExt cx="387" cy="144"/>
            </a:xfrm>
          </p:grpSpPr>
          <p:grpSp>
            <p:nvGrpSpPr>
              <p:cNvPr id="133172" name="Group 52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33173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4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5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9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180" name="Line 60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1" name="Line 61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184" name="Group 64"/>
            <p:cNvGrpSpPr>
              <a:grpSpLocks/>
            </p:cNvGrpSpPr>
            <p:nvPr/>
          </p:nvGrpSpPr>
          <p:grpSpPr bwMode="auto">
            <a:xfrm rot="16200000" flipH="1">
              <a:off x="1512" y="1505"/>
              <a:ext cx="1133" cy="401"/>
              <a:chOff x="1557" y="906"/>
              <a:chExt cx="387" cy="144"/>
            </a:xfrm>
          </p:grpSpPr>
          <p:grpSp>
            <p:nvGrpSpPr>
              <p:cNvPr id="133185" name="Group 65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33186" name="Line 66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87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88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8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9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9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92" name="Line 72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193" name="Line 73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4" name="Line 74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5602" name="Picture 2" descr="Multimeter by mindaslab - A simple Multimeter from A.K.karthikeyan of Mind As L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7" y="3495257"/>
            <a:ext cx="1586171" cy="270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1728592" y="4095957"/>
            <a:ext cx="1565753" cy="2217161"/>
          </a:xfrm>
          <a:custGeom>
            <a:avLst/>
            <a:gdLst>
              <a:gd name="connsiteX0" fmla="*/ 0 w 1565753"/>
              <a:gd name="connsiteY0" fmla="*/ 1916536 h 2217161"/>
              <a:gd name="connsiteX1" fmla="*/ 12526 w 1565753"/>
              <a:gd name="connsiteY1" fmla="*/ 2029270 h 2217161"/>
              <a:gd name="connsiteX2" fmla="*/ 25052 w 1565753"/>
              <a:gd name="connsiteY2" fmla="*/ 2066848 h 2217161"/>
              <a:gd name="connsiteX3" fmla="*/ 112734 w 1565753"/>
              <a:gd name="connsiteY3" fmla="*/ 2104427 h 2217161"/>
              <a:gd name="connsiteX4" fmla="*/ 175364 w 1565753"/>
              <a:gd name="connsiteY4" fmla="*/ 2142005 h 2217161"/>
              <a:gd name="connsiteX5" fmla="*/ 237994 w 1565753"/>
              <a:gd name="connsiteY5" fmla="*/ 2167057 h 2217161"/>
              <a:gd name="connsiteX6" fmla="*/ 275572 w 1565753"/>
              <a:gd name="connsiteY6" fmla="*/ 2192109 h 2217161"/>
              <a:gd name="connsiteX7" fmla="*/ 350729 w 1565753"/>
              <a:gd name="connsiteY7" fmla="*/ 2217161 h 2217161"/>
              <a:gd name="connsiteX8" fmla="*/ 413359 w 1565753"/>
              <a:gd name="connsiteY8" fmla="*/ 2204635 h 2217161"/>
              <a:gd name="connsiteX9" fmla="*/ 450937 w 1565753"/>
              <a:gd name="connsiteY9" fmla="*/ 2192109 h 2217161"/>
              <a:gd name="connsiteX10" fmla="*/ 501041 w 1565753"/>
              <a:gd name="connsiteY10" fmla="*/ 2179583 h 2217161"/>
              <a:gd name="connsiteX11" fmla="*/ 538619 w 1565753"/>
              <a:gd name="connsiteY11" fmla="*/ 2154531 h 2217161"/>
              <a:gd name="connsiteX12" fmla="*/ 576197 w 1565753"/>
              <a:gd name="connsiteY12" fmla="*/ 2142005 h 2217161"/>
              <a:gd name="connsiteX13" fmla="*/ 626301 w 1565753"/>
              <a:gd name="connsiteY13" fmla="*/ 2104427 h 2217161"/>
              <a:gd name="connsiteX14" fmla="*/ 663879 w 1565753"/>
              <a:gd name="connsiteY14" fmla="*/ 1390443 h 2217161"/>
              <a:gd name="connsiteX15" fmla="*/ 688931 w 1565753"/>
              <a:gd name="connsiteY15" fmla="*/ 1252657 h 2217161"/>
              <a:gd name="connsiteX16" fmla="*/ 726509 w 1565753"/>
              <a:gd name="connsiteY16" fmla="*/ 1202553 h 2217161"/>
              <a:gd name="connsiteX17" fmla="*/ 739035 w 1565753"/>
              <a:gd name="connsiteY17" fmla="*/ 1052240 h 2217161"/>
              <a:gd name="connsiteX18" fmla="*/ 789140 w 1565753"/>
              <a:gd name="connsiteY18" fmla="*/ 977084 h 2217161"/>
              <a:gd name="connsiteX19" fmla="*/ 814192 w 1565753"/>
              <a:gd name="connsiteY19" fmla="*/ 939506 h 2217161"/>
              <a:gd name="connsiteX20" fmla="*/ 851770 w 1565753"/>
              <a:gd name="connsiteY20" fmla="*/ 889402 h 2217161"/>
              <a:gd name="connsiteX21" fmla="*/ 876822 w 1565753"/>
              <a:gd name="connsiteY21" fmla="*/ 814246 h 2217161"/>
              <a:gd name="connsiteX22" fmla="*/ 914400 w 1565753"/>
              <a:gd name="connsiteY22" fmla="*/ 688985 h 2217161"/>
              <a:gd name="connsiteX23" fmla="*/ 939452 w 1565753"/>
              <a:gd name="connsiteY23" fmla="*/ 626355 h 2217161"/>
              <a:gd name="connsiteX24" fmla="*/ 989556 w 1565753"/>
              <a:gd name="connsiteY24" fmla="*/ 551199 h 2217161"/>
              <a:gd name="connsiteX25" fmla="*/ 1014608 w 1565753"/>
              <a:gd name="connsiteY25" fmla="*/ 513621 h 2217161"/>
              <a:gd name="connsiteX26" fmla="*/ 1027134 w 1565753"/>
              <a:gd name="connsiteY26" fmla="*/ 275627 h 2217161"/>
              <a:gd name="connsiteX27" fmla="*/ 1052186 w 1565753"/>
              <a:gd name="connsiteY27" fmla="*/ 200470 h 2217161"/>
              <a:gd name="connsiteX28" fmla="*/ 1089764 w 1565753"/>
              <a:gd name="connsiteY28" fmla="*/ 175418 h 2217161"/>
              <a:gd name="connsiteX29" fmla="*/ 1227550 w 1565753"/>
              <a:gd name="connsiteY29" fmla="*/ 75210 h 2217161"/>
              <a:gd name="connsiteX30" fmla="*/ 1302707 w 1565753"/>
              <a:gd name="connsiteY30" fmla="*/ 37632 h 2217161"/>
              <a:gd name="connsiteX31" fmla="*/ 1340285 w 1565753"/>
              <a:gd name="connsiteY31" fmla="*/ 12580 h 2217161"/>
              <a:gd name="connsiteX32" fmla="*/ 1565753 w 1565753"/>
              <a:gd name="connsiteY32" fmla="*/ 54 h 221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65753" h="2217161">
                <a:moveTo>
                  <a:pt x="0" y="1916536"/>
                </a:moveTo>
                <a:cubicBezTo>
                  <a:pt x="4175" y="1954114"/>
                  <a:pt x="6310" y="1991975"/>
                  <a:pt x="12526" y="2029270"/>
                </a:cubicBezTo>
                <a:cubicBezTo>
                  <a:pt x="14697" y="2042294"/>
                  <a:pt x="15716" y="2057512"/>
                  <a:pt x="25052" y="2066848"/>
                </a:cubicBezTo>
                <a:cubicBezTo>
                  <a:pt x="51119" y="2092915"/>
                  <a:pt x="82789" y="2089454"/>
                  <a:pt x="112734" y="2104427"/>
                </a:cubicBezTo>
                <a:cubicBezTo>
                  <a:pt x="134510" y="2115315"/>
                  <a:pt x="153588" y="2131117"/>
                  <a:pt x="175364" y="2142005"/>
                </a:cubicBezTo>
                <a:cubicBezTo>
                  <a:pt x="195475" y="2152061"/>
                  <a:pt x="217883" y="2157001"/>
                  <a:pt x="237994" y="2167057"/>
                </a:cubicBezTo>
                <a:cubicBezTo>
                  <a:pt x="251459" y="2173790"/>
                  <a:pt x="261815" y="2185995"/>
                  <a:pt x="275572" y="2192109"/>
                </a:cubicBezTo>
                <a:cubicBezTo>
                  <a:pt x="299703" y="2202834"/>
                  <a:pt x="350729" y="2217161"/>
                  <a:pt x="350729" y="2217161"/>
                </a:cubicBezTo>
                <a:cubicBezTo>
                  <a:pt x="371606" y="2212986"/>
                  <a:pt x="392705" y="2209799"/>
                  <a:pt x="413359" y="2204635"/>
                </a:cubicBezTo>
                <a:cubicBezTo>
                  <a:pt x="426168" y="2201433"/>
                  <a:pt x="438241" y="2195736"/>
                  <a:pt x="450937" y="2192109"/>
                </a:cubicBezTo>
                <a:cubicBezTo>
                  <a:pt x="467490" y="2187380"/>
                  <a:pt x="484340" y="2183758"/>
                  <a:pt x="501041" y="2179583"/>
                </a:cubicBezTo>
                <a:cubicBezTo>
                  <a:pt x="513567" y="2171232"/>
                  <a:pt x="525154" y="2161264"/>
                  <a:pt x="538619" y="2154531"/>
                </a:cubicBezTo>
                <a:cubicBezTo>
                  <a:pt x="550429" y="2148626"/>
                  <a:pt x="564733" y="2148556"/>
                  <a:pt x="576197" y="2142005"/>
                </a:cubicBezTo>
                <a:cubicBezTo>
                  <a:pt x="594323" y="2131647"/>
                  <a:pt x="609600" y="2116953"/>
                  <a:pt x="626301" y="2104427"/>
                </a:cubicBezTo>
                <a:cubicBezTo>
                  <a:pt x="720072" y="1823111"/>
                  <a:pt x="639798" y="2088784"/>
                  <a:pt x="663879" y="1390443"/>
                </a:cubicBezTo>
                <a:cubicBezTo>
                  <a:pt x="664149" y="1382625"/>
                  <a:pt x="677811" y="1274898"/>
                  <a:pt x="688931" y="1252657"/>
                </a:cubicBezTo>
                <a:cubicBezTo>
                  <a:pt x="698267" y="1233984"/>
                  <a:pt x="713983" y="1219254"/>
                  <a:pt x="726509" y="1202553"/>
                </a:cubicBezTo>
                <a:cubicBezTo>
                  <a:pt x="730684" y="1152449"/>
                  <a:pt x="729769" y="1101657"/>
                  <a:pt x="739035" y="1052240"/>
                </a:cubicBezTo>
                <a:cubicBezTo>
                  <a:pt x="748310" y="1002772"/>
                  <a:pt x="764202" y="1008256"/>
                  <a:pt x="789140" y="977084"/>
                </a:cubicBezTo>
                <a:cubicBezTo>
                  <a:pt x="798545" y="965329"/>
                  <a:pt x="805442" y="951756"/>
                  <a:pt x="814192" y="939506"/>
                </a:cubicBezTo>
                <a:cubicBezTo>
                  <a:pt x="826326" y="922518"/>
                  <a:pt x="839244" y="906103"/>
                  <a:pt x="851770" y="889402"/>
                </a:cubicBezTo>
                <a:cubicBezTo>
                  <a:pt x="860121" y="864350"/>
                  <a:pt x="870417" y="839865"/>
                  <a:pt x="876822" y="814246"/>
                </a:cubicBezTo>
                <a:cubicBezTo>
                  <a:pt x="889125" y="765033"/>
                  <a:pt x="894070" y="739809"/>
                  <a:pt x="914400" y="688985"/>
                </a:cubicBezTo>
                <a:cubicBezTo>
                  <a:pt x="922751" y="668108"/>
                  <a:pt x="928685" y="646094"/>
                  <a:pt x="939452" y="626355"/>
                </a:cubicBezTo>
                <a:cubicBezTo>
                  <a:pt x="953870" y="599923"/>
                  <a:pt x="972855" y="576251"/>
                  <a:pt x="989556" y="551199"/>
                </a:cubicBezTo>
                <a:lnTo>
                  <a:pt x="1014608" y="513621"/>
                </a:lnTo>
                <a:cubicBezTo>
                  <a:pt x="1018783" y="434290"/>
                  <a:pt x="1017669" y="354502"/>
                  <a:pt x="1027134" y="275627"/>
                </a:cubicBezTo>
                <a:cubicBezTo>
                  <a:pt x="1030280" y="249408"/>
                  <a:pt x="1030214" y="215118"/>
                  <a:pt x="1052186" y="200470"/>
                </a:cubicBezTo>
                <a:cubicBezTo>
                  <a:pt x="1064712" y="192119"/>
                  <a:pt x="1078574" y="185489"/>
                  <a:pt x="1089764" y="175418"/>
                </a:cubicBezTo>
                <a:cubicBezTo>
                  <a:pt x="1204981" y="71722"/>
                  <a:pt x="1130948" y="99360"/>
                  <a:pt x="1227550" y="75210"/>
                </a:cubicBezTo>
                <a:cubicBezTo>
                  <a:pt x="1335252" y="3411"/>
                  <a:pt x="1198981" y="89495"/>
                  <a:pt x="1302707" y="37632"/>
                </a:cubicBezTo>
                <a:cubicBezTo>
                  <a:pt x="1316172" y="30899"/>
                  <a:pt x="1325488" y="15354"/>
                  <a:pt x="1340285" y="12580"/>
                </a:cubicBezTo>
                <a:cubicBezTo>
                  <a:pt x="1415630" y="-1547"/>
                  <a:pt x="1490218" y="54"/>
                  <a:pt x="1565753" y="5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926926" y="5761186"/>
            <a:ext cx="2367419" cy="802452"/>
          </a:xfrm>
          <a:custGeom>
            <a:avLst/>
            <a:gdLst>
              <a:gd name="connsiteX0" fmla="*/ 0 w 2367419"/>
              <a:gd name="connsiteY0" fmla="*/ 201203 h 802452"/>
              <a:gd name="connsiteX1" fmla="*/ 25052 w 2367419"/>
              <a:gd name="connsiteY1" fmla="*/ 263833 h 802452"/>
              <a:gd name="connsiteX2" fmla="*/ 100208 w 2367419"/>
              <a:gd name="connsiteY2" fmla="*/ 414146 h 802452"/>
              <a:gd name="connsiteX3" fmla="*/ 187890 w 2367419"/>
              <a:gd name="connsiteY3" fmla="*/ 464250 h 802452"/>
              <a:gd name="connsiteX4" fmla="*/ 225469 w 2367419"/>
              <a:gd name="connsiteY4" fmla="*/ 476776 h 802452"/>
              <a:gd name="connsiteX5" fmla="*/ 300625 w 2367419"/>
              <a:gd name="connsiteY5" fmla="*/ 514354 h 802452"/>
              <a:gd name="connsiteX6" fmla="*/ 388307 w 2367419"/>
              <a:gd name="connsiteY6" fmla="*/ 576984 h 802452"/>
              <a:gd name="connsiteX7" fmla="*/ 425885 w 2367419"/>
              <a:gd name="connsiteY7" fmla="*/ 614562 h 802452"/>
              <a:gd name="connsiteX8" fmla="*/ 488515 w 2367419"/>
              <a:gd name="connsiteY8" fmla="*/ 652140 h 802452"/>
              <a:gd name="connsiteX9" fmla="*/ 538619 w 2367419"/>
              <a:gd name="connsiteY9" fmla="*/ 702244 h 802452"/>
              <a:gd name="connsiteX10" fmla="*/ 576197 w 2367419"/>
              <a:gd name="connsiteY10" fmla="*/ 714770 h 802452"/>
              <a:gd name="connsiteX11" fmla="*/ 651353 w 2367419"/>
              <a:gd name="connsiteY11" fmla="*/ 752348 h 802452"/>
              <a:gd name="connsiteX12" fmla="*/ 676406 w 2367419"/>
              <a:gd name="connsiteY12" fmla="*/ 777400 h 802452"/>
              <a:gd name="connsiteX13" fmla="*/ 751562 w 2367419"/>
              <a:gd name="connsiteY13" fmla="*/ 802452 h 802452"/>
              <a:gd name="connsiteX14" fmla="*/ 1277655 w 2367419"/>
              <a:gd name="connsiteY14" fmla="*/ 789926 h 802452"/>
              <a:gd name="connsiteX15" fmla="*/ 1327759 w 2367419"/>
              <a:gd name="connsiteY15" fmla="*/ 752348 h 802452"/>
              <a:gd name="connsiteX16" fmla="*/ 1490597 w 2367419"/>
              <a:gd name="connsiteY16" fmla="*/ 677192 h 802452"/>
              <a:gd name="connsiteX17" fmla="*/ 1590806 w 2367419"/>
              <a:gd name="connsiteY17" fmla="*/ 564458 h 802452"/>
              <a:gd name="connsiteX18" fmla="*/ 1628384 w 2367419"/>
              <a:gd name="connsiteY18" fmla="*/ 539406 h 802452"/>
              <a:gd name="connsiteX19" fmla="*/ 1665962 w 2367419"/>
              <a:gd name="connsiteY19" fmla="*/ 501828 h 802452"/>
              <a:gd name="connsiteX20" fmla="*/ 1716066 w 2367419"/>
              <a:gd name="connsiteY20" fmla="*/ 464250 h 802452"/>
              <a:gd name="connsiteX21" fmla="*/ 1766170 w 2367419"/>
              <a:gd name="connsiteY21" fmla="*/ 401619 h 802452"/>
              <a:gd name="connsiteX22" fmla="*/ 1803748 w 2367419"/>
              <a:gd name="connsiteY22" fmla="*/ 376567 h 802452"/>
              <a:gd name="connsiteX23" fmla="*/ 1903956 w 2367419"/>
              <a:gd name="connsiteY23" fmla="*/ 251307 h 802452"/>
              <a:gd name="connsiteX24" fmla="*/ 1929008 w 2367419"/>
              <a:gd name="connsiteY24" fmla="*/ 213729 h 802452"/>
              <a:gd name="connsiteX25" fmla="*/ 2004164 w 2367419"/>
              <a:gd name="connsiteY25" fmla="*/ 151099 h 802452"/>
              <a:gd name="connsiteX26" fmla="*/ 2079321 w 2367419"/>
              <a:gd name="connsiteY26" fmla="*/ 88469 h 802452"/>
              <a:gd name="connsiteX27" fmla="*/ 2116899 w 2367419"/>
              <a:gd name="connsiteY27" fmla="*/ 50891 h 802452"/>
              <a:gd name="connsiteX28" fmla="*/ 2154477 w 2367419"/>
              <a:gd name="connsiteY28" fmla="*/ 38365 h 802452"/>
              <a:gd name="connsiteX29" fmla="*/ 2192055 w 2367419"/>
              <a:gd name="connsiteY29" fmla="*/ 13313 h 802452"/>
              <a:gd name="connsiteX30" fmla="*/ 2367419 w 2367419"/>
              <a:gd name="connsiteY30" fmla="*/ 787 h 80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367419" h="802452">
                <a:moveTo>
                  <a:pt x="0" y="201203"/>
                </a:moveTo>
                <a:cubicBezTo>
                  <a:pt x="8351" y="222080"/>
                  <a:pt x="17368" y="242702"/>
                  <a:pt x="25052" y="263833"/>
                </a:cubicBezTo>
                <a:cubicBezTo>
                  <a:pt x="41057" y="307848"/>
                  <a:pt x="56627" y="385092"/>
                  <a:pt x="100208" y="414146"/>
                </a:cubicBezTo>
                <a:cubicBezTo>
                  <a:pt x="137947" y="439305"/>
                  <a:pt x="143393" y="445180"/>
                  <a:pt x="187890" y="464250"/>
                </a:cubicBezTo>
                <a:cubicBezTo>
                  <a:pt x="200026" y="469451"/>
                  <a:pt x="212943" y="472601"/>
                  <a:pt x="225469" y="476776"/>
                </a:cubicBezTo>
                <a:cubicBezTo>
                  <a:pt x="333162" y="548572"/>
                  <a:pt x="196905" y="462494"/>
                  <a:pt x="300625" y="514354"/>
                </a:cubicBezTo>
                <a:cubicBezTo>
                  <a:pt x="316486" y="522285"/>
                  <a:pt x="380364" y="570175"/>
                  <a:pt x="388307" y="576984"/>
                </a:cubicBezTo>
                <a:cubicBezTo>
                  <a:pt x="401757" y="588512"/>
                  <a:pt x="411713" y="603933"/>
                  <a:pt x="425885" y="614562"/>
                </a:cubicBezTo>
                <a:cubicBezTo>
                  <a:pt x="445362" y="629170"/>
                  <a:pt x="469297" y="637193"/>
                  <a:pt x="488515" y="652140"/>
                </a:cubicBezTo>
                <a:cubicBezTo>
                  <a:pt x="507159" y="666641"/>
                  <a:pt x="519399" y="688516"/>
                  <a:pt x="538619" y="702244"/>
                </a:cubicBezTo>
                <a:cubicBezTo>
                  <a:pt x="549363" y="709918"/>
                  <a:pt x="564387" y="708865"/>
                  <a:pt x="576197" y="714770"/>
                </a:cubicBezTo>
                <a:cubicBezTo>
                  <a:pt x="673325" y="763334"/>
                  <a:pt x="556900" y="720864"/>
                  <a:pt x="651353" y="752348"/>
                </a:cubicBezTo>
                <a:cubicBezTo>
                  <a:pt x="659704" y="760699"/>
                  <a:pt x="665843" y="772119"/>
                  <a:pt x="676406" y="777400"/>
                </a:cubicBezTo>
                <a:cubicBezTo>
                  <a:pt x="700025" y="789210"/>
                  <a:pt x="751562" y="802452"/>
                  <a:pt x="751562" y="802452"/>
                </a:cubicBezTo>
                <a:cubicBezTo>
                  <a:pt x="926926" y="798277"/>
                  <a:pt x="1102900" y="805122"/>
                  <a:pt x="1277655" y="789926"/>
                </a:cubicBezTo>
                <a:cubicBezTo>
                  <a:pt x="1298453" y="788117"/>
                  <a:pt x="1309086" y="761684"/>
                  <a:pt x="1327759" y="752348"/>
                </a:cubicBezTo>
                <a:cubicBezTo>
                  <a:pt x="1550539" y="640958"/>
                  <a:pt x="1387635" y="745834"/>
                  <a:pt x="1490597" y="677192"/>
                </a:cubicBezTo>
                <a:cubicBezTo>
                  <a:pt x="1520719" y="632010"/>
                  <a:pt x="1539323" y="598780"/>
                  <a:pt x="1590806" y="564458"/>
                </a:cubicBezTo>
                <a:cubicBezTo>
                  <a:pt x="1603332" y="556107"/>
                  <a:pt x="1616819" y="549044"/>
                  <a:pt x="1628384" y="539406"/>
                </a:cubicBezTo>
                <a:cubicBezTo>
                  <a:pt x="1641993" y="528065"/>
                  <a:pt x="1652512" y="513356"/>
                  <a:pt x="1665962" y="501828"/>
                </a:cubicBezTo>
                <a:cubicBezTo>
                  <a:pt x="1681813" y="488242"/>
                  <a:pt x="1701304" y="479012"/>
                  <a:pt x="1716066" y="464250"/>
                </a:cubicBezTo>
                <a:cubicBezTo>
                  <a:pt x="1734971" y="445345"/>
                  <a:pt x="1747265" y="420524"/>
                  <a:pt x="1766170" y="401619"/>
                </a:cubicBezTo>
                <a:cubicBezTo>
                  <a:pt x="1776815" y="390974"/>
                  <a:pt x="1792318" y="386364"/>
                  <a:pt x="1803748" y="376567"/>
                </a:cubicBezTo>
                <a:cubicBezTo>
                  <a:pt x="1859277" y="328971"/>
                  <a:pt x="1860975" y="315779"/>
                  <a:pt x="1903956" y="251307"/>
                </a:cubicBezTo>
                <a:cubicBezTo>
                  <a:pt x="1912307" y="238781"/>
                  <a:pt x="1918363" y="224374"/>
                  <a:pt x="1929008" y="213729"/>
                </a:cubicBezTo>
                <a:cubicBezTo>
                  <a:pt x="1977231" y="165506"/>
                  <a:pt x="1951847" y="185977"/>
                  <a:pt x="2004164" y="151099"/>
                </a:cubicBezTo>
                <a:cubicBezTo>
                  <a:pt x="2053551" y="77018"/>
                  <a:pt x="1998414" y="146259"/>
                  <a:pt x="2079321" y="88469"/>
                </a:cubicBezTo>
                <a:cubicBezTo>
                  <a:pt x="2093736" y="78173"/>
                  <a:pt x="2102160" y="60717"/>
                  <a:pt x="2116899" y="50891"/>
                </a:cubicBezTo>
                <a:cubicBezTo>
                  <a:pt x="2127885" y="43567"/>
                  <a:pt x="2142667" y="44270"/>
                  <a:pt x="2154477" y="38365"/>
                </a:cubicBezTo>
                <a:cubicBezTo>
                  <a:pt x="2167942" y="31632"/>
                  <a:pt x="2177773" y="18074"/>
                  <a:pt x="2192055" y="13313"/>
                </a:cubicBezTo>
                <a:cubicBezTo>
                  <a:pt x="2246107" y="-4704"/>
                  <a:pt x="2312902" y="787"/>
                  <a:pt x="2367419" y="78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 of a Neuron</a:t>
            </a:r>
          </a:p>
        </p:txBody>
      </p:sp>
      <p:pic>
        <p:nvPicPr>
          <p:cNvPr id="131075" name="Picture 3" descr="Fig 18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257300"/>
            <a:ext cx="5461000" cy="493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5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Circuit</a:t>
            </a:r>
          </a:p>
        </p:txBody>
      </p:sp>
      <p:grpSp>
        <p:nvGrpSpPr>
          <p:cNvPr id="134149" name="Group 5"/>
          <p:cNvGrpSpPr>
            <a:grpSpLocks/>
          </p:cNvGrpSpPr>
          <p:nvPr/>
        </p:nvGrpSpPr>
        <p:grpSpPr bwMode="auto">
          <a:xfrm>
            <a:off x="6156326" y="3552826"/>
            <a:ext cx="728663" cy="604838"/>
            <a:chOff x="832" y="1369"/>
            <a:chExt cx="165" cy="130"/>
          </a:xfrm>
        </p:grpSpPr>
        <p:sp>
          <p:nvSpPr>
            <p:cNvPr id="134150" name="Line 6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51" name="Line 7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52" name="Line 8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53" name="Line 9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157" name="Group 13"/>
          <p:cNvGrpSpPr>
            <a:grpSpLocks/>
          </p:cNvGrpSpPr>
          <p:nvPr/>
        </p:nvGrpSpPr>
        <p:grpSpPr bwMode="auto">
          <a:xfrm rot="16200000" flipH="1">
            <a:off x="1149351" y="3573463"/>
            <a:ext cx="1797050" cy="636588"/>
            <a:chOff x="1557" y="906"/>
            <a:chExt cx="387" cy="144"/>
          </a:xfrm>
        </p:grpSpPr>
        <p:grpSp>
          <p:nvGrpSpPr>
            <p:cNvPr id="134158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34159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0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1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2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3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4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5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166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67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168" name="Group 24"/>
          <p:cNvGrpSpPr>
            <a:grpSpLocks/>
          </p:cNvGrpSpPr>
          <p:nvPr/>
        </p:nvGrpSpPr>
        <p:grpSpPr bwMode="auto">
          <a:xfrm rot="16200000" flipH="1">
            <a:off x="3621088" y="3575051"/>
            <a:ext cx="1798638" cy="636588"/>
            <a:chOff x="1557" y="906"/>
            <a:chExt cx="387" cy="144"/>
          </a:xfrm>
        </p:grpSpPr>
        <p:grpSp>
          <p:nvGrpSpPr>
            <p:cNvPr id="134169" name="Group 25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34170" name="Line 26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1" name="Line 27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2" name="Line 28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3" name="Line 29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4" name="Line 30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5" name="Line 31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6" name="Line 32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177" name="Line 33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78" name="Line 34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180" name="Text Box 36"/>
          <p:cNvSpPr txBox="1">
            <a:spLocks noChangeArrowheads="1"/>
          </p:cNvSpPr>
          <p:nvPr/>
        </p:nvSpPr>
        <p:spPr bwMode="auto">
          <a:xfrm>
            <a:off x="6945313" y="3546476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ym typeface="Symbol" pitchFamily="18" charset="2"/>
              </a:rPr>
              <a:t>V</a:t>
            </a:r>
          </a:p>
        </p:txBody>
      </p:sp>
      <p:cxnSp>
        <p:nvCxnSpPr>
          <p:cNvPr id="134183" name="AutoShape 39"/>
          <p:cNvCxnSpPr>
            <a:cxnSpLocks noChangeShapeType="1"/>
            <a:stCxn id="134166" idx="0"/>
            <a:endCxn id="134177" idx="0"/>
          </p:cNvCxnSpPr>
          <p:nvPr/>
        </p:nvCxnSpPr>
        <p:spPr bwMode="auto">
          <a:xfrm>
            <a:off x="2047876" y="2994026"/>
            <a:ext cx="24749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84" name="AutoShape 40"/>
          <p:cNvCxnSpPr>
            <a:cxnSpLocks noChangeShapeType="1"/>
            <a:stCxn id="134167" idx="1"/>
            <a:endCxn id="134178" idx="1"/>
          </p:cNvCxnSpPr>
          <p:nvPr/>
        </p:nvCxnSpPr>
        <p:spPr bwMode="auto">
          <a:xfrm>
            <a:off x="2047876" y="4791076"/>
            <a:ext cx="24749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86" name="AutoShape 42"/>
          <p:cNvCxnSpPr>
            <a:cxnSpLocks noChangeShapeType="1"/>
            <a:stCxn id="134177" idx="0"/>
            <a:endCxn id="134150" idx="0"/>
          </p:cNvCxnSpPr>
          <p:nvPr/>
        </p:nvCxnSpPr>
        <p:spPr bwMode="auto">
          <a:xfrm rot="10800000" flipH="1" flipV="1">
            <a:off x="4522788" y="2994026"/>
            <a:ext cx="1995488" cy="558800"/>
          </a:xfrm>
          <a:prstGeom prst="bentConnector4">
            <a:avLst>
              <a:gd name="adj1" fmla="val 100394"/>
              <a:gd name="adj2" fmla="val 698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87" name="AutoShape 43"/>
          <p:cNvCxnSpPr>
            <a:cxnSpLocks noChangeShapeType="1"/>
            <a:stCxn id="134178" idx="1"/>
            <a:endCxn id="134151" idx="1"/>
          </p:cNvCxnSpPr>
          <p:nvPr/>
        </p:nvCxnSpPr>
        <p:spPr bwMode="auto">
          <a:xfrm flipV="1">
            <a:off x="4522788" y="4157663"/>
            <a:ext cx="1995488" cy="635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188" name="Text Box 44"/>
          <p:cNvSpPr txBox="1">
            <a:spLocks noChangeArrowheads="1"/>
          </p:cNvSpPr>
          <p:nvPr/>
        </p:nvSpPr>
        <p:spPr bwMode="auto">
          <a:xfrm>
            <a:off x="5075238" y="3602038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latin typeface="Times New Roman" pitchFamily="18" charset="0"/>
              </a:rPr>
              <a:t>I</a:t>
            </a:r>
            <a:r>
              <a:rPr lang="en-US" altLang="en-US" sz="2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34189" name="Text Box 45"/>
          <p:cNvSpPr txBox="1">
            <a:spLocks noChangeArrowheads="1"/>
          </p:cNvSpPr>
          <p:nvPr/>
        </p:nvSpPr>
        <p:spPr bwMode="auto">
          <a:xfrm>
            <a:off x="2628901" y="3668713"/>
            <a:ext cx="56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latin typeface="Times New Roman" pitchFamily="18" charset="0"/>
              </a:rPr>
              <a:t>I</a:t>
            </a:r>
            <a:r>
              <a:rPr lang="en-US" altLang="en-US" sz="2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34190" name="Text Box 46"/>
          <p:cNvSpPr txBox="1">
            <a:spLocks noChangeArrowheads="1"/>
          </p:cNvSpPr>
          <p:nvPr/>
        </p:nvSpPr>
        <p:spPr bwMode="auto">
          <a:xfrm>
            <a:off x="6134101" y="3021013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Times New Roman" pitchFamily="18" charset="0"/>
              </a:rPr>
              <a:t>I</a:t>
            </a:r>
          </a:p>
        </p:txBody>
      </p:sp>
      <p:sp>
        <p:nvSpPr>
          <p:cNvPr id="134191" name="Arc 47"/>
          <p:cNvSpPr>
            <a:spLocks/>
          </p:cNvSpPr>
          <p:nvPr/>
        </p:nvSpPr>
        <p:spPr bwMode="auto">
          <a:xfrm>
            <a:off x="2466976" y="3340101"/>
            <a:ext cx="796925" cy="11906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9657 w 21600"/>
              <a:gd name="T1" fmla="*/ 39598 h 39598"/>
              <a:gd name="T2" fmla="*/ 21600 w 21600"/>
              <a:gd name="T3" fmla="*/ 0 h 39598"/>
              <a:gd name="T4" fmla="*/ 21600 w 21600"/>
              <a:gd name="T5" fmla="*/ 21600 h 39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598" fill="none" extrusionOk="0">
                <a:moveTo>
                  <a:pt x="9657" y="39597"/>
                </a:moveTo>
                <a:cubicBezTo>
                  <a:pt x="3625" y="35595"/>
                  <a:pt x="0" y="28838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</a:path>
              <a:path w="21600" h="39598" stroke="0" extrusionOk="0">
                <a:moveTo>
                  <a:pt x="9657" y="39597"/>
                </a:moveTo>
                <a:cubicBezTo>
                  <a:pt x="3625" y="35595"/>
                  <a:pt x="0" y="28838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92" name="Line 48"/>
          <p:cNvSpPr>
            <a:spLocks noChangeShapeType="1"/>
          </p:cNvSpPr>
          <p:nvPr/>
        </p:nvSpPr>
        <p:spPr bwMode="auto">
          <a:xfrm>
            <a:off x="4992688" y="3440113"/>
            <a:ext cx="0" cy="7985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93" name="Arc 49"/>
          <p:cNvSpPr>
            <a:spLocks/>
          </p:cNvSpPr>
          <p:nvPr/>
        </p:nvSpPr>
        <p:spPr bwMode="auto">
          <a:xfrm>
            <a:off x="5551488" y="3244851"/>
            <a:ext cx="796925" cy="1282700"/>
          </a:xfrm>
          <a:custGeom>
            <a:avLst/>
            <a:gdLst>
              <a:gd name="G0" fmla="+- 0 0 0"/>
              <a:gd name="G1" fmla="+- 21193 0 0"/>
              <a:gd name="G2" fmla="+- 21600 0 0"/>
              <a:gd name="T0" fmla="*/ 4171 w 21600"/>
              <a:gd name="T1" fmla="*/ 0 h 42654"/>
              <a:gd name="T2" fmla="*/ 2447 w 21600"/>
              <a:gd name="T3" fmla="*/ 42654 h 42654"/>
              <a:gd name="T4" fmla="*/ 0 w 21600"/>
              <a:gd name="T5" fmla="*/ 21193 h 42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654" fill="none" extrusionOk="0">
                <a:moveTo>
                  <a:pt x="4171" y="-1"/>
                </a:moveTo>
                <a:cubicBezTo>
                  <a:pt x="14298" y="1992"/>
                  <a:pt x="21600" y="10871"/>
                  <a:pt x="21600" y="21193"/>
                </a:cubicBezTo>
                <a:cubicBezTo>
                  <a:pt x="21600" y="32175"/>
                  <a:pt x="13358" y="41409"/>
                  <a:pt x="2446" y="42653"/>
                </a:cubicBezTo>
              </a:path>
              <a:path w="21600" h="42654" stroke="0" extrusionOk="0">
                <a:moveTo>
                  <a:pt x="4171" y="-1"/>
                </a:moveTo>
                <a:cubicBezTo>
                  <a:pt x="14298" y="1992"/>
                  <a:pt x="21600" y="10871"/>
                  <a:pt x="21600" y="21193"/>
                </a:cubicBezTo>
                <a:cubicBezTo>
                  <a:pt x="21600" y="32175"/>
                  <a:pt x="13358" y="41409"/>
                  <a:pt x="2446" y="42653"/>
                </a:cubicBezTo>
                <a:lnTo>
                  <a:pt x="0" y="2119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94" name="Oval 50"/>
          <p:cNvSpPr>
            <a:spLocks noChangeArrowheads="1"/>
          </p:cNvSpPr>
          <p:nvPr/>
        </p:nvSpPr>
        <p:spPr bwMode="auto">
          <a:xfrm>
            <a:off x="4441826" y="2932113"/>
            <a:ext cx="144463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95" name="Oval 51"/>
          <p:cNvSpPr>
            <a:spLocks noChangeArrowheads="1"/>
          </p:cNvSpPr>
          <p:nvPr/>
        </p:nvSpPr>
        <p:spPr bwMode="auto">
          <a:xfrm>
            <a:off x="4435476" y="4752976"/>
            <a:ext cx="144463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96" name="Text Box 52"/>
          <p:cNvSpPr txBox="1">
            <a:spLocks noChangeArrowheads="1"/>
          </p:cNvSpPr>
          <p:nvPr/>
        </p:nvSpPr>
        <p:spPr bwMode="auto">
          <a:xfrm>
            <a:off x="4351338" y="24876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A</a:t>
            </a:r>
          </a:p>
        </p:txBody>
      </p:sp>
      <p:sp>
        <p:nvSpPr>
          <p:cNvPr id="134197" name="Text Box 53"/>
          <p:cNvSpPr txBox="1">
            <a:spLocks noChangeArrowheads="1"/>
          </p:cNvSpPr>
          <p:nvPr/>
        </p:nvSpPr>
        <p:spPr bwMode="auto">
          <a:xfrm>
            <a:off x="4271963" y="48466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570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Axons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3" y="1233488"/>
            <a:ext cx="4268787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6337300" y="4937125"/>
            <a:ext cx="199866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From James E. Zull, </a:t>
            </a:r>
            <a:r>
              <a:rPr lang="en-US" altLang="en-US" i="1"/>
              <a:t>The Art of Changing the Brain,</a:t>
            </a:r>
            <a:r>
              <a:rPr lang="en-US" altLang="en-US"/>
              <a:t> Stylus, Sterling Virginia, 2002</a:t>
            </a:r>
          </a:p>
        </p:txBody>
      </p:sp>
    </p:spTree>
    <p:extLst>
      <p:ext uri="{BB962C8B-B14F-4D97-AF65-F5344CB8AC3E}">
        <p14:creationId xmlns:p14="http://schemas.microsoft.com/office/powerpoint/2010/main" val="3224184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Signal Propagation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576388"/>
            <a:ext cx="8258175" cy="398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112838" y="5764213"/>
            <a:ext cx="7513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 James E. Zull, </a:t>
            </a:r>
            <a:r>
              <a:rPr lang="en-US" altLang="en-US" i="1"/>
              <a:t>The Art of Changing the Brain,</a:t>
            </a:r>
            <a:r>
              <a:rPr lang="en-US" altLang="en-US"/>
              <a:t> Stylus, Sterling Virginia, 2002</a:t>
            </a:r>
          </a:p>
        </p:txBody>
      </p:sp>
    </p:spTree>
    <p:extLst>
      <p:ext uri="{BB962C8B-B14F-4D97-AF65-F5344CB8AC3E}">
        <p14:creationId xmlns:p14="http://schemas.microsoft.com/office/powerpoint/2010/main" val="3903395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grpSp>
        <p:nvGrpSpPr>
          <p:cNvPr id="133151" name="Group 31"/>
          <p:cNvGrpSpPr>
            <a:grpSpLocks/>
          </p:cNvGrpSpPr>
          <p:nvPr/>
        </p:nvGrpSpPr>
        <p:grpSpPr bwMode="auto">
          <a:xfrm rot="5400000">
            <a:off x="3454013" y="1862685"/>
            <a:ext cx="728663" cy="604837"/>
            <a:chOff x="832" y="1369"/>
            <a:chExt cx="165" cy="130"/>
          </a:xfrm>
        </p:grpSpPr>
        <p:sp>
          <p:nvSpPr>
            <p:cNvPr id="133152" name="Line 32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53" name="Line 33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54" name="Line 34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55" name="Line 35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71" name="Group 51"/>
          <p:cNvGrpSpPr>
            <a:grpSpLocks/>
          </p:cNvGrpSpPr>
          <p:nvPr/>
        </p:nvGrpSpPr>
        <p:grpSpPr bwMode="auto">
          <a:xfrm flipH="1">
            <a:off x="4120763" y="2008164"/>
            <a:ext cx="1163508" cy="318296"/>
            <a:chOff x="1557" y="906"/>
            <a:chExt cx="387" cy="144"/>
          </a:xfrm>
        </p:grpSpPr>
        <p:grpSp>
          <p:nvGrpSpPr>
            <p:cNvPr id="133172" name="Group 52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33173" name="Line 53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74" name="Line 54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75" name="Line 55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76" name="Line 56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77" name="Line 57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78" name="Line 58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79" name="Line 59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180" name="Line 60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81" name="Line 61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84" name="Group 64"/>
          <p:cNvGrpSpPr>
            <a:grpSpLocks/>
          </p:cNvGrpSpPr>
          <p:nvPr/>
        </p:nvGrpSpPr>
        <p:grpSpPr bwMode="auto">
          <a:xfrm flipH="1">
            <a:off x="3525142" y="3684991"/>
            <a:ext cx="1798637" cy="636588"/>
            <a:chOff x="1557" y="906"/>
            <a:chExt cx="387" cy="144"/>
          </a:xfrm>
        </p:grpSpPr>
        <p:grpSp>
          <p:nvGrpSpPr>
            <p:cNvPr id="133185" name="Group 65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33186" name="Line 66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7" name="Line 67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8" name="Line 68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9" name="Line 69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0" name="Line 70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1" name="Line 71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2" name="Line 72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193" name="Line 73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94" name="Line 74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62531" y="1118859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ush Script Std" pitchFamily="66" charset="0"/>
              </a:rPr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3834" y="1119491"/>
            <a:ext cx="364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</a:t>
            </a:r>
            <a:endParaRPr lang="en-US" sz="4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325339" y="2167312"/>
            <a:ext cx="0" cy="1862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72655" y="2154051"/>
            <a:ext cx="0" cy="1862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672655" y="2167312"/>
            <a:ext cx="10665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33194" idx="0"/>
          </p:cNvCxnSpPr>
          <p:nvPr/>
        </p:nvCxnSpPr>
        <p:spPr>
          <a:xfrm flipV="1">
            <a:off x="2672654" y="4003285"/>
            <a:ext cx="1075575" cy="2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3180" idx="1"/>
          </p:cNvCxnSpPr>
          <p:nvPr/>
        </p:nvCxnSpPr>
        <p:spPr>
          <a:xfrm flipV="1">
            <a:off x="5139960" y="2167312"/>
            <a:ext cx="11853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201116" y="4003287"/>
            <a:ext cx="1124223" cy="2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35710" y="4457543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25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64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403630" y="4106039"/>
            <a:ext cx="728663" cy="604838"/>
            <a:chOff x="832" y="1369"/>
            <a:chExt cx="165" cy="130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 Box 77"/>
          <p:cNvSpPr txBox="1">
            <a:spLocks noChangeArrowheads="1"/>
          </p:cNvSpPr>
          <p:nvPr/>
        </p:nvSpPr>
        <p:spPr bwMode="auto">
          <a:xfrm>
            <a:off x="7239000" y="4114800"/>
            <a:ext cx="18357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</a:t>
            </a:r>
            <a:r>
              <a:rPr lang="en-US" altLang="en-US" sz="3200" dirty="0" smtClean="0">
                <a:sym typeface="Symbol" pitchFamily="18" charset="2"/>
              </a:rPr>
              <a:t>V=12.0V</a:t>
            </a:r>
            <a:endParaRPr lang="en-US" altLang="en-US" sz="3200" baseline="-25000" dirty="0">
              <a:sym typeface="Symbol" pitchFamily="18" charset="2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276600" y="5186362"/>
            <a:ext cx="728663" cy="604838"/>
            <a:chOff x="832" y="1369"/>
            <a:chExt cx="165" cy="130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77"/>
          <p:cNvSpPr txBox="1">
            <a:spLocks noChangeArrowheads="1"/>
          </p:cNvSpPr>
          <p:nvPr/>
        </p:nvSpPr>
        <p:spPr bwMode="auto">
          <a:xfrm>
            <a:off x="3962400" y="5130225"/>
            <a:ext cx="16273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</a:t>
            </a:r>
            <a:r>
              <a:rPr lang="en-US" altLang="en-US" sz="3200" dirty="0" smtClean="0">
                <a:sym typeface="Symbol" pitchFamily="18" charset="2"/>
              </a:rPr>
              <a:t>V=4.0V</a:t>
            </a:r>
            <a:endParaRPr lang="en-US" altLang="en-US" sz="3200" baseline="-25000" dirty="0">
              <a:sym typeface="Symbol" pitchFamily="18" charset="2"/>
            </a:endParaRP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 rot="16200000" flipH="1">
            <a:off x="1380493" y="3068491"/>
            <a:ext cx="1016935" cy="477441"/>
            <a:chOff x="1557" y="906"/>
            <a:chExt cx="387" cy="144"/>
          </a:xfrm>
        </p:grpSpPr>
        <p:grpSp>
          <p:nvGrpSpPr>
            <p:cNvPr id="19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77"/>
          <p:cNvSpPr txBox="1">
            <a:spLocks noChangeArrowheads="1"/>
          </p:cNvSpPr>
          <p:nvPr/>
        </p:nvSpPr>
        <p:spPr bwMode="auto">
          <a:xfrm>
            <a:off x="457200" y="3024995"/>
            <a:ext cx="1021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ym typeface="Symbol" pitchFamily="18" charset="2"/>
              </a:rPr>
              <a:t>8.0</a:t>
            </a:r>
            <a:r>
              <a:rPr lang="en-US" altLang="en-US" sz="3200" dirty="0" smtClean="0">
                <a:sym typeface="Symbol"/>
              </a:rPr>
              <a:t></a:t>
            </a:r>
            <a:endParaRPr lang="en-US" altLang="en-US" sz="3200" baseline="-25000" dirty="0">
              <a:sym typeface="Symbol" pitchFamily="18" charset="2"/>
            </a:endParaRPr>
          </a:p>
        </p:txBody>
      </p:sp>
      <p:grpSp>
        <p:nvGrpSpPr>
          <p:cNvPr id="30" name="Group 13"/>
          <p:cNvGrpSpPr>
            <a:grpSpLocks/>
          </p:cNvGrpSpPr>
          <p:nvPr/>
        </p:nvGrpSpPr>
        <p:grpSpPr bwMode="auto">
          <a:xfrm rot="16200000" flipH="1">
            <a:off x="3096962" y="2240754"/>
            <a:ext cx="1016935" cy="477441"/>
            <a:chOff x="1557" y="906"/>
            <a:chExt cx="387" cy="144"/>
          </a:xfrm>
        </p:grpSpPr>
        <p:grpSp>
          <p:nvGrpSpPr>
            <p:cNvPr id="31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13"/>
          <p:cNvGrpSpPr>
            <a:grpSpLocks/>
          </p:cNvGrpSpPr>
          <p:nvPr/>
        </p:nvGrpSpPr>
        <p:grpSpPr bwMode="auto">
          <a:xfrm rot="16200000" flipH="1">
            <a:off x="3096962" y="3822400"/>
            <a:ext cx="1016935" cy="477441"/>
            <a:chOff x="1557" y="906"/>
            <a:chExt cx="387" cy="144"/>
          </a:xfrm>
        </p:grpSpPr>
        <p:grpSp>
          <p:nvGrpSpPr>
            <p:cNvPr id="42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13"/>
          <p:cNvGrpSpPr>
            <a:grpSpLocks/>
          </p:cNvGrpSpPr>
          <p:nvPr/>
        </p:nvGrpSpPr>
        <p:grpSpPr bwMode="auto">
          <a:xfrm rot="16200000" flipH="1">
            <a:off x="6263212" y="2457814"/>
            <a:ext cx="1016935" cy="477441"/>
            <a:chOff x="1557" y="906"/>
            <a:chExt cx="387" cy="144"/>
          </a:xfrm>
        </p:grpSpPr>
        <p:grpSp>
          <p:nvGrpSpPr>
            <p:cNvPr id="53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56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13"/>
          <p:cNvGrpSpPr>
            <a:grpSpLocks/>
          </p:cNvGrpSpPr>
          <p:nvPr/>
        </p:nvGrpSpPr>
        <p:grpSpPr bwMode="auto">
          <a:xfrm flipH="1">
            <a:off x="5076213" y="1432989"/>
            <a:ext cx="1016935" cy="477441"/>
            <a:chOff x="1557" y="906"/>
            <a:chExt cx="387" cy="144"/>
          </a:xfrm>
        </p:grpSpPr>
        <p:grpSp>
          <p:nvGrpSpPr>
            <p:cNvPr id="64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67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Text Box 77"/>
          <p:cNvSpPr txBox="1">
            <a:spLocks noChangeArrowheads="1"/>
          </p:cNvSpPr>
          <p:nvPr/>
        </p:nvSpPr>
        <p:spPr bwMode="auto">
          <a:xfrm>
            <a:off x="4117845" y="3336360"/>
            <a:ext cx="1021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1</a:t>
            </a:r>
            <a:r>
              <a:rPr lang="en-US" altLang="en-US" sz="3200" dirty="0" smtClean="0">
                <a:sym typeface="Symbol" pitchFamily="18" charset="2"/>
              </a:rPr>
              <a:t>.0</a:t>
            </a:r>
            <a:r>
              <a:rPr lang="en-US" altLang="en-US" sz="3200" dirty="0" smtClean="0">
                <a:sym typeface="Symbol"/>
              </a:rPr>
              <a:t>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75" name="Text Box 77"/>
          <p:cNvSpPr txBox="1">
            <a:spLocks noChangeArrowheads="1"/>
          </p:cNvSpPr>
          <p:nvPr/>
        </p:nvSpPr>
        <p:spPr bwMode="auto">
          <a:xfrm>
            <a:off x="5462489" y="2234540"/>
            <a:ext cx="1021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1</a:t>
            </a:r>
            <a:r>
              <a:rPr lang="en-US" altLang="en-US" sz="3200" dirty="0" smtClean="0">
                <a:sym typeface="Symbol" pitchFamily="18" charset="2"/>
              </a:rPr>
              <a:t>.0</a:t>
            </a:r>
            <a:r>
              <a:rPr lang="en-US" altLang="en-US" sz="3200" dirty="0" smtClean="0">
                <a:sym typeface="Symbol"/>
              </a:rPr>
              <a:t>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76" name="Text Box 77"/>
          <p:cNvSpPr txBox="1">
            <a:spLocks noChangeArrowheads="1"/>
          </p:cNvSpPr>
          <p:nvPr/>
        </p:nvSpPr>
        <p:spPr bwMode="auto">
          <a:xfrm>
            <a:off x="5087996" y="774412"/>
            <a:ext cx="1021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ym typeface="Symbol" pitchFamily="18" charset="2"/>
              </a:rPr>
              <a:t>3.0</a:t>
            </a:r>
            <a:r>
              <a:rPr lang="en-US" altLang="en-US" sz="3200" dirty="0" smtClean="0">
                <a:sym typeface="Symbol"/>
              </a:rPr>
              <a:t>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77" name="Text Box 77"/>
          <p:cNvSpPr txBox="1">
            <a:spLocks noChangeArrowheads="1"/>
          </p:cNvSpPr>
          <p:nvPr/>
        </p:nvSpPr>
        <p:spPr bwMode="auto">
          <a:xfrm>
            <a:off x="4007472" y="2128671"/>
            <a:ext cx="1021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5</a:t>
            </a:r>
            <a:r>
              <a:rPr lang="en-US" altLang="en-US" sz="3200" dirty="0" smtClean="0">
                <a:sym typeface="Symbol" pitchFamily="18" charset="2"/>
              </a:rPr>
              <a:t>.0</a:t>
            </a:r>
            <a:r>
              <a:rPr lang="en-US" altLang="en-US" sz="3200" dirty="0" smtClean="0">
                <a:sym typeface="Symbol"/>
              </a:rPr>
              <a:t>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5" name="Arc 4"/>
          <p:cNvSpPr/>
          <p:nvPr/>
        </p:nvSpPr>
        <p:spPr>
          <a:xfrm>
            <a:off x="1591764" y="1373729"/>
            <a:ext cx="797933" cy="877404"/>
          </a:xfrm>
          <a:prstGeom prst="arc">
            <a:avLst>
              <a:gd name="adj1" fmla="val 11312518"/>
              <a:gd name="adj2" fmla="val 1599502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2" name="TextBox 23551"/>
          <p:cNvSpPr txBox="1"/>
          <p:nvPr/>
        </p:nvSpPr>
        <p:spPr>
          <a:xfrm>
            <a:off x="1143000" y="1359187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" pitchFamily="18" charset="0"/>
              </a:rPr>
              <a:t>I</a:t>
            </a:r>
            <a:r>
              <a:rPr lang="en-US" sz="3200" baseline="-25000" dirty="0" smtClean="0">
                <a:latin typeface="Times" pitchFamily="18" charset="0"/>
              </a:rPr>
              <a:t>1</a:t>
            </a:r>
            <a:endParaRPr lang="en-US" sz="3200" baseline="-25000" dirty="0">
              <a:latin typeface="Times" pitchFamily="18" charset="0"/>
            </a:endParaRPr>
          </a:p>
        </p:txBody>
      </p:sp>
      <p:sp>
        <p:nvSpPr>
          <p:cNvPr id="80" name="Arc 79"/>
          <p:cNvSpPr/>
          <p:nvPr/>
        </p:nvSpPr>
        <p:spPr>
          <a:xfrm flipH="1">
            <a:off x="6301770" y="1430209"/>
            <a:ext cx="742646" cy="877404"/>
          </a:xfrm>
          <a:prstGeom prst="arc">
            <a:avLst>
              <a:gd name="adj1" fmla="val 11312518"/>
              <a:gd name="adj2" fmla="val 1599502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15459" y="1250014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" pitchFamily="18" charset="0"/>
              </a:rPr>
              <a:t>I</a:t>
            </a:r>
            <a:r>
              <a:rPr lang="en-US" sz="3200" baseline="-25000" dirty="0">
                <a:latin typeface="Times" pitchFamily="18" charset="0"/>
              </a:rPr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40868" y="2727795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" pitchFamily="18" charset="0"/>
              </a:rPr>
              <a:t>I</a:t>
            </a:r>
            <a:r>
              <a:rPr lang="en-US" sz="3200" baseline="-25000" dirty="0">
                <a:latin typeface="Times" pitchFamily="18" charset="0"/>
              </a:rPr>
              <a:t>2</a:t>
            </a:r>
          </a:p>
        </p:txBody>
      </p:sp>
      <p:cxnSp>
        <p:nvCxnSpPr>
          <p:cNvPr id="23555" name="Straight Arrow Connector 23554"/>
          <p:cNvCxnSpPr/>
          <p:nvPr/>
        </p:nvCxnSpPr>
        <p:spPr>
          <a:xfrm>
            <a:off x="3194879" y="3317382"/>
            <a:ext cx="0" cy="6908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57" name="Straight Connector 23556"/>
          <p:cNvCxnSpPr>
            <a:endCxn id="73" idx="0"/>
          </p:cNvCxnSpPr>
          <p:nvPr/>
        </p:nvCxnSpPr>
        <p:spPr>
          <a:xfrm flipV="1">
            <a:off x="1888961" y="1651816"/>
            <a:ext cx="3313383" cy="19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59" name="Straight Connector 23558"/>
          <p:cNvCxnSpPr>
            <a:endCxn id="20" idx="1"/>
          </p:cNvCxnSpPr>
          <p:nvPr/>
        </p:nvCxnSpPr>
        <p:spPr>
          <a:xfrm>
            <a:off x="1888961" y="1651816"/>
            <a:ext cx="1" cy="12730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1" name="Straight Connector 23560"/>
          <p:cNvCxnSpPr>
            <a:stCxn id="28" idx="0"/>
          </p:cNvCxnSpPr>
          <p:nvPr/>
        </p:nvCxnSpPr>
        <p:spPr>
          <a:xfrm>
            <a:off x="1869067" y="3689547"/>
            <a:ext cx="1" cy="2101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4" name="Straight Connector 23563"/>
          <p:cNvCxnSpPr/>
          <p:nvPr/>
        </p:nvCxnSpPr>
        <p:spPr>
          <a:xfrm>
            <a:off x="1869067" y="5791200"/>
            <a:ext cx="49011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6755806" y="4471268"/>
            <a:ext cx="19894" cy="132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5" idx="0"/>
          </p:cNvCxnSpPr>
          <p:nvPr/>
        </p:nvCxnSpPr>
        <p:spPr>
          <a:xfrm flipH="1">
            <a:off x="6751786" y="3078871"/>
            <a:ext cx="19894" cy="12528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0" name="Elbow Connector 23569"/>
          <p:cNvCxnSpPr>
            <a:stCxn id="65" idx="1"/>
            <a:endCxn id="56" idx="1"/>
          </p:cNvCxnSpPr>
          <p:nvPr/>
        </p:nvCxnSpPr>
        <p:spPr>
          <a:xfrm rot="16200000" flipH="1">
            <a:off x="6048104" y="1590624"/>
            <a:ext cx="642488" cy="804662"/>
          </a:xfrm>
          <a:prstGeom prst="bentConnector4">
            <a:avLst>
              <a:gd name="adj1" fmla="val -488"/>
              <a:gd name="adj2" fmla="val 10046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4" name="Straight Connector 23573"/>
          <p:cNvCxnSpPr>
            <a:endCxn id="34" idx="1"/>
          </p:cNvCxnSpPr>
          <p:nvPr/>
        </p:nvCxnSpPr>
        <p:spPr>
          <a:xfrm flipH="1">
            <a:off x="3605429" y="1671709"/>
            <a:ext cx="1" cy="425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5" name="Oval 23574"/>
          <p:cNvSpPr/>
          <p:nvPr/>
        </p:nvSpPr>
        <p:spPr>
          <a:xfrm>
            <a:off x="3505200" y="1600200"/>
            <a:ext cx="187492" cy="139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544977" y="5685526"/>
            <a:ext cx="187492" cy="139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77" name="Straight Connector 23576"/>
          <p:cNvCxnSpPr>
            <a:endCxn id="43" idx="1"/>
          </p:cNvCxnSpPr>
          <p:nvPr/>
        </p:nvCxnSpPr>
        <p:spPr>
          <a:xfrm flipH="1">
            <a:off x="3605431" y="2826335"/>
            <a:ext cx="16647" cy="852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9" name="Straight Connector 23578"/>
          <p:cNvCxnSpPr>
            <a:stCxn id="44" idx="0"/>
            <a:endCxn id="13" idx="1"/>
          </p:cNvCxnSpPr>
          <p:nvPr/>
        </p:nvCxnSpPr>
        <p:spPr>
          <a:xfrm>
            <a:off x="3605430" y="4443457"/>
            <a:ext cx="33294" cy="966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108" idx="4"/>
          </p:cNvCxnSpPr>
          <p:nvPr/>
        </p:nvCxnSpPr>
        <p:spPr>
          <a:xfrm flipH="1">
            <a:off x="3638723" y="5551590"/>
            <a:ext cx="17706" cy="27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3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403630" y="4106039"/>
            <a:ext cx="728663" cy="604838"/>
            <a:chOff x="832" y="1369"/>
            <a:chExt cx="165" cy="130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 Box 77"/>
          <p:cNvSpPr txBox="1">
            <a:spLocks noChangeArrowheads="1"/>
          </p:cNvSpPr>
          <p:nvPr/>
        </p:nvSpPr>
        <p:spPr bwMode="auto">
          <a:xfrm>
            <a:off x="7239000" y="4114800"/>
            <a:ext cx="18357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</a:t>
            </a:r>
            <a:r>
              <a:rPr lang="en-US" altLang="en-US" sz="3200" dirty="0" smtClean="0">
                <a:sym typeface="Symbol" pitchFamily="18" charset="2"/>
              </a:rPr>
              <a:t>V=12.0V</a:t>
            </a:r>
            <a:endParaRPr lang="en-US" altLang="en-US" sz="3200" baseline="-25000" dirty="0">
              <a:sym typeface="Symbol" pitchFamily="18" charset="2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276600" y="5186362"/>
            <a:ext cx="728663" cy="604838"/>
            <a:chOff x="832" y="1369"/>
            <a:chExt cx="165" cy="130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77"/>
          <p:cNvSpPr txBox="1">
            <a:spLocks noChangeArrowheads="1"/>
          </p:cNvSpPr>
          <p:nvPr/>
        </p:nvSpPr>
        <p:spPr bwMode="auto">
          <a:xfrm>
            <a:off x="3962400" y="5130225"/>
            <a:ext cx="16273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</a:t>
            </a:r>
            <a:r>
              <a:rPr lang="en-US" altLang="en-US" sz="3200" dirty="0" smtClean="0">
                <a:sym typeface="Symbol" pitchFamily="18" charset="2"/>
              </a:rPr>
              <a:t>V=4.0V</a:t>
            </a:r>
            <a:endParaRPr lang="en-US" altLang="en-US" sz="3200" baseline="-25000" dirty="0">
              <a:sym typeface="Symbol" pitchFamily="18" charset="2"/>
            </a:endParaRP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 rot="16200000" flipH="1">
            <a:off x="1380493" y="3068491"/>
            <a:ext cx="1016935" cy="477441"/>
            <a:chOff x="1557" y="906"/>
            <a:chExt cx="387" cy="144"/>
          </a:xfrm>
        </p:grpSpPr>
        <p:grpSp>
          <p:nvGrpSpPr>
            <p:cNvPr id="19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77"/>
          <p:cNvSpPr txBox="1">
            <a:spLocks noChangeArrowheads="1"/>
          </p:cNvSpPr>
          <p:nvPr/>
        </p:nvSpPr>
        <p:spPr bwMode="auto">
          <a:xfrm>
            <a:off x="457200" y="3024995"/>
            <a:ext cx="1021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ym typeface="Symbol" pitchFamily="18" charset="2"/>
              </a:rPr>
              <a:t>8.0</a:t>
            </a:r>
            <a:r>
              <a:rPr lang="en-US" altLang="en-US" sz="3200" dirty="0" smtClean="0">
                <a:sym typeface="Symbol"/>
              </a:rPr>
              <a:t></a:t>
            </a:r>
            <a:endParaRPr lang="en-US" altLang="en-US" sz="3200" baseline="-25000" dirty="0">
              <a:sym typeface="Symbol" pitchFamily="18" charset="2"/>
            </a:endParaRPr>
          </a:p>
        </p:txBody>
      </p:sp>
      <p:grpSp>
        <p:nvGrpSpPr>
          <p:cNvPr id="30" name="Group 13"/>
          <p:cNvGrpSpPr>
            <a:grpSpLocks/>
          </p:cNvGrpSpPr>
          <p:nvPr/>
        </p:nvGrpSpPr>
        <p:grpSpPr bwMode="auto">
          <a:xfrm rot="16200000" flipH="1">
            <a:off x="3096962" y="2240754"/>
            <a:ext cx="1016935" cy="477441"/>
            <a:chOff x="1557" y="906"/>
            <a:chExt cx="387" cy="144"/>
          </a:xfrm>
        </p:grpSpPr>
        <p:grpSp>
          <p:nvGrpSpPr>
            <p:cNvPr id="31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13"/>
          <p:cNvGrpSpPr>
            <a:grpSpLocks/>
          </p:cNvGrpSpPr>
          <p:nvPr/>
        </p:nvGrpSpPr>
        <p:grpSpPr bwMode="auto">
          <a:xfrm rot="16200000" flipH="1">
            <a:off x="3096962" y="3822400"/>
            <a:ext cx="1016935" cy="477441"/>
            <a:chOff x="1557" y="906"/>
            <a:chExt cx="387" cy="144"/>
          </a:xfrm>
        </p:grpSpPr>
        <p:grpSp>
          <p:nvGrpSpPr>
            <p:cNvPr id="42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13"/>
          <p:cNvGrpSpPr>
            <a:grpSpLocks/>
          </p:cNvGrpSpPr>
          <p:nvPr/>
        </p:nvGrpSpPr>
        <p:grpSpPr bwMode="auto">
          <a:xfrm rot="16200000" flipH="1">
            <a:off x="6263212" y="2457814"/>
            <a:ext cx="1016935" cy="477441"/>
            <a:chOff x="1557" y="906"/>
            <a:chExt cx="387" cy="144"/>
          </a:xfrm>
        </p:grpSpPr>
        <p:grpSp>
          <p:nvGrpSpPr>
            <p:cNvPr id="53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56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13"/>
          <p:cNvGrpSpPr>
            <a:grpSpLocks/>
          </p:cNvGrpSpPr>
          <p:nvPr/>
        </p:nvGrpSpPr>
        <p:grpSpPr bwMode="auto">
          <a:xfrm flipH="1">
            <a:off x="5076213" y="1432989"/>
            <a:ext cx="1016935" cy="477441"/>
            <a:chOff x="1557" y="906"/>
            <a:chExt cx="387" cy="144"/>
          </a:xfrm>
        </p:grpSpPr>
        <p:grpSp>
          <p:nvGrpSpPr>
            <p:cNvPr id="64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67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Text Box 77"/>
          <p:cNvSpPr txBox="1">
            <a:spLocks noChangeArrowheads="1"/>
          </p:cNvSpPr>
          <p:nvPr/>
        </p:nvSpPr>
        <p:spPr bwMode="auto">
          <a:xfrm>
            <a:off x="4117845" y="3336360"/>
            <a:ext cx="1021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1</a:t>
            </a:r>
            <a:r>
              <a:rPr lang="en-US" altLang="en-US" sz="3200" dirty="0" smtClean="0">
                <a:sym typeface="Symbol" pitchFamily="18" charset="2"/>
              </a:rPr>
              <a:t>.0</a:t>
            </a:r>
            <a:r>
              <a:rPr lang="en-US" altLang="en-US" sz="3200" dirty="0" smtClean="0">
                <a:sym typeface="Symbol"/>
              </a:rPr>
              <a:t>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75" name="Text Box 77"/>
          <p:cNvSpPr txBox="1">
            <a:spLocks noChangeArrowheads="1"/>
          </p:cNvSpPr>
          <p:nvPr/>
        </p:nvSpPr>
        <p:spPr bwMode="auto">
          <a:xfrm>
            <a:off x="5462489" y="2234540"/>
            <a:ext cx="1021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1</a:t>
            </a:r>
            <a:r>
              <a:rPr lang="en-US" altLang="en-US" sz="3200" dirty="0" smtClean="0">
                <a:sym typeface="Symbol" pitchFamily="18" charset="2"/>
              </a:rPr>
              <a:t>.0</a:t>
            </a:r>
            <a:r>
              <a:rPr lang="en-US" altLang="en-US" sz="3200" dirty="0" smtClean="0">
                <a:sym typeface="Symbol"/>
              </a:rPr>
              <a:t>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76" name="Text Box 77"/>
          <p:cNvSpPr txBox="1">
            <a:spLocks noChangeArrowheads="1"/>
          </p:cNvSpPr>
          <p:nvPr/>
        </p:nvSpPr>
        <p:spPr bwMode="auto">
          <a:xfrm>
            <a:off x="5087996" y="774412"/>
            <a:ext cx="1021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ym typeface="Symbol" pitchFamily="18" charset="2"/>
              </a:rPr>
              <a:t>3.0</a:t>
            </a:r>
            <a:r>
              <a:rPr lang="en-US" altLang="en-US" sz="3200" dirty="0" smtClean="0">
                <a:sym typeface="Symbol"/>
              </a:rPr>
              <a:t>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77" name="Text Box 77"/>
          <p:cNvSpPr txBox="1">
            <a:spLocks noChangeArrowheads="1"/>
          </p:cNvSpPr>
          <p:nvPr/>
        </p:nvSpPr>
        <p:spPr bwMode="auto">
          <a:xfrm>
            <a:off x="4007472" y="2128671"/>
            <a:ext cx="1021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5</a:t>
            </a:r>
            <a:r>
              <a:rPr lang="en-US" altLang="en-US" sz="3200" dirty="0" smtClean="0">
                <a:sym typeface="Symbol" pitchFamily="18" charset="2"/>
              </a:rPr>
              <a:t>.0</a:t>
            </a:r>
            <a:r>
              <a:rPr lang="en-US" altLang="en-US" sz="3200" dirty="0" smtClean="0">
                <a:sym typeface="Symbol"/>
              </a:rPr>
              <a:t>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5" name="Arc 4"/>
          <p:cNvSpPr/>
          <p:nvPr/>
        </p:nvSpPr>
        <p:spPr>
          <a:xfrm>
            <a:off x="1591764" y="1373729"/>
            <a:ext cx="797933" cy="877404"/>
          </a:xfrm>
          <a:prstGeom prst="arc">
            <a:avLst>
              <a:gd name="adj1" fmla="val 11312518"/>
              <a:gd name="adj2" fmla="val 1599502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2" name="TextBox 23551"/>
          <p:cNvSpPr txBox="1"/>
          <p:nvPr/>
        </p:nvSpPr>
        <p:spPr>
          <a:xfrm>
            <a:off x="1143000" y="1359187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" pitchFamily="18" charset="0"/>
              </a:rPr>
              <a:t>I</a:t>
            </a:r>
            <a:r>
              <a:rPr lang="en-US" sz="3200" baseline="-25000" dirty="0" smtClean="0">
                <a:latin typeface="Times" pitchFamily="18" charset="0"/>
              </a:rPr>
              <a:t>1</a:t>
            </a:r>
            <a:endParaRPr lang="en-US" sz="3200" baseline="-25000" dirty="0">
              <a:latin typeface="Times" pitchFamily="18" charset="0"/>
            </a:endParaRPr>
          </a:p>
        </p:txBody>
      </p:sp>
      <p:sp>
        <p:nvSpPr>
          <p:cNvPr id="80" name="Arc 79"/>
          <p:cNvSpPr/>
          <p:nvPr/>
        </p:nvSpPr>
        <p:spPr>
          <a:xfrm flipH="1">
            <a:off x="6301770" y="1430209"/>
            <a:ext cx="742646" cy="877404"/>
          </a:xfrm>
          <a:prstGeom prst="arc">
            <a:avLst>
              <a:gd name="adj1" fmla="val 11312518"/>
              <a:gd name="adj2" fmla="val 1599502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15459" y="1250014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" pitchFamily="18" charset="0"/>
              </a:rPr>
              <a:t>I</a:t>
            </a:r>
            <a:r>
              <a:rPr lang="en-US" sz="3200" baseline="-25000" dirty="0">
                <a:latin typeface="Times" pitchFamily="18" charset="0"/>
              </a:rPr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40868" y="2727795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" pitchFamily="18" charset="0"/>
              </a:rPr>
              <a:t>I</a:t>
            </a:r>
            <a:r>
              <a:rPr lang="en-US" sz="3200" baseline="-25000" dirty="0">
                <a:latin typeface="Times" pitchFamily="18" charset="0"/>
              </a:rPr>
              <a:t>2</a:t>
            </a:r>
          </a:p>
        </p:txBody>
      </p:sp>
      <p:cxnSp>
        <p:nvCxnSpPr>
          <p:cNvPr id="23555" name="Straight Arrow Connector 23554"/>
          <p:cNvCxnSpPr/>
          <p:nvPr/>
        </p:nvCxnSpPr>
        <p:spPr>
          <a:xfrm>
            <a:off x="3194879" y="3317382"/>
            <a:ext cx="0" cy="6908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57" name="Straight Connector 23556"/>
          <p:cNvCxnSpPr>
            <a:endCxn id="73" idx="0"/>
          </p:cNvCxnSpPr>
          <p:nvPr/>
        </p:nvCxnSpPr>
        <p:spPr>
          <a:xfrm flipV="1">
            <a:off x="1888961" y="1651816"/>
            <a:ext cx="3313383" cy="19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59" name="Straight Connector 23558"/>
          <p:cNvCxnSpPr>
            <a:endCxn id="20" idx="1"/>
          </p:cNvCxnSpPr>
          <p:nvPr/>
        </p:nvCxnSpPr>
        <p:spPr>
          <a:xfrm>
            <a:off x="1888961" y="1651816"/>
            <a:ext cx="1" cy="12730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1" name="Straight Connector 23560"/>
          <p:cNvCxnSpPr>
            <a:stCxn id="28" idx="0"/>
          </p:cNvCxnSpPr>
          <p:nvPr/>
        </p:nvCxnSpPr>
        <p:spPr>
          <a:xfrm>
            <a:off x="1869067" y="3689547"/>
            <a:ext cx="1" cy="2101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4" name="Straight Connector 23563"/>
          <p:cNvCxnSpPr/>
          <p:nvPr/>
        </p:nvCxnSpPr>
        <p:spPr>
          <a:xfrm>
            <a:off x="1869067" y="5791200"/>
            <a:ext cx="49011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6755806" y="4471268"/>
            <a:ext cx="19894" cy="132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5" idx="0"/>
          </p:cNvCxnSpPr>
          <p:nvPr/>
        </p:nvCxnSpPr>
        <p:spPr>
          <a:xfrm flipH="1">
            <a:off x="6751786" y="3078871"/>
            <a:ext cx="19894" cy="12528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0" name="Elbow Connector 23569"/>
          <p:cNvCxnSpPr>
            <a:stCxn id="65" idx="1"/>
            <a:endCxn id="56" idx="1"/>
          </p:cNvCxnSpPr>
          <p:nvPr/>
        </p:nvCxnSpPr>
        <p:spPr>
          <a:xfrm rot="16200000" flipH="1">
            <a:off x="6048104" y="1590624"/>
            <a:ext cx="642488" cy="804662"/>
          </a:xfrm>
          <a:prstGeom prst="bentConnector4">
            <a:avLst>
              <a:gd name="adj1" fmla="val -488"/>
              <a:gd name="adj2" fmla="val 10046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4" name="Straight Connector 23573"/>
          <p:cNvCxnSpPr>
            <a:endCxn id="34" idx="1"/>
          </p:cNvCxnSpPr>
          <p:nvPr/>
        </p:nvCxnSpPr>
        <p:spPr>
          <a:xfrm flipH="1">
            <a:off x="3605429" y="1671709"/>
            <a:ext cx="1" cy="425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5" name="Oval 23574"/>
          <p:cNvSpPr/>
          <p:nvPr/>
        </p:nvSpPr>
        <p:spPr>
          <a:xfrm>
            <a:off x="3505200" y="1600200"/>
            <a:ext cx="187492" cy="139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544977" y="5685526"/>
            <a:ext cx="187492" cy="139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77" name="Straight Connector 23576"/>
          <p:cNvCxnSpPr>
            <a:endCxn id="43" idx="1"/>
          </p:cNvCxnSpPr>
          <p:nvPr/>
        </p:nvCxnSpPr>
        <p:spPr>
          <a:xfrm flipH="1">
            <a:off x="3605431" y="2826335"/>
            <a:ext cx="16647" cy="852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9" name="Straight Connector 23578"/>
          <p:cNvCxnSpPr>
            <a:stCxn id="44" idx="0"/>
            <a:endCxn id="13" idx="1"/>
          </p:cNvCxnSpPr>
          <p:nvPr/>
        </p:nvCxnSpPr>
        <p:spPr>
          <a:xfrm>
            <a:off x="3605430" y="4443457"/>
            <a:ext cx="33294" cy="966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108" idx="4"/>
          </p:cNvCxnSpPr>
          <p:nvPr/>
        </p:nvCxnSpPr>
        <p:spPr>
          <a:xfrm flipH="1">
            <a:off x="3638723" y="5551590"/>
            <a:ext cx="17706" cy="27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/>
          <p:cNvSpPr/>
          <p:nvPr/>
        </p:nvSpPr>
        <p:spPr>
          <a:xfrm>
            <a:off x="4277501" y="2759674"/>
            <a:ext cx="1991584" cy="2044783"/>
          </a:xfrm>
          <a:prstGeom prst="arc">
            <a:avLst>
              <a:gd name="adj1" fmla="val 16200000"/>
              <a:gd name="adj2" fmla="val 13708872"/>
            </a:avLst>
          </a:prstGeom>
          <a:ln w="412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403630" y="4106039"/>
            <a:ext cx="728663" cy="604838"/>
            <a:chOff x="832" y="1369"/>
            <a:chExt cx="165" cy="130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 Box 77"/>
          <p:cNvSpPr txBox="1">
            <a:spLocks noChangeArrowheads="1"/>
          </p:cNvSpPr>
          <p:nvPr/>
        </p:nvSpPr>
        <p:spPr bwMode="auto">
          <a:xfrm>
            <a:off x="7239000" y="4114800"/>
            <a:ext cx="18357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</a:t>
            </a:r>
            <a:r>
              <a:rPr lang="en-US" altLang="en-US" sz="3200" dirty="0" smtClean="0">
                <a:sym typeface="Symbol" pitchFamily="18" charset="2"/>
              </a:rPr>
              <a:t>V=12.0V</a:t>
            </a:r>
            <a:endParaRPr lang="en-US" altLang="en-US" sz="3200" baseline="-25000" dirty="0">
              <a:sym typeface="Symbol" pitchFamily="18" charset="2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276600" y="5186362"/>
            <a:ext cx="728663" cy="604838"/>
            <a:chOff x="832" y="1369"/>
            <a:chExt cx="165" cy="130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77"/>
          <p:cNvSpPr txBox="1">
            <a:spLocks noChangeArrowheads="1"/>
          </p:cNvSpPr>
          <p:nvPr/>
        </p:nvSpPr>
        <p:spPr bwMode="auto">
          <a:xfrm>
            <a:off x="3962400" y="5130225"/>
            <a:ext cx="16273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</a:t>
            </a:r>
            <a:r>
              <a:rPr lang="en-US" altLang="en-US" sz="3200" dirty="0" smtClean="0">
                <a:sym typeface="Symbol" pitchFamily="18" charset="2"/>
              </a:rPr>
              <a:t>V=4.0V</a:t>
            </a:r>
            <a:endParaRPr lang="en-US" altLang="en-US" sz="3200" baseline="-25000" dirty="0">
              <a:sym typeface="Symbol" pitchFamily="18" charset="2"/>
            </a:endParaRP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 rot="16200000" flipH="1">
            <a:off x="1380493" y="3068491"/>
            <a:ext cx="1016935" cy="477441"/>
            <a:chOff x="1557" y="906"/>
            <a:chExt cx="387" cy="144"/>
          </a:xfrm>
        </p:grpSpPr>
        <p:grpSp>
          <p:nvGrpSpPr>
            <p:cNvPr id="19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77"/>
          <p:cNvSpPr txBox="1">
            <a:spLocks noChangeArrowheads="1"/>
          </p:cNvSpPr>
          <p:nvPr/>
        </p:nvSpPr>
        <p:spPr bwMode="auto">
          <a:xfrm>
            <a:off x="457200" y="3024995"/>
            <a:ext cx="1021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ym typeface="Symbol" pitchFamily="18" charset="2"/>
              </a:rPr>
              <a:t>8.0</a:t>
            </a:r>
            <a:r>
              <a:rPr lang="en-US" altLang="en-US" sz="3200" dirty="0" smtClean="0">
                <a:sym typeface="Symbol"/>
              </a:rPr>
              <a:t></a:t>
            </a:r>
            <a:endParaRPr lang="en-US" altLang="en-US" sz="3200" baseline="-25000" dirty="0">
              <a:sym typeface="Symbol" pitchFamily="18" charset="2"/>
            </a:endParaRPr>
          </a:p>
        </p:txBody>
      </p:sp>
      <p:grpSp>
        <p:nvGrpSpPr>
          <p:cNvPr id="30" name="Group 13"/>
          <p:cNvGrpSpPr>
            <a:grpSpLocks/>
          </p:cNvGrpSpPr>
          <p:nvPr/>
        </p:nvGrpSpPr>
        <p:grpSpPr bwMode="auto">
          <a:xfrm rot="16200000" flipH="1">
            <a:off x="3096962" y="2240754"/>
            <a:ext cx="1016935" cy="477441"/>
            <a:chOff x="1557" y="906"/>
            <a:chExt cx="387" cy="144"/>
          </a:xfrm>
        </p:grpSpPr>
        <p:grpSp>
          <p:nvGrpSpPr>
            <p:cNvPr id="31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13"/>
          <p:cNvGrpSpPr>
            <a:grpSpLocks/>
          </p:cNvGrpSpPr>
          <p:nvPr/>
        </p:nvGrpSpPr>
        <p:grpSpPr bwMode="auto">
          <a:xfrm rot="16200000" flipH="1">
            <a:off x="3096962" y="3822400"/>
            <a:ext cx="1016935" cy="477441"/>
            <a:chOff x="1557" y="906"/>
            <a:chExt cx="387" cy="144"/>
          </a:xfrm>
        </p:grpSpPr>
        <p:grpSp>
          <p:nvGrpSpPr>
            <p:cNvPr id="42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13"/>
          <p:cNvGrpSpPr>
            <a:grpSpLocks/>
          </p:cNvGrpSpPr>
          <p:nvPr/>
        </p:nvGrpSpPr>
        <p:grpSpPr bwMode="auto">
          <a:xfrm rot="16200000" flipH="1">
            <a:off x="6263212" y="2457814"/>
            <a:ext cx="1016935" cy="477441"/>
            <a:chOff x="1557" y="906"/>
            <a:chExt cx="387" cy="144"/>
          </a:xfrm>
        </p:grpSpPr>
        <p:grpSp>
          <p:nvGrpSpPr>
            <p:cNvPr id="53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56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13"/>
          <p:cNvGrpSpPr>
            <a:grpSpLocks/>
          </p:cNvGrpSpPr>
          <p:nvPr/>
        </p:nvGrpSpPr>
        <p:grpSpPr bwMode="auto">
          <a:xfrm flipH="1">
            <a:off x="5076213" y="1432989"/>
            <a:ext cx="1016935" cy="477441"/>
            <a:chOff x="1557" y="906"/>
            <a:chExt cx="387" cy="144"/>
          </a:xfrm>
        </p:grpSpPr>
        <p:grpSp>
          <p:nvGrpSpPr>
            <p:cNvPr id="64" name="Group 14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67" name="Line 15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6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7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18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21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Text Box 77"/>
          <p:cNvSpPr txBox="1">
            <a:spLocks noChangeArrowheads="1"/>
          </p:cNvSpPr>
          <p:nvPr/>
        </p:nvSpPr>
        <p:spPr bwMode="auto">
          <a:xfrm>
            <a:off x="4117845" y="3336360"/>
            <a:ext cx="1021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1</a:t>
            </a:r>
            <a:r>
              <a:rPr lang="en-US" altLang="en-US" sz="3200" dirty="0" smtClean="0">
                <a:sym typeface="Symbol" pitchFamily="18" charset="2"/>
              </a:rPr>
              <a:t>.0</a:t>
            </a:r>
            <a:r>
              <a:rPr lang="en-US" altLang="en-US" sz="3200" dirty="0" smtClean="0">
                <a:sym typeface="Symbol"/>
              </a:rPr>
              <a:t>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75" name="Text Box 77"/>
          <p:cNvSpPr txBox="1">
            <a:spLocks noChangeArrowheads="1"/>
          </p:cNvSpPr>
          <p:nvPr/>
        </p:nvSpPr>
        <p:spPr bwMode="auto">
          <a:xfrm>
            <a:off x="5462489" y="2234540"/>
            <a:ext cx="1021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1</a:t>
            </a:r>
            <a:r>
              <a:rPr lang="en-US" altLang="en-US" sz="3200" dirty="0" smtClean="0">
                <a:sym typeface="Symbol" pitchFamily="18" charset="2"/>
              </a:rPr>
              <a:t>.0</a:t>
            </a:r>
            <a:r>
              <a:rPr lang="en-US" altLang="en-US" sz="3200" dirty="0" smtClean="0">
                <a:sym typeface="Symbol"/>
              </a:rPr>
              <a:t>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76" name="Text Box 77"/>
          <p:cNvSpPr txBox="1">
            <a:spLocks noChangeArrowheads="1"/>
          </p:cNvSpPr>
          <p:nvPr/>
        </p:nvSpPr>
        <p:spPr bwMode="auto">
          <a:xfrm>
            <a:off x="5087996" y="774412"/>
            <a:ext cx="1021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ym typeface="Symbol" pitchFamily="18" charset="2"/>
              </a:rPr>
              <a:t>3.0</a:t>
            </a:r>
            <a:r>
              <a:rPr lang="en-US" altLang="en-US" sz="3200" dirty="0" smtClean="0">
                <a:sym typeface="Symbol"/>
              </a:rPr>
              <a:t>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77" name="Text Box 77"/>
          <p:cNvSpPr txBox="1">
            <a:spLocks noChangeArrowheads="1"/>
          </p:cNvSpPr>
          <p:nvPr/>
        </p:nvSpPr>
        <p:spPr bwMode="auto">
          <a:xfrm>
            <a:off x="4007472" y="2128671"/>
            <a:ext cx="10214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5</a:t>
            </a:r>
            <a:r>
              <a:rPr lang="en-US" altLang="en-US" sz="3200" dirty="0" smtClean="0">
                <a:sym typeface="Symbol" pitchFamily="18" charset="2"/>
              </a:rPr>
              <a:t>.0</a:t>
            </a:r>
            <a:r>
              <a:rPr lang="en-US" altLang="en-US" sz="3200" dirty="0" smtClean="0">
                <a:sym typeface="Symbol"/>
              </a:rPr>
              <a:t>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5" name="Arc 4"/>
          <p:cNvSpPr/>
          <p:nvPr/>
        </p:nvSpPr>
        <p:spPr>
          <a:xfrm>
            <a:off x="1591764" y="1373729"/>
            <a:ext cx="797933" cy="877404"/>
          </a:xfrm>
          <a:prstGeom prst="arc">
            <a:avLst>
              <a:gd name="adj1" fmla="val 11312518"/>
              <a:gd name="adj2" fmla="val 1599502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2" name="TextBox 23551"/>
          <p:cNvSpPr txBox="1"/>
          <p:nvPr/>
        </p:nvSpPr>
        <p:spPr>
          <a:xfrm>
            <a:off x="1143000" y="1359187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" pitchFamily="18" charset="0"/>
              </a:rPr>
              <a:t>I</a:t>
            </a:r>
            <a:r>
              <a:rPr lang="en-US" sz="3200" baseline="-25000" dirty="0" smtClean="0">
                <a:latin typeface="Times" pitchFamily="18" charset="0"/>
              </a:rPr>
              <a:t>1</a:t>
            </a:r>
            <a:endParaRPr lang="en-US" sz="3200" baseline="-25000" dirty="0">
              <a:latin typeface="Times" pitchFamily="18" charset="0"/>
            </a:endParaRPr>
          </a:p>
        </p:txBody>
      </p:sp>
      <p:sp>
        <p:nvSpPr>
          <p:cNvPr id="80" name="Arc 79"/>
          <p:cNvSpPr/>
          <p:nvPr/>
        </p:nvSpPr>
        <p:spPr>
          <a:xfrm flipH="1">
            <a:off x="6301770" y="1430209"/>
            <a:ext cx="742646" cy="877404"/>
          </a:xfrm>
          <a:prstGeom prst="arc">
            <a:avLst>
              <a:gd name="adj1" fmla="val 11312518"/>
              <a:gd name="adj2" fmla="val 1599502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15459" y="1250014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" pitchFamily="18" charset="0"/>
              </a:rPr>
              <a:t>I</a:t>
            </a:r>
            <a:r>
              <a:rPr lang="en-US" sz="3200" baseline="-25000" dirty="0">
                <a:latin typeface="Times" pitchFamily="18" charset="0"/>
              </a:rPr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40868" y="2727795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" pitchFamily="18" charset="0"/>
              </a:rPr>
              <a:t>I</a:t>
            </a:r>
            <a:r>
              <a:rPr lang="en-US" sz="3200" baseline="-25000" dirty="0">
                <a:latin typeface="Times" pitchFamily="18" charset="0"/>
              </a:rPr>
              <a:t>2</a:t>
            </a:r>
          </a:p>
        </p:txBody>
      </p:sp>
      <p:cxnSp>
        <p:nvCxnSpPr>
          <p:cNvPr id="23555" name="Straight Arrow Connector 23554"/>
          <p:cNvCxnSpPr/>
          <p:nvPr/>
        </p:nvCxnSpPr>
        <p:spPr>
          <a:xfrm>
            <a:off x="3194879" y="3317382"/>
            <a:ext cx="0" cy="6908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57" name="Straight Connector 23556"/>
          <p:cNvCxnSpPr>
            <a:endCxn id="73" idx="0"/>
          </p:cNvCxnSpPr>
          <p:nvPr/>
        </p:nvCxnSpPr>
        <p:spPr>
          <a:xfrm flipV="1">
            <a:off x="1888961" y="1651816"/>
            <a:ext cx="3313383" cy="19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59" name="Straight Connector 23558"/>
          <p:cNvCxnSpPr>
            <a:endCxn id="20" idx="1"/>
          </p:cNvCxnSpPr>
          <p:nvPr/>
        </p:nvCxnSpPr>
        <p:spPr>
          <a:xfrm>
            <a:off x="1888961" y="1651816"/>
            <a:ext cx="1" cy="12730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1" name="Straight Connector 23560"/>
          <p:cNvCxnSpPr>
            <a:stCxn id="28" idx="0"/>
          </p:cNvCxnSpPr>
          <p:nvPr/>
        </p:nvCxnSpPr>
        <p:spPr>
          <a:xfrm>
            <a:off x="1869067" y="3689547"/>
            <a:ext cx="1" cy="2101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4" name="Straight Connector 23563"/>
          <p:cNvCxnSpPr/>
          <p:nvPr/>
        </p:nvCxnSpPr>
        <p:spPr>
          <a:xfrm>
            <a:off x="1869067" y="5791200"/>
            <a:ext cx="49011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6755806" y="4471268"/>
            <a:ext cx="19894" cy="132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5" idx="0"/>
          </p:cNvCxnSpPr>
          <p:nvPr/>
        </p:nvCxnSpPr>
        <p:spPr>
          <a:xfrm flipH="1">
            <a:off x="6751786" y="3078871"/>
            <a:ext cx="19894" cy="12528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0" name="Elbow Connector 23569"/>
          <p:cNvCxnSpPr>
            <a:stCxn id="65" idx="1"/>
            <a:endCxn id="56" idx="1"/>
          </p:cNvCxnSpPr>
          <p:nvPr/>
        </p:nvCxnSpPr>
        <p:spPr>
          <a:xfrm rot="16200000" flipH="1">
            <a:off x="6048104" y="1590624"/>
            <a:ext cx="642488" cy="804662"/>
          </a:xfrm>
          <a:prstGeom prst="bentConnector4">
            <a:avLst>
              <a:gd name="adj1" fmla="val -488"/>
              <a:gd name="adj2" fmla="val 10046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4" name="Straight Connector 23573"/>
          <p:cNvCxnSpPr>
            <a:endCxn id="34" idx="1"/>
          </p:cNvCxnSpPr>
          <p:nvPr/>
        </p:nvCxnSpPr>
        <p:spPr>
          <a:xfrm flipH="1">
            <a:off x="3605429" y="1671709"/>
            <a:ext cx="1" cy="425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5" name="Oval 23574"/>
          <p:cNvSpPr/>
          <p:nvPr/>
        </p:nvSpPr>
        <p:spPr>
          <a:xfrm>
            <a:off x="3505200" y="1600200"/>
            <a:ext cx="187492" cy="139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544977" y="5685526"/>
            <a:ext cx="187492" cy="139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77" name="Straight Connector 23576"/>
          <p:cNvCxnSpPr>
            <a:endCxn id="43" idx="1"/>
          </p:cNvCxnSpPr>
          <p:nvPr/>
        </p:nvCxnSpPr>
        <p:spPr>
          <a:xfrm flipH="1">
            <a:off x="3605431" y="2826335"/>
            <a:ext cx="16647" cy="852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9" name="Straight Connector 23578"/>
          <p:cNvCxnSpPr>
            <a:stCxn id="44" idx="0"/>
            <a:endCxn id="13" idx="1"/>
          </p:cNvCxnSpPr>
          <p:nvPr/>
        </p:nvCxnSpPr>
        <p:spPr>
          <a:xfrm>
            <a:off x="3605430" y="4443457"/>
            <a:ext cx="33294" cy="966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108" idx="4"/>
          </p:cNvCxnSpPr>
          <p:nvPr/>
        </p:nvCxnSpPr>
        <p:spPr>
          <a:xfrm flipH="1">
            <a:off x="3638723" y="5551590"/>
            <a:ext cx="17706" cy="273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/>
          <p:cNvSpPr/>
          <p:nvPr/>
        </p:nvSpPr>
        <p:spPr>
          <a:xfrm>
            <a:off x="2199087" y="2774809"/>
            <a:ext cx="741781" cy="2044783"/>
          </a:xfrm>
          <a:prstGeom prst="arc">
            <a:avLst>
              <a:gd name="adj1" fmla="val 16200000"/>
              <a:gd name="adj2" fmla="val 13708872"/>
            </a:avLst>
          </a:prstGeom>
          <a:ln w="412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8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Sources of emf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The source that maintains the current in a closed circuit is called a source of </a:t>
            </a:r>
            <a:r>
              <a:rPr lang="en-US" altLang="en-US" sz="2800" i="1"/>
              <a:t>emf</a:t>
            </a:r>
            <a:endParaRPr lang="en-US" altLang="en-US" sz="2800"/>
          </a:p>
          <a:p>
            <a:pPr lvl="1"/>
            <a:r>
              <a:rPr lang="en-US" altLang="en-US" sz="2400"/>
              <a:t>Any devices that increase the potential energy of charges circulating in circuits are sources of emf</a:t>
            </a:r>
          </a:p>
          <a:p>
            <a:pPr lvl="1"/>
            <a:r>
              <a:rPr lang="en-US" altLang="en-US" sz="2400"/>
              <a:t>Examples include batteries and generators</a:t>
            </a:r>
          </a:p>
          <a:p>
            <a:r>
              <a:rPr lang="en-US" altLang="en-US" sz="2800"/>
              <a:t>SI units are Volts</a:t>
            </a:r>
          </a:p>
          <a:p>
            <a:pPr lvl="1"/>
            <a:r>
              <a:rPr lang="en-US" altLang="en-US" sz="2400"/>
              <a:t>The emf is the work done per unit charge</a:t>
            </a:r>
          </a:p>
        </p:txBody>
      </p:sp>
    </p:spTree>
    <p:extLst>
      <p:ext uri="{BB962C8B-B14F-4D97-AF65-F5344CB8AC3E}">
        <p14:creationId xmlns:p14="http://schemas.microsoft.com/office/powerpoint/2010/main" val="4953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emf and Internal Resistance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altLang="en-US" sz="2800"/>
              <a:t>A real battery has some internal resistance</a:t>
            </a:r>
          </a:p>
          <a:p>
            <a:r>
              <a:rPr lang="en-US" altLang="en-US" sz="2800"/>
              <a:t>Therefore, the terminal voltage is not equal to the emf</a:t>
            </a:r>
          </a:p>
        </p:txBody>
      </p:sp>
      <p:pic>
        <p:nvPicPr>
          <p:cNvPr id="93188" name="Picture 4" descr="Fig 18-01a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2963" y="1601788"/>
            <a:ext cx="4033837" cy="4521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 descr="Fig 18-0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9" r="23729" b="53407"/>
          <a:stretch>
            <a:fillRect/>
          </a:stretch>
        </p:blipFill>
        <p:spPr bwMode="auto">
          <a:xfrm>
            <a:off x="1295400" y="4495800"/>
            <a:ext cx="236220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8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More About Internal Resistance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3962400" cy="4114800"/>
          </a:xfrm>
        </p:spPr>
        <p:txBody>
          <a:bodyPr/>
          <a:lstStyle/>
          <a:p>
            <a:r>
              <a:rPr lang="en-US" altLang="en-US" sz="2400"/>
              <a:t>The schematic shows the internal resistance, r</a:t>
            </a:r>
          </a:p>
          <a:p>
            <a:r>
              <a:rPr lang="en-US" altLang="en-US" sz="2400"/>
              <a:t>The terminal voltage is ΔV = V</a:t>
            </a:r>
            <a:r>
              <a:rPr lang="en-US" altLang="en-US" sz="2400" baseline="-25000"/>
              <a:t>b</a:t>
            </a:r>
            <a:r>
              <a:rPr lang="en-US" altLang="en-US" sz="2400"/>
              <a:t>-V</a:t>
            </a:r>
            <a:r>
              <a:rPr lang="en-US" altLang="en-US" sz="2400" baseline="-25000"/>
              <a:t>a</a:t>
            </a:r>
            <a:endParaRPr lang="en-US" altLang="en-US" sz="2400"/>
          </a:p>
          <a:p>
            <a:r>
              <a:rPr lang="en-US" altLang="en-US" sz="2400"/>
              <a:t>ΔV = ε – Ir</a:t>
            </a:r>
          </a:p>
          <a:p>
            <a:r>
              <a:rPr lang="en-US" altLang="en-US" sz="2400"/>
              <a:t>For the entire circuit, ε = IR + Ir</a:t>
            </a:r>
          </a:p>
        </p:txBody>
      </p:sp>
      <p:pic>
        <p:nvPicPr>
          <p:cNvPr id="94212" name="Picture 4" descr="Fig 18-01b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2290763"/>
            <a:ext cx="4495800" cy="3424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8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1054</Words>
  <Application>Microsoft Office PowerPoint</Application>
  <PresentationFormat>On-screen Show (4:3)</PresentationFormat>
  <Paragraphs>227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Brush Script Std</vt:lpstr>
      <vt:lpstr>Calibri</vt:lpstr>
      <vt:lpstr>Symbol</vt:lpstr>
      <vt:lpstr>Times</vt:lpstr>
      <vt:lpstr>Times New Roman</vt:lpstr>
      <vt:lpstr>Office Theme</vt:lpstr>
      <vt:lpstr>PowerPoint Presentation</vt:lpstr>
      <vt:lpstr>Parallel Circuit</vt:lpstr>
      <vt:lpstr>Parallel Circuit</vt:lpstr>
      <vt:lpstr>PowerPoint Presentation</vt:lpstr>
      <vt:lpstr>PowerPoint Presentation</vt:lpstr>
      <vt:lpstr>PowerPoint Presentation</vt:lpstr>
      <vt:lpstr>Sources of emf</vt:lpstr>
      <vt:lpstr>emf and Internal Resistance</vt:lpstr>
      <vt:lpstr>More About Internal Resistance</vt:lpstr>
      <vt:lpstr>Internal Resistance and emf, cont</vt:lpstr>
      <vt:lpstr>Internal Resistance and emf, final</vt:lpstr>
      <vt:lpstr>RC Circuit</vt:lpstr>
      <vt:lpstr>RC Circuits</vt:lpstr>
      <vt:lpstr>Charging Capacitor in an RC Circuit</vt:lpstr>
      <vt:lpstr>Notes on Time Constant</vt:lpstr>
      <vt:lpstr>Discharging Capacitor in an RC Circuit</vt:lpstr>
      <vt:lpstr>Household Circuits</vt:lpstr>
      <vt:lpstr>Household Circuits, cont.</vt:lpstr>
      <vt:lpstr>Electrical Safety</vt:lpstr>
      <vt:lpstr>Effects of Various Currents</vt:lpstr>
      <vt:lpstr>Ground Wire</vt:lpstr>
      <vt:lpstr>Ground Fault Interrupts (GFI)</vt:lpstr>
      <vt:lpstr>Electrical Signals in Neurons</vt:lpstr>
      <vt:lpstr>Series Fluid Analogy</vt:lpstr>
      <vt:lpstr>Series Fluid Analogy</vt:lpstr>
      <vt:lpstr>Meters</vt:lpstr>
      <vt:lpstr>Series Fluid Analogy</vt:lpstr>
      <vt:lpstr>Meters</vt:lpstr>
      <vt:lpstr>Diagram of a Neuron</vt:lpstr>
      <vt:lpstr>Axons</vt:lpstr>
      <vt:lpstr>Signal Propagation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Lines, Todd</dc:creator>
  <cp:lastModifiedBy>linest@byui.edu</cp:lastModifiedBy>
  <cp:revision>16</cp:revision>
  <dcterms:created xsi:type="dcterms:W3CDTF">2006-08-16T00:00:00Z</dcterms:created>
  <dcterms:modified xsi:type="dcterms:W3CDTF">2016-11-22T21:26:00Z</dcterms:modified>
</cp:coreProperties>
</file>