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66" r:id="rId6"/>
    <p:sldId id="268" r:id="rId7"/>
    <p:sldId id="260" r:id="rId8"/>
    <p:sldId id="269" r:id="rId9"/>
    <p:sldId id="267" r:id="rId10"/>
    <p:sldId id="258" r:id="rId11"/>
    <p:sldId id="259" r:id="rId12"/>
    <p:sldId id="261" r:id="rId13"/>
    <p:sldId id="262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3" autoAdjust="0"/>
  </p:normalViewPr>
  <p:slideViewPr>
    <p:cSldViewPr snapToGrid="0">
      <p:cViewPr varScale="1">
        <p:scale>
          <a:sx n="55" d="100"/>
          <a:sy n="55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1F1E-66D2-4398-8A86-A9B055527FB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ans7870/8/8.02T/f04/visualizations/magnetostatics/08-RingMagInt/08-ringMagInt32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138363"/>
            <a:ext cx="39147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023938"/>
            <a:ext cx="53816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" y="1104621"/>
            <a:ext cx="9045077" cy="43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023938"/>
            <a:ext cx="53816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952" y="2152975"/>
            <a:ext cx="7359968" cy="34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4880" y="1402080"/>
            <a:ext cx="1722120" cy="4069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3440" y="1402080"/>
            <a:ext cx="1615440" cy="402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endCxn id="10" idx="0"/>
          </p:cNvCxnSpPr>
          <p:nvPr/>
        </p:nvCxnSpPr>
        <p:spPr>
          <a:xfrm flipH="1" flipV="1">
            <a:off x="1661160" y="1402080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29640" y="3424979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7840" y="22860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630680" y="441961"/>
            <a:ext cx="0" cy="4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800" y="4495800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0160" y="1828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47244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39" name="Freeform 38"/>
          <p:cNvSpPr/>
          <p:nvPr/>
        </p:nvSpPr>
        <p:spPr>
          <a:xfrm>
            <a:off x="457200" y="1295400"/>
            <a:ext cx="243840" cy="609600"/>
          </a:xfrm>
          <a:custGeom>
            <a:avLst/>
            <a:gdLst>
              <a:gd name="connsiteX0" fmla="*/ 579120 w 579120"/>
              <a:gd name="connsiteY0" fmla="*/ 0 h 731520"/>
              <a:gd name="connsiteX1" fmla="*/ 228600 w 579120"/>
              <a:gd name="connsiteY1" fmla="*/ 304800 h 731520"/>
              <a:gd name="connsiteX2" fmla="*/ 0 w 57912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731520">
                <a:moveTo>
                  <a:pt x="579120" y="0"/>
                </a:moveTo>
                <a:cubicBezTo>
                  <a:pt x="452120" y="91440"/>
                  <a:pt x="325120" y="182880"/>
                  <a:pt x="228600" y="304800"/>
                </a:cubicBezTo>
                <a:cubicBezTo>
                  <a:pt x="132080" y="426720"/>
                  <a:pt x="66040" y="579120"/>
                  <a:pt x="0" y="7315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080" y="103632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2222145" y="1804382"/>
            <a:ext cx="654672" cy="3240953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003627" y="3394841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700789" y="3417312"/>
            <a:ext cx="6371159" cy="3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05351" y="2017986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ym typeface="Symbol"/>
              </a:rPr>
              <a:t></a:t>
            </a:r>
            <a:endParaRPr lang="en-US" sz="5400" i="1" dirty="0"/>
          </a:p>
        </p:txBody>
      </p:sp>
      <p:sp>
        <p:nvSpPr>
          <p:cNvPr id="80" name="Down Arrow 79"/>
          <p:cNvSpPr/>
          <p:nvPr/>
        </p:nvSpPr>
        <p:spPr>
          <a:xfrm rot="16200000">
            <a:off x="3765865" y="2031656"/>
            <a:ext cx="155429" cy="447853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74044" y="3138616"/>
            <a:ext cx="293515" cy="296562"/>
            <a:chOff x="5474044" y="1618735"/>
            <a:chExt cx="1804086" cy="1816443"/>
          </a:xfrm>
        </p:grpSpPr>
        <p:sp>
          <p:nvSpPr>
            <p:cNvPr id="4" name="Oval 3"/>
            <p:cNvSpPr/>
            <p:nvPr/>
          </p:nvSpPr>
          <p:spPr>
            <a:xfrm>
              <a:off x="5474044" y="1618735"/>
              <a:ext cx="1804086" cy="18164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47039" y="1758778"/>
              <a:ext cx="1458096" cy="1515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87763" y="2224216"/>
              <a:ext cx="576648" cy="605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82499" y="3066091"/>
            <a:ext cx="196975" cy="171379"/>
            <a:chOff x="2413688" y="2963939"/>
            <a:chExt cx="2183026" cy="2077618"/>
          </a:xfrm>
        </p:grpSpPr>
        <p:sp>
          <p:nvSpPr>
            <p:cNvPr id="10" name="Oval 9"/>
            <p:cNvSpPr/>
            <p:nvPr/>
          </p:nvSpPr>
          <p:spPr>
            <a:xfrm>
              <a:off x="2413688" y="2963939"/>
              <a:ext cx="2183026" cy="20776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610663" y="3136475"/>
              <a:ext cx="1764362" cy="1733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2648412">
              <a:off x="2819401" y="3316948"/>
              <a:ext cx="1371600" cy="1371600"/>
              <a:chOff x="6623226" y="1839096"/>
              <a:chExt cx="13716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623226" y="2409569"/>
                <a:ext cx="1371600" cy="1977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6627342" y="2426042"/>
                <a:ext cx="1371600" cy="1977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341688"/>
            <a:ext cx="198437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6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138363"/>
            <a:ext cx="39147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Loop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 flipV="1">
            <a:off x="3352800" y="2404222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3360738" y="4818903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rot="16200000" flipV="1">
            <a:off x="2150222" y="361473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rot="16200000" flipV="1">
            <a:off x="4572001" y="3611563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359150" y="31686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V="1">
            <a:off x="5784103" y="334010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rot="16200000" flipV="1">
            <a:off x="4559300" y="21653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 rot="5400000" flipH="1" flipV="1">
            <a:off x="4502150" y="46037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4508500" y="21717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4581525" y="1789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365500" y="4965700"/>
            <a:ext cx="2438400" cy="254000"/>
            <a:chOff x="2120" y="3128"/>
            <a:chExt cx="1536" cy="160"/>
          </a:xfrm>
        </p:grpSpPr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4479925" y="50260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2a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 rot="16200000">
            <a:off x="4864101" y="3479800"/>
            <a:ext cx="2438400" cy="254000"/>
            <a:chOff x="2120" y="3128"/>
            <a:chExt cx="1536" cy="160"/>
          </a:xfrm>
        </p:grpSpPr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6189663" y="34385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2a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610100" y="355600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873625" y="31591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4"/>
          <p:cNvSpPr>
            <a:spLocks noChangeShapeType="1"/>
          </p:cNvSpPr>
          <p:nvPr/>
        </p:nvSpPr>
        <p:spPr bwMode="auto">
          <a:xfrm flipV="1">
            <a:off x="3343836" y="239525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flipV="1">
            <a:off x="3351774" y="480993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rot="16200000" flipV="1">
            <a:off x="4563037" y="360259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rot="16200000" flipV="1">
            <a:off x="2150222" y="361473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47744"/>
            <a:ext cx="8229600" cy="1143000"/>
          </a:xfrm>
        </p:spPr>
        <p:txBody>
          <a:bodyPr/>
          <a:lstStyle/>
          <a:p>
            <a:r>
              <a:rPr lang="en-US"/>
              <a:t>Current Loop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 flipV="1">
            <a:off x="3352800" y="2390775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V="1">
            <a:off x="3360738" y="4832350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rot="16200000" flipV="1">
            <a:off x="2136775" y="3614738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rot="16200000" flipV="1">
            <a:off x="4572000" y="3611563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3359150" y="31686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V="1">
            <a:off x="5797550" y="334010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rot="16200000" flipV="1">
            <a:off x="4559300" y="21653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rot="5400000" flipH="1" flipV="1">
            <a:off x="5367338" y="4717256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H="1">
            <a:off x="4508500" y="21717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581525" y="1789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 rot="-5400000">
            <a:off x="4864100" y="3479800"/>
            <a:ext cx="2438400" cy="254000"/>
            <a:chOff x="2120" y="3128"/>
            <a:chExt cx="1536" cy="160"/>
          </a:xfrm>
        </p:grpSpPr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6189663" y="34385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2a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5201443" y="4884551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dx</a:t>
            </a:r>
          </a:p>
        </p:txBody>
      </p: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4610100" y="355600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4873625" y="31591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 flipH="1" flipV="1">
            <a:off x="5168900" y="4368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5318125" y="4352925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5305425" y="4302125"/>
            <a:ext cx="27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^</a:t>
            </a:r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4660900" y="3606800"/>
            <a:ext cx="825500" cy="1231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000624" y="4470400"/>
            <a:ext cx="290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</a:t>
            </a:r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4648200" y="2387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 rot="-10800000">
            <a:off x="4660900" y="5156200"/>
            <a:ext cx="1117600" cy="215900"/>
            <a:chOff x="2120" y="3128"/>
            <a:chExt cx="1536" cy="160"/>
          </a:xfrm>
        </p:grpSpPr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85" name="Line 37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5114925" y="5343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350186" y="3159686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4"/>
          <p:cNvSpPr>
            <a:spLocks noChangeShapeType="1"/>
          </p:cNvSpPr>
          <p:nvPr/>
        </p:nvSpPr>
        <p:spPr bwMode="auto">
          <a:xfrm flipV="1">
            <a:off x="3370730" y="239525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V="1">
            <a:off x="3378668" y="480993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rot="16200000" flipV="1">
            <a:off x="2168152" y="3605774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rot="16200000" flipV="1">
            <a:off x="4589931" y="360259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7" y="219220"/>
            <a:ext cx="8229600" cy="1143000"/>
          </a:xfrm>
        </p:spPr>
        <p:txBody>
          <a:bodyPr/>
          <a:lstStyle/>
          <a:p>
            <a:r>
              <a:rPr lang="en-US"/>
              <a:t>Current Loop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52800" y="1789113"/>
            <a:ext cx="3246438" cy="3471862"/>
            <a:chOff x="2112" y="1127"/>
            <a:chExt cx="2045" cy="2187"/>
          </a:xfrm>
        </p:grpSpPr>
        <p:sp>
          <p:nvSpPr>
            <p:cNvPr id="105475" name="Line 3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6" name="Line 4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 rot="5400000" flipH="1" flipV="1">
              <a:off x="2381" y="2971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105486" name="Line 14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87" name="Line 15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88" name="Line 16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5489" name="Rectangle 17"/>
            <p:cNvSpPr>
              <a:spLocks noChangeArrowheads="1"/>
            </p:cNvSpPr>
            <p:nvPr/>
          </p:nvSpPr>
          <p:spPr bwMode="auto">
            <a:xfrm>
              <a:off x="3899" y="216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2a</a:t>
              </a:r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2246" y="310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dx</a:t>
              </a:r>
            </a:p>
          </p:txBody>
        </p:sp>
        <p:sp>
          <p:nvSpPr>
            <p:cNvPr id="105491" name="Oval 19"/>
            <p:cNvSpPr>
              <a:spLocks noChangeArrowheads="1"/>
            </p:cNvSpPr>
            <p:nvPr/>
          </p:nvSpPr>
          <p:spPr bwMode="auto">
            <a:xfrm>
              <a:off x="2904" y="2240"/>
              <a:ext cx="64" cy="6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3070" y="199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 flipV="1">
              <a:off x="2448" y="2752"/>
              <a:ext cx="1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2654" y="274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05495" name="Text Box 23"/>
            <p:cNvSpPr txBox="1">
              <a:spLocks noChangeArrowheads="1"/>
            </p:cNvSpPr>
            <p:nvPr/>
          </p:nvSpPr>
          <p:spPr bwMode="auto">
            <a:xfrm>
              <a:off x="2654" y="2686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H="1">
              <a:off x="2440" y="2272"/>
              <a:ext cx="49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7" name="Text Box 25"/>
            <p:cNvSpPr txBox="1">
              <a:spLocks noChangeArrowheads="1"/>
            </p:cNvSpPr>
            <p:nvPr/>
          </p:nvSpPr>
          <p:spPr bwMode="auto">
            <a:xfrm>
              <a:off x="2304" y="2818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</a:t>
              </a:r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>
              <a:off x="2928" y="15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1844" y="3408707"/>
            <a:ext cx="69760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8246" y="981683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9919" y="981682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6563" y="992415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9639" y="1417846"/>
            <a:ext cx="1722120" cy="4069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78199" y="1417846"/>
            <a:ext cx="1615440" cy="402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62959" y="3418149"/>
            <a:ext cx="250409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endCxn id="16" idx="6"/>
          </p:cNvCxnSpPr>
          <p:nvPr/>
        </p:nvCxnSpPr>
        <p:spPr>
          <a:xfrm flipH="1">
            <a:off x="2804211" y="2159876"/>
            <a:ext cx="695734" cy="1264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44679"/>
              </p:ext>
            </p:extLst>
          </p:nvPr>
        </p:nvGraphicFramePr>
        <p:xfrm>
          <a:off x="2899831" y="2344854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3" imgW="114120" imgH="164880" progId="Equation.3">
                  <p:embed/>
                </p:oleObj>
              </mc:Choice>
              <mc:Fallback>
                <p:oleObj name="Equation" r:id="rId3" imgW="11412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831" y="2344854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265457" y="3542522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457" y="3542522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>
            <a:stCxn id="15" idx="0"/>
            <a:endCxn id="10" idx="0"/>
          </p:cNvCxnSpPr>
          <p:nvPr/>
        </p:nvCxnSpPr>
        <p:spPr>
          <a:xfrm flipH="1" flipV="1">
            <a:off x="2685919" y="1417846"/>
            <a:ext cx="66483" cy="2030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</p:cNvCxnSpPr>
          <p:nvPr/>
        </p:nvCxnSpPr>
        <p:spPr>
          <a:xfrm flipH="1">
            <a:off x="1954925" y="3448386"/>
            <a:ext cx="797477" cy="83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3219318" y="1758841"/>
            <a:ext cx="558166" cy="634365"/>
          </a:xfrm>
          <a:custGeom>
            <a:avLst/>
            <a:gdLst>
              <a:gd name="connsiteX0" fmla="*/ 0 w 563880"/>
              <a:gd name="connsiteY0" fmla="*/ 167640 h 624840"/>
              <a:gd name="connsiteX1" fmla="*/ 198120 w 563880"/>
              <a:gd name="connsiteY1" fmla="*/ 167640 h 624840"/>
              <a:gd name="connsiteX2" fmla="*/ 350520 w 563880"/>
              <a:gd name="connsiteY2" fmla="*/ 0 h 624840"/>
              <a:gd name="connsiteX3" fmla="*/ 563880 w 563880"/>
              <a:gd name="connsiteY3" fmla="*/ 533400 h 624840"/>
              <a:gd name="connsiteX4" fmla="*/ 320040 w 563880"/>
              <a:gd name="connsiteY4" fmla="*/ 624840 h 624840"/>
              <a:gd name="connsiteX5" fmla="*/ 152400 w 563880"/>
              <a:gd name="connsiteY5" fmla="*/ 624840 h 624840"/>
              <a:gd name="connsiteX6" fmla="*/ 0 w 563880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98" h="624840">
                <a:moveTo>
                  <a:pt x="0" y="167640"/>
                </a:moveTo>
                <a:lnTo>
                  <a:pt x="198120" y="167640"/>
                </a:lnTo>
                <a:lnTo>
                  <a:pt x="350520" y="0"/>
                </a:lnTo>
                <a:cubicBezTo>
                  <a:pt x="418708" y="186400"/>
                  <a:pt x="478099" y="365764"/>
                  <a:pt x="515498" y="559201"/>
                </a:cubicBezTo>
                <a:lnTo>
                  <a:pt x="320040" y="624840"/>
                </a:lnTo>
                <a:lnTo>
                  <a:pt x="152400" y="624840"/>
                </a:lnTo>
                <a:cubicBezTo>
                  <a:pt x="110396" y="472440"/>
                  <a:pt x="68394" y="320040"/>
                  <a:pt x="0" y="167640"/>
                </a:cubicBezTo>
                <a:close/>
              </a:path>
            </a:pathLst>
          </a:custGeom>
          <a:solidFill>
            <a:srgbClr val="FFFF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586" y="300661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655439" y="457727"/>
            <a:ext cx="0" cy="4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29559" y="4511566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04919" y="19864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24759" y="474016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39" name="Freeform 38"/>
          <p:cNvSpPr/>
          <p:nvPr/>
        </p:nvSpPr>
        <p:spPr>
          <a:xfrm>
            <a:off x="1481959" y="1311166"/>
            <a:ext cx="243840" cy="609600"/>
          </a:xfrm>
          <a:custGeom>
            <a:avLst/>
            <a:gdLst>
              <a:gd name="connsiteX0" fmla="*/ 579120 w 579120"/>
              <a:gd name="connsiteY0" fmla="*/ 0 h 731520"/>
              <a:gd name="connsiteX1" fmla="*/ 228600 w 579120"/>
              <a:gd name="connsiteY1" fmla="*/ 304800 h 731520"/>
              <a:gd name="connsiteX2" fmla="*/ 0 w 57912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731520">
                <a:moveTo>
                  <a:pt x="579120" y="0"/>
                </a:moveTo>
                <a:cubicBezTo>
                  <a:pt x="452120" y="91440"/>
                  <a:pt x="325120" y="182880"/>
                  <a:pt x="228600" y="304800"/>
                </a:cubicBezTo>
                <a:cubicBezTo>
                  <a:pt x="132080" y="426720"/>
                  <a:pt x="66040" y="579120"/>
                  <a:pt x="0" y="7315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83839" y="1052086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7993563">
            <a:off x="2278049" y="2501365"/>
            <a:ext cx="129593" cy="1124141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27373">
            <a:off x="3320003" y="2044713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0"/>
          <p:cNvGrpSpPr/>
          <p:nvPr/>
        </p:nvGrpSpPr>
        <p:grpSpPr>
          <a:xfrm>
            <a:off x="3377434" y="1215914"/>
            <a:ext cx="463588" cy="461664"/>
            <a:chOff x="2633664" y="1262063"/>
            <a:chExt cx="363894" cy="386840"/>
          </a:xfrm>
        </p:grpSpPr>
        <p:sp>
          <p:nvSpPr>
            <p:cNvPr id="49" name="TextBox 48"/>
            <p:cNvSpPr txBox="1"/>
            <p:nvPr/>
          </p:nvSpPr>
          <p:spPr>
            <a:xfrm>
              <a:off x="2633664" y="1262063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 rot="5400000" flipV="1">
              <a:off x="2889821" y="1332482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72376" y="359845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636786" y="3315119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54459" y="3512032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dB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3258449" y="3502173"/>
            <a:ext cx="60419" cy="132246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759162" y="3436883"/>
            <a:ext cx="977266" cy="116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 rot="6941245" flipH="1" flipV="1">
            <a:off x="3233085" y="1874617"/>
            <a:ext cx="474433" cy="316134"/>
          </a:xfrm>
          <a:prstGeom prst="arc">
            <a:avLst>
              <a:gd name="adj1" fmla="val 10454921"/>
              <a:gd name="adj2" fmla="val 18686369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5563" y="19187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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20231473" flipV="1">
            <a:off x="3342418" y="1534646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7017426" y="37765"/>
            <a:ext cx="2057400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548723" y="766270"/>
            <a:ext cx="558166" cy="634365"/>
          </a:xfrm>
          <a:custGeom>
            <a:avLst/>
            <a:gdLst>
              <a:gd name="connsiteX0" fmla="*/ 0 w 563880"/>
              <a:gd name="connsiteY0" fmla="*/ 167640 h 624840"/>
              <a:gd name="connsiteX1" fmla="*/ 198120 w 563880"/>
              <a:gd name="connsiteY1" fmla="*/ 167640 h 624840"/>
              <a:gd name="connsiteX2" fmla="*/ 350520 w 563880"/>
              <a:gd name="connsiteY2" fmla="*/ 0 h 624840"/>
              <a:gd name="connsiteX3" fmla="*/ 563880 w 563880"/>
              <a:gd name="connsiteY3" fmla="*/ 533400 h 624840"/>
              <a:gd name="connsiteX4" fmla="*/ 320040 w 563880"/>
              <a:gd name="connsiteY4" fmla="*/ 624840 h 624840"/>
              <a:gd name="connsiteX5" fmla="*/ 152400 w 563880"/>
              <a:gd name="connsiteY5" fmla="*/ 624840 h 624840"/>
              <a:gd name="connsiteX6" fmla="*/ 0 w 563880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98" h="624840">
                <a:moveTo>
                  <a:pt x="0" y="167640"/>
                </a:moveTo>
                <a:lnTo>
                  <a:pt x="198120" y="167640"/>
                </a:lnTo>
                <a:lnTo>
                  <a:pt x="350520" y="0"/>
                </a:lnTo>
                <a:cubicBezTo>
                  <a:pt x="418708" y="186400"/>
                  <a:pt x="478099" y="365764"/>
                  <a:pt x="515498" y="559201"/>
                </a:cubicBezTo>
                <a:lnTo>
                  <a:pt x="320040" y="624840"/>
                </a:lnTo>
                <a:lnTo>
                  <a:pt x="152400" y="624840"/>
                </a:lnTo>
                <a:cubicBezTo>
                  <a:pt x="110396" y="472440"/>
                  <a:pt x="68394" y="320040"/>
                  <a:pt x="0" y="167640"/>
                </a:cubicBezTo>
                <a:close/>
              </a:path>
            </a:pathLst>
          </a:custGeom>
          <a:solidFill>
            <a:srgbClr val="FFFF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1706880" y="2081265"/>
            <a:ext cx="5044440" cy="1325880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440" h="1325880">
                <a:moveTo>
                  <a:pt x="746760" y="0"/>
                </a:moveTo>
                <a:lnTo>
                  <a:pt x="0" y="1310640"/>
                </a:lnTo>
                <a:lnTo>
                  <a:pt x="5044440" y="1325880"/>
                </a:lnTo>
                <a:lnTo>
                  <a:pt x="746760" y="0"/>
                </a:ln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830779" y="2653784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12915" y="3392941"/>
            <a:ext cx="69760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4880" y="1402080"/>
            <a:ext cx="1722120" cy="4069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3440" y="1402080"/>
            <a:ext cx="1615440" cy="402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3402383"/>
            <a:ext cx="8061960" cy="570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50168"/>
              </p:ext>
            </p:extLst>
          </p:nvPr>
        </p:nvGraphicFramePr>
        <p:xfrm>
          <a:off x="2925421" y="1743075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3" imgW="114120" imgH="164880" progId="Equation.3">
                  <p:embed/>
                </p:oleObj>
              </mc:Choice>
              <mc:Fallback>
                <p:oleObj name="Equation" r:id="rId3" imgW="11412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421" y="1743075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485323" y="2037398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323" y="2037398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23111" y="351099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11" y="351099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>
            <a:stCxn id="15" idx="0"/>
            <a:endCxn id="10" idx="0"/>
          </p:cNvCxnSpPr>
          <p:nvPr/>
        </p:nvCxnSpPr>
        <p:spPr>
          <a:xfrm flipH="1" flipV="1">
            <a:off x="1661160" y="1402080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</p:cNvCxnSpPr>
          <p:nvPr/>
        </p:nvCxnSpPr>
        <p:spPr>
          <a:xfrm flipH="1">
            <a:off x="929640" y="3424979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7840" y="22860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630680" y="441961"/>
            <a:ext cx="0" cy="4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800" y="4495800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0160" y="1828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47244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39" name="Freeform 38"/>
          <p:cNvSpPr/>
          <p:nvPr/>
        </p:nvSpPr>
        <p:spPr>
          <a:xfrm>
            <a:off x="457200" y="1295400"/>
            <a:ext cx="243840" cy="609600"/>
          </a:xfrm>
          <a:custGeom>
            <a:avLst/>
            <a:gdLst>
              <a:gd name="connsiteX0" fmla="*/ 579120 w 579120"/>
              <a:gd name="connsiteY0" fmla="*/ 0 h 731520"/>
              <a:gd name="connsiteX1" fmla="*/ 228600 w 579120"/>
              <a:gd name="connsiteY1" fmla="*/ 304800 h 731520"/>
              <a:gd name="connsiteX2" fmla="*/ 0 w 57912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731520">
                <a:moveTo>
                  <a:pt x="579120" y="0"/>
                </a:moveTo>
                <a:cubicBezTo>
                  <a:pt x="452120" y="91440"/>
                  <a:pt x="325120" y="182880"/>
                  <a:pt x="228600" y="304800"/>
                </a:cubicBezTo>
                <a:cubicBezTo>
                  <a:pt x="132080" y="426720"/>
                  <a:pt x="66040" y="579120"/>
                  <a:pt x="0" y="7315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080" y="103632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026424">
            <a:off x="2351543" y="3015346"/>
            <a:ext cx="645611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352675" y="1200148"/>
            <a:ext cx="463588" cy="461664"/>
            <a:chOff x="2633664" y="1262063"/>
            <a:chExt cx="363894" cy="386840"/>
          </a:xfrm>
        </p:grpSpPr>
        <p:sp>
          <p:nvSpPr>
            <p:cNvPr id="49" name="TextBox 48"/>
            <p:cNvSpPr txBox="1"/>
            <p:nvPr/>
          </p:nvSpPr>
          <p:spPr>
            <a:xfrm>
              <a:off x="2633664" y="1262063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 rot="5400000" flipV="1">
              <a:off x="2889821" y="1332482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723805" y="282795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53" name="Down Arrow 52"/>
          <p:cNvSpPr/>
          <p:nvPr/>
        </p:nvSpPr>
        <p:spPr>
          <a:xfrm rot="20231473" flipV="1">
            <a:off x="7603440" y="583190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6928"/>
              </p:ext>
            </p:extLst>
          </p:nvPr>
        </p:nvGraphicFramePr>
        <p:xfrm>
          <a:off x="8405218" y="986455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9" imgW="114120" imgH="164880" progId="Equation.3">
                  <p:embed/>
                </p:oleObj>
              </mc:Choice>
              <mc:Fallback>
                <p:oleObj name="Equation" r:id="rId9" imgW="11412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218" y="986455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Down Arrow 54"/>
          <p:cNvSpPr/>
          <p:nvPr/>
        </p:nvSpPr>
        <p:spPr>
          <a:xfrm rot="17245959">
            <a:off x="7988214" y="945617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7399378" y="162540"/>
            <a:ext cx="463588" cy="461664"/>
            <a:chOff x="2633664" y="1262063"/>
            <a:chExt cx="363894" cy="386840"/>
          </a:xfrm>
        </p:grpSpPr>
        <p:sp>
          <p:nvSpPr>
            <p:cNvPr id="58" name="TextBox 57"/>
            <p:cNvSpPr txBox="1"/>
            <p:nvPr/>
          </p:nvSpPr>
          <p:spPr>
            <a:xfrm>
              <a:off x="2633664" y="1262063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9" name="Down Arrow 58"/>
            <p:cNvSpPr/>
            <p:nvPr/>
          </p:nvSpPr>
          <p:spPr>
            <a:xfrm rot="5400000" flipV="1">
              <a:off x="2889821" y="1332482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75512" y="57346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</a:t>
            </a:r>
            <a:endParaRPr lang="en-US" sz="2400" dirty="0"/>
          </a:p>
        </p:txBody>
      </p:sp>
      <p:sp>
        <p:nvSpPr>
          <p:cNvPr id="65" name="Arc 64"/>
          <p:cNvSpPr/>
          <p:nvPr/>
        </p:nvSpPr>
        <p:spPr>
          <a:xfrm>
            <a:off x="7410920" y="955022"/>
            <a:ext cx="685800" cy="548640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flipH="1" flipV="1">
            <a:off x="6873240" y="3429000"/>
            <a:ext cx="1965960" cy="518160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440" h="1325880">
                <a:moveTo>
                  <a:pt x="746760" y="0"/>
                </a:moveTo>
                <a:lnTo>
                  <a:pt x="0" y="1310640"/>
                </a:lnTo>
                <a:lnTo>
                  <a:pt x="5044440" y="1325880"/>
                </a:lnTo>
                <a:lnTo>
                  <a:pt x="746760" y="0"/>
                </a:ln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80617" y="35034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20211" y="329935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818470" y="3426143"/>
            <a:ext cx="715327" cy="13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27315" y="2388542"/>
            <a:ext cx="46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589520" y="239268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dB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46081" y="412110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dB</a:t>
            </a:r>
            <a:r>
              <a:rPr lang="en-US" sz="2400" baseline="-25000" dirty="0" err="1">
                <a:solidFill>
                  <a:schemeClr val="accent1"/>
                </a:solidFill>
              </a:rPr>
              <a:t>z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7073852" y="4148579"/>
            <a:ext cx="60419" cy="132246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7906467" y="2416343"/>
            <a:ext cx="60419" cy="132246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809423" y="2515218"/>
            <a:ext cx="639129" cy="920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 flipH="1" flipV="1">
            <a:off x="2096814" y="2049517"/>
            <a:ext cx="726528" cy="520261"/>
          </a:xfrm>
          <a:prstGeom prst="arc">
            <a:avLst>
              <a:gd name="adj1" fmla="val 10454921"/>
              <a:gd name="adj2" fmla="val 18686369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7163572" y="3468414"/>
            <a:ext cx="142060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6760552" y="3061695"/>
            <a:ext cx="423540" cy="451270"/>
          </a:xfrm>
          <a:prstGeom prst="arc">
            <a:avLst>
              <a:gd name="adj1" fmla="val 17848471"/>
              <a:gd name="adj2" fmla="val 204569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3907906">
            <a:off x="7389513" y="2815952"/>
            <a:ext cx="189186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>
            <a:off x="7718372" y="3390900"/>
            <a:ext cx="232623" cy="335756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909543" y="338040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61998" y="298101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7" name="Arc 106"/>
          <p:cNvSpPr/>
          <p:nvPr/>
        </p:nvSpPr>
        <p:spPr>
          <a:xfrm flipH="1" flipV="1">
            <a:off x="5490179" y="3086099"/>
            <a:ext cx="232623" cy="335756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724500" y="2662979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697606" y="3410138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6787515" y="2309647"/>
            <a:ext cx="11542" cy="1106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035919" y="3415784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6803885" y="3400943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2802" y="4214702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392103" y="2211422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73593" y="154480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</a:t>
            </a:r>
            <a:endParaRPr lang="en-US" sz="24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836437" y="243592"/>
            <a:ext cx="621587" cy="8887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2189797" y="1749614"/>
            <a:ext cx="558166" cy="634365"/>
          </a:xfrm>
          <a:custGeom>
            <a:avLst/>
            <a:gdLst>
              <a:gd name="connsiteX0" fmla="*/ 0 w 563880"/>
              <a:gd name="connsiteY0" fmla="*/ 167640 h 624840"/>
              <a:gd name="connsiteX1" fmla="*/ 198120 w 563880"/>
              <a:gd name="connsiteY1" fmla="*/ 167640 h 624840"/>
              <a:gd name="connsiteX2" fmla="*/ 350520 w 563880"/>
              <a:gd name="connsiteY2" fmla="*/ 0 h 624840"/>
              <a:gd name="connsiteX3" fmla="*/ 563880 w 563880"/>
              <a:gd name="connsiteY3" fmla="*/ 533400 h 624840"/>
              <a:gd name="connsiteX4" fmla="*/ 320040 w 563880"/>
              <a:gd name="connsiteY4" fmla="*/ 624840 h 624840"/>
              <a:gd name="connsiteX5" fmla="*/ 152400 w 563880"/>
              <a:gd name="connsiteY5" fmla="*/ 624840 h 624840"/>
              <a:gd name="connsiteX6" fmla="*/ 0 w 563880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98" h="624840">
                <a:moveTo>
                  <a:pt x="0" y="167640"/>
                </a:moveTo>
                <a:lnTo>
                  <a:pt x="198120" y="167640"/>
                </a:lnTo>
                <a:lnTo>
                  <a:pt x="350520" y="0"/>
                </a:lnTo>
                <a:cubicBezTo>
                  <a:pt x="418708" y="186400"/>
                  <a:pt x="478099" y="365764"/>
                  <a:pt x="515498" y="559201"/>
                </a:cubicBezTo>
                <a:lnTo>
                  <a:pt x="320040" y="624840"/>
                </a:lnTo>
                <a:lnTo>
                  <a:pt x="152400" y="624840"/>
                </a:lnTo>
                <a:cubicBezTo>
                  <a:pt x="110396" y="472440"/>
                  <a:pt x="68394" y="320040"/>
                  <a:pt x="0" y="167640"/>
                </a:cubicBezTo>
                <a:close/>
              </a:path>
            </a:pathLst>
          </a:custGeom>
          <a:solidFill>
            <a:srgbClr val="FFFF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2602766">
            <a:off x="2010123" y="1964533"/>
            <a:ext cx="149221" cy="1565639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245959">
            <a:off x="2692909" y="1881307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>
            <a:off x="2124429" y="1804735"/>
            <a:ext cx="685800" cy="548640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20231473" flipV="1">
            <a:off x="2324034" y="1535686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7111171" y="0"/>
            <a:ext cx="2057400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685751" y="949800"/>
            <a:ext cx="430305" cy="4616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674604" y="948110"/>
            <a:ext cx="226964" cy="48553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1672829" y="1114424"/>
            <a:ext cx="5107057" cy="2304175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  <a:gd name="connsiteX0" fmla="*/ 781993 w 5079673"/>
              <a:gd name="connsiteY0" fmla="*/ 917335 h 2243215"/>
              <a:gd name="connsiteX1" fmla="*/ 35233 w 5079673"/>
              <a:gd name="connsiteY1" fmla="*/ 2227975 h 2243215"/>
              <a:gd name="connsiteX2" fmla="*/ 5079673 w 5079673"/>
              <a:gd name="connsiteY2" fmla="*/ 2243215 h 2243215"/>
              <a:gd name="connsiteX3" fmla="*/ 0 w 5079673"/>
              <a:gd name="connsiteY3" fmla="*/ 0 h 2243215"/>
              <a:gd name="connsiteX4" fmla="*/ 781993 w 5079673"/>
              <a:gd name="connsiteY4" fmla="*/ 917335 h 2243215"/>
              <a:gd name="connsiteX0" fmla="*/ 753418 w 5051098"/>
              <a:gd name="connsiteY0" fmla="*/ 974485 h 2300365"/>
              <a:gd name="connsiteX1" fmla="*/ 6658 w 5051098"/>
              <a:gd name="connsiteY1" fmla="*/ 2285125 h 2300365"/>
              <a:gd name="connsiteX2" fmla="*/ 5051098 w 5051098"/>
              <a:gd name="connsiteY2" fmla="*/ 2300365 h 2300365"/>
              <a:gd name="connsiteX3" fmla="*/ 0 w 5051098"/>
              <a:gd name="connsiteY3" fmla="*/ 0 h 2300365"/>
              <a:gd name="connsiteX4" fmla="*/ 753418 w 5051098"/>
              <a:gd name="connsiteY4" fmla="*/ 974485 h 2300365"/>
              <a:gd name="connsiteX0" fmla="*/ 0 w 5054918"/>
              <a:gd name="connsiteY0" fmla="*/ 1026873 h 2300365"/>
              <a:gd name="connsiteX1" fmla="*/ 10478 w 5054918"/>
              <a:gd name="connsiteY1" fmla="*/ 2285125 h 2300365"/>
              <a:gd name="connsiteX2" fmla="*/ 5054918 w 5054918"/>
              <a:gd name="connsiteY2" fmla="*/ 2300365 h 2300365"/>
              <a:gd name="connsiteX3" fmla="*/ 3820 w 5054918"/>
              <a:gd name="connsiteY3" fmla="*/ 0 h 2300365"/>
              <a:gd name="connsiteX4" fmla="*/ 0 w 5054918"/>
              <a:gd name="connsiteY4" fmla="*/ 1026873 h 2300365"/>
              <a:gd name="connsiteX0" fmla="*/ 0 w 5054918"/>
              <a:gd name="connsiteY0" fmla="*/ 1026873 h 2300365"/>
              <a:gd name="connsiteX1" fmla="*/ 10478 w 5054918"/>
              <a:gd name="connsiteY1" fmla="*/ 2285125 h 2300365"/>
              <a:gd name="connsiteX2" fmla="*/ 5054918 w 5054918"/>
              <a:gd name="connsiteY2" fmla="*/ 2300365 h 2300365"/>
              <a:gd name="connsiteX3" fmla="*/ 3820 w 5054918"/>
              <a:gd name="connsiteY3" fmla="*/ 0 h 2300365"/>
              <a:gd name="connsiteX4" fmla="*/ 0 w 5054918"/>
              <a:gd name="connsiteY4" fmla="*/ 1026873 h 2300365"/>
              <a:gd name="connsiteX0" fmla="*/ 0 w 5054918"/>
              <a:gd name="connsiteY0" fmla="*/ 1026873 h 2300365"/>
              <a:gd name="connsiteX1" fmla="*/ 10478 w 5054918"/>
              <a:gd name="connsiteY1" fmla="*/ 2285125 h 2300365"/>
              <a:gd name="connsiteX2" fmla="*/ 5054918 w 5054918"/>
              <a:gd name="connsiteY2" fmla="*/ 2300365 h 2300365"/>
              <a:gd name="connsiteX3" fmla="*/ 3820 w 5054918"/>
              <a:gd name="connsiteY3" fmla="*/ 0 h 2300365"/>
              <a:gd name="connsiteX4" fmla="*/ 0 w 5054918"/>
              <a:gd name="connsiteY4" fmla="*/ 1026873 h 2300365"/>
              <a:gd name="connsiteX0" fmla="*/ 0 w 5102543"/>
              <a:gd name="connsiteY0" fmla="*/ 1026873 h 2300365"/>
              <a:gd name="connsiteX1" fmla="*/ 10478 w 5102543"/>
              <a:gd name="connsiteY1" fmla="*/ 2285125 h 2300365"/>
              <a:gd name="connsiteX2" fmla="*/ 5102543 w 5102543"/>
              <a:gd name="connsiteY2" fmla="*/ 2300365 h 2300365"/>
              <a:gd name="connsiteX3" fmla="*/ 3820 w 5102543"/>
              <a:gd name="connsiteY3" fmla="*/ 0 h 2300365"/>
              <a:gd name="connsiteX4" fmla="*/ 0 w 5102543"/>
              <a:gd name="connsiteY4" fmla="*/ 1026873 h 2300365"/>
              <a:gd name="connsiteX0" fmla="*/ 0 w 5102543"/>
              <a:gd name="connsiteY0" fmla="*/ 1026873 h 2300365"/>
              <a:gd name="connsiteX1" fmla="*/ 10478 w 5102543"/>
              <a:gd name="connsiteY1" fmla="*/ 2285125 h 2300365"/>
              <a:gd name="connsiteX2" fmla="*/ 5102543 w 5102543"/>
              <a:gd name="connsiteY2" fmla="*/ 2300365 h 2300365"/>
              <a:gd name="connsiteX3" fmla="*/ 3820 w 5102543"/>
              <a:gd name="connsiteY3" fmla="*/ 0 h 2300365"/>
              <a:gd name="connsiteX4" fmla="*/ 0 w 5102543"/>
              <a:gd name="connsiteY4" fmla="*/ 1026873 h 2300365"/>
              <a:gd name="connsiteX0" fmla="*/ 0 w 5102543"/>
              <a:gd name="connsiteY0" fmla="*/ 1026873 h 2300365"/>
              <a:gd name="connsiteX1" fmla="*/ 10478 w 5102543"/>
              <a:gd name="connsiteY1" fmla="*/ 2285125 h 2300365"/>
              <a:gd name="connsiteX2" fmla="*/ 5102543 w 5102543"/>
              <a:gd name="connsiteY2" fmla="*/ 2300365 h 2300365"/>
              <a:gd name="connsiteX3" fmla="*/ 3820 w 5102543"/>
              <a:gd name="connsiteY3" fmla="*/ 0 h 2300365"/>
              <a:gd name="connsiteX4" fmla="*/ 0 w 5102543"/>
              <a:gd name="connsiteY4" fmla="*/ 1026873 h 2300365"/>
              <a:gd name="connsiteX0" fmla="*/ 4514 w 5107057"/>
              <a:gd name="connsiteY0" fmla="*/ 1026873 h 2304175"/>
              <a:gd name="connsiteX1" fmla="*/ 705 w 5107057"/>
              <a:gd name="connsiteY1" fmla="*/ 2304175 h 2304175"/>
              <a:gd name="connsiteX2" fmla="*/ 5107057 w 5107057"/>
              <a:gd name="connsiteY2" fmla="*/ 2300365 h 2304175"/>
              <a:gd name="connsiteX3" fmla="*/ 8334 w 5107057"/>
              <a:gd name="connsiteY3" fmla="*/ 0 h 2304175"/>
              <a:gd name="connsiteX4" fmla="*/ 4514 w 5107057"/>
              <a:gd name="connsiteY4" fmla="*/ 1026873 h 2304175"/>
              <a:gd name="connsiteX0" fmla="*/ 4514 w 5107057"/>
              <a:gd name="connsiteY0" fmla="*/ 1026873 h 2304175"/>
              <a:gd name="connsiteX1" fmla="*/ 705 w 5107057"/>
              <a:gd name="connsiteY1" fmla="*/ 2304175 h 2304175"/>
              <a:gd name="connsiteX2" fmla="*/ 5107057 w 5107057"/>
              <a:gd name="connsiteY2" fmla="*/ 2300365 h 2304175"/>
              <a:gd name="connsiteX3" fmla="*/ 8334 w 5107057"/>
              <a:gd name="connsiteY3" fmla="*/ 0 h 2304175"/>
              <a:gd name="connsiteX4" fmla="*/ 4514 w 5107057"/>
              <a:gd name="connsiteY4" fmla="*/ 1026873 h 2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7057" h="2304175">
                <a:moveTo>
                  <a:pt x="4514" y="1026873"/>
                </a:moveTo>
                <a:cubicBezTo>
                  <a:pt x="8007" y="1446290"/>
                  <a:pt x="-2788" y="1884758"/>
                  <a:pt x="705" y="2304175"/>
                </a:cubicBezTo>
                <a:lnTo>
                  <a:pt x="5107057" y="2300365"/>
                </a:lnTo>
                <a:lnTo>
                  <a:pt x="8334" y="0"/>
                </a:lnTo>
                <a:cubicBezTo>
                  <a:pt x="7061" y="342291"/>
                  <a:pt x="5787" y="684582"/>
                  <a:pt x="4514" y="1026873"/>
                </a:cubicBez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9289" y="952469"/>
            <a:ext cx="223338" cy="48553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402383"/>
            <a:ext cx="8061960" cy="570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4405"/>
              </p:ext>
            </p:extLst>
          </p:nvPr>
        </p:nvGraphicFramePr>
        <p:xfrm>
          <a:off x="1901568" y="1382018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3" imgW="114120" imgH="164880" progId="Equation.3">
                  <p:embed/>
                </p:oleObj>
              </mc:Choice>
              <mc:Fallback>
                <p:oleObj name="Equation" r:id="rId3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568" y="1382018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72598"/>
              </p:ext>
            </p:extLst>
          </p:nvPr>
        </p:nvGraphicFramePr>
        <p:xfrm>
          <a:off x="4288294" y="1691639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294" y="1691639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0955"/>
              </p:ext>
            </p:extLst>
          </p:nvPr>
        </p:nvGraphicFramePr>
        <p:xfrm>
          <a:off x="4411979" y="357026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979" y="357026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1674604" y="401521"/>
            <a:ext cx="0" cy="605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0357" y="20064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80160" y="1828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20" name="Rectangle 19"/>
          <p:cNvSpPr/>
          <p:nvPr/>
        </p:nvSpPr>
        <p:spPr>
          <a:xfrm rot="1434896">
            <a:off x="1553721" y="2498500"/>
            <a:ext cx="645611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664785">
            <a:off x="1979910" y="1025302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822422" y="706100"/>
            <a:ext cx="463588" cy="461664"/>
            <a:chOff x="2552964" y="1090447"/>
            <a:chExt cx="363894" cy="386840"/>
          </a:xfrm>
        </p:grpSpPr>
        <p:sp>
          <p:nvSpPr>
            <p:cNvPr id="49" name="TextBox 48"/>
            <p:cNvSpPr txBox="1"/>
            <p:nvPr/>
          </p:nvSpPr>
          <p:spPr>
            <a:xfrm>
              <a:off x="2552964" y="1090447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 rot="5400000" flipV="1">
              <a:off x="2810077" y="1152904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784537" y="284245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76" name="Freeform 75"/>
          <p:cNvSpPr/>
          <p:nvPr/>
        </p:nvSpPr>
        <p:spPr>
          <a:xfrm flipH="1" flipV="1">
            <a:off x="6873240" y="3428999"/>
            <a:ext cx="1965960" cy="394335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  <a:gd name="connsiteX0" fmla="*/ 2885271 w 5044440"/>
              <a:gd name="connsiteY0" fmla="*/ 0 h 1033406"/>
              <a:gd name="connsiteX1" fmla="*/ 0 w 5044440"/>
              <a:gd name="connsiteY1" fmla="*/ 1018166 h 1033406"/>
              <a:gd name="connsiteX2" fmla="*/ 5044440 w 5044440"/>
              <a:gd name="connsiteY2" fmla="*/ 1033406 h 1033406"/>
              <a:gd name="connsiteX3" fmla="*/ 2885271 w 5044440"/>
              <a:gd name="connsiteY3" fmla="*/ 0 h 1033406"/>
              <a:gd name="connsiteX0" fmla="*/ 2897489 w 5044440"/>
              <a:gd name="connsiteY0" fmla="*/ 0 h 1009033"/>
              <a:gd name="connsiteX1" fmla="*/ 0 w 5044440"/>
              <a:gd name="connsiteY1" fmla="*/ 993793 h 1009033"/>
              <a:gd name="connsiteX2" fmla="*/ 5044440 w 5044440"/>
              <a:gd name="connsiteY2" fmla="*/ 1009033 h 1009033"/>
              <a:gd name="connsiteX3" fmla="*/ 2897489 w 5044440"/>
              <a:gd name="connsiteY3" fmla="*/ 0 h 100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440" h="1009033">
                <a:moveTo>
                  <a:pt x="2897489" y="0"/>
                </a:moveTo>
                <a:lnTo>
                  <a:pt x="0" y="993793"/>
                </a:lnTo>
                <a:lnTo>
                  <a:pt x="5044440" y="1009033"/>
                </a:lnTo>
                <a:lnTo>
                  <a:pt x="2897489" y="0"/>
                </a:ln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80617" y="35034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20211" y="329935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835503" y="3411860"/>
            <a:ext cx="715327" cy="13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13337" y="789705"/>
            <a:ext cx="46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946081" y="4121106"/>
            <a:ext cx="595035" cy="461665"/>
            <a:chOff x="6946081" y="4121106"/>
            <a:chExt cx="595035" cy="461665"/>
          </a:xfrm>
        </p:grpSpPr>
        <p:sp>
          <p:nvSpPr>
            <p:cNvPr id="79" name="TextBox 78"/>
            <p:cNvSpPr txBox="1"/>
            <p:nvPr/>
          </p:nvSpPr>
          <p:spPr>
            <a:xfrm>
              <a:off x="6946081" y="412110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accent1"/>
                  </a:solidFill>
                </a:rPr>
                <a:t>dB</a:t>
              </a:r>
              <a:r>
                <a:rPr lang="en-US" sz="2400" baseline="-25000" dirty="0" err="1">
                  <a:solidFill>
                    <a:schemeClr val="accent1"/>
                  </a:solidFill>
                </a:rPr>
                <a:t>z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2" name="Down Arrow 81"/>
            <p:cNvSpPr/>
            <p:nvPr/>
          </p:nvSpPr>
          <p:spPr>
            <a:xfrm rot="5400000" flipV="1">
              <a:off x="7262110" y="4135132"/>
              <a:ext cx="60419" cy="132246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89520" y="2392680"/>
            <a:ext cx="513282" cy="461665"/>
            <a:chOff x="7589520" y="2392680"/>
            <a:chExt cx="513282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7589520" y="239268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dB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3" name="Down Arrow 82"/>
            <p:cNvSpPr/>
            <p:nvPr/>
          </p:nvSpPr>
          <p:spPr>
            <a:xfrm rot="5400000" flipV="1">
              <a:off x="7906467" y="2389449"/>
              <a:ext cx="60419" cy="132246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6822392" y="2452256"/>
            <a:ext cx="611871" cy="961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7163572" y="3468414"/>
            <a:ext cx="142060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6760552" y="3061695"/>
            <a:ext cx="423540" cy="451270"/>
          </a:xfrm>
          <a:prstGeom prst="arc">
            <a:avLst>
              <a:gd name="adj1" fmla="val 17848471"/>
              <a:gd name="adj2" fmla="val 204569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4338214">
            <a:off x="7426540" y="2871642"/>
            <a:ext cx="189186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>
            <a:off x="7506936" y="3402383"/>
            <a:ext cx="232623" cy="335756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46161" y="345948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61998" y="2913778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7" name="Arc 106"/>
          <p:cNvSpPr/>
          <p:nvPr/>
        </p:nvSpPr>
        <p:spPr>
          <a:xfrm flipH="1" flipV="1">
            <a:off x="5490178" y="2954119"/>
            <a:ext cx="413080" cy="440842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 flipV="1">
            <a:off x="6779886" y="1728117"/>
            <a:ext cx="55617" cy="369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10538" y="158232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1467465" y="731755"/>
            <a:ext cx="430305" cy="4616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07142" y="800049"/>
            <a:ext cx="348803" cy="358513"/>
            <a:chOff x="1503828" y="957407"/>
            <a:chExt cx="348803" cy="358513"/>
          </a:xfrm>
        </p:grpSpPr>
        <p:sp>
          <p:nvSpPr>
            <p:cNvPr id="6" name="Oval 5"/>
            <p:cNvSpPr/>
            <p:nvPr/>
          </p:nvSpPr>
          <p:spPr>
            <a:xfrm>
              <a:off x="1503828" y="957407"/>
              <a:ext cx="348803" cy="35851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34629" y="1093849"/>
              <a:ext cx="87201" cy="856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127714" y="534967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10800000">
            <a:off x="1603618" y="1191249"/>
            <a:ext cx="149221" cy="2201691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17664785">
            <a:off x="8129022" y="1028270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7248103" y="749409"/>
            <a:ext cx="463588" cy="461664"/>
            <a:chOff x="2552964" y="1090447"/>
            <a:chExt cx="363894" cy="386840"/>
          </a:xfrm>
        </p:grpSpPr>
        <p:sp>
          <p:nvSpPr>
            <p:cNvPr id="98" name="TextBox 97"/>
            <p:cNvSpPr txBox="1"/>
            <p:nvPr/>
          </p:nvSpPr>
          <p:spPr>
            <a:xfrm>
              <a:off x="2552964" y="1090447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100" name="Down Arrow 99"/>
            <p:cNvSpPr/>
            <p:nvPr/>
          </p:nvSpPr>
          <p:spPr>
            <a:xfrm rot="5400000" flipV="1">
              <a:off x="2810077" y="1152904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733622" y="1014163"/>
            <a:ext cx="348803" cy="358513"/>
            <a:chOff x="1503828" y="957407"/>
            <a:chExt cx="348803" cy="358513"/>
          </a:xfrm>
        </p:grpSpPr>
        <p:sp>
          <p:nvSpPr>
            <p:cNvPr id="108" name="Oval 107"/>
            <p:cNvSpPr/>
            <p:nvPr/>
          </p:nvSpPr>
          <p:spPr>
            <a:xfrm>
              <a:off x="1503828" y="957407"/>
              <a:ext cx="348803" cy="35851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634629" y="1093849"/>
              <a:ext cx="87201" cy="856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7936676" y="197168"/>
            <a:ext cx="611871" cy="961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040933"/>
              </p:ext>
            </p:extLst>
          </p:nvPr>
        </p:nvGraphicFramePr>
        <p:xfrm>
          <a:off x="7973837" y="1357933"/>
          <a:ext cx="271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9" imgW="114151" imgH="164885" progId="Equation.3">
                  <p:embed/>
                </p:oleObj>
              </mc:Choice>
              <mc:Fallback>
                <p:oleObj name="Equation" r:id="rId9" imgW="114151" imgH="1648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837" y="1357933"/>
                        <a:ext cx="2714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900055" y="90006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dB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3" name="Arc 112"/>
          <p:cNvSpPr/>
          <p:nvPr/>
        </p:nvSpPr>
        <p:spPr>
          <a:xfrm rot="17113725" flipH="1" flipV="1">
            <a:off x="7861426" y="771675"/>
            <a:ext cx="546647" cy="577331"/>
          </a:xfrm>
          <a:prstGeom prst="arc">
            <a:avLst>
              <a:gd name="adj1" fmla="val 12191925"/>
              <a:gd name="adj2" fmla="val 1719104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132816" y="1913982"/>
            <a:ext cx="46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90" name="Arc 89"/>
          <p:cNvSpPr/>
          <p:nvPr/>
        </p:nvSpPr>
        <p:spPr>
          <a:xfrm flipH="1" flipV="1">
            <a:off x="1140357" y="977272"/>
            <a:ext cx="1262813" cy="1128274"/>
          </a:xfrm>
          <a:prstGeom prst="arc">
            <a:avLst>
              <a:gd name="adj1" fmla="val 10777768"/>
              <a:gd name="adj2" fmla="val 1658704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479429" y="5563525"/>
            <a:ext cx="430305" cy="46166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2700000">
            <a:off x="1500349" y="5597836"/>
            <a:ext cx="393043" cy="393043"/>
            <a:chOff x="564983" y="4716120"/>
            <a:chExt cx="393043" cy="393043"/>
          </a:xfrm>
        </p:grpSpPr>
        <p:sp>
          <p:nvSpPr>
            <p:cNvPr id="85" name="Oval 84"/>
            <p:cNvSpPr/>
            <p:nvPr/>
          </p:nvSpPr>
          <p:spPr>
            <a:xfrm>
              <a:off x="587104" y="4733385"/>
              <a:ext cx="348803" cy="3585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1505" y="4716120"/>
              <a:ext cx="0" cy="393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761505" y="4716120"/>
              <a:ext cx="0" cy="393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http://ocw.mit.edu/ans7870/8/8.02T/f04/visualizations/magnetostatics/08-RingMagInt/08-ringMagInt320.html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98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PowerPoint Presentation</vt:lpstr>
      <vt:lpstr>PowerPoint Presentation</vt:lpstr>
      <vt:lpstr>Current Loop</vt:lpstr>
      <vt:lpstr>Current Loop</vt:lpstr>
      <vt:lpstr>Current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27</cp:revision>
  <dcterms:created xsi:type="dcterms:W3CDTF">2011-11-15T05:05:29Z</dcterms:created>
  <dcterms:modified xsi:type="dcterms:W3CDTF">2014-06-16T17:00:39Z</dcterms:modified>
</cp:coreProperties>
</file>