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3" r:id="rId10"/>
    <p:sldId id="264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25C4B9-1DC8-4590-836A-86F42ADAC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DBED48-5B93-4828-ADF1-E080E8F34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9DAA-2483-468F-AF81-049B6B4C928C}" type="datetimeFigureOut">
              <a:rPr lang="en-US" smtClean="0"/>
              <a:pPr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1536489"/>
            <a:ext cx="7673008" cy="357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Magnetization Curve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1" y="1099930"/>
            <a:ext cx="5854563" cy="5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Hysteresis Curves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" y="3860800"/>
            <a:ext cx="8382000" cy="2514600"/>
          </a:xfrm>
        </p:spPr>
        <p:txBody>
          <a:bodyPr/>
          <a:lstStyle/>
          <a:p>
            <a:r>
              <a:rPr lang="en-US" sz="2400"/>
              <a:t>Curve (a) is for a hard ferromagnetic material</a:t>
            </a:r>
          </a:p>
          <a:p>
            <a:pPr lvl="1"/>
            <a:r>
              <a:rPr lang="en-US" sz="2000"/>
              <a:t>The width of the curve indicates a great amount of remanent magnetism</a:t>
            </a:r>
          </a:p>
          <a:p>
            <a:pPr lvl="1"/>
            <a:r>
              <a:rPr lang="en-US" sz="2000"/>
              <a:t>They cannot be easily demagnetized by an external field</a:t>
            </a:r>
          </a:p>
          <a:p>
            <a:r>
              <a:rPr lang="en-US" sz="2400"/>
              <a:t>Curve (b) is for a soft ferromagnetic material</a:t>
            </a:r>
          </a:p>
          <a:p>
            <a:pPr lvl="1"/>
            <a:r>
              <a:rPr lang="en-US" sz="2000"/>
              <a:t>These materials are easily magnetized and demagnetized</a:t>
            </a:r>
          </a:p>
        </p:txBody>
      </p:sp>
      <p:pic>
        <p:nvPicPr>
          <p:cNvPr id="136196" name="Picture 4" descr="30-3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8738" y="1346200"/>
            <a:ext cx="4249737" cy="2276475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334000" y="2895600"/>
            <a:ext cx="2316480" cy="1950720"/>
          </a:xfrm>
          <a:custGeom>
            <a:avLst/>
            <a:gdLst>
              <a:gd name="connsiteX0" fmla="*/ 0 w 2316480"/>
              <a:gd name="connsiteY0" fmla="*/ 0 h 1950720"/>
              <a:gd name="connsiteX1" fmla="*/ 45720 w 2316480"/>
              <a:gd name="connsiteY1" fmla="*/ 1950720 h 1950720"/>
              <a:gd name="connsiteX2" fmla="*/ 2316480 w 2316480"/>
              <a:gd name="connsiteY2" fmla="*/ 1950720 h 1950720"/>
              <a:gd name="connsiteX3" fmla="*/ 2316480 w 2316480"/>
              <a:gd name="connsiteY3" fmla="*/ 1950720 h 1950720"/>
              <a:gd name="connsiteX4" fmla="*/ 2072640 w 2316480"/>
              <a:gd name="connsiteY4" fmla="*/ 1341120 h 1950720"/>
              <a:gd name="connsiteX5" fmla="*/ 1539240 w 2316480"/>
              <a:gd name="connsiteY5" fmla="*/ 640080 h 1950720"/>
              <a:gd name="connsiteX6" fmla="*/ 762000 w 2316480"/>
              <a:gd name="connsiteY6" fmla="*/ 167640 h 1950720"/>
              <a:gd name="connsiteX7" fmla="*/ 182880 w 2316480"/>
              <a:gd name="connsiteY7" fmla="*/ 30480 h 1950720"/>
              <a:gd name="connsiteX8" fmla="*/ 0 w 2316480"/>
              <a:gd name="connsiteY8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480" h="1950720">
                <a:moveTo>
                  <a:pt x="0" y="0"/>
                </a:moveTo>
                <a:lnTo>
                  <a:pt x="45720" y="1950720"/>
                </a:lnTo>
                <a:lnTo>
                  <a:pt x="2316480" y="1950720"/>
                </a:lnTo>
                <a:lnTo>
                  <a:pt x="2316480" y="1950720"/>
                </a:lnTo>
                <a:lnTo>
                  <a:pt x="2072640" y="1341120"/>
                </a:lnTo>
                <a:lnTo>
                  <a:pt x="1539240" y="640080"/>
                </a:lnTo>
                <a:lnTo>
                  <a:pt x="762000" y="167640"/>
                </a:lnTo>
                <a:lnTo>
                  <a:pt x="182880" y="30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Curie Temperature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44613"/>
            <a:ext cx="4306888" cy="4611687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Curie temperature</a:t>
            </a:r>
            <a:r>
              <a:rPr lang="en-US" sz="2400"/>
              <a:t> is the critical temperature above which a ferromagnetic material loses its residual magnetism and becomes paramagnetic</a:t>
            </a:r>
          </a:p>
          <a:p>
            <a:r>
              <a:rPr lang="en-US" sz="2400"/>
              <a:t>Above the Curie temperature, the thermal agitation is great enough to cause a random orientation of the moments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49240" y="242316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6583680" y="361188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364480" y="2910840"/>
            <a:ext cx="2316480" cy="1950720"/>
          </a:xfrm>
          <a:custGeom>
            <a:avLst/>
            <a:gdLst>
              <a:gd name="connsiteX0" fmla="*/ 0 w 2346960"/>
              <a:gd name="connsiteY0" fmla="*/ 0 h 1950720"/>
              <a:gd name="connsiteX1" fmla="*/ 609600 w 2346960"/>
              <a:gd name="connsiteY1" fmla="*/ 106680 h 1950720"/>
              <a:gd name="connsiteX2" fmla="*/ 1356360 w 2346960"/>
              <a:gd name="connsiteY2" fmla="*/ 518160 h 1950720"/>
              <a:gd name="connsiteX3" fmla="*/ 1889760 w 2346960"/>
              <a:gd name="connsiteY3" fmla="*/ 1066800 h 1950720"/>
              <a:gd name="connsiteX4" fmla="*/ 2209800 w 2346960"/>
              <a:gd name="connsiteY4" fmla="*/ 1645920 h 1950720"/>
              <a:gd name="connsiteX5" fmla="*/ 2346960 w 2346960"/>
              <a:gd name="connsiteY5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960" h="1950720">
                <a:moveTo>
                  <a:pt x="0" y="0"/>
                </a:moveTo>
                <a:cubicBezTo>
                  <a:pt x="191770" y="10160"/>
                  <a:pt x="383540" y="20320"/>
                  <a:pt x="609600" y="106680"/>
                </a:cubicBezTo>
                <a:cubicBezTo>
                  <a:pt x="835660" y="193040"/>
                  <a:pt x="1143000" y="358140"/>
                  <a:pt x="1356360" y="518160"/>
                </a:cubicBezTo>
                <a:cubicBezTo>
                  <a:pt x="1569720" y="678180"/>
                  <a:pt x="1747520" y="878840"/>
                  <a:pt x="1889760" y="1066800"/>
                </a:cubicBezTo>
                <a:cubicBezTo>
                  <a:pt x="2032000" y="1254760"/>
                  <a:pt x="2133600" y="1498600"/>
                  <a:pt x="2209800" y="1645920"/>
                </a:cubicBezTo>
                <a:cubicBezTo>
                  <a:pt x="2286000" y="1793240"/>
                  <a:pt x="2326640" y="1902460"/>
                  <a:pt x="2346960" y="195072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2080" y="204216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61960" y="46329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</a:t>
            </a:r>
            <a:endParaRPr lang="en-US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13320" y="4907280"/>
            <a:ext cx="39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T</a:t>
            </a:r>
            <a:r>
              <a:rPr lang="en-US" sz="2000" i="1" baseline="-25000" dirty="0" smtClean="0"/>
              <a:t>C</a:t>
            </a:r>
            <a:endParaRPr lang="en-US" sz="2000" i="1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604760" y="4754880"/>
            <a:ext cx="137160" cy="12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2600" y="41148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Ferromagnetic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2865120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Paramagnetic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98" y="1859280"/>
            <a:ext cx="8292400" cy="33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903" y="1499234"/>
            <a:ext cx="384594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519238"/>
            <a:ext cx="39814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519238"/>
            <a:ext cx="3933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433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Take two atoms</a:t>
            </a:r>
          </a:p>
          <a:p>
            <a:pPr>
              <a:lnSpc>
                <a:spcPct val="80000"/>
              </a:lnSpc>
            </a:pPr>
            <a:r>
              <a:rPr lang="en-US" sz="2800"/>
              <a:t>Their magnetic moments are like having two small current loops next to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In between, the currents oppose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So in between, it is like having no net current.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Arc 8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6" name="Arc 12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8" name="Arc 14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20" name="Arc 16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/>
              <a:t>So the over-all current is like having just the outsides contribute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5105400" y="3263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7073900" y="32766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Arc 6"/>
          <p:cNvSpPr>
            <a:spLocks/>
          </p:cNvSpPr>
          <p:nvPr/>
        </p:nvSpPr>
        <p:spPr bwMode="auto">
          <a:xfrm flipH="1">
            <a:off x="7854950" y="3556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582025" y="3643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0" name="Arc 12"/>
          <p:cNvSpPr>
            <a:spLocks/>
          </p:cNvSpPr>
          <p:nvPr/>
        </p:nvSpPr>
        <p:spPr bwMode="auto">
          <a:xfrm>
            <a:off x="4972050" y="3581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543425" y="3694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4965700" y="2946400"/>
            <a:ext cx="3517900" cy="18415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25800" cy="4525963"/>
          </a:xfrm>
        </p:spPr>
        <p:txBody>
          <a:bodyPr/>
          <a:lstStyle/>
          <a:p>
            <a:r>
              <a:rPr lang="en-US"/>
              <a:t>Now picture many small current loops</a:t>
            </a:r>
          </a:p>
          <a:p>
            <a:r>
              <a:rPr lang="en-US"/>
              <a:t>We are left with effective current only on the outside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4711700" y="1612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680200" y="16510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Arc 6"/>
          <p:cNvSpPr>
            <a:spLocks/>
          </p:cNvSpPr>
          <p:nvPr/>
        </p:nvSpPr>
        <p:spPr bwMode="auto">
          <a:xfrm flipH="1">
            <a:off x="7461250" y="1930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8188325" y="201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0" name="Arc 8"/>
          <p:cNvSpPr>
            <a:spLocks/>
          </p:cNvSpPr>
          <p:nvPr/>
        </p:nvSpPr>
        <p:spPr bwMode="auto">
          <a:xfrm flipH="1">
            <a:off x="5480050" y="18367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042025" y="1484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2" name="Arc 10"/>
          <p:cNvSpPr>
            <a:spLocks/>
          </p:cNvSpPr>
          <p:nvPr/>
        </p:nvSpPr>
        <p:spPr bwMode="auto">
          <a:xfrm>
            <a:off x="6546850" y="1905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270625" y="2220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4" name="Arc 12"/>
          <p:cNvSpPr>
            <a:spLocks/>
          </p:cNvSpPr>
          <p:nvPr/>
        </p:nvSpPr>
        <p:spPr bwMode="auto">
          <a:xfrm>
            <a:off x="4527550" y="1892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251325" y="2208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Arc 16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0" name="Arc 18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2" name="Arc 20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4" name="Arc 22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4864100" y="48387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6832600" y="48768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8" name="Arc 26"/>
          <p:cNvSpPr>
            <a:spLocks/>
          </p:cNvSpPr>
          <p:nvPr/>
        </p:nvSpPr>
        <p:spPr bwMode="auto">
          <a:xfrm flipH="1">
            <a:off x="7613650" y="51562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8340725" y="5243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0" name="Arc 28"/>
          <p:cNvSpPr>
            <a:spLocks/>
          </p:cNvSpPr>
          <p:nvPr/>
        </p:nvSpPr>
        <p:spPr bwMode="auto">
          <a:xfrm flipH="1">
            <a:off x="5632450" y="50625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6194425" y="4710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2" name="Arc 30"/>
          <p:cNvSpPr>
            <a:spLocks/>
          </p:cNvSpPr>
          <p:nvPr/>
        </p:nvSpPr>
        <p:spPr bwMode="auto">
          <a:xfrm>
            <a:off x="6699250" y="51308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423025" y="5446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4" name="Arc 32"/>
          <p:cNvSpPr>
            <a:spLocks/>
          </p:cNvSpPr>
          <p:nvPr/>
        </p:nvSpPr>
        <p:spPr bwMode="auto">
          <a:xfrm>
            <a:off x="4679950" y="51181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403725" y="5434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 sz="2800"/>
              <a:t>If we picture the atoms three dimensionally, we have something that looks like layers of current loops</a:t>
            </a:r>
          </a:p>
          <a:p>
            <a:r>
              <a:rPr lang="en-US" sz="2800"/>
              <a:t>This is just like a solenoid!</a:t>
            </a:r>
          </a:p>
          <a:p>
            <a:endParaRPr lang="en-US" sz="2800"/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 flipH="1">
            <a:off x="5283200" y="2832100"/>
            <a:ext cx="1955800" cy="1752600"/>
          </a:xfrm>
          <a:prstGeom prst="cube">
            <a:avLst>
              <a:gd name="adj" fmla="val 62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70500" y="2819400"/>
            <a:ext cx="838200" cy="660400"/>
            <a:chOff x="3320" y="1776"/>
            <a:chExt cx="528" cy="416"/>
          </a:xfrm>
        </p:grpSpPr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22900" y="2971800"/>
            <a:ext cx="838200" cy="660400"/>
            <a:chOff x="3320" y="1776"/>
            <a:chExt cx="528" cy="416"/>
          </a:xfrm>
        </p:grpSpPr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0" name="Line 1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75300" y="3124200"/>
            <a:ext cx="838200" cy="660400"/>
            <a:chOff x="3320" y="1776"/>
            <a:chExt cx="528" cy="416"/>
          </a:xfrm>
        </p:grpSpPr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6" name="Line 2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27700" y="3276600"/>
            <a:ext cx="838200" cy="660400"/>
            <a:chOff x="3320" y="1776"/>
            <a:chExt cx="528" cy="416"/>
          </a:xfrm>
        </p:grpSpPr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880100" y="3429000"/>
            <a:ext cx="838200" cy="660400"/>
            <a:chOff x="3320" y="1776"/>
            <a:chExt cx="528" cy="416"/>
          </a:xfrm>
        </p:grpSpPr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032500" y="3581400"/>
            <a:ext cx="838200" cy="660400"/>
            <a:chOff x="3320" y="1776"/>
            <a:chExt cx="528" cy="416"/>
          </a:xfrm>
        </p:grpSpPr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84900" y="3733800"/>
            <a:ext cx="838200" cy="660400"/>
            <a:chOff x="3320" y="1776"/>
            <a:chExt cx="528" cy="416"/>
          </a:xfrm>
        </p:grpSpPr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4987925" y="3351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5140325" y="3503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52927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5445125" y="38084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5597525" y="39608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5749925" y="4113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5902325" y="4265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054725" y="4418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411" y="454599"/>
            <a:ext cx="5581935" cy="59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379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r</vt:lpstr>
      <vt:lpstr>PowerPoint Presentation</vt:lpstr>
      <vt:lpstr>Solenoid approximation</vt:lpstr>
      <vt:lpstr>Solenoid approximation</vt:lpstr>
      <vt:lpstr>Solenoid approximation</vt:lpstr>
      <vt:lpstr>PowerPoint Presentation</vt:lpstr>
      <vt:lpstr>PowerPoint Presentation</vt:lpstr>
      <vt:lpstr>Magnetization Curve</vt:lpstr>
      <vt:lpstr>Example Hysteresis Curves</vt:lpstr>
      <vt:lpstr>Curie Temperature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2011-11-21T18:44:01Z</dcterms:created>
  <dcterms:modified xsi:type="dcterms:W3CDTF">2014-06-25T17:10:04Z</dcterms:modified>
</cp:coreProperties>
</file>