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FEEA4-EA5E-494A-BCE5-F0B89785D4D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 rot="-54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3705225" y="455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>
            <a:off x="36576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4419600" y="3810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4419600" y="3962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4419600" y="41148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4419600" y="42672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>
            <a:off x="4419600" y="44196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4419600" y="4572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60" name="Line 20"/>
          <p:cNvSpPr>
            <a:spLocks noChangeShapeType="1"/>
          </p:cNvSpPr>
          <p:nvPr/>
        </p:nvSpPr>
        <p:spPr bwMode="auto">
          <a:xfrm>
            <a:off x="4419600" y="4724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4886325" y="4962525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12662" name="Oval 22"/>
          <p:cNvSpPr>
            <a:spLocks noChangeArrowheads="1"/>
          </p:cNvSpPr>
          <p:nvPr/>
        </p:nvSpPr>
        <p:spPr bwMode="auto">
          <a:xfrm>
            <a:off x="4622800" y="3225800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68525" y="2790825"/>
            <a:ext cx="4391025" cy="2632075"/>
            <a:chOff x="1366" y="1758"/>
            <a:chExt cx="2766" cy="1658"/>
          </a:xfrm>
        </p:grpSpPr>
        <p:sp>
          <p:nvSpPr>
            <p:cNvPr id="116741" name="Arc 5"/>
            <p:cNvSpPr>
              <a:spLocks/>
            </p:cNvSpPr>
            <p:nvPr/>
          </p:nvSpPr>
          <p:spPr bwMode="auto">
            <a:xfrm>
              <a:off x="2048" y="2032"/>
              <a:ext cx="1024" cy="13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2728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3" name="Rectangle 7"/>
            <p:cNvSpPr>
              <a:spLocks noChangeArrowheads="1"/>
            </p:cNvSpPr>
            <p:nvPr/>
          </p:nvSpPr>
          <p:spPr bwMode="auto">
            <a:xfrm>
              <a:off x="3272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 rot="-5400000">
              <a:off x="3696" y="2276"/>
              <a:ext cx="56" cy="8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5" name="Rectangle 9"/>
            <p:cNvSpPr>
              <a:spLocks noChangeArrowheads="1"/>
            </p:cNvSpPr>
            <p:nvPr/>
          </p:nvSpPr>
          <p:spPr bwMode="auto">
            <a:xfrm rot="-5400000">
              <a:off x="2260" y="2224"/>
              <a:ext cx="56" cy="9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6" name="Oval 10"/>
            <p:cNvSpPr>
              <a:spLocks noChangeArrowheads="1"/>
            </p:cNvSpPr>
            <p:nvPr/>
          </p:nvSpPr>
          <p:spPr bwMode="auto">
            <a:xfrm>
              <a:off x="2008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Text Box 11"/>
            <p:cNvSpPr txBox="1">
              <a:spLocks noChangeArrowheads="1"/>
            </p:cNvSpPr>
            <p:nvPr/>
          </p:nvSpPr>
          <p:spPr bwMode="auto">
            <a:xfrm>
              <a:off x="1966" y="182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116748" name="Oval 12"/>
            <p:cNvSpPr>
              <a:spLocks noChangeArrowheads="1"/>
            </p:cNvSpPr>
            <p:nvPr/>
          </p:nvSpPr>
          <p:spPr bwMode="auto">
            <a:xfrm>
              <a:off x="2960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9" name="Text Box 13"/>
            <p:cNvSpPr txBox="1">
              <a:spLocks noChangeArrowheads="1"/>
            </p:cNvSpPr>
            <p:nvPr/>
          </p:nvSpPr>
          <p:spPr bwMode="auto">
            <a:xfrm>
              <a:off x="3030" y="194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2134" y="285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6751" name="Line 15"/>
            <p:cNvSpPr>
              <a:spLocks noChangeShapeType="1"/>
            </p:cNvSpPr>
            <p:nvPr/>
          </p:nvSpPr>
          <p:spPr bwMode="auto">
            <a:xfrm>
              <a:off x="2072" y="2832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52" name="Oval 16"/>
            <p:cNvSpPr>
              <a:spLocks noChangeArrowheads="1"/>
            </p:cNvSpPr>
            <p:nvPr/>
          </p:nvSpPr>
          <p:spPr bwMode="auto">
            <a:xfrm>
              <a:off x="1968" y="2040"/>
              <a:ext cx="128" cy="1376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Freeform 17"/>
            <p:cNvSpPr>
              <a:spLocks/>
            </p:cNvSpPr>
            <p:nvPr/>
          </p:nvSpPr>
          <p:spPr bwMode="auto">
            <a:xfrm>
              <a:off x="2480" y="2772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54" name="Freeform 18"/>
            <p:cNvSpPr>
              <a:spLocks/>
            </p:cNvSpPr>
            <p:nvPr/>
          </p:nvSpPr>
          <p:spPr bwMode="auto">
            <a:xfrm flipV="1">
              <a:off x="2488" y="2476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55" name="Rectangle 19"/>
            <p:cNvSpPr>
              <a:spLocks noChangeArrowheads="1"/>
            </p:cNvSpPr>
            <p:nvPr/>
          </p:nvSpPr>
          <p:spPr bwMode="auto">
            <a:xfrm rot="-5400000">
              <a:off x="1804" y="2496"/>
              <a:ext cx="56" cy="37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Freeform 20"/>
            <p:cNvSpPr>
              <a:spLocks/>
            </p:cNvSpPr>
            <p:nvPr/>
          </p:nvSpPr>
          <p:spPr bwMode="auto">
            <a:xfrm>
              <a:off x="2171" y="3108"/>
              <a:ext cx="518" cy="200"/>
            </a:xfrm>
            <a:custGeom>
              <a:avLst/>
              <a:gdLst/>
              <a:ahLst/>
              <a:cxnLst>
                <a:cxn ang="0">
                  <a:pos x="21" y="180"/>
                </a:cxn>
                <a:cxn ang="0">
                  <a:pos x="301" y="92"/>
                </a:cxn>
                <a:cxn ang="0">
                  <a:pos x="493" y="4"/>
                </a:cxn>
                <a:cxn ang="0">
                  <a:pos x="453" y="68"/>
                </a:cxn>
                <a:cxn ang="0">
                  <a:pos x="173" y="180"/>
                </a:cxn>
                <a:cxn ang="0">
                  <a:pos x="21" y="180"/>
                </a:cxn>
              </a:cxnLst>
              <a:rect l="0" t="0" r="r" b="b"/>
              <a:pathLst>
                <a:path w="518" h="200">
                  <a:moveTo>
                    <a:pt x="21" y="180"/>
                  </a:moveTo>
                  <a:cubicBezTo>
                    <a:pt x="42" y="165"/>
                    <a:pt x="222" y="121"/>
                    <a:pt x="301" y="92"/>
                  </a:cubicBezTo>
                  <a:cubicBezTo>
                    <a:pt x="380" y="63"/>
                    <a:pt x="468" y="8"/>
                    <a:pt x="493" y="4"/>
                  </a:cubicBezTo>
                  <a:cubicBezTo>
                    <a:pt x="518" y="0"/>
                    <a:pt x="506" y="39"/>
                    <a:pt x="453" y="68"/>
                  </a:cubicBezTo>
                  <a:cubicBezTo>
                    <a:pt x="400" y="97"/>
                    <a:pt x="244" y="160"/>
                    <a:pt x="173" y="180"/>
                  </a:cubicBezTo>
                  <a:cubicBezTo>
                    <a:pt x="102" y="200"/>
                    <a:pt x="0" y="195"/>
                    <a:pt x="21" y="18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57" name="Line 21"/>
            <p:cNvSpPr>
              <a:spLocks noChangeShapeType="1"/>
            </p:cNvSpPr>
            <p:nvPr/>
          </p:nvSpPr>
          <p:spPr bwMode="auto">
            <a:xfrm flipH="1" flipV="1">
              <a:off x="1600" y="2232"/>
              <a:ext cx="456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58" name="Text Box 22"/>
            <p:cNvSpPr txBox="1">
              <a:spLocks noChangeArrowheads="1"/>
            </p:cNvSpPr>
            <p:nvPr/>
          </p:nvSpPr>
          <p:spPr bwMode="auto">
            <a:xfrm>
              <a:off x="1366" y="207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</a:p>
          </p:txBody>
        </p:sp>
        <p:sp>
          <p:nvSpPr>
            <p:cNvPr id="116759" name="Text Box 23"/>
            <p:cNvSpPr txBox="1">
              <a:spLocks noChangeArrowheads="1"/>
            </p:cNvSpPr>
            <p:nvPr/>
          </p:nvSpPr>
          <p:spPr bwMode="auto">
            <a:xfrm>
              <a:off x="2558" y="175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</a:p>
          </p:txBody>
        </p:sp>
        <p:sp>
          <p:nvSpPr>
            <p:cNvPr id="116760" name="Line 24"/>
            <p:cNvSpPr>
              <a:spLocks noChangeShapeType="1"/>
            </p:cNvSpPr>
            <p:nvPr/>
          </p:nvSpPr>
          <p:spPr bwMode="auto">
            <a:xfrm flipH="1">
              <a:off x="2488" y="1936"/>
              <a:ext cx="16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6761" name="Line 25"/>
          <p:cNvSpPr>
            <a:spLocks noChangeShapeType="1"/>
          </p:cNvSpPr>
          <p:nvPr/>
        </p:nvSpPr>
        <p:spPr bwMode="auto">
          <a:xfrm>
            <a:off x="4419600" y="3810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4419600" y="3962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3" name="Line 27"/>
          <p:cNvSpPr>
            <a:spLocks noChangeShapeType="1"/>
          </p:cNvSpPr>
          <p:nvPr/>
        </p:nvSpPr>
        <p:spPr bwMode="auto">
          <a:xfrm>
            <a:off x="4419600" y="41148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>
            <a:off x="4419600" y="42672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5" name="Line 29"/>
          <p:cNvSpPr>
            <a:spLocks noChangeShapeType="1"/>
          </p:cNvSpPr>
          <p:nvPr/>
        </p:nvSpPr>
        <p:spPr bwMode="auto">
          <a:xfrm>
            <a:off x="4419600" y="44196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6" name="Line 30"/>
          <p:cNvSpPr>
            <a:spLocks noChangeShapeType="1"/>
          </p:cNvSpPr>
          <p:nvPr/>
        </p:nvSpPr>
        <p:spPr bwMode="auto">
          <a:xfrm>
            <a:off x="4419600" y="4572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7" name="Line 31"/>
          <p:cNvSpPr>
            <a:spLocks noChangeShapeType="1"/>
          </p:cNvSpPr>
          <p:nvPr/>
        </p:nvSpPr>
        <p:spPr bwMode="auto">
          <a:xfrm>
            <a:off x="4419600" y="4724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8" name="Text Box 32"/>
          <p:cNvSpPr txBox="1">
            <a:spLocks noChangeArrowheads="1"/>
          </p:cNvSpPr>
          <p:nvPr/>
        </p:nvSpPr>
        <p:spPr bwMode="auto">
          <a:xfrm>
            <a:off x="4886325" y="4962525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-1" y="1645920"/>
          <a:ext cx="9206079" cy="269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3543300" imgH="1041400" progId="Equation.3">
                  <p:embed/>
                </p:oleObj>
              </mc:Choice>
              <mc:Fallback>
                <p:oleObj name="Equation" r:id="rId3" imgW="3543300" imgH="1041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1645920"/>
                        <a:ext cx="9206079" cy="2697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0" y="1584960"/>
          <a:ext cx="9144419" cy="257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3" imgW="3683000" imgH="1041400" progId="Equation.3">
                  <p:embed/>
                </p:oleObj>
              </mc:Choice>
              <mc:Fallback>
                <p:oleObj name="Equation" r:id="rId3" imgW="3683000" imgH="1041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84960"/>
                        <a:ext cx="9144419" cy="2575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73025" y="1676400"/>
          <a:ext cx="8958263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3073320" imgH="965160" progId="Equation.3">
                  <p:embed/>
                </p:oleObj>
              </mc:Choice>
              <mc:Fallback>
                <p:oleObj name="Equation" r:id="rId3" imgW="3073320" imgH="96516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1676400"/>
                        <a:ext cx="8958263" cy="280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lecture problems</a:t>
            </a:r>
            <a:endParaRPr lang="en-US" dirty="0"/>
          </a:p>
        </p:txBody>
      </p:sp>
      <p:sp>
        <p:nvSpPr>
          <p:cNvPr id="115729" name="Arc 17"/>
          <p:cNvSpPr>
            <a:spLocks/>
          </p:cNvSpPr>
          <p:nvPr/>
        </p:nvSpPr>
        <p:spPr bwMode="auto">
          <a:xfrm flipH="1">
            <a:off x="3145184" y="3225800"/>
            <a:ext cx="1625600" cy="218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0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 rot="162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 rot="162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3121025" y="28924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387725" y="4532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32893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 flipH="1">
            <a:off x="4641850" y="3238500"/>
            <a:ext cx="203200" cy="21844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Freeform 15"/>
          <p:cNvSpPr>
            <a:spLocks/>
          </p:cNvSpPr>
          <p:nvPr/>
        </p:nvSpPr>
        <p:spPr bwMode="auto">
          <a:xfrm>
            <a:off x="3937000" y="44005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8" name="Freeform 16"/>
          <p:cNvSpPr>
            <a:spLocks/>
          </p:cNvSpPr>
          <p:nvPr/>
        </p:nvSpPr>
        <p:spPr bwMode="auto">
          <a:xfrm flipV="1">
            <a:off x="3949700" y="39306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 rot="16200000">
            <a:off x="2863850" y="3962400"/>
            <a:ext cx="88900" cy="596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Freeform 19"/>
          <p:cNvSpPr>
            <a:spLocks/>
          </p:cNvSpPr>
          <p:nvPr/>
        </p:nvSpPr>
        <p:spPr bwMode="auto">
          <a:xfrm flipH="1">
            <a:off x="3706743" y="4998001"/>
            <a:ext cx="822325" cy="317500"/>
          </a:xfrm>
          <a:custGeom>
            <a:avLst/>
            <a:gdLst/>
            <a:ahLst/>
            <a:cxnLst>
              <a:cxn ang="0">
                <a:pos x="21" y="180"/>
              </a:cxn>
              <a:cxn ang="0">
                <a:pos x="301" y="92"/>
              </a:cxn>
              <a:cxn ang="0">
                <a:pos x="493" y="4"/>
              </a:cxn>
              <a:cxn ang="0">
                <a:pos x="453" y="68"/>
              </a:cxn>
              <a:cxn ang="0">
                <a:pos x="173" y="180"/>
              </a:cxn>
              <a:cxn ang="0">
                <a:pos x="21" y="180"/>
              </a:cxn>
            </a:cxnLst>
            <a:rect l="0" t="0" r="r" b="b"/>
            <a:pathLst>
              <a:path w="518" h="200">
                <a:moveTo>
                  <a:pt x="21" y="180"/>
                </a:moveTo>
                <a:cubicBezTo>
                  <a:pt x="42" y="165"/>
                  <a:pt x="222" y="121"/>
                  <a:pt x="301" y="92"/>
                </a:cubicBezTo>
                <a:cubicBezTo>
                  <a:pt x="380" y="63"/>
                  <a:pt x="468" y="8"/>
                  <a:pt x="493" y="4"/>
                </a:cubicBezTo>
                <a:cubicBezTo>
                  <a:pt x="518" y="0"/>
                  <a:pt x="506" y="39"/>
                  <a:pt x="453" y="68"/>
                </a:cubicBezTo>
                <a:cubicBezTo>
                  <a:pt x="400" y="97"/>
                  <a:pt x="244" y="160"/>
                  <a:pt x="173" y="180"/>
                </a:cubicBezTo>
                <a:cubicBezTo>
                  <a:pt x="102" y="200"/>
                  <a:pt x="0" y="195"/>
                  <a:pt x="21" y="18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 flipV="1">
            <a:off x="3803374" y="3082924"/>
            <a:ext cx="396598" cy="581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060825" y="2790825"/>
            <a:ext cx="468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9988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 rot="162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 rot="162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3121025" y="28924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387725" y="4532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32893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 flipH="1">
            <a:off x="3130550" y="3238500"/>
            <a:ext cx="203200" cy="21844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Freeform 15"/>
          <p:cNvSpPr>
            <a:spLocks/>
          </p:cNvSpPr>
          <p:nvPr/>
        </p:nvSpPr>
        <p:spPr bwMode="auto">
          <a:xfrm>
            <a:off x="3937000" y="44005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8" name="Freeform 16"/>
          <p:cNvSpPr>
            <a:spLocks/>
          </p:cNvSpPr>
          <p:nvPr/>
        </p:nvSpPr>
        <p:spPr bwMode="auto">
          <a:xfrm flipV="1">
            <a:off x="3949700" y="39306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 rot="16200000">
            <a:off x="2863850" y="3962400"/>
            <a:ext cx="88900" cy="596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Freeform 19"/>
          <p:cNvSpPr>
            <a:spLocks/>
          </p:cNvSpPr>
          <p:nvPr/>
        </p:nvSpPr>
        <p:spPr bwMode="auto">
          <a:xfrm flipH="1">
            <a:off x="3706743" y="4998001"/>
            <a:ext cx="822325" cy="317500"/>
          </a:xfrm>
          <a:custGeom>
            <a:avLst/>
            <a:gdLst/>
            <a:ahLst/>
            <a:cxnLst>
              <a:cxn ang="0">
                <a:pos x="21" y="180"/>
              </a:cxn>
              <a:cxn ang="0">
                <a:pos x="301" y="92"/>
              </a:cxn>
              <a:cxn ang="0">
                <a:pos x="493" y="4"/>
              </a:cxn>
              <a:cxn ang="0">
                <a:pos x="453" y="68"/>
              </a:cxn>
              <a:cxn ang="0">
                <a:pos x="173" y="180"/>
              </a:cxn>
              <a:cxn ang="0">
                <a:pos x="21" y="180"/>
              </a:cxn>
            </a:cxnLst>
            <a:rect l="0" t="0" r="r" b="b"/>
            <a:pathLst>
              <a:path w="518" h="200">
                <a:moveTo>
                  <a:pt x="21" y="180"/>
                </a:moveTo>
                <a:cubicBezTo>
                  <a:pt x="42" y="165"/>
                  <a:pt x="222" y="121"/>
                  <a:pt x="301" y="92"/>
                </a:cubicBezTo>
                <a:cubicBezTo>
                  <a:pt x="380" y="63"/>
                  <a:pt x="468" y="8"/>
                  <a:pt x="493" y="4"/>
                </a:cubicBezTo>
                <a:cubicBezTo>
                  <a:pt x="518" y="0"/>
                  <a:pt x="506" y="39"/>
                  <a:pt x="453" y="68"/>
                </a:cubicBezTo>
                <a:cubicBezTo>
                  <a:pt x="400" y="97"/>
                  <a:pt x="244" y="160"/>
                  <a:pt x="173" y="180"/>
                </a:cubicBezTo>
                <a:cubicBezTo>
                  <a:pt x="102" y="200"/>
                  <a:pt x="0" y="195"/>
                  <a:pt x="21" y="18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 flipV="1">
            <a:off x="3243540" y="3368881"/>
            <a:ext cx="396598" cy="581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702878" y="3044309"/>
            <a:ext cx="468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231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 rot="162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 rot="162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3121025" y="28924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387725" y="4532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32893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 flipH="1">
            <a:off x="4654530" y="3238500"/>
            <a:ext cx="203200" cy="21844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Freeform 15"/>
          <p:cNvSpPr>
            <a:spLocks/>
          </p:cNvSpPr>
          <p:nvPr/>
        </p:nvSpPr>
        <p:spPr bwMode="auto">
          <a:xfrm>
            <a:off x="3937000" y="44005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8" name="Freeform 16"/>
          <p:cNvSpPr>
            <a:spLocks/>
          </p:cNvSpPr>
          <p:nvPr/>
        </p:nvSpPr>
        <p:spPr bwMode="auto">
          <a:xfrm flipV="1">
            <a:off x="3949700" y="39306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 rot="16200000">
            <a:off x="2863850" y="3962400"/>
            <a:ext cx="88900" cy="596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Freeform 19"/>
          <p:cNvSpPr>
            <a:spLocks/>
          </p:cNvSpPr>
          <p:nvPr/>
        </p:nvSpPr>
        <p:spPr bwMode="auto">
          <a:xfrm flipH="1">
            <a:off x="3706743" y="4998001"/>
            <a:ext cx="822325" cy="317500"/>
          </a:xfrm>
          <a:custGeom>
            <a:avLst/>
            <a:gdLst/>
            <a:ahLst/>
            <a:cxnLst>
              <a:cxn ang="0">
                <a:pos x="21" y="180"/>
              </a:cxn>
              <a:cxn ang="0">
                <a:pos x="301" y="92"/>
              </a:cxn>
              <a:cxn ang="0">
                <a:pos x="493" y="4"/>
              </a:cxn>
              <a:cxn ang="0">
                <a:pos x="453" y="68"/>
              </a:cxn>
              <a:cxn ang="0">
                <a:pos x="173" y="180"/>
              </a:cxn>
              <a:cxn ang="0">
                <a:pos x="21" y="180"/>
              </a:cxn>
            </a:cxnLst>
            <a:rect l="0" t="0" r="r" b="b"/>
            <a:pathLst>
              <a:path w="518" h="200">
                <a:moveTo>
                  <a:pt x="21" y="180"/>
                </a:moveTo>
                <a:cubicBezTo>
                  <a:pt x="42" y="165"/>
                  <a:pt x="222" y="121"/>
                  <a:pt x="301" y="92"/>
                </a:cubicBezTo>
                <a:cubicBezTo>
                  <a:pt x="380" y="63"/>
                  <a:pt x="468" y="8"/>
                  <a:pt x="493" y="4"/>
                </a:cubicBezTo>
                <a:cubicBezTo>
                  <a:pt x="518" y="0"/>
                  <a:pt x="506" y="39"/>
                  <a:pt x="453" y="68"/>
                </a:cubicBezTo>
                <a:cubicBezTo>
                  <a:pt x="400" y="97"/>
                  <a:pt x="244" y="160"/>
                  <a:pt x="173" y="180"/>
                </a:cubicBezTo>
                <a:cubicBezTo>
                  <a:pt x="102" y="200"/>
                  <a:pt x="0" y="195"/>
                  <a:pt x="21" y="18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 flipH="1" flipV="1">
            <a:off x="4088606" y="3295649"/>
            <a:ext cx="610394" cy="36829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702878" y="3044309"/>
            <a:ext cx="468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77607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5729" name="Arc 17"/>
          <p:cNvSpPr>
            <a:spLocks/>
          </p:cNvSpPr>
          <p:nvPr/>
        </p:nvSpPr>
        <p:spPr bwMode="auto">
          <a:xfrm flipH="1">
            <a:off x="3145184" y="3225800"/>
            <a:ext cx="1625600" cy="218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0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 rot="162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 rot="162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3121025" y="28924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387725" y="4532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32893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 flipH="1">
            <a:off x="4641850" y="3238500"/>
            <a:ext cx="203200" cy="21844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Freeform 15"/>
          <p:cNvSpPr>
            <a:spLocks/>
          </p:cNvSpPr>
          <p:nvPr/>
        </p:nvSpPr>
        <p:spPr bwMode="auto">
          <a:xfrm>
            <a:off x="3937000" y="44005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8" name="Freeform 16"/>
          <p:cNvSpPr>
            <a:spLocks/>
          </p:cNvSpPr>
          <p:nvPr/>
        </p:nvSpPr>
        <p:spPr bwMode="auto">
          <a:xfrm flipV="1">
            <a:off x="3949700" y="39306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 rot="16200000">
            <a:off x="2863850" y="3962400"/>
            <a:ext cx="88900" cy="596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Freeform 19"/>
          <p:cNvSpPr>
            <a:spLocks/>
          </p:cNvSpPr>
          <p:nvPr/>
        </p:nvSpPr>
        <p:spPr bwMode="auto">
          <a:xfrm flipH="1">
            <a:off x="3706743" y="4998001"/>
            <a:ext cx="822325" cy="317500"/>
          </a:xfrm>
          <a:custGeom>
            <a:avLst/>
            <a:gdLst/>
            <a:ahLst/>
            <a:cxnLst>
              <a:cxn ang="0">
                <a:pos x="21" y="180"/>
              </a:cxn>
              <a:cxn ang="0">
                <a:pos x="301" y="92"/>
              </a:cxn>
              <a:cxn ang="0">
                <a:pos x="493" y="4"/>
              </a:cxn>
              <a:cxn ang="0">
                <a:pos x="453" y="68"/>
              </a:cxn>
              <a:cxn ang="0">
                <a:pos x="173" y="180"/>
              </a:cxn>
              <a:cxn ang="0">
                <a:pos x="21" y="180"/>
              </a:cxn>
            </a:cxnLst>
            <a:rect l="0" t="0" r="r" b="b"/>
            <a:pathLst>
              <a:path w="518" h="200">
                <a:moveTo>
                  <a:pt x="21" y="180"/>
                </a:moveTo>
                <a:cubicBezTo>
                  <a:pt x="42" y="165"/>
                  <a:pt x="222" y="121"/>
                  <a:pt x="301" y="92"/>
                </a:cubicBezTo>
                <a:cubicBezTo>
                  <a:pt x="380" y="63"/>
                  <a:pt x="468" y="8"/>
                  <a:pt x="493" y="4"/>
                </a:cubicBezTo>
                <a:cubicBezTo>
                  <a:pt x="518" y="0"/>
                  <a:pt x="506" y="39"/>
                  <a:pt x="453" y="68"/>
                </a:cubicBezTo>
                <a:cubicBezTo>
                  <a:pt x="400" y="97"/>
                  <a:pt x="244" y="160"/>
                  <a:pt x="173" y="180"/>
                </a:cubicBezTo>
                <a:cubicBezTo>
                  <a:pt x="102" y="200"/>
                  <a:pt x="0" y="195"/>
                  <a:pt x="21" y="18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 flipV="1">
            <a:off x="3803374" y="3082924"/>
            <a:ext cx="396598" cy="581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060825" y="2790825"/>
            <a:ext cx="468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3741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2168525" y="2790825"/>
            <a:ext cx="4391025" cy="2632075"/>
            <a:chOff x="1366" y="1758"/>
            <a:chExt cx="2766" cy="1658"/>
          </a:xfrm>
        </p:grpSpPr>
        <p:sp>
          <p:nvSpPr>
            <p:cNvPr id="26" name="Arc 17"/>
            <p:cNvSpPr>
              <a:spLocks/>
            </p:cNvSpPr>
            <p:nvPr/>
          </p:nvSpPr>
          <p:spPr bwMode="auto">
            <a:xfrm>
              <a:off x="2048" y="2032"/>
              <a:ext cx="1024" cy="13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2728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3272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 rot="-5400000">
              <a:off x="3696" y="2276"/>
              <a:ext cx="56" cy="8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 rot="-5400000">
              <a:off x="2260" y="2224"/>
              <a:ext cx="56" cy="9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2008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1966" y="182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2960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3030" y="194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2134" y="285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2072" y="2832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1968" y="2040"/>
              <a:ext cx="128" cy="1376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2480" y="2772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 flipV="1">
              <a:off x="2488" y="2476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 rot="-5400000">
              <a:off x="1804" y="2496"/>
              <a:ext cx="56" cy="37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2171" y="3108"/>
              <a:ext cx="518" cy="200"/>
            </a:xfrm>
            <a:custGeom>
              <a:avLst/>
              <a:gdLst/>
              <a:ahLst/>
              <a:cxnLst>
                <a:cxn ang="0">
                  <a:pos x="21" y="180"/>
                </a:cxn>
                <a:cxn ang="0">
                  <a:pos x="301" y="92"/>
                </a:cxn>
                <a:cxn ang="0">
                  <a:pos x="493" y="4"/>
                </a:cxn>
                <a:cxn ang="0">
                  <a:pos x="453" y="68"/>
                </a:cxn>
                <a:cxn ang="0">
                  <a:pos x="173" y="180"/>
                </a:cxn>
                <a:cxn ang="0">
                  <a:pos x="21" y="180"/>
                </a:cxn>
              </a:cxnLst>
              <a:rect l="0" t="0" r="r" b="b"/>
              <a:pathLst>
                <a:path w="518" h="200">
                  <a:moveTo>
                    <a:pt x="21" y="180"/>
                  </a:moveTo>
                  <a:cubicBezTo>
                    <a:pt x="42" y="165"/>
                    <a:pt x="222" y="121"/>
                    <a:pt x="301" y="92"/>
                  </a:cubicBezTo>
                  <a:cubicBezTo>
                    <a:pt x="380" y="63"/>
                    <a:pt x="468" y="8"/>
                    <a:pt x="493" y="4"/>
                  </a:cubicBezTo>
                  <a:cubicBezTo>
                    <a:pt x="518" y="0"/>
                    <a:pt x="506" y="39"/>
                    <a:pt x="453" y="68"/>
                  </a:cubicBezTo>
                  <a:cubicBezTo>
                    <a:pt x="400" y="97"/>
                    <a:pt x="244" y="160"/>
                    <a:pt x="173" y="180"/>
                  </a:cubicBezTo>
                  <a:cubicBezTo>
                    <a:pt x="102" y="200"/>
                    <a:pt x="0" y="195"/>
                    <a:pt x="21" y="18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 flipH="1" flipV="1">
              <a:off x="1600" y="2232"/>
              <a:ext cx="456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1366" y="207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2558" y="175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 flipH="1">
              <a:off x="2488" y="1936"/>
              <a:ext cx="16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299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7880" y="3322320"/>
            <a:ext cx="102108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4100" y="3474720"/>
            <a:ext cx="548640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92880" y="4206240"/>
            <a:ext cx="182880" cy="167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0" y="4206240"/>
            <a:ext cx="182880" cy="167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4297680" y="2407920"/>
            <a:ext cx="102108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4632960" y="2407920"/>
            <a:ext cx="102108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4" idx="0"/>
            <a:endCxn id="8" idx="2"/>
          </p:cNvCxnSpPr>
          <p:nvPr/>
        </p:nvCxnSpPr>
        <p:spPr>
          <a:xfrm rot="5400000" flipH="1" flipV="1">
            <a:off x="3246120" y="1798320"/>
            <a:ext cx="876300" cy="2171700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1"/>
          <p:cNvCxnSpPr>
            <a:stCxn id="7" idx="6"/>
            <a:endCxn id="10" idx="0"/>
          </p:cNvCxnSpPr>
          <p:nvPr/>
        </p:nvCxnSpPr>
        <p:spPr>
          <a:xfrm flipH="1" flipV="1">
            <a:off x="5181600" y="2446020"/>
            <a:ext cx="335280" cy="1844040"/>
          </a:xfrm>
          <a:prstGeom prst="bentConnector3">
            <a:avLst>
              <a:gd name="adj1" fmla="val -10909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1"/>
          <p:cNvCxnSpPr>
            <a:stCxn id="6" idx="2"/>
            <a:endCxn id="5" idx="2"/>
          </p:cNvCxnSpPr>
          <p:nvPr/>
        </p:nvCxnSpPr>
        <p:spPr>
          <a:xfrm rot="10800000">
            <a:off x="2598420" y="3611880"/>
            <a:ext cx="1394460" cy="678180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20102490">
            <a:off x="4020035" y="4002803"/>
            <a:ext cx="1253328" cy="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67050" y="3082925"/>
            <a:ext cx="3492500" cy="1811338"/>
            <a:chOff x="1932" y="1942"/>
            <a:chExt cx="2200" cy="1141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2728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3272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 rot="-5400000">
              <a:off x="3696" y="2276"/>
              <a:ext cx="56" cy="8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 rot="-5400000">
              <a:off x="2312" y="2276"/>
              <a:ext cx="56" cy="8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2" name="Oval 8"/>
            <p:cNvSpPr>
              <a:spLocks noChangeArrowheads="1"/>
            </p:cNvSpPr>
            <p:nvPr/>
          </p:nvSpPr>
          <p:spPr bwMode="auto">
            <a:xfrm>
              <a:off x="2008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Text Box 9"/>
            <p:cNvSpPr txBox="1">
              <a:spLocks noChangeArrowheads="1"/>
            </p:cNvSpPr>
            <p:nvPr/>
          </p:nvSpPr>
          <p:spPr bwMode="auto">
            <a:xfrm>
              <a:off x="2078" y="194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108554" name="Oval 10"/>
            <p:cNvSpPr>
              <a:spLocks noChangeArrowheads="1"/>
            </p:cNvSpPr>
            <p:nvPr/>
          </p:nvSpPr>
          <p:spPr bwMode="auto">
            <a:xfrm>
              <a:off x="2960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5" name="Text Box 11"/>
            <p:cNvSpPr txBox="1">
              <a:spLocks noChangeArrowheads="1"/>
            </p:cNvSpPr>
            <p:nvPr/>
          </p:nvSpPr>
          <p:spPr bwMode="auto">
            <a:xfrm>
              <a:off x="3030" y="194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108556" name="Text Box 12"/>
            <p:cNvSpPr txBox="1">
              <a:spLocks noChangeArrowheads="1"/>
            </p:cNvSpPr>
            <p:nvPr/>
          </p:nvSpPr>
          <p:spPr bwMode="auto">
            <a:xfrm>
              <a:off x="2070" y="287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2040" y="2832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 rot="-54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3705225" y="455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>
            <a:off x="36576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3111500" y="3187700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3109685" y="3663950"/>
            <a:ext cx="0" cy="61595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 rot="-54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3705225" y="455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>
            <a:off x="36576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3111500" y="3187700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14700" y="4279900"/>
            <a:ext cx="19787" cy="61436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114561" y="3178630"/>
            <a:ext cx="219926" cy="199570"/>
            <a:chOff x="6168571" y="1857829"/>
            <a:chExt cx="390979" cy="377371"/>
          </a:xfrm>
        </p:grpSpPr>
        <p:sp>
          <p:nvSpPr>
            <p:cNvPr id="6" name="Oval 5"/>
            <p:cNvSpPr/>
            <p:nvPr/>
          </p:nvSpPr>
          <p:spPr>
            <a:xfrm>
              <a:off x="6168571" y="1857829"/>
              <a:ext cx="390979" cy="3773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266316" y="1952172"/>
              <a:ext cx="195489" cy="1886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17642" y="5277757"/>
            <a:ext cx="197058" cy="188685"/>
            <a:chOff x="6164942" y="1857829"/>
            <a:chExt cx="394608" cy="377371"/>
          </a:xfrm>
        </p:grpSpPr>
        <p:sp>
          <p:nvSpPr>
            <p:cNvPr id="24" name="Oval 23"/>
            <p:cNvSpPr/>
            <p:nvPr/>
          </p:nvSpPr>
          <p:spPr>
            <a:xfrm>
              <a:off x="6168571" y="1857829"/>
              <a:ext cx="390979" cy="3773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7"/>
            <p:cNvSpPr/>
            <p:nvPr/>
          </p:nvSpPr>
          <p:spPr>
            <a:xfrm>
              <a:off x="6164942" y="1857829"/>
              <a:ext cx="390525" cy="377371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40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 rot="-54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3387725" y="4532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32893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4648200" y="3238500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Freeform 15"/>
          <p:cNvSpPr>
            <a:spLocks/>
          </p:cNvSpPr>
          <p:nvPr/>
        </p:nvSpPr>
        <p:spPr bwMode="auto">
          <a:xfrm>
            <a:off x="3937000" y="44005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04" name="Freeform 16"/>
          <p:cNvSpPr>
            <a:spLocks/>
          </p:cNvSpPr>
          <p:nvPr/>
        </p:nvSpPr>
        <p:spPr bwMode="auto">
          <a:xfrm flipV="1">
            <a:off x="3949700" y="39306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168525" y="2790825"/>
            <a:ext cx="4391025" cy="2632075"/>
            <a:chOff x="1366" y="1758"/>
            <a:chExt cx="2766" cy="1658"/>
          </a:xfrm>
        </p:grpSpPr>
        <p:sp>
          <p:nvSpPr>
            <p:cNvPr id="115729" name="Arc 17"/>
            <p:cNvSpPr>
              <a:spLocks/>
            </p:cNvSpPr>
            <p:nvPr/>
          </p:nvSpPr>
          <p:spPr bwMode="auto">
            <a:xfrm>
              <a:off x="2048" y="2032"/>
              <a:ext cx="1024" cy="13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6" name="Rectangle 4"/>
            <p:cNvSpPr>
              <a:spLocks noChangeArrowheads="1"/>
            </p:cNvSpPr>
            <p:nvPr/>
          </p:nvSpPr>
          <p:spPr bwMode="auto">
            <a:xfrm>
              <a:off x="2728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7" name="Rectangle 5"/>
            <p:cNvSpPr>
              <a:spLocks noChangeArrowheads="1"/>
            </p:cNvSpPr>
            <p:nvPr/>
          </p:nvSpPr>
          <p:spPr bwMode="auto">
            <a:xfrm>
              <a:off x="3272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8" name="Rectangle 6"/>
            <p:cNvSpPr>
              <a:spLocks noChangeArrowheads="1"/>
            </p:cNvSpPr>
            <p:nvPr/>
          </p:nvSpPr>
          <p:spPr bwMode="auto">
            <a:xfrm rot="-5400000">
              <a:off x="3696" y="2276"/>
              <a:ext cx="56" cy="8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 rot="-5400000">
              <a:off x="2260" y="2224"/>
              <a:ext cx="56" cy="9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0" name="Oval 8"/>
            <p:cNvSpPr>
              <a:spLocks noChangeArrowheads="1"/>
            </p:cNvSpPr>
            <p:nvPr/>
          </p:nvSpPr>
          <p:spPr bwMode="auto">
            <a:xfrm>
              <a:off x="2008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1" name="Text Box 9"/>
            <p:cNvSpPr txBox="1">
              <a:spLocks noChangeArrowheads="1"/>
            </p:cNvSpPr>
            <p:nvPr/>
          </p:nvSpPr>
          <p:spPr bwMode="auto">
            <a:xfrm>
              <a:off x="1966" y="182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115722" name="Oval 10"/>
            <p:cNvSpPr>
              <a:spLocks noChangeArrowheads="1"/>
            </p:cNvSpPr>
            <p:nvPr/>
          </p:nvSpPr>
          <p:spPr bwMode="auto">
            <a:xfrm>
              <a:off x="2960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Text Box 11"/>
            <p:cNvSpPr txBox="1">
              <a:spLocks noChangeArrowheads="1"/>
            </p:cNvSpPr>
            <p:nvPr/>
          </p:nvSpPr>
          <p:spPr bwMode="auto">
            <a:xfrm>
              <a:off x="3030" y="194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115724" name="Text Box 12"/>
            <p:cNvSpPr txBox="1">
              <a:spLocks noChangeArrowheads="1"/>
            </p:cNvSpPr>
            <p:nvPr/>
          </p:nvSpPr>
          <p:spPr bwMode="auto">
            <a:xfrm>
              <a:off x="2134" y="285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5725" name="Line 13"/>
            <p:cNvSpPr>
              <a:spLocks noChangeShapeType="1"/>
            </p:cNvSpPr>
            <p:nvPr/>
          </p:nvSpPr>
          <p:spPr bwMode="auto">
            <a:xfrm>
              <a:off x="2072" y="2832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26" name="Oval 14"/>
            <p:cNvSpPr>
              <a:spLocks noChangeArrowheads="1"/>
            </p:cNvSpPr>
            <p:nvPr/>
          </p:nvSpPr>
          <p:spPr bwMode="auto">
            <a:xfrm>
              <a:off x="1968" y="2040"/>
              <a:ext cx="128" cy="1376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7" name="Freeform 15"/>
            <p:cNvSpPr>
              <a:spLocks/>
            </p:cNvSpPr>
            <p:nvPr/>
          </p:nvSpPr>
          <p:spPr bwMode="auto">
            <a:xfrm>
              <a:off x="2480" y="2772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28" name="Freeform 16"/>
            <p:cNvSpPr>
              <a:spLocks/>
            </p:cNvSpPr>
            <p:nvPr/>
          </p:nvSpPr>
          <p:spPr bwMode="auto">
            <a:xfrm flipV="1">
              <a:off x="2488" y="2476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0" name="Rectangle 18"/>
            <p:cNvSpPr>
              <a:spLocks noChangeArrowheads="1"/>
            </p:cNvSpPr>
            <p:nvPr/>
          </p:nvSpPr>
          <p:spPr bwMode="auto">
            <a:xfrm rot="-5400000">
              <a:off x="1804" y="2496"/>
              <a:ext cx="56" cy="37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1" name="Freeform 19"/>
            <p:cNvSpPr>
              <a:spLocks/>
            </p:cNvSpPr>
            <p:nvPr/>
          </p:nvSpPr>
          <p:spPr bwMode="auto">
            <a:xfrm>
              <a:off x="2171" y="3108"/>
              <a:ext cx="518" cy="200"/>
            </a:xfrm>
            <a:custGeom>
              <a:avLst/>
              <a:gdLst/>
              <a:ahLst/>
              <a:cxnLst>
                <a:cxn ang="0">
                  <a:pos x="21" y="180"/>
                </a:cxn>
                <a:cxn ang="0">
                  <a:pos x="301" y="92"/>
                </a:cxn>
                <a:cxn ang="0">
                  <a:pos x="493" y="4"/>
                </a:cxn>
                <a:cxn ang="0">
                  <a:pos x="453" y="68"/>
                </a:cxn>
                <a:cxn ang="0">
                  <a:pos x="173" y="180"/>
                </a:cxn>
                <a:cxn ang="0">
                  <a:pos x="21" y="180"/>
                </a:cxn>
              </a:cxnLst>
              <a:rect l="0" t="0" r="r" b="b"/>
              <a:pathLst>
                <a:path w="518" h="200">
                  <a:moveTo>
                    <a:pt x="21" y="180"/>
                  </a:moveTo>
                  <a:cubicBezTo>
                    <a:pt x="42" y="165"/>
                    <a:pt x="222" y="121"/>
                    <a:pt x="301" y="92"/>
                  </a:cubicBezTo>
                  <a:cubicBezTo>
                    <a:pt x="380" y="63"/>
                    <a:pt x="468" y="8"/>
                    <a:pt x="493" y="4"/>
                  </a:cubicBezTo>
                  <a:cubicBezTo>
                    <a:pt x="518" y="0"/>
                    <a:pt x="506" y="39"/>
                    <a:pt x="453" y="68"/>
                  </a:cubicBezTo>
                  <a:cubicBezTo>
                    <a:pt x="400" y="97"/>
                    <a:pt x="244" y="160"/>
                    <a:pt x="173" y="180"/>
                  </a:cubicBezTo>
                  <a:cubicBezTo>
                    <a:pt x="102" y="200"/>
                    <a:pt x="0" y="195"/>
                    <a:pt x="21" y="18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2" name="Line 20"/>
            <p:cNvSpPr>
              <a:spLocks noChangeShapeType="1"/>
            </p:cNvSpPr>
            <p:nvPr/>
          </p:nvSpPr>
          <p:spPr bwMode="auto">
            <a:xfrm flipH="1" flipV="1">
              <a:off x="1600" y="2232"/>
              <a:ext cx="456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5" name="Text Box 23"/>
            <p:cNvSpPr txBox="1">
              <a:spLocks noChangeArrowheads="1"/>
            </p:cNvSpPr>
            <p:nvPr/>
          </p:nvSpPr>
          <p:spPr bwMode="auto">
            <a:xfrm>
              <a:off x="1366" y="207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</a:p>
          </p:txBody>
        </p:sp>
        <p:sp>
          <p:nvSpPr>
            <p:cNvPr id="115736" name="Text Box 24"/>
            <p:cNvSpPr txBox="1">
              <a:spLocks noChangeArrowheads="1"/>
            </p:cNvSpPr>
            <p:nvPr/>
          </p:nvSpPr>
          <p:spPr bwMode="auto">
            <a:xfrm>
              <a:off x="2558" y="175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</a:p>
          </p:txBody>
        </p:sp>
        <p:sp>
          <p:nvSpPr>
            <p:cNvPr id="115737" name="Line 25"/>
            <p:cNvSpPr>
              <a:spLocks noChangeShapeType="1"/>
            </p:cNvSpPr>
            <p:nvPr/>
          </p:nvSpPr>
          <p:spPr bwMode="auto">
            <a:xfrm flipH="1">
              <a:off x="2488" y="1936"/>
              <a:ext cx="16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 rot="-5400000">
            <a:off x="36703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0602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3286125" y="455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32385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>
            <a:off x="4419600" y="3810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>
            <a:off x="4419600" y="3962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4419600" y="41148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>
            <a:off x="4419600" y="42672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>
            <a:off x="4419600" y="44196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11" name="Line 19"/>
          <p:cNvSpPr>
            <a:spLocks noChangeShapeType="1"/>
          </p:cNvSpPr>
          <p:nvPr/>
        </p:nvSpPr>
        <p:spPr bwMode="auto">
          <a:xfrm>
            <a:off x="4419600" y="4572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12" name="Line 20"/>
          <p:cNvSpPr>
            <a:spLocks noChangeShapeType="1"/>
          </p:cNvSpPr>
          <p:nvPr/>
        </p:nvSpPr>
        <p:spPr bwMode="auto">
          <a:xfrm>
            <a:off x="4419600" y="4724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4556125" y="4962525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10614" name="Line 22"/>
          <p:cNvSpPr>
            <a:spLocks noChangeShapeType="1"/>
          </p:cNvSpPr>
          <p:nvPr/>
        </p:nvSpPr>
        <p:spPr bwMode="auto">
          <a:xfrm flipH="1" flipV="1">
            <a:off x="5473700" y="3695700"/>
            <a:ext cx="12700" cy="55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5559425" y="370522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 rot="-54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4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1626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3705225" y="455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1629" name="Line 13"/>
          <p:cNvSpPr>
            <a:spLocks noChangeShapeType="1"/>
          </p:cNvSpPr>
          <p:nvPr/>
        </p:nvSpPr>
        <p:spPr bwMode="auto">
          <a:xfrm>
            <a:off x="36576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1638" name="Oval 22"/>
          <p:cNvSpPr>
            <a:spLocks noChangeArrowheads="1"/>
          </p:cNvSpPr>
          <p:nvPr/>
        </p:nvSpPr>
        <p:spPr bwMode="auto">
          <a:xfrm>
            <a:off x="3111500" y="3187700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145</Words>
  <Application>Microsoft Office PowerPoint</Application>
  <PresentationFormat>On-screen Show (4:3)</PresentationFormat>
  <Paragraphs>89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Displacement Current</vt:lpstr>
      <vt:lpstr>Displacement Current</vt:lpstr>
      <vt:lpstr>Displacement Current</vt:lpstr>
      <vt:lpstr>Displacement Current</vt:lpstr>
      <vt:lpstr>Displacement Current</vt:lpstr>
      <vt:lpstr>Displacement Current</vt:lpstr>
      <vt:lpstr>PowerPoint Presentation</vt:lpstr>
      <vt:lpstr>PowerPoint Presentation</vt:lpstr>
      <vt:lpstr>PowerPoint Presentation</vt:lpstr>
      <vt:lpstr>For lecture problems</vt:lpstr>
      <vt:lpstr>Displacement Current</vt:lpstr>
      <vt:lpstr>Displacement Current</vt:lpstr>
      <vt:lpstr>Displacement Current</vt:lpstr>
      <vt:lpstr>Displacement Current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7</cp:revision>
  <dcterms:created xsi:type="dcterms:W3CDTF">2011-12-05T21:16:45Z</dcterms:created>
  <dcterms:modified xsi:type="dcterms:W3CDTF">2014-07-07T16:28:41Z</dcterms:modified>
</cp:coreProperties>
</file>