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85"/>
  </p:notesMasterIdLst>
  <p:sldIdLst>
    <p:sldId id="388" r:id="rId2"/>
    <p:sldId id="361" r:id="rId3"/>
    <p:sldId id="362" r:id="rId4"/>
    <p:sldId id="363" r:id="rId5"/>
    <p:sldId id="364" r:id="rId6"/>
    <p:sldId id="365" r:id="rId7"/>
    <p:sldId id="368" r:id="rId8"/>
    <p:sldId id="369" r:id="rId9"/>
    <p:sldId id="370" r:id="rId10"/>
    <p:sldId id="258" r:id="rId11"/>
    <p:sldId id="373" r:id="rId12"/>
    <p:sldId id="389" r:id="rId13"/>
    <p:sldId id="390" r:id="rId14"/>
    <p:sldId id="340" r:id="rId15"/>
    <p:sldId id="391" r:id="rId16"/>
    <p:sldId id="356" r:id="rId17"/>
    <p:sldId id="392" r:id="rId18"/>
    <p:sldId id="393" r:id="rId19"/>
    <p:sldId id="269" r:id="rId20"/>
    <p:sldId id="394" r:id="rId21"/>
    <p:sldId id="395" r:id="rId22"/>
    <p:sldId id="397" r:id="rId23"/>
    <p:sldId id="399" r:id="rId24"/>
    <p:sldId id="398" r:id="rId25"/>
    <p:sldId id="396" r:id="rId26"/>
    <p:sldId id="256" r:id="rId27"/>
    <p:sldId id="336" r:id="rId28"/>
    <p:sldId id="257" r:id="rId29"/>
    <p:sldId id="335" r:id="rId30"/>
    <p:sldId id="374" r:id="rId31"/>
    <p:sldId id="375" r:id="rId32"/>
    <p:sldId id="376" r:id="rId33"/>
    <p:sldId id="377" r:id="rId34"/>
    <p:sldId id="316" r:id="rId35"/>
    <p:sldId id="378" r:id="rId36"/>
    <p:sldId id="263" r:id="rId37"/>
    <p:sldId id="264" r:id="rId38"/>
    <p:sldId id="349" r:id="rId39"/>
    <p:sldId id="351" r:id="rId40"/>
    <p:sldId id="352" r:id="rId41"/>
    <p:sldId id="353" r:id="rId42"/>
    <p:sldId id="354" r:id="rId43"/>
    <p:sldId id="355" r:id="rId44"/>
    <p:sldId id="265" r:id="rId45"/>
    <p:sldId id="266" r:id="rId46"/>
    <p:sldId id="341" r:id="rId47"/>
    <p:sldId id="343" r:id="rId48"/>
    <p:sldId id="344" r:id="rId49"/>
    <p:sldId id="345" r:id="rId50"/>
    <p:sldId id="346" r:id="rId51"/>
    <p:sldId id="347" r:id="rId52"/>
    <p:sldId id="348" r:id="rId53"/>
    <p:sldId id="379" r:id="rId54"/>
    <p:sldId id="267" r:id="rId55"/>
    <p:sldId id="268" r:id="rId56"/>
    <p:sldId id="270" r:id="rId57"/>
    <p:sldId id="271" r:id="rId58"/>
    <p:sldId id="272" r:id="rId59"/>
    <p:sldId id="318" r:id="rId60"/>
    <p:sldId id="274" r:id="rId61"/>
    <p:sldId id="275" r:id="rId62"/>
    <p:sldId id="325" r:id="rId63"/>
    <p:sldId id="276" r:id="rId64"/>
    <p:sldId id="380" r:id="rId65"/>
    <p:sldId id="320" r:id="rId66"/>
    <p:sldId id="278" r:id="rId67"/>
    <p:sldId id="381" r:id="rId68"/>
    <p:sldId id="279" r:id="rId69"/>
    <p:sldId id="280" r:id="rId70"/>
    <p:sldId id="357" r:id="rId71"/>
    <p:sldId id="358" r:id="rId72"/>
    <p:sldId id="281" r:id="rId73"/>
    <p:sldId id="282" r:id="rId74"/>
    <p:sldId id="283" r:id="rId75"/>
    <p:sldId id="284" r:id="rId76"/>
    <p:sldId id="285" r:id="rId77"/>
    <p:sldId id="382" r:id="rId78"/>
    <p:sldId id="384" r:id="rId79"/>
    <p:sldId id="383" r:id="rId80"/>
    <p:sldId id="360" r:id="rId81"/>
    <p:sldId id="385" r:id="rId82"/>
    <p:sldId id="386" r:id="rId83"/>
    <p:sldId id="387" r:id="rId84"/>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9933"/>
    <a:srgbClr val="CCCC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02" autoAdjust="0"/>
  </p:normalViewPr>
  <p:slideViewPr>
    <p:cSldViewPr snapToGrid="0">
      <p:cViewPr>
        <p:scale>
          <a:sx n="66" d="100"/>
          <a:sy n="66" d="100"/>
        </p:scale>
        <p:origin x="-1290" y="-102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122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w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9DB4C8-E193-4FF5-A673-24914D9CAE0C}" type="datetimeFigureOut">
              <a:rPr lang="en-US" smtClean="0"/>
              <a:t>7/17/2014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B9BC5-B065-4DEF-ADFD-06C94173FE09}" type="slidenum">
              <a:rPr lang="en-US" smtClean="0"/>
              <a:t>‹#›</a:t>
            </a:fld>
            <a:endParaRPr lang="en-US"/>
          </a:p>
        </p:txBody>
      </p:sp>
    </p:spTree>
    <p:extLst>
      <p:ext uri="{BB962C8B-B14F-4D97-AF65-F5344CB8AC3E}">
        <p14:creationId xmlns:p14="http://schemas.microsoft.com/office/powerpoint/2010/main" val="808056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ltLang="en-US"/>
              <a:t>Winter 2008</a:t>
            </a:r>
          </a:p>
        </p:txBody>
      </p:sp>
      <p:sp>
        <p:nvSpPr>
          <p:cNvPr id="5" name="Footer Placeholder 4"/>
          <p:cNvSpPr>
            <a:spLocks noGrp="1"/>
          </p:cNvSpPr>
          <p:nvPr>
            <p:ph type="ftr" sz="quarter" idx="11"/>
          </p:nvPr>
        </p:nvSpPr>
        <p:spPr/>
        <p:txBody>
          <a:bodyPr/>
          <a:lstStyle>
            <a:lvl1pPr>
              <a:defRPr/>
            </a:lvl1pPr>
          </a:lstStyle>
          <a:p>
            <a:r>
              <a:rPr lang="en-US" altLang="en-US"/>
              <a:t>R. Todd Lines</a:t>
            </a:r>
          </a:p>
        </p:txBody>
      </p:sp>
      <p:sp>
        <p:nvSpPr>
          <p:cNvPr id="6" name="Slide Number Placeholder 5"/>
          <p:cNvSpPr>
            <a:spLocks noGrp="1"/>
          </p:cNvSpPr>
          <p:nvPr>
            <p:ph type="sldNum" sz="quarter" idx="12"/>
          </p:nvPr>
        </p:nvSpPr>
        <p:spPr/>
        <p:txBody>
          <a:bodyPr/>
          <a:lstStyle>
            <a:lvl1pPr>
              <a:defRPr/>
            </a:lvl1pPr>
          </a:lstStyle>
          <a:p>
            <a:fld id="{A47FB540-10C6-4F50-AD8C-E6CA30A96892}" type="slidenum">
              <a:rPr lang="en-US" altLang="en-US"/>
              <a:pPr/>
              <a:t>‹#›</a:t>
            </a:fld>
            <a:endParaRPr lang="en-US" altLang="en-US"/>
          </a:p>
        </p:txBody>
      </p:sp>
    </p:spTree>
    <p:extLst>
      <p:ext uri="{BB962C8B-B14F-4D97-AF65-F5344CB8AC3E}">
        <p14:creationId xmlns:p14="http://schemas.microsoft.com/office/powerpoint/2010/main" val="1387580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a:t>Winter 2008</a:t>
            </a:r>
          </a:p>
        </p:txBody>
      </p:sp>
      <p:sp>
        <p:nvSpPr>
          <p:cNvPr id="5" name="Footer Placeholder 4"/>
          <p:cNvSpPr>
            <a:spLocks noGrp="1"/>
          </p:cNvSpPr>
          <p:nvPr>
            <p:ph type="ftr" sz="quarter" idx="11"/>
          </p:nvPr>
        </p:nvSpPr>
        <p:spPr/>
        <p:txBody>
          <a:bodyPr/>
          <a:lstStyle>
            <a:lvl1pPr>
              <a:defRPr/>
            </a:lvl1pPr>
          </a:lstStyle>
          <a:p>
            <a:r>
              <a:rPr lang="en-US" altLang="en-US"/>
              <a:t>R. Todd Lines</a:t>
            </a:r>
          </a:p>
        </p:txBody>
      </p:sp>
      <p:sp>
        <p:nvSpPr>
          <p:cNvPr id="6" name="Slide Number Placeholder 5"/>
          <p:cNvSpPr>
            <a:spLocks noGrp="1"/>
          </p:cNvSpPr>
          <p:nvPr>
            <p:ph type="sldNum" sz="quarter" idx="12"/>
          </p:nvPr>
        </p:nvSpPr>
        <p:spPr/>
        <p:txBody>
          <a:bodyPr/>
          <a:lstStyle>
            <a:lvl1pPr>
              <a:defRPr/>
            </a:lvl1pPr>
          </a:lstStyle>
          <a:p>
            <a:fld id="{EF152713-15A7-46B4-B1F6-6A88867369EA}" type="slidenum">
              <a:rPr lang="en-US" altLang="en-US"/>
              <a:pPr/>
              <a:t>‹#›</a:t>
            </a:fld>
            <a:endParaRPr lang="en-US" altLang="en-US"/>
          </a:p>
        </p:txBody>
      </p:sp>
    </p:spTree>
    <p:extLst>
      <p:ext uri="{BB962C8B-B14F-4D97-AF65-F5344CB8AC3E}">
        <p14:creationId xmlns:p14="http://schemas.microsoft.com/office/powerpoint/2010/main" val="282647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a:t>Winter 2008</a:t>
            </a:r>
          </a:p>
        </p:txBody>
      </p:sp>
      <p:sp>
        <p:nvSpPr>
          <p:cNvPr id="5" name="Footer Placeholder 4"/>
          <p:cNvSpPr>
            <a:spLocks noGrp="1"/>
          </p:cNvSpPr>
          <p:nvPr>
            <p:ph type="ftr" sz="quarter" idx="11"/>
          </p:nvPr>
        </p:nvSpPr>
        <p:spPr/>
        <p:txBody>
          <a:bodyPr/>
          <a:lstStyle>
            <a:lvl1pPr>
              <a:defRPr/>
            </a:lvl1pPr>
          </a:lstStyle>
          <a:p>
            <a:r>
              <a:rPr lang="en-US" altLang="en-US"/>
              <a:t>R. Todd Lines</a:t>
            </a:r>
          </a:p>
        </p:txBody>
      </p:sp>
      <p:sp>
        <p:nvSpPr>
          <p:cNvPr id="6" name="Slide Number Placeholder 5"/>
          <p:cNvSpPr>
            <a:spLocks noGrp="1"/>
          </p:cNvSpPr>
          <p:nvPr>
            <p:ph type="sldNum" sz="quarter" idx="12"/>
          </p:nvPr>
        </p:nvSpPr>
        <p:spPr/>
        <p:txBody>
          <a:bodyPr/>
          <a:lstStyle>
            <a:lvl1pPr>
              <a:defRPr/>
            </a:lvl1pPr>
          </a:lstStyle>
          <a:p>
            <a:fld id="{72E1AC4D-1D84-4538-AB5E-B9807929F115}" type="slidenum">
              <a:rPr lang="en-US" altLang="en-US"/>
              <a:pPr/>
              <a:t>‹#›</a:t>
            </a:fld>
            <a:endParaRPr lang="en-US" altLang="en-US"/>
          </a:p>
        </p:txBody>
      </p:sp>
    </p:spTree>
    <p:extLst>
      <p:ext uri="{BB962C8B-B14F-4D97-AF65-F5344CB8AC3E}">
        <p14:creationId xmlns:p14="http://schemas.microsoft.com/office/powerpoint/2010/main" val="2691966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ltLang="en-US"/>
              <a:t>Winter 2008</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lt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B3C5CF9-7728-4D36-8591-483B5FAE8DA1}" type="slidenum">
              <a:rPr lang="en-US" altLang="en-US"/>
              <a:pPr/>
              <a:t>‹#›</a:t>
            </a:fld>
            <a:endParaRPr lang="en-US" altLang="en-US"/>
          </a:p>
        </p:txBody>
      </p:sp>
    </p:spTree>
    <p:extLst>
      <p:ext uri="{BB962C8B-B14F-4D97-AF65-F5344CB8AC3E}">
        <p14:creationId xmlns:p14="http://schemas.microsoft.com/office/powerpoint/2010/main" val="363493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a:t>Winter 2008</a:t>
            </a:r>
          </a:p>
        </p:txBody>
      </p:sp>
      <p:sp>
        <p:nvSpPr>
          <p:cNvPr id="5" name="Footer Placeholder 4"/>
          <p:cNvSpPr>
            <a:spLocks noGrp="1"/>
          </p:cNvSpPr>
          <p:nvPr>
            <p:ph type="ftr" sz="quarter" idx="11"/>
          </p:nvPr>
        </p:nvSpPr>
        <p:spPr/>
        <p:txBody>
          <a:bodyPr/>
          <a:lstStyle>
            <a:lvl1pPr>
              <a:defRPr/>
            </a:lvl1pPr>
          </a:lstStyle>
          <a:p>
            <a:r>
              <a:rPr lang="en-US" altLang="en-US"/>
              <a:t>R. Todd Lines</a:t>
            </a:r>
          </a:p>
        </p:txBody>
      </p:sp>
      <p:sp>
        <p:nvSpPr>
          <p:cNvPr id="6" name="Slide Number Placeholder 5"/>
          <p:cNvSpPr>
            <a:spLocks noGrp="1"/>
          </p:cNvSpPr>
          <p:nvPr>
            <p:ph type="sldNum" sz="quarter" idx="12"/>
          </p:nvPr>
        </p:nvSpPr>
        <p:spPr/>
        <p:txBody>
          <a:bodyPr/>
          <a:lstStyle>
            <a:lvl1pPr>
              <a:defRPr/>
            </a:lvl1pPr>
          </a:lstStyle>
          <a:p>
            <a:fld id="{7905C29A-341F-4425-A543-B61A441476D2}" type="slidenum">
              <a:rPr lang="en-US" altLang="en-US"/>
              <a:pPr/>
              <a:t>‹#›</a:t>
            </a:fld>
            <a:endParaRPr lang="en-US" altLang="en-US"/>
          </a:p>
        </p:txBody>
      </p:sp>
    </p:spTree>
    <p:extLst>
      <p:ext uri="{BB962C8B-B14F-4D97-AF65-F5344CB8AC3E}">
        <p14:creationId xmlns:p14="http://schemas.microsoft.com/office/powerpoint/2010/main" val="317607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ltLang="en-US"/>
              <a:t>Winter 2008</a:t>
            </a:r>
          </a:p>
        </p:txBody>
      </p:sp>
      <p:sp>
        <p:nvSpPr>
          <p:cNvPr id="5" name="Footer Placeholder 4"/>
          <p:cNvSpPr>
            <a:spLocks noGrp="1"/>
          </p:cNvSpPr>
          <p:nvPr>
            <p:ph type="ftr" sz="quarter" idx="11"/>
          </p:nvPr>
        </p:nvSpPr>
        <p:spPr/>
        <p:txBody>
          <a:bodyPr/>
          <a:lstStyle>
            <a:lvl1pPr>
              <a:defRPr/>
            </a:lvl1pPr>
          </a:lstStyle>
          <a:p>
            <a:r>
              <a:rPr lang="en-US" altLang="en-US"/>
              <a:t>R. Todd Lines</a:t>
            </a:r>
          </a:p>
        </p:txBody>
      </p:sp>
      <p:sp>
        <p:nvSpPr>
          <p:cNvPr id="6" name="Slide Number Placeholder 5"/>
          <p:cNvSpPr>
            <a:spLocks noGrp="1"/>
          </p:cNvSpPr>
          <p:nvPr>
            <p:ph type="sldNum" sz="quarter" idx="12"/>
          </p:nvPr>
        </p:nvSpPr>
        <p:spPr/>
        <p:txBody>
          <a:bodyPr/>
          <a:lstStyle>
            <a:lvl1pPr>
              <a:defRPr/>
            </a:lvl1pPr>
          </a:lstStyle>
          <a:p>
            <a:fld id="{EA19B187-E4AB-48BB-82BE-7545C637ADA5}" type="slidenum">
              <a:rPr lang="en-US" altLang="en-US"/>
              <a:pPr/>
              <a:t>‹#›</a:t>
            </a:fld>
            <a:endParaRPr lang="en-US" altLang="en-US"/>
          </a:p>
        </p:txBody>
      </p:sp>
    </p:spTree>
    <p:extLst>
      <p:ext uri="{BB962C8B-B14F-4D97-AF65-F5344CB8AC3E}">
        <p14:creationId xmlns:p14="http://schemas.microsoft.com/office/powerpoint/2010/main" val="394840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ltLang="en-US"/>
              <a:t>Winter 2008</a:t>
            </a:r>
          </a:p>
        </p:txBody>
      </p:sp>
      <p:sp>
        <p:nvSpPr>
          <p:cNvPr id="6" name="Footer Placeholder 5"/>
          <p:cNvSpPr>
            <a:spLocks noGrp="1"/>
          </p:cNvSpPr>
          <p:nvPr>
            <p:ph type="ftr" sz="quarter" idx="11"/>
          </p:nvPr>
        </p:nvSpPr>
        <p:spPr/>
        <p:txBody>
          <a:bodyPr/>
          <a:lstStyle>
            <a:lvl1pPr>
              <a:defRPr/>
            </a:lvl1pPr>
          </a:lstStyle>
          <a:p>
            <a:r>
              <a:rPr lang="en-US" altLang="en-US"/>
              <a:t>R. Todd Lines</a:t>
            </a:r>
          </a:p>
        </p:txBody>
      </p:sp>
      <p:sp>
        <p:nvSpPr>
          <p:cNvPr id="7" name="Slide Number Placeholder 6"/>
          <p:cNvSpPr>
            <a:spLocks noGrp="1"/>
          </p:cNvSpPr>
          <p:nvPr>
            <p:ph type="sldNum" sz="quarter" idx="12"/>
          </p:nvPr>
        </p:nvSpPr>
        <p:spPr/>
        <p:txBody>
          <a:bodyPr/>
          <a:lstStyle>
            <a:lvl1pPr>
              <a:defRPr/>
            </a:lvl1pPr>
          </a:lstStyle>
          <a:p>
            <a:fld id="{0843AFFB-84E6-4E44-9E46-C9D08E96015A}" type="slidenum">
              <a:rPr lang="en-US" altLang="en-US"/>
              <a:pPr/>
              <a:t>‹#›</a:t>
            </a:fld>
            <a:endParaRPr lang="en-US" altLang="en-US"/>
          </a:p>
        </p:txBody>
      </p:sp>
    </p:spTree>
    <p:extLst>
      <p:ext uri="{BB962C8B-B14F-4D97-AF65-F5344CB8AC3E}">
        <p14:creationId xmlns:p14="http://schemas.microsoft.com/office/powerpoint/2010/main" val="93684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ltLang="en-US"/>
              <a:t>Winter 2008</a:t>
            </a:r>
          </a:p>
        </p:txBody>
      </p:sp>
      <p:sp>
        <p:nvSpPr>
          <p:cNvPr id="8" name="Footer Placeholder 7"/>
          <p:cNvSpPr>
            <a:spLocks noGrp="1"/>
          </p:cNvSpPr>
          <p:nvPr>
            <p:ph type="ftr" sz="quarter" idx="11"/>
          </p:nvPr>
        </p:nvSpPr>
        <p:spPr/>
        <p:txBody>
          <a:bodyPr/>
          <a:lstStyle>
            <a:lvl1pPr>
              <a:defRPr/>
            </a:lvl1pPr>
          </a:lstStyle>
          <a:p>
            <a:r>
              <a:rPr lang="en-US" altLang="en-US"/>
              <a:t>R. Todd Lines</a:t>
            </a:r>
          </a:p>
        </p:txBody>
      </p:sp>
      <p:sp>
        <p:nvSpPr>
          <p:cNvPr id="9" name="Slide Number Placeholder 8"/>
          <p:cNvSpPr>
            <a:spLocks noGrp="1"/>
          </p:cNvSpPr>
          <p:nvPr>
            <p:ph type="sldNum" sz="quarter" idx="12"/>
          </p:nvPr>
        </p:nvSpPr>
        <p:spPr/>
        <p:txBody>
          <a:bodyPr/>
          <a:lstStyle>
            <a:lvl1pPr>
              <a:defRPr/>
            </a:lvl1pPr>
          </a:lstStyle>
          <a:p>
            <a:fld id="{76D33A6E-22CA-4872-B546-3A90E308AB3C}" type="slidenum">
              <a:rPr lang="en-US" altLang="en-US"/>
              <a:pPr/>
              <a:t>‹#›</a:t>
            </a:fld>
            <a:endParaRPr lang="en-US" altLang="en-US"/>
          </a:p>
        </p:txBody>
      </p:sp>
    </p:spTree>
    <p:extLst>
      <p:ext uri="{BB962C8B-B14F-4D97-AF65-F5344CB8AC3E}">
        <p14:creationId xmlns:p14="http://schemas.microsoft.com/office/powerpoint/2010/main" val="120934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ltLang="en-US"/>
              <a:t>Winter 2008</a:t>
            </a:r>
          </a:p>
        </p:txBody>
      </p:sp>
      <p:sp>
        <p:nvSpPr>
          <p:cNvPr id="4" name="Footer Placeholder 3"/>
          <p:cNvSpPr>
            <a:spLocks noGrp="1"/>
          </p:cNvSpPr>
          <p:nvPr>
            <p:ph type="ftr" sz="quarter" idx="11"/>
          </p:nvPr>
        </p:nvSpPr>
        <p:spPr/>
        <p:txBody>
          <a:bodyPr/>
          <a:lstStyle>
            <a:lvl1pPr>
              <a:defRPr/>
            </a:lvl1pPr>
          </a:lstStyle>
          <a:p>
            <a:r>
              <a:rPr lang="en-US" altLang="en-US"/>
              <a:t>R. Todd Lines</a:t>
            </a:r>
          </a:p>
        </p:txBody>
      </p:sp>
      <p:sp>
        <p:nvSpPr>
          <p:cNvPr id="5" name="Slide Number Placeholder 4"/>
          <p:cNvSpPr>
            <a:spLocks noGrp="1"/>
          </p:cNvSpPr>
          <p:nvPr>
            <p:ph type="sldNum" sz="quarter" idx="12"/>
          </p:nvPr>
        </p:nvSpPr>
        <p:spPr/>
        <p:txBody>
          <a:bodyPr/>
          <a:lstStyle>
            <a:lvl1pPr>
              <a:defRPr/>
            </a:lvl1pPr>
          </a:lstStyle>
          <a:p>
            <a:fld id="{0FC6D661-1321-4A17-B0F0-80C00E022E39}" type="slidenum">
              <a:rPr lang="en-US" altLang="en-US"/>
              <a:pPr/>
              <a:t>‹#›</a:t>
            </a:fld>
            <a:endParaRPr lang="en-US" altLang="en-US"/>
          </a:p>
        </p:txBody>
      </p:sp>
    </p:spTree>
    <p:extLst>
      <p:ext uri="{BB962C8B-B14F-4D97-AF65-F5344CB8AC3E}">
        <p14:creationId xmlns:p14="http://schemas.microsoft.com/office/powerpoint/2010/main" val="261512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a:t>Winter 2008</a:t>
            </a:r>
          </a:p>
        </p:txBody>
      </p:sp>
      <p:sp>
        <p:nvSpPr>
          <p:cNvPr id="3" name="Footer Placeholder 2"/>
          <p:cNvSpPr>
            <a:spLocks noGrp="1"/>
          </p:cNvSpPr>
          <p:nvPr>
            <p:ph type="ftr" sz="quarter" idx="11"/>
          </p:nvPr>
        </p:nvSpPr>
        <p:spPr/>
        <p:txBody>
          <a:bodyPr/>
          <a:lstStyle>
            <a:lvl1pPr>
              <a:defRPr/>
            </a:lvl1pPr>
          </a:lstStyle>
          <a:p>
            <a:r>
              <a:rPr lang="en-US" altLang="en-US"/>
              <a:t>R. Todd Lines</a:t>
            </a:r>
          </a:p>
        </p:txBody>
      </p:sp>
      <p:sp>
        <p:nvSpPr>
          <p:cNvPr id="4" name="Slide Number Placeholder 3"/>
          <p:cNvSpPr>
            <a:spLocks noGrp="1"/>
          </p:cNvSpPr>
          <p:nvPr>
            <p:ph type="sldNum" sz="quarter" idx="12"/>
          </p:nvPr>
        </p:nvSpPr>
        <p:spPr/>
        <p:txBody>
          <a:bodyPr/>
          <a:lstStyle>
            <a:lvl1pPr>
              <a:defRPr/>
            </a:lvl1pPr>
          </a:lstStyle>
          <a:p>
            <a:fld id="{2284E67E-1A12-4E03-896C-D65F564D5E7C}" type="slidenum">
              <a:rPr lang="en-US" altLang="en-US"/>
              <a:pPr/>
              <a:t>‹#›</a:t>
            </a:fld>
            <a:endParaRPr lang="en-US" altLang="en-US"/>
          </a:p>
        </p:txBody>
      </p:sp>
    </p:spTree>
    <p:extLst>
      <p:ext uri="{BB962C8B-B14F-4D97-AF65-F5344CB8AC3E}">
        <p14:creationId xmlns:p14="http://schemas.microsoft.com/office/powerpoint/2010/main" val="756978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a:t>Winter 2008</a:t>
            </a:r>
          </a:p>
        </p:txBody>
      </p:sp>
      <p:sp>
        <p:nvSpPr>
          <p:cNvPr id="6" name="Footer Placeholder 5"/>
          <p:cNvSpPr>
            <a:spLocks noGrp="1"/>
          </p:cNvSpPr>
          <p:nvPr>
            <p:ph type="ftr" sz="quarter" idx="11"/>
          </p:nvPr>
        </p:nvSpPr>
        <p:spPr/>
        <p:txBody>
          <a:bodyPr/>
          <a:lstStyle>
            <a:lvl1pPr>
              <a:defRPr/>
            </a:lvl1pPr>
          </a:lstStyle>
          <a:p>
            <a:r>
              <a:rPr lang="en-US" altLang="en-US"/>
              <a:t>R. Todd Lines</a:t>
            </a:r>
          </a:p>
        </p:txBody>
      </p:sp>
      <p:sp>
        <p:nvSpPr>
          <p:cNvPr id="7" name="Slide Number Placeholder 6"/>
          <p:cNvSpPr>
            <a:spLocks noGrp="1"/>
          </p:cNvSpPr>
          <p:nvPr>
            <p:ph type="sldNum" sz="quarter" idx="12"/>
          </p:nvPr>
        </p:nvSpPr>
        <p:spPr/>
        <p:txBody>
          <a:bodyPr/>
          <a:lstStyle>
            <a:lvl1pPr>
              <a:defRPr/>
            </a:lvl1pPr>
          </a:lstStyle>
          <a:p>
            <a:fld id="{DA15B236-B7A9-4FBF-8A84-699286F6B22D}" type="slidenum">
              <a:rPr lang="en-US" altLang="en-US"/>
              <a:pPr/>
              <a:t>‹#›</a:t>
            </a:fld>
            <a:endParaRPr lang="en-US" altLang="en-US"/>
          </a:p>
        </p:txBody>
      </p:sp>
    </p:spTree>
    <p:extLst>
      <p:ext uri="{BB962C8B-B14F-4D97-AF65-F5344CB8AC3E}">
        <p14:creationId xmlns:p14="http://schemas.microsoft.com/office/powerpoint/2010/main" val="3452050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a:t>Winter 2008</a:t>
            </a:r>
          </a:p>
        </p:txBody>
      </p:sp>
      <p:sp>
        <p:nvSpPr>
          <p:cNvPr id="6" name="Footer Placeholder 5"/>
          <p:cNvSpPr>
            <a:spLocks noGrp="1"/>
          </p:cNvSpPr>
          <p:nvPr>
            <p:ph type="ftr" sz="quarter" idx="11"/>
          </p:nvPr>
        </p:nvSpPr>
        <p:spPr/>
        <p:txBody>
          <a:bodyPr/>
          <a:lstStyle>
            <a:lvl1pPr>
              <a:defRPr/>
            </a:lvl1pPr>
          </a:lstStyle>
          <a:p>
            <a:r>
              <a:rPr lang="en-US" altLang="en-US"/>
              <a:t>R. Todd Lines</a:t>
            </a:r>
          </a:p>
        </p:txBody>
      </p:sp>
      <p:sp>
        <p:nvSpPr>
          <p:cNvPr id="7" name="Slide Number Placeholder 6"/>
          <p:cNvSpPr>
            <a:spLocks noGrp="1"/>
          </p:cNvSpPr>
          <p:nvPr>
            <p:ph type="sldNum" sz="quarter" idx="12"/>
          </p:nvPr>
        </p:nvSpPr>
        <p:spPr/>
        <p:txBody>
          <a:bodyPr/>
          <a:lstStyle>
            <a:lvl1pPr>
              <a:defRPr/>
            </a:lvl1pPr>
          </a:lstStyle>
          <a:p>
            <a:fld id="{CBE0AFF8-54C8-4D72-BB99-B980EC6C2284}" type="slidenum">
              <a:rPr lang="en-US" altLang="en-US"/>
              <a:pPr/>
              <a:t>‹#›</a:t>
            </a:fld>
            <a:endParaRPr lang="en-US" altLang="en-US"/>
          </a:p>
        </p:txBody>
      </p:sp>
    </p:spTree>
    <p:extLst>
      <p:ext uri="{BB962C8B-B14F-4D97-AF65-F5344CB8AC3E}">
        <p14:creationId xmlns:p14="http://schemas.microsoft.com/office/powerpoint/2010/main" val="312920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bwMode="auto">
          <a:xfrm>
            <a:off x="1600200" y="0"/>
            <a:ext cx="6477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2083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083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FF9933"/>
                </a:solidFill>
              </a:defRPr>
            </a:lvl1pPr>
          </a:lstStyle>
          <a:p>
            <a:r>
              <a:rPr lang="en-US" altLang="en-US"/>
              <a:t>Winter 2008</a:t>
            </a:r>
          </a:p>
        </p:txBody>
      </p:sp>
      <p:sp>
        <p:nvSpPr>
          <p:cNvPr id="12083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rgbClr val="FF9933"/>
                </a:solidFill>
              </a:defRPr>
            </a:lvl1pPr>
          </a:lstStyle>
          <a:p>
            <a:r>
              <a:rPr lang="en-US" altLang="en-US"/>
              <a:t>R. Todd Lines</a:t>
            </a:r>
          </a:p>
        </p:txBody>
      </p:sp>
      <p:sp>
        <p:nvSpPr>
          <p:cNvPr id="12083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FF9933"/>
                </a:solidFill>
              </a:defRPr>
            </a:lvl1pPr>
          </a:lstStyle>
          <a:p>
            <a:fld id="{60D993E7-274C-496C-9887-662B5F76A923}" type="slidenum">
              <a:rPr lang="en-US" altLang="en-US"/>
              <a:pPr/>
              <a:t>‹#›</a:t>
            </a:fld>
            <a:endParaRPr lang="en-US" altLang="en-US"/>
          </a:p>
        </p:txBody>
      </p:sp>
      <p:sp>
        <p:nvSpPr>
          <p:cNvPr id="120839" name="Text Box 7"/>
          <p:cNvSpPr txBox="1">
            <a:spLocks noChangeArrowheads="1"/>
          </p:cNvSpPr>
          <p:nvPr/>
        </p:nvSpPr>
        <p:spPr bwMode="auto">
          <a:xfrm>
            <a:off x="152400" y="76200"/>
            <a:ext cx="996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FF9933"/>
                </a:solidFill>
                <a:latin typeface="Arial Black" pitchFamily="34" charset="0"/>
              </a:rPr>
              <a:t>PH220</a:t>
            </a:r>
          </a:p>
          <a:p>
            <a:r>
              <a:rPr lang="en-US" altLang="en-US" sz="1400">
                <a:solidFill>
                  <a:srgbClr val="FF9933"/>
                </a:solidFill>
                <a:latin typeface="Arial Black" pitchFamily="34" charset="0"/>
              </a:rPr>
              <a:t>Sec 2</a:t>
            </a:r>
          </a:p>
        </p:txBody>
      </p:sp>
      <p:sp>
        <p:nvSpPr>
          <p:cNvPr id="120840" name="Rectangle 8"/>
          <p:cNvSpPr>
            <a:spLocks noChangeArrowheads="1"/>
          </p:cNvSpPr>
          <p:nvPr/>
        </p:nvSpPr>
        <p:spPr bwMode="auto">
          <a:xfrm>
            <a:off x="0" y="838200"/>
            <a:ext cx="9220200" cy="304800"/>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3600">
          <a:solidFill>
            <a:schemeClr val="tx2"/>
          </a:solidFill>
          <a:latin typeface="Arial" charset="0"/>
        </a:defRPr>
      </a:lvl2pPr>
      <a:lvl3pPr algn="ctr" rtl="0" fontAlgn="base">
        <a:spcBef>
          <a:spcPct val="0"/>
        </a:spcBef>
        <a:spcAft>
          <a:spcPct val="0"/>
        </a:spcAft>
        <a:defRPr sz="3600">
          <a:solidFill>
            <a:schemeClr val="tx2"/>
          </a:solidFill>
          <a:latin typeface="Arial" charset="0"/>
        </a:defRPr>
      </a:lvl3pPr>
      <a:lvl4pPr algn="ctr" rtl="0" fontAlgn="base">
        <a:spcBef>
          <a:spcPct val="0"/>
        </a:spcBef>
        <a:spcAft>
          <a:spcPct val="0"/>
        </a:spcAft>
        <a:defRPr sz="3600">
          <a:solidFill>
            <a:schemeClr val="tx2"/>
          </a:solidFill>
          <a:latin typeface="Arial" charset="0"/>
        </a:defRPr>
      </a:lvl4pPr>
      <a:lvl5pPr algn="ctr" rtl="0" fontAlgn="base">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32.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2.emf"/></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4.wmf"/></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8.wmf"/><Relationship Id="rId5" Type="http://schemas.openxmlformats.org/officeDocument/2006/relationships/oleObject" Target="../embeddings/oleObject10.bin"/><Relationship Id="rId4" Type="http://schemas.openxmlformats.org/officeDocument/2006/relationships/image" Target="../media/image27.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30.wmf"/><Relationship Id="rId4" Type="http://schemas.openxmlformats.org/officeDocument/2006/relationships/oleObject" Target="../embeddings/oleObject11.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2.wmf"/></Relationships>
</file>

<file path=ppt/slides/_rels/slide4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4.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5.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0.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3.vml"/><Relationship Id="rId5" Type="http://schemas.openxmlformats.org/officeDocument/2006/relationships/image" Target="../media/image42.jpeg"/><Relationship Id="rId4" Type="http://schemas.openxmlformats.org/officeDocument/2006/relationships/image" Target="../media/image4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slideLayout" Target="../slideLayouts/slideLayout12.xml"/><Relationship Id="rId1" Type="http://schemas.openxmlformats.org/officeDocument/2006/relationships/vmlDrawing" Target="../drawings/vmlDrawing14.vml"/><Relationship Id="rId5" Type="http://schemas.openxmlformats.org/officeDocument/2006/relationships/image" Target="../media/image45.emf"/><Relationship Id="rId4" Type="http://schemas.openxmlformats.org/officeDocument/2006/relationships/oleObject" Target="../embeddings/oleObject17.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50.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en-US" altLang="en-US" smtClean="0"/>
              <a:t>Winter 2008</a:t>
            </a:r>
            <a:endParaRPr lang="en-US" altLang="en-US"/>
          </a:p>
        </p:txBody>
      </p:sp>
      <p:sp>
        <p:nvSpPr>
          <p:cNvPr id="5" name="Footer Placeholder 4"/>
          <p:cNvSpPr>
            <a:spLocks noGrp="1"/>
          </p:cNvSpPr>
          <p:nvPr>
            <p:ph type="ftr" sz="quarter" idx="11"/>
          </p:nvPr>
        </p:nvSpPr>
        <p:spPr/>
        <p:txBody>
          <a:bodyPr/>
          <a:lstStyle/>
          <a:p>
            <a:r>
              <a:rPr lang="en-US" altLang="en-US" smtClean="0"/>
              <a:t>R. Todd Lines</a:t>
            </a:r>
            <a:endParaRPr lang="en-US" altLang="en-US"/>
          </a:p>
        </p:txBody>
      </p:sp>
      <p:sp>
        <p:nvSpPr>
          <p:cNvPr id="6" name="Oval 5"/>
          <p:cNvSpPr/>
          <p:nvPr/>
        </p:nvSpPr>
        <p:spPr bwMode="auto">
          <a:xfrm>
            <a:off x="4143827" y="2133591"/>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Freeform 6"/>
          <p:cNvSpPr/>
          <p:nvPr/>
        </p:nvSpPr>
        <p:spPr bwMode="auto">
          <a:xfrm>
            <a:off x="4292598" y="2479098"/>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8" name="Straight Connector 7"/>
          <p:cNvCxnSpPr>
            <a:stCxn id="6" idx="6"/>
          </p:cNvCxnSpPr>
          <p:nvPr/>
        </p:nvCxnSpPr>
        <p:spPr bwMode="auto">
          <a:xfrm>
            <a:off x="4913084" y="2539991"/>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2681512" y="2532734"/>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 name="Picture 10" descr="https://openclipart.org/image/300px/svg_to_png/19101/rsamurti_RSA_IEC_Resistor_Symbo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800" y="4330026"/>
            <a:ext cx="2481110" cy="488708"/>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bwMode="auto">
          <a:xfrm>
            <a:off x="2681512" y="2539991"/>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6375399" y="2532734"/>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V="1">
            <a:off x="5644241" y="4567124"/>
            <a:ext cx="746957" cy="362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2681512" y="4567123"/>
            <a:ext cx="845458" cy="3628"/>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4466771" y="4891314"/>
            <a:ext cx="444352" cy="523220"/>
          </a:xfrm>
          <a:prstGeom prst="rect">
            <a:avLst/>
          </a:prstGeom>
          <a:noFill/>
        </p:spPr>
        <p:txBody>
          <a:bodyPr wrap="none" rtlCol="0">
            <a:spAutoFit/>
          </a:bodyPr>
          <a:lstStyle/>
          <a:p>
            <a:r>
              <a:rPr lang="en-US" sz="2800" dirty="0" smtClean="0"/>
              <a:t>R</a:t>
            </a:r>
            <a:endParaRPr lang="en-US" sz="2800" dirty="0"/>
          </a:p>
        </p:txBody>
      </p:sp>
      <p:sp>
        <p:nvSpPr>
          <p:cNvPr id="25" name="TextBox 24"/>
          <p:cNvSpPr txBox="1"/>
          <p:nvPr/>
        </p:nvSpPr>
        <p:spPr>
          <a:xfrm>
            <a:off x="3378202" y="1567544"/>
            <a:ext cx="2714205" cy="461665"/>
          </a:xfrm>
          <a:prstGeom prst="rect">
            <a:avLst/>
          </a:prstGeom>
          <a:noFill/>
        </p:spPr>
        <p:txBody>
          <a:bodyPr wrap="none" rtlCol="0">
            <a:spAutoFit/>
          </a:bodyPr>
          <a:lstStyle/>
          <a:p>
            <a:r>
              <a:rPr lang="en-US" sz="2400" dirty="0" smtClean="0">
                <a:sym typeface="Symbol"/>
              </a:rPr>
              <a:t>v = </a:t>
            </a:r>
            <a:r>
              <a:rPr lang="en-US" sz="2400" dirty="0" err="1" smtClean="0">
                <a:sym typeface="Symbol"/>
              </a:rPr>
              <a:t>V</a:t>
            </a:r>
            <a:r>
              <a:rPr lang="en-US" sz="2400" baseline="-25000" dirty="0" err="1" smtClean="0">
                <a:sym typeface="Symbol"/>
              </a:rPr>
              <a:t>max</a:t>
            </a:r>
            <a:r>
              <a:rPr lang="en-US" sz="2400" dirty="0" err="1" smtClean="0">
                <a:sym typeface="Symbol"/>
              </a:rPr>
              <a:t>cos</a:t>
            </a:r>
            <a:r>
              <a:rPr lang="en-US" sz="2400" dirty="0" smtClean="0">
                <a:sym typeface="Symbol"/>
              </a:rPr>
              <a:t>(t)</a:t>
            </a:r>
            <a:endParaRPr lang="en-US" sz="2400" dirty="0"/>
          </a:p>
        </p:txBody>
      </p:sp>
      <p:sp>
        <p:nvSpPr>
          <p:cNvPr id="28" name="Oval 27"/>
          <p:cNvSpPr/>
          <p:nvPr/>
        </p:nvSpPr>
        <p:spPr bwMode="auto">
          <a:xfrm>
            <a:off x="5392281" y="5341954"/>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29" name="TextBox 28"/>
          <p:cNvSpPr txBox="1"/>
          <p:nvPr/>
        </p:nvSpPr>
        <p:spPr>
          <a:xfrm>
            <a:off x="5467649" y="5457716"/>
            <a:ext cx="655949" cy="584775"/>
          </a:xfrm>
          <a:prstGeom prst="rect">
            <a:avLst/>
          </a:prstGeom>
          <a:noFill/>
        </p:spPr>
        <p:txBody>
          <a:bodyPr wrap="none" rtlCol="0">
            <a:spAutoFit/>
          </a:bodyPr>
          <a:lstStyle/>
          <a:p>
            <a:r>
              <a:rPr lang="en-US" sz="3200" dirty="0" smtClean="0"/>
              <a:t>V</a:t>
            </a:r>
            <a:r>
              <a:rPr lang="en-US" sz="3200" baseline="-25000" dirty="0" smtClean="0"/>
              <a:t>R</a:t>
            </a:r>
            <a:endParaRPr lang="en-US" sz="3200" baseline="-25000" dirty="0"/>
          </a:p>
        </p:txBody>
      </p:sp>
      <p:sp>
        <p:nvSpPr>
          <p:cNvPr id="26" name="Freeform 25"/>
          <p:cNvSpPr/>
          <p:nvPr/>
        </p:nvSpPr>
        <p:spPr bwMode="auto">
          <a:xfrm>
            <a:off x="2714171" y="4615543"/>
            <a:ext cx="2685143" cy="1146628"/>
          </a:xfrm>
          <a:custGeom>
            <a:avLst/>
            <a:gdLst>
              <a:gd name="connsiteX0" fmla="*/ 0 w 2685143"/>
              <a:gd name="connsiteY0" fmla="*/ 0 h 1146628"/>
              <a:gd name="connsiteX1" fmla="*/ 870858 w 2685143"/>
              <a:gd name="connsiteY1" fmla="*/ 638628 h 1146628"/>
              <a:gd name="connsiteX2" fmla="*/ 638629 w 2685143"/>
              <a:gd name="connsiteY2" fmla="*/ 1001486 h 1146628"/>
              <a:gd name="connsiteX3" fmla="*/ 2685143 w 2685143"/>
              <a:gd name="connsiteY3" fmla="*/ 1146628 h 1146628"/>
            </a:gdLst>
            <a:ahLst/>
            <a:cxnLst>
              <a:cxn ang="0">
                <a:pos x="connsiteX0" y="connsiteY0"/>
              </a:cxn>
              <a:cxn ang="0">
                <a:pos x="connsiteX1" y="connsiteY1"/>
              </a:cxn>
              <a:cxn ang="0">
                <a:pos x="connsiteX2" y="connsiteY2"/>
              </a:cxn>
              <a:cxn ang="0">
                <a:pos x="connsiteX3" y="connsiteY3"/>
              </a:cxn>
            </a:cxnLst>
            <a:rect l="l" t="t" r="r" b="b"/>
            <a:pathLst>
              <a:path w="2685143" h="1146628">
                <a:moveTo>
                  <a:pt x="0" y="0"/>
                </a:moveTo>
                <a:cubicBezTo>
                  <a:pt x="382210" y="235857"/>
                  <a:pt x="764420" y="471714"/>
                  <a:pt x="870858" y="638628"/>
                </a:cubicBezTo>
                <a:cubicBezTo>
                  <a:pt x="977296" y="805542"/>
                  <a:pt x="336248" y="916819"/>
                  <a:pt x="638629" y="1001486"/>
                </a:cubicBezTo>
                <a:cubicBezTo>
                  <a:pt x="941010" y="1086153"/>
                  <a:pt x="1813076" y="1116390"/>
                  <a:pt x="2685143" y="1146628"/>
                </a:cubicBezTo>
              </a:path>
            </a:pathLst>
          </a:custGeom>
          <a:no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27" name="Freeform 26"/>
          <p:cNvSpPr/>
          <p:nvPr/>
        </p:nvSpPr>
        <p:spPr bwMode="auto">
          <a:xfrm>
            <a:off x="6150153" y="4601029"/>
            <a:ext cx="424904" cy="1132114"/>
          </a:xfrm>
          <a:custGeom>
            <a:avLst/>
            <a:gdLst>
              <a:gd name="connsiteX0" fmla="*/ 32933 w 424904"/>
              <a:gd name="connsiteY0" fmla="*/ 1132114 h 1132114"/>
              <a:gd name="connsiteX1" fmla="*/ 424818 w 424904"/>
              <a:gd name="connsiteY1" fmla="*/ 798285 h 1132114"/>
              <a:gd name="connsiteX2" fmla="*/ 3904 w 424904"/>
              <a:gd name="connsiteY2" fmla="*/ 609600 h 1132114"/>
              <a:gd name="connsiteX3" fmla="*/ 250647 w 424904"/>
              <a:gd name="connsiteY3" fmla="*/ 0 h 1132114"/>
            </a:gdLst>
            <a:ahLst/>
            <a:cxnLst>
              <a:cxn ang="0">
                <a:pos x="connsiteX0" y="connsiteY0"/>
              </a:cxn>
              <a:cxn ang="0">
                <a:pos x="connsiteX1" y="connsiteY1"/>
              </a:cxn>
              <a:cxn ang="0">
                <a:pos x="connsiteX2" y="connsiteY2"/>
              </a:cxn>
              <a:cxn ang="0">
                <a:pos x="connsiteX3" y="connsiteY3"/>
              </a:cxn>
            </a:cxnLst>
            <a:rect l="l" t="t" r="r" b="b"/>
            <a:pathLst>
              <a:path w="424904" h="1132114">
                <a:moveTo>
                  <a:pt x="32933" y="1132114"/>
                </a:moveTo>
                <a:cubicBezTo>
                  <a:pt x="231294" y="1008742"/>
                  <a:pt x="429656" y="885371"/>
                  <a:pt x="424818" y="798285"/>
                </a:cubicBezTo>
                <a:cubicBezTo>
                  <a:pt x="419980" y="711199"/>
                  <a:pt x="32932" y="742647"/>
                  <a:pt x="3904" y="609600"/>
                </a:cubicBezTo>
                <a:cubicBezTo>
                  <a:pt x="-25125" y="476552"/>
                  <a:pt x="112761" y="238276"/>
                  <a:pt x="250647" y="0"/>
                </a:cubicBezTo>
              </a:path>
            </a:pathLst>
          </a:custGeom>
          <a:no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234337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3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755" y="1683214"/>
            <a:ext cx="4924714" cy="3266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6" name="Rectangle 2"/>
          <p:cNvSpPr>
            <a:spLocks noGrp="1" noChangeArrowheads="1"/>
          </p:cNvSpPr>
          <p:nvPr>
            <p:ph type="title"/>
          </p:nvPr>
        </p:nvSpPr>
        <p:spPr/>
        <p:txBody>
          <a:bodyPr/>
          <a:lstStyle/>
          <a:p>
            <a:r>
              <a:rPr lang="en-US" altLang="en-US"/>
              <a:t>Resistor in an AC Circuit</a:t>
            </a:r>
          </a:p>
        </p:txBody>
      </p:sp>
      <p:sp>
        <p:nvSpPr>
          <p:cNvPr id="4" name="TextBox 3"/>
          <p:cNvSpPr txBox="1"/>
          <p:nvPr/>
        </p:nvSpPr>
        <p:spPr>
          <a:xfrm>
            <a:off x="1569513" y="2739058"/>
            <a:ext cx="675185"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I</a:t>
            </a:r>
            <a:r>
              <a:rPr lang="en-US" sz="2400" baseline="-25000" dirty="0" smtClean="0"/>
              <a:t>max</a:t>
            </a:r>
            <a:endParaRPr lang="en-US" sz="2400" baseline="-25000" dirty="0"/>
          </a:p>
        </p:txBody>
      </p:sp>
      <p:sp>
        <p:nvSpPr>
          <p:cNvPr id="11" name="TextBox 10"/>
          <p:cNvSpPr txBox="1"/>
          <p:nvPr/>
        </p:nvSpPr>
        <p:spPr>
          <a:xfrm>
            <a:off x="1344433" y="2110862"/>
            <a:ext cx="98296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sym typeface="Symbol"/>
              </a:rPr>
              <a:t></a:t>
            </a:r>
            <a:r>
              <a:rPr lang="en-US" sz="2400" dirty="0" err="1" smtClean="0">
                <a:latin typeface="Times New Roman" panose="02020603050405020304" pitchFamily="18" charset="0"/>
                <a:cs typeface="Times New Roman" panose="02020603050405020304" pitchFamily="18" charset="0"/>
              </a:rPr>
              <a:t>V</a:t>
            </a:r>
            <a:r>
              <a:rPr lang="en-US" sz="2400" baseline="-25000" dirty="0" err="1" smtClean="0"/>
              <a:t>max</a:t>
            </a:r>
            <a:endParaRPr lang="en-US" sz="2400" baseline="-25000" dirty="0"/>
          </a:p>
        </p:txBody>
      </p:sp>
      <p:sp>
        <p:nvSpPr>
          <p:cNvPr id="12" name="TextBox 11"/>
          <p:cNvSpPr txBox="1"/>
          <p:nvPr/>
        </p:nvSpPr>
        <p:spPr>
          <a:xfrm>
            <a:off x="7090971" y="2377336"/>
            <a:ext cx="963725"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sym typeface="Symbol"/>
              </a:rPr>
              <a:t></a:t>
            </a:r>
            <a:r>
              <a:rPr lang="en-US" sz="2400" dirty="0" err="1" smtClean="0">
                <a:latin typeface="Times New Roman" panose="02020603050405020304" pitchFamily="18" charset="0"/>
                <a:cs typeface="Times New Roman" panose="02020603050405020304" pitchFamily="18" charset="0"/>
                <a:sym typeface="Symbol"/>
              </a:rPr>
              <a:t>v</a:t>
            </a:r>
            <a:r>
              <a:rPr lang="en-US" sz="2400" baseline="-25000" dirty="0" err="1" smtClean="0"/>
              <a:t>R</a:t>
            </a:r>
            <a:r>
              <a:rPr lang="en-US" sz="2400" dirty="0" smtClean="0"/>
              <a:t>(t)</a:t>
            </a:r>
            <a:endParaRPr lang="en-US" sz="2400" baseline="-25000" dirty="0"/>
          </a:p>
        </p:txBody>
      </p:sp>
      <p:sp>
        <p:nvSpPr>
          <p:cNvPr id="13" name="TextBox 12"/>
          <p:cNvSpPr txBox="1"/>
          <p:nvPr/>
        </p:nvSpPr>
        <p:spPr>
          <a:xfrm>
            <a:off x="7168616" y="2839001"/>
            <a:ext cx="559769"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(t)</a:t>
            </a:r>
            <a:endParaRPr lang="en-US" sz="2400" baseline="-25000" dirty="0"/>
          </a:p>
        </p:txBody>
      </p:sp>
      <p:sp>
        <p:nvSpPr>
          <p:cNvPr id="7" name="TextBox 6"/>
          <p:cNvSpPr txBox="1"/>
          <p:nvPr/>
        </p:nvSpPr>
        <p:spPr>
          <a:xfrm>
            <a:off x="6429794" y="3593681"/>
            <a:ext cx="372218" cy="461665"/>
          </a:xfrm>
          <a:prstGeom prst="rect">
            <a:avLst/>
          </a:prstGeom>
          <a:noFill/>
        </p:spPr>
        <p:txBody>
          <a:bodyPr wrap="none" rtlCol="0">
            <a:spAutoFit/>
          </a:bodyPr>
          <a:lstStyle/>
          <a:p>
            <a:r>
              <a:rPr lang="en-US" sz="2400" dirty="0" smtClean="0"/>
              <a:t>T</a:t>
            </a:r>
            <a:endParaRPr lang="en-US" sz="2400" dirty="0"/>
          </a:p>
        </p:txBody>
      </p:sp>
      <p:sp>
        <p:nvSpPr>
          <p:cNvPr id="15" name="TextBox 14"/>
          <p:cNvSpPr txBox="1"/>
          <p:nvPr/>
        </p:nvSpPr>
        <p:spPr>
          <a:xfrm>
            <a:off x="7090971" y="3485960"/>
            <a:ext cx="242374" cy="338554"/>
          </a:xfrm>
          <a:prstGeom prst="rect">
            <a:avLst/>
          </a:prstGeom>
          <a:noFill/>
        </p:spPr>
        <p:txBody>
          <a:bodyPr wrap="none" rtlCol="0">
            <a:spAutoFit/>
          </a:bodyPr>
          <a:lstStyle/>
          <a:p>
            <a:r>
              <a:rPr lang="en-US" dirty="0"/>
              <a:t>t</a:t>
            </a:r>
          </a:p>
        </p:txBody>
      </p:sp>
      <p:cxnSp>
        <p:nvCxnSpPr>
          <p:cNvPr id="3" name="Straight Connector 2"/>
          <p:cNvCxnSpPr/>
          <p:nvPr/>
        </p:nvCxnSpPr>
        <p:spPr bwMode="auto">
          <a:xfrm>
            <a:off x="6615903" y="2382875"/>
            <a:ext cx="0" cy="1103085"/>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62820" name="Rectangle 4"/>
          <p:cNvSpPr>
            <a:spLocks noGrp="1" noChangeArrowheads="1"/>
          </p:cNvSpPr>
          <p:nvPr>
            <p:ph type="ctrTitle"/>
          </p:nvPr>
        </p:nvSpPr>
        <p:spPr/>
        <p:txBody>
          <a:bodyPr/>
          <a:lstStyle/>
          <a:p>
            <a:r>
              <a:rPr lang="en-US" altLang="en-US"/>
              <a:t>Lecture 27</a:t>
            </a:r>
          </a:p>
        </p:txBody>
      </p:sp>
      <p:sp>
        <p:nvSpPr>
          <p:cNvPr id="162821" name="Rectangle 5"/>
          <p:cNvSpPr>
            <a:spLocks noGrp="1" noChangeArrowheads="1"/>
          </p:cNvSpPr>
          <p:nvPr>
            <p:ph type="subTitle" idx="1"/>
          </p:nvPr>
        </p:nvSpPr>
        <p:spPr/>
        <p:txBody>
          <a:bodyPr/>
          <a:lstStyle/>
          <a:p>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en-US" altLang="en-US" smtClean="0"/>
              <a:t>Winter 2008</a:t>
            </a:r>
            <a:endParaRPr lang="en-US" altLang="en-US"/>
          </a:p>
        </p:txBody>
      </p:sp>
      <p:sp>
        <p:nvSpPr>
          <p:cNvPr id="5" name="Footer Placeholder 4"/>
          <p:cNvSpPr>
            <a:spLocks noGrp="1"/>
          </p:cNvSpPr>
          <p:nvPr>
            <p:ph type="ftr" sz="quarter" idx="11"/>
          </p:nvPr>
        </p:nvSpPr>
        <p:spPr/>
        <p:txBody>
          <a:bodyPr/>
          <a:lstStyle/>
          <a:p>
            <a:r>
              <a:rPr lang="en-US" altLang="en-US" smtClean="0"/>
              <a:t>R. Todd Lines</a:t>
            </a:r>
            <a:endParaRPr lang="en-US" altLang="en-US"/>
          </a:p>
        </p:txBody>
      </p:sp>
      <p:sp>
        <p:nvSpPr>
          <p:cNvPr id="6" name="Oval 5"/>
          <p:cNvSpPr/>
          <p:nvPr/>
        </p:nvSpPr>
        <p:spPr bwMode="auto">
          <a:xfrm>
            <a:off x="4143827" y="2133591"/>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Freeform 6"/>
          <p:cNvSpPr/>
          <p:nvPr/>
        </p:nvSpPr>
        <p:spPr bwMode="auto">
          <a:xfrm>
            <a:off x="4292598" y="2479098"/>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8" name="Straight Connector 7"/>
          <p:cNvCxnSpPr>
            <a:stCxn id="6" idx="6"/>
          </p:cNvCxnSpPr>
          <p:nvPr/>
        </p:nvCxnSpPr>
        <p:spPr bwMode="auto">
          <a:xfrm>
            <a:off x="4913084" y="2539991"/>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2681512" y="2532734"/>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2681512" y="2539991"/>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6375399" y="2532734"/>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V="1">
            <a:off x="5644241" y="4567124"/>
            <a:ext cx="746957" cy="362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2681512" y="4567123"/>
            <a:ext cx="845458" cy="3628"/>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4466771" y="4891314"/>
            <a:ext cx="444352" cy="523220"/>
          </a:xfrm>
          <a:prstGeom prst="rect">
            <a:avLst/>
          </a:prstGeom>
          <a:noFill/>
        </p:spPr>
        <p:txBody>
          <a:bodyPr wrap="none" rtlCol="0">
            <a:spAutoFit/>
          </a:bodyPr>
          <a:lstStyle/>
          <a:p>
            <a:r>
              <a:rPr lang="en-US" sz="2800" dirty="0" smtClean="0"/>
              <a:t>C</a:t>
            </a:r>
            <a:endParaRPr lang="en-US" sz="2800" dirty="0"/>
          </a:p>
        </p:txBody>
      </p:sp>
      <p:sp>
        <p:nvSpPr>
          <p:cNvPr id="25" name="TextBox 24"/>
          <p:cNvSpPr txBox="1"/>
          <p:nvPr/>
        </p:nvSpPr>
        <p:spPr>
          <a:xfrm>
            <a:off x="3378202" y="1567544"/>
            <a:ext cx="2714205" cy="461665"/>
          </a:xfrm>
          <a:prstGeom prst="rect">
            <a:avLst/>
          </a:prstGeom>
          <a:noFill/>
        </p:spPr>
        <p:txBody>
          <a:bodyPr wrap="none" rtlCol="0">
            <a:spAutoFit/>
          </a:bodyPr>
          <a:lstStyle/>
          <a:p>
            <a:r>
              <a:rPr lang="en-US" sz="2400" dirty="0" smtClean="0">
                <a:sym typeface="Symbol"/>
              </a:rPr>
              <a:t>v = </a:t>
            </a:r>
            <a:r>
              <a:rPr lang="en-US" sz="2400" dirty="0" err="1" smtClean="0">
                <a:sym typeface="Symbol"/>
              </a:rPr>
              <a:t>V</a:t>
            </a:r>
            <a:r>
              <a:rPr lang="en-US" sz="2400" baseline="-25000" dirty="0" err="1" smtClean="0">
                <a:sym typeface="Symbol"/>
              </a:rPr>
              <a:t>max</a:t>
            </a:r>
            <a:r>
              <a:rPr lang="en-US" sz="2400" dirty="0" err="1" smtClean="0">
                <a:sym typeface="Symbol"/>
              </a:rPr>
              <a:t>cos</a:t>
            </a:r>
            <a:r>
              <a:rPr lang="en-US" sz="2400" dirty="0" smtClean="0">
                <a:sym typeface="Symbol"/>
              </a:rPr>
              <a:t>(t)</a:t>
            </a:r>
            <a:endParaRPr lang="en-US" sz="2400" dirty="0"/>
          </a:p>
        </p:txBody>
      </p:sp>
      <p:sp>
        <p:nvSpPr>
          <p:cNvPr id="28" name="Oval 27"/>
          <p:cNvSpPr/>
          <p:nvPr/>
        </p:nvSpPr>
        <p:spPr bwMode="auto">
          <a:xfrm>
            <a:off x="5392281" y="5341954"/>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29" name="TextBox 28"/>
          <p:cNvSpPr txBox="1"/>
          <p:nvPr/>
        </p:nvSpPr>
        <p:spPr>
          <a:xfrm>
            <a:off x="5453135" y="5472230"/>
            <a:ext cx="655949" cy="584775"/>
          </a:xfrm>
          <a:prstGeom prst="rect">
            <a:avLst/>
          </a:prstGeom>
          <a:noFill/>
        </p:spPr>
        <p:txBody>
          <a:bodyPr wrap="none" rtlCol="0">
            <a:spAutoFit/>
          </a:bodyPr>
          <a:lstStyle/>
          <a:p>
            <a:r>
              <a:rPr lang="en-US" sz="3200" dirty="0" smtClean="0"/>
              <a:t>V</a:t>
            </a:r>
            <a:r>
              <a:rPr lang="en-US" sz="3200" baseline="-25000" dirty="0" smtClean="0"/>
              <a:t>C</a:t>
            </a:r>
            <a:endParaRPr lang="en-US" sz="3200" baseline="-25000" dirty="0"/>
          </a:p>
        </p:txBody>
      </p:sp>
      <p:sp>
        <p:nvSpPr>
          <p:cNvPr id="26" name="Freeform 25"/>
          <p:cNvSpPr/>
          <p:nvPr/>
        </p:nvSpPr>
        <p:spPr bwMode="auto">
          <a:xfrm>
            <a:off x="2714171" y="4615543"/>
            <a:ext cx="2685143" cy="1146628"/>
          </a:xfrm>
          <a:custGeom>
            <a:avLst/>
            <a:gdLst>
              <a:gd name="connsiteX0" fmla="*/ 0 w 2685143"/>
              <a:gd name="connsiteY0" fmla="*/ 0 h 1146628"/>
              <a:gd name="connsiteX1" fmla="*/ 870858 w 2685143"/>
              <a:gd name="connsiteY1" fmla="*/ 638628 h 1146628"/>
              <a:gd name="connsiteX2" fmla="*/ 638629 w 2685143"/>
              <a:gd name="connsiteY2" fmla="*/ 1001486 h 1146628"/>
              <a:gd name="connsiteX3" fmla="*/ 2685143 w 2685143"/>
              <a:gd name="connsiteY3" fmla="*/ 1146628 h 1146628"/>
            </a:gdLst>
            <a:ahLst/>
            <a:cxnLst>
              <a:cxn ang="0">
                <a:pos x="connsiteX0" y="connsiteY0"/>
              </a:cxn>
              <a:cxn ang="0">
                <a:pos x="connsiteX1" y="connsiteY1"/>
              </a:cxn>
              <a:cxn ang="0">
                <a:pos x="connsiteX2" y="connsiteY2"/>
              </a:cxn>
              <a:cxn ang="0">
                <a:pos x="connsiteX3" y="connsiteY3"/>
              </a:cxn>
            </a:cxnLst>
            <a:rect l="l" t="t" r="r" b="b"/>
            <a:pathLst>
              <a:path w="2685143" h="1146628">
                <a:moveTo>
                  <a:pt x="0" y="0"/>
                </a:moveTo>
                <a:cubicBezTo>
                  <a:pt x="382210" y="235857"/>
                  <a:pt x="764420" y="471714"/>
                  <a:pt x="870858" y="638628"/>
                </a:cubicBezTo>
                <a:cubicBezTo>
                  <a:pt x="977296" y="805542"/>
                  <a:pt x="336248" y="916819"/>
                  <a:pt x="638629" y="1001486"/>
                </a:cubicBezTo>
                <a:cubicBezTo>
                  <a:pt x="941010" y="1086153"/>
                  <a:pt x="1813076" y="1116390"/>
                  <a:pt x="2685143" y="1146628"/>
                </a:cubicBezTo>
              </a:path>
            </a:pathLst>
          </a:custGeom>
          <a:no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27" name="Freeform 26"/>
          <p:cNvSpPr/>
          <p:nvPr/>
        </p:nvSpPr>
        <p:spPr bwMode="auto">
          <a:xfrm>
            <a:off x="6150153" y="4601029"/>
            <a:ext cx="424904" cy="1132114"/>
          </a:xfrm>
          <a:custGeom>
            <a:avLst/>
            <a:gdLst>
              <a:gd name="connsiteX0" fmla="*/ 32933 w 424904"/>
              <a:gd name="connsiteY0" fmla="*/ 1132114 h 1132114"/>
              <a:gd name="connsiteX1" fmla="*/ 424818 w 424904"/>
              <a:gd name="connsiteY1" fmla="*/ 798285 h 1132114"/>
              <a:gd name="connsiteX2" fmla="*/ 3904 w 424904"/>
              <a:gd name="connsiteY2" fmla="*/ 609600 h 1132114"/>
              <a:gd name="connsiteX3" fmla="*/ 250647 w 424904"/>
              <a:gd name="connsiteY3" fmla="*/ 0 h 1132114"/>
            </a:gdLst>
            <a:ahLst/>
            <a:cxnLst>
              <a:cxn ang="0">
                <a:pos x="connsiteX0" y="connsiteY0"/>
              </a:cxn>
              <a:cxn ang="0">
                <a:pos x="connsiteX1" y="connsiteY1"/>
              </a:cxn>
              <a:cxn ang="0">
                <a:pos x="connsiteX2" y="connsiteY2"/>
              </a:cxn>
              <a:cxn ang="0">
                <a:pos x="connsiteX3" y="connsiteY3"/>
              </a:cxn>
            </a:cxnLst>
            <a:rect l="l" t="t" r="r" b="b"/>
            <a:pathLst>
              <a:path w="424904" h="1132114">
                <a:moveTo>
                  <a:pt x="32933" y="1132114"/>
                </a:moveTo>
                <a:cubicBezTo>
                  <a:pt x="231294" y="1008742"/>
                  <a:pt x="429656" y="885371"/>
                  <a:pt x="424818" y="798285"/>
                </a:cubicBezTo>
                <a:cubicBezTo>
                  <a:pt x="419980" y="711199"/>
                  <a:pt x="32932" y="742647"/>
                  <a:pt x="3904" y="609600"/>
                </a:cubicBezTo>
                <a:cubicBezTo>
                  <a:pt x="-25125" y="476552"/>
                  <a:pt x="112761" y="238276"/>
                  <a:pt x="250647" y="0"/>
                </a:cubicBezTo>
              </a:path>
            </a:pathLst>
          </a:custGeom>
          <a:no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pic>
        <p:nvPicPr>
          <p:cNvPr id="21"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4660" y="4180111"/>
            <a:ext cx="2667256" cy="791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494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264" y="1376266"/>
            <a:ext cx="5646725" cy="3745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6" name="Rectangle 2"/>
          <p:cNvSpPr>
            <a:spLocks noGrp="1" noChangeArrowheads="1"/>
          </p:cNvSpPr>
          <p:nvPr>
            <p:ph type="title"/>
          </p:nvPr>
        </p:nvSpPr>
        <p:spPr/>
        <p:txBody>
          <a:bodyPr/>
          <a:lstStyle/>
          <a:p>
            <a:r>
              <a:rPr lang="en-US" altLang="en-US"/>
              <a:t>Resistor in an AC Circuit</a:t>
            </a:r>
          </a:p>
        </p:txBody>
      </p:sp>
      <p:sp>
        <p:nvSpPr>
          <p:cNvPr id="4" name="TextBox 3"/>
          <p:cNvSpPr txBox="1"/>
          <p:nvPr/>
        </p:nvSpPr>
        <p:spPr>
          <a:xfrm>
            <a:off x="970050" y="2643972"/>
            <a:ext cx="675185"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I</a:t>
            </a:r>
            <a:r>
              <a:rPr lang="en-US" sz="2400" baseline="-25000" dirty="0" smtClean="0"/>
              <a:t>max</a:t>
            </a:r>
            <a:endParaRPr lang="en-US" sz="2400" baseline="-25000" dirty="0"/>
          </a:p>
        </p:txBody>
      </p:sp>
      <p:sp>
        <p:nvSpPr>
          <p:cNvPr id="11" name="TextBox 10"/>
          <p:cNvSpPr txBox="1"/>
          <p:nvPr/>
        </p:nvSpPr>
        <p:spPr>
          <a:xfrm>
            <a:off x="816163" y="1971484"/>
            <a:ext cx="98296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sym typeface="Symbol"/>
              </a:rPr>
              <a:t></a:t>
            </a:r>
            <a:r>
              <a:rPr lang="en-US" sz="2400" dirty="0" err="1" smtClean="0">
                <a:latin typeface="Times New Roman" panose="02020603050405020304" pitchFamily="18" charset="0"/>
                <a:cs typeface="Times New Roman" panose="02020603050405020304" pitchFamily="18" charset="0"/>
              </a:rPr>
              <a:t>V</a:t>
            </a:r>
            <a:r>
              <a:rPr lang="en-US" sz="2400" baseline="-25000" dirty="0" err="1" smtClean="0"/>
              <a:t>max</a:t>
            </a:r>
            <a:endParaRPr lang="en-US" sz="2400" baseline="-25000" dirty="0"/>
          </a:p>
        </p:txBody>
      </p:sp>
      <p:sp>
        <p:nvSpPr>
          <p:cNvPr id="12" name="TextBox 11"/>
          <p:cNvSpPr txBox="1"/>
          <p:nvPr/>
        </p:nvSpPr>
        <p:spPr>
          <a:xfrm>
            <a:off x="7168443" y="2327610"/>
            <a:ext cx="963725"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sym typeface="Symbol"/>
              </a:rPr>
              <a:t></a:t>
            </a:r>
            <a:r>
              <a:rPr lang="en-US" sz="2400" dirty="0" err="1" smtClean="0">
                <a:latin typeface="Times New Roman" panose="02020603050405020304" pitchFamily="18" charset="0"/>
                <a:cs typeface="Times New Roman" panose="02020603050405020304" pitchFamily="18" charset="0"/>
                <a:sym typeface="Symbol"/>
              </a:rPr>
              <a:t>v</a:t>
            </a:r>
            <a:r>
              <a:rPr lang="en-US" sz="2400" baseline="-25000" dirty="0" err="1">
                <a:sym typeface="Symbol"/>
              </a:rPr>
              <a:t>C</a:t>
            </a:r>
            <a:r>
              <a:rPr lang="en-US" sz="2400" dirty="0" smtClean="0"/>
              <a:t>(t)</a:t>
            </a:r>
            <a:endParaRPr lang="en-US" sz="2400" baseline="-25000" dirty="0"/>
          </a:p>
        </p:txBody>
      </p:sp>
      <p:sp>
        <p:nvSpPr>
          <p:cNvPr id="13" name="TextBox 12"/>
          <p:cNvSpPr txBox="1"/>
          <p:nvPr/>
        </p:nvSpPr>
        <p:spPr>
          <a:xfrm>
            <a:off x="7072934" y="3981584"/>
            <a:ext cx="559769"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(t)</a:t>
            </a:r>
            <a:endParaRPr lang="en-US" sz="2400" baseline="-25000" dirty="0"/>
          </a:p>
        </p:txBody>
      </p:sp>
      <p:sp>
        <p:nvSpPr>
          <p:cNvPr id="7" name="TextBox 6"/>
          <p:cNvSpPr txBox="1"/>
          <p:nvPr/>
        </p:nvSpPr>
        <p:spPr>
          <a:xfrm>
            <a:off x="6458822" y="3655237"/>
            <a:ext cx="372218" cy="461665"/>
          </a:xfrm>
          <a:prstGeom prst="rect">
            <a:avLst/>
          </a:prstGeom>
          <a:noFill/>
        </p:spPr>
        <p:txBody>
          <a:bodyPr wrap="none" rtlCol="0">
            <a:spAutoFit/>
          </a:bodyPr>
          <a:lstStyle/>
          <a:p>
            <a:r>
              <a:rPr lang="en-US" sz="2400" dirty="0" smtClean="0"/>
              <a:t>T</a:t>
            </a:r>
            <a:endParaRPr lang="en-US" sz="2400" dirty="0"/>
          </a:p>
        </p:txBody>
      </p:sp>
      <p:sp>
        <p:nvSpPr>
          <p:cNvPr id="15" name="TextBox 14"/>
          <p:cNvSpPr txBox="1"/>
          <p:nvPr/>
        </p:nvSpPr>
        <p:spPr>
          <a:xfrm>
            <a:off x="7196709" y="3335982"/>
            <a:ext cx="242374" cy="338554"/>
          </a:xfrm>
          <a:prstGeom prst="rect">
            <a:avLst/>
          </a:prstGeom>
          <a:noFill/>
        </p:spPr>
        <p:txBody>
          <a:bodyPr wrap="none" rtlCol="0">
            <a:spAutoFit/>
          </a:bodyPr>
          <a:lstStyle/>
          <a:p>
            <a:r>
              <a:rPr lang="en-US" dirty="0"/>
              <a:t>t</a:t>
            </a:r>
          </a:p>
        </p:txBody>
      </p:sp>
      <p:cxnSp>
        <p:nvCxnSpPr>
          <p:cNvPr id="3" name="Straight Connector 2"/>
          <p:cNvCxnSpPr/>
          <p:nvPr/>
        </p:nvCxnSpPr>
        <p:spPr bwMode="auto">
          <a:xfrm>
            <a:off x="6630417" y="2202317"/>
            <a:ext cx="0" cy="1312671"/>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1799124" y="2946887"/>
            <a:ext cx="3638863" cy="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flipV="1">
            <a:off x="1799124" y="4138840"/>
            <a:ext cx="1234372" cy="4798"/>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p:nvPr/>
        </p:nvSpPr>
        <p:spPr>
          <a:xfrm>
            <a:off x="880282" y="3832809"/>
            <a:ext cx="85472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 I</a:t>
            </a:r>
            <a:r>
              <a:rPr lang="en-US" sz="2400" baseline="-25000" dirty="0" smtClean="0"/>
              <a:t>max</a:t>
            </a:r>
            <a:endParaRPr lang="en-US" sz="2400" baseline="-25000" dirty="0"/>
          </a:p>
        </p:txBody>
      </p:sp>
    </p:spTree>
    <p:extLst>
      <p:ext uri="{BB962C8B-B14F-4D97-AF65-F5344CB8AC3E}">
        <p14:creationId xmlns:p14="http://schemas.microsoft.com/office/powerpoint/2010/main" val="3383961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r>
              <a:rPr lang="en-US" altLang="en-US"/>
              <a:t>Winter 2008</a:t>
            </a:r>
          </a:p>
        </p:txBody>
      </p:sp>
      <p:sp>
        <p:nvSpPr>
          <p:cNvPr id="15" name="Footer Placeholder 4"/>
          <p:cNvSpPr>
            <a:spLocks noGrp="1"/>
          </p:cNvSpPr>
          <p:nvPr>
            <p:ph type="ftr" sz="quarter" idx="11"/>
          </p:nvPr>
        </p:nvSpPr>
        <p:spPr/>
        <p:txBody>
          <a:bodyPr/>
          <a:lstStyle/>
          <a:p>
            <a:r>
              <a:rPr lang="en-US" altLang="en-US"/>
              <a:t>R. Todd Lines</a:t>
            </a:r>
          </a:p>
        </p:txBody>
      </p:sp>
      <p:sp>
        <p:nvSpPr>
          <p:cNvPr id="129026" name="Rectangle 2"/>
          <p:cNvSpPr>
            <a:spLocks noGrp="1" noChangeArrowheads="1"/>
          </p:cNvSpPr>
          <p:nvPr>
            <p:ph type="title"/>
          </p:nvPr>
        </p:nvSpPr>
        <p:spPr/>
        <p:txBody>
          <a:bodyPr/>
          <a:lstStyle/>
          <a:p>
            <a:r>
              <a:rPr lang="en-US" altLang="en-US"/>
              <a:t>Capacitive Phasor Diagram</a:t>
            </a:r>
          </a:p>
        </p:txBody>
      </p:sp>
      <p:grpSp>
        <p:nvGrpSpPr>
          <p:cNvPr id="129037" name="Group 13"/>
          <p:cNvGrpSpPr>
            <a:grpSpLocks/>
          </p:cNvGrpSpPr>
          <p:nvPr/>
        </p:nvGrpSpPr>
        <p:grpSpPr bwMode="auto">
          <a:xfrm>
            <a:off x="2335212" y="2193925"/>
            <a:ext cx="4114800" cy="3140075"/>
            <a:chOff x="1471" y="1382"/>
            <a:chExt cx="2592" cy="1978"/>
          </a:xfrm>
        </p:grpSpPr>
        <p:sp>
          <p:nvSpPr>
            <p:cNvPr id="129027" name="Line 3"/>
            <p:cNvSpPr>
              <a:spLocks noChangeShapeType="1"/>
            </p:cNvSpPr>
            <p:nvPr/>
          </p:nvSpPr>
          <p:spPr bwMode="auto">
            <a:xfrm>
              <a:off x="2304" y="1488"/>
              <a:ext cx="0" cy="18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8" name="Line 4"/>
            <p:cNvSpPr>
              <a:spLocks noChangeShapeType="1"/>
            </p:cNvSpPr>
            <p:nvPr/>
          </p:nvSpPr>
          <p:spPr bwMode="auto">
            <a:xfrm>
              <a:off x="1824" y="2784"/>
              <a:ext cx="216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29" name="Line 5"/>
            <p:cNvSpPr>
              <a:spLocks noChangeShapeType="1"/>
            </p:cNvSpPr>
            <p:nvPr/>
          </p:nvSpPr>
          <p:spPr bwMode="auto">
            <a:xfrm flipH="1" flipV="1">
              <a:off x="2011" y="2112"/>
              <a:ext cx="293" cy="672"/>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30" name="Line 6"/>
            <p:cNvSpPr>
              <a:spLocks noChangeShapeType="1"/>
            </p:cNvSpPr>
            <p:nvPr/>
          </p:nvSpPr>
          <p:spPr bwMode="auto">
            <a:xfrm flipV="1">
              <a:off x="2304" y="2352"/>
              <a:ext cx="1392" cy="432"/>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31" name="Text Box 7"/>
            <p:cNvSpPr txBox="1">
              <a:spLocks noChangeArrowheads="1"/>
            </p:cNvSpPr>
            <p:nvPr/>
          </p:nvSpPr>
          <p:spPr bwMode="auto">
            <a:xfrm>
              <a:off x="3395" y="2428"/>
              <a:ext cx="4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ym typeface="Symbol" pitchFamily="18" charset="2"/>
                </a:rPr>
                <a:t>V</a:t>
              </a:r>
              <a:r>
                <a:rPr lang="en-US" altLang="en-US" baseline="-25000">
                  <a:sym typeface="Symbol" pitchFamily="18" charset="2"/>
                </a:rPr>
                <a:t>max</a:t>
              </a:r>
            </a:p>
          </p:txBody>
        </p:sp>
        <p:sp>
          <p:nvSpPr>
            <p:cNvPr id="129032" name="Text Box 8"/>
            <p:cNvSpPr txBox="1">
              <a:spLocks noChangeArrowheads="1"/>
            </p:cNvSpPr>
            <p:nvPr/>
          </p:nvSpPr>
          <p:spPr bwMode="auto">
            <a:xfrm>
              <a:off x="2976" y="2592"/>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ym typeface="Symbol" pitchFamily="18" charset="2"/>
                </a:rPr>
                <a:t>t</a:t>
              </a:r>
            </a:p>
          </p:txBody>
        </p:sp>
        <p:sp>
          <p:nvSpPr>
            <p:cNvPr id="129033" name="Arc 9"/>
            <p:cNvSpPr>
              <a:spLocks/>
            </p:cNvSpPr>
            <p:nvPr/>
          </p:nvSpPr>
          <p:spPr bwMode="auto">
            <a:xfrm>
              <a:off x="2640" y="2624"/>
              <a:ext cx="288" cy="154"/>
            </a:xfrm>
            <a:custGeom>
              <a:avLst/>
              <a:gdLst>
                <a:gd name="G0" fmla="+- 0 0 0"/>
                <a:gd name="G1" fmla="+- 10233 0 0"/>
                <a:gd name="G2" fmla="+- 21600 0 0"/>
                <a:gd name="T0" fmla="*/ 19022 w 21600"/>
                <a:gd name="T1" fmla="*/ 0 h 13885"/>
                <a:gd name="T2" fmla="*/ 21289 w 21600"/>
                <a:gd name="T3" fmla="*/ 13885 h 13885"/>
                <a:gd name="T4" fmla="*/ 0 w 21600"/>
                <a:gd name="T5" fmla="*/ 10233 h 13885"/>
              </a:gdLst>
              <a:ahLst/>
              <a:cxnLst>
                <a:cxn ang="0">
                  <a:pos x="T0" y="T1"/>
                </a:cxn>
                <a:cxn ang="0">
                  <a:pos x="T2" y="T3"/>
                </a:cxn>
                <a:cxn ang="0">
                  <a:pos x="T4" y="T5"/>
                </a:cxn>
              </a:cxnLst>
              <a:rect l="0" t="0" r="r" b="b"/>
              <a:pathLst>
                <a:path w="21600" h="13885" fill="none" extrusionOk="0">
                  <a:moveTo>
                    <a:pt x="19022" y="-1"/>
                  </a:moveTo>
                  <a:cubicBezTo>
                    <a:pt x="20714" y="3145"/>
                    <a:pt x="21600" y="6661"/>
                    <a:pt x="21600" y="10233"/>
                  </a:cubicBezTo>
                  <a:cubicBezTo>
                    <a:pt x="21600" y="11456"/>
                    <a:pt x="21495" y="12678"/>
                    <a:pt x="21289" y="13885"/>
                  </a:cubicBezTo>
                </a:path>
                <a:path w="21600" h="13885" stroke="0" extrusionOk="0">
                  <a:moveTo>
                    <a:pt x="19022" y="-1"/>
                  </a:moveTo>
                  <a:cubicBezTo>
                    <a:pt x="20714" y="3145"/>
                    <a:pt x="21600" y="6661"/>
                    <a:pt x="21600" y="10233"/>
                  </a:cubicBezTo>
                  <a:cubicBezTo>
                    <a:pt x="21600" y="11456"/>
                    <a:pt x="21495" y="12678"/>
                    <a:pt x="21289" y="13885"/>
                  </a:cubicBezTo>
                  <a:lnTo>
                    <a:pt x="0" y="10233"/>
                  </a:lnTo>
                  <a:close/>
                </a:path>
              </a:pathLst>
            </a:cu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4" name="Text Box 10"/>
            <p:cNvSpPr txBox="1">
              <a:spLocks noChangeArrowheads="1"/>
            </p:cNvSpPr>
            <p:nvPr/>
          </p:nvSpPr>
          <p:spPr bwMode="auto">
            <a:xfrm>
              <a:off x="2152" y="1382"/>
              <a:ext cx="1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129035" name="Text Box 11"/>
            <p:cNvSpPr txBox="1">
              <a:spLocks noChangeArrowheads="1"/>
            </p:cNvSpPr>
            <p:nvPr/>
          </p:nvSpPr>
          <p:spPr bwMode="auto">
            <a:xfrm>
              <a:off x="3705" y="2813"/>
              <a:ext cx="3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129036" name="Text Box 12"/>
            <p:cNvSpPr txBox="1">
              <a:spLocks noChangeArrowheads="1"/>
            </p:cNvSpPr>
            <p:nvPr/>
          </p:nvSpPr>
          <p:spPr bwMode="auto">
            <a:xfrm>
              <a:off x="1471" y="2176"/>
              <a:ext cx="4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I</a:t>
              </a:r>
              <a:r>
                <a:rPr lang="en-US" altLang="en-US" baseline="-25000" dirty="0">
                  <a:sym typeface="Symbol" pitchFamily="18" charset="2"/>
                </a:rPr>
                <a:t>max</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Oval 5"/>
          <p:cNvSpPr/>
          <p:nvPr/>
        </p:nvSpPr>
        <p:spPr bwMode="auto">
          <a:xfrm>
            <a:off x="4143827" y="2133591"/>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Freeform 6"/>
          <p:cNvSpPr/>
          <p:nvPr/>
        </p:nvSpPr>
        <p:spPr bwMode="auto">
          <a:xfrm>
            <a:off x="4292598" y="2479098"/>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8" name="Straight Connector 7"/>
          <p:cNvCxnSpPr>
            <a:stCxn id="6" idx="6"/>
          </p:cNvCxnSpPr>
          <p:nvPr/>
        </p:nvCxnSpPr>
        <p:spPr bwMode="auto">
          <a:xfrm>
            <a:off x="4913084" y="2539991"/>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2681512" y="2532734"/>
            <a:ext cx="1462315" cy="14514"/>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2681512" y="2539991"/>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6375399" y="2532734"/>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a:stCxn id="32" idx="0"/>
          </p:cNvCxnSpPr>
          <p:nvPr/>
        </p:nvCxnSpPr>
        <p:spPr bwMode="auto">
          <a:xfrm flipV="1">
            <a:off x="5174393" y="4567125"/>
            <a:ext cx="1216805" cy="269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a:endCxn id="33" idx="1"/>
          </p:cNvCxnSpPr>
          <p:nvPr/>
        </p:nvCxnSpPr>
        <p:spPr bwMode="auto">
          <a:xfrm flipV="1">
            <a:off x="2681512" y="4559131"/>
            <a:ext cx="1404224" cy="7992"/>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4466771" y="4891314"/>
            <a:ext cx="385042" cy="523220"/>
          </a:xfrm>
          <a:prstGeom prst="rect">
            <a:avLst/>
          </a:prstGeom>
          <a:noFill/>
        </p:spPr>
        <p:txBody>
          <a:bodyPr wrap="none" rtlCol="0">
            <a:spAutoFit/>
          </a:bodyPr>
          <a:lstStyle/>
          <a:p>
            <a:r>
              <a:rPr lang="en-US" sz="2800" dirty="0" smtClean="0"/>
              <a:t>L</a:t>
            </a:r>
            <a:endParaRPr lang="en-US" sz="2800" dirty="0"/>
          </a:p>
        </p:txBody>
      </p:sp>
      <p:sp>
        <p:nvSpPr>
          <p:cNvPr id="25" name="TextBox 24"/>
          <p:cNvSpPr txBox="1"/>
          <p:nvPr/>
        </p:nvSpPr>
        <p:spPr>
          <a:xfrm>
            <a:off x="3378202" y="1567544"/>
            <a:ext cx="2714205" cy="461665"/>
          </a:xfrm>
          <a:prstGeom prst="rect">
            <a:avLst/>
          </a:prstGeom>
          <a:noFill/>
        </p:spPr>
        <p:txBody>
          <a:bodyPr wrap="none" rtlCol="0">
            <a:spAutoFit/>
          </a:bodyPr>
          <a:lstStyle/>
          <a:p>
            <a:r>
              <a:rPr lang="en-US" sz="2400" dirty="0" smtClean="0">
                <a:sym typeface="Symbol"/>
              </a:rPr>
              <a:t>v = </a:t>
            </a:r>
            <a:r>
              <a:rPr lang="en-US" sz="2400" dirty="0" err="1" smtClean="0">
                <a:sym typeface="Symbol"/>
              </a:rPr>
              <a:t>V</a:t>
            </a:r>
            <a:r>
              <a:rPr lang="en-US" sz="2400" baseline="-25000" dirty="0" err="1" smtClean="0">
                <a:sym typeface="Symbol"/>
              </a:rPr>
              <a:t>max</a:t>
            </a:r>
            <a:r>
              <a:rPr lang="en-US" sz="2400" dirty="0" err="1" smtClean="0">
                <a:sym typeface="Symbol"/>
              </a:rPr>
              <a:t>cos</a:t>
            </a:r>
            <a:r>
              <a:rPr lang="en-US" sz="2400" dirty="0" smtClean="0">
                <a:sym typeface="Symbol"/>
              </a:rPr>
              <a:t>(t)</a:t>
            </a:r>
            <a:endParaRPr lang="en-US" sz="2400" dirty="0"/>
          </a:p>
        </p:txBody>
      </p:sp>
      <p:sp>
        <p:nvSpPr>
          <p:cNvPr id="28" name="Oval 27"/>
          <p:cNvSpPr/>
          <p:nvPr/>
        </p:nvSpPr>
        <p:spPr bwMode="auto">
          <a:xfrm>
            <a:off x="5392281" y="5341954"/>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29" name="TextBox 28"/>
          <p:cNvSpPr txBox="1"/>
          <p:nvPr/>
        </p:nvSpPr>
        <p:spPr>
          <a:xfrm>
            <a:off x="5453135" y="5472230"/>
            <a:ext cx="611065" cy="584775"/>
          </a:xfrm>
          <a:prstGeom prst="rect">
            <a:avLst/>
          </a:prstGeom>
          <a:noFill/>
        </p:spPr>
        <p:txBody>
          <a:bodyPr wrap="none" rtlCol="0">
            <a:spAutoFit/>
          </a:bodyPr>
          <a:lstStyle/>
          <a:p>
            <a:r>
              <a:rPr lang="en-US" sz="3200" dirty="0" smtClean="0"/>
              <a:t>V</a:t>
            </a:r>
            <a:r>
              <a:rPr lang="en-US" sz="3200" baseline="-25000" dirty="0"/>
              <a:t>L</a:t>
            </a:r>
          </a:p>
        </p:txBody>
      </p:sp>
      <p:sp>
        <p:nvSpPr>
          <p:cNvPr id="26" name="Freeform 25"/>
          <p:cNvSpPr/>
          <p:nvPr/>
        </p:nvSpPr>
        <p:spPr bwMode="auto">
          <a:xfrm>
            <a:off x="2714171" y="4615543"/>
            <a:ext cx="2685143" cy="1146628"/>
          </a:xfrm>
          <a:custGeom>
            <a:avLst/>
            <a:gdLst>
              <a:gd name="connsiteX0" fmla="*/ 0 w 2685143"/>
              <a:gd name="connsiteY0" fmla="*/ 0 h 1146628"/>
              <a:gd name="connsiteX1" fmla="*/ 870858 w 2685143"/>
              <a:gd name="connsiteY1" fmla="*/ 638628 h 1146628"/>
              <a:gd name="connsiteX2" fmla="*/ 638629 w 2685143"/>
              <a:gd name="connsiteY2" fmla="*/ 1001486 h 1146628"/>
              <a:gd name="connsiteX3" fmla="*/ 2685143 w 2685143"/>
              <a:gd name="connsiteY3" fmla="*/ 1146628 h 1146628"/>
            </a:gdLst>
            <a:ahLst/>
            <a:cxnLst>
              <a:cxn ang="0">
                <a:pos x="connsiteX0" y="connsiteY0"/>
              </a:cxn>
              <a:cxn ang="0">
                <a:pos x="connsiteX1" y="connsiteY1"/>
              </a:cxn>
              <a:cxn ang="0">
                <a:pos x="connsiteX2" y="connsiteY2"/>
              </a:cxn>
              <a:cxn ang="0">
                <a:pos x="connsiteX3" y="connsiteY3"/>
              </a:cxn>
            </a:cxnLst>
            <a:rect l="l" t="t" r="r" b="b"/>
            <a:pathLst>
              <a:path w="2685143" h="1146628">
                <a:moveTo>
                  <a:pt x="0" y="0"/>
                </a:moveTo>
                <a:cubicBezTo>
                  <a:pt x="382210" y="235857"/>
                  <a:pt x="764420" y="471714"/>
                  <a:pt x="870858" y="638628"/>
                </a:cubicBezTo>
                <a:cubicBezTo>
                  <a:pt x="977296" y="805542"/>
                  <a:pt x="336248" y="916819"/>
                  <a:pt x="638629" y="1001486"/>
                </a:cubicBezTo>
                <a:cubicBezTo>
                  <a:pt x="941010" y="1086153"/>
                  <a:pt x="1813076" y="1116390"/>
                  <a:pt x="2685143" y="1146628"/>
                </a:cubicBezTo>
              </a:path>
            </a:pathLst>
          </a:custGeom>
          <a:no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27" name="Freeform 26"/>
          <p:cNvSpPr/>
          <p:nvPr/>
        </p:nvSpPr>
        <p:spPr bwMode="auto">
          <a:xfrm>
            <a:off x="6150153" y="4601029"/>
            <a:ext cx="424904" cy="1132114"/>
          </a:xfrm>
          <a:custGeom>
            <a:avLst/>
            <a:gdLst>
              <a:gd name="connsiteX0" fmla="*/ 32933 w 424904"/>
              <a:gd name="connsiteY0" fmla="*/ 1132114 h 1132114"/>
              <a:gd name="connsiteX1" fmla="*/ 424818 w 424904"/>
              <a:gd name="connsiteY1" fmla="*/ 798285 h 1132114"/>
              <a:gd name="connsiteX2" fmla="*/ 3904 w 424904"/>
              <a:gd name="connsiteY2" fmla="*/ 609600 h 1132114"/>
              <a:gd name="connsiteX3" fmla="*/ 250647 w 424904"/>
              <a:gd name="connsiteY3" fmla="*/ 0 h 1132114"/>
            </a:gdLst>
            <a:ahLst/>
            <a:cxnLst>
              <a:cxn ang="0">
                <a:pos x="connsiteX0" y="connsiteY0"/>
              </a:cxn>
              <a:cxn ang="0">
                <a:pos x="connsiteX1" y="connsiteY1"/>
              </a:cxn>
              <a:cxn ang="0">
                <a:pos x="connsiteX2" y="connsiteY2"/>
              </a:cxn>
              <a:cxn ang="0">
                <a:pos x="connsiteX3" y="connsiteY3"/>
              </a:cxn>
            </a:cxnLst>
            <a:rect l="l" t="t" r="r" b="b"/>
            <a:pathLst>
              <a:path w="424904" h="1132114">
                <a:moveTo>
                  <a:pt x="32933" y="1132114"/>
                </a:moveTo>
                <a:cubicBezTo>
                  <a:pt x="231294" y="1008742"/>
                  <a:pt x="429656" y="885371"/>
                  <a:pt x="424818" y="798285"/>
                </a:cubicBezTo>
                <a:cubicBezTo>
                  <a:pt x="419980" y="711199"/>
                  <a:pt x="32932" y="742647"/>
                  <a:pt x="3904" y="609600"/>
                </a:cubicBezTo>
                <a:cubicBezTo>
                  <a:pt x="-25125" y="476552"/>
                  <a:pt x="112761" y="238276"/>
                  <a:pt x="250647" y="0"/>
                </a:cubicBezTo>
              </a:path>
            </a:pathLst>
          </a:custGeom>
          <a:no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grpSp>
        <p:nvGrpSpPr>
          <p:cNvPr id="22" name="Group 5"/>
          <p:cNvGrpSpPr>
            <a:grpSpLocks/>
          </p:cNvGrpSpPr>
          <p:nvPr/>
        </p:nvGrpSpPr>
        <p:grpSpPr bwMode="auto">
          <a:xfrm flipH="1">
            <a:off x="4085736" y="4382804"/>
            <a:ext cx="1088967" cy="383152"/>
            <a:chOff x="731" y="1840"/>
            <a:chExt cx="279" cy="113"/>
          </a:xfrm>
        </p:grpSpPr>
        <p:grpSp>
          <p:nvGrpSpPr>
            <p:cNvPr id="23" name="Group 6"/>
            <p:cNvGrpSpPr>
              <a:grpSpLocks/>
            </p:cNvGrpSpPr>
            <p:nvPr/>
          </p:nvGrpSpPr>
          <p:grpSpPr bwMode="auto">
            <a:xfrm>
              <a:off x="773" y="1840"/>
              <a:ext cx="66" cy="113"/>
              <a:chOff x="776" y="2015"/>
              <a:chExt cx="66" cy="113"/>
            </a:xfrm>
          </p:grpSpPr>
          <p:grpSp>
            <p:nvGrpSpPr>
              <p:cNvPr id="46" name="Group 7"/>
              <p:cNvGrpSpPr>
                <a:grpSpLocks/>
              </p:cNvGrpSpPr>
              <p:nvPr/>
            </p:nvGrpSpPr>
            <p:grpSpPr bwMode="auto">
              <a:xfrm>
                <a:off x="776" y="2015"/>
                <a:ext cx="62" cy="113"/>
                <a:chOff x="776" y="2015"/>
                <a:chExt cx="62" cy="113"/>
              </a:xfrm>
            </p:grpSpPr>
            <p:sp>
              <p:nvSpPr>
                <p:cNvPr id="50" name="Freeform 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51" name="Arc 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nvGrpSpPr>
              <p:cNvPr id="47" name="Group 10"/>
              <p:cNvGrpSpPr>
                <a:grpSpLocks/>
              </p:cNvGrpSpPr>
              <p:nvPr/>
            </p:nvGrpSpPr>
            <p:grpSpPr bwMode="auto">
              <a:xfrm flipH="1">
                <a:off x="780" y="2015"/>
                <a:ext cx="62" cy="113"/>
                <a:chOff x="776" y="2015"/>
                <a:chExt cx="62" cy="113"/>
              </a:xfrm>
            </p:grpSpPr>
            <p:sp>
              <p:nvSpPr>
                <p:cNvPr id="48" name="Freeform 11"/>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49" name="Arc 12"/>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grpSp>
          <p:nvGrpSpPr>
            <p:cNvPr id="30" name="Group 13"/>
            <p:cNvGrpSpPr>
              <a:grpSpLocks/>
            </p:cNvGrpSpPr>
            <p:nvPr/>
          </p:nvGrpSpPr>
          <p:grpSpPr bwMode="auto">
            <a:xfrm>
              <a:off x="837" y="1840"/>
              <a:ext cx="66" cy="113"/>
              <a:chOff x="776" y="2015"/>
              <a:chExt cx="66" cy="113"/>
            </a:xfrm>
          </p:grpSpPr>
          <p:grpSp>
            <p:nvGrpSpPr>
              <p:cNvPr id="40" name="Group 14"/>
              <p:cNvGrpSpPr>
                <a:grpSpLocks/>
              </p:cNvGrpSpPr>
              <p:nvPr/>
            </p:nvGrpSpPr>
            <p:grpSpPr bwMode="auto">
              <a:xfrm>
                <a:off x="776" y="2015"/>
                <a:ext cx="62" cy="113"/>
                <a:chOff x="776" y="2015"/>
                <a:chExt cx="62" cy="113"/>
              </a:xfrm>
            </p:grpSpPr>
            <p:sp>
              <p:nvSpPr>
                <p:cNvPr id="44" name="Freeform 1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45" name="Arc 1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nvGrpSpPr>
              <p:cNvPr id="41" name="Group 17"/>
              <p:cNvGrpSpPr>
                <a:grpSpLocks/>
              </p:cNvGrpSpPr>
              <p:nvPr/>
            </p:nvGrpSpPr>
            <p:grpSpPr bwMode="auto">
              <a:xfrm flipH="1">
                <a:off x="780" y="2015"/>
                <a:ext cx="62" cy="113"/>
                <a:chOff x="776" y="2015"/>
                <a:chExt cx="62" cy="113"/>
              </a:xfrm>
            </p:grpSpPr>
            <p:sp>
              <p:nvSpPr>
                <p:cNvPr id="42" name="Freeform 1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43" name="Arc 1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grpSp>
          <p:nvGrpSpPr>
            <p:cNvPr id="31" name="Group 20"/>
            <p:cNvGrpSpPr>
              <a:grpSpLocks/>
            </p:cNvGrpSpPr>
            <p:nvPr/>
          </p:nvGrpSpPr>
          <p:grpSpPr bwMode="auto">
            <a:xfrm>
              <a:off x="901" y="1840"/>
              <a:ext cx="66" cy="113"/>
              <a:chOff x="776" y="2015"/>
              <a:chExt cx="66" cy="113"/>
            </a:xfrm>
          </p:grpSpPr>
          <p:grpSp>
            <p:nvGrpSpPr>
              <p:cNvPr id="34" name="Group 21"/>
              <p:cNvGrpSpPr>
                <a:grpSpLocks/>
              </p:cNvGrpSpPr>
              <p:nvPr/>
            </p:nvGrpSpPr>
            <p:grpSpPr bwMode="auto">
              <a:xfrm>
                <a:off x="776" y="2015"/>
                <a:ext cx="62" cy="113"/>
                <a:chOff x="776" y="2015"/>
                <a:chExt cx="62" cy="113"/>
              </a:xfrm>
            </p:grpSpPr>
            <p:sp>
              <p:nvSpPr>
                <p:cNvPr id="38" name="Freeform 22"/>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39" name="Arc 23"/>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nvGrpSpPr>
              <p:cNvPr id="35" name="Group 24"/>
              <p:cNvGrpSpPr>
                <a:grpSpLocks/>
              </p:cNvGrpSpPr>
              <p:nvPr/>
            </p:nvGrpSpPr>
            <p:grpSpPr bwMode="auto">
              <a:xfrm flipH="1">
                <a:off x="780" y="2015"/>
                <a:ext cx="62" cy="113"/>
                <a:chOff x="776" y="2015"/>
                <a:chExt cx="62" cy="113"/>
              </a:xfrm>
            </p:grpSpPr>
            <p:sp>
              <p:nvSpPr>
                <p:cNvPr id="36" name="Freeform 2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37" name="Arc 2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sp>
          <p:nvSpPr>
            <p:cNvPr id="32" name="Arc 27"/>
            <p:cNvSpPr>
              <a:spLocks/>
            </p:cNvSpPr>
            <p:nvPr/>
          </p:nvSpPr>
          <p:spPr bwMode="auto">
            <a:xfrm>
              <a:off x="731" y="1895"/>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9525">
              <a:solidFill>
                <a:schemeClr val="tx1"/>
              </a:solidFill>
              <a:round/>
              <a:headEnd/>
              <a:tailEnd/>
            </a:ln>
          </p:spPr>
          <p:txBody>
            <a:bodyPr wrap="none" anchor="ctr"/>
            <a:lstStyle/>
            <a:p>
              <a:endParaRPr lang="en-US"/>
            </a:p>
          </p:txBody>
        </p:sp>
        <p:sp>
          <p:nvSpPr>
            <p:cNvPr id="33" name="Arc 28"/>
            <p:cNvSpPr>
              <a:spLocks/>
            </p:cNvSpPr>
            <p:nvPr/>
          </p:nvSpPr>
          <p:spPr bwMode="auto">
            <a:xfrm flipH="1">
              <a:off x="967" y="1892"/>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814144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3"/>
          <p:cNvSpPr>
            <a:spLocks noGrp="1"/>
          </p:cNvSpPr>
          <p:nvPr>
            <p:ph type="dt" sz="half" idx="10"/>
          </p:nvPr>
        </p:nvSpPr>
        <p:spPr/>
        <p:txBody>
          <a:bodyPr/>
          <a:lstStyle/>
          <a:p>
            <a:r>
              <a:rPr lang="en-US" altLang="en-US"/>
              <a:t>Winter 2008</a:t>
            </a:r>
          </a:p>
        </p:txBody>
      </p:sp>
      <p:sp>
        <p:nvSpPr>
          <p:cNvPr id="14" name="Footer Placeholder 4"/>
          <p:cNvSpPr>
            <a:spLocks noGrp="1"/>
          </p:cNvSpPr>
          <p:nvPr>
            <p:ph type="ftr" sz="quarter" idx="11"/>
          </p:nvPr>
        </p:nvSpPr>
        <p:spPr/>
        <p:txBody>
          <a:bodyPr/>
          <a:lstStyle/>
          <a:p>
            <a:r>
              <a:rPr lang="en-US" altLang="en-US"/>
              <a:t>R. Todd Lines</a:t>
            </a:r>
          </a:p>
        </p:txBody>
      </p:sp>
      <p:sp>
        <p:nvSpPr>
          <p:cNvPr id="145410" name="Rectangle 2"/>
          <p:cNvSpPr>
            <a:spLocks noGrp="1" noChangeArrowheads="1"/>
          </p:cNvSpPr>
          <p:nvPr>
            <p:ph type="title"/>
          </p:nvPr>
        </p:nvSpPr>
        <p:spPr/>
        <p:txBody>
          <a:bodyPr/>
          <a:lstStyle/>
          <a:p>
            <a:r>
              <a:rPr lang="en-US" altLang="en-US"/>
              <a:t>Inductive Phasor Diagram</a:t>
            </a:r>
          </a:p>
        </p:txBody>
      </p:sp>
      <p:sp>
        <p:nvSpPr>
          <p:cNvPr id="145411" name="Line 3"/>
          <p:cNvSpPr>
            <a:spLocks noChangeShapeType="1"/>
          </p:cNvSpPr>
          <p:nvPr/>
        </p:nvSpPr>
        <p:spPr bwMode="auto">
          <a:xfrm>
            <a:off x="3657600" y="1752600"/>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5412" name="Line 4"/>
          <p:cNvSpPr>
            <a:spLocks noChangeShapeType="1"/>
          </p:cNvSpPr>
          <p:nvPr/>
        </p:nvSpPr>
        <p:spPr bwMode="auto">
          <a:xfrm>
            <a:off x="2895600" y="3810000"/>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5413" name="Line 5"/>
          <p:cNvSpPr>
            <a:spLocks noChangeShapeType="1"/>
          </p:cNvSpPr>
          <p:nvPr/>
        </p:nvSpPr>
        <p:spPr bwMode="auto">
          <a:xfrm>
            <a:off x="3657600" y="3809999"/>
            <a:ext cx="420914" cy="1082675"/>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5414" name="Line 6"/>
          <p:cNvSpPr>
            <a:spLocks noChangeShapeType="1"/>
          </p:cNvSpPr>
          <p:nvPr/>
        </p:nvSpPr>
        <p:spPr bwMode="auto">
          <a:xfrm flipV="1">
            <a:off x="3657600" y="3124200"/>
            <a:ext cx="2209800" cy="68580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5415" name="Text Box 7"/>
          <p:cNvSpPr txBox="1">
            <a:spLocks noChangeArrowheads="1"/>
          </p:cNvSpPr>
          <p:nvPr/>
        </p:nvSpPr>
        <p:spPr bwMode="auto">
          <a:xfrm>
            <a:off x="5389563" y="3244850"/>
            <a:ext cx="706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ym typeface="Symbol" pitchFamily="18" charset="2"/>
              </a:rPr>
              <a:t>V</a:t>
            </a:r>
            <a:r>
              <a:rPr lang="en-US" altLang="en-US" baseline="-25000">
                <a:sym typeface="Symbol" pitchFamily="18" charset="2"/>
              </a:rPr>
              <a:t>max</a:t>
            </a:r>
          </a:p>
        </p:txBody>
      </p:sp>
      <p:sp>
        <p:nvSpPr>
          <p:cNvPr id="145416" name="Text Box 8"/>
          <p:cNvSpPr txBox="1">
            <a:spLocks noChangeArrowheads="1"/>
          </p:cNvSpPr>
          <p:nvPr/>
        </p:nvSpPr>
        <p:spPr bwMode="auto">
          <a:xfrm>
            <a:off x="4724400" y="35052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ym typeface="Symbol" pitchFamily="18" charset="2"/>
              </a:rPr>
              <a:t>t</a:t>
            </a:r>
          </a:p>
        </p:txBody>
      </p:sp>
      <p:sp>
        <p:nvSpPr>
          <p:cNvPr id="145417" name="Arc 9"/>
          <p:cNvSpPr>
            <a:spLocks/>
          </p:cNvSpPr>
          <p:nvPr/>
        </p:nvSpPr>
        <p:spPr bwMode="auto">
          <a:xfrm>
            <a:off x="4191000" y="3556000"/>
            <a:ext cx="457200" cy="244475"/>
          </a:xfrm>
          <a:custGeom>
            <a:avLst/>
            <a:gdLst>
              <a:gd name="G0" fmla="+- 0 0 0"/>
              <a:gd name="G1" fmla="+- 10233 0 0"/>
              <a:gd name="G2" fmla="+- 21600 0 0"/>
              <a:gd name="T0" fmla="*/ 19022 w 21600"/>
              <a:gd name="T1" fmla="*/ 0 h 13885"/>
              <a:gd name="T2" fmla="*/ 21289 w 21600"/>
              <a:gd name="T3" fmla="*/ 13885 h 13885"/>
              <a:gd name="T4" fmla="*/ 0 w 21600"/>
              <a:gd name="T5" fmla="*/ 10233 h 13885"/>
            </a:gdLst>
            <a:ahLst/>
            <a:cxnLst>
              <a:cxn ang="0">
                <a:pos x="T0" y="T1"/>
              </a:cxn>
              <a:cxn ang="0">
                <a:pos x="T2" y="T3"/>
              </a:cxn>
              <a:cxn ang="0">
                <a:pos x="T4" y="T5"/>
              </a:cxn>
            </a:cxnLst>
            <a:rect l="0" t="0" r="r" b="b"/>
            <a:pathLst>
              <a:path w="21600" h="13885" fill="none" extrusionOk="0">
                <a:moveTo>
                  <a:pt x="19022" y="-1"/>
                </a:moveTo>
                <a:cubicBezTo>
                  <a:pt x="20714" y="3145"/>
                  <a:pt x="21600" y="6661"/>
                  <a:pt x="21600" y="10233"/>
                </a:cubicBezTo>
                <a:cubicBezTo>
                  <a:pt x="21600" y="11456"/>
                  <a:pt x="21495" y="12678"/>
                  <a:pt x="21289" y="13885"/>
                </a:cubicBezTo>
              </a:path>
              <a:path w="21600" h="13885" stroke="0" extrusionOk="0">
                <a:moveTo>
                  <a:pt x="19022" y="-1"/>
                </a:moveTo>
                <a:cubicBezTo>
                  <a:pt x="20714" y="3145"/>
                  <a:pt x="21600" y="6661"/>
                  <a:pt x="21600" y="10233"/>
                </a:cubicBezTo>
                <a:cubicBezTo>
                  <a:pt x="21600" y="11456"/>
                  <a:pt x="21495" y="12678"/>
                  <a:pt x="21289" y="13885"/>
                </a:cubicBezTo>
                <a:lnTo>
                  <a:pt x="0" y="10233"/>
                </a:lnTo>
                <a:close/>
              </a:path>
            </a:pathLst>
          </a:cu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18" name="Text Box 10"/>
          <p:cNvSpPr txBox="1">
            <a:spLocks noChangeArrowheads="1"/>
          </p:cNvSpPr>
          <p:nvPr/>
        </p:nvSpPr>
        <p:spPr bwMode="auto">
          <a:xfrm>
            <a:off x="3387725" y="1584325"/>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145419" name="Text Box 11"/>
          <p:cNvSpPr txBox="1">
            <a:spLocks noChangeArrowheads="1"/>
          </p:cNvSpPr>
          <p:nvPr/>
        </p:nvSpPr>
        <p:spPr bwMode="auto">
          <a:xfrm>
            <a:off x="6325960" y="3673475"/>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145420" name="Text Box 12"/>
          <p:cNvSpPr txBox="1">
            <a:spLocks noChangeArrowheads="1"/>
          </p:cNvSpPr>
          <p:nvPr/>
        </p:nvSpPr>
        <p:spPr bwMode="auto">
          <a:xfrm>
            <a:off x="4191000" y="4724400"/>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I</a:t>
            </a:r>
            <a:r>
              <a:rPr lang="en-US" altLang="en-US" baseline="-25000" dirty="0">
                <a:sym typeface="Symbol" pitchFamily="18" charset="2"/>
              </a:rPr>
              <a:t>max</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821" y="1595186"/>
            <a:ext cx="5084830" cy="337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6" name="Rectangle 2"/>
          <p:cNvSpPr>
            <a:spLocks noGrp="1" noChangeArrowheads="1"/>
          </p:cNvSpPr>
          <p:nvPr>
            <p:ph type="title"/>
          </p:nvPr>
        </p:nvSpPr>
        <p:spPr/>
        <p:txBody>
          <a:bodyPr/>
          <a:lstStyle/>
          <a:p>
            <a:r>
              <a:rPr lang="en-US" altLang="en-US"/>
              <a:t>Resistor in an AC Circuit</a:t>
            </a:r>
          </a:p>
        </p:txBody>
      </p:sp>
      <p:sp>
        <p:nvSpPr>
          <p:cNvPr id="4" name="TextBox 3"/>
          <p:cNvSpPr txBox="1"/>
          <p:nvPr/>
        </p:nvSpPr>
        <p:spPr>
          <a:xfrm>
            <a:off x="1204270" y="2703584"/>
            <a:ext cx="675185"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I</a:t>
            </a:r>
            <a:r>
              <a:rPr lang="en-US" sz="2400" baseline="-25000" dirty="0" smtClean="0"/>
              <a:t>max</a:t>
            </a:r>
            <a:endParaRPr lang="en-US" sz="2400" baseline="-25000" dirty="0"/>
          </a:p>
        </p:txBody>
      </p:sp>
      <p:sp>
        <p:nvSpPr>
          <p:cNvPr id="11" name="TextBox 10"/>
          <p:cNvSpPr txBox="1"/>
          <p:nvPr/>
        </p:nvSpPr>
        <p:spPr>
          <a:xfrm>
            <a:off x="992326" y="2020566"/>
            <a:ext cx="98296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sym typeface="Symbol"/>
              </a:rPr>
              <a:t></a:t>
            </a:r>
            <a:r>
              <a:rPr lang="en-US" sz="2400" dirty="0" err="1" smtClean="0">
                <a:latin typeface="Times New Roman" panose="02020603050405020304" pitchFamily="18" charset="0"/>
                <a:cs typeface="Times New Roman" panose="02020603050405020304" pitchFamily="18" charset="0"/>
              </a:rPr>
              <a:t>V</a:t>
            </a:r>
            <a:r>
              <a:rPr lang="en-US" sz="2400" baseline="-25000" dirty="0" err="1" smtClean="0"/>
              <a:t>max</a:t>
            </a:r>
            <a:endParaRPr lang="en-US" sz="2400" baseline="-25000" dirty="0"/>
          </a:p>
        </p:txBody>
      </p:sp>
      <p:sp>
        <p:nvSpPr>
          <p:cNvPr id="12" name="TextBox 11"/>
          <p:cNvSpPr txBox="1"/>
          <p:nvPr/>
        </p:nvSpPr>
        <p:spPr>
          <a:xfrm>
            <a:off x="6817148" y="2315005"/>
            <a:ext cx="930063"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sym typeface="Symbol"/>
              </a:rPr>
              <a:t></a:t>
            </a:r>
            <a:r>
              <a:rPr lang="en-US" sz="2400" dirty="0" err="1" smtClean="0">
                <a:latin typeface="Times New Roman" panose="02020603050405020304" pitchFamily="18" charset="0"/>
                <a:cs typeface="Times New Roman" panose="02020603050405020304" pitchFamily="18" charset="0"/>
                <a:sym typeface="Symbol"/>
              </a:rPr>
              <a:t>v</a:t>
            </a:r>
            <a:r>
              <a:rPr lang="en-US" sz="2400" baseline="-25000" dirty="0" err="1" smtClean="0">
                <a:sym typeface="Symbol"/>
              </a:rPr>
              <a:t>L</a:t>
            </a:r>
            <a:r>
              <a:rPr lang="en-US" sz="2400" dirty="0" smtClean="0"/>
              <a:t>(t)</a:t>
            </a:r>
            <a:endParaRPr lang="en-US" sz="2400" baseline="-25000" dirty="0"/>
          </a:p>
        </p:txBody>
      </p:sp>
      <p:sp>
        <p:nvSpPr>
          <p:cNvPr id="13" name="TextBox 12"/>
          <p:cNvSpPr txBox="1"/>
          <p:nvPr/>
        </p:nvSpPr>
        <p:spPr>
          <a:xfrm>
            <a:off x="6765953" y="2925339"/>
            <a:ext cx="559769"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(t)</a:t>
            </a:r>
            <a:endParaRPr lang="en-US" sz="2400" baseline="-25000" dirty="0"/>
          </a:p>
        </p:txBody>
      </p:sp>
      <p:sp>
        <p:nvSpPr>
          <p:cNvPr id="7" name="TextBox 6"/>
          <p:cNvSpPr txBox="1"/>
          <p:nvPr/>
        </p:nvSpPr>
        <p:spPr>
          <a:xfrm>
            <a:off x="6163396" y="3704809"/>
            <a:ext cx="372218" cy="461665"/>
          </a:xfrm>
          <a:prstGeom prst="rect">
            <a:avLst/>
          </a:prstGeom>
          <a:noFill/>
        </p:spPr>
        <p:txBody>
          <a:bodyPr wrap="none" rtlCol="0">
            <a:spAutoFit/>
          </a:bodyPr>
          <a:lstStyle/>
          <a:p>
            <a:r>
              <a:rPr lang="en-US" sz="2400" dirty="0" smtClean="0"/>
              <a:t>T</a:t>
            </a:r>
            <a:endParaRPr lang="en-US" sz="2400" dirty="0"/>
          </a:p>
        </p:txBody>
      </p:sp>
      <p:sp>
        <p:nvSpPr>
          <p:cNvPr id="15" name="TextBox 14"/>
          <p:cNvSpPr txBox="1"/>
          <p:nvPr/>
        </p:nvSpPr>
        <p:spPr>
          <a:xfrm>
            <a:off x="6924651" y="3409797"/>
            <a:ext cx="242374" cy="338554"/>
          </a:xfrm>
          <a:prstGeom prst="rect">
            <a:avLst/>
          </a:prstGeom>
          <a:noFill/>
        </p:spPr>
        <p:txBody>
          <a:bodyPr wrap="none" rtlCol="0">
            <a:spAutoFit/>
          </a:bodyPr>
          <a:lstStyle/>
          <a:p>
            <a:r>
              <a:rPr lang="en-US" dirty="0"/>
              <a:t>t</a:t>
            </a:r>
          </a:p>
        </p:txBody>
      </p:sp>
      <p:cxnSp>
        <p:nvCxnSpPr>
          <p:cNvPr id="3" name="Straight Connector 2"/>
          <p:cNvCxnSpPr/>
          <p:nvPr/>
        </p:nvCxnSpPr>
        <p:spPr bwMode="auto">
          <a:xfrm>
            <a:off x="6344404" y="2304131"/>
            <a:ext cx="0" cy="1242417"/>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2009821" y="2982950"/>
            <a:ext cx="899886" cy="8487"/>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45142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10" name="Group 9"/>
          <p:cNvGrpSpPr/>
          <p:nvPr/>
        </p:nvGrpSpPr>
        <p:grpSpPr>
          <a:xfrm>
            <a:off x="4100285" y="2090049"/>
            <a:ext cx="769257" cy="812800"/>
            <a:chOff x="4100285" y="2090049"/>
            <a:chExt cx="769257" cy="812800"/>
          </a:xfrm>
        </p:grpSpPr>
        <p:sp>
          <p:nvSpPr>
            <p:cNvPr id="6" name="Oval 5"/>
            <p:cNvSpPr/>
            <p:nvPr/>
          </p:nvSpPr>
          <p:spPr bwMode="auto">
            <a:xfrm>
              <a:off x="4100285" y="2090049"/>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Freeform 6"/>
            <p:cNvSpPr/>
            <p:nvPr/>
          </p:nvSpPr>
          <p:spPr bwMode="auto">
            <a:xfrm>
              <a:off x="4249056" y="2435556"/>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grpSp>
      <p:cxnSp>
        <p:nvCxnSpPr>
          <p:cNvPr id="8" name="Straight Connector 7"/>
          <p:cNvCxnSpPr>
            <a:stCxn id="6" idx="6"/>
          </p:cNvCxnSpPr>
          <p:nvPr/>
        </p:nvCxnSpPr>
        <p:spPr bwMode="auto">
          <a:xfrm>
            <a:off x="4869542" y="2496449"/>
            <a:ext cx="3334657"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896255" y="2479097"/>
            <a:ext cx="3138716" cy="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896255" y="2479098"/>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8204199" y="2479097"/>
            <a:ext cx="0" cy="2034389"/>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a:stCxn id="32" idx="0"/>
          </p:cNvCxnSpPr>
          <p:nvPr/>
        </p:nvCxnSpPr>
        <p:spPr bwMode="auto">
          <a:xfrm flipV="1">
            <a:off x="6960164" y="4489668"/>
            <a:ext cx="1216805" cy="269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6252135" y="4909130"/>
            <a:ext cx="385042" cy="523220"/>
          </a:xfrm>
          <a:prstGeom prst="rect">
            <a:avLst/>
          </a:prstGeom>
          <a:noFill/>
        </p:spPr>
        <p:txBody>
          <a:bodyPr wrap="none" rtlCol="0">
            <a:spAutoFit/>
          </a:bodyPr>
          <a:lstStyle/>
          <a:p>
            <a:r>
              <a:rPr lang="en-US" sz="2800" dirty="0" smtClean="0"/>
              <a:t>L</a:t>
            </a:r>
            <a:endParaRPr lang="en-US" sz="2800" dirty="0"/>
          </a:p>
        </p:txBody>
      </p:sp>
      <p:sp>
        <p:nvSpPr>
          <p:cNvPr id="25" name="TextBox 24"/>
          <p:cNvSpPr txBox="1"/>
          <p:nvPr/>
        </p:nvSpPr>
        <p:spPr>
          <a:xfrm>
            <a:off x="3378202" y="1567544"/>
            <a:ext cx="2714205" cy="461665"/>
          </a:xfrm>
          <a:prstGeom prst="rect">
            <a:avLst/>
          </a:prstGeom>
          <a:noFill/>
        </p:spPr>
        <p:txBody>
          <a:bodyPr wrap="none" rtlCol="0">
            <a:spAutoFit/>
          </a:bodyPr>
          <a:lstStyle/>
          <a:p>
            <a:r>
              <a:rPr lang="en-US" sz="2400" dirty="0" smtClean="0">
                <a:sym typeface="Symbol"/>
              </a:rPr>
              <a:t>v = </a:t>
            </a:r>
            <a:r>
              <a:rPr lang="en-US" sz="2400" dirty="0" err="1" smtClean="0">
                <a:sym typeface="Symbol"/>
              </a:rPr>
              <a:t>V</a:t>
            </a:r>
            <a:r>
              <a:rPr lang="en-US" sz="2400" baseline="-25000" dirty="0" err="1" smtClean="0">
                <a:sym typeface="Symbol"/>
              </a:rPr>
              <a:t>max</a:t>
            </a:r>
            <a:r>
              <a:rPr lang="en-US" sz="2400" dirty="0" err="1" smtClean="0">
                <a:sym typeface="Symbol"/>
              </a:rPr>
              <a:t>cos</a:t>
            </a:r>
            <a:r>
              <a:rPr lang="en-US" sz="2400" dirty="0" smtClean="0">
                <a:sym typeface="Symbol"/>
              </a:rPr>
              <a:t>(t)</a:t>
            </a:r>
            <a:endParaRPr lang="en-US" sz="2400" dirty="0"/>
          </a:p>
        </p:txBody>
      </p:sp>
      <p:grpSp>
        <p:nvGrpSpPr>
          <p:cNvPr id="22" name="Group 5"/>
          <p:cNvGrpSpPr>
            <a:grpSpLocks/>
          </p:cNvGrpSpPr>
          <p:nvPr/>
        </p:nvGrpSpPr>
        <p:grpSpPr bwMode="auto">
          <a:xfrm flipH="1">
            <a:off x="5871507" y="4305347"/>
            <a:ext cx="1088967" cy="383152"/>
            <a:chOff x="731" y="1840"/>
            <a:chExt cx="279" cy="113"/>
          </a:xfrm>
        </p:grpSpPr>
        <p:grpSp>
          <p:nvGrpSpPr>
            <p:cNvPr id="23" name="Group 6"/>
            <p:cNvGrpSpPr>
              <a:grpSpLocks/>
            </p:cNvGrpSpPr>
            <p:nvPr/>
          </p:nvGrpSpPr>
          <p:grpSpPr bwMode="auto">
            <a:xfrm>
              <a:off x="773" y="1840"/>
              <a:ext cx="66" cy="113"/>
              <a:chOff x="776" y="2015"/>
              <a:chExt cx="66" cy="113"/>
            </a:xfrm>
          </p:grpSpPr>
          <p:grpSp>
            <p:nvGrpSpPr>
              <p:cNvPr id="46" name="Group 7"/>
              <p:cNvGrpSpPr>
                <a:grpSpLocks/>
              </p:cNvGrpSpPr>
              <p:nvPr/>
            </p:nvGrpSpPr>
            <p:grpSpPr bwMode="auto">
              <a:xfrm>
                <a:off x="776" y="2015"/>
                <a:ext cx="62" cy="113"/>
                <a:chOff x="776" y="2015"/>
                <a:chExt cx="62" cy="113"/>
              </a:xfrm>
            </p:grpSpPr>
            <p:sp>
              <p:nvSpPr>
                <p:cNvPr id="50" name="Freeform 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51" name="Arc 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nvGrpSpPr>
              <p:cNvPr id="47" name="Group 10"/>
              <p:cNvGrpSpPr>
                <a:grpSpLocks/>
              </p:cNvGrpSpPr>
              <p:nvPr/>
            </p:nvGrpSpPr>
            <p:grpSpPr bwMode="auto">
              <a:xfrm flipH="1">
                <a:off x="780" y="2015"/>
                <a:ext cx="62" cy="113"/>
                <a:chOff x="776" y="2015"/>
                <a:chExt cx="62" cy="113"/>
              </a:xfrm>
            </p:grpSpPr>
            <p:sp>
              <p:nvSpPr>
                <p:cNvPr id="48" name="Freeform 11"/>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49" name="Arc 12"/>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grpSp>
          <p:nvGrpSpPr>
            <p:cNvPr id="30" name="Group 13"/>
            <p:cNvGrpSpPr>
              <a:grpSpLocks/>
            </p:cNvGrpSpPr>
            <p:nvPr/>
          </p:nvGrpSpPr>
          <p:grpSpPr bwMode="auto">
            <a:xfrm>
              <a:off x="837" y="1840"/>
              <a:ext cx="66" cy="113"/>
              <a:chOff x="776" y="2015"/>
              <a:chExt cx="66" cy="113"/>
            </a:xfrm>
          </p:grpSpPr>
          <p:grpSp>
            <p:nvGrpSpPr>
              <p:cNvPr id="40" name="Group 14"/>
              <p:cNvGrpSpPr>
                <a:grpSpLocks/>
              </p:cNvGrpSpPr>
              <p:nvPr/>
            </p:nvGrpSpPr>
            <p:grpSpPr bwMode="auto">
              <a:xfrm>
                <a:off x="776" y="2015"/>
                <a:ext cx="62" cy="113"/>
                <a:chOff x="776" y="2015"/>
                <a:chExt cx="62" cy="113"/>
              </a:xfrm>
            </p:grpSpPr>
            <p:sp>
              <p:nvSpPr>
                <p:cNvPr id="44" name="Freeform 1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45" name="Arc 1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nvGrpSpPr>
              <p:cNvPr id="41" name="Group 17"/>
              <p:cNvGrpSpPr>
                <a:grpSpLocks/>
              </p:cNvGrpSpPr>
              <p:nvPr/>
            </p:nvGrpSpPr>
            <p:grpSpPr bwMode="auto">
              <a:xfrm flipH="1">
                <a:off x="780" y="2015"/>
                <a:ext cx="62" cy="113"/>
                <a:chOff x="776" y="2015"/>
                <a:chExt cx="62" cy="113"/>
              </a:xfrm>
            </p:grpSpPr>
            <p:sp>
              <p:nvSpPr>
                <p:cNvPr id="42" name="Freeform 1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43" name="Arc 1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grpSp>
          <p:nvGrpSpPr>
            <p:cNvPr id="31" name="Group 20"/>
            <p:cNvGrpSpPr>
              <a:grpSpLocks/>
            </p:cNvGrpSpPr>
            <p:nvPr/>
          </p:nvGrpSpPr>
          <p:grpSpPr bwMode="auto">
            <a:xfrm>
              <a:off x="901" y="1840"/>
              <a:ext cx="66" cy="113"/>
              <a:chOff x="776" y="2015"/>
              <a:chExt cx="66" cy="113"/>
            </a:xfrm>
          </p:grpSpPr>
          <p:grpSp>
            <p:nvGrpSpPr>
              <p:cNvPr id="34" name="Group 21"/>
              <p:cNvGrpSpPr>
                <a:grpSpLocks/>
              </p:cNvGrpSpPr>
              <p:nvPr/>
            </p:nvGrpSpPr>
            <p:grpSpPr bwMode="auto">
              <a:xfrm>
                <a:off x="776" y="2015"/>
                <a:ext cx="62" cy="113"/>
                <a:chOff x="776" y="2015"/>
                <a:chExt cx="62" cy="113"/>
              </a:xfrm>
            </p:grpSpPr>
            <p:sp>
              <p:nvSpPr>
                <p:cNvPr id="38" name="Freeform 22"/>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39" name="Arc 23"/>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nvGrpSpPr>
              <p:cNvPr id="35" name="Group 24"/>
              <p:cNvGrpSpPr>
                <a:grpSpLocks/>
              </p:cNvGrpSpPr>
              <p:nvPr/>
            </p:nvGrpSpPr>
            <p:grpSpPr bwMode="auto">
              <a:xfrm flipH="1">
                <a:off x="780" y="2015"/>
                <a:ext cx="62" cy="113"/>
                <a:chOff x="776" y="2015"/>
                <a:chExt cx="62" cy="113"/>
              </a:xfrm>
            </p:grpSpPr>
            <p:sp>
              <p:nvSpPr>
                <p:cNvPr id="36" name="Freeform 2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9525">
                  <a:solidFill>
                    <a:schemeClr val="tx1"/>
                  </a:solidFill>
                  <a:round/>
                  <a:headEnd/>
                  <a:tailEnd/>
                </a:ln>
              </p:spPr>
              <p:txBody>
                <a:bodyPr/>
                <a:lstStyle/>
                <a:p>
                  <a:endParaRPr lang="en-US"/>
                </a:p>
              </p:txBody>
            </p:sp>
            <p:sp>
              <p:nvSpPr>
                <p:cNvPr id="37" name="Arc 2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9525">
                  <a:solidFill>
                    <a:schemeClr val="tx1"/>
                  </a:solidFill>
                  <a:round/>
                  <a:headEnd/>
                  <a:tailEnd/>
                </a:ln>
              </p:spPr>
              <p:txBody>
                <a:bodyPr wrap="none" anchor="ctr"/>
                <a:lstStyle/>
                <a:p>
                  <a:endParaRPr lang="en-US"/>
                </a:p>
              </p:txBody>
            </p:sp>
          </p:grpSp>
        </p:grpSp>
        <p:sp>
          <p:nvSpPr>
            <p:cNvPr id="32" name="Arc 27"/>
            <p:cNvSpPr>
              <a:spLocks/>
            </p:cNvSpPr>
            <p:nvPr/>
          </p:nvSpPr>
          <p:spPr bwMode="auto">
            <a:xfrm>
              <a:off x="731" y="1895"/>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9525">
              <a:solidFill>
                <a:schemeClr val="tx1"/>
              </a:solidFill>
              <a:round/>
              <a:headEnd/>
              <a:tailEnd/>
            </a:ln>
          </p:spPr>
          <p:txBody>
            <a:bodyPr wrap="none" anchor="ctr"/>
            <a:lstStyle/>
            <a:p>
              <a:endParaRPr lang="en-US"/>
            </a:p>
          </p:txBody>
        </p:sp>
        <p:sp>
          <p:nvSpPr>
            <p:cNvPr id="33" name="Arc 28"/>
            <p:cNvSpPr>
              <a:spLocks/>
            </p:cNvSpPr>
            <p:nvPr/>
          </p:nvSpPr>
          <p:spPr bwMode="auto">
            <a:xfrm flipH="1">
              <a:off x="967" y="1892"/>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9525">
              <a:solidFill>
                <a:schemeClr val="tx1"/>
              </a:solidFill>
              <a:round/>
              <a:headEnd/>
              <a:tailEnd/>
            </a:ln>
          </p:spPr>
          <p:txBody>
            <a:bodyPr wrap="none" anchor="ctr"/>
            <a:lstStyle/>
            <a:p>
              <a:endParaRPr lang="en-US"/>
            </a:p>
          </p:txBody>
        </p:sp>
      </p:grpSp>
      <p:pic>
        <p:nvPicPr>
          <p:cNvPr id="52"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713" y="4117844"/>
            <a:ext cx="2667256" cy="79128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255" y="4269132"/>
            <a:ext cx="2481110" cy="488708"/>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2120460" y="4806602"/>
            <a:ext cx="444352" cy="523220"/>
          </a:xfrm>
          <a:prstGeom prst="rect">
            <a:avLst/>
          </a:prstGeom>
          <a:noFill/>
        </p:spPr>
        <p:txBody>
          <a:bodyPr wrap="none" rtlCol="0">
            <a:spAutoFit/>
          </a:bodyPr>
          <a:lstStyle/>
          <a:p>
            <a:r>
              <a:rPr lang="en-US" sz="2800" dirty="0" smtClean="0"/>
              <a:t>R</a:t>
            </a:r>
            <a:endParaRPr lang="en-US" sz="2800" dirty="0"/>
          </a:p>
        </p:txBody>
      </p:sp>
      <p:sp>
        <p:nvSpPr>
          <p:cNvPr id="55" name="TextBox 54"/>
          <p:cNvSpPr txBox="1"/>
          <p:nvPr/>
        </p:nvSpPr>
        <p:spPr>
          <a:xfrm>
            <a:off x="4296359" y="4945418"/>
            <a:ext cx="444352" cy="523220"/>
          </a:xfrm>
          <a:prstGeom prst="rect">
            <a:avLst/>
          </a:prstGeom>
          <a:noFill/>
        </p:spPr>
        <p:txBody>
          <a:bodyPr wrap="none" rtlCol="0">
            <a:spAutoFit/>
          </a:bodyPr>
          <a:lstStyle/>
          <a:p>
            <a:r>
              <a:rPr lang="en-US" sz="2800" dirty="0" smtClean="0"/>
              <a:t>C</a:t>
            </a:r>
            <a:endParaRPr lang="en-US" sz="2800" dirty="0"/>
          </a:p>
        </p:txBody>
      </p:sp>
      <p:sp>
        <p:nvSpPr>
          <p:cNvPr id="56" name="TextBox 55"/>
          <p:cNvSpPr txBox="1"/>
          <p:nvPr/>
        </p:nvSpPr>
        <p:spPr>
          <a:xfrm>
            <a:off x="1848610" y="3648923"/>
            <a:ext cx="673582" cy="461665"/>
          </a:xfrm>
          <a:prstGeom prst="rect">
            <a:avLst/>
          </a:prstGeom>
          <a:noFill/>
        </p:spPr>
        <p:txBody>
          <a:bodyPr wrap="none" rtlCol="0">
            <a:spAutoFit/>
          </a:bodyPr>
          <a:lstStyle/>
          <a:p>
            <a:r>
              <a:rPr lang="en-US" sz="2400" dirty="0" smtClean="0">
                <a:sym typeface="Symbol"/>
              </a:rPr>
              <a:t></a:t>
            </a:r>
            <a:r>
              <a:rPr lang="en-US" sz="2400" dirty="0" err="1" smtClean="0">
                <a:sym typeface="Symbol"/>
              </a:rPr>
              <a:t>v</a:t>
            </a:r>
            <a:r>
              <a:rPr lang="en-US" sz="2400" baseline="-25000" dirty="0" err="1" smtClean="0">
                <a:sym typeface="Symbol"/>
              </a:rPr>
              <a:t>R</a:t>
            </a:r>
            <a:endParaRPr lang="en-US" sz="2400" dirty="0"/>
          </a:p>
        </p:txBody>
      </p:sp>
      <p:sp>
        <p:nvSpPr>
          <p:cNvPr id="57" name="TextBox 56"/>
          <p:cNvSpPr txBox="1"/>
          <p:nvPr/>
        </p:nvSpPr>
        <p:spPr>
          <a:xfrm>
            <a:off x="4207181" y="3585004"/>
            <a:ext cx="673582" cy="461665"/>
          </a:xfrm>
          <a:prstGeom prst="rect">
            <a:avLst/>
          </a:prstGeom>
          <a:noFill/>
        </p:spPr>
        <p:txBody>
          <a:bodyPr wrap="none" rtlCol="0">
            <a:spAutoFit/>
          </a:bodyPr>
          <a:lstStyle/>
          <a:p>
            <a:r>
              <a:rPr lang="en-US" sz="2400" dirty="0" smtClean="0">
                <a:sym typeface="Symbol"/>
              </a:rPr>
              <a:t></a:t>
            </a:r>
            <a:r>
              <a:rPr lang="en-US" sz="2400" dirty="0" err="1" smtClean="0">
                <a:sym typeface="Symbol"/>
              </a:rPr>
              <a:t>v</a:t>
            </a:r>
            <a:r>
              <a:rPr lang="en-US" sz="2400" baseline="-25000" dirty="0" err="1">
                <a:sym typeface="Symbol"/>
              </a:rPr>
              <a:t>C</a:t>
            </a:r>
            <a:endParaRPr lang="en-US" sz="2400" dirty="0"/>
          </a:p>
        </p:txBody>
      </p:sp>
      <p:sp>
        <p:nvSpPr>
          <p:cNvPr id="58" name="TextBox 57"/>
          <p:cNvSpPr txBox="1"/>
          <p:nvPr/>
        </p:nvSpPr>
        <p:spPr>
          <a:xfrm>
            <a:off x="6071394" y="3737404"/>
            <a:ext cx="639919" cy="461665"/>
          </a:xfrm>
          <a:prstGeom prst="rect">
            <a:avLst/>
          </a:prstGeom>
          <a:noFill/>
        </p:spPr>
        <p:txBody>
          <a:bodyPr wrap="none" rtlCol="0">
            <a:spAutoFit/>
          </a:bodyPr>
          <a:lstStyle/>
          <a:p>
            <a:r>
              <a:rPr lang="en-US" sz="2400" dirty="0" smtClean="0">
                <a:sym typeface="Symbol"/>
              </a:rPr>
              <a:t></a:t>
            </a:r>
            <a:r>
              <a:rPr lang="en-US" sz="2400" dirty="0" err="1" smtClean="0">
                <a:sym typeface="Symbol"/>
              </a:rPr>
              <a:t>v</a:t>
            </a:r>
            <a:r>
              <a:rPr lang="en-US" sz="2400" baseline="-25000" dirty="0" err="1" smtClean="0">
                <a:sym typeface="Symbol"/>
              </a:rPr>
              <a:t>L</a:t>
            </a:r>
            <a:endParaRPr lang="en-US" sz="2400" dirty="0"/>
          </a:p>
        </p:txBody>
      </p:sp>
    </p:spTree>
    <p:extLst>
      <p:ext uri="{BB962C8B-B14F-4D97-AF65-F5344CB8AC3E}">
        <p14:creationId xmlns:p14="http://schemas.microsoft.com/office/powerpoint/2010/main" val="3688350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Phasor Diagrams</a:t>
            </a:r>
          </a:p>
        </p:txBody>
      </p:sp>
      <p:sp>
        <p:nvSpPr>
          <p:cNvPr id="13" name="Line 3"/>
          <p:cNvSpPr>
            <a:spLocks noChangeShapeType="1"/>
          </p:cNvSpPr>
          <p:nvPr/>
        </p:nvSpPr>
        <p:spPr bwMode="auto">
          <a:xfrm>
            <a:off x="3657601" y="2141763"/>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4"/>
          <p:cNvSpPr>
            <a:spLocks noChangeShapeType="1"/>
          </p:cNvSpPr>
          <p:nvPr/>
        </p:nvSpPr>
        <p:spPr bwMode="auto">
          <a:xfrm>
            <a:off x="2895601" y="4199163"/>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Line 6"/>
          <p:cNvSpPr>
            <a:spLocks noChangeShapeType="1"/>
          </p:cNvSpPr>
          <p:nvPr/>
        </p:nvSpPr>
        <p:spPr bwMode="auto">
          <a:xfrm flipV="1">
            <a:off x="3657601" y="3190874"/>
            <a:ext cx="1447800" cy="1008289"/>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 name="Text Box 7"/>
          <p:cNvSpPr txBox="1">
            <a:spLocks noChangeArrowheads="1"/>
          </p:cNvSpPr>
          <p:nvPr/>
        </p:nvSpPr>
        <p:spPr bwMode="auto">
          <a:xfrm>
            <a:off x="4182500" y="2866117"/>
            <a:ext cx="706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err="1">
                <a:sym typeface="Symbol" pitchFamily="18" charset="2"/>
              </a:rPr>
              <a:t>V</a:t>
            </a:r>
            <a:r>
              <a:rPr lang="en-US" altLang="en-US" baseline="-25000" dirty="0" err="1">
                <a:sym typeface="Symbol" pitchFamily="18" charset="2"/>
              </a:rPr>
              <a:t>max</a:t>
            </a:r>
            <a:endParaRPr lang="en-US" altLang="en-US" baseline="-25000" dirty="0">
              <a:sym typeface="Symbol" pitchFamily="18" charset="2"/>
            </a:endParaRPr>
          </a:p>
        </p:txBody>
      </p:sp>
      <p:sp>
        <p:nvSpPr>
          <p:cNvPr id="18" name="Text Box 8"/>
          <p:cNvSpPr txBox="1">
            <a:spLocks noChangeArrowheads="1"/>
          </p:cNvSpPr>
          <p:nvPr/>
        </p:nvSpPr>
        <p:spPr bwMode="auto">
          <a:xfrm>
            <a:off x="4535719" y="3705681"/>
            <a:ext cx="4315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ym typeface="Symbol" pitchFamily="18" charset="2"/>
              </a:rPr>
              <a:t>t</a:t>
            </a:r>
          </a:p>
        </p:txBody>
      </p:sp>
      <p:sp>
        <p:nvSpPr>
          <p:cNvPr id="19" name="Arc 9"/>
          <p:cNvSpPr>
            <a:spLocks/>
          </p:cNvSpPr>
          <p:nvPr/>
        </p:nvSpPr>
        <p:spPr bwMode="auto">
          <a:xfrm>
            <a:off x="3764647" y="3808410"/>
            <a:ext cx="616854" cy="400051"/>
          </a:xfrm>
          <a:custGeom>
            <a:avLst/>
            <a:gdLst>
              <a:gd name="G0" fmla="+- 0 0 0"/>
              <a:gd name="G1" fmla="+- 10233 0 0"/>
              <a:gd name="G2" fmla="+- 21600 0 0"/>
              <a:gd name="T0" fmla="*/ 19022 w 21600"/>
              <a:gd name="T1" fmla="*/ 0 h 13885"/>
              <a:gd name="T2" fmla="*/ 21289 w 21600"/>
              <a:gd name="T3" fmla="*/ 13885 h 13885"/>
              <a:gd name="T4" fmla="*/ 0 w 21600"/>
              <a:gd name="T5" fmla="*/ 10233 h 13885"/>
            </a:gdLst>
            <a:ahLst/>
            <a:cxnLst>
              <a:cxn ang="0">
                <a:pos x="T0" y="T1"/>
              </a:cxn>
              <a:cxn ang="0">
                <a:pos x="T2" y="T3"/>
              </a:cxn>
              <a:cxn ang="0">
                <a:pos x="T4" y="T5"/>
              </a:cxn>
            </a:cxnLst>
            <a:rect l="0" t="0" r="r" b="b"/>
            <a:pathLst>
              <a:path w="21600" h="13885" fill="none" extrusionOk="0">
                <a:moveTo>
                  <a:pt x="19022" y="-1"/>
                </a:moveTo>
                <a:cubicBezTo>
                  <a:pt x="20714" y="3145"/>
                  <a:pt x="21600" y="6661"/>
                  <a:pt x="21600" y="10233"/>
                </a:cubicBezTo>
                <a:cubicBezTo>
                  <a:pt x="21600" y="11456"/>
                  <a:pt x="21495" y="12678"/>
                  <a:pt x="21289" y="13885"/>
                </a:cubicBezTo>
              </a:path>
              <a:path w="21600" h="13885" stroke="0" extrusionOk="0">
                <a:moveTo>
                  <a:pt x="19022" y="-1"/>
                </a:moveTo>
                <a:cubicBezTo>
                  <a:pt x="20714" y="3145"/>
                  <a:pt x="21600" y="6661"/>
                  <a:pt x="21600" y="10233"/>
                </a:cubicBezTo>
                <a:cubicBezTo>
                  <a:pt x="21600" y="11456"/>
                  <a:pt x="21495" y="12678"/>
                  <a:pt x="21289" y="13885"/>
                </a:cubicBezTo>
                <a:lnTo>
                  <a:pt x="0" y="10233"/>
                </a:lnTo>
                <a:close/>
              </a:path>
            </a:pathLst>
          </a:cu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10"/>
          <p:cNvSpPr txBox="1">
            <a:spLocks noChangeArrowheads="1"/>
          </p:cNvSpPr>
          <p:nvPr/>
        </p:nvSpPr>
        <p:spPr bwMode="auto">
          <a:xfrm>
            <a:off x="3416301" y="1973488"/>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a:t>
            </a:r>
          </a:p>
        </p:txBody>
      </p:sp>
      <p:sp>
        <p:nvSpPr>
          <p:cNvPr id="21" name="Text Box 11"/>
          <p:cNvSpPr txBox="1">
            <a:spLocks noChangeArrowheads="1"/>
          </p:cNvSpPr>
          <p:nvPr/>
        </p:nvSpPr>
        <p:spPr bwMode="auto">
          <a:xfrm>
            <a:off x="6168572" y="4252004"/>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cxnSp>
        <p:nvCxnSpPr>
          <p:cNvPr id="4" name="Straight Connector 3"/>
          <p:cNvCxnSpPr/>
          <p:nvPr/>
        </p:nvCxnSpPr>
        <p:spPr bwMode="auto">
          <a:xfrm>
            <a:off x="5105401" y="3209017"/>
            <a:ext cx="0" cy="1030514"/>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Line 6"/>
          <p:cNvSpPr>
            <a:spLocks noChangeShapeType="1"/>
          </p:cNvSpPr>
          <p:nvPr/>
        </p:nvSpPr>
        <p:spPr bwMode="auto">
          <a:xfrm flipV="1">
            <a:off x="3657601" y="4199162"/>
            <a:ext cx="1447800" cy="1"/>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 name="Text Box 7"/>
          <p:cNvSpPr txBox="1">
            <a:spLocks noChangeArrowheads="1"/>
          </p:cNvSpPr>
          <p:nvPr/>
        </p:nvSpPr>
        <p:spPr bwMode="auto">
          <a:xfrm>
            <a:off x="4256888" y="4265612"/>
            <a:ext cx="706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smtClean="0">
                <a:sym typeface="Symbol" pitchFamily="18" charset="2"/>
              </a:rPr>
              <a:t></a:t>
            </a:r>
            <a:r>
              <a:rPr lang="en-US" altLang="en-US" dirty="0">
                <a:sym typeface="Symbol" pitchFamily="18" charset="2"/>
              </a:rPr>
              <a:t>v</a:t>
            </a:r>
            <a:endParaRPr lang="en-US" altLang="en-US" baseline="-25000" dirty="0">
              <a:sym typeface="Symbol" pitchFamily="18"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50530" name="Rectangle 2"/>
          <p:cNvSpPr>
            <a:spLocks noGrp="1" noChangeArrowheads="1"/>
          </p:cNvSpPr>
          <p:nvPr>
            <p:ph type="title"/>
          </p:nvPr>
        </p:nvSpPr>
        <p:spPr/>
        <p:txBody>
          <a:bodyPr/>
          <a:lstStyle/>
          <a:p>
            <a:r>
              <a:rPr lang="en-US" altLang="en-US"/>
              <a:t>Rms 1</a:t>
            </a:r>
          </a:p>
        </p:txBody>
      </p:sp>
      <p:pic>
        <p:nvPicPr>
          <p:cNvPr id="15053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913" y="1512888"/>
            <a:ext cx="6951662"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Phasor Diagrams</a:t>
            </a:r>
          </a:p>
        </p:txBody>
      </p:sp>
      <p:sp>
        <p:nvSpPr>
          <p:cNvPr id="13" name="Line 3"/>
          <p:cNvSpPr>
            <a:spLocks noChangeShapeType="1"/>
          </p:cNvSpPr>
          <p:nvPr/>
        </p:nvSpPr>
        <p:spPr bwMode="auto">
          <a:xfrm>
            <a:off x="3657601" y="2272389"/>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4"/>
          <p:cNvSpPr>
            <a:spLocks noChangeShapeType="1"/>
          </p:cNvSpPr>
          <p:nvPr/>
        </p:nvSpPr>
        <p:spPr bwMode="auto">
          <a:xfrm>
            <a:off x="2895601" y="4199163"/>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Line 6"/>
          <p:cNvSpPr>
            <a:spLocks noChangeShapeType="1"/>
          </p:cNvSpPr>
          <p:nvPr/>
        </p:nvSpPr>
        <p:spPr bwMode="auto">
          <a:xfrm flipV="1">
            <a:off x="3657601" y="2866117"/>
            <a:ext cx="0" cy="1333046"/>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 name="Text Box 7"/>
          <p:cNvSpPr txBox="1">
            <a:spLocks noChangeArrowheads="1"/>
          </p:cNvSpPr>
          <p:nvPr/>
        </p:nvSpPr>
        <p:spPr bwMode="auto">
          <a:xfrm>
            <a:off x="3764647" y="2697842"/>
            <a:ext cx="70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smtClean="0">
                <a:sym typeface="Symbol" pitchFamily="18" charset="2"/>
              </a:rPr>
              <a:t>L</a:t>
            </a:r>
            <a:endParaRPr lang="en-US" altLang="en-US" baseline="-25000" dirty="0">
              <a:sym typeface="Symbol" pitchFamily="18" charset="2"/>
            </a:endParaRPr>
          </a:p>
        </p:txBody>
      </p:sp>
      <p:sp>
        <p:nvSpPr>
          <p:cNvPr id="20" name="Text Box 10"/>
          <p:cNvSpPr txBox="1">
            <a:spLocks noChangeArrowheads="1"/>
          </p:cNvSpPr>
          <p:nvPr/>
        </p:nvSpPr>
        <p:spPr bwMode="auto">
          <a:xfrm>
            <a:off x="3416301" y="2104114"/>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a:t>
            </a:r>
          </a:p>
        </p:txBody>
      </p:sp>
      <p:sp>
        <p:nvSpPr>
          <p:cNvPr id="21" name="Text Box 11"/>
          <p:cNvSpPr txBox="1">
            <a:spLocks noChangeArrowheads="1"/>
          </p:cNvSpPr>
          <p:nvPr/>
        </p:nvSpPr>
        <p:spPr bwMode="auto">
          <a:xfrm>
            <a:off x="6168572" y="4252004"/>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26" name="Line 6"/>
          <p:cNvSpPr>
            <a:spLocks noChangeShapeType="1"/>
          </p:cNvSpPr>
          <p:nvPr/>
        </p:nvSpPr>
        <p:spPr bwMode="auto">
          <a:xfrm flipV="1">
            <a:off x="3657601" y="4199162"/>
            <a:ext cx="1447800" cy="1"/>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6"/>
          <p:cNvSpPr>
            <a:spLocks noChangeShapeType="1"/>
          </p:cNvSpPr>
          <p:nvPr/>
        </p:nvSpPr>
        <p:spPr bwMode="auto">
          <a:xfrm>
            <a:off x="3657601" y="4208461"/>
            <a:ext cx="0" cy="735826"/>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 name="Text Box 7"/>
          <p:cNvSpPr txBox="1">
            <a:spLocks noChangeArrowheads="1"/>
          </p:cNvSpPr>
          <p:nvPr/>
        </p:nvSpPr>
        <p:spPr bwMode="auto">
          <a:xfrm>
            <a:off x="3764646" y="4775010"/>
            <a:ext cx="70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C</a:t>
            </a:r>
          </a:p>
        </p:txBody>
      </p:sp>
      <p:sp>
        <p:nvSpPr>
          <p:cNvPr id="23" name="Text Box 7"/>
          <p:cNvSpPr txBox="1">
            <a:spLocks noChangeArrowheads="1"/>
          </p:cNvSpPr>
          <p:nvPr/>
        </p:nvSpPr>
        <p:spPr bwMode="auto">
          <a:xfrm>
            <a:off x="4625303" y="3750128"/>
            <a:ext cx="70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R</a:t>
            </a:r>
          </a:p>
        </p:txBody>
      </p:sp>
    </p:spTree>
    <p:extLst>
      <p:ext uri="{BB962C8B-B14F-4D97-AF65-F5344CB8AC3E}">
        <p14:creationId xmlns:p14="http://schemas.microsoft.com/office/powerpoint/2010/main" val="2111867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Phasor Diagrams</a:t>
            </a:r>
          </a:p>
        </p:txBody>
      </p:sp>
      <p:sp>
        <p:nvSpPr>
          <p:cNvPr id="16" name="Line 6"/>
          <p:cNvSpPr>
            <a:spLocks noChangeShapeType="1"/>
          </p:cNvSpPr>
          <p:nvPr/>
        </p:nvSpPr>
        <p:spPr bwMode="auto">
          <a:xfrm flipV="1">
            <a:off x="6869012" y="3183205"/>
            <a:ext cx="0" cy="763005"/>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 name="Text Box 7"/>
          <p:cNvSpPr txBox="1">
            <a:spLocks noChangeArrowheads="1"/>
          </p:cNvSpPr>
          <p:nvPr/>
        </p:nvSpPr>
        <p:spPr bwMode="auto">
          <a:xfrm>
            <a:off x="6932396" y="3433039"/>
            <a:ext cx="1329867" cy="50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sym typeface="Symbol" pitchFamily="18" charset="2"/>
              </a:rPr>
              <a:t></a:t>
            </a:r>
            <a:r>
              <a:rPr lang="en-US" altLang="en-US" dirty="0" smtClean="0">
                <a:sym typeface="Symbol" pitchFamily="18" charset="2"/>
              </a:rPr>
              <a:t>V</a:t>
            </a:r>
            <a:r>
              <a:rPr lang="en-US" altLang="en-US" baseline="-25000" dirty="0" smtClean="0">
                <a:sym typeface="Symbol" pitchFamily="18" charset="2"/>
              </a:rPr>
              <a:t>L</a:t>
            </a:r>
            <a:r>
              <a:rPr lang="en-US" altLang="en-US" dirty="0">
                <a:sym typeface="Symbol" pitchFamily="18" charset="2"/>
              </a:rPr>
              <a:t> - V</a:t>
            </a:r>
            <a:r>
              <a:rPr lang="en-US" altLang="en-US" baseline="-25000" dirty="0">
                <a:sym typeface="Symbol" pitchFamily="18" charset="2"/>
              </a:rPr>
              <a:t>C</a:t>
            </a:r>
          </a:p>
          <a:p>
            <a:endParaRPr lang="en-US" altLang="en-US" baseline="-25000" dirty="0">
              <a:sym typeface="Symbol" pitchFamily="18" charset="2"/>
            </a:endParaRPr>
          </a:p>
        </p:txBody>
      </p:sp>
      <p:sp>
        <p:nvSpPr>
          <p:cNvPr id="26" name="Line 6"/>
          <p:cNvSpPr>
            <a:spLocks noChangeShapeType="1"/>
          </p:cNvSpPr>
          <p:nvPr/>
        </p:nvSpPr>
        <p:spPr bwMode="auto">
          <a:xfrm flipV="1">
            <a:off x="5442864" y="3946210"/>
            <a:ext cx="1447800" cy="1"/>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6"/>
          <p:cNvSpPr>
            <a:spLocks noChangeShapeType="1"/>
          </p:cNvSpPr>
          <p:nvPr/>
        </p:nvSpPr>
        <p:spPr bwMode="auto">
          <a:xfrm flipV="1">
            <a:off x="5442864" y="3183207"/>
            <a:ext cx="1426148" cy="752534"/>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 name="Text Box 7"/>
          <p:cNvSpPr txBox="1">
            <a:spLocks noChangeArrowheads="1"/>
          </p:cNvSpPr>
          <p:nvPr/>
        </p:nvSpPr>
        <p:spPr bwMode="auto">
          <a:xfrm>
            <a:off x="5797787" y="3946211"/>
            <a:ext cx="70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R</a:t>
            </a:r>
          </a:p>
        </p:txBody>
      </p:sp>
      <p:sp>
        <p:nvSpPr>
          <p:cNvPr id="19" name="Text Box 7"/>
          <p:cNvSpPr txBox="1">
            <a:spLocks noChangeArrowheads="1"/>
          </p:cNvSpPr>
          <p:nvPr/>
        </p:nvSpPr>
        <p:spPr bwMode="auto">
          <a:xfrm>
            <a:off x="5350336" y="3249287"/>
            <a:ext cx="706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err="1">
                <a:sym typeface="Symbol" pitchFamily="18" charset="2"/>
              </a:rPr>
              <a:t>V</a:t>
            </a:r>
            <a:r>
              <a:rPr lang="en-US" altLang="en-US" baseline="-25000" dirty="0" err="1">
                <a:sym typeface="Symbol" pitchFamily="18" charset="2"/>
              </a:rPr>
              <a:t>max</a:t>
            </a:r>
            <a:endParaRPr lang="en-US" altLang="en-US" baseline="-25000" dirty="0">
              <a:sym typeface="Symbol" pitchFamily="18" charset="2"/>
            </a:endParaRPr>
          </a:p>
        </p:txBody>
      </p:sp>
      <p:sp>
        <p:nvSpPr>
          <p:cNvPr id="24" name="Line 3"/>
          <p:cNvSpPr>
            <a:spLocks noChangeShapeType="1"/>
          </p:cNvSpPr>
          <p:nvPr/>
        </p:nvSpPr>
        <p:spPr bwMode="auto">
          <a:xfrm>
            <a:off x="1038568" y="1992631"/>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 name="Line 4"/>
          <p:cNvSpPr>
            <a:spLocks noChangeShapeType="1"/>
          </p:cNvSpPr>
          <p:nvPr/>
        </p:nvSpPr>
        <p:spPr bwMode="auto">
          <a:xfrm>
            <a:off x="276568" y="3919405"/>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 name="Line 6"/>
          <p:cNvSpPr>
            <a:spLocks noChangeShapeType="1"/>
          </p:cNvSpPr>
          <p:nvPr/>
        </p:nvSpPr>
        <p:spPr bwMode="auto">
          <a:xfrm flipV="1">
            <a:off x="1038568" y="2586359"/>
            <a:ext cx="0" cy="1333046"/>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 name="Text Box 7"/>
          <p:cNvSpPr txBox="1">
            <a:spLocks noChangeArrowheads="1"/>
          </p:cNvSpPr>
          <p:nvPr/>
        </p:nvSpPr>
        <p:spPr bwMode="auto">
          <a:xfrm>
            <a:off x="1145614" y="2418084"/>
            <a:ext cx="70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smtClean="0">
                <a:sym typeface="Symbol" pitchFamily="18" charset="2"/>
              </a:rPr>
              <a:t>L</a:t>
            </a:r>
            <a:endParaRPr lang="en-US" altLang="en-US" baseline="-25000" dirty="0">
              <a:sym typeface="Symbol" pitchFamily="18" charset="2"/>
            </a:endParaRPr>
          </a:p>
        </p:txBody>
      </p:sp>
      <p:sp>
        <p:nvSpPr>
          <p:cNvPr id="29" name="Text Box 10"/>
          <p:cNvSpPr txBox="1">
            <a:spLocks noChangeArrowheads="1"/>
          </p:cNvSpPr>
          <p:nvPr/>
        </p:nvSpPr>
        <p:spPr bwMode="auto">
          <a:xfrm>
            <a:off x="797268" y="1824356"/>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a:t>
            </a:r>
          </a:p>
        </p:txBody>
      </p:sp>
      <p:sp>
        <p:nvSpPr>
          <p:cNvPr id="30" name="Text Box 11"/>
          <p:cNvSpPr txBox="1">
            <a:spLocks noChangeArrowheads="1"/>
          </p:cNvSpPr>
          <p:nvPr/>
        </p:nvSpPr>
        <p:spPr bwMode="auto">
          <a:xfrm>
            <a:off x="3549539" y="3972246"/>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31" name="Line 6"/>
          <p:cNvSpPr>
            <a:spLocks noChangeShapeType="1"/>
          </p:cNvSpPr>
          <p:nvPr/>
        </p:nvSpPr>
        <p:spPr bwMode="auto">
          <a:xfrm flipV="1">
            <a:off x="1038568" y="3919404"/>
            <a:ext cx="1447800" cy="1"/>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 name="Line 6"/>
          <p:cNvSpPr>
            <a:spLocks noChangeShapeType="1"/>
          </p:cNvSpPr>
          <p:nvPr/>
        </p:nvSpPr>
        <p:spPr bwMode="auto">
          <a:xfrm>
            <a:off x="1038568" y="3928703"/>
            <a:ext cx="0" cy="735826"/>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 name="Text Box 7"/>
          <p:cNvSpPr txBox="1">
            <a:spLocks noChangeArrowheads="1"/>
          </p:cNvSpPr>
          <p:nvPr/>
        </p:nvSpPr>
        <p:spPr bwMode="auto">
          <a:xfrm>
            <a:off x="1145613" y="4495252"/>
            <a:ext cx="70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C</a:t>
            </a:r>
          </a:p>
        </p:txBody>
      </p:sp>
      <p:sp>
        <p:nvSpPr>
          <p:cNvPr id="34" name="Text Box 7"/>
          <p:cNvSpPr txBox="1">
            <a:spLocks noChangeArrowheads="1"/>
          </p:cNvSpPr>
          <p:nvPr/>
        </p:nvSpPr>
        <p:spPr bwMode="auto">
          <a:xfrm>
            <a:off x="2006270" y="3470370"/>
            <a:ext cx="7064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smtClean="0">
                <a:sym typeface="Symbol" pitchFamily="18" charset="2"/>
              </a:rPr>
              <a:t>V</a:t>
            </a:r>
            <a:r>
              <a:rPr lang="en-US" altLang="en-US" baseline="-25000" dirty="0">
                <a:sym typeface="Symbol" pitchFamily="18" charset="2"/>
              </a:rPr>
              <a:t>R</a:t>
            </a:r>
          </a:p>
        </p:txBody>
      </p:sp>
      <p:sp>
        <p:nvSpPr>
          <p:cNvPr id="35" name="Arc 9"/>
          <p:cNvSpPr>
            <a:spLocks/>
          </p:cNvSpPr>
          <p:nvPr/>
        </p:nvSpPr>
        <p:spPr bwMode="auto">
          <a:xfrm>
            <a:off x="5109029" y="3714275"/>
            <a:ext cx="841828" cy="239789"/>
          </a:xfrm>
          <a:custGeom>
            <a:avLst/>
            <a:gdLst>
              <a:gd name="G0" fmla="+- 0 0 0"/>
              <a:gd name="G1" fmla="+- 10233 0 0"/>
              <a:gd name="G2" fmla="+- 21600 0 0"/>
              <a:gd name="T0" fmla="*/ 19022 w 21600"/>
              <a:gd name="T1" fmla="*/ 0 h 13885"/>
              <a:gd name="T2" fmla="*/ 21289 w 21600"/>
              <a:gd name="T3" fmla="*/ 13885 h 13885"/>
              <a:gd name="T4" fmla="*/ 0 w 21600"/>
              <a:gd name="T5" fmla="*/ 10233 h 13885"/>
            </a:gdLst>
            <a:ahLst/>
            <a:cxnLst>
              <a:cxn ang="0">
                <a:pos x="T0" y="T1"/>
              </a:cxn>
              <a:cxn ang="0">
                <a:pos x="T2" y="T3"/>
              </a:cxn>
              <a:cxn ang="0">
                <a:pos x="T4" y="T5"/>
              </a:cxn>
            </a:cxnLst>
            <a:rect l="0" t="0" r="r" b="b"/>
            <a:pathLst>
              <a:path w="21600" h="13885" fill="none" extrusionOk="0">
                <a:moveTo>
                  <a:pt x="19022" y="-1"/>
                </a:moveTo>
                <a:cubicBezTo>
                  <a:pt x="20714" y="3145"/>
                  <a:pt x="21600" y="6661"/>
                  <a:pt x="21600" y="10233"/>
                </a:cubicBezTo>
                <a:cubicBezTo>
                  <a:pt x="21600" y="11456"/>
                  <a:pt x="21495" y="12678"/>
                  <a:pt x="21289" y="13885"/>
                </a:cubicBezTo>
              </a:path>
              <a:path w="21600" h="13885" stroke="0" extrusionOk="0">
                <a:moveTo>
                  <a:pt x="19022" y="-1"/>
                </a:moveTo>
                <a:cubicBezTo>
                  <a:pt x="20714" y="3145"/>
                  <a:pt x="21600" y="6661"/>
                  <a:pt x="21600" y="10233"/>
                </a:cubicBezTo>
                <a:cubicBezTo>
                  <a:pt x="21600" y="11456"/>
                  <a:pt x="21495" y="12678"/>
                  <a:pt x="21289" y="13885"/>
                </a:cubicBezTo>
                <a:lnTo>
                  <a:pt x="0" y="10233"/>
                </a:lnTo>
                <a:close/>
              </a:path>
            </a:pathLst>
          </a:cu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extBox 1"/>
          <p:cNvSpPr txBox="1"/>
          <p:nvPr/>
        </p:nvSpPr>
        <p:spPr>
          <a:xfrm>
            <a:off x="5921829" y="3594430"/>
            <a:ext cx="338554" cy="338554"/>
          </a:xfrm>
          <a:prstGeom prst="rect">
            <a:avLst/>
          </a:prstGeom>
          <a:noFill/>
        </p:spPr>
        <p:txBody>
          <a:bodyPr wrap="none" rtlCol="0">
            <a:spAutoFit/>
          </a:bodyPr>
          <a:lstStyle/>
          <a:p>
            <a:r>
              <a:rPr lang="en-US" dirty="0" smtClean="0">
                <a:sym typeface="Symbol"/>
              </a:rPr>
              <a:t></a:t>
            </a:r>
            <a:endParaRPr lang="en-US" dirty="0"/>
          </a:p>
        </p:txBody>
      </p:sp>
    </p:spTree>
    <p:extLst>
      <p:ext uri="{BB962C8B-B14F-4D97-AF65-F5344CB8AC3E}">
        <p14:creationId xmlns:p14="http://schemas.microsoft.com/office/powerpoint/2010/main" val="1436998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Elbow Connector 34"/>
          <p:cNvCxnSpPr/>
          <p:nvPr/>
        </p:nvCxnSpPr>
        <p:spPr>
          <a:xfrm flipV="1">
            <a:off x="4688856" y="4135846"/>
            <a:ext cx="3607574" cy="242378"/>
          </a:xfrm>
          <a:prstGeom prst="bentConnector2">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rot="10800000">
            <a:off x="576596" y="4211362"/>
            <a:ext cx="1600200" cy="457201"/>
          </a:xfrm>
          <a:prstGeom prst="bentConnector3">
            <a:avLst>
              <a:gd name="adj1" fmla="val 99887"/>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4"/>
          <p:cNvCxnSpPr/>
          <p:nvPr/>
        </p:nvCxnSpPr>
        <p:spPr>
          <a:xfrm rot="10800000" flipV="1">
            <a:off x="640096" y="2629973"/>
            <a:ext cx="1536700" cy="739503"/>
          </a:xfrm>
          <a:prstGeom prst="bentConnector3">
            <a:avLst>
              <a:gd name="adj1" fmla="val 101004"/>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flipH="1">
            <a:off x="2176796" y="2005134"/>
            <a:ext cx="3169920" cy="32461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flipH="1">
            <a:off x="2786396" y="2614734"/>
            <a:ext cx="1965960" cy="2072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flipH="1">
            <a:off x="4318016" y="2919534"/>
            <a:ext cx="1330960" cy="731520"/>
          </a:xfrm>
          <a:custGeom>
            <a:avLst/>
            <a:gdLst>
              <a:gd name="connsiteX0" fmla="*/ 302260 w 1330960"/>
              <a:gd name="connsiteY0" fmla="*/ 30480 h 579120"/>
              <a:gd name="connsiteX1" fmla="*/ 149860 w 1330960"/>
              <a:gd name="connsiteY1" fmla="*/ 76200 h 579120"/>
              <a:gd name="connsiteX2" fmla="*/ 1201420 w 1330960"/>
              <a:gd name="connsiteY2" fmla="*/ 487680 h 579120"/>
              <a:gd name="connsiteX3" fmla="*/ 927100 w 1330960"/>
              <a:gd name="connsiteY3" fmla="*/ 579120 h 579120"/>
            </a:gdLst>
            <a:ahLst/>
            <a:cxnLst>
              <a:cxn ang="0">
                <a:pos x="connsiteX0" y="connsiteY0"/>
              </a:cxn>
              <a:cxn ang="0">
                <a:pos x="connsiteX1" y="connsiteY1"/>
              </a:cxn>
              <a:cxn ang="0">
                <a:pos x="connsiteX2" y="connsiteY2"/>
              </a:cxn>
              <a:cxn ang="0">
                <a:pos x="connsiteX3" y="connsiteY3"/>
              </a:cxn>
            </a:cxnLst>
            <a:rect l="l" t="t" r="r" b="b"/>
            <a:pathLst>
              <a:path w="1330960" h="579120">
                <a:moveTo>
                  <a:pt x="302260" y="30480"/>
                </a:moveTo>
                <a:cubicBezTo>
                  <a:pt x="151130" y="15240"/>
                  <a:pt x="0" y="0"/>
                  <a:pt x="149860" y="76200"/>
                </a:cubicBezTo>
                <a:cubicBezTo>
                  <a:pt x="299720" y="152400"/>
                  <a:pt x="1071880" y="403860"/>
                  <a:pt x="1201420" y="487680"/>
                </a:cubicBezTo>
                <a:cubicBezTo>
                  <a:pt x="1330960" y="571500"/>
                  <a:pt x="1129030" y="575310"/>
                  <a:pt x="927100" y="579120"/>
                </a:cubicBez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flipH="1">
            <a:off x="4335434" y="3651054"/>
            <a:ext cx="1330960" cy="731520"/>
          </a:xfrm>
          <a:custGeom>
            <a:avLst/>
            <a:gdLst>
              <a:gd name="connsiteX0" fmla="*/ 302260 w 1330960"/>
              <a:gd name="connsiteY0" fmla="*/ 30480 h 579120"/>
              <a:gd name="connsiteX1" fmla="*/ 149860 w 1330960"/>
              <a:gd name="connsiteY1" fmla="*/ 76200 h 579120"/>
              <a:gd name="connsiteX2" fmla="*/ 1201420 w 1330960"/>
              <a:gd name="connsiteY2" fmla="*/ 487680 h 579120"/>
              <a:gd name="connsiteX3" fmla="*/ 927100 w 1330960"/>
              <a:gd name="connsiteY3" fmla="*/ 579120 h 579120"/>
            </a:gdLst>
            <a:ahLst/>
            <a:cxnLst>
              <a:cxn ang="0">
                <a:pos x="connsiteX0" y="connsiteY0"/>
              </a:cxn>
              <a:cxn ang="0">
                <a:pos x="connsiteX1" y="connsiteY1"/>
              </a:cxn>
              <a:cxn ang="0">
                <a:pos x="connsiteX2" y="connsiteY2"/>
              </a:cxn>
              <a:cxn ang="0">
                <a:pos x="connsiteX3" y="connsiteY3"/>
              </a:cxn>
            </a:cxnLst>
            <a:rect l="l" t="t" r="r" b="b"/>
            <a:pathLst>
              <a:path w="1330960" h="579120">
                <a:moveTo>
                  <a:pt x="302260" y="30480"/>
                </a:moveTo>
                <a:cubicBezTo>
                  <a:pt x="151130" y="15240"/>
                  <a:pt x="0" y="0"/>
                  <a:pt x="149860" y="76200"/>
                </a:cubicBezTo>
                <a:cubicBezTo>
                  <a:pt x="299720" y="152400"/>
                  <a:pt x="1071880" y="403860"/>
                  <a:pt x="1201420" y="487680"/>
                </a:cubicBezTo>
                <a:cubicBezTo>
                  <a:pt x="1330960" y="571500"/>
                  <a:pt x="1129030" y="575310"/>
                  <a:pt x="927100" y="579120"/>
                </a:cubicBez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flipH="1">
            <a:off x="4325636" y="2751894"/>
            <a:ext cx="838200" cy="259080"/>
          </a:xfrm>
          <a:custGeom>
            <a:avLst/>
            <a:gdLst>
              <a:gd name="connsiteX0" fmla="*/ 335280 w 635000"/>
              <a:gd name="connsiteY0" fmla="*/ 198120 h 198120"/>
              <a:gd name="connsiteX1" fmla="*/ 579120 w 635000"/>
              <a:gd name="connsiteY1" fmla="*/ 121920 h 198120"/>
              <a:gd name="connsiteX2" fmla="*/ 0 w 635000"/>
              <a:gd name="connsiteY2" fmla="*/ 0 h 198120"/>
            </a:gdLst>
            <a:ahLst/>
            <a:cxnLst>
              <a:cxn ang="0">
                <a:pos x="connsiteX0" y="connsiteY0"/>
              </a:cxn>
              <a:cxn ang="0">
                <a:pos x="connsiteX1" y="connsiteY1"/>
              </a:cxn>
              <a:cxn ang="0">
                <a:pos x="connsiteX2" y="connsiteY2"/>
              </a:cxn>
            </a:cxnLst>
            <a:rect l="l" t="t" r="r" b="b"/>
            <a:pathLst>
              <a:path w="635000" h="198120">
                <a:moveTo>
                  <a:pt x="335280" y="198120"/>
                </a:moveTo>
                <a:cubicBezTo>
                  <a:pt x="485140" y="176530"/>
                  <a:pt x="635000" y="154940"/>
                  <a:pt x="579120" y="121920"/>
                </a:cubicBezTo>
                <a:cubicBezTo>
                  <a:pt x="523240" y="88900"/>
                  <a:pt x="99060" y="22860"/>
                  <a:pt x="0" y="0"/>
                </a:cubicBez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Freeform 26"/>
          <p:cNvSpPr/>
          <p:nvPr/>
        </p:nvSpPr>
        <p:spPr>
          <a:xfrm>
            <a:off x="1818656" y="2889054"/>
            <a:ext cx="1330960" cy="411480"/>
          </a:xfrm>
          <a:custGeom>
            <a:avLst/>
            <a:gdLst>
              <a:gd name="connsiteX0" fmla="*/ 302260 w 1330960"/>
              <a:gd name="connsiteY0" fmla="*/ 30480 h 579120"/>
              <a:gd name="connsiteX1" fmla="*/ 149860 w 1330960"/>
              <a:gd name="connsiteY1" fmla="*/ 76200 h 579120"/>
              <a:gd name="connsiteX2" fmla="*/ 1201420 w 1330960"/>
              <a:gd name="connsiteY2" fmla="*/ 487680 h 579120"/>
              <a:gd name="connsiteX3" fmla="*/ 927100 w 1330960"/>
              <a:gd name="connsiteY3" fmla="*/ 579120 h 579120"/>
            </a:gdLst>
            <a:ahLst/>
            <a:cxnLst>
              <a:cxn ang="0">
                <a:pos x="connsiteX0" y="connsiteY0"/>
              </a:cxn>
              <a:cxn ang="0">
                <a:pos x="connsiteX1" y="connsiteY1"/>
              </a:cxn>
              <a:cxn ang="0">
                <a:pos x="connsiteX2" y="connsiteY2"/>
              </a:cxn>
              <a:cxn ang="0">
                <a:pos x="connsiteX3" y="connsiteY3"/>
              </a:cxn>
            </a:cxnLst>
            <a:rect l="l" t="t" r="r" b="b"/>
            <a:pathLst>
              <a:path w="1330960" h="579120">
                <a:moveTo>
                  <a:pt x="302260" y="30480"/>
                </a:moveTo>
                <a:cubicBezTo>
                  <a:pt x="151130" y="15240"/>
                  <a:pt x="0" y="0"/>
                  <a:pt x="149860" y="76200"/>
                </a:cubicBezTo>
                <a:cubicBezTo>
                  <a:pt x="299720" y="152400"/>
                  <a:pt x="1071880" y="403860"/>
                  <a:pt x="1201420" y="487680"/>
                </a:cubicBezTo>
                <a:cubicBezTo>
                  <a:pt x="1330960" y="571500"/>
                  <a:pt x="1129030" y="575310"/>
                  <a:pt x="927100" y="579120"/>
                </a:cubicBezTo>
              </a:path>
            </a:pathLst>
          </a:cu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Freeform 27"/>
          <p:cNvSpPr/>
          <p:nvPr/>
        </p:nvSpPr>
        <p:spPr>
          <a:xfrm>
            <a:off x="1833896" y="3346254"/>
            <a:ext cx="1330960" cy="411480"/>
          </a:xfrm>
          <a:custGeom>
            <a:avLst/>
            <a:gdLst>
              <a:gd name="connsiteX0" fmla="*/ 302260 w 1330960"/>
              <a:gd name="connsiteY0" fmla="*/ 30480 h 579120"/>
              <a:gd name="connsiteX1" fmla="*/ 149860 w 1330960"/>
              <a:gd name="connsiteY1" fmla="*/ 76200 h 579120"/>
              <a:gd name="connsiteX2" fmla="*/ 1201420 w 1330960"/>
              <a:gd name="connsiteY2" fmla="*/ 487680 h 579120"/>
              <a:gd name="connsiteX3" fmla="*/ 927100 w 1330960"/>
              <a:gd name="connsiteY3" fmla="*/ 579120 h 579120"/>
            </a:gdLst>
            <a:ahLst/>
            <a:cxnLst>
              <a:cxn ang="0">
                <a:pos x="connsiteX0" y="connsiteY0"/>
              </a:cxn>
              <a:cxn ang="0">
                <a:pos x="connsiteX1" y="connsiteY1"/>
              </a:cxn>
              <a:cxn ang="0">
                <a:pos x="connsiteX2" y="connsiteY2"/>
              </a:cxn>
              <a:cxn ang="0">
                <a:pos x="connsiteX3" y="connsiteY3"/>
              </a:cxn>
            </a:cxnLst>
            <a:rect l="l" t="t" r="r" b="b"/>
            <a:pathLst>
              <a:path w="1330960" h="579120">
                <a:moveTo>
                  <a:pt x="302260" y="30480"/>
                </a:moveTo>
                <a:cubicBezTo>
                  <a:pt x="151130" y="15240"/>
                  <a:pt x="0" y="0"/>
                  <a:pt x="149860" y="76200"/>
                </a:cubicBezTo>
                <a:cubicBezTo>
                  <a:pt x="299720" y="152400"/>
                  <a:pt x="1071880" y="403860"/>
                  <a:pt x="1201420" y="487680"/>
                </a:cubicBezTo>
                <a:cubicBezTo>
                  <a:pt x="1330960" y="571500"/>
                  <a:pt x="1129030" y="575310"/>
                  <a:pt x="927100" y="579120"/>
                </a:cubicBezTo>
              </a:path>
            </a:pathLst>
          </a:cu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1849136" y="3788214"/>
            <a:ext cx="1330960" cy="411480"/>
          </a:xfrm>
          <a:custGeom>
            <a:avLst/>
            <a:gdLst>
              <a:gd name="connsiteX0" fmla="*/ 302260 w 1330960"/>
              <a:gd name="connsiteY0" fmla="*/ 30480 h 579120"/>
              <a:gd name="connsiteX1" fmla="*/ 149860 w 1330960"/>
              <a:gd name="connsiteY1" fmla="*/ 76200 h 579120"/>
              <a:gd name="connsiteX2" fmla="*/ 1201420 w 1330960"/>
              <a:gd name="connsiteY2" fmla="*/ 487680 h 579120"/>
              <a:gd name="connsiteX3" fmla="*/ 927100 w 1330960"/>
              <a:gd name="connsiteY3" fmla="*/ 579120 h 579120"/>
            </a:gdLst>
            <a:ahLst/>
            <a:cxnLst>
              <a:cxn ang="0">
                <a:pos x="connsiteX0" y="connsiteY0"/>
              </a:cxn>
              <a:cxn ang="0">
                <a:pos x="connsiteX1" y="connsiteY1"/>
              </a:cxn>
              <a:cxn ang="0">
                <a:pos x="connsiteX2" y="connsiteY2"/>
              </a:cxn>
              <a:cxn ang="0">
                <a:pos x="connsiteX3" y="connsiteY3"/>
              </a:cxn>
            </a:cxnLst>
            <a:rect l="l" t="t" r="r" b="b"/>
            <a:pathLst>
              <a:path w="1330960" h="579120">
                <a:moveTo>
                  <a:pt x="302260" y="30480"/>
                </a:moveTo>
                <a:cubicBezTo>
                  <a:pt x="151130" y="15240"/>
                  <a:pt x="0" y="0"/>
                  <a:pt x="149860" y="76200"/>
                </a:cubicBezTo>
                <a:cubicBezTo>
                  <a:pt x="299720" y="152400"/>
                  <a:pt x="1071880" y="403860"/>
                  <a:pt x="1201420" y="487680"/>
                </a:cubicBezTo>
                <a:cubicBezTo>
                  <a:pt x="1330960" y="571500"/>
                  <a:pt x="1129030" y="575310"/>
                  <a:pt x="927100" y="579120"/>
                </a:cubicBezTo>
              </a:path>
            </a:pathLst>
          </a:cu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Freeform 29"/>
          <p:cNvSpPr/>
          <p:nvPr/>
        </p:nvSpPr>
        <p:spPr>
          <a:xfrm>
            <a:off x="1864376" y="4199694"/>
            <a:ext cx="1330960" cy="411480"/>
          </a:xfrm>
          <a:custGeom>
            <a:avLst/>
            <a:gdLst>
              <a:gd name="connsiteX0" fmla="*/ 302260 w 1330960"/>
              <a:gd name="connsiteY0" fmla="*/ 30480 h 579120"/>
              <a:gd name="connsiteX1" fmla="*/ 149860 w 1330960"/>
              <a:gd name="connsiteY1" fmla="*/ 76200 h 579120"/>
              <a:gd name="connsiteX2" fmla="*/ 1201420 w 1330960"/>
              <a:gd name="connsiteY2" fmla="*/ 487680 h 579120"/>
              <a:gd name="connsiteX3" fmla="*/ 927100 w 1330960"/>
              <a:gd name="connsiteY3" fmla="*/ 579120 h 579120"/>
            </a:gdLst>
            <a:ahLst/>
            <a:cxnLst>
              <a:cxn ang="0">
                <a:pos x="connsiteX0" y="connsiteY0"/>
              </a:cxn>
              <a:cxn ang="0">
                <a:pos x="connsiteX1" y="connsiteY1"/>
              </a:cxn>
              <a:cxn ang="0">
                <a:pos x="connsiteX2" y="connsiteY2"/>
              </a:cxn>
              <a:cxn ang="0">
                <a:pos x="connsiteX3" y="connsiteY3"/>
              </a:cxn>
            </a:cxnLst>
            <a:rect l="l" t="t" r="r" b="b"/>
            <a:pathLst>
              <a:path w="1330960" h="579120">
                <a:moveTo>
                  <a:pt x="302260" y="30480"/>
                </a:moveTo>
                <a:cubicBezTo>
                  <a:pt x="151130" y="15240"/>
                  <a:pt x="0" y="0"/>
                  <a:pt x="149860" y="76200"/>
                </a:cubicBezTo>
                <a:cubicBezTo>
                  <a:pt x="299720" y="152400"/>
                  <a:pt x="1071880" y="403860"/>
                  <a:pt x="1201420" y="487680"/>
                </a:cubicBezTo>
                <a:cubicBezTo>
                  <a:pt x="1330960" y="571500"/>
                  <a:pt x="1129030" y="575310"/>
                  <a:pt x="927100" y="579120"/>
                </a:cubicBezTo>
              </a:path>
            </a:pathLst>
          </a:cu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Freeform 38"/>
          <p:cNvSpPr/>
          <p:nvPr/>
        </p:nvSpPr>
        <p:spPr>
          <a:xfrm flipH="1">
            <a:off x="2176796" y="2629974"/>
            <a:ext cx="944880" cy="243840"/>
          </a:xfrm>
          <a:custGeom>
            <a:avLst/>
            <a:gdLst>
              <a:gd name="connsiteX0" fmla="*/ 944880 w 944880"/>
              <a:gd name="connsiteY0" fmla="*/ 0 h 243840"/>
              <a:gd name="connsiteX1" fmla="*/ 106680 w 944880"/>
              <a:gd name="connsiteY1" fmla="*/ 106680 h 243840"/>
              <a:gd name="connsiteX2" fmla="*/ 304800 w 944880"/>
              <a:gd name="connsiteY2" fmla="*/ 243840 h 243840"/>
            </a:gdLst>
            <a:ahLst/>
            <a:cxnLst>
              <a:cxn ang="0">
                <a:pos x="connsiteX0" y="connsiteY0"/>
              </a:cxn>
              <a:cxn ang="0">
                <a:pos x="connsiteX1" y="connsiteY1"/>
              </a:cxn>
              <a:cxn ang="0">
                <a:pos x="connsiteX2" y="connsiteY2"/>
              </a:cxn>
            </a:cxnLst>
            <a:rect l="l" t="t" r="r" b="b"/>
            <a:pathLst>
              <a:path w="944880" h="243840">
                <a:moveTo>
                  <a:pt x="944880" y="0"/>
                </a:moveTo>
                <a:cubicBezTo>
                  <a:pt x="579120" y="33020"/>
                  <a:pt x="213360" y="66040"/>
                  <a:pt x="106680" y="106680"/>
                </a:cubicBezTo>
                <a:cubicBezTo>
                  <a:pt x="0" y="147320"/>
                  <a:pt x="276860" y="223520"/>
                  <a:pt x="304800" y="243840"/>
                </a:cubicBezTo>
              </a:path>
            </a:pathLst>
          </a:cu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Connector 42"/>
          <p:cNvCxnSpPr>
            <a:stCxn id="39" idx="0"/>
          </p:cNvCxnSpPr>
          <p:nvPr/>
        </p:nvCxnSpPr>
        <p:spPr>
          <a:xfrm flipH="1">
            <a:off x="1445276" y="2629974"/>
            <a:ext cx="73152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5" idx="2"/>
            <a:endCxn id="16" idx="3"/>
          </p:cNvCxnSpPr>
          <p:nvPr/>
        </p:nvCxnSpPr>
        <p:spPr>
          <a:xfrm flipV="1">
            <a:off x="5163836" y="2747531"/>
            <a:ext cx="866140" cy="436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85073" y="4840596"/>
            <a:ext cx="1591590" cy="646331"/>
          </a:xfrm>
          <a:prstGeom prst="rect">
            <a:avLst/>
          </a:prstGeom>
          <a:noFill/>
        </p:spPr>
        <p:txBody>
          <a:bodyPr wrap="none" rtlCol="0">
            <a:spAutoFit/>
          </a:bodyPr>
          <a:lstStyle/>
          <a:p>
            <a:r>
              <a:rPr lang="en-US" dirty="0" smtClean="0"/>
              <a:t>Alternating </a:t>
            </a:r>
          </a:p>
          <a:p>
            <a:r>
              <a:rPr lang="en-US" dirty="0" smtClean="0"/>
              <a:t>Current Source</a:t>
            </a:r>
            <a:endParaRPr lang="en-US" dirty="0"/>
          </a:p>
        </p:txBody>
      </p:sp>
      <p:sp>
        <p:nvSpPr>
          <p:cNvPr id="62" name="TextBox 61"/>
          <p:cNvSpPr txBox="1"/>
          <p:nvPr/>
        </p:nvSpPr>
        <p:spPr>
          <a:xfrm>
            <a:off x="8582809" y="3295329"/>
            <a:ext cx="351378" cy="461665"/>
          </a:xfrm>
          <a:prstGeom prst="rect">
            <a:avLst/>
          </a:prstGeom>
          <a:noFill/>
        </p:spPr>
        <p:txBody>
          <a:bodyPr wrap="none" rtlCol="0">
            <a:spAutoFit/>
          </a:bodyPr>
          <a:lstStyle/>
          <a:p>
            <a:r>
              <a:rPr lang="en-US" sz="2400" dirty="0" smtClean="0"/>
              <a:t>R</a:t>
            </a:r>
            <a:endParaRPr lang="en-US" sz="2400" dirty="0"/>
          </a:p>
        </p:txBody>
      </p:sp>
      <p:grpSp>
        <p:nvGrpSpPr>
          <p:cNvPr id="36" name="Group 35"/>
          <p:cNvGrpSpPr/>
          <p:nvPr/>
        </p:nvGrpSpPr>
        <p:grpSpPr>
          <a:xfrm>
            <a:off x="211611" y="3351334"/>
            <a:ext cx="769257" cy="812800"/>
            <a:chOff x="4100285" y="2090049"/>
            <a:chExt cx="769257" cy="812800"/>
          </a:xfrm>
        </p:grpSpPr>
        <p:sp>
          <p:nvSpPr>
            <p:cNvPr id="37" name="Oval 36"/>
            <p:cNvSpPr/>
            <p:nvPr/>
          </p:nvSpPr>
          <p:spPr bwMode="auto">
            <a:xfrm>
              <a:off x="4100285" y="2090049"/>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38" name="Freeform 37"/>
            <p:cNvSpPr/>
            <p:nvPr/>
          </p:nvSpPr>
          <p:spPr bwMode="auto">
            <a:xfrm>
              <a:off x="4249056" y="2435556"/>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grpSp>
      <p:sp>
        <p:nvSpPr>
          <p:cNvPr id="16" name="Isosceles Triangle 15"/>
          <p:cNvSpPr/>
          <p:nvPr/>
        </p:nvSpPr>
        <p:spPr bwMode="auto">
          <a:xfrm rot="5400000">
            <a:off x="6008204" y="2522560"/>
            <a:ext cx="493486" cy="449942"/>
          </a:xfrm>
          <a:prstGeom prst="triangle">
            <a:avLst/>
          </a:prstGeom>
          <a:solidFill>
            <a:schemeClr val="tx1"/>
          </a:solidFill>
          <a:ln w="9525"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7" name="Rectangle 16"/>
          <p:cNvSpPr/>
          <p:nvPr/>
        </p:nvSpPr>
        <p:spPr bwMode="auto">
          <a:xfrm>
            <a:off x="6434199" y="2482645"/>
            <a:ext cx="45719" cy="529772"/>
          </a:xfrm>
          <a:prstGeom prst="rect">
            <a:avLst/>
          </a:prstGeom>
          <a:solidFill>
            <a:schemeClr val="tx1"/>
          </a:solidFill>
          <a:ln w="9525" cap="flat" cmpd="sng" algn="ctr">
            <a:no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pic>
        <p:nvPicPr>
          <p:cNvPr id="46"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6333811" y="3169410"/>
            <a:ext cx="1635044" cy="79128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510113" y="3308371"/>
            <a:ext cx="1601662" cy="488708"/>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Straight Connector 50"/>
          <p:cNvCxnSpPr>
            <a:endCxn id="48" idx="1"/>
          </p:cNvCxnSpPr>
          <p:nvPr/>
        </p:nvCxnSpPr>
        <p:spPr>
          <a:xfrm>
            <a:off x="6448713" y="2746787"/>
            <a:ext cx="1862231" cy="510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899364" y="2005134"/>
            <a:ext cx="856325" cy="400110"/>
          </a:xfrm>
          <a:prstGeom prst="rect">
            <a:avLst/>
          </a:prstGeom>
          <a:noFill/>
        </p:spPr>
        <p:txBody>
          <a:bodyPr wrap="none" rtlCol="0">
            <a:spAutoFit/>
          </a:bodyPr>
          <a:lstStyle/>
          <a:p>
            <a:r>
              <a:rPr lang="en-US" sz="2000" dirty="0" smtClean="0"/>
              <a:t>Diode</a:t>
            </a:r>
            <a:endParaRPr lang="en-US" sz="2000" dirty="0"/>
          </a:p>
        </p:txBody>
      </p:sp>
      <p:sp>
        <p:nvSpPr>
          <p:cNvPr id="52" name="TextBox 51"/>
          <p:cNvSpPr txBox="1"/>
          <p:nvPr/>
        </p:nvSpPr>
        <p:spPr>
          <a:xfrm>
            <a:off x="6327526" y="3334220"/>
            <a:ext cx="407484" cy="461665"/>
          </a:xfrm>
          <a:prstGeom prst="rect">
            <a:avLst/>
          </a:prstGeom>
          <a:noFill/>
        </p:spPr>
        <p:txBody>
          <a:bodyPr wrap="none" rtlCol="0">
            <a:spAutoFit/>
          </a:bodyPr>
          <a:lstStyle/>
          <a:p>
            <a:r>
              <a:rPr lang="en-US" sz="2400" dirty="0"/>
              <a:t>C</a:t>
            </a:r>
          </a:p>
        </p:txBody>
      </p:sp>
    </p:spTree>
    <p:extLst>
      <p:ext uri="{BB962C8B-B14F-4D97-AF65-F5344CB8AC3E}">
        <p14:creationId xmlns:p14="http://schemas.microsoft.com/office/powerpoint/2010/main" val="661878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 name="Group 3"/>
          <p:cNvGrpSpPr/>
          <p:nvPr/>
        </p:nvGrpSpPr>
        <p:grpSpPr>
          <a:xfrm>
            <a:off x="64878" y="1287100"/>
            <a:ext cx="4015211" cy="3497014"/>
            <a:chOff x="4870670" y="1730035"/>
            <a:chExt cx="4015211" cy="3497014"/>
          </a:xfrm>
        </p:grpSpPr>
        <p:sp>
          <p:nvSpPr>
            <p:cNvPr id="57" name="Line 3"/>
            <p:cNvSpPr>
              <a:spLocks noChangeShapeType="1"/>
            </p:cNvSpPr>
            <p:nvPr/>
          </p:nvSpPr>
          <p:spPr bwMode="auto">
            <a:xfrm>
              <a:off x="5660582" y="2255249"/>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 name="Line 4"/>
            <p:cNvSpPr>
              <a:spLocks noChangeShapeType="1"/>
            </p:cNvSpPr>
            <p:nvPr/>
          </p:nvSpPr>
          <p:spPr bwMode="auto">
            <a:xfrm>
              <a:off x="4898582" y="4312649"/>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 name="TextBox 55"/>
            <p:cNvSpPr txBox="1"/>
            <p:nvPr/>
          </p:nvSpPr>
          <p:spPr>
            <a:xfrm>
              <a:off x="8149782" y="4339772"/>
              <a:ext cx="736099" cy="338554"/>
            </a:xfrm>
            <a:prstGeom prst="rect">
              <a:avLst/>
            </a:prstGeom>
            <a:noFill/>
          </p:spPr>
          <p:txBody>
            <a:bodyPr wrap="none" rtlCol="0">
              <a:spAutoFit/>
            </a:bodyPr>
            <a:lstStyle/>
            <a:p>
              <a:r>
                <a:rPr lang="en-US" dirty="0"/>
                <a:t>l</a:t>
              </a:r>
              <a:r>
                <a:rPr lang="en-US" dirty="0" smtClean="0"/>
                <a:t>og(</a:t>
              </a:r>
              <a:r>
                <a:rPr lang="en-US" dirty="0" smtClean="0">
                  <a:sym typeface="Symbol"/>
                </a:rPr>
                <a:t></a:t>
              </a:r>
              <a:r>
                <a:rPr lang="en-US" dirty="0" smtClean="0"/>
                <a:t>)</a:t>
              </a:r>
              <a:endParaRPr lang="en-US" dirty="0"/>
            </a:p>
          </p:txBody>
        </p:sp>
        <p:sp>
          <p:nvSpPr>
            <p:cNvPr id="60" name="TextBox 59"/>
            <p:cNvSpPr txBox="1"/>
            <p:nvPr/>
          </p:nvSpPr>
          <p:spPr>
            <a:xfrm>
              <a:off x="4870670" y="1730035"/>
              <a:ext cx="1481496" cy="461665"/>
            </a:xfrm>
            <a:prstGeom prst="rect">
              <a:avLst/>
            </a:prstGeom>
            <a:solidFill>
              <a:schemeClr val="bg1"/>
            </a:solidFill>
          </p:spPr>
          <p:txBody>
            <a:bodyPr wrap="none" rtlCol="0">
              <a:spAutoFit/>
            </a:bodyPr>
            <a:lstStyle/>
            <a:p>
              <a:r>
                <a:rPr lang="en-US" sz="2400" dirty="0" smtClean="0">
                  <a:sym typeface="Symbol"/>
                </a:rPr>
                <a:t></a:t>
              </a:r>
              <a:r>
                <a:rPr lang="en-US" sz="2400" dirty="0" err="1" smtClean="0">
                  <a:sym typeface="Symbol"/>
                </a:rPr>
                <a:t>v</a:t>
              </a:r>
              <a:r>
                <a:rPr lang="en-US" sz="2400" baseline="-25000" dirty="0" err="1" smtClean="0">
                  <a:sym typeface="Symbol"/>
                </a:rPr>
                <a:t>out</a:t>
              </a:r>
              <a:r>
                <a:rPr lang="en-US" sz="2400" dirty="0">
                  <a:sym typeface="Symbol"/>
                </a:rPr>
                <a:t>/ </a:t>
              </a:r>
              <a:r>
                <a:rPr lang="en-US" sz="2400" dirty="0" smtClean="0">
                  <a:sym typeface="Symbol"/>
                </a:rPr>
                <a:t>v</a:t>
              </a:r>
              <a:r>
                <a:rPr lang="en-US" sz="2400" baseline="-25000" dirty="0" smtClean="0">
                  <a:sym typeface="Symbol"/>
                </a:rPr>
                <a:t>in</a:t>
              </a:r>
              <a:endParaRPr lang="en-US" sz="2400" dirty="0"/>
            </a:p>
          </p:txBody>
        </p:sp>
        <p:sp>
          <p:nvSpPr>
            <p:cNvPr id="59" name="TextBox 58"/>
            <p:cNvSpPr txBox="1"/>
            <p:nvPr/>
          </p:nvSpPr>
          <p:spPr>
            <a:xfrm>
              <a:off x="5312229" y="2574427"/>
              <a:ext cx="298480" cy="338554"/>
            </a:xfrm>
            <a:prstGeom prst="rect">
              <a:avLst/>
            </a:prstGeom>
            <a:noFill/>
          </p:spPr>
          <p:txBody>
            <a:bodyPr wrap="none" rtlCol="0">
              <a:spAutoFit/>
            </a:bodyPr>
            <a:lstStyle/>
            <a:p>
              <a:r>
                <a:rPr lang="en-US" dirty="0" smtClean="0"/>
                <a:t>1</a:t>
              </a:r>
              <a:endParaRPr lang="en-US" dirty="0"/>
            </a:p>
          </p:txBody>
        </p:sp>
        <p:cxnSp>
          <p:nvCxnSpPr>
            <p:cNvPr id="62" name="Straight Connector 61"/>
            <p:cNvCxnSpPr/>
            <p:nvPr/>
          </p:nvCxnSpPr>
          <p:spPr bwMode="auto">
            <a:xfrm>
              <a:off x="5596195" y="2759724"/>
              <a:ext cx="165977" cy="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8656" name="Freeform 198655"/>
            <p:cNvSpPr/>
            <p:nvPr/>
          </p:nvSpPr>
          <p:spPr bwMode="auto">
            <a:xfrm>
              <a:off x="5679183" y="2756950"/>
              <a:ext cx="2873828" cy="1524000"/>
            </a:xfrm>
            <a:custGeom>
              <a:avLst/>
              <a:gdLst>
                <a:gd name="connsiteX0" fmla="*/ 0 w 2873828"/>
                <a:gd name="connsiteY0" fmla="*/ 0 h 1524000"/>
                <a:gd name="connsiteX1" fmla="*/ 1030514 w 2873828"/>
                <a:gd name="connsiteY1" fmla="*/ 290286 h 1524000"/>
                <a:gd name="connsiteX2" fmla="*/ 1886857 w 2873828"/>
                <a:gd name="connsiteY2" fmla="*/ 1190172 h 1524000"/>
                <a:gd name="connsiteX3" fmla="*/ 2873828 w 2873828"/>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2873828" h="1524000">
                  <a:moveTo>
                    <a:pt x="0" y="0"/>
                  </a:moveTo>
                  <a:cubicBezTo>
                    <a:pt x="358019" y="45962"/>
                    <a:pt x="716038" y="91924"/>
                    <a:pt x="1030514" y="290286"/>
                  </a:cubicBezTo>
                  <a:cubicBezTo>
                    <a:pt x="1344990" y="488648"/>
                    <a:pt x="1579638" y="984553"/>
                    <a:pt x="1886857" y="1190172"/>
                  </a:cubicBezTo>
                  <a:cubicBezTo>
                    <a:pt x="2194076" y="1395791"/>
                    <a:pt x="2873828" y="1524000"/>
                    <a:pt x="2873828" y="1524000"/>
                  </a:cubicBezTo>
                </a:path>
              </a:pathLst>
            </a:custGeom>
            <a:noFill/>
            <a:ln w="95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198659" name="Straight Connector 198658"/>
            <p:cNvCxnSpPr/>
            <p:nvPr/>
          </p:nvCxnSpPr>
          <p:spPr bwMode="auto">
            <a:xfrm>
              <a:off x="5762172" y="2759724"/>
              <a:ext cx="2757713" cy="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 name="Group 2"/>
          <p:cNvGrpSpPr/>
          <p:nvPr/>
        </p:nvGrpSpPr>
        <p:grpSpPr>
          <a:xfrm>
            <a:off x="4563647" y="1865955"/>
            <a:ext cx="4587640" cy="2154697"/>
            <a:chOff x="283030" y="2185075"/>
            <a:chExt cx="4587640" cy="2154697"/>
          </a:xfrm>
        </p:grpSpPr>
        <p:grpSp>
          <p:nvGrpSpPr>
            <p:cNvPr id="6" name="Group 5"/>
            <p:cNvGrpSpPr/>
            <p:nvPr/>
          </p:nvGrpSpPr>
          <p:grpSpPr>
            <a:xfrm>
              <a:off x="283030" y="3035607"/>
              <a:ext cx="591731" cy="594028"/>
              <a:chOff x="4100285" y="2090049"/>
              <a:chExt cx="769257" cy="812800"/>
            </a:xfrm>
          </p:grpSpPr>
          <p:sp>
            <p:nvSpPr>
              <p:cNvPr id="7" name="Oval 6"/>
              <p:cNvSpPr/>
              <p:nvPr/>
            </p:nvSpPr>
            <p:spPr bwMode="auto">
              <a:xfrm>
                <a:off x="4100285" y="2090049"/>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8" name="Freeform 7"/>
              <p:cNvSpPr/>
              <p:nvPr/>
            </p:nvSpPr>
            <p:spPr bwMode="auto">
              <a:xfrm>
                <a:off x="4249056" y="2435556"/>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grpSp>
        <p:cxnSp>
          <p:nvCxnSpPr>
            <p:cNvPr id="9" name="Straight Connector 8"/>
            <p:cNvCxnSpPr/>
            <p:nvPr/>
          </p:nvCxnSpPr>
          <p:spPr bwMode="auto">
            <a:xfrm>
              <a:off x="578895" y="4280686"/>
              <a:ext cx="2565096"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587270" y="2372608"/>
              <a:ext cx="750846" cy="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a:endCxn id="7" idx="0"/>
            </p:cNvCxnSpPr>
            <p:nvPr/>
          </p:nvCxnSpPr>
          <p:spPr bwMode="auto">
            <a:xfrm flipH="1">
              <a:off x="578896" y="2361799"/>
              <a:ext cx="8375" cy="67380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2993270" y="2372608"/>
              <a:ext cx="946212" cy="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3003486" y="4278715"/>
              <a:ext cx="935995" cy="197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034637" y="3052737"/>
              <a:ext cx="1937704" cy="5783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1101663" y="2185075"/>
              <a:ext cx="1941643" cy="3759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1861443" y="2586687"/>
              <a:ext cx="370614" cy="400110"/>
            </a:xfrm>
            <a:prstGeom prst="rect">
              <a:avLst/>
            </a:prstGeom>
            <a:noFill/>
          </p:spPr>
          <p:txBody>
            <a:bodyPr wrap="none" rtlCol="0">
              <a:spAutoFit/>
            </a:bodyPr>
            <a:lstStyle/>
            <a:p>
              <a:r>
                <a:rPr lang="en-US" sz="2000" dirty="0" smtClean="0"/>
                <a:t>R</a:t>
              </a:r>
              <a:endParaRPr lang="en-US" sz="2000" dirty="0"/>
            </a:p>
          </p:txBody>
        </p:sp>
        <p:sp>
          <p:nvSpPr>
            <p:cNvPr id="42" name="TextBox 41"/>
            <p:cNvSpPr txBox="1"/>
            <p:nvPr/>
          </p:nvSpPr>
          <p:spPr>
            <a:xfrm>
              <a:off x="2306851" y="3057285"/>
              <a:ext cx="407484" cy="461665"/>
            </a:xfrm>
            <a:prstGeom prst="rect">
              <a:avLst/>
            </a:prstGeom>
            <a:noFill/>
          </p:spPr>
          <p:txBody>
            <a:bodyPr wrap="none" rtlCol="0">
              <a:spAutoFit/>
            </a:bodyPr>
            <a:lstStyle/>
            <a:p>
              <a:r>
                <a:rPr lang="en-US" sz="2400" dirty="0" smtClean="0"/>
                <a:t>C</a:t>
              </a:r>
              <a:endParaRPr lang="en-US" sz="2400" dirty="0"/>
            </a:p>
          </p:txBody>
        </p:sp>
        <p:cxnSp>
          <p:nvCxnSpPr>
            <p:cNvPr id="48" name="Straight Connector 47"/>
            <p:cNvCxnSpPr/>
            <p:nvPr/>
          </p:nvCxnSpPr>
          <p:spPr bwMode="auto">
            <a:xfrm flipH="1">
              <a:off x="585870" y="3629635"/>
              <a:ext cx="8375" cy="67380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Oval 49"/>
            <p:cNvSpPr/>
            <p:nvPr/>
          </p:nvSpPr>
          <p:spPr bwMode="auto">
            <a:xfrm>
              <a:off x="3928321" y="2286194"/>
              <a:ext cx="189800" cy="168701"/>
            </a:xfrm>
            <a:prstGeom prst="ellipse">
              <a:avLst/>
            </a:prstGeom>
            <a:solidFill>
              <a:schemeClr val="bg1"/>
            </a:solid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51" name="Oval 50"/>
            <p:cNvSpPr/>
            <p:nvPr/>
          </p:nvSpPr>
          <p:spPr bwMode="auto">
            <a:xfrm>
              <a:off x="3939481" y="4171071"/>
              <a:ext cx="189800" cy="168701"/>
            </a:xfrm>
            <a:prstGeom prst="ellipse">
              <a:avLst/>
            </a:prstGeom>
            <a:solidFill>
              <a:schemeClr val="bg1"/>
            </a:solid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53" name="Straight Arrow Connector 52"/>
            <p:cNvCxnSpPr/>
            <p:nvPr/>
          </p:nvCxnSpPr>
          <p:spPr bwMode="auto">
            <a:xfrm>
              <a:off x="4023220" y="2571576"/>
              <a:ext cx="11161" cy="1479821"/>
            </a:xfrm>
            <a:prstGeom prst="straightConnector1">
              <a:avLst/>
            </a:prstGeom>
            <a:solidFill>
              <a:schemeClr val="accent1"/>
            </a:solidFill>
            <a:ln w="9525" cap="flat" cmpd="sng" algn="ctr">
              <a:solidFill>
                <a:schemeClr val="tx1"/>
              </a:solidFill>
              <a:prstDash val="solid"/>
              <a:miter lim="800000"/>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3716710" y="3119415"/>
              <a:ext cx="1153960" cy="461665"/>
            </a:xfrm>
            <a:prstGeom prst="rect">
              <a:avLst/>
            </a:prstGeom>
            <a:solidFill>
              <a:schemeClr val="bg1"/>
            </a:solidFill>
          </p:spPr>
          <p:txBody>
            <a:bodyPr wrap="square" rtlCol="0">
              <a:spAutoFit/>
            </a:bodyPr>
            <a:lstStyle/>
            <a:p>
              <a:r>
                <a:rPr lang="en-US" sz="2400" dirty="0" smtClean="0">
                  <a:sym typeface="Symbol"/>
                </a:rPr>
                <a:t></a:t>
              </a:r>
              <a:r>
                <a:rPr lang="en-US" sz="2400" dirty="0" err="1" smtClean="0">
                  <a:sym typeface="Symbol"/>
                </a:rPr>
                <a:t>v</a:t>
              </a:r>
              <a:r>
                <a:rPr lang="en-US" sz="2400" baseline="-25000" dirty="0" err="1" smtClean="0">
                  <a:sym typeface="Symbol"/>
                </a:rPr>
                <a:t>out</a:t>
              </a:r>
              <a:endParaRPr lang="en-US" sz="2400" dirty="0"/>
            </a:p>
          </p:txBody>
        </p:sp>
        <p:sp>
          <p:nvSpPr>
            <p:cNvPr id="31" name="TextBox 30"/>
            <p:cNvSpPr txBox="1"/>
            <p:nvPr/>
          </p:nvSpPr>
          <p:spPr>
            <a:xfrm>
              <a:off x="917728" y="3098099"/>
              <a:ext cx="840776" cy="461665"/>
            </a:xfrm>
            <a:prstGeom prst="rect">
              <a:avLst/>
            </a:prstGeom>
            <a:solidFill>
              <a:schemeClr val="bg1"/>
            </a:solidFill>
          </p:spPr>
          <p:txBody>
            <a:bodyPr wrap="square" rtlCol="0">
              <a:spAutoFit/>
            </a:bodyPr>
            <a:lstStyle/>
            <a:p>
              <a:r>
                <a:rPr lang="en-US" sz="2400" dirty="0" smtClean="0">
                  <a:sym typeface="Symbol"/>
                </a:rPr>
                <a:t>v</a:t>
              </a:r>
              <a:r>
                <a:rPr lang="en-US" sz="2400" baseline="-25000" dirty="0" smtClean="0">
                  <a:sym typeface="Symbol"/>
                </a:rPr>
                <a:t>in</a:t>
              </a:r>
              <a:endParaRPr lang="en-US" sz="2400" dirty="0"/>
            </a:p>
          </p:txBody>
        </p:sp>
      </p:grpSp>
    </p:spTree>
    <p:extLst>
      <p:ext uri="{BB962C8B-B14F-4D97-AF65-F5344CB8AC3E}">
        <p14:creationId xmlns:p14="http://schemas.microsoft.com/office/powerpoint/2010/main" val="4139250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55" name="Group 54"/>
          <p:cNvGrpSpPr/>
          <p:nvPr/>
        </p:nvGrpSpPr>
        <p:grpSpPr>
          <a:xfrm>
            <a:off x="4842736" y="2035444"/>
            <a:ext cx="4274456" cy="2256316"/>
            <a:chOff x="283029" y="2083455"/>
            <a:chExt cx="5556846" cy="3087285"/>
          </a:xfrm>
        </p:grpSpPr>
        <p:grpSp>
          <p:nvGrpSpPr>
            <p:cNvPr id="6" name="Group 5"/>
            <p:cNvGrpSpPr/>
            <p:nvPr/>
          </p:nvGrpSpPr>
          <p:grpSpPr>
            <a:xfrm>
              <a:off x="283029" y="3386269"/>
              <a:ext cx="769257" cy="812800"/>
              <a:chOff x="4100285" y="2090049"/>
              <a:chExt cx="769257" cy="812800"/>
            </a:xfrm>
          </p:grpSpPr>
          <p:sp>
            <p:nvSpPr>
              <p:cNvPr id="7" name="Oval 6"/>
              <p:cNvSpPr/>
              <p:nvPr/>
            </p:nvSpPr>
            <p:spPr bwMode="auto">
              <a:xfrm>
                <a:off x="4100285" y="2090049"/>
                <a:ext cx="769257" cy="812800"/>
              </a:xfrm>
              <a:prstGeom prst="ellipse">
                <a:avLst/>
              </a:prstGeom>
              <a:solidFill>
                <a:schemeClr val="bg1"/>
              </a:solidFill>
              <a:ln w="571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8" name="Freeform 7"/>
              <p:cNvSpPr/>
              <p:nvPr/>
            </p:nvSpPr>
            <p:spPr bwMode="auto">
              <a:xfrm>
                <a:off x="4249056" y="2435556"/>
                <a:ext cx="493486" cy="150815"/>
              </a:xfrm>
              <a:custGeom>
                <a:avLst/>
                <a:gdLst>
                  <a:gd name="connsiteX0" fmla="*/ 0 w 3730172"/>
                  <a:gd name="connsiteY0" fmla="*/ 969286 h 1898823"/>
                  <a:gd name="connsiteX1" fmla="*/ 972458 w 3730172"/>
                  <a:gd name="connsiteY1" fmla="*/ 25858 h 1898823"/>
                  <a:gd name="connsiteX2" fmla="*/ 2772229 w 3730172"/>
                  <a:gd name="connsiteY2" fmla="*/ 1883686 h 1898823"/>
                  <a:gd name="connsiteX3" fmla="*/ 3730172 w 3730172"/>
                  <a:gd name="connsiteY3" fmla="*/ 954772 h 1898823"/>
                </a:gdLst>
                <a:ahLst/>
                <a:cxnLst>
                  <a:cxn ang="0">
                    <a:pos x="connsiteX0" y="connsiteY0"/>
                  </a:cxn>
                  <a:cxn ang="0">
                    <a:pos x="connsiteX1" y="connsiteY1"/>
                  </a:cxn>
                  <a:cxn ang="0">
                    <a:pos x="connsiteX2" y="connsiteY2"/>
                  </a:cxn>
                  <a:cxn ang="0">
                    <a:pos x="connsiteX3" y="connsiteY3"/>
                  </a:cxn>
                </a:cxnLst>
                <a:rect l="l" t="t" r="r" b="b"/>
                <a:pathLst>
                  <a:path w="3730172" h="1898823">
                    <a:moveTo>
                      <a:pt x="0" y="969286"/>
                    </a:moveTo>
                    <a:cubicBezTo>
                      <a:pt x="255210" y="421372"/>
                      <a:pt x="510420" y="-126542"/>
                      <a:pt x="972458" y="25858"/>
                    </a:cubicBezTo>
                    <a:cubicBezTo>
                      <a:pt x="1434496" y="178258"/>
                      <a:pt x="2312610" y="1728867"/>
                      <a:pt x="2772229" y="1883686"/>
                    </a:cubicBezTo>
                    <a:cubicBezTo>
                      <a:pt x="3231848" y="2038505"/>
                      <a:pt x="3730172" y="954772"/>
                      <a:pt x="3730172" y="954772"/>
                    </a:cubicBezTo>
                  </a:path>
                </a:pathLst>
              </a:custGeom>
              <a:noFill/>
              <a:ln w="571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grpSp>
        <p:cxnSp>
          <p:nvCxnSpPr>
            <p:cNvPr id="9" name="Straight Connector 8"/>
            <p:cNvCxnSpPr/>
            <p:nvPr/>
          </p:nvCxnSpPr>
          <p:spPr bwMode="auto">
            <a:xfrm>
              <a:off x="667657" y="5089893"/>
              <a:ext cx="3334657" cy="0"/>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678545" y="2479097"/>
              <a:ext cx="976109" cy="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a:endCxn id="7" idx="0"/>
            </p:cNvCxnSpPr>
            <p:nvPr/>
          </p:nvCxnSpPr>
          <p:spPr bwMode="auto">
            <a:xfrm flipH="1">
              <a:off x="667658" y="2464308"/>
              <a:ext cx="10887" cy="92196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3806374" y="2479097"/>
              <a:ext cx="1230087" cy="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3819656" y="5087196"/>
              <a:ext cx="1216805" cy="2697"/>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599" y="2083455"/>
              <a:ext cx="2667256" cy="79128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488900" y="3548315"/>
              <a:ext cx="2656722" cy="488708"/>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3053081" y="3561403"/>
              <a:ext cx="481803" cy="547465"/>
            </a:xfrm>
            <a:prstGeom prst="rect">
              <a:avLst/>
            </a:prstGeom>
            <a:noFill/>
          </p:spPr>
          <p:txBody>
            <a:bodyPr wrap="none" rtlCol="0">
              <a:spAutoFit/>
            </a:bodyPr>
            <a:lstStyle/>
            <a:p>
              <a:r>
                <a:rPr lang="en-US" sz="2000" dirty="0" smtClean="0"/>
                <a:t>R</a:t>
              </a:r>
              <a:endParaRPr lang="en-US" sz="2000" dirty="0"/>
            </a:p>
          </p:txBody>
        </p:sp>
        <p:sp>
          <p:nvSpPr>
            <p:cNvPr id="42" name="TextBox 41"/>
            <p:cNvSpPr txBox="1"/>
            <p:nvPr/>
          </p:nvSpPr>
          <p:spPr>
            <a:xfrm>
              <a:off x="2255552" y="2902638"/>
              <a:ext cx="529734" cy="631690"/>
            </a:xfrm>
            <a:prstGeom prst="rect">
              <a:avLst/>
            </a:prstGeom>
            <a:noFill/>
          </p:spPr>
          <p:txBody>
            <a:bodyPr wrap="none" rtlCol="0">
              <a:spAutoFit/>
            </a:bodyPr>
            <a:lstStyle/>
            <a:p>
              <a:r>
                <a:rPr lang="en-US" sz="2400" dirty="0" smtClean="0"/>
                <a:t>C</a:t>
              </a:r>
              <a:endParaRPr lang="en-US" sz="2400" dirty="0"/>
            </a:p>
          </p:txBody>
        </p:sp>
        <p:cxnSp>
          <p:nvCxnSpPr>
            <p:cNvPr id="48" name="Straight Connector 47"/>
            <p:cNvCxnSpPr/>
            <p:nvPr/>
          </p:nvCxnSpPr>
          <p:spPr bwMode="auto">
            <a:xfrm flipH="1">
              <a:off x="676725" y="4199069"/>
              <a:ext cx="10887" cy="921961"/>
            </a:xfrm>
            <a:prstGeom prst="line">
              <a:avLst/>
            </a:prstGeom>
            <a:solidFill>
              <a:schemeClr val="accent1"/>
            </a:solidFill>
            <a:ln w="381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Oval 49"/>
            <p:cNvSpPr/>
            <p:nvPr/>
          </p:nvSpPr>
          <p:spPr bwMode="auto">
            <a:xfrm>
              <a:off x="5021952" y="2360858"/>
              <a:ext cx="246743" cy="230831"/>
            </a:xfrm>
            <a:prstGeom prst="ellipse">
              <a:avLst/>
            </a:prstGeom>
            <a:solidFill>
              <a:schemeClr val="bg1"/>
            </a:solid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51" name="Oval 50"/>
            <p:cNvSpPr/>
            <p:nvPr/>
          </p:nvSpPr>
          <p:spPr bwMode="auto">
            <a:xfrm>
              <a:off x="5036461" y="4939909"/>
              <a:ext cx="246743" cy="230831"/>
            </a:xfrm>
            <a:prstGeom prst="ellipse">
              <a:avLst/>
            </a:prstGeom>
            <a:solidFill>
              <a:schemeClr val="bg1"/>
            </a:solidFill>
            <a:ln w="381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53" name="Straight Arrow Connector 52"/>
            <p:cNvCxnSpPr/>
            <p:nvPr/>
          </p:nvCxnSpPr>
          <p:spPr bwMode="auto">
            <a:xfrm>
              <a:off x="5145323" y="2751343"/>
              <a:ext cx="14509" cy="2024818"/>
            </a:xfrm>
            <a:prstGeom prst="straightConnector1">
              <a:avLst/>
            </a:prstGeom>
            <a:solidFill>
              <a:schemeClr val="accent1"/>
            </a:solidFill>
            <a:ln w="9525" cap="flat" cmpd="sng" algn="ctr">
              <a:solidFill>
                <a:schemeClr val="tx1"/>
              </a:solidFill>
              <a:prstDash val="solid"/>
              <a:miter lim="800000"/>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p:cNvSpPr txBox="1"/>
            <p:nvPr/>
          </p:nvSpPr>
          <p:spPr>
            <a:xfrm>
              <a:off x="4746856" y="3500944"/>
              <a:ext cx="1093019" cy="631690"/>
            </a:xfrm>
            <a:prstGeom prst="rect">
              <a:avLst/>
            </a:prstGeom>
            <a:solidFill>
              <a:schemeClr val="bg1"/>
            </a:solidFill>
          </p:spPr>
          <p:txBody>
            <a:bodyPr wrap="square" rtlCol="0">
              <a:spAutoFit/>
            </a:bodyPr>
            <a:lstStyle/>
            <a:p>
              <a:r>
                <a:rPr lang="en-US" sz="2400" dirty="0" smtClean="0">
                  <a:sym typeface="Symbol"/>
                </a:rPr>
                <a:t></a:t>
              </a:r>
              <a:r>
                <a:rPr lang="en-US" sz="2400" dirty="0" err="1" smtClean="0">
                  <a:sym typeface="Symbol"/>
                </a:rPr>
                <a:t>v</a:t>
              </a:r>
              <a:r>
                <a:rPr lang="en-US" sz="2400" baseline="-25000" dirty="0" err="1" smtClean="0">
                  <a:sym typeface="Symbol"/>
                </a:rPr>
                <a:t>out</a:t>
              </a:r>
              <a:endParaRPr lang="en-US" sz="2400" dirty="0"/>
            </a:p>
          </p:txBody>
        </p:sp>
      </p:grpSp>
      <p:grpSp>
        <p:nvGrpSpPr>
          <p:cNvPr id="3" name="Group 2"/>
          <p:cNvGrpSpPr/>
          <p:nvPr/>
        </p:nvGrpSpPr>
        <p:grpSpPr>
          <a:xfrm>
            <a:off x="269641" y="1630341"/>
            <a:ext cx="4015211" cy="3497014"/>
            <a:chOff x="4870670" y="1730035"/>
            <a:chExt cx="4015211" cy="3497014"/>
          </a:xfrm>
        </p:grpSpPr>
        <p:sp>
          <p:nvSpPr>
            <p:cNvPr id="57" name="Line 3"/>
            <p:cNvSpPr>
              <a:spLocks noChangeShapeType="1"/>
            </p:cNvSpPr>
            <p:nvPr/>
          </p:nvSpPr>
          <p:spPr bwMode="auto">
            <a:xfrm>
              <a:off x="5660582" y="2255249"/>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 name="Line 4"/>
            <p:cNvSpPr>
              <a:spLocks noChangeShapeType="1"/>
            </p:cNvSpPr>
            <p:nvPr/>
          </p:nvSpPr>
          <p:spPr bwMode="auto">
            <a:xfrm>
              <a:off x="4898582" y="4312649"/>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6" name="TextBox 55"/>
            <p:cNvSpPr txBox="1"/>
            <p:nvPr/>
          </p:nvSpPr>
          <p:spPr>
            <a:xfrm>
              <a:off x="8149782" y="4339772"/>
              <a:ext cx="736099" cy="338554"/>
            </a:xfrm>
            <a:prstGeom prst="rect">
              <a:avLst/>
            </a:prstGeom>
            <a:noFill/>
          </p:spPr>
          <p:txBody>
            <a:bodyPr wrap="none" rtlCol="0">
              <a:spAutoFit/>
            </a:bodyPr>
            <a:lstStyle/>
            <a:p>
              <a:r>
                <a:rPr lang="en-US" dirty="0"/>
                <a:t>l</a:t>
              </a:r>
              <a:r>
                <a:rPr lang="en-US" dirty="0" smtClean="0"/>
                <a:t>og(</a:t>
              </a:r>
              <a:r>
                <a:rPr lang="en-US" dirty="0" smtClean="0">
                  <a:sym typeface="Symbol"/>
                </a:rPr>
                <a:t></a:t>
              </a:r>
              <a:r>
                <a:rPr lang="en-US" dirty="0" smtClean="0"/>
                <a:t>)</a:t>
              </a:r>
              <a:endParaRPr lang="en-US" dirty="0"/>
            </a:p>
          </p:txBody>
        </p:sp>
        <p:sp>
          <p:nvSpPr>
            <p:cNvPr id="60" name="TextBox 59"/>
            <p:cNvSpPr txBox="1"/>
            <p:nvPr/>
          </p:nvSpPr>
          <p:spPr>
            <a:xfrm>
              <a:off x="4870670" y="1730035"/>
              <a:ext cx="1481496" cy="461665"/>
            </a:xfrm>
            <a:prstGeom prst="rect">
              <a:avLst/>
            </a:prstGeom>
            <a:solidFill>
              <a:schemeClr val="bg1"/>
            </a:solidFill>
          </p:spPr>
          <p:txBody>
            <a:bodyPr wrap="none" rtlCol="0">
              <a:spAutoFit/>
            </a:bodyPr>
            <a:lstStyle/>
            <a:p>
              <a:r>
                <a:rPr lang="en-US" sz="2400" dirty="0" smtClean="0">
                  <a:sym typeface="Symbol"/>
                </a:rPr>
                <a:t></a:t>
              </a:r>
              <a:r>
                <a:rPr lang="en-US" sz="2400" dirty="0" err="1" smtClean="0">
                  <a:sym typeface="Symbol"/>
                </a:rPr>
                <a:t>v</a:t>
              </a:r>
              <a:r>
                <a:rPr lang="en-US" sz="2400" baseline="-25000" dirty="0" err="1" smtClean="0">
                  <a:sym typeface="Symbol"/>
                </a:rPr>
                <a:t>out</a:t>
              </a:r>
              <a:r>
                <a:rPr lang="en-US" sz="2400" dirty="0">
                  <a:sym typeface="Symbol"/>
                </a:rPr>
                <a:t>/ </a:t>
              </a:r>
              <a:r>
                <a:rPr lang="en-US" sz="2400" dirty="0" smtClean="0">
                  <a:sym typeface="Symbol"/>
                </a:rPr>
                <a:t>v</a:t>
              </a:r>
              <a:r>
                <a:rPr lang="en-US" sz="2400" baseline="-25000" dirty="0" smtClean="0">
                  <a:sym typeface="Symbol"/>
                </a:rPr>
                <a:t>in</a:t>
              </a:r>
              <a:endParaRPr lang="en-US" sz="2400" dirty="0"/>
            </a:p>
          </p:txBody>
        </p:sp>
        <p:sp>
          <p:nvSpPr>
            <p:cNvPr id="59" name="TextBox 58"/>
            <p:cNvSpPr txBox="1"/>
            <p:nvPr/>
          </p:nvSpPr>
          <p:spPr>
            <a:xfrm>
              <a:off x="5312229" y="2574427"/>
              <a:ext cx="298480" cy="338554"/>
            </a:xfrm>
            <a:prstGeom prst="rect">
              <a:avLst/>
            </a:prstGeom>
            <a:noFill/>
          </p:spPr>
          <p:txBody>
            <a:bodyPr wrap="none" rtlCol="0">
              <a:spAutoFit/>
            </a:bodyPr>
            <a:lstStyle/>
            <a:p>
              <a:r>
                <a:rPr lang="en-US" dirty="0" smtClean="0"/>
                <a:t>1</a:t>
              </a:r>
              <a:endParaRPr lang="en-US" dirty="0"/>
            </a:p>
          </p:txBody>
        </p:sp>
        <p:cxnSp>
          <p:nvCxnSpPr>
            <p:cNvPr id="62" name="Straight Connector 61"/>
            <p:cNvCxnSpPr/>
            <p:nvPr/>
          </p:nvCxnSpPr>
          <p:spPr bwMode="auto">
            <a:xfrm>
              <a:off x="5596195" y="2759724"/>
              <a:ext cx="165977" cy="0"/>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8656" name="Freeform 198655"/>
            <p:cNvSpPr/>
            <p:nvPr/>
          </p:nvSpPr>
          <p:spPr bwMode="auto">
            <a:xfrm flipV="1">
              <a:off x="5646057" y="2786742"/>
              <a:ext cx="2873828" cy="1524000"/>
            </a:xfrm>
            <a:custGeom>
              <a:avLst/>
              <a:gdLst>
                <a:gd name="connsiteX0" fmla="*/ 0 w 2873828"/>
                <a:gd name="connsiteY0" fmla="*/ 0 h 1524000"/>
                <a:gd name="connsiteX1" fmla="*/ 1030514 w 2873828"/>
                <a:gd name="connsiteY1" fmla="*/ 290286 h 1524000"/>
                <a:gd name="connsiteX2" fmla="*/ 1886857 w 2873828"/>
                <a:gd name="connsiteY2" fmla="*/ 1190172 h 1524000"/>
                <a:gd name="connsiteX3" fmla="*/ 2873828 w 2873828"/>
                <a:gd name="connsiteY3" fmla="*/ 1524000 h 1524000"/>
              </a:gdLst>
              <a:ahLst/>
              <a:cxnLst>
                <a:cxn ang="0">
                  <a:pos x="connsiteX0" y="connsiteY0"/>
                </a:cxn>
                <a:cxn ang="0">
                  <a:pos x="connsiteX1" y="connsiteY1"/>
                </a:cxn>
                <a:cxn ang="0">
                  <a:pos x="connsiteX2" y="connsiteY2"/>
                </a:cxn>
                <a:cxn ang="0">
                  <a:pos x="connsiteX3" y="connsiteY3"/>
                </a:cxn>
              </a:cxnLst>
              <a:rect l="l" t="t" r="r" b="b"/>
              <a:pathLst>
                <a:path w="2873828" h="1524000">
                  <a:moveTo>
                    <a:pt x="0" y="0"/>
                  </a:moveTo>
                  <a:cubicBezTo>
                    <a:pt x="358019" y="45962"/>
                    <a:pt x="716038" y="91924"/>
                    <a:pt x="1030514" y="290286"/>
                  </a:cubicBezTo>
                  <a:cubicBezTo>
                    <a:pt x="1344990" y="488648"/>
                    <a:pt x="1579638" y="984553"/>
                    <a:pt x="1886857" y="1190172"/>
                  </a:cubicBezTo>
                  <a:cubicBezTo>
                    <a:pt x="2194076" y="1395791"/>
                    <a:pt x="2873828" y="1524000"/>
                    <a:pt x="2873828" y="1524000"/>
                  </a:cubicBezTo>
                </a:path>
              </a:pathLst>
            </a:custGeom>
            <a:noFill/>
            <a:ln w="95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198659" name="Straight Connector 198658"/>
            <p:cNvCxnSpPr/>
            <p:nvPr/>
          </p:nvCxnSpPr>
          <p:spPr bwMode="auto">
            <a:xfrm>
              <a:off x="5762172" y="2759724"/>
              <a:ext cx="2757713" cy="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TextBox 68"/>
          <p:cNvSpPr txBox="1"/>
          <p:nvPr/>
        </p:nvSpPr>
        <p:spPr>
          <a:xfrm>
            <a:off x="5588798" y="3098099"/>
            <a:ext cx="840776" cy="461665"/>
          </a:xfrm>
          <a:prstGeom prst="rect">
            <a:avLst/>
          </a:prstGeom>
          <a:solidFill>
            <a:schemeClr val="bg1"/>
          </a:solidFill>
        </p:spPr>
        <p:txBody>
          <a:bodyPr wrap="square" rtlCol="0">
            <a:spAutoFit/>
          </a:bodyPr>
          <a:lstStyle/>
          <a:p>
            <a:r>
              <a:rPr lang="en-US" sz="2400" dirty="0" smtClean="0">
                <a:sym typeface="Symbol"/>
              </a:rPr>
              <a:t>v</a:t>
            </a:r>
            <a:r>
              <a:rPr lang="en-US" sz="2400" baseline="-25000" dirty="0" smtClean="0">
                <a:sym typeface="Symbol"/>
              </a:rPr>
              <a:t>in</a:t>
            </a:r>
            <a:endParaRPr lang="en-US" sz="2400" dirty="0"/>
          </a:p>
        </p:txBody>
      </p:sp>
    </p:spTree>
    <p:extLst>
      <p:ext uri="{BB962C8B-B14F-4D97-AF65-F5344CB8AC3E}">
        <p14:creationId xmlns:p14="http://schemas.microsoft.com/office/powerpoint/2010/main" val="3092445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473252" y="2706450"/>
            <a:ext cx="907115" cy="4390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430525" y="2082806"/>
            <a:ext cx="949842" cy="289821"/>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p:cNvGrpSpPr/>
          <p:nvPr/>
        </p:nvGrpSpPr>
        <p:grpSpPr>
          <a:xfrm>
            <a:off x="443885" y="3551154"/>
            <a:ext cx="1045187" cy="233960"/>
            <a:chOff x="385921" y="3635798"/>
            <a:chExt cx="1646266" cy="383152"/>
          </a:xfrm>
        </p:grpSpPr>
        <p:grpSp>
          <p:nvGrpSpPr>
            <p:cNvPr id="9" name="Group 5"/>
            <p:cNvGrpSpPr>
              <a:grpSpLocks/>
            </p:cNvGrpSpPr>
            <p:nvPr/>
          </p:nvGrpSpPr>
          <p:grpSpPr bwMode="auto">
            <a:xfrm flipH="1">
              <a:off x="644632" y="3635798"/>
              <a:ext cx="1088967" cy="383152"/>
              <a:chOff x="731" y="1840"/>
              <a:chExt cx="279" cy="113"/>
            </a:xfrm>
          </p:grpSpPr>
          <p:grpSp>
            <p:nvGrpSpPr>
              <p:cNvPr id="10" name="Group 6"/>
              <p:cNvGrpSpPr>
                <a:grpSpLocks/>
              </p:cNvGrpSpPr>
              <p:nvPr/>
            </p:nvGrpSpPr>
            <p:grpSpPr bwMode="auto">
              <a:xfrm>
                <a:off x="773" y="1840"/>
                <a:ext cx="66" cy="113"/>
                <a:chOff x="776" y="2015"/>
                <a:chExt cx="66" cy="113"/>
              </a:xfrm>
            </p:grpSpPr>
            <p:grpSp>
              <p:nvGrpSpPr>
                <p:cNvPr id="27" name="Group 7"/>
                <p:cNvGrpSpPr>
                  <a:grpSpLocks/>
                </p:cNvGrpSpPr>
                <p:nvPr/>
              </p:nvGrpSpPr>
              <p:grpSpPr bwMode="auto">
                <a:xfrm>
                  <a:off x="776" y="2015"/>
                  <a:ext cx="62" cy="113"/>
                  <a:chOff x="776" y="2015"/>
                  <a:chExt cx="62" cy="113"/>
                </a:xfrm>
              </p:grpSpPr>
              <p:sp>
                <p:nvSpPr>
                  <p:cNvPr id="31" name="Freeform 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32" name="Arc 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28" name="Group 10"/>
                <p:cNvGrpSpPr>
                  <a:grpSpLocks/>
                </p:cNvGrpSpPr>
                <p:nvPr/>
              </p:nvGrpSpPr>
              <p:grpSpPr bwMode="auto">
                <a:xfrm flipH="1">
                  <a:off x="780" y="2015"/>
                  <a:ext cx="62" cy="113"/>
                  <a:chOff x="776" y="2015"/>
                  <a:chExt cx="62" cy="113"/>
                </a:xfrm>
              </p:grpSpPr>
              <p:sp>
                <p:nvSpPr>
                  <p:cNvPr id="29" name="Freeform 11"/>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30" name="Arc 12"/>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grpSp>
            <p:nvGrpSpPr>
              <p:cNvPr id="11" name="Group 13"/>
              <p:cNvGrpSpPr>
                <a:grpSpLocks/>
              </p:cNvGrpSpPr>
              <p:nvPr/>
            </p:nvGrpSpPr>
            <p:grpSpPr bwMode="auto">
              <a:xfrm>
                <a:off x="837" y="1840"/>
                <a:ext cx="66" cy="113"/>
                <a:chOff x="776" y="2015"/>
                <a:chExt cx="66" cy="113"/>
              </a:xfrm>
            </p:grpSpPr>
            <p:grpSp>
              <p:nvGrpSpPr>
                <p:cNvPr id="21" name="Group 14"/>
                <p:cNvGrpSpPr>
                  <a:grpSpLocks/>
                </p:cNvGrpSpPr>
                <p:nvPr/>
              </p:nvGrpSpPr>
              <p:grpSpPr bwMode="auto">
                <a:xfrm>
                  <a:off x="776" y="2015"/>
                  <a:ext cx="62" cy="113"/>
                  <a:chOff x="776" y="2015"/>
                  <a:chExt cx="62" cy="113"/>
                </a:xfrm>
              </p:grpSpPr>
              <p:sp>
                <p:nvSpPr>
                  <p:cNvPr id="25" name="Freeform 1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26" name="Arc 1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22" name="Group 17"/>
                <p:cNvGrpSpPr>
                  <a:grpSpLocks/>
                </p:cNvGrpSpPr>
                <p:nvPr/>
              </p:nvGrpSpPr>
              <p:grpSpPr bwMode="auto">
                <a:xfrm flipH="1">
                  <a:off x="780" y="2015"/>
                  <a:ext cx="62" cy="113"/>
                  <a:chOff x="776" y="2015"/>
                  <a:chExt cx="62" cy="113"/>
                </a:xfrm>
              </p:grpSpPr>
              <p:sp>
                <p:nvSpPr>
                  <p:cNvPr id="23" name="Freeform 1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24" name="Arc 1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grpSp>
            <p:nvGrpSpPr>
              <p:cNvPr id="12" name="Group 20"/>
              <p:cNvGrpSpPr>
                <a:grpSpLocks/>
              </p:cNvGrpSpPr>
              <p:nvPr/>
            </p:nvGrpSpPr>
            <p:grpSpPr bwMode="auto">
              <a:xfrm>
                <a:off x="901" y="1840"/>
                <a:ext cx="66" cy="113"/>
                <a:chOff x="776" y="2015"/>
                <a:chExt cx="66" cy="113"/>
              </a:xfrm>
            </p:grpSpPr>
            <p:grpSp>
              <p:nvGrpSpPr>
                <p:cNvPr id="15" name="Group 21"/>
                <p:cNvGrpSpPr>
                  <a:grpSpLocks/>
                </p:cNvGrpSpPr>
                <p:nvPr/>
              </p:nvGrpSpPr>
              <p:grpSpPr bwMode="auto">
                <a:xfrm>
                  <a:off x="776" y="2015"/>
                  <a:ext cx="62" cy="113"/>
                  <a:chOff x="776" y="2015"/>
                  <a:chExt cx="62" cy="113"/>
                </a:xfrm>
              </p:grpSpPr>
              <p:sp>
                <p:nvSpPr>
                  <p:cNvPr id="19" name="Freeform 22"/>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20" name="Arc 23"/>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16" name="Group 24"/>
                <p:cNvGrpSpPr>
                  <a:grpSpLocks/>
                </p:cNvGrpSpPr>
                <p:nvPr/>
              </p:nvGrpSpPr>
              <p:grpSpPr bwMode="auto">
                <a:xfrm flipH="1">
                  <a:off x="780" y="2015"/>
                  <a:ext cx="62" cy="113"/>
                  <a:chOff x="776" y="2015"/>
                  <a:chExt cx="62" cy="113"/>
                </a:xfrm>
              </p:grpSpPr>
              <p:sp>
                <p:nvSpPr>
                  <p:cNvPr id="17" name="Freeform 2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18" name="Arc 2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sp>
            <p:nvSpPr>
              <p:cNvPr id="13" name="Arc 27"/>
              <p:cNvSpPr>
                <a:spLocks/>
              </p:cNvSpPr>
              <p:nvPr/>
            </p:nvSpPr>
            <p:spPr bwMode="auto">
              <a:xfrm>
                <a:off x="731" y="1895"/>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28575">
                <a:solidFill>
                  <a:schemeClr val="tx1"/>
                </a:solidFill>
                <a:round/>
                <a:headEnd/>
                <a:tailEnd/>
              </a:ln>
            </p:spPr>
            <p:txBody>
              <a:bodyPr wrap="none" anchor="ctr"/>
              <a:lstStyle/>
              <a:p>
                <a:endParaRPr lang="en-US"/>
              </a:p>
            </p:txBody>
          </p:sp>
          <p:sp>
            <p:nvSpPr>
              <p:cNvPr id="14" name="Arc 28"/>
              <p:cNvSpPr>
                <a:spLocks/>
              </p:cNvSpPr>
              <p:nvPr/>
            </p:nvSpPr>
            <p:spPr bwMode="auto">
              <a:xfrm flipH="1">
                <a:off x="967" y="1892"/>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28575">
                <a:solidFill>
                  <a:schemeClr val="tx1"/>
                </a:solidFill>
                <a:round/>
                <a:headEnd/>
                <a:tailEnd/>
              </a:ln>
            </p:spPr>
            <p:txBody>
              <a:bodyPr wrap="none" anchor="ctr"/>
              <a:lstStyle/>
              <a:p>
                <a:endParaRPr lang="en-US"/>
              </a:p>
            </p:txBody>
          </p:sp>
        </p:grpSp>
        <p:cxnSp>
          <p:nvCxnSpPr>
            <p:cNvPr id="34" name="Straight Connector 33"/>
            <p:cNvCxnSpPr/>
            <p:nvPr/>
          </p:nvCxnSpPr>
          <p:spPr bwMode="auto">
            <a:xfrm>
              <a:off x="1733599" y="3812116"/>
              <a:ext cx="298588" cy="10172"/>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p:nvPr/>
          </p:nvCxnSpPr>
          <p:spPr bwMode="auto">
            <a:xfrm flipV="1">
              <a:off x="385921" y="3817202"/>
              <a:ext cx="258711" cy="286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8"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225462" y="4238506"/>
            <a:ext cx="907115" cy="43900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464968" y="4313097"/>
            <a:ext cx="949842" cy="28982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495506" y="5246016"/>
            <a:ext cx="949842" cy="289821"/>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p:cNvGrpSpPr/>
          <p:nvPr/>
        </p:nvGrpSpPr>
        <p:grpSpPr>
          <a:xfrm>
            <a:off x="1299503" y="5273946"/>
            <a:ext cx="1045187" cy="233960"/>
            <a:chOff x="385921" y="3635798"/>
            <a:chExt cx="1646266" cy="383152"/>
          </a:xfrm>
        </p:grpSpPr>
        <p:grpSp>
          <p:nvGrpSpPr>
            <p:cNvPr id="42" name="Group 5"/>
            <p:cNvGrpSpPr>
              <a:grpSpLocks/>
            </p:cNvGrpSpPr>
            <p:nvPr/>
          </p:nvGrpSpPr>
          <p:grpSpPr bwMode="auto">
            <a:xfrm flipH="1">
              <a:off x="644632" y="3635798"/>
              <a:ext cx="1088967" cy="383152"/>
              <a:chOff x="731" y="1840"/>
              <a:chExt cx="279" cy="113"/>
            </a:xfrm>
          </p:grpSpPr>
          <p:grpSp>
            <p:nvGrpSpPr>
              <p:cNvPr id="45" name="Group 6"/>
              <p:cNvGrpSpPr>
                <a:grpSpLocks/>
              </p:cNvGrpSpPr>
              <p:nvPr/>
            </p:nvGrpSpPr>
            <p:grpSpPr bwMode="auto">
              <a:xfrm>
                <a:off x="773" y="1840"/>
                <a:ext cx="66" cy="113"/>
                <a:chOff x="776" y="2015"/>
                <a:chExt cx="66" cy="113"/>
              </a:xfrm>
            </p:grpSpPr>
            <p:grpSp>
              <p:nvGrpSpPr>
                <p:cNvPr id="62" name="Group 7"/>
                <p:cNvGrpSpPr>
                  <a:grpSpLocks/>
                </p:cNvGrpSpPr>
                <p:nvPr/>
              </p:nvGrpSpPr>
              <p:grpSpPr bwMode="auto">
                <a:xfrm>
                  <a:off x="776" y="2015"/>
                  <a:ext cx="62" cy="113"/>
                  <a:chOff x="776" y="2015"/>
                  <a:chExt cx="62" cy="113"/>
                </a:xfrm>
              </p:grpSpPr>
              <p:sp>
                <p:nvSpPr>
                  <p:cNvPr id="66" name="Freeform 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67" name="Arc 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63" name="Group 10"/>
                <p:cNvGrpSpPr>
                  <a:grpSpLocks/>
                </p:cNvGrpSpPr>
                <p:nvPr/>
              </p:nvGrpSpPr>
              <p:grpSpPr bwMode="auto">
                <a:xfrm flipH="1">
                  <a:off x="780" y="2015"/>
                  <a:ext cx="62" cy="113"/>
                  <a:chOff x="776" y="2015"/>
                  <a:chExt cx="62" cy="113"/>
                </a:xfrm>
              </p:grpSpPr>
              <p:sp>
                <p:nvSpPr>
                  <p:cNvPr id="64" name="Freeform 11"/>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65" name="Arc 12"/>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grpSp>
            <p:nvGrpSpPr>
              <p:cNvPr id="46" name="Group 13"/>
              <p:cNvGrpSpPr>
                <a:grpSpLocks/>
              </p:cNvGrpSpPr>
              <p:nvPr/>
            </p:nvGrpSpPr>
            <p:grpSpPr bwMode="auto">
              <a:xfrm>
                <a:off x="837" y="1840"/>
                <a:ext cx="66" cy="113"/>
                <a:chOff x="776" y="2015"/>
                <a:chExt cx="66" cy="113"/>
              </a:xfrm>
            </p:grpSpPr>
            <p:grpSp>
              <p:nvGrpSpPr>
                <p:cNvPr id="56" name="Group 14"/>
                <p:cNvGrpSpPr>
                  <a:grpSpLocks/>
                </p:cNvGrpSpPr>
                <p:nvPr/>
              </p:nvGrpSpPr>
              <p:grpSpPr bwMode="auto">
                <a:xfrm>
                  <a:off x="776" y="2015"/>
                  <a:ext cx="62" cy="113"/>
                  <a:chOff x="776" y="2015"/>
                  <a:chExt cx="62" cy="113"/>
                </a:xfrm>
              </p:grpSpPr>
              <p:sp>
                <p:nvSpPr>
                  <p:cNvPr id="60" name="Freeform 1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61" name="Arc 1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57" name="Group 17"/>
                <p:cNvGrpSpPr>
                  <a:grpSpLocks/>
                </p:cNvGrpSpPr>
                <p:nvPr/>
              </p:nvGrpSpPr>
              <p:grpSpPr bwMode="auto">
                <a:xfrm flipH="1">
                  <a:off x="780" y="2015"/>
                  <a:ext cx="62" cy="113"/>
                  <a:chOff x="776" y="2015"/>
                  <a:chExt cx="62" cy="113"/>
                </a:xfrm>
              </p:grpSpPr>
              <p:sp>
                <p:nvSpPr>
                  <p:cNvPr id="58" name="Freeform 1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59" name="Arc 1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grpSp>
            <p:nvGrpSpPr>
              <p:cNvPr id="47" name="Group 20"/>
              <p:cNvGrpSpPr>
                <a:grpSpLocks/>
              </p:cNvGrpSpPr>
              <p:nvPr/>
            </p:nvGrpSpPr>
            <p:grpSpPr bwMode="auto">
              <a:xfrm>
                <a:off x="901" y="1840"/>
                <a:ext cx="66" cy="113"/>
                <a:chOff x="776" y="2015"/>
                <a:chExt cx="66" cy="113"/>
              </a:xfrm>
            </p:grpSpPr>
            <p:grpSp>
              <p:nvGrpSpPr>
                <p:cNvPr id="50" name="Group 21"/>
                <p:cNvGrpSpPr>
                  <a:grpSpLocks/>
                </p:cNvGrpSpPr>
                <p:nvPr/>
              </p:nvGrpSpPr>
              <p:grpSpPr bwMode="auto">
                <a:xfrm>
                  <a:off x="776" y="2015"/>
                  <a:ext cx="62" cy="113"/>
                  <a:chOff x="776" y="2015"/>
                  <a:chExt cx="62" cy="113"/>
                </a:xfrm>
              </p:grpSpPr>
              <p:sp>
                <p:nvSpPr>
                  <p:cNvPr id="54" name="Freeform 22"/>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55" name="Arc 23"/>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51" name="Group 24"/>
                <p:cNvGrpSpPr>
                  <a:grpSpLocks/>
                </p:cNvGrpSpPr>
                <p:nvPr/>
              </p:nvGrpSpPr>
              <p:grpSpPr bwMode="auto">
                <a:xfrm flipH="1">
                  <a:off x="780" y="2015"/>
                  <a:ext cx="62" cy="113"/>
                  <a:chOff x="776" y="2015"/>
                  <a:chExt cx="62" cy="113"/>
                </a:xfrm>
              </p:grpSpPr>
              <p:sp>
                <p:nvSpPr>
                  <p:cNvPr id="52" name="Freeform 2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53" name="Arc 2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sp>
            <p:nvSpPr>
              <p:cNvPr id="48" name="Arc 27"/>
              <p:cNvSpPr>
                <a:spLocks/>
              </p:cNvSpPr>
              <p:nvPr/>
            </p:nvSpPr>
            <p:spPr bwMode="auto">
              <a:xfrm>
                <a:off x="731" y="1895"/>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28575">
                <a:solidFill>
                  <a:schemeClr val="tx1"/>
                </a:solidFill>
                <a:round/>
                <a:headEnd/>
                <a:tailEnd/>
              </a:ln>
            </p:spPr>
            <p:txBody>
              <a:bodyPr wrap="none" anchor="ctr"/>
              <a:lstStyle/>
              <a:p>
                <a:endParaRPr lang="en-US"/>
              </a:p>
            </p:txBody>
          </p:sp>
          <p:sp>
            <p:nvSpPr>
              <p:cNvPr id="49" name="Arc 28"/>
              <p:cNvSpPr>
                <a:spLocks/>
              </p:cNvSpPr>
              <p:nvPr/>
            </p:nvSpPr>
            <p:spPr bwMode="auto">
              <a:xfrm flipH="1">
                <a:off x="967" y="1892"/>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28575">
                <a:solidFill>
                  <a:schemeClr val="tx1"/>
                </a:solidFill>
                <a:round/>
                <a:headEnd/>
                <a:tailEnd/>
              </a:ln>
            </p:spPr>
            <p:txBody>
              <a:bodyPr wrap="none" anchor="ctr"/>
              <a:lstStyle/>
              <a:p>
                <a:endParaRPr lang="en-US"/>
              </a:p>
            </p:txBody>
          </p:sp>
        </p:grpSp>
        <p:cxnSp>
          <p:nvCxnSpPr>
            <p:cNvPr id="43" name="Straight Connector 42"/>
            <p:cNvCxnSpPr/>
            <p:nvPr/>
          </p:nvCxnSpPr>
          <p:spPr bwMode="auto">
            <a:xfrm>
              <a:off x="1733599" y="3812116"/>
              <a:ext cx="298588" cy="10172"/>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p:cNvCxnSpPr/>
            <p:nvPr/>
          </p:nvCxnSpPr>
          <p:spPr bwMode="auto">
            <a:xfrm flipV="1">
              <a:off x="385921" y="3817202"/>
              <a:ext cx="258711" cy="286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68" name="Picture 10" descr="https://openclipart.org/image/300px/svg_to_png/19101/rsamurti_RSA_IEC_Resistor_Symb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401168" y="6058459"/>
            <a:ext cx="949842" cy="289821"/>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05165" y="6086389"/>
            <a:ext cx="1045187" cy="233960"/>
            <a:chOff x="385921" y="3635798"/>
            <a:chExt cx="1646266" cy="383152"/>
          </a:xfrm>
        </p:grpSpPr>
        <p:grpSp>
          <p:nvGrpSpPr>
            <p:cNvPr id="70" name="Group 5"/>
            <p:cNvGrpSpPr>
              <a:grpSpLocks/>
            </p:cNvGrpSpPr>
            <p:nvPr/>
          </p:nvGrpSpPr>
          <p:grpSpPr bwMode="auto">
            <a:xfrm flipH="1">
              <a:off x="644632" y="3635798"/>
              <a:ext cx="1088967" cy="383152"/>
              <a:chOff x="731" y="1840"/>
              <a:chExt cx="279" cy="113"/>
            </a:xfrm>
          </p:grpSpPr>
          <p:grpSp>
            <p:nvGrpSpPr>
              <p:cNvPr id="73" name="Group 6"/>
              <p:cNvGrpSpPr>
                <a:grpSpLocks/>
              </p:cNvGrpSpPr>
              <p:nvPr/>
            </p:nvGrpSpPr>
            <p:grpSpPr bwMode="auto">
              <a:xfrm>
                <a:off x="773" y="1840"/>
                <a:ext cx="66" cy="113"/>
                <a:chOff x="776" y="2015"/>
                <a:chExt cx="66" cy="113"/>
              </a:xfrm>
            </p:grpSpPr>
            <p:grpSp>
              <p:nvGrpSpPr>
                <p:cNvPr id="90" name="Group 7"/>
                <p:cNvGrpSpPr>
                  <a:grpSpLocks/>
                </p:cNvGrpSpPr>
                <p:nvPr/>
              </p:nvGrpSpPr>
              <p:grpSpPr bwMode="auto">
                <a:xfrm>
                  <a:off x="776" y="2015"/>
                  <a:ext cx="62" cy="113"/>
                  <a:chOff x="776" y="2015"/>
                  <a:chExt cx="62" cy="113"/>
                </a:xfrm>
              </p:grpSpPr>
              <p:sp>
                <p:nvSpPr>
                  <p:cNvPr id="94" name="Freeform 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95" name="Arc 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91" name="Group 10"/>
                <p:cNvGrpSpPr>
                  <a:grpSpLocks/>
                </p:cNvGrpSpPr>
                <p:nvPr/>
              </p:nvGrpSpPr>
              <p:grpSpPr bwMode="auto">
                <a:xfrm flipH="1">
                  <a:off x="780" y="2015"/>
                  <a:ext cx="62" cy="113"/>
                  <a:chOff x="776" y="2015"/>
                  <a:chExt cx="62" cy="113"/>
                </a:xfrm>
              </p:grpSpPr>
              <p:sp>
                <p:nvSpPr>
                  <p:cNvPr id="92" name="Freeform 11"/>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93" name="Arc 12"/>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grpSp>
            <p:nvGrpSpPr>
              <p:cNvPr id="74" name="Group 13"/>
              <p:cNvGrpSpPr>
                <a:grpSpLocks/>
              </p:cNvGrpSpPr>
              <p:nvPr/>
            </p:nvGrpSpPr>
            <p:grpSpPr bwMode="auto">
              <a:xfrm>
                <a:off x="837" y="1840"/>
                <a:ext cx="66" cy="113"/>
                <a:chOff x="776" y="2015"/>
                <a:chExt cx="66" cy="113"/>
              </a:xfrm>
            </p:grpSpPr>
            <p:grpSp>
              <p:nvGrpSpPr>
                <p:cNvPr id="84" name="Group 14"/>
                <p:cNvGrpSpPr>
                  <a:grpSpLocks/>
                </p:cNvGrpSpPr>
                <p:nvPr/>
              </p:nvGrpSpPr>
              <p:grpSpPr bwMode="auto">
                <a:xfrm>
                  <a:off x="776" y="2015"/>
                  <a:ext cx="62" cy="113"/>
                  <a:chOff x="776" y="2015"/>
                  <a:chExt cx="62" cy="113"/>
                </a:xfrm>
              </p:grpSpPr>
              <p:sp>
                <p:nvSpPr>
                  <p:cNvPr id="88" name="Freeform 1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89" name="Arc 1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85" name="Group 17"/>
                <p:cNvGrpSpPr>
                  <a:grpSpLocks/>
                </p:cNvGrpSpPr>
                <p:nvPr/>
              </p:nvGrpSpPr>
              <p:grpSpPr bwMode="auto">
                <a:xfrm flipH="1">
                  <a:off x="780" y="2015"/>
                  <a:ext cx="62" cy="113"/>
                  <a:chOff x="776" y="2015"/>
                  <a:chExt cx="62" cy="113"/>
                </a:xfrm>
              </p:grpSpPr>
              <p:sp>
                <p:nvSpPr>
                  <p:cNvPr id="86" name="Freeform 18"/>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87" name="Arc 19"/>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grpSp>
            <p:nvGrpSpPr>
              <p:cNvPr id="75" name="Group 20"/>
              <p:cNvGrpSpPr>
                <a:grpSpLocks/>
              </p:cNvGrpSpPr>
              <p:nvPr/>
            </p:nvGrpSpPr>
            <p:grpSpPr bwMode="auto">
              <a:xfrm>
                <a:off x="901" y="1840"/>
                <a:ext cx="66" cy="113"/>
                <a:chOff x="776" y="2015"/>
                <a:chExt cx="66" cy="113"/>
              </a:xfrm>
            </p:grpSpPr>
            <p:grpSp>
              <p:nvGrpSpPr>
                <p:cNvPr id="78" name="Group 21"/>
                <p:cNvGrpSpPr>
                  <a:grpSpLocks/>
                </p:cNvGrpSpPr>
                <p:nvPr/>
              </p:nvGrpSpPr>
              <p:grpSpPr bwMode="auto">
                <a:xfrm>
                  <a:off x="776" y="2015"/>
                  <a:ext cx="62" cy="113"/>
                  <a:chOff x="776" y="2015"/>
                  <a:chExt cx="62" cy="113"/>
                </a:xfrm>
              </p:grpSpPr>
              <p:sp>
                <p:nvSpPr>
                  <p:cNvPr id="82" name="Freeform 22"/>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83" name="Arc 23"/>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nvGrpSpPr>
                <p:cNvPr id="79" name="Group 24"/>
                <p:cNvGrpSpPr>
                  <a:grpSpLocks/>
                </p:cNvGrpSpPr>
                <p:nvPr/>
              </p:nvGrpSpPr>
              <p:grpSpPr bwMode="auto">
                <a:xfrm flipH="1">
                  <a:off x="780" y="2015"/>
                  <a:ext cx="62" cy="113"/>
                  <a:chOff x="776" y="2015"/>
                  <a:chExt cx="62" cy="113"/>
                </a:xfrm>
              </p:grpSpPr>
              <p:sp>
                <p:nvSpPr>
                  <p:cNvPr id="80" name="Freeform 25"/>
                  <p:cNvSpPr>
                    <a:spLocks/>
                  </p:cNvSpPr>
                  <p:nvPr/>
                </p:nvSpPr>
                <p:spPr bwMode="auto">
                  <a:xfrm>
                    <a:off x="776" y="2075"/>
                    <a:ext cx="61" cy="53"/>
                  </a:xfrm>
                  <a:custGeom>
                    <a:avLst/>
                    <a:gdLst>
                      <a:gd name="T0" fmla="*/ 0 w 63"/>
                      <a:gd name="T1" fmla="*/ 59 h 59"/>
                      <a:gd name="T2" fmla="*/ 46 w 63"/>
                      <a:gd name="T3" fmla="*/ 32 h 59"/>
                      <a:gd name="T4" fmla="*/ 63 w 63"/>
                      <a:gd name="T5" fmla="*/ 0 h 59"/>
                      <a:gd name="T6" fmla="*/ 0 60000 65536"/>
                      <a:gd name="T7" fmla="*/ 0 60000 65536"/>
                      <a:gd name="T8" fmla="*/ 0 60000 65536"/>
                      <a:gd name="T9" fmla="*/ 0 w 63"/>
                      <a:gd name="T10" fmla="*/ 0 h 59"/>
                      <a:gd name="T11" fmla="*/ 63 w 63"/>
                      <a:gd name="T12" fmla="*/ 59 h 59"/>
                    </a:gdLst>
                    <a:ahLst/>
                    <a:cxnLst>
                      <a:cxn ang="T6">
                        <a:pos x="T0" y="T1"/>
                      </a:cxn>
                      <a:cxn ang="T7">
                        <a:pos x="T2" y="T3"/>
                      </a:cxn>
                      <a:cxn ang="T8">
                        <a:pos x="T4" y="T5"/>
                      </a:cxn>
                    </a:cxnLst>
                    <a:rect l="T9" t="T10" r="T11" b="T12"/>
                    <a:pathLst>
                      <a:path w="63" h="59">
                        <a:moveTo>
                          <a:pt x="0" y="59"/>
                        </a:moveTo>
                        <a:cubicBezTo>
                          <a:pt x="18" y="50"/>
                          <a:pt x="36" y="42"/>
                          <a:pt x="46" y="32"/>
                        </a:cubicBezTo>
                        <a:cubicBezTo>
                          <a:pt x="56" y="22"/>
                          <a:pt x="59" y="11"/>
                          <a:pt x="63" y="0"/>
                        </a:cubicBezTo>
                      </a:path>
                    </a:pathLst>
                  </a:custGeom>
                  <a:noFill/>
                  <a:ln w="28575">
                    <a:solidFill>
                      <a:schemeClr val="tx1"/>
                    </a:solidFill>
                    <a:round/>
                    <a:headEnd/>
                    <a:tailEnd/>
                  </a:ln>
                </p:spPr>
                <p:txBody>
                  <a:bodyPr/>
                  <a:lstStyle/>
                  <a:p>
                    <a:endParaRPr lang="en-US"/>
                  </a:p>
                </p:txBody>
              </p:sp>
              <p:sp>
                <p:nvSpPr>
                  <p:cNvPr id="81" name="Arc 26"/>
                  <p:cNvSpPr>
                    <a:spLocks/>
                  </p:cNvSpPr>
                  <p:nvPr/>
                </p:nvSpPr>
                <p:spPr bwMode="auto">
                  <a:xfrm>
                    <a:off x="811" y="2015"/>
                    <a:ext cx="27" cy="69"/>
                  </a:xfrm>
                  <a:custGeom>
                    <a:avLst/>
                    <a:gdLst>
                      <a:gd name="T0" fmla="*/ 0 w 21252"/>
                      <a:gd name="T1" fmla="*/ 0 h 21600"/>
                      <a:gd name="T2" fmla="*/ 27 w 21252"/>
                      <a:gd name="T3" fmla="*/ 57 h 21600"/>
                      <a:gd name="T4" fmla="*/ 0 w 21252"/>
                      <a:gd name="T5" fmla="*/ 69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1" y="0"/>
                        </a:moveTo>
                        <a:cubicBezTo>
                          <a:pt x="10438" y="0"/>
                          <a:pt x="19384" y="7465"/>
                          <a:pt x="21251" y="17736"/>
                        </a:cubicBezTo>
                      </a:path>
                      <a:path w="21252" h="21600" stroke="0" extrusionOk="0">
                        <a:moveTo>
                          <a:pt x="-1" y="0"/>
                        </a:moveTo>
                        <a:cubicBezTo>
                          <a:pt x="10438" y="0"/>
                          <a:pt x="19384" y="7465"/>
                          <a:pt x="21251" y="17736"/>
                        </a:cubicBezTo>
                        <a:lnTo>
                          <a:pt x="0" y="21600"/>
                        </a:lnTo>
                        <a:close/>
                      </a:path>
                    </a:pathLst>
                  </a:custGeom>
                  <a:noFill/>
                  <a:ln w="28575">
                    <a:solidFill>
                      <a:schemeClr val="tx1"/>
                    </a:solidFill>
                    <a:round/>
                    <a:headEnd/>
                    <a:tailEnd/>
                  </a:ln>
                </p:spPr>
                <p:txBody>
                  <a:bodyPr wrap="none" anchor="ctr"/>
                  <a:lstStyle/>
                  <a:p>
                    <a:endParaRPr lang="en-US"/>
                  </a:p>
                </p:txBody>
              </p:sp>
            </p:grpSp>
          </p:grpSp>
          <p:sp>
            <p:nvSpPr>
              <p:cNvPr id="76" name="Arc 27"/>
              <p:cNvSpPr>
                <a:spLocks/>
              </p:cNvSpPr>
              <p:nvPr/>
            </p:nvSpPr>
            <p:spPr bwMode="auto">
              <a:xfrm>
                <a:off x="731" y="1895"/>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28575">
                <a:solidFill>
                  <a:schemeClr val="tx1"/>
                </a:solidFill>
                <a:round/>
                <a:headEnd/>
                <a:tailEnd/>
              </a:ln>
            </p:spPr>
            <p:txBody>
              <a:bodyPr wrap="none" anchor="ctr"/>
              <a:lstStyle/>
              <a:p>
                <a:endParaRPr lang="en-US"/>
              </a:p>
            </p:txBody>
          </p:sp>
          <p:sp>
            <p:nvSpPr>
              <p:cNvPr id="77" name="Arc 28"/>
              <p:cNvSpPr>
                <a:spLocks/>
              </p:cNvSpPr>
              <p:nvPr/>
            </p:nvSpPr>
            <p:spPr bwMode="auto">
              <a:xfrm flipH="1">
                <a:off x="967" y="1892"/>
                <a:ext cx="43" cy="58"/>
              </a:xfrm>
              <a:custGeom>
                <a:avLst/>
                <a:gdLst>
                  <a:gd name="T0" fmla="*/ 43 w 23256"/>
                  <a:gd name="T1" fmla="*/ 58 h 21600"/>
                  <a:gd name="T2" fmla="*/ 0 w 23256"/>
                  <a:gd name="T3" fmla="*/ 1 h 21600"/>
                  <a:gd name="T4" fmla="*/ 40 w 23256"/>
                  <a:gd name="T5" fmla="*/ 0 h 21600"/>
                  <a:gd name="T6" fmla="*/ 0 60000 65536"/>
                  <a:gd name="T7" fmla="*/ 0 60000 65536"/>
                  <a:gd name="T8" fmla="*/ 0 60000 65536"/>
                  <a:gd name="T9" fmla="*/ 0 w 23256"/>
                  <a:gd name="T10" fmla="*/ 0 h 21600"/>
                  <a:gd name="T11" fmla="*/ 23256 w 23256"/>
                  <a:gd name="T12" fmla="*/ 21600 h 21600"/>
                </a:gdLst>
                <a:ahLst/>
                <a:cxnLst>
                  <a:cxn ang="T6">
                    <a:pos x="T0" y="T1"/>
                  </a:cxn>
                  <a:cxn ang="T7">
                    <a:pos x="T2" y="T3"/>
                  </a:cxn>
                  <a:cxn ang="T8">
                    <a:pos x="T4" y="T5"/>
                  </a:cxn>
                </a:cxnLst>
                <a:rect l="T9" t="T10" r="T11" b="T12"/>
                <a:pathLst>
                  <a:path w="23256" h="21600" fill="none" extrusionOk="0">
                    <a:moveTo>
                      <a:pt x="23256" y="21536"/>
                    </a:moveTo>
                    <a:cubicBezTo>
                      <a:pt x="22704" y="21578"/>
                      <a:pt x="22151" y="21599"/>
                      <a:pt x="21599" y="21600"/>
                    </a:cubicBezTo>
                    <a:cubicBezTo>
                      <a:pt x="9766" y="21600"/>
                      <a:pt x="136" y="12079"/>
                      <a:pt x="0" y="247"/>
                    </a:cubicBezTo>
                  </a:path>
                  <a:path w="23256" h="21600" stroke="0" extrusionOk="0">
                    <a:moveTo>
                      <a:pt x="23256" y="21536"/>
                    </a:moveTo>
                    <a:cubicBezTo>
                      <a:pt x="22704" y="21578"/>
                      <a:pt x="22151" y="21599"/>
                      <a:pt x="21599" y="21600"/>
                    </a:cubicBezTo>
                    <a:cubicBezTo>
                      <a:pt x="9766" y="21600"/>
                      <a:pt x="136" y="12079"/>
                      <a:pt x="0" y="247"/>
                    </a:cubicBezTo>
                    <a:lnTo>
                      <a:pt x="21599" y="0"/>
                    </a:lnTo>
                    <a:close/>
                  </a:path>
                </a:pathLst>
              </a:custGeom>
              <a:noFill/>
              <a:ln w="28575">
                <a:solidFill>
                  <a:schemeClr val="tx1"/>
                </a:solidFill>
                <a:round/>
                <a:headEnd/>
                <a:tailEnd/>
              </a:ln>
            </p:spPr>
            <p:txBody>
              <a:bodyPr wrap="none" anchor="ctr"/>
              <a:lstStyle/>
              <a:p>
                <a:endParaRPr lang="en-US"/>
              </a:p>
            </p:txBody>
          </p:sp>
        </p:grpSp>
        <p:cxnSp>
          <p:nvCxnSpPr>
            <p:cNvPr id="71" name="Straight Connector 70"/>
            <p:cNvCxnSpPr/>
            <p:nvPr/>
          </p:nvCxnSpPr>
          <p:spPr bwMode="auto">
            <a:xfrm>
              <a:off x="1733599" y="3812116"/>
              <a:ext cx="298588" cy="10172"/>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p:cNvCxnSpPr/>
            <p:nvPr/>
          </p:nvCxnSpPr>
          <p:spPr bwMode="auto">
            <a:xfrm flipV="1">
              <a:off x="385921" y="3817202"/>
              <a:ext cx="258711" cy="2860"/>
            </a:xfrm>
            <a:prstGeom prst="line">
              <a:avLst/>
            </a:prstGeom>
            <a:solidFill>
              <a:schemeClr val="accent1"/>
            </a:solidFill>
            <a:ln w="285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96" name="Picture 2" descr="https://openclipart.org/image/300px/svg_to_png/19102/rsamurti_RSA_IEC_Capacitor_Symbo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2101843" y="5983868"/>
            <a:ext cx="907115" cy="4390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9" name="TextBox 98"/>
              <p:cNvSpPr txBox="1"/>
              <p:nvPr/>
            </p:nvSpPr>
            <p:spPr>
              <a:xfrm>
                <a:off x="4032541" y="1996884"/>
                <a:ext cx="78377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𝑅</m:t>
                      </m:r>
                    </m:oMath>
                  </m:oMathPara>
                </a14:m>
                <a:endParaRPr lang="en-US" sz="2400" dirty="0"/>
              </a:p>
            </p:txBody>
          </p:sp>
        </mc:Choice>
        <mc:Fallback xmlns="">
          <p:sp>
            <p:nvSpPr>
              <p:cNvPr id="99" name="TextBox 98"/>
              <p:cNvSpPr txBox="1">
                <a:spLocks noRot="1" noChangeAspect="1" noMove="1" noResize="1" noEditPoints="1" noAdjustHandles="1" noChangeArrowheads="1" noChangeShapeType="1" noTextEdit="1"/>
              </p:cNvSpPr>
              <p:nvPr/>
            </p:nvSpPr>
            <p:spPr>
              <a:xfrm>
                <a:off x="4032541" y="1996884"/>
                <a:ext cx="783776" cy="46166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4032541" y="2695119"/>
                <a:ext cx="78377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𝑋</m:t>
                      </m:r>
                      <m:r>
                        <a:rPr lang="en-US" sz="2400" b="0" i="1" baseline="-25000" smtClean="0">
                          <a:latin typeface="Cambria Math"/>
                        </a:rPr>
                        <m:t>𝐶</m:t>
                      </m:r>
                    </m:oMath>
                  </m:oMathPara>
                </a14:m>
                <a:endParaRPr lang="en-US" sz="2400" baseline="-25000" dirty="0"/>
              </a:p>
            </p:txBody>
          </p:sp>
        </mc:Choice>
        <mc:Fallback xmlns="">
          <p:sp>
            <p:nvSpPr>
              <p:cNvPr id="100" name="TextBox 99"/>
              <p:cNvSpPr txBox="1">
                <a:spLocks noRot="1" noChangeAspect="1" noMove="1" noResize="1" noEditPoints="1" noAdjustHandles="1" noChangeArrowheads="1" noChangeShapeType="1" noTextEdit="1"/>
              </p:cNvSpPr>
              <p:nvPr/>
            </p:nvSpPr>
            <p:spPr>
              <a:xfrm>
                <a:off x="4032541" y="2695119"/>
                <a:ext cx="783776" cy="461665"/>
              </a:xfrm>
              <a:prstGeom prst="rect">
                <a:avLst/>
              </a:prstGeom>
              <a:blipFill rotWithShape="1">
                <a:blip r:embed="rId5"/>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p:cNvSpPr txBox="1"/>
              <p:nvPr/>
            </p:nvSpPr>
            <p:spPr>
              <a:xfrm>
                <a:off x="4032541" y="3437302"/>
                <a:ext cx="78377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𝑋𝐿</m:t>
                      </m:r>
                    </m:oMath>
                  </m:oMathPara>
                </a14:m>
                <a:endParaRPr lang="en-US" sz="2400" baseline="-25000" dirty="0"/>
              </a:p>
            </p:txBody>
          </p:sp>
        </mc:Choice>
        <mc:Fallback xmlns="">
          <p:sp>
            <p:nvSpPr>
              <p:cNvPr id="101" name="TextBox 100"/>
              <p:cNvSpPr txBox="1">
                <a:spLocks noRot="1" noChangeAspect="1" noMove="1" noResize="1" noEditPoints="1" noAdjustHandles="1" noChangeArrowheads="1" noChangeShapeType="1" noTextEdit="1"/>
              </p:cNvSpPr>
              <p:nvPr/>
            </p:nvSpPr>
            <p:spPr>
              <a:xfrm>
                <a:off x="4032541" y="3437302"/>
                <a:ext cx="783776" cy="46166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3699006" y="4098678"/>
                <a:ext cx="1450846" cy="7186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000" i="1" smtClean="0">
                              <a:latin typeface="Cambria Math"/>
                            </a:rPr>
                          </m:ctrlPr>
                        </m:radPr>
                        <m:deg/>
                        <m:e>
                          <m:sSup>
                            <m:sSupPr>
                              <m:ctrlPr>
                                <a:rPr lang="en-US" sz="2000" i="1" smtClean="0">
                                  <a:latin typeface="Cambria Math"/>
                                </a:rPr>
                              </m:ctrlPr>
                            </m:sSupPr>
                            <m:e>
                              <m:r>
                                <a:rPr lang="en-US" sz="2000" b="0" i="1" smtClean="0">
                                  <a:latin typeface="Cambria Math"/>
                                </a:rPr>
                                <m:t>𝑅</m:t>
                              </m:r>
                            </m:e>
                            <m:sup>
                              <m:r>
                                <a:rPr lang="en-US" sz="2000" b="0" i="1" smtClean="0">
                                  <a:latin typeface="Cambria Math"/>
                                </a:rPr>
                                <m:t>2</m:t>
                              </m:r>
                            </m:sup>
                          </m:sSup>
                          <m:r>
                            <a:rPr lang="en-US" sz="2000" b="0" i="1" smtClean="0">
                              <a:latin typeface="Cambria Math"/>
                            </a:rPr>
                            <m:t>+</m:t>
                          </m:r>
                          <m:sSubSup>
                            <m:sSubSupPr>
                              <m:ctrlPr>
                                <a:rPr lang="en-US" sz="2000" b="0" i="1" smtClean="0">
                                  <a:latin typeface="Cambria Math"/>
                                </a:rPr>
                              </m:ctrlPr>
                            </m:sSubSupPr>
                            <m:e>
                              <m:sSubSup>
                                <m:sSubSupPr>
                                  <m:ctrlPr>
                                    <a:rPr lang="en-US" sz="2000" i="1">
                                      <a:latin typeface="Cambria Math"/>
                                    </a:rPr>
                                  </m:ctrlPr>
                                </m:sSubSupPr>
                                <m:e>
                                  <m:r>
                                    <a:rPr lang="en-US" sz="2000" i="1">
                                      <a:latin typeface="Cambria Math"/>
                                    </a:rPr>
                                    <m:t>𝑋</m:t>
                                  </m:r>
                                </m:e>
                                <m:sub>
                                  <m:r>
                                    <a:rPr lang="en-US" sz="2000" i="1">
                                      <a:latin typeface="Cambria Math"/>
                                    </a:rPr>
                                    <m:t>𝐶</m:t>
                                  </m:r>
                                </m:sub>
                                <m:sup/>
                              </m:sSubSup>
                            </m:e>
                            <m:sub/>
                            <m:sup>
                              <m:r>
                                <a:rPr lang="en-US" sz="2000" b="0" i="1" smtClean="0">
                                  <a:latin typeface="Cambria Math"/>
                                </a:rPr>
                                <m:t>2</m:t>
                              </m:r>
                            </m:sup>
                          </m:sSubSup>
                        </m:e>
                      </m:rad>
                    </m:oMath>
                  </m:oMathPara>
                </a14:m>
                <a:endParaRPr lang="en-US" sz="2000" dirty="0"/>
              </a:p>
            </p:txBody>
          </p:sp>
        </mc:Choice>
        <mc:Fallback xmlns="">
          <p:sp>
            <p:nvSpPr>
              <p:cNvPr id="105" name="TextBox 104"/>
              <p:cNvSpPr txBox="1">
                <a:spLocks noRot="1" noChangeAspect="1" noMove="1" noResize="1" noEditPoints="1" noAdjustHandles="1" noChangeArrowheads="1" noChangeShapeType="1" noTextEdit="1"/>
              </p:cNvSpPr>
              <p:nvPr/>
            </p:nvSpPr>
            <p:spPr>
              <a:xfrm>
                <a:off x="3699006" y="4098678"/>
                <a:ext cx="1450846" cy="718658"/>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3706220" y="5031597"/>
                <a:ext cx="1436419" cy="7186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000" i="1" smtClean="0">
                              <a:latin typeface="Cambria Math"/>
                            </a:rPr>
                          </m:ctrlPr>
                        </m:radPr>
                        <m:deg/>
                        <m:e>
                          <m:sSup>
                            <m:sSupPr>
                              <m:ctrlPr>
                                <a:rPr lang="en-US" sz="2000" i="1" smtClean="0">
                                  <a:latin typeface="Cambria Math"/>
                                </a:rPr>
                              </m:ctrlPr>
                            </m:sSupPr>
                            <m:e>
                              <m:r>
                                <a:rPr lang="en-US" sz="2000" b="0" i="1" smtClean="0">
                                  <a:latin typeface="Cambria Math"/>
                                </a:rPr>
                                <m:t>𝑅</m:t>
                              </m:r>
                            </m:e>
                            <m:sup>
                              <m:r>
                                <a:rPr lang="en-US" sz="2000" b="0" i="1" smtClean="0">
                                  <a:latin typeface="Cambria Math"/>
                                </a:rPr>
                                <m:t>2</m:t>
                              </m:r>
                            </m:sup>
                          </m:sSup>
                          <m:r>
                            <a:rPr lang="en-US" sz="2000" b="0" i="1" smtClean="0">
                              <a:latin typeface="Cambria Math"/>
                            </a:rPr>
                            <m:t>+</m:t>
                          </m:r>
                          <m:sSubSup>
                            <m:sSubSupPr>
                              <m:ctrlPr>
                                <a:rPr lang="en-US" sz="2000" b="0" i="1" smtClean="0">
                                  <a:latin typeface="Cambria Math"/>
                                </a:rPr>
                              </m:ctrlPr>
                            </m:sSubSupPr>
                            <m:e>
                              <m:sSubSup>
                                <m:sSubSupPr>
                                  <m:ctrlPr>
                                    <a:rPr lang="en-US" sz="2000" i="1">
                                      <a:latin typeface="Cambria Math"/>
                                    </a:rPr>
                                  </m:ctrlPr>
                                </m:sSubSupPr>
                                <m:e>
                                  <m:r>
                                    <a:rPr lang="en-US" sz="2000" i="1">
                                      <a:latin typeface="Cambria Math"/>
                                    </a:rPr>
                                    <m:t>𝑋</m:t>
                                  </m:r>
                                </m:e>
                                <m:sub>
                                  <m:r>
                                    <a:rPr lang="en-US" sz="2000" b="0" i="1" smtClean="0">
                                      <a:latin typeface="Cambria Math"/>
                                    </a:rPr>
                                    <m:t>𝐿</m:t>
                                  </m:r>
                                </m:sub>
                                <m:sup/>
                              </m:sSubSup>
                            </m:e>
                            <m:sub/>
                            <m:sup>
                              <m:r>
                                <a:rPr lang="en-US" sz="2000" b="0" i="1" smtClean="0">
                                  <a:latin typeface="Cambria Math"/>
                                </a:rPr>
                                <m:t>2</m:t>
                              </m:r>
                            </m:sup>
                          </m:sSubSup>
                        </m:e>
                      </m:rad>
                    </m:oMath>
                  </m:oMathPara>
                </a14:m>
                <a:endParaRPr lang="en-US" sz="2000" dirty="0"/>
              </a:p>
            </p:txBody>
          </p:sp>
        </mc:Choice>
        <mc:Fallback xmlns="">
          <p:sp>
            <p:nvSpPr>
              <p:cNvPr id="106" name="TextBox 105"/>
              <p:cNvSpPr txBox="1">
                <a:spLocks noRot="1" noChangeAspect="1" noMove="1" noResize="1" noEditPoints="1" noAdjustHandles="1" noChangeArrowheads="1" noChangeShapeType="1" noTextEdit="1"/>
              </p:cNvSpPr>
              <p:nvPr/>
            </p:nvSpPr>
            <p:spPr>
              <a:xfrm>
                <a:off x="3706220" y="5031597"/>
                <a:ext cx="1436419" cy="718658"/>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p:cNvSpPr txBox="1"/>
              <p:nvPr/>
            </p:nvSpPr>
            <p:spPr>
              <a:xfrm>
                <a:off x="3131551" y="5844040"/>
                <a:ext cx="3021196" cy="7186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000" i="1" smtClean="0">
                              <a:latin typeface="Cambria Math"/>
                            </a:rPr>
                          </m:ctrlPr>
                        </m:radPr>
                        <m:deg/>
                        <m:e>
                          <m:sSup>
                            <m:sSupPr>
                              <m:ctrlPr>
                                <a:rPr lang="en-US" sz="2000" i="1" smtClean="0">
                                  <a:latin typeface="Cambria Math"/>
                                </a:rPr>
                              </m:ctrlPr>
                            </m:sSupPr>
                            <m:e>
                              <m:r>
                                <a:rPr lang="en-US" sz="2000" b="0" i="1" smtClean="0">
                                  <a:latin typeface="Cambria Math"/>
                                </a:rPr>
                                <m:t>𝑅</m:t>
                              </m:r>
                            </m:e>
                            <m:sup>
                              <m:r>
                                <a:rPr lang="en-US" sz="2000" b="0" i="1" smtClean="0">
                                  <a:latin typeface="Cambria Math"/>
                                </a:rPr>
                                <m:t>2</m:t>
                              </m:r>
                            </m:sup>
                          </m:sSup>
                          <m:r>
                            <a:rPr lang="en-US" sz="2000" b="0" i="1" smtClean="0">
                              <a:latin typeface="Cambria Math"/>
                            </a:rPr>
                            <m:t>+(</m:t>
                          </m:r>
                          <m:sSubSup>
                            <m:sSubSupPr>
                              <m:ctrlPr>
                                <a:rPr lang="en-US" sz="2000" b="0" i="1" smtClean="0">
                                  <a:latin typeface="Cambria Math"/>
                                </a:rPr>
                              </m:ctrlPr>
                            </m:sSubSupPr>
                            <m:e>
                              <m:sSub>
                                <m:sSubPr>
                                  <m:ctrlPr>
                                    <a:rPr lang="en-US" sz="2000" b="0" i="1" smtClean="0">
                                      <a:latin typeface="Cambria Math"/>
                                    </a:rPr>
                                  </m:ctrlPr>
                                </m:sSubPr>
                                <m:e>
                                  <m:r>
                                    <a:rPr lang="en-US" sz="2000" b="0" i="1" smtClean="0">
                                      <a:latin typeface="Cambria Math"/>
                                    </a:rPr>
                                    <m:t>𝑋</m:t>
                                  </m:r>
                                </m:e>
                                <m:sub>
                                  <m:r>
                                    <a:rPr lang="en-US" sz="2000" b="0" i="1" smtClean="0">
                                      <a:latin typeface="Cambria Math"/>
                                    </a:rPr>
                                    <m:t>𝐿</m:t>
                                  </m:r>
                                </m:sub>
                              </m:sSub>
                            </m:e>
                            <m:sub/>
                            <m:sup>
                              <m:r>
                                <a:rPr lang="en-US" sz="2000" b="0" i="1" smtClean="0">
                                  <a:latin typeface="Cambria Math"/>
                                </a:rPr>
                                <m:t>2</m:t>
                              </m:r>
                            </m:sup>
                          </m:sSubSup>
                          <m:r>
                            <a:rPr lang="en-US" sz="2000" b="0" i="1" smtClean="0">
                              <a:latin typeface="Cambria Math"/>
                            </a:rPr>
                            <m:t>−</m:t>
                          </m:r>
                          <m:sSup>
                            <m:sSupPr>
                              <m:ctrlPr>
                                <a:rPr lang="en-US" sz="2000" b="0" i="1" smtClean="0">
                                  <a:latin typeface="Cambria Math"/>
                                </a:rPr>
                              </m:ctrlPr>
                            </m:sSupPr>
                            <m:e>
                              <m:sSub>
                                <m:sSubPr>
                                  <m:ctrlPr>
                                    <a:rPr lang="en-US" sz="2000" b="0" i="1" smtClean="0">
                                      <a:latin typeface="Cambria Math"/>
                                    </a:rPr>
                                  </m:ctrlPr>
                                </m:sSubPr>
                                <m:e>
                                  <m:r>
                                    <a:rPr lang="en-US" sz="2000" b="0" i="1" smtClean="0">
                                      <a:latin typeface="Cambria Math"/>
                                    </a:rPr>
                                    <m:t>𝑋</m:t>
                                  </m:r>
                                </m:e>
                                <m:sub>
                                  <m:r>
                                    <a:rPr lang="en-US" sz="2000" b="0" i="1" smtClean="0">
                                      <a:latin typeface="Cambria Math"/>
                                    </a:rPr>
                                    <m:t>𝐶</m:t>
                                  </m:r>
                                </m:sub>
                              </m:sSub>
                            </m:e>
                            <m:sup>
                              <m:r>
                                <a:rPr lang="en-US" sz="2000" b="0" i="1" smtClean="0">
                                  <a:latin typeface="Cambria Math"/>
                                </a:rPr>
                                <m:t>2</m:t>
                              </m:r>
                            </m:sup>
                          </m:sSup>
                          <m:r>
                            <a:rPr lang="en-US" sz="2000" b="0" i="1" smtClean="0">
                              <a:latin typeface="Cambria Math"/>
                            </a:rPr>
                            <m:t>)</m:t>
                          </m:r>
                        </m:e>
                      </m:rad>
                    </m:oMath>
                  </m:oMathPara>
                </a14:m>
                <a:endParaRPr lang="en-US" sz="2000" dirty="0"/>
              </a:p>
            </p:txBody>
          </p:sp>
        </mc:Choice>
        <mc:Fallback xmlns="">
          <p:sp>
            <p:nvSpPr>
              <p:cNvPr id="107" name="TextBox 106"/>
              <p:cNvSpPr txBox="1">
                <a:spLocks noRot="1" noChangeAspect="1" noMove="1" noResize="1" noEditPoints="1" noAdjustHandles="1" noChangeArrowheads="1" noChangeShapeType="1" noTextEdit="1"/>
              </p:cNvSpPr>
              <p:nvPr/>
            </p:nvSpPr>
            <p:spPr>
              <a:xfrm>
                <a:off x="3131551" y="5844040"/>
                <a:ext cx="3021196" cy="718658"/>
              </a:xfrm>
              <a:prstGeom prst="rect">
                <a:avLst/>
              </a:prstGeom>
              <a:blipFill rotWithShape="1">
                <a:blip r:embed="rId9"/>
                <a:stretch>
                  <a:fillRect/>
                </a:stretch>
              </a:blipFill>
            </p:spPr>
            <p:txBody>
              <a:bodyPr/>
              <a:lstStyle/>
              <a:p>
                <a:r>
                  <a:rPr lang="en-US">
                    <a:noFill/>
                  </a:rPr>
                  <a:t> </a:t>
                </a:r>
              </a:p>
            </p:txBody>
          </p:sp>
        </mc:Fallback>
      </mc:AlternateContent>
      <p:sp>
        <p:nvSpPr>
          <p:cNvPr id="108" name="TextBox 107"/>
          <p:cNvSpPr txBox="1"/>
          <p:nvPr/>
        </p:nvSpPr>
        <p:spPr>
          <a:xfrm>
            <a:off x="7683257" y="2058439"/>
            <a:ext cx="327334" cy="400110"/>
          </a:xfrm>
          <a:prstGeom prst="rect">
            <a:avLst/>
          </a:prstGeom>
          <a:noFill/>
        </p:spPr>
        <p:txBody>
          <a:bodyPr wrap="none" rtlCol="0">
            <a:spAutoFit/>
          </a:bodyPr>
          <a:lstStyle/>
          <a:p>
            <a:r>
              <a:rPr lang="en-US" sz="2000" dirty="0" smtClean="0"/>
              <a:t>0</a:t>
            </a:r>
            <a:endParaRPr lang="en-US" sz="2000" dirty="0"/>
          </a:p>
        </p:txBody>
      </p:sp>
      <mc:AlternateContent xmlns:mc="http://schemas.openxmlformats.org/markup-compatibility/2006" xmlns:a14="http://schemas.microsoft.com/office/drawing/2010/main">
        <mc:Choice Requires="a14">
          <p:sp>
            <p:nvSpPr>
              <p:cNvPr id="110" name="TextBox 109"/>
              <p:cNvSpPr txBox="1"/>
              <p:nvPr/>
            </p:nvSpPr>
            <p:spPr>
              <a:xfrm>
                <a:off x="7568579" y="2670561"/>
                <a:ext cx="556691" cy="5107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a:rPr>
                          </m:ctrlPr>
                        </m:fPr>
                        <m:num>
                          <m:r>
                            <a:rPr lang="el-GR" b="0" i="1" smtClean="0">
                              <a:latin typeface="Cambria Math"/>
                            </a:rPr>
                            <m:t>𝜋</m:t>
                          </m:r>
                        </m:num>
                        <m:den>
                          <m:r>
                            <a:rPr lang="en-US" b="0" i="1" smtClean="0">
                              <a:latin typeface="Cambria Math"/>
                            </a:rPr>
                            <m:t>2</m:t>
                          </m:r>
                        </m:den>
                      </m:f>
                    </m:oMath>
                  </m:oMathPara>
                </a14:m>
                <a:endParaRPr lang="en-US" dirty="0"/>
              </a:p>
            </p:txBody>
          </p:sp>
        </mc:Choice>
        <mc:Fallback xmlns="">
          <p:sp>
            <p:nvSpPr>
              <p:cNvPr id="110" name="TextBox 109"/>
              <p:cNvSpPr txBox="1">
                <a:spLocks noRot="1" noChangeAspect="1" noMove="1" noResize="1" noEditPoints="1" noAdjustHandles="1" noChangeArrowheads="1" noChangeShapeType="1" noTextEdit="1"/>
              </p:cNvSpPr>
              <p:nvPr/>
            </p:nvSpPr>
            <p:spPr>
              <a:xfrm>
                <a:off x="7568579" y="2670561"/>
                <a:ext cx="556691" cy="510781"/>
              </a:xfrm>
              <a:prstGeom prst="rect">
                <a:avLst/>
              </a:prstGeom>
              <a:blipFill rotWithShape="1">
                <a:blip r:embed="rId10"/>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7662611" y="3412744"/>
                <a:ext cx="368626" cy="5107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a:rPr>
                          </m:ctrlPr>
                        </m:fPr>
                        <m:num>
                          <m:r>
                            <a:rPr lang="el-GR" b="0" i="1" smtClean="0">
                              <a:latin typeface="Cambria Math"/>
                            </a:rPr>
                            <m:t>𝜋</m:t>
                          </m:r>
                        </m:num>
                        <m:den>
                          <m:r>
                            <a:rPr lang="en-US" b="0" i="1" smtClean="0">
                              <a:latin typeface="Cambria Math"/>
                            </a:rPr>
                            <m:t>2</m:t>
                          </m:r>
                        </m:den>
                      </m:f>
                    </m:oMath>
                  </m:oMathPara>
                </a14:m>
                <a:endParaRPr lang="en-US" dirty="0"/>
              </a:p>
            </p:txBody>
          </p:sp>
        </mc:Choice>
        <mc:Fallback xmlns="">
          <p:sp>
            <p:nvSpPr>
              <p:cNvPr id="111" name="TextBox 110"/>
              <p:cNvSpPr txBox="1">
                <a:spLocks noRot="1" noChangeAspect="1" noMove="1" noResize="1" noEditPoints="1" noAdjustHandles="1" noChangeArrowheads="1" noChangeShapeType="1" noTextEdit="1"/>
              </p:cNvSpPr>
              <p:nvPr/>
            </p:nvSpPr>
            <p:spPr>
              <a:xfrm>
                <a:off x="7662611" y="3412744"/>
                <a:ext cx="368626" cy="510781"/>
              </a:xfrm>
              <a:prstGeom prst="rect">
                <a:avLst/>
              </a:prstGeom>
              <a:blipFill rotWithShape="1">
                <a:blip r:embed="rId11"/>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p:cNvSpPr txBox="1"/>
              <p:nvPr/>
            </p:nvSpPr>
            <p:spPr>
              <a:xfrm>
                <a:off x="7170136" y="4202617"/>
                <a:ext cx="1353576" cy="5107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a:rPr>
                          </m:ctrlPr>
                        </m:fPr>
                        <m:num>
                          <m:r>
                            <a:rPr lang="en-US" b="0" i="1" smtClean="0">
                              <a:latin typeface="Cambria Math"/>
                              <a:ea typeface="Cambria Math"/>
                            </a:rPr>
                            <m:t>𝜋</m:t>
                          </m:r>
                        </m:num>
                        <m:den>
                          <m:r>
                            <a:rPr lang="en-US" b="0" i="1" smtClean="0">
                              <a:latin typeface="Cambria Math"/>
                            </a:rPr>
                            <m:t>2</m:t>
                          </m:r>
                        </m:den>
                      </m:f>
                      <m:r>
                        <a:rPr lang="en-US" b="0" i="1" smtClean="0">
                          <a:latin typeface="Cambria Math"/>
                        </a:rPr>
                        <m:t>&lt;</m:t>
                      </m:r>
                      <m:r>
                        <a:rPr lang="en-US" b="0" i="1" smtClean="0">
                          <a:latin typeface="Cambria Math"/>
                          <a:ea typeface="Cambria Math"/>
                        </a:rPr>
                        <m:t>𝜓</m:t>
                      </m:r>
                      <m:r>
                        <a:rPr lang="en-US" b="0" i="1" smtClean="0">
                          <a:latin typeface="Cambria Math"/>
                          <a:ea typeface="Cambria Math"/>
                        </a:rPr>
                        <m:t>&lt;0</m:t>
                      </m:r>
                    </m:oMath>
                  </m:oMathPara>
                </a14:m>
                <a:endParaRPr lang="en-US" dirty="0"/>
              </a:p>
            </p:txBody>
          </p:sp>
        </mc:Choice>
        <mc:Fallback xmlns="">
          <p:sp>
            <p:nvSpPr>
              <p:cNvPr id="112" name="TextBox 111"/>
              <p:cNvSpPr txBox="1">
                <a:spLocks noRot="1" noChangeAspect="1" noMove="1" noResize="1" noEditPoints="1" noAdjustHandles="1" noChangeArrowheads="1" noChangeShapeType="1" noTextEdit="1"/>
              </p:cNvSpPr>
              <p:nvPr/>
            </p:nvSpPr>
            <p:spPr>
              <a:xfrm>
                <a:off x="7170136" y="4202617"/>
                <a:ext cx="1353576" cy="510781"/>
              </a:xfrm>
              <a:prstGeom prst="rect">
                <a:avLst/>
              </a:prstGeom>
              <a:blipFill rotWithShape="1">
                <a:blip r:embed="rId12"/>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p:cNvSpPr txBox="1"/>
              <p:nvPr/>
            </p:nvSpPr>
            <p:spPr>
              <a:xfrm>
                <a:off x="7264168" y="5135536"/>
                <a:ext cx="1165512" cy="5107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0&lt;</m:t>
                      </m:r>
                      <m:r>
                        <a:rPr lang="en-US" b="0" i="1" smtClean="0">
                          <a:latin typeface="Cambria Math"/>
                          <a:ea typeface="Cambria Math"/>
                        </a:rPr>
                        <m:t>𝜓</m:t>
                      </m:r>
                      <m:r>
                        <a:rPr lang="en-US" b="0" i="1" smtClean="0">
                          <a:latin typeface="Cambria Math"/>
                          <a:ea typeface="Cambria Math"/>
                        </a:rPr>
                        <m:t>&lt;</m:t>
                      </m:r>
                      <m:f>
                        <m:fPr>
                          <m:ctrlPr>
                            <a:rPr lang="en-US" i="1">
                              <a:latin typeface="Cambria Math"/>
                            </a:rPr>
                          </m:ctrlPr>
                        </m:fPr>
                        <m:num>
                          <m:r>
                            <a:rPr lang="en-US" i="1">
                              <a:latin typeface="Cambria Math"/>
                              <a:ea typeface="Cambria Math"/>
                            </a:rPr>
                            <m:t>𝜋</m:t>
                          </m:r>
                        </m:num>
                        <m:den>
                          <m:r>
                            <a:rPr lang="en-US" i="1">
                              <a:latin typeface="Cambria Math"/>
                            </a:rPr>
                            <m:t>2</m:t>
                          </m:r>
                        </m:den>
                      </m:f>
                    </m:oMath>
                  </m:oMathPara>
                </a14:m>
                <a:endParaRPr lang="en-US" dirty="0"/>
              </a:p>
            </p:txBody>
          </p:sp>
        </mc:Choice>
        <mc:Fallback xmlns="">
          <p:sp>
            <p:nvSpPr>
              <p:cNvPr id="113" name="TextBox 112"/>
              <p:cNvSpPr txBox="1">
                <a:spLocks noRot="1" noChangeAspect="1" noMove="1" noResize="1" noEditPoints="1" noAdjustHandles="1" noChangeArrowheads="1" noChangeShapeType="1" noTextEdit="1"/>
              </p:cNvSpPr>
              <p:nvPr/>
            </p:nvSpPr>
            <p:spPr>
              <a:xfrm>
                <a:off x="7264168" y="5135536"/>
                <a:ext cx="1165512" cy="510781"/>
              </a:xfrm>
              <a:prstGeom prst="rect">
                <a:avLst/>
              </a:prstGeom>
              <a:blipFill rotWithShape="1">
                <a:blip r:embed="rId13"/>
                <a:stretch>
                  <a:fillRect b="-3571"/>
                </a:stretch>
              </a:blipFill>
            </p:spPr>
            <p:txBody>
              <a:bodyPr/>
              <a:lstStyle/>
              <a:p>
                <a:r>
                  <a:rPr lang="en-US">
                    <a:noFill/>
                  </a:rPr>
                  <a:t> </a:t>
                </a:r>
              </a:p>
            </p:txBody>
          </p:sp>
        </mc:Fallback>
      </mc:AlternateContent>
      <p:sp>
        <p:nvSpPr>
          <p:cNvPr id="114" name="TextBox 113"/>
          <p:cNvSpPr txBox="1"/>
          <p:nvPr/>
        </p:nvSpPr>
        <p:spPr>
          <a:xfrm>
            <a:off x="6909809" y="5828908"/>
            <a:ext cx="1874231" cy="748923"/>
          </a:xfrm>
          <a:prstGeom prst="rect">
            <a:avLst/>
          </a:prstGeom>
          <a:noFill/>
        </p:spPr>
        <p:txBody>
          <a:bodyPr wrap="none" rtlCol="0">
            <a:spAutoFit/>
          </a:bodyPr>
          <a:lstStyle/>
          <a:p>
            <a:r>
              <a:rPr lang="en-US" dirty="0" smtClean="0"/>
              <a:t>Negative if X</a:t>
            </a:r>
            <a:r>
              <a:rPr lang="en-US" baseline="-25000" dirty="0" smtClean="0"/>
              <a:t>C </a:t>
            </a:r>
            <a:r>
              <a:rPr lang="en-US" dirty="0" smtClean="0"/>
              <a:t>&gt; X</a:t>
            </a:r>
            <a:r>
              <a:rPr lang="en-US" baseline="-25000" dirty="0" smtClean="0"/>
              <a:t>L</a:t>
            </a:r>
            <a:endParaRPr lang="en-US" dirty="0" smtClean="0"/>
          </a:p>
          <a:p>
            <a:r>
              <a:rPr lang="en-US" dirty="0" smtClean="0"/>
              <a:t>Positive  </a:t>
            </a:r>
            <a:r>
              <a:rPr lang="en-US" dirty="0"/>
              <a:t>if X</a:t>
            </a:r>
            <a:r>
              <a:rPr lang="en-US" baseline="-25000" dirty="0"/>
              <a:t>C </a:t>
            </a:r>
            <a:r>
              <a:rPr lang="en-US" dirty="0" smtClean="0"/>
              <a:t>&lt; </a:t>
            </a:r>
            <a:r>
              <a:rPr lang="en-US" dirty="0"/>
              <a:t>X</a:t>
            </a:r>
            <a:r>
              <a:rPr lang="en-US" baseline="-25000" dirty="0"/>
              <a:t>L</a:t>
            </a:r>
          </a:p>
          <a:p>
            <a:endParaRPr lang="en-US" baseline="-25000" dirty="0"/>
          </a:p>
        </p:txBody>
      </p:sp>
      <p:sp>
        <p:nvSpPr>
          <p:cNvPr id="115" name="TextBox 114"/>
          <p:cNvSpPr txBox="1"/>
          <p:nvPr/>
        </p:nvSpPr>
        <p:spPr>
          <a:xfrm>
            <a:off x="232229" y="1412780"/>
            <a:ext cx="1864613" cy="369332"/>
          </a:xfrm>
          <a:prstGeom prst="rect">
            <a:avLst/>
          </a:prstGeom>
          <a:noFill/>
        </p:spPr>
        <p:txBody>
          <a:bodyPr wrap="none" rtlCol="0">
            <a:spAutoFit/>
          </a:bodyPr>
          <a:lstStyle/>
          <a:p>
            <a:r>
              <a:rPr lang="en-US" sz="1800" dirty="0" smtClean="0"/>
              <a:t>Circuit Elements</a:t>
            </a:r>
            <a:endParaRPr lang="en-US" sz="1800" dirty="0"/>
          </a:p>
        </p:txBody>
      </p:sp>
      <p:sp>
        <p:nvSpPr>
          <p:cNvPr id="116" name="TextBox 115"/>
          <p:cNvSpPr txBox="1"/>
          <p:nvPr/>
        </p:nvSpPr>
        <p:spPr>
          <a:xfrm>
            <a:off x="3579206" y="1431406"/>
            <a:ext cx="1685077" cy="369332"/>
          </a:xfrm>
          <a:prstGeom prst="rect">
            <a:avLst/>
          </a:prstGeom>
          <a:noFill/>
        </p:spPr>
        <p:txBody>
          <a:bodyPr wrap="none" rtlCol="0">
            <a:spAutoFit/>
          </a:bodyPr>
          <a:lstStyle/>
          <a:p>
            <a:r>
              <a:rPr lang="en-US" sz="1800" dirty="0" smtClean="0"/>
              <a:t>Impedance (Z)</a:t>
            </a:r>
            <a:endParaRPr lang="en-US" sz="1800" dirty="0"/>
          </a:p>
        </p:txBody>
      </p:sp>
      <p:sp>
        <p:nvSpPr>
          <p:cNvPr id="117" name="TextBox 116"/>
          <p:cNvSpPr txBox="1"/>
          <p:nvPr/>
        </p:nvSpPr>
        <p:spPr>
          <a:xfrm>
            <a:off x="6726040" y="1399140"/>
            <a:ext cx="1871090" cy="369332"/>
          </a:xfrm>
          <a:prstGeom prst="rect">
            <a:avLst/>
          </a:prstGeom>
          <a:noFill/>
        </p:spPr>
        <p:txBody>
          <a:bodyPr wrap="none" rtlCol="0">
            <a:spAutoFit/>
          </a:bodyPr>
          <a:lstStyle/>
          <a:p>
            <a:r>
              <a:rPr lang="en-US" sz="1800" dirty="0" smtClean="0"/>
              <a:t>Phase Angle (</a:t>
            </a:r>
            <a:r>
              <a:rPr lang="en-US" sz="1800" dirty="0" smtClean="0">
                <a:sym typeface="Symbol"/>
              </a:rPr>
              <a:t></a:t>
            </a:r>
            <a:r>
              <a:rPr lang="en-US" sz="1800" dirty="0" smtClean="0"/>
              <a:t>)</a:t>
            </a:r>
            <a:endParaRPr lang="en-US" sz="1800" dirty="0"/>
          </a:p>
        </p:txBody>
      </p:sp>
    </p:spTree>
    <p:extLst>
      <p:ext uri="{BB962C8B-B14F-4D97-AF65-F5344CB8AC3E}">
        <p14:creationId xmlns:p14="http://schemas.microsoft.com/office/powerpoint/2010/main" val="1221092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dirty="0"/>
              <a:t>Winter 2008</a:t>
            </a:r>
          </a:p>
        </p:txBody>
      </p:sp>
      <p:sp>
        <p:nvSpPr>
          <p:cNvPr id="5" name="Footer Placeholder 4"/>
          <p:cNvSpPr>
            <a:spLocks noGrp="1"/>
          </p:cNvSpPr>
          <p:nvPr>
            <p:ph type="ftr" sz="quarter" idx="11"/>
          </p:nvPr>
        </p:nvSpPr>
        <p:spPr/>
        <p:txBody>
          <a:bodyPr/>
          <a:lstStyle/>
          <a:p>
            <a:r>
              <a:rPr lang="en-US" altLang="en-US" dirty="0"/>
              <a:t>R. Todd Lines</a:t>
            </a:r>
          </a:p>
        </p:txBody>
      </p:sp>
      <p:sp>
        <p:nvSpPr>
          <p:cNvPr id="2050" name="Rectangle 2"/>
          <p:cNvSpPr>
            <a:spLocks noGrp="1" noChangeArrowheads="1"/>
          </p:cNvSpPr>
          <p:nvPr>
            <p:ph type="ctrTitle"/>
          </p:nvPr>
        </p:nvSpPr>
        <p:spPr>
          <a:xfrm>
            <a:off x="762000" y="1462088"/>
            <a:ext cx="7467600" cy="1098550"/>
          </a:xfrm>
        </p:spPr>
        <p:txBody>
          <a:bodyPr/>
          <a:lstStyle/>
          <a:p>
            <a:r>
              <a:rPr lang="en-US" altLang="en-US" dirty="0"/>
              <a:t>Chapter 32</a:t>
            </a:r>
          </a:p>
        </p:txBody>
      </p:sp>
      <p:sp>
        <p:nvSpPr>
          <p:cNvPr id="2051" name="Rectangle 3"/>
          <p:cNvSpPr>
            <a:spLocks noGrp="1" noChangeArrowheads="1"/>
          </p:cNvSpPr>
          <p:nvPr>
            <p:ph type="subTitle" idx="1"/>
          </p:nvPr>
        </p:nvSpPr>
        <p:spPr>
          <a:xfrm>
            <a:off x="1166813" y="3886200"/>
            <a:ext cx="6681787" cy="1752600"/>
          </a:xfrm>
        </p:spPr>
        <p:txBody>
          <a:bodyPr/>
          <a:lstStyle/>
          <a:p>
            <a:r>
              <a:rPr lang="en-US" altLang="en-US" dirty="0"/>
              <a:t>Alternating Current Circuits </a:t>
            </a:r>
          </a:p>
          <a:p>
            <a:r>
              <a:rPr lang="en-US" altLang="en-US" dirty="0"/>
              <a:t>and Electromagnetic Waves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dirty="0"/>
              <a:t>Winter 2008</a:t>
            </a:r>
          </a:p>
        </p:txBody>
      </p:sp>
      <p:sp>
        <p:nvSpPr>
          <p:cNvPr id="5" name="Footer Placeholder 4"/>
          <p:cNvSpPr>
            <a:spLocks noGrp="1"/>
          </p:cNvSpPr>
          <p:nvPr>
            <p:ph type="ftr" sz="quarter" idx="11"/>
          </p:nvPr>
        </p:nvSpPr>
        <p:spPr/>
        <p:txBody>
          <a:bodyPr/>
          <a:lstStyle/>
          <a:p>
            <a:r>
              <a:rPr lang="en-US" altLang="en-US" dirty="0"/>
              <a:t>R. Todd Lines</a:t>
            </a:r>
          </a:p>
        </p:txBody>
      </p:sp>
      <p:sp>
        <p:nvSpPr>
          <p:cNvPr id="123908" name="Rectangle 4"/>
          <p:cNvSpPr>
            <a:spLocks noGrp="1" noChangeArrowheads="1"/>
          </p:cNvSpPr>
          <p:nvPr>
            <p:ph type="ctrTitle"/>
          </p:nvPr>
        </p:nvSpPr>
        <p:spPr/>
        <p:txBody>
          <a:bodyPr/>
          <a:lstStyle/>
          <a:p>
            <a:r>
              <a:rPr lang="en-US" altLang="en-US" dirty="0"/>
              <a:t>Lecture 26</a:t>
            </a:r>
          </a:p>
        </p:txBody>
      </p:sp>
      <p:sp>
        <p:nvSpPr>
          <p:cNvPr id="123909" name="Rectangle 5"/>
          <p:cNvSpPr>
            <a:spLocks noGrp="1" noChangeArrowheads="1"/>
          </p:cNvSpPr>
          <p:nvPr>
            <p:ph type="subTitle" idx="1"/>
          </p:nvPr>
        </p:nvSpPr>
        <p:spPr/>
        <p:txBody>
          <a:bodyPr/>
          <a:lstStyle/>
          <a:p>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dirty="0"/>
              <a:t>Winter 2008</a:t>
            </a:r>
          </a:p>
        </p:txBody>
      </p:sp>
      <p:sp>
        <p:nvSpPr>
          <p:cNvPr id="5" name="Footer Placeholder 4"/>
          <p:cNvSpPr>
            <a:spLocks noGrp="1"/>
          </p:cNvSpPr>
          <p:nvPr>
            <p:ph type="ftr" sz="quarter" idx="11"/>
          </p:nvPr>
        </p:nvSpPr>
        <p:spPr/>
        <p:txBody>
          <a:bodyPr/>
          <a:lstStyle/>
          <a:p>
            <a:r>
              <a:rPr lang="en-US" altLang="en-US" dirty="0"/>
              <a:t>R. Todd Lines</a:t>
            </a:r>
          </a:p>
        </p:txBody>
      </p:sp>
      <p:sp>
        <p:nvSpPr>
          <p:cNvPr id="5122" name="Rectangle 2"/>
          <p:cNvSpPr>
            <a:spLocks noGrp="1" noChangeArrowheads="1"/>
          </p:cNvSpPr>
          <p:nvPr>
            <p:ph type="title"/>
          </p:nvPr>
        </p:nvSpPr>
        <p:spPr/>
        <p:txBody>
          <a:bodyPr/>
          <a:lstStyle/>
          <a:p>
            <a:r>
              <a:rPr lang="en-US" altLang="en-US" dirty="0"/>
              <a:t>AC Circuit</a:t>
            </a:r>
          </a:p>
        </p:txBody>
      </p:sp>
      <p:sp>
        <p:nvSpPr>
          <p:cNvPr id="5123" name="Rectangle 3"/>
          <p:cNvSpPr>
            <a:spLocks noGrp="1" noChangeArrowheads="1"/>
          </p:cNvSpPr>
          <p:nvPr>
            <p:ph type="body" idx="1"/>
          </p:nvPr>
        </p:nvSpPr>
        <p:spPr/>
        <p:txBody>
          <a:bodyPr/>
          <a:lstStyle/>
          <a:p>
            <a:pPr>
              <a:lnSpc>
                <a:spcPct val="90000"/>
              </a:lnSpc>
            </a:pPr>
            <a:r>
              <a:rPr lang="en-US" altLang="en-US" sz="2800" dirty="0"/>
              <a:t>An AC circuit consists of a combination of circuit elements and an AC generator or source</a:t>
            </a:r>
          </a:p>
          <a:p>
            <a:pPr>
              <a:lnSpc>
                <a:spcPct val="90000"/>
              </a:lnSpc>
            </a:pPr>
            <a:r>
              <a:rPr lang="en-US" altLang="en-US" sz="2800" dirty="0"/>
              <a:t>The output of an AC generator is sinusoidal and varies with time according to the following equation</a:t>
            </a:r>
          </a:p>
          <a:p>
            <a:pPr lvl="1">
              <a:lnSpc>
                <a:spcPct val="90000"/>
              </a:lnSpc>
            </a:pPr>
            <a:r>
              <a:rPr lang="en-US" altLang="en-US" sz="2400" dirty="0" err="1">
                <a:cs typeface="Tahoma" pitchFamily="34" charset="0"/>
              </a:rPr>
              <a:t>Δv</a:t>
            </a:r>
            <a:r>
              <a:rPr lang="en-US" altLang="en-US" sz="2400" dirty="0">
                <a:cs typeface="Tahoma" pitchFamily="34" charset="0"/>
              </a:rPr>
              <a:t> = </a:t>
            </a:r>
            <a:r>
              <a:rPr lang="en-US" altLang="en-US" sz="2400" dirty="0" err="1">
                <a:cs typeface="Tahoma" pitchFamily="34" charset="0"/>
              </a:rPr>
              <a:t>ΔV</a:t>
            </a:r>
            <a:r>
              <a:rPr lang="en-US" altLang="en-US" sz="2400" baseline="-25000" dirty="0" err="1">
                <a:cs typeface="Tahoma" pitchFamily="34" charset="0"/>
              </a:rPr>
              <a:t>max</a:t>
            </a:r>
            <a:r>
              <a:rPr lang="en-US" altLang="en-US" sz="2400" dirty="0">
                <a:cs typeface="Tahoma" pitchFamily="34" charset="0"/>
              </a:rPr>
              <a:t> sin 2</a:t>
            </a:r>
            <a:r>
              <a:rPr lang="en-US" altLang="en-US" sz="2400" dirty="0">
                <a:cs typeface="Tahoma" pitchFamily="34" charset="0"/>
                <a:sym typeface="Symbol" pitchFamily="18" charset="2"/>
              </a:rPr>
              <a:t></a:t>
            </a:r>
            <a:r>
              <a:rPr lang="en-US" altLang="en-US" sz="2400" dirty="0">
                <a:cs typeface="Tahoma" pitchFamily="34" charset="0"/>
              </a:rPr>
              <a:t>ƒt</a:t>
            </a:r>
          </a:p>
          <a:p>
            <a:pPr lvl="2">
              <a:lnSpc>
                <a:spcPct val="90000"/>
              </a:lnSpc>
            </a:pPr>
            <a:r>
              <a:rPr lang="en-US" altLang="en-US" sz="2000" dirty="0" err="1">
                <a:cs typeface="Tahoma" pitchFamily="34" charset="0"/>
              </a:rPr>
              <a:t>Δv</a:t>
            </a:r>
            <a:r>
              <a:rPr lang="en-US" altLang="en-US" sz="2000" dirty="0">
                <a:cs typeface="Tahoma" pitchFamily="34" charset="0"/>
              </a:rPr>
              <a:t> is the instantaneous voltage</a:t>
            </a:r>
          </a:p>
          <a:p>
            <a:pPr lvl="2">
              <a:lnSpc>
                <a:spcPct val="90000"/>
              </a:lnSpc>
            </a:pPr>
            <a:r>
              <a:rPr lang="en-US" altLang="en-US" sz="2000" dirty="0" err="1">
                <a:cs typeface="Tahoma" pitchFamily="34" charset="0"/>
              </a:rPr>
              <a:t>ΔV</a:t>
            </a:r>
            <a:r>
              <a:rPr lang="en-US" altLang="en-US" sz="2000" baseline="-25000" dirty="0" err="1">
                <a:cs typeface="Tahoma" pitchFamily="34" charset="0"/>
              </a:rPr>
              <a:t>max</a:t>
            </a:r>
            <a:r>
              <a:rPr lang="en-US" altLang="en-US" sz="2000" dirty="0">
                <a:cs typeface="Tahoma" pitchFamily="34" charset="0"/>
              </a:rPr>
              <a:t> is the maximum voltage of the generator</a:t>
            </a:r>
          </a:p>
          <a:p>
            <a:pPr lvl="2">
              <a:lnSpc>
                <a:spcPct val="90000"/>
              </a:lnSpc>
            </a:pPr>
            <a:r>
              <a:rPr lang="en-US" altLang="en-US" sz="2000" dirty="0">
                <a:cs typeface="Tahoma" pitchFamily="34" charset="0"/>
              </a:rPr>
              <a:t>ƒ is the frequency at which the voltage changes, in Hz</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22882" name="Rectangle 2"/>
          <p:cNvSpPr>
            <a:spLocks noGrp="1" noChangeArrowheads="1"/>
          </p:cNvSpPr>
          <p:nvPr>
            <p:ph type="title"/>
          </p:nvPr>
        </p:nvSpPr>
        <p:spPr/>
        <p:txBody>
          <a:bodyPr/>
          <a:lstStyle/>
          <a:p>
            <a:r>
              <a:rPr lang="en-US" altLang="en-US"/>
              <a:t>Kirchhoff for AC</a:t>
            </a:r>
          </a:p>
        </p:txBody>
      </p:sp>
      <p:sp>
        <p:nvSpPr>
          <p:cNvPr id="122883" name="Rectangle 3"/>
          <p:cNvSpPr>
            <a:spLocks noGrp="1" noChangeArrowheads="1"/>
          </p:cNvSpPr>
          <p:nvPr>
            <p:ph type="body" idx="1"/>
          </p:nvPr>
        </p:nvSpPr>
        <p:spPr/>
        <p:txBody>
          <a:bodyPr/>
          <a:lstStyle/>
          <a:p>
            <a:r>
              <a:rPr lang="en-US" altLang="en-US"/>
              <a:t>Recall that Kirchhoff’s rules come from</a:t>
            </a:r>
          </a:p>
        </p:txBody>
      </p:sp>
      <p:graphicFrame>
        <p:nvGraphicFramePr>
          <p:cNvPr id="122885" name="Object 5"/>
          <p:cNvGraphicFramePr>
            <a:graphicFrameLocks noChangeAspect="1"/>
          </p:cNvGraphicFramePr>
          <p:nvPr/>
        </p:nvGraphicFramePr>
        <p:xfrm>
          <a:off x="3538538" y="2459038"/>
          <a:ext cx="1600200" cy="661987"/>
        </p:xfrm>
        <a:graphic>
          <a:graphicData uri="http://schemas.openxmlformats.org/presentationml/2006/ole">
            <mc:AlternateContent xmlns:mc="http://schemas.openxmlformats.org/markup-compatibility/2006">
              <mc:Choice xmlns:v="urn:schemas-microsoft-com:vml" Requires="v">
                <p:oleObj spid="_x0000_s122902" name="Equation" r:id="rId3" imgW="672840" imgH="279360" progId="Equation.3">
                  <p:embed/>
                </p:oleObj>
              </mc:Choice>
              <mc:Fallback>
                <p:oleObj name="Equation" r:id="rId3" imgW="672840" imgH="2793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538" y="2459038"/>
                        <a:ext cx="1600200"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51554" name="Rectangle 2"/>
          <p:cNvSpPr>
            <a:spLocks noGrp="1" noChangeArrowheads="1"/>
          </p:cNvSpPr>
          <p:nvPr>
            <p:ph type="title"/>
          </p:nvPr>
        </p:nvSpPr>
        <p:spPr/>
        <p:txBody>
          <a:bodyPr/>
          <a:lstStyle/>
          <a:p>
            <a:r>
              <a:rPr lang="en-US" altLang="en-US"/>
              <a:t>Rms 2</a:t>
            </a:r>
          </a:p>
        </p:txBody>
      </p:sp>
      <p:pic>
        <p:nvPicPr>
          <p:cNvPr id="15155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950" y="1487488"/>
            <a:ext cx="6800850" cy="446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67938" name="Rectangle 2"/>
          <p:cNvSpPr>
            <a:spLocks noGrp="1" noChangeArrowheads="1"/>
          </p:cNvSpPr>
          <p:nvPr>
            <p:ph type="title"/>
          </p:nvPr>
        </p:nvSpPr>
        <p:spPr/>
        <p:txBody>
          <a:bodyPr/>
          <a:lstStyle/>
          <a:p>
            <a:r>
              <a:rPr lang="en-US" altLang="en-US"/>
              <a:t>Ohm’s Law in an AC Circuit</a:t>
            </a:r>
          </a:p>
        </p:txBody>
      </p:sp>
      <p:sp>
        <p:nvSpPr>
          <p:cNvPr id="167939" name="Rectangle 3"/>
          <p:cNvSpPr>
            <a:spLocks noGrp="1" noChangeArrowheads="1"/>
          </p:cNvSpPr>
          <p:nvPr>
            <p:ph type="body" idx="1"/>
          </p:nvPr>
        </p:nvSpPr>
        <p:spPr>
          <a:xfrm>
            <a:off x="685800" y="1524000"/>
            <a:ext cx="7772400" cy="4876800"/>
          </a:xfrm>
        </p:spPr>
        <p:txBody>
          <a:bodyPr/>
          <a:lstStyle/>
          <a:p>
            <a:r>
              <a:rPr lang="en-US" altLang="en-US" sz="2800"/>
              <a:t>rms values will be used when discussing AC currents and voltages</a:t>
            </a:r>
          </a:p>
          <a:p>
            <a:pPr lvl="1"/>
            <a:r>
              <a:rPr lang="en-US" altLang="en-US" sz="2400"/>
              <a:t>AC ammeters and voltmeters are designed to read rms values</a:t>
            </a:r>
          </a:p>
          <a:p>
            <a:pPr lvl="1"/>
            <a:r>
              <a:rPr lang="en-US" altLang="en-US" sz="2400"/>
              <a:t>Many of the equations will be in the same form as in DC circuits</a:t>
            </a:r>
          </a:p>
          <a:p>
            <a:r>
              <a:rPr lang="en-US" altLang="en-US" sz="2800"/>
              <a:t>Ohm’s Law for a resistor, R, in an AC circuit</a:t>
            </a:r>
          </a:p>
          <a:p>
            <a:pPr lvl="1"/>
            <a:r>
              <a:rPr lang="en-US" altLang="en-US" sz="2400">
                <a:cs typeface="Tahoma" pitchFamily="34" charset="0"/>
              </a:rPr>
              <a:t>ΔV</a:t>
            </a:r>
            <a:r>
              <a:rPr lang="en-US" altLang="en-US" sz="2400" baseline="-25000">
                <a:cs typeface="Tahoma" pitchFamily="34" charset="0"/>
              </a:rPr>
              <a:t>R,rms</a:t>
            </a:r>
            <a:r>
              <a:rPr lang="en-US" altLang="en-US" sz="2400">
                <a:cs typeface="Tahoma" pitchFamily="34" charset="0"/>
              </a:rPr>
              <a:t> = I</a:t>
            </a:r>
            <a:r>
              <a:rPr lang="en-US" altLang="en-US" sz="2400" baseline="-25000">
                <a:cs typeface="Tahoma" pitchFamily="34" charset="0"/>
              </a:rPr>
              <a:t>rms</a:t>
            </a:r>
            <a:r>
              <a:rPr lang="en-US" altLang="en-US" sz="2400">
                <a:cs typeface="Tahoma" pitchFamily="34" charset="0"/>
              </a:rPr>
              <a:t> R</a:t>
            </a:r>
          </a:p>
          <a:p>
            <a:pPr lvl="2"/>
            <a:r>
              <a:rPr lang="en-US" altLang="en-US" sz="2000"/>
              <a:t>Also applies to the maximum values of v and i</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68962" name="Rectangle 2"/>
          <p:cNvSpPr>
            <a:spLocks noGrp="1" noChangeArrowheads="1"/>
          </p:cNvSpPr>
          <p:nvPr>
            <p:ph type="title"/>
          </p:nvPr>
        </p:nvSpPr>
        <p:spPr>
          <a:xfrm>
            <a:off x="1066800" y="0"/>
            <a:ext cx="8077200" cy="1143000"/>
          </a:xfrm>
        </p:spPr>
        <p:txBody>
          <a:bodyPr/>
          <a:lstStyle/>
          <a:p>
            <a:r>
              <a:rPr lang="en-US" altLang="en-US"/>
              <a:t>More About Resistors in an AC Circuit</a:t>
            </a:r>
          </a:p>
        </p:txBody>
      </p:sp>
      <p:sp>
        <p:nvSpPr>
          <p:cNvPr id="168963" name="Rectangle 3"/>
          <p:cNvSpPr>
            <a:spLocks noGrp="1" noChangeArrowheads="1"/>
          </p:cNvSpPr>
          <p:nvPr>
            <p:ph type="body" idx="1"/>
          </p:nvPr>
        </p:nvSpPr>
        <p:spPr/>
        <p:txBody>
          <a:bodyPr/>
          <a:lstStyle/>
          <a:p>
            <a:pPr>
              <a:lnSpc>
                <a:spcPct val="90000"/>
              </a:lnSpc>
            </a:pPr>
            <a:r>
              <a:rPr lang="en-US" altLang="en-US" sz="2800"/>
              <a:t>The direction of the current has no effect on the behavior of the resistor</a:t>
            </a:r>
          </a:p>
          <a:p>
            <a:pPr>
              <a:lnSpc>
                <a:spcPct val="90000"/>
              </a:lnSpc>
            </a:pPr>
            <a:r>
              <a:rPr lang="en-US" altLang="en-US" sz="2800"/>
              <a:t>The rate at which electrical energy is dissipated in the circuit is given by</a:t>
            </a:r>
          </a:p>
          <a:p>
            <a:pPr lvl="1">
              <a:lnSpc>
                <a:spcPct val="90000"/>
              </a:lnSpc>
            </a:pPr>
            <a:r>
              <a:rPr lang="en-US" altLang="en-US" sz="2400"/>
              <a:t> </a:t>
            </a:r>
          </a:p>
          <a:p>
            <a:pPr lvl="2">
              <a:lnSpc>
                <a:spcPct val="90000"/>
              </a:lnSpc>
            </a:pPr>
            <a:r>
              <a:rPr lang="en-US" altLang="en-US" sz="2000"/>
              <a:t>where i is the </a:t>
            </a:r>
            <a:r>
              <a:rPr lang="en-US" altLang="en-US" sz="2000" i="1"/>
              <a:t>instantaneous current</a:t>
            </a:r>
          </a:p>
          <a:p>
            <a:pPr lvl="2">
              <a:lnSpc>
                <a:spcPct val="90000"/>
              </a:lnSpc>
            </a:pPr>
            <a:r>
              <a:rPr lang="en-US" altLang="en-US" sz="2000"/>
              <a:t>the heating effect produced by an AC current with a maximum value of I</a:t>
            </a:r>
            <a:r>
              <a:rPr lang="en-US" altLang="en-US" sz="2000" baseline="-25000"/>
              <a:t>max</a:t>
            </a:r>
            <a:r>
              <a:rPr lang="en-US" altLang="en-US" sz="2000"/>
              <a:t> is not the same as that of a DC current of the same value</a:t>
            </a:r>
          </a:p>
          <a:p>
            <a:pPr lvl="2">
              <a:lnSpc>
                <a:spcPct val="90000"/>
              </a:lnSpc>
            </a:pPr>
            <a:r>
              <a:rPr lang="en-US" altLang="en-US" sz="2000"/>
              <a:t>The maximum current occurs for a small amount of time</a:t>
            </a:r>
          </a:p>
        </p:txBody>
      </p:sp>
      <p:graphicFrame>
        <p:nvGraphicFramePr>
          <p:cNvPr id="168964" name="Object 4"/>
          <p:cNvGraphicFramePr>
            <a:graphicFrameLocks noChangeAspect="1"/>
          </p:cNvGraphicFramePr>
          <p:nvPr/>
        </p:nvGraphicFramePr>
        <p:xfrm>
          <a:off x="1371600" y="3200400"/>
          <a:ext cx="1346200" cy="550863"/>
        </p:xfrm>
        <a:graphic>
          <a:graphicData uri="http://schemas.openxmlformats.org/presentationml/2006/ole">
            <mc:AlternateContent xmlns:mc="http://schemas.openxmlformats.org/markup-compatibility/2006">
              <mc:Choice xmlns:v="urn:schemas-microsoft-com:vml" Requires="v">
                <p:oleObj spid="_x0000_s168981" name="Equation" r:id="rId3" imgW="558720" imgH="228600" progId="Equation.DSMT4">
                  <p:embed/>
                </p:oleObj>
              </mc:Choice>
              <mc:Fallback>
                <p:oleObj name="Equation" r:id="rId3" imgW="55872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200400"/>
                        <a:ext cx="134620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ltLang="en-US"/>
              <a:t>Winter 2008</a:t>
            </a:r>
          </a:p>
        </p:txBody>
      </p:sp>
      <p:sp>
        <p:nvSpPr>
          <p:cNvPr id="8" name="Footer Placeholder 4"/>
          <p:cNvSpPr>
            <a:spLocks noGrp="1"/>
          </p:cNvSpPr>
          <p:nvPr>
            <p:ph type="ftr" sz="quarter" idx="11"/>
          </p:nvPr>
        </p:nvSpPr>
        <p:spPr/>
        <p:txBody>
          <a:bodyPr/>
          <a:lstStyle/>
          <a:p>
            <a:r>
              <a:rPr lang="en-US" altLang="en-US"/>
              <a:t>R. Todd Lines</a:t>
            </a:r>
          </a:p>
        </p:txBody>
      </p:sp>
      <p:sp>
        <p:nvSpPr>
          <p:cNvPr id="169986" name="Rectangle 2"/>
          <p:cNvSpPr>
            <a:spLocks noGrp="1" noChangeArrowheads="1"/>
          </p:cNvSpPr>
          <p:nvPr>
            <p:ph type="title"/>
          </p:nvPr>
        </p:nvSpPr>
        <p:spPr/>
        <p:txBody>
          <a:bodyPr/>
          <a:lstStyle/>
          <a:p>
            <a:r>
              <a:rPr lang="en-US" altLang="en-US"/>
              <a:t>rms Current and Voltage</a:t>
            </a:r>
          </a:p>
        </p:txBody>
      </p:sp>
      <p:sp>
        <p:nvSpPr>
          <p:cNvPr id="169987" name="Rectangle 3"/>
          <p:cNvSpPr>
            <a:spLocks noGrp="1" noChangeArrowheads="1"/>
          </p:cNvSpPr>
          <p:nvPr>
            <p:ph type="body" idx="1"/>
          </p:nvPr>
        </p:nvSpPr>
        <p:spPr>
          <a:xfrm>
            <a:off x="457200" y="1371600"/>
            <a:ext cx="8229600" cy="4525963"/>
          </a:xfrm>
        </p:spPr>
        <p:txBody>
          <a:bodyPr/>
          <a:lstStyle/>
          <a:p>
            <a:r>
              <a:rPr lang="en-US" altLang="en-US" sz="2800"/>
              <a:t>The </a:t>
            </a:r>
            <a:r>
              <a:rPr lang="en-US" altLang="en-US" sz="2800" i="1"/>
              <a:t>rms current</a:t>
            </a:r>
            <a:r>
              <a:rPr lang="en-US" altLang="en-US" sz="2800"/>
              <a:t> is the direct current that would dissipate the same amount of energy in a resistor as is actually dissipated by the AC current</a:t>
            </a:r>
          </a:p>
          <a:p>
            <a:pPr lvl="1"/>
            <a:endParaRPr lang="en-US" altLang="en-US" sz="2400"/>
          </a:p>
          <a:p>
            <a:pPr lvl="1"/>
            <a:endParaRPr lang="en-US" altLang="en-US" sz="2400"/>
          </a:p>
          <a:p>
            <a:r>
              <a:rPr lang="en-US" altLang="en-US" sz="2800"/>
              <a:t>Alternating voltages can also be discussed in terms of rms values</a:t>
            </a:r>
          </a:p>
          <a:p>
            <a:endParaRPr lang="en-US" altLang="en-US" sz="2800"/>
          </a:p>
        </p:txBody>
      </p:sp>
      <p:graphicFrame>
        <p:nvGraphicFramePr>
          <p:cNvPr id="169988" name="Object 4"/>
          <p:cNvGraphicFramePr>
            <a:graphicFrameLocks noChangeAspect="1"/>
          </p:cNvGraphicFramePr>
          <p:nvPr/>
        </p:nvGraphicFramePr>
        <p:xfrm>
          <a:off x="2514600" y="3124200"/>
          <a:ext cx="3608388" cy="903288"/>
        </p:xfrm>
        <a:graphic>
          <a:graphicData uri="http://schemas.openxmlformats.org/presentationml/2006/ole">
            <mc:AlternateContent xmlns:mc="http://schemas.openxmlformats.org/markup-compatibility/2006">
              <mc:Choice xmlns:v="urn:schemas-microsoft-com:vml" Requires="v">
                <p:oleObj spid="_x0000_s170039" name="Equation" r:id="rId3" imgW="1726920" imgH="431640" progId="Equation.DSMT4">
                  <p:embed/>
                </p:oleObj>
              </mc:Choice>
              <mc:Fallback>
                <p:oleObj name="Equation" r:id="rId3" imgW="172692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124200"/>
                        <a:ext cx="3608388" cy="90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9989" name="Object 5"/>
          <p:cNvGraphicFramePr>
            <a:graphicFrameLocks noChangeAspect="1"/>
          </p:cNvGraphicFramePr>
          <p:nvPr/>
        </p:nvGraphicFramePr>
        <p:xfrm>
          <a:off x="4514850" y="3092450"/>
          <a:ext cx="114300" cy="215900"/>
        </p:xfrm>
        <a:graphic>
          <a:graphicData uri="http://schemas.openxmlformats.org/presentationml/2006/ole">
            <mc:AlternateContent xmlns:mc="http://schemas.openxmlformats.org/markup-compatibility/2006">
              <mc:Choice xmlns:v="urn:schemas-microsoft-com:vml" Requires="v">
                <p:oleObj spid="_x0000_s170040" name="Equation" r:id="rId5" imgW="114120" imgH="215640" progId="Equation.3">
                  <p:embed/>
                </p:oleObj>
              </mc:Choice>
              <mc:Fallback>
                <p:oleObj name="Equation" r:id="rId5" imgW="114120" imgH="215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0924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9990" name="Object 6"/>
          <p:cNvGraphicFramePr>
            <a:graphicFrameLocks noChangeAspect="1"/>
          </p:cNvGraphicFramePr>
          <p:nvPr/>
        </p:nvGraphicFramePr>
        <p:xfrm>
          <a:off x="2438400" y="4953000"/>
          <a:ext cx="4352925" cy="901700"/>
        </p:xfrm>
        <a:graphic>
          <a:graphicData uri="http://schemas.openxmlformats.org/presentationml/2006/ole">
            <mc:AlternateContent xmlns:mc="http://schemas.openxmlformats.org/markup-compatibility/2006">
              <mc:Choice xmlns:v="urn:schemas-microsoft-com:vml" Requires="v">
                <p:oleObj spid="_x0000_s170041" name="Equation" r:id="rId7" imgW="2082600" imgH="431640" progId="Equation.DSMT4">
                  <p:embed/>
                </p:oleObj>
              </mc:Choice>
              <mc:Fallback>
                <p:oleObj name="Equation" r:id="rId7" imgW="2082600" imgH="43164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4953000"/>
                        <a:ext cx="4352925"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71010" name="Rectangle 2"/>
          <p:cNvSpPr>
            <a:spLocks noGrp="1" noChangeArrowheads="1"/>
          </p:cNvSpPr>
          <p:nvPr>
            <p:ph type="title"/>
          </p:nvPr>
        </p:nvSpPr>
        <p:spPr/>
        <p:txBody>
          <a:bodyPr/>
          <a:lstStyle/>
          <a:p>
            <a:r>
              <a:rPr lang="en-US" altLang="en-US"/>
              <a:t>Power Revisited</a:t>
            </a:r>
          </a:p>
        </p:txBody>
      </p:sp>
      <p:sp>
        <p:nvSpPr>
          <p:cNvPr id="171011" name="Rectangle 3"/>
          <p:cNvSpPr>
            <a:spLocks noGrp="1" noChangeArrowheads="1"/>
          </p:cNvSpPr>
          <p:nvPr>
            <p:ph type="body" idx="1"/>
          </p:nvPr>
        </p:nvSpPr>
        <p:spPr/>
        <p:txBody>
          <a:bodyPr/>
          <a:lstStyle/>
          <a:p>
            <a:r>
              <a:rPr lang="en-US" altLang="en-US"/>
              <a:t>The average power dissipated in resistor in an AC circuit carrying a current I is</a:t>
            </a:r>
          </a:p>
          <a:p>
            <a:pPr lvl="1"/>
            <a:r>
              <a:rPr lang="en-US" altLang="en-US"/>
              <a:t> </a:t>
            </a:r>
          </a:p>
        </p:txBody>
      </p:sp>
      <p:graphicFrame>
        <p:nvGraphicFramePr>
          <p:cNvPr id="171012" name="Object 4"/>
          <p:cNvGraphicFramePr>
            <a:graphicFrameLocks noChangeAspect="1"/>
          </p:cNvGraphicFramePr>
          <p:nvPr/>
        </p:nvGraphicFramePr>
        <p:xfrm>
          <a:off x="1600200" y="2743200"/>
          <a:ext cx="2476500" cy="723900"/>
        </p:xfrm>
        <a:graphic>
          <a:graphicData uri="http://schemas.openxmlformats.org/presentationml/2006/ole">
            <mc:AlternateContent xmlns:mc="http://schemas.openxmlformats.org/markup-compatibility/2006">
              <mc:Choice xmlns:v="urn:schemas-microsoft-com:vml" Requires="v">
                <p:oleObj spid="_x0000_s171029" name="Equation" r:id="rId3" imgW="825480" imgH="241200" progId="Equation.DSMT4">
                  <p:embed/>
                </p:oleObj>
              </mc:Choice>
              <mc:Fallback>
                <p:oleObj name="Equation" r:id="rId3" imgW="825480" imgH="241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743200"/>
                        <a:ext cx="24765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81922" name="Rectangle 2"/>
          <p:cNvSpPr>
            <a:spLocks noGrp="1" noChangeArrowheads="1"/>
          </p:cNvSpPr>
          <p:nvPr>
            <p:ph type="title"/>
          </p:nvPr>
        </p:nvSpPr>
        <p:spPr/>
        <p:txBody>
          <a:bodyPr/>
          <a:lstStyle/>
          <a:p>
            <a:r>
              <a:rPr lang="en-US" altLang="en-US"/>
              <a:t>Capacitors in an AC Circuit</a:t>
            </a:r>
          </a:p>
        </p:txBody>
      </p:sp>
      <p:sp>
        <p:nvSpPr>
          <p:cNvPr id="81923" name="Rectangle 3"/>
          <p:cNvSpPr>
            <a:spLocks noGrp="1" noChangeArrowheads="1"/>
          </p:cNvSpPr>
          <p:nvPr>
            <p:ph type="body" idx="1"/>
          </p:nvPr>
        </p:nvSpPr>
        <p:spPr>
          <a:xfrm>
            <a:off x="457200" y="1600200"/>
            <a:ext cx="4456113" cy="4525963"/>
          </a:xfrm>
        </p:spPr>
        <p:txBody>
          <a:bodyPr/>
          <a:lstStyle/>
          <a:p>
            <a:pPr>
              <a:lnSpc>
                <a:spcPct val="90000"/>
              </a:lnSpc>
            </a:pPr>
            <a:r>
              <a:rPr lang="en-US" altLang="en-US" sz="2000"/>
              <a:t>Consider a circuit containing a capacitor and an AC source</a:t>
            </a:r>
          </a:p>
          <a:p>
            <a:pPr>
              <a:lnSpc>
                <a:spcPct val="90000"/>
              </a:lnSpc>
            </a:pPr>
            <a:r>
              <a:rPr lang="en-US" altLang="en-US" sz="2000"/>
              <a:t>The current starts out at a large value and charges the plates of the capacitor</a:t>
            </a:r>
          </a:p>
          <a:p>
            <a:pPr lvl="1">
              <a:lnSpc>
                <a:spcPct val="90000"/>
              </a:lnSpc>
            </a:pPr>
            <a:r>
              <a:rPr lang="en-US" altLang="en-US" sz="1800"/>
              <a:t>There is initially no resistance to hinder the flow of the current while the plates are not charged</a:t>
            </a:r>
          </a:p>
          <a:p>
            <a:pPr>
              <a:lnSpc>
                <a:spcPct val="90000"/>
              </a:lnSpc>
            </a:pPr>
            <a:r>
              <a:rPr lang="en-US" altLang="en-US" sz="2000"/>
              <a:t>As the charge on the plates increases, the voltage across the plates increases and the current flowing in the circuit decreases</a:t>
            </a:r>
          </a:p>
        </p:txBody>
      </p:sp>
      <p:pic>
        <p:nvPicPr>
          <p:cNvPr id="819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7475" y="2070100"/>
            <a:ext cx="3182938" cy="308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72034" name="Rectangle 2"/>
          <p:cNvSpPr>
            <a:spLocks noGrp="1" noChangeArrowheads="1"/>
          </p:cNvSpPr>
          <p:nvPr>
            <p:ph type="title"/>
          </p:nvPr>
        </p:nvSpPr>
        <p:spPr/>
        <p:txBody>
          <a:bodyPr/>
          <a:lstStyle/>
          <a:p>
            <a:endParaRPr lang="en-US" altLang="en-US"/>
          </a:p>
        </p:txBody>
      </p:sp>
      <p:pic>
        <p:nvPicPr>
          <p:cNvPr id="172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1258888"/>
            <a:ext cx="5378450" cy="479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0242" name="Rectangle 2"/>
          <p:cNvSpPr>
            <a:spLocks noGrp="1" noChangeArrowheads="1"/>
          </p:cNvSpPr>
          <p:nvPr>
            <p:ph type="title"/>
          </p:nvPr>
        </p:nvSpPr>
        <p:spPr>
          <a:xfrm>
            <a:off x="990600" y="0"/>
            <a:ext cx="8153400" cy="1143000"/>
          </a:xfrm>
        </p:spPr>
        <p:txBody>
          <a:bodyPr/>
          <a:lstStyle/>
          <a:p>
            <a:r>
              <a:rPr lang="en-US" altLang="en-US" sz="3200"/>
              <a:t>More About Capacitors in an AC Circuit</a:t>
            </a:r>
          </a:p>
        </p:txBody>
      </p:sp>
      <p:sp>
        <p:nvSpPr>
          <p:cNvPr id="10243" name="Rectangle 3"/>
          <p:cNvSpPr>
            <a:spLocks noGrp="1" noChangeArrowheads="1"/>
          </p:cNvSpPr>
          <p:nvPr>
            <p:ph type="body" sz="half" idx="1"/>
          </p:nvPr>
        </p:nvSpPr>
        <p:spPr>
          <a:xfrm>
            <a:off x="228600" y="1371600"/>
            <a:ext cx="3810000" cy="4572000"/>
          </a:xfrm>
        </p:spPr>
        <p:txBody>
          <a:bodyPr/>
          <a:lstStyle/>
          <a:p>
            <a:r>
              <a:rPr lang="en-US" altLang="en-US" sz="2400"/>
              <a:t>The current reverses direction</a:t>
            </a:r>
          </a:p>
          <a:p>
            <a:r>
              <a:rPr lang="en-US" altLang="en-US" sz="2400"/>
              <a:t>The voltage across the plates decreases as the plates lose the charge they had accumulated</a:t>
            </a:r>
          </a:p>
          <a:p>
            <a:r>
              <a:rPr lang="en-US" altLang="en-US" sz="2400"/>
              <a:t>The voltage across the capacitor lags behind the current by 90°</a:t>
            </a:r>
          </a:p>
        </p:txBody>
      </p:sp>
      <p:pic>
        <p:nvPicPr>
          <p:cNvPr id="10246" name="Picture 6" descr="Fig 21-05"/>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608513" y="1524000"/>
            <a:ext cx="4535487" cy="4043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1266" name="Rectangle 2"/>
          <p:cNvSpPr>
            <a:spLocks noGrp="1" noChangeArrowheads="1"/>
          </p:cNvSpPr>
          <p:nvPr>
            <p:ph type="title"/>
          </p:nvPr>
        </p:nvSpPr>
        <p:spPr>
          <a:xfrm>
            <a:off x="1066800" y="0"/>
            <a:ext cx="8077200" cy="1143000"/>
          </a:xfrm>
        </p:spPr>
        <p:txBody>
          <a:bodyPr/>
          <a:lstStyle/>
          <a:p>
            <a:r>
              <a:rPr lang="en-US" altLang="en-US"/>
              <a:t>Capacitive Reactance and Ohm’s Law</a:t>
            </a:r>
          </a:p>
        </p:txBody>
      </p:sp>
      <p:sp>
        <p:nvSpPr>
          <p:cNvPr id="11267" name="Rectangle 3"/>
          <p:cNvSpPr>
            <a:spLocks noGrp="1" noChangeArrowheads="1"/>
          </p:cNvSpPr>
          <p:nvPr>
            <p:ph type="body" idx="1"/>
          </p:nvPr>
        </p:nvSpPr>
        <p:spPr/>
        <p:txBody>
          <a:bodyPr/>
          <a:lstStyle/>
          <a:p>
            <a:pPr>
              <a:lnSpc>
                <a:spcPct val="90000"/>
              </a:lnSpc>
            </a:pPr>
            <a:r>
              <a:rPr lang="en-US" altLang="en-US" sz="2800"/>
              <a:t>The impeding effect of a capacitor on the current in an AC circuit is called the </a:t>
            </a:r>
            <a:r>
              <a:rPr lang="en-US" altLang="en-US" sz="2800" i="1"/>
              <a:t>capacitive reactance</a:t>
            </a:r>
            <a:r>
              <a:rPr lang="en-US" altLang="en-US" sz="2800"/>
              <a:t> and is given by</a:t>
            </a:r>
          </a:p>
          <a:p>
            <a:pPr>
              <a:lnSpc>
                <a:spcPct val="90000"/>
              </a:lnSpc>
            </a:pPr>
            <a:endParaRPr lang="en-US" altLang="en-US" sz="2800"/>
          </a:p>
          <a:p>
            <a:pPr>
              <a:lnSpc>
                <a:spcPct val="90000"/>
              </a:lnSpc>
            </a:pPr>
            <a:endParaRPr lang="en-US" altLang="en-US" sz="2800"/>
          </a:p>
          <a:p>
            <a:pPr>
              <a:lnSpc>
                <a:spcPct val="90000"/>
              </a:lnSpc>
            </a:pPr>
            <a:endParaRPr lang="en-US" altLang="en-US" sz="2800"/>
          </a:p>
          <a:p>
            <a:pPr lvl="1">
              <a:lnSpc>
                <a:spcPct val="90000"/>
              </a:lnSpc>
            </a:pPr>
            <a:r>
              <a:rPr lang="en-US" altLang="en-US" sz="2400"/>
              <a:t>When ƒ is in Hz and C is in F, X</a:t>
            </a:r>
            <a:r>
              <a:rPr lang="en-US" altLang="en-US" sz="2400" baseline="-25000"/>
              <a:t>C</a:t>
            </a:r>
            <a:r>
              <a:rPr lang="en-US" altLang="en-US" sz="2400"/>
              <a:t> will be in ohms</a:t>
            </a:r>
          </a:p>
          <a:p>
            <a:pPr>
              <a:lnSpc>
                <a:spcPct val="90000"/>
              </a:lnSpc>
            </a:pPr>
            <a:r>
              <a:rPr lang="en-US" altLang="en-US" sz="2800"/>
              <a:t>Ohm’s Law for a capacitor in an AC circuit</a:t>
            </a:r>
          </a:p>
          <a:p>
            <a:pPr lvl="1">
              <a:lnSpc>
                <a:spcPct val="90000"/>
              </a:lnSpc>
            </a:pPr>
            <a:r>
              <a:rPr lang="en-US" altLang="en-US" sz="2400">
                <a:cs typeface="Tahoma" pitchFamily="34" charset="0"/>
              </a:rPr>
              <a:t>ΔV</a:t>
            </a:r>
            <a:r>
              <a:rPr lang="en-US" altLang="en-US" sz="2400" baseline="-25000">
                <a:cs typeface="Tahoma" pitchFamily="34" charset="0"/>
              </a:rPr>
              <a:t>C,rms</a:t>
            </a:r>
            <a:r>
              <a:rPr lang="en-US" altLang="en-US" sz="2400">
                <a:cs typeface="Tahoma" pitchFamily="34" charset="0"/>
              </a:rPr>
              <a:t> = I</a:t>
            </a:r>
            <a:r>
              <a:rPr lang="en-US" altLang="en-US" sz="2400" baseline="-25000">
                <a:cs typeface="Tahoma" pitchFamily="34" charset="0"/>
              </a:rPr>
              <a:t>rms</a:t>
            </a:r>
            <a:r>
              <a:rPr lang="en-US" altLang="en-US" sz="2400">
                <a:cs typeface="Tahoma" pitchFamily="34" charset="0"/>
              </a:rPr>
              <a:t> X</a:t>
            </a:r>
            <a:r>
              <a:rPr lang="en-US" altLang="en-US" sz="2400" baseline="-25000">
                <a:cs typeface="Tahoma" pitchFamily="34" charset="0"/>
              </a:rPr>
              <a:t>C</a:t>
            </a:r>
            <a:endParaRPr lang="en-US" altLang="en-US" sz="2400"/>
          </a:p>
        </p:txBody>
      </p:sp>
      <p:graphicFrame>
        <p:nvGraphicFramePr>
          <p:cNvPr id="11268" name="Object 4"/>
          <p:cNvGraphicFramePr>
            <a:graphicFrameLocks noChangeAspect="1"/>
          </p:cNvGraphicFramePr>
          <p:nvPr/>
        </p:nvGraphicFramePr>
        <p:xfrm>
          <a:off x="3200400" y="2895600"/>
          <a:ext cx="2374900" cy="1135063"/>
        </p:xfrm>
        <a:graphic>
          <a:graphicData uri="http://schemas.openxmlformats.org/presentationml/2006/ole">
            <mc:AlternateContent xmlns:mc="http://schemas.openxmlformats.org/markup-compatibility/2006">
              <mc:Choice xmlns:v="urn:schemas-microsoft-com:vml" Requires="v">
                <p:oleObj spid="_x0000_s11285" name="Equation" r:id="rId3" imgW="876240" imgH="419040" progId="Equation.DSMT4">
                  <p:embed/>
                </p:oleObj>
              </mc:Choice>
              <mc:Fallback>
                <p:oleObj name="Equation" r:id="rId3" imgW="876240" imgH="419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895600"/>
                        <a:ext cx="2374900"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38242" name="Rectangle 2"/>
          <p:cNvSpPr>
            <a:spLocks noGrp="1" noChangeArrowheads="1"/>
          </p:cNvSpPr>
          <p:nvPr>
            <p:ph type="title"/>
          </p:nvPr>
        </p:nvSpPr>
        <p:spPr/>
        <p:txBody>
          <a:bodyPr/>
          <a:lstStyle/>
          <a:p>
            <a:r>
              <a:rPr lang="en-US" altLang="en-US"/>
              <a:t>Capacitors in an AC Circuit</a:t>
            </a:r>
          </a:p>
        </p:txBody>
      </p:sp>
      <p:sp>
        <p:nvSpPr>
          <p:cNvPr id="138243" name="Rectangle 3"/>
          <p:cNvSpPr>
            <a:spLocks noGrp="1" noChangeArrowheads="1"/>
          </p:cNvSpPr>
          <p:nvPr>
            <p:ph type="body" sz="half" idx="1"/>
          </p:nvPr>
        </p:nvSpPr>
        <p:spPr>
          <a:xfrm>
            <a:off x="0" y="1371600"/>
            <a:ext cx="4459288" cy="4535488"/>
          </a:xfrm>
        </p:spPr>
        <p:txBody>
          <a:bodyPr/>
          <a:lstStyle/>
          <a:p>
            <a:pPr>
              <a:lnSpc>
                <a:spcPct val="90000"/>
              </a:lnSpc>
            </a:pPr>
            <a:r>
              <a:rPr lang="en-US" altLang="en-US" sz="2800"/>
              <a:t>The circuit contains a capacitor and an AC source</a:t>
            </a:r>
          </a:p>
          <a:p>
            <a:pPr>
              <a:lnSpc>
                <a:spcPct val="90000"/>
              </a:lnSpc>
            </a:pPr>
            <a:r>
              <a:rPr lang="en-US" altLang="en-US" sz="2800"/>
              <a:t>Kirchhoff’s loop rule gives:</a:t>
            </a:r>
          </a:p>
          <a:p>
            <a:pPr>
              <a:lnSpc>
                <a:spcPct val="90000"/>
              </a:lnSpc>
              <a:buFontTx/>
              <a:buNone/>
            </a:pPr>
            <a:r>
              <a:rPr lang="en-US" altLang="en-US" sz="2800">
                <a:latin typeface="Symbol" pitchFamily="18" charset="2"/>
              </a:rPr>
              <a:t>	</a:t>
            </a:r>
            <a:r>
              <a:rPr lang="en-US" altLang="en-US" sz="2800">
                <a:cs typeface="Arial" charset="0"/>
              </a:rPr>
              <a:t>Δ</a:t>
            </a:r>
            <a:r>
              <a:rPr lang="en-US" altLang="en-US" sz="2800" i="1"/>
              <a:t>v</a:t>
            </a:r>
            <a:r>
              <a:rPr lang="en-US" altLang="en-US" sz="2800"/>
              <a:t> + </a:t>
            </a:r>
            <a:r>
              <a:rPr lang="en-US" altLang="en-US" sz="2800">
                <a:cs typeface="Arial" charset="0"/>
              </a:rPr>
              <a:t>Δ</a:t>
            </a:r>
            <a:r>
              <a:rPr lang="en-US" altLang="en-US" sz="2800" i="1"/>
              <a:t>v</a:t>
            </a:r>
            <a:r>
              <a:rPr lang="en-US" altLang="en-US" sz="2800" i="1" baseline="-25000"/>
              <a:t>c</a:t>
            </a:r>
            <a:r>
              <a:rPr lang="en-US" altLang="en-US" sz="2800"/>
              <a:t> = 0 and so</a:t>
            </a:r>
          </a:p>
          <a:p>
            <a:pPr>
              <a:lnSpc>
                <a:spcPct val="90000"/>
              </a:lnSpc>
              <a:buFontTx/>
              <a:buNone/>
            </a:pPr>
            <a:r>
              <a:rPr lang="en-US" altLang="en-US" sz="2800">
                <a:latin typeface="Symbol" pitchFamily="18" charset="2"/>
              </a:rPr>
              <a:t>    </a:t>
            </a:r>
            <a:r>
              <a:rPr lang="en-US" altLang="en-US" sz="2800">
                <a:cs typeface="Arial" charset="0"/>
              </a:rPr>
              <a:t>Δ</a:t>
            </a:r>
            <a:r>
              <a:rPr lang="en-US" altLang="en-US" sz="2800" i="1"/>
              <a:t>v</a:t>
            </a:r>
            <a:r>
              <a:rPr lang="en-US" altLang="en-US" sz="2800"/>
              <a:t> = </a:t>
            </a:r>
            <a:r>
              <a:rPr lang="en-US" altLang="en-US" sz="2800">
                <a:cs typeface="Arial" charset="0"/>
              </a:rPr>
              <a:t>Δ</a:t>
            </a:r>
            <a:r>
              <a:rPr lang="en-US" altLang="en-US" sz="2800" i="1"/>
              <a:t>v</a:t>
            </a:r>
            <a:r>
              <a:rPr lang="en-US" altLang="en-US" sz="2800" i="1" baseline="-25000"/>
              <a:t>C</a:t>
            </a:r>
            <a:r>
              <a:rPr lang="en-US" altLang="en-US" sz="2800"/>
              <a:t> = </a:t>
            </a:r>
            <a:r>
              <a:rPr lang="en-US" altLang="en-US" sz="2800">
                <a:cs typeface="Arial" charset="0"/>
              </a:rPr>
              <a:t>Δ</a:t>
            </a:r>
            <a:r>
              <a:rPr lang="en-US" altLang="en-US" sz="2800" i="1"/>
              <a:t>V</a:t>
            </a:r>
            <a:r>
              <a:rPr lang="en-US" altLang="en-US" sz="2800" baseline="-25000"/>
              <a:t>max</a:t>
            </a:r>
            <a:r>
              <a:rPr lang="en-US" altLang="en-US" sz="2800"/>
              <a:t> sin </a:t>
            </a:r>
            <a:r>
              <a:rPr lang="en-US" altLang="en-US" i="1">
                <a:cs typeface="Arial" charset="0"/>
              </a:rPr>
              <a:t>ωt</a:t>
            </a:r>
            <a:endParaRPr lang="en-US" altLang="en-US" sz="2800"/>
          </a:p>
          <a:p>
            <a:pPr lvl="1">
              <a:lnSpc>
                <a:spcPct val="90000"/>
              </a:lnSpc>
            </a:pPr>
            <a:r>
              <a:rPr lang="en-US" altLang="en-US" sz="2400">
                <a:cs typeface="Arial" charset="0"/>
              </a:rPr>
              <a:t>Δ</a:t>
            </a:r>
            <a:r>
              <a:rPr lang="en-US" altLang="en-US" sz="2400" i="1"/>
              <a:t>v</a:t>
            </a:r>
            <a:r>
              <a:rPr lang="en-US" altLang="en-US" sz="2400" i="1" baseline="-25000"/>
              <a:t>c</a:t>
            </a:r>
            <a:r>
              <a:rPr lang="en-US" altLang="en-US" sz="2400"/>
              <a:t> is the instantaneous voltage across the capacitor</a:t>
            </a:r>
          </a:p>
        </p:txBody>
      </p:sp>
      <p:pic>
        <p:nvPicPr>
          <p:cNvPr id="138244" name="Picture 4" descr="33-09"/>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652963" y="1828800"/>
            <a:ext cx="4033837" cy="4068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40290" name="Rectangle 2"/>
          <p:cNvSpPr>
            <a:spLocks noGrp="1" noChangeArrowheads="1"/>
          </p:cNvSpPr>
          <p:nvPr>
            <p:ph type="title"/>
          </p:nvPr>
        </p:nvSpPr>
        <p:spPr>
          <a:xfrm>
            <a:off x="1266825" y="0"/>
            <a:ext cx="7877175" cy="1143000"/>
          </a:xfrm>
        </p:spPr>
        <p:txBody>
          <a:bodyPr/>
          <a:lstStyle/>
          <a:p>
            <a:r>
              <a:rPr lang="en-US" altLang="en-US"/>
              <a:t>Capacitors in an AC Circuit, cont.</a:t>
            </a:r>
          </a:p>
        </p:txBody>
      </p:sp>
      <p:sp>
        <p:nvSpPr>
          <p:cNvPr id="140291" name="Rectangle 3"/>
          <p:cNvSpPr>
            <a:spLocks noGrp="1" noChangeArrowheads="1"/>
          </p:cNvSpPr>
          <p:nvPr>
            <p:ph type="body" idx="1"/>
          </p:nvPr>
        </p:nvSpPr>
        <p:spPr/>
        <p:txBody>
          <a:bodyPr/>
          <a:lstStyle/>
          <a:p>
            <a:r>
              <a:rPr lang="en-US" altLang="en-US" sz="2800"/>
              <a:t>The charge is </a:t>
            </a:r>
            <a:r>
              <a:rPr lang="en-US" altLang="en-US" sz="2800" i="1"/>
              <a:t>q</a:t>
            </a:r>
            <a:r>
              <a:rPr lang="en-US" altLang="en-US" sz="2800"/>
              <a:t> = </a:t>
            </a:r>
            <a:r>
              <a:rPr lang="en-US" altLang="en-US" sz="2800" i="1"/>
              <a:t>C</a:t>
            </a:r>
            <a:r>
              <a:rPr lang="en-US" altLang="en-US" sz="2800">
                <a:cs typeface="Arial" charset="0"/>
              </a:rPr>
              <a:t>Δ</a:t>
            </a:r>
            <a:r>
              <a:rPr lang="en-US" altLang="en-US" sz="2800" i="1"/>
              <a:t>V</a:t>
            </a:r>
            <a:r>
              <a:rPr lang="en-US" altLang="en-US" sz="2800" baseline="-25000"/>
              <a:t>max</a:t>
            </a:r>
            <a:r>
              <a:rPr lang="en-US" altLang="en-US" sz="2800"/>
              <a:t> sin </a:t>
            </a:r>
            <a:r>
              <a:rPr lang="en-US" altLang="en-US" sz="2800" i="1">
                <a:cs typeface="Arial" charset="0"/>
              </a:rPr>
              <a:t>ω</a:t>
            </a:r>
            <a:r>
              <a:rPr lang="en-US" altLang="en-US" sz="2800" i="1"/>
              <a:t>t</a:t>
            </a:r>
          </a:p>
          <a:p>
            <a:r>
              <a:rPr lang="en-US" altLang="en-US" sz="2800"/>
              <a:t>The instantaneous current is given by</a:t>
            </a:r>
          </a:p>
          <a:p>
            <a:endParaRPr lang="en-US" altLang="en-US" sz="2800"/>
          </a:p>
          <a:p>
            <a:endParaRPr lang="en-US" altLang="en-US" sz="2800"/>
          </a:p>
          <a:p>
            <a:endParaRPr lang="en-US" altLang="en-US" sz="2800"/>
          </a:p>
          <a:p>
            <a:endParaRPr lang="en-US" altLang="en-US" sz="2800"/>
          </a:p>
          <a:p>
            <a:r>
              <a:rPr lang="en-US" altLang="en-US" sz="2800"/>
              <a:t>The current is </a:t>
            </a:r>
            <a:r>
              <a:rPr lang="en-US" altLang="en-US" sz="2800" i="1">
                <a:cs typeface="Arial" charset="0"/>
              </a:rPr>
              <a:t>π</a:t>
            </a:r>
            <a:r>
              <a:rPr lang="en-US" altLang="en-US" sz="2800"/>
              <a:t>/2 rad = 90</a:t>
            </a:r>
            <a:r>
              <a:rPr lang="en-US" altLang="en-US" sz="2800" baseline="30000"/>
              <a:t>o</a:t>
            </a:r>
            <a:r>
              <a:rPr lang="en-US" altLang="en-US" sz="2800"/>
              <a:t> out of phase with the voltage</a:t>
            </a:r>
          </a:p>
        </p:txBody>
      </p:sp>
      <p:graphicFrame>
        <p:nvGraphicFramePr>
          <p:cNvPr id="140292" name="Object 4"/>
          <p:cNvGraphicFramePr>
            <a:graphicFrameLocks noChangeAspect="1"/>
          </p:cNvGraphicFramePr>
          <p:nvPr/>
        </p:nvGraphicFramePr>
        <p:xfrm>
          <a:off x="2362200" y="2798763"/>
          <a:ext cx="3886200" cy="1730375"/>
        </p:xfrm>
        <a:graphic>
          <a:graphicData uri="http://schemas.openxmlformats.org/presentationml/2006/ole">
            <mc:AlternateContent xmlns:mc="http://schemas.openxmlformats.org/markup-compatibility/2006">
              <mc:Choice xmlns:v="urn:schemas-microsoft-com:vml" Requires="v">
                <p:oleObj spid="_x0000_s140309" name="Equation" r:id="rId3" imgW="1879560" imgH="838080" progId="Equation.DSMT4">
                  <p:embed/>
                </p:oleObj>
              </mc:Choice>
              <mc:Fallback>
                <p:oleObj name="Equation" r:id="rId3" imgW="1879560" imgH="8380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798763"/>
                        <a:ext cx="3886200" cy="173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52578" name="Rectangle 2"/>
          <p:cNvSpPr>
            <a:spLocks noGrp="1" noChangeArrowheads="1"/>
          </p:cNvSpPr>
          <p:nvPr>
            <p:ph type="title"/>
          </p:nvPr>
        </p:nvSpPr>
        <p:spPr/>
        <p:txBody>
          <a:bodyPr/>
          <a:lstStyle/>
          <a:p>
            <a:r>
              <a:rPr lang="en-US" altLang="en-US"/>
              <a:t>Rms 1</a:t>
            </a:r>
          </a:p>
        </p:txBody>
      </p:sp>
      <p:pic>
        <p:nvPicPr>
          <p:cNvPr id="15258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9963" y="1587500"/>
            <a:ext cx="6943725" cy="455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41314" name="Rectangle 2"/>
          <p:cNvSpPr>
            <a:spLocks noGrp="1" noChangeArrowheads="1"/>
          </p:cNvSpPr>
          <p:nvPr>
            <p:ph type="title"/>
          </p:nvPr>
        </p:nvSpPr>
        <p:spPr>
          <a:xfrm>
            <a:off x="1122363" y="0"/>
            <a:ext cx="7812087" cy="1143000"/>
          </a:xfrm>
        </p:spPr>
        <p:txBody>
          <a:bodyPr/>
          <a:lstStyle/>
          <a:p>
            <a:r>
              <a:rPr lang="en-US" altLang="en-US" sz="3200"/>
              <a:t>More About Capacitors in an AC Circuit</a:t>
            </a:r>
          </a:p>
        </p:txBody>
      </p:sp>
      <p:sp>
        <p:nvSpPr>
          <p:cNvPr id="141315" name="Rectangle 3"/>
          <p:cNvSpPr>
            <a:spLocks noGrp="1" noChangeArrowheads="1"/>
          </p:cNvSpPr>
          <p:nvPr>
            <p:ph type="body" sz="half" idx="1"/>
          </p:nvPr>
        </p:nvSpPr>
        <p:spPr>
          <a:xfrm>
            <a:off x="685800" y="1981200"/>
            <a:ext cx="3810000" cy="4572000"/>
          </a:xfrm>
        </p:spPr>
        <p:txBody>
          <a:bodyPr/>
          <a:lstStyle/>
          <a:p>
            <a:r>
              <a:rPr lang="en-US" altLang="en-US" sz="2800"/>
              <a:t>The current reaches its maximum value one quarter of a cycle sooner than the voltage reaches its maximum value</a:t>
            </a:r>
          </a:p>
          <a:p>
            <a:r>
              <a:rPr lang="en-US" altLang="en-US" sz="2800"/>
              <a:t>The voltage lags behind the current by 90</a:t>
            </a:r>
            <a:r>
              <a:rPr lang="en-US" altLang="en-US" sz="2800" baseline="30000"/>
              <a:t>o</a:t>
            </a:r>
            <a:endParaRPr lang="en-US" altLang="en-US" sz="2800"/>
          </a:p>
        </p:txBody>
      </p:sp>
      <p:pic>
        <p:nvPicPr>
          <p:cNvPr id="141316" name="Picture 4" descr="33-10a"/>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652963" y="1778000"/>
            <a:ext cx="4033837" cy="417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42338" name="Rectangle 2"/>
          <p:cNvSpPr>
            <a:spLocks noGrp="1" noChangeArrowheads="1"/>
          </p:cNvSpPr>
          <p:nvPr>
            <p:ph type="title"/>
          </p:nvPr>
        </p:nvSpPr>
        <p:spPr/>
        <p:txBody>
          <a:bodyPr/>
          <a:lstStyle/>
          <a:p>
            <a:r>
              <a:rPr lang="en-US" altLang="en-US"/>
              <a:t>Phasor Diagram for Capacitor</a:t>
            </a:r>
          </a:p>
        </p:txBody>
      </p:sp>
      <p:sp>
        <p:nvSpPr>
          <p:cNvPr id="142339" name="Rectangle 3"/>
          <p:cNvSpPr>
            <a:spLocks noGrp="1" noChangeArrowheads="1"/>
          </p:cNvSpPr>
          <p:nvPr>
            <p:ph type="body" sz="half" idx="1"/>
          </p:nvPr>
        </p:nvSpPr>
        <p:spPr>
          <a:xfrm>
            <a:off x="457200" y="1600200"/>
            <a:ext cx="4033838" cy="4525963"/>
          </a:xfrm>
        </p:spPr>
        <p:txBody>
          <a:bodyPr/>
          <a:lstStyle/>
          <a:p>
            <a:pPr>
              <a:lnSpc>
                <a:spcPct val="90000"/>
              </a:lnSpc>
            </a:pPr>
            <a:r>
              <a:rPr lang="en-US" altLang="en-US" sz="2800"/>
              <a:t>The phasor diagram shows that for a sinusoidally applied voltage, the current always leads the voltage across a capacitor by 90</a:t>
            </a:r>
            <a:r>
              <a:rPr lang="en-US" altLang="en-US" sz="2800" baseline="30000"/>
              <a:t>o</a:t>
            </a:r>
            <a:endParaRPr lang="en-US" altLang="en-US" sz="2800"/>
          </a:p>
          <a:p>
            <a:pPr lvl="1">
              <a:lnSpc>
                <a:spcPct val="90000"/>
              </a:lnSpc>
            </a:pPr>
            <a:r>
              <a:rPr lang="en-US" altLang="en-US" sz="2400"/>
              <a:t>This is equivalent to saying the voltage lags the current</a:t>
            </a:r>
          </a:p>
        </p:txBody>
      </p:sp>
      <p:pic>
        <p:nvPicPr>
          <p:cNvPr id="142340" name="Picture 4" descr="33-10b"/>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806950" y="1614488"/>
            <a:ext cx="36655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Winter 2008</a:t>
            </a:r>
          </a:p>
        </p:txBody>
      </p:sp>
      <p:sp>
        <p:nvSpPr>
          <p:cNvPr id="7" name="Footer Placeholder 4"/>
          <p:cNvSpPr>
            <a:spLocks noGrp="1"/>
          </p:cNvSpPr>
          <p:nvPr>
            <p:ph type="ftr" sz="quarter" idx="11"/>
          </p:nvPr>
        </p:nvSpPr>
        <p:spPr/>
        <p:txBody>
          <a:bodyPr/>
          <a:lstStyle/>
          <a:p>
            <a:r>
              <a:rPr lang="en-US" altLang="en-US"/>
              <a:t>R. Todd Lines</a:t>
            </a:r>
          </a:p>
        </p:txBody>
      </p:sp>
      <p:sp>
        <p:nvSpPr>
          <p:cNvPr id="143362" name="Rectangle 2"/>
          <p:cNvSpPr>
            <a:spLocks noGrp="1" noChangeArrowheads="1"/>
          </p:cNvSpPr>
          <p:nvPr>
            <p:ph type="title"/>
          </p:nvPr>
        </p:nvSpPr>
        <p:spPr/>
        <p:txBody>
          <a:bodyPr/>
          <a:lstStyle/>
          <a:p>
            <a:r>
              <a:rPr lang="en-US" altLang="en-US"/>
              <a:t>Capacitive Reactance</a:t>
            </a:r>
          </a:p>
        </p:txBody>
      </p:sp>
      <p:sp>
        <p:nvSpPr>
          <p:cNvPr id="143363" name="Rectangle 3"/>
          <p:cNvSpPr>
            <a:spLocks noGrp="1" noChangeArrowheads="1"/>
          </p:cNvSpPr>
          <p:nvPr>
            <p:ph type="body" idx="1"/>
          </p:nvPr>
        </p:nvSpPr>
        <p:spPr>
          <a:xfrm>
            <a:off x="990600" y="1374775"/>
            <a:ext cx="7964488" cy="4611688"/>
          </a:xfrm>
        </p:spPr>
        <p:txBody>
          <a:bodyPr/>
          <a:lstStyle/>
          <a:p>
            <a:r>
              <a:rPr lang="en-US" altLang="en-US"/>
              <a:t>The maximum current in the circuit occurs at cos </a:t>
            </a:r>
            <a:r>
              <a:rPr lang="en-US" altLang="en-US" i="1">
                <a:cs typeface="Arial" charset="0"/>
              </a:rPr>
              <a:t>ω</a:t>
            </a:r>
            <a:r>
              <a:rPr lang="en-US" altLang="en-US" i="1"/>
              <a:t>t</a:t>
            </a:r>
            <a:r>
              <a:rPr lang="en-US" altLang="en-US"/>
              <a:t> = 1 which gives</a:t>
            </a:r>
          </a:p>
          <a:p>
            <a:endParaRPr lang="en-US" altLang="en-US"/>
          </a:p>
          <a:p>
            <a:endParaRPr lang="en-US" altLang="en-US"/>
          </a:p>
          <a:p>
            <a:r>
              <a:rPr lang="en-US" altLang="en-US"/>
              <a:t>The impeding effect of a capacitor on the current in an AC circuit is called the </a:t>
            </a:r>
            <a:r>
              <a:rPr lang="en-US" altLang="en-US" b="1"/>
              <a:t>capacitive reactance</a:t>
            </a:r>
            <a:r>
              <a:rPr lang="en-US" altLang="en-US"/>
              <a:t> and is given by</a:t>
            </a:r>
          </a:p>
        </p:txBody>
      </p:sp>
      <p:graphicFrame>
        <p:nvGraphicFramePr>
          <p:cNvPr id="143364" name="Object 4"/>
          <p:cNvGraphicFramePr>
            <a:graphicFrameLocks noChangeAspect="1"/>
          </p:cNvGraphicFramePr>
          <p:nvPr/>
        </p:nvGraphicFramePr>
        <p:xfrm>
          <a:off x="2514600" y="5148263"/>
          <a:ext cx="4114800" cy="892175"/>
        </p:xfrm>
        <a:graphic>
          <a:graphicData uri="http://schemas.openxmlformats.org/presentationml/2006/ole">
            <mc:AlternateContent xmlns:mc="http://schemas.openxmlformats.org/markup-compatibility/2006">
              <mc:Choice xmlns:v="urn:schemas-microsoft-com:vml" Requires="v">
                <p:oleObj spid="_x0000_s143398" name="Equation" r:id="rId3" imgW="1993680" imgH="431640" progId="Equation.DSMT4">
                  <p:embed/>
                </p:oleObj>
              </mc:Choice>
              <mc:Fallback>
                <p:oleObj name="Equation" r:id="rId3" imgW="199368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5148263"/>
                        <a:ext cx="411480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65" name="Object 5"/>
          <p:cNvGraphicFramePr>
            <a:graphicFrameLocks noChangeAspect="1"/>
          </p:cNvGraphicFramePr>
          <p:nvPr/>
        </p:nvGraphicFramePr>
        <p:xfrm>
          <a:off x="2201863" y="2528888"/>
          <a:ext cx="3979862" cy="966787"/>
        </p:xfrm>
        <a:graphic>
          <a:graphicData uri="http://schemas.openxmlformats.org/presentationml/2006/ole">
            <mc:AlternateContent xmlns:mc="http://schemas.openxmlformats.org/markup-compatibility/2006">
              <mc:Choice xmlns:v="urn:schemas-microsoft-com:vml" Requires="v">
                <p:oleObj spid="_x0000_s143399" name="Equation" r:id="rId5" imgW="1726920" imgH="419040" progId="Equation.DSMT4">
                  <p:embed/>
                </p:oleObj>
              </mc:Choice>
              <mc:Fallback>
                <p:oleObj name="Equation" r:id="rId5" imgW="1726920" imgH="4190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1863" y="2528888"/>
                        <a:ext cx="3979862"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44386" name="Rectangle 2"/>
          <p:cNvSpPr>
            <a:spLocks noGrp="1" noChangeArrowheads="1"/>
          </p:cNvSpPr>
          <p:nvPr>
            <p:ph type="title"/>
          </p:nvPr>
        </p:nvSpPr>
        <p:spPr/>
        <p:txBody>
          <a:bodyPr/>
          <a:lstStyle/>
          <a:p>
            <a:r>
              <a:rPr lang="en-US" altLang="en-US"/>
              <a:t>Voltage Across a Capacitor</a:t>
            </a:r>
          </a:p>
        </p:txBody>
      </p:sp>
      <p:sp>
        <p:nvSpPr>
          <p:cNvPr id="144387" name="Rectangle 3"/>
          <p:cNvSpPr>
            <a:spLocks noGrp="1" noChangeArrowheads="1"/>
          </p:cNvSpPr>
          <p:nvPr>
            <p:ph type="body" idx="1"/>
          </p:nvPr>
        </p:nvSpPr>
        <p:spPr>
          <a:xfrm>
            <a:off x="811213" y="1431925"/>
            <a:ext cx="7772400" cy="4459288"/>
          </a:xfrm>
        </p:spPr>
        <p:txBody>
          <a:bodyPr/>
          <a:lstStyle/>
          <a:p>
            <a:pPr>
              <a:lnSpc>
                <a:spcPct val="90000"/>
              </a:lnSpc>
            </a:pPr>
            <a:r>
              <a:rPr lang="en-US" altLang="en-US" sz="2600"/>
              <a:t>The instantaneous voltage across the capacitor can be written as</a:t>
            </a:r>
          </a:p>
          <a:p>
            <a:pPr>
              <a:lnSpc>
                <a:spcPct val="90000"/>
              </a:lnSpc>
              <a:buFontTx/>
              <a:buNone/>
            </a:pPr>
            <a:r>
              <a:rPr lang="en-US" altLang="en-US" sz="2600">
                <a:latin typeface="Symbol" pitchFamily="18" charset="2"/>
              </a:rPr>
              <a:t>	</a:t>
            </a:r>
            <a:r>
              <a:rPr lang="en-US" altLang="en-US" sz="2600">
                <a:cs typeface="Arial" charset="0"/>
              </a:rPr>
              <a:t>Δ</a:t>
            </a:r>
            <a:r>
              <a:rPr lang="en-US" altLang="en-US" sz="2600" i="1"/>
              <a:t>v</a:t>
            </a:r>
            <a:r>
              <a:rPr lang="en-US" altLang="en-US" sz="2600" i="1" baseline="-25000"/>
              <a:t>C</a:t>
            </a:r>
            <a:r>
              <a:rPr lang="en-US" altLang="en-US" sz="2600"/>
              <a:t> = </a:t>
            </a:r>
            <a:r>
              <a:rPr lang="en-US" altLang="en-US" sz="2600">
                <a:cs typeface="Arial" charset="0"/>
              </a:rPr>
              <a:t>Δ</a:t>
            </a:r>
            <a:r>
              <a:rPr lang="en-US" altLang="en-US" sz="2600" i="1"/>
              <a:t>V</a:t>
            </a:r>
            <a:r>
              <a:rPr lang="en-US" altLang="en-US" sz="2600" baseline="-25000"/>
              <a:t>max</a:t>
            </a:r>
            <a:r>
              <a:rPr lang="en-US" altLang="en-US" sz="2600"/>
              <a:t> sin </a:t>
            </a:r>
            <a:r>
              <a:rPr lang="en-US" altLang="en-US" sz="2600" i="1">
                <a:cs typeface="Arial" charset="0"/>
              </a:rPr>
              <a:t>ω</a:t>
            </a:r>
            <a:r>
              <a:rPr lang="en-US" altLang="en-US" sz="2600" i="1"/>
              <a:t>t</a:t>
            </a:r>
            <a:r>
              <a:rPr lang="en-US" altLang="en-US" sz="2600"/>
              <a:t> = </a:t>
            </a:r>
            <a:r>
              <a:rPr lang="en-US" altLang="en-US" sz="2600" i="1">
                <a:latin typeface="Times New Roman" pitchFamily="18" charset="0"/>
              </a:rPr>
              <a:t>I</a:t>
            </a:r>
            <a:r>
              <a:rPr lang="en-US" altLang="en-US" sz="2600" baseline="-25000"/>
              <a:t>max</a:t>
            </a:r>
            <a:r>
              <a:rPr lang="en-US" altLang="en-US" sz="2600"/>
              <a:t> </a:t>
            </a:r>
            <a:r>
              <a:rPr lang="en-US" altLang="en-US" sz="2600" i="1"/>
              <a:t>X</a:t>
            </a:r>
            <a:r>
              <a:rPr lang="en-US" altLang="en-US" sz="2600" i="1" baseline="-25000"/>
              <a:t>C</a:t>
            </a:r>
            <a:r>
              <a:rPr lang="en-US" altLang="en-US" sz="2600"/>
              <a:t> sin </a:t>
            </a:r>
            <a:r>
              <a:rPr lang="en-US" altLang="en-US" sz="2600" i="1">
                <a:cs typeface="Arial" charset="0"/>
              </a:rPr>
              <a:t>ω</a:t>
            </a:r>
            <a:r>
              <a:rPr lang="en-US" altLang="en-US" sz="2600" i="1"/>
              <a:t>t</a:t>
            </a:r>
            <a:endParaRPr lang="en-US" altLang="en-US" sz="2600"/>
          </a:p>
          <a:p>
            <a:pPr>
              <a:lnSpc>
                <a:spcPct val="90000"/>
              </a:lnSpc>
            </a:pPr>
            <a:r>
              <a:rPr lang="en-US" altLang="en-US" sz="2600"/>
              <a:t>As the frequency of the voltage source increases, the capacitive reactance decreases and the maximum current increases</a:t>
            </a:r>
          </a:p>
          <a:p>
            <a:pPr>
              <a:lnSpc>
                <a:spcPct val="90000"/>
              </a:lnSpc>
            </a:pPr>
            <a:r>
              <a:rPr lang="en-US" altLang="en-US" sz="2600"/>
              <a:t>As the frequency approaches zero, </a:t>
            </a:r>
            <a:r>
              <a:rPr lang="en-US" altLang="en-US" sz="2600" i="1"/>
              <a:t>X</a:t>
            </a:r>
            <a:r>
              <a:rPr lang="en-US" altLang="en-US" sz="2600" i="1" baseline="-25000"/>
              <a:t>C</a:t>
            </a:r>
            <a:r>
              <a:rPr lang="en-US" altLang="en-US" sz="2600"/>
              <a:t> approaches infinity and the current approaches zero</a:t>
            </a:r>
          </a:p>
          <a:p>
            <a:pPr lvl="1">
              <a:lnSpc>
                <a:spcPct val="90000"/>
              </a:lnSpc>
            </a:pPr>
            <a:r>
              <a:rPr lang="en-US" altLang="en-US" sz="2400"/>
              <a:t>This would act like a DC voltage and the capacitor would act as an open circuit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2290" name="Rectangle 2"/>
          <p:cNvSpPr>
            <a:spLocks noGrp="1" noChangeArrowheads="1"/>
          </p:cNvSpPr>
          <p:nvPr>
            <p:ph type="title"/>
          </p:nvPr>
        </p:nvSpPr>
        <p:spPr/>
        <p:txBody>
          <a:bodyPr/>
          <a:lstStyle/>
          <a:p>
            <a:r>
              <a:rPr lang="en-US" altLang="en-US"/>
              <a:t>Inductors in an AC Circuit</a:t>
            </a:r>
          </a:p>
        </p:txBody>
      </p:sp>
      <p:sp>
        <p:nvSpPr>
          <p:cNvPr id="12291" name="Rectangle 3"/>
          <p:cNvSpPr>
            <a:spLocks noGrp="1" noChangeArrowheads="1"/>
          </p:cNvSpPr>
          <p:nvPr>
            <p:ph type="body" sz="half" idx="1"/>
          </p:nvPr>
        </p:nvSpPr>
        <p:spPr>
          <a:xfrm>
            <a:off x="228600" y="1371600"/>
            <a:ext cx="3810000" cy="4114800"/>
          </a:xfrm>
        </p:spPr>
        <p:txBody>
          <a:bodyPr/>
          <a:lstStyle/>
          <a:p>
            <a:pPr>
              <a:lnSpc>
                <a:spcPct val="90000"/>
              </a:lnSpc>
            </a:pPr>
            <a:r>
              <a:rPr lang="en-US" altLang="en-US" sz="2400"/>
              <a:t>Consider an AC circuit with a source and an inductor</a:t>
            </a:r>
          </a:p>
          <a:p>
            <a:pPr>
              <a:lnSpc>
                <a:spcPct val="90000"/>
              </a:lnSpc>
            </a:pPr>
            <a:r>
              <a:rPr lang="en-US" altLang="en-US" sz="2400"/>
              <a:t>The current in the circuit is impeded by the back emf of the inductor</a:t>
            </a:r>
          </a:p>
          <a:p>
            <a:pPr>
              <a:lnSpc>
                <a:spcPct val="90000"/>
              </a:lnSpc>
            </a:pPr>
            <a:r>
              <a:rPr lang="en-US" altLang="en-US" sz="2400"/>
              <a:t>The voltage across the inductor always leads the current by 90°</a:t>
            </a:r>
          </a:p>
        </p:txBody>
      </p:sp>
      <p:pic>
        <p:nvPicPr>
          <p:cNvPr id="12294" name="Picture 6" descr="Fig 21-07"/>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584700" y="1295400"/>
            <a:ext cx="4559300" cy="4781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4338" name="Rectangle 2"/>
          <p:cNvSpPr>
            <a:spLocks noGrp="1" noChangeArrowheads="1"/>
          </p:cNvSpPr>
          <p:nvPr>
            <p:ph type="title"/>
          </p:nvPr>
        </p:nvSpPr>
        <p:spPr>
          <a:xfrm>
            <a:off x="1143000" y="0"/>
            <a:ext cx="8001000" cy="1143000"/>
          </a:xfrm>
        </p:spPr>
        <p:txBody>
          <a:bodyPr/>
          <a:lstStyle/>
          <a:p>
            <a:r>
              <a:rPr lang="en-US" altLang="en-US"/>
              <a:t>Inductive Reactance and Ohm’s Law</a:t>
            </a:r>
          </a:p>
        </p:txBody>
      </p:sp>
      <p:sp>
        <p:nvSpPr>
          <p:cNvPr id="14339" name="Rectangle 3"/>
          <p:cNvSpPr>
            <a:spLocks noGrp="1" noChangeArrowheads="1"/>
          </p:cNvSpPr>
          <p:nvPr>
            <p:ph type="body" idx="1"/>
          </p:nvPr>
        </p:nvSpPr>
        <p:spPr>
          <a:xfrm>
            <a:off x="457200" y="1295400"/>
            <a:ext cx="8229600" cy="4525963"/>
          </a:xfrm>
        </p:spPr>
        <p:txBody>
          <a:bodyPr/>
          <a:lstStyle/>
          <a:p>
            <a:r>
              <a:rPr lang="en-US" altLang="en-US"/>
              <a:t>The effective resistance of a coil in an AC circuit is called its </a:t>
            </a:r>
            <a:r>
              <a:rPr lang="en-US" altLang="en-US" i="1"/>
              <a:t>inductive reactance</a:t>
            </a:r>
            <a:r>
              <a:rPr lang="en-US" altLang="en-US"/>
              <a:t> and is given by</a:t>
            </a:r>
          </a:p>
          <a:p>
            <a:pPr lvl="1"/>
            <a:r>
              <a:rPr lang="en-US" altLang="en-US"/>
              <a:t>X</a:t>
            </a:r>
            <a:r>
              <a:rPr lang="en-US" altLang="en-US" baseline="-25000"/>
              <a:t>L</a:t>
            </a:r>
            <a:r>
              <a:rPr lang="en-US" altLang="en-US"/>
              <a:t> = 2</a:t>
            </a:r>
            <a:r>
              <a:rPr lang="en-US" altLang="en-US">
                <a:sym typeface="Symbol" pitchFamily="18" charset="2"/>
              </a:rPr>
              <a:t></a:t>
            </a:r>
            <a:r>
              <a:rPr lang="en-US" altLang="en-US">
                <a:cs typeface="Tahoma" pitchFamily="34" charset="0"/>
                <a:sym typeface="Symbol" pitchFamily="18" charset="2"/>
              </a:rPr>
              <a:t>ƒL</a:t>
            </a:r>
          </a:p>
          <a:p>
            <a:pPr lvl="2"/>
            <a:r>
              <a:rPr lang="en-US" altLang="en-US"/>
              <a:t>When ƒ is in Hz and L is in H, X</a:t>
            </a:r>
            <a:r>
              <a:rPr lang="en-US" altLang="en-US" baseline="-25000"/>
              <a:t>L</a:t>
            </a:r>
            <a:r>
              <a:rPr lang="en-US" altLang="en-US"/>
              <a:t> will be in ohms</a:t>
            </a:r>
          </a:p>
          <a:p>
            <a:r>
              <a:rPr lang="en-US" altLang="en-US"/>
              <a:t>Ohm’s Law for the inductor</a:t>
            </a:r>
          </a:p>
          <a:p>
            <a:pPr lvl="1"/>
            <a:r>
              <a:rPr lang="en-US" altLang="en-US">
                <a:cs typeface="Tahoma" pitchFamily="34" charset="0"/>
              </a:rPr>
              <a:t>ΔV</a:t>
            </a:r>
            <a:r>
              <a:rPr lang="en-US" altLang="en-US" baseline="-25000">
                <a:cs typeface="Tahoma" pitchFamily="34" charset="0"/>
              </a:rPr>
              <a:t>L,rms</a:t>
            </a:r>
            <a:r>
              <a:rPr lang="en-US" altLang="en-US">
                <a:cs typeface="Tahoma" pitchFamily="34" charset="0"/>
              </a:rPr>
              <a:t> = I</a:t>
            </a:r>
            <a:r>
              <a:rPr lang="en-US" altLang="en-US" baseline="-25000">
                <a:cs typeface="Tahoma" pitchFamily="34" charset="0"/>
              </a:rPr>
              <a:t>rms</a:t>
            </a:r>
            <a:r>
              <a:rPr lang="en-US" altLang="en-US">
                <a:cs typeface="Tahoma" pitchFamily="34" charset="0"/>
              </a:rPr>
              <a:t> X</a:t>
            </a:r>
            <a:r>
              <a:rPr lang="en-US" altLang="en-US" baseline="-25000">
                <a:cs typeface="Tahoma" pitchFamily="34" charset="0"/>
              </a:rPr>
              <a:t>L</a:t>
            </a:r>
            <a:endParaRPr lang="en-US" altLang="en-US">
              <a:cs typeface="Tahoma" pitchFamily="34" charset="0"/>
            </a:endParaRPr>
          </a:p>
          <a:p>
            <a:pPr lvl="1"/>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altLang="en-US"/>
              <a:t>Winter 2008</a:t>
            </a:r>
          </a:p>
        </p:txBody>
      </p:sp>
      <p:sp>
        <p:nvSpPr>
          <p:cNvPr id="7" name="Footer Placeholder 5"/>
          <p:cNvSpPr>
            <a:spLocks noGrp="1"/>
          </p:cNvSpPr>
          <p:nvPr>
            <p:ph type="ftr" sz="quarter" idx="11"/>
          </p:nvPr>
        </p:nvSpPr>
        <p:spPr/>
        <p:txBody>
          <a:bodyPr/>
          <a:lstStyle/>
          <a:p>
            <a:r>
              <a:rPr lang="en-US" altLang="en-US"/>
              <a:t>R. Todd Lines</a:t>
            </a:r>
          </a:p>
        </p:txBody>
      </p:sp>
      <p:sp>
        <p:nvSpPr>
          <p:cNvPr id="130050" name="Rectangle 2"/>
          <p:cNvSpPr>
            <a:spLocks noGrp="1" noChangeArrowheads="1"/>
          </p:cNvSpPr>
          <p:nvPr>
            <p:ph type="title"/>
          </p:nvPr>
        </p:nvSpPr>
        <p:spPr/>
        <p:txBody>
          <a:bodyPr/>
          <a:lstStyle/>
          <a:p>
            <a:r>
              <a:rPr lang="en-US" altLang="en-US"/>
              <a:t>Inductors in an AC Circuit</a:t>
            </a:r>
          </a:p>
        </p:txBody>
      </p:sp>
      <p:sp>
        <p:nvSpPr>
          <p:cNvPr id="130051" name="Rectangle 3"/>
          <p:cNvSpPr>
            <a:spLocks noGrp="1" noChangeArrowheads="1"/>
          </p:cNvSpPr>
          <p:nvPr>
            <p:ph type="body" sz="half" idx="1"/>
          </p:nvPr>
        </p:nvSpPr>
        <p:spPr>
          <a:xfrm>
            <a:off x="457200" y="1600200"/>
            <a:ext cx="4033838" cy="4525963"/>
          </a:xfrm>
        </p:spPr>
        <p:txBody>
          <a:bodyPr/>
          <a:lstStyle/>
          <a:p>
            <a:r>
              <a:rPr lang="en-US" altLang="en-US" sz="2800"/>
              <a:t>Kirchhoff’s loop rule can be applied and gives:</a:t>
            </a:r>
          </a:p>
        </p:txBody>
      </p:sp>
      <p:pic>
        <p:nvPicPr>
          <p:cNvPr id="130052" name="Picture 4" descr="33-06"/>
          <p:cNvPicPr>
            <a:picLocks noGrp="1"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4652963" y="1846263"/>
            <a:ext cx="4033837" cy="4032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30053" name="Object 5"/>
          <p:cNvGraphicFramePr>
            <a:graphicFrameLocks noChangeAspect="1"/>
          </p:cNvGraphicFramePr>
          <p:nvPr/>
        </p:nvGraphicFramePr>
        <p:xfrm>
          <a:off x="1473200" y="3530600"/>
          <a:ext cx="3403600" cy="2260600"/>
        </p:xfrm>
        <a:graphic>
          <a:graphicData uri="http://schemas.openxmlformats.org/presentationml/2006/ole">
            <mc:AlternateContent xmlns:mc="http://schemas.openxmlformats.org/markup-compatibility/2006">
              <mc:Choice xmlns:v="urn:schemas-microsoft-com:vml" Requires="v">
                <p:oleObj spid="_x0000_s130070" name="Equation" r:id="rId4" imgW="1549080" imgH="1028520" progId="Equation.DSMT4">
                  <p:embed/>
                </p:oleObj>
              </mc:Choice>
              <mc:Fallback>
                <p:oleObj name="Equation" r:id="rId4" imgW="1549080" imgH="102852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3530600"/>
                        <a:ext cx="3403600" cy="226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32098" name="Rectangle 2"/>
          <p:cNvSpPr>
            <a:spLocks noGrp="1" noChangeArrowheads="1"/>
          </p:cNvSpPr>
          <p:nvPr>
            <p:ph type="title"/>
          </p:nvPr>
        </p:nvSpPr>
        <p:spPr/>
        <p:txBody>
          <a:bodyPr/>
          <a:lstStyle/>
          <a:p>
            <a:r>
              <a:rPr lang="en-US" altLang="en-US"/>
              <a:t>Current in an Inductor</a:t>
            </a:r>
          </a:p>
        </p:txBody>
      </p:sp>
      <p:sp>
        <p:nvSpPr>
          <p:cNvPr id="132099" name="Rectangle 3"/>
          <p:cNvSpPr>
            <a:spLocks noGrp="1" noChangeArrowheads="1"/>
          </p:cNvSpPr>
          <p:nvPr>
            <p:ph type="body" idx="1"/>
          </p:nvPr>
        </p:nvSpPr>
        <p:spPr>
          <a:xfrm>
            <a:off x="600075" y="1260475"/>
            <a:ext cx="8040688" cy="4535488"/>
          </a:xfrm>
        </p:spPr>
        <p:txBody>
          <a:bodyPr/>
          <a:lstStyle/>
          <a:p>
            <a:r>
              <a:rPr lang="en-US" altLang="en-US" sz="2600"/>
              <a:t>The equation obtained from Kirchhoff's fib can be solved for the current</a:t>
            </a:r>
          </a:p>
          <a:p>
            <a:endParaRPr lang="en-US" altLang="en-US" sz="2800"/>
          </a:p>
          <a:p>
            <a:endParaRPr lang="en-US" altLang="en-US" sz="2800"/>
          </a:p>
          <a:p>
            <a:endParaRPr lang="en-US" altLang="en-US" sz="2800"/>
          </a:p>
          <a:p>
            <a:endParaRPr lang="en-US" altLang="en-US" sz="2600"/>
          </a:p>
          <a:p>
            <a:r>
              <a:rPr lang="en-US" altLang="en-US" sz="2600"/>
              <a:t>This shows that the instantaneous current </a:t>
            </a:r>
            <a:r>
              <a:rPr lang="en-US" altLang="en-US" sz="2600" i="1"/>
              <a:t>i</a:t>
            </a:r>
            <a:r>
              <a:rPr lang="en-US" altLang="en-US" sz="2600" i="1" baseline="-25000"/>
              <a:t>L</a:t>
            </a:r>
            <a:r>
              <a:rPr lang="en-US" altLang="en-US" sz="2600"/>
              <a:t> in the inductor and the instantaneous voltage </a:t>
            </a:r>
            <a:r>
              <a:rPr lang="en-US" altLang="en-US" sz="2800">
                <a:cs typeface="Arial" charset="0"/>
              </a:rPr>
              <a:t>Δ</a:t>
            </a:r>
            <a:r>
              <a:rPr lang="en-US" altLang="en-US" sz="2600" i="1"/>
              <a:t>v</a:t>
            </a:r>
            <a:r>
              <a:rPr lang="en-US" altLang="en-US" sz="2600" i="1" baseline="-25000"/>
              <a:t>L</a:t>
            </a:r>
            <a:r>
              <a:rPr lang="en-US" altLang="en-US" sz="2600"/>
              <a:t> across the inductor are </a:t>
            </a:r>
            <a:r>
              <a:rPr lang="en-US" altLang="en-US" sz="2600" i="1"/>
              <a:t>out </a:t>
            </a:r>
            <a:r>
              <a:rPr lang="en-US" altLang="en-US" sz="2600"/>
              <a:t>of phase by (</a:t>
            </a:r>
            <a:r>
              <a:rPr lang="en-US" altLang="en-US" sz="2600">
                <a:latin typeface="Symbol" pitchFamily="18" charset="2"/>
              </a:rPr>
              <a:t>p</a:t>
            </a:r>
            <a:r>
              <a:rPr lang="en-US" altLang="en-US" sz="2600"/>
              <a:t>/2) rad = 90</a:t>
            </a:r>
            <a:r>
              <a:rPr lang="en-US" altLang="en-US" sz="2600" baseline="30000"/>
              <a:t>o</a:t>
            </a:r>
          </a:p>
        </p:txBody>
      </p:sp>
      <p:graphicFrame>
        <p:nvGraphicFramePr>
          <p:cNvPr id="132100" name="Object 4"/>
          <p:cNvGraphicFramePr>
            <a:graphicFrameLocks noChangeAspect="1"/>
          </p:cNvGraphicFramePr>
          <p:nvPr/>
        </p:nvGraphicFramePr>
        <p:xfrm>
          <a:off x="1438275" y="2214563"/>
          <a:ext cx="5181600" cy="1679575"/>
        </p:xfrm>
        <a:graphic>
          <a:graphicData uri="http://schemas.openxmlformats.org/presentationml/2006/ole">
            <mc:AlternateContent xmlns:mc="http://schemas.openxmlformats.org/markup-compatibility/2006">
              <mc:Choice xmlns:v="urn:schemas-microsoft-com:vml" Requires="v">
                <p:oleObj spid="_x0000_s132117" name="Equation" r:id="rId3" imgW="2590560" imgH="838080" progId="Equation.DSMT4">
                  <p:embed/>
                </p:oleObj>
              </mc:Choice>
              <mc:Fallback>
                <p:oleObj name="Equation" r:id="rId3" imgW="2590560" imgH="8380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8275" y="2214563"/>
                        <a:ext cx="5181600" cy="167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33122" name="Rectangle 2"/>
          <p:cNvSpPr>
            <a:spLocks noGrp="1" noChangeArrowheads="1"/>
          </p:cNvSpPr>
          <p:nvPr>
            <p:ph type="title"/>
          </p:nvPr>
        </p:nvSpPr>
        <p:spPr>
          <a:xfrm>
            <a:off x="1120775" y="0"/>
            <a:ext cx="8023225" cy="1143000"/>
          </a:xfrm>
        </p:spPr>
        <p:txBody>
          <a:bodyPr/>
          <a:lstStyle/>
          <a:p>
            <a:r>
              <a:rPr lang="en-US" altLang="en-US" sz="2800"/>
              <a:t>Phase Relationship of Inductors in an AC Circuit</a:t>
            </a:r>
          </a:p>
        </p:txBody>
      </p:sp>
      <p:sp>
        <p:nvSpPr>
          <p:cNvPr id="133123" name="Rectangle 3"/>
          <p:cNvSpPr>
            <a:spLocks noGrp="1" noChangeArrowheads="1"/>
          </p:cNvSpPr>
          <p:nvPr>
            <p:ph type="body" sz="half" idx="1"/>
          </p:nvPr>
        </p:nvSpPr>
        <p:spPr>
          <a:xfrm>
            <a:off x="457200" y="1600200"/>
            <a:ext cx="4033838" cy="4525963"/>
          </a:xfrm>
        </p:spPr>
        <p:txBody>
          <a:bodyPr/>
          <a:lstStyle/>
          <a:p>
            <a:r>
              <a:rPr lang="en-US" altLang="en-US" sz="2400"/>
              <a:t>The current in the circuit is impeded by the back emf of the inductor</a:t>
            </a:r>
          </a:p>
          <a:p>
            <a:r>
              <a:rPr lang="en-US" altLang="en-US" sz="2400"/>
              <a:t>For a sinusoidal applied voltage, the current in an inductor always lags behind the voltage across the inductor by 90° (</a:t>
            </a:r>
            <a:r>
              <a:rPr lang="en-US" altLang="en-US" sz="2400" i="1">
                <a:cs typeface="Arial" charset="0"/>
              </a:rPr>
              <a:t>π</a:t>
            </a:r>
            <a:r>
              <a:rPr lang="en-US" altLang="en-US" sz="2400"/>
              <a:t>/2)</a:t>
            </a:r>
          </a:p>
        </p:txBody>
      </p:sp>
      <p:pic>
        <p:nvPicPr>
          <p:cNvPr id="133124" name="Picture 4" descr="Fig 21-07"/>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652963" y="1665288"/>
            <a:ext cx="4033837" cy="4394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34146" name="Rectangle 2"/>
          <p:cNvSpPr>
            <a:spLocks noGrp="1" noChangeArrowheads="1"/>
          </p:cNvSpPr>
          <p:nvPr>
            <p:ph type="title"/>
          </p:nvPr>
        </p:nvSpPr>
        <p:spPr>
          <a:xfrm>
            <a:off x="1252538" y="0"/>
            <a:ext cx="7891462" cy="1143000"/>
          </a:xfrm>
        </p:spPr>
        <p:txBody>
          <a:bodyPr/>
          <a:lstStyle/>
          <a:p>
            <a:r>
              <a:rPr lang="en-US" altLang="en-US"/>
              <a:t>Phasor Diagram for an Inductor</a:t>
            </a:r>
          </a:p>
        </p:txBody>
      </p:sp>
      <p:sp>
        <p:nvSpPr>
          <p:cNvPr id="134147" name="Rectangle 3"/>
          <p:cNvSpPr>
            <a:spLocks noGrp="1" noChangeArrowheads="1"/>
          </p:cNvSpPr>
          <p:nvPr>
            <p:ph type="body" sz="half" idx="1"/>
          </p:nvPr>
        </p:nvSpPr>
        <p:spPr>
          <a:xfrm>
            <a:off x="457200" y="1600200"/>
            <a:ext cx="4033838" cy="4525963"/>
          </a:xfrm>
        </p:spPr>
        <p:txBody>
          <a:bodyPr/>
          <a:lstStyle/>
          <a:p>
            <a:pPr>
              <a:lnSpc>
                <a:spcPct val="90000"/>
              </a:lnSpc>
            </a:pPr>
            <a:r>
              <a:rPr lang="en-US" altLang="en-US" sz="2800"/>
              <a:t>The phasors are at 90</a:t>
            </a:r>
            <a:r>
              <a:rPr lang="en-US" altLang="en-US" sz="2800" baseline="30000"/>
              <a:t>o</a:t>
            </a:r>
            <a:r>
              <a:rPr lang="en-US" altLang="en-US" sz="2800"/>
              <a:t> with respect to each other</a:t>
            </a:r>
          </a:p>
          <a:p>
            <a:pPr>
              <a:lnSpc>
                <a:spcPct val="90000"/>
              </a:lnSpc>
            </a:pPr>
            <a:r>
              <a:rPr lang="en-US" altLang="en-US" sz="2800"/>
              <a:t>This represents the phase difference between the current and voltage</a:t>
            </a:r>
          </a:p>
          <a:p>
            <a:pPr>
              <a:lnSpc>
                <a:spcPct val="90000"/>
              </a:lnSpc>
            </a:pPr>
            <a:r>
              <a:rPr lang="en-US" altLang="en-US" sz="2800"/>
              <a:t>Specifically, the current lags behind the voltage by 90</a:t>
            </a:r>
            <a:r>
              <a:rPr lang="en-US" altLang="en-US" sz="2800" baseline="30000"/>
              <a:t>o</a:t>
            </a:r>
            <a:endParaRPr lang="en-US" altLang="en-US" sz="2800"/>
          </a:p>
          <a:p>
            <a:pPr>
              <a:lnSpc>
                <a:spcPct val="90000"/>
              </a:lnSpc>
            </a:pPr>
            <a:endParaRPr lang="en-US" altLang="en-US" sz="2800"/>
          </a:p>
        </p:txBody>
      </p:sp>
      <p:pic>
        <p:nvPicPr>
          <p:cNvPr id="134148" name="Picture 4" descr="33-07b"/>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652963" y="1827213"/>
            <a:ext cx="4033837" cy="4071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3"/>
          <p:cNvSpPr>
            <a:spLocks noGrp="1"/>
          </p:cNvSpPr>
          <p:nvPr>
            <p:ph type="dt" sz="half" idx="10"/>
          </p:nvPr>
        </p:nvSpPr>
        <p:spPr/>
        <p:txBody>
          <a:bodyPr/>
          <a:lstStyle/>
          <a:p>
            <a:r>
              <a:rPr lang="en-US" altLang="en-US"/>
              <a:t>Winter 2008</a:t>
            </a:r>
          </a:p>
        </p:txBody>
      </p:sp>
      <p:sp>
        <p:nvSpPr>
          <p:cNvPr id="22" name="Footer Placeholder 4"/>
          <p:cNvSpPr>
            <a:spLocks noGrp="1"/>
          </p:cNvSpPr>
          <p:nvPr>
            <p:ph type="ftr" sz="quarter" idx="11"/>
          </p:nvPr>
        </p:nvSpPr>
        <p:spPr/>
        <p:txBody>
          <a:bodyPr/>
          <a:lstStyle/>
          <a:p>
            <a:r>
              <a:rPr lang="en-US" altLang="en-US"/>
              <a:t>R. Todd Lines</a:t>
            </a:r>
          </a:p>
        </p:txBody>
      </p:sp>
      <p:sp>
        <p:nvSpPr>
          <p:cNvPr id="153602" name="Rectangle 2"/>
          <p:cNvSpPr>
            <a:spLocks noGrp="1" noChangeArrowheads="1"/>
          </p:cNvSpPr>
          <p:nvPr>
            <p:ph type="title"/>
          </p:nvPr>
        </p:nvSpPr>
        <p:spPr/>
        <p:txBody>
          <a:bodyPr/>
          <a:lstStyle/>
          <a:p>
            <a:r>
              <a:rPr lang="en-US" altLang="en-US"/>
              <a:t>Trigonometry</a:t>
            </a:r>
          </a:p>
        </p:txBody>
      </p:sp>
      <p:sp>
        <p:nvSpPr>
          <p:cNvPr id="153603" name="Rectangle 3"/>
          <p:cNvSpPr>
            <a:spLocks noGrp="1" noChangeArrowheads="1"/>
          </p:cNvSpPr>
          <p:nvPr>
            <p:ph type="body" idx="1"/>
          </p:nvPr>
        </p:nvSpPr>
        <p:spPr>
          <a:xfrm>
            <a:off x="457200" y="1600200"/>
            <a:ext cx="3470275" cy="4525963"/>
          </a:xfrm>
        </p:spPr>
        <p:txBody>
          <a:bodyPr/>
          <a:lstStyle/>
          <a:p>
            <a:r>
              <a:rPr lang="en-US" altLang="en-US"/>
              <a:t>Remember defining trig functions on a unit circle?</a:t>
            </a:r>
          </a:p>
        </p:txBody>
      </p:sp>
      <p:grpSp>
        <p:nvGrpSpPr>
          <p:cNvPr id="153604" name="Group 4"/>
          <p:cNvGrpSpPr>
            <a:grpSpLocks/>
          </p:cNvGrpSpPr>
          <p:nvPr/>
        </p:nvGrpSpPr>
        <p:grpSpPr bwMode="auto">
          <a:xfrm>
            <a:off x="4114800" y="1447800"/>
            <a:ext cx="4422775" cy="4495800"/>
            <a:chOff x="2592" y="912"/>
            <a:chExt cx="2786" cy="2832"/>
          </a:xfrm>
        </p:grpSpPr>
        <p:sp>
          <p:nvSpPr>
            <p:cNvPr id="153605" name="AutoShape 5"/>
            <p:cNvSpPr>
              <a:spLocks noChangeArrowheads="1"/>
            </p:cNvSpPr>
            <p:nvPr/>
          </p:nvSpPr>
          <p:spPr bwMode="auto">
            <a:xfrm flipH="1">
              <a:off x="3888" y="1824"/>
              <a:ext cx="720" cy="624"/>
            </a:xfrm>
            <a:prstGeom prst="rtTriangle">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800"/>
            </a:p>
          </p:txBody>
        </p:sp>
        <p:grpSp>
          <p:nvGrpSpPr>
            <p:cNvPr id="153606" name="Group 6"/>
            <p:cNvGrpSpPr>
              <a:grpSpLocks/>
            </p:cNvGrpSpPr>
            <p:nvPr/>
          </p:nvGrpSpPr>
          <p:grpSpPr bwMode="auto">
            <a:xfrm>
              <a:off x="2592" y="1152"/>
              <a:ext cx="2592" cy="2592"/>
              <a:chOff x="2592" y="1152"/>
              <a:chExt cx="2592" cy="2592"/>
            </a:xfrm>
          </p:grpSpPr>
          <p:sp>
            <p:nvSpPr>
              <p:cNvPr id="153607" name="Oval 7"/>
              <p:cNvSpPr>
                <a:spLocks noChangeArrowheads="1"/>
              </p:cNvSpPr>
              <p:nvPr/>
            </p:nvSpPr>
            <p:spPr bwMode="auto">
              <a:xfrm>
                <a:off x="2937" y="1488"/>
                <a:ext cx="1902" cy="19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08" name="Line 8"/>
              <p:cNvSpPr>
                <a:spLocks noChangeShapeType="1"/>
              </p:cNvSpPr>
              <p:nvPr/>
            </p:nvSpPr>
            <p:spPr bwMode="auto">
              <a:xfrm>
                <a:off x="3888" y="1152"/>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09" name="Line 9"/>
              <p:cNvSpPr>
                <a:spLocks noChangeShapeType="1"/>
              </p:cNvSpPr>
              <p:nvPr/>
            </p:nvSpPr>
            <p:spPr bwMode="auto">
              <a:xfrm rot="-5400000">
                <a:off x="3888" y="1152"/>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3610" name="Text Box 10"/>
            <p:cNvSpPr txBox="1">
              <a:spLocks noChangeArrowheads="1"/>
            </p:cNvSpPr>
            <p:nvPr/>
          </p:nvSpPr>
          <p:spPr bwMode="auto">
            <a:xfrm>
              <a:off x="3888" y="912"/>
              <a:ext cx="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cs typeface="Arial" charset="0"/>
                </a:rPr>
                <a:t>ĵ</a:t>
              </a:r>
            </a:p>
          </p:txBody>
        </p:sp>
        <p:sp>
          <p:nvSpPr>
            <p:cNvPr id="153611" name="Text Box 11"/>
            <p:cNvSpPr txBox="1">
              <a:spLocks noChangeArrowheads="1"/>
            </p:cNvSpPr>
            <p:nvPr/>
          </p:nvSpPr>
          <p:spPr bwMode="auto">
            <a:xfrm>
              <a:off x="5222" y="2423"/>
              <a:ext cx="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î</a:t>
              </a:r>
            </a:p>
          </p:txBody>
        </p:sp>
        <p:sp>
          <p:nvSpPr>
            <p:cNvPr id="153612" name="Line 12"/>
            <p:cNvSpPr>
              <a:spLocks noChangeShapeType="1"/>
            </p:cNvSpPr>
            <p:nvPr/>
          </p:nvSpPr>
          <p:spPr bwMode="auto">
            <a:xfrm flipV="1">
              <a:off x="3888" y="1824"/>
              <a:ext cx="72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13" name="Line 13"/>
            <p:cNvSpPr>
              <a:spLocks noChangeShapeType="1"/>
            </p:cNvSpPr>
            <p:nvPr/>
          </p:nvSpPr>
          <p:spPr bwMode="auto">
            <a:xfrm>
              <a:off x="4608" y="1824"/>
              <a:ext cx="0" cy="62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14" name="Arc 14"/>
            <p:cNvSpPr>
              <a:spLocks/>
            </p:cNvSpPr>
            <p:nvPr/>
          </p:nvSpPr>
          <p:spPr bwMode="auto">
            <a:xfrm>
              <a:off x="4080" y="2208"/>
              <a:ext cx="144" cy="24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15" name="Text Box 15"/>
            <p:cNvSpPr txBox="1">
              <a:spLocks noChangeArrowheads="1"/>
            </p:cNvSpPr>
            <p:nvPr/>
          </p:nvSpPr>
          <p:spPr bwMode="auto">
            <a:xfrm>
              <a:off x="4224" y="2160"/>
              <a:ext cx="1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ym typeface="Symbol" pitchFamily="18" charset="2"/>
                </a:rPr>
                <a:t></a:t>
              </a:r>
            </a:p>
          </p:txBody>
        </p:sp>
        <p:sp>
          <p:nvSpPr>
            <p:cNvPr id="153616" name="Text Box 16"/>
            <p:cNvSpPr txBox="1">
              <a:spLocks noChangeArrowheads="1"/>
            </p:cNvSpPr>
            <p:nvPr/>
          </p:nvSpPr>
          <p:spPr bwMode="auto">
            <a:xfrm>
              <a:off x="4166" y="2471"/>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x</a:t>
              </a:r>
            </a:p>
          </p:txBody>
        </p:sp>
        <p:sp>
          <p:nvSpPr>
            <p:cNvPr id="153617" name="Text Box 17"/>
            <p:cNvSpPr txBox="1">
              <a:spLocks noChangeArrowheads="1"/>
            </p:cNvSpPr>
            <p:nvPr/>
          </p:nvSpPr>
          <p:spPr bwMode="auto">
            <a:xfrm>
              <a:off x="3696" y="192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y</a:t>
              </a:r>
            </a:p>
          </p:txBody>
        </p:sp>
        <p:sp>
          <p:nvSpPr>
            <p:cNvPr id="153618" name="Line 18"/>
            <p:cNvSpPr>
              <a:spLocks noChangeShapeType="1"/>
            </p:cNvSpPr>
            <p:nvPr/>
          </p:nvSpPr>
          <p:spPr bwMode="auto">
            <a:xfrm flipH="1">
              <a:off x="3888" y="1824"/>
              <a:ext cx="72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19" name="Text Box 19"/>
            <p:cNvSpPr txBox="1">
              <a:spLocks noChangeArrowheads="1"/>
            </p:cNvSpPr>
            <p:nvPr/>
          </p:nvSpPr>
          <p:spPr bwMode="auto">
            <a:xfrm>
              <a:off x="4070" y="194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h</a:t>
              </a:r>
            </a:p>
          </p:txBody>
        </p:sp>
      </p:grpSp>
      <p:sp>
        <p:nvSpPr>
          <p:cNvPr id="153620" name="Text Box 20"/>
          <p:cNvSpPr txBox="1">
            <a:spLocks noChangeArrowheads="1"/>
          </p:cNvSpPr>
          <p:nvPr/>
        </p:nvSpPr>
        <p:spPr bwMode="auto">
          <a:xfrm>
            <a:off x="7324725" y="256222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P</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35170" name="Rectangle 2"/>
          <p:cNvSpPr>
            <a:spLocks noGrp="1" noChangeArrowheads="1"/>
          </p:cNvSpPr>
          <p:nvPr>
            <p:ph type="title"/>
          </p:nvPr>
        </p:nvSpPr>
        <p:spPr/>
        <p:txBody>
          <a:bodyPr/>
          <a:lstStyle/>
          <a:p>
            <a:r>
              <a:rPr lang="en-US" altLang="en-US"/>
              <a:t>Inductive Reactance</a:t>
            </a:r>
          </a:p>
        </p:txBody>
      </p:sp>
      <p:sp>
        <p:nvSpPr>
          <p:cNvPr id="135171" name="Rectangle 3"/>
          <p:cNvSpPr>
            <a:spLocks noGrp="1" noChangeArrowheads="1"/>
          </p:cNvSpPr>
          <p:nvPr>
            <p:ph type="body" idx="1"/>
          </p:nvPr>
        </p:nvSpPr>
        <p:spPr/>
        <p:txBody>
          <a:bodyPr/>
          <a:lstStyle/>
          <a:p>
            <a:pPr>
              <a:lnSpc>
                <a:spcPct val="90000"/>
              </a:lnSpc>
            </a:pPr>
            <a:r>
              <a:rPr lang="en-US" altLang="en-US" sz="2800"/>
              <a:t>The factor </a:t>
            </a:r>
            <a:r>
              <a:rPr lang="en-US" altLang="en-US" sz="2800" i="1">
                <a:cs typeface="Arial" charset="0"/>
              </a:rPr>
              <a:t>ω</a:t>
            </a:r>
            <a:r>
              <a:rPr lang="en-US" altLang="en-US" sz="2800" i="1"/>
              <a:t>L</a:t>
            </a:r>
            <a:r>
              <a:rPr lang="en-US" altLang="en-US" sz="2800"/>
              <a:t> has the same units as resistance and is related to current and voltage in the same way as resistance</a:t>
            </a:r>
          </a:p>
          <a:p>
            <a:pPr>
              <a:lnSpc>
                <a:spcPct val="90000"/>
              </a:lnSpc>
            </a:pPr>
            <a:r>
              <a:rPr lang="en-US" altLang="en-US" sz="2800"/>
              <a:t>Because </a:t>
            </a:r>
            <a:r>
              <a:rPr lang="en-US" altLang="en-US" sz="2800" i="1">
                <a:cs typeface="Arial" charset="0"/>
              </a:rPr>
              <a:t>ω</a:t>
            </a:r>
            <a:r>
              <a:rPr lang="en-US" altLang="en-US" sz="2800" i="1"/>
              <a:t>L</a:t>
            </a:r>
            <a:r>
              <a:rPr lang="en-US" altLang="en-US" sz="2800"/>
              <a:t> depends on the frequency, it reacts differently, in terms of offering resistance to current, for different frequencies </a:t>
            </a:r>
          </a:p>
          <a:p>
            <a:pPr>
              <a:lnSpc>
                <a:spcPct val="90000"/>
              </a:lnSpc>
            </a:pPr>
            <a:r>
              <a:rPr lang="en-US" altLang="en-US" sz="2800"/>
              <a:t>The factor is the </a:t>
            </a:r>
            <a:r>
              <a:rPr lang="en-US" altLang="en-US" sz="2800" b="1"/>
              <a:t>inductive reactance</a:t>
            </a:r>
            <a:r>
              <a:rPr lang="en-US" altLang="en-US" sz="2800"/>
              <a:t> and is given by:</a:t>
            </a:r>
          </a:p>
          <a:p>
            <a:pPr lvl="1">
              <a:lnSpc>
                <a:spcPct val="90000"/>
              </a:lnSpc>
            </a:pPr>
            <a:r>
              <a:rPr lang="en-US" altLang="en-US" i="1"/>
              <a:t>X</a:t>
            </a:r>
            <a:r>
              <a:rPr lang="en-US" altLang="en-US" i="1" baseline="-25000"/>
              <a:t>L</a:t>
            </a:r>
            <a:r>
              <a:rPr lang="en-US" altLang="en-US"/>
              <a:t> = </a:t>
            </a:r>
            <a:r>
              <a:rPr lang="en-US" altLang="en-US" i="1">
                <a:cs typeface="Arial" charset="0"/>
              </a:rPr>
              <a:t>ω</a:t>
            </a:r>
            <a:r>
              <a:rPr lang="en-US" altLang="en-US" i="1"/>
              <a:t>L</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36194" name="Rectangle 2"/>
          <p:cNvSpPr>
            <a:spLocks noGrp="1" noChangeArrowheads="1"/>
          </p:cNvSpPr>
          <p:nvPr>
            <p:ph type="title"/>
          </p:nvPr>
        </p:nvSpPr>
        <p:spPr/>
        <p:txBody>
          <a:bodyPr/>
          <a:lstStyle/>
          <a:p>
            <a:r>
              <a:rPr lang="en-US" altLang="en-US"/>
              <a:t>Inductive Reactance, cont.</a:t>
            </a:r>
          </a:p>
        </p:txBody>
      </p:sp>
      <p:sp>
        <p:nvSpPr>
          <p:cNvPr id="136195" name="Rectangle 3"/>
          <p:cNvSpPr>
            <a:spLocks noGrp="1" noChangeArrowheads="1"/>
          </p:cNvSpPr>
          <p:nvPr>
            <p:ph type="body" idx="1"/>
          </p:nvPr>
        </p:nvSpPr>
        <p:spPr>
          <a:xfrm>
            <a:off x="882650" y="1303338"/>
            <a:ext cx="7772400" cy="4611687"/>
          </a:xfrm>
        </p:spPr>
        <p:txBody>
          <a:bodyPr/>
          <a:lstStyle/>
          <a:p>
            <a:pPr>
              <a:lnSpc>
                <a:spcPct val="90000"/>
              </a:lnSpc>
            </a:pPr>
            <a:r>
              <a:rPr lang="en-US" altLang="en-US" sz="2800"/>
              <a:t>Current can be expressed in terms of the inductive reactance</a:t>
            </a:r>
          </a:p>
          <a:p>
            <a:pPr>
              <a:lnSpc>
                <a:spcPct val="90000"/>
              </a:lnSpc>
            </a:pPr>
            <a:endParaRPr lang="en-US" altLang="en-US" sz="2800"/>
          </a:p>
          <a:p>
            <a:pPr>
              <a:lnSpc>
                <a:spcPct val="90000"/>
              </a:lnSpc>
            </a:pPr>
            <a:endParaRPr lang="en-US" altLang="en-US" sz="2800"/>
          </a:p>
          <a:p>
            <a:pPr>
              <a:lnSpc>
                <a:spcPct val="90000"/>
              </a:lnSpc>
            </a:pPr>
            <a:r>
              <a:rPr lang="en-US" altLang="en-US" sz="2800"/>
              <a:t>As the frequency increases, the inductive reactance increases</a:t>
            </a:r>
          </a:p>
          <a:p>
            <a:pPr lvl="1">
              <a:lnSpc>
                <a:spcPct val="90000"/>
              </a:lnSpc>
            </a:pPr>
            <a:r>
              <a:rPr lang="en-US" altLang="en-US" sz="2400"/>
              <a:t>This is consistent with Faraday’s Law:</a:t>
            </a:r>
          </a:p>
          <a:p>
            <a:pPr lvl="2">
              <a:lnSpc>
                <a:spcPct val="90000"/>
              </a:lnSpc>
            </a:pPr>
            <a:r>
              <a:rPr lang="en-US" altLang="en-US"/>
              <a:t>The larger the rate of change of the current in the inductor, the larger the back emf, giving an increase in the inductance and a decrease in the current</a:t>
            </a:r>
          </a:p>
        </p:txBody>
      </p:sp>
      <p:graphicFrame>
        <p:nvGraphicFramePr>
          <p:cNvPr id="136196" name="Object 4"/>
          <p:cNvGraphicFramePr>
            <a:graphicFrameLocks noChangeAspect="1"/>
          </p:cNvGraphicFramePr>
          <p:nvPr/>
        </p:nvGraphicFramePr>
        <p:xfrm>
          <a:off x="1946275" y="2162175"/>
          <a:ext cx="1833563" cy="933450"/>
        </p:xfrm>
        <a:graphic>
          <a:graphicData uri="http://schemas.openxmlformats.org/presentationml/2006/ole">
            <mc:AlternateContent xmlns:mc="http://schemas.openxmlformats.org/markup-compatibility/2006">
              <mc:Choice xmlns:v="urn:schemas-microsoft-com:vml" Requires="v">
                <p:oleObj spid="_x0000_s136213" name="Equation" r:id="rId3" imgW="850680" imgH="431640" progId="Equation.DSMT4">
                  <p:embed/>
                </p:oleObj>
              </mc:Choice>
              <mc:Fallback>
                <p:oleObj name="Equation" r:id="rId3" imgW="85068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6275" y="2162175"/>
                        <a:ext cx="1833563"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37218" name="Rectangle 2"/>
          <p:cNvSpPr>
            <a:spLocks noGrp="1" noChangeArrowheads="1"/>
          </p:cNvSpPr>
          <p:nvPr>
            <p:ph type="title"/>
          </p:nvPr>
        </p:nvSpPr>
        <p:spPr/>
        <p:txBody>
          <a:bodyPr/>
          <a:lstStyle/>
          <a:p>
            <a:r>
              <a:rPr lang="en-US" altLang="en-US"/>
              <a:t>Voltage Across the Inductor</a:t>
            </a:r>
          </a:p>
        </p:txBody>
      </p:sp>
      <p:sp>
        <p:nvSpPr>
          <p:cNvPr id="137219" name="Rectangle 3"/>
          <p:cNvSpPr>
            <a:spLocks noGrp="1" noChangeArrowheads="1"/>
          </p:cNvSpPr>
          <p:nvPr>
            <p:ph type="body" idx="1"/>
          </p:nvPr>
        </p:nvSpPr>
        <p:spPr/>
        <p:txBody>
          <a:bodyPr/>
          <a:lstStyle/>
          <a:p>
            <a:r>
              <a:rPr lang="en-US" altLang="en-US"/>
              <a:t>The instantaneous voltage across the inductor is</a:t>
            </a:r>
          </a:p>
        </p:txBody>
      </p:sp>
      <p:graphicFrame>
        <p:nvGraphicFramePr>
          <p:cNvPr id="137220" name="Object 4"/>
          <p:cNvGraphicFramePr>
            <a:graphicFrameLocks noChangeAspect="1"/>
          </p:cNvGraphicFramePr>
          <p:nvPr/>
        </p:nvGraphicFramePr>
        <p:xfrm>
          <a:off x="2257425" y="3200400"/>
          <a:ext cx="2959100" cy="1993900"/>
        </p:xfrm>
        <a:graphic>
          <a:graphicData uri="http://schemas.openxmlformats.org/presentationml/2006/ole">
            <mc:AlternateContent xmlns:mc="http://schemas.openxmlformats.org/markup-compatibility/2006">
              <mc:Choice xmlns:v="urn:schemas-microsoft-com:vml" Requires="v">
                <p:oleObj spid="_x0000_s137237" name="Equation" r:id="rId3" imgW="1282680" imgH="863280" progId="Equation.DSMT4">
                  <p:embed/>
                </p:oleObj>
              </mc:Choice>
              <mc:Fallback>
                <p:oleObj name="Equation" r:id="rId3" imgW="1282680" imgH="8632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7425" y="3200400"/>
                        <a:ext cx="2959100" cy="199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73060" name="Rectangle 4"/>
          <p:cNvSpPr>
            <a:spLocks noGrp="1" noChangeArrowheads="1"/>
          </p:cNvSpPr>
          <p:nvPr>
            <p:ph type="ctrTitle"/>
          </p:nvPr>
        </p:nvSpPr>
        <p:spPr/>
        <p:txBody>
          <a:bodyPr/>
          <a:lstStyle/>
          <a:p>
            <a:r>
              <a:rPr lang="en-US" altLang="en-US"/>
              <a:t>Lecture 28</a:t>
            </a:r>
          </a:p>
        </p:txBody>
      </p:sp>
      <p:sp>
        <p:nvSpPr>
          <p:cNvPr id="173061" name="Rectangle 5"/>
          <p:cNvSpPr>
            <a:spLocks noGrp="1" noChangeArrowheads="1"/>
          </p:cNvSpPr>
          <p:nvPr>
            <p:ph type="subTitle" idx="1"/>
          </p:nvPr>
        </p:nvSpPr>
        <p:spPr/>
        <p:txBody>
          <a:bodyPr/>
          <a:lstStyle/>
          <a:p>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5362" name="Rectangle 2"/>
          <p:cNvSpPr>
            <a:spLocks noGrp="1" noChangeArrowheads="1"/>
          </p:cNvSpPr>
          <p:nvPr>
            <p:ph type="title"/>
          </p:nvPr>
        </p:nvSpPr>
        <p:spPr/>
        <p:txBody>
          <a:bodyPr/>
          <a:lstStyle/>
          <a:p>
            <a:r>
              <a:rPr lang="en-US" altLang="en-US"/>
              <a:t>The RLC Series Circuit</a:t>
            </a:r>
          </a:p>
        </p:txBody>
      </p:sp>
      <p:sp>
        <p:nvSpPr>
          <p:cNvPr id="15363" name="Rectangle 3"/>
          <p:cNvSpPr>
            <a:spLocks noGrp="1" noChangeArrowheads="1"/>
          </p:cNvSpPr>
          <p:nvPr>
            <p:ph type="body" sz="half" idx="1"/>
          </p:nvPr>
        </p:nvSpPr>
        <p:spPr>
          <a:xfrm>
            <a:off x="304800" y="1371600"/>
            <a:ext cx="3810000" cy="4114800"/>
          </a:xfrm>
        </p:spPr>
        <p:txBody>
          <a:bodyPr/>
          <a:lstStyle/>
          <a:p>
            <a:pPr>
              <a:lnSpc>
                <a:spcPct val="90000"/>
              </a:lnSpc>
            </a:pPr>
            <a:r>
              <a:rPr lang="en-US" altLang="en-US" sz="2800"/>
              <a:t>The resistor, inductor, and capacitor can be combined in a circuit</a:t>
            </a:r>
          </a:p>
          <a:p>
            <a:pPr>
              <a:lnSpc>
                <a:spcPct val="90000"/>
              </a:lnSpc>
            </a:pPr>
            <a:r>
              <a:rPr lang="en-US" altLang="en-US" sz="2800"/>
              <a:t>The current in the circuit is the same at any time and varies sinusoidally with time</a:t>
            </a:r>
          </a:p>
        </p:txBody>
      </p:sp>
      <p:pic>
        <p:nvPicPr>
          <p:cNvPr id="15366" name="Picture 6" descr="Fig 21-08"/>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495800" y="1447800"/>
            <a:ext cx="4297363" cy="3311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6386" name="Rectangle 2"/>
          <p:cNvSpPr>
            <a:spLocks noGrp="1" noChangeArrowheads="1"/>
          </p:cNvSpPr>
          <p:nvPr>
            <p:ph type="title"/>
          </p:nvPr>
        </p:nvSpPr>
        <p:spPr>
          <a:xfrm>
            <a:off x="1135063" y="0"/>
            <a:ext cx="8008937" cy="1143000"/>
          </a:xfrm>
        </p:spPr>
        <p:txBody>
          <a:bodyPr/>
          <a:lstStyle/>
          <a:p>
            <a:r>
              <a:rPr lang="en-US" altLang="en-US" sz="2600"/>
              <a:t>Current and Voltage Relationships in an RLC Circuit</a:t>
            </a:r>
          </a:p>
        </p:txBody>
      </p:sp>
      <p:sp>
        <p:nvSpPr>
          <p:cNvPr id="16387" name="Rectangle 3"/>
          <p:cNvSpPr>
            <a:spLocks noGrp="1" noChangeArrowheads="1"/>
          </p:cNvSpPr>
          <p:nvPr>
            <p:ph type="body" sz="half" idx="1"/>
          </p:nvPr>
        </p:nvSpPr>
        <p:spPr>
          <a:xfrm>
            <a:off x="457200" y="1600200"/>
            <a:ext cx="4033838" cy="4525963"/>
          </a:xfrm>
        </p:spPr>
        <p:txBody>
          <a:bodyPr/>
          <a:lstStyle/>
          <a:p>
            <a:pPr>
              <a:lnSpc>
                <a:spcPct val="90000"/>
              </a:lnSpc>
            </a:pPr>
            <a:r>
              <a:rPr lang="en-US" altLang="en-US" sz="2400"/>
              <a:t>The instantaneous voltage across the resistor is in phase with the current</a:t>
            </a:r>
          </a:p>
          <a:p>
            <a:pPr>
              <a:lnSpc>
                <a:spcPct val="90000"/>
              </a:lnSpc>
            </a:pPr>
            <a:r>
              <a:rPr lang="en-US" altLang="en-US" sz="2400"/>
              <a:t>The instantaneous voltage across the inductor leads the current by 90°</a:t>
            </a:r>
          </a:p>
          <a:p>
            <a:pPr>
              <a:lnSpc>
                <a:spcPct val="90000"/>
              </a:lnSpc>
            </a:pPr>
            <a:r>
              <a:rPr lang="en-US" altLang="en-US" sz="2400"/>
              <a:t>The instantaneous voltage across the capacitor lags the current by 90°</a:t>
            </a:r>
          </a:p>
        </p:txBody>
      </p:sp>
      <p:pic>
        <p:nvPicPr>
          <p:cNvPr id="16390" name="Picture 6" descr="Fig 21-09"/>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5235575" y="1312863"/>
            <a:ext cx="3251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18434" name="Rectangle 2"/>
          <p:cNvSpPr>
            <a:spLocks noGrp="1" noChangeArrowheads="1"/>
          </p:cNvSpPr>
          <p:nvPr>
            <p:ph type="title"/>
          </p:nvPr>
        </p:nvSpPr>
        <p:spPr>
          <a:xfrm>
            <a:off x="1066800" y="0"/>
            <a:ext cx="8077200" cy="1143000"/>
          </a:xfrm>
        </p:spPr>
        <p:txBody>
          <a:bodyPr/>
          <a:lstStyle/>
          <a:p>
            <a:r>
              <a:rPr lang="en-US" altLang="en-US" sz="3200"/>
              <a:t>Phasor Diagram for RLC  Series Circuit</a:t>
            </a:r>
          </a:p>
        </p:txBody>
      </p:sp>
      <p:sp>
        <p:nvSpPr>
          <p:cNvPr id="18436" name="Rectangle 4"/>
          <p:cNvSpPr>
            <a:spLocks noGrp="1" noChangeArrowheads="1"/>
          </p:cNvSpPr>
          <p:nvPr>
            <p:ph type="body" sz="half" idx="1"/>
          </p:nvPr>
        </p:nvSpPr>
        <p:spPr>
          <a:xfrm>
            <a:off x="514350" y="1450975"/>
            <a:ext cx="4230688" cy="4114800"/>
          </a:xfrm>
        </p:spPr>
        <p:txBody>
          <a:bodyPr/>
          <a:lstStyle/>
          <a:p>
            <a:pPr>
              <a:lnSpc>
                <a:spcPct val="90000"/>
              </a:lnSpc>
            </a:pPr>
            <a:r>
              <a:rPr lang="en-US" altLang="en-US" sz="2400"/>
              <a:t>The voltage across the resistor is on the +x axis since it is in phase with the current</a:t>
            </a:r>
          </a:p>
          <a:p>
            <a:pPr>
              <a:lnSpc>
                <a:spcPct val="90000"/>
              </a:lnSpc>
            </a:pPr>
            <a:r>
              <a:rPr lang="en-US" altLang="en-US" sz="2400"/>
              <a:t>The voltage across the inductor is on the +y since it leads the current by 90°</a:t>
            </a:r>
          </a:p>
          <a:p>
            <a:pPr>
              <a:lnSpc>
                <a:spcPct val="90000"/>
              </a:lnSpc>
            </a:pPr>
            <a:r>
              <a:rPr lang="en-US" altLang="en-US" sz="2400"/>
              <a:t>The voltage across the capacitor is on the –y axis since it lags behind the current by 90°</a:t>
            </a:r>
          </a:p>
        </p:txBody>
      </p:sp>
      <p:pic>
        <p:nvPicPr>
          <p:cNvPr id="18441" name="Picture 9" descr="Fig 21-11a"/>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5165725" y="1397000"/>
            <a:ext cx="3506788" cy="4840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4"/>
          <p:cNvSpPr>
            <a:spLocks noGrp="1"/>
          </p:cNvSpPr>
          <p:nvPr>
            <p:ph type="dt" sz="half" idx="10"/>
          </p:nvPr>
        </p:nvSpPr>
        <p:spPr/>
        <p:txBody>
          <a:bodyPr/>
          <a:lstStyle/>
          <a:p>
            <a:r>
              <a:rPr lang="en-US" altLang="en-US"/>
              <a:t>Winter 2008</a:t>
            </a:r>
          </a:p>
        </p:txBody>
      </p:sp>
      <p:sp>
        <p:nvSpPr>
          <p:cNvPr id="9" name="Footer Placeholder 5"/>
          <p:cNvSpPr>
            <a:spLocks noGrp="1"/>
          </p:cNvSpPr>
          <p:nvPr>
            <p:ph type="ftr" sz="quarter" idx="11"/>
          </p:nvPr>
        </p:nvSpPr>
        <p:spPr/>
        <p:txBody>
          <a:bodyPr/>
          <a:lstStyle/>
          <a:p>
            <a:r>
              <a:rPr lang="en-US" altLang="en-US"/>
              <a:t>R. Todd Lines</a:t>
            </a:r>
          </a:p>
        </p:txBody>
      </p:sp>
      <p:sp>
        <p:nvSpPr>
          <p:cNvPr id="20482" name="Rectangle 2"/>
          <p:cNvSpPr>
            <a:spLocks noGrp="1" noChangeArrowheads="1"/>
          </p:cNvSpPr>
          <p:nvPr>
            <p:ph type="title"/>
          </p:nvPr>
        </p:nvSpPr>
        <p:spPr/>
        <p:txBody>
          <a:bodyPr/>
          <a:lstStyle/>
          <a:p>
            <a:r>
              <a:rPr lang="en-US" altLang="en-US"/>
              <a:t>Phasor Diagram, cont</a:t>
            </a:r>
          </a:p>
        </p:txBody>
      </p:sp>
      <p:sp>
        <p:nvSpPr>
          <p:cNvPr id="20483" name="Rectangle 3"/>
          <p:cNvSpPr>
            <a:spLocks noGrp="1" noChangeArrowheads="1"/>
          </p:cNvSpPr>
          <p:nvPr>
            <p:ph type="body" sz="half" idx="1"/>
          </p:nvPr>
        </p:nvSpPr>
        <p:spPr>
          <a:xfrm>
            <a:off x="581025" y="1509713"/>
            <a:ext cx="3810000" cy="4114800"/>
          </a:xfrm>
        </p:spPr>
        <p:txBody>
          <a:bodyPr/>
          <a:lstStyle/>
          <a:p>
            <a:pPr>
              <a:lnSpc>
                <a:spcPct val="90000"/>
              </a:lnSpc>
            </a:pPr>
            <a:r>
              <a:rPr lang="en-US" altLang="en-US" sz="2800"/>
              <a:t>The phasors are added as vectors to account for the phase differences in the voltages</a:t>
            </a:r>
          </a:p>
          <a:p>
            <a:pPr>
              <a:lnSpc>
                <a:spcPct val="90000"/>
              </a:lnSpc>
            </a:pPr>
            <a:r>
              <a:rPr lang="en-US" altLang="en-US" sz="2800">
                <a:cs typeface="Tahoma" pitchFamily="34" charset="0"/>
              </a:rPr>
              <a:t>ΔV</a:t>
            </a:r>
            <a:r>
              <a:rPr lang="en-US" altLang="en-US" sz="2800" baseline="-25000">
                <a:cs typeface="Tahoma" pitchFamily="34" charset="0"/>
              </a:rPr>
              <a:t>L</a:t>
            </a:r>
            <a:r>
              <a:rPr lang="en-US" altLang="en-US" sz="2800">
                <a:cs typeface="Tahoma" pitchFamily="34" charset="0"/>
              </a:rPr>
              <a:t> and ΔV</a:t>
            </a:r>
            <a:r>
              <a:rPr lang="en-US" altLang="en-US" sz="2800" baseline="-25000">
                <a:cs typeface="Tahoma" pitchFamily="34" charset="0"/>
              </a:rPr>
              <a:t>C</a:t>
            </a:r>
            <a:r>
              <a:rPr lang="en-US" altLang="en-US" sz="2800">
                <a:cs typeface="Tahoma" pitchFamily="34" charset="0"/>
              </a:rPr>
              <a:t> are on the same line and so the net y component is ΔV</a:t>
            </a:r>
            <a:r>
              <a:rPr lang="en-US" altLang="en-US" sz="2800" baseline="-25000">
                <a:cs typeface="Tahoma" pitchFamily="34" charset="0"/>
              </a:rPr>
              <a:t>L </a:t>
            </a:r>
            <a:r>
              <a:rPr lang="en-US" altLang="en-US" sz="2800">
                <a:cs typeface="Tahoma" pitchFamily="34" charset="0"/>
              </a:rPr>
              <a:t>- ΔV</a:t>
            </a:r>
            <a:r>
              <a:rPr lang="en-US" altLang="en-US" sz="2800" baseline="-25000">
                <a:cs typeface="Tahoma" pitchFamily="34" charset="0"/>
              </a:rPr>
              <a:t>C</a:t>
            </a:r>
          </a:p>
        </p:txBody>
      </p:sp>
      <p:grpSp>
        <p:nvGrpSpPr>
          <p:cNvPr id="20490" name="Group 10"/>
          <p:cNvGrpSpPr>
            <a:grpSpLocks/>
          </p:cNvGrpSpPr>
          <p:nvPr/>
        </p:nvGrpSpPr>
        <p:grpSpPr bwMode="auto">
          <a:xfrm>
            <a:off x="4800600" y="2057400"/>
            <a:ext cx="3805238" cy="3754438"/>
            <a:chOff x="3024" y="1296"/>
            <a:chExt cx="2397" cy="2365"/>
          </a:xfrm>
        </p:grpSpPr>
        <p:pic>
          <p:nvPicPr>
            <p:cNvPr id="20486" name="Picture 6" descr="Fig 21-11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 y="1296"/>
              <a:ext cx="2397" cy="2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Rectangle 9"/>
            <p:cNvSpPr>
              <a:spLocks noChangeArrowheads="1"/>
            </p:cNvSpPr>
            <p:nvPr/>
          </p:nvSpPr>
          <p:spPr bwMode="auto">
            <a:xfrm rot="-1678769">
              <a:off x="3585" y="2487"/>
              <a:ext cx="240"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Text Box 7"/>
            <p:cNvSpPr txBox="1">
              <a:spLocks noChangeArrowheads="1"/>
            </p:cNvSpPr>
            <p:nvPr/>
          </p:nvSpPr>
          <p:spPr bwMode="auto">
            <a:xfrm>
              <a:off x="3744" y="2448"/>
              <a:ext cx="22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ym typeface="Symbol" pitchFamily="18" charset="2"/>
                </a:rPr>
                <a:t></a:t>
              </a: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21506" name="Rectangle 2"/>
          <p:cNvSpPr>
            <a:spLocks noGrp="1" noChangeArrowheads="1"/>
          </p:cNvSpPr>
          <p:nvPr>
            <p:ph type="title"/>
          </p:nvPr>
        </p:nvSpPr>
        <p:spPr>
          <a:xfrm>
            <a:off x="1066800" y="0"/>
            <a:ext cx="7772400" cy="1143000"/>
          </a:xfrm>
        </p:spPr>
        <p:txBody>
          <a:bodyPr/>
          <a:lstStyle/>
          <a:p>
            <a:r>
              <a:rPr lang="en-US" altLang="en-US">
                <a:cs typeface="Tahoma" pitchFamily="34" charset="0"/>
              </a:rPr>
              <a:t>ΔV</a:t>
            </a:r>
            <a:r>
              <a:rPr lang="en-US" altLang="en-US" baseline="-25000">
                <a:cs typeface="Tahoma" pitchFamily="34" charset="0"/>
              </a:rPr>
              <a:t>max</a:t>
            </a:r>
            <a:r>
              <a:rPr lang="en-US" altLang="en-US">
                <a:cs typeface="Tahoma" pitchFamily="34" charset="0"/>
              </a:rPr>
              <a:t> From the Phasor Diagram</a:t>
            </a:r>
            <a:endParaRPr lang="en-US" altLang="en-US" baseline="-25000">
              <a:cs typeface="Tahoma" pitchFamily="34" charset="0"/>
            </a:endParaRPr>
          </a:p>
        </p:txBody>
      </p:sp>
      <p:sp>
        <p:nvSpPr>
          <p:cNvPr id="21507" name="Rectangle 3"/>
          <p:cNvSpPr>
            <a:spLocks noGrp="1" noChangeArrowheads="1"/>
          </p:cNvSpPr>
          <p:nvPr>
            <p:ph type="body" idx="1"/>
          </p:nvPr>
        </p:nvSpPr>
        <p:spPr/>
        <p:txBody>
          <a:bodyPr/>
          <a:lstStyle/>
          <a:p>
            <a:pPr>
              <a:lnSpc>
                <a:spcPct val="90000"/>
              </a:lnSpc>
            </a:pPr>
            <a:r>
              <a:rPr lang="en-US" altLang="en-US" sz="2800"/>
              <a:t>The voltages are not in phase, so they cannot simply be added to get the voltage across the combination of the elements or the voltage source</a:t>
            </a:r>
          </a:p>
          <a:p>
            <a:pPr>
              <a:lnSpc>
                <a:spcPct val="90000"/>
              </a:lnSpc>
            </a:pPr>
            <a:endParaRPr lang="en-US" altLang="en-US" sz="2800"/>
          </a:p>
          <a:p>
            <a:pPr>
              <a:lnSpc>
                <a:spcPct val="90000"/>
              </a:lnSpc>
            </a:pPr>
            <a:endParaRPr lang="en-US" altLang="en-US" sz="2800"/>
          </a:p>
          <a:p>
            <a:pPr>
              <a:lnSpc>
                <a:spcPct val="90000"/>
              </a:lnSpc>
            </a:pPr>
            <a:endParaRPr lang="en-US" altLang="en-US" sz="2800"/>
          </a:p>
          <a:p>
            <a:pPr>
              <a:lnSpc>
                <a:spcPct val="90000"/>
              </a:lnSpc>
            </a:pPr>
            <a:r>
              <a:rPr lang="en-US" altLang="en-US" sz="2800">
                <a:sym typeface="Symbol" pitchFamily="18" charset="2"/>
              </a:rPr>
              <a:t> is the </a:t>
            </a:r>
            <a:r>
              <a:rPr lang="en-US" altLang="en-US" sz="2800" i="1">
                <a:sym typeface="Symbol" pitchFamily="18" charset="2"/>
              </a:rPr>
              <a:t>phase angle</a:t>
            </a:r>
            <a:r>
              <a:rPr lang="en-US" altLang="en-US" sz="2800">
                <a:sym typeface="Symbol" pitchFamily="18" charset="2"/>
              </a:rPr>
              <a:t> between the current and the maximum voltage</a:t>
            </a:r>
          </a:p>
          <a:p>
            <a:pPr>
              <a:lnSpc>
                <a:spcPct val="90000"/>
              </a:lnSpc>
            </a:pPr>
            <a:r>
              <a:rPr lang="en-US" altLang="en-US" sz="2800"/>
              <a:t>The equations also apply to rms values</a:t>
            </a:r>
          </a:p>
          <a:p>
            <a:pPr>
              <a:lnSpc>
                <a:spcPct val="90000"/>
              </a:lnSpc>
            </a:pPr>
            <a:endParaRPr lang="en-US" altLang="en-US" sz="2800"/>
          </a:p>
        </p:txBody>
      </p:sp>
      <p:graphicFrame>
        <p:nvGraphicFramePr>
          <p:cNvPr id="21508" name="Object 4"/>
          <p:cNvGraphicFramePr>
            <a:graphicFrameLocks noChangeAspect="1"/>
          </p:cNvGraphicFramePr>
          <p:nvPr/>
        </p:nvGraphicFramePr>
        <p:xfrm>
          <a:off x="2209800" y="2971800"/>
          <a:ext cx="4699000" cy="1622425"/>
        </p:xfrm>
        <a:graphic>
          <a:graphicData uri="http://schemas.openxmlformats.org/presentationml/2006/ole">
            <mc:AlternateContent xmlns:mc="http://schemas.openxmlformats.org/markup-compatibility/2006">
              <mc:Choice xmlns:v="urn:schemas-microsoft-com:vml" Requires="v">
                <p:oleObj spid="_x0000_s21525" name="Equation" r:id="rId3" imgW="2133360" imgH="736560" progId="Equation.DSMT4">
                  <p:embed/>
                </p:oleObj>
              </mc:Choice>
              <mc:Fallback>
                <p:oleObj name="Equation" r:id="rId3" imgW="2133360" imgH="7365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971800"/>
                        <a:ext cx="4699000" cy="162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altLang="en-US"/>
              <a:t>Winter 2008</a:t>
            </a:r>
          </a:p>
        </p:txBody>
      </p:sp>
      <p:sp>
        <p:nvSpPr>
          <p:cNvPr id="7" name="Footer Placeholder 5"/>
          <p:cNvSpPr>
            <a:spLocks noGrp="1"/>
          </p:cNvSpPr>
          <p:nvPr>
            <p:ph type="ftr" sz="quarter" idx="11"/>
          </p:nvPr>
        </p:nvSpPr>
        <p:spPr/>
        <p:txBody>
          <a:bodyPr/>
          <a:lstStyle/>
          <a:p>
            <a:r>
              <a:rPr lang="en-US" altLang="en-US"/>
              <a:t>R. Todd Lines</a:t>
            </a:r>
          </a:p>
        </p:txBody>
      </p:sp>
      <p:sp>
        <p:nvSpPr>
          <p:cNvPr id="83970" name="Rectangle 1026"/>
          <p:cNvSpPr>
            <a:spLocks noGrp="1" noChangeArrowheads="1"/>
          </p:cNvSpPr>
          <p:nvPr>
            <p:ph type="title"/>
          </p:nvPr>
        </p:nvSpPr>
        <p:spPr/>
        <p:txBody>
          <a:bodyPr/>
          <a:lstStyle/>
          <a:p>
            <a:r>
              <a:rPr lang="en-US" altLang="en-US"/>
              <a:t>Impedance of a Circuit</a:t>
            </a:r>
          </a:p>
        </p:txBody>
      </p:sp>
      <p:sp>
        <p:nvSpPr>
          <p:cNvPr id="83971" name="Rectangle 1027"/>
          <p:cNvSpPr>
            <a:spLocks noGrp="1" noChangeArrowheads="1"/>
          </p:cNvSpPr>
          <p:nvPr>
            <p:ph type="body" sz="half" idx="1"/>
          </p:nvPr>
        </p:nvSpPr>
        <p:spPr>
          <a:xfrm>
            <a:off x="457200" y="1600200"/>
            <a:ext cx="4033838" cy="4525963"/>
          </a:xfrm>
        </p:spPr>
        <p:txBody>
          <a:bodyPr/>
          <a:lstStyle/>
          <a:p>
            <a:r>
              <a:rPr lang="en-US" altLang="en-US" sz="2800"/>
              <a:t>The impedance, Z, can also be represented in a phasor diagram</a:t>
            </a:r>
          </a:p>
          <a:p>
            <a:endParaRPr lang="en-US" altLang="en-US" sz="2800"/>
          </a:p>
          <a:p>
            <a:endParaRPr lang="en-US" altLang="en-US" sz="2800"/>
          </a:p>
        </p:txBody>
      </p:sp>
      <p:graphicFrame>
        <p:nvGraphicFramePr>
          <p:cNvPr id="83972" name="Object 1028"/>
          <p:cNvGraphicFramePr>
            <a:graphicFrameLocks noChangeAspect="1"/>
          </p:cNvGraphicFramePr>
          <p:nvPr/>
        </p:nvGraphicFramePr>
        <p:xfrm>
          <a:off x="762000" y="3886200"/>
          <a:ext cx="3468688" cy="1565275"/>
        </p:xfrm>
        <a:graphic>
          <a:graphicData uri="http://schemas.openxmlformats.org/presentationml/2006/ole">
            <mc:AlternateContent xmlns:mc="http://schemas.openxmlformats.org/markup-compatibility/2006">
              <mc:Choice xmlns:v="urn:schemas-microsoft-com:vml" Requires="v">
                <p:oleObj spid="_x0000_s83990" name="Equation" r:id="rId3" imgW="1574640" imgH="711000" progId="Equation.DSMT4">
                  <p:embed/>
                </p:oleObj>
              </mc:Choice>
              <mc:Fallback>
                <p:oleObj name="Equation" r:id="rId3" imgW="1574640" imgH="711000" progId="Equation.DSMT4">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886200"/>
                        <a:ext cx="3468688" cy="156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3973" name="Picture 1029" descr="Fig 21-11c"/>
          <p:cNvPicPr>
            <a:picLocks noGrp="1" noChangeAspect="1" noChangeArrowheads="1"/>
          </p:cNvPicPr>
          <p:nvPr>
            <p:ph type="clipArt" sz="half" idx="2"/>
          </p:nvPr>
        </p:nvPicPr>
        <p:blipFill>
          <a:blip r:embed="rId5">
            <a:extLst>
              <a:ext uri="{28A0092B-C50C-407E-A947-70E740481C1C}">
                <a14:useLocalDpi xmlns:a14="http://schemas.microsoft.com/office/drawing/2010/main" val="0"/>
              </a:ext>
            </a:extLst>
          </a:blip>
          <a:srcRect/>
          <a:stretch>
            <a:fillRect/>
          </a:stretch>
        </p:blipFill>
        <p:spPr>
          <a:xfrm>
            <a:off x="4368800" y="1811338"/>
            <a:ext cx="4318000" cy="3565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Date Placeholder 3"/>
          <p:cNvSpPr>
            <a:spLocks noGrp="1"/>
          </p:cNvSpPr>
          <p:nvPr>
            <p:ph type="dt" sz="half" idx="10"/>
          </p:nvPr>
        </p:nvSpPr>
        <p:spPr/>
        <p:txBody>
          <a:bodyPr/>
          <a:lstStyle/>
          <a:p>
            <a:r>
              <a:rPr lang="en-US" altLang="en-US"/>
              <a:t>Winter 2008</a:t>
            </a:r>
          </a:p>
        </p:txBody>
      </p:sp>
      <p:sp>
        <p:nvSpPr>
          <p:cNvPr id="36" name="Footer Placeholder 4"/>
          <p:cNvSpPr>
            <a:spLocks noGrp="1"/>
          </p:cNvSpPr>
          <p:nvPr>
            <p:ph type="ftr" sz="quarter" idx="11"/>
          </p:nvPr>
        </p:nvSpPr>
        <p:spPr/>
        <p:txBody>
          <a:bodyPr/>
          <a:lstStyle/>
          <a:p>
            <a:r>
              <a:rPr lang="en-US" altLang="en-US"/>
              <a:t>R. Todd Lines</a:t>
            </a:r>
          </a:p>
        </p:txBody>
      </p:sp>
      <p:sp>
        <p:nvSpPr>
          <p:cNvPr id="154626" name="Rectangle 2"/>
          <p:cNvSpPr>
            <a:spLocks noGrp="1" noChangeArrowheads="1"/>
          </p:cNvSpPr>
          <p:nvPr>
            <p:ph type="title"/>
          </p:nvPr>
        </p:nvSpPr>
        <p:spPr/>
        <p:txBody>
          <a:bodyPr/>
          <a:lstStyle/>
          <a:p>
            <a:r>
              <a:rPr lang="en-US" altLang="en-US"/>
              <a:t>Relationship to SHM</a:t>
            </a:r>
          </a:p>
        </p:txBody>
      </p:sp>
      <p:sp>
        <p:nvSpPr>
          <p:cNvPr id="154627" name="Rectangle 3"/>
          <p:cNvSpPr>
            <a:spLocks noGrp="1" noChangeArrowheads="1"/>
          </p:cNvSpPr>
          <p:nvPr>
            <p:ph type="body" idx="1"/>
          </p:nvPr>
        </p:nvSpPr>
        <p:spPr>
          <a:xfrm>
            <a:off x="457200" y="1600200"/>
            <a:ext cx="3470275" cy="4525963"/>
          </a:xfrm>
        </p:spPr>
        <p:txBody>
          <a:bodyPr/>
          <a:lstStyle/>
          <a:p>
            <a:r>
              <a:rPr lang="en-US" altLang="en-US"/>
              <a:t>This is just two SHOs</a:t>
            </a:r>
          </a:p>
          <a:p>
            <a:r>
              <a:rPr lang="en-US" altLang="en-US">
                <a:solidFill>
                  <a:srgbClr val="FF0000"/>
                </a:solidFill>
              </a:rPr>
              <a:t>One in the x direction</a:t>
            </a:r>
          </a:p>
          <a:p>
            <a:r>
              <a:rPr lang="en-US" altLang="en-US">
                <a:solidFill>
                  <a:schemeClr val="hlink"/>
                </a:solidFill>
              </a:rPr>
              <a:t>One is the y direction</a:t>
            </a:r>
          </a:p>
        </p:txBody>
      </p:sp>
      <p:sp>
        <p:nvSpPr>
          <p:cNvPr id="154628" name="AutoShape 4"/>
          <p:cNvSpPr>
            <a:spLocks noChangeArrowheads="1"/>
          </p:cNvSpPr>
          <p:nvPr/>
        </p:nvSpPr>
        <p:spPr bwMode="auto">
          <a:xfrm flipH="1">
            <a:off x="6172200" y="2895600"/>
            <a:ext cx="1143000" cy="990600"/>
          </a:xfrm>
          <a:prstGeom prst="rtTriangle">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800"/>
          </a:p>
        </p:txBody>
      </p:sp>
      <p:grpSp>
        <p:nvGrpSpPr>
          <p:cNvPr id="154629" name="Group 5"/>
          <p:cNvGrpSpPr>
            <a:grpSpLocks/>
          </p:cNvGrpSpPr>
          <p:nvPr/>
        </p:nvGrpSpPr>
        <p:grpSpPr bwMode="auto">
          <a:xfrm>
            <a:off x="4114800" y="1828800"/>
            <a:ext cx="4114800" cy="4114800"/>
            <a:chOff x="2592" y="1152"/>
            <a:chExt cx="2592" cy="2592"/>
          </a:xfrm>
        </p:grpSpPr>
        <p:sp>
          <p:nvSpPr>
            <p:cNvPr id="154630" name="Oval 6"/>
            <p:cNvSpPr>
              <a:spLocks noChangeArrowheads="1"/>
            </p:cNvSpPr>
            <p:nvPr/>
          </p:nvSpPr>
          <p:spPr bwMode="auto">
            <a:xfrm>
              <a:off x="2937" y="1488"/>
              <a:ext cx="1902" cy="19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31" name="Line 7"/>
            <p:cNvSpPr>
              <a:spLocks noChangeShapeType="1"/>
            </p:cNvSpPr>
            <p:nvPr/>
          </p:nvSpPr>
          <p:spPr bwMode="auto">
            <a:xfrm>
              <a:off x="3888" y="1152"/>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632" name="Line 8"/>
            <p:cNvSpPr>
              <a:spLocks noChangeShapeType="1"/>
            </p:cNvSpPr>
            <p:nvPr/>
          </p:nvSpPr>
          <p:spPr bwMode="auto">
            <a:xfrm rot="-5400000">
              <a:off x="3888" y="1152"/>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4633" name="Text Box 9"/>
          <p:cNvSpPr txBox="1">
            <a:spLocks noChangeArrowheads="1"/>
          </p:cNvSpPr>
          <p:nvPr/>
        </p:nvSpPr>
        <p:spPr bwMode="auto">
          <a:xfrm>
            <a:off x="6172200" y="1447800"/>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cs typeface="Arial" charset="0"/>
              </a:rPr>
              <a:t>ĵ</a:t>
            </a:r>
          </a:p>
        </p:txBody>
      </p:sp>
      <p:sp>
        <p:nvSpPr>
          <p:cNvPr id="154634" name="Text Box 10"/>
          <p:cNvSpPr txBox="1">
            <a:spLocks noChangeArrowheads="1"/>
          </p:cNvSpPr>
          <p:nvPr/>
        </p:nvSpPr>
        <p:spPr bwMode="auto">
          <a:xfrm>
            <a:off x="8289925" y="3846513"/>
            <a:ext cx="24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î</a:t>
            </a:r>
          </a:p>
        </p:txBody>
      </p:sp>
      <p:sp>
        <p:nvSpPr>
          <p:cNvPr id="154635" name="Line 11"/>
          <p:cNvSpPr>
            <a:spLocks noChangeShapeType="1"/>
          </p:cNvSpPr>
          <p:nvPr/>
        </p:nvSpPr>
        <p:spPr bwMode="auto">
          <a:xfrm flipV="1">
            <a:off x="6172200" y="2895600"/>
            <a:ext cx="11430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636"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637" name="Arc 13"/>
          <p:cNvSpPr>
            <a:spLocks/>
          </p:cNvSpPr>
          <p:nvPr/>
        </p:nvSpPr>
        <p:spPr bwMode="auto">
          <a:xfrm>
            <a:off x="6477000" y="3505200"/>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38" name="Text Box 14"/>
          <p:cNvSpPr txBox="1">
            <a:spLocks noChangeArrowheads="1"/>
          </p:cNvSpPr>
          <p:nvPr/>
        </p:nvSpPr>
        <p:spPr bwMode="auto">
          <a:xfrm>
            <a:off x="6705600" y="3429000"/>
            <a:ext cx="3032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ym typeface="Symbol" pitchFamily="18" charset="2"/>
              </a:rPr>
              <a:t></a:t>
            </a:r>
          </a:p>
        </p:txBody>
      </p:sp>
      <p:sp>
        <p:nvSpPr>
          <p:cNvPr id="154639" name="Text Box 15"/>
          <p:cNvSpPr txBox="1">
            <a:spLocks noChangeArrowheads="1"/>
          </p:cNvSpPr>
          <p:nvPr/>
        </p:nvSpPr>
        <p:spPr bwMode="auto">
          <a:xfrm>
            <a:off x="6613525" y="39227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x</a:t>
            </a:r>
          </a:p>
        </p:txBody>
      </p:sp>
      <p:sp>
        <p:nvSpPr>
          <p:cNvPr id="154640" name="Text Box 16"/>
          <p:cNvSpPr txBox="1">
            <a:spLocks noChangeArrowheads="1"/>
          </p:cNvSpPr>
          <p:nvPr/>
        </p:nvSpPr>
        <p:spPr bwMode="auto">
          <a:xfrm>
            <a:off x="5619750" y="3048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y</a:t>
            </a:r>
          </a:p>
        </p:txBody>
      </p:sp>
      <p:sp>
        <p:nvSpPr>
          <p:cNvPr id="154641"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642" name="Text Box 18"/>
          <p:cNvSpPr txBox="1">
            <a:spLocks noChangeArrowheads="1"/>
          </p:cNvSpPr>
          <p:nvPr/>
        </p:nvSpPr>
        <p:spPr bwMode="auto">
          <a:xfrm>
            <a:off x="6461125" y="30845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h</a:t>
            </a:r>
          </a:p>
        </p:txBody>
      </p:sp>
      <p:sp>
        <p:nvSpPr>
          <p:cNvPr id="154643" name="Text Box 19"/>
          <p:cNvSpPr txBox="1">
            <a:spLocks noChangeArrowheads="1"/>
          </p:cNvSpPr>
          <p:nvPr/>
        </p:nvSpPr>
        <p:spPr bwMode="auto">
          <a:xfrm>
            <a:off x="7324725" y="256222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P</a:t>
            </a:r>
          </a:p>
        </p:txBody>
      </p:sp>
      <p:sp>
        <p:nvSpPr>
          <p:cNvPr id="154644" name="Text Box 20"/>
          <p:cNvSpPr txBox="1">
            <a:spLocks noChangeArrowheads="1"/>
          </p:cNvSpPr>
          <p:nvPr/>
        </p:nvSpPr>
        <p:spPr bwMode="auto">
          <a:xfrm>
            <a:off x="7708900" y="3916363"/>
            <a:ext cx="585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x</a:t>
            </a:r>
            <a:r>
              <a:rPr lang="en-US" altLang="en-US" sz="1800" baseline="-25000"/>
              <a:t>max</a:t>
            </a:r>
          </a:p>
        </p:txBody>
      </p:sp>
      <p:sp>
        <p:nvSpPr>
          <p:cNvPr id="154645" name="Text Box 21"/>
          <p:cNvSpPr txBox="1">
            <a:spLocks noChangeArrowheads="1"/>
          </p:cNvSpPr>
          <p:nvPr/>
        </p:nvSpPr>
        <p:spPr bwMode="auto">
          <a:xfrm>
            <a:off x="4000500" y="39512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-x</a:t>
            </a:r>
            <a:r>
              <a:rPr lang="en-US" altLang="en-US" sz="1800" baseline="-25000"/>
              <a:t>max</a:t>
            </a:r>
          </a:p>
        </p:txBody>
      </p:sp>
      <p:sp>
        <p:nvSpPr>
          <p:cNvPr id="154646"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4647" name="Group 23"/>
          <p:cNvGrpSpPr>
            <a:grpSpLocks/>
          </p:cNvGrpSpPr>
          <p:nvPr/>
        </p:nvGrpSpPr>
        <p:grpSpPr bwMode="auto">
          <a:xfrm>
            <a:off x="4614863" y="3810000"/>
            <a:ext cx="3109912" cy="96838"/>
            <a:chOff x="2907" y="2400"/>
            <a:chExt cx="1959" cy="61"/>
          </a:xfrm>
        </p:grpSpPr>
        <p:sp>
          <p:nvSpPr>
            <p:cNvPr id="154648" name="Oval 24"/>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49" name="Oval 25"/>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650" name="Oval 26"/>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51" name="Text Box 27"/>
          <p:cNvSpPr txBox="1">
            <a:spLocks noChangeArrowheads="1"/>
          </p:cNvSpPr>
          <p:nvPr/>
        </p:nvSpPr>
        <p:spPr bwMode="auto">
          <a:xfrm>
            <a:off x="6156325" y="538003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-y</a:t>
            </a:r>
            <a:r>
              <a:rPr lang="en-US" altLang="en-US" sz="1800" baseline="-25000"/>
              <a:t>max</a:t>
            </a:r>
          </a:p>
        </p:txBody>
      </p:sp>
      <p:sp>
        <p:nvSpPr>
          <p:cNvPr id="154652" name="Text Box 28"/>
          <p:cNvSpPr txBox="1">
            <a:spLocks noChangeArrowheads="1"/>
          </p:cNvSpPr>
          <p:nvPr/>
        </p:nvSpPr>
        <p:spPr bwMode="auto">
          <a:xfrm>
            <a:off x="6149975" y="1979613"/>
            <a:ext cx="585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y</a:t>
            </a:r>
            <a:r>
              <a:rPr lang="en-US" altLang="en-US" sz="1800" baseline="-25000"/>
              <a:t>max</a:t>
            </a:r>
          </a:p>
        </p:txBody>
      </p:sp>
      <p:grpSp>
        <p:nvGrpSpPr>
          <p:cNvPr id="154653" name="Group 29"/>
          <p:cNvGrpSpPr>
            <a:grpSpLocks/>
          </p:cNvGrpSpPr>
          <p:nvPr/>
        </p:nvGrpSpPr>
        <p:grpSpPr bwMode="auto">
          <a:xfrm rot="-5400000">
            <a:off x="4624387" y="3833813"/>
            <a:ext cx="3109913" cy="96838"/>
            <a:chOff x="2907" y="2400"/>
            <a:chExt cx="1959" cy="61"/>
          </a:xfrm>
        </p:grpSpPr>
        <p:sp>
          <p:nvSpPr>
            <p:cNvPr id="154654" name="Oval 30"/>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55" name="Oval 31"/>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656" name="Line 32"/>
          <p:cNvSpPr>
            <a:spLocks noChangeShapeType="1"/>
          </p:cNvSpPr>
          <p:nvPr/>
        </p:nvSpPr>
        <p:spPr bwMode="auto">
          <a:xfrm rot="-5400000">
            <a:off x="5572919" y="3382169"/>
            <a:ext cx="9286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657" name="Line 33"/>
          <p:cNvSpPr>
            <a:spLocks noChangeShapeType="1"/>
          </p:cNvSpPr>
          <p:nvPr/>
        </p:nvSpPr>
        <p:spPr bwMode="auto">
          <a:xfrm>
            <a:off x="4645025" y="3875088"/>
            <a:ext cx="30622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658" name="Line 34"/>
          <p:cNvSpPr>
            <a:spLocks noChangeShapeType="1"/>
          </p:cNvSpPr>
          <p:nvPr/>
        </p:nvSpPr>
        <p:spPr bwMode="auto">
          <a:xfrm rot="-5400000">
            <a:off x="4639469" y="3898107"/>
            <a:ext cx="3062287"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23554" name="Rectangle 2"/>
          <p:cNvSpPr>
            <a:spLocks noGrp="1" noChangeArrowheads="1"/>
          </p:cNvSpPr>
          <p:nvPr>
            <p:ph type="title"/>
          </p:nvPr>
        </p:nvSpPr>
        <p:spPr/>
        <p:txBody>
          <a:bodyPr/>
          <a:lstStyle/>
          <a:p>
            <a:r>
              <a:rPr lang="en-US" altLang="en-US"/>
              <a:t>Impedance and Ohm’s Law</a:t>
            </a:r>
          </a:p>
        </p:txBody>
      </p:sp>
      <p:sp>
        <p:nvSpPr>
          <p:cNvPr id="23555" name="Rectangle 3"/>
          <p:cNvSpPr>
            <a:spLocks noGrp="1" noChangeArrowheads="1"/>
          </p:cNvSpPr>
          <p:nvPr>
            <p:ph type="body" idx="1"/>
          </p:nvPr>
        </p:nvSpPr>
        <p:spPr/>
        <p:txBody>
          <a:bodyPr/>
          <a:lstStyle/>
          <a:p>
            <a:r>
              <a:rPr lang="en-US" altLang="en-US"/>
              <a:t>Ohm’s Law can be applied to the impedance</a:t>
            </a:r>
          </a:p>
          <a:p>
            <a:pPr lvl="1"/>
            <a:r>
              <a:rPr lang="en-US" altLang="en-US">
                <a:cs typeface="Tahoma" pitchFamily="34" charset="0"/>
              </a:rPr>
              <a:t>ΔV</a:t>
            </a:r>
            <a:r>
              <a:rPr lang="en-US" altLang="en-US" baseline="-25000">
                <a:cs typeface="Tahoma" pitchFamily="34" charset="0"/>
              </a:rPr>
              <a:t>max</a:t>
            </a:r>
            <a:r>
              <a:rPr lang="en-US" altLang="en-US">
                <a:cs typeface="Tahoma" pitchFamily="34" charset="0"/>
              </a:rPr>
              <a:t> = I</a:t>
            </a:r>
            <a:r>
              <a:rPr lang="en-US" altLang="en-US" baseline="-25000">
                <a:cs typeface="Tahoma" pitchFamily="34" charset="0"/>
              </a:rPr>
              <a:t>max</a:t>
            </a:r>
            <a:r>
              <a:rPr lang="en-US" altLang="en-US">
                <a:cs typeface="Tahoma" pitchFamily="34" charset="0"/>
              </a:rPr>
              <a:t> Z</a:t>
            </a:r>
          </a:p>
          <a:p>
            <a:pPr lvl="1"/>
            <a:r>
              <a:rPr lang="en-US" altLang="en-US">
                <a:cs typeface="Tahoma" pitchFamily="34" charset="0"/>
              </a:rPr>
              <a:t>This can be regarded as a generalized form of Ohm’s Law applied to a series AC circuit</a:t>
            </a:r>
          </a:p>
          <a:p>
            <a:pPr lvl="1"/>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half" idx="10"/>
          </p:nvPr>
        </p:nvSpPr>
        <p:spPr/>
        <p:txBody>
          <a:bodyPr/>
          <a:lstStyle/>
          <a:p>
            <a:r>
              <a:rPr lang="en-US" altLang="en-US"/>
              <a:t>Winter 2008</a:t>
            </a:r>
          </a:p>
        </p:txBody>
      </p:sp>
      <p:sp>
        <p:nvSpPr>
          <p:cNvPr id="7" name="Footer Placeholder 3"/>
          <p:cNvSpPr>
            <a:spLocks noGrp="1"/>
          </p:cNvSpPr>
          <p:nvPr>
            <p:ph type="ftr" sz="quarter" idx="11"/>
          </p:nvPr>
        </p:nvSpPr>
        <p:spPr/>
        <p:txBody>
          <a:bodyPr/>
          <a:lstStyle/>
          <a:p>
            <a:r>
              <a:rPr lang="en-US" altLang="en-US"/>
              <a:t>R. Todd Lines</a:t>
            </a:r>
          </a:p>
        </p:txBody>
      </p:sp>
      <p:sp>
        <p:nvSpPr>
          <p:cNvPr id="24578" name="Rectangle 2"/>
          <p:cNvSpPr>
            <a:spLocks noGrp="1" noChangeArrowheads="1"/>
          </p:cNvSpPr>
          <p:nvPr>
            <p:ph type="title"/>
          </p:nvPr>
        </p:nvSpPr>
        <p:spPr>
          <a:xfrm>
            <a:off x="1600200" y="-157163"/>
            <a:ext cx="6477000" cy="1143001"/>
          </a:xfrm>
        </p:spPr>
        <p:txBody>
          <a:bodyPr/>
          <a:lstStyle/>
          <a:p>
            <a:r>
              <a:rPr lang="en-US" altLang="en-US" sz="3000"/>
              <a:t>Summary of Circuit Elements, Impedance and Phase Angles</a:t>
            </a:r>
          </a:p>
        </p:txBody>
      </p:sp>
      <p:grpSp>
        <p:nvGrpSpPr>
          <p:cNvPr id="24581" name="Group 5"/>
          <p:cNvGrpSpPr>
            <a:grpSpLocks/>
          </p:cNvGrpSpPr>
          <p:nvPr/>
        </p:nvGrpSpPr>
        <p:grpSpPr bwMode="auto">
          <a:xfrm>
            <a:off x="228600" y="1366838"/>
            <a:ext cx="8531225" cy="5194300"/>
            <a:chOff x="336" y="861"/>
            <a:chExt cx="5184" cy="3327"/>
          </a:xfrm>
        </p:grpSpPr>
        <p:pic>
          <p:nvPicPr>
            <p:cNvPr id="24579" name="Picture 3" descr="Fig 21-T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1209"/>
              <a:ext cx="5040" cy="2979"/>
            </a:xfrm>
            <a:prstGeom prst="rect">
              <a:avLst/>
            </a:prstGeom>
            <a:noFill/>
            <a:extLst>
              <a:ext uri="{909E8E84-426E-40DD-AFC4-6F175D3DCCD1}">
                <a14:hiddenFill xmlns:a14="http://schemas.microsoft.com/office/drawing/2010/main">
                  <a:solidFill>
                    <a:srgbClr val="FFFFFF"/>
                  </a:solidFill>
                </a14:hiddenFill>
              </a:ext>
            </a:extLst>
          </p:spPr>
        </p:pic>
        <p:sp>
          <p:nvSpPr>
            <p:cNvPr id="24580" name="Text Box 4"/>
            <p:cNvSpPr txBox="1">
              <a:spLocks noChangeArrowheads="1"/>
            </p:cNvSpPr>
            <p:nvPr/>
          </p:nvSpPr>
          <p:spPr bwMode="auto">
            <a:xfrm>
              <a:off x="336" y="861"/>
              <a:ext cx="5054"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t>Elements             Impedance (Z)       Phase Angle </a:t>
              </a:r>
              <a:r>
                <a:rPr lang="en-US" altLang="en-US" sz="2800">
                  <a:sym typeface="Symbol" pitchFamily="18" charset="2"/>
                </a:rPr>
                <a:t></a:t>
              </a: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96258" name="Rectangle 2"/>
          <p:cNvSpPr>
            <a:spLocks noGrp="1" noChangeArrowheads="1"/>
          </p:cNvSpPr>
          <p:nvPr>
            <p:ph type="title"/>
          </p:nvPr>
        </p:nvSpPr>
        <p:spPr/>
        <p:txBody>
          <a:bodyPr/>
          <a:lstStyle/>
          <a:p>
            <a:r>
              <a:rPr lang="en-US" altLang="en-US"/>
              <a:t>Nikola Tesla</a:t>
            </a:r>
          </a:p>
        </p:txBody>
      </p:sp>
      <p:sp>
        <p:nvSpPr>
          <p:cNvPr id="96259" name="Rectangle 3"/>
          <p:cNvSpPr>
            <a:spLocks noGrp="1" noChangeArrowheads="1"/>
          </p:cNvSpPr>
          <p:nvPr>
            <p:ph type="body" sz="half" idx="1"/>
          </p:nvPr>
        </p:nvSpPr>
        <p:spPr>
          <a:xfrm>
            <a:off x="457200" y="1600200"/>
            <a:ext cx="4033838" cy="4525963"/>
          </a:xfrm>
        </p:spPr>
        <p:txBody>
          <a:bodyPr/>
          <a:lstStyle/>
          <a:p>
            <a:pPr>
              <a:lnSpc>
                <a:spcPct val="90000"/>
              </a:lnSpc>
            </a:pPr>
            <a:r>
              <a:rPr lang="en-US" altLang="en-US" sz="2400"/>
              <a:t>1865 – 1943</a:t>
            </a:r>
          </a:p>
          <a:p>
            <a:pPr>
              <a:lnSpc>
                <a:spcPct val="90000"/>
              </a:lnSpc>
            </a:pPr>
            <a:r>
              <a:rPr lang="en-US" altLang="en-US" sz="2400"/>
              <a:t>Inventor</a:t>
            </a:r>
          </a:p>
          <a:p>
            <a:pPr>
              <a:lnSpc>
                <a:spcPct val="90000"/>
              </a:lnSpc>
            </a:pPr>
            <a:r>
              <a:rPr lang="en-US" altLang="en-US" sz="2400"/>
              <a:t>Key figure in development of </a:t>
            </a:r>
          </a:p>
          <a:p>
            <a:pPr lvl="1">
              <a:lnSpc>
                <a:spcPct val="90000"/>
              </a:lnSpc>
            </a:pPr>
            <a:r>
              <a:rPr lang="en-US" altLang="en-US" sz="2000"/>
              <a:t>AC electricity</a:t>
            </a:r>
          </a:p>
          <a:p>
            <a:pPr lvl="1">
              <a:lnSpc>
                <a:spcPct val="90000"/>
              </a:lnSpc>
            </a:pPr>
            <a:r>
              <a:rPr lang="en-US" altLang="en-US" sz="2000"/>
              <a:t>High-voltage transformers</a:t>
            </a:r>
          </a:p>
          <a:p>
            <a:pPr lvl="1">
              <a:lnSpc>
                <a:spcPct val="90000"/>
              </a:lnSpc>
            </a:pPr>
            <a:r>
              <a:rPr lang="en-US" altLang="en-US" sz="2000"/>
              <a:t>Transport of electrical power via AC transmission lines</a:t>
            </a:r>
          </a:p>
          <a:p>
            <a:pPr lvl="2">
              <a:lnSpc>
                <a:spcPct val="90000"/>
              </a:lnSpc>
            </a:pPr>
            <a:r>
              <a:rPr lang="en-US" altLang="en-US" sz="1800"/>
              <a:t>Beat Edison’s idea of DC transmission lines</a:t>
            </a:r>
          </a:p>
        </p:txBody>
      </p:sp>
      <p:pic>
        <p:nvPicPr>
          <p:cNvPr id="9626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288" y="1905000"/>
            <a:ext cx="3357562" cy="426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25602" name="Rectangle 2"/>
          <p:cNvSpPr>
            <a:spLocks noGrp="1" noChangeArrowheads="1"/>
          </p:cNvSpPr>
          <p:nvPr>
            <p:ph type="title"/>
          </p:nvPr>
        </p:nvSpPr>
        <p:spPr>
          <a:xfrm>
            <a:off x="1219200" y="0"/>
            <a:ext cx="7467600" cy="1143000"/>
          </a:xfrm>
        </p:spPr>
        <p:txBody>
          <a:bodyPr/>
          <a:lstStyle/>
          <a:p>
            <a:r>
              <a:rPr lang="en-US" altLang="en-US"/>
              <a:t>Problem Solving for AC Circuits</a:t>
            </a:r>
          </a:p>
        </p:txBody>
      </p:sp>
      <p:sp>
        <p:nvSpPr>
          <p:cNvPr id="25603" name="Rectangle 3"/>
          <p:cNvSpPr>
            <a:spLocks noGrp="1" noChangeArrowheads="1"/>
          </p:cNvSpPr>
          <p:nvPr>
            <p:ph type="body" idx="1"/>
          </p:nvPr>
        </p:nvSpPr>
        <p:spPr/>
        <p:txBody>
          <a:bodyPr/>
          <a:lstStyle/>
          <a:p>
            <a:pPr>
              <a:lnSpc>
                <a:spcPct val="90000"/>
              </a:lnSpc>
            </a:pPr>
            <a:r>
              <a:rPr lang="en-US" altLang="en-US"/>
              <a:t>Calculate as many unknown quantities as possible</a:t>
            </a:r>
          </a:p>
          <a:p>
            <a:pPr lvl="1">
              <a:lnSpc>
                <a:spcPct val="90000"/>
              </a:lnSpc>
            </a:pPr>
            <a:r>
              <a:rPr lang="en-US" altLang="en-US"/>
              <a:t>For example, find X</a:t>
            </a:r>
            <a:r>
              <a:rPr lang="en-US" altLang="en-US" baseline="-25000"/>
              <a:t>L</a:t>
            </a:r>
            <a:r>
              <a:rPr lang="en-US" altLang="en-US"/>
              <a:t> and X</a:t>
            </a:r>
            <a:r>
              <a:rPr lang="en-US" altLang="en-US" baseline="-25000"/>
              <a:t>C</a:t>
            </a:r>
            <a:endParaRPr lang="en-US" altLang="en-US"/>
          </a:p>
          <a:p>
            <a:pPr lvl="1">
              <a:lnSpc>
                <a:spcPct val="90000"/>
              </a:lnSpc>
            </a:pPr>
            <a:r>
              <a:rPr lang="en-US" altLang="en-US"/>
              <a:t>Be careful of units – use F, H, </a:t>
            </a:r>
            <a:r>
              <a:rPr lang="en-US" altLang="en-US">
                <a:cs typeface="Tahoma" pitchFamily="34" charset="0"/>
              </a:rPr>
              <a:t>Ω</a:t>
            </a:r>
          </a:p>
          <a:p>
            <a:pPr>
              <a:lnSpc>
                <a:spcPct val="90000"/>
              </a:lnSpc>
            </a:pPr>
            <a:r>
              <a:rPr lang="en-US" altLang="en-US"/>
              <a:t>Apply Ohm’s Law to the portion of the circuit that is of interest</a:t>
            </a:r>
          </a:p>
          <a:p>
            <a:pPr>
              <a:lnSpc>
                <a:spcPct val="90000"/>
              </a:lnSpc>
            </a:pPr>
            <a:r>
              <a:rPr lang="en-US" altLang="en-US"/>
              <a:t>Determine all the unknowns asked for in the problem</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ltLang="en-US"/>
              <a:t>Winter 2008</a:t>
            </a:r>
          </a:p>
        </p:txBody>
      </p:sp>
      <p:sp>
        <p:nvSpPr>
          <p:cNvPr id="8" name="Footer Placeholder 4"/>
          <p:cNvSpPr>
            <a:spLocks noGrp="1"/>
          </p:cNvSpPr>
          <p:nvPr>
            <p:ph type="ftr" sz="quarter" idx="11"/>
          </p:nvPr>
        </p:nvSpPr>
        <p:spPr/>
        <p:txBody>
          <a:bodyPr/>
          <a:lstStyle/>
          <a:p>
            <a:r>
              <a:rPr lang="en-US" altLang="en-US"/>
              <a:t>R. Todd Lines</a:t>
            </a:r>
          </a:p>
        </p:txBody>
      </p:sp>
      <p:sp>
        <p:nvSpPr>
          <p:cNvPr id="175106" name="Rectangle 2"/>
          <p:cNvSpPr>
            <a:spLocks noGrp="1" noChangeArrowheads="1"/>
          </p:cNvSpPr>
          <p:nvPr>
            <p:ph type="title"/>
          </p:nvPr>
        </p:nvSpPr>
        <p:spPr/>
        <p:txBody>
          <a:bodyPr/>
          <a:lstStyle/>
          <a:p>
            <a:r>
              <a:rPr lang="en-US" altLang="en-US"/>
              <a:t>Power in an AC Circuit</a:t>
            </a:r>
          </a:p>
        </p:txBody>
      </p:sp>
      <p:grpSp>
        <p:nvGrpSpPr>
          <p:cNvPr id="175108" name="Group 4"/>
          <p:cNvGrpSpPr>
            <a:grpSpLocks/>
          </p:cNvGrpSpPr>
          <p:nvPr/>
        </p:nvGrpSpPr>
        <p:grpSpPr bwMode="auto">
          <a:xfrm>
            <a:off x="1301750" y="1389063"/>
            <a:ext cx="6505575" cy="4754562"/>
            <a:chOff x="3024" y="1296"/>
            <a:chExt cx="2397" cy="2365"/>
          </a:xfrm>
        </p:grpSpPr>
        <p:pic>
          <p:nvPicPr>
            <p:cNvPr id="175109" name="Picture 5" descr="Fig 21-11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 y="1296"/>
              <a:ext cx="2397" cy="2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5110" name="Rectangle 6"/>
            <p:cNvSpPr>
              <a:spLocks noChangeArrowheads="1"/>
            </p:cNvSpPr>
            <p:nvPr/>
          </p:nvSpPr>
          <p:spPr bwMode="auto">
            <a:xfrm rot="-1678769">
              <a:off x="3585" y="2487"/>
              <a:ext cx="240"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111" name="Text Box 7"/>
            <p:cNvSpPr txBox="1">
              <a:spLocks noChangeArrowheads="1"/>
            </p:cNvSpPr>
            <p:nvPr/>
          </p:nvSpPr>
          <p:spPr bwMode="auto">
            <a:xfrm>
              <a:off x="3744" y="2448"/>
              <a:ext cx="132" cy="19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ym typeface="Symbol" pitchFamily="18" charset="2"/>
                </a:rPr>
                <a:t></a:t>
              </a: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87042" name="Rectangle 1026"/>
          <p:cNvSpPr>
            <a:spLocks noGrp="1" noChangeArrowheads="1"/>
          </p:cNvSpPr>
          <p:nvPr>
            <p:ph type="title"/>
          </p:nvPr>
        </p:nvSpPr>
        <p:spPr/>
        <p:txBody>
          <a:bodyPr/>
          <a:lstStyle/>
          <a:p>
            <a:r>
              <a:rPr lang="en-US" altLang="en-US"/>
              <a:t>Power in an AC Circuit</a:t>
            </a:r>
          </a:p>
        </p:txBody>
      </p:sp>
      <p:sp>
        <p:nvSpPr>
          <p:cNvPr id="87043" name="Rectangle 1027"/>
          <p:cNvSpPr>
            <a:spLocks noGrp="1" noChangeArrowheads="1"/>
          </p:cNvSpPr>
          <p:nvPr>
            <p:ph type="body" idx="1"/>
          </p:nvPr>
        </p:nvSpPr>
        <p:spPr/>
        <p:txBody>
          <a:bodyPr/>
          <a:lstStyle/>
          <a:p>
            <a:pPr>
              <a:lnSpc>
                <a:spcPct val="90000"/>
              </a:lnSpc>
            </a:pPr>
            <a:r>
              <a:rPr lang="en-US" altLang="en-US" sz="2800"/>
              <a:t>No power losses are associated with pure capacitors and pure inductors in an AC circuit</a:t>
            </a:r>
          </a:p>
          <a:p>
            <a:pPr lvl="1">
              <a:lnSpc>
                <a:spcPct val="90000"/>
              </a:lnSpc>
            </a:pPr>
            <a:r>
              <a:rPr lang="en-US" altLang="en-US" sz="2400"/>
              <a:t>In a capacitor, during one-half of a cycle energy is stored and during the other half the energy is returned to the circuit</a:t>
            </a:r>
          </a:p>
          <a:p>
            <a:pPr lvl="1">
              <a:lnSpc>
                <a:spcPct val="90000"/>
              </a:lnSpc>
            </a:pPr>
            <a:r>
              <a:rPr lang="en-US" altLang="en-US" sz="2400"/>
              <a:t>In an inductor, the source does work against the back emf of the inductor and energy is stored in the inductor, but when the current begins to decrease in the circuit, the energy is returned to the circuit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27650" name="Rectangle 2"/>
          <p:cNvSpPr>
            <a:spLocks noGrp="1" noChangeArrowheads="1"/>
          </p:cNvSpPr>
          <p:nvPr>
            <p:ph type="title"/>
          </p:nvPr>
        </p:nvSpPr>
        <p:spPr/>
        <p:txBody>
          <a:bodyPr/>
          <a:lstStyle/>
          <a:p>
            <a:r>
              <a:rPr lang="en-US" altLang="en-US"/>
              <a:t>Power in an AC Circuit, cont</a:t>
            </a:r>
          </a:p>
        </p:txBody>
      </p:sp>
      <p:sp>
        <p:nvSpPr>
          <p:cNvPr id="27651" name="Rectangle 3"/>
          <p:cNvSpPr>
            <a:spLocks noGrp="1" noChangeArrowheads="1"/>
          </p:cNvSpPr>
          <p:nvPr>
            <p:ph type="body" idx="1"/>
          </p:nvPr>
        </p:nvSpPr>
        <p:spPr/>
        <p:txBody>
          <a:bodyPr/>
          <a:lstStyle/>
          <a:p>
            <a:r>
              <a:rPr lang="en-US" altLang="en-US"/>
              <a:t>The average power delivered by the generator is converted to internal energy in the resistor</a:t>
            </a:r>
          </a:p>
          <a:p>
            <a:pPr lvl="1"/>
            <a:r>
              <a:rPr lang="en-US" altLang="en-US"/>
              <a:t>P</a:t>
            </a:r>
            <a:r>
              <a:rPr lang="en-US" altLang="en-US" baseline="-25000"/>
              <a:t>av</a:t>
            </a:r>
            <a:r>
              <a:rPr lang="en-US" altLang="en-US"/>
              <a:t> = I</a:t>
            </a:r>
            <a:r>
              <a:rPr lang="en-US" altLang="en-US" baseline="-25000"/>
              <a:t>rms</a:t>
            </a:r>
            <a:r>
              <a:rPr lang="en-US" altLang="en-US">
                <a:cs typeface="Tahoma" pitchFamily="34" charset="0"/>
              </a:rPr>
              <a:t>ΔV</a:t>
            </a:r>
            <a:r>
              <a:rPr lang="en-US" altLang="en-US" baseline="-25000">
                <a:cs typeface="Tahoma" pitchFamily="34" charset="0"/>
              </a:rPr>
              <a:t>R</a:t>
            </a:r>
            <a:r>
              <a:rPr lang="en-US" altLang="en-US">
                <a:cs typeface="Tahoma" pitchFamily="34" charset="0"/>
              </a:rPr>
              <a:t> = </a:t>
            </a:r>
            <a:r>
              <a:rPr lang="en-US" altLang="en-US"/>
              <a:t>I</a:t>
            </a:r>
            <a:r>
              <a:rPr lang="en-US" altLang="en-US" baseline="-25000"/>
              <a:t>rms</a:t>
            </a:r>
            <a:r>
              <a:rPr lang="en-US" altLang="en-US">
                <a:cs typeface="Tahoma" pitchFamily="34" charset="0"/>
              </a:rPr>
              <a:t>ΔV</a:t>
            </a:r>
            <a:r>
              <a:rPr lang="en-US" altLang="en-US" baseline="-25000">
                <a:cs typeface="Tahoma" pitchFamily="34" charset="0"/>
              </a:rPr>
              <a:t>rms</a:t>
            </a:r>
            <a:r>
              <a:rPr lang="en-US" altLang="en-US">
                <a:cs typeface="Tahoma" pitchFamily="34" charset="0"/>
              </a:rPr>
              <a:t> cos </a:t>
            </a:r>
            <a:r>
              <a:rPr lang="en-US" altLang="en-US">
                <a:cs typeface="Tahoma" pitchFamily="34" charset="0"/>
                <a:sym typeface="Symbol" pitchFamily="18" charset="2"/>
              </a:rPr>
              <a:t></a:t>
            </a:r>
          </a:p>
          <a:p>
            <a:pPr lvl="1"/>
            <a:r>
              <a:rPr lang="en-US" altLang="en-US">
                <a:cs typeface="Tahoma" pitchFamily="34" charset="0"/>
                <a:sym typeface="Symbol" pitchFamily="18" charset="2"/>
              </a:rPr>
              <a:t>cos  is called the </a:t>
            </a:r>
            <a:r>
              <a:rPr lang="en-US" altLang="en-US" i="1">
                <a:cs typeface="Tahoma" pitchFamily="34" charset="0"/>
                <a:sym typeface="Symbol" pitchFamily="18" charset="2"/>
              </a:rPr>
              <a:t>power factor</a:t>
            </a:r>
            <a:r>
              <a:rPr lang="en-US" altLang="en-US">
                <a:cs typeface="Tahoma" pitchFamily="34" charset="0"/>
                <a:sym typeface="Symbol" pitchFamily="18" charset="2"/>
              </a:rPr>
              <a:t> of the circuit</a:t>
            </a:r>
          </a:p>
          <a:p>
            <a:r>
              <a:rPr lang="en-US" altLang="en-US">
                <a:cs typeface="Tahoma" pitchFamily="34" charset="0"/>
                <a:sym typeface="Symbol" pitchFamily="18" charset="2"/>
              </a:rPr>
              <a:t>Phase shifts can be used to maximize power outputs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76132" name="Rectangle 4"/>
          <p:cNvSpPr>
            <a:spLocks noGrp="1" noChangeArrowheads="1"/>
          </p:cNvSpPr>
          <p:nvPr>
            <p:ph type="ctrTitle"/>
          </p:nvPr>
        </p:nvSpPr>
        <p:spPr/>
        <p:txBody>
          <a:bodyPr/>
          <a:lstStyle/>
          <a:p>
            <a:r>
              <a:rPr lang="en-US" altLang="en-US"/>
              <a:t>Lecture 29</a:t>
            </a:r>
          </a:p>
        </p:txBody>
      </p:sp>
      <p:sp>
        <p:nvSpPr>
          <p:cNvPr id="176133" name="Rectangle 5"/>
          <p:cNvSpPr>
            <a:spLocks noGrp="1" noChangeArrowheads="1"/>
          </p:cNvSpPr>
          <p:nvPr>
            <p:ph type="subTitle" idx="1"/>
          </p:nvPr>
        </p:nvSpPr>
        <p:spPr/>
        <p:txBody>
          <a:bodyPr/>
          <a:lstStyle/>
          <a:p>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altLang="en-US"/>
              <a:t>Winter 2008</a:t>
            </a:r>
          </a:p>
        </p:txBody>
      </p:sp>
      <p:sp>
        <p:nvSpPr>
          <p:cNvPr id="7" name="Footer Placeholder 5"/>
          <p:cNvSpPr>
            <a:spLocks noGrp="1"/>
          </p:cNvSpPr>
          <p:nvPr>
            <p:ph type="ftr" sz="quarter" idx="11"/>
          </p:nvPr>
        </p:nvSpPr>
        <p:spPr/>
        <p:txBody>
          <a:bodyPr/>
          <a:lstStyle/>
          <a:p>
            <a:r>
              <a:rPr lang="en-US" altLang="en-US"/>
              <a:t>R. Todd Lines</a:t>
            </a:r>
          </a:p>
        </p:txBody>
      </p:sp>
      <p:sp>
        <p:nvSpPr>
          <p:cNvPr id="28674" name="Rectangle 2"/>
          <p:cNvSpPr>
            <a:spLocks noGrp="1" noChangeArrowheads="1"/>
          </p:cNvSpPr>
          <p:nvPr>
            <p:ph type="title"/>
          </p:nvPr>
        </p:nvSpPr>
        <p:spPr/>
        <p:txBody>
          <a:bodyPr/>
          <a:lstStyle/>
          <a:p>
            <a:r>
              <a:rPr lang="en-US" altLang="en-US"/>
              <a:t>Resonance in an AC Circuit</a:t>
            </a:r>
          </a:p>
        </p:txBody>
      </p:sp>
      <p:sp>
        <p:nvSpPr>
          <p:cNvPr id="28675" name="Rectangle 3"/>
          <p:cNvSpPr>
            <a:spLocks noGrp="1" noChangeArrowheads="1"/>
          </p:cNvSpPr>
          <p:nvPr>
            <p:ph type="body" sz="half" idx="1"/>
          </p:nvPr>
        </p:nvSpPr>
        <p:spPr>
          <a:xfrm>
            <a:off x="457200" y="1600200"/>
            <a:ext cx="4033838" cy="4525963"/>
          </a:xfrm>
        </p:spPr>
        <p:txBody>
          <a:bodyPr/>
          <a:lstStyle/>
          <a:p>
            <a:pPr>
              <a:lnSpc>
                <a:spcPct val="90000"/>
              </a:lnSpc>
            </a:pPr>
            <a:r>
              <a:rPr lang="en-US" altLang="en-US" sz="2400" i="1"/>
              <a:t>Resonance</a:t>
            </a:r>
            <a:r>
              <a:rPr lang="en-US" altLang="en-US" sz="2400"/>
              <a:t> occurs at the frequency, ƒ</a:t>
            </a:r>
            <a:r>
              <a:rPr lang="en-US" altLang="en-US" sz="2400" baseline="-25000"/>
              <a:t>o</a:t>
            </a:r>
            <a:r>
              <a:rPr lang="en-US" altLang="en-US" sz="2400"/>
              <a:t>, where the current has its maximum value</a:t>
            </a:r>
          </a:p>
          <a:p>
            <a:pPr lvl="1">
              <a:lnSpc>
                <a:spcPct val="90000"/>
              </a:lnSpc>
            </a:pPr>
            <a:r>
              <a:rPr lang="en-US" altLang="en-US" sz="2000"/>
              <a:t>To achieve maximum current, the impedance must have a minimum value</a:t>
            </a:r>
          </a:p>
          <a:p>
            <a:pPr lvl="1">
              <a:lnSpc>
                <a:spcPct val="90000"/>
              </a:lnSpc>
            </a:pPr>
            <a:r>
              <a:rPr lang="en-US" altLang="en-US" sz="2000"/>
              <a:t>This occurs when X</a:t>
            </a:r>
            <a:r>
              <a:rPr lang="en-US" altLang="en-US" sz="2000" baseline="-25000"/>
              <a:t>L</a:t>
            </a:r>
            <a:r>
              <a:rPr lang="en-US" altLang="en-US" sz="2000"/>
              <a:t> = X</a:t>
            </a:r>
            <a:r>
              <a:rPr lang="en-US" altLang="en-US" sz="2000" baseline="-25000"/>
              <a:t>C</a:t>
            </a:r>
            <a:endParaRPr lang="en-US" altLang="en-US" sz="2000"/>
          </a:p>
          <a:p>
            <a:pPr lvl="1">
              <a:lnSpc>
                <a:spcPct val="90000"/>
              </a:lnSpc>
            </a:pPr>
            <a:r>
              <a:rPr lang="en-US" altLang="en-US" sz="2000"/>
              <a:t>Then, </a:t>
            </a:r>
          </a:p>
          <a:p>
            <a:pPr>
              <a:lnSpc>
                <a:spcPct val="90000"/>
              </a:lnSpc>
              <a:buFontTx/>
              <a:buNone/>
            </a:pPr>
            <a:r>
              <a:rPr lang="en-US" altLang="en-US" sz="2400"/>
              <a:t> </a:t>
            </a:r>
          </a:p>
        </p:txBody>
      </p:sp>
      <p:pic>
        <p:nvPicPr>
          <p:cNvPr id="28678" name="Picture 6" descr="Fig 21-13"/>
          <p:cNvPicPr>
            <a:picLocks noGrp="1"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4449763" y="2089150"/>
            <a:ext cx="4237037" cy="3725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679" name="Object 7"/>
          <p:cNvGraphicFramePr>
            <a:graphicFrameLocks noChangeAspect="1"/>
          </p:cNvGraphicFramePr>
          <p:nvPr/>
        </p:nvGraphicFramePr>
        <p:xfrm>
          <a:off x="1828800" y="5029200"/>
          <a:ext cx="1657350" cy="762000"/>
        </p:xfrm>
        <a:graphic>
          <a:graphicData uri="http://schemas.openxmlformats.org/presentationml/2006/ole">
            <mc:AlternateContent xmlns:mc="http://schemas.openxmlformats.org/markup-compatibility/2006">
              <mc:Choice xmlns:v="urn:schemas-microsoft-com:vml" Requires="v">
                <p:oleObj spid="_x0000_s184336" name="Equation" r:id="rId4" imgW="939600" imgH="431640" progId="Equation.DSMT4">
                  <p:embed/>
                </p:oleObj>
              </mc:Choice>
              <mc:Fallback>
                <p:oleObj name="Equation" r:id="rId4" imgW="939600" imgH="43164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5029200"/>
                        <a:ext cx="165735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30722" name="Rectangle 2"/>
          <p:cNvSpPr>
            <a:spLocks noGrp="1" noChangeArrowheads="1"/>
          </p:cNvSpPr>
          <p:nvPr>
            <p:ph type="title"/>
          </p:nvPr>
        </p:nvSpPr>
        <p:spPr/>
        <p:txBody>
          <a:bodyPr/>
          <a:lstStyle/>
          <a:p>
            <a:r>
              <a:rPr lang="en-US" altLang="en-US"/>
              <a:t>Resonance, cont</a:t>
            </a:r>
          </a:p>
        </p:txBody>
      </p:sp>
      <p:sp>
        <p:nvSpPr>
          <p:cNvPr id="30723" name="Rectangle 3"/>
          <p:cNvSpPr>
            <a:spLocks noGrp="1" noChangeArrowheads="1"/>
          </p:cNvSpPr>
          <p:nvPr>
            <p:ph type="body" idx="1"/>
          </p:nvPr>
        </p:nvSpPr>
        <p:spPr/>
        <p:txBody>
          <a:bodyPr/>
          <a:lstStyle/>
          <a:p>
            <a:pPr>
              <a:lnSpc>
                <a:spcPct val="90000"/>
              </a:lnSpc>
            </a:pPr>
            <a:r>
              <a:rPr lang="en-US" altLang="en-US" sz="2600"/>
              <a:t>Theoretically, if R = 0 the current would be infinite at resonance</a:t>
            </a:r>
          </a:p>
          <a:p>
            <a:pPr lvl="1">
              <a:lnSpc>
                <a:spcPct val="90000"/>
              </a:lnSpc>
            </a:pPr>
            <a:r>
              <a:rPr lang="en-US" altLang="en-US" sz="2000"/>
              <a:t>Real circuits always have some resistance</a:t>
            </a:r>
          </a:p>
          <a:p>
            <a:pPr>
              <a:lnSpc>
                <a:spcPct val="90000"/>
              </a:lnSpc>
            </a:pPr>
            <a:r>
              <a:rPr lang="en-US" altLang="en-US" sz="2600"/>
              <a:t>Tuning a radio</a:t>
            </a:r>
          </a:p>
          <a:p>
            <a:pPr lvl="1">
              <a:lnSpc>
                <a:spcPct val="90000"/>
              </a:lnSpc>
            </a:pPr>
            <a:r>
              <a:rPr lang="en-US" altLang="en-US" sz="2000"/>
              <a:t>A varying capacitor changes the resonance frequency of the tuning circuit in your radio to match the station to be received</a:t>
            </a:r>
          </a:p>
          <a:p>
            <a:pPr>
              <a:lnSpc>
                <a:spcPct val="90000"/>
              </a:lnSpc>
            </a:pPr>
            <a:r>
              <a:rPr lang="en-US" altLang="en-US" sz="2600"/>
              <a:t>Metal Detector</a:t>
            </a:r>
          </a:p>
          <a:p>
            <a:pPr lvl="1">
              <a:lnSpc>
                <a:spcPct val="90000"/>
              </a:lnSpc>
            </a:pPr>
            <a:r>
              <a:rPr lang="en-US" altLang="en-US" sz="2000"/>
              <a:t>The portal is an inductor, and the frequency is set to a condition with no metal present</a:t>
            </a:r>
          </a:p>
          <a:p>
            <a:pPr lvl="1">
              <a:lnSpc>
                <a:spcPct val="90000"/>
              </a:lnSpc>
            </a:pPr>
            <a:r>
              <a:rPr lang="en-US" altLang="en-US" sz="2000"/>
              <a:t>When metal is present, it changes the effective inductance, which changes the current </a:t>
            </a:r>
          </a:p>
          <a:p>
            <a:pPr lvl="1">
              <a:lnSpc>
                <a:spcPct val="90000"/>
              </a:lnSpc>
            </a:pPr>
            <a:r>
              <a:rPr lang="en-US" altLang="en-US" sz="2000"/>
              <a:t>The change in current is detected and an alarm sounds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half" idx="10"/>
          </p:nvPr>
        </p:nvSpPr>
        <p:spPr/>
        <p:txBody>
          <a:bodyPr/>
          <a:lstStyle/>
          <a:p>
            <a:r>
              <a:rPr lang="en-US" altLang="en-US"/>
              <a:t>Winter 2008</a:t>
            </a:r>
          </a:p>
        </p:txBody>
      </p:sp>
      <p:sp>
        <p:nvSpPr>
          <p:cNvPr id="16" name="Footer Placeholder 4"/>
          <p:cNvSpPr>
            <a:spLocks noGrp="1"/>
          </p:cNvSpPr>
          <p:nvPr>
            <p:ph type="ftr" sz="quarter" idx="11"/>
          </p:nvPr>
        </p:nvSpPr>
        <p:spPr/>
        <p:txBody>
          <a:bodyPr/>
          <a:lstStyle/>
          <a:p>
            <a:r>
              <a:rPr lang="en-US" altLang="en-US"/>
              <a:t>R. Todd Lines</a:t>
            </a:r>
          </a:p>
        </p:txBody>
      </p:sp>
      <p:sp>
        <p:nvSpPr>
          <p:cNvPr id="157698" name="Rectangle 2"/>
          <p:cNvSpPr>
            <a:spLocks noGrp="1" noChangeArrowheads="1"/>
          </p:cNvSpPr>
          <p:nvPr>
            <p:ph type="title"/>
          </p:nvPr>
        </p:nvSpPr>
        <p:spPr/>
        <p:txBody>
          <a:bodyPr/>
          <a:lstStyle/>
          <a:p>
            <a:r>
              <a:rPr lang="en-US" altLang="en-US"/>
              <a:t>Phasors	</a:t>
            </a:r>
          </a:p>
        </p:txBody>
      </p:sp>
      <p:grpSp>
        <p:nvGrpSpPr>
          <p:cNvPr id="157699" name="Group 3"/>
          <p:cNvGrpSpPr>
            <a:grpSpLocks/>
          </p:cNvGrpSpPr>
          <p:nvPr/>
        </p:nvGrpSpPr>
        <p:grpSpPr bwMode="auto">
          <a:xfrm>
            <a:off x="2895600" y="2193925"/>
            <a:ext cx="3895725" cy="3140075"/>
            <a:chOff x="624" y="1478"/>
            <a:chExt cx="2454" cy="1978"/>
          </a:xfrm>
        </p:grpSpPr>
        <p:sp>
          <p:nvSpPr>
            <p:cNvPr id="157700" name="Line 4"/>
            <p:cNvSpPr>
              <a:spLocks noChangeShapeType="1"/>
            </p:cNvSpPr>
            <p:nvPr/>
          </p:nvSpPr>
          <p:spPr bwMode="auto">
            <a:xfrm flipH="1" flipV="1">
              <a:off x="2487" y="2448"/>
              <a:ext cx="0" cy="470"/>
            </a:xfrm>
            <a:prstGeom prst="line">
              <a:avLst/>
            </a:prstGeom>
            <a:noFill/>
            <a:ln w="9525">
              <a:solidFill>
                <a:srgbClr val="80808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7701" name="Line 5"/>
            <p:cNvSpPr>
              <a:spLocks noChangeShapeType="1"/>
            </p:cNvSpPr>
            <p:nvPr/>
          </p:nvSpPr>
          <p:spPr bwMode="auto">
            <a:xfrm>
              <a:off x="1104" y="1584"/>
              <a:ext cx="0" cy="18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7702" name="Line 6"/>
            <p:cNvSpPr>
              <a:spLocks noChangeShapeType="1"/>
            </p:cNvSpPr>
            <p:nvPr/>
          </p:nvSpPr>
          <p:spPr bwMode="auto">
            <a:xfrm>
              <a:off x="624" y="2880"/>
              <a:ext cx="216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7703" name="Line 7"/>
            <p:cNvSpPr>
              <a:spLocks noChangeShapeType="1"/>
            </p:cNvSpPr>
            <p:nvPr/>
          </p:nvSpPr>
          <p:spPr bwMode="auto">
            <a:xfrm flipV="1">
              <a:off x="1104" y="2880"/>
              <a:ext cx="1392" cy="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7704" name="Text Box 8"/>
            <p:cNvSpPr txBox="1">
              <a:spLocks noChangeArrowheads="1"/>
            </p:cNvSpPr>
            <p:nvPr/>
          </p:nvSpPr>
          <p:spPr bwMode="auto">
            <a:xfrm>
              <a:off x="1735" y="2909"/>
              <a:ext cx="3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a:t>
              </a:r>
              <a:r>
                <a:rPr lang="en-US" altLang="en-US" dirty="0" err="1">
                  <a:sym typeface="Symbol" pitchFamily="18" charset="2"/>
                </a:rPr>
                <a:t>v</a:t>
              </a:r>
              <a:r>
                <a:rPr lang="en-US" altLang="en-US" baseline="-25000" dirty="0" err="1">
                  <a:sym typeface="Symbol" pitchFamily="18" charset="2"/>
                </a:rPr>
                <a:t>R</a:t>
              </a:r>
              <a:endParaRPr lang="en-US" altLang="en-US" baseline="-25000" dirty="0">
                <a:sym typeface="Symbol" pitchFamily="18" charset="2"/>
              </a:endParaRPr>
            </a:p>
          </p:txBody>
        </p:sp>
        <p:sp>
          <p:nvSpPr>
            <p:cNvPr id="157705" name="Line 9"/>
            <p:cNvSpPr>
              <a:spLocks noChangeShapeType="1"/>
            </p:cNvSpPr>
            <p:nvPr/>
          </p:nvSpPr>
          <p:spPr bwMode="auto">
            <a:xfrm flipV="1">
              <a:off x="1104" y="2448"/>
              <a:ext cx="1392" cy="432"/>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7706" name="Text Box 10"/>
            <p:cNvSpPr txBox="1">
              <a:spLocks noChangeArrowheads="1"/>
            </p:cNvSpPr>
            <p:nvPr/>
          </p:nvSpPr>
          <p:spPr bwMode="auto">
            <a:xfrm>
              <a:off x="1645" y="2342"/>
              <a:ext cx="4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err="1">
                  <a:sym typeface="Symbol" pitchFamily="18" charset="2"/>
                </a:rPr>
                <a:t>V</a:t>
              </a:r>
              <a:r>
                <a:rPr lang="en-US" altLang="en-US" baseline="-25000" dirty="0" err="1">
                  <a:sym typeface="Symbol" pitchFamily="18" charset="2"/>
                </a:rPr>
                <a:t>max</a:t>
              </a:r>
              <a:endParaRPr lang="en-US" altLang="en-US" baseline="-25000" dirty="0">
                <a:sym typeface="Symbol" pitchFamily="18" charset="2"/>
              </a:endParaRPr>
            </a:p>
          </p:txBody>
        </p:sp>
        <p:sp>
          <p:nvSpPr>
            <p:cNvPr id="157707" name="Text Box 11"/>
            <p:cNvSpPr txBox="1">
              <a:spLocks noChangeArrowheads="1"/>
            </p:cNvSpPr>
            <p:nvPr/>
          </p:nvSpPr>
          <p:spPr bwMode="auto">
            <a:xfrm>
              <a:off x="1776" y="2688"/>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ym typeface="Symbol" pitchFamily="18" charset="2"/>
                </a:rPr>
                <a:t>t</a:t>
              </a:r>
            </a:p>
          </p:txBody>
        </p:sp>
        <p:sp>
          <p:nvSpPr>
            <p:cNvPr id="157708" name="Arc 12"/>
            <p:cNvSpPr>
              <a:spLocks/>
            </p:cNvSpPr>
            <p:nvPr/>
          </p:nvSpPr>
          <p:spPr bwMode="auto">
            <a:xfrm>
              <a:off x="1440" y="2720"/>
              <a:ext cx="288" cy="154"/>
            </a:xfrm>
            <a:custGeom>
              <a:avLst/>
              <a:gdLst>
                <a:gd name="G0" fmla="+- 0 0 0"/>
                <a:gd name="G1" fmla="+- 10233 0 0"/>
                <a:gd name="G2" fmla="+- 21600 0 0"/>
                <a:gd name="T0" fmla="*/ 19022 w 21600"/>
                <a:gd name="T1" fmla="*/ 0 h 13885"/>
                <a:gd name="T2" fmla="*/ 21289 w 21600"/>
                <a:gd name="T3" fmla="*/ 13885 h 13885"/>
                <a:gd name="T4" fmla="*/ 0 w 21600"/>
                <a:gd name="T5" fmla="*/ 10233 h 13885"/>
              </a:gdLst>
              <a:ahLst/>
              <a:cxnLst>
                <a:cxn ang="0">
                  <a:pos x="T0" y="T1"/>
                </a:cxn>
                <a:cxn ang="0">
                  <a:pos x="T2" y="T3"/>
                </a:cxn>
                <a:cxn ang="0">
                  <a:pos x="T4" y="T5"/>
                </a:cxn>
              </a:cxnLst>
              <a:rect l="0" t="0" r="r" b="b"/>
              <a:pathLst>
                <a:path w="21600" h="13885" fill="none" extrusionOk="0">
                  <a:moveTo>
                    <a:pt x="19022" y="-1"/>
                  </a:moveTo>
                  <a:cubicBezTo>
                    <a:pt x="20714" y="3145"/>
                    <a:pt x="21600" y="6661"/>
                    <a:pt x="21600" y="10233"/>
                  </a:cubicBezTo>
                  <a:cubicBezTo>
                    <a:pt x="21600" y="11456"/>
                    <a:pt x="21495" y="12678"/>
                    <a:pt x="21289" y="13885"/>
                  </a:cubicBezTo>
                </a:path>
                <a:path w="21600" h="13885" stroke="0" extrusionOk="0">
                  <a:moveTo>
                    <a:pt x="19022" y="-1"/>
                  </a:moveTo>
                  <a:cubicBezTo>
                    <a:pt x="20714" y="3145"/>
                    <a:pt x="21600" y="6661"/>
                    <a:pt x="21600" y="10233"/>
                  </a:cubicBezTo>
                  <a:cubicBezTo>
                    <a:pt x="21600" y="11456"/>
                    <a:pt x="21495" y="12678"/>
                    <a:pt x="21289" y="13885"/>
                  </a:cubicBezTo>
                  <a:lnTo>
                    <a:pt x="0" y="10233"/>
                  </a:lnTo>
                  <a:close/>
                </a:path>
              </a:pathLst>
            </a:cu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709" name="Text Box 13"/>
            <p:cNvSpPr txBox="1">
              <a:spLocks noChangeArrowheads="1"/>
            </p:cNvSpPr>
            <p:nvPr/>
          </p:nvSpPr>
          <p:spPr bwMode="auto">
            <a:xfrm>
              <a:off x="1104" y="1478"/>
              <a:ext cx="1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157710" name="Text Box 14"/>
            <p:cNvSpPr txBox="1">
              <a:spLocks noChangeArrowheads="1"/>
            </p:cNvSpPr>
            <p:nvPr/>
          </p:nvSpPr>
          <p:spPr bwMode="auto">
            <a:xfrm>
              <a:off x="2820" y="2741"/>
              <a:ext cx="2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a:t>
              </a:r>
              <a:endParaRPr lang="en-US" altLang="en-US" baseline="-25000" dirty="0">
                <a:sym typeface="Symbol" pitchFamily="18" charset="2"/>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46434" name="Rectangle 2"/>
          <p:cNvSpPr>
            <a:spLocks noGrp="1" noChangeArrowheads="1"/>
          </p:cNvSpPr>
          <p:nvPr>
            <p:ph type="title"/>
          </p:nvPr>
        </p:nvSpPr>
        <p:spPr/>
        <p:txBody>
          <a:bodyPr/>
          <a:lstStyle/>
          <a:p>
            <a:r>
              <a:rPr lang="en-US" altLang="en-US"/>
              <a:t>Resonance Example</a:t>
            </a:r>
          </a:p>
        </p:txBody>
      </p:sp>
      <p:pic>
        <p:nvPicPr>
          <p:cNvPr id="14643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981200"/>
            <a:ext cx="624840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147458" name="Rectangle 2"/>
          <p:cNvSpPr>
            <a:spLocks noGrp="1" noChangeArrowheads="1"/>
          </p:cNvSpPr>
          <p:nvPr>
            <p:ph type="title"/>
          </p:nvPr>
        </p:nvSpPr>
        <p:spPr/>
        <p:txBody>
          <a:bodyPr/>
          <a:lstStyle/>
          <a:p>
            <a:r>
              <a:rPr lang="en-US" altLang="en-US"/>
              <a:t>Resonance Example</a:t>
            </a:r>
          </a:p>
        </p:txBody>
      </p:sp>
      <p:pic>
        <p:nvPicPr>
          <p:cNvPr id="14746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447800"/>
            <a:ext cx="6858000" cy="454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ltLang="en-US"/>
              <a:t>Winter 2008</a:t>
            </a:r>
          </a:p>
        </p:txBody>
      </p:sp>
      <p:sp>
        <p:nvSpPr>
          <p:cNvPr id="6" name="Footer Placeholder 5"/>
          <p:cNvSpPr>
            <a:spLocks noGrp="1"/>
          </p:cNvSpPr>
          <p:nvPr>
            <p:ph type="ftr" sz="quarter" idx="11"/>
          </p:nvPr>
        </p:nvSpPr>
        <p:spPr/>
        <p:txBody>
          <a:bodyPr/>
          <a:lstStyle/>
          <a:p>
            <a:r>
              <a:rPr lang="en-US" altLang="en-US"/>
              <a:t>R. Todd Lines</a:t>
            </a:r>
          </a:p>
        </p:txBody>
      </p:sp>
      <p:sp>
        <p:nvSpPr>
          <p:cNvPr id="31746" name="Rectangle 2"/>
          <p:cNvSpPr>
            <a:spLocks noGrp="1" noChangeArrowheads="1"/>
          </p:cNvSpPr>
          <p:nvPr>
            <p:ph type="title"/>
          </p:nvPr>
        </p:nvSpPr>
        <p:spPr/>
        <p:txBody>
          <a:bodyPr/>
          <a:lstStyle/>
          <a:p>
            <a:r>
              <a:rPr lang="en-US" altLang="en-US"/>
              <a:t>Transformers</a:t>
            </a:r>
          </a:p>
        </p:txBody>
      </p:sp>
      <p:sp>
        <p:nvSpPr>
          <p:cNvPr id="31747" name="Rectangle 3"/>
          <p:cNvSpPr>
            <a:spLocks noGrp="1" noChangeArrowheads="1"/>
          </p:cNvSpPr>
          <p:nvPr>
            <p:ph type="body" sz="half" idx="1"/>
          </p:nvPr>
        </p:nvSpPr>
        <p:spPr>
          <a:xfrm>
            <a:off x="609600" y="2017713"/>
            <a:ext cx="3810000" cy="4114800"/>
          </a:xfrm>
        </p:spPr>
        <p:txBody>
          <a:bodyPr/>
          <a:lstStyle/>
          <a:p>
            <a:r>
              <a:rPr lang="en-US" altLang="en-US" sz="2400"/>
              <a:t>An AC transformer consists of two coils of wire wound around a core of soft iron</a:t>
            </a:r>
          </a:p>
          <a:p>
            <a:r>
              <a:rPr lang="en-US" altLang="en-US" sz="2400"/>
              <a:t>The side connected to the input AC voltage source is called the </a:t>
            </a:r>
            <a:r>
              <a:rPr lang="en-US" altLang="en-US" sz="2400" i="1"/>
              <a:t>primary</a:t>
            </a:r>
            <a:r>
              <a:rPr lang="en-US" altLang="en-US" sz="2400"/>
              <a:t> and has N</a:t>
            </a:r>
            <a:r>
              <a:rPr lang="en-US" altLang="en-US" sz="2400" baseline="-25000"/>
              <a:t>1</a:t>
            </a:r>
            <a:r>
              <a:rPr lang="en-US" altLang="en-US" sz="2400"/>
              <a:t> turns</a:t>
            </a:r>
          </a:p>
        </p:txBody>
      </p:sp>
      <p:pic>
        <p:nvPicPr>
          <p:cNvPr id="31750" name="Picture 6" descr="Fig 21-15"/>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379913" y="2362200"/>
            <a:ext cx="4611687" cy="290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32770" name="Rectangle 2"/>
          <p:cNvSpPr>
            <a:spLocks noGrp="1" noChangeArrowheads="1"/>
          </p:cNvSpPr>
          <p:nvPr>
            <p:ph type="title"/>
          </p:nvPr>
        </p:nvSpPr>
        <p:spPr/>
        <p:txBody>
          <a:bodyPr/>
          <a:lstStyle/>
          <a:p>
            <a:r>
              <a:rPr lang="en-US" altLang="en-US"/>
              <a:t>Transformers, 2</a:t>
            </a:r>
          </a:p>
        </p:txBody>
      </p:sp>
      <p:sp>
        <p:nvSpPr>
          <p:cNvPr id="32771" name="Rectangle 3"/>
          <p:cNvSpPr>
            <a:spLocks noGrp="1" noChangeArrowheads="1"/>
          </p:cNvSpPr>
          <p:nvPr>
            <p:ph type="body" idx="1"/>
          </p:nvPr>
        </p:nvSpPr>
        <p:spPr/>
        <p:txBody>
          <a:bodyPr/>
          <a:lstStyle/>
          <a:p>
            <a:r>
              <a:rPr lang="en-US" altLang="en-US" sz="2800"/>
              <a:t>The other side, called the </a:t>
            </a:r>
            <a:r>
              <a:rPr lang="en-US" altLang="en-US" sz="2800" i="1"/>
              <a:t>secondary</a:t>
            </a:r>
            <a:r>
              <a:rPr lang="en-US" altLang="en-US" sz="2800"/>
              <a:t>, is connected to a resistor and has N</a:t>
            </a:r>
            <a:r>
              <a:rPr lang="en-US" altLang="en-US" sz="2800" baseline="-25000"/>
              <a:t>2</a:t>
            </a:r>
            <a:r>
              <a:rPr lang="en-US" altLang="en-US" sz="2800" baseline="30000"/>
              <a:t> </a:t>
            </a:r>
            <a:r>
              <a:rPr lang="en-US" altLang="en-US" sz="2800"/>
              <a:t>turns</a:t>
            </a:r>
          </a:p>
          <a:p>
            <a:r>
              <a:rPr lang="en-US" altLang="en-US" sz="2800"/>
              <a:t>The core is used to increase the magnetic flux and to provide a medium for the flux to pass from one coil to the other</a:t>
            </a:r>
          </a:p>
          <a:p>
            <a:r>
              <a:rPr lang="en-US" altLang="en-US" sz="2800"/>
              <a:t>The rate of change of the flux is the same for both coils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33794" name="Rectangle 2"/>
          <p:cNvSpPr>
            <a:spLocks noGrp="1" noChangeArrowheads="1"/>
          </p:cNvSpPr>
          <p:nvPr>
            <p:ph type="title"/>
          </p:nvPr>
        </p:nvSpPr>
        <p:spPr/>
        <p:txBody>
          <a:bodyPr/>
          <a:lstStyle/>
          <a:p>
            <a:r>
              <a:rPr lang="en-US" altLang="en-US"/>
              <a:t>Transformers, 3</a:t>
            </a:r>
          </a:p>
        </p:txBody>
      </p:sp>
      <p:sp>
        <p:nvSpPr>
          <p:cNvPr id="33795" name="Rectangle 3"/>
          <p:cNvSpPr>
            <a:spLocks noGrp="1" noChangeArrowheads="1"/>
          </p:cNvSpPr>
          <p:nvPr>
            <p:ph type="body" idx="1"/>
          </p:nvPr>
        </p:nvSpPr>
        <p:spPr/>
        <p:txBody>
          <a:bodyPr/>
          <a:lstStyle/>
          <a:p>
            <a:r>
              <a:rPr lang="en-US" altLang="en-US" sz="2800"/>
              <a:t>The voltages are related by</a:t>
            </a:r>
          </a:p>
          <a:p>
            <a:endParaRPr lang="en-US" altLang="en-US" sz="2800"/>
          </a:p>
          <a:p>
            <a:endParaRPr lang="en-US" altLang="en-US" sz="2800"/>
          </a:p>
          <a:p>
            <a:r>
              <a:rPr lang="en-US" altLang="en-US" sz="2800"/>
              <a:t>When N</a:t>
            </a:r>
            <a:r>
              <a:rPr lang="en-US" altLang="en-US" sz="2800" baseline="-25000"/>
              <a:t>2</a:t>
            </a:r>
            <a:r>
              <a:rPr lang="en-US" altLang="en-US" sz="2800"/>
              <a:t> &gt; N</a:t>
            </a:r>
            <a:r>
              <a:rPr lang="en-US" altLang="en-US" sz="2800" baseline="-25000"/>
              <a:t>1</a:t>
            </a:r>
            <a:r>
              <a:rPr lang="en-US" altLang="en-US" sz="2800"/>
              <a:t>, the transformer is referred to as a </a:t>
            </a:r>
            <a:r>
              <a:rPr lang="en-US" altLang="en-US" sz="2800" i="1"/>
              <a:t>step up</a:t>
            </a:r>
            <a:r>
              <a:rPr lang="en-US" altLang="en-US" sz="2800"/>
              <a:t> transformer</a:t>
            </a:r>
          </a:p>
          <a:p>
            <a:r>
              <a:rPr lang="en-US" altLang="en-US" sz="2800"/>
              <a:t>When N</a:t>
            </a:r>
            <a:r>
              <a:rPr lang="en-US" altLang="en-US" sz="2800" baseline="-25000"/>
              <a:t>2</a:t>
            </a:r>
            <a:r>
              <a:rPr lang="en-US" altLang="en-US" sz="2800"/>
              <a:t> &lt; N</a:t>
            </a:r>
            <a:r>
              <a:rPr lang="en-US" altLang="en-US" sz="2800" baseline="-25000"/>
              <a:t>1</a:t>
            </a:r>
            <a:r>
              <a:rPr lang="en-US" altLang="en-US" sz="2800"/>
              <a:t>, the transformer is referred to as a </a:t>
            </a:r>
            <a:r>
              <a:rPr lang="en-US" altLang="en-US" sz="2800" i="1"/>
              <a:t>step down </a:t>
            </a:r>
            <a:r>
              <a:rPr lang="en-US" altLang="en-US" sz="2800"/>
              <a:t>transformer</a:t>
            </a:r>
          </a:p>
        </p:txBody>
      </p:sp>
      <p:graphicFrame>
        <p:nvGraphicFramePr>
          <p:cNvPr id="33796" name="Object 4"/>
          <p:cNvGraphicFramePr>
            <a:graphicFrameLocks noChangeAspect="1"/>
          </p:cNvGraphicFramePr>
          <p:nvPr/>
        </p:nvGraphicFramePr>
        <p:xfrm>
          <a:off x="2286000" y="2057400"/>
          <a:ext cx="2190750" cy="1006475"/>
        </p:xfrm>
        <a:graphic>
          <a:graphicData uri="http://schemas.openxmlformats.org/presentationml/2006/ole">
            <mc:AlternateContent xmlns:mc="http://schemas.openxmlformats.org/markup-compatibility/2006">
              <mc:Choice xmlns:v="urn:schemas-microsoft-com:vml" Requires="v">
                <p:oleObj spid="_x0000_s33813" name="Equation" r:id="rId3" imgW="952200" imgH="444240" progId="Equation.DSMT4">
                  <p:embed/>
                </p:oleObj>
              </mc:Choice>
              <mc:Fallback>
                <p:oleObj name="Equation" r:id="rId3" imgW="952200" imgH="4442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057400"/>
                        <a:ext cx="21907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34818" name="Rectangle 2"/>
          <p:cNvSpPr>
            <a:spLocks noGrp="1" noChangeArrowheads="1"/>
          </p:cNvSpPr>
          <p:nvPr>
            <p:ph type="title"/>
          </p:nvPr>
        </p:nvSpPr>
        <p:spPr/>
        <p:txBody>
          <a:bodyPr/>
          <a:lstStyle/>
          <a:p>
            <a:r>
              <a:rPr lang="en-US" altLang="en-US"/>
              <a:t>Transformer, final</a:t>
            </a:r>
          </a:p>
        </p:txBody>
      </p:sp>
      <p:sp>
        <p:nvSpPr>
          <p:cNvPr id="34819" name="Rectangle 3"/>
          <p:cNvSpPr>
            <a:spLocks noGrp="1" noChangeArrowheads="1"/>
          </p:cNvSpPr>
          <p:nvPr>
            <p:ph type="body" idx="1"/>
          </p:nvPr>
        </p:nvSpPr>
        <p:spPr/>
        <p:txBody>
          <a:bodyPr/>
          <a:lstStyle/>
          <a:p>
            <a:r>
              <a:rPr lang="en-US" altLang="en-US"/>
              <a:t>The power input into the primary equals the power output at the secondary</a:t>
            </a:r>
          </a:p>
          <a:p>
            <a:pPr lvl="1"/>
            <a:r>
              <a:rPr lang="en-US" altLang="en-US"/>
              <a:t>I</a:t>
            </a:r>
            <a:r>
              <a:rPr lang="en-US" altLang="en-US" baseline="-25000"/>
              <a:t>1</a:t>
            </a:r>
            <a:r>
              <a:rPr lang="en-US" altLang="en-US">
                <a:cs typeface="Tahoma" pitchFamily="34" charset="0"/>
              </a:rPr>
              <a:t>ΔV</a:t>
            </a:r>
            <a:r>
              <a:rPr lang="en-US" altLang="en-US" baseline="-25000">
                <a:cs typeface="Tahoma" pitchFamily="34" charset="0"/>
              </a:rPr>
              <a:t>1</a:t>
            </a:r>
            <a:r>
              <a:rPr lang="en-US" altLang="en-US">
                <a:cs typeface="Tahoma" pitchFamily="34" charset="0"/>
              </a:rPr>
              <a:t> = I</a:t>
            </a:r>
            <a:r>
              <a:rPr lang="en-US" altLang="en-US" baseline="-25000">
                <a:cs typeface="Tahoma" pitchFamily="34" charset="0"/>
              </a:rPr>
              <a:t>2</a:t>
            </a:r>
            <a:r>
              <a:rPr lang="en-US" altLang="en-US">
                <a:cs typeface="Tahoma" pitchFamily="34" charset="0"/>
              </a:rPr>
              <a:t>ΔV</a:t>
            </a:r>
            <a:r>
              <a:rPr lang="en-US" altLang="en-US" baseline="-25000">
                <a:cs typeface="Tahoma" pitchFamily="34" charset="0"/>
              </a:rPr>
              <a:t>2</a:t>
            </a:r>
          </a:p>
          <a:p>
            <a:pPr lvl="2"/>
            <a:r>
              <a:rPr lang="en-US" altLang="en-US"/>
              <a:t>You don’t get something for nothing</a:t>
            </a:r>
          </a:p>
          <a:p>
            <a:pPr lvl="1"/>
            <a:r>
              <a:rPr lang="en-US" altLang="en-US"/>
              <a:t>This assumes an ideal transformer</a:t>
            </a:r>
          </a:p>
          <a:p>
            <a:pPr lvl="2"/>
            <a:r>
              <a:rPr lang="en-US" altLang="en-US"/>
              <a:t>In real transformers, power efficiencies typically range from 90% to 99%</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Winter 2008</a:t>
            </a:r>
          </a:p>
        </p:txBody>
      </p:sp>
      <p:sp>
        <p:nvSpPr>
          <p:cNvPr id="5" name="Footer Placeholder 4"/>
          <p:cNvSpPr>
            <a:spLocks noGrp="1"/>
          </p:cNvSpPr>
          <p:nvPr>
            <p:ph type="ftr" sz="quarter" idx="11"/>
          </p:nvPr>
        </p:nvSpPr>
        <p:spPr/>
        <p:txBody>
          <a:bodyPr/>
          <a:lstStyle/>
          <a:p>
            <a:r>
              <a:rPr lang="en-US" altLang="en-US"/>
              <a:t>R. Todd Lines</a:t>
            </a:r>
          </a:p>
        </p:txBody>
      </p:sp>
      <p:sp>
        <p:nvSpPr>
          <p:cNvPr id="35842" name="Rectangle 2"/>
          <p:cNvSpPr>
            <a:spLocks noGrp="1" noChangeArrowheads="1"/>
          </p:cNvSpPr>
          <p:nvPr>
            <p:ph type="title"/>
          </p:nvPr>
        </p:nvSpPr>
        <p:spPr/>
        <p:txBody>
          <a:bodyPr/>
          <a:lstStyle/>
          <a:p>
            <a:r>
              <a:rPr lang="en-US" altLang="en-US"/>
              <a:t>Electrical Power Transmission</a:t>
            </a:r>
          </a:p>
        </p:txBody>
      </p:sp>
      <p:sp>
        <p:nvSpPr>
          <p:cNvPr id="35843" name="Rectangle 3"/>
          <p:cNvSpPr>
            <a:spLocks noGrp="1" noChangeArrowheads="1"/>
          </p:cNvSpPr>
          <p:nvPr>
            <p:ph type="body" idx="1"/>
          </p:nvPr>
        </p:nvSpPr>
        <p:spPr/>
        <p:txBody>
          <a:bodyPr/>
          <a:lstStyle/>
          <a:p>
            <a:r>
              <a:rPr lang="en-US" altLang="en-US" sz="2800"/>
              <a:t>When transmitting electric power over long distances, it is most economical to use high voltage and low current</a:t>
            </a:r>
          </a:p>
          <a:p>
            <a:pPr lvl="1"/>
            <a:r>
              <a:rPr lang="en-US" altLang="en-US" sz="2400"/>
              <a:t>Minimizes I</a:t>
            </a:r>
            <a:r>
              <a:rPr lang="en-US" altLang="en-US" sz="2400" baseline="30000"/>
              <a:t>2</a:t>
            </a:r>
            <a:r>
              <a:rPr lang="en-US" altLang="en-US" sz="2400"/>
              <a:t>R power losses</a:t>
            </a:r>
          </a:p>
          <a:p>
            <a:r>
              <a:rPr lang="en-US" altLang="en-US" sz="2800"/>
              <a:t>In practice, voltage is stepped up to about 230 000 V at the generating station and stepped down to 20 000 V at the distribution station and finally to 120 V at the customer’s utility pole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ltLang="en-US"/>
              <a:t>Winter 2008</a:t>
            </a:r>
          </a:p>
        </p:txBody>
      </p:sp>
      <p:sp>
        <p:nvSpPr>
          <p:cNvPr id="8" name="Footer Placeholder 4"/>
          <p:cNvSpPr>
            <a:spLocks noGrp="1"/>
          </p:cNvSpPr>
          <p:nvPr>
            <p:ph type="ftr" sz="quarter" idx="11"/>
          </p:nvPr>
        </p:nvSpPr>
        <p:spPr/>
        <p:txBody>
          <a:bodyPr/>
          <a:lstStyle/>
          <a:p>
            <a:r>
              <a:rPr lang="en-US" altLang="en-US"/>
              <a:t>R. Todd Lines</a:t>
            </a:r>
          </a:p>
        </p:txBody>
      </p:sp>
      <p:sp>
        <p:nvSpPr>
          <p:cNvPr id="178178" name="Rectangle 2"/>
          <p:cNvSpPr>
            <a:spLocks noGrp="1" noChangeArrowheads="1"/>
          </p:cNvSpPr>
          <p:nvPr>
            <p:ph type="title"/>
          </p:nvPr>
        </p:nvSpPr>
        <p:spPr/>
        <p:txBody>
          <a:bodyPr/>
          <a:lstStyle/>
          <a:p>
            <a:r>
              <a:rPr lang="en-US" altLang="en-US"/>
              <a:t>AC to DC conversion</a:t>
            </a:r>
          </a:p>
        </p:txBody>
      </p:sp>
      <p:pic>
        <p:nvPicPr>
          <p:cNvPr id="1781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8" y="1636713"/>
            <a:ext cx="7175500" cy="262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8185" name="Freeform 9"/>
          <p:cNvSpPr>
            <a:spLocks/>
          </p:cNvSpPr>
          <p:nvPr/>
        </p:nvSpPr>
        <p:spPr bwMode="auto">
          <a:xfrm>
            <a:off x="3962400" y="3033713"/>
            <a:ext cx="725488" cy="434975"/>
          </a:xfrm>
          <a:custGeom>
            <a:avLst/>
            <a:gdLst>
              <a:gd name="T0" fmla="*/ 457 w 457"/>
              <a:gd name="T1" fmla="*/ 265 h 274"/>
              <a:gd name="T2" fmla="*/ 402 w 457"/>
              <a:gd name="T3" fmla="*/ 265 h 274"/>
              <a:gd name="T4" fmla="*/ 137 w 457"/>
              <a:gd name="T5" fmla="*/ 210 h 274"/>
              <a:gd name="T6" fmla="*/ 0 w 457"/>
              <a:gd name="T7" fmla="*/ 0 h 274"/>
            </a:gdLst>
            <a:ahLst/>
            <a:cxnLst>
              <a:cxn ang="0">
                <a:pos x="T0" y="T1"/>
              </a:cxn>
              <a:cxn ang="0">
                <a:pos x="T2" y="T3"/>
              </a:cxn>
              <a:cxn ang="0">
                <a:pos x="T4" y="T5"/>
              </a:cxn>
              <a:cxn ang="0">
                <a:pos x="T6" y="T7"/>
              </a:cxn>
            </a:cxnLst>
            <a:rect l="0" t="0" r="r" b="b"/>
            <a:pathLst>
              <a:path w="457" h="274">
                <a:moveTo>
                  <a:pt x="457" y="265"/>
                </a:moveTo>
                <a:cubicBezTo>
                  <a:pt x="456" y="269"/>
                  <a:pt x="455" y="274"/>
                  <a:pt x="402" y="265"/>
                </a:cubicBezTo>
                <a:cubicBezTo>
                  <a:pt x="349" y="256"/>
                  <a:pt x="204" y="254"/>
                  <a:pt x="137" y="210"/>
                </a:cubicBezTo>
                <a:cubicBezTo>
                  <a:pt x="70" y="166"/>
                  <a:pt x="35" y="83"/>
                  <a:pt x="0" y="0"/>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8186" name="Rectangle 10"/>
          <p:cNvSpPr>
            <a:spLocks noChangeArrowheads="1"/>
          </p:cNvSpPr>
          <p:nvPr/>
        </p:nvSpPr>
        <p:spPr bwMode="auto">
          <a:xfrm>
            <a:off x="4279900" y="3397250"/>
            <a:ext cx="4008438" cy="25098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78187"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8663" y="3616325"/>
            <a:ext cx="3116262"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ltLang="en-US"/>
              <a:t>Winter 2008</a:t>
            </a:r>
          </a:p>
        </p:txBody>
      </p:sp>
      <p:sp>
        <p:nvSpPr>
          <p:cNvPr id="8" name="Footer Placeholder 4"/>
          <p:cNvSpPr>
            <a:spLocks noGrp="1"/>
          </p:cNvSpPr>
          <p:nvPr>
            <p:ph type="ftr" sz="quarter" idx="11"/>
          </p:nvPr>
        </p:nvSpPr>
        <p:spPr/>
        <p:txBody>
          <a:bodyPr/>
          <a:lstStyle/>
          <a:p>
            <a:r>
              <a:rPr lang="en-US" altLang="en-US"/>
              <a:t>R. Todd Lines</a:t>
            </a:r>
          </a:p>
        </p:txBody>
      </p:sp>
      <p:sp>
        <p:nvSpPr>
          <p:cNvPr id="180226" name="Rectangle 2"/>
          <p:cNvSpPr>
            <a:spLocks noGrp="1" noChangeArrowheads="1"/>
          </p:cNvSpPr>
          <p:nvPr>
            <p:ph type="title"/>
          </p:nvPr>
        </p:nvSpPr>
        <p:spPr/>
        <p:txBody>
          <a:bodyPr/>
          <a:lstStyle/>
          <a:p>
            <a:r>
              <a:rPr lang="en-US" altLang="en-US"/>
              <a:t>“Dirty” DC current</a:t>
            </a:r>
          </a:p>
        </p:txBody>
      </p:sp>
      <p:pic>
        <p:nvPicPr>
          <p:cNvPr id="1802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8" y="1636713"/>
            <a:ext cx="7175500" cy="262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0229" name="Rectangle 5"/>
          <p:cNvSpPr>
            <a:spLocks noChangeArrowheads="1"/>
          </p:cNvSpPr>
          <p:nvPr/>
        </p:nvSpPr>
        <p:spPr bwMode="auto">
          <a:xfrm>
            <a:off x="4279900" y="3397250"/>
            <a:ext cx="4008438" cy="25098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802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2963" y="3573463"/>
            <a:ext cx="323215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0232" name="Freeform 8"/>
          <p:cNvSpPr>
            <a:spLocks/>
          </p:cNvSpPr>
          <p:nvPr/>
        </p:nvSpPr>
        <p:spPr bwMode="auto">
          <a:xfrm>
            <a:off x="5573713" y="2192338"/>
            <a:ext cx="147637" cy="1174750"/>
          </a:xfrm>
          <a:custGeom>
            <a:avLst/>
            <a:gdLst>
              <a:gd name="T0" fmla="*/ 0 w 93"/>
              <a:gd name="T1" fmla="*/ 740 h 740"/>
              <a:gd name="T2" fmla="*/ 91 w 93"/>
              <a:gd name="T3" fmla="*/ 310 h 740"/>
              <a:gd name="T4" fmla="*/ 9 w 93"/>
              <a:gd name="T5" fmla="*/ 0 h 740"/>
            </a:gdLst>
            <a:ahLst/>
            <a:cxnLst>
              <a:cxn ang="0">
                <a:pos x="T0" y="T1"/>
              </a:cxn>
              <a:cxn ang="0">
                <a:pos x="T2" y="T3"/>
              </a:cxn>
              <a:cxn ang="0">
                <a:pos x="T4" y="T5"/>
              </a:cxn>
            </a:cxnLst>
            <a:rect l="0" t="0" r="r" b="b"/>
            <a:pathLst>
              <a:path w="93" h="740">
                <a:moveTo>
                  <a:pt x="0" y="740"/>
                </a:moveTo>
                <a:cubicBezTo>
                  <a:pt x="44" y="586"/>
                  <a:pt x="89" y="433"/>
                  <a:pt x="91" y="310"/>
                </a:cubicBezTo>
                <a:cubicBezTo>
                  <a:pt x="93" y="187"/>
                  <a:pt x="51" y="93"/>
                  <a:pt x="9" y="0"/>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half" idx="10"/>
          </p:nvPr>
        </p:nvSpPr>
        <p:spPr/>
        <p:txBody>
          <a:bodyPr/>
          <a:lstStyle/>
          <a:p>
            <a:r>
              <a:rPr lang="en-US" altLang="en-US"/>
              <a:t>Winter 2008</a:t>
            </a:r>
          </a:p>
        </p:txBody>
      </p:sp>
      <p:sp>
        <p:nvSpPr>
          <p:cNvPr id="16" name="Footer Placeholder 4"/>
          <p:cNvSpPr>
            <a:spLocks noGrp="1"/>
          </p:cNvSpPr>
          <p:nvPr>
            <p:ph type="ftr" sz="quarter" idx="11"/>
          </p:nvPr>
        </p:nvSpPr>
        <p:spPr/>
        <p:txBody>
          <a:bodyPr/>
          <a:lstStyle/>
          <a:p>
            <a:r>
              <a:rPr lang="en-US" altLang="en-US"/>
              <a:t>R. Todd Lines</a:t>
            </a:r>
          </a:p>
        </p:txBody>
      </p:sp>
      <p:sp>
        <p:nvSpPr>
          <p:cNvPr id="179202" name="Rectangle 2"/>
          <p:cNvSpPr>
            <a:spLocks noGrp="1" noChangeArrowheads="1"/>
          </p:cNvSpPr>
          <p:nvPr>
            <p:ph type="title"/>
          </p:nvPr>
        </p:nvSpPr>
        <p:spPr/>
        <p:txBody>
          <a:bodyPr/>
          <a:lstStyle/>
          <a:p>
            <a:r>
              <a:rPr lang="en-US" altLang="en-US"/>
              <a:t>Filtered DC Current</a:t>
            </a:r>
          </a:p>
        </p:txBody>
      </p:sp>
      <p:pic>
        <p:nvPicPr>
          <p:cNvPr id="179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8" y="1636713"/>
            <a:ext cx="7175500" cy="262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9204" name="Freeform 4"/>
          <p:cNvSpPr>
            <a:spLocks/>
          </p:cNvSpPr>
          <p:nvPr/>
        </p:nvSpPr>
        <p:spPr bwMode="auto">
          <a:xfrm flipH="1">
            <a:off x="6575425" y="2251075"/>
            <a:ext cx="971550" cy="1160463"/>
          </a:xfrm>
          <a:custGeom>
            <a:avLst/>
            <a:gdLst>
              <a:gd name="T0" fmla="*/ 457 w 457"/>
              <a:gd name="T1" fmla="*/ 265 h 274"/>
              <a:gd name="T2" fmla="*/ 402 w 457"/>
              <a:gd name="T3" fmla="*/ 265 h 274"/>
              <a:gd name="T4" fmla="*/ 137 w 457"/>
              <a:gd name="T5" fmla="*/ 210 h 274"/>
              <a:gd name="T6" fmla="*/ 0 w 457"/>
              <a:gd name="T7" fmla="*/ 0 h 274"/>
            </a:gdLst>
            <a:ahLst/>
            <a:cxnLst>
              <a:cxn ang="0">
                <a:pos x="T0" y="T1"/>
              </a:cxn>
              <a:cxn ang="0">
                <a:pos x="T2" y="T3"/>
              </a:cxn>
              <a:cxn ang="0">
                <a:pos x="T4" y="T5"/>
              </a:cxn>
              <a:cxn ang="0">
                <a:pos x="T6" y="T7"/>
              </a:cxn>
            </a:cxnLst>
            <a:rect l="0" t="0" r="r" b="b"/>
            <a:pathLst>
              <a:path w="457" h="274">
                <a:moveTo>
                  <a:pt x="457" y="265"/>
                </a:moveTo>
                <a:cubicBezTo>
                  <a:pt x="456" y="269"/>
                  <a:pt x="455" y="274"/>
                  <a:pt x="402" y="265"/>
                </a:cubicBezTo>
                <a:cubicBezTo>
                  <a:pt x="349" y="256"/>
                  <a:pt x="204" y="254"/>
                  <a:pt x="137" y="210"/>
                </a:cubicBezTo>
                <a:cubicBezTo>
                  <a:pt x="70" y="166"/>
                  <a:pt x="35" y="83"/>
                  <a:pt x="0" y="0"/>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05" name="Rectangle 5"/>
          <p:cNvSpPr>
            <a:spLocks noChangeArrowheads="1"/>
          </p:cNvSpPr>
          <p:nvPr/>
        </p:nvSpPr>
        <p:spPr bwMode="auto">
          <a:xfrm>
            <a:off x="4365625" y="3295650"/>
            <a:ext cx="4008438" cy="25098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9210" name="Group 10"/>
          <p:cNvGrpSpPr>
            <a:grpSpLocks/>
          </p:cNvGrpSpPr>
          <p:nvPr/>
        </p:nvGrpSpPr>
        <p:grpSpPr bwMode="auto">
          <a:xfrm>
            <a:off x="4530725" y="3549650"/>
            <a:ext cx="3427413" cy="2222500"/>
            <a:chOff x="1008" y="1632"/>
            <a:chExt cx="2634" cy="1747"/>
          </a:xfrm>
        </p:grpSpPr>
        <p:pic>
          <p:nvPicPr>
            <p:cNvPr id="179211"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 y="1632"/>
              <a:ext cx="2634" cy="1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9212" name="Freeform 12"/>
            <p:cNvSpPr>
              <a:spLocks/>
            </p:cNvSpPr>
            <p:nvPr/>
          </p:nvSpPr>
          <p:spPr bwMode="auto">
            <a:xfrm>
              <a:off x="1530" y="1918"/>
              <a:ext cx="592" cy="148"/>
            </a:xfrm>
            <a:custGeom>
              <a:avLst/>
              <a:gdLst>
                <a:gd name="T0" fmla="*/ 0 w 576"/>
                <a:gd name="T1" fmla="*/ 0 h 144"/>
                <a:gd name="T2" fmla="*/ 576 w 576"/>
                <a:gd name="T3" fmla="*/ 144 h 144"/>
              </a:gdLst>
              <a:ahLst/>
              <a:cxnLst>
                <a:cxn ang="0">
                  <a:pos x="T0" y="T1"/>
                </a:cxn>
                <a:cxn ang="0">
                  <a:pos x="T2" y="T3"/>
                </a:cxn>
              </a:cxnLst>
              <a:rect l="0" t="0" r="r" b="b"/>
              <a:pathLst>
                <a:path w="576" h="144">
                  <a:moveTo>
                    <a:pt x="0" y="0"/>
                  </a:moveTo>
                  <a:cubicBezTo>
                    <a:pt x="232" y="72"/>
                    <a:pt x="464" y="144"/>
                    <a:pt x="576" y="144"/>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3" name="Freeform 13"/>
            <p:cNvSpPr>
              <a:spLocks/>
            </p:cNvSpPr>
            <p:nvPr/>
          </p:nvSpPr>
          <p:spPr bwMode="auto">
            <a:xfrm>
              <a:off x="1328" y="1890"/>
              <a:ext cx="208" cy="612"/>
            </a:xfrm>
            <a:custGeom>
              <a:avLst/>
              <a:gdLst>
                <a:gd name="T0" fmla="*/ 0 w 208"/>
                <a:gd name="T1" fmla="*/ 612 h 612"/>
                <a:gd name="T2" fmla="*/ 30 w 208"/>
                <a:gd name="T3" fmla="*/ 452 h 612"/>
                <a:gd name="T4" fmla="*/ 70 w 208"/>
                <a:gd name="T5" fmla="*/ 260 h 612"/>
                <a:gd name="T6" fmla="*/ 100 w 208"/>
                <a:gd name="T7" fmla="*/ 132 h 612"/>
                <a:gd name="T8" fmla="*/ 136 w 208"/>
                <a:gd name="T9" fmla="*/ 40 h 612"/>
                <a:gd name="T10" fmla="*/ 168 w 208"/>
                <a:gd name="T11" fmla="*/ 6 h 612"/>
                <a:gd name="T12" fmla="*/ 184 w 208"/>
                <a:gd name="T13" fmla="*/ 4 h 612"/>
                <a:gd name="T14" fmla="*/ 208 w 208"/>
                <a:gd name="T15" fmla="*/ 32 h 6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612">
                  <a:moveTo>
                    <a:pt x="0" y="612"/>
                  </a:moveTo>
                  <a:cubicBezTo>
                    <a:pt x="9" y="561"/>
                    <a:pt x="18" y="511"/>
                    <a:pt x="30" y="452"/>
                  </a:cubicBezTo>
                  <a:cubicBezTo>
                    <a:pt x="42" y="393"/>
                    <a:pt x="58" y="313"/>
                    <a:pt x="70" y="260"/>
                  </a:cubicBezTo>
                  <a:cubicBezTo>
                    <a:pt x="82" y="207"/>
                    <a:pt x="89" y="169"/>
                    <a:pt x="100" y="132"/>
                  </a:cubicBezTo>
                  <a:cubicBezTo>
                    <a:pt x="111" y="95"/>
                    <a:pt x="125" y="61"/>
                    <a:pt x="136" y="40"/>
                  </a:cubicBezTo>
                  <a:cubicBezTo>
                    <a:pt x="147" y="19"/>
                    <a:pt x="160" y="12"/>
                    <a:pt x="168" y="6"/>
                  </a:cubicBezTo>
                  <a:cubicBezTo>
                    <a:pt x="176" y="0"/>
                    <a:pt x="177" y="0"/>
                    <a:pt x="184" y="4"/>
                  </a:cubicBezTo>
                  <a:cubicBezTo>
                    <a:pt x="191" y="8"/>
                    <a:pt x="199" y="20"/>
                    <a:pt x="208" y="32"/>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4" name="Freeform 14"/>
            <p:cNvSpPr>
              <a:spLocks/>
            </p:cNvSpPr>
            <p:nvPr/>
          </p:nvSpPr>
          <p:spPr bwMode="auto">
            <a:xfrm>
              <a:off x="2112" y="1888"/>
              <a:ext cx="122" cy="172"/>
            </a:xfrm>
            <a:custGeom>
              <a:avLst/>
              <a:gdLst>
                <a:gd name="T0" fmla="*/ 0 w 122"/>
                <a:gd name="T1" fmla="*/ 172 h 172"/>
                <a:gd name="T2" fmla="*/ 14 w 122"/>
                <a:gd name="T3" fmla="*/ 110 h 172"/>
                <a:gd name="T4" fmla="*/ 42 w 122"/>
                <a:gd name="T5" fmla="*/ 48 h 172"/>
                <a:gd name="T6" fmla="*/ 64 w 122"/>
                <a:gd name="T7" fmla="*/ 14 h 172"/>
                <a:gd name="T8" fmla="*/ 84 w 122"/>
                <a:gd name="T9" fmla="*/ 2 h 172"/>
                <a:gd name="T10" fmla="*/ 116 w 122"/>
                <a:gd name="T11" fmla="*/ 24 h 172"/>
                <a:gd name="T12" fmla="*/ 122 w 122"/>
                <a:gd name="T13" fmla="*/ 40 h 172"/>
              </a:gdLst>
              <a:ahLst/>
              <a:cxnLst>
                <a:cxn ang="0">
                  <a:pos x="T0" y="T1"/>
                </a:cxn>
                <a:cxn ang="0">
                  <a:pos x="T2" y="T3"/>
                </a:cxn>
                <a:cxn ang="0">
                  <a:pos x="T4" y="T5"/>
                </a:cxn>
                <a:cxn ang="0">
                  <a:pos x="T6" y="T7"/>
                </a:cxn>
                <a:cxn ang="0">
                  <a:pos x="T8" y="T9"/>
                </a:cxn>
                <a:cxn ang="0">
                  <a:pos x="T10" y="T11"/>
                </a:cxn>
                <a:cxn ang="0">
                  <a:pos x="T12" y="T13"/>
                </a:cxn>
              </a:cxnLst>
              <a:rect l="0" t="0" r="r" b="b"/>
              <a:pathLst>
                <a:path w="122" h="172">
                  <a:moveTo>
                    <a:pt x="0" y="172"/>
                  </a:moveTo>
                  <a:cubicBezTo>
                    <a:pt x="3" y="151"/>
                    <a:pt x="7" y="130"/>
                    <a:pt x="14" y="110"/>
                  </a:cubicBezTo>
                  <a:cubicBezTo>
                    <a:pt x="21" y="90"/>
                    <a:pt x="34" y="64"/>
                    <a:pt x="42" y="48"/>
                  </a:cubicBezTo>
                  <a:cubicBezTo>
                    <a:pt x="50" y="32"/>
                    <a:pt x="57" y="22"/>
                    <a:pt x="64" y="14"/>
                  </a:cubicBezTo>
                  <a:cubicBezTo>
                    <a:pt x="71" y="6"/>
                    <a:pt x="75" y="0"/>
                    <a:pt x="84" y="2"/>
                  </a:cubicBezTo>
                  <a:cubicBezTo>
                    <a:pt x="93" y="4"/>
                    <a:pt x="110" y="18"/>
                    <a:pt x="116" y="24"/>
                  </a:cubicBezTo>
                  <a:cubicBezTo>
                    <a:pt x="122" y="30"/>
                    <a:pt x="121" y="37"/>
                    <a:pt x="122" y="40"/>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5" name="Freeform 15"/>
            <p:cNvSpPr>
              <a:spLocks/>
            </p:cNvSpPr>
            <p:nvPr/>
          </p:nvSpPr>
          <p:spPr bwMode="auto">
            <a:xfrm>
              <a:off x="2228" y="1922"/>
              <a:ext cx="592" cy="148"/>
            </a:xfrm>
            <a:custGeom>
              <a:avLst/>
              <a:gdLst>
                <a:gd name="T0" fmla="*/ 0 w 576"/>
                <a:gd name="T1" fmla="*/ 0 h 144"/>
                <a:gd name="T2" fmla="*/ 576 w 576"/>
                <a:gd name="T3" fmla="*/ 144 h 144"/>
              </a:gdLst>
              <a:ahLst/>
              <a:cxnLst>
                <a:cxn ang="0">
                  <a:pos x="T0" y="T1"/>
                </a:cxn>
                <a:cxn ang="0">
                  <a:pos x="T2" y="T3"/>
                </a:cxn>
              </a:cxnLst>
              <a:rect l="0" t="0" r="r" b="b"/>
              <a:pathLst>
                <a:path w="576" h="144">
                  <a:moveTo>
                    <a:pt x="0" y="0"/>
                  </a:moveTo>
                  <a:cubicBezTo>
                    <a:pt x="232" y="72"/>
                    <a:pt x="464" y="144"/>
                    <a:pt x="576" y="144"/>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6" name="Freeform 16"/>
            <p:cNvSpPr>
              <a:spLocks/>
            </p:cNvSpPr>
            <p:nvPr/>
          </p:nvSpPr>
          <p:spPr bwMode="auto">
            <a:xfrm>
              <a:off x="2810" y="1892"/>
              <a:ext cx="122" cy="172"/>
            </a:xfrm>
            <a:custGeom>
              <a:avLst/>
              <a:gdLst>
                <a:gd name="T0" fmla="*/ 0 w 122"/>
                <a:gd name="T1" fmla="*/ 172 h 172"/>
                <a:gd name="T2" fmla="*/ 14 w 122"/>
                <a:gd name="T3" fmla="*/ 110 h 172"/>
                <a:gd name="T4" fmla="*/ 42 w 122"/>
                <a:gd name="T5" fmla="*/ 48 h 172"/>
                <a:gd name="T6" fmla="*/ 64 w 122"/>
                <a:gd name="T7" fmla="*/ 14 h 172"/>
                <a:gd name="T8" fmla="*/ 84 w 122"/>
                <a:gd name="T9" fmla="*/ 2 h 172"/>
                <a:gd name="T10" fmla="*/ 116 w 122"/>
                <a:gd name="T11" fmla="*/ 24 h 172"/>
                <a:gd name="T12" fmla="*/ 122 w 122"/>
                <a:gd name="T13" fmla="*/ 40 h 172"/>
              </a:gdLst>
              <a:ahLst/>
              <a:cxnLst>
                <a:cxn ang="0">
                  <a:pos x="T0" y="T1"/>
                </a:cxn>
                <a:cxn ang="0">
                  <a:pos x="T2" y="T3"/>
                </a:cxn>
                <a:cxn ang="0">
                  <a:pos x="T4" y="T5"/>
                </a:cxn>
                <a:cxn ang="0">
                  <a:pos x="T6" y="T7"/>
                </a:cxn>
                <a:cxn ang="0">
                  <a:pos x="T8" y="T9"/>
                </a:cxn>
                <a:cxn ang="0">
                  <a:pos x="T10" y="T11"/>
                </a:cxn>
                <a:cxn ang="0">
                  <a:pos x="T12" y="T13"/>
                </a:cxn>
              </a:cxnLst>
              <a:rect l="0" t="0" r="r" b="b"/>
              <a:pathLst>
                <a:path w="122" h="172">
                  <a:moveTo>
                    <a:pt x="0" y="172"/>
                  </a:moveTo>
                  <a:cubicBezTo>
                    <a:pt x="3" y="151"/>
                    <a:pt x="7" y="130"/>
                    <a:pt x="14" y="110"/>
                  </a:cubicBezTo>
                  <a:cubicBezTo>
                    <a:pt x="21" y="90"/>
                    <a:pt x="34" y="64"/>
                    <a:pt x="42" y="48"/>
                  </a:cubicBezTo>
                  <a:cubicBezTo>
                    <a:pt x="50" y="32"/>
                    <a:pt x="57" y="22"/>
                    <a:pt x="64" y="14"/>
                  </a:cubicBezTo>
                  <a:cubicBezTo>
                    <a:pt x="71" y="6"/>
                    <a:pt x="75" y="0"/>
                    <a:pt x="84" y="2"/>
                  </a:cubicBezTo>
                  <a:cubicBezTo>
                    <a:pt x="93" y="4"/>
                    <a:pt x="110" y="18"/>
                    <a:pt x="116" y="24"/>
                  </a:cubicBezTo>
                  <a:cubicBezTo>
                    <a:pt x="122" y="30"/>
                    <a:pt x="121" y="37"/>
                    <a:pt x="122" y="40"/>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7" name="Freeform 17"/>
            <p:cNvSpPr>
              <a:spLocks/>
            </p:cNvSpPr>
            <p:nvPr/>
          </p:nvSpPr>
          <p:spPr bwMode="auto">
            <a:xfrm>
              <a:off x="2920" y="1924"/>
              <a:ext cx="592" cy="148"/>
            </a:xfrm>
            <a:custGeom>
              <a:avLst/>
              <a:gdLst>
                <a:gd name="T0" fmla="*/ 0 w 576"/>
                <a:gd name="T1" fmla="*/ 0 h 144"/>
                <a:gd name="T2" fmla="*/ 576 w 576"/>
                <a:gd name="T3" fmla="*/ 144 h 144"/>
              </a:gdLst>
              <a:ahLst/>
              <a:cxnLst>
                <a:cxn ang="0">
                  <a:pos x="T0" y="T1"/>
                </a:cxn>
                <a:cxn ang="0">
                  <a:pos x="T2" y="T3"/>
                </a:cxn>
              </a:cxnLst>
              <a:rect l="0" t="0" r="r" b="b"/>
              <a:pathLst>
                <a:path w="576" h="144">
                  <a:moveTo>
                    <a:pt x="0" y="0"/>
                  </a:moveTo>
                  <a:cubicBezTo>
                    <a:pt x="232" y="72"/>
                    <a:pt x="464" y="144"/>
                    <a:pt x="576" y="144"/>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9218" name="Freeform 18"/>
            <p:cNvSpPr>
              <a:spLocks/>
            </p:cNvSpPr>
            <p:nvPr/>
          </p:nvSpPr>
          <p:spPr bwMode="auto">
            <a:xfrm>
              <a:off x="3502" y="1894"/>
              <a:ext cx="122" cy="172"/>
            </a:xfrm>
            <a:custGeom>
              <a:avLst/>
              <a:gdLst>
                <a:gd name="T0" fmla="*/ 0 w 122"/>
                <a:gd name="T1" fmla="*/ 172 h 172"/>
                <a:gd name="T2" fmla="*/ 14 w 122"/>
                <a:gd name="T3" fmla="*/ 110 h 172"/>
                <a:gd name="T4" fmla="*/ 42 w 122"/>
                <a:gd name="T5" fmla="*/ 48 h 172"/>
                <a:gd name="T6" fmla="*/ 64 w 122"/>
                <a:gd name="T7" fmla="*/ 14 h 172"/>
                <a:gd name="T8" fmla="*/ 84 w 122"/>
                <a:gd name="T9" fmla="*/ 2 h 172"/>
                <a:gd name="T10" fmla="*/ 116 w 122"/>
                <a:gd name="T11" fmla="*/ 24 h 172"/>
                <a:gd name="T12" fmla="*/ 122 w 122"/>
                <a:gd name="T13" fmla="*/ 40 h 172"/>
              </a:gdLst>
              <a:ahLst/>
              <a:cxnLst>
                <a:cxn ang="0">
                  <a:pos x="T0" y="T1"/>
                </a:cxn>
                <a:cxn ang="0">
                  <a:pos x="T2" y="T3"/>
                </a:cxn>
                <a:cxn ang="0">
                  <a:pos x="T4" y="T5"/>
                </a:cxn>
                <a:cxn ang="0">
                  <a:pos x="T6" y="T7"/>
                </a:cxn>
                <a:cxn ang="0">
                  <a:pos x="T8" y="T9"/>
                </a:cxn>
                <a:cxn ang="0">
                  <a:pos x="T10" y="T11"/>
                </a:cxn>
                <a:cxn ang="0">
                  <a:pos x="T12" y="T13"/>
                </a:cxn>
              </a:cxnLst>
              <a:rect l="0" t="0" r="r" b="b"/>
              <a:pathLst>
                <a:path w="122" h="172">
                  <a:moveTo>
                    <a:pt x="0" y="172"/>
                  </a:moveTo>
                  <a:cubicBezTo>
                    <a:pt x="3" y="151"/>
                    <a:pt x="7" y="130"/>
                    <a:pt x="14" y="110"/>
                  </a:cubicBezTo>
                  <a:cubicBezTo>
                    <a:pt x="21" y="90"/>
                    <a:pt x="34" y="64"/>
                    <a:pt x="42" y="48"/>
                  </a:cubicBezTo>
                  <a:cubicBezTo>
                    <a:pt x="50" y="32"/>
                    <a:pt x="57" y="22"/>
                    <a:pt x="64" y="14"/>
                  </a:cubicBezTo>
                  <a:cubicBezTo>
                    <a:pt x="71" y="6"/>
                    <a:pt x="75" y="0"/>
                    <a:pt x="84" y="2"/>
                  </a:cubicBezTo>
                  <a:cubicBezTo>
                    <a:pt x="93" y="4"/>
                    <a:pt x="110" y="18"/>
                    <a:pt x="116" y="24"/>
                  </a:cubicBezTo>
                  <a:cubicBezTo>
                    <a:pt x="122" y="30"/>
                    <a:pt x="121" y="37"/>
                    <a:pt x="122" y="40"/>
                  </a:cubicBezTo>
                </a:path>
              </a:pathLst>
            </a:custGeom>
            <a:noFill/>
            <a:ln w="57150" cap="flat" cmpd="sng">
              <a:solidFill>
                <a:srgbClr val="008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en-US"/>
              <a:t>Phasors	</a:t>
            </a:r>
          </a:p>
        </p:txBody>
      </p:sp>
      <p:sp>
        <p:nvSpPr>
          <p:cNvPr id="158724" name="Line 4"/>
          <p:cNvSpPr>
            <a:spLocks noChangeShapeType="1"/>
          </p:cNvSpPr>
          <p:nvPr/>
        </p:nvSpPr>
        <p:spPr bwMode="auto">
          <a:xfrm flipH="1" flipV="1">
            <a:off x="5852886" y="3704772"/>
            <a:ext cx="0" cy="914400"/>
          </a:xfrm>
          <a:prstGeom prst="line">
            <a:avLst/>
          </a:prstGeom>
          <a:noFill/>
          <a:ln w="9525">
            <a:solidFill>
              <a:srgbClr val="80808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8725" name="Line 5"/>
          <p:cNvSpPr>
            <a:spLocks noChangeShapeType="1"/>
          </p:cNvSpPr>
          <p:nvPr/>
        </p:nvSpPr>
        <p:spPr bwMode="auto">
          <a:xfrm>
            <a:off x="3657600" y="2362200"/>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8726" name="Line 6"/>
          <p:cNvSpPr>
            <a:spLocks noChangeShapeType="1"/>
          </p:cNvSpPr>
          <p:nvPr/>
        </p:nvSpPr>
        <p:spPr bwMode="auto">
          <a:xfrm>
            <a:off x="2895600" y="4419600"/>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8727" name="Line 7"/>
          <p:cNvSpPr>
            <a:spLocks noChangeShapeType="1"/>
          </p:cNvSpPr>
          <p:nvPr/>
        </p:nvSpPr>
        <p:spPr bwMode="auto">
          <a:xfrm flipV="1">
            <a:off x="3657600" y="4410075"/>
            <a:ext cx="2209800" cy="9525"/>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8728" name="Text Box 8"/>
          <p:cNvSpPr txBox="1">
            <a:spLocks noChangeArrowheads="1"/>
          </p:cNvSpPr>
          <p:nvPr/>
        </p:nvSpPr>
        <p:spPr bwMode="auto">
          <a:xfrm>
            <a:off x="4749800" y="448310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ym typeface="Symbol" pitchFamily="18" charset="2"/>
              </a:rPr>
              <a:t>i</a:t>
            </a:r>
            <a:r>
              <a:rPr lang="en-US" altLang="en-US" baseline="-25000">
                <a:sym typeface="Symbol" pitchFamily="18" charset="2"/>
              </a:rPr>
              <a:t>R</a:t>
            </a:r>
          </a:p>
        </p:txBody>
      </p:sp>
      <p:sp>
        <p:nvSpPr>
          <p:cNvPr id="158729" name="Line 9"/>
          <p:cNvSpPr>
            <a:spLocks noChangeShapeType="1"/>
          </p:cNvSpPr>
          <p:nvPr/>
        </p:nvSpPr>
        <p:spPr bwMode="auto">
          <a:xfrm flipV="1">
            <a:off x="3657600" y="3733800"/>
            <a:ext cx="2209800" cy="685800"/>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8730" name="Text Box 10"/>
          <p:cNvSpPr txBox="1">
            <a:spLocks noChangeArrowheads="1"/>
          </p:cNvSpPr>
          <p:nvPr/>
        </p:nvSpPr>
        <p:spPr bwMode="auto">
          <a:xfrm>
            <a:off x="5389563" y="3854450"/>
            <a:ext cx="706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ym typeface="Symbol" pitchFamily="18" charset="2"/>
              </a:rPr>
              <a:t>I</a:t>
            </a:r>
            <a:r>
              <a:rPr lang="en-US" altLang="en-US" baseline="-25000">
                <a:sym typeface="Symbol" pitchFamily="18" charset="2"/>
              </a:rPr>
              <a:t>max</a:t>
            </a:r>
          </a:p>
        </p:txBody>
      </p:sp>
      <p:sp>
        <p:nvSpPr>
          <p:cNvPr id="158731" name="Text Box 11"/>
          <p:cNvSpPr txBox="1">
            <a:spLocks noChangeArrowheads="1"/>
          </p:cNvSpPr>
          <p:nvPr/>
        </p:nvSpPr>
        <p:spPr bwMode="auto">
          <a:xfrm>
            <a:off x="4724400" y="41148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ym typeface="Symbol" pitchFamily="18" charset="2"/>
              </a:rPr>
              <a:t>t</a:t>
            </a:r>
          </a:p>
        </p:txBody>
      </p:sp>
      <p:sp>
        <p:nvSpPr>
          <p:cNvPr id="158732" name="Arc 12"/>
          <p:cNvSpPr>
            <a:spLocks/>
          </p:cNvSpPr>
          <p:nvPr/>
        </p:nvSpPr>
        <p:spPr bwMode="auto">
          <a:xfrm>
            <a:off x="4191000" y="4165600"/>
            <a:ext cx="457200" cy="244475"/>
          </a:xfrm>
          <a:custGeom>
            <a:avLst/>
            <a:gdLst>
              <a:gd name="G0" fmla="+- 0 0 0"/>
              <a:gd name="G1" fmla="+- 10233 0 0"/>
              <a:gd name="G2" fmla="+- 21600 0 0"/>
              <a:gd name="T0" fmla="*/ 19022 w 21600"/>
              <a:gd name="T1" fmla="*/ 0 h 13885"/>
              <a:gd name="T2" fmla="*/ 21289 w 21600"/>
              <a:gd name="T3" fmla="*/ 13885 h 13885"/>
              <a:gd name="T4" fmla="*/ 0 w 21600"/>
              <a:gd name="T5" fmla="*/ 10233 h 13885"/>
            </a:gdLst>
            <a:ahLst/>
            <a:cxnLst>
              <a:cxn ang="0">
                <a:pos x="T0" y="T1"/>
              </a:cxn>
              <a:cxn ang="0">
                <a:pos x="T2" y="T3"/>
              </a:cxn>
              <a:cxn ang="0">
                <a:pos x="T4" y="T5"/>
              </a:cxn>
            </a:cxnLst>
            <a:rect l="0" t="0" r="r" b="b"/>
            <a:pathLst>
              <a:path w="21600" h="13885" fill="none" extrusionOk="0">
                <a:moveTo>
                  <a:pt x="19022" y="-1"/>
                </a:moveTo>
                <a:cubicBezTo>
                  <a:pt x="20714" y="3145"/>
                  <a:pt x="21600" y="6661"/>
                  <a:pt x="21600" y="10233"/>
                </a:cubicBezTo>
                <a:cubicBezTo>
                  <a:pt x="21600" y="11456"/>
                  <a:pt x="21495" y="12678"/>
                  <a:pt x="21289" y="13885"/>
                </a:cubicBezTo>
              </a:path>
              <a:path w="21600" h="13885" stroke="0" extrusionOk="0">
                <a:moveTo>
                  <a:pt x="19022" y="-1"/>
                </a:moveTo>
                <a:cubicBezTo>
                  <a:pt x="20714" y="3145"/>
                  <a:pt x="21600" y="6661"/>
                  <a:pt x="21600" y="10233"/>
                </a:cubicBezTo>
                <a:cubicBezTo>
                  <a:pt x="21600" y="11456"/>
                  <a:pt x="21495" y="12678"/>
                  <a:pt x="21289" y="13885"/>
                </a:cubicBezTo>
                <a:lnTo>
                  <a:pt x="0" y="10233"/>
                </a:lnTo>
                <a:close/>
              </a:path>
            </a:pathLst>
          </a:cu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33" name="Text Box 13"/>
          <p:cNvSpPr txBox="1">
            <a:spLocks noChangeArrowheads="1"/>
          </p:cNvSpPr>
          <p:nvPr/>
        </p:nvSpPr>
        <p:spPr bwMode="auto">
          <a:xfrm>
            <a:off x="3416300" y="2362200"/>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158734" name="Text Box 14"/>
          <p:cNvSpPr txBox="1">
            <a:spLocks noChangeArrowheads="1"/>
          </p:cNvSpPr>
          <p:nvPr/>
        </p:nvSpPr>
        <p:spPr bwMode="auto">
          <a:xfrm>
            <a:off x="6342743" y="4251325"/>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err="1">
                <a:sym typeface="Symbol" pitchFamily="18" charset="2"/>
              </a:rPr>
              <a:t>i</a:t>
            </a:r>
            <a:endParaRPr lang="en-US" altLang="en-US" baseline="-25000" dirty="0">
              <a:sym typeface="Symbol" pitchFamily="18" charset="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Winter 2008</a:t>
            </a:r>
          </a:p>
        </p:txBody>
      </p:sp>
      <p:sp>
        <p:nvSpPr>
          <p:cNvPr id="6" name="Footer Placeholder 4"/>
          <p:cNvSpPr>
            <a:spLocks noGrp="1"/>
          </p:cNvSpPr>
          <p:nvPr>
            <p:ph type="ftr" sz="quarter" idx="11"/>
          </p:nvPr>
        </p:nvSpPr>
        <p:spPr/>
        <p:txBody>
          <a:bodyPr/>
          <a:lstStyle/>
          <a:p>
            <a:r>
              <a:rPr lang="en-US" altLang="en-US"/>
              <a:t>R. Todd Lines</a:t>
            </a:r>
          </a:p>
        </p:txBody>
      </p:sp>
      <p:sp>
        <p:nvSpPr>
          <p:cNvPr id="149506" name="Rectangle 2"/>
          <p:cNvSpPr>
            <a:spLocks noGrp="1" noChangeArrowheads="1"/>
          </p:cNvSpPr>
          <p:nvPr>
            <p:ph type="title"/>
          </p:nvPr>
        </p:nvSpPr>
        <p:spPr/>
        <p:txBody>
          <a:bodyPr/>
          <a:lstStyle/>
          <a:p>
            <a:r>
              <a:rPr lang="en-US" altLang="en-US"/>
              <a:t>Hi Pass Filter</a:t>
            </a:r>
          </a:p>
        </p:txBody>
      </p:sp>
      <p:pic>
        <p:nvPicPr>
          <p:cNvPr id="149508" name="Picture 4" descr="33-25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960563"/>
            <a:ext cx="3810000"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09" name="Picture 5" descr="33-25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1928813"/>
            <a:ext cx="38100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Winter 2008</a:t>
            </a:r>
          </a:p>
        </p:txBody>
      </p:sp>
      <p:sp>
        <p:nvSpPr>
          <p:cNvPr id="7" name="Footer Placeholder 4"/>
          <p:cNvSpPr>
            <a:spLocks noGrp="1"/>
          </p:cNvSpPr>
          <p:nvPr>
            <p:ph type="ftr" sz="quarter" idx="11"/>
          </p:nvPr>
        </p:nvSpPr>
        <p:spPr/>
        <p:txBody>
          <a:bodyPr/>
          <a:lstStyle/>
          <a:p>
            <a:r>
              <a:rPr lang="en-US" altLang="en-US"/>
              <a:t>R. Todd Lines</a:t>
            </a:r>
          </a:p>
        </p:txBody>
      </p:sp>
      <p:sp>
        <p:nvSpPr>
          <p:cNvPr id="181250" name="Rectangle 2"/>
          <p:cNvSpPr>
            <a:spLocks noGrp="1" noChangeArrowheads="1"/>
          </p:cNvSpPr>
          <p:nvPr>
            <p:ph type="title"/>
          </p:nvPr>
        </p:nvSpPr>
        <p:spPr/>
        <p:txBody>
          <a:bodyPr/>
          <a:lstStyle/>
          <a:p>
            <a:r>
              <a:rPr lang="en-US" altLang="en-US"/>
              <a:t>Antenna Tuner</a:t>
            </a:r>
          </a:p>
        </p:txBody>
      </p:sp>
      <p:sp>
        <p:nvSpPr>
          <p:cNvPr id="181253" name="Rectangle 5"/>
          <p:cNvSpPr>
            <a:spLocks noChangeArrowheads="1"/>
          </p:cNvSpPr>
          <p:nvPr/>
        </p:nvSpPr>
        <p:spPr bwMode="auto">
          <a:xfrm>
            <a:off x="1423988" y="4929188"/>
            <a:ext cx="3101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http://www.aa5tb.com/tuner.html</a:t>
            </a:r>
          </a:p>
        </p:txBody>
      </p:sp>
      <p:pic>
        <p:nvPicPr>
          <p:cNvPr id="181254" name="Picture 6" descr="tu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8" y="1458913"/>
            <a:ext cx="5600700" cy="2838450"/>
          </a:xfrm>
          <a:prstGeom prst="rect">
            <a:avLst/>
          </a:prstGeom>
          <a:noFill/>
          <a:extLst>
            <a:ext uri="{909E8E84-426E-40DD-AFC4-6F175D3DCCD1}">
              <a14:hiddenFill xmlns:a14="http://schemas.microsoft.com/office/drawing/2010/main">
                <a:solidFill>
                  <a:srgbClr val="FFFFFF"/>
                </a:solidFill>
              </a14:hiddenFill>
            </a:ext>
          </a:extLst>
        </p:spPr>
      </p:pic>
      <p:pic>
        <p:nvPicPr>
          <p:cNvPr id="181256" name="Picture 8" descr="tuner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3575" y="3833813"/>
            <a:ext cx="2986088" cy="22399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Winter 2008</a:t>
            </a:r>
          </a:p>
        </p:txBody>
      </p:sp>
      <p:sp>
        <p:nvSpPr>
          <p:cNvPr id="7" name="Footer Placeholder 4"/>
          <p:cNvSpPr>
            <a:spLocks noGrp="1"/>
          </p:cNvSpPr>
          <p:nvPr>
            <p:ph type="ftr" sz="quarter" idx="11"/>
          </p:nvPr>
        </p:nvSpPr>
        <p:spPr/>
        <p:txBody>
          <a:bodyPr/>
          <a:lstStyle/>
          <a:p>
            <a:r>
              <a:rPr lang="en-US" altLang="en-US"/>
              <a:t>R. Todd Lines</a:t>
            </a:r>
          </a:p>
        </p:txBody>
      </p:sp>
      <p:sp>
        <p:nvSpPr>
          <p:cNvPr id="182274" name="Rectangle 2"/>
          <p:cNvSpPr>
            <a:spLocks noGrp="1" noChangeArrowheads="1"/>
          </p:cNvSpPr>
          <p:nvPr>
            <p:ph type="title"/>
          </p:nvPr>
        </p:nvSpPr>
        <p:spPr/>
        <p:txBody>
          <a:bodyPr/>
          <a:lstStyle/>
          <a:p>
            <a:r>
              <a:rPr lang="en-US" altLang="en-US"/>
              <a:t>Rectifier</a:t>
            </a:r>
          </a:p>
        </p:txBody>
      </p:sp>
      <p:sp>
        <p:nvSpPr>
          <p:cNvPr id="182275" name="Rectangle 3"/>
          <p:cNvSpPr>
            <a:spLocks noGrp="1" noChangeArrowheads="1"/>
          </p:cNvSpPr>
          <p:nvPr>
            <p:ph type="body" idx="1"/>
          </p:nvPr>
        </p:nvSpPr>
        <p:spPr/>
        <p:txBody>
          <a:bodyPr/>
          <a:lstStyle/>
          <a:p>
            <a:endParaRPr lang="en-US" altLang="en-US"/>
          </a:p>
        </p:txBody>
      </p:sp>
      <p:pic>
        <p:nvPicPr>
          <p:cNvPr id="182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563" y="1509713"/>
            <a:ext cx="6029325" cy="511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2277" name="Text Box 5"/>
          <p:cNvSpPr txBox="1">
            <a:spLocks noChangeArrowheads="1"/>
          </p:cNvSpPr>
          <p:nvPr/>
        </p:nvSpPr>
        <p:spPr bwMode="auto">
          <a:xfrm>
            <a:off x="2419350" y="6521450"/>
            <a:ext cx="3476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ARRL General Class license Manual</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Winter 2008</a:t>
            </a:r>
          </a:p>
        </p:txBody>
      </p:sp>
      <p:sp>
        <p:nvSpPr>
          <p:cNvPr id="7" name="Footer Placeholder 4"/>
          <p:cNvSpPr>
            <a:spLocks noGrp="1"/>
          </p:cNvSpPr>
          <p:nvPr>
            <p:ph type="ftr" sz="quarter" idx="11"/>
          </p:nvPr>
        </p:nvSpPr>
        <p:spPr/>
        <p:txBody>
          <a:bodyPr/>
          <a:lstStyle/>
          <a:p>
            <a:r>
              <a:rPr lang="en-US" altLang="en-US"/>
              <a:t>R. Todd Lines</a:t>
            </a:r>
          </a:p>
        </p:txBody>
      </p:sp>
      <p:sp>
        <p:nvSpPr>
          <p:cNvPr id="183298" name="Rectangle 2"/>
          <p:cNvSpPr>
            <a:spLocks noGrp="1" noChangeArrowheads="1"/>
          </p:cNvSpPr>
          <p:nvPr>
            <p:ph type="title"/>
          </p:nvPr>
        </p:nvSpPr>
        <p:spPr/>
        <p:txBody>
          <a:bodyPr/>
          <a:lstStyle/>
          <a:p>
            <a:r>
              <a:rPr lang="en-US" altLang="en-US"/>
              <a:t>Power Filters</a:t>
            </a:r>
          </a:p>
        </p:txBody>
      </p:sp>
      <p:sp>
        <p:nvSpPr>
          <p:cNvPr id="183299" name="Rectangle 3"/>
          <p:cNvSpPr>
            <a:spLocks noGrp="1" noChangeArrowheads="1"/>
          </p:cNvSpPr>
          <p:nvPr>
            <p:ph type="body" idx="1"/>
          </p:nvPr>
        </p:nvSpPr>
        <p:spPr/>
        <p:txBody>
          <a:bodyPr/>
          <a:lstStyle/>
          <a:p>
            <a:endParaRPr lang="en-US" altLang="en-US"/>
          </a:p>
        </p:txBody>
      </p:sp>
      <p:pic>
        <p:nvPicPr>
          <p:cNvPr id="1833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57400"/>
            <a:ext cx="6269038" cy="377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3301" name="Text Box 5"/>
          <p:cNvSpPr txBox="1">
            <a:spLocks noChangeArrowheads="1"/>
          </p:cNvSpPr>
          <p:nvPr/>
        </p:nvSpPr>
        <p:spPr bwMode="auto">
          <a:xfrm>
            <a:off x="2549525" y="5910263"/>
            <a:ext cx="3476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ARRL General Class license Manual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3"/>
          <p:cNvSpPr>
            <a:spLocks noGrp="1"/>
          </p:cNvSpPr>
          <p:nvPr>
            <p:ph type="dt" sz="half" idx="10"/>
          </p:nvPr>
        </p:nvSpPr>
        <p:spPr/>
        <p:txBody>
          <a:bodyPr/>
          <a:lstStyle/>
          <a:p>
            <a:r>
              <a:rPr lang="en-US" altLang="en-US"/>
              <a:t>Winter 2008</a:t>
            </a:r>
          </a:p>
        </p:txBody>
      </p:sp>
      <p:sp>
        <p:nvSpPr>
          <p:cNvPr id="14" name="Footer Placeholder 4"/>
          <p:cNvSpPr>
            <a:spLocks noGrp="1"/>
          </p:cNvSpPr>
          <p:nvPr>
            <p:ph type="ftr" sz="quarter" idx="11"/>
          </p:nvPr>
        </p:nvSpPr>
        <p:spPr/>
        <p:txBody>
          <a:bodyPr/>
          <a:lstStyle/>
          <a:p>
            <a:r>
              <a:rPr lang="en-US" altLang="en-US"/>
              <a:t>R. Todd Lines</a:t>
            </a:r>
          </a:p>
        </p:txBody>
      </p:sp>
      <p:sp>
        <p:nvSpPr>
          <p:cNvPr id="159746" name="Rectangle 2"/>
          <p:cNvSpPr>
            <a:spLocks noGrp="1" noChangeArrowheads="1"/>
          </p:cNvSpPr>
          <p:nvPr>
            <p:ph type="title"/>
          </p:nvPr>
        </p:nvSpPr>
        <p:spPr/>
        <p:txBody>
          <a:bodyPr/>
          <a:lstStyle/>
          <a:p>
            <a:endParaRPr lang="en-US" altLang="en-US"/>
          </a:p>
        </p:txBody>
      </p:sp>
      <p:sp>
        <p:nvSpPr>
          <p:cNvPr id="159747" name="Line 3"/>
          <p:cNvSpPr>
            <a:spLocks noChangeShapeType="1"/>
          </p:cNvSpPr>
          <p:nvPr/>
        </p:nvSpPr>
        <p:spPr bwMode="auto">
          <a:xfrm>
            <a:off x="3657600" y="2362200"/>
            <a:ext cx="0" cy="29718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9748" name="Line 4"/>
          <p:cNvSpPr>
            <a:spLocks noChangeShapeType="1"/>
          </p:cNvSpPr>
          <p:nvPr/>
        </p:nvSpPr>
        <p:spPr bwMode="auto">
          <a:xfrm>
            <a:off x="2895600" y="4419600"/>
            <a:ext cx="34290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9750" name="Line 6"/>
          <p:cNvSpPr>
            <a:spLocks noChangeShapeType="1"/>
          </p:cNvSpPr>
          <p:nvPr/>
        </p:nvSpPr>
        <p:spPr bwMode="auto">
          <a:xfrm flipV="1">
            <a:off x="3657600" y="3352800"/>
            <a:ext cx="3362554" cy="106680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9751" name="Text Box 7"/>
          <p:cNvSpPr txBox="1">
            <a:spLocks noChangeArrowheads="1"/>
          </p:cNvSpPr>
          <p:nvPr/>
        </p:nvSpPr>
        <p:spPr bwMode="auto">
          <a:xfrm>
            <a:off x="6735991" y="3505200"/>
            <a:ext cx="706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a:t>
            </a:r>
            <a:r>
              <a:rPr lang="en-US" altLang="en-US" dirty="0" err="1">
                <a:sym typeface="Symbol" pitchFamily="18" charset="2"/>
              </a:rPr>
              <a:t>V</a:t>
            </a:r>
            <a:r>
              <a:rPr lang="en-US" altLang="en-US" baseline="-25000" dirty="0" err="1">
                <a:sym typeface="Symbol" pitchFamily="18" charset="2"/>
              </a:rPr>
              <a:t>max</a:t>
            </a:r>
            <a:endParaRPr lang="en-US" altLang="en-US" baseline="-25000" dirty="0">
              <a:sym typeface="Symbol" pitchFamily="18" charset="2"/>
            </a:endParaRPr>
          </a:p>
        </p:txBody>
      </p:sp>
      <p:sp>
        <p:nvSpPr>
          <p:cNvPr id="159752" name="Text Box 8"/>
          <p:cNvSpPr txBox="1">
            <a:spLocks noChangeArrowheads="1"/>
          </p:cNvSpPr>
          <p:nvPr/>
        </p:nvSpPr>
        <p:spPr bwMode="auto">
          <a:xfrm>
            <a:off x="4724400" y="41148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ym typeface="Symbol" pitchFamily="18" charset="2"/>
              </a:rPr>
              <a:t>t</a:t>
            </a:r>
          </a:p>
        </p:txBody>
      </p:sp>
      <p:sp>
        <p:nvSpPr>
          <p:cNvPr id="159753" name="Arc 9"/>
          <p:cNvSpPr>
            <a:spLocks/>
          </p:cNvSpPr>
          <p:nvPr/>
        </p:nvSpPr>
        <p:spPr bwMode="auto">
          <a:xfrm>
            <a:off x="4191000" y="4165600"/>
            <a:ext cx="457200" cy="244475"/>
          </a:xfrm>
          <a:custGeom>
            <a:avLst/>
            <a:gdLst>
              <a:gd name="G0" fmla="+- 0 0 0"/>
              <a:gd name="G1" fmla="+- 10233 0 0"/>
              <a:gd name="G2" fmla="+- 21600 0 0"/>
              <a:gd name="T0" fmla="*/ 19022 w 21600"/>
              <a:gd name="T1" fmla="*/ 0 h 13885"/>
              <a:gd name="T2" fmla="*/ 21289 w 21600"/>
              <a:gd name="T3" fmla="*/ 13885 h 13885"/>
              <a:gd name="T4" fmla="*/ 0 w 21600"/>
              <a:gd name="T5" fmla="*/ 10233 h 13885"/>
            </a:gdLst>
            <a:ahLst/>
            <a:cxnLst>
              <a:cxn ang="0">
                <a:pos x="T0" y="T1"/>
              </a:cxn>
              <a:cxn ang="0">
                <a:pos x="T2" y="T3"/>
              </a:cxn>
              <a:cxn ang="0">
                <a:pos x="T4" y="T5"/>
              </a:cxn>
            </a:cxnLst>
            <a:rect l="0" t="0" r="r" b="b"/>
            <a:pathLst>
              <a:path w="21600" h="13885" fill="none" extrusionOk="0">
                <a:moveTo>
                  <a:pt x="19022" y="-1"/>
                </a:moveTo>
                <a:cubicBezTo>
                  <a:pt x="20714" y="3145"/>
                  <a:pt x="21600" y="6661"/>
                  <a:pt x="21600" y="10233"/>
                </a:cubicBezTo>
                <a:cubicBezTo>
                  <a:pt x="21600" y="11456"/>
                  <a:pt x="21495" y="12678"/>
                  <a:pt x="21289" y="13885"/>
                </a:cubicBezTo>
              </a:path>
              <a:path w="21600" h="13885" stroke="0" extrusionOk="0">
                <a:moveTo>
                  <a:pt x="19022" y="-1"/>
                </a:moveTo>
                <a:cubicBezTo>
                  <a:pt x="20714" y="3145"/>
                  <a:pt x="21600" y="6661"/>
                  <a:pt x="21600" y="10233"/>
                </a:cubicBezTo>
                <a:cubicBezTo>
                  <a:pt x="21600" y="11456"/>
                  <a:pt x="21495" y="12678"/>
                  <a:pt x="21289" y="13885"/>
                </a:cubicBezTo>
                <a:lnTo>
                  <a:pt x="0" y="10233"/>
                </a:lnTo>
                <a:close/>
              </a:path>
            </a:pathLst>
          </a:cu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754" name="Text Box 10"/>
          <p:cNvSpPr txBox="1">
            <a:spLocks noChangeArrowheads="1"/>
          </p:cNvSpPr>
          <p:nvPr/>
        </p:nvSpPr>
        <p:spPr bwMode="auto">
          <a:xfrm>
            <a:off x="3426732" y="2193925"/>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159755" name="Text Box 11"/>
          <p:cNvSpPr txBox="1">
            <a:spLocks noChangeArrowheads="1"/>
          </p:cNvSpPr>
          <p:nvPr/>
        </p:nvSpPr>
        <p:spPr bwMode="auto">
          <a:xfrm>
            <a:off x="6451829" y="4268561"/>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ym typeface="Symbol" pitchFamily="18" charset="2"/>
              </a:rPr>
              <a:t>v, </a:t>
            </a:r>
            <a:r>
              <a:rPr lang="en-US" altLang="en-US" dirty="0" err="1">
                <a:sym typeface="Symbol" pitchFamily="18" charset="2"/>
              </a:rPr>
              <a:t>i</a:t>
            </a:r>
            <a:endParaRPr lang="en-US" altLang="en-US" baseline="-25000" dirty="0">
              <a:sym typeface="Symbol" pitchFamily="18" charset="2"/>
            </a:endParaRPr>
          </a:p>
        </p:txBody>
      </p:sp>
      <p:sp>
        <p:nvSpPr>
          <p:cNvPr id="159756" name="Text Box 12"/>
          <p:cNvSpPr txBox="1">
            <a:spLocks noChangeArrowheads="1"/>
          </p:cNvSpPr>
          <p:nvPr/>
        </p:nvSpPr>
        <p:spPr bwMode="auto">
          <a:xfrm>
            <a:off x="4914900" y="3352800"/>
            <a:ext cx="706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ym typeface="Symbol" pitchFamily="18" charset="2"/>
              </a:rPr>
              <a:t>I</a:t>
            </a:r>
            <a:r>
              <a:rPr lang="en-US" altLang="en-US" baseline="-25000" dirty="0">
                <a:sym typeface="Symbol" pitchFamily="18" charset="2"/>
              </a:rPr>
              <a:t>max</a:t>
            </a:r>
          </a:p>
        </p:txBody>
      </p:sp>
      <p:sp>
        <p:nvSpPr>
          <p:cNvPr id="159749" name="Line 5"/>
          <p:cNvSpPr>
            <a:spLocks noChangeShapeType="1"/>
          </p:cNvSpPr>
          <p:nvPr/>
        </p:nvSpPr>
        <p:spPr bwMode="auto">
          <a:xfrm flipV="1">
            <a:off x="3657600" y="3841750"/>
            <a:ext cx="1872343" cy="577850"/>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theme/theme1.xml><?xml version="1.0" encoding="utf-8"?>
<a:theme xmlns:a="http://schemas.openxmlformats.org/drawingml/2006/main" name="1_Physics 115 lecture Slides Chapter 1">
  <a:themeElements>
    <a:clrScheme name="1_Physics 115 lecture Slides Chapter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Physics 115 lecture Slides Chapter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600" b="0" i="0" u="none" strike="noStrike" cap="none" normalizeH="0" baseline="0" smtClean="0">
            <a:ln>
              <a:noFill/>
            </a:ln>
            <a:solidFill>
              <a:schemeClr val="tx1"/>
            </a:solidFill>
            <a:effectLst/>
            <a:latin typeface="Arial" charset="0"/>
          </a:defRPr>
        </a:defPPr>
      </a:lstStyle>
    </a:lnDef>
  </a:objectDefaults>
  <a:extraClrSchemeLst>
    <a:extraClrScheme>
      <a:clrScheme name="1_Physics 115 lecture Slides Chapter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Physics 115 lecture Slides Chapter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Physics 115 lecture Slides Chapter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Physics 115 lecture Slides Chapter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Physics 115 lecture Slides Chapter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Physics 115 lecture Slides Chapter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Physics 115 lecture Slides Chapter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Physics 115 lecture Slides Chapter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Physics 115 lecture Slides Chapter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Physics 115 lecture Slides Chapter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Physics 115 lecture Slides Chapter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Physics 115 lecture Slides Chapter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Physics220_Lecture_Slides_Chapter_24</Template>
  <TotalTime>2227</TotalTime>
  <Words>2736</Words>
  <Application>Microsoft Office PowerPoint</Application>
  <PresentationFormat>On-screen Show (4:3)</PresentationFormat>
  <Paragraphs>522</Paragraphs>
  <Slides>83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85" baseType="lpstr">
      <vt:lpstr>1_Physics 115 lecture Slides Chapter 1</vt:lpstr>
      <vt:lpstr>Equation</vt:lpstr>
      <vt:lpstr>PowerPoint Presentation</vt:lpstr>
      <vt:lpstr>Rms 1</vt:lpstr>
      <vt:lpstr>Rms 2</vt:lpstr>
      <vt:lpstr>Rms 1</vt:lpstr>
      <vt:lpstr>Trigonometry</vt:lpstr>
      <vt:lpstr>Relationship to SHM</vt:lpstr>
      <vt:lpstr>Phasors </vt:lpstr>
      <vt:lpstr>Phasors </vt:lpstr>
      <vt:lpstr>PowerPoint Presentation</vt:lpstr>
      <vt:lpstr>Resistor in an AC Circuit</vt:lpstr>
      <vt:lpstr>Lecture 27</vt:lpstr>
      <vt:lpstr>PowerPoint Presentation</vt:lpstr>
      <vt:lpstr>Resistor in an AC Circuit</vt:lpstr>
      <vt:lpstr>Capacitive Phasor Diagram</vt:lpstr>
      <vt:lpstr>PowerPoint Presentation</vt:lpstr>
      <vt:lpstr>Inductive Phasor Diagram</vt:lpstr>
      <vt:lpstr>Resistor in an AC Circuit</vt:lpstr>
      <vt:lpstr>PowerPoint Presentation</vt:lpstr>
      <vt:lpstr>Phasor Diagrams</vt:lpstr>
      <vt:lpstr>Phasor Diagrams</vt:lpstr>
      <vt:lpstr>Phasor Diagrams</vt:lpstr>
      <vt:lpstr>PowerPoint Presentation</vt:lpstr>
      <vt:lpstr>PowerPoint Presentation</vt:lpstr>
      <vt:lpstr>PowerPoint Presentation</vt:lpstr>
      <vt:lpstr>PowerPoint Presentation</vt:lpstr>
      <vt:lpstr>Chapter 32</vt:lpstr>
      <vt:lpstr>Lecture 26</vt:lpstr>
      <vt:lpstr>AC Circuit</vt:lpstr>
      <vt:lpstr>Kirchhoff for AC</vt:lpstr>
      <vt:lpstr>Ohm’s Law in an AC Circuit</vt:lpstr>
      <vt:lpstr>More About Resistors in an AC Circuit</vt:lpstr>
      <vt:lpstr>rms Current and Voltage</vt:lpstr>
      <vt:lpstr>Power Revisited</vt:lpstr>
      <vt:lpstr>Capacitors in an AC Circuit</vt:lpstr>
      <vt:lpstr>PowerPoint Presentation</vt:lpstr>
      <vt:lpstr>More About Capacitors in an AC Circuit</vt:lpstr>
      <vt:lpstr>Capacitive Reactance and Ohm’s Law</vt:lpstr>
      <vt:lpstr>Capacitors in an AC Circuit</vt:lpstr>
      <vt:lpstr>Capacitors in an AC Circuit, cont.</vt:lpstr>
      <vt:lpstr>More About Capacitors in an AC Circuit</vt:lpstr>
      <vt:lpstr>Phasor Diagram for Capacitor</vt:lpstr>
      <vt:lpstr>Capacitive Reactance</vt:lpstr>
      <vt:lpstr>Voltage Across a Capacitor</vt:lpstr>
      <vt:lpstr>Inductors in an AC Circuit</vt:lpstr>
      <vt:lpstr>Inductive Reactance and Ohm’s Law</vt:lpstr>
      <vt:lpstr>Inductors in an AC Circuit</vt:lpstr>
      <vt:lpstr>Current in an Inductor</vt:lpstr>
      <vt:lpstr>Phase Relationship of Inductors in an AC Circuit</vt:lpstr>
      <vt:lpstr>Phasor Diagram for an Inductor</vt:lpstr>
      <vt:lpstr>Inductive Reactance</vt:lpstr>
      <vt:lpstr>Inductive Reactance, cont.</vt:lpstr>
      <vt:lpstr>Voltage Across the Inductor</vt:lpstr>
      <vt:lpstr>Lecture 28</vt:lpstr>
      <vt:lpstr>The RLC Series Circuit</vt:lpstr>
      <vt:lpstr>Current and Voltage Relationships in an RLC Circuit</vt:lpstr>
      <vt:lpstr>Phasor Diagram for RLC  Series Circuit</vt:lpstr>
      <vt:lpstr>Phasor Diagram, cont</vt:lpstr>
      <vt:lpstr>ΔVmax From the Phasor Diagram</vt:lpstr>
      <vt:lpstr>Impedance of a Circuit</vt:lpstr>
      <vt:lpstr>Impedance and Ohm’s Law</vt:lpstr>
      <vt:lpstr>Summary of Circuit Elements, Impedance and Phase Angles</vt:lpstr>
      <vt:lpstr>Nikola Tesla</vt:lpstr>
      <vt:lpstr>Problem Solving for AC Circuits</vt:lpstr>
      <vt:lpstr>Power in an AC Circuit</vt:lpstr>
      <vt:lpstr>Power in an AC Circuit</vt:lpstr>
      <vt:lpstr>Power in an AC Circuit, cont</vt:lpstr>
      <vt:lpstr>Lecture 29</vt:lpstr>
      <vt:lpstr>Resonance in an AC Circuit</vt:lpstr>
      <vt:lpstr>Resonance, cont</vt:lpstr>
      <vt:lpstr>Resonance Example</vt:lpstr>
      <vt:lpstr>Resonance Example</vt:lpstr>
      <vt:lpstr>Transformers</vt:lpstr>
      <vt:lpstr>Transformers, 2</vt:lpstr>
      <vt:lpstr>Transformers, 3</vt:lpstr>
      <vt:lpstr>Transformer, final</vt:lpstr>
      <vt:lpstr>Electrical Power Transmission</vt:lpstr>
      <vt:lpstr>AC to DC conversion</vt:lpstr>
      <vt:lpstr>“Dirty” DC current</vt:lpstr>
      <vt:lpstr>Filtered DC Current</vt:lpstr>
      <vt:lpstr>Hi Pass Filter</vt:lpstr>
      <vt:lpstr>Antenna Tuner</vt:lpstr>
      <vt:lpstr>Rectifier</vt:lpstr>
      <vt:lpstr>Power Filters</vt:lpstr>
    </vt:vector>
  </TitlesOfParts>
  <Company>Next Step Program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21</dc:title>
  <dc:creator>Brooks/Cole</dc:creator>
  <cp:lastModifiedBy>rtlines</cp:lastModifiedBy>
  <cp:revision>63</cp:revision>
  <dcterms:created xsi:type="dcterms:W3CDTF">2002-10-01T19:05:59Z</dcterms:created>
  <dcterms:modified xsi:type="dcterms:W3CDTF">2014-07-17T23:09:49Z</dcterms:modified>
</cp:coreProperties>
</file>