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4"/>
  </p:sldMasterIdLst>
  <p:notesMasterIdLst>
    <p:notesMasterId r:id="rId26"/>
  </p:notesMasterIdLst>
  <p:sldIdLst>
    <p:sldId id="256" r:id="rId5"/>
    <p:sldId id="267" r:id="rId6"/>
    <p:sldId id="268" r:id="rId7"/>
    <p:sldId id="269" r:id="rId8"/>
    <p:sldId id="257" r:id="rId9"/>
    <p:sldId id="258" r:id="rId10"/>
    <p:sldId id="259" r:id="rId11"/>
    <p:sldId id="260" r:id="rId12"/>
    <p:sldId id="261" r:id="rId13"/>
    <p:sldId id="262" r:id="rId14"/>
    <p:sldId id="270" r:id="rId15"/>
    <p:sldId id="271" r:id="rId16"/>
    <p:sldId id="263" r:id="rId17"/>
    <p:sldId id="272" r:id="rId18"/>
    <p:sldId id="273" r:id="rId19"/>
    <p:sldId id="274" r:id="rId20"/>
    <p:sldId id="264" r:id="rId21"/>
    <p:sldId id="275" r:id="rId22"/>
    <p:sldId id="276"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9.967%" autoAdjust="0"/>
    <p:restoredTop sz="94.66%"/>
  </p:normalViewPr>
  <p:slideViewPr>
    <p:cSldViewPr snapToGrid="0">
      <p:cViewPr varScale="1">
        <p:scale>
          <a:sx n="56" d="100"/>
          <a:sy n="56" d="100"/>
        </p:scale>
        <p:origin x="53"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purl.oclc.org/ooxml/drawingml/main" xmlns:r="http://purl.oclc.org/ooxml/officeDocument/relationships" xmlns:ac="http://schemas.microsoft.com/office/drawing/2013/main/command" xmlns:pc="http://schemas.microsoft.com/office/powerpoint/2013/main/command">
  <pc:docChgLst>
    <pc:chgData name="Lines, Todd" userId="afaf7c3a-e8aa-4568-882a-02ad8f9e19b0" providerId="ADAL" clId="{08D3C04F-51CF-45F8-A16A-E708CA682F98}"/>
    <pc:docChg chg="modSld">
      <pc:chgData name="Lines, Todd" userId="afaf7c3a-e8aa-4568-882a-02ad8f9e19b0" providerId="ADAL" clId="{08D3C04F-51CF-45F8-A16A-E708CA682F98}" dt="2020-03-31T23:30:05.617" v="0" actId="20577"/>
      <pc:docMkLst>
        <pc:docMk/>
      </pc:docMkLst>
      <pc:sldChg chg="modSp">
        <pc:chgData name="Lines, Todd" userId="afaf7c3a-e8aa-4568-882a-02ad8f9e19b0" providerId="ADAL" clId="{08D3C04F-51CF-45F8-A16A-E708CA682F98}" dt="2020-03-31T23:30:05.617" v="0" actId="20577"/>
        <pc:sldMkLst>
          <pc:docMk/>
          <pc:sldMk cId="2165507463" sldId="256"/>
        </pc:sldMkLst>
        <pc:spChg chg="mod">
          <ac:chgData name="Lines, Todd" userId="afaf7c3a-e8aa-4568-882a-02ad8f9e19b0" providerId="ADAL" clId="{08D3C04F-51CF-45F8-A16A-E708CA682F98}" dt="2020-03-31T23:30:05.617" v="0" actId="20577"/>
          <ac:spMkLst>
            <pc:docMk/>
            <pc:sldMk cId="2165507463" sldId="256"/>
            <ac:spMk id="2" creationId="{E388CA2F-87A4-4302-BC79-1790BE12DC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AA26E-B81A-41BC-8FCA-92F5A59DECDD}"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752FB-D06B-44F5-A241-0319291A654D}" type="slidenum">
              <a:rPr lang="en-US" smtClean="0"/>
              <a:t>‹#›</a:t>
            </a:fld>
            <a:endParaRPr lang="en-US"/>
          </a:p>
        </p:txBody>
      </p:sp>
    </p:spTree>
    <p:extLst>
      <p:ext uri="{BB962C8B-B14F-4D97-AF65-F5344CB8AC3E}">
        <p14:creationId xmlns:p14="http://schemas.microsoft.com/office/powerpoint/2010/main" val="288075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showMasterPhAnim="0">
  <p:cSld>
    <p:spTree>
      <p:nvGrpSpPr>
        <p:cNvPr id="1" name="Shape 30"/>
        <p:cNvGrpSpPr/>
        <p:nvPr/>
      </p:nvGrpSpPr>
      <p:grpSpPr>
        <a:xfrm>
          <a:off x="0" y="0"/>
          <a:ext cx="0" cy="0"/>
          <a:chOff x="0" y="0"/>
          <a:chExt cx="0" cy="0"/>
        </a:xfrm>
      </p:grpSpPr>
      <p:sp>
        <p:nvSpPr>
          <p:cNvPr id="31" name="Google Shape;31;g219e1d749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19e1d7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2793577282"/>
      </p:ext>
    </p:extLst>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showMasterPhAnim="0">
  <p:cSld>
    <p:spTree>
      <p:nvGrpSpPr>
        <p:cNvPr id="1" name="Shape 54"/>
        <p:cNvGrpSpPr/>
        <p:nvPr/>
      </p:nvGrpSpPr>
      <p:grpSpPr>
        <a:xfrm>
          <a:off x="0" y="0"/>
          <a:ext cx="0" cy="0"/>
          <a:chOff x="0" y="0"/>
          <a:chExt cx="0" cy="0"/>
        </a:xfrm>
      </p:grpSpPr>
      <p:sp>
        <p:nvSpPr>
          <p:cNvPr id="55" name="Google Shape;55;g229d7238c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29d723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E</a:t>
            </a:r>
            <a:endParaRPr/>
          </a:p>
        </p:txBody>
      </p:sp>
    </p:spTree>
    <p:extLst>
      <p:ext uri="{BB962C8B-B14F-4D97-AF65-F5344CB8AC3E}">
        <p14:creationId xmlns:p14="http://schemas.microsoft.com/office/powerpoint/2010/main" val="4272279458"/>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showMasterPhAnim="0">
  <p:cSld>
    <p:spTree>
      <p:nvGrpSpPr>
        <p:cNvPr id="1" name="Shape 36"/>
        <p:cNvGrpSpPr/>
        <p:nvPr/>
      </p:nvGrpSpPr>
      <p:grpSpPr>
        <a:xfrm>
          <a:off x="0" y="0"/>
          <a:ext cx="0" cy="0"/>
          <a:chOff x="0" y="0"/>
          <a:chExt cx="0" cy="0"/>
        </a:xfrm>
      </p:grpSpPr>
      <p:sp>
        <p:nvSpPr>
          <p:cNvPr id="37" name="Google Shape;37;g23a3dc7d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3a3dc7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C</a:t>
            </a:r>
            <a:endParaRPr/>
          </a:p>
          <a:p>
            <a:pPr marL="0" lvl="0" indent="0" algn="l" rtl="0">
              <a:spcBef>
                <a:spcPts val="0"/>
              </a:spcBef>
              <a:spcAft>
                <a:spcPts val="0"/>
              </a:spcAft>
              <a:buNone/>
            </a:pPr>
            <a:endParaRPr/>
          </a:p>
          <a:p>
            <a:pPr marL="0" lvl="0" indent="0" algn="l" rtl="0">
              <a:spcBef>
                <a:spcPts val="0"/>
              </a:spcBef>
              <a:spcAft>
                <a:spcPts val="0"/>
              </a:spcAft>
              <a:buNone/>
            </a:pPr>
            <a:r>
              <a:rPr lang="en"/>
              <a:t>Roughly half would be moving toward us, and half away from us.</a:t>
            </a:r>
            <a:endParaRPr/>
          </a:p>
        </p:txBody>
      </p:sp>
    </p:spTree>
    <p:extLst>
      <p:ext uri="{BB962C8B-B14F-4D97-AF65-F5344CB8AC3E}">
        <p14:creationId xmlns:p14="http://schemas.microsoft.com/office/powerpoint/2010/main" val="2077752192"/>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showMasterPhAnim="0">
  <p:cSld>
    <p:spTree>
      <p:nvGrpSpPr>
        <p:cNvPr id="1" name="Shape 42"/>
        <p:cNvGrpSpPr/>
        <p:nvPr/>
      </p:nvGrpSpPr>
      <p:grpSpPr>
        <a:xfrm>
          <a:off x="0" y="0"/>
          <a:ext cx="0" cy="0"/>
          <a:chOff x="0" y="0"/>
          <a:chExt cx="0" cy="0"/>
        </a:xfrm>
      </p:grpSpPr>
      <p:sp>
        <p:nvSpPr>
          <p:cNvPr id="43" name="Google Shape;43;g23a3dc7d4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23a3dc7d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A</a:t>
            </a:r>
            <a:endParaRPr/>
          </a:p>
          <a:p>
            <a:pPr marL="0" lvl="0" indent="0" algn="l" rtl="0">
              <a:spcBef>
                <a:spcPts val="0"/>
              </a:spcBef>
              <a:spcAft>
                <a:spcPts val="0"/>
              </a:spcAft>
              <a:buNone/>
            </a:pPr>
            <a:endParaRPr/>
          </a:p>
          <a:p>
            <a:pPr marL="0" lvl="0" indent="0" algn="l" rtl="0">
              <a:spcBef>
                <a:spcPts val="0"/>
              </a:spcBef>
              <a:spcAft>
                <a:spcPts val="0"/>
              </a:spcAft>
              <a:buNone/>
            </a:pPr>
            <a:r>
              <a:rPr lang="en"/>
              <a:t>Essentially all galaxies are moving away from us, and those that are more distant are moving faster. This observation is consistent with a uniformly expanding universe.</a:t>
            </a:r>
            <a:endParaRPr/>
          </a:p>
        </p:txBody>
      </p:sp>
    </p:spTree>
    <p:extLst>
      <p:ext uri="{BB962C8B-B14F-4D97-AF65-F5344CB8AC3E}">
        <p14:creationId xmlns:p14="http://schemas.microsoft.com/office/powerpoint/2010/main" val="421724891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showMasterPhAnim="0">
  <p:cSld>
    <p:spTree>
      <p:nvGrpSpPr>
        <p:cNvPr id="1" name="Shape 48"/>
        <p:cNvGrpSpPr/>
        <p:nvPr/>
      </p:nvGrpSpPr>
      <p:grpSpPr>
        <a:xfrm>
          <a:off x="0" y="0"/>
          <a:ext cx="0" cy="0"/>
          <a:chOff x="0" y="0"/>
          <a:chExt cx="0" cy="0"/>
        </a:xfrm>
      </p:grpSpPr>
      <p:sp>
        <p:nvSpPr>
          <p:cNvPr id="49" name="Google Shape;49;g22cbd6aa67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2cbd6aa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4292848614"/>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showMasterPhAnim="0">
  <p:cSld>
    <p:spTree>
      <p:nvGrpSpPr>
        <p:cNvPr id="1" name="Shape 54"/>
        <p:cNvGrpSpPr/>
        <p:nvPr/>
      </p:nvGrpSpPr>
      <p:grpSpPr>
        <a:xfrm>
          <a:off x="0" y="0"/>
          <a:ext cx="0" cy="0"/>
          <a:chOff x="0" y="0"/>
          <a:chExt cx="0" cy="0"/>
        </a:xfrm>
      </p:grpSpPr>
      <p:sp>
        <p:nvSpPr>
          <p:cNvPr id="55" name="Google Shape;55;g229d7238c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29d723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3695254040"/>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showMasterPhAnim="0">
  <p:cSld>
    <p:spTree>
      <p:nvGrpSpPr>
        <p:cNvPr id="1" name="Shape 30"/>
        <p:cNvGrpSpPr/>
        <p:nvPr/>
      </p:nvGrpSpPr>
      <p:grpSpPr>
        <a:xfrm>
          <a:off x="0" y="0"/>
          <a:ext cx="0" cy="0"/>
          <a:chOff x="0" y="0"/>
          <a:chExt cx="0" cy="0"/>
        </a:xfrm>
      </p:grpSpPr>
      <p:sp>
        <p:nvSpPr>
          <p:cNvPr id="31" name="Google Shape;31;g219e1d749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19e1d7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B</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2899618"/>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showMasterPhAnim="0">
  <p:cSld>
    <p:spTree>
      <p:nvGrpSpPr>
        <p:cNvPr id="1" name="Shape 36"/>
        <p:cNvGrpSpPr/>
        <p:nvPr/>
      </p:nvGrpSpPr>
      <p:grpSpPr>
        <a:xfrm>
          <a:off x="0" y="0"/>
          <a:ext cx="0" cy="0"/>
          <a:chOff x="0" y="0"/>
          <a:chExt cx="0" cy="0"/>
        </a:xfrm>
      </p:grpSpPr>
      <p:sp>
        <p:nvSpPr>
          <p:cNvPr id="37" name="Google Shape;37;g23a3dc7d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3a3dc7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B</a:t>
            </a:r>
            <a:endParaRPr/>
          </a:p>
        </p:txBody>
      </p:sp>
    </p:spTree>
    <p:extLst>
      <p:ext uri="{BB962C8B-B14F-4D97-AF65-F5344CB8AC3E}">
        <p14:creationId xmlns:p14="http://schemas.microsoft.com/office/powerpoint/2010/main" val="2946910738"/>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showMasterPhAnim="0">
  <p:cSld>
    <p:spTree>
      <p:nvGrpSpPr>
        <p:cNvPr id="1" name="Shape 42"/>
        <p:cNvGrpSpPr/>
        <p:nvPr/>
      </p:nvGrpSpPr>
      <p:grpSpPr>
        <a:xfrm>
          <a:off x="0" y="0"/>
          <a:ext cx="0" cy="0"/>
          <a:chOff x="0" y="0"/>
          <a:chExt cx="0" cy="0"/>
        </a:xfrm>
      </p:grpSpPr>
      <p:sp>
        <p:nvSpPr>
          <p:cNvPr id="43" name="Google Shape;43;g23a3dc7d4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23a3dc7d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E</a:t>
            </a:r>
            <a:endParaRPr/>
          </a:p>
          <a:p>
            <a:pPr marL="0" lvl="0" indent="0" algn="l" rtl="0">
              <a:spcBef>
                <a:spcPts val="0"/>
              </a:spcBef>
              <a:spcAft>
                <a:spcPts val="0"/>
              </a:spcAft>
              <a:buNone/>
            </a:pPr>
            <a:endParaRPr/>
          </a:p>
          <a:p>
            <a:pPr marL="0" lvl="0" indent="0" algn="l" rtl="0">
              <a:spcBef>
                <a:spcPts val="0"/>
              </a:spcBef>
              <a:spcAft>
                <a:spcPts val="0"/>
              </a:spcAft>
              <a:buNone/>
            </a:pPr>
            <a:r>
              <a:rPr lang="en"/>
              <a:t>The CMB is uniform from all directions.</a:t>
            </a:r>
            <a:endParaRPr/>
          </a:p>
        </p:txBody>
      </p:sp>
    </p:spTree>
    <p:extLst>
      <p:ext uri="{BB962C8B-B14F-4D97-AF65-F5344CB8AC3E}">
        <p14:creationId xmlns:p14="http://schemas.microsoft.com/office/powerpoint/2010/main" val="1300181523"/>
      </p:ext>
    </p:extLst>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showMasterPhAnim="0">
  <p:cSld>
    <p:spTree>
      <p:nvGrpSpPr>
        <p:cNvPr id="1" name="Shape 48"/>
        <p:cNvGrpSpPr/>
        <p:nvPr/>
      </p:nvGrpSpPr>
      <p:grpSpPr>
        <a:xfrm>
          <a:off x="0" y="0"/>
          <a:ext cx="0" cy="0"/>
          <a:chOff x="0" y="0"/>
          <a:chExt cx="0" cy="0"/>
        </a:xfrm>
      </p:grpSpPr>
      <p:sp>
        <p:nvSpPr>
          <p:cNvPr id="49" name="Google Shape;49;g22cbd6aa67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2cbd6aa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400610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316A-EE3B-473F-99B8-40F86B0BC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596B9-A2FC-471D-A70E-6404B388F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48523-9E48-4BCE-B799-732DDF3E1E79}"/>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25A18B98-015F-465F-B5EF-E93A9FAC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10E6B-4714-4517-BE31-E6CA2685E90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40030860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399-AF47-4ADF-B297-1DF8C5F25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A204A3-1139-470B-801A-8D41179AED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E961B-D5F6-45E9-BBEE-64CD85CB28AD}"/>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450978D1-F64E-4F85-BDB3-FC6EEE6A5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3C31A-3563-46AE-AF49-C519C2C5FF38}"/>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97851793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FF778-E7B2-48F8-9F46-FFA2C54E7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5A66FC-C2F1-41EB-A92F-486748D743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7954D-D5EA-424C-AAA3-D8ED9333CDE4}"/>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2DBA9460-05D2-42E6-ADCD-0269B23E5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EFD2E-A6D9-461C-8292-1306E3D8235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1021312656"/>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matchingName="Title and body" type="tx">
  <p:cSld name="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86433" y="124400"/>
            <a:ext cx="9178400" cy="699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4" name="Google Shape;14;p3"/>
          <p:cNvSpPr txBox="1">
            <a:spLocks noGrp="1"/>
          </p:cNvSpPr>
          <p:nvPr>
            <p:ph type="body" idx="1"/>
          </p:nvPr>
        </p:nvSpPr>
        <p:spPr>
          <a:xfrm>
            <a:off x="609600" y="1202600"/>
            <a:ext cx="10972800" cy="53652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341544517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E6EB-1C2A-4013-85F2-B8E886DE1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1AA8A-F4B0-432E-9C75-D749DA593E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0A448-5AC1-4CB4-9C16-92BA464196E8}"/>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13762E98-445A-4D5C-B999-9FD8C163A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6A767-8F37-44BF-9EA2-A3718822F23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95023182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F167-1066-4C02-85DB-CD7D0BCA6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F0E7-2BED-411D-8DCF-0F78D6B49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484FCA-B2FF-45C9-BD6D-15AA1CB61921}"/>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53875878-6A8D-4338-954A-E40537A8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A102D-27F0-4023-845C-93D8ADA205D6}"/>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822066282"/>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B8BD-41BF-9647-371FC2307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AC1C7-2F28-41D4-85E9-525AA447D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8FCAAB-30B9-447B-8DDD-C271E89DF3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D28D6-8ABA-4D76-8895-8FBB3884FF3E}"/>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6BE7D05D-8A84-4B31-B8EA-47E58CD3C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B7446-2667-4D64-B07B-41F964AA1F6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403028661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29C9-D353-4B2E-89D4-F1E6FCAA5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E2430-8397-4CC7-BAE3-39AA63F1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57DFFC-6DDD-48E5-AC18-CAB83E274A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B6441-9D90-46B4-8038-6C9777902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ECD9DB-C472-46CC-9B22-AB6A718597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73391-3768-4C47-8386-AA092E19A9A5}"/>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8" name="Footer Placeholder 7">
            <a:extLst>
              <a:ext uri="{FF2B5EF4-FFF2-40B4-BE49-F238E27FC236}">
                <a16:creationId xmlns:a16="http://schemas.microsoft.com/office/drawing/2014/main" id="{8DFC5438-77B0-4954-A1BC-20B44CD7F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C1C02C-8784-4D9F-A06B-642A4AEB44EC}"/>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61717249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2696-E215-46F9-B9C9-5927F8DE07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06499-8A59-4DDF-9E05-ACDC00987252}"/>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4" name="Footer Placeholder 3">
            <a:extLst>
              <a:ext uri="{FF2B5EF4-FFF2-40B4-BE49-F238E27FC236}">
                <a16:creationId xmlns:a16="http://schemas.microsoft.com/office/drawing/2014/main" id="{5778C759-F00C-4C0D-B9EB-3EB3517CE4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D26FA-BC33-4977-B3A3-224C18EFF5B2}"/>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831713971"/>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B22DE-E34E-40FB-A665-D44577EDEC5A}"/>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3" name="Footer Placeholder 2">
            <a:extLst>
              <a:ext uri="{FF2B5EF4-FFF2-40B4-BE49-F238E27FC236}">
                <a16:creationId xmlns:a16="http://schemas.microsoft.com/office/drawing/2014/main" id="{1DF317C1-5918-452A-8D83-0225A808F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22E604-8F75-44C7-A0E7-991A5D0CA44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607559410"/>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E936-31D4-467C-BE9A-18C71A654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03769-B0BB-4D29-BFEF-B885A722E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122BC-C2D3-44DC-A580-DEAB3F68F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CD90E-B4B3-4286-A647-34259F47ED8C}"/>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F58E4E4A-58CA-4320-8408-B7E3C181D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4D0CD-7BB8-456B-B5C2-2D434C4B253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137346319"/>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0440-5F2D-4362-B430-14ED01C30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754C9A-2CA9-4404-9800-B3C393944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17C97-96F7-42A6-B48B-6EE45A05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E8364-5FBD-48C4-97AF-3DB2DF39FDA5}"/>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5740E57B-88CD-44CF-AED0-54630A839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3C97B-A044-474E-8A58-E714AEAAC4A5}"/>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62161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00318-195B-444B-813E-37DA6DD39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4C822-413F-4721-906C-A6AC28DAE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EAF6A-2DA5-4393-876C-678BD7D73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5E101ED9-466D-4147-80A5-BC80A14AD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a:extLst>
              <a:ext uri="{FF2B5EF4-FFF2-40B4-BE49-F238E27FC236}">
                <a16:creationId xmlns:a16="http://schemas.microsoft.com/office/drawing/2014/main" id="{7B21195E-4127-4A83-9B10-F344D8812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128302DD-61F6-4A5F-B13A-EA83967B50BD}" type="slidenum">
              <a:rPr lang="en-US" smtClean="0"/>
              <a:t>‹#›</a:t>
            </a:fld>
            <a:endParaRPr lang="en-US"/>
          </a:p>
        </p:txBody>
      </p:sp>
    </p:spTree>
    <p:extLst>
      <p:ext uri="{BB962C8B-B14F-4D97-AF65-F5344CB8AC3E}">
        <p14:creationId xmlns:p14="http://schemas.microsoft.com/office/powerpoint/2010/main" val="276679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lambda.gsfc.nasa.gov/product/cobe/dmr_image.cfm" TargetMode="External"/><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pof.gsfc.nasa.gov/stargaze/Sun4Adop3.htm"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CA2F-87A4-4302-BC79-1790BE12DCBE}"/>
              </a:ext>
            </a:extLst>
          </p:cNvPr>
          <p:cNvSpPr>
            <a:spLocks noGrp="1"/>
          </p:cNvSpPr>
          <p:nvPr>
            <p:ph type="ctrTitle"/>
          </p:nvPr>
        </p:nvSpPr>
        <p:spPr/>
        <p:txBody>
          <a:bodyPr/>
          <a:lstStyle/>
          <a:p>
            <a:r>
              <a:rPr lang="en-US"/>
              <a:t>a</a:t>
            </a:r>
          </a:p>
        </p:txBody>
      </p:sp>
      <p:sp>
        <p:nvSpPr>
          <p:cNvPr id="3" name="Subtitle 2">
            <a:extLst>
              <a:ext uri="{FF2B5EF4-FFF2-40B4-BE49-F238E27FC236}">
                <a16:creationId xmlns:a16="http://schemas.microsoft.com/office/drawing/2014/main" id="{167CF781-548F-4DD2-8ECA-97CDF7737AF2}"/>
              </a:ext>
            </a:extLst>
          </p:cNvPr>
          <p:cNvSpPr>
            <a:spLocks noGrp="1"/>
          </p:cNvSpPr>
          <p:nvPr>
            <p:ph type="subTitle" idx="1"/>
          </p:nvPr>
        </p:nvSpPr>
        <p:spPr/>
        <p:txBody>
          <a:bodyPr/>
          <a:lstStyle/>
          <a:p>
            <a:r>
              <a:rPr lang="en-US"/>
              <a:t>Cosmology</a:t>
            </a:r>
          </a:p>
        </p:txBody>
      </p:sp>
    </p:spTree>
    <p:extLst>
      <p:ext uri="{BB962C8B-B14F-4D97-AF65-F5344CB8AC3E}">
        <p14:creationId xmlns:p14="http://schemas.microsoft.com/office/powerpoint/2010/main" val="2165507463"/>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EFC-5B72-433C-B55D-AC2286FE1E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F4D60-378D-40E8-BFF4-39B3C696B747}"/>
              </a:ext>
            </a:extLst>
          </p:cNvPr>
          <p:cNvSpPr>
            <a:spLocks noGrp="1"/>
          </p:cNvSpPr>
          <p:nvPr>
            <p:ph idx="1"/>
          </p:nvPr>
        </p:nvSpPr>
        <p:spPr/>
        <p:txBody>
          <a:bodyPr/>
          <a:lstStyle/>
          <a:p>
            <a:endParaRPr lang="en-US"/>
          </a:p>
        </p:txBody>
      </p:sp>
      <p:pic>
        <p:nvPicPr>
          <p:cNvPr id="3074" name="Picture 2" descr="https://apod.nasa.gov/debate/1996/hubble_fig1.gif">
            <a:extLst>
              <a:ext uri="{FF2B5EF4-FFF2-40B4-BE49-F238E27FC236}">
                <a16:creationId xmlns:a16="http://schemas.microsoft.com/office/drawing/2014/main" id="{476F87F6-746A-4243-97D1-1A2464A27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61924"/>
            <a:ext cx="9400540" cy="5734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C38FA0F-6F7E-4DEF-97F1-E828A1C8DD27}"/>
              </a:ext>
            </a:extLst>
          </p:cNvPr>
          <p:cNvSpPr/>
          <p:nvPr/>
        </p:nvSpPr>
        <p:spPr>
          <a:xfrm>
            <a:off x="3225782" y="6312654"/>
            <a:ext cx="4724435"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Hubble, E. 1929b, </a:t>
            </a:r>
            <a:r>
              <a:rPr lang="en-US" b="0" i="1" dirty="0">
                <a:solidFill>
                  <a:srgbClr val="000000"/>
                </a:solidFill>
                <a:effectLst/>
                <a:latin typeface="Times New Roman" panose="02020603050405020304" pitchFamily="18" charset="0"/>
              </a:rPr>
              <a:t>Proc. Nat. Acad. Sci.</a:t>
            </a: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15</a:t>
            </a:r>
            <a:r>
              <a:rPr lang="en-US" b="0" i="0" dirty="0">
                <a:solidFill>
                  <a:srgbClr val="000000"/>
                </a:solidFill>
                <a:effectLst/>
                <a:latin typeface="Times New Roman" panose="02020603050405020304" pitchFamily="18" charset="0"/>
              </a:rPr>
              <a:t>, 168.</a:t>
            </a:r>
            <a:endParaRPr lang="en-US" dirty="0"/>
          </a:p>
        </p:txBody>
      </p:sp>
    </p:spTree>
    <p:extLst>
      <p:ext uri="{BB962C8B-B14F-4D97-AF65-F5344CB8AC3E}">
        <p14:creationId xmlns:p14="http://schemas.microsoft.com/office/powerpoint/2010/main" val="3497607534"/>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dirty="0"/>
              <a:t>The Hubble constant has units of inverse time, and 1/H</a:t>
            </a:r>
            <a:r>
              <a:rPr lang="en" baseline="-25%" dirty="0"/>
              <a:t>0</a:t>
            </a:r>
            <a:r>
              <a:rPr lang="en" dirty="0"/>
              <a:t> gives an approximate age for the universe (i.e. how long ago everything was at one point - the singularity). The best measurements of the Hubble constant suggest that the universe is approximately how old?</a:t>
            </a:r>
            <a:endParaRPr dirty="0"/>
          </a:p>
          <a:p>
            <a:pPr marL="914400">
              <a:buAutoNum type="alphaUcPeriod"/>
            </a:pPr>
            <a:r>
              <a:rPr lang="en" dirty="0"/>
              <a:t>~6,000 years.</a:t>
            </a:r>
            <a:endParaRPr dirty="0"/>
          </a:p>
          <a:p>
            <a:pPr marL="914400">
              <a:spcBef>
                <a:spcPts val="0"/>
              </a:spcBef>
              <a:buAutoNum type="alphaUcPeriod"/>
            </a:pPr>
            <a:r>
              <a:rPr lang="en" dirty="0"/>
              <a:t>~10,000 years.</a:t>
            </a:r>
            <a:endParaRPr dirty="0"/>
          </a:p>
          <a:p>
            <a:pPr marL="914400">
              <a:spcBef>
                <a:spcPts val="0"/>
              </a:spcBef>
              <a:buAutoNum type="alphaUcPeriod"/>
            </a:pPr>
            <a:r>
              <a:rPr lang="en" dirty="0"/>
              <a:t>~4.5 billion years.</a:t>
            </a:r>
            <a:endParaRPr dirty="0"/>
          </a:p>
          <a:p>
            <a:pPr marL="914400">
              <a:spcBef>
                <a:spcPts val="0"/>
              </a:spcBef>
              <a:buAutoNum type="alphaUcPeriod"/>
            </a:pPr>
            <a:r>
              <a:rPr lang="en" dirty="0"/>
              <a:t>~14 billion years.</a:t>
            </a:r>
            <a:endParaRPr dirty="0"/>
          </a:p>
          <a:p>
            <a:pPr marL="914400">
              <a:spcBef>
                <a:spcPts val="0"/>
              </a:spcBef>
              <a:buAutoNum type="alphaUcPeriod"/>
            </a:pPr>
            <a:r>
              <a:rPr lang="en" dirty="0"/>
              <a:t>~14 trillion years.</a:t>
            </a:r>
            <a:endParaRPr dirty="0"/>
          </a:p>
        </p:txBody>
      </p:sp>
      <p:sp>
        <p:nvSpPr>
          <p:cNvPr id="53" name="Google Shape;53;p12"/>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4</a:t>
            </a:r>
            <a:endParaRPr/>
          </a:p>
        </p:txBody>
      </p:sp>
    </p:spTree>
    <p:extLst>
      <p:ext uri="{BB962C8B-B14F-4D97-AF65-F5344CB8AC3E}">
        <p14:creationId xmlns:p14="http://schemas.microsoft.com/office/powerpoint/2010/main" val="3597128069"/>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sz="2600"/>
              <a:t>In the big bang model of cosmology, the galaxies are not actually moving. What causes the red shift, then?</a:t>
            </a:r>
            <a:endParaRPr sz="2600"/>
          </a:p>
          <a:p>
            <a:pPr marL="914400" indent="-393700">
              <a:buSzPts val="2600"/>
              <a:buAutoNum type="alphaUcPeriod"/>
            </a:pPr>
            <a:r>
              <a:rPr lang="en" sz="2600"/>
              <a:t>Aliens surrounding our galaxy with a bunch of red optical filters.</a:t>
            </a:r>
            <a:endParaRPr sz="2600"/>
          </a:p>
          <a:p>
            <a:pPr marL="914400" indent="-393700">
              <a:spcBef>
                <a:spcPts val="0"/>
              </a:spcBef>
              <a:buSzPts val="2600"/>
              <a:buAutoNum type="alphaUcPeriod"/>
            </a:pPr>
            <a:r>
              <a:rPr lang="en" sz="2600"/>
              <a:t>As the universe expands it also cools, and this cooling reduces the frequency of the light.</a:t>
            </a:r>
            <a:endParaRPr sz="2600"/>
          </a:p>
          <a:p>
            <a:pPr marL="914400" indent="-393700">
              <a:spcBef>
                <a:spcPts val="0"/>
              </a:spcBef>
              <a:buSzPts val="2600"/>
              <a:buAutoNum type="alphaUcPeriod"/>
            </a:pPr>
            <a:r>
              <a:rPr lang="en" sz="2600"/>
              <a:t>As space expands, time is compressed, which causes the relative frequency to decrease.</a:t>
            </a:r>
            <a:endParaRPr sz="2600"/>
          </a:p>
          <a:p>
            <a:pPr marL="914400" indent="-393700">
              <a:spcBef>
                <a:spcPts val="0"/>
              </a:spcBef>
              <a:buSzPts val="2600"/>
              <a:buAutoNum type="alphaUcPeriod"/>
            </a:pPr>
            <a:r>
              <a:rPr lang="en" sz="2600"/>
              <a:t>The space between wave crests is expanding along with all of the rest of the space in the universe.</a:t>
            </a:r>
            <a:endParaRPr sz="2600"/>
          </a:p>
          <a:p>
            <a:pPr marL="0" indent="0">
              <a:buNone/>
            </a:pPr>
            <a:endParaRPr sz="2600"/>
          </a:p>
        </p:txBody>
      </p:sp>
      <p:sp>
        <p:nvSpPr>
          <p:cNvPr id="59" name="Google Shape;59;p13"/>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5</a:t>
            </a:r>
            <a:endParaRPr/>
          </a:p>
        </p:txBody>
      </p:sp>
    </p:spTree>
    <p:extLst>
      <p:ext uri="{BB962C8B-B14F-4D97-AF65-F5344CB8AC3E}">
        <p14:creationId xmlns:p14="http://schemas.microsoft.com/office/powerpoint/2010/main" val="3892294478"/>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098" name="Picture 2" descr="https://upload.wikimedia.org/wikipedia/commons/thumb/c/cd/Cmbr.svg/1024px-Cmbr.svg.png">
            <a:extLst>
              <a:ext uri="{FF2B5EF4-FFF2-40B4-BE49-F238E27FC236}">
                <a16:creationId xmlns:a16="http://schemas.microsoft.com/office/drawing/2014/main" id="{99947C27-496C-4D09-8F97-58B157F60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0"/>
            <a:ext cx="8574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4A95C1-79C0-42AB-913E-91FD5E0D4374}"/>
              </a:ext>
            </a:extLst>
          </p:cNvPr>
          <p:cNvSpPr/>
          <p:nvPr/>
        </p:nvSpPr>
        <p:spPr>
          <a:xfrm>
            <a:off x="7071360" y="2141696"/>
            <a:ext cx="6096000" cy="1477328"/>
          </a:xfrm>
          <a:prstGeom prst="rect">
            <a:avLst/>
          </a:prstGeom>
        </p:spPr>
        <p:txBody>
          <a:bodyPr>
            <a:spAutoFit/>
          </a:bodyPr>
          <a:lstStyle/>
          <a:p>
            <a:r>
              <a:rPr lang="en-US" b="0" i="0" dirty="0">
                <a:solidFill>
                  <a:srgbClr val="222222"/>
                </a:solidFill>
                <a:effectLst/>
                <a:latin typeface="Arial" panose="020B0604020202020204" pitchFamily="34" charset="0"/>
              </a:rPr>
              <a:t>Cosmic Microwave Background (CMB) spectrum plotted in waves per centimeter vs. intensity. The solid curve shows the expected intensity from a single temperature blackbody spectrum, as predicted by the hot Big Bang theory</a:t>
            </a:r>
            <a:endParaRPr lang="en-US" dirty="0"/>
          </a:p>
        </p:txBody>
      </p:sp>
    </p:spTree>
    <p:extLst>
      <p:ext uri="{BB962C8B-B14F-4D97-AF65-F5344CB8AC3E}">
        <p14:creationId xmlns:p14="http://schemas.microsoft.com/office/powerpoint/2010/main" val="2955926170"/>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cosmic microwave background was not always microwaves. The reason it is composed of microwaves today is that</a:t>
            </a:r>
            <a:endParaRPr/>
          </a:p>
          <a:p>
            <a:pPr marL="914400">
              <a:buAutoNum type="alphaUcPeriod"/>
            </a:pPr>
            <a:r>
              <a:rPr lang="en"/>
              <a:t>The oscillations responsible for them have decreased in frequency.</a:t>
            </a:r>
            <a:endParaRPr/>
          </a:p>
          <a:p>
            <a:pPr marL="914400">
              <a:spcBef>
                <a:spcPts val="0"/>
              </a:spcBef>
              <a:buAutoNum type="alphaUcPeriod"/>
            </a:pPr>
            <a:r>
              <a:rPr lang="en"/>
              <a:t>The universe has been expanding since those photons were formed.</a:t>
            </a:r>
            <a:endParaRPr/>
          </a:p>
          <a:p>
            <a:pPr marL="914400">
              <a:spcBef>
                <a:spcPts val="0"/>
              </a:spcBef>
              <a:buAutoNum type="alphaUcPeriod"/>
            </a:pPr>
            <a:r>
              <a:rPr lang="en"/>
              <a:t>The universe is cooler than it was in the past.</a:t>
            </a:r>
            <a:endParaRPr/>
          </a:p>
        </p:txBody>
      </p:sp>
      <p:sp>
        <p:nvSpPr>
          <p:cNvPr id="35" name="Google Shape;35;p9"/>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1</a:t>
            </a:r>
            <a:endParaRPr/>
          </a:p>
        </p:txBody>
      </p:sp>
    </p:spTree>
    <p:extLst>
      <p:ext uri="{BB962C8B-B14F-4D97-AF65-F5344CB8AC3E}">
        <p14:creationId xmlns:p14="http://schemas.microsoft.com/office/powerpoint/2010/main" val="772709583"/>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temperature associated with the CMB is approximately</a:t>
            </a:r>
            <a:endParaRPr/>
          </a:p>
          <a:p>
            <a:pPr marL="914400">
              <a:buAutoNum type="alphaUcPeriod"/>
            </a:pPr>
            <a:r>
              <a:rPr lang="en"/>
              <a:t>0.3 K.</a:t>
            </a:r>
            <a:endParaRPr/>
          </a:p>
          <a:p>
            <a:pPr marL="914400">
              <a:spcBef>
                <a:spcPts val="0"/>
              </a:spcBef>
              <a:buAutoNum type="alphaUcPeriod"/>
            </a:pPr>
            <a:r>
              <a:rPr lang="en"/>
              <a:t>3 K.</a:t>
            </a:r>
            <a:endParaRPr/>
          </a:p>
          <a:p>
            <a:pPr marL="914400">
              <a:spcBef>
                <a:spcPts val="0"/>
              </a:spcBef>
              <a:buAutoNum type="alphaUcPeriod"/>
            </a:pPr>
            <a:r>
              <a:rPr lang="en"/>
              <a:t>30 K.</a:t>
            </a:r>
            <a:endParaRPr/>
          </a:p>
          <a:p>
            <a:pPr marL="914400">
              <a:spcBef>
                <a:spcPts val="0"/>
              </a:spcBef>
              <a:buAutoNum type="alphaUcPeriod"/>
            </a:pPr>
            <a:r>
              <a:rPr lang="en"/>
              <a:t>300 K.</a:t>
            </a:r>
            <a:endParaRPr/>
          </a:p>
        </p:txBody>
      </p:sp>
      <p:sp>
        <p:nvSpPr>
          <p:cNvPr id="41" name="Google Shape;41;p10"/>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2</a:t>
            </a:r>
            <a:endParaRPr/>
          </a:p>
        </p:txBody>
      </p:sp>
    </p:spTree>
    <p:extLst>
      <p:ext uri="{BB962C8B-B14F-4D97-AF65-F5344CB8AC3E}">
        <p14:creationId xmlns:p14="http://schemas.microsoft.com/office/powerpoint/2010/main" val="3877616551"/>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CMB seems to be coming more strongly (i.e. with higher intensity) from which direction?</a:t>
            </a:r>
            <a:endParaRPr/>
          </a:p>
          <a:p>
            <a:pPr marL="914400">
              <a:buAutoNum type="alphaUcPeriod"/>
            </a:pPr>
            <a:r>
              <a:rPr lang="en"/>
              <a:t>From our sun.</a:t>
            </a:r>
            <a:endParaRPr/>
          </a:p>
          <a:p>
            <a:pPr marL="914400">
              <a:spcBef>
                <a:spcPts val="0"/>
              </a:spcBef>
              <a:buAutoNum type="alphaUcPeriod"/>
            </a:pPr>
            <a:r>
              <a:rPr lang="en"/>
              <a:t>From the center of our galaxy.</a:t>
            </a:r>
            <a:endParaRPr/>
          </a:p>
          <a:p>
            <a:pPr marL="914400">
              <a:spcBef>
                <a:spcPts val="0"/>
              </a:spcBef>
              <a:buAutoNum type="alphaUcPeriod"/>
            </a:pPr>
            <a:r>
              <a:rPr lang="en"/>
              <a:t>From the center of our local cluster.</a:t>
            </a:r>
            <a:endParaRPr/>
          </a:p>
          <a:p>
            <a:pPr marL="914400">
              <a:spcBef>
                <a:spcPts val="0"/>
              </a:spcBef>
              <a:buAutoNum type="alphaUcPeriod"/>
            </a:pPr>
            <a:r>
              <a:rPr lang="en"/>
              <a:t>From the center of the universe.</a:t>
            </a:r>
            <a:endParaRPr/>
          </a:p>
          <a:p>
            <a:pPr marL="914400">
              <a:spcBef>
                <a:spcPts val="0"/>
              </a:spcBef>
              <a:buAutoNum type="alphaUcPeriod"/>
            </a:pPr>
            <a:r>
              <a:rPr lang="en"/>
              <a:t>None of the above.</a:t>
            </a:r>
            <a:endParaRPr/>
          </a:p>
        </p:txBody>
      </p:sp>
      <p:sp>
        <p:nvSpPr>
          <p:cNvPr id="47" name="Google Shape;47;p11"/>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3</a:t>
            </a:r>
            <a:endParaRPr/>
          </a:p>
        </p:txBody>
      </p:sp>
    </p:spTree>
    <p:extLst>
      <p:ext uri="{BB962C8B-B14F-4D97-AF65-F5344CB8AC3E}">
        <p14:creationId xmlns:p14="http://schemas.microsoft.com/office/powerpoint/2010/main" val="2423722369"/>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5124" name="Picture 4" descr="https://lambda.gsfc.nasa.gov/product/cobe/cobe_images/cmb_fluctuations_big.gif">
            <a:extLst>
              <a:ext uri="{FF2B5EF4-FFF2-40B4-BE49-F238E27FC236}">
                <a16:creationId xmlns:a16="http://schemas.microsoft.com/office/drawing/2014/main" id="{56676065-DBAB-49CB-BBF6-0B45835EA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46" y="328836"/>
            <a:ext cx="975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0CB430-E18B-4F03-A958-243DDF5083FE}"/>
              </a:ext>
            </a:extLst>
          </p:cNvPr>
          <p:cNvSpPr/>
          <p:nvPr/>
        </p:nvSpPr>
        <p:spPr>
          <a:xfrm>
            <a:off x="2674960" y="5192637"/>
            <a:ext cx="6130878" cy="1569660"/>
          </a:xfrm>
          <a:prstGeom prst="rect">
            <a:avLst/>
          </a:prstGeom>
        </p:spPr>
        <p:txBody>
          <a:bodyPr wrap="square">
            <a:spAutoFit/>
          </a:bodyPr>
          <a:lstStyle/>
          <a:p>
            <a:r>
              <a:rPr lang="en-US" sz="1200" b="0" i="0" dirty="0">
                <a:solidFill>
                  <a:srgbClr val="000000"/>
                </a:solidFill>
                <a:effectLst/>
                <a:latin typeface="Verdana" panose="020B0604030504040204" pitchFamily="34" charset="0"/>
              </a:rPr>
              <a:t>The extremely faint cosmic microwave background fluctuations are only one part in 100,000 compared to the 2.73 degree Kelvin average temperature of the radiation field. The cosmic microwave background radiation is a remnant of the Big Bang and the fluctuations are the imprint of density contrast in the early universe. The density ripples are believed to have given rise to the structures that populate the universe today: clusters of galaxies and vast regions devoid of galaxies. (</a:t>
            </a:r>
            <a:r>
              <a:rPr lang="en-US" sz="1200" dirty="0">
                <a:hlinkClick r:id="rId3"/>
              </a:rPr>
              <a:t>https://lambda.gsfc.nasa.gov/product/cobe/dmr_image.cfm</a:t>
            </a:r>
            <a:r>
              <a:rPr lang="en-US" sz="1200" dirty="0"/>
              <a:t>)</a:t>
            </a:r>
          </a:p>
        </p:txBody>
      </p:sp>
    </p:spTree>
    <p:extLst>
      <p:ext uri="{BB962C8B-B14F-4D97-AF65-F5344CB8AC3E}">
        <p14:creationId xmlns:p14="http://schemas.microsoft.com/office/powerpoint/2010/main" val="627177979"/>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a:t>The rotational period of a spiral galaxy like ours is</a:t>
            </a:r>
            <a:endParaRPr/>
          </a:p>
          <a:p>
            <a:pPr marL="914400">
              <a:buAutoNum type="alphaUcPeriod"/>
            </a:pPr>
            <a:r>
              <a:rPr lang="en"/>
              <a:t>A few centuries.</a:t>
            </a:r>
            <a:endParaRPr/>
          </a:p>
          <a:p>
            <a:pPr marL="914400">
              <a:spcBef>
                <a:spcPts val="0"/>
              </a:spcBef>
              <a:buAutoNum type="alphaUcPeriod"/>
            </a:pPr>
            <a:r>
              <a:rPr lang="en"/>
              <a:t>Tens of thousands years.</a:t>
            </a:r>
            <a:endParaRPr/>
          </a:p>
          <a:p>
            <a:pPr marL="914400">
              <a:spcBef>
                <a:spcPts val="0"/>
              </a:spcBef>
              <a:buAutoNum type="alphaUcPeriod"/>
            </a:pPr>
            <a:r>
              <a:rPr lang="en"/>
              <a:t>A few million years.</a:t>
            </a:r>
            <a:endParaRPr/>
          </a:p>
          <a:p>
            <a:pPr marL="914400">
              <a:spcBef>
                <a:spcPts val="0"/>
              </a:spcBef>
              <a:buAutoNum type="alphaUcPeriod"/>
            </a:pPr>
            <a:r>
              <a:rPr lang="en"/>
              <a:t>A few hundred million years.</a:t>
            </a:r>
            <a:endParaRPr/>
          </a:p>
          <a:p>
            <a:pPr marL="914400">
              <a:spcBef>
                <a:spcPts val="0"/>
              </a:spcBef>
              <a:buAutoNum type="alphaUcPeriod"/>
            </a:pPr>
            <a:r>
              <a:rPr lang="en"/>
              <a:t>Tens of billions of years.</a:t>
            </a:r>
            <a:endParaRPr/>
          </a:p>
        </p:txBody>
      </p:sp>
      <p:sp>
        <p:nvSpPr>
          <p:cNvPr id="53" name="Google Shape;53;p12"/>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4</a:t>
            </a:r>
            <a:endParaRPr/>
          </a:p>
        </p:txBody>
      </p:sp>
    </p:spTree>
    <p:extLst>
      <p:ext uri="{BB962C8B-B14F-4D97-AF65-F5344CB8AC3E}">
        <p14:creationId xmlns:p14="http://schemas.microsoft.com/office/powerpoint/2010/main" val="1406761473"/>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a:t>In order to account for the observed rotation of galaxies, what percent of the total </a:t>
            </a:r>
            <a:r>
              <a:rPr lang="en" b="1" i="1"/>
              <a:t>matter</a:t>
            </a:r>
            <a:r>
              <a:rPr lang="en"/>
              <a:t> in the universe must be dark matter?</a:t>
            </a:r>
            <a:endParaRPr/>
          </a:p>
          <a:p>
            <a:pPr lvl="1" indent="-419100">
              <a:spcBef>
                <a:spcPts val="480"/>
              </a:spcBef>
              <a:buSzPts val="3000"/>
              <a:buAutoNum type="alphaUcPeriod"/>
            </a:pPr>
            <a:r>
              <a:rPr lang="en" sz="3000"/>
              <a:t>Less than 5%</a:t>
            </a:r>
            <a:endParaRPr sz="3000"/>
          </a:p>
          <a:p>
            <a:pPr lvl="1" indent="-419100">
              <a:buSzPts val="3000"/>
              <a:buAutoNum type="alphaUcPeriod"/>
            </a:pPr>
            <a:r>
              <a:rPr lang="en" sz="3000"/>
              <a:t>About 10-20%.</a:t>
            </a:r>
            <a:endParaRPr sz="3000"/>
          </a:p>
          <a:p>
            <a:pPr lvl="1" indent="-419100">
              <a:buSzPts val="3000"/>
              <a:buAutoNum type="alphaUcPeriod"/>
            </a:pPr>
            <a:r>
              <a:rPr lang="en" sz="3000"/>
              <a:t>About 25-35%.</a:t>
            </a:r>
            <a:endParaRPr sz="3000"/>
          </a:p>
          <a:p>
            <a:pPr lvl="1" indent="-419100">
              <a:buSzPts val="3000"/>
              <a:buAutoNum type="alphaUcPeriod"/>
            </a:pPr>
            <a:r>
              <a:rPr lang="en" sz="3000"/>
              <a:t>About 50-60%.</a:t>
            </a:r>
            <a:endParaRPr sz="3000"/>
          </a:p>
          <a:p>
            <a:pPr lvl="1" indent="-419100">
              <a:buSzPts val="3000"/>
              <a:buAutoNum type="alphaUcPeriod"/>
            </a:pPr>
            <a:r>
              <a:rPr lang="en" sz="3000"/>
              <a:t>About 80-90%.</a:t>
            </a:r>
            <a:endParaRPr sz="3000"/>
          </a:p>
        </p:txBody>
      </p:sp>
      <p:sp>
        <p:nvSpPr>
          <p:cNvPr id="59" name="Google Shape;59;p13"/>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5</a:t>
            </a:r>
            <a:endParaRPr/>
          </a:p>
        </p:txBody>
      </p:sp>
    </p:spTree>
    <p:extLst>
      <p:ext uri="{BB962C8B-B14F-4D97-AF65-F5344CB8AC3E}">
        <p14:creationId xmlns:p14="http://schemas.microsoft.com/office/powerpoint/2010/main" val="289985897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study of the universe on a large scale, including its origin, evolution, and future, is known as</a:t>
            </a:r>
            <a:endParaRPr/>
          </a:p>
          <a:p>
            <a:pPr marL="914400">
              <a:buAutoNum type="alphaUcPeriod"/>
            </a:pPr>
            <a:r>
              <a:rPr lang="en"/>
              <a:t>Astronomy.</a:t>
            </a:r>
            <a:endParaRPr/>
          </a:p>
          <a:p>
            <a:pPr marL="914400">
              <a:spcBef>
                <a:spcPts val="0"/>
              </a:spcBef>
              <a:buAutoNum type="alphaUcPeriod"/>
            </a:pPr>
            <a:r>
              <a:rPr lang="en"/>
              <a:t>Astrophysics.</a:t>
            </a:r>
            <a:endParaRPr/>
          </a:p>
          <a:p>
            <a:pPr marL="914400">
              <a:spcBef>
                <a:spcPts val="0"/>
              </a:spcBef>
              <a:buAutoNum type="alphaUcPeriod"/>
            </a:pPr>
            <a:r>
              <a:rPr lang="en"/>
              <a:t>Cosmetology.</a:t>
            </a:r>
            <a:endParaRPr/>
          </a:p>
          <a:p>
            <a:pPr marL="914400">
              <a:spcBef>
                <a:spcPts val="0"/>
              </a:spcBef>
              <a:buAutoNum type="alphaUcPeriod"/>
            </a:pPr>
            <a:r>
              <a:rPr lang="en"/>
              <a:t>Cosmology.</a:t>
            </a:r>
            <a:endParaRPr/>
          </a:p>
          <a:p>
            <a:pPr marL="914400">
              <a:spcBef>
                <a:spcPts val="0"/>
              </a:spcBef>
              <a:buAutoNum type="alphaUcPeriod"/>
            </a:pPr>
            <a:r>
              <a:rPr lang="en"/>
              <a:t>Universology.</a:t>
            </a:r>
            <a:endParaRPr/>
          </a:p>
        </p:txBody>
      </p:sp>
      <p:sp>
        <p:nvSpPr>
          <p:cNvPr id="35" name="Google Shape;35;p9"/>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1</a:t>
            </a:r>
            <a:endParaRPr/>
          </a:p>
        </p:txBody>
      </p:sp>
    </p:spTree>
    <p:extLst>
      <p:ext uri="{BB962C8B-B14F-4D97-AF65-F5344CB8AC3E}">
        <p14:creationId xmlns:p14="http://schemas.microsoft.com/office/powerpoint/2010/main" val="2704700912"/>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87E5-BB4B-4ADF-BFB0-7BCC20E9F1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44716A-5F74-4BD4-A3F9-8B7C401881E0}"/>
              </a:ext>
            </a:extLst>
          </p:cNvPr>
          <p:cNvSpPr>
            <a:spLocks noGrp="1"/>
          </p:cNvSpPr>
          <p:nvPr>
            <p:ph idx="1"/>
          </p:nvPr>
        </p:nvSpPr>
        <p:spPr/>
        <p:txBody>
          <a:bodyPr/>
          <a:lstStyle/>
          <a:p>
            <a:endParaRPr lang="en-US"/>
          </a:p>
        </p:txBody>
      </p:sp>
      <p:pic>
        <p:nvPicPr>
          <p:cNvPr id="6146" name="Picture 2" descr="https://www-spof.gsfc.nasa.gov/stargaze/Sfigs/vrot.jpg">
            <a:extLst>
              <a:ext uri="{FF2B5EF4-FFF2-40B4-BE49-F238E27FC236}">
                <a16:creationId xmlns:a16="http://schemas.microsoft.com/office/drawing/2014/main" id="{813DAD7D-3478-4451-8119-0856FF77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684" y="217488"/>
            <a:ext cx="7591939" cy="5472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FBE4EA-9AAA-485E-9CF3-F3416E33989E}"/>
              </a:ext>
            </a:extLst>
          </p:cNvPr>
          <p:cNvSpPr/>
          <p:nvPr/>
        </p:nvSpPr>
        <p:spPr>
          <a:xfrm>
            <a:off x="3098760" y="6028174"/>
            <a:ext cx="5628720" cy="369332"/>
          </a:xfrm>
          <a:prstGeom prst="rect">
            <a:avLst/>
          </a:prstGeom>
        </p:spPr>
        <p:txBody>
          <a:bodyPr wrap="none">
            <a:spAutoFit/>
          </a:bodyPr>
          <a:lstStyle/>
          <a:p>
            <a:r>
              <a:rPr lang="en-US" dirty="0">
                <a:hlinkClick r:id="rId3"/>
              </a:rPr>
              <a:t>https://www-spof.gsfc.nasa.gov/stargaze/Sun4Adop3.htm</a:t>
            </a:r>
            <a:endParaRPr lang="en-US" dirty="0"/>
          </a:p>
        </p:txBody>
      </p:sp>
    </p:spTree>
    <p:extLst>
      <p:ext uri="{BB962C8B-B14F-4D97-AF65-F5344CB8AC3E}">
        <p14:creationId xmlns:p14="http://schemas.microsoft.com/office/powerpoint/2010/main" val="2668753718"/>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261402"/>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If all the galaxies in the universe were moving about randomly, we would expect to see</a:t>
            </a:r>
            <a:endParaRPr/>
          </a:p>
          <a:p>
            <a:pPr marL="914400">
              <a:buAutoNum type="alphaUcPeriod"/>
            </a:pPr>
            <a:r>
              <a:rPr lang="en"/>
              <a:t>All galaxies blue shifted.</a:t>
            </a:r>
            <a:endParaRPr/>
          </a:p>
          <a:p>
            <a:pPr marL="914400">
              <a:spcBef>
                <a:spcPts val="0"/>
              </a:spcBef>
              <a:buAutoNum type="alphaUcPeriod"/>
            </a:pPr>
            <a:r>
              <a:rPr lang="en"/>
              <a:t>All galaxies red shifted.</a:t>
            </a:r>
            <a:endParaRPr/>
          </a:p>
          <a:p>
            <a:pPr marL="914400">
              <a:spcBef>
                <a:spcPts val="0"/>
              </a:spcBef>
              <a:buAutoNum type="alphaUcPeriod"/>
            </a:pPr>
            <a:r>
              <a:rPr lang="en"/>
              <a:t>An approximately equal number of blue shifted and red shifted galaxies.</a:t>
            </a:r>
            <a:endParaRPr/>
          </a:p>
          <a:p>
            <a:pPr marL="914400">
              <a:spcBef>
                <a:spcPts val="0"/>
              </a:spcBef>
              <a:buAutoNum type="alphaUcPeriod"/>
            </a:pPr>
            <a:r>
              <a:rPr lang="en"/>
              <a:t>No blue shift or red shift in the galaxies.</a:t>
            </a:r>
            <a:endParaRPr/>
          </a:p>
        </p:txBody>
      </p:sp>
      <p:sp>
        <p:nvSpPr>
          <p:cNvPr id="41" name="Google Shape;41;p10"/>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2</a:t>
            </a:r>
            <a:endParaRPr/>
          </a:p>
        </p:txBody>
      </p:sp>
    </p:spTree>
    <p:extLst>
      <p:ext uri="{BB962C8B-B14F-4D97-AF65-F5344CB8AC3E}">
        <p14:creationId xmlns:p14="http://schemas.microsoft.com/office/powerpoint/2010/main" val="787994385"/>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In general, the more distant a galaxy is from us,</a:t>
            </a:r>
            <a:endParaRPr/>
          </a:p>
          <a:p>
            <a:pPr marL="914400">
              <a:buAutoNum type="alphaUcPeriod"/>
            </a:pPr>
            <a:r>
              <a:rPr lang="en"/>
              <a:t>The faster it is moving away from us.</a:t>
            </a:r>
            <a:endParaRPr/>
          </a:p>
          <a:p>
            <a:pPr marL="914400">
              <a:spcBef>
                <a:spcPts val="0"/>
              </a:spcBef>
              <a:buAutoNum type="alphaUcPeriod"/>
            </a:pPr>
            <a:r>
              <a:rPr lang="en"/>
              <a:t>The faster it is moving toward us.</a:t>
            </a:r>
            <a:endParaRPr/>
          </a:p>
          <a:p>
            <a:pPr marL="914400">
              <a:spcBef>
                <a:spcPts val="0"/>
              </a:spcBef>
              <a:buAutoNum type="alphaUcPeriod"/>
            </a:pPr>
            <a:r>
              <a:rPr lang="en"/>
              <a:t>The slower it is moving away from us.</a:t>
            </a:r>
            <a:endParaRPr/>
          </a:p>
          <a:p>
            <a:pPr marL="914400">
              <a:spcBef>
                <a:spcPts val="0"/>
              </a:spcBef>
              <a:buAutoNum type="alphaUcPeriod"/>
            </a:pPr>
            <a:r>
              <a:rPr lang="en"/>
              <a:t>The slower it is moving toward us.</a:t>
            </a:r>
            <a:endParaRPr/>
          </a:p>
        </p:txBody>
      </p:sp>
      <p:sp>
        <p:nvSpPr>
          <p:cNvPr id="47" name="Google Shape;47;p11"/>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3</a:t>
            </a:r>
            <a:endParaRPr/>
          </a:p>
        </p:txBody>
      </p:sp>
    </p:spTree>
    <p:extLst>
      <p:ext uri="{BB962C8B-B14F-4D97-AF65-F5344CB8AC3E}">
        <p14:creationId xmlns:p14="http://schemas.microsoft.com/office/powerpoint/2010/main" val="249975937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026" name="Picture 2" descr="https://upload.wikimedia.org/wikipedia/commons/thumb/f/f3/Orion_Nebula_-_Hubble_2006_mosaic_18000.jpg/800px-Orion_Nebula_-_Hubble_2006_mosaic_18000.jpg">
            <a:extLst>
              <a:ext uri="{FF2B5EF4-FFF2-40B4-BE49-F238E27FC236}">
                <a16:creationId xmlns:a16="http://schemas.microsoft.com/office/drawing/2014/main" id="{50646584-6082-4914-B8B2-C436CB9E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76967" cy="5076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Andromeda Galaxy (20703855582).jpg">
            <a:extLst>
              <a:ext uri="{FF2B5EF4-FFF2-40B4-BE49-F238E27FC236}">
                <a16:creationId xmlns:a16="http://schemas.microsoft.com/office/drawing/2014/main" id="{FED9AFD9-00E8-439F-ABD3-0A17A82020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64%" r="20.261%"/>
          <a:stretch/>
        </p:blipFill>
        <p:spPr bwMode="auto">
          <a:xfrm>
            <a:off x="5063319" y="0"/>
            <a:ext cx="5227092" cy="5076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2DC31A-A3E2-4912-BA8C-EA990EA3D286}"/>
              </a:ext>
            </a:extLst>
          </p:cNvPr>
          <p:cNvSpPr txBox="1"/>
          <p:nvPr/>
        </p:nvSpPr>
        <p:spPr>
          <a:xfrm>
            <a:off x="6920931" y="5530983"/>
            <a:ext cx="1626151" cy="369332"/>
          </a:xfrm>
          <a:prstGeom prst="rect">
            <a:avLst/>
          </a:prstGeom>
          <a:noFill/>
        </p:spPr>
        <p:txBody>
          <a:bodyPr wrap="none" rtlCol="0">
            <a:spAutoFit/>
          </a:bodyPr>
          <a:lstStyle/>
          <a:p>
            <a:r>
              <a:rPr lang="en-US" dirty="0"/>
              <a:t>US Park Service</a:t>
            </a:r>
          </a:p>
        </p:txBody>
      </p:sp>
      <p:sp>
        <p:nvSpPr>
          <p:cNvPr id="7" name="TextBox 6">
            <a:extLst>
              <a:ext uri="{FF2B5EF4-FFF2-40B4-BE49-F238E27FC236}">
                <a16:creationId xmlns:a16="http://schemas.microsoft.com/office/drawing/2014/main" id="{24679413-B75D-450F-B12D-CBDEB18DDD49}"/>
              </a:ext>
            </a:extLst>
          </p:cNvPr>
          <p:cNvSpPr txBox="1"/>
          <p:nvPr/>
        </p:nvSpPr>
        <p:spPr>
          <a:xfrm>
            <a:off x="2271442" y="5559037"/>
            <a:ext cx="1327223" cy="369332"/>
          </a:xfrm>
          <a:prstGeom prst="rect">
            <a:avLst/>
          </a:prstGeom>
          <a:noFill/>
        </p:spPr>
        <p:txBody>
          <a:bodyPr wrap="none" rtlCol="0">
            <a:spAutoFit/>
          </a:bodyPr>
          <a:lstStyle/>
          <a:p>
            <a:r>
              <a:rPr lang="en-US" dirty="0"/>
              <a:t>NASA image</a:t>
            </a:r>
          </a:p>
        </p:txBody>
      </p:sp>
    </p:spTree>
    <p:extLst>
      <p:ext uri="{BB962C8B-B14F-4D97-AF65-F5344CB8AC3E}">
        <p14:creationId xmlns:p14="http://schemas.microsoft.com/office/powerpoint/2010/main" val="3830872164"/>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052" name="Picture 4" descr="https://upload.wikimedia.org/wikipedia/commons/thumb/9/9c/Cellarius_ptolemaic_system.jpg/1024px-Cellarius_ptolemaic_system.jpg">
            <a:extLst>
              <a:ext uri="{FF2B5EF4-FFF2-40B4-BE49-F238E27FC236}">
                <a16:creationId xmlns:a16="http://schemas.microsoft.com/office/drawing/2014/main" id="{58673ABE-149D-444F-9321-FA0D6F330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098" y="1371448"/>
            <a:ext cx="4703741" cy="39319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ile:Copernican heliocentrism diagram-2.jpg">
            <a:extLst>
              <a:ext uri="{FF2B5EF4-FFF2-40B4-BE49-F238E27FC236}">
                <a16:creationId xmlns:a16="http://schemas.microsoft.com/office/drawing/2014/main" id="{84C5D9E9-2BD4-4DFF-BABD-01D1C6273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542" y="429954"/>
            <a:ext cx="3363276" cy="30808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Planet Discovery Neighbourhood in Milky Way Galaxy.jpeg">
            <a:extLst>
              <a:ext uri="{FF2B5EF4-FFF2-40B4-BE49-F238E27FC236}">
                <a16:creationId xmlns:a16="http://schemas.microsoft.com/office/drawing/2014/main" id="{919EA473-4DCE-4CB6-83CD-EABC3B07A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791" y="2776116"/>
            <a:ext cx="4314507" cy="32562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1820BDD-7031-414E-888C-C298EF94ADC5}"/>
              </a:ext>
            </a:extLst>
          </p:cNvPr>
          <p:cNvCxnSpPr/>
          <p:nvPr/>
        </p:nvCxnSpPr>
        <p:spPr>
          <a:xfrm flipV="1">
            <a:off x="4294498" y="2326488"/>
            <a:ext cx="1239520" cy="1076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A6F698-C8DE-46AF-BCB5-FC146FE8C0C6}"/>
              </a:ext>
            </a:extLst>
          </p:cNvPr>
          <p:cNvCxnSpPr>
            <a:cxnSpLocks/>
          </p:cNvCxnSpPr>
          <p:nvPr/>
        </p:nvCxnSpPr>
        <p:spPr>
          <a:xfrm>
            <a:off x="6425823" y="2204720"/>
            <a:ext cx="1121391" cy="2189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501629"/>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569492"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1981200"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146412"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1994849"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596788" y="1719618"/>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085477"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6662397"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7249251" y="2022144"/>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7922541"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7936190"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488443"/>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569492"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1981200"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146412"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1994849"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596788" y="1719618"/>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085477"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6662397"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7249251" y="2022144"/>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7922541"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7936190"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1491509-BCB8-4037-8045-AA2BD7D5C47D}"/>
              </a:ext>
            </a:extLst>
          </p:cNvPr>
          <p:cNvCxnSpPr/>
          <p:nvPr/>
        </p:nvCxnSpPr>
        <p:spPr>
          <a:xfrm>
            <a:off x="8065826" y="2906973"/>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3A953B5-7E52-4EFB-AE10-21D4E2EE3BD9}"/>
              </a:ext>
            </a:extLst>
          </p:cNvPr>
          <p:cNvCxnSpPr>
            <a:cxnSpLocks/>
          </p:cNvCxnSpPr>
          <p:nvPr/>
        </p:nvCxnSpPr>
        <p:spPr>
          <a:xfrm>
            <a:off x="8900616" y="2922895"/>
            <a:ext cx="5026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047BDC-DFC2-422A-AA69-C4C00875818D}"/>
              </a:ext>
            </a:extLst>
          </p:cNvPr>
          <p:cNvCxnSpPr>
            <a:cxnSpLocks/>
          </p:cNvCxnSpPr>
          <p:nvPr/>
        </p:nvCxnSpPr>
        <p:spPr>
          <a:xfrm>
            <a:off x="9708108" y="2897874"/>
            <a:ext cx="84161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194F1AC-668A-4D80-9E37-B9E04C58CCD3}"/>
              </a:ext>
            </a:extLst>
          </p:cNvPr>
          <p:cNvSpPr txBox="1"/>
          <p:nvPr/>
        </p:nvSpPr>
        <p:spPr>
          <a:xfrm>
            <a:off x="1105469" y="5418160"/>
            <a:ext cx="3630304" cy="523220"/>
          </a:xfrm>
          <a:prstGeom prst="rect">
            <a:avLst/>
          </a:prstGeom>
          <a:noFill/>
        </p:spPr>
        <p:txBody>
          <a:bodyPr wrap="square" rtlCol="0">
            <a:spAutoFit/>
          </a:bodyPr>
          <a:lstStyle/>
          <a:p>
            <a:r>
              <a:rPr lang="en-US" sz="2800" dirty="0"/>
              <a:t>Dot A Reference Frame</a:t>
            </a:r>
          </a:p>
        </p:txBody>
      </p:sp>
    </p:spTree>
    <p:extLst>
      <p:ext uri="{BB962C8B-B14F-4D97-AF65-F5344CB8AC3E}">
        <p14:creationId xmlns:p14="http://schemas.microsoft.com/office/powerpoint/2010/main" val="978229489"/>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965276"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2376984"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542196"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2390633"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992572" y="1719618"/>
            <a:ext cx="429926" cy="369332"/>
          </a:xfrm>
          <a:prstGeom prst="rect">
            <a:avLst/>
          </a:prstGeom>
          <a:noFill/>
        </p:spPr>
        <p:txBody>
          <a:bodyPr wrap="none" rtlCol="0">
            <a:spAutoFit/>
          </a:bodyPr>
          <a:lstStyle/>
          <a:p>
            <a:r>
              <a:rPr lang="en-US" dirty="0" err="1"/>
              <a:t>r</a:t>
            </a:r>
            <a:r>
              <a:rPr lang="en-US" baseline="-25%" dirty="0" err="1"/>
              <a:t>BC</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904346"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7481266"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8068120" y="2022144"/>
            <a:ext cx="429926" cy="369332"/>
          </a:xfrm>
          <a:prstGeom prst="rect">
            <a:avLst/>
          </a:prstGeom>
          <a:noFill/>
        </p:spPr>
        <p:txBody>
          <a:bodyPr wrap="none" rtlCol="0">
            <a:spAutoFit/>
          </a:bodyPr>
          <a:lstStyle/>
          <a:p>
            <a:r>
              <a:rPr lang="en-US" dirty="0" err="1"/>
              <a:t>r</a:t>
            </a:r>
            <a:r>
              <a:rPr lang="en-US" baseline="-25%" dirty="0" err="1"/>
              <a:t>BC</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8741410"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8755059"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1491509-BCB8-4037-8045-AA2BD7D5C47D}"/>
              </a:ext>
            </a:extLst>
          </p:cNvPr>
          <p:cNvCxnSpPr>
            <a:cxnSpLocks/>
          </p:cNvCxnSpPr>
          <p:nvPr/>
        </p:nvCxnSpPr>
        <p:spPr>
          <a:xfrm flipH="1">
            <a:off x="7574510" y="2893325"/>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3A953B5-7E52-4EFB-AE10-21D4E2EE3BD9}"/>
              </a:ext>
            </a:extLst>
          </p:cNvPr>
          <p:cNvCxnSpPr>
            <a:cxnSpLocks/>
          </p:cNvCxnSpPr>
          <p:nvPr/>
        </p:nvCxnSpPr>
        <p:spPr>
          <a:xfrm flipH="1">
            <a:off x="6484962" y="2922895"/>
            <a:ext cx="5026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4999F59-3CAE-436D-A58E-8CC1476EAEC2}"/>
              </a:ext>
            </a:extLst>
          </p:cNvPr>
          <p:cNvCxnSpPr>
            <a:cxnSpLocks/>
          </p:cNvCxnSpPr>
          <p:nvPr/>
        </p:nvCxnSpPr>
        <p:spPr>
          <a:xfrm>
            <a:off x="9746778" y="2895597"/>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BBE44C-B9AF-4C2D-8BD3-7F95E2ED9EE4}"/>
              </a:ext>
            </a:extLst>
          </p:cNvPr>
          <p:cNvSpPr txBox="1"/>
          <p:nvPr/>
        </p:nvSpPr>
        <p:spPr>
          <a:xfrm>
            <a:off x="1105469" y="5418160"/>
            <a:ext cx="3630304" cy="523220"/>
          </a:xfrm>
          <a:prstGeom prst="rect">
            <a:avLst/>
          </a:prstGeom>
          <a:noFill/>
        </p:spPr>
        <p:txBody>
          <a:bodyPr wrap="square" rtlCol="0">
            <a:spAutoFit/>
          </a:bodyPr>
          <a:lstStyle/>
          <a:p>
            <a:r>
              <a:rPr lang="en-US" sz="2800" dirty="0"/>
              <a:t>Dot C Reference Frame</a:t>
            </a:r>
          </a:p>
        </p:txBody>
      </p:sp>
    </p:spTree>
    <p:extLst>
      <p:ext uri="{BB962C8B-B14F-4D97-AF65-F5344CB8AC3E}">
        <p14:creationId xmlns:p14="http://schemas.microsoft.com/office/powerpoint/2010/main" val="3043743431"/>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6A0AFD238ABD48BB3FEC116B19FE24" ma:contentTypeVersion="15" ma:contentTypeDescription="Create a new document." ma:contentTypeScope="" ma:versionID="7c3e7c1417332e10970a086a87badecf">
  <xsd:schema xmlns:xsd="http://www.w3.org/2001/XMLSchema" xmlns:xs="http://www.w3.org/2001/XMLSchema" xmlns:p="http://schemas.microsoft.com/office/2006/metadata/properties" xmlns:ns1="http://schemas.microsoft.com/sharepoint/v3" xmlns:ns3="5bf1cdb5-c436-4499-ab6d-5690f2f1d732" xmlns:ns4="ba67c001-93af-4257-bf63-2b4e71e5b10e" targetNamespace="http://schemas.microsoft.com/office/2006/metadata/properties" ma:root="true" ma:fieldsID="a2ee4304c11717b4b7d9396fa4750e44" ns1:_="" ns3:_="" ns4:_="">
    <xsd:import namespace="http://schemas.microsoft.com/sharepoint/v3"/>
    <xsd:import namespace="5bf1cdb5-c436-4499-ab6d-5690f2f1d732"/>
    <xsd:import namespace="ba67c001-93af-4257-bf63-2b4e71e5b10e"/>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description="" ma:hidden="true" ma:internalName="_ip_UnifiedCompliancePolicyProperties">
      <xsd:simpleType>
        <xsd:restriction base="dms:Note"/>
      </xsd:simpleType>
    </xsd:element>
    <xsd:element name="_ip_UnifiedCompliancePolicyUIAction" ma:index="12"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f1cdb5-c436-4499-ab6d-5690f2f1d73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67c001-93af-4257-bf63-2b4e71e5b10e"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583AD-7CF5-41AF-996F-514A1FE076AA}">
  <ds:schemaRefs>
    <ds:schemaRef ds:uri="http://schemas.microsoft.com/sharepoint/v3"/>
    <ds:schemaRef ds:uri="http://schemas.microsoft.com/office/2006/documentManagement/types"/>
    <ds:schemaRef ds:uri="http://purl.org/dc/elements/1.1/"/>
    <ds:schemaRef ds:uri="ba67c001-93af-4257-bf63-2b4e71e5b10e"/>
    <ds:schemaRef ds:uri="http://schemas.microsoft.com/office/infopath/2007/PartnerControls"/>
    <ds:schemaRef ds:uri="http://purl.org/dc/terms/"/>
    <ds:schemaRef ds:uri="http://www.w3.org/XML/1998/namespace"/>
    <ds:schemaRef ds:uri="http://schemas.openxmlformats.org/package/2006/metadata/core-properties"/>
    <ds:schemaRef ds:uri="5bf1cdb5-c436-4499-ab6d-5690f2f1d73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36EC820-B9E0-425B-AC24-AF89575ED58D}">
  <ds:schemaRefs>
    <ds:schemaRef ds:uri="http://schemas.microsoft.com/sharepoint/v3/contenttype/forms"/>
  </ds:schemaRefs>
</ds:datastoreItem>
</file>

<file path=customXml/itemProps3.xml><?xml version="1.0" encoding="utf-8"?>
<ds:datastoreItem xmlns:ds="http://schemas.openxmlformats.org/officeDocument/2006/customXml" ds:itemID="{0AD650C3-2ED8-4850-88D3-785149D76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bf1cdb5-c436-4499-ab6d-5690f2f1d732"/>
    <ds:schemaRef ds:uri="ba67c001-93af-4257-bf63-2b4e71e5b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265</TotalTime>
  <Words>818</Words>
  <Application>Microsoft Office PowerPoint</Application>
  <PresentationFormat>Widescreen</PresentationFormat>
  <Paragraphs>120</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Verdana</vt:lpstr>
      <vt:lpstr>Office Theme</vt:lpstr>
      <vt:lpstr>a</vt:lpstr>
      <vt:lpstr>Concept Question 1</vt:lpstr>
      <vt:lpstr>Concept Question 2</vt:lpstr>
      <vt:lpstr>Concept Question 3</vt:lpstr>
      <vt:lpstr>PowerPoint Presentation</vt:lpstr>
      <vt:lpstr>PowerPoint Presentation</vt:lpstr>
      <vt:lpstr>PowerPoint Presentation</vt:lpstr>
      <vt:lpstr>PowerPoint Presentation</vt:lpstr>
      <vt:lpstr>PowerPoint Presentation</vt:lpstr>
      <vt:lpstr>PowerPoint Presentation</vt:lpstr>
      <vt:lpstr>Concept Question 4</vt:lpstr>
      <vt:lpstr>Concept Question 5</vt:lpstr>
      <vt:lpstr>PowerPoint Presentation</vt:lpstr>
      <vt:lpstr>Concept Question 1</vt:lpstr>
      <vt:lpstr>Concept Question 2</vt:lpstr>
      <vt:lpstr>Concept Question 3</vt:lpstr>
      <vt:lpstr>PowerPoint Presentation</vt:lpstr>
      <vt:lpstr>Concept Question 4</vt:lpstr>
      <vt:lpstr>Concept Question 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Lines, Todd</dc:creator>
  <cp:lastModifiedBy>Lines, Todd</cp:lastModifiedBy>
  <cp:revision>12</cp:revision>
  <dcterms:created xsi:type="dcterms:W3CDTF">2020-03-31T19:01:35Z</dcterms:created>
  <dcterms:modified xsi:type="dcterms:W3CDTF">2020-03-31T23:30:16Z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0x010100296A0AFD238ABD48BB3FEC116B19FE24</vt:lpwstr>
  </property>
</Properties>
</file>