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5" Type="http://purl.oclc.org/ooxml/officeDocument/relationships/customProperties" Target="docProps/custom.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4"/>
  </p:sldMasterIdLst>
  <p:notesMasterIdLst>
    <p:notesMasterId r:id="rId26"/>
  </p:notesMasterIdLst>
  <p:sldIdLst>
    <p:sldId id="256" r:id="rId5"/>
    <p:sldId id="267" r:id="rId6"/>
    <p:sldId id="268" r:id="rId7"/>
    <p:sldId id="269" r:id="rId8"/>
    <p:sldId id="257" r:id="rId9"/>
    <p:sldId id="258" r:id="rId10"/>
    <p:sldId id="259" r:id="rId11"/>
    <p:sldId id="260" r:id="rId12"/>
    <p:sldId id="261" r:id="rId13"/>
    <p:sldId id="262" r:id="rId14"/>
    <p:sldId id="270" r:id="rId15"/>
    <p:sldId id="271" r:id="rId16"/>
    <p:sldId id="263" r:id="rId17"/>
    <p:sldId id="272" r:id="rId18"/>
    <p:sldId id="273" r:id="rId19"/>
    <p:sldId id="274" r:id="rId20"/>
    <p:sldId id="264" r:id="rId21"/>
    <p:sldId id="275" r:id="rId22"/>
    <p:sldId id="276" r:id="rId23"/>
    <p:sldId id="26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horzBarState="maximized">
    <p:restoredLeft sz="19.967%" autoAdjust="0"/>
    <p:restoredTop sz="94.66%"/>
  </p:normalViewPr>
  <p:slideViewPr>
    <p:cSldViewPr snapToGrid="0">
      <p:cViewPr varScale="1">
        <p:scale>
          <a:sx n="56" d="100"/>
          <a:sy n="56" d="100"/>
        </p:scale>
        <p:origin x="53" y="6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4.xml"/><Relationship Id="rId13" Type="http://purl.oclc.org/ooxml/officeDocument/relationships/slide" Target="slides/slide9.xml"/><Relationship Id="rId18" Type="http://purl.oclc.org/ooxml/officeDocument/relationships/slide" Target="slides/slide14.xml"/><Relationship Id="rId26" Type="http://purl.oclc.org/ooxml/officeDocument/relationships/notesMaster" Target="notesMasters/notesMaster1.xml"/><Relationship Id="rId3" Type="http://purl.oclc.org/ooxml/officeDocument/relationships/customXml" Target="../customXml/item3.xml"/><Relationship Id="rId21" Type="http://purl.oclc.org/ooxml/officeDocument/relationships/slide" Target="slides/slide17.xml"/><Relationship Id="rId7" Type="http://purl.oclc.org/ooxml/officeDocument/relationships/slide" Target="slides/slide3.xml"/><Relationship Id="rId12" Type="http://purl.oclc.org/ooxml/officeDocument/relationships/slide" Target="slides/slide8.xml"/><Relationship Id="rId17" Type="http://purl.oclc.org/ooxml/officeDocument/relationships/slide" Target="slides/slide13.xml"/><Relationship Id="rId25" Type="http://purl.oclc.org/ooxml/officeDocument/relationships/slide" Target="slides/slide21.xml"/><Relationship Id="rId2" Type="http://purl.oclc.org/ooxml/officeDocument/relationships/customXml" Target="../customXml/item2.xml"/><Relationship Id="rId16" Type="http://purl.oclc.org/ooxml/officeDocument/relationships/slide" Target="slides/slide12.xml"/><Relationship Id="rId20" Type="http://purl.oclc.org/ooxml/officeDocument/relationships/slide" Target="slides/slide16.xml"/><Relationship Id="rId29" Type="http://purl.oclc.org/ooxml/officeDocument/relationships/theme" Target="theme/theme1.xml"/><Relationship Id="rId1" Type="http://purl.oclc.org/ooxml/officeDocument/relationships/customXml" Target="../customXml/item1.xml"/><Relationship Id="rId6" Type="http://purl.oclc.org/ooxml/officeDocument/relationships/slide" Target="slides/slide2.xml"/><Relationship Id="rId11" Type="http://purl.oclc.org/ooxml/officeDocument/relationships/slide" Target="slides/slide7.xml"/><Relationship Id="rId24" Type="http://purl.oclc.org/ooxml/officeDocument/relationships/slide" Target="slides/slide20.xml"/><Relationship Id="rId5" Type="http://purl.oclc.org/ooxml/officeDocument/relationships/slide" Target="slides/slide1.xml"/><Relationship Id="rId15" Type="http://purl.oclc.org/ooxml/officeDocument/relationships/slide" Target="slides/slide11.xml"/><Relationship Id="rId23" Type="http://purl.oclc.org/ooxml/officeDocument/relationships/slide" Target="slides/slide19.xml"/><Relationship Id="rId28" Type="http://purl.oclc.org/ooxml/officeDocument/relationships/viewProps" Target="viewProps.xml"/><Relationship Id="rId10" Type="http://purl.oclc.org/ooxml/officeDocument/relationships/slide" Target="slides/slide6.xml"/><Relationship Id="rId19" Type="http://purl.oclc.org/ooxml/officeDocument/relationships/slide" Target="slides/slide15.xml"/><Relationship Id="rId4" Type="http://purl.oclc.org/ooxml/officeDocument/relationships/slideMaster" Target="slideMasters/slideMaster1.xml"/><Relationship Id="rId9" Type="http://purl.oclc.org/ooxml/officeDocument/relationships/slide" Target="slides/slide5.xml"/><Relationship Id="rId14" Type="http://purl.oclc.org/ooxml/officeDocument/relationships/slide" Target="slides/slide10.xml"/><Relationship Id="rId22" Type="http://purl.oclc.org/ooxml/officeDocument/relationships/slide" Target="slides/slide18.xml"/><Relationship Id="rId27" Type="http://purl.oclc.org/ooxml/officeDocument/relationships/presProps" Target="presProps.xml"/><Relationship Id="rId30" Type="http://purl.oclc.org/ooxml/officeDocument/relationships/tableStyles" Target="tableStyles.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AA26E-B81A-41BC-8FCA-92F5A59DECDD}"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D752FB-D06B-44F5-A241-0319291A654D}" type="slidenum">
              <a:rPr lang="en-US" smtClean="0"/>
              <a:t>‹#›</a:t>
            </a:fld>
            <a:endParaRPr lang="en-US"/>
          </a:p>
        </p:txBody>
      </p:sp>
    </p:spTree>
    <p:extLst>
      <p:ext uri="{BB962C8B-B14F-4D97-AF65-F5344CB8AC3E}">
        <p14:creationId xmlns:p14="http://schemas.microsoft.com/office/powerpoint/2010/main" val="288075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_rels/notesSlide10.xml.rels><?xml version="1.0" encoding="UTF-8" standalone="yes"?>
<Relationships xmlns="http://schemas.openxmlformats.org/package/2006/relationships"><Relationship Id="rId2" Type="http://purl.oclc.org/ooxml/officeDocument/relationships/slide" Target="../slides/slide19.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11.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12.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14.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15.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16.xml"/><Relationship Id="rId1" Type="http://purl.oclc.org/ooxml/officeDocument/relationships/notesMaster" Target="../notesMasters/notesMaster1.xml"/></Relationships>
</file>

<file path=ppt/notesSlides/_rels/notesSlide9.xml.rels><?xml version="1.0" encoding="UTF-8" standalone="yes"?>
<Relationships xmlns="http://schemas.openxmlformats.org/package/2006/relationships"><Relationship Id="rId2" Type="http://purl.oclc.org/ooxml/officeDocument/relationships/slide" Target="../slides/slide18.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showMasterSp="0" showMasterPhAnim="0">
  <p:cSld>
    <p:spTree>
      <p:nvGrpSpPr>
        <p:cNvPr id="1" name="Shape 30"/>
        <p:cNvGrpSpPr/>
        <p:nvPr/>
      </p:nvGrpSpPr>
      <p:grpSpPr>
        <a:xfrm>
          <a:off x="0" y="0"/>
          <a:ext cx="0" cy="0"/>
          <a:chOff x="0" y="0"/>
          <a:chExt cx="0" cy="0"/>
        </a:xfrm>
      </p:grpSpPr>
      <p:sp>
        <p:nvSpPr>
          <p:cNvPr id="31" name="Google Shape;31;g219e1d749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219e1d74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D</a:t>
            </a:r>
            <a:endParaRPr/>
          </a:p>
        </p:txBody>
      </p:sp>
    </p:spTree>
    <p:extLst>
      <p:ext uri="{BB962C8B-B14F-4D97-AF65-F5344CB8AC3E}">
        <p14:creationId xmlns:p14="http://schemas.microsoft.com/office/powerpoint/2010/main" val="2793577282"/>
      </p:ext>
    </p:extLst>
  </p:cSld>
  <p:clrMapOvr>
    <a:masterClrMapping/>
  </p:clrMapOvr>
</p:notes>
</file>

<file path=ppt/notesSlides/notesSlide10.xml><?xml version="1.0" encoding="utf-8"?>
<p:notes xmlns:a="http://purl.oclc.org/ooxml/drawingml/main" xmlns:r="http://purl.oclc.org/ooxml/officeDocument/relationships" xmlns:p="http://purl.oclc.org/ooxml/presentationml/main" showMasterSp="0" showMasterPhAnim="0">
  <p:cSld>
    <p:spTree>
      <p:nvGrpSpPr>
        <p:cNvPr id="1" name="Shape 54"/>
        <p:cNvGrpSpPr/>
        <p:nvPr/>
      </p:nvGrpSpPr>
      <p:grpSpPr>
        <a:xfrm>
          <a:off x="0" y="0"/>
          <a:ext cx="0" cy="0"/>
          <a:chOff x="0" y="0"/>
          <a:chExt cx="0" cy="0"/>
        </a:xfrm>
      </p:grpSpPr>
      <p:sp>
        <p:nvSpPr>
          <p:cNvPr id="55" name="Google Shape;55;g229d7238c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29d7238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E</a:t>
            </a:r>
            <a:endParaRPr/>
          </a:p>
        </p:txBody>
      </p:sp>
    </p:spTree>
    <p:extLst>
      <p:ext uri="{BB962C8B-B14F-4D97-AF65-F5344CB8AC3E}">
        <p14:creationId xmlns:p14="http://schemas.microsoft.com/office/powerpoint/2010/main" val="4272279458"/>
      </p:ext>
    </p:extLst>
  </p:cSld>
  <p:clrMapOvr>
    <a:masterClrMapping/>
  </p:clrMapOvr>
</p:notes>
</file>

<file path=ppt/notesSlides/notesSlide2.xml><?xml version="1.0" encoding="utf-8"?>
<p:notes xmlns:a="http://purl.oclc.org/ooxml/drawingml/main" xmlns:r="http://purl.oclc.org/ooxml/officeDocument/relationships" xmlns:p="http://purl.oclc.org/ooxml/presentationml/main" showMasterSp="0" showMasterPhAnim="0">
  <p:cSld>
    <p:spTree>
      <p:nvGrpSpPr>
        <p:cNvPr id="1" name="Shape 36"/>
        <p:cNvGrpSpPr/>
        <p:nvPr/>
      </p:nvGrpSpPr>
      <p:grpSpPr>
        <a:xfrm>
          <a:off x="0" y="0"/>
          <a:ext cx="0" cy="0"/>
          <a:chOff x="0" y="0"/>
          <a:chExt cx="0" cy="0"/>
        </a:xfrm>
      </p:grpSpPr>
      <p:sp>
        <p:nvSpPr>
          <p:cNvPr id="37" name="Google Shape;37;g23a3dc7d4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23a3dc7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C</a:t>
            </a:r>
            <a:endParaRPr/>
          </a:p>
          <a:p>
            <a:pPr marL="0" lvl="0" indent="0" algn="l" rtl="0">
              <a:spcBef>
                <a:spcPts val="0"/>
              </a:spcBef>
              <a:spcAft>
                <a:spcPts val="0"/>
              </a:spcAft>
              <a:buNone/>
            </a:pPr>
            <a:endParaRPr/>
          </a:p>
          <a:p>
            <a:pPr marL="0" lvl="0" indent="0" algn="l" rtl="0">
              <a:spcBef>
                <a:spcPts val="0"/>
              </a:spcBef>
              <a:spcAft>
                <a:spcPts val="0"/>
              </a:spcAft>
              <a:buNone/>
            </a:pPr>
            <a:r>
              <a:rPr lang="en"/>
              <a:t>Roughly half would be moving toward us, and half away from us.</a:t>
            </a:r>
            <a:endParaRPr/>
          </a:p>
        </p:txBody>
      </p:sp>
    </p:spTree>
    <p:extLst>
      <p:ext uri="{BB962C8B-B14F-4D97-AF65-F5344CB8AC3E}">
        <p14:creationId xmlns:p14="http://schemas.microsoft.com/office/powerpoint/2010/main" val="2077752192"/>
      </p:ext>
    </p:extLst>
  </p:cSld>
  <p:clrMapOvr>
    <a:masterClrMapping/>
  </p:clrMapOvr>
</p:notes>
</file>

<file path=ppt/notesSlides/notesSlide3.xml><?xml version="1.0" encoding="utf-8"?>
<p:notes xmlns:a="http://purl.oclc.org/ooxml/drawingml/main" xmlns:r="http://purl.oclc.org/ooxml/officeDocument/relationships" xmlns:p="http://purl.oclc.org/ooxml/presentationml/main" showMasterSp="0" showMasterPhAnim="0">
  <p:cSld>
    <p:spTree>
      <p:nvGrpSpPr>
        <p:cNvPr id="1" name="Shape 42"/>
        <p:cNvGrpSpPr/>
        <p:nvPr/>
      </p:nvGrpSpPr>
      <p:grpSpPr>
        <a:xfrm>
          <a:off x="0" y="0"/>
          <a:ext cx="0" cy="0"/>
          <a:chOff x="0" y="0"/>
          <a:chExt cx="0" cy="0"/>
        </a:xfrm>
      </p:grpSpPr>
      <p:sp>
        <p:nvSpPr>
          <p:cNvPr id="43" name="Google Shape;43;g23a3dc7d4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23a3dc7d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A</a:t>
            </a:r>
            <a:endParaRPr/>
          </a:p>
          <a:p>
            <a:pPr marL="0" lvl="0" indent="0" algn="l" rtl="0">
              <a:spcBef>
                <a:spcPts val="0"/>
              </a:spcBef>
              <a:spcAft>
                <a:spcPts val="0"/>
              </a:spcAft>
              <a:buNone/>
            </a:pPr>
            <a:endParaRPr/>
          </a:p>
          <a:p>
            <a:pPr marL="0" lvl="0" indent="0" algn="l" rtl="0">
              <a:spcBef>
                <a:spcPts val="0"/>
              </a:spcBef>
              <a:spcAft>
                <a:spcPts val="0"/>
              </a:spcAft>
              <a:buNone/>
            </a:pPr>
            <a:r>
              <a:rPr lang="en"/>
              <a:t>Essentially all galaxies are moving away from us, and those that are more distant are moving faster. This observation is consistent with a uniformly expanding universe.</a:t>
            </a:r>
            <a:endParaRPr/>
          </a:p>
        </p:txBody>
      </p:sp>
    </p:spTree>
    <p:extLst>
      <p:ext uri="{BB962C8B-B14F-4D97-AF65-F5344CB8AC3E}">
        <p14:creationId xmlns:p14="http://schemas.microsoft.com/office/powerpoint/2010/main" val="4217248913"/>
      </p:ext>
    </p:extLst>
  </p:cSld>
  <p:clrMapOvr>
    <a:masterClrMapping/>
  </p:clrMapOvr>
</p:notes>
</file>

<file path=ppt/notesSlides/notesSlide4.xml><?xml version="1.0" encoding="utf-8"?>
<p:notes xmlns:a="http://purl.oclc.org/ooxml/drawingml/main" xmlns:r="http://purl.oclc.org/ooxml/officeDocument/relationships" xmlns:p="http://purl.oclc.org/ooxml/presentationml/main" showMasterSp="0" showMasterPhAnim="0">
  <p:cSld>
    <p:spTree>
      <p:nvGrpSpPr>
        <p:cNvPr id="1" name="Shape 48"/>
        <p:cNvGrpSpPr/>
        <p:nvPr/>
      </p:nvGrpSpPr>
      <p:grpSpPr>
        <a:xfrm>
          <a:off x="0" y="0"/>
          <a:ext cx="0" cy="0"/>
          <a:chOff x="0" y="0"/>
          <a:chExt cx="0" cy="0"/>
        </a:xfrm>
      </p:grpSpPr>
      <p:sp>
        <p:nvSpPr>
          <p:cNvPr id="49" name="Google Shape;49;g22cbd6aa67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2cbd6aa6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D</a:t>
            </a:r>
            <a:endParaRPr/>
          </a:p>
        </p:txBody>
      </p:sp>
    </p:spTree>
    <p:extLst>
      <p:ext uri="{BB962C8B-B14F-4D97-AF65-F5344CB8AC3E}">
        <p14:creationId xmlns:p14="http://schemas.microsoft.com/office/powerpoint/2010/main" val="4292848614"/>
      </p:ext>
    </p:extLst>
  </p:cSld>
  <p:clrMapOvr>
    <a:masterClrMapping/>
  </p:clrMapOvr>
</p:notes>
</file>

<file path=ppt/notesSlides/notesSlide5.xml><?xml version="1.0" encoding="utf-8"?>
<p:notes xmlns:a="http://purl.oclc.org/ooxml/drawingml/main" xmlns:r="http://purl.oclc.org/ooxml/officeDocument/relationships" xmlns:p="http://purl.oclc.org/ooxml/presentationml/main" showMasterSp="0" showMasterPhAnim="0">
  <p:cSld>
    <p:spTree>
      <p:nvGrpSpPr>
        <p:cNvPr id="1" name="Shape 54"/>
        <p:cNvGrpSpPr/>
        <p:nvPr/>
      </p:nvGrpSpPr>
      <p:grpSpPr>
        <a:xfrm>
          <a:off x="0" y="0"/>
          <a:ext cx="0" cy="0"/>
          <a:chOff x="0" y="0"/>
          <a:chExt cx="0" cy="0"/>
        </a:xfrm>
      </p:grpSpPr>
      <p:sp>
        <p:nvSpPr>
          <p:cNvPr id="55" name="Google Shape;55;g229d7238c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29d7238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D</a:t>
            </a:r>
            <a:endParaRPr/>
          </a:p>
        </p:txBody>
      </p:sp>
    </p:spTree>
    <p:extLst>
      <p:ext uri="{BB962C8B-B14F-4D97-AF65-F5344CB8AC3E}">
        <p14:creationId xmlns:p14="http://schemas.microsoft.com/office/powerpoint/2010/main" val="3695254040"/>
      </p:ext>
    </p:extLst>
  </p:cSld>
  <p:clrMapOvr>
    <a:masterClrMapping/>
  </p:clrMapOvr>
</p:notes>
</file>

<file path=ppt/notesSlides/notesSlide6.xml><?xml version="1.0" encoding="utf-8"?>
<p:notes xmlns:a="http://purl.oclc.org/ooxml/drawingml/main" xmlns:r="http://purl.oclc.org/ooxml/officeDocument/relationships" xmlns:p="http://purl.oclc.org/ooxml/presentationml/main" showMasterSp="0" showMasterPhAnim="0">
  <p:cSld>
    <p:spTree>
      <p:nvGrpSpPr>
        <p:cNvPr id="1" name="Shape 30"/>
        <p:cNvGrpSpPr/>
        <p:nvPr/>
      </p:nvGrpSpPr>
      <p:grpSpPr>
        <a:xfrm>
          <a:off x="0" y="0"/>
          <a:ext cx="0" cy="0"/>
          <a:chOff x="0" y="0"/>
          <a:chExt cx="0" cy="0"/>
        </a:xfrm>
      </p:grpSpPr>
      <p:sp>
        <p:nvSpPr>
          <p:cNvPr id="31" name="Google Shape;31;g219e1d749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219e1d74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B</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62899618"/>
      </p:ext>
    </p:extLst>
  </p:cSld>
  <p:clrMapOvr>
    <a:masterClrMapping/>
  </p:clrMapOvr>
</p:notes>
</file>

<file path=ppt/notesSlides/notesSlide7.xml><?xml version="1.0" encoding="utf-8"?>
<p:notes xmlns:a="http://purl.oclc.org/ooxml/drawingml/main" xmlns:r="http://purl.oclc.org/ooxml/officeDocument/relationships" xmlns:p="http://purl.oclc.org/ooxml/presentationml/main" showMasterSp="0" showMasterPhAnim="0">
  <p:cSld>
    <p:spTree>
      <p:nvGrpSpPr>
        <p:cNvPr id="1" name="Shape 36"/>
        <p:cNvGrpSpPr/>
        <p:nvPr/>
      </p:nvGrpSpPr>
      <p:grpSpPr>
        <a:xfrm>
          <a:off x="0" y="0"/>
          <a:ext cx="0" cy="0"/>
          <a:chOff x="0" y="0"/>
          <a:chExt cx="0" cy="0"/>
        </a:xfrm>
      </p:grpSpPr>
      <p:sp>
        <p:nvSpPr>
          <p:cNvPr id="37" name="Google Shape;37;g23a3dc7d4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23a3dc7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B</a:t>
            </a:r>
            <a:endParaRPr/>
          </a:p>
        </p:txBody>
      </p:sp>
    </p:spTree>
    <p:extLst>
      <p:ext uri="{BB962C8B-B14F-4D97-AF65-F5344CB8AC3E}">
        <p14:creationId xmlns:p14="http://schemas.microsoft.com/office/powerpoint/2010/main" val="2946910738"/>
      </p:ext>
    </p:extLst>
  </p:cSld>
  <p:clrMapOvr>
    <a:masterClrMapping/>
  </p:clrMapOvr>
</p:notes>
</file>

<file path=ppt/notesSlides/notesSlide8.xml><?xml version="1.0" encoding="utf-8"?>
<p:notes xmlns:a="http://purl.oclc.org/ooxml/drawingml/main" xmlns:r="http://purl.oclc.org/ooxml/officeDocument/relationships" xmlns:p="http://purl.oclc.org/ooxml/presentationml/main" showMasterSp="0" showMasterPhAnim="0">
  <p:cSld>
    <p:spTree>
      <p:nvGrpSpPr>
        <p:cNvPr id="1" name="Shape 42"/>
        <p:cNvGrpSpPr/>
        <p:nvPr/>
      </p:nvGrpSpPr>
      <p:grpSpPr>
        <a:xfrm>
          <a:off x="0" y="0"/>
          <a:ext cx="0" cy="0"/>
          <a:chOff x="0" y="0"/>
          <a:chExt cx="0" cy="0"/>
        </a:xfrm>
      </p:grpSpPr>
      <p:sp>
        <p:nvSpPr>
          <p:cNvPr id="43" name="Google Shape;43;g23a3dc7d4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23a3dc7d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E</a:t>
            </a:r>
            <a:endParaRPr/>
          </a:p>
          <a:p>
            <a:pPr marL="0" lvl="0" indent="0" algn="l" rtl="0">
              <a:spcBef>
                <a:spcPts val="0"/>
              </a:spcBef>
              <a:spcAft>
                <a:spcPts val="0"/>
              </a:spcAft>
              <a:buNone/>
            </a:pPr>
            <a:endParaRPr/>
          </a:p>
          <a:p>
            <a:pPr marL="0" lvl="0" indent="0" algn="l" rtl="0">
              <a:spcBef>
                <a:spcPts val="0"/>
              </a:spcBef>
              <a:spcAft>
                <a:spcPts val="0"/>
              </a:spcAft>
              <a:buNone/>
            </a:pPr>
            <a:r>
              <a:rPr lang="en"/>
              <a:t>The CMB is uniform from all directions.</a:t>
            </a:r>
            <a:endParaRPr/>
          </a:p>
        </p:txBody>
      </p:sp>
    </p:spTree>
    <p:extLst>
      <p:ext uri="{BB962C8B-B14F-4D97-AF65-F5344CB8AC3E}">
        <p14:creationId xmlns:p14="http://schemas.microsoft.com/office/powerpoint/2010/main" val="1300181523"/>
      </p:ext>
    </p:extLst>
  </p:cSld>
  <p:clrMapOvr>
    <a:masterClrMapping/>
  </p:clrMapOvr>
</p:notes>
</file>

<file path=ppt/notesSlides/notesSlide9.xml><?xml version="1.0" encoding="utf-8"?>
<p:notes xmlns:a="http://purl.oclc.org/ooxml/drawingml/main" xmlns:r="http://purl.oclc.org/ooxml/officeDocument/relationships" xmlns:p="http://purl.oclc.org/ooxml/presentationml/main" showMasterSp="0" showMasterPhAnim="0">
  <p:cSld>
    <p:spTree>
      <p:nvGrpSpPr>
        <p:cNvPr id="1" name="Shape 48"/>
        <p:cNvGrpSpPr/>
        <p:nvPr/>
      </p:nvGrpSpPr>
      <p:grpSpPr>
        <a:xfrm>
          <a:off x="0" y="0"/>
          <a:ext cx="0" cy="0"/>
          <a:chOff x="0" y="0"/>
          <a:chExt cx="0" cy="0"/>
        </a:xfrm>
      </p:grpSpPr>
      <p:sp>
        <p:nvSpPr>
          <p:cNvPr id="49" name="Google Shape;49;g22cbd6aa67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2cbd6aa6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answer: D</a:t>
            </a:r>
            <a:endParaRPr/>
          </a:p>
        </p:txBody>
      </p:sp>
    </p:spTree>
    <p:extLst>
      <p:ext uri="{BB962C8B-B14F-4D97-AF65-F5344CB8AC3E}">
        <p14:creationId xmlns:p14="http://schemas.microsoft.com/office/powerpoint/2010/main" val="4006108024"/>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316A-EE3B-473F-99B8-40F86B0BCF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A596B9-A2FC-471D-A70E-6404B388F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048523-9E48-4BCE-B799-732DDF3E1E79}"/>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5" name="Footer Placeholder 4">
            <a:extLst>
              <a:ext uri="{FF2B5EF4-FFF2-40B4-BE49-F238E27FC236}">
                <a16:creationId xmlns:a16="http://schemas.microsoft.com/office/drawing/2014/main" id="{25A18B98-015F-465F-B5EF-E93A9FAC1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10E6B-4714-4517-BE31-E6CA2685E90F}"/>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400308606"/>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B399-AF47-4ADF-B297-1DF8C5F25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A204A3-1139-470B-801A-8D41179AED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E961B-D5F6-45E9-BBEE-64CD85CB28AD}"/>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5" name="Footer Placeholder 4">
            <a:extLst>
              <a:ext uri="{FF2B5EF4-FFF2-40B4-BE49-F238E27FC236}">
                <a16:creationId xmlns:a16="http://schemas.microsoft.com/office/drawing/2014/main" id="{450978D1-F64E-4F85-BDB3-FC6EEE6A5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3C31A-3563-46AE-AF49-C519C2C5FF38}"/>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2978517939"/>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DFF778-E7B2-48F8-9F46-FFA2C54E7D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5A66FC-C2F1-41EB-A92F-486748D743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7954D-D5EA-424C-AAA3-D8ED9333CDE4}"/>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5" name="Footer Placeholder 4">
            <a:extLst>
              <a:ext uri="{FF2B5EF4-FFF2-40B4-BE49-F238E27FC236}">
                <a16:creationId xmlns:a16="http://schemas.microsoft.com/office/drawing/2014/main" id="{2DBA9460-05D2-42E6-ADCD-0269B23E5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EFD2E-A6D9-461C-8292-1306E3D82359}"/>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1021312656"/>
      </p:ext>
    </p:extLst>
  </p:cSld>
  <p:clrMapOvr>
    <a:masterClrMapping/>
  </p:clrMapOvr>
</p:sldLayout>
</file>

<file path=ppt/slideLayouts/slideLayout12.xml><?xml version="1.0" encoding="utf-8"?>
<p:sldLayout xmlns:a="http://purl.oclc.org/ooxml/drawingml/main" xmlns:r="http://purl.oclc.org/ooxml/officeDocument/relationships" xmlns:p="http://purl.oclc.org/ooxml/presentationml/main" matchingName="Title and body" type="tx">
  <p:cSld name="Title and 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686433" y="124400"/>
            <a:ext cx="9178400" cy="699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4" name="Google Shape;14;p3"/>
          <p:cNvSpPr txBox="1">
            <a:spLocks noGrp="1"/>
          </p:cNvSpPr>
          <p:nvPr>
            <p:ph type="body" idx="1"/>
          </p:nvPr>
        </p:nvSpPr>
        <p:spPr>
          <a:xfrm>
            <a:off x="609600" y="1202600"/>
            <a:ext cx="10972800" cy="53652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extLst>
      <p:ext uri="{BB962C8B-B14F-4D97-AF65-F5344CB8AC3E}">
        <p14:creationId xmlns:p14="http://schemas.microsoft.com/office/powerpoint/2010/main" val="3415445173"/>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E6EB-1C2A-4013-85F2-B8E886DE15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1AA8A-F4B0-432E-9C75-D749DA593E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0A448-5AC1-4CB4-9C16-92BA464196E8}"/>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5" name="Footer Placeholder 4">
            <a:extLst>
              <a:ext uri="{FF2B5EF4-FFF2-40B4-BE49-F238E27FC236}">
                <a16:creationId xmlns:a16="http://schemas.microsoft.com/office/drawing/2014/main" id="{13762E98-445A-4D5C-B999-9FD8C163A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6A767-8F37-44BF-9EA2-A3718822F239}"/>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3950231826"/>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F167-1066-4C02-85DB-CD7D0BCA65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23F0E7-2BED-411D-8DCF-0F78D6B495F0}"/>
              </a:ext>
            </a:extLst>
          </p:cNvPr>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484FCA-B2FF-45C9-BD6D-15AA1CB61921}"/>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5" name="Footer Placeholder 4">
            <a:extLst>
              <a:ext uri="{FF2B5EF4-FFF2-40B4-BE49-F238E27FC236}">
                <a16:creationId xmlns:a16="http://schemas.microsoft.com/office/drawing/2014/main" id="{53875878-6A8D-4338-954A-E40537A82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A102D-27F0-4023-845C-93D8ADA205D6}"/>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3822066282"/>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D533-B8BD-41BF-9647-371FC2307B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EAC1C7-2F28-41D4-85E9-525AA447D6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8FCAAB-30B9-447B-8DDD-C271E89DF3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AD28D6-8ABA-4D76-8895-8FBB3884FF3E}"/>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6" name="Footer Placeholder 5">
            <a:extLst>
              <a:ext uri="{FF2B5EF4-FFF2-40B4-BE49-F238E27FC236}">
                <a16:creationId xmlns:a16="http://schemas.microsoft.com/office/drawing/2014/main" id="{6BE7D05D-8A84-4B31-B8EA-47E58CD3C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2B7446-2667-4D64-B07B-41F964AA1F69}"/>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4030286613"/>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29C9-D353-4B2E-89D4-F1E6FCAA5A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E2430-8397-4CC7-BAE3-39AA63F1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57DFFC-6DDD-48E5-AC18-CAB83E274A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EB6441-9D90-46B4-8038-6C97779029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ECD9DB-C472-46CC-9B22-AB6A718597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C73391-3768-4C47-8386-AA092E19A9A5}"/>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8" name="Footer Placeholder 7">
            <a:extLst>
              <a:ext uri="{FF2B5EF4-FFF2-40B4-BE49-F238E27FC236}">
                <a16:creationId xmlns:a16="http://schemas.microsoft.com/office/drawing/2014/main" id="{8DFC5438-77B0-4954-A1BC-20B44CD7F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C1C02C-8784-4D9F-A06B-642A4AEB44EC}"/>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2617172499"/>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2696-E215-46F9-B9C9-5927F8DE07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B06499-8A59-4DDF-9E05-ACDC00987252}"/>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4" name="Footer Placeholder 3">
            <a:extLst>
              <a:ext uri="{FF2B5EF4-FFF2-40B4-BE49-F238E27FC236}">
                <a16:creationId xmlns:a16="http://schemas.microsoft.com/office/drawing/2014/main" id="{5778C759-F00C-4C0D-B9EB-3EB3517CE4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D26FA-BC33-4977-B3A3-224C18EFF5B2}"/>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3831713971"/>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B22DE-E34E-40FB-A665-D44577EDEC5A}"/>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3" name="Footer Placeholder 2">
            <a:extLst>
              <a:ext uri="{FF2B5EF4-FFF2-40B4-BE49-F238E27FC236}">
                <a16:creationId xmlns:a16="http://schemas.microsoft.com/office/drawing/2014/main" id="{1DF317C1-5918-452A-8D83-0225A808FD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22E604-8F75-44C7-A0E7-991A5D0CA44F}"/>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2607559410"/>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E936-31D4-467C-BE9A-18C71A654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03769-B0BB-4D29-BFEF-B885A722E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122BC-C2D3-44DC-A580-DEAB3F68F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DCD90E-B4B3-4286-A647-34259F47ED8C}"/>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6" name="Footer Placeholder 5">
            <a:extLst>
              <a:ext uri="{FF2B5EF4-FFF2-40B4-BE49-F238E27FC236}">
                <a16:creationId xmlns:a16="http://schemas.microsoft.com/office/drawing/2014/main" id="{F58E4E4A-58CA-4320-8408-B7E3C181D2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4D0CD-7BB8-456B-B5C2-2D434C4B253F}"/>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3137346319"/>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0440-5F2D-4362-B430-14ED01C30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754C9A-2CA9-4404-9800-B3C393944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517C97-96F7-42A6-B48B-6EE45A05F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E8364-5FBD-48C4-97AF-3DB2DF39FDA5}"/>
              </a:ext>
            </a:extLst>
          </p:cNvPr>
          <p:cNvSpPr>
            <a:spLocks noGrp="1"/>
          </p:cNvSpPr>
          <p:nvPr>
            <p:ph type="dt" sz="half" idx="10"/>
          </p:nvPr>
        </p:nvSpPr>
        <p:spPr/>
        <p:txBody>
          <a:bodyPr/>
          <a:lstStyle/>
          <a:p>
            <a:fld id="{26173F95-D441-4BCF-AD00-4A464CBD4A00}" type="datetimeFigureOut">
              <a:rPr lang="en-US" smtClean="0"/>
              <a:t>3/31/2020</a:t>
            </a:fld>
            <a:endParaRPr lang="en-US"/>
          </a:p>
        </p:txBody>
      </p:sp>
      <p:sp>
        <p:nvSpPr>
          <p:cNvPr id="6" name="Footer Placeholder 5">
            <a:extLst>
              <a:ext uri="{FF2B5EF4-FFF2-40B4-BE49-F238E27FC236}">
                <a16:creationId xmlns:a16="http://schemas.microsoft.com/office/drawing/2014/main" id="{5740E57B-88CD-44CF-AED0-54630A839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3C97B-A044-474E-8A58-E714AEAAC4A5}"/>
              </a:ext>
            </a:extLst>
          </p:cNvPr>
          <p:cNvSpPr>
            <a:spLocks noGrp="1"/>
          </p:cNvSpPr>
          <p:nvPr>
            <p:ph type="sldNum" sz="quarter" idx="12"/>
          </p:nvPr>
        </p:nvSpPr>
        <p:spPr/>
        <p:txBody>
          <a:bodyPr/>
          <a:lstStyle/>
          <a:p>
            <a:fld id="{128302DD-61F6-4A5F-B13A-EA83967B50BD}" type="slidenum">
              <a:rPr lang="en-US" smtClean="0"/>
              <a:t>‹#›</a:t>
            </a:fld>
            <a:endParaRPr lang="en-US"/>
          </a:p>
        </p:txBody>
      </p:sp>
    </p:spTree>
    <p:extLst>
      <p:ext uri="{BB962C8B-B14F-4D97-AF65-F5344CB8AC3E}">
        <p14:creationId xmlns:p14="http://schemas.microsoft.com/office/powerpoint/2010/main" val="621613911"/>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13" Type="http://purl.oclc.org/ooxml/officeDocument/relationships/theme" Target="../theme/theme1.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slideLayout" Target="../slideLayouts/slideLayout12.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00318-195B-444B-813E-37DA6DD39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74C822-413F-4721-906C-A6AC28DAE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EAF6A-2DA5-4393-876C-678BD7D73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26173F95-D441-4BCF-AD00-4A464CBD4A00}" type="datetimeFigureOut">
              <a:rPr lang="en-US" smtClean="0"/>
              <a:t>3/31/2020</a:t>
            </a:fld>
            <a:endParaRPr lang="en-US"/>
          </a:p>
        </p:txBody>
      </p:sp>
      <p:sp>
        <p:nvSpPr>
          <p:cNvPr id="5" name="Footer Placeholder 4">
            <a:extLst>
              <a:ext uri="{FF2B5EF4-FFF2-40B4-BE49-F238E27FC236}">
                <a16:creationId xmlns:a16="http://schemas.microsoft.com/office/drawing/2014/main" id="{5E101ED9-466D-4147-80A5-BC80A14AD4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a:p>
        </p:txBody>
      </p:sp>
      <p:sp>
        <p:nvSpPr>
          <p:cNvPr id="6" name="Slide Number Placeholder 5">
            <a:extLst>
              <a:ext uri="{FF2B5EF4-FFF2-40B4-BE49-F238E27FC236}">
                <a16:creationId xmlns:a16="http://schemas.microsoft.com/office/drawing/2014/main" id="{7B21195E-4127-4A83-9B10-F344D8812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128302DD-61F6-4A5F-B13A-EA83967B50BD}" type="slidenum">
              <a:rPr lang="en-US" smtClean="0"/>
              <a:t>‹#›</a:t>
            </a:fld>
            <a:endParaRPr lang="en-US"/>
          </a:p>
        </p:txBody>
      </p:sp>
    </p:spTree>
    <p:extLst>
      <p:ext uri="{BB962C8B-B14F-4D97-AF65-F5344CB8AC3E}">
        <p14:creationId xmlns:p14="http://schemas.microsoft.com/office/powerpoint/2010/main" val="2766791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image" Target="../media/image6.gif"/><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2" Type="http://purl.oclc.org/ooxml/officeDocument/relationships/notesSlide" Target="../notesSlides/notesSlide4.xml"/><Relationship Id="rId1" Type="http://purl.oclc.org/ooxml/officeDocument/relationships/slideLayout" Target="../slideLayouts/slideLayout12.xml"/></Relationships>
</file>

<file path=ppt/slides/_rels/slide12.xml.rels><?xml version="1.0" encoding="UTF-8" standalone="yes"?>
<Relationships xmlns="http://schemas.openxmlformats.org/package/2006/relationships"><Relationship Id="rId2" Type="http://purl.oclc.org/ooxml/officeDocument/relationships/notesSlide" Target="../notesSlides/notesSlide5.xml"/><Relationship Id="rId1" Type="http://purl.oclc.org/ooxml/officeDocument/relationships/slideLayout" Target="../slideLayouts/slideLayout12.xml"/></Relationships>
</file>

<file path=ppt/slides/_rels/slide13.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2" Type="http://purl.oclc.org/ooxml/officeDocument/relationships/notesSlide" Target="../notesSlides/notesSlide6.xml"/><Relationship Id="rId1" Type="http://purl.oclc.org/ooxml/officeDocument/relationships/slideLayout" Target="../slideLayouts/slideLayout12.xml"/></Relationships>
</file>

<file path=ppt/slides/_rels/slide15.xml.rels><?xml version="1.0" encoding="UTF-8" standalone="yes"?>
<Relationships xmlns="http://schemas.openxmlformats.org/package/2006/relationships"><Relationship Id="rId2" Type="http://purl.oclc.org/ooxml/officeDocument/relationships/notesSlide" Target="../notesSlides/notesSlide7.xml"/><Relationship Id="rId1" Type="http://purl.oclc.org/ooxml/officeDocument/relationships/slideLayout" Target="../slideLayouts/slideLayout12.xml"/></Relationships>
</file>

<file path=ppt/slides/_rels/slide16.xml.rels><?xml version="1.0" encoding="UTF-8" standalone="yes"?>
<Relationships xmlns="http://schemas.openxmlformats.org/package/2006/relationships"><Relationship Id="rId2" Type="http://purl.oclc.org/ooxml/officeDocument/relationships/notesSlide" Target="../notesSlides/notesSlide8.xml"/><Relationship Id="rId1" Type="http://purl.oclc.org/ooxml/officeDocument/relationships/slideLayout" Target="../slideLayouts/slideLayout12.xml"/></Relationships>
</file>

<file path=ppt/slides/_rels/slide17.xml.rels><?xml version="1.0" encoding="UTF-8" standalone="yes"?>
<Relationships xmlns="http://schemas.openxmlformats.org/package/2006/relationships"><Relationship Id="rId3" Type="http://purl.oclc.org/ooxml/officeDocument/relationships/hyperlink" Target="https://lambda.gsfc.nasa.gov/product/cobe/dmr_image.cfm" TargetMode="External"/><Relationship Id="rId2" Type="http://purl.oclc.org/ooxml/officeDocument/relationships/image" Target="../media/image8.gif"/><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2" Type="http://purl.oclc.org/ooxml/officeDocument/relationships/notesSlide" Target="../notesSlides/notesSlide9.xml"/><Relationship Id="rId1" Type="http://purl.oclc.org/ooxml/officeDocument/relationships/slideLayout" Target="../slideLayouts/slideLayout12.xml"/></Relationships>
</file>

<file path=ppt/slides/_rels/slide19.xml.rels><?xml version="1.0" encoding="UTF-8" standalone="yes"?>
<Relationships xmlns="http://schemas.openxmlformats.org/package/2006/relationships"><Relationship Id="rId2" Type="http://purl.oclc.org/ooxml/officeDocument/relationships/notesSlide" Target="../notesSlides/notesSlide10.xml"/><Relationship Id="rId1" Type="http://purl.oclc.org/ooxml/officeDocument/relationships/slideLayout" Target="../slideLayouts/slideLayout12.xml"/></Relationships>
</file>

<file path=ppt/slides/_rels/slide2.xml.rels><?xml version="1.0" encoding="UTF-8" standalone="yes"?>
<Relationships xmlns="http://schemas.openxmlformats.org/package/2006/relationships"><Relationship Id="rId2" Type="http://purl.oclc.org/ooxml/officeDocument/relationships/notesSlide" Target="../notesSlides/notesSlide1.xml"/><Relationship Id="rId1" Type="http://purl.oclc.org/ooxml/officeDocument/relationships/slideLayout" Target="../slideLayouts/slideLayout12.xml"/></Relationships>
</file>

<file path=ppt/slides/_rels/slide20.xml.rels><?xml version="1.0" encoding="UTF-8" standalone="yes"?>
<Relationships xmlns="http://schemas.openxmlformats.org/package/2006/relationships"><Relationship Id="rId3" Type="http://purl.oclc.org/ooxml/officeDocument/relationships/hyperlink" Target="https://www-spof.gsfc.nasa.gov/stargaze/Sun4Adop3.htm" TargetMode="External"/><Relationship Id="rId2" Type="http://purl.oclc.org/ooxml/officeDocument/relationships/image" Target="../media/image9.jpeg"/><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12.xml"/></Relationships>
</file>

<file path=ppt/slides/_rels/slide4.xml.rels><?xml version="1.0" encoding="UTF-8" standalone="yes"?>
<Relationships xmlns="http://schemas.openxmlformats.org/package/2006/relationships"><Relationship Id="rId2" Type="http://purl.oclc.org/ooxml/officeDocument/relationships/notesSlide" Target="../notesSlides/notesSlide3.xml"/><Relationship Id="rId1" Type="http://purl.oclc.org/ooxml/officeDocument/relationships/slideLayout" Target="../slideLayouts/slideLayout12.xml"/></Relationships>
</file>

<file path=ppt/slides/_rels/slide5.xml.rels><?xml version="1.0" encoding="UTF-8" standalone="yes"?>
<Relationships xmlns="http://schemas.openxmlformats.org/package/2006/relationships"><Relationship Id="rId3" Type="http://purl.oclc.org/ooxml/officeDocument/relationships/image" Target="../media/image2.jpeg"/><Relationship Id="rId2" Type="http://purl.oclc.org/ooxml/officeDocument/relationships/image" Target="../media/image1.jpeg"/><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3" Type="http://purl.oclc.org/ooxml/officeDocument/relationships/image" Target="../media/image4.jpeg"/><Relationship Id="rId2" Type="http://purl.oclc.org/ooxml/officeDocument/relationships/image" Target="../media/image3.jpeg"/><Relationship Id="rId1" Type="http://purl.oclc.org/ooxml/officeDocument/relationships/slideLayout" Target="../slideLayouts/slideLayout2.xml"/><Relationship Id="rId4" Type="http://purl.oclc.org/ooxml/officeDocument/relationships/image" Target="../media/image5.jpeg"/></Relationships>
</file>

<file path=ppt/slides/_rels/slide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CA2F-87A4-4302-BC79-1790BE12DCBE}"/>
              </a:ext>
            </a:extLst>
          </p:cNvPr>
          <p:cNvSpPr>
            <a:spLocks noGrp="1"/>
          </p:cNvSpPr>
          <p:nvPr>
            <p:ph type="ctrTitle"/>
          </p:nvPr>
        </p:nvSpPr>
        <p:spPr/>
        <p:txBody>
          <a:bodyPr/>
          <a:lstStyle/>
          <a:p>
            <a:r>
              <a:rPr lang="en-US"/>
              <a:t>a</a:t>
            </a:r>
          </a:p>
        </p:txBody>
      </p:sp>
      <p:sp>
        <p:nvSpPr>
          <p:cNvPr id="3" name="Subtitle 2">
            <a:extLst>
              <a:ext uri="{FF2B5EF4-FFF2-40B4-BE49-F238E27FC236}">
                <a16:creationId xmlns:a16="http://schemas.microsoft.com/office/drawing/2014/main" id="{167CF781-548F-4DD2-8ECA-97CDF7737AF2}"/>
              </a:ext>
            </a:extLst>
          </p:cNvPr>
          <p:cNvSpPr>
            <a:spLocks noGrp="1"/>
          </p:cNvSpPr>
          <p:nvPr>
            <p:ph type="subTitle" idx="1"/>
          </p:nvPr>
        </p:nvSpPr>
        <p:spPr/>
        <p:txBody>
          <a:bodyPr/>
          <a:lstStyle/>
          <a:p>
            <a:r>
              <a:rPr lang="en-US"/>
              <a:t>Cosmology</a:t>
            </a:r>
          </a:p>
        </p:txBody>
      </p:sp>
    </p:spTree>
    <p:extLst>
      <p:ext uri="{BB962C8B-B14F-4D97-AF65-F5344CB8AC3E}">
        <p14:creationId xmlns:p14="http://schemas.microsoft.com/office/powerpoint/2010/main" val="2165507463"/>
      </p:ext>
    </p:extLst>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0EFC-5B72-433C-B55D-AC2286FE1E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2F4D60-378D-40E8-BFF4-39B3C696B747}"/>
              </a:ext>
            </a:extLst>
          </p:cNvPr>
          <p:cNvSpPr>
            <a:spLocks noGrp="1"/>
          </p:cNvSpPr>
          <p:nvPr>
            <p:ph idx="1"/>
          </p:nvPr>
        </p:nvSpPr>
        <p:spPr/>
        <p:txBody>
          <a:bodyPr/>
          <a:lstStyle/>
          <a:p>
            <a:endParaRPr lang="en-US"/>
          </a:p>
        </p:txBody>
      </p:sp>
      <p:pic>
        <p:nvPicPr>
          <p:cNvPr id="3074" name="Picture 2" descr="https://apod.nasa.gov/debate/1996/hubble_fig1.gif">
            <a:extLst>
              <a:ext uri="{FF2B5EF4-FFF2-40B4-BE49-F238E27FC236}">
                <a16:creationId xmlns:a16="http://schemas.microsoft.com/office/drawing/2014/main" id="{476F87F6-746A-4243-97D1-1A2464A27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161924"/>
            <a:ext cx="9400540" cy="573432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C38FA0F-6F7E-4DEF-97F1-E828A1C8DD27}"/>
              </a:ext>
            </a:extLst>
          </p:cNvPr>
          <p:cNvSpPr/>
          <p:nvPr/>
        </p:nvSpPr>
        <p:spPr>
          <a:xfrm>
            <a:off x="3225782" y="6312654"/>
            <a:ext cx="4724435" cy="369332"/>
          </a:xfrm>
          <a:prstGeom prst="rect">
            <a:avLst/>
          </a:prstGeom>
        </p:spPr>
        <p:txBody>
          <a:bodyPr wrap="none">
            <a:spAutoFit/>
          </a:bodyPr>
          <a:lstStyle/>
          <a:p>
            <a:r>
              <a:rPr lang="en-US" b="0" i="0" dirty="0">
                <a:solidFill>
                  <a:srgbClr val="000000"/>
                </a:solidFill>
                <a:effectLst/>
                <a:latin typeface="Times New Roman" panose="02020603050405020304" pitchFamily="18" charset="0"/>
              </a:rPr>
              <a:t>Hubble, E. 1929b, </a:t>
            </a:r>
            <a:r>
              <a:rPr lang="en-US" b="0" i="1" dirty="0">
                <a:solidFill>
                  <a:srgbClr val="000000"/>
                </a:solidFill>
                <a:effectLst/>
                <a:latin typeface="Times New Roman" panose="02020603050405020304" pitchFamily="18" charset="0"/>
              </a:rPr>
              <a:t>Proc. Nat. Acad. Sci.</a:t>
            </a:r>
            <a:r>
              <a:rPr lang="en-US" b="0" i="0" dirty="0">
                <a:solidFill>
                  <a:srgbClr val="000000"/>
                </a:solidFill>
                <a:effectLst/>
                <a:latin typeface="Times New Roman" panose="02020603050405020304" pitchFamily="18" charset="0"/>
              </a:rPr>
              <a:t>, </a:t>
            </a:r>
            <a:r>
              <a:rPr lang="en-US" b="1" i="0" dirty="0">
                <a:solidFill>
                  <a:srgbClr val="000000"/>
                </a:solidFill>
                <a:effectLst/>
                <a:latin typeface="Times New Roman" panose="02020603050405020304" pitchFamily="18" charset="0"/>
              </a:rPr>
              <a:t>15</a:t>
            </a:r>
            <a:r>
              <a:rPr lang="en-US" b="0" i="0" dirty="0">
                <a:solidFill>
                  <a:srgbClr val="000000"/>
                </a:solidFill>
                <a:effectLst/>
                <a:latin typeface="Times New Roman" panose="02020603050405020304" pitchFamily="18" charset="0"/>
              </a:rPr>
              <a:t>, 168.</a:t>
            </a:r>
            <a:endParaRPr lang="en-US" dirty="0"/>
          </a:p>
        </p:txBody>
      </p:sp>
    </p:spTree>
    <p:extLst>
      <p:ext uri="{BB962C8B-B14F-4D97-AF65-F5344CB8AC3E}">
        <p14:creationId xmlns:p14="http://schemas.microsoft.com/office/powerpoint/2010/main" val="3497607534"/>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Shape 51"/>
        <p:cNvGrpSpPr/>
        <p:nvPr/>
      </p:nvGrpSpPr>
      <p:grpSpPr>
        <a:xfrm>
          <a:off x="0" y="0"/>
          <a:ext cx="0" cy="0"/>
          <a:chOff x="0" y="0"/>
          <a:chExt cx="0" cy="0"/>
        </a:xfrm>
      </p:grpSpPr>
      <p:sp>
        <p:nvSpPr>
          <p:cNvPr id="52" name="Google Shape;52;p12"/>
          <p:cNvSpPr txBox="1">
            <a:spLocks noGrp="1"/>
          </p:cNvSpPr>
          <p:nvPr>
            <p:ph type="body" idx="1"/>
          </p:nvPr>
        </p:nvSpPr>
        <p:spPr>
          <a:xfrm>
            <a:off x="1981200" y="1202600"/>
            <a:ext cx="8193000" cy="5365200"/>
          </a:xfrm>
          <a:prstGeom prst="rect">
            <a:avLst/>
          </a:prstGeom>
        </p:spPr>
        <p:txBody>
          <a:bodyPr spcFirstLastPara="1" vert="horz" wrap="square" lIns="91425" tIns="91425" rIns="91425" bIns="91425" rtlCol="0" anchor="t" anchorCtr="0">
            <a:noAutofit/>
          </a:bodyPr>
          <a:lstStyle/>
          <a:p>
            <a:pPr marL="0" indent="0">
              <a:buNone/>
            </a:pPr>
            <a:r>
              <a:rPr lang="en" dirty="0"/>
              <a:t>The Hubble constant has units of inverse time, and 1/H</a:t>
            </a:r>
            <a:r>
              <a:rPr lang="en" baseline="-25%" dirty="0"/>
              <a:t>0</a:t>
            </a:r>
            <a:r>
              <a:rPr lang="en" dirty="0"/>
              <a:t> gives an approximate age for the universe (i.e. how long ago everything was at one point - the singularity). The best measurements of the Hubble constant suggest that the universe is approximately how old?</a:t>
            </a:r>
            <a:endParaRPr dirty="0"/>
          </a:p>
          <a:p>
            <a:pPr marL="914400">
              <a:buAutoNum type="alphaUcPeriod"/>
            </a:pPr>
            <a:r>
              <a:rPr lang="en" dirty="0"/>
              <a:t>~6,000 years.</a:t>
            </a:r>
            <a:endParaRPr dirty="0"/>
          </a:p>
          <a:p>
            <a:pPr marL="914400">
              <a:spcBef>
                <a:spcPts val="0"/>
              </a:spcBef>
              <a:buAutoNum type="alphaUcPeriod"/>
            </a:pPr>
            <a:r>
              <a:rPr lang="en" dirty="0"/>
              <a:t>~10,000 years.</a:t>
            </a:r>
            <a:endParaRPr dirty="0"/>
          </a:p>
          <a:p>
            <a:pPr marL="914400">
              <a:spcBef>
                <a:spcPts val="0"/>
              </a:spcBef>
              <a:buAutoNum type="alphaUcPeriod"/>
            </a:pPr>
            <a:r>
              <a:rPr lang="en" dirty="0"/>
              <a:t>~4.5 billion years.</a:t>
            </a:r>
            <a:endParaRPr dirty="0"/>
          </a:p>
          <a:p>
            <a:pPr marL="914400">
              <a:spcBef>
                <a:spcPts val="0"/>
              </a:spcBef>
              <a:buAutoNum type="alphaUcPeriod"/>
            </a:pPr>
            <a:r>
              <a:rPr lang="en" dirty="0"/>
              <a:t>~14 billion years.</a:t>
            </a:r>
            <a:endParaRPr dirty="0"/>
          </a:p>
          <a:p>
            <a:pPr marL="914400">
              <a:spcBef>
                <a:spcPts val="0"/>
              </a:spcBef>
              <a:buAutoNum type="alphaUcPeriod"/>
            </a:pPr>
            <a:r>
              <a:rPr lang="en" dirty="0"/>
              <a:t>~14 trillion years.</a:t>
            </a:r>
            <a:endParaRPr dirty="0"/>
          </a:p>
        </p:txBody>
      </p:sp>
      <p:sp>
        <p:nvSpPr>
          <p:cNvPr id="53" name="Google Shape;53;p12"/>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4</a:t>
            </a:r>
            <a:endParaRPr/>
          </a:p>
        </p:txBody>
      </p:sp>
    </p:spTree>
    <p:extLst>
      <p:ext uri="{BB962C8B-B14F-4D97-AF65-F5344CB8AC3E}">
        <p14:creationId xmlns:p14="http://schemas.microsoft.com/office/powerpoint/2010/main" val="3597128069"/>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Shape 57"/>
        <p:cNvGrpSpPr/>
        <p:nvPr/>
      </p:nvGrpSpPr>
      <p:grpSpPr>
        <a:xfrm>
          <a:off x="0" y="0"/>
          <a:ext cx="0" cy="0"/>
          <a:chOff x="0" y="0"/>
          <a:chExt cx="0" cy="0"/>
        </a:xfrm>
      </p:grpSpPr>
      <p:sp>
        <p:nvSpPr>
          <p:cNvPr id="58" name="Google Shape;58;p13"/>
          <p:cNvSpPr txBox="1">
            <a:spLocks noGrp="1"/>
          </p:cNvSpPr>
          <p:nvPr>
            <p:ph type="body" idx="1"/>
          </p:nvPr>
        </p:nvSpPr>
        <p:spPr>
          <a:xfrm>
            <a:off x="1981200" y="1202600"/>
            <a:ext cx="8193000" cy="5365200"/>
          </a:xfrm>
          <a:prstGeom prst="rect">
            <a:avLst/>
          </a:prstGeom>
        </p:spPr>
        <p:txBody>
          <a:bodyPr spcFirstLastPara="1" vert="horz" wrap="square" lIns="91425" tIns="91425" rIns="91425" bIns="91425" rtlCol="0" anchor="t" anchorCtr="0">
            <a:noAutofit/>
          </a:bodyPr>
          <a:lstStyle/>
          <a:p>
            <a:pPr marL="0" indent="0">
              <a:buNone/>
            </a:pPr>
            <a:r>
              <a:rPr lang="en" sz="2600"/>
              <a:t>In the big bang model of cosmology, the galaxies are not actually moving. What causes the red shift, then?</a:t>
            </a:r>
            <a:endParaRPr sz="2600"/>
          </a:p>
          <a:p>
            <a:pPr marL="914400" indent="-393700">
              <a:buSzPts val="2600"/>
              <a:buAutoNum type="alphaUcPeriod"/>
            </a:pPr>
            <a:r>
              <a:rPr lang="en" sz="2600"/>
              <a:t>Aliens surrounding our galaxy with a bunch of red optical filters.</a:t>
            </a:r>
            <a:endParaRPr sz="2600"/>
          </a:p>
          <a:p>
            <a:pPr marL="914400" indent="-393700">
              <a:spcBef>
                <a:spcPts val="0"/>
              </a:spcBef>
              <a:buSzPts val="2600"/>
              <a:buAutoNum type="alphaUcPeriod"/>
            </a:pPr>
            <a:r>
              <a:rPr lang="en" sz="2600"/>
              <a:t>As the universe expands it also cools, and this cooling reduces the frequency of the light.</a:t>
            </a:r>
            <a:endParaRPr sz="2600"/>
          </a:p>
          <a:p>
            <a:pPr marL="914400" indent="-393700">
              <a:spcBef>
                <a:spcPts val="0"/>
              </a:spcBef>
              <a:buSzPts val="2600"/>
              <a:buAutoNum type="alphaUcPeriod"/>
            </a:pPr>
            <a:r>
              <a:rPr lang="en" sz="2600"/>
              <a:t>As space expands, time is compressed, which causes the relative frequency to decrease.</a:t>
            </a:r>
            <a:endParaRPr sz="2600"/>
          </a:p>
          <a:p>
            <a:pPr marL="914400" indent="-393700">
              <a:spcBef>
                <a:spcPts val="0"/>
              </a:spcBef>
              <a:buSzPts val="2600"/>
              <a:buAutoNum type="alphaUcPeriod"/>
            </a:pPr>
            <a:r>
              <a:rPr lang="en" sz="2600"/>
              <a:t>The space between wave crests is expanding along with all of the rest of the space in the universe.</a:t>
            </a:r>
            <a:endParaRPr sz="2600"/>
          </a:p>
          <a:p>
            <a:pPr marL="0" indent="0">
              <a:buNone/>
            </a:pPr>
            <a:endParaRPr sz="2600"/>
          </a:p>
        </p:txBody>
      </p:sp>
      <p:sp>
        <p:nvSpPr>
          <p:cNvPr id="59" name="Google Shape;59;p13"/>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5</a:t>
            </a:r>
            <a:endParaRPr/>
          </a:p>
        </p:txBody>
      </p:sp>
    </p:spTree>
    <p:extLst>
      <p:ext uri="{BB962C8B-B14F-4D97-AF65-F5344CB8AC3E}">
        <p14:creationId xmlns:p14="http://schemas.microsoft.com/office/powerpoint/2010/main" val="3892294478"/>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4098" name="Picture 2" descr="https://upload.wikimedia.org/wikipedia/commons/thumb/c/cd/Cmbr.svg/1024px-Cmbr.svg.png">
            <a:extLst>
              <a:ext uri="{FF2B5EF4-FFF2-40B4-BE49-F238E27FC236}">
                <a16:creationId xmlns:a16="http://schemas.microsoft.com/office/drawing/2014/main" id="{99947C27-496C-4D09-8F97-58B157F60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163" y="0"/>
            <a:ext cx="85740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74A95C1-79C0-42AB-913E-91FD5E0D4374}"/>
              </a:ext>
            </a:extLst>
          </p:cNvPr>
          <p:cNvSpPr/>
          <p:nvPr/>
        </p:nvSpPr>
        <p:spPr>
          <a:xfrm>
            <a:off x="7071360" y="2141696"/>
            <a:ext cx="6096000" cy="1477328"/>
          </a:xfrm>
          <a:prstGeom prst="rect">
            <a:avLst/>
          </a:prstGeom>
        </p:spPr>
        <p:txBody>
          <a:bodyPr>
            <a:spAutoFit/>
          </a:bodyPr>
          <a:lstStyle/>
          <a:p>
            <a:r>
              <a:rPr lang="en-US" b="0" i="0" dirty="0">
                <a:solidFill>
                  <a:srgbClr val="222222"/>
                </a:solidFill>
                <a:effectLst/>
                <a:latin typeface="Arial" panose="020B0604020202020204" pitchFamily="34" charset="0"/>
              </a:rPr>
              <a:t>Cosmic Microwave Background (CMB) spectrum plotted in waves per centimeter vs. intensity. The solid curve shows the expected intensity from a single temperature blackbody spectrum, as predicted by the hot Big Bang theory</a:t>
            </a:r>
            <a:endParaRPr lang="en-US" dirty="0"/>
          </a:p>
        </p:txBody>
      </p:sp>
    </p:spTree>
    <p:extLst>
      <p:ext uri="{BB962C8B-B14F-4D97-AF65-F5344CB8AC3E}">
        <p14:creationId xmlns:p14="http://schemas.microsoft.com/office/powerpoint/2010/main" val="2955926170"/>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Shape 33"/>
        <p:cNvGrpSpPr/>
        <p:nvPr/>
      </p:nvGrpSpPr>
      <p:grpSpPr>
        <a:xfrm>
          <a:off x="0" y="0"/>
          <a:ext cx="0" cy="0"/>
          <a:chOff x="0" y="0"/>
          <a:chExt cx="0" cy="0"/>
        </a:xfrm>
      </p:grpSpPr>
      <p:sp>
        <p:nvSpPr>
          <p:cNvPr id="34" name="Google Shape;34;p9"/>
          <p:cNvSpPr txBox="1">
            <a:spLocks noGrp="1"/>
          </p:cNvSpPr>
          <p:nvPr>
            <p:ph type="body" idx="1"/>
          </p:nvPr>
        </p:nvSpPr>
        <p:spPr>
          <a:xfrm>
            <a:off x="1981200" y="1202600"/>
            <a:ext cx="8188800" cy="5365200"/>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
              <a:t>The cosmic microwave background was not always microwaves. The reason it is composed of microwaves today is that</a:t>
            </a:r>
            <a:endParaRPr/>
          </a:p>
          <a:p>
            <a:pPr marL="914400">
              <a:buAutoNum type="alphaUcPeriod"/>
            </a:pPr>
            <a:r>
              <a:rPr lang="en"/>
              <a:t>The oscillations responsible for them have decreased in frequency.</a:t>
            </a:r>
            <a:endParaRPr/>
          </a:p>
          <a:p>
            <a:pPr marL="914400">
              <a:spcBef>
                <a:spcPts val="0"/>
              </a:spcBef>
              <a:buAutoNum type="alphaUcPeriod"/>
            </a:pPr>
            <a:r>
              <a:rPr lang="en"/>
              <a:t>The universe has been expanding since those photons were formed.</a:t>
            </a:r>
            <a:endParaRPr/>
          </a:p>
          <a:p>
            <a:pPr marL="914400">
              <a:spcBef>
                <a:spcPts val="0"/>
              </a:spcBef>
              <a:buAutoNum type="alphaUcPeriod"/>
            </a:pPr>
            <a:r>
              <a:rPr lang="en"/>
              <a:t>The universe is cooler than it was in the past.</a:t>
            </a:r>
            <a:endParaRPr/>
          </a:p>
        </p:txBody>
      </p:sp>
      <p:sp>
        <p:nvSpPr>
          <p:cNvPr id="35" name="Google Shape;35;p9"/>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1</a:t>
            </a:r>
            <a:endParaRPr/>
          </a:p>
        </p:txBody>
      </p:sp>
    </p:spTree>
    <p:extLst>
      <p:ext uri="{BB962C8B-B14F-4D97-AF65-F5344CB8AC3E}">
        <p14:creationId xmlns:p14="http://schemas.microsoft.com/office/powerpoint/2010/main" val="772709583"/>
      </p:ext>
    </p:extLst>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1981200" y="1202600"/>
            <a:ext cx="8188800" cy="5365200"/>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
              <a:t>The temperature associated with the CMB is approximately</a:t>
            </a:r>
            <a:endParaRPr/>
          </a:p>
          <a:p>
            <a:pPr marL="914400">
              <a:buAutoNum type="alphaUcPeriod"/>
            </a:pPr>
            <a:r>
              <a:rPr lang="en"/>
              <a:t>0.3 K.</a:t>
            </a:r>
            <a:endParaRPr/>
          </a:p>
          <a:p>
            <a:pPr marL="914400">
              <a:spcBef>
                <a:spcPts val="0"/>
              </a:spcBef>
              <a:buAutoNum type="alphaUcPeriod"/>
            </a:pPr>
            <a:r>
              <a:rPr lang="en"/>
              <a:t>3 K.</a:t>
            </a:r>
            <a:endParaRPr/>
          </a:p>
          <a:p>
            <a:pPr marL="914400">
              <a:spcBef>
                <a:spcPts val="0"/>
              </a:spcBef>
              <a:buAutoNum type="alphaUcPeriod"/>
            </a:pPr>
            <a:r>
              <a:rPr lang="en"/>
              <a:t>30 K.</a:t>
            </a:r>
            <a:endParaRPr/>
          </a:p>
          <a:p>
            <a:pPr marL="914400">
              <a:spcBef>
                <a:spcPts val="0"/>
              </a:spcBef>
              <a:buAutoNum type="alphaUcPeriod"/>
            </a:pPr>
            <a:r>
              <a:rPr lang="en"/>
              <a:t>300 K.</a:t>
            </a:r>
            <a:endParaRPr/>
          </a:p>
        </p:txBody>
      </p:sp>
      <p:sp>
        <p:nvSpPr>
          <p:cNvPr id="41" name="Google Shape;41;p10"/>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2</a:t>
            </a:r>
            <a:endParaRPr/>
          </a:p>
        </p:txBody>
      </p:sp>
    </p:spTree>
    <p:extLst>
      <p:ext uri="{BB962C8B-B14F-4D97-AF65-F5344CB8AC3E}">
        <p14:creationId xmlns:p14="http://schemas.microsoft.com/office/powerpoint/2010/main" val="3877616551"/>
      </p:ext>
    </p:extLst>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Shape 45"/>
        <p:cNvGrpSpPr/>
        <p:nvPr/>
      </p:nvGrpSpPr>
      <p:grpSpPr>
        <a:xfrm>
          <a:off x="0" y="0"/>
          <a:ext cx="0" cy="0"/>
          <a:chOff x="0" y="0"/>
          <a:chExt cx="0" cy="0"/>
        </a:xfrm>
      </p:grpSpPr>
      <p:sp>
        <p:nvSpPr>
          <p:cNvPr id="46" name="Google Shape;46;p11"/>
          <p:cNvSpPr txBox="1">
            <a:spLocks noGrp="1"/>
          </p:cNvSpPr>
          <p:nvPr>
            <p:ph type="body" idx="1"/>
          </p:nvPr>
        </p:nvSpPr>
        <p:spPr>
          <a:xfrm>
            <a:off x="1981200" y="1202600"/>
            <a:ext cx="8188800" cy="5365200"/>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
              <a:t>The CMB seems to be coming more strongly (i.e. with higher intensity) from which direction?</a:t>
            </a:r>
            <a:endParaRPr/>
          </a:p>
          <a:p>
            <a:pPr marL="914400">
              <a:buAutoNum type="alphaUcPeriod"/>
            </a:pPr>
            <a:r>
              <a:rPr lang="en"/>
              <a:t>From our sun.</a:t>
            </a:r>
            <a:endParaRPr/>
          </a:p>
          <a:p>
            <a:pPr marL="914400">
              <a:spcBef>
                <a:spcPts val="0"/>
              </a:spcBef>
              <a:buAutoNum type="alphaUcPeriod"/>
            </a:pPr>
            <a:r>
              <a:rPr lang="en"/>
              <a:t>From the center of our galaxy.</a:t>
            </a:r>
            <a:endParaRPr/>
          </a:p>
          <a:p>
            <a:pPr marL="914400">
              <a:spcBef>
                <a:spcPts val="0"/>
              </a:spcBef>
              <a:buAutoNum type="alphaUcPeriod"/>
            </a:pPr>
            <a:r>
              <a:rPr lang="en"/>
              <a:t>From the center of our local cluster.</a:t>
            </a:r>
            <a:endParaRPr/>
          </a:p>
          <a:p>
            <a:pPr marL="914400">
              <a:spcBef>
                <a:spcPts val="0"/>
              </a:spcBef>
              <a:buAutoNum type="alphaUcPeriod"/>
            </a:pPr>
            <a:r>
              <a:rPr lang="en"/>
              <a:t>From the center of the universe.</a:t>
            </a:r>
            <a:endParaRPr/>
          </a:p>
          <a:p>
            <a:pPr marL="914400">
              <a:spcBef>
                <a:spcPts val="0"/>
              </a:spcBef>
              <a:buAutoNum type="alphaUcPeriod"/>
            </a:pPr>
            <a:r>
              <a:rPr lang="en"/>
              <a:t>None of the above.</a:t>
            </a:r>
            <a:endParaRPr/>
          </a:p>
        </p:txBody>
      </p:sp>
      <p:sp>
        <p:nvSpPr>
          <p:cNvPr id="47" name="Google Shape;47;p11"/>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3</a:t>
            </a:r>
            <a:endParaRPr/>
          </a:p>
        </p:txBody>
      </p:sp>
    </p:spTree>
    <p:extLst>
      <p:ext uri="{BB962C8B-B14F-4D97-AF65-F5344CB8AC3E}">
        <p14:creationId xmlns:p14="http://schemas.microsoft.com/office/powerpoint/2010/main" val="2423722369"/>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5124" name="Picture 4" descr="https://lambda.gsfc.nasa.gov/product/cobe/cobe_images/cmb_fluctuations_big.gif">
            <a:extLst>
              <a:ext uri="{FF2B5EF4-FFF2-40B4-BE49-F238E27FC236}">
                <a16:creationId xmlns:a16="http://schemas.microsoft.com/office/drawing/2014/main" id="{56676065-DBAB-49CB-BBF6-0B45835EA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46" y="328836"/>
            <a:ext cx="9753600" cy="4876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F0CB430-E18B-4F03-A958-243DDF5083FE}"/>
              </a:ext>
            </a:extLst>
          </p:cNvPr>
          <p:cNvSpPr/>
          <p:nvPr/>
        </p:nvSpPr>
        <p:spPr>
          <a:xfrm>
            <a:off x="2674960" y="5192637"/>
            <a:ext cx="6130878" cy="1569660"/>
          </a:xfrm>
          <a:prstGeom prst="rect">
            <a:avLst/>
          </a:prstGeom>
        </p:spPr>
        <p:txBody>
          <a:bodyPr wrap="square">
            <a:spAutoFit/>
          </a:bodyPr>
          <a:lstStyle/>
          <a:p>
            <a:r>
              <a:rPr lang="en-US" sz="1200" b="0" i="0" dirty="0">
                <a:solidFill>
                  <a:srgbClr val="000000"/>
                </a:solidFill>
                <a:effectLst/>
                <a:latin typeface="Verdana" panose="020B0604030504040204" pitchFamily="34" charset="0"/>
              </a:rPr>
              <a:t>The extremely faint cosmic microwave background fluctuations are only one part in 100,000 compared to the 2.73 degree Kelvin average temperature of the radiation field. The cosmic microwave background radiation is a remnant of the Big Bang and the fluctuations are the imprint of density contrast in the early universe. The density ripples are believed to have given rise to the structures that populate the universe today: clusters of galaxies and vast regions devoid of galaxies. (</a:t>
            </a:r>
            <a:r>
              <a:rPr lang="en-US" sz="1200" dirty="0">
                <a:hlinkClick r:id="rId3"/>
              </a:rPr>
              <a:t>https://lambda.gsfc.nasa.gov/product/cobe/dmr_image.cfm</a:t>
            </a:r>
            <a:r>
              <a:rPr lang="en-US" sz="1200" dirty="0"/>
              <a:t>)</a:t>
            </a:r>
          </a:p>
        </p:txBody>
      </p:sp>
    </p:spTree>
    <p:extLst>
      <p:ext uri="{BB962C8B-B14F-4D97-AF65-F5344CB8AC3E}">
        <p14:creationId xmlns:p14="http://schemas.microsoft.com/office/powerpoint/2010/main" val="627177979"/>
      </p:ext>
    </p:extLst>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Shape 51"/>
        <p:cNvGrpSpPr/>
        <p:nvPr/>
      </p:nvGrpSpPr>
      <p:grpSpPr>
        <a:xfrm>
          <a:off x="0" y="0"/>
          <a:ext cx="0" cy="0"/>
          <a:chOff x="0" y="0"/>
          <a:chExt cx="0" cy="0"/>
        </a:xfrm>
      </p:grpSpPr>
      <p:sp>
        <p:nvSpPr>
          <p:cNvPr id="52" name="Google Shape;52;p12"/>
          <p:cNvSpPr txBox="1">
            <a:spLocks noGrp="1"/>
          </p:cNvSpPr>
          <p:nvPr>
            <p:ph type="body" idx="1"/>
          </p:nvPr>
        </p:nvSpPr>
        <p:spPr>
          <a:xfrm>
            <a:off x="1981200" y="1202600"/>
            <a:ext cx="8193000" cy="5365200"/>
          </a:xfrm>
          <a:prstGeom prst="rect">
            <a:avLst/>
          </a:prstGeom>
        </p:spPr>
        <p:txBody>
          <a:bodyPr spcFirstLastPara="1" vert="horz" wrap="square" lIns="91425" tIns="91425" rIns="91425" bIns="91425" rtlCol="0" anchor="t" anchorCtr="0">
            <a:noAutofit/>
          </a:bodyPr>
          <a:lstStyle/>
          <a:p>
            <a:pPr marL="0" indent="0">
              <a:buNone/>
            </a:pPr>
            <a:r>
              <a:rPr lang="en"/>
              <a:t>The rotational period of a spiral galaxy like ours is</a:t>
            </a:r>
            <a:endParaRPr/>
          </a:p>
          <a:p>
            <a:pPr marL="914400">
              <a:buAutoNum type="alphaUcPeriod"/>
            </a:pPr>
            <a:r>
              <a:rPr lang="en"/>
              <a:t>A few centuries.</a:t>
            </a:r>
            <a:endParaRPr/>
          </a:p>
          <a:p>
            <a:pPr marL="914400">
              <a:spcBef>
                <a:spcPts val="0"/>
              </a:spcBef>
              <a:buAutoNum type="alphaUcPeriod"/>
            </a:pPr>
            <a:r>
              <a:rPr lang="en"/>
              <a:t>Tens of thousands years.</a:t>
            </a:r>
            <a:endParaRPr/>
          </a:p>
          <a:p>
            <a:pPr marL="914400">
              <a:spcBef>
                <a:spcPts val="0"/>
              </a:spcBef>
              <a:buAutoNum type="alphaUcPeriod"/>
            </a:pPr>
            <a:r>
              <a:rPr lang="en"/>
              <a:t>A few million years.</a:t>
            </a:r>
            <a:endParaRPr/>
          </a:p>
          <a:p>
            <a:pPr marL="914400">
              <a:spcBef>
                <a:spcPts val="0"/>
              </a:spcBef>
              <a:buAutoNum type="alphaUcPeriod"/>
            </a:pPr>
            <a:r>
              <a:rPr lang="en"/>
              <a:t>A few hundred million years.</a:t>
            </a:r>
            <a:endParaRPr/>
          </a:p>
          <a:p>
            <a:pPr marL="914400">
              <a:spcBef>
                <a:spcPts val="0"/>
              </a:spcBef>
              <a:buAutoNum type="alphaUcPeriod"/>
            </a:pPr>
            <a:r>
              <a:rPr lang="en"/>
              <a:t>Tens of billions of years.</a:t>
            </a:r>
            <a:endParaRPr/>
          </a:p>
        </p:txBody>
      </p:sp>
      <p:sp>
        <p:nvSpPr>
          <p:cNvPr id="53" name="Google Shape;53;p12"/>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4</a:t>
            </a:r>
            <a:endParaRPr/>
          </a:p>
        </p:txBody>
      </p:sp>
    </p:spTree>
    <p:extLst>
      <p:ext uri="{BB962C8B-B14F-4D97-AF65-F5344CB8AC3E}">
        <p14:creationId xmlns:p14="http://schemas.microsoft.com/office/powerpoint/2010/main" val="1406761473"/>
      </p:ext>
    </p:extLst>
  </p:cSld>
  <p:clrMapOvr>
    <a:masterClrMapping/>
  </p:clrMapOvr>
</p:sld>
</file>

<file path=ppt/slides/slide19.xml><?xml version="1.0" encoding="utf-8"?>
<p:sld xmlns:a="http://purl.oclc.org/ooxml/drawingml/main" xmlns:r="http://purl.oclc.org/ooxml/officeDocument/relationships" xmlns:p="http://purl.oclc.org/ooxml/presentationml/main">
  <p:cSld>
    <p:spTree>
      <p:nvGrpSpPr>
        <p:cNvPr id="1" name="Shape 57"/>
        <p:cNvGrpSpPr/>
        <p:nvPr/>
      </p:nvGrpSpPr>
      <p:grpSpPr>
        <a:xfrm>
          <a:off x="0" y="0"/>
          <a:ext cx="0" cy="0"/>
          <a:chOff x="0" y="0"/>
          <a:chExt cx="0" cy="0"/>
        </a:xfrm>
      </p:grpSpPr>
      <p:sp>
        <p:nvSpPr>
          <p:cNvPr id="58" name="Google Shape;58;p13"/>
          <p:cNvSpPr txBox="1">
            <a:spLocks noGrp="1"/>
          </p:cNvSpPr>
          <p:nvPr>
            <p:ph type="body" idx="1"/>
          </p:nvPr>
        </p:nvSpPr>
        <p:spPr>
          <a:xfrm>
            <a:off x="1981200" y="1202600"/>
            <a:ext cx="8193000" cy="5365200"/>
          </a:xfrm>
          <a:prstGeom prst="rect">
            <a:avLst/>
          </a:prstGeom>
        </p:spPr>
        <p:txBody>
          <a:bodyPr spcFirstLastPara="1" vert="horz" wrap="square" lIns="91425" tIns="91425" rIns="91425" bIns="91425" rtlCol="0" anchor="t" anchorCtr="0">
            <a:noAutofit/>
          </a:bodyPr>
          <a:lstStyle/>
          <a:p>
            <a:pPr marL="0" indent="0">
              <a:buNone/>
            </a:pPr>
            <a:r>
              <a:rPr lang="en"/>
              <a:t>In order to account for the observed rotation of galaxies, what percent of the total </a:t>
            </a:r>
            <a:r>
              <a:rPr lang="en" b="1" i="1"/>
              <a:t>matter</a:t>
            </a:r>
            <a:r>
              <a:rPr lang="en"/>
              <a:t> in the universe must be dark matter?</a:t>
            </a:r>
            <a:endParaRPr/>
          </a:p>
          <a:p>
            <a:pPr lvl="1" indent="-419100">
              <a:spcBef>
                <a:spcPts val="480"/>
              </a:spcBef>
              <a:buSzPts val="3000"/>
              <a:buAutoNum type="alphaUcPeriod"/>
            </a:pPr>
            <a:r>
              <a:rPr lang="en" sz="3000"/>
              <a:t>Less than 5%</a:t>
            </a:r>
            <a:endParaRPr sz="3000"/>
          </a:p>
          <a:p>
            <a:pPr lvl="1" indent="-419100">
              <a:buSzPts val="3000"/>
              <a:buAutoNum type="alphaUcPeriod"/>
            </a:pPr>
            <a:r>
              <a:rPr lang="en" sz="3000"/>
              <a:t>About 10-20%.</a:t>
            </a:r>
            <a:endParaRPr sz="3000"/>
          </a:p>
          <a:p>
            <a:pPr lvl="1" indent="-419100">
              <a:buSzPts val="3000"/>
              <a:buAutoNum type="alphaUcPeriod"/>
            </a:pPr>
            <a:r>
              <a:rPr lang="en" sz="3000"/>
              <a:t>About 25-35%.</a:t>
            </a:r>
            <a:endParaRPr sz="3000"/>
          </a:p>
          <a:p>
            <a:pPr lvl="1" indent="-419100">
              <a:buSzPts val="3000"/>
              <a:buAutoNum type="alphaUcPeriod"/>
            </a:pPr>
            <a:r>
              <a:rPr lang="en" sz="3000"/>
              <a:t>About 50-60%.</a:t>
            </a:r>
            <a:endParaRPr sz="3000"/>
          </a:p>
          <a:p>
            <a:pPr lvl="1" indent="-419100">
              <a:buSzPts val="3000"/>
              <a:buAutoNum type="alphaUcPeriod"/>
            </a:pPr>
            <a:r>
              <a:rPr lang="en" sz="3000"/>
              <a:t>About 80-90%.</a:t>
            </a:r>
            <a:endParaRPr sz="3000"/>
          </a:p>
        </p:txBody>
      </p:sp>
      <p:sp>
        <p:nvSpPr>
          <p:cNvPr id="59" name="Google Shape;59;p13"/>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5</a:t>
            </a:r>
            <a:endParaRPr/>
          </a:p>
        </p:txBody>
      </p:sp>
    </p:spTree>
    <p:extLst>
      <p:ext uri="{BB962C8B-B14F-4D97-AF65-F5344CB8AC3E}">
        <p14:creationId xmlns:p14="http://schemas.microsoft.com/office/powerpoint/2010/main" val="2899858976"/>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Shape 33"/>
        <p:cNvGrpSpPr/>
        <p:nvPr/>
      </p:nvGrpSpPr>
      <p:grpSpPr>
        <a:xfrm>
          <a:off x="0" y="0"/>
          <a:ext cx="0" cy="0"/>
          <a:chOff x="0" y="0"/>
          <a:chExt cx="0" cy="0"/>
        </a:xfrm>
      </p:grpSpPr>
      <p:sp>
        <p:nvSpPr>
          <p:cNvPr id="34" name="Google Shape;34;p9"/>
          <p:cNvSpPr txBox="1">
            <a:spLocks noGrp="1"/>
          </p:cNvSpPr>
          <p:nvPr>
            <p:ph type="body" idx="1"/>
          </p:nvPr>
        </p:nvSpPr>
        <p:spPr>
          <a:xfrm>
            <a:off x="1981200" y="1202600"/>
            <a:ext cx="8188800" cy="5365200"/>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
              <a:t>The study of the universe on a large scale, including its origin, evolution, and future, is known as</a:t>
            </a:r>
            <a:endParaRPr/>
          </a:p>
          <a:p>
            <a:pPr marL="914400">
              <a:buAutoNum type="alphaUcPeriod"/>
            </a:pPr>
            <a:r>
              <a:rPr lang="en"/>
              <a:t>Astronomy.</a:t>
            </a:r>
            <a:endParaRPr/>
          </a:p>
          <a:p>
            <a:pPr marL="914400">
              <a:spcBef>
                <a:spcPts val="0"/>
              </a:spcBef>
              <a:buAutoNum type="alphaUcPeriod"/>
            </a:pPr>
            <a:r>
              <a:rPr lang="en"/>
              <a:t>Astrophysics.</a:t>
            </a:r>
            <a:endParaRPr/>
          </a:p>
          <a:p>
            <a:pPr marL="914400">
              <a:spcBef>
                <a:spcPts val="0"/>
              </a:spcBef>
              <a:buAutoNum type="alphaUcPeriod"/>
            </a:pPr>
            <a:r>
              <a:rPr lang="en"/>
              <a:t>Cosmetology.</a:t>
            </a:r>
            <a:endParaRPr/>
          </a:p>
          <a:p>
            <a:pPr marL="914400">
              <a:spcBef>
                <a:spcPts val="0"/>
              </a:spcBef>
              <a:buAutoNum type="alphaUcPeriod"/>
            </a:pPr>
            <a:r>
              <a:rPr lang="en"/>
              <a:t>Cosmology.</a:t>
            </a:r>
            <a:endParaRPr/>
          </a:p>
          <a:p>
            <a:pPr marL="914400">
              <a:spcBef>
                <a:spcPts val="0"/>
              </a:spcBef>
              <a:buAutoNum type="alphaUcPeriod"/>
            </a:pPr>
            <a:r>
              <a:rPr lang="en"/>
              <a:t>Universology.</a:t>
            </a:r>
            <a:endParaRPr/>
          </a:p>
        </p:txBody>
      </p:sp>
      <p:sp>
        <p:nvSpPr>
          <p:cNvPr id="35" name="Google Shape;35;p9"/>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1</a:t>
            </a:r>
            <a:endParaRPr/>
          </a:p>
        </p:txBody>
      </p:sp>
    </p:spTree>
    <p:extLst>
      <p:ext uri="{BB962C8B-B14F-4D97-AF65-F5344CB8AC3E}">
        <p14:creationId xmlns:p14="http://schemas.microsoft.com/office/powerpoint/2010/main" val="2704700912"/>
      </p:ext>
    </p:extLst>
  </p:cSld>
  <p:clrMapOvr>
    <a:masterClrMapping/>
  </p:clrMapOvr>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87E5-BB4B-4ADF-BFB0-7BCC20E9F1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44716A-5F74-4BD4-A3F9-8B7C401881E0}"/>
              </a:ext>
            </a:extLst>
          </p:cNvPr>
          <p:cNvSpPr>
            <a:spLocks noGrp="1"/>
          </p:cNvSpPr>
          <p:nvPr>
            <p:ph idx="1"/>
          </p:nvPr>
        </p:nvSpPr>
        <p:spPr/>
        <p:txBody>
          <a:bodyPr/>
          <a:lstStyle/>
          <a:p>
            <a:endParaRPr lang="en-US"/>
          </a:p>
        </p:txBody>
      </p:sp>
      <p:pic>
        <p:nvPicPr>
          <p:cNvPr id="6146" name="Picture 2" descr="https://www-spof.gsfc.nasa.gov/stargaze/Sfigs/vrot.jpg">
            <a:extLst>
              <a:ext uri="{FF2B5EF4-FFF2-40B4-BE49-F238E27FC236}">
                <a16:creationId xmlns:a16="http://schemas.microsoft.com/office/drawing/2014/main" id="{813DAD7D-3478-4451-8119-0856FF775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684" y="217488"/>
            <a:ext cx="7591939" cy="54721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FBE4EA-9AAA-485E-9CF3-F3416E33989E}"/>
              </a:ext>
            </a:extLst>
          </p:cNvPr>
          <p:cNvSpPr/>
          <p:nvPr/>
        </p:nvSpPr>
        <p:spPr>
          <a:xfrm>
            <a:off x="3098760" y="6028174"/>
            <a:ext cx="5628720" cy="369332"/>
          </a:xfrm>
          <a:prstGeom prst="rect">
            <a:avLst/>
          </a:prstGeom>
        </p:spPr>
        <p:txBody>
          <a:bodyPr wrap="none">
            <a:spAutoFit/>
          </a:bodyPr>
          <a:lstStyle/>
          <a:p>
            <a:r>
              <a:rPr lang="en-US" dirty="0">
                <a:hlinkClick r:id="rId3"/>
              </a:rPr>
              <a:t>https://www-spof.gsfc.nasa.gov/stargaze/Sun4Adop3.htm</a:t>
            </a:r>
            <a:endParaRPr lang="en-US" dirty="0"/>
          </a:p>
        </p:txBody>
      </p:sp>
    </p:spTree>
    <p:extLst>
      <p:ext uri="{BB962C8B-B14F-4D97-AF65-F5344CB8AC3E}">
        <p14:creationId xmlns:p14="http://schemas.microsoft.com/office/powerpoint/2010/main" val="2668753718"/>
      </p:ext>
    </p:extLst>
  </p:cSld>
  <p:clrMapOvr>
    <a:masterClrMapping/>
  </p:clrMapOvr>
</p:sld>
</file>

<file path=ppt/slides/slide2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261402"/>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1981200" y="1202600"/>
            <a:ext cx="8188800" cy="5365200"/>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
              <a:t>If all the galaxies in the universe were moving about randomly, we would expect to see</a:t>
            </a:r>
            <a:endParaRPr/>
          </a:p>
          <a:p>
            <a:pPr marL="914400">
              <a:buAutoNum type="alphaUcPeriod"/>
            </a:pPr>
            <a:r>
              <a:rPr lang="en"/>
              <a:t>All galaxies blue shifted.</a:t>
            </a:r>
            <a:endParaRPr/>
          </a:p>
          <a:p>
            <a:pPr marL="914400">
              <a:spcBef>
                <a:spcPts val="0"/>
              </a:spcBef>
              <a:buAutoNum type="alphaUcPeriod"/>
            </a:pPr>
            <a:r>
              <a:rPr lang="en"/>
              <a:t>All galaxies red shifted.</a:t>
            </a:r>
            <a:endParaRPr/>
          </a:p>
          <a:p>
            <a:pPr marL="914400">
              <a:spcBef>
                <a:spcPts val="0"/>
              </a:spcBef>
              <a:buAutoNum type="alphaUcPeriod"/>
            </a:pPr>
            <a:r>
              <a:rPr lang="en"/>
              <a:t>An approximately equal number of blue shifted and red shifted galaxies.</a:t>
            </a:r>
            <a:endParaRPr/>
          </a:p>
          <a:p>
            <a:pPr marL="914400">
              <a:spcBef>
                <a:spcPts val="0"/>
              </a:spcBef>
              <a:buAutoNum type="alphaUcPeriod"/>
            </a:pPr>
            <a:r>
              <a:rPr lang="en"/>
              <a:t>No blue shift or red shift in the galaxies.</a:t>
            </a:r>
            <a:endParaRPr/>
          </a:p>
        </p:txBody>
      </p:sp>
      <p:sp>
        <p:nvSpPr>
          <p:cNvPr id="41" name="Google Shape;41;p10"/>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2</a:t>
            </a:r>
            <a:endParaRPr/>
          </a:p>
        </p:txBody>
      </p:sp>
    </p:spTree>
    <p:extLst>
      <p:ext uri="{BB962C8B-B14F-4D97-AF65-F5344CB8AC3E}">
        <p14:creationId xmlns:p14="http://schemas.microsoft.com/office/powerpoint/2010/main" val="787994385"/>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Shape 45"/>
        <p:cNvGrpSpPr/>
        <p:nvPr/>
      </p:nvGrpSpPr>
      <p:grpSpPr>
        <a:xfrm>
          <a:off x="0" y="0"/>
          <a:ext cx="0" cy="0"/>
          <a:chOff x="0" y="0"/>
          <a:chExt cx="0" cy="0"/>
        </a:xfrm>
      </p:grpSpPr>
      <p:sp>
        <p:nvSpPr>
          <p:cNvPr id="46" name="Google Shape;46;p11"/>
          <p:cNvSpPr txBox="1">
            <a:spLocks noGrp="1"/>
          </p:cNvSpPr>
          <p:nvPr>
            <p:ph type="body" idx="1"/>
          </p:nvPr>
        </p:nvSpPr>
        <p:spPr>
          <a:xfrm>
            <a:off x="1981200" y="1202600"/>
            <a:ext cx="8188800" cy="5365200"/>
          </a:xfrm>
          <a:prstGeom prst="rect">
            <a:avLst/>
          </a:prstGeom>
        </p:spPr>
        <p:txBody>
          <a:bodyPr spcFirstLastPara="1" vert="horz" wrap="square" lIns="91425" tIns="91425" rIns="91425" bIns="91425" rtlCol="0" anchor="t" anchorCtr="0">
            <a:noAutofit/>
          </a:bodyPr>
          <a:lstStyle/>
          <a:p>
            <a:pPr marL="0" indent="0">
              <a:buClr>
                <a:srgbClr val="000000"/>
              </a:buClr>
              <a:buSzPts val="1100"/>
              <a:buNone/>
            </a:pPr>
            <a:r>
              <a:rPr lang="en"/>
              <a:t>In general, the more distant a galaxy is from us,</a:t>
            </a:r>
            <a:endParaRPr/>
          </a:p>
          <a:p>
            <a:pPr marL="914400">
              <a:buAutoNum type="alphaUcPeriod"/>
            </a:pPr>
            <a:r>
              <a:rPr lang="en"/>
              <a:t>The faster it is moving away from us.</a:t>
            </a:r>
            <a:endParaRPr/>
          </a:p>
          <a:p>
            <a:pPr marL="914400">
              <a:spcBef>
                <a:spcPts val="0"/>
              </a:spcBef>
              <a:buAutoNum type="alphaUcPeriod"/>
            </a:pPr>
            <a:r>
              <a:rPr lang="en"/>
              <a:t>The faster it is moving toward us.</a:t>
            </a:r>
            <a:endParaRPr/>
          </a:p>
          <a:p>
            <a:pPr marL="914400">
              <a:spcBef>
                <a:spcPts val="0"/>
              </a:spcBef>
              <a:buAutoNum type="alphaUcPeriod"/>
            </a:pPr>
            <a:r>
              <a:rPr lang="en"/>
              <a:t>The slower it is moving away from us.</a:t>
            </a:r>
            <a:endParaRPr/>
          </a:p>
          <a:p>
            <a:pPr marL="914400">
              <a:spcBef>
                <a:spcPts val="0"/>
              </a:spcBef>
              <a:buAutoNum type="alphaUcPeriod"/>
            </a:pPr>
            <a:r>
              <a:rPr lang="en"/>
              <a:t>The slower it is moving toward us.</a:t>
            </a:r>
            <a:endParaRPr/>
          </a:p>
        </p:txBody>
      </p:sp>
      <p:sp>
        <p:nvSpPr>
          <p:cNvPr id="47" name="Google Shape;47;p11"/>
          <p:cNvSpPr txBox="1">
            <a:spLocks noGrp="1"/>
          </p:cNvSpPr>
          <p:nvPr>
            <p:ph type="title"/>
          </p:nvPr>
        </p:nvSpPr>
        <p:spPr>
          <a:xfrm>
            <a:off x="2788825" y="124400"/>
            <a:ext cx="6883800" cy="699900"/>
          </a:xfrm>
          <a:prstGeom prst="rect">
            <a:avLst/>
          </a:prstGeom>
        </p:spPr>
        <p:txBody>
          <a:bodyPr spcFirstLastPara="1" vert="horz" wrap="square" lIns="91425" tIns="91425" rIns="91425" bIns="91425" rtlCol="0" anchor="b" anchorCtr="0">
            <a:noAutofit/>
          </a:bodyPr>
          <a:lstStyle/>
          <a:p>
            <a:pPr algn="ctr"/>
            <a:r>
              <a:rPr lang="en"/>
              <a:t>Concept Question 3</a:t>
            </a:r>
            <a:endParaRPr/>
          </a:p>
        </p:txBody>
      </p:sp>
    </p:spTree>
    <p:extLst>
      <p:ext uri="{BB962C8B-B14F-4D97-AF65-F5344CB8AC3E}">
        <p14:creationId xmlns:p14="http://schemas.microsoft.com/office/powerpoint/2010/main" val="2499759371"/>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1026" name="Picture 2" descr="https://upload.wikimedia.org/wikipedia/commons/thumb/f/f3/Orion_Nebula_-_Hubble_2006_mosaic_18000.jpg/800px-Orion_Nebula_-_Hubble_2006_mosaic_18000.jpg">
            <a:extLst>
              <a:ext uri="{FF2B5EF4-FFF2-40B4-BE49-F238E27FC236}">
                <a16:creationId xmlns:a16="http://schemas.microsoft.com/office/drawing/2014/main" id="{50646584-6082-4914-B8B2-C436CB9EE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76967" cy="50769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Andromeda Galaxy (20703855582).jpg">
            <a:extLst>
              <a:ext uri="{FF2B5EF4-FFF2-40B4-BE49-F238E27FC236}">
                <a16:creationId xmlns:a16="http://schemas.microsoft.com/office/drawing/2014/main" id="{FED9AFD9-00E8-439F-ABD3-0A17A82020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264%" r="20.261%"/>
          <a:stretch/>
        </p:blipFill>
        <p:spPr bwMode="auto">
          <a:xfrm>
            <a:off x="5063319" y="0"/>
            <a:ext cx="5227092" cy="50769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2DC31A-A3E2-4912-BA8C-EA990EA3D286}"/>
              </a:ext>
            </a:extLst>
          </p:cNvPr>
          <p:cNvSpPr txBox="1"/>
          <p:nvPr/>
        </p:nvSpPr>
        <p:spPr>
          <a:xfrm>
            <a:off x="6920931" y="5530983"/>
            <a:ext cx="1626151" cy="369332"/>
          </a:xfrm>
          <a:prstGeom prst="rect">
            <a:avLst/>
          </a:prstGeom>
          <a:noFill/>
        </p:spPr>
        <p:txBody>
          <a:bodyPr wrap="none" rtlCol="0">
            <a:spAutoFit/>
          </a:bodyPr>
          <a:lstStyle/>
          <a:p>
            <a:r>
              <a:rPr lang="en-US" dirty="0"/>
              <a:t>US Park Service</a:t>
            </a:r>
          </a:p>
        </p:txBody>
      </p:sp>
      <p:sp>
        <p:nvSpPr>
          <p:cNvPr id="7" name="TextBox 6">
            <a:extLst>
              <a:ext uri="{FF2B5EF4-FFF2-40B4-BE49-F238E27FC236}">
                <a16:creationId xmlns:a16="http://schemas.microsoft.com/office/drawing/2014/main" id="{24679413-B75D-450F-B12D-CBDEB18DDD49}"/>
              </a:ext>
            </a:extLst>
          </p:cNvPr>
          <p:cNvSpPr txBox="1"/>
          <p:nvPr/>
        </p:nvSpPr>
        <p:spPr>
          <a:xfrm>
            <a:off x="2271442" y="5559037"/>
            <a:ext cx="1327223" cy="369332"/>
          </a:xfrm>
          <a:prstGeom prst="rect">
            <a:avLst/>
          </a:prstGeom>
          <a:noFill/>
        </p:spPr>
        <p:txBody>
          <a:bodyPr wrap="none" rtlCol="0">
            <a:spAutoFit/>
          </a:bodyPr>
          <a:lstStyle/>
          <a:p>
            <a:r>
              <a:rPr lang="en-US" dirty="0"/>
              <a:t>NASA image</a:t>
            </a:r>
          </a:p>
        </p:txBody>
      </p:sp>
    </p:spTree>
    <p:extLst>
      <p:ext uri="{BB962C8B-B14F-4D97-AF65-F5344CB8AC3E}">
        <p14:creationId xmlns:p14="http://schemas.microsoft.com/office/powerpoint/2010/main" val="3830872164"/>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2052" name="Picture 4" descr="https://upload.wikimedia.org/wikipedia/commons/thumb/9/9c/Cellarius_ptolemaic_system.jpg/1024px-Cellarius_ptolemaic_system.jpg">
            <a:extLst>
              <a:ext uri="{FF2B5EF4-FFF2-40B4-BE49-F238E27FC236}">
                <a16:creationId xmlns:a16="http://schemas.microsoft.com/office/drawing/2014/main" id="{58673ABE-149D-444F-9321-FA0D6F330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098" y="1371448"/>
            <a:ext cx="4703741" cy="393192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ile:Copernican heliocentrism diagram-2.jpg">
            <a:extLst>
              <a:ext uri="{FF2B5EF4-FFF2-40B4-BE49-F238E27FC236}">
                <a16:creationId xmlns:a16="http://schemas.microsoft.com/office/drawing/2014/main" id="{84C5D9E9-2BD4-4DFF-BABD-01D1C6273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542" y="429954"/>
            <a:ext cx="3363276" cy="30808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le:Planet Discovery Neighbourhood in Milky Way Galaxy.jpeg">
            <a:extLst>
              <a:ext uri="{FF2B5EF4-FFF2-40B4-BE49-F238E27FC236}">
                <a16:creationId xmlns:a16="http://schemas.microsoft.com/office/drawing/2014/main" id="{919EA473-4DCE-4CB6-83CD-EABC3B07A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2791" y="2776116"/>
            <a:ext cx="4314507" cy="32562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81820BDD-7031-414E-888C-C298EF94ADC5}"/>
              </a:ext>
            </a:extLst>
          </p:cNvPr>
          <p:cNvCxnSpPr/>
          <p:nvPr/>
        </p:nvCxnSpPr>
        <p:spPr>
          <a:xfrm flipV="1">
            <a:off x="4294498" y="2326488"/>
            <a:ext cx="1239520" cy="10769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EA6F698-C8DE-46AF-BCB5-FC146FE8C0C6}"/>
              </a:ext>
            </a:extLst>
          </p:cNvPr>
          <p:cNvCxnSpPr>
            <a:cxnSpLocks/>
          </p:cNvCxnSpPr>
          <p:nvPr/>
        </p:nvCxnSpPr>
        <p:spPr>
          <a:xfrm>
            <a:off x="6425823" y="2204720"/>
            <a:ext cx="1121391" cy="21898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501629"/>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782CCA4-6034-4366-9538-79EFCEC0EEF9}"/>
              </a:ext>
            </a:extLst>
          </p:cNvPr>
          <p:cNvGrpSpPr/>
          <p:nvPr/>
        </p:nvGrpSpPr>
        <p:grpSpPr>
          <a:xfrm>
            <a:off x="600501" y="1187356"/>
            <a:ext cx="3370998" cy="3753133"/>
            <a:chOff x="1965277" y="300251"/>
            <a:chExt cx="5650174" cy="6564573"/>
          </a:xfrm>
        </p:grpSpPr>
        <p:sp>
          <p:nvSpPr>
            <p:cNvPr id="5" name="Isosceles Triangle 4">
              <a:extLst>
                <a:ext uri="{FF2B5EF4-FFF2-40B4-BE49-F238E27FC236}">
                  <a16:creationId xmlns:a16="http://schemas.microsoft.com/office/drawing/2014/main" id="{C2F608DA-1FB0-4218-8550-B71102790580}"/>
                </a:ext>
              </a:extLst>
            </p:cNvPr>
            <p:cNvSpPr/>
            <p:nvPr/>
          </p:nvSpPr>
          <p:spPr>
            <a:xfrm>
              <a:off x="4258102" y="5445457"/>
              <a:ext cx="914400" cy="655092"/>
            </a:xfrm>
            <a:prstGeom prst="triangl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54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D906DE7-1A81-429F-8AC4-3BD96E709645}"/>
                </a:ext>
              </a:extLst>
            </p:cNvPr>
            <p:cNvSpPr/>
            <p:nvPr/>
          </p:nvSpPr>
          <p:spPr>
            <a:xfrm>
              <a:off x="1965277" y="300251"/>
              <a:ext cx="5650174" cy="5459105"/>
            </a:xfrm>
            <a:prstGeom prst="ellips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27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9D5067-ED6A-4349-A679-BA9A503FFF3E}"/>
                </a:ext>
              </a:extLst>
            </p:cNvPr>
            <p:cNvSpPr/>
            <p:nvPr/>
          </p:nvSpPr>
          <p:spPr>
            <a:xfrm>
              <a:off x="4503762" y="5718412"/>
              <a:ext cx="600502" cy="1146412"/>
            </a:xfrm>
            <a:custGeom>
              <a:avLst/>
              <a:gdLst>
                <a:gd name="connsiteX0" fmla="*/ 0 w 614149"/>
                <a:gd name="connsiteY0" fmla="*/ 0 h 1146412"/>
                <a:gd name="connsiteX1" fmla="*/ 136478 w 614149"/>
                <a:gd name="connsiteY1" fmla="*/ 13648 h 1146412"/>
                <a:gd name="connsiteX2" fmla="*/ 177421 w 614149"/>
                <a:gd name="connsiteY2" fmla="*/ 27295 h 1146412"/>
                <a:gd name="connsiteX3" fmla="*/ 341194 w 614149"/>
                <a:gd name="connsiteY3" fmla="*/ 54591 h 1146412"/>
                <a:gd name="connsiteX4" fmla="*/ 382138 w 614149"/>
                <a:gd name="connsiteY4" fmla="*/ 68239 h 1146412"/>
                <a:gd name="connsiteX5" fmla="*/ 327546 w 614149"/>
                <a:gd name="connsiteY5" fmla="*/ 81887 h 1146412"/>
                <a:gd name="connsiteX6" fmla="*/ 204717 w 614149"/>
                <a:gd name="connsiteY6" fmla="*/ 68239 h 1146412"/>
                <a:gd name="connsiteX7" fmla="*/ 409433 w 614149"/>
                <a:gd name="connsiteY7" fmla="*/ 54591 h 1146412"/>
                <a:gd name="connsiteX8" fmla="*/ 491320 w 614149"/>
                <a:gd name="connsiteY8" fmla="*/ 81887 h 1146412"/>
                <a:gd name="connsiteX9" fmla="*/ 518615 w 614149"/>
                <a:gd name="connsiteY9" fmla="*/ 122830 h 1146412"/>
                <a:gd name="connsiteX10" fmla="*/ 559558 w 614149"/>
                <a:gd name="connsiteY10" fmla="*/ 150125 h 1146412"/>
                <a:gd name="connsiteX11" fmla="*/ 586854 w 614149"/>
                <a:gd name="connsiteY11" fmla="*/ 245660 h 1146412"/>
                <a:gd name="connsiteX12" fmla="*/ 614149 w 614149"/>
                <a:gd name="connsiteY12" fmla="*/ 286603 h 1146412"/>
                <a:gd name="connsiteX13" fmla="*/ 600502 w 614149"/>
                <a:gd name="connsiteY13" fmla="*/ 114641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4149" h="1146412">
                  <a:moveTo>
                    <a:pt x="0" y="0"/>
                  </a:moveTo>
                  <a:cubicBezTo>
                    <a:pt x="45493" y="4549"/>
                    <a:pt x="91290" y="6696"/>
                    <a:pt x="136478" y="13648"/>
                  </a:cubicBezTo>
                  <a:cubicBezTo>
                    <a:pt x="150697" y="15835"/>
                    <a:pt x="163465" y="23806"/>
                    <a:pt x="177421" y="27295"/>
                  </a:cubicBezTo>
                  <a:cubicBezTo>
                    <a:pt x="230642" y="40600"/>
                    <a:pt x="287265" y="46887"/>
                    <a:pt x="341194" y="54591"/>
                  </a:cubicBezTo>
                  <a:cubicBezTo>
                    <a:pt x="354842" y="59140"/>
                    <a:pt x="388572" y="55372"/>
                    <a:pt x="382138" y="68239"/>
                  </a:cubicBezTo>
                  <a:cubicBezTo>
                    <a:pt x="373749" y="85016"/>
                    <a:pt x="346303" y="81887"/>
                    <a:pt x="327546" y="81887"/>
                  </a:cubicBezTo>
                  <a:cubicBezTo>
                    <a:pt x="286351" y="81887"/>
                    <a:pt x="245660" y="72788"/>
                    <a:pt x="204717" y="68239"/>
                  </a:cubicBezTo>
                  <a:cubicBezTo>
                    <a:pt x="102253" y="-70"/>
                    <a:pt x="113800" y="17636"/>
                    <a:pt x="409433" y="54591"/>
                  </a:cubicBezTo>
                  <a:cubicBezTo>
                    <a:pt x="437983" y="58160"/>
                    <a:pt x="491320" y="81887"/>
                    <a:pt x="491320" y="81887"/>
                  </a:cubicBezTo>
                  <a:cubicBezTo>
                    <a:pt x="500418" y="95535"/>
                    <a:pt x="507017" y="111232"/>
                    <a:pt x="518615" y="122830"/>
                  </a:cubicBezTo>
                  <a:cubicBezTo>
                    <a:pt x="530213" y="134428"/>
                    <a:pt x="549312" y="137317"/>
                    <a:pt x="559558" y="150125"/>
                  </a:cubicBezTo>
                  <a:cubicBezTo>
                    <a:pt x="567730" y="160340"/>
                    <a:pt x="584591" y="240379"/>
                    <a:pt x="586854" y="245660"/>
                  </a:cubicBezTo>
                  <a:cubicBezTo>
                    <a:pt x="593315" y="260736"/>
                    <a:pt x="605051" y="272955"/>
                    <a:pt x="614149" y="286603"/>
                  </a:cubicBezTo>
                  <a:cubicBezTo>
                    <a:pt x="588214" y="727520"/>
                    <a:pt x="600502" y="441144"/>
                    <a:pt x="600502" y="1146412"/>
                  </a:cubicBezTo>
                </a:path>
              </a:pathLst>
            </a:custGeom>
            <a:noFill/>
            <a:ln w="762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val 6">
            <a:extLst>
              <a:ext uri="{FF2B5EF4-FFF2-40B4-BE49-F238E27FC236}">
                <a16:creationId xmlns:a16="http://schemas.microsoft.com/office/drawing/2014/main" id="{C79C88D3-756C-46BD-970E-A1EC2144B554}"/>
              </a:ext>
            </a:extLst>
          </p:cNvPr>
          <p:cNvSpPr/>
          <p:nvPr/>
        </p:nvSpPr>
        <p:spPr>
          <a:xfrm>
            <a:off x="1473960"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75CEB0-60D3-4E9B-9F8D-8017FE806697}"/>
              </a:ext>
            </a:extLst>
          </p:cNvPr>
          <p:cNvSpPr/>
          <p:nvPr/>
        </p:nvSpPr>
        <p:spPr>
          <a:xfrm>
            <a:off x="1885672"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4C6540-8A8C-4AAF-862C-2536358AECC7}"/>
              </a:ext>
            </a:extLst>
          </p:cNvPr>
          <p:cNvSpPr/>
          <p:nvPr/>
        </p:nvSpPr>
        <p:spPr>
          <a:xfrm>
            <a:off x="2365620"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2A2E63-DEED-44CD-875E-CBF306F55269}"/>
              </a:ext>
            </a:extLst>
          </p:cNvPr>
          <p:cNvSpPr/>
          <p:nvPr/>
        </p:nvSpPr>
        <p:spPr>
          <a:xfrm>
            <a:off x="2872864"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A7DD9D9-4791-4595-875E-C52DEC9F0619}"/>
              </a:ext>
            </a:extLst>
          </p:cNvPr>
          <p:cNvSpPr txBox="1"/>
          <p:nvPr/>
        </p:nvSpPr>
        <p:spPr>
          <a:xfrm>
            <a:off x="1387297" y="2920621"/>
            <a:ext cx="264083"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4F7F9929-D6E1-4000-A37A-FF9DCB9F2314}"/>
              </a:ext>
            </a:extLst>
          </p:cNvPr>
          <p:cNvSpPr txBox="1"/>
          <p:nvPr/>
        </p:nvSpPr>
        <p:spPr>
          <a:xfrm>
            <a:off x="1839950" y="2895597"/>
            <a:ext cx="264083"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9192261E-A141-490A-8218-CA687922617A}"/>
              </a:ext>
            </a:extLst>
          </p:cNvPr>
          <p:cNvSpPr txBox="1"/>
          <p:nvPr/>
        </p:nvSpPr>
        <p:spPr>
          <a:xfrm>
            <a:off x="2303973" y="2881951"/>
            <a:ext cx="264083"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812D0993-95AD-46F4-8794-45ACAFF11A5E}"/>
              </a:ext>
            </a:extLst>
          </p:cNvPr>
          <p:cNvSpPr txBox="1"/>
          <p:nvPr/>
        </p:nvSpPr>
        <p:spPr>
          <a:xfrm>
            <a:off x="2852162" y="2856928"/>
            <a:ext cx="264083" cy="369332"/>
          </a:xfrm>
          <a:prstGeom prst="rect">
            <a:avLst/>
          </a:prstGeom>
          <a:noFill/>
        </p:spPr>
        <p:txBody>
          <a:bodyPr wrap="square" rtlCol="0">
            <a:spAutoFit/>
          </a:bodyPr>
          <a:lstStyle/>
          <a:p>
            <a:r>
              <a:rPr lang="en-US" dirty="0"/>
              <a:t>D</a:t>
            </a:r>
          </a:p>
        </p:txBody>
      </p:sp>
      <p:grpSp>
        <p:nvGrpSpPr>
          <p:cNvPr id="17" name="Group 16">
            <a:extLst>
              <a:ext uri="{FF2B5EF4-FFF2-40B4-BE49-F238E27FC236}">
                <a16:creationId xmlns:a16="http://schemas.microsoft.com/office/drawing/2014/main" id="{1848F88E-C84D-4D63-BBDA-DC9DA130A1F0}"/>
              </a:ext>
            </a:extLst>
          </p:cNvPr>
          <p:cNvGrpSpPr/>
          <p:nvPr/>
        </p:nvGrpSpPr>
        <p:grpSpPr>
          <a:xfrm>
            <a:off x="5543266" y="452650"/>
            <a:ext cx="5566012" cy="6098275"/>
            <a:chOff x="1965277" y="300251"/>
            <a:chExt cx="5650174" cy="6564573"/>
          </a:xfrm>
        </p:grpSpPr>
        <p:sp>
          <p:nvSpPr>
            <p:cNvPr id="18" name="Isosceles Triangle 17">
              <a:extLst>
                <a:ext uri="{FF2B5EF4-FFF2-40B4-BE49-F238E27FC236}">
                  <a16:creationId xmlns:a16="http://schemas.microsoft.com/office/drawing/2014/main" id="{F69E98FA-F71A-4F14-A41B-6C8AC749A6D7}"/>
                </a:ext>
              </a:extLst>
            </p:cNvPr>
            <p:cNvSpPr/>
            <p:nvPr/>
          </p:nvSpPr>
          <p:spPr>
            <a:xfrm>
              <a:off x="4258102" y="5445457"/>
              <a:ext cx="914400" cy="655092"/>
            </a:xfrm>
            <a:prstGeom prst="triangl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54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749EB2A-756A-457F-B3FB-765C493BE891}"/>
                </a:ext>
              </a:extLst>
            </p:cNvPr>
            <p:cNvSpPr/>
            <p:nvPr/>
          </p:nvSpPr>
          <p:spPr>
            <a:xfrm>
              <a:off x="1965277" y="300251"/>
              <a:ext cx="5650174" cy="5459105"/>
            </a:xfrm>
            <a:prstGeom prst="ellips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27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C06B90A-8A86-4D66-BCC3-C868D6803680}"/>
                </a:ext>
              </a:extLst>
            </p:cNvPr>
            <p:cNvSpPr/>
            <p:nvPr/>
          </p:nvSpPr>
          <p:spPr>
            <a:xfrm>
              <a:off x="4503762" y="5718412"/>
              <a:ext cx="600502" cy="1146412"/>
            </a:xfrm>
            <a:custGeom>
              <a:avLst/>
              <a:gdLst>
                <a:gd name="connsiteX0" fmla="*/ 0 w 614149"/>
                <a:gd name="connsiteY0" fmla="*/ 0 h 1146412"/>
                <a:gd name="connsiteX1" fmla="*/ 136478 w 614149"/>
                <a:gd name="connsiteY1" fmla="*/ 13648 h 1146412"/>
                <a:gd name="connsiteX2" fmla="*/ 177421 w 614149"/>
                <a:gd name="connsiteY2" fmla="*/ 27295 h 1146412"/>
                <a:gd name="connsiteX3" fmla="*/ 341194 w 614149"/>
                <a:gd name="connsiteY3" fmla="*/ 54591 h 1146412"/>
                <a:gd name="connsiteX4" fmla="*/ 382138 w 614149"/>
                <a:gd name="connsiteY4" fmla="*/ 68239 h 1146412"/>
                <a:gd name="connsiteX5" fmla="*/ 327546 w 614149"/>
                <a:gd name="connsiteY5" fmla="*/ 81887 h 1146412"/>
                <a:gd name="connsiteX6" fmla="*/ 204717 w 614149"/>
                <a:gd name="connsiteY6" fmla="*/ 68239 h 1146412"/>
                <a:gd name="connsiteX7" fmla="*/ 409433 w 614149"/>
                <a:gd name="connsiteY7" fmla="*/ 54591 h 1146412"/>
                <a:gd name="connsiteX8" fmla="*/ 491320 w 614149"/>
                <a:gd name="connsiteY8" fmla="*/ 81887 h 1146412"/>
                <a:gd name="connsiteX9" fmla="*/ 518615 w 614149"/>
                <a:gd name="connsiteY9" fmla="*/ 122830 h 1146412"/>
                <a:gd name="connsiteX10" fmla="*/ 559558 w 614149"/>
                <a:gd name="connsiteY10" fmla="*/ 150125 h 1146412"/>
                <a:gd name="connsiteX11" fmla="*/ 586854 w 614149"/>
                <a:gd name="connsiteY11" fmla="*/ 245660 h 1146412"/>
                <a:gd name="connsiteX12" fmla="*/ 614149 w 614149"/>
                <a:gd name="connsiteY12" fmla="*/ 286603 h 1146412"/>
                <a:gd name="connsiteX13" fmla="*/ 600502 w 614149"/>
                <a:gd name="connsiteY13" fmla="*/ 114641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4149" h="1146412">
                  <a:moveTo>
                    <a:pt x="0" y="0"/>
                  </a:moveTo>
                  <a:cubicBezTo>
                    <a:pt x="45493" y="4549"/>
                    <a:pt x="91290" y="6696"/>
                    <a:pt x="136478" y="13648"/>
                  </a:cubicBezTo>
                  <a:cubicBezTo>
                    <a:pt x="150697" y="15835"/>
                    <a:pt x="163465" y="23806"/>
                    <a:pt x="177421" y="27295"/>
                  </a:cubicBezTo>
                  <a:cubicBezTo>
                    <a:pt x="230642" y="40600"/>
                    <a:pt x="287265" y="46887"/>
                    <a:pt x="341194" y="54591"/>
                  </a:cubicBezTo>
                  <a:cubicBezTo>
                    <a:pt x="354842" y="59140"/>
                    <a:pt x="388572" y="55372"/>
                    <a:pt x="382138" y="68239"/>
                  </a:cubicBezTo>
                  <a:cubicBezTo>
                    <a:pt x="373749" y="85016"/>
                    <a:pt x="346303" y="81887"/>
                    <a:pt x="327546" y="81887"/>
                  </a:cubicBezTo>
                  <a:cubicBezTo>
                    <a:pt x="286351" y="81887"/>
                    <a:pt x="245660" y="72788"/>
                    <a:pt x="204717" y="68239"/>
                  </a:cubicBezTo>
                  <a:cubicBezTo>
                    <a:pt x="102253" y="-70"/>
                    <a:pt x="113800" y="17636"/>
                    <a:pt x="409433" y="54591"/>
                  </a:cubicBezTo>
                  <a:cubicBezTo>
                    <a:pt x="437983" y="58160"/>
                    <a:pt x="491320" y="81887"/>
                    <a:pt x="491320" y="81887"/>
                  </a:cubicBezTo>
                  <a:cubicBezTo>
                    <a:pt x="500418" y="95535"/>
                    <a:pt x="507017" y="111232"/>
                    <a:pt x="518615" y="122830"/>
                  </a:cubicBezTo>
                  <a:cubicBezTo>
                    <a:pt x="530213" y="134428"/>
                    <a:pt x="549312" y="137317"/>
                    <a:pt x="559558" y="150125"/>
                  </a:cubicBezTo>
                  <a:cubicBezTo>
                    <a:pt x="567730" y="160340"/>
                    <a:pt x="584591" y="240379"/>
                    <a:pt x="586854" y="245660"/>
                  </a:cubicBezTo>
                  <a:cubicBezTo>
                    <a:pt x="593315" y="260736"/>
                    <a:pt x="605051" y="272955"/>
                    <a:pt x="614149" y="286603"/>
                  </a:cubicBezTo>
                  <a:cubicBezTo>
                    <a:pt x="588214" y="727520"/>
                    <a:pt x="600502" y="441144"/>
                    <a:pt x="600502" y="1146412"/>
                  </a:cubicBezTo>
                </a:path>
              </a:pathLst>
            </a:custGeom>
            <a:noFill/>
            <a:ln w="762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0">
            <a:extLst>
              <a:ext uri="{FF2B5EF4-FFF2-40B4-BE49-F238E27FC236}">
                <a16:creationId xmlns:a16="http://schemas.microsoft.com/office/drawing/2014/main" id="{8DD3E10E-7EE4-432A-9BEC-42640CD77003}"/>
              </a:ext>
            </a:extLst>
          </p:cNvPr>
          <p:cNvSpPr/>
          <p:nvPr/>
        </p:nvSpPr>
        <p:spPr>
          <a:xfrm>
            <a:off x="7017231"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17E49AF-6A68-4E1C-9591-F42E34E0DB8B}"/>
              </a:ext>
            </a:extLst>
          </p:cNvPr>
          <p:cNvSpPr/>
          <p:nvPr/>
        </p:nvSpPr>
        <p:spPr>
          <a:xfrm>
            <a:off x="7852026"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2C9B59E-0839-4CB8-9399-EEDA257E1711}"/>
              </a:ext>
            </a:extLst>
          </p:cNvPr>
          <p:cNvSpPr/>
          <p:nvPr/>
        </p:nvSpPr>
        <p:spPr>
          <a:xfrm>
            <a:off x="8645877"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48553DA-EAF8-45D9-A241-182ECBA7D376}"/>
              </a:ext>
            </a:extLst>
          </p:cNvPr>
          <p:cNvSpPr/>
          <p:nvPr/>
        </p:nvSpPr>
        <p:spPr>
          <a:xfrm>
            <a:off x="9467024"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12999A9-72E8-4C45-BBFE-B47A8E58F074}"/>
              </a:ext>
            </a:extLst>
          </p:cNvPr>
          <p:cNvSpPr txBox="1"/>
          <p:nvPr/>
        </p:nvSpPr>
        <p:spPr>
          <a:xfrm>
            <a:off x="6930568" y="3113963"/>
            <a:ext cx="264083" cy="369332"/>
          </a:xfrm>
          <a:prstGeom prst="rect">
            <a:avLst/>
          </a:prstGeom>
          <a:noFill/>
        </p:spPr>
        <p:txBody>
          <a:bodyPr wrap="square" rtlCol="0">
            <a:spAutoFit/>
          </a:bodyPr>
          <a:lstStyle/>
          <a:p>
            <a:r>
              <a:rPr lang="en-US" dirty="0"/>
              <a:t>A</a:t>
            </a:r>
          </a:p>
        </p:txBody>
      </p:sp>
      <p:sp>
        <p:nvSpPr>
          <p:cNvPr id="26" name="TextBox 25">
            <a:extLst>
              <a:ext uri="{FF2B5EF4-FFF2-40B4-BE49-F238E27FC236}">
                <a16:creationId xmlns:a16="http://schemas.microsoft.com/office/drawing/2014/main" id="{A047D17F-A2E6-48A2-9ABE-4A830DA48566}"/>
              </a:ext>
            </a:extLst>
          </p:cNvPr>
          <p:cNvSpPr txBox="1"/>
          <p:nvPr/>
        </p:nvSpPr>
        <p:spPr>
          <a:xfrm>
            <a:off x="7806304" y="3088939"/>
            <a:ext cx="264083" cy="369332"/>
          </a:xfrm>
          <a:prstGeom prst="rect">
            <a:avLst/>
          </a:prstGeom>
          <a:noFill/>
        </p:spPr>
        <p:txBody>
          <a:bodyPr wrap="square" rtlCol="0">
            <a:spAutoFit/>
          </a:bodyPr>
          <a:lstStyle/>
          <a:p>
            <a:r>
              <a:rPr lang="en-US" dirty="0"/>
              <a:t>B</a:t>
            </a:r>
          </a:p>
        </p:txBody>
      </p:sp>
      <p:sp>
        <p:nvSpPr>
          <p:cNvPr id="27" name="TextBox 26">
            <a:extLst>
              <a:ext uri="{FF2B5EF4-FFF2-40B4-BE49-F238E27FC236}">
                <a16:creationId xmlns:a16="http://schemas.microsoft.com/office/drawing/2014/main" id="{11E8315E-DE98-45AF-984C-D6642CF6DEDB}"/>
              </a:ext>
            </a:extLst>
          </p:cNvPr>
          <p:cNvSpPr txBox="1"/>
          <p:nvPr/>
        </p:nvSpPr>
        <p:spPr>
          <a:xfrm>
            <a:off x="8584230" y="3075293"/>
            <a:ext cx="264083" cy="369332"/>
          </a:xfrm>
          <a:prstGeom prst="rect">
            <a:avLst/>
          </a:prstGeom>
          <a:noFill/>
        </p:spPr>
        <p:txBody>
          <a:bodyPr wrap="square" rtlCol="0">
            <a:spAutoFit/>
          </a:bodyPr>
          <a:lstStyle/>
          <a:p>
            <a:r>
              <a:rPr lang="en-US" dirty="0"/>
              <a:t>C</a:t>
            </a:r>
          </a:p>
        </p:txBody>
      </p:sp>
      <p:sp>
        <p:nvSpPr>
          <p:cNvPr id="28" name="TextBox 27">
            <a:extLst>
              <a:ext uri="{FF2B5EF4-FFF2-40B4-BE49-F238E27FC236}">
                <a16:creationId xmlns:a16="http://schemas.microsoft.com/office/drawing/2014/main" id="{DEB83C58-6C83-455E-8860-4B42F5419E18}"/>
              </a:ext>
            </a:extLst>
          </p:cNvPr>
          <p:cNvSpPr txBox="1"/>
          <p:nvPr/>
        </p:nvSpPr>
        <p:spPr>
          <a:xfrm>
            <a:off x="9446322" y="3050270"/>
            <a:ext cx="264083" cy="369332"/>
          </a:xfrm>
          <a:prstGeom prst="rect">
            <a:avLst/>
          </a:prstGeom>
          <a:noFill/>
        </p:spPr>
        <p:txBody>
          <a:bodyPr wrap="square" rtlCol="0">
            <a:spAutoFit/>
          </a:bodyPr>
          <a:lstStyle/>
          <a:p>
            <a:r>
              <a:rPr lang="en-US" dirty="0"/>
              <a:t>D</a:t>
            </a:r>
          </a:p>
        </p:txBody>
      </p:sp>
      <p:cxnSp>
        <p:nvCxnSpPr>
          <p:cNvPr id="30" name="Straight Connector 29">
            <a:extLst>
              <a:ext uri="{FF2B5EF4-FFF2-40B4-BE49-F238E27FC236}">
                <a16:creationId xmlns:a16="http://schemas.microsoft.com/office/drawing/2014/main" id="{0DEC6A69-88B7-4617-9485-CB7571D6CF29}"/>
              </a:ext>
            </a:extLst>
          </p:cNvPr>
          <p:cNvCxnSpPr>
            <a:cxnSpLocks/>
          </p:cNvCxnSpPr>
          <p:nvPr/>
        </p:nvCxnSpPr>
        <p:spPr>
          <a:xfrm flipV="1">
            <a:off x="1569492" y="218364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B163D83-F101-4954-9088-F0DB5810F498}"/>
              </a:ext>
            </a:extLst>
          </p:cNvPr>
          <p:cNvCxnSpPr>
            <a:cxnSpLocks/>
          </p:cNvCxnSpPr>
          <p:nvPr/>
        </p:nvCxnSpPr>
        <p:spPr>
          <a:xfrm flipV="1">
            <a:off x="1981200" y="221321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38058C3-A936-4B7E-A83A-995D3237C96A}"/>
              </a:ext>
            </a:extLst>
          </p:cNvPr>
          <p:cNvCxnSpPr/>
          <p:nvPr/>
        </p:nvCxnSpPr>
        <p:spPr>
          <a:xfrm>
            <a:off x="1146412" y="2333767"/>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F16C17D-401F-4CE8-B0C7-B24132BCABF6}"/>
              </a:ext>
            </a:extLst>
          </p:cNvPr>
          <p:cNvCxnSpPr>
            <a:cxnSpLocks/>
          </p:cNvCxnSpPr>
          <p:nvPr/>
        </p:nvCxnSpPr>
        <p:spPr>
          <a:xfrm flipH="1">
            <a:off x="1994849" y="2322391"/>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B3E6D5F-A561-40E5-8B2C-73BF89F429B1}"/>
              </a:ext>
            </a:extLst>
          </p:cNvPr>
          <p:cNvSpPr txBox="1"/>
          <p:nvPr/>
        </p:nvSpPr>
        <p:spPr>
          <a:xfrm>
            <a:off x="1596788" y="1719618"/>
            <a:ext cx="437940" cy="369332"/>
          </a:xfrm>
          <a:prstGeom prst="rect">
            <a:avLst/>
          </a:prstGeom>
          <a:noFill/>
        </p:spPr>
        <p:txBody>
          <a:bodyPr wrap="none" rtlCol="0">
            <a:spAutoFit/>
          </a:bodyPr>
          <a:lstStyle/>
          <a:p>
            <a:r>
              <a:rPr lang="en-US" dirty="0" err="1"/>
              <a:t>r</a:t>
            </a:r>
            <a:r>
              <a:rPr lang="en-US" baseline="-25%" dirty="0" err="1"/>
              <a:t>AB</a:t>
            </a:r>
            <a:endParaRPr lang="en-US" baseline="-25%" dirty="0"/>
          </a:p>
        </p:txBody>
      </p:sp>
      <p:cxnSp>
        <p:nvCxnSpPr>
          <p:cNvPr id="38" name="Straight Connector 37">
            <a:extLst>
              <a:ext uri="{FF2B5EF4-FFF2-40B4-BE49-F238E27FC236}">
                <a16:creationId xmlns:a16="http://schemas.microsoft.com/office/drawing/2014/main" id="{61EFBFB4-7745-46AD-BE77-C6C81D258FAF}"/>
              </a:ext>
            </a:extLst>
          </p:cNvPr>
          <p:cNvCxnSpPr>
            <a:cxnSpLocks/>
          </p:cNvCxnSpPr>
          <p:nvPr/>
        </p:nvCxnSpPr>
        <p:spPr>
          <a:xfrm flipV="1">
            <a:off x="7085477" y="233604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901F51-3D4D-47FC-AE9B-4323980A4761}"/>
              </a:ext>
            </a:extLst>
          </p:cNvPr>
          <p:cNvCxnSpPr/>
          <p:nvPr/>
        </p:nvCxnSpPr>
        <p:spPr>
          <a:xfrm>
            <a:off x="6662397" y="2486167"/>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B0B37E0-E1E0-4B72-ACF2-5A166BE0E380}"/>
              </a:ext>
            </a:extLst>
          </p:cNvPr>
          <p:cNvSpPr txBox="1"/>
          <p:nvPr/>
        </p:nvSpPr>
        <p:spPr>
          <a:xfrm>
            <a:off x="7249251" y="2022144"/>
            <a:ext cx="437940" cy="369332"/>
          </a:xfrm>
          <a:prstGeom prst="rect">
            <a:avLst/>
          </a:prstGeom>
          <a:noFill/>
        </p:spPr>
        <p:txBody>
          <a:bodyPr wrap="none" rtlCol="0">
            <a:spAutoFit/>
          </a:bodyPr>
          <a:lstStyle/>
          <a:p>
            <a:r>
              <a:rPr lang="en-US" dirty="0" err="1"/>
              <a:t>r</a:t>
            </a:r>
            <a:r>
              <a:rPr lang="en-US" baseline="-25%" dirty="0" err="1"/>
              <a:t>AB</a:t>
            </a:r>
            <a:endParaRPr lang="en-US" baseline="-25%" dirty="0"/>
          </a:p>
        </p:txBody>
      </p:sp>
      <p:cxnSp>
        <p:nvCxnSpPr>
          <p:cNvPr id="43" name="Straight Connector 42">
            <a:extLst>
              <a:ext uri="{FF2B5EF4-FFF2-40B4-BE49-F238E27FC236}">
                <a16:creationId xmlns:a16="http://schemas.microsoft.com/office/drawing/2014/main" id="{58CBDCE7-4CCD-4E64-B328-B3810383E67E}"/>
              </a:ext>
            </a:extLst>
          </p:cNvPr>
          <p:cNvCxnSpPr>
            <a:cxnSpLocks/>
          </p:cNvCxnSpPr>
          <p:nvPr/>
        </p:nvCxnSpPr>
        <p:spPr>
          <a:xfrm flipV="1">
            <a:off x="7922541" y="2395181"/>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69DCCBA-3110-4FBC-94D9-5304DE734448}"/>
              </a:ext>
            </a:extLst>
          </p:cNvPr>
          <p:cNvCxnSpPr>
            <a:cxnSpLocks/>
          </p:cNvCxnSpPr>
          <p:nvPr/>
        </p:nvCxnSpPr>
        <p:spPr>
          <a:xfrm flipH="1">
            <a:off x="7936190" y="2504360"/>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488443"/>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782CCA4-6034-4366-9538-79EFCEC0EEF9}"/>
              </a:ext>
            </a:extLst>
          </p:cNvPr>
          <p:cNvGrpSpPr/>
          <p:nvPr/>
        </p:nvGrpSpPr>
        <p:grpSpPr>
          <a:xfrm>
            <a:off x="600501" y="1187356"/>
            <a:ext cx="3370998" cy="3753133"/>
            <a:chOff x="1965277" y="300251"/>
            <a:chExt cx="5650174" cy="6564573"/>
          </a:xfrm>
        </p:grpSpPr>
        <p:sp>
          <p:nvSpPr>
            <p:cNvPr id="5" name="Isosceles Triangle 4">
              <a:extLst>
                <a:ext uri="{FF2B5EF4-FFF2-40B4-BE49-F238E27FC236}">
                  <a16:creationId xmlns:a16="http://schemas.microsoft.com/office/drawing/2014/main" id="{C2F608DA-1FB0-4218-8550-B71102790580}"/>
                </a:ext>
              </a:extLst>
            </p:cNvPr>
            <p:cNvSpPr/>
            <p:nvPr/>
          </p:nvSpPr>
          <p:spPr>
            <a:xfrm>
              <a:off x="4258102" y="5445457"/>
              <a:ext cx="914400" cy="655092"/>
            </a:xfrm>
            <a:prstGeom prst="triangl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54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D906DE7-1A81-429F-8AC4-3BD96E709645}"/>
                </a:ext>
              </a:extLst>
            </p:cNvPr>
            <p:cNvSpPr/>
            <p:nvPr/>
          </p:nvSpPr>
          <p:spPr>
            <a:xfrm>
              <a:off x="1965277" y="300251"/>
              <a:ext cx="5650174" cy="5459105"/>
            </a:xfrm>
            <a:prstGeom prst="ellips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27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9D5067-ED6A-4349-A679-BA9A503FFF3E}"/>
                </a:ext>
              </a:extLst>
            </p:cNvPr>
            <p:cNvSpPr/>
            <p:nvPr/>
          </p:nvSpPr>
          <p:spPr>
            <a:xfrm>
              <a:off x="4503762" y="5718412"/>
              <a:ext cx="600502" cy="1146412"/>
            </a:xfrm>
            <a:custGeom>
              <a:avLst/>
              <a:gdLst>
                <a:gd name="connsiteX0" fmla="*/ 0 w 614149"/>
                <a:gd name="connsiteY0" fmla="*/ 0 h 1146412"/>
                <a:gd name="connsiteX1" fmla="*/ 136478 w 614149"/>
                <a:gd name="connsiteY1" fmla="*/ 13648 h 1146412"/>
                <a:gd name="connsiteX2" fmla="*/ 177421 w 614149"/>
                <a:gd name="connsiteY2" fmla="*/ 27295 h 1146412"/>
                <a:gd name="connsiteX3" fmla="*/ 341194 w 614149"/>
                <a:gd name="connsiteY3" fmla="*/ 54591 h 1146412"/>
                <a:gd name="connsiteX4" fmla="*/ 382138 w 614149"/>
                <a:gd name="connsiteY4" fmla="*/ 68239 h 1146412"/>
                <a:gd name="connsiteX5" fmla="*/ 327546 w 614149"/>
                <a:gd name="connsiteY5" fmla="*/ 81887 h 1146412"/>
                <a:gd name="connsiteX6" fmla="*/ 204717 w 614149"/>
                <a:gd name="connsiteY6" fmla="*/ 68239 h 1146412"/>
                <a:gd name="connsiteX7" fmla="*/ 409433 w 614149"/>
                <a:gd name="connsiteY7" fmla="*/ 54591 h 1146412"/>
                <a:gd name="connsiteX8" fmla="*/ 491320 w 614149"/>
                <a:gd name="connsiteY8" fmla="*/ 81887 h 1146412"/>
                <a:gd name="connsiteX9" fmla="*/ 518615 w 614149"/>
                <a:gd name="connsiteY9" fmla="*/ 122830 h 1146412"/>
                <a:gd name="connsiteX10" fmla="*/ 559558 w 614149"/>
                <a:gd name="connsiteY10" fmla="*/ 150125 h 1146412"/>
                <a:gd name="connsiteX11" fmla="*/ 586854 w 614149"/>
                <a:gd name="connsiteY11" fmla="*/ 245660 h 1146412"/>
                <a:gd name="connsiteX12" fmla="*/ 614149 w 614149"/>
                <a:gd name="connsiteY12" fmla="*/ 286603 h 1146412"/>
                <a:gd name="connsiteX13" fmla="*/ 600502 w 614149"/>
                <a:gd name="connsiteY13" fmla="*/ 114641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4149" h="1146412">
                  <a:moveTo>
                    <a:pt x="0" y="0"/>
                  </a:moveTo>
                  <a:cubicBezTo>
                    <a:pt x="45493" y="4549"/>
                    <a:pt x="91290" y="6696"/>
                    <a:pt x="136478" y="13648"/>
                  </a:cubicBezTo>
                  <a:cubicBezTo>
                    <a:pt x="150697" y="15835"/>
                    <a:pt x="163465" y="23806"/>
                    <a:pt x="177421" y="27295"/>
                  </a:cubicBezTo>
                  <a:cubicBezTo>
                    <a:pt x="230642" y="40600"/>
                    <a:pt x="287265" y="46887"/>
                    <a:pt x="341194" y="54591"/>
                  </a:cubicBezTo>
                  <a:cubicBezTo>
                    <a:pt x="354842" y="59140"/>
                    <a:pt x="388572" y="55372"/>
                    <a:pt x="382138" y="68239"/>
                  </a:cubicBezTo>
                  <a:cubicBezTo>
                    <a:pt x="373749" y="85016"/>
                    <a:pt x="346303" y="81887"/>
                    <a:pt x="327546" y="81887"/>
                  </a:cubicBezTo>
                  <a:cubicBezTo>
                    <a:pt x="286351" y="81887"/>
                    <a:pt x="245660" y="72788"/>
                    <a:pt x="204717" y="68239"/>
                  </a:cubicBezTo>
                  <a:cubicBezTo>
                    <a:pt x="102253" y="-70"/>
                    <a:pt x="113800" y="17636"/>
                    <a:pt x="409433" y="54591"/>
                  </a:cubicBezTo>
                  <a:cubicBezTo>
                    <a:pt x="437983" y="58160"/>
                    <a:pt x="491320" y="81887"/>
                    <a:pt x="491320" y="81887"/>
                  </a:cubicBezTo>
                  <a:cubicBezTo>
                    <a:pt x="500418" y="95535"/>
                    <a:pt x="507017" y="111232"/>
                    <a:pt x="518615" y="122830"/>
                  </a:cubicBezTo>
                  <a:cubicBezTo>
                    <a:pt x="530213" y="134428"/>
                    <a:pt x="549312" y="137317"/>
                    <a:pt x="559558" y="150125"/>
                  </a:cubicBezTo>
                  <a:cubicBezTo>
                    <a:pt x="567730" y="160340"/>
                    <a:pt x="584591" y="240379"/>
                    <a:pt x="586854" y="245660"/>
                  </a:cubicBezTo>
                  <a:cubicBezTo>
                    <a:pt x="593315" y="260736"/>
                    <a:pt x="605051" y="272955"/>
                    <a:pt x="614149" y="286603"/>
                  </a:cubicBezTo>
                  <a:cubicBezTo>
                    <a:pt x="588214" y="727520"/>
                    <a:pt x="600502" y="441144"/>
                    <a:pt x="600502" y="1146412"/>
                  </a:cubicBezTo>
                </a:path>
              </a:pathLst>
            </a:custGeom>
            <a:noFill/>
            <a:ln w="762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val 6">
            <a:extLst>
              <a:ext uri="{FF2B5EF4-FFF2-40B4-BE49-F238E27FC236}">
                <a16:creationId xmlns:a16="http://schemas.microsoft.com/office/drawing/2014/main" id="{C79C88D3-756C-46BD-970E-A1EC2144B554}"/>
              </a:ext>
            </a:extLst>
          </p:cNvPr>
          <p:cNvSpPr/>
          <p:nvPr/>
        </p:nvSpPr>
        <p:spPr>
          <a:xfrm>
            <a:off x="1473960"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75CEB0-60D3-4E9B-9F8D-8017FE806697}"/>
              </a:ext>
            </a:extLst>
          </p:cNvPr>
          <p:cNvSpPr/>
          <p:nvPr/>
        </p:nvSpPr>
        <p:spPr>
          <a:xfrm>
            <a:off x="1885672"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4C6540-8A8C-4AAF-862C-2536358AECC7}"/>
              </a:ext>
            </a:extLst>
          </p:cNvPr>
          <p:cNvSpPr/>
          <p:nvPr/>
        </p:nvSpPr>
        <p:spPr>
          <a:xfrm>
            <a:off x="2365620"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2A2E63-DEED-44CD-875E-CBF306F55269}"/>
              </a:ext>
            </a:extLst>
          </p:cNvPr>
          <p:cNvSpPr/>
          <p:nvPr/>
        </p:nvSpPr>
        <p:spPr>
          <a:xfrm>
            <a:off x="2872864"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A7DD9D9-4791-4595-875E-C52DEC9F0619}"/>
              </a:ext>
            </a:extLst>
          </p:cNvPr>
          <p:cNvSpPr txBox="1"/>
          <p:nvPr/>
        </p:nvSpPr>
        <p:spPr>
          <a:xfrm>
            <a:off x="1387297" y="2920621"/>
            <a:ext cx="264083"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4F7F9929-D6E1-4000-A37A-FF9DCB9F2314}"/>
              </a:ext>
            </a:extLst>
          </p:cNvPr>
          <p:cNvSpPr txBox="1"/>
          <p:nvPr/>
        </p:nvSpPr>
        <p:spPr>
          <a:xfrm>
            <a:off x="1839950" y="2895597"/>
            <a:ext cx="264083"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9192261E-A141-490A-8218-CA687922617A}"/>
              </a:ext>
            </a:extLst>
          </p:cNvPr>
          <p:cNvSpPr txBox="1"/>
          <p:nvPr/>
        </p:nvSpPr>
        <p:spPr>
          <a:xfrm>
            <a:off x="2303973" y="2881951"/>
            <a:ext cx="264083"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812D0993-95AD-46F4-8794-45ACAFF11A5E}"/>
              </a:ext>
            </a:extLst>
          </p:cNvPr>
          <p:cNvSpPr txBox="1"/>
          <p:nvPr/>
        </p:nvSpPr>
        <p:spPr>
          <a:xfrm>
            <a:off x="2852162" y="2856928"/>
            <a:ext cx="264083" cy="369332"/>
          </a:xfrm>
          <a:prstGeom prst="rect">
            <a:avLst/>
          </a:prstGeom>
          <a:noFill/>
        </p:spPr>
        <p:txBody>
          <a:bodyPr wrap="square" rtlCol="0">
            <a:spAutoFit/>
          </a:bodyPr>
          <a:lstStyle/>
          <a:p>
            <a:r>
              <a:rPr lang="en-US" dirty="0"/>
              <a:t>D</a:t>
            </a:r>
          </a:p>
        </p:txBody>
      </p:sp>
      <p:grpSp>
        <p:nvGrpSpPr>
          <p:cNvPr id="17" name="Group 16">
            <a:extLst>
              <a:ext uri="{FF2B5EF4-FFF2-40B4-BE49-F238E27FC236}">
                <a16:creationId xmlns:a16="http://schemas.microsoft.com/office/drawing/2014/main" id="{1848F88E-C84D-4D63-BBDA-DC9DA130A1F0}"/>
              </a:ext>
            </a:extLst>
          </p:cNvPr>
          <p:cNvGrpSpPr/>
          <p:nvPr/>
        </p:nvGrpSpPr>
        <p:grpSpPr>
          <a:xfrm>
            <a:off x="5543266" y="452650"/>
            <a:ext cx="5566012" cy="6098275"/>
            <a:chOff x="1965277" y="300251"/>
            <a:chExt cx="5650174" cy="6564573"/>
          </a:xfrm>
        </p:grpSpPr>
        <p:sp>
          <p:nvSpPr>
            <p:cNvPr id="18" name="Isosceles Triangle 17">
              <a:extLst>
                <a:ext uri="{FF2B5EF4-FFF2-40B4-BE49-F238E27FC236}">
                  <a16:creationId xmlns:a16="http://schemas.microsoft.com/office/drawing/2014/main" id="{F69E98FA-F71A-4F14-A41B-6C8AC749A6D7}"/>
                </a:ext>
              </a:extLst>
            </p:cNvPr>
            <p:cNvSpPr/>
            <p:nvPr/>
          </p:nvSpPr>
          <p:spPr>
            <a:xfrm>
              <a:off x="4258102" y="5445457"/>
              <a:ext cx="914400" cy="655092"/>
            </a:xfrm>
            <a:prstGeom prst="triangl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54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749EB2A-756A-457F-B3FB-765C493BE891}"/>
                </a:ext>
              </a:extLst>
            </p:cNvPr>
            <p:cNvSpPr/>
            <p:nvPr/>
          </p:nvSpPr>
          <p:spPr>
            <a:xfrm>
              <a:off x="1965277" y="300251"/>
              <a:ext cx="5650174" cy="5459105"/>
            </a:xfrm>
            <a:prstGeom prst="ellips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27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C06B90A-8A86-4D66-BCC3-C868D6803680}"/>
                </a:ext>
              </a:extLst>
            </p:cNvPr>
            <p:cNvSpPr/>
            <p:nvPr/>
          </p:nvSpPr>
          <p:spPr>
            <a:xfrm>
              <a:off x="4503762" y="5718412"/>
              <a:ext cx="600502" cy="1146412"/>
            </a:xfrm>
            <a:custGeom>
              <a:avLst/>
              <a:gdLst>
                <a:gd name="connsiteX0" fmla="*/ 0 w 614149"/>
                <a:gd name="connsiteY0" fmla="*/ 0 h 1146412"/>
                <a:gd name="connsiteX1" fmla="*/ 136478 w 614149"/>
                <a:gd name="connsiteY1" fmla="*/ 13648 h 1146412"/>
                <a:gd name="connsiteX2" fmla="*/ 177421 w 614149"/>
                <a:gd name="connsiteY2" fmla="*/ 27295 h 1146412"/>
                <a:gd name="connsiteX3" fmla="*/ 341194 w 614149"/>
                <a:gd name="connsiteY3" fmla="*/ 54591 h 1146412"/>
                <a:gd name="connsiteX4" fmla="*/ 382138 w 614149"/>
                <a:gd name="connsiteY4" fmla="*/ 68239 h 1146412"/>
                <a:gd name="connsiteX5" fmla="*/ 327546 w 614149"/>
                <a:gd name="connsiteY5" fmla="*/ 81887 h 1146412"/>
                <a:gd name="connsiteX6" fmla="*/ 204717 w 614149"/>
                <a:gd name="connsiteY6" fmla="*/ 68239 h 1146412"/>
                <a:gd name="connsiteX7" fmla="*/ 409433 w 614149"/>
                <a:gd name="connsiteY7" fmla="*/ 54591 h 1146412"/>
                <a:gd name="connsiteX8" fmla="*/ 491320 w 614149"/>
                <a:gd name="connsiteY8" fmla="*/ 81887 h 1146412"/>
                <a:gd name="connsiteX9" fmla="*/ 518615 w 614149"/>
                <a:gd name="connsiteY9" fmla="*/ 122830 h 1146412"/>
                <a:gd name="connsiteX10" fmla="*/ 559558 w 614149"/>
                <a:gd name="connsiteY10" fmla="*/ 150125 h 1146412"/>
                <a:gd name="connsiteX11" fmla="*/ 586854 w 614149"/>
                <a:gd name="connsiteY11" fmla="*/ 245660 h 1146412"/>
                <a:gd name="connsiteX12" fmla="*/ 614149 w 614149"/>
                <a:gd name="connsiteY12" fmla="*/ 286603 h 1146412"/>
                <a:gd name="connsiteX13" fmla="*/ 600502 w 614149"/>
                <a:gd name="connsiteY13" fmla="*/ 114641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4149" h="1146412">
                  <a:moveTo>
                    <a:pt x="0" y="0"/>
                  </a:moveTo>
                  <a:cubicBezTo>
                    <a:pt x="45493" y="4549"/>
                    <a:pt x="91290" y="6696"/>
                    <a:pt x="136478" y="13648"/>
                  </a:cubicBezTo>
                  <a:cubicBezTo>
                    <a:pt x="150697" y="15835"/>
                    <a:pt x="163465" y="23806"/>
                    <a:pt x="177421" y="27295"/>
                  </a:cubicBezTo>
                  <a:cubicBezTo>
                    <a:pt x="230642" y="40600"/>
                    <a:pt x="287265" y="46887"/>
                    <a:pt x="341194" y="54591"/>
                  </a:cubicBezTo>
                  <a:cubicBezTo>
                    <a:pt x="354842" y="59140"/>
                    <a:pt x="388572" y="55372"/>
                    <a:pt x="382138" y="68239"/>
                  </a:cubicBezTo>
                  <a:cubicBezTo>
                    <a:pt x="373749" y="85016"/>
                    <a:pt x="346303" y="81887"/>
                    <a:pt x="327546" y="81887"/>
                  </a:cubicBezTo>
                  <a:cubicBezTo>
                    <a:pt x="286351" y="81887"/>
                    <a:pt x="245660" y="72788"/>
                    <a:pt x="204717" y="68239"/>
                  </a:cubicBezTo>
                  <a:cubicBezTo>
                    <a:pt x="102253" y="-70"/>
                    <a:pt x="113800" y="17636"/>
                    <a:pt x="409433" y="54591"/>
                  </a:cubicBezTo>
                  <a:cubicBezTo>
                    <a:pt x="437983" y="58160"/>
                    <a:pt x="491320" y="81887"/>
                    <a:pt x="491320" y="81887"/>
                  </a:cubicBezTo>
                  <a:cubicBezTo>
                    <a:pt x="500418" y="95535"/>
                    <a:pt x="507017" y="111232"/>
                    <a:pt x="518615" y="122830"/>
                  </a:cubicBezTo>
                  <a:cubicBezTo>
                    <a:pt x="530213" y="134428"/>
                    <a:pt x="549312" y="137317"/>
                    <a:pt x="559558" y="150125"/>
                  </a:cubicBezTo>
                  <a:cubicBezTo>
                    <a:pt x="567730" y="160340"/>
                    <a:pt x="584591" y="240379"/>
                    <a:pt x="586854" y="245660"/>
                  </a:cubicBezTo>
                  <a:cubicBezTo>
                    <a:pt x="593315" y="260736"/>
                    <a:pt x="605051" y="272955"/>
                    <a:pt x="614149" y="286603"/>
                  </a:cubicBezTo>
                  <a:cubicBezTo>
                    <a:pt x="588214" y="727520"/>
                    <a:pt x="600502" y="441144"/>
                    <a:pt x="600502" y="1146412"/>
                  </a:cubicBezTo>
                </a:path>
              </a:pathLst>
            </a:custGeom>
            <a:noFill/>
            <a:ln w="762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0">
            <a:extLst>
              <a:ext uri="{FF2B5EF4-FFF2-40B4-BE49-F238E27FC236}">
                <a16:creationId xmlns:a16="http://schemas.microsoft.com/office/drawing/2014/main" id="{8DD3E10E-7EE4-432A-9BEC-42640CD77003}"/>
              </a:ext>
            </a:extLst>
          </p:cNvPr>
          <p:cNvSpPr/>
          <p:nvPr/>
        </p:nvSpPr>
        <p:spPr>
          <a:xfrm>
            <a:off x="7017231"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17E49AF-6A68-4E1C-9591-F42E34E0DB8B}"/>
              </a:ext>
            </a:extLst>
          </p:cNvPr>
          <p:cNvSpPr/>
          <p:nvPr/>
        </p:nvSpPr>
        <p:spPr>
          <a:xfrm>
            <a:off x="7852026"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2C9B59E-0839-4CB8-9399-EEDA257E1711}"/>
              </a:ext>
            </a:extLst>
          </p:cNvPr>
          <p:cNvSpPr/>
          <p:nvPr/>
        </p:nvSpPr>
        <p:spPr>
          <a:xfrm>
            <a:off x="8645877"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48553DA-EAF8-45D9-A241-182ECBA7D376}"/>
              </a:ext>
            </a:extLst>
          </p:cNvPr>
          <p:cNvSpPr/>
          <p:nvPr/>
        </p:nvSpPr>
        <p:spPr>
          <a:xfrm>
            <a:off x="9467024"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12999A9-72E8-4C45-BBFE-B47A8E58F074}"/>
              </a:ext>
            </a:extLst>
          </p:cNvPr>
          <p:cNvSpPr txBox="1"/>
          <p:nvPr/>
        </p:nvSpPr>
        <p:spPr>
          <a:xfrm>
            <a:off x="6930568" y="3113963"/>
            <a:ext cx="264083" cy="369332"/>
          </a:xfrm>
          <a:prstGeom prst="rect">
            <a:avLst/>
          </a:prstGeom>
          <a:noFill/>
        </p:spPr>
        <p:txBody>
          <a:bodyPr wrap="square" rtlCol="0">
            <a:spAutoFit/>
          </a:bodyPr>
          <a:lstStyle/>
          <a:p>
            <a:r>
              <a:rPr lang="en-US" dirty="0"/>
              <a:t>A</a:t>
            </a:r>
          </a:p>
        </p:txBody>
      </p:sp>
      <p:sp>
        <p:nvSpPr>
          <p:cNvPr id="26" name="TextBox 25">
            <a:extLst>
              <a:ext uri="{FF2B5EF4-FFF2-40B4-BE49-F238E27FC236}">
                <a16:creationId xmlns:a16="http://schemas.microsoft.com/office/drawing/2014/main" id="{A047D17F-A2E6-48A2-9ABE-4A830DA48566}"/>
              </a:ext>
            </a:extLst>
          </p:cNvPr>
          <p:cNvSpPr txBox="1"/>
          <p:nvPr/>
        </p:nvSpPr>
        <p:spPr>
          <a:xfrm>
            <a:off x="7806304" y="3088939"/>
            <a:ext cx="264083" cy="369332"/>
          </a:xfrm>
          <a:prstGeom prst="rect">
            <a:avLst/>
          </a:prstGeom>
          <a:noFill/>
        </p:spPr>
        <p:txBody>
          <a:bodyPr wrap="square" rtlCol="0">
            <a:spAutoFit/>
          </a:bodyPr>
          <a:lstStyle/>
          <a:p>
            <a:r>
              <a:rPr lang="en-US" dirty="0"/>
              <a:t>B</a:t>
            </a:r>
          </a:p>
        </p:txBody>
      </p:sp>
      <p:sp>
        <p:nvSpPr>
          <p:cNvPr id="27" name="TextBox 26">
            <a:extLst>
              <a:ext uri="{FF2B5EF4-FFF2-40B4-BE49-F238E27FC236}">
                <a16:creationId xmlns:a16="http://schemas.microsoft.com/office/drawing/2014/main" id="{11E8315E-DE98-45AF-984C-D6642CF6DEDB}"/>
              </a:ext>
            </a:extLst>
          </p:cNvPr>
          <p:cNvSpPr txBox="1"/>
          <p:nvPr/>
        </p:nvSpPr>
        <p:spPr>
          <a:xfrm>
            <a:off x="8584230" y="3075293"/>
            <a:ext cx="264083" cy="369332"/>
          </a:xfrm>
          <a:prstGeom prst="rect">
            <a:avLst/>
          </a:prstGeom>
          <a:noFill/>
        </p:spPr>
        <p:txBody>
          <a:bodyPr wrap="square" rtlCol="0">
            <a:spAutoFit/>
          </a:bodyPr>
          <a:lstStyle/>
          <a:p>
            <a:r>
              <a:rPr lang="en-US" dirty="0"/>
              <a:t>C</a:t>
            </a:r>
          </a:p>
        </p:txBody>
      </p:sp>
      <p:sp>
        <p:nvSpPr>
          <p:cNvPr id="28" name="TextBox 27">
            <a:extLst>
              <a:ext uri="{FF2B5EF4-FFF2-40B4-BE49-F238E27FC236}">
                <a16:creationId xmlns:a16="http://schemas.microsoft.com/office/drawing/2014/main" id="{DEB83C58-6C83-455E-8860-4B42F5419E18}"/>
              </a:ext>
            </a:extLst>
          </p:cNvPr>
          <p:cNvSpPr txBox="1"/>
          <p:nvPr/>
        </p:nvSpPr>
        <p:spPr>
          <a:xfrm>
            <a:off x="9446322" y="3050270"/>
            <a:ext cx="264083" cy="369332"/>
          </a:xfrm>
          <a:prstGeom prst="rect">
            <a:avLst/>
          </a:prstGeom>
          <a:noFill/>
        </p:spPr>
        <p:txBody>
          <a:bodyPr wrap="square" rtlCol="0">
            <a:spAutoFit/>
          </a:bodyPr>
          <a:lstStyle/>
          <a:p>
            <a:r>
              <a:rPr lang="en-US" dirty="0"/>
              <a:t>D</a:t>
            </a:r>
          </a:p>
        </p:txBody>
      </p:sp>
      <p:cxnSp>
        <p:nvCxnSpPr>
          <p:cNvPr id="30" name="Straight Connector 29">
            <a:extLst>
              <a:ext uri="{FF2B5EF4-FFF2-40B4-BE49-F238E27FC236}">
                <a16:creationId xmlns:a16="http://schemas.microsoft.com/office/drawing/2014/main" id="{0DEC6A69-88B7-4617-9485-CB7571D6CF29}"/>
              </a:ext>
            </a:extLst>
          </p:cNvPr>
          <p:cNvCxnSpPr>
            <a:cxnSpLocks/>
          </p:cNvCxnSpPr>
          <p:nvPr/>
        </p:nvCxnSpPr>
        <p:spPr>
          <a:xfrm flipV="1">
            <a:off x="1569492" y="218364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B163D83-F101-4954-9088-F0DB5810F498}"/>
              </a:ext>
            </a:extLst>
          </p:cNvPr>
          <p:cNvCxnSpPr>
            <a:cxnSpLocks/>
          </p:cNvCxnSpPr>
          <p:nvPr/>
        </p:nvCxnSpPr>
        <p:spPr>
          <a:xfrm flipV="1">
            <a:off x="1981200" y="221321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38058C3-A936-4B7E-A83A-995D3237C96A}"/>
              </a:ext>
            </a:extLst>
          </p:cNvPr>
          <p:cNvCxnSpPr/>
          <p:nvPr/>
        </p:nvCxnSpPr>
        <p:spPr>
          <a:xfrm>
            <a:off x="1146412" y="2333767"/>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F16C17D-401F-4CE8-B0C7-B24132BCABF6}"/>
              </a:ext>
            </a:extLst>
          </p:cNvPr>
          <p:cNvCxnSpPr>
            <a:cxnSpLocks/>
          </p:cNvCxnSpPr>
          <p:nvPr/>
        </p:nvCxnSpPr>
        <p:spPr>
          <a:xfrm flipH="1">
            <a:off x="1994849" y="2322391"/>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B3E6D5F-A561-40E5-8B2C-73BF89F429B1}"/>
              </a:ext>
            </a:extLst>
          </p:cNvPr>
          <p:cNvSpPr txBox="1"/>
          <p:nvPr/>
        </p:nvSpPr>
        <p:spPr>
          <a:xfrm>
            <a:off x="1596788" y="1719618"/>
            <a:ext cx="437940" cy="369332"/>
          </a:xfrm>
          <a:prstGeom prst="rect">
            <a:avLst/>
          </a:prstGeom>
          <a:noFill/>
        </p:spPr>
        <p:txBody>
          <a:bodyPr wrap="none" rtlCol="0">
            <a:spAutoFit/>
          </a:bodyPr>
          <a:lstStyle/>
          <a:p>
            <a:r>
              <a:rPr lang="en-US" dirty="0" err="1"/>
              <a:t>r</a:t>
            </a:r>
            <a:r>
              <a:rPr lang="en-US" baseline="-25%" dirty="0" err="1"/>
              <a:t>AB</a:t>
            </a:r>
            <a:endParaRPr lang="en-US" baseline="-25%" dirty="0"/>
          </a:p>
        </p:txBody>
      </p:sp>
      <p:cxnSp>
        <p:nvCxnSpPr>
          <p:cNvPr id="38" name="Straight Connector 37">
            <a:extLst>
              <a:ext uri="{FF2B5EF4-FFF2-40B4-BE49-F238E27FC236}">
                <a16:creationId xmlns:a16="http://schemas.microsoft.com/office/drawing/2014/main" id="{61EFBFB4-7745-46AD-BE77-C6C81D258FAF}"/>
              </a:ext>
            </a:extLst>
          </p:cNvPr>
          <p:cNvCxnSpPr>
            <a:cxnSpLocks/>
          </p:cNvCxnSpPr>
          <p:nvPr/>
        </p:nvCxnSpPr>
        <p:spPr>
          <a:xfrm flipV="1">
            <a:off x="7085477" y="233604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901F51-3D4D-47FC-AE9B-4323980A4761}"/>
              </a:ext>
            </a:extLst>
          </p:cNvPr>
          <p:cNvCxnSpPr/>
          <p:nvPr/>
        </p:nvCxnSpPr>
        <p:spPr>
          <a:xfrm>
            <a:off x="6662397" y="2486167"/>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B0B37E0-E1E0-4B72-ACF2-5A166BE0E380}"/>
              </a:ext>
            </a:extLst>
          </p:cNvPr>
          <p:cNvSpPr txBox="1"/>
          <p:nvPr/>
        </p:nvSpPr>
        <p:spPr>
          <a:xfrm>
            <a:off x="7249251" y="2022144"/>
            <a:ext cx="437940" cy="369332"/>
          </a:xfrm>
          <a:prstGeom prst="rect">
            <a:avLst/>
          </a:prstGeom>
          <a:noFill/>
        </p:spPr>
        <p:txBody>
          <a:bodyPr wrap="none" rtlCol="0">
            <a:spAutoFit/>
          </a:bodyPr>
          <a:lstStyle/>
          <a:p>
            <a:r>
              <a:rPr lang="en-US" dirty="0" err="1"/>
              <a:t>r</a:t>
            </a:r>
            <a:r>
              <a:rPr lang="en-US" baseline="-25%" dirty="0" err="1"/>
              <a:t>AB</a:t>
            </a:r>
            <a:endParaRPr lang="en-US" baseline="-25%" dirty="0"/>
          </a:p>
        </p:txBody>
      </p:sp>
      <p:cxnSp>
        <p:nvCxnSpPr>
          <p:cNvPr id="43" name="Straight Connector 42">
            <a:extLst>
              <a:ext uri="{FF2B5EF4-FFF2-40B4-BE49-F238E27FC236}">
                <a16:creationId xmlns:a16="http://schemas.microsoft.com/office/drawing/2014/main" id="{58CBDCE7-4CCD-4E64-B328-B3810383E67E}"/>
              </a:ext>
            </a:extLst>
          </p:cNvPr>
          <p:cNvCxnSpPr>
            <a:cxnSpLocks/>
          </p:cNvCxnSpPr>
          <p:nvPr/>
        </p:nvCxnSpPr>
        <p:spPr>
          <a:xfrm flipV="1">
            <a:off x="7922541" y="2395181"/>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69DCCBA-3110-4FBC-94D9-5304DE734448}"/>
              </a:ext>
            </a:extLst>
          </p:cNvPr>
          <p:cNvCxnSpPr>
            <a:cxnSpLocks/>
          </p:cNvCxnSpPr>
          <p:nvPr/>
        </p:nvCxnSpPr>
        <p:spPr>
          <a:xfrm flipH="1">
            <a:off x="7936190" y="2504360"/>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1491509-BCB8-4037-8045-AA2BD7D5C47D}"/>
              </a:ext>
            </a:extLst>
          </p:cNvPr>
          <p:cNvCxnSpPr/>
          <p:nvPr/>
        </p:nvCxnSpPr>
        <p:spPr>
          <a:xfrm>
            <a:off x="8065826" y="2906973"/>
            <a:ext cx="25930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3A953B5-7E52-4EFB-AE10-21D4E2EE3BD9}"/>
              </a:ext>
            </a:extLst>
          </p:cNvPr>
          <p:cNvCxnSpPr>
            <a:cxnSpLocks/>
          </p:cNvCxnSpPr>
          <p:nvPr/>
        </p:nvCxnSpPr>
        <p:spPr>
          <a:xfrm>
            <a:off x="8900616" y="2922895"/>
            <a:ext cx="5026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C047BDC-DFC2-422A-AA69-C4C00875818D}"/>
              </a:ext>
            </a:extLst>
          </p:cNvPr>
          <p:cNvCxnSpPr>
            <a:cxnSpLocks/>
          </p:cNvCxnSpPr>
          <p:nvPr/>
        </p:nvCxnSpPr>
        <p:spPr>
          <a:xfrm>
            <a:off x="9708108" y="2897874"/>
            <a:ext cx="84161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194F1AC-668A-4D80-9E37-B9E04C58CCD3}"/>
              </a:ext>
            </a:extLst>
          </p:cNvPr>
          <p:cNvSpPr txBox="1"/>
          <p:nvPr/>
        </p:nvSpPr>
        <p:spPr>
          <a:xfrm>
            <a:off x="1105469" y="5418160"/>
            <a:ext cx="3630304" cy="523220"/>
          </a:xfrm>
          <a:prstGeom prst="rect">
            <a:avLst/>
          </a:prstGeom>
          <a:noFill/>
        </p:spPr>
        <p:txBody>
          <a:bodyPr wrap="square" rtlCol="0">
            <a:spAutoFit/>
          </a:bodyPr>
          <a:lstStyle/>
          <a:p>
            <a:r>
              <a:rPr lang="en-US" sz="2800" dirty="0"/>
              <a:t>Dot A Reference Frame</a:t>
            </a:r>
          </a:p>
        </p:txBody>
      </p:sp>
    </p:spTree>
    <p:extLst>
      <p:ext uri="{BB962C8B-B14F-4D97-AF65-F5344CB8AC3E}">
        <p14:creationId xmlns:p14="http://schemas.microsoft.com/office/powerpoint/2010/main" val="978229489"/>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782CCA4-6034-4366-9538-79EFCEC0EEF9}"/>
              </a:ext>
            </a:extLst>
          </p:cNvPr>
          <p:cNvGrpSpPr/>
          <p:nvPr/>
        </p:nvGrpSpPr>
        <p:grpSpPr>
          <a:xfrm>
            <a:off x="600501" y="1187356"/>
            <a:ext cx="3370998" cy="3753133"/>
            <a:chOff x="1965277" y="300251"/>
            <a:chExt cx="5650174" cy="6564573"/>
          </a:xfrm>
        </p:grpSpPr>
        <p:sp>
          <p:nvSpPr>
            <p:cNvPr id="5" name="Isosceles Triangle 4">
              <a:extLst>
                <a:ext uri="{FF2B5EF4-FFF2-40B4-BE49-F238E27FC236}">
                  <a16:creationId xmlns:a16="http://schemas.microsoft.com/office/drawing/2014/main" id="{C2F608DA-1FB0-4218-8550-B71102790580}"/>
                </a:ext>
              </a:extLst>
            </p:cNvPr>
            <p:cNvSpPr/>
            <p:nvPr/>
          </p:nvSpPr>
          <p:spPr>
            <a:xfrm>
              <a:off x="4258102" y="5445457"/>
              <a:ext cx="914400" cy="655092"/>
            </a:xfrm>
            <a:prstGeom prst="triangl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54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D906DE7-1A81-429F-8AC4-3BD96E709645}"/>
                </a:ext>
              </a:extLst>
            </p:cNvPr>
            <p:cNvSpPr/>
            <p:nvPr/>
          </p:nvSpPr>
          <p:spPr>
            <a:xfrm>
              <a:off x="1965277" y="300251"/>
              <a:ext cx="5650174" cy="5459105"/>
            </a:xfrm>
            <a:prstGeom prst="ellips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27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9D5067-ED6A-4349-A679-BA9A503FFF3E}"/>
                </a:ext>
              </a:extLst>
            </p:cNvPr>
            <p:cNvSpPr/>
            <p:nvPr/>
          </p:nvSpPr>
          <p:spPr>
            <a:xfrm>
              <a:off x="4503762" y="5718412"/>
              <a:ext cx="600502" cy="1146412"/>
            </a:xfrm>
            <a:custGeom>
              <a:avLst/>
              <a:gdLst>
                <a:gd name="connsiteX0" fmla="*/ 0 w 614149"/>
                <a:gd name="connsiteY0" fmla="*/ 0 h 1146412"/>
                <a:gd name="connsiteX1" fmla="*/ 136478 w 614149"/>
                <a:gd name="connsiteY1" fmla="*/ 13648 h 1146412"/>
                <a:gd name="connsiteX2" fmla="*/ 177421 w 614149"/>
                <a:gd name="connsiteY2" fmla="*/ 27295 h 1146412"/>
                <a:gd name="connsiteX3" fmla="*/ 341194 w 614149"/>
                <a:gd name="connsiteY3" fmla="*/ 54591 h 1146412"/>
                <a:gd name="connsiteX4" fmla="*/ 382138 w 614149"/>
                <a:gd name="connsiteY4" fmla="*/ 68239 h 1146412"/>
                <a:gd name="connsiteX5" fmla="*/ 327546 w 614149"/>
                <a:gd name="connsiteY5" fmla="*/ 81887 h 1146412"/>
                <a:gd name="connsiteX6" fmla="*/ 204717 w 614149"/>
                <a:gd name="connsiteY6" fmla="*/ 68239 h 1146412"/>
                <a:gd name="connsiteX7" fmla="*/ 409433 w 614149"/>
                <a:gd name="connsiteY7" fmla="*/ 54591 h 1146412"/>
                <a:gd name="connsiteX8" fmla="*/ 491320 w 614149"/>
                <a:gd name="connsiteY8" fmla="*/ 81887 h 1146412"/>
                <a:gd name="connsiteX9" fmla="*/ 518615 w 614149"/>
                <a:gd name="connsiteY9" fmla="*/ 122830 h 1146412"/>
                <a:gd name="connsiteX10" fmla="*/ 559558 w 614149"/>
                <a:gd name="connsiteY10" fmla="*/ 150125 h 1146412"/>
                <a:gd name="connsiteX11" fmla="*/ 586854 w 614149"/>
                <a:gd name="connsiteY11" fmla="*/ 245660 h 1146412"/>
                <a:gd name="connsiteX12" fmla="*/ 614149 w 614149"/>
                <a:gd name="connsiteY12" fmla="*/ 286603 h 1146412"/>
                <a:gd name="connsiteX13" fmla="*/ 600502 w 614149"/>
                <a:gd name="connsiteY13" fmla="*/ 114641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4149" h="1146412">
                  <a:moveTo>
                    <a:pt x="0" y="0"/>
                  </a:moveTo>
                  <a:cubicBezTo>
                    <a:pt x="45493" y="4549"/>
                    <a:pt x="91290" y="6696"/>
                    <a:pt x="136478" y="13648"/>
                  </a:cubicBezTo>
                  <a:cubicBezTo>
                    <a:pt x="150697" y="15835"/>
                    <a:pt x="163465" y="23806"/>
                    <a:pt x="177421" y="27295"/>
                  </a:cubicBezTo>
                  <a:cubicBezTo>
                    <a:pt x="230642" y="40600"/>
                    <a:pt x="287265" y="46887"/>
                    <a:pt x="341194" y="54591"/>
                  </a:cubicBezTo>
                  <a:cubicBezTo>
                    <a:pt x="354842" y="59140"/>
                    <a:pt x="388572" y="55372"/>
                    <a:pt x="382138" y="68239"/>
                  </a:cubicBezTo>
                  <a:cubicBezTo>
                    <a:pt x="373749" y="85016"/>
                    <a:pt x="346303" y="81887"/>
                    <a:pt x="327546" y="81887"/>
                  </a:cubicBezTo>
                  <a:cubicBezTo>
                    <a:pt x="286351" y="81887"/>
                    <a:pt x="245660" y="72788"/>
                    <a:pt x="204717" y="68239"/>
                  </a:cubicBezTo>
                  <a:cubicBezTo>
                    <a:pt x="102253" y="-70"/>
                    <a:pt x="113800" y="17636"/>
                    <a:pt x="409433" y="54591"/>
                  </a:cubicBezTo>
                  <a:cubicBezTo>
                    <a:pt x="437983" y="58160"/>
                    <a:pt x="491320" y="81887"/>
                    <a:pt x="491320" y="81887"/>
                  </a:cubicBezTo>
                  <a:cubicBezTo>
                    <a:pt x="500418" y="95535"/>
                    <a:pt x="507017" y="111232"/>
                    <a:pt x="518615" y="122830"/>
                  </a:cubicBezTo>
                  <a:cubicBezTo>
                    <a:pt x="530213" y="134428"/>
                    <a:pt x="549312" y="137317"/>
                    <a:pt x="559558" y="150125"/>
                  </a:cubicBezTo>
                  <a:cubicBezTo>
                    <a:pt x="567730" y="160340"/>
                    <a:pt x="584591" y="240379"/>
                    <a:pt x="586854" y="245660"/>
                  </a:cubicBezTo>
                  <a:cubicBezTo>
                    <a:pt x="593315" y="260736"/>
                    <a:pt x="605051" y="272955"/>
                    <a:pt x="614149" y="286603"/>
                  </a:cubicBezTo>
                  <a:cubicBezTo>
                    <a:pt x="588214" y="727520"/>
                    <a:pt x="600502" y="441144"/>
                    <a:pt x="600502" y="1146412"/>
                  </a:cubicBezTo>
                </a:path>
              </a:pathLst>
            </a:custGeom>
            <a:noFill/>
            <a:ln w="762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val 6">
            <a:extLst>
              <a:ext uri="{FF2B5EF4-FFF2-40B4-BE49-F238E27FC236}">
                <a16:creationId xmlns:a16="http://schemas.microsoft.com/office/drawing/2014/main" id="{C79C88D3-756C-46BD-970E-A1EC2144B554}"/>
              </a:ext>
            </a:extLst>
          </p:cNvPr>
          <p:cNvSpPr/>
          <p:nvPr/>
        </p:nvSpPr>
        <p:spPr>
          <a:xfrm>
            <a:off x="1473960"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75CEB0-60D3-4E9B-9F8D-8017FE806697}"/>
              </a:ext>
            </a:extLst>
          </p:cNvPr>
          <p:cNvSpPr/>
          <p:nvPr/>
        </p:nvSpPr>
        <p:spPr>
          <a:xfrm>
            <a:off x="1885672"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4C6540-8A8C-4AAF-862C-2536358AECC7}"/>
              </a:ext>
            </a:extLst>
          </p:cNvPr>
          <p:cNvSpPr/>
          <p:nvPr/>
        </p:nvSpPr>
        <p:spPr>
          <a:xfrm>
            <a:off x="2365620"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2A2E63-DEED-44CD-875E-CBF306F55269}"/>
              </a:ext>
            </a:extLst>
          </p:cNvPr>
          <p:cNvSpPr/>
          <p:nvPr/>
        </p:nvSpPr>
        <p:spPr>
          <a:xfrm>
            <a:off x="2872864" y="2624915"/>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A7DD9D9-4791-4595-875E-C52DEC9F0619}"/>
              </a:ext>
            </a:extLst>
          </p:cNvPr>
          <p:cNvSpPr txBox="1"/>
          <p:nvPr/>
        </p:nvSpPr>
        <p:spPr>
          <a:xfrm>
            <a:off x="1387297" y="2920621"/>
            <a:ext cx="264083"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4F7F9929-D6E1-4000-A37A-FF9DCB9F2314}"/>
              </a:ext>
            </a:extLst>
          </p:cNvPr>
          <p:cNvSpPr txBox="1"/>
          <p:nvPr/>
        </p:nvSpPr>
        <p:spPr>
          <a:xfrm>
            <a:off x="1839950" y="2895597"/>
            <a:ext cx="264083"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9192261E-A141-490A-8218-CA687922617A}"/>
              </a:ext>
            </a:extLst>
          </p:cNvPr>
          <p:cNvSpPr txBox="1"/>
          <p:nvPr/>
        </p:nvSpPr>
        <p:spPr>
          <a:xfrm>
            <a:off x="2303973" y="2881951"/>
            <a:ext cx="264083"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812D0993-95AD-46F4-8794-45ACAFF11A5E}"/>
              </a:ext>
            </a:extLst>
          </p:cNvPr>
          <p:cNvSpPr txBox="1"/>
          <p:nvPr/>
        </p:nvSpPr>
        <p:spPr>
          <a:xfrm>
            <a:off x="2852162" y="2856928"/>
            <a:ext cx="264083" cy="369332"/>
          </a:xfrm>
          <a:prstGeom prst="rect">
            <a:avLst/>
          </a:prstGeom>
          <a:noFill/>
        </p:spPr>
        <p:txBody>
          <a:bodyPr wrap="square" rtlCol="0">
            <a:spAutoFit/>
          </a:bodyPr>
          <a:lstStyle/>
          <a:p>
            <a:r>
              <a:rPr lang="en-US" dirty="0"/>
              <a:t>D</a:t>
            </a:r>
          </a:p>
        </p:txBody>
      </p:sp>
      <p:grpSp>
        <p:nvGrpSpPr>
          <p:cNvPr id="17" name="Group 16">
            <a:extLst>
              <a:ext uri="{FF2B5EF4-FFF2-40B4-BE49-F238E27FC236}">
                <a16:creationId xmlns:a16="http://schemas.microsoft.com/office/drawing/2014/main" id="{1848F88E-C84D-4D63-BBDA-DC9DA130A1F0}"/>
              </a:ext>
            </a:extLst>
          </p:cNvPr>
          <p:cNvGrpSpPr/>
          <p:nvPr/>
        </p:nvGrpSpPr>
        <p:grpSpPr>
          <a:xfrm>
            <a:off x="5543266" y="452650"/>
            <a:ext cx="5566012" cy="6098275"/>
            <a:chOff x="1965277" y="300251"/>
            <a:chExt cx="5650174" cy="6564573"/>
          </a:xfrm>
        </p:grpSpPr>
        <p:sp>
          <p:nvSpPr>
            <p:cNvPr id="18" name="Isosceles Triangle 17">
              <a:extLst>
                <a:ext uri="{FF2B5EF4-FFF2-40B4-BE49-F238E27FC236}">
                  <a16:creationId xmlns:a16="http://schemas.microsoft.com/office/drawing/2014/main" id="{F69E98FA-F71A-4F14-A41B-6C8AC749A6D7}"/>
                </a:ext>
              </a:extLst>
            </p:cNvPr>
            <p:cNvSpPr/>
            <p:nvPr/>
          </p:nvSpPr>
          <p:spPr>
            <a:xfrm>
              <a:off x="4258102" y="5445457"/>
              <a:ext cx="914400" cy="655092"/>
            </a:xfrm>
            <a:prstGeom prst="triangl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54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749EB2A-756A-457F-B3FB-765C493BE891}"/>
                </a:ext>
              </a:extLst>
            </p:cNvPr>
            <p:cNvSpPr/>
            <p:nvPr/>
          </p:nvSpPr>
          <p:spPr>
            <a:xfrm>
              <a:off x="1965277" y="300251"/>
              <a:ext cx="5650174" cy="5459105"/>
            </a:xfrm>
            <a:prstGeom prst="ellipse">
              <a:avLst/>
            </a:prstGeom>
            <a:gradFill flip="none" rotWithShape="1">
              <a:gsLst>
                <a:gs pos="0%">
                  <a:schemeClr val="accent1">
                    <a:tint val="66%"/>
                    <a:satMod val="160%"/>
                  </a:schemeClr>
                </a:gs>
                <a:gs pos="50%">
                  <a:schemeClr val="accent1">
                    <a:tint val="44.5%"/>
                    <a:satMod val="160%"/>
                  </a:schemeClr>
                </a:gs>
                <a:gs pos="100%">
                  <a:schemeClr val="accent1">
                    <a:tint val="23.5%"/>
                    <a:satMod val="160%"/>
                  </a:schemeClr>
                </a:gs>
              </a:gsLst>
              <a:lin ang="2700000" scaled="1"/>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C06B90A-8A86-4D66-BCC3-C868D6803680}"/>
                </a:ext>
              </a:extLst>
            </p:cNvPr>
            <p:cNvSpPr/>
            <p:nvPr/>
          </p:nvSpPr>
          <p:spPr>
            <a:xfrm>
              <a:off x="4503762" y="5718412"/>
              <a:ext cx="600502" cy="1146412"/>
            </a:xfrm>
            <a:custGeom>
              <a:avLst/>
              <a:gdLst>
                <a:gd name="connsiteX0" fmla="*/ 0 w 614149"/>
                <a:gd name="connsiteY0" fmla="*/ 0 h 1146412"/>
                <a:gd name="connsiteX1" fmla="*/ 136478 w 614149"/>
                <a:gd name="connsiteY1" fmla="*/ 13648 h 1146412"/>
                <a:gd name="connsiteX2" fmla="*/ 177421 w 614149"/>
                <a:gd name="connsiteY2" fmla="*/ 27295 h 1146412"/>
                <a:gd name="connsiteX3" fmla="*/ 341194 w 614149"/>
                <a:gd name="connsiteY3" fmla="*/ 54591 h 1146412"/>
                <a:gd name="connsiteX4" fmla="*/ 382138 w 614149"/>
                <a:gd name="connsiteY4" fmla="*/ 68239 h 1146412"/>
                <a:gd name="connsiteX5" fmla="*/ 327546 w 614149"/>
                <a:gd name="connsiteY5" fmla="*/ 81887 h 1146412"/>
                <a:gd name="connsiteX6" fmla="*/ 204717 w 614149"/>
                <a:gd name="connsiteY6" fmla="*/ 68239 h 1146412"/>
                <a:gd name="connsiteX7" fmla="*/ 409433 w 614149"/>
                <a:gd name="connsiteY7" fmla="*/ 54591 h 1146412"/>
                <a:gd name="connsiteX8" fmla="*/ 491320 w 614149"/>
                <a:gd name="connsiteY8" fmla="*/ 81887 h 1146412"/>
                <a:gd name="connsiteX9" fmla="*/ 518615 w 614149"/>
                <a:gd name="connsiteY9" fmla="*/ 122830 h 1146412"/>
                <a:gd name="connsiteX10" fmla="*/ 559558 w 614149"/>
                <a:gd name="connsiteY10" fmla="*/ 150125 h 1146412"/>
                <a:gd name="connsiteX11" fmla="*/ 586854 w 614149"/>
                <a:gd name="connsiteY11" fmla="*/ 245660 h 1146412"/>
                <a:gd name="connsiteX12" fmla="*/ 614149 w 614149"/>
                <a:gd name="connsiteY12" fmla="*/ 286603 h 1146412"/>
                <a:gd name="connsiteX13" fmla="*/ 600502 w 614149"/>
                <a:gd name="connsiteY13" fmla="*/ 114641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4149" h="1146412">
                  <a:moveTo>
                    <a:pt x="0" y="0"/>
                  </a:moveTo>
                  <a:cubicBezTo>
                    <a:pt x="45493" y="4549"/>
                    <a:pt x="91290" y="6696"/>
                    <a:pt x="136478" y="13648"/>
                  </a:cubicBezTo>
                  <a:cubicBezTo>
                    <a:pt x="150697" y="15835"/>
                    <a:pt x="163465" y="23806"/>
                    <a:pt x="177421" y="27295"/>
                  </a:cubicBezTo>
                  <a:cubicBezTo>
                    <a:pt x="230642" y="40600"/>
                    <a:pt x="287265" y="46887"/>
                    <a:pt x="341194" y="54591"/>
                  </a:cubicBezTo>
                  <a:cubicBezTo>
                    <a:pt x="354842" y="59140"/>
                    <a:pt x="388572" y="55372"/>
                    <a:pt x="382138" y="68239"/>
                  </a:cubicBezTo>
                  <a:cubicBezTo>
                    <a:pt x="373749" y="85016"/>
                    <a:pt x="346303" y="81887"/>
                    <a:pt x="327546" y="81887"/>
                  </a:cubicBezTo>
                  <a:cubicBezTo>
                    <a:pt x="286351" y="81887"/>
                    <a:pt x="245660" y="72788"/>
                    <a:pt x="204717" y="68239"/>
                  </a:cubicBezTo>
                  <a:cubicBezTo>
                    <a:pt x="102253" y="-70"/>
                    <a:pt x="113800" y="17636"/>
                    <a:pt x="409433" y="54591"/>
                  </a:cubicBezTo>
                  <a:cubicBezTo>
                    <a:pt x="437983" y="58160"/>
                    <a:pt x="491320" y="81887"/>
                    <a:pt x="491320" y="81887"/>
                  </a:cubicBezTo>
                  <a:cubicBezTo>
                    <a:pt x="500418" y="95535"/>
                    <a:pt x="507017" y="111232"/>
                    <a:pt x="518615" y="122830"/>
                  </a:cubicBezTo>
                  <a:cubicBezTo>
                    <a:pt x="530213" y="134428"/>
                    <a:pt x="549312" y="137317"/>
                    <a:pt x="559558" y="150125"/>
                  </a:cubicBezTo>
                  <a:cubicBezTo>
                    <a:pt x="567730" y="160340"/>
                    <a:pt x="584591" y="240379"/>
                    <a:pt x="586854" y="245660"/>
                  </a:cubicBezTo>
                  <a:cubicBezTo>
                    <a:pt x="593315" y="260736"/>
                    <a:pt x="605051" y="272955"/>
                    <a:pt x="614149" y="286603"/>
                  </a:cubicBezTo>
                  <a:cubicBezTo>
                    <a:pt x="588214" y="727520"/>
                    <a:pt x="600502" y="441144"/>
                    <a:pt x="600502" y="1146412"/>
                  </a:cubicBezTo>
                </a:path>
              </a:pathLst>
            </a:custGeom>
            <a:noFill/>
            <a:ln w="762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0">
            <a:extLst>
              <a:ext uri="{FF2B5EF4-FFF2-40B4-BE49-F238E27FC236}">
                <a16:creationId xmlns:a16="http://schemas.microsoft.com/office/drawing/2014/main" id="{8DD3E10E-7EE4-432A-9BEC-42640CD77003}"/>
              </a:ext>
            </a:extLst>
          </p:cNvPr>
          <p:cNvSpPr/>
          <p:nvPr/>
        </p:nvSpPr>
        <p:spPr>
          <a:xfrm>
            <a:off x="7017231"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17E49AF-6A68-4E1C-9591-F42E34E0DB8B}"/>
              </a:ext>
            </a:extLst>
          </p:cNvPr>
          <p:cNvSpPr/>
          <p:nvPr/>
        </p:nvSpPr>
        <p:spPr>
          <a:xfrm>
            <a:off x="7852026"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2C9B59E-0839-4CB8-9399-EEDA257E1711}"/>
              </a:ext>
            </a:extLst>
          </p:cNvPr>
          <p:cNvSpPr/>
          <p:nvPr/>
        </p:nvSpPr>
        <p:spPr>
          <a:xfrm>
            <a:off x="8645877"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48553DA-EAF8-45D9-A241-182ECBA7D376}"/>
              </a:ext>
            </a:extLst>
          </p:cNvPr>
          <p:cNvSpPr/>
          <p:nvPr/>
        </p:nvSpPr>
        <p:spPr>
          <a:xfrm>
            <a:off x="9467024" y="2818257"/>
            <a:ext cx="218364" cy="191069"/>
          </a:xfrm>
          <a:prstGeom prst="ellipse">
            <a:avLst/>
          </a:prstGeom>
          <a:solidFill>
            <a:schemeClr val="tx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12999A9-72E8-4C45-BBFE-B47A8E58F074}"/>
              </a:ext>
            </a:extLst>
          </p:cNvPr>
          <p:cNvSpPr txBox="1"/>
          <p:nvPr/>
        </p:nvSpPr>
        <p:spPr>
          <a:xfrm>
            <a:off x="6930568" y="3113963"/>
            <a:ext cx="264083" cy="369332"/>
          </a:xfrm>
          <a:prstGeom prst="rect">
            <a:avLst/>
          </a:prstGeom>
          <a:noFill/>
        </p:spPr>
        <p:txBody>
          <a:bodyPr wrap="square" rtlCol="0">
            <a:spAutoFit/>
          </a:bodyPr>
          <a:lstStyle/>
          <a:p>
            <a:r>
              <a:rPr lang="en-US" dirty="0"/>
              <a:t>A</a:t>
            </a:r>
          </a:p>
        </p:txBody>
      </p:sp>
      <p:sp>
        <p:nvSpPr>
          <p:cNvPr id="26" name="TextBox 25">
            <a:extLst>
              <a:ext uri="{FF2B5EF4-FFF2-40B4-BE49-F238E27FC236}">
                <a16:creationId xmlns:a16="http://schemas.microsoft.com/office/drawing/2014/main" id="{A047D17F-A2E6-48A2-9ABE-4A830DA48566}"/>
              </a:ext>
            </a:extLst>
          </p:cNvPr>
          <p:cNvSpPr txBox="1"/>
          <p:nvPr/>
        </p:nvSpPr>
        <p:spPr>
          <a:xfrm>
            <a:off x="7806304" y="3088939"/>
            <a:ext cx="264083" cy="369332"/>
          </a:xfrm>
          <a:prstGeom prst="rect">
            <a:avLst/>
          </a:prstGeom>
          <a:noFill/>
        </p:spPr>
        <p:txBody>
          <a:bodyPr wrap="square" rtlCol="0">
            <a:spAutoFit/>
          </a:bodyPr>
          <a:lstStyle/>
          <a:p>
            <a:r>
              <a:rPr lang="en-US" dirty="0"/>
              <a:t>B</a:t>
            </a:r>
          </a:p>
        </p:txBody>
      </p:sp>
      <p:sp>
        <p:nvSpPr>
          <p:cNvPr id="27" name="TextBox 26">
            <a:extLst>
              <a:ext uri="{FF2B5EF4-FFF2-40B4-BE49-F238E27FC236}">
                <a16:creationId xmlns:a16="http://schemas.microsoft.com/office/drawing/2014/main" id="{11E8315E-DE98-45AF-984C-D6642CF6DEDB}"/>
              </a:ext>
            </a:extLst>
          </p:cNvPr>
          <p:cNvSpPr txBox="1"/>
          <p:nvPr/>
        </p:nvSpPr>
        <p:spPr>
          <a:xfrm>
            <a:off x="8584230" y="3075293"/>
            <a:ext cx="264083" cy="369332"/>
          </a:xfrm>
          <a:prstGeom prst="rect">
            <a:avLst/>
          </a:prstGeom>
          <a:noFill/>
        </p:spPr>
        <p:txBody>
          <a:bodyPr wrap="square" rtlCol="0">
            <a:spAutoFit/>
          </a:bodyPr>
          <a:lstStyle/>
          <a:p>
            <a:r>
              <a:rPr lang="en-US" dirty="0"/>
              <a:t>C</a:t>
            </a:r>
          </a:p>
        </p:txBody>
      </p:sp>
      <p:sp>
        <p:nvSpPr>
          <p:cNvPr id="28" name="TextBox 27">
            <a:extLst>
              <a:ext uri="{FF2B5EF4-FFF2-40B4-BE49-F238E27FC236}">
                <a16:creationId xmlns:a16="http://schemas.microsoft.com/office/drawing/2014/main" id="{DEB83C58-6C83-455E-8860-4B42F5419E18}"/>
              </a:ext>
            </a:extLst>
          </p:cNvPr>
          <p:cNvSpPr txBox="1"/>
          <p:nvPr/>
        </p:nvSpPr>
        <p:spPr>
          <a:xfrm>
            <a:off x="9446322" y="3050270"/>
            <a:ext cx="264083" cy="369332"/>
          </a:xfrm>
          <a:prstGeom prst="rect">
            <a:avLst/>
          </a:prstGeom>
          <a:noFill/>
        </p:spPr>
        <p:txBody>
          <a:bodyPr wrap="square" rtlCol="0">
            <a:spAutoFit/>
          </a:bodyPr>
          <a:lstStyle/>
          <a:p>
            <a:r>
              <a:rPr lang="en-US" dirty="0"/>
              <a:t>D</a:t>
            </a:r>
          </a:p>
        </p:txBody>
      </p:sp>
      <p:cxnSp>
        <p:nvCxnSpPr>
          <p:cNvPr id="30" name="Straight Connector 29">
            <a:extLst>
              <a:ext uri="{FF2B5EF4-FFF2-40B4-BE49-F238E27FC236}">
                <a16:creationId xmlns:a16="http://schemas.microsoft.com/office/drawing/2014/main" id="{0DEC6A69-88B7-4617-9485-CB7571D6CF29}"/>
              </a:ext>
            </a:extLst>
          </p:cNvPr>
          <p:cNvCxnSpPr>
            <a:cxnSpLocks/>
          </p:cNvCxnSpPr>
          <p:nvPr/>
        </p:nvCxnSpPr>
        <p:spPr>
          <a:xfrm flipV="1">
            <a:off x="1965276" y="218364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B163D83-F101-4954-9088-F0DB5810F498}"/>
              </a:ext>
            </a:extLst>
          </p:cNvPr>
          <p:cNvCxnSpPr>
            <a:cxnSpLocks/>
          </p:cNvCxnSpPr>
          <p:nvPr/>
        </p:nvCxnSpPr>
        <p:spPr>
          <a:xfrm flipV="1">
            <a:off x="2376984" y="221321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38058C3-A936-4B7E-A83A-995D3237C96A}"/>
              </a:ext>
            </a:extLst>
          </p:cNvPr>
          <p:cNvCxnSpPr/>
          <p:nvPr/>
        </p:nvCxnSpPr>
        <p:spPr>
          <a:xfrm>
            <a:off x="1542196" y="2333767"/>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F16C17D-401F-4CE8-B0C7-B24132BCABF6}"/>
              </a:ext>
            </a:extLst>
          </p:cNvPr>
          <p:cNvCxnSpPr>
            <a:cxnSpLocks/>
          </p:cNvCxnSpPr>
          <p:nvPr/>
        </p:nvCxnSpPr>
        <p:spPr>
          <a:xfrm flipH="1">
            <a:off x="2390633" y="2322391"/>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B3E6D5F-A561-40E5-8B2C-73BF89F429B1}"/>
              </a:ext>
            </a:extLst>
          </p:cNvPr>
          <p:cNvSpPr txBox="1"/>
          <p:nvPr/>
        </p:nvSpPr>
        <p:spPr>
          <a:xfrm>
            <a:off x="1992572" y="1719618"/>
            <a:ext cx="429926" cy="369332"/>
          </a:xfrm>
          <a:prstGeom prst="rect">
            <a:avLst/>
          </a:prstGeom>
          <a:noFill/>
        </p:spPr>
        <p:txBody>
          <a:bodyPr wrap="none" rtlCol="0">
            <a:spAutoFit/>
          </a:bodyPr>
          <a:lstStyle/>
          <a:p>
            <a:r>
              <a:rPr lang="en-US" dirty="0" err="1"/>
              <a:t>r</a:t>
            </a:r>
            <a:r>
              <a:rPr lang="en-US" baseline="-25%" dirty="0" err="1"/>
              <a:t>BC</a:t>
            </a:r>
            <a:endParaRPr lang="en-US" baseline="-25%" dirty="0"/>
          </a:p>
        </p:txBody>
      </p:sp>
      <p:cxnSp>
        <p:nvCxnSpPr>
          <p:cNvPr id="38" name="Straight Connector 37">
            <a:extLst>
              <a:ext uri="{FF2B5EF4-FFF2-40B4-BE49-F238E27FC236}">
                <a16:creationId xmlns:a16="http://schemas.microsoft.com/office/drawing/2014/main" id="{61EFBFB4-7745-46AD-BE77-C6C81D258FAF}"/>
              </a:ext>
            </a:extLst>
          </p:cNvPr>
          <p:cNvCxnSpPr>
            <a:cxnSpLocks/>
          </p:cNvCxnSpPr>
          <p:nvPr/>
        </p:nvCxnSpPr>
        <p:spPr>
          <a:xfrm flipV="1">
            <a:off x="7904346" y="2336042"/>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901F51-3D4D-47FC-AE9B-4323980A4761}"/>
              </a:ext>
            </a:extLst>
          </p:cNvPr>
          <p:cNvCxnSpPr/>
          <p:nvPr/>
        </p:nvCxnSpPr>
        <p:spPr>
          <a:xfrm>
            <a:off x="7481266" y="2486167"/>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B0B37E0-E1E0-4B72-ACF2-5A166BE0E380}"/>
              </a:ext>
            </a:extLst>
          </p:cNvPr>
          <p:cNvSpPr txBox="1"/>
          <p:nvPr/>
        </p:nvSpPr>
        <p:spPr>
          <a:xfrm>
            <a:off x="8068120" y="2022144"/>
            <a:ext cx="429926" cy="369332"/>
          </a:xfrm>
          <a:prstGeom prst="rect">
            <a:avLst/>
          </a:prstGeom>
          <a:noFill/>
        </p:spPr>
        <p:txBody>
          <a:bodyPr wrap="none" rtlCol="0">
            <a:spAutoFit/>
          </a:bodyPr>
          <a:lstStyle/>
          <a:p>
            <a:r>
              <a:rPr lang="en-US" dirty="0" err="1"/>
              <a:t>r</a:t>
            </a:r>
            <a:r>
              <a:rPr lang="en-US" baseline="-25%" dirty="0" err="1"/>
              <a:t>BC</a:t>
            </a:r>
            <a:endParaRPr lang="en-US" baseline="-25%" dirty="0"/>
          </a:p>
        </p:txBody>
      </p:sp>
      <p:cxnSp>
        <p:nvCxnSpPr>
          <p:cNvPr id="43" name="Straight Connector 42">
            <a:extLst>
              <a:ext uri="{FF2B5EF4-FFF2-40B4-BE49-F238E27FC236}">
                <a16:creationId xmlns:a16="http://schemas.microsoft.com/office/drawing/2014/main" id="{58CBDCE7-4CCD-4E64-B328-B3810383E67E}"/>
              </a:ext>
            </a:extLst>
          </p:cNvPr>
          <p:cNvCxnSpPr>
            <a:cxnSpLocks/>
          </p:cNvCxnSpPr>
          <p:nvPr/>
        </p:nvCxnSpPr>
        <p:spPr>
          <a:xfrm flipV="1">
            <a:off x="8741410" y="2395181"/>
            <a:ext cx="0" cy="3275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69DCCBA-3110-4FBC-94D9-5304DE734448}"/>
              </a:ext>
            </a:extLst>
          </p:cNvPr>
          <p:cNvCxnSpPr>
            <a:cxnSpLocks/>
          </p:cNvCxnSpPr>
          <p:nvPr/>
        </p:nvCxnSpPr>
        <p:spPr>
          <a:xfrm flipH="1">
            <a:off x="8755059" y="2504360"/>
            <a:ext cx="354842"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1491509-BCB8-4037-8045-AA2BD7D5C47D}"/>
              </a:ext>
            </a:extLst>
          </p:cNvPr>
          <p:cNvCxnSpPr>
            <a:cxnSpLocks/>
          </p:cNvCxnSpPr>
          <p:nvPr/>
        </p:nvCxnSpPr>
        <p:spPr>
          <a:xfrm flipH="1">
            <a:off x="7574510" y="2893325"/>
            <a:ext cx="25930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3A953B5-7E52-4EFB-AE10-21D4E2EE3BD9}"/>
              </a:ext>
            </a:extLst>
          </p:cNvPr>
          <p:cNvCxnSpPr>
            <a:cxnSpLocks/>
          </p:cNvCxnSpPr>
          <p:nvPr/>
        </p:nvCxnSpPr>
        <p:spPr>
          <a:xfrm flipH="1">
            <a:off x="6484962" y="2922895"/>
            <a:ext cx="5026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4999F59-3CAE-436D-A58E-8CC1476EAEC2}"/>
              </a:ext>
            </a:extLst>
          </p:cNvPr>
          <p:cNvCxnSpPr>
            <a:cxnSpLocks/>
          </p:cNvCxnSpPr>
          <p:nvPr/>
        </p:nvCxnSpPr>
        <p:spPr>
          <a:xfrm>
            <a:off x="9746778" y="2895597"/>
            <a:ext cx="25930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5BBE44C-B9AF-4C2D-8BD3-7F95E2ED9EE4}"/>
              </a:ext>
            </a:extLst>
          </p:cNvPr>
          <p:cNvSpPr txBox="1"/>
          <p:nvPr/>
        </p:nvSpPr>
        <p:spPr>
          <a:xfrm>
            <a:off x="1105469" y="5418160"/>
            <a:ext cx="3630304" cy="523220"/>
          </a:xfrm>
          <a:prstGeom prst="rect">
            <a:avLst/>
          </a:prstGeom>
          <a:noFill/>
        </p:spPr>
        <p:txBody>
          <a:bodyPr wrap="square" rtlCol="0">
            <a:spAutoFit/>
          </a:bodyPr>
          <a:lstStyle/>
          <a:p>
            <a:r>
              <a:rPr lang="en-US" sz="2800" dirty="0"/>
              <a:t>Dot C Reference Frame</a:t>
            </a:r>
          </a:p>
        </p:txBody>
      </p:sp>
    </p:spTree>
    <p:extLst>
      <p:ext uri="{BB962C8B-B14F-4D97-AF65-F5344CB8AC3E}">
        <p14:creationId xmlns:p14="http://schemas.microsoft.com/office/powerpoint/2010/main" val="3043743431"/>
      </p:ext>
    </p:extLst>
  </p:cSld>
  <p:clrMapOvr>
    <a:masterClrMapping/>
  </p:clrMapOvr>
</p:sld>
</file>

<file path=ppt/theme/theme1.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purl.oclc.org/ooxml/officeDocument/relationships/customXmlProps" Target="itemProps1.xml"/></Relationships>
</file>

<file path=customXml/_rels/item2.xml.rels><?xml version="1.0" encoding="UTF-8" standalone="yes"?>
<Relationships xmlns="http://schemas.openxmlformats.org/package/2006/relationships"><Relationship Id="rId1" Type="http://purl.oclc.org/ooxml/officeDocument/relationships/customXmlProps" Target="itemProps2.xml"/></Relationships>
</file>

<file path=customXml/_rels/item3.xml.rels><?xml version="1.0" encoding="UTF-8" standalone="yes"?>
<Relationships xmlns="http://schemas.openxmlformats.org/package/2006/relationships"><Relationship Id="rId1" Type="http://purl.oclc.org/ooxml/officeDocument/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6A0AFD238ABD48BB3FEC116B19FE24" ma:contentTypeVersion="15" ma:contentTypeDescription="Create a new document." ma:contentTypeScope="" ma:versionID="7c3e7c1417332e10970a086a87badecf">
  <xsd:schema xmlns:xsd="http://www.w3.org/2001/XMLSchema" xmlns:xs="http://www.w3.org/2001/XMLSchema" xmlns:p="http://schemas.microsoft.com/office/2006/metadata/properties" xmlns:ns1="http://schemas.microsoft.com/sharepoint/v3" xmlns:ns3="5bf1cdb5-c436-4499-ab6d-5690f2f1d732" xmlns:ns4="ba67c001-93af-4257-bf63-2b4e71e5b10e" targetNamespace="http://schemas.microsoft.com/office/2006/metadata/properties" ma:root="true" ma:fieldsID="a2ee4304c11717b4b7d9396fa4750e44" ns1:_="" ns3:_="" ns4:_="">
    <xsd:import namespace="http://schemas.microsoft.com/sharepoint/v3"/>
    <xsd:import namespace="5bf1cdb5-c436-4499-ab6d-5690f2f1d732"/>
    <xsd:import namespace="ba67c001-93af-4257-bf63-2b4e71e5b10e"/>
    <xsd:element name="properties">
      <xsd:complexType>
        <xsd:sequence>
          <xsd:element name="documentManagement">
            <xsd:complexType>
              <xsd:all>
                <xsd:element ref="ns3:SharedWithUsers" minOccurs="0"/>
                <xsd:element ref="ns3:SharedWithDetails" minOccurs="0"/>
                <xsd:element ref="ns3:SharingHintHash" minOccurs="0"/>
                <xsd:element ref="ns1:_ip_UnifiedCompliancePolicyProperties" minOccurs="0"/>
                <xsd:element ref="ns1:_ip_UnifiedCompliancePolicyUIAction"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description="" ma:hidden="true" ma:internalName="_ip_UnifiedCompliancePolicyProperties">
      <xsd:simpleType>
        <xsd:restriction base="dms:Note"/>
      </xsd:simpleType>
    </xsd:element>
    <xsd:element name="_ip_UnifiedCompliancePolicyUIAction" ma:index="12"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f1cdb5-c436-4499-ab6d-5690f2f1d73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67c001-93af-4257-bf63-2b4e71e5b10e"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purl.oclc.org/ooxml/officeDocument/customXml" ds:itemID="{F3B583AD-7CF5-41AF-996F-514A1FE076AA}">
  <ds:schemaRefs>
    <ds:schemaRef ds:uri="http://schemas.microsoft.com/sharepoint/v3"/>
    <ds:schemaRef ds:uri="http://schemas.microsoft.com/office/2006/documentManagement/types"/>
    <ds:schemaRef ds:uri="http://purl.org/dc/elements/1.1/"/>
    <ds:schemaRef ds:uri="ba67c001-93af-4257-bf63-2b4e71e5b10e"/>
    <ds:schemaRef ds:uri="http://schemas.microsoft.com/office/infopath/2007/PartnerControls"/>
    <ds:schemaRef ds:uri="http://purl.org/dc/terms/"/>
    <ds:schemaRef ds:uri="http://www.w3.org/XML/1998/namespace"/>
    <ds:schemaRef ds:uri="http://schemas.openxmlformats.org/package/2006/metadata/core-properties"/>
    <ds:schemaRef ds:uri="5bf1cdb5-c436-4499-ab6d-5690f2f1d732"/>
    <ds:schemaRef ds:uri="http://schemas.microsoft.com/office/2006/metadata/properties"/>
    <ds:schemaRef ds:uri="http://purl.org/dc/dcmitype/"/>
  </ds:schemaRefs>
</ds:datastoreItem>
</file>

<file path=customXml/itemProps2.xml><?xml version="1.0" encoding="utf-8"?>
<ds:datastoreItem xmlns:ds="http://purl.oclc.org/ooxml/officeDocument/customXml" ds:itemID="{E36EC820-B9E0-425B-AC24-AF89575ED58D}">
  <ds:schemaRefs>
    <ds:schemaRef ds:uri="http://schemas.microsoft.com/sharepoint/v3/contenttype/forms"/>
  </ds:schemaRefs>
</ds:datastoreItem>
</file>

<file path=customXml/itemProps3.xml><?xml version="1.0" encoding="utf-8"?>
<ds:datastoreItem xmlns:ds="http://purl.oclc.org/ooxml/officeDocument/customXml" ds:itemID="{0AD650C3-2ED8-4850-88D3-785149D762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bf1cdb5-c436-4499-ab6d-5690f2f1d732"/>
    <ds:schemaRef ds:uri="ba67c001-93af-4257-bf63-2b4e71e5b1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purl.oclc.org/ooxml/officeDocument/extendedProperties" xmlns:vt="http://purl.oclc.org/ooxml/officeDocument/docPropsVTypes">
  <TotalTime>266</TotalTime>
  <Words>818</Words>
  <Application>Microsoft Office PowerPoint</Application>
  <PresentationFormat>Widescreen</PresentationFormat>
  <Paragraphs>120</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Verdana</vt:lpstr>
      <vt:lpstr>Office Theme</vt:lpstr>
      <vt:lpstr>a</vt:lpstr>
      <vt:lpstr>Concept Question 1</vt:lpstr>
      <vt:lpstr>Concept Question 2</vt:lpstr>
      <vt:lpstr>Concept Question 3</vt:lpstr>
      <vt:lpstr>PowerPoint Presentation</vt:lpstr>
      <vt:lpstr>PowerPoint Presentation</vt:lpstr>
      <vt:lpstr>PowerPoint Presentation</vt:lpstr>
      <vt:lpstr>PowerPoint Presentation</vt:lpstr>
      <vt:lpstr>PowerPoint Presentation</vt:lpstr>
      <vt:lpstr>PowerPoint Presentation</vt:lpstr>
      <vt:lpstr>Concept Question 4</vt:lpstr>
      <vt:lpstr>Concept Question 5</vt:lpstr>
      <vt:lpstr>PowerPoint Presentation</vt:lpstr>
      <vt:lpstr>Concept Question 1</vt:lpstr>
      <vt:lpstr>Concept Question 2</vt:lpstr>
      <vt:lpstr>Concept Question 3</vt:lpstr>
      <vt:lpstr>PowerPoint Presentation</vt:lpstr>
      <vt:lpstr>Concept Question 4</vt:lpstr>
      <vt:lpstr>Concept Question 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Lines, Todd</dc:creator>
  <cp:lastModifiedBy>Lines, Todd</cp:lastModifiedBy>
  <cp:revision>12</cp:revision>
  <dcterms:created xsi:type="dcterms:W3CDTF">2020-03-31T19:01:35Z</dcterms:created>
  <dcterms:modified xsi:type="dcterms:W3CDTF">2020-03-31T23:31:28Z</dcterms:modified>
</cp:coreProperties>
</file>

<file path=docProps/custom.xml><?xml version="1.0" encoding="utf-8"?>
<Properties xmlns="http://purl.oclc.org/ooxml/officeDocument/customProperties" xmlns:vt="http://purl.oclc.org/ooxml/officeDocument/docPropsVTypes">
  <property fmtid="{D5CDD505-2E9C-101B-9397-08002B2CF9AE}" pid="2" name="ContentTypeId">
    <vt:lpwstr>0x010100296A0AFD238ABD48BB3FEC116B19FE24</vt:lpwstr>
  </property>
</Properties>
</file>