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653" r:id="rId2"/>
    <p:sldId id="1090" r:id="rId3"/>
    <p:sldId id="257" r:id="rId4"/>
    <p:sldId id="261" r:id="rId5"/>
    <p:sldId id="259" r:id="rId6"/>
    <p:sldId id="260" r:id="rId7"/>
    <p:sldId id="1088" r:id="rId8"/>
    <p:sldId id="262" r:id="rId9"/>
    <p:sldId id="264" r:id="rId10"/>
    <p:sldId id="286" r:id="rId11"/>
    <p:sldId id="265" r:id="rId12"/>
    <p:sldId id="1089" r:id="rId13"/>
    <p:sldId id="1087" r:id="rId14"/>
    <p:sldId id="266" r:id="rId15"/>
    <p:sldId id="287" r:id="rId16"/>
    <p:sldId id="267" r:id="rId17"/>
    <p:sldId id="288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1091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207BB9A6-BF4F-4626-B172-241AE60031F5}"/>
    <pc:docChg chg="undo custSel addSld modSld">
      <pc:chgData name="Lines, Todd" userId="afaf7c3a-e8aa-4568-882a-02ad8f9e19b0" providerId="ADAL" clId="{207BB9A6-BF4F-4626-B172-241AE60031F5}" dt="2024-05-20T16:36:15.713" v="8" actId="21"/>
      <pc:docMkLst>
        <pc:docMk/>
      </pc:docMkLst>
      <pc:sldChg chg="addSp delSp modSp new mod">
        <pc:chgData name="Lines, Todd" userId="afaf7c3a-e8aa-4568-882a-02ad8f9e19b0" providerId="ADAL" clId="{207BB9A6-BF4F-4626-B172-241AE60031F5}" dt="2024-05-20T16:36:15.713" v="8" actId="21"/>
        <pc:sldMkLst>
          <pc:docMk/>
          <pc:sldMk cId="2623350325" sldId="1090"/>
        </pc:sldMkLst>
        <pc:spChg chg="add del">
          <ac:chgData name="Lines, Todd" userId="afaf7c3a-e8aa-4568-882a-02ad8f9e19b0" providerId="ADAL" clId="{207BB9A6-BF4F-4626-B172-241AE60031F5}" dt="2024-05-20T16:34:41.114" v="2" actId="22"/>
          <ac:spMkLst>
            <pc:docMk/>
            <pc:sldMk cId="2623350325" sldId="1090"/>
            <ac:spMk id="3" creationId="{313F173C-7EED-385A-0EAE-435ED5A01381}"/>
          </ac:spMkLst>
        </pc:spChg>
        <pc:picChg chg="add del mod">
          <ac:chgData name="Lines, Todd" userId="afaf7c3a-e8aa-4568-882a-02ad8f9e19b0" providerId="ADAL" clId="{207BB9A6-BF4F-4626-B172-241AE60031F5}" dt="2024-05-20T16:36:15.713" v="8" actId="21"/>
          <ac:picMkLst>
            <pc:docMk/>
            <pc:sldMk cId="2623350325" sldId="1090"/>
            <ac:picMk id="4" creationId="{AE501BB9-2B43-C8DE-8952-ACF261887E28}"/>
          </ac:picMkLst>
        </pc:picChg>
        <pc:picChg chg="add mod">
          <ac:chgData name="Lines, Todd" userId="afaf7c3a-e8aa-4568-882a-02ad8f9e19b0" providerId="ADAL" clId="{207BB9A6-BF4F-4626-B172-241AE60031F5}" dt="2024-05-20T16:35:10.776" v="5" actId="14100"/>
          <ac:picMkLst>
            <pc:docMk/>
            <pc:sldMk cId="2623350325" sldId="1090"/>
            <ac:picMk id="1026" creationId="{D50A9BA1-F024-F203-CB12-B1D7EAF8DD23}"/>
          </ac:picMkLst>
        </pc:picChg>
      </pc:sldChg>
    </pc:docChg>
  </pc:docChgLst>
  <pc:docChgLst>
    <pc:chgData name="Lines, Todd" userId="afaf7c3a-e8aa-4568-882a-02ad8f9e19b0" providerId="ADAL" clId="{49CCB938-A5FD-4499-92F2-A708AA5DDB79}"/>
    <pc:docChg chg="undo custSel addSld delSld modSld">
      <pc:chgData name="Lines, Todd" userId="afaf7c3a-e8aa-4568-882a-02ad8f9e19b0" providerId="ADAL" clId="{49CCB938-A5FD-4499-92F2-A708AA5DDB79}" dt="2024-10-14T21:09:54.891" v="35" actId="478"/>
      <pc:docMkLst>
        <pc:docMk/>
      </pc:docMkLst>
      <pc:sldChg chg="del">
        <pc:chgData name="Lines, Todd" userId="afaf7c3a-e8aa-4568-882a-02ad8f9e19b0" providerId="ADAL" clId="{49CCB938-A5FD-4499-92F2-A708AA5DDB79}" dt="2024-10-14T18:18:31.716" v="0" actId="2696"/>
        <pc:sldMkLst>
          <pc:docMk/>
          <pc:sldMk cId="0" sldId="263"/>
        </pc:sldMkLst>
      </pc:sldChg>
      <pc:sldChg chg="addSp delSp modSp mod">
        <pc:chgData name="Lines, Todd" userId="afaf7c3a-e8aa-4568-882a-02ad8f9e19b0" providerId="ADAL" clId="{49CCB938-A5FD-4499-92F2-A708AA5DDB79}" dt="2024-10-14T18:24:53.739" v="29" actId="1076"/>
        <pc:sldMkLst>
          <pc:docMk/>
          <pc:sldMk cId="0" sldId="265"/>
        </pc:sldMkLst>
        <pc:spChg chg="add mod ord">
          <ac:chgData name="Lines, Todd" userId="afaf7c3a-e8aa-4568-882a-02ad8f9e19b0" providerId="ADAL" clId="{49CCB938-A5FD-4499-92F2-A708AA5DDB79}" dt="2024-10-14T18:24:53.739" v="29" actId="1076"/>
          <ac:spMkLst>
            <pc:docMk/>
            <pc:sldMk cId="0" sldId="265"/>
            <ac:spMk id="3" creationId="{942DE97E-4AB4-A8E7-E070-122B89FF78F1}"/>
          </ac:spMkLst>
        </pc:spChg>
        <pc:spChg chg="mod">
          <ac:chgData name="Lines, Todd" userId="afaf7c3a-e8aa-4568-882a-02ad8f9e19b0" providerId="ADAL" clId="{49CCB938-A5FD-4499-92F2-A708AA5DDB79}" dt="2024-10-14T18:21:45.515" v="11"/>
          <ac:spMkLst>
            <pc:docMk/>
            <pc:sldMk cId="0" sldId="265"/>
            <ac:spMk id="30724" creationId="{00000000-0000-0000-0000-000000000000}"/>
          </ac:spMkLst>
        </pc:spChg>
        <pc:picChg chg="add mod modCrop">
          <ac:chgData name="Lines, Todd" userId="afaf7c3a-e8aa-4568-882a-02ad8f9e19b0" providerId="ADAL" clId="{49CCB938-A5FD-4499-92F2-A708AA5DDB79}" dt="2024-10-14T18:24:39.429" v="24" actId="1076"/>
          <ac:picMkLst>
            <pc:docMk/>
            <pc:sldMk cId="0" sldId="265"/>
            <ac:picMk id="5" creationId="{C2C65C73-B7B1-DCC6-C351-7C7A1CEC3A46}"/>
          </ac:picMkLst>
        </pc:picChg>
        <pc:picChg chg="add del mod">
          <ac:chgData name="Lines, Todd" userId="afaf7c3a-e8aa-4568-882a-02ad8f9e19b0" providerId="ADAL" clId="{49CCB938-A5FD-4499-92F2-A708AA5DDB79}" dt="2024-10-14T18:21:17.220" v="6" actId="478"/>
          <ac:picMkLst>
            <pc:docMk/>
            <pc:sldMk cId="0" sldId="265"/>
            <ac:picMk id="1026" creationId="{B6647880-43EE-2A27-F297-03F99E58C9E4}"/>
          </ac:picMkLst>
        </pc:picChg>
        <pc:picChg chg="add del mod">
          <ac:chgData name="Lines, Todd" userId="afaf7c3a-e8aa-4568-882a-02ad8f9e19b0" providerId="ADAL" clId="{49CCB938-A5FD-4499-92F2-A708AA5DDB79}" dt="2024-10-14T18:23:57.753" v="14" actId="478"/>
          <ac:picMkLst>
            <pc:docMk/>
            <pc:sldMk cId="0" sldId="265"/>
            <ac:picMk id="1028" creationId="{85FA0EC3-30B1-86C5-90D8-B9CCF8850BF3}"/>
          </ac:picMkLst>
        </pc:picChg>
        <pc:picChg chg="del">
          <ac:chgData name="Lines, Todd" userId="afaf7c3a-e8aa-4568-882a-02ad8f9e19b0" providerId="ADAL" clId="{49CCB938-A5FD-4499-92F2-A708AA5DDB79}" dt="2024-10-14T18:20:49.149" v="1" actId="478"/>
          <ac:picMkLst>
            <pc:docMk/>
            <pc:sldMk cId="0" sldId="265"/>
            <ac:picMk id="30722" creationId="{00000000-0000-0000-0000-000000000000}"/>
          </ac:picMkLst>
        </pc:picChg>
      </pc:sldChg>
      <pc:sldChg chg="addSp delSp modSp new mod">
        <pc:chgData name="Lines, Todd" userId="afaf7c3a-e8aa-4568-882a-02ad8f9e19b0" providerId="ADAL" clId="{49CCB938-A5FD-4499-92F2-A708AA5DDB79}" dt="2024-10-14T21:09:54.891" v="35" actId="478"/>
        <pc:sldMkLst>
          <pc:docMk/>
          <pc:sldMk cId="3489617987" sldId="1091"/>
        </pc:sldMkLst>
        <pc:picChg chg="add">
          <ac:chgData name="Lines, Todd" userId="afaf7c3a-e8aa-4568-882a-02ad8f9e19b0" providerId="ADAL" clId="{49CCB938-A5FD-4499-92F2-A708AA5DDB79}" dt="2024-10-14T20:43:45.122" v="31" actId="22"/>
          <ac:picMkLst>
            <pc:docMk/>
            <pc:sldMk cId="3489617987" sldId="1091"/>
            <ac:picMk id="6" creationId="{4B1591D4-05BF-D9AA-7C1C-2C701FA1581B}"/>
          </ac:picMkLst>
        </pc:picChg>
        <pc:picChg chg="del mod">
          <ac:chgData name="Lines, Todd" userId="afaf7c3a-e8aa-4568-882a-02ad8f9e19b0" providerId="ADAL" clId="{49CCB938-A5FD-4499-92F2-A708AA5DDB79}" dt="2024-10-14T21:02:59.750" v="33" actId="478"/>
          <ac:picMkLst>
            <pc:docMk/>
            <pc:sldMk cId="3489617987" sldId="1091"/>
            <ac:picMk id="7" creationId="{4F259979-CAFC-C24B-036E-C9778F6B3E20}"/>
          </ac:picMkLst>
        </pc:picChg>
        <pc:picChg chg="del mod">
          <ac:chgData name="Lines, Todd" userId="afaf7c3a-e8aa-4568-882a-02ad8f9e19b0" providerId="ADAL" clId="{49CCB938-A5FD-4499-92F2-A708AA5DDB79}" dt="2024-10-14T21:09:54.891" v="35" actId="478"/>
          <ac:picMkLst>
            <pc:docMk/>
            <pc:sldMk cId="3489617987" sldId="1091"/>
            <ac:picMk id="8" creationId="{EE3B717E-5C40-1EAA-C29C-20B0C13F421D}"/>
          </ac:picMkLst>
        </pc:picChg>
      </pc:sldChg>
    </pc:docChg>
  </pc:docChgLst>
  <pc:docChgLst>
    <pc:chgData name="Lines, Todd" userId="afaf7c3a-e8aa-4568-882a-02ad8f9e19b0" providerId="ADAL" clId="{10053ABE-EF34-450B-A909-1083A532E041}"/>
    <pc:docChg chg="addSld modSld sldOrd">
      <pc:chgData name="Lines, Todd" userId="afaf7c3a-e8aa-4568-882a-02ad8f9e19b0" providerId="ADAL" clId="{10053ABE-EF34-450B-A909-1083A532E041}" dt="2023-10-10T02:34:00.157" v="6"/>
      <pc:docMkLst>
        <pc:docMk/>
      </pc:docMkLst>
      <pc:sldChg chg="add">
        <pc:chgData name="Lines, Todd" userId="afaf7c3a-e8aa-4568-882a-02ad8f9e19b0" providerId="ADAL" clId="{10053ABE-EF34-450B-A909-1083A532E041}" dt="2023-10-10T02:33:14.560" v="0"/>
        <pc:sldMkLst>
          <pc:docMk/>
          <pc:sldMk cId="0" sldId="653"/>
        </pc:sldMkLst>
      </pc:sldChg>
      <pc:sldChg chg="add ord">
        <pc:chgData name="Lines, Todd" userId="afaf7c3a-e8aa-4568-882a-02ad8f9e19b0" providerId="ADAL" clId="{10053ABE-EF34-450B-A909-1083A532E041}" dt="2023-10-10T02:33:43.044" v="4"/>
        <pc:sldMkLst>
          <pc:docMk/>
          <pc:sldMk cId="0" sldId="1087"/>
        </pc:sldMkLst>
      </pc:sldChg>
      <pc:sldChg chg="add ord">
        <pc:chgData name="Lines, Todd" userId="afaf7c3a-e8aa-4568-882a-02ad8f9e19b0" providerId="ADAL" clId="{10053ABE-EF34-450B-A909-1083A532E041}" dt="2023-10-10T02:33:25.189" v="2"/>
        <pc:sldMkLst>
          <pc:docMk/>
          <pc:sldMk cId="0" sldId="1088"/>
        </pc:sldMkLst>
      </pc:sldChg>
      <pc:sldChg chg="add ord">
        <pc:chgData name="Lines, Todd" userId="afaf7c3a-e8aa-4568-882a-02ad8f9e19b0" providerId="ADAL" clId="{10053ABE-EF34-450B-A909-1083A532E041}" dt="2023-10-10T02:34:00.157" v="6"/>
        <pc:sldMkLst>
          <pc:docMk/>
          <pc:sldMk cId="0" sldId="10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77141-E80A-4924-B68E-B85276B8724E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0BC39-096F-4EAB-A7F6-E6D59E10C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neuro4e-fig-11-02-0.jpg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neuro4e-box-11-a(2)-0.jpg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796-C80F-4952-84AC-268C97E40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93DB-0AFC-4F2B-A4D0-CF7E97484DF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22729-DB03-484C-B934-8304638AC9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223.18.1</a:t>
            </a: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campers wish to start a fire during the day. One camper is nearsighted and one is farsighted. Whose glasses should be used to focus the Sun’s rays onto some paper to start the fire?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nearsighted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farsighted camper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993" y="4720590"/>
            <a:ext cx="180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273182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300187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318072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265176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272504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335199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272758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333307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791200" y="333756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Hyperopia</a:t>
            </a:r>
            <a:r>
              <a:rPr lang="en-US" dirty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85051" y="48806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26655" y="51507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454927" y="53295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43840" y="48006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39027" y="4873884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4128939" y="5455110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Rectangle 132"/>
          <p:cNvSpPr/>
          <p:nvPr/>
        </p:nvSpPr>
        <p:spPr>
          <a:xfrm>
            <a:off x="5806440" y="5486400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</a:t>
            </a:r>
            <a:r>
              <a:rPr lang="en-US" dirty="0" err="1"/>
              <a:t>Hyperopia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264920" y="4846320"/>
            <a:ext cx="3992880" cy="1112520"/>
            <a:chOff x="1249680" y="4861560"/>
            <a:chExt cx="3992880" cy="111252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 flipV="1">
            <a:off x="1280160" y="5196840"/>
            <a:ext cx="3992880" cy="1112520"/>
            <a:chOff x="1249680" y="4861560"/>
            <a:chExt cx="3992880" cy="111252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Presbyopia</a:t>
            </a:r>
            <a:r>
              <a:rPr lang="en-US" sz="2400" dirty="0"/>
              <a:t> - degeneration of accommodation</a:t>
            </a:r>
          </a:p>
          <a:p>
            <a:pPr lvl="1"/>
            <a:r>
              <a:rPr lang="en-US" sz="2000" dirty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/>
              <a:t>Near point of vision has increased past 9 inches</a:t>
            </a:r>
          </a:p>
          <a:p>
            <a:pPr lvl="1"/>
            <a:r>
              <a:rPr lang="en-US" sz="2000" dirty="0"/>
              <a:t>Generally develops after 40 years or in people who do fine, close work.</a:t>
            </a:r>
          </a:p>
          <a:p>
            <a:pPr lvl="1"/>
            <a:r>
              <a:rPr lang="en-US" sz="2000" dirty="0"/>
              <a:t>What is your near point of vision?</a:t>
            </a:r>
          </a:p>
          <a:p>
            <a:r>
              <a:rPr lang="en-US" sz="2400" dirty="0"/>
              <a:t>Corrected by “reading glasses” or bifocal glasses used only for close work.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65C73-B7B1-DCC6-C351-7C7A1CEC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529" t="14597" r="45882"/>
          <a:stretch/>
        </p:blipFill>
        <p:spPr>
          <a:xfrm>
            <a:off x="4572000" y="813956"/>
            <a:ext cx="3840480" cy="5763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DE97E-4AB4-A8E7-E070-122B89FF78F1}"/>
              </a:ext>
            </a:extLst>
          </p:cNvPr>
          <p:cNvSpPr txBox="1"/>
          <p:nvPr/>
        </p:nvSpPr>
        <p:spPr>
          <a:xfrm>
            <a:off x="4038600" y="64389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https://www.ncbi.nlm.nih.gov/pmc/articles/PMC1318318/?page=6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we call the position of the closest thing we can see?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Squint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conjunctiva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simple magnifier consists of a single converging lens</a:t>
            </a:r>
          </a:p>
          <a:p>
            <a:pPr eaLnBrk="1" hangingPunct="1"/>
            <a:r>
              <a:rPr lang="en-US"/>
              <a:t>This device is used to increase the apparent size of an object</a:t>
            </a:r>
          </a:p>
          <a:p>
            <a:pPr eaLnBrk="1" hangingPunct="1"/>
            <a:r>
              <a:rPr lang="en-US"/>
              <a:t>The size of an image formed on the retina depends on the angle subtended by the eye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5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54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Angular magnification</a:t>
            </a:r>
            <a:r>
              <a:rPr lang="en-US" dirty="0"/>
              <a:t> is defined as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angular magnification is at a maximum when the image formed by the lens is at the near point of the eye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s’</a:t>
            </a:r>
            <a:r>
              <a:rPr lang="en-US" dirty="0"/>
              <a:t> = - 25 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Calculated by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55888" y="2159000"/>
          <a:ext cx="3835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31640" progId="">
                  <p:embed/>
                </p:oleObj>
              </mc:Choice>
              <mc:Fallback>
                <p:oleObj name="Equation" r:id="rId2" imgW="1879560" imgH="43164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59000"/>
                        <a:ext cx="3835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54513" y="5014913"/>
          <a:ext cx="2470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419040" progId="">
                  <p:embed/>
                </p:oleObj>
              </mc:Choice>
              <mc:Fallback>
                <p:oleObj name="Equation" r:id="rId4" imgW="1193760" imgH="419040" progId="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014913"/>
                        <a:ext cx="24701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Magnification, cont.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eye is most relaxed when the image is at infinity</a:t>
            </a:r>
          </a:p>
          <a:p>
            <a:pPr lvl="1" eaLnBrk="1" hangingPunct="1"/>
            <a:r>
              <a:rPr lang="en-US" sz="2400"/>
              <a:t>Although the eye can focus on an object anywhere between the near point and infinity</a:t>
            </a:r>
          </a:p>
          <a:p>
            <a:pPr eaLnBrk="1" hangingPunct="1"/>
            <a:r>
              <a:rPr lang="en-US" sz="2800"/>
              <a:t>For the image formed by a magnifying glass to appear at infinity, the object has to be at the focal point of the lens</a:t>
            </a:r>
          </a:p>
          <a:p>
            <a:pPr eaLnBrk="1" hangingPunct="1"/>
            <a:r>
              <a:rPr lang="en-US" sz="2800"/>
              <a:t>The angular magnification is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97575" y="4808538"/>
          <a:ext cx="278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31640" progId="">
                  <p:embed/>
                </p:oleObj>
              </mc:Choice>
              <mc:Fallback>
                <p:oleObj name="Equation" r:id="rId2" imgW="1231560" imgH="43164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808538"/>
                        <a:ext cx="2781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0A9BA1-F024-F203-CB12-B1D7EAF8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472"/>
            <a:ext cx="9144000" cy="61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5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Magnification by a Lens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 a single lens, it is possible to achieve angular magnification up to about 4 without serious aberrations</a:t>
            </a:r>
          </a:p>
          <a:p>
            <a:pPr eaLnBrk="1" hangingPunct="1"/>
            <a:r>
              <a:rPr lang="en-US"/>
              <a:t>With multiple lenses, magnifications of up to about 20 can be achieved</a:t>
            </a:r>
          </a:p>
          <a:p>
            <a:pPr lvl="1" eaLnBrk="1" hangingPunct="1"/>
            <a:r>
              <a:rPr lang="en-US"/>
              <a:t>The multiple lenses can correct for aberrations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Compound Microscope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892391"/>
            <a:ext cx="7786688" cy="55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Microscope, cont.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lenses are separated by a distance </a:t>
            </a:r>
            <a:r>
              <a:rPr lang="en-US" sz="2800" i="1"/>
              <a:t>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L</a:t>
            </a:r>
            <a:r>
              <a:rPr lang="en-US" sz="2400"/>
              <a:t> is much greater than either focal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object is placed just outside the focal point of the objective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forms a real, inverted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image is located at or close to the focal point of the eyepiece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image acts as the object for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seen by the eye, </a:t>
            </a:r>
            <a:r>
              <a:rPr lang="en-US" sz="2400" i="1">
                <a:latin typeface="Times New Roman" pitchFamily="18" charset="0"/>
              </a:rPr>
              <a:t>I</a:t>
            </a:r>
            <a:r>
              <a:rPr lang="en-US" sz="2400" baseline="-25000"/>
              <a:t>2</a:t>
            </a:r>
            <a:r>
              <a:rPr lang="en-US" sz="2400"/>
              <a:t>, is virtual, inverted and very much enlarged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0"/>
            <a:ext cx="7508875" cy="1143000"/>
          </a:xfrm>
        </p:spPr>
        <p:txBody>
          <a:bodyPr/>
          <a:lstStyle/>
          <a:p>
            <a:pPr eaLnBrk="1" hangingPunct="1"/>
            <a:r>
              <a:rPr lang="en-US" sz="3200"/>
              <a:t>Magnification: Compound Microscope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i="1"/>
              <a:t>lateral magnification</a:t>
            </a:r>
            <a:r>
              <a:rPr lang="en-US" sz="2800"/>
              <a:t> by the objective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baseline="-25000"/>
              <a:t>o</a:t>
            </a:r>
            <a:r>
              <a:rPr lang="en-US" sz="2400"/>
              <a:t> = - </a:t>
            </a:r>
            <a:r>
              <a:rPr lang="en-US" sz="2400" i="1"/>
              <a:t>L</a:t>
            </a:r>
            <a:r>
              <a:rPr lang="en-US" sz="2400"/>
              <a:t> / ƒ</a:t>
            </a:r>
            <a:r>
              <a:rPr lang="en-US" sz="2400" baseline="-25000"/>
              <a:t>o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angular magnification</a:t>
            </a:r>
            <a:r>
              <a:rPr lang="en-US" sz="2800"/>
              <a:t> by the eyepiece of the microscope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i="1" baseline="-25000"/>
              <a:t>e</a:t>
            </a:r>
            <a:r>
              <a:rPr lang="en-US" sz="2400"/>
              <a:t> = 25 cm / ƒ</a:t>
            </a:r>
            <a:r>
              <a:rPr lang="en-US" sz="2400" baseline="-25000"/>
              <a:t>e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overall magnification</a:t>
            </a:r>
            <a:r>
              <a:rPr lang="en-US" sz="2800"/>
              <a:t> of the microscope is the product of the individual magnifications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727325" y="5072063"/>
          <a:ext cx="3657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82400" progId="">
                  <p:embed/>
                </p:oleObj>
              </mc:Choice>
              <mc:Fallback>
                <p:oleObj name="Equation" r:id="rId2" imgW="1765080" imgH="482400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072063"/>
                        <a:ext cx="3657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Wavelength and the Microscope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ability of an optical microscope to view an object depends on the size of the object relative to the wavelength of the light used to observe it</a:t>
            </a:r>
          </a:p>
          <a:p>
            <a:pPr lvl="1" eaLnBrk="1" hangingPunct="1"/>
            <a:r>
              <a:rPr lang="en-US"/>
              <a:t>For example, you could not observe an atom (</a:t>
            </a:r>
            <a:r>
              <a:rPr lang="en-US" i="1"/>
              <a:t>d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 0.1 nm) with visible light (</a:t>
            </a:r>
            <a:r>
              <a:rPr lang="en-US">
                <a:cs typeface="Tahoma" pitchFamily="34" charset="0"/>
                <a:sym typeface="Symbol" pitchFamily="18" charset="2"/>
              </a:rPr>
              <a:t>λ  500 nm)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telescope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Telescopes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3430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Telescopes are designed to aid in viewing distant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Two fundamental types of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Refracting telescopes use a combination of lenses to form an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Reflecting telescopes use a curved mirror and a lens to form an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Telescopes can be analyzed by considering them to be two optical elements in a 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of the first element becomes the object of the second element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Refracting Telescope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47150"/>
            <a:ext cx="9124950" cy="426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37F7-0A50-85E2-F7D4-9FC549ED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9AC0-15B9-D7CD-D696-DFC75A08CA4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2A084EA0-052A-2245-331C-BD31BF4A329D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B1591D4-05BF-D9AA-7C1C-2C701FA15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55300"/>
            <a:ext cx="9144000" cy="43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Retina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Cornea</a:t>
            </a:r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Aqueous humor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Vitreous humor</a:t>
            </a:r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Pupil</a:t>
            </a:r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Irisl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507288" cy="1143000"/>
          </a:xfrm>
        </p:spPr>
        <p:txBody>
          <a:bodyPr/>
          <a:lstStyle/>
          <a:p>
            <a:pPr eaLnBrk="1" hangingPunct="1"/>
            <a:r>
              <a:rPr lang="en-US" sz="3200"/>
              <a:t>Angular Magnification of a Telescope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angular magnification depends on the focal lengths of the objective and eyepiece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negative sign indicates 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Angular magnification is particularly important for observing nearby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Nearby objects would include the sun or the moon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Very distant objects still appear as a small point of light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584575" y="2446338"/>
          <a:ext cx="20875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31640" progId="">
                  <p:embed/>
                </p:oleObj>
              </mc:Choice>
              <mc:Fallback>
                <p:oleObj name="Equation" r:id="rId2" imgW="927000" imgH="431640" progId="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2446338"/>
                        <a:ext cx="20875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0"/>
            <a:ext cx="7608887" cy="1143000"/>
          </a:xfrm>
        </p:spPr>
        <p:txBody>
          <a:bodyPr/>
          <a:lstStyle/>
          <a:p>
            <a:pPr eaLnBrk="1" hangingPunct="1"/>
            <a:r>
              <a:rPr lang="en-US" sz="3200"/>
              <a:t>Disadvantages of Refracting Telescopes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Large diameters are needed to study distant objects</a:t>
            </a:r>
          </a:p>
          <a:p>
            <a:pPr eaLnBrk="1" hangingPunct="1"/>
            <a:r>
              <a:rPr lang="en-US"/>
              <a:t>Large lenses are difficult and expensive to manufacture</a:t>
            </a:r>
          </a:p>
          <a:p>
            <a:pPr eaLnBrk="1" hangingPunct="1"/>
            <a:r>
              <a:rPr lang="en-US"/>
              <a:t>The weight of large lenses leads to sagging which produces aberrations</a:t>
            </a:r>
          </a:p>
          <a:p>
            <a:pPr eaLnBrk="1" hangingPunct="1"/>
            <a:r>
              <a:rPr lang="en-US"/>
              <a:t>Chromatic Aberration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Reflecting Telescope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Helps overcome some of the disadvantages of 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Replaces the objective lens with a mirror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mirror is often parabolic to overcome spherical aberrations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addition, the light never passes through glass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Except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Reduced chromatic aberrations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Allows for support and eliminates sagging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0"/>
            <a:ext cx="75072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Reflecting Telescope: Newtonian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7" y="1162050"/>
            <a:ext cx="719556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 of Telescopes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Reflecting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are the 10-m diameter Keck telescopes on Mauna Kea in Hawaii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Each contains 36 hexagonally shaped, computer-controlled mirrors that work together to form a large reflecting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is Yerkes Observatory in Williams Bay, Wisconsin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Has a diameter of 1 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biologists call the process of focusing the light in the eye?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focusing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accommodation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image 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Contraction of the </a:t>
            </a:r>
            <a:r>
              <a:rPr lang="en-US" dirty="0" err="1"/>
              <a:t>ciliary</a:t>
            </a:r>
            <a:r>
              <a:rPr lang="en-US" dirty="0"/>
              <a:t> muscle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/>
              <a:t>Accommodation refers to  dynamic changes in the shape of the lens.</a:t>
            </a:r>
          </a:p>
          <a:p>
            <a:r>
              <a:rPr lang="en-US" sz="2000"/>
              <a:t>As an object comes within about 20 feet the light rays originating at a point are no longer considered to be parallel.</a:t>
            </a:r>
          </a:p>
          <a:p>
            <a:r>
              <a:rPr lang="en-US" sz="2000"/>
              <a:t>Rather these light rays diverge and a greater refractive power is required to bring them into focus. </a:t>
            </a:r>
          </a:p>
          <a:p>
            <a:r>
              <a:rPr lang="en-US" sz="2000"/>
              <a:t>The lens can contribute about 12 or more diopters to the focusing of light rays on the back of the eye by rounding up.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828800"/>
            <a:ext cx="502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19400" y="4709160"/>
            <a:ext cx="266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185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myopia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52800" y="464820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89490" y="491825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529539" y="509710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7789" y="456813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82976" y="4641419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5285408" y="5268365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7" name="Straight Connector 136"/>
          <p:cNvCxnSpPr/>
          <p:nvPr/>
        </p:nvCxnSpPr>
        <p:spPr>
          <a:xfrm>
            <a:off x="1280160" y="2499360"/>
            <a:ext cx="3931920" cy="96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280160" y="2865120"/>
            <a:ext cx="3992880" cy="1082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1325880" y="4632960"/>
            <a:ext cx="4069080" cy="853440"/>
            <a:chOff x="1371600" y="4663440"/>
            <a:chExt cx="4069080" cy="85344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1302068" y="5241608"/>
            <a:ext cx="4069080" cy="853440"/>
            <a:chOff x="1371600" y="4663440"/>
            <a:chExt cx="4069080" cy="85344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1114</Words>
  <Application>Microsoft Office PowerPoint</Application>
  <PresentationFormat>On-screen Show (4:3)</PresentationFormat>
  <Paragraphs>163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Symbol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223.18.2</vt:lpstr>
      <vt:lpstr>Accommodation by the Lens</vt:lpstr>
      <vt:lpstr>PowerPoint Presentation</vt:lpstr>
      <vt:lpstr>PowerPoint Presentation</vt:lpstr>
      <vt:lpstr>Myopia and Other Refractive Errors</vt:lpstr>
      <vt:lpstr>Question 223.18.4</vt:lpstr>
      <vt:lpstr>Question 223.18.3</vt:lpstr>
      <vt:lpstr>Simple Magnifier</vt:lpstr>
      <vt:lpstr>PowerPoint Presentation</vt:lpstr>
      <vt:lpstr>The Size of a Magnified Image</vt:lpstr>
      <vt:lpstr>PowerPoint Presentation</vt:lpstr>
      <vt:lpstr>Angular Magnification</vt:lpstr>
      <vt:lpstr>Angular Magnification, cont.</vt:lpstr>
      <vt:lpstr>Magnification by a Lens</vt:lpstr>
      <vt:lpstr>The Compound Microscope</vt:lpstr>
      <vt:lpstr>Compound Microscope</vt:lpstr>
      <vt:lpstr>Compound Microscope, cont.</vt:lpstr>
      <vt:lpstr>Magnification: Compound Microscope</vt:lpstr>
      <vt:lpstr>Wavelength and the Microscope</vt:lpstr>
      <vt:lpstr>The telescope</vt:lpstr>
      <vt:lpstr>Telescopes</vt:lpstr>
      <vt:lpstr>Refracting Telescope</vt:lpstr>
      <vt:lpstr>PowerPoint Presentation</vt:lpstr>
      <vt:lpstr>Angular Magnification of a Telescope</vt:lpstr>
      <vt:lpstr>Disadvantages of Refracting Telescopes</vt:lpstr>
      <vt:lpstr>Reflecting Telescope</vt:lpstr>
      <vt:lpstr>Reflecting Telescope: Newtonian </vt:lpstr>
      <vt:lpstr>Examples of Telescopes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24</cp:revision>
  <dcterms:created xsi:type="dcterms:W3CDTF">2011-10-11T00:25:15Z</dcterms:created>
  <dcterms:modified xsi:type="dcterms:W3CDTF">2024-10-14T21:30:44Z</dcterms:modified>
</cp:coreProperties>
</file>