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261" r:id="rId3"/>
    <p:sldId id="262" r:id="rId4"/>
    <p:sldId id="263" r:id="rId5"/>
    <p:sldId id="1219" r:id="rId6"/>
    <p:sldId id="286" r:id="rId7"/>
    <p:sldId id="272" r:id="rId8"/>
    <p:sldId id="273" r:id="rId9"/>
    <p:sldId id="274" r:id="rId10"/>
    <p:sldId id="1450" r:id="rId11"/>
    <p:sldId id="1451" r:id="rId12"/>
    <p:sldId id="288" r:id="rId13"/>
    <p:sldId id="276" r:id="rId14"/>
    <p:sldId id="1079" r:id="rId15"/>
    <p:sldId id="1218" r:id="rId16"/>
    <p:sldId id="277" r:id="rId17"/>
    <p:sldId id="278" r:id="rId18"/>
    <p:sldId id="279" r:id="rId19"/>
    <p:sldId id="293" r:id="rId20"/>
    <p:sldId id="424" r:id="rId21"/>
    <p:sldId id="289" r:id="rId22"/>
    <p:sldId id="425" r:id="rId23"/>
    <p:sldId id="426" r:id="rId24"/>
    <p:sldId id="290" r:id="rId25"/>
    <p:sldId id="291" r:id="rId26"/>
    <p:sldId id="1081" r:id="rId27"/>
    <p:sldId id="292" r:id="rId28"/>
    <p:sldId id="427" r:id="rId29"/>
    <p:sldId id="428" r:id="rId30"/>
    <p:sldId id="429" r:id="rId31"/>
    <p:sldId id="430" r:id="rId32"/>
    <p:sldId id="269" r:id="rId33"/>
    <p:sldId id="27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3D9915-82C1-4A47-8520-A140989421C6}" v="2" dt="2023-09-18T21:56:17.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8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323D9915-82C1-4A47-8520-A140989421C6}"/>
    <pc:docChg chg="addSld delSld modSld sldOrd">
      <pc:chgData name="Lines, Todd" userId="afaf7c3a-e8aa-4568-882a-02ad8f9e19b0" providerId="ADAL" clId="{323D9915-82C1-4A47-8520-A140989421C6}" dt="2023-09-18T22:04:03.067" v="54"/>
      <pc:docMkLst>
        <pc:docMk/>
      </pc:docMkLst>
      <pc:sldChg chg="del">
        <pc:chgData name="Lines, Todd" userId="afaf7c3a-e8aa-4568-882a-02ad8f9e19b0" providerId="ADAL" clId="{323D9915-82C1-4A47-8520-A140989421C6}" dt="2023-09-18T21:54:16.409" v="35" actId="47"/>
        <pc:sldMkLst>
          <pc:docMk/>
          <pc:sldMk cId="0" sldId="256"/>
        </pc:sldMkLst>
      </pc:sldChg>
      <pc:sldChg chg="modSp mod">
        <pc:chgData name="Lines, Todd" userId="afaf7c3a-e8aa-4568-882a-02ad8f9e19b0" providerId="ADAL" clId="{323D9915-82C1-4A47-8520-A140989421C6}" dt="2023-09-18T21:54:13.043" v="34" actId="20577"/>
        <pc:sldMkLst>
          <pc:docMk/>
          <pc:sldMk cId="0" sldId="257"/>
        </pc:sldMkLst>
        <pc:spChg chg="mod">
          <ac:chgData name="Lines, Todd" userId="afaf7c3a-e8aa-4568-882a-02ad8f9e19b0" providerId="ADAL" clId="{323D9915-82C1-4A47-8520-A140989421C6}" dt="2023-09-18T21:54:02.834" v="14" actId="20577"/>
          <ac:spMkLst>
            <pc:docMk/>
            <pc:sldMk cId="0" sldId="257"/>
            <ac:spMk id="24578" creationId="{00000000-0000-0000-0000-000000000000}"/>
          </ac:spMkLst>
        </pc:spChg>
        <pc:spChg chg="mod">
          <ac:chgData name="Lines, Todd" userId="afaf7c3a-e8aa-4568-882a-02ad8f9e19b0" providerId="ADAL" clId="{323D9915-82C1-4A47-8520-A140989421C6}" dt="2023-09-18T21:54:13.043" v="34" actId="20577"/>
          <ac:spMkLst>
            <pc:docMk/>
            <pc:sldMk cId="0" sldId="257"/>
            <ac:spMk id="24579" creationId="{00000000-0000-0000-0000-000000000000}"/>
          </ac:spMkLst>
        </pc:spChg>
      </pc:sldChg>
      <pc:sldChg chg="del">
        <pc:chgData name="Lines, Todd" userId="afaf7c3a-e8aa-4568-882a-02ad8f9e19b0" providerId="ADAL" clId="{323D9915-82C1-4A47-8520-A140989421C6}" dt="2023-09-18T21:53:40.049" v="1" actId="47"/>
        <pc:sldMkLst>
          <pc:docMk/>
          <pc:sldMk cId="0" sldId="266"/>
        </pc:sldMkLst>
      </pc:sldChg>
      <pc:sldChg chg="del">
        <pc:chgData name="Lines, Todd" userId="afaf7c3a-e8aa-4568-882a-02ad8f9e19b0" providerId="ADAL" clId="{323D9915-82C1-4A47-8520-A140989421C6}" dt="2023-09-18T21:53:40.049" v="1" actId="47"/>
        <pc:sldMkLst>
          <pc:docMk/>
          <pc:sldMk cId="0" sldId="267"/>
        </pc:sldMkLst>
      </pc:sldChg>
      <pc:sldChg chg="del">
        <pc:chgData name="Lines, Todd" userId="afaf7c3a-e8aa-4568-882a-02ad8f9e19b0" providerId="ADAL" clId="{323D9915-82C1-4A47-8520-A140989421C6}" dt="2023-09-18T21:53:40.049" v="1" actId="47"/>
        <pc:sldMkLst>
          <pc:docMk/>
          <pc:sldMk cId="0" sldId="268"/>
        </pc:sldMkLst>
      </pc:sldChg>
      <pc:sldChg chg="del">
        <pc:chgData name="Lines, Todd" userId="afaf7c3a-e8aa-4568-882a-02ad8f9e19b0" providerId="ADAL" clId="{323D9915-82C1-4A47-8520-A140989421C6}" dt="2023-09-18T21:57:53.412" v="39" actId="47"/>
        <pc:sldMkLst>
          <pc:docMk/>
          <pc:sldMk cId="0" sldId="271"/>
        </pc:sldMkLst>
      </pc:sldChg>
      <pc:sldChg chg="modSp mod">
        <pc:chgData name="Lines, Todd" userId="afaf7c3a-e8aa-4568-882a-02ad8f9e19b0" providerId="ADAL" clId="{323D9915-82C1-4A47-8520-A140989421C6}" dt="2023-09-18T21:53:08.079" v="0" actId="14100"/>
        <pc:sldMkLst>
          <pc:docMk/>
          <pc:sldMk cId="0" sldId="279"/>
        </pc:sldMkLst>
        <pc:spChg chg="mod">
          <ac:chgData name="Lines, Todd" userId="afaf7c3a-e8aa-4568-882a-02ad8f9e19b0" providerId="ADAL" clId="{323D9915-82C1-4A47-8520-A140989421C6}" dt="2023-09-18T21:53:08.079" v="0" actId="14100"/>
          <ac:spMkLst>
            <pc:docMk/>
            <pc:sldMk cId="0" sldId="279"/>
            <ac:spMk id="18439" creationId="{00000000-0000-0000-0000-000000000000}"/>
          </ac:spMkLst>
        </pc:spChg>
      </pc:sldChg>
      <pc:sldChg chg="del">
        <pc:chgData name="Lines, Todd" userId="afaf7c3a-e8aa-4568-882a-02ad8f9e19b0" providerId="ADAL" clId="{323D9915-82C1-4A47-8520-A140989421C6}" dt="2023-09-18T21:57:55.423" v="40" actId="47"/>
        <pc:sldMkLst>
          <pc:docMk/>
          <pc:sldMk cId="0" sldId="285"/>
        </pc:sldMkLst>
      </pc:sldChg>
      <pc:sldChg chg="add ord">
        <pc:chgData name="Lines, Todd" userId="afaf7c3a-e8aa-4568-882a-02ad8f9e19b0" providerId="ADAL" clId="{323D9915-82C1-4A47-8520-A140989421C6}" dt="2023-09-18T22:02:50.583" v="48"/>
        <pc:sldMkLst>
          <pc:docMk/>
          <pc:sldMk cId="0" sldId="424"/>
        </pc:sldMkLst>
      </pc:sldChg>
      <pc:sldChg chg="add ord">
        <pc:chgData name="Lines, Todd" userId="afaf7c3a-e8aa-4568-882a-02ad8f9e19b0" providerId="ADAL" clId="{323D9915-82C1-4A47-8520-A140989421C6}" dt="2023-09-18T22:03:04.346" v="50"/>
        <pc:sldMkLst>
          <pc:docMk/>
          <pc:sldMk cId="0" sldId="425"/>
        </pc:sldMkLst>
      </pc:sldChg>
      <pc:sldChg chg="add ord">
        <pc:chgData name="Lines, Todd" userId="afaf7c3a-e8aa-4568-882a-02ad8f9e19b0" providerId="ADAL" clId="{323D9915-82C1-4A47-8520-A140989421C6}" dt="2023-09-18T22:03:04.346" v="50"/>
        <pc:sldMkLst>
          <pc:docMk/>
          <pc:sldMk cId="0" sldId="426"/>
        </pc:sldMkLst>
      </pc:sldChg>
      <pc:sldChg chg="add ord">
        <pc:chgData name="Lines, Todd" userId="afaf7c3a-e8aa-4568-882a-02ad8f9e19b0" providerId="ADAL" clId="{323D9915-82C1-4A47-8520-A140989421C6}" dt="2023-09-18T22:04:03.067" v="54"/>
        <pc:sldMkLst>
          <pc:docMk/>
          <pc:sldMk cId="0" sldId="427"/>
        </pc:sldMkLst>
      </pc:sldChg>
      <pc:sldChg chg="add ord">
        <pc:chgData name="Lines, Todd" userId="afaf7c3a-e8aa-4568-882a-02ad8f9e19b0" providerId="ADAL" clId="{323D9915-82C1-4A47-8520-A140989421C6}" dt="2023-09-18T22:04:03.067" v="54"/>
        <pc:sldMkLst>
          <pc:docMk/>
          <pc:sldMk cId="0" sldId="428"/>
        </pc:sldMkLst>
      </pc:sldChg>
      <pc:sldChg chg="add ord">
        <pc:chgData name="Lines, Todd" userId="afaf7c3a-e8aa-4568-882a-02ad8f9e19b0" providerId="ADAL" clId="{323D9915-82C1-4A47-8520-A140989421C6}" dt="2023-09-18T22:04:03.067" v="54"/>
        <pc:sldMkLst>
          <pc:docMk/>
          <pc:sldMk cId="0" sldId="429"/>
        </pc:sldMkLst>
      </pc:sldChg>
      <pc:sldChg chg="add ord">
        <pc:chgData name="Lines, Todd" userId="afaf7c3a-e8aa-4568-882a-02ad8f9e19b0" providerId="ADAL" clId="{323D9915-82C1-4A47-8520-A140989421C6}" dt="2023-09-18T22:04:03.067" v="54"/>
        <pc:sldMkLst>
          <pc:docMk/>
          <pc:sldMk cId="0" sldId="430"/>
        </pc:sldMkLst>
      </pc:sldChg>
      <pc:sldChg chg="add ord">
        <pc:chgData name="Lines, Todd" userId="afaf7c3a-e8aa-4568-882a-02ad8f9e19b0" providerId="ADAL" clId="{323D9915-82C1-4A47-8520-A140989421C6}" dt="2023-09-18T22:02:11.611" v="46"/>
        <pc:sldMkLst>
          <pc:docMk/>
          <pc:sldMk cId="0" sldId="1079"/>
        </pc:sldMkLst>
      </pc:sldChg>
      <pc:sldChg chg="add ord">
        <pc:chgData name="Lines, Todd" userId="afaf7c3a-e8aa-4568-882a-02ad8f9e19b0" providerId="ADAL" clId="{323D9915-82C1-4A47-8520-A140989421C6}" dt="2023-09-18T22:03:33.720" v="52"/>
        <pc:sldMkLst>
          <pc:docMk/>
          <pc:sldMk cId="0" sldId="1081"/>
        </pc:sldMkLst>
      </pc:sldChg>
      <pc:sldChg chg="add ord">
        <pc:chgData name="Lines, Todd" userId="afaf7c3a-e8aa-4568-882a-02ad8f9e19b0" providerId="ADAL" clId="{323D9915-82C1-4A47-8520-A140989421C6}" dt="2023-09-18T22:02:11.611" v="46"/>
        <pc:sldMkLst>
          <pc:docMk/>
          <pc:sldMk cId="0" sldId="1218"/>
        </pc:sldMkLst>
      </pc:sldChg>
      <pc:sldChg chg="add ord">
        <pc:chgData name="Lines, Todd" userId="afaf7c3a-e8aa-4568-882a-02ad8f9e19b0" providerId="ADAL" clId="{323D9915-82C1-4A47-8520-A140989421C6}" dt="2023-09-18T21:56:36.734" v="38"/>
        <pc:sldMkLst>
          <pc:docMk/>
          <pc:sldMk cId="0" sldId="1219"/>
        </pc:sldMkLst>
      </pc:sldChg>
      <pc:sldChg chg="add ord">
        <pc:chgData name="Lines, Todd" userId="afaf7c3a-e8aa-4568-882a-02ad8f9e19b0" providerId="ADAL" clId="{323D9915-82C1-4A47-8520-A140989421C6}" dt="2023-09-18T21:58:41.322" v="42"/>
        <pc:sldMkLst>
          <pc:docMk/>
          <pc:sldMk cId="1489329854" sldId="1450"/>
        </pc:sldMkLst>
      </pc:sldChg>
      <pc:sldChg chg="add ord">
        <pc:chgData name="Lines, Todd" userId="afaf7c3a-e8aa-4568-882a-02ad8f9e19b0" providerId="ADAL" clId="{323D9915-82C1-4A47-8520-A140989421C6}" dt="2023-09-18T22:01:44.441" v="44"/>
        <pc:sldMkLst>
          <pc:docMk/>
          <pc:sldMk cId="2101599553" sldId="145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7C28BD-B451-44CB-8598-76CA2A7DC8BD}" type="datetimeFigureOut">
              <a:rPr lang="en-US" smtClean="0"/>
              <a:pPr/>
              <a:t>9/18/2023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1439A5-6A26-46F5-A5BA-973B1EF44DC4}" type="slidenum">
              <a:rPr lang="en-US" smtClean="0"/>
              <a:pPr/>
              <a:t>‹#›</a:t>
            </a:fld>
            <a:endParaRPr lang="en-US"/>
          </a:p>
        </p:txBody>
      </p:sp>
    </p:spTree>
    <p:extLst>
      <p:ext uri="{BB962C8B-B14F-4D97-AF65-F5344CB8AC3E}">
        <p14:creationId xmlns:p14="http://schemas.microsoft.com/office/powerpoint/2010/main" val="3474055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422C913-3A06-45F1-8B5D-E63464BCF6A9}" type="slidenum">
              <a:rPr lang="en-US" smtClean="0"/>
              <a:pPr>
                <a:defRPr/>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A85C90-C599-4103-B9D8-F35C9EFD2BC3}"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2A010-2A7E-40A4-807B-E9EF054AC5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A85C90-C599-4103-B9D8-F35C9EFD2BC3}"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2A010-2A7E-40A4-807B-E9EF054AC5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A85C90-C599-4103-B9D8-F35C9EFD2BC3}"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2A010-2A7E-40A4-807B-E9EF054AC53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DEBB8D-B978-4208-93F2-EB0BA838EC05}" type="slidenum">
              <a:rPr lang="en-US"/>
              <a:pPr>
                <a:defRPr/>
              </a:pPr>
              <a:t>‹#›</a:t>
            </a:fld>
            <a:endParaRPr lang="en-US"/>
          </a:p>
        </p:txBody>
      </p:sp>
    </p:spTree>
    <p:extLst>
      <p:ext uri="{BB962C8B-B14F-4D97-AF65-F5344CB8AC3E}">
        <p14:creationId xmlns:p14="http://schemas.microsoft.com/office/powerpoint/2010/main" val="392357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A85C90-C599-4103-B9D8-F35C9EFD2BC3}"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2A010-2A7E-40A4-807B-E9EF054AC5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85C90-C599-4103-B9D8-F35C9EFD2BC3}" type="datetimeFigureOut">
              <a:rPr lang="en-US" smtClean="0"/>
              <a:pPr/>
              <a:t>9/18/2023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2A010-2A7E-40A4-807B-E9EF054AC5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A85C90-C599-4103-B9D8-F35C9EFD2BC3}" type="datetimeFigureOut">
              <a:rPr lang="en-US" smtClean="0"/>
              <a:pPr/>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2A010-2A7E-40A4-807B-E9EF054AC5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A85C90-C599-4103-B9D8-F35C9EFD2BC3}" type="datetimeFigureOut">
              <a:rPr lang="en-US" smtClean="0"/>
              <a:pPr/>
              <a:t>9/18/2023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2A010-2A7E-40A4-807B-E9EF054AC5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A85C90-C599-4103-B9D8-F35C9EFD2BC3}" type="datetimeFigureOut">
              <a:rPr lang="en-US" smtClean="0"/>
              <a:pPr/>
              <a:t>9/18/2023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2A010-2A7E-40A4-807B-E9EF054AC5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85C90-C599-4103-B9D8-F35C9EFD2BC3}" type="datetimeFigureOut">
              <a:rPr lang="en-US" smtClean="0"/>
              <a:pPr/>
              <a:t>9/18/2023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2A010-2A7E-40A4-807B-E9EF054AC5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A85C90-C599-4103-B9D8-F35C9EFD2BC3}" type="datetimeFigureOut">
              <a:rPr lang="en-US" smtClean="0"/>
              <a:pPr/>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2A010-2A7E-40A4-807B-E9EF054AC5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A85C90-C599-4103-B9D8-F35C9EFD2BC3}" type="datetimeFigureOut">
              <a:rPr lang="en-US" smtClean="0"/>
              <a:pPr/>
              <a:t>9/18/2023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2A010-2A7E-40A4-807B-E9EF054AC5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A85C90-C599-4103-B9D8-F35C9EFD2BC3}" type="datetimeFigureOut">
              <a:rPr lang="en-US" smtClean="0"/>
              <a:pPr/>
              <a:t>9/18/2023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2A010-2A7E-40A4-807B-E9EF054AC5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 Id="rId9" Type="http://schemas.openxmlformats.org/officeDocument/2006/relationships/image" Target="../media/image2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image" Target="../media/image2.wmf"/><Relationship Id="rId7" Type="http://schemas.openxmlformats.org/officeDocument/2006/relationships/oleObject" Target="../embeddings/oleObject2.bin"/><Relationship Id="rId12" Type="http://schemas.openxmlformats.org/officeDocument/2006/relationships/image" Target="../media/image7.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4.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11.bin"/><Relationship Id="rId1" Type="http://schemas.openxmlformats.org/officeDocument/2006/relationships/slideLayout" Target="../slideLayouts/slideLayout12.xml"/><Relationship Id="rId6" Type="http://schemas.openxmlformats.org/officeDocument/2006/relationships/oleObject" Target="../embeddings/oleObject13.bin"/><Relationship Id="rId5" Type="http://schemas.openxmlformats.org/officeDocument/2006/relationships/image" Target="../media/image35.wmf"/><Relationship Id="rId4" Type="http://schemas.openxmlformats.org/officeDocument/2006/relationships/oleObject" Target="../embeddings/oleObject12.bin"/><Relationship Id="rId9" Type="http://schemas.openxmlformats.org/officeDocument/2006/relationships/image" Target="../media/image37.wmf"/></Relationships>
</file>

<file path=ppt/slides/_rels/slide2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1.emf"/><Relationship Id="rId4" Type="http://schemas.openxmlformats.org/officeDocument/2006/relationships/image" Target="../media/image40.emf"/></Relationships>
</file>

<file path=ppt/slides/_rels/slide2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 Id="rId4" Type="http://schemas.openxmlformats.org/officeDocument/2006/relationships/image" Target="../media/image41.emf"/></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7.wmf"/><Relationship Id="rId12" Type="http://schemas.openxmlformats.org/officeDocument/2006/relationships/oleObject" Target="../embeddings/oleObject20.bin"/><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48.wmf"/><Relationship Id="rId14" Type="http://schemas.openxmlformats.org/officeDocument/2006/relationships/oleObject" Target="../embeddings/oleObject21.bin"/></Relationships>
</file>

<file path=ppt/slides/_rels/slide33.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 Id="rId9" Type="http://schemas.openxmlformats.org/officeDocument/2006/relationships/image" Target="../media/image1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ctrTitle"/>
          </p:nvPr>
        </p:nvSpPr>
        <p:spPr/>
        <p:txBody>
          <a:bodyPr/>
          <a:lstStyle/>
          <a:p>
            <a:pPr eaLnBrk="1" hangingPunct="1"/>
            <a:r>
              <a:rPr lang="en-US" dirty="0"/>
              <a:t>Lecture 6</a:t>
            </a:r>
            <a:br>
              <a:rPr lang="en-US" dirty="0"/>
            </a:br>
            <a:endParaRPr lang="en-US" dirty="0"/>
          </a:p>
        </p:txBody>
      </p:sp>
      <p:sp>
        <p:nvSpPr>
          <p:cNvPr id="24579" name="Rectangle 5"/>
          <p:cNvSpPr>
            <a:spLocks noGrp="1" noChangeArrowheads="1"/>
          </p:cNvSpPr>
          <p:nvPr>
            <p:ph type="subTitle" idx="1"/>
          </p:nvPr>
        </p:nvSpPr>
        <p:spPr/>
        <p:txBody>
          <a:bodyPr/>
          <a:lstStyle/>
          <a:p>
            <a:r>
              <a:rPr lang="en-US" dirty="0"/>
              <a:t>Superposition and Standing Waves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dirty="0"/>
              <a:t>Question 223.6.1.5</a:t>
            </a:r>
          </a:p>
        </p:txBody>
      </p:sp>
      <p:sp>
        <p:nvSpPr>
          <p:cNvPr id="54276" name="Rectangle 3"/>
          <p:cNvSpPr>
            <a:spLocks noGrp="1" noChangeArrowheads="1"/>
          </p:cNvSpPr>
          <p:nvPr>
            <p:ph idx="1"/>
          </p:nvPr>
        </p:nvSpPr>
        <p:spPr/>
        <p:txBody>
          <a:bodyPr>
            <a:normAutofit/>
          </a:bodyPr>
          <a:lstStyle/>
          <a:p>
            <a:pPr marL="609600" indent="-609600">
              <a:lnSpc>
                <a:spcPct val="90000"/>
              </a:lnSpc>
              <a:buNone/>
            </a:pPr>
            <a:r>
              <a:rPr lang="en-US" sz="2800" dirty="0"/>
              <a:t>A pulse is traveling on a rope. If one end of the rope is not tied to anything, will the pulse reflect off of this end of the rope?</a:t>
            </a:r>
          </a:p>
          <a:p>
            <a:pPr marL="609600" indent="-609600" eaLnBrk="1" hangingPunct="1">
              <a:lnSpc>
                <a:spcPct val="90000"/>
              </a:lnSpc>
              <a:buFontTx/>
              <a:buAutoNum type="alphaLcParenR"/>
            </a:pPr>
            <a:r>
              <a:rPr lang="en-US" sz="2800" dirty="0"/>
              <a:t>Yes</a:t>
            </a:r>
          </a:p>
          <a:p>
            <a:pPr marL="609600" indent="-609600" eaLnBrk="1" hangingPunct="1">
              <a:lnSpc>
                <a:spcPct val="90000"/>
              </a:lnSpc>
              <a:buFontTx/>
              <a:buAutoNum type="alphaLcParenR"/>
            </a:pPr>
            <a:r>
              <a:rPr lang="en-US" sz="2800" dirty="0"/>
              <a:t>No</a:t>
            </a:r>
          </a:p>
          <a:p>
            <a:pPr marL="609600" indent="-609600" eaLnBrk="1" hangingPunct="1">
              <a:lnSpc>
                <a:spcPct val="90000"/>
              </a:lnSpc>
              <a:buFontTx/>
              <a:buAutoNum type="alphaLcParenR"/>
            </a:pPr>
            <a:r>
              <a:rPr lang="en-US" sz="2800" dirty="0"/>
              <a:t>Maybe</a:t>
            </a:r>
          </a:p>
          <a:p>
            <a:pPr marL="609600" indent="-609600" eaLnBrk="1" hangingPunct="1">
              <a:lnSpc>
                <a:spcPct val="90000"/>
              </a:lnSpc>
              <a:buFontTx/>
              <a:buAutoNum type="alphaLcParenR"/>
            </a:pPr>
            <a:r>
              <a:rPr lang="en-US" sz="2800" dirty="0"/>
              <a:t>Can’t tell</a:t>
            </a:r>
          </a:p>
        </p:txBody>
      </p:sp>
      <p:sp>
        <p:nvSpPr>
          <p:cNvPr id="54274" name="Slide Number Placeholder 5"/>
          <p:cNvSpPr>
            <a:spLocks noGrp="1"/>
          </p:cNvSpPr>
          <p:nvPr>
            <p:ph type="sldNum" sz="quarter" idx="12"/>
          </p:nvPr>
        </p:nvSpPr>
        <p:spPr>
          <a:noFill/>
        </p:spPr>
        <p:txBody>
          <a:bodyPr/>
          <a:lstStyle/>
          <a:p>
            <a:fld id="{57F00098-A586-4021-A6FD-B25936B14AFD}" type="slidenum">
              <a:rPr lang="en-US" smtClean="0"/>
              <a:pPr/>
              <a:t>10</a:t>
            </a:fld>
            <a:endParaRPr lang="en-US"/>
          </a:p>
        </p:txBody>
      </p:sp>
    </p:spTree>
    <p:extLst>
      <p:ext uri="{BB962C8B-B14F-4D97-AF65-F5344CB8AC3E}">
        <p14:creationId xmlns:p14="http://schemas.microsoft.com/office/powerpoint/2010/main" val="1489329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dirty="0"/>
              <a:t>Question 223.6.1.6</a:t>
            </a:r>
          </a:p>
        </p:txBody>
      </p:sp>
      <p:sp>
        <p:nvSpPr>
          <p:cNvPr id="54276" name="Rectangle 3"/>
          <p:cNvSpPr>
            <a:spLocks noGrp="1" noChangeArrowheads="1"/>
          </p:cNvSpPr>
          <p:nvPr>
            <p:ph idx="1"/>
          </p:nvPr>
        </p:nvSpPr>
        <p:spPr/>
        <p:txBody>
          <a:bodyPr>
            <a:normAutofit/>
          </a:bodyPr>
          <a:lstStyle/>
          <a:p>
            <a:pPr marL="609600" indent="-609600">
              <a:lnSpc>
                <a:spcPct val="90000"/>
              </a:lnSpc>
              <a:buNone/>
            </a:pPr>
            <a:r>
              <a:rPr lang="en-US" sz="2800" dirty="0"/>
              <a:t>A pulse is traveling on a rope. If one end of the rope is not tied to anything,  a pulse will still reflect off of this “free end.” Will  the reflected pulse be inverted?</a:t>
            </a:r>
          </a:p>
          <a:p>
            <a:pPr marL="609600" indent="-609600" eaLnBrk="1" hangingPunct="1">
              <a:lnSpc>
                <a:spcPct val="90000"/>
              </a:lnSpc>
              <a:buFontTx/>
              <a:buAutoNum type="alphaLcParenR"/>
            </a:pPr>
            <a:r>
              <a:rPr lang="en-US" sz="2800" dirty="0"/>
              <a:t>Yes</a:t>
            </a:r>
          </a:p>
          <a:p>
            <a:pPr marL="609600" indent="-609600" eaLnBrk="1" hangingPunct="1">
              <a:lnSpc>
                <a:spcPct val="90000"/>
              </a:lnSpc>
              <a:buFontTx/>
              <a:buAutoNum type="alphaLcParenR"/>
            </a:pPr>
            <a:r>
              <a:rPr lang="en-US" sz="2800" dirty="0"/>
              <a:t>No</a:t>
            </a:r>
          </a:p>
          <a:p>
            <a:pPr marL="609600" indent="-609600" eaLnBrk="1" hangingPunct="1">
              <a:lnSpc>
                <a:spcPct val="90000"/>
              </a:lnSpc>
              <a:buFontTx/>
              <a:buAutoNum type="alphaLcParenR"/>
            </a:pPr>
            <a:r>
              <a:rPr lang="en-US" sz="2800" dirty="0"/>
              <a:t>Maybe</a:t>
            </a:r>
          </a:p>
          <a:p>
            <a:pPr marL="609600" indent="-609600" eaLnBrk="1" hangingPunct="1">
              <a:lnSpc>
                <a:spcPct val="90000"/>
              </a:lnSpc>
              <a:buFontTx/>
              <a:buAutoNum type="alphaLcParenR"/>
            </a:pPr>
            <a:r>
              <a:rPr lang="en-US" sz="2800" dirty="0"/>
              <a:t>Can’t tell</a:t>
            </a:r>
          </a:p>
        </p:txBody>
      </p:sp>
      <p:sp>
        <p:nvSpPr>
          <p:cNvPr id="54274" name="Slide Number Placeholder 5"/>
          <p:cNvSpPr>
            <a:spLocks noGrp="1"/>
          </p:cNvSpPr>
          <p:nvPr>
            <p:ph type="sldNum" sz="quarter" idx="12"/>
          </p:nvPr>
        </p:nvSpPr>
        <p:spPr>
          <a:noFill/>
        </p:spPr>
        <p:txBody>
          <a:bodyPr/>
          <a:lstStyle/>
          <a:p>
            <a:fld id="{57F00098-A586-4021-A6FD-B25936B14AFD}" type="slidenum">
              <a:rPr lang="en-US" smtClean="0"/>
              <a:pPr/>
              <a:t>11</a:t>
            </a:fld>
            <a:endParaRPr lang="en-US"/>
          </a:p>
        </p:txBody>
      </p:sp>
    </p:spTree>
    <p:extLst>
      <p:ext uri="{BB962C8B-B14F-4D97-AF65-F5344CB8AC3E}">
        <p14:creationId xmlns:p14="http://schemas.microsoft.com/office/powerpoint/2010/main" val="210159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1371600" y="381000"/>
            <a:ext cx="2438400" cy="13716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447800" y="1917699"/>
            <a:ext cx="2362201" cy="1295401"/>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cstate="print"/>
          <a:srcRect/>
          <a:stretch>
            <a:fillRect/>
          </a:stretch>
        </p:blipFill>
        <p:spPr bwMode="auto">
          <a:xfrm>
            <a:off x="1447800" y="3365500"/>
            <a:ext cx="2321437" cy="12954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5" cstate="print"/>
          <a:srcRect/>
          <a:stretch>
            <a:fillRect/>
          </a:stretch>
        </p:blipFill>
        <p:spPr bwMode="auto">
          <a:xfrm>
            <a:off x="1509713" y="4965700"/>
            <a:ext cx="2300287" cy="1282700"/>
          </a:xfrm>
          <a:prstGeom prst="rect">
            <a:avLst/>
          </a:prstGeom>
          <a:noFill/>
          <a:ln w="9525">
            <a:noFill/>
            <a:miter lim="800000"/>
            <a:headEnd/>
            <a:tailEnd/>
          </a:ln>
          <a:effectLst/>
        </p:spPr>
      </p:pic>
      <p:pic>
        <p:nvPicPr>
          <p:cNvPr id="4103" name="Picture 7"/>
          <p:cNvPicPr>
            <a:picLocks noChangeAspect="1" noChangeArrowheads="1"/>
          </p:cNvPicPr>
          <p:nvPr/>
        </p:nvPicPr>
        <p:blipFill>
          <a:blip r:embed="rId6" cstate="print"/>
          <a:srcRect/>
          <a:stretch>
            <a:fillRect/>
          </a:stretch>
        </p:blipFill>
        <p:spPr bwMode="auto">
          <a:xfrm>
            <a:off x="4343400" y="533400"/>
            <a:ext cx="2514600" cy="1219200"/>
          </a:xfrm>
          <a:prstGeom prst="rect">
            <a:avLst/>
          </a:prstGeom>
          <a:noFill/>
          <a:ln w="9525">
            <a:noFill/>
            <a:miter lim="800000"/>
            <a:headEnd/>
            <a:tailEnd/>
          </a:ln>
          <a:effectLst/>
        </p:spPr>
      </p:pic>
      <p:pic>
        <p:nvPicPr>
          <p:cNvPr id="4104" name="Picture 8"/>
          <p:cNvPicPr>
            <a:picLocks noChangeAspect="1" noChangeArrowheads="1"/>
          </p:cNvPicPr>
          <p:nvPr/>
        </p:nvPicPr>
        <p:blipFill>
          <a:blip r:embed="rId7" cstate="print"/>
          <a:srcRect/>
          <a:stretch>
            <a:fillRect/>
          </a:stretch>
        </p:blipFill>
        <p:spPr bwMode="auto">
          <a:xfrm>
            <a:off x="4343400" y="1841500"/>
            <a:ext cx="2514600" cy="1358900"/>
          </a:xfrm>
          <a:prstGeom prst="rect">
            <a:avLst/>
          </a:prstGeom>
          <a:noFill/>
          <a:ln w="9525">
            <a:noFill/>
            <a:miter lim="800000"/>
            <a:headEnd/>
            <a:tailEnd/>
          </a:ln>
          <a:effectLst/>
        </p:spPr>
      </p:pic>
      <p:pic>
        <p:nvPicPr>
          <p:cNvPr id="4105" name="Picture 9"/>
          <p:cNvPicPr>
            <a:picLocks noChangeAspect="1" noChangeArrowheads="1"/>
          </p:cNvPicPr>
          <p:nvPr/>
        </p:nvPicPr>
        <p:blipFill>
          <a:blip r:embed="rId8" cstate="print"/>
          <a:srcRect/>
          <a:stretch>
            <a:fillRect/>
          </a:stretch>
        </p:blipFill>
        <p:spPr bwMode="auto">
          <a:xfrm>
            <a:off x="4343400" y="3365500"/>
            <a:ext cx="2514600" cy="1295400"/>
          </a:xfrm>
          <a:prstGeom prst="rect">
            <a:avLst/>
          </a:prstGeom>
          <a:noFill/>
          <a:ln w="9525">
            <a:noFill/>
            <a:miter lim="800000"/>
            <a:headEnd/>
            <a:tailEnd/>
          </a:ln>
          <a:effectLst/>
        </p:spPr>
      </p:pic>
      <p:pic>
        <p:nvPicPr>
          <p:cNvPr id="4106" name="Picture 10"/>
          <p:cNvPicPr>
            <a:picLocks noChangeAspect="1" noChangeArrowheads="1"/>
          </p:cNvPicPr>
          <p:nvPr/>
        </p:nvPicPr>
        <p:blipFill>
          <a:blip r:embed="rId9" cstate="print"/>
          <a:srcRect/>
          <a:stretch>
            <a:fillRect/>
          </a:stretch>
        </p:blipFill>
        <p:spPr bwMode="auto">
          <a:xfrm>
            <a:off x="4343401" y="4889500"/>
            <a:ext cx="2590800" cy="1358900"/>
          </a:xfrm>
          <a:prstGeom prst="rect">
            <a:avLst/>
          </a:prstGeom>
          <a:noFill/>
          <a:ln w="9525">
            <a:noFill/>
            <a:miter lim="800000"/>
            <a:headEnd/>
            <a:tailEnd/>
          </a:ln>
          <a:effectLst/>
        </p:spPr>
      </p:pic>
      <p:grpSp>
        <p:nvGrpSpPr>
          <p:cNvPr id="2" name="Group 34"/>
          <p:cNvGrpSpPr/>
          <p:nvPr/>
        </p:nvGrpSpPr>
        <p:grpSpPr>
          <a:xfrm>
            <a:off x="1447800" y="609600"/>
            <a:ext cx="3210854" cy="5181600"/>
            <a:chOff x="1709273" y="738187"/>
            <a:chExt cx="3210854" cy="5181600"/>
          </a:xfrm>
        </p:grpSpPr>
        <p:sp>
          <p:nvSpPr>
            <p:cNvPr id="36" name="TextBox 9"/>
            <p:cNvSpPr txBox="1"/>
            <p:nvPr/>
          </p:nvSpPr>
          <p:spPr>
            <a:xfrm>
              <a:off x="1709273" y="738187"/>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0s</a:t>
              </a:r>
            </a:p>
          </p:txBody>
        </p:sp>
        <p:sp>
          <p:nvSpPr>
            <p:cNvPr id="37" name="TextBox 10"/>
            <p:cNvSpPr txBox="1"/>
            <p:nvPr/>
          </p:nvSpPr>
          <p:spPr>
            <a:xfrm>
              <a:off x="1709273" y="2350055"/>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1s</a:t>
              </a:r>
            </a:p>
          </p:txBody>
        </p:sp>
        <p:sp>
          <p:nvSpPr>
            <p:cNvPr id="38" name="TextBox 11"/>
            <p:cNvSpPr txBox="1"/>
            <p:nvPr/>
          </p:nvSpPr>
          <p:spPr>
            <a:xfrm>
              <a:off x="1709273" y="3938587"/>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2s</a:t>
              </a:r>
            </a:p>
          </p:txBody>
        </p:sp>
        <p:sp>
          <p:nvSpPr>
            <p:cNvPr id="39" name="TextBox 12"/>
            <p:cNvSpPr txBox="1"/>
            <p:nvPr/>
          </p:nvSpPr>
          <p:spPr>
            <a:xfrm>
              <a:off x="1709273" y="5538787"/>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3s</a:t>
              </a:r>
            </a:p>
          </p:txBody>
        </p:sp>
        <p:sp>
          <p:nvSpPr>
            <p:cNvPr id="40" name="TextBox 13"/>
            <p:cNvSpPr txBox="1"/>
            <p:nvPr/>
          </p:nvSpPr>
          <p:spPr>
            <a:xfrm>
              <a:off x="4528673" y="749855"/>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4s</a:t>
              </a:r>
            </a:p>
          </p:txBody>
        </p:sp>
        <p:sp>
          <p:nvSpPr>
            <p:cNvPr id="41" name="TextBox 14"/>
            <p:cNvSpPr txBox="1"/>
            <p:nvPr/>
          </p:nvSpPr>
          <p:spPr>
            <a:xfrm>
              <a:off x="4528673" y="2361723"/>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5s</a:t>
              </a:r>
            </a:p>
          </p:txBody>
        </p:sp>
        <p:sp>
          <p:nvSpPr>
            <p:cNvPr id="42" name="TextBox 15"/>
            <p:cNvSpPr txBox="1"/>
            <p:nvPr/>
          </p:nvSpPr>
          <p:spPr>
            <a:xfrm>
              <a:off x="4528673" y="3950255"/>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6s</a:t>
              </a:r>
            </a:p>
          </p:txBody>
        </p:sp>
        <p:sp>
          <p:nvSpPr>
            <p:cNvPr id="43" name="TextBox 16"/>
            <p:cNvSpPr txBox="1"/>
            <p:nvPr/>
          </p:nvSpPr>
          <p:spPr>
            <a:xfrm>
              <a:off x="4528673" y="5550455"/>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7s</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r>
              <a:rPr lang="en-US"/>
              <a:t>Winter 2007</a:t>
            </a:r>
          </a:p>
        </p:txBody>
      </p:sp>
      <p:sp>
        <p:nvSpPr>
          <p:cNvPr id="62467" name="Footer Placeholder 4"/>
          <p:cNvSpPr>
            <a:spLocks noGrp="1"/>
          </p:cNvSpPr>
          <p:nvPr>
            <p:ph type="ftr" sz="quarter" idx="11"/>
          </p:nvPr>
        </p:nvSpPr>
        <p:spPr>
          <a:noFill/>
        </p:spPr>
        <p:txBody>
          <a:bodyPr/>
          <a:lstStyle/>
          <a:p>
            <a:r>
              <a:rPr lang="en-US"/>
              <a:t>R. Todd Lines</a:t>
            </a:r>
          </a:p>
        </p:txBody>
      </p:sp>
      <p:sp>
        <p:nvSpPr>
          <p:cNvPr id="62468" name="Slide Number Placeholder 5"/>
          <p:cNvSpPr>
            <a:spLocks noGrp="1"/>
          </p:cNvSpPr>
          <p:nvPr>
            <p:ph type="sldNum" sz="quarter" idx="12"/>
          </p:nvPr>
        </p:nvSpPr>
        <p:spPr>
          <a:noFill/>
        </p:spPr>
        <p:txBody>
          <a:bodyPr/>
          <a:lstStyle/>
          <a:p>
            <a:fld id="{59D292EC-ADB3-4B5F-956B-BE6C725E96E4}" type="slidenum">
              <a:rPr lang="en-US" smtClean="0"/>
              <a:pPr/>
              <a:t>13</a:t>
            </a:fld>
            <a:endParaRPr lang="en-US"/>
          </a:p>
        </p:txBody>
      </p:sp>
      <p:sp>
        <p:nvSpPr>
          <p:cNvPr id="62469" name="Rectangle 3"/>
          <p:cNvSpPr>
            <a:spLocks noGrp="1" noChangeArrowheads="1"/>
          </p:cNvSpPr>
          <p:nvPr>
            <p:ph type="title"/>
          </p:nvPr>
        </p:nvSpPr>
        <p:spPr/>
        <p:txBody>
          <a:bodyPr/>
          <a:lstStyle/>
          <a:p>
            <a:pPr eaLnBrk="1" hangingPunct="1"/>
            <a:r>
              <a:rPr lang="en-US"/>
              <a:t>Forces on the End of the Rope</a:t>
            </a:r>
          </a:p>
        </p:txBody>
      </p:sp>
      <p:grpSp>
        <p:nvGrpSpPr>
          <p:cNvPr id="2" name="Group 57"/>
          <p:cNvGrpSpPr>
            <a:grpSpLocks/>
          </p:cNvGrpSpPr>
          <p:nvPr/>
        </p:nvGrpSpPr>
        <p:grpSpPr bwMode="auto">
          <a:xfrm>
            <a:off x="285750" y="1192213"/>
            <a:ext cx="8399463" cy="5072062"/>
            <a:chOff x="180" y="751"/>
            <a:chExt cx="5291" cy="3195"/>
          </a:xfrm>
        </p:grpSpPr>
        <p:grpSp>
          <p:nvGrpSpPr>
            <p:cNvPr id="3" name="Group 4"/>
            <p:cNvGrpSpPr>
              <a:grpSpLocks/>
            </p:cNvGrpSpPr>
            <p:nvPr/>
          </p:nvGrpSpPr>
          <p:grpSpPr bwMode="auto">
            <a:xfrm>
              <a:off x="624" y="751"/>
              <a:ext cx="4847" cy="1224"/>
              <a:chOff x="444" y="868"/>
              <a:chExt cx="4847" cy="1224"/>
            </a:xfrm>
          </p:grpSpPr>
          <p:sp>
            <p:nvSpPr>
              <p:cNvPr id="62501" name="AutoShape 5"/>
              <p:cNvSpPr>
                <a:spLocks noChangeArrowheads="1"/>
              </p:cNvSpPr>
              <p:nvPr/>
            </p:nvSpPr>
            <p:spPr bwMode="auto">
              <a:xfrm rot="8906288" flipH="1">
                <a:off x="444" y="1873"/>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02" name="AutoShape 6"/>
              <p:cNvSpPr>
                <a:spLocks noChangeArrowheads="1"/>
              </p:cNvSpPr>
              <p:nvPr/>
            </p:nvSpPr>
            <p:spPr bwMode="auto">
              <a:xfrm rot="8685633" flipH="1">
                <a:off x="766" y="1647"/>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03" name="AutoShape 7"/>
              <p:cNvSpPr>
                <a:spLocks noChangeArrowheads="1"/>
              </p:cNvSpPr>
              <p:nvPr/>
            </p:nvSpPr>
            <p:spPr bwMode="auto">
              <a:xfrm rot="8843297" flipH="1">
                <a:off x="1069" y="1435"/>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04" name="AutoShape 8"/>
              <p:cNvSpPr>
                <a:spLocks noChangeArrowheads="1"/>
              </p:cNvSpPr>
              <p:nvPr/>
            </p:nvSpPr>
            <p:spPr bwMode="auto">
              <a:xfrm rot="8937746" flipH="1">
                <a:off x="1373" y="1228"/>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05" name="AutoShape 9"/>
              <p:cNvSpPr>
                <a:spLocks noChangeArrowheads="1"/>
              </p:cNvSpPr>
              <p:nvPr/>
            </p:nvSpPr>
            <p:spPr bwMode="auto">
              <a:xfrm rot="9387045" flipH="1">
                <a:off x="1693" y="1051"/>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06" name="AutoShape 10"/>
              <p:cNvSpPr>
                <a:spLocks noChangeArrowheads="1"/>
              </p:cNvSpPr>
              <p:nvPr/>
            </p:nvSpPr>
            <p:spPr bwMode="auto">
              <a:xfrm rot="9822954" flipH="1">
                <a:off x="2027" y="918"/>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07" name="AutoShape 11"/>
              <p:cNvSpPr>
                <a:spLocks noChangeArrowheads="1"/>
              </p:cNvSpPr>
              <p:nvPr/>
            </p:nvSpPr>
            <p:spPr bwMode="auto">
              <a:xfrm rot="10699326" flipH="1">
                <a:off x="2379" y="868"/>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08" name="AutoShape 12"/>
              <p:cNvSpPr>
                <a:spLocks noChangeArrowheads="1"/>
              </p:cNvSpPr>
              <p:nvPr/>
            </p:nvSpPr>
            <p:spPr bwMode="auto">
              <a:xfrm rot="321144">
                <a:off x="2784" y="873"/>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09" name="AutoShape 13"/>
              <p:cNvSpPr>
                <a:spLocks noChangeArrowheads="1"/>
              </p:cNvSpPr>
              <p:nvPr/>
            </p:nvSpPr>
            <p:spPr bwMode="auto">
              <a:xfrm rot="1103145">
                <a:off x="3145" y="959"/>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10" name="AutoShape 14"/>
              <p:cNvSpPr>
                <a:spLocks noChangeArrowheads="1"/>
              </p:cNvSpPr>
              <p:nvPr/>
            </p:nvSpPr>
            <p:spPr bwMode="auto">
              <a:xfrm rot="1507549">
                <a:off x="3497" y="1065"/>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11" name="AutoShape 15"/>
              <p:cNvSpPr>
                <a:spLocks noChangeArrowheads="1"/>
              </p:cNvSpPr>
              <p:nvPr/>
            </p:nvSpPr>
            <p:spPr bwMode="auto">
              <a:xfrm rot="2051297">
                <a:off x="3817" y="1242"/>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grpSp>
            <p:nvGrpSpPr>
              <p:cNvPr id="4" name="Group 16"/>
              <p:cNvGrpSpPr>
                <a:grpSpLocks/>
              </p:cNvGrpSpPr>
              <p:nvPr/>
            </p:nvGrpSpPr>
            <p:grpSpPr bwMode="auto">
              <a:xfrm rot="2051297">
                <a:off x="4052" y="1663"/>
                <a:ext cx="1239" cy="230"/>
                <a:chOff x="2742" y="2660"/>
                <a:chExt cx="1239" cy="230"/>
              </a:xfrm>
            </p:grpSpPr>
            <p:sp>
              <p:nvSpPr>
                <p:cNvPr id="62513" name="AutoShape 17"/>
                <p:cNvSpPr>
                  <a:spLocks noChangeArrowheads="1"/>
                </p:cNvSpPr>
                <p:nvPr/>
              </p:nvSpPr>
              <p:spPr bwMode="auto">
                <a:xfrm>
                  <a:off x="2742" y="2660"/>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14" name="AutoShape 18"/>
                <p:cNvSpPr>
                  <a:spLocks noChangeArrowheads="1"/>
                </p:cNvSpPr>
                <p:nvPr/>
              </p:nvSpPr>
              <p:spPr bwMode="auto">
                <a:xfrm>
                  <a:off x="3112" y="2665"/>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2515" name="AutoShape 19"/>
                <p:cNvSpPr>
                  <a:spLocks noChangeArrowheads="1"/>
                </p:cNvSpPr>
                <p:nvPr/>
              </p:nvSpPr>
              <p:spPr bwMode="auto">
                <a:xfrm>
                  <a:off x="3505" y="2671"/>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grpSp>
        </p:grpSp>
        <p:sp>
          <p:nvSpPr>
            <p:cNvPr id="62472" name="Oval 22"/>
            <p:cNvSpPr>
              <a:spLocks noChangeArrowheads="1"/>
            </p:cNvSpPr>
            <p:nvPr/>
          </p:nvSpPr>
          <p:spPr bwMode="auto">
            <a:xfrm>
              <a:off x="4811" y="1669"/>
              <a:ext cx="621" cy="613"/>
            </a:xfrm>
            <a:prstGeom prst="ellipse">
              <a:avLst/>
            </a:prstGeom>
            <a:noFill/>
            <a:ln w="28575" algn="ctr">
              <a:solidFill>
                <a:schemeClr val="tx1"/>
              </a:solidFill>
              <a:round/>
              <a:headEnd/>
              <a:tailEnd/>
            </a:ln>
          </p:spPr>
          <p:txBody>
            <a:bodyPr wrap="none" anchor="ctr"/>
            <a:lstStyle/>
            <a:p>
              <a:endParaRPr lang="en-US"/>
            </a:p>
          </p:txBody>
        </p:sp>
        <p:sp>
          <p:nvSpPr>
            <p:cNvPr id="62473" name="Line 23"/>
            <p:cNvSpPr>
              <a:spLocks noChangeShapeType="1"/>
            </p:cNvSpPr>
            <p:nvPr/>
          </p:nvSpPr>
          <p:spPr bwMode="auto">
            <a:xfrm flipH="1">
              <a:off x="3728" y="1673"/>
              <a:ext cx="1325" cy="247"/>
            </a:xfrm>
            <a:prstGeom prst="line">
              <a:avLst/>
            </a:prstGeom>
            <a:noFill/>
            <a:ln w="25400">
              <a:solidFill>
                <a:schemeClr val="tx1"/>
              </a:solidFill>
              <a:round/>
              <a:headEnd/>
              <a:tailEnd/>
            </a:ln>
          </p:spPr>
          <p:txBody>
            <a:bodyPr wrap="none" anchor="ctr"/>
            <a:lstStyle/>
            <a:p>
              <a:endParaRPr lang="en-US"/>
            </a:p>
          </p:txBody>
        </p:sp>
        <p:sp>
          <p:nvSpPr>
            <p:cNvPr id="62474" name="Line 24"/>
            <p:cNvSpPr>
              <a:spLocks noChangeShapeType="1"/>
            </p:cNvSpPr>
            <p:nvPr/>
          </p:nvSpPr>
          <p:spPr bwMode="auto">
            <a:xfrm flipH="1">
              <a:off x="4554" y="2143"/>
              <a:ext cx="832" cy="1172"/>
            </a:xfrm>
            <a:prstGeom prst="line">
              <a:avLst/>
            </a:prstGeom>
            <a:noFill/>
            <a:ln w="25400">
              <a:solidFill>
                <a:schemeClr val="tx1"/>
              </a:solidFill>
              <a:round/>
              <a:headEnd/>
              <a:tailEnd/>
            </a:ln>
          </p:spPr>
          <p:txBody>
            <a:bodyPr wrap="none" anchor="ctr"/>
            <a:lstStyle/>
            <a:p>
              <a:endParaRPr lang="en-US"/>
            </a:p>
          </p:txBody>
        </p:sp>
        <p:sp>
          <p:nvSpPr>
            <p:cNvPr id="62475" name="Oval 26"/>
            <p:cNvSpPr>
              <a:spLocks noChangeArrowheads="1"/>
            </p:cNvSpPr>
            <p:nvPr/>
          </p:nvSpPr>
          <p:spPr bwMode="auto">
            <a:xfrm>
              <a:off x="3005" y="1902"/>
              <a:ext cx="1764" cy="1709"/>
            </a:xfrm>
            <a:prstGeom prst="ellipse">
              <a:avLst/>
            </a:prstGeom>
            <a:solidFill>
              <a:schemeClr val="bg1"/>
            </a:solidFill>
            <a:ln w="28575" algn="ctr">
              <a:solidFill>
                <a:schemeClr val="tx1"/>
              </a:solidFill>
              <a:round/>
              <a:headEnd/>
              <a:tailEnd/>
            </a:ln>
          </p:spPr>
          <p:txBody>
            <a:bodyPr wrap="none" anchor="ctr"/>
            <a:lstStyle/>
            <a:p>
              <a:endParaRPr lang="en-US"/>
            </a:p>
          </p:txBody>
        </p:sp>
        <p:sp>
          <p:nvSpPr>
            <p:cNvPr id="62476" name="Line 28"/>
            <p:cNvSpPr>
              <a:spLocks noChangeShapeType="1"/>
            </p:cNvSpPr>
            <p:nvPr/>
          </p:nvSpPr>
          <p:spPr bwMode="auto">
            <a:xfrm>
              <a:off x="3888" y="2796"/>
              <a:ext cx="0" cy="264"/>
            </a:xfrm>
            <a:prstGeom prst="line">
              <a:avLst/>
            </a:prstGeom>
            <a:noFill/>
            <a:ln w="28575">
              <a:solidFill>
                <a:srgbClr val="33CCCC"/>
              </a:solidFill>
              <a:round/>
              <a:headEnd/>
              <a:tailEnd type="triangle" w="med" len="med"/>
            </a:ln>
          </p:spPr>
          <p:txBody>
            <a:bodyPr wrap="none" anchor="ctr"/>
            <a:lstStyle/>
            <a:p>
              <a:endParaRPr lang="en-US"/>
            </a:p>
          </p:txBody>
        </p:sp>
        <p:grpSp>
          <p:nvGrpSpPr>
            <p:cNvPr id="5" name="Group 29"/>
            <p:cNvGrpSpPr>
              <a:grpSpLocks/>
            </p:cNvGrpSpPr>
            <p:nvPr/>
          </p:nvGrpSpPr>
          <p:grpSpPr bwMode="auto">
            <a:xfrm>
              <a:off x="3141" y="2081"/>
              <a:ext cx="1565" cy="1258"/>
              <a:chOff x="3235" y="2328"/>
              <a:chExt cx="1565" cy="1258"/>
            </a:xfrm>
          </p:grpSpPr>
          <p:sp>
            <p:nvSpPr>
              <p:cNvPr id="62488" name="Line 30"/>
              <p:cNvSpPr>
                <a:spLocks noChangeShapeType="1"/>
              </p:cNvSpPr>
              <p:nvPr/>
            </p:nvSpPr>
            <p:spPr bwMode="auto">
              <a:xfrm>
                <a:off x="3860" y="2941"/>
                <a:ext cx="251" cy="4"/>
              </a:xfrm>
              <a:prstGeom prst="line">
                <a:avLst/>
              </a:prstGeom>
              <a:noFill/>
              <a:ln w="28575">
                <a:solidFill>
                  <a:srgbClr val="3366FF"/>
                </a:solidFill>
                <a:round/>
                <a:headEnd/>
                <a:tailEnd type="triangle" w="med" len="med"/>
              </a:ln>
            </p:spPr>
            <p:txBody>
              <a:bodyPr wrap="none" anchor="ctr"/>
              <a:lstStyle/>
              <a:p>
                <a:endParaRPr lang="en-US"/>
              </a:p>
            </p:txBody>
          </p:sp>
          <p:sp>
            <p:nvSpPr>
              <p:cNvPr id="62489" name="AutoShape 31"/>
              <p:cNvSpPr>
                <a:spLocks noChangeArrowheads="1"/>
              </p:cNvSpPr>
              <p:nvPr/>
            </p:nvSpPr>
            <p:spPr bwMode="auto">
              <a:xfrm rot="2051297">
                <a:off x="3781" y="2925"/>
                <a:ext cx="476" cy="219"/>
              </a:xfrm>
              <a:prstGeom prst="flowChartMagneticDrum">
                <a:avLst/>
              </a:prstGeom>
              <a:solidFill>
                <a:schemeClr val="accent1">
                  <a:alpha val="52156"/>
                </a:schemeClr>
              </a:solidFill>
              <a:ln w="9525">
                <a:solidFill>
                  <a:schemeClr val="tx1"/>
                </a:solidFill>
                <a:round/>
                <a:headEnd/>
                <a:tailEnd/>
              </a:ln>
            </p:spPr>
            <p:txBody>
              <a:bodyPr wrap="none" anchor="ctr"/>
              <a:lstStyle/>
              <a:p>
                <a:endParaRPr lang="en-US"/>
              </a:p>
            </p:txBody>
          </p:sp>
          <p:sp>
            <p:nvSpPr>
              <p:cNvPr id="62490" name="Line 32"/>
              <p:cNvSpPr>
                <a:spLocks noChangeShapeType="1"/>
              </p:cNvSpPr>
              <p:nvPr/>
            </p:nvSpPr>
            <p:spPr bwMode="auto">
              <a:xfrm flipV="1">
                <a:off x="3870" y="2532"/>
                <a:ext cx="0" cy="402"/>
              </a:xfrm>
              <a:prstGeom prst="line">
                <a:avLst/>
              </a:prstGeom>
              <a:noFill/>
              <a:ln w="28575">
                <a:solidFill>
                  <a:srgbClr val="3366FF"/>
                </a:solidFill>
                <a:round/>
                <a:headEnd/>
                <a:tailEnd type="triangle" w="med" len="med"/>
              </a:ln>
            </p:spPr>
            <p:txBody>
              <a:bodyPr wrap="none" anchor="ctr"/>
              <a:lstStyle/>
              <a:p>
                <a:endParaRPr lang="en-US"/>
              </a:p>
            </p:txBody>
          </p:sp>
          <p:sp>
            <p:nvSpPr>
              <p:cNvPr id="62491" name="Line 33"/>
              <p:cNvSpPr>
                <a:spLocks noChangeShapeType="1"/>
              </p:cNvSpPr>
              <p:nvPr/>
            </p:nvSpPr>
            <p:spPr bwMode="auto">
              <a:xfrm flipH="1" flipV="1">
                <a:off x="3479" y="2643"/>
                <a:ext cx="393" cy="302"/>
              </a:xfrm>
              <a:prstGeom prst="line">
                <a:avLst/>
              </a:prstGeom>
              <a:noFill/>
              <a:ln w="28575">
                <a:solidFill>
                  <a:srgbClr val="3366FF"/>
                </a:solidFill>
                <a:round/>
                <a:headEnd/>
                <a:tailEnd type="triangle" w="med" len="med"/>
              </a:ln>
            </p:spPr>
            <p:txBody>
              <a:bodyPr wrap="none" anchor="ctr"/>
              <a:lstStyle/>
              <a:p>
                <a:endParaRPr lang="en-US"/>
              </a:p>
            </p:txBody>
          </p:sp>
          <p:sp>
            <p:nvSpPr>
              <p:cNvPr id="62492" name="Text Box 34"/>
              <p:cNvSpPr txBox="1">
                <a:spLocks noChangeArrowheads="1"/>
              </p:cNvSpPr>
              <p:nvPr/>
            </p:nvSpPr>
            <p:spPr bwMode="auto">
              <a:xfrm>
                <a:off x="3235" y="2455"/>
                <a:ext cx="204" cy="231"/>
              </a:xfrm>
              <a:prstGeom prst="rect">
                <a:avLst/>
              </a:prstGeom>
              <a:noFill/>
              <a:ln w="9525" algn="ctr">
                <a:noFill/>
                <a:miter lim="800000"/>
                <a:headEnd/>
                <a:tailEnd/>
              </a:ln>
            </p:spPr>
            <p:txBody>
              <a:bodyPr wrap="none">
                <a:spAutoFit/>
              </a:bodyPr>
              <a:lstStyle/>
              <a:p>
                <a:r>
                  <a:rPr lang="en-US" b="1">
                    <a:solidFill>
                      <a:srgbClr val="3366FF"/>
                    </a:solidFill>
                  </a:rPr>
                  <a:t>T</a:t>
                </a:r>
              </a:p>
            </p:txBody>
          </p:sp>
          <p:sp>
            <p:nvSpPr>
              <p:cNvPr id="62493" name="Text Box 35"/>
              <p:cNvSpPr txBox="1">
                <a:spLocks noChangeArrowheads="1"/>
              </p:cNvSpPr>
              <p:nvPr/>
            </p:nvSpPr>
            <p:spPr bwMode="auto">
              <a:xfrm>
                <a:off x="3239" y="2835"/>
                <a:ext cx="257" cy="231"/>
              </a:xfrm>
              <a:prstGeom prst="rect">
                <a:avLst/>
              </a:prstGeom>
              <a:noFill/>
              <a:ln w="9525" algn="ctr">
                <a:noFill/>
                <a:miter lim="800000"/>
                <a:headEnd/>
                <a:tailEnd/>
              </a:ln>
            </p:spPr>
            <p:txBody>
              <a:bodyPr wrap="none">
                <a:spAutoFit/>
              </a:bodyPr>
              <a:lstStyle/>
              <a:p>
                <a:r>
                  <a:rPr lang="en-US" b="1">
                    <a:solidFill>
                      <a:srgbClr val="3366FF"/>
                    </a:solidFill>
                  </a:rPr>
                  <a:t>T</a:t>
                </a:r>
                <a:r>
                  <a:rPr lang="en-US" b="1" baseline="-25000">
                    <a:solidFill>
                      <a:srgbClr val="3366FF"/>
                    </a:solidFill>
                  </a:rPr>
                  <a:t>x</a:t>
                </a:r>
              </a:p>
            </p:txBody>
          </p:sp>
          <p:sp>
            <p:nvSpPr>
              <p:cNvPr id="62494" name="Text Box 36"/>
              <p:cNvSpPr txBox="1">
                <a:spLocks noChangeArrowheads="1"/>
              </p:cNvSpPr>
              <p:nvPr/>
            </p:nvSpPr>
            <p:spPr bwMode="auto">
              <a:xfrm>
                <a:off x="3811" y="2328"/>
                <a:ext cx="257" cy="231"/>
              </a:xfrm>
              <a:prstGeom prst="rect">
                <a:avLst/>
              </a:prstGeom>
              <a:noFill/>
              <a:ln w="9525" algn="ctr">
                <a:noFill/>
                <a:miter lim="800000"/>
                <a:headEnd/>
                <a:tailEnd/>
              </a:ln>
            </p:spPr>
            <p:txBody>
              <a:bodyPr wrap="none">
                <a:spAutoFit/>
              </a:bodyPr>
              <a:lstStyle/>
              <a:p>
                <a:r>
                  <a:rPr lang="en-US" b="1">
                    <a:solidFill>
                      <a:srgbClr val="3366FF"/>
                    </a:solidFill>
                  </a:rPr>
                  <a:t>T</a:t>
                </a:r>
                <a:r>
                  <a:rPr lang="en-US" b="1" baseline="-25000">
                    <a:solidFill>
                      <a:srgbClr val="3366FF"/>
                    </a:solidFill>
                  </a:rPr>
                  <a:t>y</a:t>
                </a:r>
              </a:p>
            </p:txBody>
          </p:sp>
          <p:sp>
            <p:nvSpPr>
              <p:cNvPr id="62495" name="Line 37"/>
              <p:cNvSpPr>
                <a:spLocks noChangeShapeType="1"/>
              </p:cNvSpPr>
              <p:nvPr/>
            </p:nvSpPr>
            <p:spPr bwMode="auto">
              <a:xfrm flipV="1">
                <a:off x="4149" y="2709"/>
                <a:ext cx="8" cy="430"/>
              </a:xfrm>
              <a:prstGeom prst="line">
                <a:avLst/>
              </a:prstGeom>
              <a:noFill/>
              <a:ln w="28575">
                <a:solidFill>
                  <a:srgbClr val="99CCFF"/>
                </a:solidFill>
                <a:round/>
                <a:headEnd/>
                <a:tailEnd type="triangle" w="med" len="med"/>
              </a:ln>
            </p:spPr>
            <p:txBody>
              <a:bodyPr wrap="none" anchor="ctr"/>
              <a:lstStyle/>
              <a:p>
                <a:endParaRPr lang="en-US"/>
              </a:p>
            </p:txBody>
          </p:sp>
          <p:sp>
            <p:nvSpPr>
              <p:cNvPr id="62496" name="Line 38"/>
              <p:cNvSpPr>
                <a:spLocks noChangeShapeType="1"/>
              </p:cNvSpPr>
              <p:nvPr/>
            </p:nvSpPr>
            <p:spPr bwMode="auto">
              <a:xfrm flipV="1">
                <a:off x="4159" y="3132"/>
                <a:ext cx="357" cy="0"/>
              </a:xfrm>
              <a:prstGeom prst="line">
                <a:avLst/>
              </a:prstGeom>
              <a:noFill/>
              <a:ln w="28575">
                <a:solidFill>
                  <a:srgbClr val="99CCFF"/>
                </a:solidFill>
                <a:round/>
                <a:headEnd/>
                <a:tailEnd type="triangle" w="med" len="med"/>
              </a:ln>
            </p:spPr>
            <p:txBody>
              <a:bodyPr wrap="none" anchor="ctr"/>
              <a:lstStyle/>
              <a:p>
                <a:endParaRPr lang="en-US"/>
              </a:p>
            </p:txBody>
          </p:sp>
          <p:sp>
            <p:nvSpPr>
              <p:cNvPr id="62497" name="Line 39"/>
              <p:cNvSpPr>
                <a:spLocks noChangeShapeType="1"/>
              </p:cNvSpPr>
              <p:nvPr/>
            </p:nvSpPr>
            <p:spPr bwMode="auto">
              <a:xfrm>
                <a:off x="4147" y="3128"/>
                <a:ext cx="393" cy="302"/>
              </a:xfrm>
              <a:prstGeom prst="line">
                <a:avLst/>
              </a:prstGeom>
              <a:noFill/>
              <a:ln w="28575">
                <a:solidFill>
                  <a:srgbClr val="99CCFF"/>
                </a:solidFill>
                <a:round/>
                <a:headEnd/>
                <a:tailEnd type="triangle" w="med" len="med"/>
              </a:ln>
            </p:spPr>
            <p:txBody>
              <a:bodyPr wrap="none" anchor="ctr"/>
              <a:lstStyle/>
              <a:p>
                <a:endParaRPr lang="en-US"/>
              </a:p>
            </p:txBody>
          </p:sp>
          <p:sp>
            <p:nvSpPr>
              <p:cNvPr id="62498" name="Text Box 40"/>
              <p:cNvSpPr txBox="1">
                <a:spLocks noChangeArrowheads="1"/>
              </p:cNvSpPr>
              <p:nvPr/>
            </p:nvSpPr>
            <p:spPr bwMode="auto">
              <a:xfrm>
                <a:off x="4527" y="3355"/>
                <a:ext cx="204" cy="231"/>
              </a:xfrm>
              <a:prstGeom prst="rect">
                <a:avLst/>
              </a:prstGeom>
              <a:noFill/>
              <a:ln w="9525" algn="ctr">
                <a:noFill/>
                <a:miter lim="800000"/>
                <a:headEnd/>
                <a:tailEnd/>
              </a:ln>
            </p:spPr>
            <p:txBody>
              <a:bodyPr wrap="none">
                <a:spAutoFit/>
              </a:bodyPr>
              <a:lstStyle/>
              <a:p>
                <a:r>
                  <a:rPr lang="en-US" b="1">
                    <a:solidFill>
                      <a:srgbClr val="7DC4C9"/>
                    </a:solidFill>
                  </a:rPr>
                  <a:t>T</a:t>
                </a:r>
              </a:p>
            </p:txBody>
          </p:sp>
          <p:sp>
            <p:nvSpPr>
              <p:cNvPr id="62499" name="Text Box 41"/>
              <p:cNvSpPr txBox="1">
                <a:spLocks noChangeArrowheads="1"/>
              </p:cNvSpPr>
              <p:nvPr/>
            </p:nvSpPr>
            <p:spPr bwMode="auto">
              <a:xfrm>
                <a:off x="4183" y="2579"/>
                <a:ext cx="257" cy="231"/>
              </a:xfrm>
              <a:prstGeom prst="rect">
                <a:avLst/>
              </a:prstGeom>
              <a:noFill/>
              <a:ln w="9525" algn="ctr">
                <a:noFill/>
                <a:miter lim="800000"/>
                <a:headEnd/>
                <a:tailEnd/>
              </a:ln>
            </p:spPr>
            <p:txBody>
              <a:bodyPr>
                <a:spAutoFit/>
              </a:bodyPr>
              <a:lstStyle/>
              <a:p>
                <a:r>
                  <a:rPr lang="en-US" b="1">
                    <a:solidFill>
                      <a:srgbClr val="7DC4C9"/>
                    </a:solidFill>
                  </a:rPr>
                  <a:t>T</a:t>
                </a:r>
                <a:r>
                  <a:rPr lang="en-US" b="1" baseline="-25000">
                    <a:solidFill>
                      <a:srgbClr val="7DC4C9"/>
                    </a:solidFill>
                  </a:rPr>
                  <a:t>y</a:t>
                </a:r>
              </a:p>
            </p:txBody>
          </p:sp>
          <p:sp>
            <p:nvSpPr>
              <p:cNvPr id="62500" name="Text Box 42"/>
              <p:cNvSpPr txBox="1">
                <a:spLocks noChangeArrowheads="1"/>
              </p:cNvSpPr>
              <p:nvPr/>
            </p:nvSpPr>
            <p:spPr bwMode="auto">
              <a:xfrm>
                <a:off x="4543" y="2987"/>
                <a:ext cx="257" cy="231"/>
              </a:xfrm>
              <a:prstGeom prst="rect">
                <a:avLst/>
              </a:prstGeom>
              <a:noFill/>
              <a:ln w="9525" algn="ctr">
                <a:noFill/>
                <a:miter lim="800000"/>
                <a:headEnd/>
                <a:tailEnd/>
              </a:ln>
            </p:spPr>
            <p:txBody>
              <a:bodyPr wrap="none">
                <a:spAutoFit/>
              </a:bodyPr>
              <a:lstStyle/>
              <a:p>
                <a:r>
                  <a:rPr lang="en-US" b="1">
                    <a:solidFill>
                      <a:srgbClr val="7DC4C9"/>
                    </a:solidFill>
                  </a:rPr>
                  <a:t>T</a:t>
                </a:r>
                <a:r>
                  <a:rPr lang="en-US" b="1" baseline="-25000">
                    <a:solidFill>
                      <a:srgbClr val="7DC4C9"/>
                    </a:solidFill>
                  </a:rPr>
                  <a:t>x</a:t>
                </a:r>
              </a:p>
            </p:txBody>
          </p:sp>
        </p:grpSp>
        <p:sp>
          <p:nvSpPr>
            <p:cNvPr id="62478" name="Text Box 43"/>
            <p:cNvSpPr txBox="1">
              <a:spLocks noChangeArrowheads="1"/>
            </p:cNvSpPr>
            <p:nvPr/>
          </p:nvSpPr>
          <p:spPr bwMode="auto">
            <a:xfrm>
              <a:off x="3573" y="2903"/>
              <a:ext cx="257" cy="231"/>
            </a:xfrm>
            <a:prstGeom prst="rect">
              <a:avLst/>
            </a:prstGeom>
            <a:noFill/>
            <a:ln w="9525" algn="ctr">
              <a:noFill/>
              <a:miter lim="800000"/>
              <a:headEnd/>
              <a:tailEnd/>
            </a:ln>
          </p:spPr>
          <p:txBody>
            <a:bodyPr wrap="none">
              <a:spAutoFit/>
            </a:bodyPr>
            <a:lstStyle/>
            <a:p>
              <a:r>
                <a:rPr lang="en-US">
                  <a:solidFill>
                    <a:srgbClr val="7DC4C9"/>
                  </a:solidFill>
                </a:rPr>
                <a:t>F</a:t>
              </a:r>
              <a:r>
                <a:rPr lang="en-US" baseline="-25000">
                  <a:solidFill>
                    <a:srgbClr val="7DC4C9"/>
                  </a:solidFill>
                </a:rPr>
                <a:t>g</a:t>
              </a:r>
            </a:p>
          </p:txBody>
        </p:sp>
        <p:sp>
          <p:nvSpPr>
            <p:cNvPr id="62479" name="Oval 46"/>
            <p:cNvSpPr>
              <a:spLocks noChangeArrowheads="1"/>
            </p:cNvSpPr>
            <p:nvPr/>
          </p:nvSpPr>
          <p:spPr bwMode="auto">
            <a:xfrm>
              <a:off x="3828" y="2671"/>
              <a:ext cx="438" cy="429"/>
            </a:xfrm>
            <a:prstGeom prst="ellipse">
              <a:avLst/>
            </a:prstGeom>
            <a:noFill/>
            <a:ln w="38100" algn="ctr">
              <a:solidFill>
                <a:schemeClr val="tx1"/>
              </a:solidFill>
              <a:round/>
              <a:headEnd/>
              <a:tailEnd/>
            </a:ln>
          </p:spPr>
          <p:txBody>
            <a:bodyPr wrap="none" anchor="ctr"/>
            <a:lstStyle/>
            <a:p>
              <a:endParaRPr lang="en-US"/>
            </a:p>
          </p:txBody>
        </p:sp>
        <p:sp>
          <p:nvSpPr>
            <p:cNvPr id="62480" name="Line 47"/>
            <p:cNvSpPr>
              <a:spLocks noChangeShapeType="1"/>
            </p:cNvSpPr>
            <p:nvPr/>
          </p:nvSpPr>
          <p:spPr bwMode="auto">
            <a:xfrm flipH="1" flipV="1">
              <a:off x="2186" y="1501"/>
              <a:ext cx="1966" cy="1197"/>
            </a:xfrm>
            <a:prstGeom prst="line">
              <a:avLst/>
            </a:prstGeom>
            <a:noFill/>
            <a:ln w="38100">
              <a:solidFill>
                <a:schemeClr val="tx1"/>
              </a:solidFill>
              <a:round/>
              <a:headEnd/>
              <a:tailEnd/>
            </a:ln>
          </p:spPr>
          <p:txBody>
            <a:bodyPr wrap="none" anchor="ctr"/>
            <a:lstStyle/>
            <a:p>
              <a:endParaRPr lang="en-US"/>
            </a:p>
          </p:txBody>
        </p:sp>
        <p:sp>
          <p:nvSpPr>
            <p:cNvPr id="62481" name="Line 48"/>
            <p:cNvSpPr>
              <a:spLocks noChangeShapeType="1"/>
            </p:cNvSpPr>
            <p:nvPr/>
          </p:nvSpPr>
          <p:spPr bwMode="auto">
            <a:xfrm flipH="1">
              <a:off x="1863" y="3085"/>
              <a:ext cx="2266" cy="803"/>
            </a:xfrm>
            <a:prstGeom prst="line">
              <a:avLst/>
            </a:prstGeom>
            <a:noFill/>
            <a:ln w="38100">
              <a:solidFill>
                <a:schemeClr val="tx1"/>
              </a:solidFill>
              <a:round/>
              <a:headEnd/>
              <a:tailEnd/>
            </a:ln>
          </p:spPr>
          <p:txBody>
            <a:bodyPr wrap="none" anchor="ctr"/>
            <a:lstStyle/>
            <a:p>
              <a:endParaRPr lang="en-US"/>
            </a:p>
          </p:txBody>
        </p:sp>
        <p:sp>
          <p:nvSpPr>
            <p:cNvPr id="62482" name="Oval 49"/>
            <p:cNvSpPr>
              <a:spLocks noChangeArrowheads="1"/>
            </p:cNvSpPr>
            <p:nvPr/>
          </p:nvSpPr>
          <p:spPr bwMode="auto">
            <a:xfrm>
              <a:off x="180" y="1295"/>
              <a:ext cx="2610" cy="2651"/>
            </a:xfrm>
            <a:prstGeom prst="ellipse">
              <a:avLst/>
            </a:prstGeom>
            <a:solidFill>
              <a:schemeClr val="bg1"/>
            </a:solidFill>
            <a:ln w="38100" algn="ctr">
              <a:solidFill>
                <a:schemeClr val="tx1"/>
              </a:solidFill>
              <a:round/>
              <a:headEnd/>
              <a:tailEnd/>
            </a:ln>
          </p:spPr>
          <p:txBody>
            <a:bodyPr wrap="none" anchor="ctr"/>
            <a:lstStyle/>
            <a:p>
              <a:endParaRPr lang="en-US"/>
            </a:p>
          </p:txBody>
        </p:sp>
        <p:sp>
          <p:nvSpPr>
            <p:cNvPr id="62483" name="Text Box 50"/>
            <p:cNvSpPr txBox="1">
              <a:spLocks noChangeArrowheads="1"/>
            </p:cNvSpPr>
            <p:nvPr/>
          </p:nvSpPr>
          <p:spPr bwMode="auto">
            <a:xfrm>
              <a:off x="985" y="1669"/>
              <a:ext cx="497" cy="365"/>
            </a:xfrm>
            <a:prstGeom prst="rect">
              <a:avLst/>
            </a:prstGeom>
            <a:noFill/>
            <a:ln w="9525" algn="ctr">
              <a:noFill/>
              <a:miter lim="800000"/>
              <a:headEnd/>
              <a:tailEnd/>
            </a:ln>
          </p:spPr>
          <p:txBody>
            <a:bodyPr>
              <a:spAutoFit/>
            </a:bodyPr>
            <a:lstStyle/>
            <a:p>
              <a:r>
                <a:rPr lang="en-US" sz="3200" b="1">
                  <a:solidFill>
                    <a:srgbClr val="7DC4C9"/>
                  </a:solidFill>
                </a:rPr>
                <a:t>T</a:t>
              </a:r>
              <a:r>
                <a:rPr lang="en-US" sz="3200" b="1" baseline="-25000">
                  <a:solidFill>
                    <a:srgbClr val="7DC4C9"/>
                  </a:solidFill>
                </a:rPr>
                <a:t>y</a:t>
              </a:r>
            </a:p>
          </p:txBody>
        </p:sp>
        <p:sp>
          <p:nvSpPr>
            <p:cNvPr id="62484" name="Text Box 51"/>
            <p:cNvSpPr txBox="1">
              <a:spLocks noChangeArrowheads="1"/>
            </p:cNvSpPr>
            <p:nvPr/>
          </p:nvSpPr>
          <p:spPr bwMode="auto">
            <a:xfrm>
              <a:off x="1067" y="2772"/>
              <a:ext cx="366" cy="365"/>
            </a:xfrm>
            <a:prstGeom prst="rect">
              <a:avLst/>
            </a:prstGeom>
            <a:noFill/>
            <a:ln w="9525" algn="ctr">
              <a:noFill/>
              <a:miter lim="800000"/>
              <a:headEnd/>
              <a:tailEnd/>
            </a:ln>
          </p:spPr>
          <p:txBody>
            <a:bodyPr wrap="none">
              <a:spAutoFit/>
            </a:bodyPr>
            <a:lstStyle/>
            <a:p>
              <a:r>
                <a:rPr lang="en-US" sz="3200">
                  <a:solidFill>
                    <a:srgbClr val="7DC4C9"/>
                  </a:solidFill>
                </a:rPr>
                <a:t>F</a:t>
              </a:r>
              <a:r>
                <a:rPr lang="en-US" sz="3200" baseline="-25000">
                  <a:solidFill>
                    <a:srgbClr val="7DC4C9"/>
                  </a:solidFill>
                </a:rPr>
                <a:t>g</a:t>
              </a:r>
            </a:p>
          </p:txBody>
        </p:sp>
        <p:sp>
          <p:nvSpPr>
            <p:cNvPr id="62485" name="Line 52"/>
            <p:cNvSpPr>
              <a:spLocks noChangeShapeType="1"/>
            </p:cNvSpPr>
            <p:nvPr/>
          </p:nvSpPr>
          <p:spPr bwMode="auto">
            <a:xfrm>
              <a:off x="1526" y="2673"/>
              <a:ext cx="0" cy="451"/>
            </a:xfrm>
            <a:prstGeom prst="line">
              <a:avLst/>
            </a:prstGeom>
            <a:noFill/>
            <a:ln w="28575">
              <a:solidFill>
                <a:srgbClr val="33CCCC"/>
              </a:solidFill>
              <a:round/>
              <a:headEnd/>
              <a:tailEnd type="triangle" w="med" len="med"/>
            </a:ln>
          </p:spPr>
          <p:txBody>
            <a:bodyPr wrap="none" anchor="ctr"/>
            <a:lstStyle/>
            <a:p>
              <a:endParaRPr lang="en-US"/>
            </a:p>
          </p:txBody>
        </p:sp>
        <p:sp>
          <p:nvSpPr>
            <p:cNvPr id="62486" name="AutoShape 53"/>
            <p:cNvSpPr>
              <a:spLocks noChangeArrowheads="1"/>
            </p:cNvSpPr>
            <p:nvPr/>
          </p:nvSpPr>
          <p:spPr bwMode="auto">
            <a:xfrm rot="2051297">
              <a:off x="1350" y="2342"/>
              <a:ext cx="433" cy="375"/>
            </a:xfrm>
            <a:prstGeom prst="flowChartMagneticDrum">
              <a:avLst/>
            </a:prstGeom>
            <a:solidFill>
              <a:schemeClr val="accent1">
                <a:alpha val="52156"/>
              </a:schemeClr>
            </a:solidFill>
            <a:ln w="9525">
              <a:solidFill>
                <a:schemeClr val="tx1"/>
              </a:solidFill>
              <a:round/>
              <a:headEnd/>
              <a:tailEnd/>
            </a:ln>
          </p:spPr>
          <p:txBody>
            <a:bodyPr wrap="none" anchor="ctr"/>
            <a:lstStyle/>
            <a:p>
              <a:endParaRPr lang="en-US"/>
            </a:p>
          </p:txBody>
        </p:sp>
        <p:sp>
          <p:nvSpPr>
            <p:cNvPr id="62487" name="Line 54"/>
            <p:cNvSpPr>
              <a:spLocks noChangeShapeType="1"/>
            </p:cNvSpPr>
            <p:nvPr/>
          </p:nvSpPr>
          <p:spPr bwMode="auto">
            <a:xfrm flipH="1" flipV="1">
              <a:off x="1515" y="1448"/>
              <a:ext cx="4" cy="829"/>
            </a:xfrm>
            <a:prstGeom prst="line">
              <a:avLst/>
            </a:prstGeom>
            <a:noFill/>
            <a:ln w="28575">
              <a:solidFill>
                <a:srgbClr val="99CCFF"/>
              </a:solidFill>
              <a:round/>
              <a:headEnd/>
              <a:tailEnd type="triangle" w="med" len="med"/>
            </a:ln>
          </p:spPr>
          <p:txBody>
            <a:bodyPr wrap="none" anchor="ct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4" name="Rectangle 2"/>
          <p:cNvSpPr>
            <a:spLocks noGrp="1" noChangeArrowheads="1"/>
          </p:cNvSpPr>
          <p:nvPr>
            <p:ph type="title"/>
          </p:nvPr>
        </p:nvSpPr>
        <p:spPr/>
        <p:txBody>
          <a:bodyPr>
            <a:normAutofit fontScale="90000"/>
          </a:bodyPr>
          <a:lstStyle/>
          <a:p>
            <a:r>
              <a:rPr lang="en-US" dirty="0"/>
              <a:t>Question 223.6.3 Question 123.23.2</a:t>
            </a:r>
          </a:p>
        </p:txBody>
      </p:sp>
      <p:sp>
        <p:nvSpPr>
          <p:cNvPr id="727045" name="Rectangle 3"/>
          <p:cNvSpPr>
            <a:spLocks noGrp="1" noChangeArrowheads="1"/>
          </p:cNvSpPr>
          <p:nvPr>
            <p:ph type="body" idx="1"/>
          </p:nvPr>
        </p:nvSpPr>
        <p:spPr>
          <a:xfrm>
            <a:off x="457200" y="2122714"/>
            <a:ext cx="8229600" cy="4525963"/>
          </a:xfrm>
        </p:spPr>
        <p:txBody>
          <a:bodyPr>
            <a:normAutofit/>
          </a:bodyPr>
          <a:lstStyle/>
          <a:p>
            <a:pPr marL="609600" indent="-609600" eaLnBrk="1" hangingPunct="1">
              <a:buFontTx/>
              <a:buNone/>
            </a:pPr>
            <a:r>
              <a:rPr lang="en-US" dirty="0"/>
              <a:t>A wave travels across a boundary between two different weight ropes. If it goes from the heavier to the lighter rope, the wave speed</a:t>
            </a:r>
          </a:p>
          <a:p>
            <a:pPr marL="990600" lvl="1" indent="-533400" eaLnBrk="1" hangingPunct="1">
              <a:buFontTx/>
              <a:buAutoNum type="alphaLcParenR"/>
            </a:pPr>
            <a:r>
              <a:rPr lang="en-US" sz="2000" dirty="0"/>
              <a:t>Increases</a:t>
            </a:r>
          </a:p>
          <a:p>
            <a:pPr marL="990600" lvl="1" indent="-533400" eaLnBrk="1" hangingPunct="1">
              <a:buFontTx/>
              <a:buAutoNum type="alphaLcParenR"/>
            </a:pPr>
            <a:r>
              <a:rPr lang="en-US" sz="2000" dirty="0"/>
              <a:t>Decreases</a:t>
            </a:r>
          </a:p>
          <a:p>
            <a:pPr marL="990600" lvl="1" indent="-533400" eaLnBrk="1" hangingPunct="1">
              <a:buFontTx/>
              <a:buAutoNum type="alphaLcParenR"/>
            </a:pPr>
            <a:r>
              <a:rPr lang="en-US" sz="2000" dirty="0"/>
              <a:t>Stays the same</a:t>
            </a:r>
          </a:p>
          <a:p>
            <a:pPr marL="990600" lvl="1" indent="-533400" eaLnBrk="1" hangingPunct="1">
              <a:buFontTx/>
              <a:buAutoNum type="alphaLcParenR"/>
            </a:pPr>
            <a:r>
              <a:rPr lang="en-US" sz="2000" dirty="0"/>
              <a:t>Can’t tell</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t="56057" r="819" b="31558"/>
          <a:stretch/>
        </p:blipFill>
        <p:spPr bwMode="auto">
          <a:xfrm>
            <a:off x="2189844" y="1026883"/>
            <a:ext cx="7086600" cy="1240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1596571" y="1407373"/>
            <a:ext cx="1277258" cy="355702"/>
          </a:xfrm>
          <a:custGeom>
            <a:avLst/>
            <a:gdLst>
              <a:gd name="connsiteX0" fmla="*/ 1277258 w 1277258"/>
              <a:gd name="connsiteY0" fmla="*/ 319331 h 355207"/>
              <a:gd name="connsiteX1" fmla="*/ 914400 w 1277258"/>
              <a:gd name="connsiteY1" fmla="*/ 304817 h 355207"/>
              <a:gd name="connsiteX2" fmla="*/ 653143 w 1277258"/>
              <a:gd name="connsiteY2" fmla="*/ 17 h 355207"/>
              <a:gd name="connsiteX3" fmla="*/ 348343 w 1277258"/>
              <a:gd name="connsiteY3" fmla="*/ 319331 h 355207"/>
              <a:gd name="connsiteX4" fmla="*/ 0 w 1277258"/>
              <a:gd name="connsiteY4" fmla="*/ 333845 h 355207"/>
              <a:gd name="connsiteX0" fmla="*/ 1277258 w 1277258"/>
              <a:gd name="connsiteY0" fmla="*/ 319826 h 355702"/>
              <a:gd name="connsiteX1" fmla="*/ 899886 w 1277258"/>
              <a:gd name="connsiteY1" fmla="*/ 247255 h 355702"/>
              <a:gd name="connsiteX2" fmla="*/ 653143 w 1277258"/>
              <a:gd name="connsiteY2" fmla="*/ 512 h 355702"/>
              <a:gd name="connsiteX3" fmla="*/ 348343 w 1277258"/>
              <a:gd name="connsiteY3" fmla="*/ 319826 h 355702"/>
              <a:gd name="connsiteX4" fmla="*/ 0 w 1277258"/>
              <a:gd name="connsiteY4" fmla="*/ 334340 h 355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258" h="355702">
                <a:moveTo>
                  <a:pt x="1277258" y="319826"/>
                </a:moveTo>
                <a:cubicBezTo>
                  <a:pt x="1147838" y="339178"/>
                  <a:pt x="1003905" y="300474"/>
                  <a:pt x="899886" y="247255"/>
                </a:cubicBezTo>
                <a:cubicBezTo>
                  <a:pt x="795867" y="194036"/>
                  <a:pt x="745067" y="-11583"/>
                  <a:pt x="653143" y="512"/>
                </a:cubicBezTo>
                <a:cubicBezTo>
                  <a:pt x="561219" y="12607"/>
                  <a:pt x="457200" y="264188"/>
                  <a:pt x="348343" y="319826"/>
                </a:cubicBezTo>
                <a:cubicBezTo>
                  <a:pt x="239486" y="375464"/>
                  <a:pt x="119743" y="354902"/>
                  <a:pt x="0" y="334340"/>
                </a:cubicBezTo>
              </a:path>
            </a:pathLst>
          </a:custGeom>
          <a:noFill/>
          <a:ln w="76200">
            <a:solidFill>
              <a:srgbClr val="21E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612571" y="1407373"/>
            <a:ext cx="6821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dirty="0"/>
              <a:t>Question 223.6.2</a:t>
            </a:r>
          </a:p>
        </p:txBody>
      </p:sp>
      <p:sp>
        <p:nvSpPr>
          <p:cNvPr id="53252" name="Rectangle 3"/>
          <p:cNvSpPr>
            <a:spLocks noGrp="1" noChangeArrowheads="1"/>
          </p:cNvSpPr>
          <p:nvPr>
            <p:ph idx="1"/>
          </p:nvPr>
        </p:nvSpPr>
        <p:spPr>
          <a:xfrm>
            <a:off x="442686" y="2151743"/>
            <a:ext cx="8229600" cy="4525963"/>
          </a:xfrm>
        </p:spPr>
        <p:txBody>
          <a:bodyPr/>
          <a:lstStyle/>
          <a:p>
            <a:pPr marL="609600" indent="-609600" eaLnBrk="1" hangingPunct="1">
              <a:buFontTx/>
              <a:buNone/>
            </a:pPr>
            <a:r>
              <a:rPr lang="en-US" dirty="0"/>
              <a:t>A wave travels across a boundary between two different weight ropes. If it goes from the lighter to the heavier rope, the reflected wave</a:t>
            </a:r>
          </a:p>
          <a:p>
            <a:pPr marL="609600" indent="-609600" eaLnBrk="1" hangingPunct="1">
              <a:buFontTx/>
              <a:buAutoNum type="alphaLcParenR"/>
            </a:pPr>
            <a:r>
              <a:rPr lang="en-US" dirty="0"/>
              <a:t>Is inverted</a:t>
            </a:r>
          </a:p>
          <a:p>
            <a:pPr marL="609600" indent="-609600" eaLnBrk="1" hangingPunct="1">
              <a:buFontTx/>
              <a:buAutoNum type="alphaLcParenR"/>
            </a:pPr>
            <a:r>
              <a:rPr lang="en-US" dirty="0"/>
              <a:t>Is not inverted</a:t>
            </a:r>
          </a:p>
          <a:p>
            <a:pPr marL="609600" indent="-609600" eaLnBrk="1" hangingPunct="1">
              <a:buFontTx/>
              <a:buAutoNum type="alphaLcParenR"/>
            </a:pPr>
            <a:r>
              <a:rPr lang="en-US" dirty="0"/>
              <a:t>Can’t tell</a:t>
            </a:r>
          </a:p>
        </p:txBody>
      </p:sp>
      <p:sp>
        <p:nvSpPr>
          <p:cNvPr id="53250" name="Slide Number Placeholder 5"/>
          <p:cNvSpPr>
            <a:spLocks noGrp="1"/>
          </p:cNvSpPr>
          <p:nvPr>
            <p:ph type="sldNum" sz="quarter" idx="12"/>
          </p:nvPr>
        </p:nvSpPr>
        <p:spPr>
          <a:noFill/>
        </p:spPr>
        <p:txBody>
          <a:bodyPr/>
          <a:lstStyle/>
          <a:p>
            <a:fld id="{74CD2813-E4C4-402A-A221-FA93E480D86C}" type="slidenum">
              <a:rPr lang="en-US" smtClean="0"/>
              <a:pPr/>
              <a:t>15</a:t>
            </a:fld>
            <a:endParaRPr lang="en-US"/>
          </a:p>
        </p:txBody>
      </p:sp>
      <p:pic>
        <p:nvPicPr>
          <p:cNvPr id="51005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t="56057" r="819" b="31558"/>
          <a:stretch/>
        </p:blipFill>
        <p:spPr bwMode="auto">
          <a:xfrm flipH="1">
            <a:off x="1348015" y="1103085"/>
            <a:ext cx="7086600" cy="1240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1943100" y="1457246"/>
            <a:ext cx="1152525" cy="335503"/>
          </a:xfrm>
          <a:custGeom>
            <a:avLst/>
            <a:gdLst>
              <a:gd name="connsiteX0" fmla="*/ 1152525 w 1152525"/>
              <a:gd name="connsiteY0" fmla="*/ 314404 h 335503"/>
              <a:gd name="connsiteX1" fmla="*/ 933450 w 1152525"/>
              <a:gd name="connsiteY1" fmla="*/ 257254 h 335503"/>
              <a:gd name="connsiteX2" fmla="*/ 781050 w 1152525"/>
              <a:gd name="connsiteY2" fmla="*/ 79 h 335503"/>
              <a:gd name="connsiteX3" fmla="*/ 571500 w 1152525"/>
              <a:gd name="connsiteY3" fmla="*/ 285829 h 335503"/>
              <a:gd name="connsiteX4" fmla="*/ 0 w 1152525"/>
              <a:gd name="connsiteY4" fmla="*/ 333454 h 335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525" h="335503">
                <a:moveTo>
                  <a:pt x="1152525" y="314404"/>
                </a:moveTo>
                <a:cubicBezTo>
                  <a:pt x="1073943" y="312022"/>
                  <a:pt x="995362" y="309641"/>
                  <a:pt x="933450" y="257254"/>
                </a:cubicBezTo>
                <a:cubicBezTo>
                  <a:pt x="871538" y="204867"/>
                  <a:pt x="841375" y="-4684"/>
                  <a:pt x="781050" y="79"/>
                </a:cubicBezTo>
                <a:cubicBezTo>
                  <a:pt x="720725" y="4841"/>
                  <a:pt x="701675" y="230267"/>
                  <a:pt x="571500" y="285829"/>
                </a:cubicBezTo>
                <a:cubicBezTo>
                  <a:pt x="441325" y="341391"/>
                  <a:pt x="220662" y="337422"/>
                  <a:pt x="0" y="33345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095625" y="1533525"/>
            <a:ext cx="419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p>
            <a:r>
              <a:rPr lang="en-US"/>
              <a:t>Winter 2007</a:t>
            </a:r>
          </a:p>
        </p:txBody>
      </p:sp>
      <p:sp>
        <p:nvSpPr>
          <p:cNvPr id="63491" name="Footer Placeholder 4"/>
          <p:cNvSpPr>
            <a:spLocks noGrp="1"/>
          </p:cNvSpPr>
          <p:nvPr>
            <p:ph type="ftr" sz="quarter" idx="11"/>
          </p:nvPr>
        </p:nvSpPr>
        <p:spPr>
          <a:noFill/>
        </p:spPr>
        <p:txBody>
          <a:bodyPr/>
          <a:lstStyle/>
          <a:p>
            <a:r>
              <a:rPr lang="en-US"/>
              <a:t>R. Todd Lines</a:t>
            </a:r>
          </a:p>
        </p:txBody>
      </p:sp>
      <p:sp>
        <p:nvSpPr>
          <p:cNvPr id="63492" name="Slide Number Placeholder 5"/>
          <p:cNvSpPr>
            <a:spLocks noGrp="1"/>
          </p:cNvSpPr>
          <p:nvPr>
            <p:ph type="sldNum" sz="quarter" idx="12"/>
          </p:nvPr>
        </p:nvSpPr>
        <p:spPr>
          <a:noFill/>
        </p:spPr>
        <p:txBody>
          <a:bodyPr/>
          <a:lstStyle/>
          <a:p>
            <a:fld id="{FEC60645-FEDE-4321-8C90-8A445AB3CA12}" type="slidenum">
              <a:rPr lang="en-US" smtClean="0"/>
              <a:pPr/>
              <a:t>16</a:t>
            </a:fld>
            <a:endParaRPr lang="en-US"/>
          </a:p>
        </p:txBody>
      </p:sp>
      <p:sp>
        <p:nvSpPr>
          <p:cNvPr id="63493" name="Rectangle 2"/>
          <p:cNvSpPr>
            <a:spLocks noGrp="1" noChangeArrowheads="1"/>
          </p:cNvSpPr>
          <p:nvPr>
            <p:ph type="title"/>
          </p:nvPr>
        </p:nvSpPr>
        <p:spPr/>
        <p:txBody>
          <a:bodyPr/>
          <a:lstStyle/>
          <a:p>
            <a:pPr eaLnBrk="1" hangingPunct="1"/>
            <a:r>
              <a:rPr lang="en-US"/>
              <a:t>Case 3: Semi-loose End</a:t>
            </a:r>
          </a:p>
        </p:txBody>
      </p:sp>
      <p:sp>
        <p:nvSpPr>
          <p:cNvPr id="63494" name="Rectangle 3"/>
          <p:cNvSpPr>
            <a:spLocks noGrp="1" noChangeArrowheads="1"/>
          </p:cNvSpPr>
          <p:nvPr>
            <p:ph type="body" idx="1"/>
          </p:nvPr>
        </p:nvSpPr>
        <p:spPr>
          <a:xfrm>
            <a:off x="457200" y="1600200"/>
            <a:ext cx="3367088" cy="4525963"/>
          </a:xfrm>
        </p:spPr>
        <p:txBody>
          <a:bodyPr/>
          <a:lstStyle/>
          <a:p>
            <a:pPr eaLnBrk="1" hangingPunct="1">
              <a:lnSpc>
                <a:spcPct val="80000"/>
              </a:lnSpc>
            </a:pPr>
            <a:r>
              <a:rPr lang="en-US" sz="2800"/>
              <a:t>Now the pulse is partially reflected</a:t>
            </a:r>
          </a:p>
          <a:p>
            <a:pPr eaLnBrk="1" hangingPunct="1">
              <a:lnSpc>
                <a:spcPct val="80000"/>
              </a:lnSpc>
            </a:pPr>
            <a:r>
              <a:rPr lang="en-US" sz="2800"/>
              <a:t>RHS rope sees a semi-fixed end point</a:t>
            </a:r>
          </a:p>
          <a:p>
            <a:pPr eaLnBrk="1" hangingPunct="1">
              <a:lnSpc>
                <a:spcPct val="80000"/>
              </a:lnSpc>
            </a:pPr>
            <a:r>
              <a:rPr lang="en-US" sz="2800"/>
              <a:t>LHS receives part of the pulse energy</a:t>
            </a:r>
          </a:p>
          <a:p>
            <a:pPr eaLnBrk="1" hangingPunct="1">
              <a:lnSpc>
                <a:spcPct val="80000"/>
              </a:lnSpc>
            </a:pPr>
            <a:r>
              <a:rPr lang="en-US" sz="2800"/>
              <a:t>New pulse has been “transmitted”</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895561"/>
            <a:ext cx="4597940" cy="3590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p>
            <a:r>
              <a:rPr lang="en-US"/>
              <a:t>Winter 2007</a:t>
            </a:r>
          </a:p>
        </p:txBody>
      </p:sp>
      <p:sp>
        <p:nvSpPr>
          <p:cNvPr id="64515" name="Footer Placeholder 4"/>
          <p:cNvSpPr>
            <a:spLocks noGrp="1"/>
          </p:cNvSpPr>
          <p:nvPr>
            <p:ph type="ftr" sz="quarter" idx="11"/>
          </p:nvPr>
        </p:nvSpPr>
        <p:spPr>
          <a:noFill/>
        </p:spPr>
        <p:txBody>
          <a:bodyPr/>
          <a:lstStyle/>
          <a:p>
            <a:r>
              <a:rPr lang="en-US"/>
              <a:t>R. Todd Lines</a:t>
            </a:r>
          </a:p>
        </p:txBody>
      </p:sp>
      <p:sp>
        <p:nvSpPr>
          <p:cNvPr id="64516" name="Slide Number Placeholder 5"/>
          <p:cNvSpPr>
            <a:spLocks noGrp="1"/>
          </p:cNvSpPr>
          <p:nvPr>
            <p:ph type="sldNum" sz="quarter" idx="12"/>
          </p:nvPr>
        </p:nvSpPr>
        <p:spPr>
          <a:noFill/>
        </p:spPr>
        <p:txBody>
          <a:bodyPr/>
          <a:lstStyle/>
          <a:p>
            <a:fld id="{8AE0FC15-F05C-481F-90B8-18635F0468E7}" type="slidenum">
              <a:rPr lang="en-US" smtClean="0"/>
              <a:pPr/>
              <a:t>17</a:t>
            </a:fld>
            <a:endParaRPr lang="en-US"/>
          </a:p>
        </p:txBody>
      </p:sp>
      <p:sp>
        <p:nvSpPr>
          <p:cNvPr id="64517" name="Rectangle 3"/>
          <p:cNvSpPr>
            <a:spLocks noGrp="1" noChangeArrowheads="1"/>
          </p:cNvSpPr>
          <p:nvPr>
            <p:ph type="title"/>
          </p:nvPr>
        </p:nvSpPr>
        <p:spPr/>
        <p:txBody>
          <a:bodyPr/>
          <a:lstStyle/>
          <a:p>
            <a:pPr eaLnBrk="1" hangingPunct="1"/>
            <a:r>
              <a:rPr lang="en-US"/>
              <a:t>Forces on the End of the Rope</a:t>
            </a:r>
          </a:p>
        </p:txBody>
      </p:sp>
      <p:grpSp>
        <p:nvGrpSpPr>
          <p:cNvPr id="2" name="Group 59"/>
          <p:cNvGrpSpPr>
            <a:grpSpLocks/>
          </p:cNvGrpSpPr>
          <p:nvPr/>
        </p:nvGrpSpPr>
        <p:grpSpPr bwMode="auto">
          <a:xfrm>
            <a:off x="7938" y="1196621"/>
            <a:ext cx="9142413" cy="5072062"/>
            <a:chOff x="0" y="751"/>
            <a:chExt cx="5759" cy="3195"/>
          </a:xfrm>
        </p:grpSpPr>
        <p:grpSp>
          <p:nvGrpSpPr>
            <p:cNvPr id="3" name="Group 4"/>
            <p:cNvGrpSpPr>
              <a:grpSpLocks/>
            </p:cNvGrpSpPr>
            <p:nvPr/>
          </p:nvGrpSpPr>
          <p:grpSpPr bwMode="auto">
            <a:xfrm>
              <a:off x="444" y="751"/>
              <a:ext cx="4847" cy="1224"/>
              <a:chOff x="444" y="868"/>
              <a:chExt cx="4847" cy="1224"/>
            </a:xfrm>
          </p:grpSpPr>
          <p:sp>
            <p:nvSpPr>
              <p:cNvPr id="64555" name="AutoShape 5"/>
              <p:cNvSpPr>
                <a:spLocks noChangeArrowheads="1"/>
              </p:cNvSpPr>
              <p:nvPr/>
            </p:nvSpPr>
            <p:spPr bwMode="auto">
              <a:xfrm rot="8906288" flipH="1">
                <a:off x="444" y="1873"/>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56" name="AutoShape 6"/>
              <p:cNvSpPr>
                <a:spLocks noChangeArrowheads="1"/>
              </p:cNvSpPr>
              <p:nvPr/>
            </p:nvSpPr>
            <p:spPr bwMode="auto">
              <a:xfrm rot="8685633" flipH="1">
                <a:off x="766" y="1647"/>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57" name="AutoShape 7"/>
              <p:cNvSpPr>
                <a:spLocks noChangeArrowheads="1"/>
              </p:cNvSpPr>
              <p:nvPr/>
            </p:nvSpPr>
            <p:spPr bwMode="auto">
              <a:xfrm rot="8843297" flipH="1">
                <a:off x="1069" y="1435"/>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58" name="AutoShape 8"/>
              <p:cNvSpPr>
                <a:spLocks noChangeArrowheads="1"/>
              </p:cNvSpPr>
              <p:nvPr/>
            </p:nvSpPr>
            <p:spPr bwMode="auto">
              <a:xfrm rot="8937746" flipH="1">
                <a:off x="1373" y="1228"/>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59" name="AutoShape 9"/>
              <p:cNvSpPr>
                <a:spLocks noChangeArrowheads="1"/>
              </p:cNvSpPr>
              <p:nvPr/>
            </p:nvSpPr>
            <p:spPr bwMode="auto">
              <a:xfrm rot="9387045" flipH="1">
                <a:off x="1693" y="1051"/>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60" name="AutoShape 10"/>
              <p:cNvSpPr>
                <a:spLocks noChangeArrowheads="1"/>
              </p:cNvSpPr>
              <p:nvPr/>
            </p:nvSpPr>
            <p:spPr bwMode="auto">
              <a:xfrm rot="9822954" flipH="1">
                <a:off x="2027" y="918"/>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61" name="AutoShape 11"/>
              <p:cNvSpPr>
                <a:spLocks noChangeArrowheads="1"/>
              </p:cNvSpPr>
              <p:nvPr/>
            </p:nvSpPr>
            <p:spPr bwMode="auto">
              <a:xfrm rot="10699326" flipH="1">
                <a:off x="2379" y="868"/>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62" name="AutoShape 12"/>
              <p:cNvSpPr>
                <a:spLocks noChangeArrowheads="1"/>
              </p:cNvSpPr>
              <p:nvPr/>
            </p:nvSpPr>
            <p:spPr bwMode="auto">
              <a:xfrm rot="321144">
                <a:off x="2784" y="873"/>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63" name="AutoShape 13"/>
              <p:cNvSpPr>
                <a:spLocks noChangeArrowheads="1"/>
              </p:cNvSpPr>
              <p:nvPr/>
            </p:nvSpPr>
            <p:spPr bwMode="auto">
              <a:xfrm rot="1103145">
                <a:off x="3145" y="959"/>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64" name="AutoShape 14"/>
              <p:cNvSpPr>
                <a:spLocks noChangeArrowheads="1"/>
              </p:cNvSpPr>
              <p:nvPr/>
            </p:nvSpPr>
            <p:spPr bwMode="auto">
              <a:xfrm rot="1507549">
                <a:off x="3497" y="1065"/>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65" name="AutoShape 15"/>
              <p:cNvSpPr>
                <a:spLocks noChangeArrowheads="1"/>
              </p:cNvSpPr>
              <p:nvPr/>
            </p:nvSpPr>
            <p:spPr bwMode="auto">
              <a:xfrm rot="2051297">
                <a:off x="3817" y="1242"/>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grpSp>
            <p:nvGrpSpPr>
              <p:cNvPr id="4" name="Group 16"/>
              <p:cNvGrpSpPr>
                <a:grpSpLocks/>
              </p:cNvGrpSpPr>
              <p:nvPr/>
            </p:nvGrpSpPr>
            <p:grpSpPr bwMode="auto">
              <a:xfrm rot="2051297">
                <a:off x="4052" y="1663"/>
                <a:ext cx="1239" cy="230"/>
                <a:chOff x="2742" y="2660"/>
                <a:chExt cx="1239" cy="230"/>
              </a:xfrm>
            </p:grpSpPr>
            <p:sp>
              <p:nvSpPr>
                <p:cNvPr id="64567" name="AutoShape 17"/>
                <p:cNvSpPr>
                  <a:spLocks noChangeArrowheads="1"/>
                </p:cNvSpPr>
                <p:nvPr/>
              </p:nvSpPr>
              <p:spPr bwMode="auto">
                <a:xfrm>
                  <a:off x="2742" y="2660"/>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68" name="AutoShape 18"/>
                <p:cNvSpPr>
                  <a:spLocks noChangeArrowheads="1"/>
                </p:cNvSpPr>
                <p:nvPr/>
              </p:nvSpPr>
              <p:spPr bwMode="auto">
                <a:xfrm>
                  <a:off x="3112" y="2665"/>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64569" name="AutoShape 19"/>
                <p:cNvSpPr>
                  <a:spLocks noChangeArrowheads="1"/>
                </p:cNvSpPr>
                <p:nvPr/>
              </p:nvSpPr>
              <p:spPr bwMode="auto">
                <a:xfrm>
                  <a:off x="3505" y="2671"/>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grpSp>
        </p:grpSp>
        <p:sp>
          <p:nvSpPr>
            <p:cNvPr id="64520" name="Line 23"/>
            <p:cNvSpPr>
              <a:spLocks noChangeShapeType="1"/>
            </p:cNvSpPr>
            <p:nvPr/>
          </p:nvSpPr>
          <p:spPr bwMode="auto">
            <a:xfrm flipH="1">
              <a:off x="3548" y="1600"/>
              <a:ext cx="1388" cy="320"/>
            </a:xfrm>
            <a:prstGeom prst="line">
              <a:avLst/>
            </a:prstGeom>
            <a:noFill/>
            <a:ln w="25400">
              <a:solidFill>
                <a:schemeClr val="tx1"/>
              </a:solidFill>
              <a:round/>
              <a:headEnd/>
              <a:tailEnd/>
            </a:ln>
          </p:spPr>
          <p:txBody>
            <a:bodyPr wrap="none" anchor="ctr"/>
            <a:lstStyle/>
            <a:p>
              <a:endParaRPr lang="en-US"/>
            </a:p>
          </p:txBody>
        </p:sp>
        <p:sp>
          <p:nvSpPr>
            <p:cNvPr id="64521" name="Oval 26"/>
            <p:cNvSpPr>
              <a:spLocks noChangeArrowheads="1"/>
            </p:cNvSpPr>
            <p:nvPr/>
          </p:nvSpPr>
          <p:spPr bwMode="auto">
            <a:xfrm>
              <a:off x="2825" y="1902"/>
              <a:ext cx="1764" cy="1709"/>
            </a:xfrm>
            <a:prstGeom prst="ellipse">
              <a:avLst/>
            </a:prstGeom>
            <a:solidFill>
              <a:schemeClr val="bg1"/>
            </a:solidFill>
            <a:ln w="28575" algn="ctr">
              <a:solidFill>
                <a:schemeClr val="tx1"/>
              </a:solidFill>
              <a:round/>
              <a:headEnd/>
              <a:tailEnd/>
            </a:ln>
          </p:spPr>
          <p:txBody>
            <a:bodyPr wrap="none" anchor="ctr"/>
            <a:lstStyle/>
            <a:p>
              <a:endParaRPr lang="en-US"/>
            </a:p>
          </p:txBody>
        </p:sp>
        <p:sp>
          <p:nvSpPr>
            <p:cNvPr id="64522" name="Line 28"/>
            <p:cNvSpPr>
              <a:spLocks noChangeShapeType="1"/>
            </p:cNvSpPr>
            <p:nvPr/>
          </p:nvSpPr>
          <p:spPr bwMode="auto">
            <a:xfrm>
              <a:off x="3708" y="2796"/>
              <a:ext cx="0" cy="264"/>
            </a:xfrm>
            <a:prstGeom prst="line">
              <a:avLst/>
            </a:prstGeom>
            <a:noFill/>
            <a:ln w="28575">
              <a:solidFill>
                <a:srgbClr val="33CCCC"/>
              </a:solidFill>
              <a:round/>
              <a:headEnd/>
              <a:tailEnd type="triangle" w="med" len="med"/>
            </a:ln>
          </p:spPr>
          <p:txBody>
            <a:bodyPr wrap="none" anchor="ctr"/>
            <a:lstStyle/>
            <a:p>
              <a:endParaRPr lang="en-US"/>
            </a:p>
          </p:txBody>
        </p:sp>
        <p:grpSp>
          <p:nvGrpSpPr>
            <p:cNvPr id="5" name="Group 29"/>
            <p:cNvGrpSpPr>
              <a:grpSpLocks/>
            </p:cNvGrpSpPr>
            <p:nvPr/>
          </p:nvGrpSpPr>
          <p:grpSpPr bwMode="auto">
            <a:xfrm>
              <a:off x="2961" y="2081"/>
              <a:ext cx="1565" cy="1258"/>
              <a:chOff x="3235" y="2328"/>
              <a:chExt cx="1565" cy="1258"/>
            </a:xfrm>
          </p:grpSpPr>
          <p:sp>
            <p:nvSpPr>
              <p:cNvPr id="64542" name="Line 30"/>
              <p:cNvSpPr>
                <a:spLocks noChangeShapeType="1"/>
              </p:cNvSpPr>
              <p:nvPr/>
            </p:nvSpPr>
            <p:spPr bwMode="auto">
              <a:xfrm>
                <a:off x="3860" y="2941"/>
                <a:ext cx="251" cy="4"/>
              </a:xfrm>
              <a:prstGeom prst="line">
                <a:avLst/>
              </a:prstGeom>
              <a:noFill/>
              <a:ln w="28575">
                <a:solidFill>
                  <a:srgbClr val="3366FF"/>
                </a:solidFill>
                <a:round/>
                <a:headEnd/>
                <a:tailEnd type="triangle" w="med" len="med"/>
              </a:ln>
            </p:spPr>
            <p:txBody>
              <a:bodyPr wrap="none" anchor="ctr"/>
              <a:lstStyle/>
              <a:p>
                <a:endParaRPr lang="en-US"/>
              </a:p>
            </p:txBody>
          </p:sp>
          <p:sp>
            <p:nvSpPr>
              <p:cNvPr id="64543" name="AutoShape 31"/>
              <p:cNvSpPr>
                <a:spLocks noChangeArrowheads="1"/>
              </p:cNvSpPr>
              <p:nvPr/>
            </p:nvSpPr>
            <p:spPr bwMode="auto">
              <a:xfrm rot="2051297">
                <a:off x="3781" y="2925"/>
                <a:ext cx="476" cy="219"/>
              </a:xfrm>
              <a:prstGeom prst="flowChartMagneticDrum">
                <a:avLst/>
              </a:prstGeom>
              <a:solidFill>
                <a:schemeClr val="accent1">
                  <a:alpha val="52156"/>
                </a:schemeClr>
              </a:solidFill>
              <a:ln w="9525">
                <a:solidFill>
                  <a:schemeClr val="tx1"/>
                </a:solidFill>
                <a:round/>
                <a:headEnd/>
                <a:tailEnd/>
              </a:ln>
            </p:spPr>
            <p:txBody>
              <a:bodyPr wrap="none" anchor="ctr"/>
              <a:lstStyle/>
              <a:p>
                <a:endParaRPr lang="en-US"/>
              </a:p>
            </p:txBody>
          </p:sp>
          <p:sp>
            <p:nvSpPr>
              <p:cNvPr id="64544" name="Line 32"/>
              <p:cNvSpPr>
                <a:spLocks noChangeShapeType="1"/>
              </p:cNvSpPr>
              <p:nvPr/>
            </p:nvSpPr>
            <p:spPr bwMode="auto">
              <a:xfrm flipV="1">
                <a:off x="3870" y="2532"/>
                <a:ext cx="0" cy="402"/>
              </a:xfrm>
              <a:prstGeom prst="line">
                <a:avLst/>
              </a:prstGeom>
              <a:noFill/>
              <a:ln w="28575">
                <a:solidFill>
                  <a:srgbClr val="3366FF"/>
                </a:solidFill>
                <a:round/>
                <a:headEnd/>
                <a:tailEnd type="triangle" w="med" len="med"/>
              </a:ln>
            </p:spPr>
            <p:txBody>
              <a:bodyPr wrap="none" anchor="ctr"/>
              <a:lstStyle/>
              <a:p>
                <a:endParaRPr lang="en-US"/>
              </a:p>
            </p:txBody>
          </p:sp>
          <p:sp>
            <p:nvSpPr>
              <p:cNvPr id="64545" name="Line 33"/>
              <p:cNvSpPr>
                <a:spLocks noChangeShapeType="1"/>
              </p:cNvSpPr>
              <p:nvPr/>
            </p:nvSpPr>
            <p:spPr bwMode="auto">
              <a:xfrm flipH="1" flipV="1">
                <a:off x="3479" y="2643"/>
                <a:ext cx="393" cy="302"/>
              </a:xfrm>
              <a:prstGeom prst="line">
                <a:avLst/>
              </a:prstGeom>
              <a:noFill/>
              <a:ln w="28575">
                <a:solidFill>
                  <a:srgbClr val="3366FF"/>
                </a:solidFill>
                <a:round/>
                <a:headEnd/>
                <a:tailEnd type="triangle" w="med" len="med"/>
              </a:ln>
            </p:spPr>
            <p:txBody>
              <a:bodyPr wrap="none" anchor="ctr"/>
              <a:lstStyle/>
              <a:p>
                <a:endParaRPr lang="en-US"/>
              </a:p>
            </p:txBody>
          </p:sp>
          <p:sp>
            <p:nvSpPr>
              <p:cNvPr id="64546" name="Text Box 34"/>
              <p:cNvSpPr txBox="1">
                <a:spLocks noChangeArrowheads="1"/>
              </p:cNvSpPr>
              <p:nvPr/>
            </p:nvSpPr>
            <p:spPr bwMode="auto">
              <a:xfrm>
                <a:off x="3235" y="2455"/>
                <a:ext cx="204" cy="231"/>
              </a:xfrm>
              <a:prstGeom prst="rect">
                <a:avLst/>
              </a:prstGeom>
              <a:noFill/>
              <a:ln w="9525" algn="ctr">
                <a:noFill/>
                <a:miter lim="800000"/>
                <a:headEnd/>
                <a:tailEnd/>
              </a:ln>
            </p:spPr>
            <p:txBody>
              <a:bodyPr wrap="none">
                <a:spAutoFit/>
              </a:bodyPr>
              <a:lstStyle/>
              <a:p>
                <a:r>
                  <a:rPr lang="en-US" b="1">
                    <a:solidFill>
                      <a:srgbClr val="3366FF"/>
                    </a:solidFill>
                  </a:rPr>
                  <a:t>T</a:t>
                </a:r>
              </a:p>
            </p:txBody>
          </p:sp>
          <p:sp>
            <p:nvSpPr>
              <p:cNvPr id="64547" name="Text Box 35"/>
              <p:cNvSpPr txBox="1">
                <a:spLocks noChangeArrowheads="1"/>
              </p:cNvSpPr>
              <p:nvPr/>
            </p:nvSpPr>
            <p:spPr bwMode="auto">
              <a:xfrm>
                <a:off x="3239" y="2835"/>
                <a:ext cx="257" cy="231"/>
              </a:xfrm>
              <a:prstGeom prst="rect">
                <a:avLst/>
              </a:prstGeom>
              <a:noFill/>
              <a:ln w="9525" algn="ctr">
                <a:noFill/>
                <a:miter lim="800000"/>
                <a:headEnd/>
                <a:tailEnd/>
              </a:ln>
            </p:spPr>
            <p:txBody>
              <a:bodyPr wrap="none">
                <a:spAutoFit/>
              </a:bodyPr>
              <a:lstStyle/>
              <a:p>
                <a:r>
                  <a:rPr lang="en-US" b="1">
                    <a:solidFill>
                      <a:srgbClr val="3366FF"/>
                    </a:solidFill>
                  </a:rPr>
                  <a:t>T</a:t>
                </a:r>
                <a:r>
                  <a:rPr lang="en-US" b="1" baseline="-25000">
                    <a:solidFill>
                      <a:srgbClr val="3366FF"/>
                    </a:solidFill>
                  </a:rPr>
                  <a:t>x</a:t>
                </a:r>
              </a:p>
            </p:txBody>
          </p:sp>
          <p:sp>
            <p:nvSpPr>
              <p:cNvPr id="64548" name="Text Box 36"/>
              <p:cNvSpPr txBox="1">
                <a:spLocks noChangeArrowheads="1"/>
              </p:cNvSpPr>
              <p:nvPr/>
            </p:nvSpPr>
            <p:spPr bwMode="auto">
              <a:xfrm>
                <a:off x="3811" y="2328"/>
                <a:ext cx="257" cy="231"/>
              </a:xfrm>
              <a:prstGeom prst="rect">
                <a:avLst/>
              </a:prstGeom>
              <a:noFill/>
              <a:ln w="9525" algn="ctr">
                <a:noFill/>
                <a:miter lim="800000"/>
                <a:headEnd/>
                <a:tailEnd/>
              </a:ln>
            </p:spPr>
            <p:txBody>
              <a:bodyPr wrap="none">
                <a:spAutoFit/>
              </a:bodyPr>
              <a:lstStyle/>
              <a:p>
                <a:r>
                  <a:rPr lang="en-US" b="1">
                    <a:solidFill>
                      <a:srgbClr val="3366FF"/>
                    </a:solidFill>
                  </a:rPr>
                  <a:t>T</a:t>
                </a:r>
                <a:r>
                  <a:rPr lang="en-US" b="1" baseline="-25000">
                    <a:solidFill>
                      <a:srgbClr val="3366FF"/>
                    </a:solidFill>
                  </a:rPr>
                  <a:t>y</a:t>
                </a:r>
              </a:p>
            </p:txBody>
          </p:sp>
          <p:sp>
            <p:nvSpPr>
              <p:cNvPr id="64549" name="Line 37"/>
              <p:cNvSpPr>
                <a:spLocks noChangeShapeType="1"/>
              </p:cNvSpPr>
              <p:nvPr/>
            </p:nvSpPr>
            <p:spPr bwMode="auto">
              <a:xfrm flipV="1">
                <a:off x="4149" y="2709"/>
                <a:ext cx="8" cy="430"/>
              </a:xfrm>
              <a:prstGeom prst="line">
                <a:avLst/>
              </a:prstGeom>
              <a:noFill/>
              <a:ln w="28575">
                <a:solidFill>
                  <a:srgbClr val="99CCFF"/>
                </a:solidFill>
                <a:round/>
                <a:headEnd/>
                <a:tailEnd type="triangle" w="med" len="med"/>
              </a:ln>
            </p:spPr>
            <p:txBody>
              <a:bodyPr wrap="none" anchor="ctr"/>
              <a:lstStyle/>
              <a:p>
                <a:endParaRPr lang="en-US"/>
              </a:p>
            </p:txBody>
          </p:sp>
          <p:sp>
            <p:nvSpPr>
              <p:cNvPr id="64550" name="Line 38"/>
              <p:cNvSpPr>
                <a:spLocks noChangeShapeType="1"/>
              </p:cNvSpPr>
              <p:nvPr/>
            </p:nvSpPr>
            <p:spPr bwMode="auto">
              <a:xfrm flipV="1">
                <a:off x="4159" y="3132"/>
                <a:ext cx="357" cy="0"/>
              </a:xfrm>
              <a:prstGeom prst="line">
                <a:avLst/>
              </a:prstGeom>
              <a:noFill/>
              <a:ln w="28575">
                <a:solidFill>
                  <a:srgbClr val="99CCFF"/>
                </a:solidFill>
                <a:round/>
                <a:headEnd/>
                <a:tailEnd type="triangle" w="med" len="med"/>
              </a:ln>
            </p:spPr>
            <p:txBody>
              <a:bodyPr wrap="none" anchor="ctr"/>
              <a:lstStyle/>
              <a:p>
                <a:endParaRPr lang="en-US"/>
              </a:p>
            </p:txBody>
          </p:sp>
          <p:sp>
            <p:nvSpPr>
              <p:cNvPr id="64551" name="Line 39"/>
              <p:cNvSpPr>
                <a:spLocks noChangeShapeType="1"/>
              </p:cNvSpPr>
              <p:nvPr/>
            </p:nvSpPr>
            <p:spPr bwMode="auto">
              <a:xfrm>
                <a:off x="4147" y="3128"/>
                <a:ext cx="393" cy="302"/>
              </a:xfrm>
              <a:prstGeom prst="line">
                <a:avLst/>
              </a:prstGeom>
              <a:noFill/>
              <a:ln w="28575">
                <a:solidFill>
                  <a:srgbClr val="99CCFF"/>
                </a:solidFill>
                <a:round/>
                <a:headEnd/>
                <a:tailEnd type="triangle" w="med" len="med"/>
              </a:ln>
            </p:spPr>
            <p:txBody>
              <a:bodyPr wrap="none" anchor="ctr"/>
              <a:lstStyle/>
              <a:p>
                <a:endParaRPr lang="en-US"/>
              </a:p>
            </p:txBody>
          </p:sp>
          <p:sp>
            <p:nvSpPr>
              <p:cNvPr id="64552" name="Text Box 40"/>
              <p:cNvSpPr txBox="1">
                <a:spLocks noChangeArrowheads="1"/>
              </p:cNvSpPr>
              <p:nvPr/>
            </p:nvSpPr>
            <p:spPr bwMode="auto">
              <a:xfrm>
                <a:off x="4527" y="3355"/>
                <a:ext cx="204" cy="231"/>
              </a:xfrm>
              <a:prstGeom prst="rect">
                <a:avLst/>
              </a:prstGeom>
              <a:noFill/>
              <a:ln w="9525" algn="ctr">
                <a:noFill/>
                <a:miter lim="800000"/>
                <a:headEnd/>
                <a:tailEnd/>
              </a:ln>
            </p:spPr>
            <p:txBody>
              <a:bodyPr wrap="none">
                <a:spAutoFit/>
              </a:bodyPr>
              <a:lstStyle/>
              <a:p>
                <a:r>
                  <a:rPr lang="en-US" b="1">
                    <a:solidFill>
                      <a:srgbClr val="7DC4C9"/>
                    </a:solidFill>
                  </a:rPr>
                  <a:t>T</a:t>
                </a:r>
              </a:p>
            </p:txBody>
          </p:sp>
          <p:sp>
            <p:nvSpPr>
              <p:cNvPr id="64553" name="Text Box 41"/>
              <p:cNvSpPr txBox="1">
                <a:spLocks noChangeArrowheads="1"/>
              </p:cNvSpPr>
              <p:nvPr/>
            </p:nvSpPr>
            <p:spPr bwMode="auto">
              <a:xfrm>
                <a:off x="4183" y="2579"/>
                <a:ext cx="257" cy="231"/>
              </a:xfrm>
              <a:prstGeom prst="rect">
                <a:avLst/>
              </a:prstGeom>
              <a:noFill/>
              <a:ln w="9525" algn="ctr">
                <a:noFill/>
                <a:miter lim="800000"/>
                <a:headEnd/>
                <a:tailEnd/>
              </a:ln>
            </p:spPr>
            <p:txBody>
              <a:bodyPr>
                <a:spAutoFit/>
              </a:bodyPr>
              <a:lstStyle/>
              <a:p>
                <a:r>
                  <a:rPr lang="en-US" b="1">
                    <a:solidFill>
                      <a:srgbClr val="7DC4C9"/>
                    </a:solidFill>
                  </a:rPr>
                  <a:t>T</a:t>
                </a:r>
                <a:r>
                  <a:rPr lang="en-US" b="1" baseline="-25000">
                    <a:solidFill>
                      <a:srgbClr val="7DC4C9"/>
                    </a:solidFill>
                  </a:rPr>
                  <a:t>y</a:t>
                </a:r>
              </a:p>
            </p:txBody>
          </p:sp>
          <p:sp>
            <p:nvSpPr>
              <p:cNvPr id="64554" name="Text Box 42"/>
              <p:cNvSpPr txBox="1">
                <a:spLocks noChangeArrowheads="1"/>
              </p:cNvSpPr>
              <p:nvPr/>
            </p:nvSpPr>
            <p:spPr bwMode="auto">
              <a:xfrm>
                <a:off x="4543" y="2987"/>
                <a:ext cx="257" cy="231"/>
              </a:xfrm>
              <a:prstGeom prst="rect">
                <a:avLst/>
              </a:prstGeom>
              <a:noFill/>
              <a:ln w="9525" algn="ctr">
                <a:noFill/>
                <a:miter lim="800000"/>
                <a:headEnd/>
                <a:tailEnd/>
              </a:ln>
            </p:spPr>
            <p:txBody>
              <a:bodyPr wrap="none">
                <a:spAutoFit/>
              </a:bodyPr>
              <a:lstStyle/>
              <a:p>
                <a:r>
                  <a:rPr lang="en-US" b="1">
                    <a:solidFill>
                      <a:srgbClr val="7DC4C9"/>
                    </a:solidFill>
                  </a:rPr>
                  <a:t>T</a:t>
                </a:r>
                <a:r>
                  <a:rPr lang="en-US" b="1" baseline="-25000">
                    <a:solidFill>
                      <a:srgbClr val="7DC4C9"/>
                    </a:solidFill>
                  </a:rPr>
                  <a:t>x</a:t>
                </a:r>
              </a:p>
            </p:txBody>
          </p:sp>
        </p:grpSp>
        <p:sp>
          <p:nvSpPr>
            <p:cNvPr id="64524" name="Text Box 43"/>
            <p:cNvSpPr txBox="1">
              <a:spLocks noChangeArrowheads="1"/>
            </p:cNvSpPr>
            <p:nvPr/>
          </p:nvSpPr>
          <p:spPr bwMode="auto">
            <a:xfrm>
              <a:off x="3393" y="2903"/>
              <a:ext cx="257" cy="231"/>
            </a:xfrm>
            <a:prstGeom prst="rect">
              <a:avLst/>
            </a:prstGeom>
            <a:noFill/>
            <a:ln w="9525" algn="ctr">
              <a:noFill/>
              <a:miter lim="800000"/>
              <a:headEnd/>
              <a:tailEnd/>
            </a:ln>
          </p:spPr>
          <p:txBody>
            <a:bodyPr wrap="none">
              <a:spAutoFit/>
            </a:bodyPr>
            <a:lstStyle/>
            <a:p>
              <a:r>
                <a:rPr lang="en-US">
                  <a:solidFill>
                    <a:srgbClr val="7DC4C9"/>
                  </a:solidFill>
                </a:rPr>
                <a:t>F</a:t>
              </a:r>
              <a:r>
                <a:rPr lang="en-US" baseline="-25000">
                  <a:solidFill>
                    <a:srgbClr val="7DC4C9"/>
                  </a:solidFill>
                </a:rPr>
                <a:t>g</a:t>
              </a:r>
            </a:p>
          </p:txBody>
        </p:sp>
        <p:sp>
          <p:nvSpPr>
            <p:cNvPr id="64525" name="Line 44"/>
            <p:cNvSpPr>
              <a:spLocks noChangeShapeType="1"/>
            </p:cNvSpPr>
            <p:nvPr/>
          </p:nvSpPr>
          <p:spPr bwMode="auto">
            <a:xfrm>
              <a:off x="3876" y="2880"/>
              <a:ext cx="0" cy="295"/>
            </a:xfrm>
            <a:prstGeom prst="line">
              <a:avLst/>
            </a:prstGeom>
            <a:noFill/>
            <a:ln w="28575">
              <a:solidFill>
                <a:schemeClr val="accent2"/>
              </a:solidFill>
              <a:round/>
              <a:headEnd/>
              <a:tailEnd type="triangle" w="med" len="med"/>
            </a:ln>
          </p:spPr>
          <p:txBody>
            <a:bodyPr wrap="none" anchor="ctr"/>
            <a:lstStyle/>
            <a:p>
              <a:endParaRPr lang="en-US"/>
            </a:p>
          </p:txBody>
        </p:sp>
        <p:sp>
          <p:nvSpPr>
            <p:cNvPr id="64526" name="Text Box 45"/>
            <p:cNvSpPr txBox="1">
              <a:spLocks noChangeArrowheads="1"/>
            </p:cNvSpPr>
            <p:nvPr/>
          </p:nvSpPr>
          <p:spPr bwMode="auto">
            <a:xfrm>
              <a:off x="3714" y="3120"/>
              <a:ext cx="427" cy="231"/>
            </a:xfrm>
            <a:prstGeom prst="rect">
              <a:avLst/>
            </a:prstGeom>
            <a:noFill/>
            <a:ln w="9525" algn="ctr">
              <a:noFill/>
              <a:miter lim="800000"/>
              <a:headEnd/>
              <a:tailEnd/>
            </a:ln>
          </p:spPr>
          <p:txBody>
            <a:bodyPr wrap="none">
              <a:spAutoFit/>
            </a:bodyPr>
            <a:lstStyle/>
            <a:p>
              <a:r>
                <a:rPr lang="en-US">
                  <a:solidFill>
                    <a:schemeClr val="accent2"/>
                  </a:solidFill>
                </a:rPr>
                <a:t>F</a:t>
              </a:r>
              <a:r>
                <a:rPr lang="en-US" baseline="-25000">
                  <a:solidFill>
                    <a:schemeClr val="accent2"/>
                  </a:solidFill>
                </a:rPr>
                <a:t>RHSl</a:t>
              </a:r>
            </a:p>
          </p:txBody>
        </p:sp>
        <p:sp>
          <p:nvSpPr>
            <p:cNvPr id="64527" name="Oval 46"/>
            <p:cNvSpPr>
              <a:spLocks noChangeArrowheads="1"/>
            </p:cNvSpPr>
            <p:nvPr/>
          </p:nvSpPr>
          <p:spPr bwMode="auto">
            <a:xfrm>
              <a:off x="3648" y="2671"/>
              <a:ext cx="438" cy="429"/>
            </a:xfrm>
            <a:prstGeom prst="ellipse">
              <a:avLst/>
            </a:prstGeom>
            <a:noFill/>
            <a:ln w="38100" algn="ctr">
              <a:solidFill>
                <a:schemeClr val="tx1"/>
              </a:solidFill>
              <a:round/>
              <a:headEnd/>
              <a:tailEnd/>
            </a:ln>
          </p:spPr>
          <p:txBody>
            <a:bodyPr wrap="none" anchor="ctr"/>
            <a:lstStyle/>
            <a:p>
              <a:endParaRPr lang="en-US"/>
            </a:p>
          </p:txBody>
        </p:sp>
        <p:sp>
          <p:nvSpPr>
            <p:cNvPr id="64528" name="Line 47"/>
            <p:cNvSpPr>
              <a:spLocks noChangeShapeType="1"/>
            </p:cNvSpPr>
            <p:nvPr/>
          </p:nvSpPr>
          <p:spPr bwMode="auto">
            <a:xfrm flipH="1" flipV="1">
              <a:off x="1989" y="1495"/>
              <a:ext cx="1975" cy="1199"/>
            </a:xfrm>
            <a:prstGeom prst="line">
              <a:avLst/>
            </a:prstGeom>
            <a:noFill/>
            <a:ln w="38100">
              <a:solidFill>
                <a:schemeClr val="tx1"/>
              </a:solidFill>
              <a:round/>
              <a:headEnd/>
              <a:tailEnd/>
            </a:ln>
          </p:spPr>
          <p:txBody>
            <a:bodyPr wrap="none" anchor="ctr"/>
            <a:lstStyle/>
            <a:p>
              <a:endParaRPr lang="en-US"/>
            </a:p>
          </p:txBody>
        </p:sp>
        <p:sp>
          <p:nvSpPr>
            <p:cNvPr id="64529" name="Line 48"/>
            <p:cNvSpPr>
              <a:spLocks noChangeShapeType="1"/>
            </p:cNvSpPr>
            <p:nvPr/>
          </p:nvSpPr>
          <p:spPr bwMode="auto">
            <a:xfrm flipH="1">
              <a:off x="1871" y="3100"/>
              <a:ext cx="2014" cy="709"/>
            </a:xfrm>
            <a:prstGeom prst="line">
              <a:avLst/>
            </a:prstGeom>
            <a:noFill/>
            <a:ln w="38100">
              <a:solidFill>
                <a:schemeClr val="tx1"/>
              </a:solidFill>
              <a:round/>
              <a:headEnd/>
              <a:tailEnd/>
            </a:ln>
          </p:spPr>
          <p:txBody>
            <a:bodyPr wrap="none" anchor="ctr"/>
            <a:lstStyle/>
            <a:p>
              <a:endParaRPr lang="en-US"/>
            </a:p>
          </p:txBody>
        </p:sp>
        <p:sp>
          <p:nvSpPr>
            <p:cNvPr id="64530" name="Oval 49"/>
            <p:cNvSpPr>
              <a:spLocks noChangeArrowheads="1"/>
            </p:cNvSpPr>
            <p:nvPr/>
          </p:nvSpPr>
          <p:spPr bwMode="auto">
            <a:xfrm>
              <a:off x="0" y="1295"/>
              <a:ext cx="2610" cy="2651"/>
            </a:xfrm>
            <a:prstGeom prst="ellipse">
              <a:avLst/>
            </a:prstGeom>
            <a:solidFill>
              <a:schemeClr val="bg1"/>
            </a:solidFill>
            <a:ln w="38100" algn="ctr">
              <a:solidFill>
                <a:schemeClr val="tx1"/>
              </a:solidFill>
              <a:round/>
              <a:headEnd/>
              <a:tailEnd/>
            </a:ln>
          </p:spPr>
          <p:txBody>
            <a:bodyPr wrap="none" anchor="ctr"/>
            <a:lstStyle/>
            <a:p>
              <a:endParaRPr lang="en-US"/>
            </a:p>
          </p:txBody>
        </p:sp>
        <p:sp>
          <p:nvSpPr>
            <p:cNvPr id="64531" name="Text Box 50"/>
            <p:cNvSpPr txBox="1">
              <a:spLocks noChangeArrowheads="1"/>
            </p:cNvSpPr>
            <p:nvPr/>
          </p:nvSpPr>
          <p:spPr bwMode="auto">
            <a:xfrm>
              <a:off x="805" y="1669"/>
              <a:ext cx="497" cy="365"/>
            </a:xfrm>
            <a:prstGeom prst="rect">
              <a:avLst/>
            </a:prstGeom>
            <a:noFill/>
            <a:ln w="9525" algn="ctr">
              <a:noFill/>
              <a:miter lim="800000"/>
              <a:headEnd/>
              <a:tailEnd/>
            </a:ln>
          </p:spPr>
          <p:txBody>
            <a:bodyPr>
              <a:spAutoFit/>
            </a:bodyPr>
            <a:lstStyle/>
            <a:p>
              <a:r>
                <a:rPr lang="en-US" sz="3200" b="1">
                  <a:solidFill>
                    <a:srgbClr val="7DC4C9"/>
                  </a:solidFill>
                </a:rPr>
                <a:t>T</a:t>
              </a:r>
              <a:r>
                <a:rPr lang="en-US" sz="3200" b="1" baseline="-25000">
                  <a:solidFill>
                    <a:srgbClr val="7DC4C9"/>
                  </a:solidFill>
                </a:rPr>
                <a:t>y</a:t>
              </a:r>
            </a:p>
          </p:txBody>
        </p:sp>
        <p:sp>
          <p:nvSpPr>
            <p:cNvPr id="64532" name="Text Box 51"/>
            <p:cNvSpPr txBox="1">
              <a:spLocks noChangeArrowheads="1"/>
            </p:cNvSpPr>
            <p:nvPr/>
          </p:nvSpPr>
          <p:spPr bwMode="auto">
            <a:xfrm>
              <a:off x="777" y="2690"/>
              <a:ext cx="366" cy="365"/>
            </a:xfrm>
            <a:prstGeom prst="rect">
              <a:avLst/>
            </a:prstGeom>
            <a:noFill/>
            <a:ln w="9525" algn="ctr">
              <a:noFill/>
              <a:miter lim="800000"/>
              <a:headEnd/>
              <a:tailEnd/>
            </a:ln>
          </p:spPr>
          <p:txBody>
            <a:bodyPr wrap="none">
              <a:spAutoFit/>
            </a:bodyPr>
            <a:lstStyle/>
            <a:p>
              <a:r>
                <a:rPr lang="en-US" sz="3200">
                  <a:solidFill>
                    <a:srgbClr val="7DC4C9"/>
                  </a:solidFill>
                </a:rPr>
                <a:t>F</a:t>
              </a:r>
              <a:r>
                <a:rPr lang="en-US" sz="3200" baseline="-25000">
                  <a:solidFill>
                    <a:srgbClr val="7DC4C9"/>
                  </a:solidFill>
                </a:rPr>
                <a:t>g</a:t>
              </a:r>
            </a:p>
          </p:txBody>
        </p:sp>
        <p:sp>
          <p:nvSpPr>
            <p:cNvPr id="64533" name="Line 52"/>
            <p:cNvSpPr>
              <a:spLocks noChangeShapeType="1"/>
            </p:cNvSpPr>
            <p:nvPr/>
          </p:nvSpPr>
          <p:spPr bwMode="auto">
            <a:xfrm>
              <a:off x="1273" y="2673"/>
              <a:ext cx="0" cy="451"/>
            </a:xfrm>
            <a:prstGeom prst="line">
              <a:avLst/>
            </a:prstGeom>
            <a:noFill/>
            <a:ln w="28575">
              <a:solidFill>
                <a:srgbClr val="33CCCC"/>
              </a:solidFill>
              <a:round/>
              <a:headEnd/>
              <a:tailEnd type="triangle" w="med" len="med"/>
            </a:ln>
          </p:spPr>
          <p:txBody>
            <a:bodyPr wrap="none" anchor="ctr"/>
            <a:lstStyle/>
            <a:p>
              <a:endParaRPr lang="en-US"/>
            </a:p>
          </p:txBody>
        </p:sp>
        <p:sp>
          <p:nvSpPr>
            <p:cNvPr id="64534" name="AutoShape 53"/>
            <p:cNvSpPr>
              <a:spLocks noChangeArrowheads="1"/>
            </p:cNvSpPr>
            <p:nvPr/>
          </p:nvSpPr>
          <p:spPr bwMode="auto">
            <a:xfrm rot="2051297">
              <a:off x="1170" y="2342"/>
              <a:ext cx="433" cy="375"/>
            </a:xfrm>
            <a:prstGeom prst="flowChartMagneticDrum">
              <a:avLst/>
            </a:prstGeom>
            <a:solidFill>
              <a:schemeClr val="accent1">
                <a:alpha val="52156"/>
              </a:schemeClr>
            </a:solidFill>
            <a:ln w="9525">
              <a:solidFill>
                <a:schemeClr val="tx1"/>
              </a:solidFill>
              <a:round/>
              <a:headEnd/>
              <a:tailEnd/>
            </a:ln>
          </p:spPr>
          <p:txBody>
            <a:bodyPr wrap="none" anchor="ctr"/>
            <a:lstStyle/>
            <a:p>
              <a:endParaRPr lang="en-US"/>
            </a:p>
          </p:txBody>
        </p:sp>
        <p:sp>
          <p:nvSpPr>
            <p:cNvPr id="64535" name="Line 54"/>
            <p:cNvSpPr>
              <a:spLocks noChangeShapeType="1"/>
            </p:cNvSpPr>
            <p:nvPr/>
          </p:nvSpPr>
          <p:spPr bwMode="auto">
            <a:xfrm flipH="1" flipV="1">
              <a:off x="1326" y="1485"/>
              <a:ext cx="13" cy="792"/>
            </a:xfrm>
            <a:prstGeom prst="line">
              <a:avLst/>
            </a:prstGeom>
            <a:noFill/>
            <a:ln w="38100">
              <a:solidFill>
                <a:srgbClr val="99CCFF"/>
              </a:solidFill>
              <a:round/>
              <a:headEnd/>
              <a:tailEnd type="triangle" w="med" len="med"/>
            </a:ln>
          </p:spPr>
          <p:txBody>
            <a:bodyPr wrap="none" anchor="ctr"/>
            <a:lstStyle/>
            <a:p>
              <a:endParaRPr lang="en-US"/>
            </a:p>
          </p:txBody>
        </p:sp>
        <p:sp>
          <p:nvSpPr>
            <p:cNvPr id="64536" name="Line 55"/>
            <p:cNvSpPr>
              <a:spLocks noChangeShapeType="1"/>
            </p:cNvSpPr>
            <p:nvPr/>
          </p:nvSpPr>
          <p:spPr bwMode="auto">
            <a:xfrm>
              <a:off x="1344" y="2735"/>
              <a:ext cx="9" cy="457"/>
            </a:xfrm>
            <a:prstGeom prst="line">
              <a:avLst/>
            </a:prstGeom>
            <a:noFill/>
            <a:ln w="28575">
              <a:solidFill>
                <a:schemeClr val="accent2"/>
              </a:solidFill>
              <a:round/>
              <a:headEnd/>
              <a:tailEnd type="triangle" w="med" len="med"/>
            </a:ln>
          </p:spPr>
          <p:txBody>
            <a:bodyPr wrap="none" anchor="ctr"/>
            <a:lstStyle/>
            <a:p>
              <a:endParaRPr lang="en-US"/>
            </a:p>
          </p:txBody>
        </p:sp>
        <p:sp>
          <p:nvSpPr>
            <p:cNvPr id="64537" name="Text Box 56"/>
            <p:cNvSpPr txBox="1">
              <a:spLocks noChangeArrowheads="1"/>
            </p:cNvSpPr>
            <p:nvPr/>
          </p:nvSpPr>
          <p:spPr bwMode="auto">
            <a:xfrm>
              <a:off x="1363" y="2875"/>
              <a:ext cx="626" cy="365"/>
            </a:xfrm>
            <a:prstGeom prst="rect">
              <a:avLst/>
            </a:prstGeom>
            <a:noFill/>
            <a:ln w="9525" algn="ctr">
              <a:noFill/>
              <a:miter lim="800000"/>
              <a:headEnd/>
              <a:tailEnd/>
            </a:ln>
          </p:spPr>
          <p:txBody>
            <a:bodyPr wrap="none">
              <a:spAutoFit/>
            </a:bodyPr>
            <a:lstStyle/>
            <a:p>
              <a:r>
                <a:rPr lang="en-US" sz="3200">
                  <a:solidFill>
                    <a:schemeClr val="accent2"/>
                  </a:solidFill>
                </a:rPr>
                <a:t>F</a:t>
              </a:r>
              <a:r>
                <a:rPr lang="en-US" sz="3200" baseline="-25000">
                  <a:solidFill>
                    <a:schemeClr val="accent2"/>
                  </a:solidFill>
                </a:rPr>
                <a:t>RHS</a:t>
              </a:r>
            </a:p>
          </p:txBody>
        </p:sp>
        <p:sp>
          <p:nvSpPr>
            <p:cNvPr id="64538" name="AutoShape 57"/>
            <p:cNvSpPr>
              <a:spLocks noChangeArrowheads="1"/>
            </p:cNvSpPr>
            <p:nvPr/>
          </p:nvSpPr>
          <p:spPr bwMode="auto">
            <a:xfrm rot="6374373">
              <a:off x="5046" y="1757"/>
              <a:ext cx="430" cy="521"/>
            </a:xfrm>
            <a:prstGeom prst="can">
              <a:avLst>
                <a:gd name="adj" fmla="val 60581"/>
              </a:avLst>
            </a:prstGeom>
            <a:solidFill>
              <a:schemeClr val="accent1"/>
            </a:solidFill>
            <a:ln w="9525">
              <a:solidFill>
                <a:schemeClr val="tx1"/>
              </a:solidFill>
              <a:round/>
              <a:headEnd/>
              <a:tailEnd/>
            </a:ln>
          </p:spPr>
          <p:txBody>
            <a:bodyPr wrap="none" anchor="ctr"/>
            <a:lstStyle/>
            <a:p>
              <a:endParaRPr lang="en-US"/>
            </a:p>
          </p:txBody>
        </p:sp>
        <p:sp>
          <p:nvSpPr>
            <p:cNvPr id="64539" name="AutoShape 58"/>
            <p:cNvSpPr>
              <a:spLocks noChangeArrowheads="1"/>
            </p:cNvSpPr>
            <p:nvPr/>
          </p:nvSpPr>
          <p:spPr bwMode="auto">
            <a:xfrm rot="6068705">
              <a:off x="5310" y="1858"/>
              <a:ext cx="430" cy="468"/>
            </a:xfrm>
            <a:prstGeom prst="can">
              <a:avLst>
                <a:gd name="adj" fmla="val 54419"/>
              </a:avLst>
            </a:prstGeom>
            <a:solidFill>
              <a:schemeClr val="accent1"/>
            </a:solidFill>
            <a:ln w="9525">
              <a:solidFill>
                <a:schemeClr val="tx1"/>
              </a:solidFill>
              <a:round/>
              <a:headEnd/>
              <a:tailEnd/>
            </a:ln>
          </p:spPr>
          <p:txBody>
            <a:bodyPr wrap="none" anchor="ctr"/>
            <a:lstStyle/>
            <a:p>
              <a:endParaRPr lang="en-US"/>
            </a:p>
          </p:txBody>
        </p:sp>
        <p:sp>
          <p:nvSpPr>
            <p:cNvPr id="64540" name="Oval 22"/>
            <p:cNvSpPr>
              <a:spLocks noChangeArrowheads="1"/>
            </p:cNvSpPr>
            <p:nvPr/>
          </p:nvSpPr>
          <p:spPr bwMode="auto">
            <a:xfrm>
              <a:off x="4722" y="1586"/>
              <a:ext cx="621" cy="613"/>
            </a:xfrm>
            <a:prstGeom prst="ellipse">
              <a:avLst/>
            </a:prstGeom>
            <a:noFill/>
            <a:ln w="28575" algn="ctr">
              <a:solidFill>
                <a:schemeClr val="tx1"/>
              </a:solidFill>
              <a:round/>
              <a:headEnd/>
              <a:tailEnd/>
            </a:ln>
          </p:spPr>
          <p:txBody>
            <a:bodyPr wrap="none" anchor="ctr"/>
            <a:lstStyle/>
            <a:p>
              <a:endParaRPr lang="en-US"/>
            </a:p>
          </p:txBody>
        </p:sp>
        <p:sp>
          <p:nvSpPr>
            <p:cNvPr id="64541" name="Line 24"/>
            <p:cNvSpPr>
              <a:spLocks noChangeShapeType="1"/>
            </p:cNvSpPr>
            <p:nvPr/>
          </p:nvSpPr>
          <p:spPr bwMode="auto">
            <a:xfrm flipH="1">
              <a:off x="4374" y="2051"/>
              <a:ext cx="942" cy="1264"/>
            </a:xfrm>
            <a:prstGeom prst="line">
              <a:avLst/>
            </a:prstGeom>
            <a:noFill/>
            <a:ln w="25400">
              <a:solidFill>
                <a:schemeClr val="tx1"/>
              </a:solidFill>
              <a:round/>
              <a:headEnd/>
              <a:tailEnd/>
            </a:ln>
          </p:spPr>
          <p:txBody>
            <a:bodyPr wrap="none" anchor="ct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Date Placeholder 3"/>
          <p:cNvSpPr>
            <a:spLocks noGrp="1"/>
          </p:cNvSpPr>
          <p:nvPr>
            <p:ph type="dt" sz="quarter" idx="10"/>
          </p:nvPr>
        </p:nvSpPr>
        <p:spPr>
          <a:noFill/>
        </p:spPr>
        <p:txBody>
          <a:bodyPr/>
          <a:lstStyle/>
          <a:p>
            <a:r>
              <a:rPr lang="en-US"/>
              <a:t>Winter 2007</a:t>
            </a:r>
          </a:p>
        </p:txBody>
      </p:sp>
      <p:sp>
        <p:nvSpPr>
          <p:cNvPr id="18436" name="Footer Placeholder 4"/>
          <p:cNvSpPr>
            <a:spLocks noGrp="1"/>
          </p:cNvSpPr>
          <p:nvPr>
            <p:ph type="ftr" sz="quarter" idx="11"/>
          </p:nvPr>
        </p:nvSpPr>
        <p:spPr>
          <a:noFill/>
        </p:spPr>
        <p:txBody>
          <a:bodyPr/>
          <a:lstStyle/>
          <a:p>
            <a:r>
              <a:rPr lang="en-US"/>
              <a:t>R. Todd Lines</a:t>
            </a:r>
          </a:p>
        </p:txBody>
      </p:sp>
      <p:sp>
        <p:nvSpPr>
          <p:cNvPr id="18437" name="Slide Number Placeholder 5"/>
          <p:cNvSpPr>
            <a:spLocks noGrp="1"/>
          </p:cNvSpPr>
          <p:nvPr>
            <p:ph type="sldNum" sz="quarter" idx="12"/>
          </p:nvPr>
        </p:nvSpPr>
        <p:spPr>
          <a:noFill/>
        </p:spPr>
        <p:txBody>
          <a:bodyPr/>
          <a:lstStyle/>
          <a:p>
            <a:fld id="{6983E60E-D79A-4609-A31C-60EED159D95A}" type="slidenum">
              <a:rPr lang="en-US" smtClean="0"/>
              <a:pPr/>
              <a:t>18</a:t>
            </a:fld>
            <a:endParaRPr lang="en-US"/>
          </a:p>
        </p:txBody>
      </p:sp>
      <p:sp>
        <p:nvSpPr>
          <p:cNvPr id="18438" name="Rectangle 2"/>
          <p:cNvSpPr>
            <a:spLocks noGrp="1" noChangeArrowheads="1"/>
          </p:cNvSpPr>
          <p:nvPr>
            <p:ph type="title"/>
          </p:nvPr>
        </p:nvSpPr>
        <p:spPr/>
        <p:txBody>
          <a:bodyPr/>
          <a:lstStyle/>
          <a:p>
            <a:pPr eaLnBrk="1" hangingPunct="1"/>
            <a:r>
              <a:rPr lang="en-US"/>
              <a:t>Consider momentum</a:t>
            </a:r>
          </a:p>
        </p:txBody>
      </p:sp>
      <p:sp>
        <p:nvSpPr>
          <p:cNvPr id="18439" name="Rectangle 3"/>
          <p:cNvSpPr>
            <a:spLocks noGrp="1" noChangeArrowheads="1"/>
          </p:cNvSpPr>
          <p:nvPr>
            <p:ph type="body" idx="1"/>
          </p:nvPr>
        </p:nvSpPr>
        <p:spPr>
          <a:xfrm>
            <a:off x="457200" y="1600200"/>
            <a:ext cx="2870202" cy="4525963"/>
          </a:xfrm>
        </p:spPr>
        <p:txBody>
          <a:bodyPr/>
          <a:lstStyle/>
          <a:p>
            <a:pPr eaLnBrk="1" hangingPunct="1"/>
            <a:r>
              <a:rPr lang="en-US" sz="2800" dirty="0"/>
              <a:t>When we move from a less dense medium to a more dense medium </a:t>
            </a:r>
          </a:p>
          <a:p>
            <a:pPr lvl="1" eaLnBrk="1" hangingPunct="1"/>
            <a:r>
              <a:rPr lang="en-US" sz="2400" dirty="0"/>
              <a:t>Reflected pulse is inverted</a:t>
            </a:r>
          </a:p>
          <a:p>
            <a:pPr lvl="1" eaLnBrk="1" hangingPunct="1"/>
            <a:r>
              <a:rPr lang="en-US" sz="2400" dirty="0"/>
              <a:t>Pulse slows down</a:t>
            </a:r>
          </a:p>
        </p:txBody>
      </p:sp>
      <p:grpSp>
        <p:nvGrpSpPr>
          <p:cNvPr id="2" name="Group 18"/>
          <p:cNvGrpSpPr>
            <a:grpSpLocks/>
          </p:cNvGrpSpPr>
          <p:nvPr/>
        </p:nvGrpSpPr>
        <p:grpSpPr bwMode="auto">
          <a:xfrm>
            <a:off x="2916238" y="3084513"/>
            <a:ext cx="5994400" cy="1957387"/>
            <a:chOff x="1837" y="1943"/>
            <a:chExt cx="3776" cy="1233"/>
          </a:xfrm>
        </p:grpSpPr>
        <p:sp>
          <p:nvSpPr>
            <p:cNvPr id="18441" name="AutoShape 5"/>
            <p:cNvSpPr>
              <a:spLocks noChangeArrowheads="1"/>
            </p:cNvSpPr>
            <p:nvPr/>
          </p:nvSpPr>
          <p:spPr bwMode="auto">
            <a:xfrm rot="5400000" flipH="1">
              <a:off x="2010" y="2822"/>
              <a:ext cx="101" cy="448"/>
            </a:xfrm>
            <a:prstGeom prst="can">
              <a:avLst>
                <a:gd name="adj" fmla="val 48525"/>
              </a:avLst>
            </a:prstGeom>
            <a:solidFill>
              <a:schemeClr val="accent1"/>
            </a:solidFill>
            <a:ln w="9525">
              <a:solidFill>
                <a:schemeClr val="tx1"/>
              </a:solidFill>
              <a:round/>
              <a:headEnd/>
              <a:tailEnd/>
            </a:ln>
          </p:spPr>
          <p:txBody>
            <a:bodyPr wrap="none" anchor="ctr"/>
            <a:lstStyle/>
            <a:p>
              <a:endParaRPr lang="en-US"/>
            </a:p>
          </p:txBody>
        </p:sp>
        <p:sp>
          <p:nvSpPr>
            <p:cNvPr id="18442" name="AutoShape 6"/>
            <p:cNvSpPr>
              <a:spLocks noChangeArrowheads="1"/>
            </p:cNvSpPr>
            <p:nvPr/>
          </p:nvSpPr>
          <p:spPr bwMode="auto">
            <a:xfrm rot="5400000" flipH="1">
              <a:off x="2426" y="2822"/>
              <a:ext cx="101" cy="448"/>
            </a:xfrm>
            <a:prstGeom prst="can">
              <a:avLst>
                <a:gd name="adj" fmla="val 48525"/>
              </a:avLst>
            </a:prstGeom>
            <a:solidFill>
              <a:schemeClr val="accent1"/>
            </a:solidFill>
            <a:ln w="9525">
              <a:solidFill>
                <a:schemeClr val="tx1"/>
              </a:solidFill>
              <a:round/>
              <a:headEnd/>
              <a:tailEnd/>
            </a:ln>
          </p:spPr>
          <p:txBody>
            <a:bodyPr wrap="none" anchor="ctr"/>
            <a:lstStyle/>
            <a:p>
              <a:endParaRPr lang="en-US"/>
            </a:p>
          </p:txBody>
        </p:sp>
        <p:sp>
          <p:nvSpPr>
            <p:cNvPr id="18443" name="AutoShape 7"/>
            <p:cNvSpPr>
              <a:spLocks noChangeArrowheads="1"/>
            </p:cNvSpPr>
            <p:nvPr/>
          </p:nvSpPr>
          <p:spPr bwMode="auto">
            <a:xfrm rot="5400000" flipH="1">
              <a:off x="2842" y="2822"/>
              <a:ext cx="101" cy="448"/>
            </a:xfrm>
            <a:prstGeom prst="can">
              <a:avLst>
                <a:gd name="adj" fmla="val 48525"/>
              </a:avLst>
            </a:prstGeom>
            <a:solidFill>
              <a:schemeClr val="accent1"/>
            </a:solidFill>
            <a:ln w="9525">
              <a:solidFill>
                <a:schemeClr val="tx1"/>
              </a:solidFill>
              <a:round/>
              <a:headEnd/>
              <a:tailEnd/>
            </a:ln>
          </p:spPr>
          <p:txBody>
            <a:bodyPr wrap="none" anchor="ctr"/>
            <a:lstStyle/>
            <a:p>
              <a:endParaRPr lang="en-US"/>
            </a:p>
          </p:txBody>
        </p:sp>
        <p:sp>
          <p:nvSpPr>
            <p:cNvPr id="18444" name="AutoShape 8"/>
            <p:cNvSpPr>
              <a:spLocks noChangeArrowheads="1"/>
            </p:cNvSpPr>
            <p:nvPr/>
          </p:nvSpPr>
          <p:spPr bwMode="auto">
            <a:xfrm rot="5400000" flipH="1">
              <a:off x="3258" y="2822"/>
              <a:ext cx="101" cy="448"/>
            </a:xfrm>
            <a:prstGeom prst="can">
              <a:avLst>
                <a:gd name="adj" fmla="val 48525"/>
              </a:avLst>
            </a:prstGeom>
            <a:solidFill>
              <a:schemeClr val="accent1"/>
            </a:solidFill>
            <a:ln w="9525">
              <a:solidFill>
                <a:schemeClr val="tx1"/>
              </a:solidFill>
              <a:round/>
              <a:headEnd/>
              <a:tailEnd/>
            </a:ln>
          </p:spPr>
          <p:txBody>
            <a:bodyPr wrap="none" anchor="ctr"/>
            <a:lstStyle/>
            <a:p>
              <a:endParaRPr lang="en-US"/>
            </a:p>
          </p:txBody>
        </p:sp>
        <p:sp>
          <p:nvSpPr>
            <p:cNvPr id="18445" name="AutoShape 9"/>
            <p:cNvSpPr>
              <a:spLocks noChangeArrowheads="1"/>
            </p:cNvSpPr>
            <p:nvPr/>
          </p:nvSpPr>
          <p:spPr bwMode="auto">
            <a:xfrm rot="5400000" flipH="1">
              <a:off x="3590" y="2818"/>
              <a:ext cx="253" cy="448"/>
            </a:xfrm>
            <a:prstGeom prst="can">
              <a:avLst>
                <a:gd name="adj" fmla="val 19372"/>
              </a:avLst>
            </a:prstGeom>
            <a:solidFill>
              <a:schemeClr val="accent1"/>
            </a:solidFill>
            <a:ln w="9525">
              <a:solidFill>
                <a:schemeClr val="tx1"/>
              </a:solidFill>
              <a:round/>
              <a:headEnd/>
              <a:tailEnd/>
            </a:ln>
          </p:spPr>
          <p:txBody>
            <a:bodyPr wrap="none" anchor="ctr"/>
            <a:lstStyle/>
            <a:p>
              <a:endParaRPr lang="en-US"/>
            </a:p>
          </p:txBody>
        </p:sp>
        <p:sp>
          <p:nvSpPr>
            <p:cNvPr id="18446" name="AutoShape 10"/>
            <p:cNvSpPr>
              <a:spLocks noChangeArrowheads="1"/>
            </p:cNvSpPr>
            <p:nvPr/>
          </p:nvSpPr>
          <p:spPr bwMode="auto">
            <a:xfrm rot="5400000" flipH="1">
              <a:off x="4006" y="2826"/>
              <a:ext cx="253" cy="448"/>
            </a:xfrm>
            <a:prstGeom prst="can">
              <a:avLst>
                <a:gd name="adj" fmla="val 19372"/>
              </a:avLst>
            </a:prstGeom>
            <a:solidFill>
              <a:schemeClr val="accent1"/>
            </a:solidFill>
            <a:ln w="9525">
              <a:solidFill>
                <a:schemeClr val="tx1"/>
              </a:solidFill>
              <a:round/>
              <a:headEnd/>
              <a:tailEnd/>
            </a:ln>
          </p:spPr>
          <p:txBody>
            <a:bodyPr wrap="none" anchor="ctr"/>
            <a:lstStyle/>
            <a:p>
              <a:endParaRPr lang="en-US"/>
            </a:p>
          </p:txBody>
        </p:sp>
        <p:sp>
          <p:nvSpPr>
            <p:cNvPr id="18447" name="AutoShape 11"/>
            <p:cNvSpPr>
              <a:spLocks noChangeArrowheads="1"/>
            </p:cNvSpPr>
            <p:nvPr/>
          </p:nvSpPr>
          <p:spPr bwMode="auto">
            <a:xfrm rot="5400000" flipH="1">
              <a:off x="4422" y="2826"/>
              <a:ext cx="253" cy="448"/>
            </a:xfrm>
            <a:prstGeom prst="can">
              <a:avLst>
                <a:gd name="adj" fmla="val 19372"/>
              </a:avLst>
            </a:prstGeom>
            <a:solidFill>
              <a:schemeClr val="accent1"/>
            </a:solidFill>
            <a:ln w="9525">
              <a:solidFill>
                <a:schemeClr val="tx1"/>
              </a:solidFill>
              <a:round/>
              <a:headEnd/>
              <a:tailEnd/>
            </a:ln>
          </p:spPr>
          <p:txBody>
            <a:bodyPr wrap="none" anchor="ctr"/>
            <a:lstStyle/>
            <a:p>
              <a:endParaRPr lang="en-US"/>
            </a:p>
          </p:txBody>
        </p:sp>
        <p:sp>
          <p:nvSpPr>
            <p:cNvPr id="18448" name="AutoShape 12"/>
            <p:cNvSpPr>
              <a:spLocks noChangeArrowheads="1"/>
            </p:cNvSpPr>
            <p:nvPr/>
          </p:nvSpPr>
          <p:spPr bwMode="auto">
            <a:xfrm rot="5400000" flipH="1">
              <a:off x="4838" y="2826"/>
              <a:ext cx="253" cy="448"/>
            </a:xfrm>
            <a:prstGeom prst="can">
              <a:avLst>
                <a:gd name="adj" fmla="val 19372"/>
              </a:avLst>
            </a:prstGeom>
            <a:solidFill>
              <a:schemeClr val="accent1"/>
            </a:solidFill>
            <a:ln w="9525">
              <a:solidFill>
                <a:schemeClr val="tx1"/>
              </a:solidFill>
              <a:round/>
              <a:headEnd/>
              <a:tailEnd/>
            </a:ln>
          </p:spPr>
          <p:txBody>
            <a:bodyPr wrap="none" anchor="ctr"/>
            <a:lstStyle/>
            <a:p>
              <a:endParaRPr lang="en-US"/>
            </a:p>
          </p:txBody>
        </p:sp>
        <p:sp>
          <p:nvSpPr>
            <p:cNvPr id="18449" name="AutoShape 13"/>
            <p:cNvSpPr>
              <a:spLocks noChangeArrowheads="1"/>
            </p:cNvSpPr>
            <p:nvPr/>
          </p:nvSpPr>
          <p:spPr bwMode="auto">
            <a:xfrm rot="5400000" flipH="1">
              <a:off x="5262" y="2826"/>
              <a:ext cx="253" cy="448"/>
            </a:xfrm>
            <a:prstGeom prst="can">
              <a:avLst>
                <a:gd name="adj" fmla="val 19372"/>
              </a:avLst>
            </a:prstGeom>
            <a:solidFill>
              <a:schemeClr val="accent1"/>
            </a:solidFill>
            <a:ln w="9525">
              <a:solidFill>
                <a:schemeClr val="tx1"/>
              </a:solidFill>
              <a:round/>
              <a:headEnd/>
              <a:tailEnd/>
            </a:ln>
          </p:spPr>
          <p:txBody>
            <a:bodyPr wrap="none" anchor="ctr"/>
            <a:lstStyle/>
            <a:p>
              <a:endParaRPr lang="en-US"/>
            </a:p>
          </p:txBody>
        </p:sp>
        <p:sp>
          <p:nvSpPr>
            <p:cNvPr id="18450" name="Line 14"/>
            <p:cNvSpPr>
              <a:spLocks noChangeShapeType="1"/>
            </p:cNvSpPr>
            <p:nvPr/>
          </p:nvSpPr>
          <p:spPr bwMode="auto">
            <a:xfrm flipH="1">
              <a:off x="3320" y="2304"/>
              <a:ext cx="224" cy="608"/>
            </a:xfrm>
            <a:prstGeom prst="line">
              <a:avLst/>
            </a:prstGeom>
            <a:noFill/>
            <a:ln w="9525">
              <a:solidFill>
                <a:schemeClr val="tx1"/>
              </a:solidFill>
              <a:round/>
              <a:headEnd/>
              <a:tailEnd type="triangle" w="med" len="med"/>
            </a:ln>
          </p:spPr>
          <p:txBody>
            <a:bodyPr wrap="none" anchor="ctr"/>
            <a:lstStyle/>
            <a:p>
              <a:endParaRPr lang="en-US"/>
            </a:p>
          </p:txBody>
        </p:sp>
        <p:sp>
          <p:nvSpPr>
            <p:cNvPr id="18451" name="Line 15"/>
            <p:cNvSpPr>
              <a:spLocks noChangeShapeType="1"/>
            </p:cNvSpPr>
            <p:nvPr/>
          </p:nvSpPr>
          <p:spPr bwMode="auto">
            <a:xfrm>
              <a:off x="3592" y="2296"/>
              <a:ext cx="120" cy="544"/>
            </a:xfrm>
            <a:prstGeom prst="line">
              <a:avLst/>
            </a:prstGeom>
            <a:noFill/>
            <a:ln w="9525">
              <a:solidFill>
                <a:schemeClr val="tx1"/>
              </a:solidFill>
              <a:round/>
              <a:headEnd/>
              <a:tailEnd type="triangle" w="med" len="med"/>
            </a:ln>
          </p:spPr>
          <p:txBody>
            <a:bodyPr wrap="none" anchor="ctr"/>
            <a:lstStyle/>
            <a:p>
              <a:endParaRPr lang="en-US"/>
            </a:p>
          </p:txBody>
        </p:sp>
        <p:sp>
          <p:nvSpPr>
            <p:cNvPr id="18452" name="Text Box 16"/>
            <p:cNvSpPr txBox="1">
              <a:spLocks noChangeArrowheads="1"/>
            </p:cNvSpPr>
            <p:nvPr/>
          </p:nvSpPr>
          <p:spPr bwMode="auto">
            <a:xfrm>
              <a:off x="3038" y="1943"/>
              <a:ext cx="2132" cy="231"/>
            </a:xfrm>
            <a:prstGeom prst="rect">
              <a:avLst/>
            </a:prstGeom>
            <a:noFill/>
            <a:ln w="9525" algn="ctr">
              <a:noFill/>
              <a:miter lim="800000"/>
              <a:headEnd/>
              <a:tailEnd/>
            </a:ln>
          </p:spPr>
          <p:txBody>
            <a:bodyPr wrap="none">
              <a:spAutoFit/>
            </a:bodyPr>
            <a:lstStyle/>
            <a:p>
              <a:r>
                <a:rPr lang="en-US"/>
                <a:t>Which piece is harder to move?</a:t>
              </a:r>
            </a:p>
          </p:txBody>
        </p:sp>
      </p:grpSp>
      <p:graphicFrame>
        <p:nvGraphicFramePr>
          <p:cNvPr id="18434" name="Object 17"/>
          <p:cNvGraphicFramePr>
            <a:graphicFrameLocks noChangeAspect="1"/>
          </p:cNvGraphicFramePr>
          <p:nvPr/>
        </p:nvGraphicFramePr>
        <p:xfrm>
          <a:off x="5842000" y="1936750"/>
          <a:ext cx="812800" cy="752475"/>
        </p:xfrm>
        <a:graphic>
          <a:graphicData uri="http://schemas.openxmlformats.org/presentationml/2006/ole">
            <mc:AlternateContent xmlns:mc="http://schemas.openxmlformats.org/markup-compatibility/2006">
              <mc:Choice xmlns:v="urn:schemas-microsoft-com:vml" Requires="v">
                <p:oleObj name="Equation" r:id="rId2" imgW="507960" imgH="469800" progId="Equation.3">
                  <p:embed/>
                </p:oleObj>
              </mc:Choice>
              <mc:Fallback>
                <p:oleObj name="Equation" r:id="rId2" imgW="507960" imgH="469800" progId="Equation.3">
                  <p:embed/>
                  <p:pic>
                    <p:nvPicPr>
                      <p:cNvPr id="18434"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0" y="1936750"/>
                        <a:ext cx="81280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276350"/>
            <a:ext cx="63246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881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p:txBody>
          <a:bodyPr/>
          <a:lstStyle/>
          <a:p>
            <a:pPr eaLnBrk="1" hangingPunct="1"/>
            <a:r>
              <a:rPr lang="en-US"/>
              <a:t>Example</a:t>
            </a:r>
          </a:p>
        </p:txBody>
      </p:sp>
      <p:sp>
        <p:nvSpPr>
          <p:cNvPr id="1031" name="Rectangle 3"/>
          <p:cNvSpPr>
            <a:spLocks noGrp="1" noChangeArrowheads="1"/>
          </p:cNvSpPr>
          <p:nvPr>
            <p:ph type="body" idx="1"/>
          </p:nvPr>
        </p:nvSpPr>
        <p:spPr/>
        <p:txBody>
          <a:bodyPr/>
          <a:lstStyle/>
          <a:p>
            <a:pPr eaLnBrk="1" hangingPunct="1"/>
            <a:endParaRPr lang="en-US"/>
          </a:p>
        </p:txBody>
      </p:sp>
      <p:pic>
        <p:nvPicPr>
          <p:cNvPr id="1032" name="Picture 4"/>
          <p:cNvPicPr>
            <a:picLocks noChangeAspect="1" noChangeArrowheads="1"/>
          </p:cNvPicPr>
          <p:nvPr/>
        </p:nvPicPr>
        <p:blipFill>
          <a:blip r:embed="rId2" cstate="print"/>
          <a:srcRect/>
          <a:stretch>
            <a:fillRect/>
          </a:stretch>
        </p:blipFill>
        <p:spPr bwMode="auto">
          <a:xfrm>
            <a:off x="1438275" y="1550988"/>
            <a:ext cx="2695575" cy="1790700"/>
          </a:xfrm>
          <a:prstGeom prst="rect">
            <a:avLst/>
          </a:prstGeom>
          <a:noFill/>
          <a:ln w="9525" algn="ctr">
            <a:noFill/>
            <a:miter lim="800000"/>
            <a:headEnd/>
            <a:tailEnd/>
          </a:ln>
        </p:spPr>
      </p:pic>
      <p:pic>
        <p:nvPicPr>
          <p:cNvPr id="1033" name="Picture 5"/>
          <p:cNvPicPr>
            <a:picLocks noChangeAspect="1" noChangeArrowheads="1"/>
          </p:cNvPicPr>
          <p:nvPr/>
        </p:nvPicPr>
        <p:blipFill>
          <a:blip r:embed="rId3" cstate="print"/>
          <a:srcRect/>
          <a:stretch>
            <a:fillRect/>
          </a:stretch>
        </p:blipFill>
        <p:spPr bwMode="auto">
          <a:xfrm>
            <a:off x="4773613" y="1546225"/>
            <a:ext cx="2847975" cy="1885950"/>
          </a:xfrm>
          <a:prstGeom prst="rect">
            <a:avLst/>
          </a:prstGeom>
          <a:noFill/>
          <a:ln w="9525" algn="ctr">
            <a:noFill/>
            <a:miter lim="800000"/>
            <a:headEnd/>
            <a:tailEnd/>
          </a:ln>
        </p:spPr>
      </p:pic>
      <p:pic>
        <p:nvPicPr>
          <p:cNvPr id="1034" name="Picture 6"/>
          <p:cNvPicPr>
            <a:picLocks noChangeAspect="1" noChangeArrowheads="1"/>
          </p:cNvPicPr>
          <p:nvPr/>
        </p:nvPicPr>
        <p:blipFill>
          <a:blip r:embed="rId4" cstate="print"/>
          <a:srcRect/>
          <a:stretch>
            <a:fillRect/>
          </a:stretch>
        </p:blipFill>
        <p:spPr bwMode="auto">
          <a:xfrm>
            <a:off x="3138488" y="3502025"/>
            <a:ext cx="2981325" cy="1981200"/>
          </a:xfrm>
          <a:prstGeom prst="rect">
            <a:avLst/>
          </a:prstGeom>
          <a:noFill/>
          <a:ln w="9525" algn="ctr">
            <a:noFill/>
            <a:miter lim="800000"/>
            <a:headEnd/>
            <a:tailEnd/>
          </a:ln>
        </p:spPr>
      </p:pic>
      <p:sp>
        <p:nvSpPr>
          <p:cNvPr id="1035" name="Rectangle 8"/>
          <p:cNvSpPr>
            <a:spLocks noChangeArrowheads="1"/>
          </p:cNvSpPr>
          <p:nvPr/>
        </p:nvSpPr>
        <p:spPr bwMode="auto">
          <a:xfrm>
            <a:off x="0" y="32480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6" name="Object 7"/>
          <p:cNvGraphicFramePr>
            <a:graphicFrameLocks noChangeAspect="1"/>
          </p:cNvGraphicFramePr>
          <p:nvPr/>
        </p:nvGraphicFramePr>
        <p:xfrm>
          <a:off x="2401888" y="3190875"/>
          <a:ext cx="1144587" cy="215900"/>
        </p:xfrm>
        <a:graphic>
          <a:graphicData uri="http://schemas.openxmlformats.org/presentationml/2006/ole">
            <mc:AlternateContent xmlns:mc="http://schemas.openxmlformats.org/markup-compatibility/2006">
              <mc:Choice xmlns:v="urn:schemas-microsoft-com:vml" Requires="v">
                <p:oleObj name="Equation" r:id="rId5" imgW="1143000" imgH="215640" progId="Equation.3">
                  <p:embed/>
                </p:oleObj>
              </mc:Choice>
              <mc:Fallback>
                <p:oleObj name="Equation" r:id="rId5" imgW="1143000" imgH="215640" progId="Equation.3">
                  <p:embed/>
                  <p:pic>
                    <p:nvPicPr>
                      <p:cNvPr id="1026"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1888" y="3190875"/>
                        <a:ext cx="11445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10"/>
          <p:cNvSpPr>
            <a:spLocks noChangeArrowheads="1"/>
          </p:cNvSpPr>
          <p:nvPr/>
        </p:nvSpPr>
        <p:spPr bwMode="auto">
          <a:xfrm>
            <a:off x="0" y="32480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7" name="Object 9"/>
          <p:cNvGraphicFramePr>
            <a:graphicFrameLocks noChangeAspect="1"/>
          </p:cNvGraphicFramePr>
          <p:nvPr/>
        </p:nvGraphicFramePr>
        <p:xfrm>
          <a:off x="5705475" y="3262313"/>
          <a:ext cx="1373188" cy="217487"/>
        </p:xfrm>
        <a:graphic>
          <a:graphicData uri="http://schemas.openxmlformats.org/presentationml/2006/ole">
            <mc:AlternateContent xmlns:mc="http://schemas.openxmlformats.org/markup-compatibility/2006">
              <mc:Choice xmlns:v="urn:schemas-microsoft-com:vml" Requires="v">
                <p:oleObj name="Equation" r:id="rId7" imgW="1371600" imgH="215640" progId="Equation.3">
                  <p:embed/>
                </p:oleObj>
              </mc:Choice>
              <mc:Fallback>
                <p:oleObj name="Equation" r:id="rId7" imgW="1371600" imgH="215640" progId="Equation.3">
                  <p:embed/>
                  <p:pic>
                    <p:nvPicPr>
                      <p:cNvPr id="1027"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05475" y="3262313"/>
                        <a:ext cx="1373188" cy="217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7" name="Rectangle 12"/>
          <p:cNvSpPr>
            <a:spLocks noChangeArrowheads="1"/>
          </p:cNvSpPr>
          <p:nvPr/>
        </p:nvSpPr>
        <p:spPr bwMode="auto">
          <a:xfrm>
            <a:off x="0" y="2757488"/>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8" name="Object 11"/>
          <p:cNvGraphicFramePr>
            <a:graphicFrameLocks noChangeAspect="1"/>
          </p:cNvGraphicFramePr>
          <p:nvPr/>
        </p:nvGraphicFramePr>
        <p:xfrm>
          <a:off x="885825" y="4295775"/>
          <a:ext cx="419100" cy="1343025"/>
        </p:xfrm>
        <a:graphic>
          <a:graphicData uri="http://schemas.openxmlformats.org/presentationml/2006/ole">
            <mc:AlternateContent xmlns:mc="http://schemas.openxmlformats.org/markup-compatibility/2006">
              <mc:Choice xmlns:v="urn:schemas-microsoft-com:vml" Requires="v">
                <p:oleObj name="Equation" r:id="rId9" imgW="419100" imgH="1346200" progId="Equation.3">
                  <p:embed/>
                </p:oleObj>
              </mc:Choice>
              <mc:Fallback>
                <p:oleObj name="Equation" r:id="rId9" imgW="419100" imgH="1346200" progId="Equation.3">
                  <p:embed/>
                  <p:pic>
                    <p:nvPicPr>
                      <p:cNvPr id="1028"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5825" y="4295775"/>
                        <a:ext cx="419100"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8" name="Rectangle 14"/>
          <p:cNvSpPr>
            <a:spLocks noChangeArrowheads="1"/>
          </p:cNvSpPr>
          <p:nvPr/>
        </p:nvSpPr>
        <p:spPr bwMode="auto">
          <a:xfrm>
            <a:off x="0" y="3214688"/>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9" name="Object 13"/>
          <p:cNvGraphicFramePr>
            <a:graphicFrameLocks noChangeAspect="1"/>
          </p:cNvGraphicFramePr>
          <p:nvPr/>
        </p:nvGraphicFramePr>
        <p:xfrm>
          <a:off x="3787775" y="5581650"/>
          <a:ext cx="2019300" cy="428625"/>
        </p:xfrm>
        <a:graphic>
          <a:graphicData uri="http://schemas.openxmlformats.org/presentationml/2006/ole">
            <mc:AlternateContent xmlns:mc="http://schemas.openxmlformats.org/markup-compatibility/2006">
              <mc:Choice xmlns:v="urn:schemas-microsoft-com:vml" Requires="v">
                <p:oleObj name="Equation" r:id="rId11" imgW="2019300" imgH="431800" progId="Equation.3">
                  <p:embed/>
                </p:oleObj>
              </mc:Choice>
              <mc:Fallback>
                <p:oleObj name="Equation" r:id="rId11" imgW="2019300" imgH="431800" progId="Equation.3">
                  <p:embed/>
                  <p:pic>
                    <p:nvPicPr>
                      <p:cNvPr id="1029"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87775" y="5581650"/>
                        <a:ext cx="20193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normAutofit fontScale="90000"/>
          </a:bodyPr>
          <a:lstStyle/>
          <a:p>
            <a:r>
              <a:rPr lang="en-US" dirty="0"/>
              <a:t>Question 223.6.4 Question 123.23.1</a:t>
            </a:r>
          </a:p>
        </p:txBody>
      </p:sp>
      <p:sp>
        <p:nvSpPr>
          <p:cNvPr id="71684" name="Rectangle 3"/>
          <p:cNvSpPr>
            <a:spLocks noGrp="1" noChangeArrowheads="1"/>
          </p:cNvSpPr>
          <p:nvPr>
            <p:ph idx="1"/>
          </p:nvPr>
        </p:nvSpPr>
        <p:spPr/>
        <p:txBody>
          <a:bodyPr/>
          <a:lstStyle/>
          <a:p>
            <a:pPr marL="609600" indent="-609600" eaLnBrk="1" hangingPunct="1">
              <a:buFontTx/>
              <a:buNone/>
            </a:pPr>
            <a:r>
              <a:rPr lang="en-US"/>
              <a:t>Two identical waves travel in opposite directions in a medium.  If each wave has amplitude, A, the maximum amplitude of the resultant wave would be</a:t>
            </a:r>
          </a:p>
          <a:p>
            <a:pPr marL="609600" indent="-609600" eaLnBrk="1" hangingPunct="1">
              <a:buFontTx/>
              <a:buAutoNum type="alphaLcParenR"/>
            </a:pPr>
            <a:r>
              <a:rPr lang="en-US"/>
              <a:t>A</a:t>
            </a:r>
          </a:p>
          <a:p>
            <a:pPr marL="609600" indent="-609600" eaLnBrk="1" hangingPunct="1">
              <a:buFontTx/>
              <a:buAutoNum type="alphaLcParenR"/>
            </a:pPr>
            <a:r>
              <a:rPr lang="en-US"/>
              <a:t>2A</a:t>
            </a:r>
          </a:p>
          <a:p>
            <a:pPr marL="609600" indent="-609600" eaLnBrk="1" hangingPunct="1">
              <a:buFontTx/>
              <a:buAutoNum type="alphaLcParenR"/>
            </a:pPr>
            <a:r>
              <a:rPr lang="en-US"/>
              <a:t>4A</a:t>
            </a:r>
          </a:p>
          <a:p>
            <a:pPr marL="609600" indent="-609600" eaLnBrk="1" hangingPunct="1">
              <a:buFontTx/>
              <a:buAutoNum type="alphaLcParenR"/>
            </a:pPr>
            <a:r>
              <a:rPr lang="en-US"/>
              <a:t>A/2</a:t>
            </a:r>
          </a:p>
        </p:txBody>
      </p:sp>
      <p:sp>
        <p:nvSpPr>
          <p:cNvPr id="71682" name="Slide Number Placeholder 5"/>
          <p:cNvSpPr>
            <a:spLocks noGrp="1"/>
          </p:cNvSpPr>
          <p:nvPr>
            <p:ph type="sldNum" sz="quarter" idx="12"/>
          </p:nvPr>
        </p:nvSpPr>
        <p:spPr>
          <a:noFill/>
        </p:spPr>
        <p:txBody>
          <a:bodyPr/>
          <a:lstStyle/>
          <a:p>
            <a:fld id="{E03E26ED-1650-4343-B0B1-8B46004B6A1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ctrTitle"/>
          </p:nvPr>
        </p:nvSpPr>
        <p:spPr/>
        <p:txBody>
          <a:bodyPr/>
          <a:lstStyle/>
          <a:p>
            <a:pPr eaLnBrk="1" hangingPunct="1"/>
            <a:r>
              <a:rPr lang="en-US" dirty="0"/>
              <a:t>Standing Waves</a:t>
            </a:r>
          </a:p>
        </p:txBody>
      </p:sp>
      <p:sp>
        <p:nvSpPr>
          <p:cNvPr id="28675" name="Rectangle 5"/>
          <p:cNvSpPr>
            <a:spLocks noGrp="1" noChangeArrowheads="1"/>
          </p:cNvSpPr>
          <p:nvPr>
            <p:ph type="subTitle" idx="1"/>
          </p:nvPr>
        </p:nvSpPr>
        <p:spPr/>
        <p:txBody>
          <a:bodyPr/>
          <a:lstStyle/>
          <a:p>
            <a:pPr eaLnBrk="1" hangingPunct="1"/>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normAutofit fontScale="90000"/>
          </a:bodyPr>
          <a:lstStyle/>
          <a:p>
            <a:r>
              <a:rPr lang="en-US" dirty="0"/>
              <a:t>Question 223.6.5 Question 123.23.3</a:t>
            </a:r>
          </a:p>
        </p:txBody>
      </p:sp>
      <p:sp>
        <p:nvSpPr>
          <p:cNvPr id="72708" name="Rectangle 3"/>
          <p:cNvSpPr>
            <a:spLocks noGrp="1" noChangeArrowheads="1"/>
          </p:cNvSpPr>
          <p:nvPr>
            <p:ph idx="1"/>
          </p:nvPr>
        </p:nvSpPr>
        <p:spPr/>
        <p:txBody>
          <a:bodyPr/>
          <a:lstStyle/>
          <a:p>
            <a:pPr marL="609600" indent="-609600" eaLnBrk="1" hangingPunct="1">
              <a:buFontTx/>
              <a:buNone/>
            </a:pPr>
            <a:r>
              <a:rPr lang="en-US" dirty="0"/>
              <a:t>Does the node of a standing wave move in the  x direction?</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eaLnBrk="1" hangingPunct="1">
              <a:buFontTx/>
              <a:buAutoNum type="alphaLcParenR"/>
            </a:pPr>
            <a:r>
              <a:rPr lang="en-US" dirty="0"/>
              <a:t>Neither</a:t>
            </a:r>
          </a:p>
        </p:txBody>
      </p:sp>
      <p:sp>
        <p:nvSpPr>
          <p:cNvPr id="72706" name="Slide Number Placeholder 5"/>
          <p:cNvSpPr>
            <a:spLocks noGrp="1"/>
          </p:cNvSpPr>
          <p:nvPr>
            <p:ph type="sldNum" sz="quarter" idx="12"/>
          </p:nvPr>
        </p:nvSpPr>
        <p:spPr>
          <a:noFill/>
        </p:spPr>
        <p:txBody>
          <a:bodyPr/>
          <a:lstStyle/>
          <a:p>
            <a:fld id="{6C0ECD1B-E08B-4E33-8BD8-3310326AE5BD}"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449705" y="0"/>
            <a:ext cx="8304551" cy="1143000"/>
          </a:xfrm>
        </p:spPr>
        <p:txBody>
          <a:bodyPr>
            <a:normAutofit fontScale="90000"/>
          </a:bodyPr>
          <a:lstStyle/>
          <a:p>
            <a:r>
              <a:rPr lang="en-US" dirty="0"/>
              <a:t>Question 223.6.6 Question 123.23.4</a:t>
            </a:r>
          </a:p>
        </p:txBody>
      </p:sp>
      <p:sp>
        <p:nvSpPr>
          <p:cNvPr id="4104" name="Rectangle 3"/>
          <p:cNvSpPr>
            <a:spLocks noGrp="1" noChangeArrowheads="1"/>
          </p:cNvSpPr>
          <p:nvPr>
            <p:ph type="body" sz="half" idx="1"/>
          </p:nvPr>
        </p:nvSpPr>
        <p:spPr>
          <a:xfrm>
            <a:off x="457200" y="1803396"/>
            <a:ext cx="8001000" cy="4525963"/>
          </a:xfrm>
        </p:spPr>
        <p:txBody>
          <a:bodyPr>
            <a:normAutofit lnSpcReduction="10000"/>
          </a:bodyPr>
          <a:lstStyle/>
          <a:p>
            <a:pPr marL="533400" indent="-533400" eaLnBrk="1" hangingPunct="1">
              <a:buFontTx/>
              <a:buNone/>
            </a:pPr>
            <a:r>
              <a:rPr lang="en-US" sz="2800" dirty="0"/>
              <a:t>The nodes of a standing wave occur at </a:t>
            </a:r>
          </a:p>
          <a:p>
            <a:pPr marL="533400" indent="-533400" eaLnBrk="1" hangingPunct="1"/>
            <a:endParaRPr lang="en-US" sz="2800" dirty="0"/>
          </a:p>
          <a:p>
            <a:pPr marL="533400" indent="-533400" eaLnBrk="1" hangingPunct="1"/>
            <a:endParaRPr lang="en-US" sz="2800" dirty="0"/>
          </a:p>
          <a:p>
            <a:pPr marL="533400" indent="-533400" eaLnBrk="1" hangingPunct="1">
              <a:buFontTx/>
              <a:buNone/>
            </a:pPr>
            <a:r>
              <a:rPr lang="en-US" sz="2800" dirty="0"/>
              <a:t>And the antinodes occur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Wait… none of these is technically correct! (if you choose this answer, be ready to explain why)</a:t>
            </a:r>
          </a:p>
          <a:p>
            <a:pPr marL="533400" indent="-533400" eaLnBrk="1" hangingPunct="1">
              <a:buFontTx/>
              <a:buAutoNum type="alphaLcParenR"/>
            </a:pPr>
            <a:endParaRPr lang="en-US" sz="2800" dirty="0"/>
          </a:p>
        </p:txBody>
      </p:sp>
      <p:graphicFrame>
        <p:nvGraphicFramePr>
          <p:cNvPr id="4098" name="Object 4"/>
          <p:cNvGraphicFramePr>
            <a:graphicFrameLocks noGrp="1" noChangeAspect="1"/>
          </p:cNvGraphicFramePr>
          <p:nvPr>
            <p:ph sz="half" idx="2"/>
          </p:nvPr>
        </p:nvGraphicFramePr>
        <p:xfrm>
          <a:off x="3189288" y="2095500"/>
          <a:ext cx="1295400" cy="1030288"/>
        </p:xfrm>
        <a:graphic>
          <a:graphicData uri="http://schemas.openxmlformats.org/presentationml/2006/ole">
            <mc:AlternateContent xmlns:mc="http://schemas.openxmlformats.org/markup-compatibility/2006">
              <mc:Choice xmlns:v="urn:schemas-microsoft-com:vml" Requires="v">
                <p:oleObj name="Equation" r:id="rId2" imgW="495000" imgH="393480" progId="Equation.3">
                  <p:embed/>
                </p:oleObj>
              </mc:Choice>
              <mc:Fallback>
                <p:oleObj name="Equation" r:id="rId2" imgW="495000" imgH="393480" progId="Equation.3">
                  <p:embed/>
                  <p:pic>
                    <p:nvPicPr>
                      <p:cNvPr id="409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288" y="2095500"/>
                        <a:ext cx="129540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Slide Number Placeholder 6"/>
          <p:cNvSpPr>
            <a:spLocks noGrp="1"/>
          </p:cNvSpPr>
          <p:nvPr>
            <p:ph type="sldNum" sz="quarter" idx="12"/>
          </p:nvPr>
        </p:nvSpPr>
        <p:spPr>
          <a:noFill/>
        </p:spPr>
        <p:txBody>
          <a:bodyPr/>
          <a:lstStyle/>
          <a:p>
            <a:fld id="{9E4E1834-F0C5-466A-A3A2-551D77D4B717}" type="slidenum">
              <a:rPr lang="en-US" smtClean="0"/>
              <a:pPr/>
              <a:t>23</a:t>
            </a:fld>
            <a:endParaRPr lang="en-US"/>
          </a:p>
        </p:txBody>
      </p:sp>
      <p:graphicFrame>
        <p:nvGraphicFramePr>
          <p:cNvPr id="4099" name="Object 5"/>
          <p:cNvGraphicFramePr>
            <a:graphicFrameLocks noChangeAspect="1"/>
          </p:cNvGraphicFramePr>
          <p:nvPr/>
        </p:nvGraphicFramePr>
        <p:xfrm>
          <a:off x="1206500" y="3641725"/>
          <a:ext cx="693738" cy="550863"/>
        </p:xfrm>
        <a:graphic>
          <a:graphicData uri="http://schemas.openxmlformats.org/presentationml/2006/ole">
            <mc:AlternateContent xmlns:mc="http://schemas.openxmlformats.org/markup-compatibility/2006">
              <mc:Choice xmlns:v="urn:schemas-microsoft-com:vml" Requires="v">
                <p:oleObj name="Equation" r:id="rId4" imgW="495000" imgH="393480" progId="Equation.3">
                  <p:embed/>
                </p:oleObj>
              </mc:Choice>
              <mc:Fallback>
                <p:oleObj name="Equation" r:id="rId4" imgW="495000" imgH="393480" progId="Equation.3">
                  <p:embed/>
                  <p:pic>
                    <p:nvPicPr>
                      <p:cNvPr id="409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641725"/>
                        <a:ext cx="69373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6"/>
          <p:cNvGraphicFramePr>
            <a:graphicFrameLocks noChangeAspect="1"/>
          </p:cNvGraphicFramePr>
          <p:nvPr/>
        </p:nvGraphicFramePr>
        <p:xfrm>
          <a:off x="1200150" y="4156075"/>
          <a:ext cx="693738" cy="550863"/>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410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150" y="4156075"/>
                        <a:ext cx="69373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7"/>
          <p:cNvGraphicFramePr>
            <a:graphicFrameLocks noChangeAspect="1"/>
          </p:cNvGraphicFramePr>
          <p:nvPr/>
        </p:nvGraphicFramePr>
        <p:xfrm>
          <a:off x="1174750" y="4802188"/>
          <a:ext cx="781050" cy="260350"/>
        </p:xfrm>
        <a:graphic>
          <a:graphicData uri="http://schemas.openxmlformats.org/presentationml/2006/ole">
            <mc:AlternateContent xmlns:mc="http://schemas.openxmlformats.org/markup-compatibility/2006">
              <mc:Choice xmlns:v="urn:schemas-microsoft-com:vml" Requires="v">
                <p:oleObj name="Equation" r:id="rId8" imgW="533160" imgH="177480" progId="Equation.3">
                  <p:embed/>
                </p:oleObj>
              </mc:Choice>
              <mc:Fallback>
                <p:oleObj name="Equation" r:id="rId8" imgW="533160" imgH="177480" progId="Equation.3">
                  <p:embed/>
                  <p:pic>
                    <p:nvPicPr>
                      <p:cNvPr id="410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750" y="4802188"/>
                        <a:ext cx="78105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9281" name="Picture 2"/>
          <p:cNvPicPr>
            <a:picLocks noChangeAspect="1" noChangeArrowheads="1"/>
          </p:cNvPicPr>
          <p:nvPr/>
        </p:nvPicPr>
        <p:blipFill>
          <a:blip r:embed="rId2" cstate="print"/>
          <a:srcRect/>
          <a:stretch>
            <a:fillRect/>
          </a:stretch>
        </p:blipFill>
        <p:spPr bwMode="auto">
          <a:xfrm>
            <a:off x="1676400" y="1835150"/>
            <a:ext cx="5894388" cy="3930650"/>
          </a:xfrm>
          <a:prstGeom prst="rect">
            <a:avLst/>
          </a:prstGeom>
          <a:noFill/>
          <a:ln w="9525">
            <a:noFill/>
            <a:miter lim="800000"/>
            <a:headEnd/>
            <a:tailEnd/>
          </a:ln>
        </p:spPr>
      </p:pic>
      <p:cxnSp>
        <p:nvCxnSpPr>
          <p:cNvPr id="5" name="Straight Arrow Connector 4"/>
          <p:cNvCxnSpPr/>
          <p:nvPr/>
        </p:nvCxnSpPr>
        <p:spPr>
          <a:xfrm rot="5400000" flipH="1" flipV="1">
            <a:off x="4248150" y="4772025"/>
            <a:ext cx="2154238" cy="407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V="1">
            <a:off x="3382963" y="4281488"/>
            <a:ext cx="2024062" cy="14208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9284" name="TextBox 9"/>
          <p:cNvSpPr txBox="1">
            <a:spLocks noChangeArrowheads="1"/>
          </p:cNvSpPr>
          <p:nvPr/>
        </p:nvSpPr>
        <p:spPr bwMode="auto">
          <a:xfrm>
            <a:off x="4518025" y="6037263"/>
            <a:ext cx="1246188" cy="584200"/>
          </a:xfrm>
          <a:prstGeom prst="rect">
            <a:avLst/>
          </a:prstGeom>
          <a:noFill/>
          <a:ln w="9525">
            <a:noFill/>
            <a:miter lim="800000"/>
            <a:headEnd/>
            <a:tailEnd/>
          </a:ln>
        </p:spPr>
        <p:txBody>
          <a:bodyPr wrap="none">
            <a:spAutoFit/>
          </a:bodyPr>
          <a:lstStyle/>
          <a:p>
            <a:r>
              <a:rPr lang="en-US" sz="3200" dirty="0"/>
              <a:t>Nodes</a:t>
            </a:r>
          </a:p>
        </p:txBody>
      </p:sp>
      <p:sp>
        <p:nvSpPr>
          <p:cNvPr id="609285" name="TextBox 10"/>
          <p:cNvSpPr txBox="1">
            <a:spLocks noChangeArrowheads="1"/>
          </p:cNvSpPr>
          <p:nvPr/>
        </p:nvSpPr>
        <p:spPr bwMode="auto">
          <a:xfrm>
            <a:off x="3052763" y="1389063"/>
            <a:ext cx="2054225" cy="584200"/>
          </a:xfrm>
          <a:prstGeom prst="rect">
            <a:avLst/>
          </a:prstGeom>
          <a:noFill/>
          <a:ln w="9525">
            <a:noFill/>
            <a:miter lim="800000"/>
            <a:headEnd/>
            <a:tailEnd/>
          </a:ln>
        </p:spPr>
        <p:txBody>
          <a:bodyPr wrap="none">
            <a:spAutoFit/>
          </a:bodyPr>
          <a:lstStyle/>
          <a:p>
            <a:r>
              <a:rPr lang="en-US" sz="3200" dirty="0"/>
              <a:t>Anti-Nodes</a:t>
            </a:r>
          </a:p>
        </p:txBody>
      </p:sp>
      <p:cxnSp>
        <p:nvCxnSpPr>
          <p:cNvPr id="13" name="Straight Arrow Connector 12"/>
          <p:cNvCxnSpPr>
            <a:stCxn id="609285" idx="2"/>
          </p:cNvCxnSpPr>
          <p:nvPr/>
        </p:nvCxnSpPr>
        <p:spPr>
          <a:xfrm rot="5400000">
            <a:off x="3197225" y="1644651"/>
            <a:ext cx="554037" cy="1211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09285" idx="2"/>
          </p:cNvCxnSpPr>
          <p:nvPr/>
        </p:nvCxnSpPr>
        <p:spPr>
          <a:xfrm rot="16200000" flipH="1">
            <a:off x="4071144" y="1981994"/>
            <a:ext cx="536575" cy="519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09285" idx="2"/>
          </p:cNvCxnSpPr>
          <p:nvPr/>
        </p:nvCxnSpPr>
        <p:spPr>
          <a:xfrm rot="16200000" flipH="1">
            <a:off x="4903788" y="1149350"/>
            <a:ext cx="554037" cy="2201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609284" idx="0"/>
          </p:cNvCxnSpPr>
          <p:nvPr/>
        </p:nvCxnSpPr>
        <p:spPr>
          <a:xfrm rot="5400000" flipH="1" flipV="1">
            <a:off x="5164137" y="3825876"/>
            <a:ext cx="2187575" cy="2235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09284" idx="0"/>
          </p:cNvCxnSpPr>
          <p:nvPr/>
        </p:nvCxnSpPr>
        <p:spPr>
          <a:xfrm rot="16200000" flipV="1">
            <a:off x="2396331" y="3293269"/>
            <a:ext cx="2252663" cy="3235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1330" name="Picture 3"/>
          <p:cNvPicPr>
            <a:picLocks noChangeAspect="1" noChangeArrowheads="1"/>
          </p:cNvPicPr>
          <p:nvPr/>
        </p:nvPicPr>
        <p:blipFill>
          <a:blip r:embed="rId3" cstate="print"/>
          <a:srcRect/>
          <a:stretch>
            <a:fillRect/>
          </a:stretch>
        </p:blipFill>
        <p:spPr bwMode="auto">
          <a:xfrm>
            <a:off x="3043238" y="4425950"/>
            <a:ext cx="4561522" cy="1160463"/>
          </a:xfrm>
          <a:prstGeom prst="rect">
            <a:avLst/>
          </a:prstGeom>
          <a:noFill/>
          <a:ln w="9525">
            <a:noFill/>
            <a:miter lim="800000"/>
            <a:headEnd/>
            <a:tailEnd/>
          </a:ln>
        </p:spPr>
      </p:pic>
      <p:pic>
        <p:nvPicPr>
          <p:cNvPr id="611331" name="Picture 2"/>
          <p:cNvPicPr>
            <a:picLocks noChangeAspect="1" noChangeArrowheads="1"/>
          </p:cNvPicPr>
          <p:nvPr/>
        </p:nvPicPr>
        <p:blipFill>
          <a:blip r:embed="rId4" cstate="print"/>
          <a:srcRect/>
          <a:stretch>
            <a:fillRect/>
          </a:stretch>
        </p:blipFill>
        <p:spPr bwMode="auto">
          <a:xfrm>
            <a:off x="3073400" y="2500313"/>
            <a:ext cx="4546600" cy="896937"/>
          </a:xfrm>
          <a:prstGeom prst="rect">
            <a:avLst/>
          </a:prstGeom>
          <a:noFill/>
          <a:ln w="9525">
            <a:noFill/>
            <a:miter lim="800000"/>
            <a:headEnd/>
            <a:tailEnd/>
          </a:ln>
        </p:spPr>
      </p:pic>
      <p:pic>
        <p:nvPicPr>
          <p:cNvPr id="611332" name="Picture 2"/>
          <p:cNvPicPr>
            <a:picLocks noChangeAspect="1" noChangeArrowheads="1"/>
          </p:cNvPicPr>
          <p:nvPr/>
        </p:nvPicPr>
        <p:blipFill>
          <a:blip r:embed="rId5" cstate="print"/>
          <a:srcRect/>
          <a:stretch>
            <a:fillRect/>
          </a:stretch>
        </p:blipFill>
        <p:spPr bwMode="auto">
          <a:xfrm>
            <a:off x="3067050" y="282575"/>
            <a:ext cx="4522788" cy="1225550"/>
          </a:xfrm>
          <a:prstGeom prst="rect">
            <a:avLst/>
          </a:prstGeom>
          <a:noFill/>
          <a:ln w="9525">
            <a:noFill/>
            <a:miter lim="800000"/>
            <a:headEnd/>
            <a:tailEnd/>
          </a:ln>
        </p:spPr>
      </p:pic>
      <p:cxnSp>
        <p:nvCxnSpPr>
          <p:cNvPr id="8" name="Straight Connector 7"/>
          <p:cNvCxnSpPr/>
          <p:nvPr/>
        </p:nvCxnSpPr>
        <p:spPr bwMode="auto">
          <a:xfrm rot="16200000" flipH="1" flipV="1">
            <a:off x="2259012" y="500063"/>
            <a:ext cx="423863" cy="12207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3" idx="0"/>
          </p:cNvCxnSpPr>
          <p:nvPr/>
        </p:nvCxnSpPr>
        <p:spPr bwMode="auto">
          <a:xfrm rot="16200000" flipV="1">
            <a:off x="7458869" y="962819"/>
            <a:ext cx="534988" cy="3492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flipV="1">
            <a:off x="2232025" y="2562225"/>
            <a:ext cx="422275" cy="12223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38" idx="0"/>
          </p:cNvCxnSpPr>
          <p:nvPr/>
        </p:nvCxnSpPr>
        <p:spPr>
          <a:xfrm rot="16200000" flipV="1">
            <a:off x="7450615" y="3043714"/>
            <a:ext cx="570231" cy="27654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auto">
          <a:xfrm rot="16200000" flipH="1" flipV="1">
            <a:off x="2236787" y="4592638"/>
            <a:ext cx="423863" cy="12207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auto">
          <a:xfrm rot="16200000" flipV="1">
            <a:off x="7436644" y="5055394"/>
            <a:ext cx="534988" cy="3492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 name="Group 122"/>
          <p:cNvGrpSpPr/>
          <p:nvPr/>
        </p:nvGrpSpPr>
        <p:grpSpPr>
          <a:xfrm>
            <a:off x="778828" y="869950"/>
            <a:ext cx="7927022" cy="1294605"/>
            <a:chOff x="778828" y="869950"/>
            <a:chExt cx="7927022" cy="1294605"/>
          </a:xfrm>
        </p:grpSpPr>
        <p:grpSp>
          <p:nvGrpSpPr>
            <p:cNvPr id="7" name="Group 103"/>
            <p:cNvGrpSpPr/>
            <p:nvPr/>
          </p:nvGrpSpPr>
          <p:grpSpPr>
            <a:xfrm>
              <a:off x="1981200" y="1428750"/>
              <a:ext cx="6724650" cy="288925"/>
              <a:chOff x="1981200" y="1428750"/>
              <a:chExt cx="6724650" cy="288925"/>
            </a:xfrm>
          </p:grpSpPr>
          <p:sp>
            <p:nvSpPr>
              <p:cNvPr id="5" name="Rectangle 4"/>
              <p:cNvSpPr/>
              <p:nvPr/>
            </p:nvSpPr>
            <p:spPr bwMode="auto">
              <a:xfrm>
                <a:off x="1981200" y="1433513"/>
                <a:ext cx="6118225" cy="127000"/>
              </a:xfrm>
              <a:prstGeom prst="rect">
                <a:avLst/>
              </a:prstGeom>
              <a:solidFill>
                <a:srgbClr val="975F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Trapezoid 22"/>
              <p:cNvSpPr/>
              <p:nvPr/>
            </p:nvSpPr>
            <p:spPr bwMode="auto">
              <a:xfrm rot="5214248">
                <a:off x="5997576" y="30162"/>
                <a:ext cx="254000" cy="3121025"/>
              </a:xfrm>
              <a:prstGeom prst="trapezoid">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Rectangle 23"/>
              <p:cNvSpPr/>
              <p:nvPr/>
            </p:nvSpPr>
            <p:spPr bwMode="auto">
              <a:xfrm>
                <a:off x="7640638" y="1428750"/>
                <a:ext cx="1027112" cy="171450"/>
              </a:xfrm>
              <a:prstGeom prst="rect">
                <a:avLst/>
              </a:prstGeom>
              <a:solidFill>
                <a:srgbClr val="975F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5" name="Oval 24"/>
              <p:cNvSpPr/>
              <p:nvPr/>
            </p:nvSpPr>
            <p:spPr bwMode="auto">
              <a:xfrm>
                <a:off x="7881938" y="1458913"/>
                <a:ext cx="176212" cy="131762"/>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Rectangle 25"/>
              <p:cNvSpPr/>
              <p:nvPr/>
            </p:nvSpPr>
            <p:spPr bwMode="auto">
              <a:xfrm>
                <a:off x="7742238" y="1509713"/>
                <a:ext cx="430212" cy="269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8" name="Oval 27"/>
              <p:cNvSpPr/>
              <p:nvPr/>
            </p:nvSpPr>
            <p:spPr bwMode="auto">
              <a:xfrm>
                <a:off x="8413750" y="1458913"/>
                <a:ext cx="177800" cy="131762"/>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9" name="Rectangle 28"/>
              <p:cNvSpPr/>
              <p:nvPr/>
            </p:nvSpPr>
            <p:spPr bwMode="auto">
              <a:xfrm>
                <a:off x="8274050" y="1509713"/>
                <a:ext cx="431800" cy="269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10" name="Group 105"/>
            <p:cNvGrpSpPr/>
            <p:nvPr/>
          </p:nvGrpSpPr>
          <p:grpSpPr>
            <a:xfrm>
              <a:off x="778828" y="869950"/>
              <a:ext cx="6811010" cy="1294605"/>
              <a:chOff x="778828" y="869950"/>
              <a:chExt cx="6811010" cy="1294605"/>
            </a:xfrm>
          </p:grpSpPr>
          <p:grpSp>
            <p:nvGrpSpPr>
              <p:cNvPr id="13" name="Group 104"/>
              <p:cNvGrpSpPr/>
              <p:nvPr/>
            </p:nvGrpSpPr>
            <p:grpSpPr>
              <a:xfrm>
                <a:off x="1789113" y="869950"/>
                <a:ext cx="5800725" cy="596900"/>
                <a:chOff x="1789113" y="869950"/>
                <a:chExt cx="5800725" cy="596900"/>
              </a:xfrm>
            </p:grpSpPr>
            <p:sp>
              <p:nvSpPr>
                <p:cNvPr id="3" name="Rectangle 2"/>
                <p:cNvSpPr/>
                <p:nvPr/>
              </p:nvSpPr>
              <p:spPr bwMode="auto">
                <a:xfrm>
                  <a:off x="7513638" y="869950"/>
                  <a:ext cx="76200" cy="552450"/>
                </a:xfrm>
                <a:prstGeom prst="rect">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p:nvSpPr>
              <p:spPr bwMode="auto">
                <a:xfrm>
                  <a:off x="3032125" y="889000"/>
                  <a:ext cx="98425" cy="577850"/>
                </a:xfrm>
                <a:prstGeom prst="rect">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bwMode="auto">
                <a:xfrm flipV="1">
                  <a:off x="1789113" y="1331913"/>
                  <a:ext cx="141287" cy="106362"/>
                </a:xfrm>
                <a:prstGeom prst="rect">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14" name="Group 82"/>
              <p:cNvGrpSpPr/>
              <p:nvPr/>
            </p:nvGrpSpPr>
            <p:grpSpPr>
              <a:xfrm>
                <a:off x="778828" y="1430116"/>
                <a:ext cx="4083493" cy="734439"/>
                <a:chOff x="611188" y="1430116"/>
                <a:chExt cx="4083493" cy="734439"/>
              </a:xfrm>
            </p:grpSpPr>
            <p:grpSp>
              <p:nvGrpSpPr>
                <p:cNvPr id="17" name="Group 79"/>
                <p:cNvGrpSpPr/>
                <p:nvPr/>
              </p:nvGrpSpPr>
              <p:grpSpPr>
                <a:xfrm>
                  <a:off x="2855896" y="1430116"/>
                  <a:ext cx="1838785" cy="733964"/>
                  <a:chOff x="2855896" y="1430116"/>
                  <a:chExt cx="1838785" cy="855884"/>
                </a:xfrm>
              </p:grpSpPr>
              <p:sp>
                <p:nvSpPr>
                  <p:cNvPr id="11" name="Rectangle 10"/>
                  <p:cNvSpPr/>
                  <p:nvPr/>
                </p:nvSpPr>
                <p:spPr bwMode="auto">
                  <a:xfrm>
                    <a:off x="2855896" y="1432076"/>
                    <a:ext cx="970094" cy="853924"/>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bwMode="auto">
                  <a:xfrm flipH="1">
                    <a:off x="3724587" y="1430116"/>
                    <a:ext cx="970094" cy="855884"/>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18" name="Group 81"/>
                <p:cNvGrpSpPr/>
                <p:nvPr/>
              </p:nvGrpSpPr>
              <p:grpSpPr>
                <a:xfrm>
                  <a:off x="611188" y="1431131"/>
                  <a:ext cx="1727197" cy="733267"/>
                  <a:chOff x="611188" y="1431131"/>
                  <a:chExt cx="1727197" cy="733267"/>
                </a:xfrm>
              </p:grpSpPr>
              <p:sp>
                <p:nvSpPr>
                  <p:cNvPr id="15" name="Rectangle 14"/>
                  <p:cNvSpPr/>
                  <p:nvPr/>
                </p:nvSpPr>
                <p:spPr bwMode="auto">
                  <a:xfrm>
                    <a:off x="611188" y="1431766"/>
                    <a:ext cx="911225" cy="731838"/>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Rectangle 15"/>
                  <p:cNvSpPr/>
                  <p:nvPr/>
                </p:nvSpPr>
                <p:spPr bwMode="auto">
                  <a:xfrm flipH="1">
                    <a:off x="1427160" y="1431131"/>
                    <a:ext cx="911225" cy="733267"/>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21" name="Group 80"/>
                <p:cNvGrpSpPr/>
                <p:nvPr/>
              </p:nvGrpSpPr>
              <p:grpSpPr>
                <a:xfrm>
                  <a:off x="2319338" y="1431130"/>
                  <a:ext cx="573087" cy="733425"/>
                  <a:chOff x="2319338" y="1452633"/>
                  <a:chExt cx="573087" cy="709365"/>
                </a:xfrm>
              </p:grpSpPr>
              <p:sp>
                <p:nvSpPr>
                  <p:cNvPr id="19" name="Rectangle 18"/>
                  <p:cNvSpPr/>
                  <p:nvPr/>
                </p:nvSpPr>
                <p:spPr bwMode="auto">
                  <a:xfrm>
                    <a:off x="2319338" y="1452633"/>
                    <a:ext cx="301625" cy="708672"/>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Rectangle 19"/>
                  <p:cNvSpPr/>
                  <p:nvPr/>
                </p:nvSpPr>
                <p:spPr bwMode="auto">
                  <a:xfrm flipH="1">
                    <a:off x="2590800" y="1453326"/>
                    <a:ext cx="301625" cy="708672"/>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grpSp>
      </p:grpSp>
      <p:grpSp>
        <p:nvGrpSpPr>
          <p:cNvPr id="22" name="Group 123"/>
          <p:cNvGrpSpPr/>
          <p:nvPr/>
        </p:nvGrpSpPr>
        <p:grpSpPr>
          <a:xfrm>
            <a:off x="824548" y="2896870"/>
            <a:ext cx="7927022" cy="1294605"/>
            <a:chOff x="778828" y="869950"/>
            <a:chExt cx="7927022" cy="1294605"/>
          </a:xfrm>
        </p:grpSpPr>
        <p:grpSp>
          <p:nvGrpSpPr>
            <p:cNvPr id="27" name="Group 103"/>
            <p:cNvGrpSpPr/>
            <p:nvPr/>
          </p:nvGrpSpPr>
          <p:grpSpPr>
            <a:xfrm>
              <a:off x="1981200" y="1428750"/>
              <a:ext cx="6724650" cy="288925"/>
              <a:chOff x="1981200" y="1428750"/>
              <a:chExt cx="6724650" cy="288925"/>
            </a:xfrm>
          </p:grpSpPr>
          <p:sp>
            <p:nvSpPr>
              <p:cNvPr id="141" name="Rectangle 4"/>
              <p:cNvSpPr/>
              <p:nvPr/>
            </p:nvSpPr>
            <p:spPr bwMode="auto">
              <a:xfrm>
                <a:off x="1981200" y="1433513"/>
                <a:ext cx="6118225" cy="127000"/>
              </a:xfrm>
              <a:prstGeom prst="rect">
                <a:avLst/>
              </a:prstGeom>
              <a:solidFill>
                <a:srgbClr val="975F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Trapezoid 141"/>
              <p:cNvSpPr/>
              <p:nvPr/>
            </p:nvSpPr>
            <p:spPr bwMode="auto">
              <a:xfrm rot="5214248">
                <a:off x="5997576" y="30162"/>
                <a:ext cx="254000" cy="3121025"/>
              </a:xfrm>
              <a:prstGeom prst="trapezoid">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3" name="Rectangle 142"/>
              <p:cNvSpPr/>
              <p:nvPr/>
            </p:nvSpPr>
            <p:spPr bwMode="auto">
              <a:xfrm>
                <a:off x="7640638" y="1428750"/>
                <a:ext cx="1027112" cy="171450"/>
              </a:xfrm>
              <a:prstGeom prst="rect">
                <a:avLst/>
              </a:prstGeom>
              <a:solidFill>
                <a:srgbClr val="975F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4" name="Oval 143"/>
              <p:cNvSpPr/>
              <p:nvPr/>
            </p:nvSpPr>
            <p:spPr bwMode="auto">
              <a:xfrm>
                <a:off x="7881938" y="1458913"/>
                <a:ext cx="176212" cy="131762"/>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5" name="Rectangle 144"/>
              <p:cNvSpPr/>
              <p:nvPr/>
            </p:nvSpPr>
            <p:spPr bwMode="auto">
              <a:xfrm>
                <a:off x="7742238" y="1509713"/>
                <a:ext cx="430212" cy="269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6" name="Oval 145"/>
              <p:cNvSpPr/>
              <p:nvPr/>
            </p:nvSpPr>
            <p:spPr bwMode="auto">
              <a:xfrm>
                <a:off x="8413750" y="1458913"/>
                <a:ext cx="177800" cy="131762"/>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7" name="Rectangle 146"/>
              <p:cNvSpPr/>
              <p:nvPr/>
            </p:nvSpPr>
            <p:spPr bwMode="auto">
              <a:xfrm>
                <a:off x="8274050" y="1509713"/>
                <a:ext cx="431800" cy="269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30" name="Group 105"/>
            <p:cNvGrpSpPr/>
            <p:nvPr/>
          </p:nvGrpSpPr>
          <p:grpSpPr>
            <a:xfrm>
              <a:off x="778828" y="869950"/>
              <a:ext cx="6811010" cy="1294605"/>
              <a:chOff x="778828" y="869950"/>
              <a:chExt cx="6811010" cy="1294605"/>
            </a:xfrm>
          </p:grpSpPr>
          <p:grpSp>
            <p:nvGrpSpPr>
              <p:cNvPr id="31" name="Group 104"/>
              <p:cNvGrpSpPr/>
              <p:nvPr/>
            </p:nvGrpSpPr>
            <p:grpSpPr>
              <a:xfrm>
                <a:off x="1789113" y="869950"/>
                <a:ext cx="5800725" cy="596900"/>
                <a:chOff x="1789113" y="869950"/>
                <a:chExt cx="5800725" cy="596900"/>
              </a:xfrm>
            </p:grpSpPr>
            <p:sp>
              <p:nvSpPr>
                <p:cNvPr id="138" name="Rectangle 2"/>
                <p:cNvSpPr/>
                <p:nvPr/>
              </p:nvSpPr>
              <p:spPr bwMode="auto">
                <a:xfrm>
                  <a:off x="7513638" y="869950"/>
                  <a:ext cx="76200" cy="552450"/>
                </a:xfrm>
                <a:prstGeom prst="rect">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Rectangle 3"/>
                <p:cNvSpPr/>
                <p:nvPr/>
              </p:nvSpPr>
              <p:spPr bwMode="auto">
                <a:xfrm>
                  <a:off x="3032125" y="889000"/>
                  <a:ext cx="98425" cy="577850"/>
                </a:xfrm>
                <a:prstGeom prst="rect">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0" name="Rectangle 5"/>
                <p:cNvSpPr/>
                <p:nvPr/>
              </p:nvSpPr>
              <p:spPr bwMode="auto">
                <a:xfrm flipV="1">
                  <a:off x="1789113" y="1331913"/>
                  <a:ext cx="141287" cy="106362"/>
                </a:xfrm>
                <a:prstGeom prst="rect">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11328" name="Group 82"/>
              <p:cNvGrpSpPr/>
              <p:nvPr/>
            </p:nvGrpSpPr>
            <p:grpSpPr>
              <a:xfrm>
                <a:off x="778828" y="1430116"/>
                <a:ext cx="4083493" cy="734439"/>
                <a:chOff x="611188" y="1430116"/>
                <a:chExt cx="4083493" cy="734439"/>
              </a:xfrm>
            </p:grpSpPr>
            <p:grpSp>
              <p:nvGrpSpPr>
                <p:cNvPr id="611329" name="Group 79"/>
                <p:cNvGrpSpPr/>
                <p:nvPr/>
              </p:nvGrpSpPr>
              <p:grpSpPr>
                <a:xfrm>
                  <a:off x="2855896" y="1430116"/>
                  <a:ext cx="1838785" cy="733964"/>
                  <a:chOff x="2855896" y="1430116"/>
                  <a:chExt cx="1838785" cy="855884"/>
                </a:xfrm>
              </p:grpSpPr>
              <p:sp>
                <p:nvSpPr>
                  <p:cNvPr id="136" name="Rectangle 135"/>
                  <p:cNvSpPr/>
                  <p:nvPr/>
                </p:nvSpPr>
                <p:spPr bwMode="auto">
                  <a:xfrm>
                    <a:off x="2855896" y="1432076"/>
                    <a:ext cx="970094" cy="853924"/>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7" name="Rectangle 136"/>
                  <p:cNvSpPr/>
                  <p:nvPr/>
                </p:nvSpPr>
                <p:spPr bwMode="auto">
                  <a:xfrm flipH="1">
                    <a:off x="3724587" y="1430116"/>
                    <a:ext cx="970094" cy="855884"/>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11333" name="Group 81"/>
                <p:cNvGrpSpPr/>
                <p:nvPr/>
              </p:nvGrpSpPr>
              <p:grpSpPr>
                <a:xfrm>
                  <a:off x="611188" y="1431131"/>
                  <a:ext cx="1727197" cy="733267"/>
                  <a:chOff x="611188" y="1431131"/>
                  <a:chExt cx="1727197" cy="733267"/>
                </a:xfrm>
              </p:grpSpPr>
              <p:sp>
                <p:nvSpPr>
                  <p:cNvPr id="134" name="Rectangle 133"/>
                  <p:cNvSpPr/>
                  <p:nvPr/>
                </p:nvSpPr>
                <p:spPr bwMode="auto">
                  <a:xfrm>
                    <a:off x="611188" y="1431766"/>
                    <a:ext cx="911225" cy="731838"/>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5" name="Rectangle 134"/>
                  <p:cNvSpPr/>
                  <p:nvPr/>
                </p:nvSpPr>
                <p:spPr bwMode="auto">
                  <a:xfrm flipH="1">
                    <a:off x="1427160" y="1431131"/>
                    <a:ext cx="911225" cy="733267"/>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11334" name="Group 80"/>
                <p:cNvGrpSpPr/>
                <p:nvPr/>
              </p:nvGrpSpPr>
              <p:grpSpPr>
                <a:xfrm>
                  <a:off x="2319338" y="1431130"/>
                  <a:ext cx="573087" cy="733425"/>
                  <a:chOff x="2319338" y="1452633"/>
                  <a:chExt cx="573087" cy="709365"/>
                </a:xfrm>
              </p:grpSpPr>
              <p:sp>
                <p:nvSpPr>
                  <p:cNvPr id="132" name="Rectangle 131"/>
                  <p:cNvSpPr/>
                  <p:nvPr/>
                </p:nvSpPr>
                <p:spPr bwMode="auto">
                  <a:xfrm>
                    <a:off x="2319338" y="1452633"/>
                    <a:ext cx="301625" cy="708672"/>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 name="Rectangle 132"/>
                  <p:cNvSpPr/>
                  <p:nvPr/>
                </p:nvSpPr>
                <p:spPr bwMode="auto">
                  <a:xfrm flipH="1">
                    <a:off x="2590800" y="1453326"/>
                    <a:ext cx="301625" cy="708672"/>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grpSp>
      </p:grpSp>
      <p:grpSp>
        <p:nvGrpSpPr>
          <p:cNvPr id="611335" name="Group 148"/>
          <p:cNvGrpSpPr/>
          <p:nvPr/>
        </p:nvGrpSpPr>
        <p:grpSpPr>
          <a:xfrm>
            <a:off x="809308" y="4969510"/>
            <a:ext cx="7927022" cy="1294605"/>
            <a:chOff x="778828" y="869950"/>
            <a:chExt cx="7927022" cy="1294605"/>
          </a:xfrm>
        </p:grpSpPr>
        <p:grpSp>
          <p:nvGrpSpPr>
            <p:cNvPr id="611336" name="Group 103"/>
            <p:cNvGrpSpPr/>
            <p:nvPr/>
          </p:nvGrpSpPr>
          <p:grpSpPr>
            <a:xfrm>
              <a:off x="1981200" y="1428750"/>
              <a:ext cx="6724650" cy="288925"/>
              <a:chOff x="1981200" y="1428750"/>
              <a:chExt cx="6724650" cy="288925"/>
            </a:xfrm>
          </p:grpSpPr>
          <p:sp>
            <p:nvSpPr>
              <p:cNvPr id="166" name="Rectangle 4"/>
              <p:cNvSpPr/>
              <p:nvPr/>
            </p:nvSpPr>
            <p:spPr bwMode="auto">
              <a:xfrm>
                <a:off x="1981200" y="1433513"/>
                <a:ext cx="6118225" cy="127000"/>
              </a:xfrm>
              <a:prstGeom prst="rect">
                <a:avLst/>
              </a:prstGeom>
              <a:solidFill>
                <a:srgbClr val="975F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7" name="Trapezoid 166"/>
              <p:cNvSpPr/>
              <p:nvPr/>
            </p:nvSpPr>
            <p:spPr bwMode="auto">
              <a:xfrm rot="5214248">
                <a:off x="5997576" y="30162"/>
                <a:ext cx="254000" cy="3121025"/>
              </a:xfrm>
              <a:prstGeom prst="trapezoid">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8" name="Rectangle 167"/>
              <p:cNvSpPr/>
              <p:nvPr/>
            </p:nvSpPr>
            <p:spPr bwMode="auto">
              <a:xfrm>
                <a:off x="7640638" y="1428750"/>
                <a:ext cx="1027112" cy="171450"/>
              </a:xfrm>
              <a:prstGeom prst="rect">
                <a:avLst/>
              </a:prstGeom>
              <a:solidFill>
                <a:srgbClr val="975F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9" name="Oval 168"/>
              <p:cNvSpPr/>
              <p:nvPr/>
            </p:nvSpPr>
            <p:spPr bwMode="auto">
              <a:xfrm>
                <a:off x="7881938" y="1458913"/>
                <a:ext cx="176212" cy="131762"/>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0" name="Rectangle 169"/>
              <p:cNvSpPr/>
              <p:nvPr/>
            </p:nvSpPr>
            <p:spPr bwMode="auto">
              <a:xfrm>
                <a:off x="7742238" y="1509713"/>
                <a:ext cx="430212" cy="269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1" name="Oval 170"/>
              <p:cNvSpPr/>
              <p:nvPr/>
            </p:nvSpPr>
            <p:spPr bwMode="auto">
              <a:xfrm>
                <a:off x="8413750" y="1458913"/>
                <a:ext cx="177800" cy="131762"/>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2" name="Rectangle 171"/>
              <p:cNvSpPr/>
              <p:nvPr/>
            </p:nvSpPr>
            <p:spPr bwMode="auto">
              <a:xfrm>
                <a:off x="8274050" y="1509713"/>
                <a:ext cx="431800" cy="269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11337" name="Group 105"/>
            <p:cNvGrpSpPr/>
            <p:nvPr/>
          </p:nvGrpSpPr>
          <p:grpSpPr>
            <a:xfrm>
              <a:off x="778828" y="869950"/>
              <a:ext cx="6811010" cy="1294605"/>
              <a:chOff x="778828" y="869950"/>
              <a:chExt cx="6811010" cy="1294605"/>
            </a:xfrm>
          </p:grpSpPr>
          <p:grpSp>
            <p:nvGrpSpPr>
              <p:cNvPr id="611338" name="Group 104"/>
              <p:cNvGrpSpPr/>
              <p:nvPr/>
            </p:nvGrpSpPr>
            <p:grpSpPr>
              <a:xfrm>
                <a:off x="1789113" y="869950"/>
                <a:ext cx="5800725" cy="596900"/>
                <a:chOff x="1789113" y="869950"/>
                <a:chExt cx="5800725" cy="596900"/>
              </a:xfrm>
            </p:grpSpPr>
            <p:sp>
              <p:nvSpPr>
                <p:cNvPr id="163" name="Rectangle 2"/>
                <p:cNvSpPr/>
                <p:nvPr/>
              </p:nvSpPr>
              <p:spPr bwMode="auto">
                <a:xfrm>
                  <a:off x="7513638" y="869950"/>
                  <a:ext cx="76200" cy="552450"/>
                </a:xfrm>
                <a:prstGeom prst="rect">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 name="Rectangle 3"/>
                <p:cNvSpPr/>
                <p:nvPr/>
              </p:nvSpPr>
              <p:spPr bwMode="auto">
                <a:xfrm>
                  <a:off x="3032125" y="889000"/>
                  <a:ext cx="98425" cy="577850"/>
                </a:xfrm>
                <a:prstGeom prst="rect">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5" name="Rectangle 5"/>
                <p:cNvSpPr/>
                <p:nvPr/>
              </p:nvSpPr>
              <p:spPr bwMode="auto">
                <a:xfrm flipV="1">
                  <a:off x="1789113" y="1331913"/>
                  <a:ext cx="141287" cy="106362"/>
                </a:xfrm>
                <a:prstGeom prst="rect">
                  <a:avLst/>
                </a:prstGeom>
                <a:solidFill>
                  <a:srgbClr val="7A4C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11339" name="Group 82"/>
              <p:cNvGrpSpPr/>
              <p:nvPr/>
            </p:nvGrpSpPr>
            <p:grpSpPr>
              <a:xfrm>
                <a:off x="778828" y="1430116"/>
                <a:ext cx="4083493" cy="734439"/>
                <a:chOff x="611188" y="1430116"/>
                <a:chExt cx="4083493" cy="734439"/>
              </a:xfrm>
            </p:grpSpPr>
            <p:grpSp>
              <p:nvGrpSpPr>
                <p:cNvPr id="611340" name="Group 79"/>
                <p:cNvGrpSpPr/>
                <p:nvPr/>
              </p:nvGrpSpPr>
              <p:grpSpPr>
                <a:xfrm>
                  <a:off x="2855896" y="1430116"/>
                  <a:ext cx="1838785" cy="733964"/>
                  <a:chOff x="2855896" y="1430116"/>
                  <a:chExt cx="1838785" cy="855884"/>
                </a:xfrm>
              </p:grpSpPr>
              <p:sp>
                <p:nvSpPr>
                  <p:cNvPr id="161" name="Rectangle 160"/>
                  <p:cNvSpPr/>
                  <p:nvPr/>
                </p:nvSpPr>
                <p:spPr bwMode="auto">
                  <a:xfrm>
                    <a:off x="2855896" y="1432076"/>
                    <a:ext cx="970094" cy="853924"/>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2" name="Rectangle 161"/>
                  <p:cNvSpPr/>
                  <p:nvPr/>
                </p:nvSpPr>
                <p:spPr bwMode="auto">
                  <a:xfrm flipH="1">
                    <a:off x="3724587" y="1430116"/>
                    <a:ext cx="970094" cy="855884"/>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11341" name="Group 81"/>
                <p:cNvGrpSpPr/>
                <p:nvPr/>
              </p:nvGrpSpPr>
              <p:grpSpPr>
                <a:xfrm>
                  <a:off x="611188" y="1431131"/>
                  <a:ext cx="1727197" cy="733267"/>
                  <a:chOff x="611188" y="1431131"/>
                  <a:chExt cx="1727197" cy="733267"/>
                </a:xfrm>
              </p:grpSpPr>
              <p:sp>
                <p:nvSpPr>
                  <p:cNvPr id="159" name="Rectangle 158"/>
                  <p:cNvSpPr/>
                  <p:nvPr/>
                </p:nvSpPr>
                <p:spPr bwMode="auto">
                  <a:xfrm>
                    <a:off x="611188" y="1431766"/>
                    <a:ext cx="911225" cy="731838"/>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0" name="Rectangle 159"/>
                  <p:cNvSpPr/>
                  <p:nvPr/>
                </p:nvSpPr>
                <p:spPr bwMode="auto">
                  <a:xfrm flipH="1">
                    <a:off x="1427160" y="1431131"/>
                    <a:ext cx="911225" cy="733267"/>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11342" name="Group 80"/>
                <p:cNvGrpSpPr/>
                <p:nvPr/>
              </p:nvGrpSpPr>
              <p:grpSpPr>
                <a:xfrm>
                  <a:off x="2319338" y="1431130"/>
                  <a:ext cx="573087" cy="733425"/>
                  <a:chOff x="2319338" y="1452633"/>
                  <a:chExt cx="573087" cy="709365"/>
                </a:xfrm>
              </p:grpSpPr>
              <p:sp>
                <p:nvSpPr>
                  <p:cNvPr id="157" name="Rectangle 156"/>
                  <p:cNvSpPr/>
                  <p:nvPr/>
                </p:nvSpPr>
                <p:spPr bwMode="auto">
                  <a:xfrm>
                    <a:off x="2319338" y="1452633"/>
                    <a:ext cx="301625" cy="708672"/>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8" name="Rectangle 157"/>
                  <p:cNvSpPr/>
                  <p:nvPr/>
                </p:nvSpPr>
                <p:spPr bwMode="auto">
                  <a:xfrm flipH="1">
                    <a:off x="2590800" y="1453326"/>
                    <a:ext cx="301625" cy="708672"/>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5" name="Title 1"/>
          <p:cNvSpPr>
            <a:spLocks noGrp="1"/>
          </p:cNvSpPr>
          <p:nvPr>
            <p:ph type="title"/>
          </p:nvPr>
        </p:nvSpPr>
        <p:spPr/>
        <p:txBody>
          <a:bodyPr>
            <a:normAutofit fontScale="90000"/>
          </a:bodyPr>
          <a:lstStyle/>
          <a:p>
            <a:r>
              <a:rPr lang="en-US" dirty="0"/>
              <a:t>Question 223.6.7 Question 123.23.5</a:t>
            </a:r>
          </a:p>
        </p:txBody>
      </p:sp>
      <p:sp>
        <p:nvSpPr>
          <p:cNvPr id="3" name="Content Placeholder 2"/>
          <p:cNvSpPr>
            <a:spLocks noGrp="1"/>
          </p:cNvSpPr>
          <p:nvPr>
            <p:ph sz="half" idx="1"/>
          </p:nvPr>
        </p:nvSpPr>
        <p:spPr>
          <a:xfrm>
            <a:off x="457200" y="1600200"/>
            <a:ext cx="8081963" cy="2322513"/>
          </a:xfrm>
        </p:spPr>
        <p:txBody>
          <a:bodyPr>
            <a:normAutofit fontScale="92500" lnSpcReduction="10000"/>
          </a:bodyPr>
          <a:lstStyle/>
          <a:p>
            <a:pPr>
              <a:buFontTx/>
              <a:buNone/>
              <a:defRPr/>
            </a:pPr>
            <a:r>
              <a:rPr lang="en-US" sz="2400" dirty="0"/>
              <a:t>I have my trusty ukulele and I have a string experiencing a standing wave. Which frequency corresponds to this wave shown?</a:t>
            </a:r>
          </a:p>
          <a:p>
            <a:pPr marL="514350" indent="-514350">
              <a:buFontTx/>
              <a:buAutoNum type="alphaLcParenR"/>
              <a:defRPr/>
            </a:pPr>
            <a:r>
              <a:rPr lang="en-US" sz="2400" dirty="0"/>
              <a:t>The fundamental</a:t>
            </a:r>
          </a:p>
          <a:p>
            <a:pPr marL="514350" indent="-514350">
              <a:buFontTx/>
              <a:buAutoNum type="alphaLcParenR"/>
              <a:defRPr/>
            </a:pPr>
            <a:r>
              <a:rPr lang="en-US" sz="2400" dirty="0"/>
              <a:t>The second harmonic</a:t>
            </a:r>
          </a:p>
          <a:p>
            <a:pPr marL="514350" indent="-514350">
              <a:buFontTx/>
              <a:buAutoNum type="alphaLcParenR"/>
              <a:defRPr/>
            </a:pPr>
            <a:r>
              <a:rPr lang="en-US" sz="2400" dirty="0"/>
              <a:t>The third harmonic</a:t>
            </a:r>
          </a:p>
          <a:p>
            <a:pPr marL="514350" indent="-514350">
              <a:buFontTx/>
              <a:buAutoNum type="alphaLcParenR"/>
              <a:defRPr/>
            </a:pPr>
            <a:r>
              <a:rPr lang="en-US" sz="2400" dirty="0"/>
              <a:t>The fourth harmonic</a:t>
            </a:r>
          </a:p>
        </p:txBody>
      </p:sp>
      <p:pic>
        <p:nvPicPr>
          <p:cNvPr id="610307" name="Picture 2"/>
          <p:cNvPicPr>
            <a:picLocks noChangeAspect="1" noChangeArrowheads="1"/>
          </p:cNvPicPr>
          <p:nvPr/>
        </p:nvPicPr>
        <p:blipFill>
          <a:blip r:embed="rId2" cstate="print"/>
          <a:srcRect/>
          <a:stretch>
            <a:fillRect/>
          </a:stretch>
        </p:blipFill>
        <p:spPr bwMode="auto">
          <a:xfrm>
            <a:off x="2949575" y="4500563"/>
            <a:ext cx="4521200" cy="1225550"/>
          </a:xfrm>
          <a:prstGeom prst="rect">
            <a:avLst/>
          </a:prstGeom>
          <a:noFill/>
          <a:ln w="9525">
            <a:noFill/>
            <a:miter lim="800000"/>
            <a:headEnd/>
            <a:tailEnd/>
          </a:ln>
        </p:spPr>
      </p:pic>
      <p:sp>
        <p:nvSpPr>
          <p:cNvPr id="7" name="Rectangle 6"/>
          <p:cNvSpPr/>
          <p:nvPr/>
        </p:nvSpPr>
        <p:spPr>
          <a:xfrm>
            <a:off x="7394575" y="5087938"/>
            <a:ext cx="762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2914650" y="5106988"/>
            <a:ext cx="96838"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1863725" y="5651500"/>
            <a:ext cx="6116638" cy="127000"/>
          </a:xfrm>
          <a:prstGeom prst="rect">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flipV="1">
            <a:off x="1671638" y="5549900"/>
            <a:ext cx="141287" cy="1063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rot="16200000" flipH="1" flipV="1">
            <a:off x="2141538" y="4716463"/>
            <a:ext cx="422275" cy="12223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7" idx="0"/>
          </p:cNvCxnSpPr>
          <p:nvPr/>
        </p:nvCxnSpPr>
        <p:spPr>
          <a:xfrm rot="16200000" flipV="1">
            <a:off x="7340600" y="5180013"/>
            <a:ext cx="533400" cy="3492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rapezoid 12"/>
          <p:cNvSpPr/>
          <p:nvPr/>
        </p:nvSpPr>
        <p:spPr>
          <a:xfrm rot="5214248">
            <a:off x="5878513" y="4248150"/>
            <a:ext cx="254000" cy="3121025"/>
          </a:xfrm>
          <a:prstGeom prst="trapezoid">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 name="Group 20"/>
          <p:cNvGrpSpPr>
            <a:grpSpLocks/>
          </p:cNvGrpSpPr>
          <p:nvPr/>
        </p:nvGrpSpPr>
        <p:grpSpPr bwMode="auto">
          <a:xfrm>
            <a:off x="493713" y="5662613"/>
            <a:ext cx="3970337" cy="747712"/>
            <a:chOff x="-1270000" y="4396009"/>
            <a:chExt cx="7518383" cy="1247445"/>
          </a:xfrm>
        </p:grpSpPr>
        <p:grpSp>
          <p:nvGrpSpPr>
            <p:cNvPr id="4" name="Group 12"/>
            <p:cNvGrpSpPr>
              <a:grpSpLocks/>
            </p:cNvGrpSpPr>
            <p:nvPr/>
          </p:nvGrpSpPr>
          <p:grpSpPr bwMode="auto">
            <a:xfrm>
              <a:off x="2980250" y="4402056"/>
              <a:ext cx="3268133" cy="1241398"/>
              <a:chOff x="0" y="4435922"/>
              <a:chExt cx="7124699" cy="1241398"/>
            </a:xfrm>
          </p:grpSpPr>
          <p:sp>
            <p:nvSpPr>
              <p:cNvPr id="27" name="Rectangle 10"/>
              <p:cNvSpPr/>
              <p:nvPr/>
            </p:nvSpPr>
            <p:spPr>
              <a:xfrm>
                <a:off x="974" y="4456359"/>
                <a:ext cx="3755192" cy="1220961"/>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8" name="Rectangle 27"/>
              <p:cNvSpPr/>
              <p:nvPr/>
            </p:nvSpPr>
            <p:spPr>
              <a:xfrm flipH="1">
                <a:off x="3369507" y="4435171"/>
                <a:ext cx="3755192" cy="1220961"/>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3"/>
            <p:cNvGrpSpPr>
              <a:grpSpLocks/>
            </p:cNvGrpSpPr>
            <p:nvPr/>
          </p:nvGrpSpPr>
          <p:grpSpPr bwMode="auto">
            <a:xfrm>
              <a:off x="-1270000" y="4396009"/>
              <a:ext cx="3268133" cy="1225252"/>
              <a:chOff x="0" y="4429875"/>
              <a:chExt cx="7124699" cy="1225252"/>
            </a:xfrm>
          </p:grpSpPr>
          <p:sp>
            <p:nvSpPr>
              <p:cNvPr id="25" name="Rectangle 24"/>
              <p:cNvSpPr/>
              <p:nvPr/>
            </p:nvSpPr>
            <p:spPr>
              <a:xfrm>
                <a:off x="0" y="4429875"/>
                <a:ext cx="3755192"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Rectangle 25"/>
              <p:cNvSpPr/>
              <p:nvPr/>
            </p:nvSpPr>
            <p:spPr>
              <a:xfrm flipH="1">
                <a:off x="3368533" y="4435172"/>
                <a:ext cx="3755192"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 name="Group 17"/>
            <p:cNvGrpSpPr>
              <a:grpSpLocks/>
            </p:cNvGrpSpPr>
            <p:nvPr/>
          </p:nvGrpSpPr>
          <p:grpSpPr bwMode="auto">
            <a:xfrm>
              <a:off x="1964264" y="4396011"/>
              <a:ext cx="1083732" cy="1225252"/>
              <a:chOff x="0" y="4429875"/>
              <a:chExt cx="7124699" cy="1225252"/>
            </a:xfrm>
          </p:grpSpPr>
          <p:sp>
            <p:nvSpPr>
              <p:cNvPr id="23" name="Rectangle 18"/>
              <p:cNvSpPr/>
              <p:nvPr/>
            </p:nvSpPr>
            <p:spPr>
              <a:xfrm>
                <a:off x="2328" y="4429873"/>
                <a:ext cx="3754995"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Rectangle 23"/>
              <p:cNvSpPr/>
              <p:nvPr/>
            </p:nvSpPr>
            <p:spPr>
              <a:xfrm flipH="1">
                <a:off x="3362060" y="4435170"/>
                <a:ext cx="3754995"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sp>
        <p:nvSpPr>
          <p:cNvPr id="15" name="Rectangle 14"/>
          <p:cNvSpPr/>
          <p:nvPr/>
        </p:nvSpPr>
        <p:spPr>
          <a:xfrm>
            <a:off x="7521575" y="5645150"/>
            <a:ext cx="1028700" cy="173038"/>
          </a:xfrm>
          <a:prstGeom prst="rect">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a:xfrm>
            <a:off x="7762875" y="5676900"/>
            <a:ext cx="177800" cy="13176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7623175" y="5726113"/>
            <a:ext cx="431800" cy="28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8296275" y="5676900"/>
            <a:ext cx="177800" cy="13176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8156575" y="5726113"/>
            <a:ext cx="431800" cy="28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4"/>
          <p:cNvGrpSpPr>
            <a:grpSpLocks/>
          </p:cNvGrpSpPr>
          <p:nvPr/>
        </p:nvGrpSpPr>
        <p:grpSpPr bwMode="auto">
          <a:xfrm>
            <a:off x="2305050" y="1343025"/>
            <a:ext cx="4545013" cy="4646613"/>
            <a:chOff x="1815391" y="1538512"/>
            <a:chExt cx="4545420" cy="4646956"/>
          </a:xfrm>
        </p:grpSpPr>
        <p:pic>
          <p:nvPicPr>
            <p:cNvPr id="612354" name="Picture 3"/>
            <p:cNvPicPr>
              <a:picLocks noChangeAspect="1" noChangeArrowheads="1"/>
            </p:cNvPicPr>
            <p:nvPr/>
          </p:nvPicPr>
          <p:blipFill>
            <a:blip r:embed="rId2" cstate="print"/>
            <a:srcRect/>
            <a:stretch>
              <a:fillRect/>
            </a:stretch>
          </p:blipFill>
          <p:spPr bwMode="auto">
            <a:xfrm>
              <a:off x="1815391" y="4131115"/>
              <a:ext cx="4471080" cy="1159328"/>
            </a:xfrm>
            <a:prstGeom prst="rect">
              <a:avLst/>
            </a:prstGeom>
            <a:noFill/>
            <a:ln w="9525">
              <a:noFill/>
              <a:miter lim="800000"/>
              <a:headEnd/>
              <a:tailEnd/>
            </a:ln>
          </p:spPr>
        </p:pic>
        <p:pic>
          <p:nvPicPr>
            <p:cNvPr id="612355" name="Picture 2"/>
            <p:cNvPicPr>
              <a:picLocks noChangeAspect="1" noChangeArrowheads="1"/>
            </p:cNvPicPr>
            <p:nvPr/>
          </p:nvPicPr>
          <p:blipFill>
            <a:blip r:embed="rId3" cstate="print"/>
            <a:srcRect/>
            <a:stretch>
              <a:fillRect/>
            </a:stretch>
          </p:blipFill>
          <p:spPr bwMode="auto">
            <a:xfrm>
              <a:off x="1845099" y="3004458"/>
              <a:ext cx="4408715" cy="898072"/>
            </a:xfrm>
            <a:prstGeom prst="rect">
              <a:avLst/>
            </a:prstGeom>
            <a:noFill/>
            <a:ln w="9525">
              <a:noFill/>
              <a:miter lim="800000"/>
              <a:headEnd/>
              <a:tailEnd/>
            </a:ln>
          </p:spPr>
        </p:pic>
        <p:pic>
          <p:nvPicPr>
            <p:cNvPr id="612356" name="Picture 2"/>
            <p:cNvPicPr>
              <a:picLocks noChangeAspect="1" noChangeArrowheads="1"/>
            </p:cNvPicPr>
            <p:nvPr/>
          </p:nvPicPr>
          <p:blipFill>
            <a:blip r:embed="rId4" cstate="print"/>
            <a:srcRect/>
            <a:stretch>
              <a:fillRect/>
            </a:stretch>
          </p:blipFill>
          <p:spPr bwMode="auto">
            <a:xfrm>
              <a:off x="1838851" y="1538512"/>
              <a:ext cx="4521960" cy="1226005"/>
            </a:xfrm>
            <a:prstGeom prst="rect">
              <a:avLst/>
            </a:prstGeom>
            <a:noFill/>
            <a:ln w="9525">
              <a:noFill/>
              <a:miter lim="800000"/>
              <a:headEnd/>
              <a:tailEnd/>
            </a:ln>
          </p:spPr>
        </p:pic>
        <p:cxnSp>
          <p:nvCxnSpPr>
            <p:cNvPr id="6" name="Straight Arrow Connector 5"/>
            <p:cNvCxnSpPr/>
            <p:nvPr/>
          </p:nvCxnSpPr>
          <p:spPr>
            <a:xfrm rot="10800000" flipH="1">
              <a:off x="1815391" y="5544071"/>
              <a:ext cx="4470800" cy="1587"/>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2358" name="TextBox 6"/>
            <p:cNvSpPr txBox="1">
              <a:spLocks noChangeArrowheads="1"/>
            </p:cNvSpPr>
            <p:nvPr/>
          </p:nvSpPr>
          <p:spPr bwMode="auto">
            <a:xfrm>
              <a:off x="3918828" y="5600693"/>
              <a:ext cx="357790" cy="584775"/>
            </a:xfrm>
            <a:prstGeom prst="rect">
              <a:avLst/>
            </a:prstGeom>
            <a:noFill/>
            <a:ln w="9525">
              <a:noFill/>
              <a:miter lim="800000"/>
              <a:headEnd/>
              <a:tailEnd/>
            </a:ln>
          </p:spPr>
          <p:txBody>
            <a:bodyPr wrap="none">
              <a:spAutoFit/>
            </a:bodyPr>
            <a:lstStyle/>
            <a:p>
              <a:r>
                <a:rPr lang="en-US" sz="3200" dirty="0"/>
                <a:t>L</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normAutofit fontScale="90000"/>
          </a:bodyPr>
          <a:lstStyle/>
          <a:p>
            <a:r>
              <a:rPr lang="en-US" dirty="0"/>
              <a:t>Question 223.6.8 Question 123.23.5</a:t>
            </a:r>
          </a:p>
        </p:txBody>
      </p:sp>
      <p:sp>
        <p:nvSpPr>
          <p:cNvPr id="73732" name="Rectangle 3"/>
          <p:cNvSpPr>
            <a:spLocks noGrp="1" noChangeArrowheads="1"/>
          </p:cNvSpPr>
          <p:nvPr>
            <p:ph idx="1"/>
          </p:nvPr>
        </p:nvSpPr>
        <p:spPr/>
        <p:txBody>
          <a:bodyPr/>
          <a:lstStyle/>
          <a:p>
            <a:pPr marL="609600" indent="-609600" eaLnBrk="1" hangingPunct="1">
              <a:buNone/>
            </a:pPr>
            <a:r>
              <a:rPr lang="en-US" sz="2800" dirty="0"/>
              <a:t>A string is clamped at both ends and plucked so it vibrates in a standing mode between two extreme positions a and b. Let upward motion correspond to positive velocities. When the string is in position c, the instantaneous velocity of points along the string: </a:t>
            </a:r>
          </a:p>
          <a:p>
            <a:pPr marL="990600" lvl="1" indent="-533400" eaLnBrk="1" hangingPunct="1">
              <a:buFontTx/>
              <a:buAutoNum type="alphaLcParenR"/>
            </a:pPr>
            <a:r>
              <a:rPr lang="en-US" sz="2400" dirty="0"/>
              <a:t>1 is zero everywhere. </a:t>
            </a:r>
          </a:p>
          <a:p>
            <a:pPr marL="990600" lvl="1" indent="-533400" eaLnBrk="1" hangingPunct="1">
              <a:buFontTx/>
              <a:buAutoNum type="alphaLcParenR"/>
            </a:pPr>
            <a:r>
              <a:rPr lang="en-US" sz="2400" dirty="0"/>
              <a:t>2 is positive everywhere. </a:t>
            </a:r>
          </a:p>
          <a:p>
            <a:pPr marL="990600" lvl="1" indent="-533400" eaLnBrk="1" hangingPunct="1">
              <a:buFontTx/>
              <a:buAutoNum type="alphaLcParenR"/>
            </a:pPr>
            <a:r>
              <a:rPr lang="en-US" sz="2400" dirty="0"/>
              <a:t>3 is negative everywhere. </a:t>
            </a:r>
          </a:p>
          <a:p>
            <a:pPr marL="990600" lvl="1" indent="-533400" eaLnBrk="1" hangingPunct="1">
              <a:buFontTx/>
              <a:buAutoNum type="alphaLcParenR"/>
            </a:pPr>
            <a:r>
              <a:rPr lang="en-US" sz="2400" dirty="0"/>
              <a:t>4 depends on location. </a:t>
            </a:r>
          </a:p>
          <a:p>
            <a:pPr marL="609600" indent="-609600" eaLnBrk="1" hangingPunct="1"/>
            <a:endParaRPr lang="en-US" sz="2800" dirty="0"/>
          </a:p>
        </p:txBody>
      </p:sp>
      <p:sp>
        <p:nvSpPr>
          <p:cNvPr id="73730" name="Slide Number Placeholder 5"/>
          <p:cNvSpPr>
            <a:spLocks noGrp="1"/>
          </p:cNvSpPr>
          <p:nvPr>
            <p:ph type="sldNum" sz="quarter" idx="12"/>
          </p:nvPr>
        </p:nvSpPr>
        <p:spPr>
          <a:noFill/>
        </p:spPr>
        <p:txBody>
          <a:bodyPr/>
          <a:lstStyle/>
          <a:p>
            <a:fld id="{092CA3B0-A2DE-4492-9A73-463B02B07501}" type="slidenum">
              <a:rPr lang="en-US" smtClean="0"/>
              <a:pPr/>
              <a:t>28</a:t>
            </a:fld>
            <a:endParaRPr lang="en-US"/>
          </a:p>
        </p:txBody>
      </p:sp>
      <p:pic>
        <p:nvPicPr>
          <p:cNvPr id="73733" name="Picture 4"/>
          <p:cNvPicPr>
            <a:picLocks noChangeAspect="1" noChangeArrowheads="1"/>
          </p:cNvPicPr>
          <p:nvPr/>
        </p:nvPicPr>
        <p:blipFill>
          <a:blip r:embed="rId2" cstate="print"/>
          <a:srcRect/>
          <a:stretch>
            <a:fillRect/>
          </a:stretch>
        </p:blipFill>
        <p:spPr bwMode="auto">
          <a:xfrm>
            <a:off x="4876800" y="4413250"/>
            <a:ext cx="3849688" cy="1139825"/>
          </a:xfrm>
          <a:prstGeom prst="rect">
            <a:avLst/>
          </a:prstGeom>
          <a:noFill/>
          <a:ln w="9525">
            <a:noFill/>
            <a:miter lim="800000"/>
            <a:headEnd/>
            <a:tailEnd/>
          </a:ln>
        </p:spPr>
      </p:pic>
      <p:sp>
        <p:nvSpPr>
          <p:cNvPr id="73734" name="Text Box 5"/>
          <p:cNvSpPr txBox="1">
            <a:spLocks noChangeArrowheads="1"/>
          </p:cNvSpPr>
          <p:nvPr/>
        </p:nvSpPr>
        <p:spPr bwMode="auto">
          <a:xfrm>
            <a:off x="6623050" y="5192713"/>
            <a:ext cx="339725" cy="396875"/>
          </a:xfrm>
          <a:prstGeom prst="rect">
            <a:avLst/>
          </a:prstGeom>
          <a:noFill/>
          <a:ln w="9525" algn="ctr">
            <a:noFill/>
            <a:miter lim="800000"/>
            <a:headEnd/>
            <a:tailEnd/>
          </a:ln>
        </p:spPr>
        <p:txBody>
          <a:bodyPr wrap="none">
            <a:spAutoFit/>
          </a:bodyPr>
          <a:lstStyle/>
          <a:p>
            <a:pPr algn="ctr"/>
            <a:r>
              <a:rPr lang="en-US" sz="2000" b="1">
                <a:solidFill>
                  <a:srgbClr val="FF0000"/>
                </a:solidFill>
              </a:rPr>
              <a:t>b</a:t>
            </a:r>
          </a:p>
        </p:txBody>
      </p:sp>
      <p:sp>
        <p:nvSpPr>
          <p:cNvPr id="73735" name="Text Box 6"/>
          <p:cNvSpPr txBox="1">
            <a:spLocks noChangeArrowheads="1"/>
          </p:cNvSpPr>
          <p:nvPr/>
        </p:nvSpPr>
        <p:spPr bwMode="auto">
          <a:xfrm>
            <a:off x="6624638" y="4343400"/>
            <a:ext cx="325437" cy="396875"/>
          </a:xfrm>
          <a:prstGeom prst="rect">
            <a:avLst/>
          </a:prstGeom>
          <a:noFill/>
          <a:ln w="9525" algn="ctr">
            <a:noFill/>
            <a:miter lim="800000"/>
            <a:headEnd/>
            <a:tailEnd/>
          </a:ln>
        </p:spPr>
        <p:txBody>
          <a:bodyPr wrap="none">
            <a:spAutoFit/>
          </a:bodyPr>
          <a:lstStyle/>
          <a:p>
            <a:pPr algn="ctr"/>
            <a:r>
              <a:rPr lang="en-US" sz="2000" b="1">
                <a:solidFill>
                  <a:srgbClr val="FF0000"/>
                </a:solidFill>
              </a:rPr>
              <a:t>a</a:t>
            </a:r>
          </a:p>
        </p:txBody>
      </p:sp>
      <p:sp>
        <p:nvSpPr>
          <p:cNvPr id="73736" name="Text Box 7"/>
          <p:cNvSpPr txBox="1">
            <a:spLocks noChangeArrowheads="1"/>
          </p:cNvSpPr>
          <p:nvPr/>
        </p:nvSpPr>
        <p:spPr bwMode="auto">
          <a:xfrm>
            <a:off x="6665913" y="4794250"/>
            <a:ext cx="325437" cy="396875"/>
          </a:xfrm>
          <a:prstGeom prst="rect">
            <a:avLst/>
          </a:prstGeom>
          <a:noFill/>
          <a:ln w="9525" algn="ctr">
            <a:noFill/>
            <a:miter lim="800000"/>
            <a:headEnd/>
            <a:tailEnd/>
          </a:ln>
        </p:spPr>
        <p:txBody>
          <a:bodyPr wrap="none">
            <a:spAutoFit/>
          </a:bodyPr>
          <a:lstStyle/>
          <a:p>
            <a:pPr algn="ctr"/>
            <a:r>
              <a:rPr lang="en-US" sz="2000" b="1">
                <a:solidFill>
                  <a:srgbClr val="FF0000"/>
                </a:solidFill>
              </a:rPr>
              <a:t>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US" i="1"/>
              <a:t>Answer</a:t>
            </a:r>
          </a:p>
        </p:txBody>
      </p:sp>
      <p:sp>
        <p:nvSpPr>
          <p:cNvPr id="74756" name="Rectangle 3"/>
          <p:cNvSpPr>
            <a:spLocks noGrp="1" noChangeArrowheads="1"/>
          </p:cNvSpPr>
          <p:nvPr>
            <p:ph idx="1"/>
          </p:nvPr>
        </p:nvSpPr>
        <p:spPr/>
        <p:txBody>
          <a:bodyPr/>
          <a:lstStyle/>
          <a:p>
            <a:pPr eaLnBrk="1" hangingPunct="1"/>
            <a:r>
              <a:rPr lang="en-US" sz="2400"/>
              <a:t>D). </a:t>
            </a:r>
          </a:p>
        </p:txBody>
      </p:sp>
      <p:sp>
        <p:nvSpPr>
          <p:cNvPr id="74754" name="Slide Number Placeholder 5"/>
          <p:cNvSpPr>
            <a:spLocks noGrp="1"/>
          </p:cNvSpPr>
          <p:nvPr>
            <p:ph type="sldNum" sz="quarter" idx="12"/>
          </p:nvPr>
        </p:nvSpPr>
        <p:spPr>
          <a:noFill/>
        </p:spPr>
        <p:txBody>
          <a:bodyPr/>
          <a:lstStyle/>
          <a:p>
            <a:fld id="{1D6ACD63-D400-4710-ADF9-C189F24BB073}" type="slidenum">
              <a:rPr lang="en-US" smtClean="0"/>
              <a:pPr/>
              <a:t>29</a:t>
            </a:fld>
            <a:endParaRPr lang="en-US"/>
          </a:p>
        </p:txBody>
      </p:sp>
      <p:pic>
        <p:nvPicPr>
          <p:cNvPr id="74757" name="Picture 4"/>
          <p:cNvPicPr>
            <a:picLocks noChangeAspect="1" noChangeArrowheads="1"/>
          </p:cNvPicPr>
          <p:nvPr/>
        </p:nvPicPr>
        <p:blipFill>
          <a:blip r:embed="rId2" cstate="print"/>
          <a:srcRect/>
          <a:stretch>
            <a:fillRect/>
          </a:stretch>
        </p:blipFill>
        <p:spPr bwMode="auto">
          <a:xfrm>
            <a:off x="2219325" y="1668463"/>
            <a:ext cx="5349875" cy="3878262"/>
          </a:xfrm>
          <a:prstGeom prst="rect">
            <a:avLst/>
          </a:prstGeom>
          <a:noFill/>
          <a:ln w="9525">
            <a:noFill/>
            <a:miter lim="800000"/>
            <a:headEnd/>
            <a:tailEnd/>
          </a:ln>
        </p:spPr>
      </p:pic>
      <p:sp>
        <p:nvSpPr>
          <p:cNvPr id="74758" name="Text Box 5"/>
          <p:cNvSpPr txBox="1">
            <a:spLocks noChangeArrowheads="1"/>
          </p:cNvSpPr>
          <p:nvPr/>
        </p:nvSpPr>
        <p:spPr bwMode="auto">
          <a:xfrm>
            <a:off x="2944813" y="1620838"/>
            <a:ext cx="354012" cy="396875"/>
          </a:xfrm>
          <a:prstGeom prst="rect">
            <a:avLst/>
          </a:prstGeom>
          <a:solidFill>
            <a:schemeClr val="bg1"/>
          </a:solidFill>
          <a:ln w="9525" algn="ctr">
            <a:noFill/>
            <a:miter lim="800000"/>
            <a:headEnd/>
            <a:tailEnd/>
          </a:ln>
        </p:spPr>
        <p:txBody>
          <a:bodyPr wrap="none">
            <a:spAutoFit/>
          </a:bodyPr>
          <a:lstStyle/>
          <a:p>
            <a:pPr algn="ctr"/>
            <a:r>
              <a:rPr lang="en-US" sz="2000"/>
              <a:t>P</a:t>
            </a:r>
          </a:p>
        </p:txBody>
      </p:sp>
      <p:sp>
        <p:nvSpPr>
          <p:cNvPr id="74759" name="Text Box 6"/>
          <p:cNvSpPr txBox="1">
            <a:spLocks noChangeArrowheads="1"/>
          </p:cNvSpPr>
          <p:nvPr/>
        </p:nvSpPr>
        <p:spPr bwMode="auto">
          <a:xfrm>
            <a:off x="3876675" y="1871663"/>
            <a:ext cx="376238" cy="396875"/>
          </a:xfrm>
          <a:prstGeom prst="rect">
            <a:avLst/>
          </a:prstGeom>
          <a:solidFill>
            <a:schemeClr val="bg1"/>
          </a:solidFill>
          <a:ln w="9525" algn="ctr">
            <a:noFill/>
            <a:miter lim="800000"/>
            <a:headEnd/>
            <a:tailEnd/>
          </a:ln>
        </p:spPr>
        <p:txBody>
          <a:bodyPr>
            <a:spAutoFit/>
          </a:bodyPr>
          <a:lstStyle/>
          <a:p>
            <a:pPr algn="ctr"/>
            <a:r>
              <a:rPr lang="en-US" sz="2000"/>
              <a:t>Q</a:t>
            </a:r>
          </a:p>
        </p:txBody>
      </p:sp>
      <p:sp>
        <p:nvSpPr>
          <p:cNvPr id="74760" name="Text Box 7"/>
          <p:cNvSpPr txBox="1">
            <a:spLocks noChangeArrowheads="1"/>
          </p:cNvSpPr>
          <p:nvPr/>
        </p:nvSpPr>
        <p:spPr bwMode="auto">
          <a:xfrm>
            <a:off x="4775200" y="1716088"/>
            <a:ext cx="368300" cy="396875"/>
          </a:xfrm>
          <a:prstGeom prst="rect">
            <a:avLst/>
          </a:prstGeom>
          <a:solidFill>
            <a:schemeClr val="bg1"/>
          </a:solidFill>
          <a:ln w="9525" algn="ctr">
            <a:noFill/>
            <a:miter lim="800000"/>
            <a:headEnd/>
            <a:tailEnd/>
          </a:ln>
        </p:spPr>
        <p:txBody>
          <a:bodyPr wrap="none">
            <a:spAutoFit/>
          </a:bodyPr>
          <a:lstStyle/>
          <a:p>
            <a:pPr algn="ctr"/>
            <a:r>
              <a:rPr lang="en-US" sz="2000"/>
              <a:t>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t>Amplitude</a:t>
            </a:r>
          </a:p>
        </p:txBody>
      </p:sp>
      <p:sp>
        <p:nvSpPr>
          <p:cNvPr id="2052" name="Rectangle 3"/>
          <p:cNvSpPr>
            <a:spLocks noGrp="1" noChangeArrowheads="1"/>
          </p:cNvSpPr>
          <p:nvPr>
            <p:ph type="body" idx="1"/>
          </p:nvPr>
        </p:nvSpPr>
        <p:spPr/>
        <p:txBody>
          <a:bodyPr/>
          <a:lstStyle/>
          <a:p>
            <a:pPr eaLnBrk="1" hangingPunct="1"/>
            <a:endParaRPr lang="en-US"/>
          </a:p>
        </p:txBody>
      </p:sp>
      <p:pic>
        <p:nvPicPr>
          <p:cNvPr id="2053" name="Picture 4"/>
          <p:cNvPicPr>
            <a:picLocks noChangeAspect="1" noChangeArrowheads="1"/>
          </p:cNvPicPr>
          <p:nvPr/>
        </p:nvPicPr>
        <p:blipFill>
          <a:blip r:embed="rId2" cstate="print"/>
          <a:srcRect/>
          <a:stretch>
            <a:fillRect/>
          </a:stretch>
        </p:blipFill>
        <p:spPr bwMode="auto">
          <a:xfrm>
            <a:off x="4659313" y="2090738"/>
            <a:ext cx="3832225" cy="2543175"/>
          </a:xfrm>
          <a:prstGeom prst="rect">
            <a:avLst/>
          </a:prstGeom>
          <a:noFill/>
          <a:ln w="9525" algn="ctr">
            <a:noFill/>
            <a:miter lim="800000"/>
            <a:headEnd/>
            <a:tailEnd/>
          </a:ln>
        </p:spPr>
      </p:pic>
      <p:sp>
        <p:nvSpPr>
          <p:cNvPr id="2054" name="Rectangle 6"/>
          <p:cNvSpPr>
            <a:spLocks noChangeArrowheads="1"/>
          </p:cNvSpPr>
          <p:nvPr/>
        </p:nvSpPr>
        <p:spPr bwMode="auto">
          <a:xfrm>
            <a:off x="0" y="3214688"/>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2050" name="Object 5"/>
          <p:cNvGraphicFramePr>
            <a:graphicFrameLocks noChangeAspect="1"/>
          </p:cNvGraphicFramePr>
          <p:nvPr/>
        </p:nvGraphicFramePr>
        <p:xfrm>
          <a:off x="1322388" y="2909888"/>
          <a:ext cx="1711325" cy="1055687"/>
        </p:xfrm>
        <a:graphic>
          <a:graphicData uri="http://schemas.openxmlformats.org/presentationml/2006/ole">
            <mc:AlternateContent xmlns:mc="http://schemas.openxmlformats.org/markup-compatibility/2006">
              <mc:Choice xmlns:v="urn:schemas-microsoft-com:vml" Requires="v">
                <p:oleObj name="Equation" r:id="rId3" imgW="698197" imgH="431613" progId="Equation.3">
                  <p:embed/>
                </p:oleObj>
              </mc:Choice>
              <mc:Fallback>
                <p:oleObj name="Equation" r:id="rId3" imgW="698197" imgH="431613" progId="Equation.3">
                  <p:embed/>
                  <p:pic>
                    <p:nvPicPr>
                      <p:cNvPr id="20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388" y="2909888"/>
                        <a:ext cx="1711325" cy="1055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normAutofit fontScale="90000"/>
          </a:bodyPr>
          <a:lstStyle/>
          <a:p>
            <a:r>
              <a:rPr lang="en-US" dirty="0"/>
              <a:t>Question 223.6.9 Question 123.23.6</a:t>
            </a:r>
          </a:p>
        </p:txBody>
      </p:sp>
      <p:sp>
        <p:nvSpPr>
          <p:cNvPr id="75780" name="Rectangle 3"/>
          <p:cNvSpPr>
            <a:spLocks noGrp="1" noChangeArrowheads="1"/>
          </p:cNvSpPr>
          <p:nvPr>
            <p:ph idx="1"/>
          </p:nvPr>
        </p:nvSpPr>
        <p:spPr/>
        <p:txBody>
          <a:bodyPr/>
          <a:lstStyle/>
          <a:p>
            <a:pPr marL="609600" indent="-609600" eaLnBrk="1" hangingPunct="1">
              <a:buNone/>
            </a:pPr>
            <a:r>
              <a:rPr lang="en-US" sz="2800" dirty="0"/>
              <a:t>A string is clamped at both ends and plucked so it vibrates in a standing mode between two extreme positions </a:t>
            </a:r>
            <a:r>
              <a:rPr lang="en-US" sz="2800" i="1" dirty="0"/>
              <a:t>a</a:t>
            </a:r>
            <a:r>
              <a:rPr lang="en-US" sz="2800" dirty="0"/>
              <a:t> and </a:t>
            </a:r>
            <a:r>
              <a:rPr lang="en-US" sz="2800" i="1" dirty="0"/>
              <a:t>b</a:t>
            </a:r>
            <a:r>
              <a:rPr lang="en-US" sz="2800" dirty="0"/>
              <a:t>. Let upward motion correspond to positive velocities. When the string is in position </a:t>
            </a:r>
            <a:r>
              <a:rPr lang="en-US" sz="2800" i="1" dirty="0"/>
              <a:t>b</a:t>
            </a:r>
            <a:r>
              <a:rPr lang="en-US" sz="2800" dirty="0"/>
              <a:t>, the instantaneous velocity of points along the string </a:t>
            </a:r>
          </a:p>
          <a:p>
            <a:pPr marL="990600" lvl="1" indent="-533400" eaLnBrk="1" hangingPunct="1">
              <a:buFontTx/>
              <a:buAutoNum type="alphaLcParenR"/>
            </a:pPr>
            <a:r>
              <a:rPr lang="en-US" sz="2400" dirty="0"/>
              <a:t>is zero everywhere. </a:t>
            </a:r>
          </a:p>
          <a:p>
            <a:pPr marL="990600" lvl="1" indent="-533400" eaLnBrk="1" hangingPunct="1">
              <a:buFontTx/>
              <a:buAutoNum type="alphaLcParenR"/>
            </a:pPr>
            <a:r>
              <a:rPr lang="en-US" sz="2400" dirty="0"/>
              <a:t>is positive everywhere. </a:t>
            </a:r>
          </a:p>
          <a:p>
            <a:pPr marL="990600" lvl="1" indent="-533400" eaLnBrk="1" hangingPunct="1">
              <a:buFontTx/>
              <a:buAutoNum type="alphaLcParenR"/>
            </a:pPr>
            <a:r>
              <a:rPr lang="en-US" sz="2400" dirty="0"/>
              <a:t>is negative everywhere. </a:t>
            </a:r>
          </a:p>
          <a:p>
            <a:pPr marL="990600" lvl="1" indent="-533400" eaLnBrk="1" hangingPunct="1">
              <a:buFontTx/>
              <a:buAutoNum type="alphaLcParenR"/>
            </a:pPr>
            <a:r>
              <a:rPr lang="en-US" sz="2400" dirty="0"/>
              <a:t>depends on location </a:t>
            </a:r>
          </a:p>
        </p:txBody>
      </p:sp>
      <p:sp>
        <p:nvSpPr>
          <p:cNvPr id="75778" name="Slide Number Placeholder 5"/>
          <p:cNvSpPr>
            <a:spLocks noGrp="1"/>
          </p:cNvSpPr>
          <p:nvPr>
            <p:ph type="sldNum" sz="quarter" idx="12"/>
          </p:nvPr>
        </p:nvSpPr>
        <p:spPr>
          <a:noFill/>
        </p:spPr>
        <p:txBody>
          <a:bodyPr/>
          <a:lstStyle/>
          <a:p>
            <a:fld id="{5FEA972B-8BE5-4637-ACF8-267861039C8F}" type="slidenum">
              <a:rPr lang="en-US" smtClean="0"/>
              <a:pPr/>
              <a:t>30</a:t>
            </a:fld>
            <a:endParaRPr lang="en-US"/>
          </a:p>
        </p:txBody>
      </p:sp>
      <p:pic>
        <p:nvPicPr>
          <p:cNvPr id="75781" name="Picture 4"/>
          <p:cNvPicPr>
            <a:picLocks noChangeAspect="1" noChangeArrowheads="1"/>
          </p:cNvPicPr>
          <p:nvPr/>
        </p:nvPicPr>
        <p:blipFill>
          <a:blip r:embed="rId2" cstate="print"/>
          <a:srcRect/>
          <a:stretch>
            <a:fillRect/>
          </a:stretch>
        </p:blipFill>
        <p:spPr bwMode="auto">
          <a:xfrm>
            <a:off x="4876800" y="4413250"/>
            <a:ext cx="3849688" cy="1139825"/>
          </a:xfrm>
          <a:prstGeom prst="rect">
            <a:avLst/>
          </a:prstGeom>
          <a:noFill/>
          <a:ln w="9525">
            <a:noFill/>
            <a:miter lim="800000"/>
            <a:headEnd/>
            <a:tailEnd/>
          </a:ln>
        </p:spPr>
      </p:pic>
      <p:sp>
        <p:nvSpPr>
          <p:cNvPr id="75782" name="Text Box 5"/>
          <p:cNvSpPr txBox="1">
            <a:spLocks noChangeArrowheads="1"/>
          </p:cNvSpPr>
          <p:nvPr/>
        </p:nvSpPr>
        <p:spPr bwMode="auto">
          <a:xfrm>
            <a:off x="6623050" y="5192713"/>
            <a:ext cx="339725" cy="396875"/>
          </a:xfrm>
          <a:prstGeom prst="rect">
            <a:avLst/>
          </a:prstGeom>
          <a:noFill/>
          <a:ln w="9525" algn="ctr">
            <a:noFill/>
            <a:miter lim="800000"/>
            <a:headEnd/>
            <a:tailEnd/>
          </a:ln>
        </p:spPr>
        <p:txBody>
          <a:bodyPr wrap="none">
            <a:spAutoFit/>
          </a:bodyPr>
          <a:lstStyle/>
          <a:p>
            <a:pPr algn="ctr"/>
            <a:r>
              <a:rPr lang="en-US" sz="2000" b="1">
                <a:solidFill>
                  <a:srgbClr val="FF0000"/>
                </a:solidFill>
              </a:rPr>
              <a:t>b</a:t>
            </a:r>
          </a:p>
        </p:txBody>
      </p:sp>
      <p:sp>
        <p:nvSpPr>
          <p:cNvPr id="75783" name="Text Box 6"/>
          <p:cNvSpPr txBox="1">
            <a:spLocks noChangeArrowheads="1"/>
          </p:cNvSpPr>
          <p:nvPr/>
        </p:nvSpPr>
        <p:spPr bwMode="auto">
          <a:xfrm>
            <a:off x="6624638" y="4343400"/>
            <a:ext cx="325437" cy="396875"/>
          </a:xfrm>
          <a:prstGeom prst="rect">
            <a:avLst/>
          </a:prstGeom>
          <a:noFill/>
          <a:ln w="9525" algn="ctr">
            <a:noFill/>
            <a:miter lim="800000"/>
            <a:headEnd/>
            <a:tailEnd/>
          </a:ln>
        </p:spPr>
        <p:txBody>
          <a:bodyPr wrap="none">
            <a:spAutoFit/>
          </a:bodyPr>
          <a:lstStyle/>
          <a:p>
            <a:pPr algn="ctr"/>
            <a:r>
              <a:rPr lang="en-US" sz="2000" b="1">
                <a:solidFill>
                  <a:srgbClr val="FF0000"/>
                </a:solidFill>
              </a:rPr>
              <a:t>a</a:t>
            </a:r>
          </a:p>
        </p:txBody>
      </p:sp>
      <p:sp>
        <p:nvSpPr>
          <p:cNvPr id="75784" name="Text Box 7"/>
          <p:cNvSpPr txBox="1">
            <a:spLocks noChangeArrowheads="1"/>
          </p:cNvSpPr>
          <p:nvPr/>
        </p:nvSpPr>
        <p:spPr bwMode="auto">
          <a:xfrm>
            <a:off x="6665913" y="4794250"/>
            <a:ext cx="325437" cy="396875"/>
          </a:xfrm>
          <a:prstGeom prst="rect">
            <a:avLst/>
          </a:prstGeom>
          <a:noFill/>
          <a:ln w="9525" algn="ctr">
            <a:noFill/>
            <a:miter lim="800000"/>
            <a:headEnd/>
            <a:tailEnd/>
          </a:ln>
        </p:spPr>
        <p:txBody>
          <a:bodyPr wrap="none">
            <a:spAutoFit/>
          </a:bodyPr>
          <a:lstStyle/>
          <a:p>
            <a:pPr algn="ctr"/>
            <a:r>
              <a:rPr lang="en-US" sz="2000" b="1">
                <a:solidFill>
                  <a:srgbClr val="FF0000"/>
                </a:solidFill>
              </a:rPr>
              <a:t>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t>Answer</a:t>
            </a:r>
          </a:p>
        </p:txBody>
      </p:sp>
      <p:sp>
        <p:nvSpPr>
          <p:cNvPr id="76804" name="Rectangle 3"/>
          <p:cNvSpPr>
            <a:spLocks noGrp="1" noChangeArrowheads="1"/>
          </p:cNvSpPr>
          <p:nvPr>
            <p:ph idx="1"/>
          </p:nvPr>
        </p:nvSpPr>
        <p:spPr/>
        <p:txBody>
          <a:bodyPr/>
          <a:lstStyle/>
          <a:p>
            <a:pPr eaLnBrk="1" hangingPunct="1"/>
            <a:r>
              <a:rPr lang="en-US"/>
              <a:t>A)</a:t>
            </a:r>
          </a:p>
        </p:txBody>
      </p:sp>
      <p:sp>
        <p:nvSpPr>
          <p:cNvPr id="76802" name="Slide Number Placeholder 5"/>
          <p:cNvSpPr>
            <a:spLocks noGrp="1"/>
          </p:cNvSpPr>
          <p:nvPr>
            <p:ph type="sldNum" sz="quarter" idx="12"/>
          </p:nvPr>
        </p:nvSpPr>
        <p:spPr>
          <a:noFill/>
        </p:spPr>
        <p:txBody>
          <a:bodyPr/>
          <a:lstStyle/>
          <a:p>
            <a:fld id="{6AB8F1EC-8F74-4AEA-9D7B-72E45AFFC889}" type="slidenum">
              <a:rPr lang="en-US" smtClean="0"/>
              <a:pPr/>
              <a:t>31</a:t>
            </a:fld>
            <a:endParaRPr lang="en-US"/>
          </a:p>
        </p:txBody>
      </p:sp>
      <p:pic>
        <p:nvPicPr>
          <p:cNvPr id="76805" name="Picture 4"/>
          <p:cNvPicPr>
            <a:picLocks noChangeAspect="1" noChangeArrowheads="1"/>
          </p:cNvPicPr>
          <p:nvPr/>
        </p:nvPicPr>
        <p:blipFill>
          <a:blip r:embed="rId2" cstate="print"/>
          <a:srcRect/>
          <a:stretch>
            <a:fillRect/>
          </a:stretch>
        </p:blipFill>
        <p:spPr bwMode="auto">
          <a:xfrm>
            <a:off x="2581275" y="2293938"/>
            <a:ext cx="3978275" cy="2994025"/>
          </a:xfrm>
          <a:prstGeom prst="rect">
            <a:avLst/>
          </a:prstGeom>
          <a:noFill/>
          <a:ln w="9525">
            <a:noFill/>
            <a:miter lim="800000"/>
            <a:headEnd/>
            <a:tailEnd/>
          </a:ln>
        </p:spPr>
      </p:pic>
      <p:sp>
        <p:nvSpPr>
          <p:cNvPr id="76806" name="Text Box 5"/>
          <p:cNvSpPr txBox="1">
            <a:spLocks noChangeArrowheads="1"/>
          </p:cNvSpPr>
          <p:nvPr/>
        </p:nvSpPr>
        <p:spPr bwMode="auto">
          <a:xfrm>
            <a:off x="3089275" y="2738438"/>
            <a:ext cx="354013" cy="396875"/>
          </a:xfrm>
          <a:prstGeom prst="rect">
            <a:avLst/>
          </a:prstGeom>
          <a:solidFill>
            <a:schemeClr val="bg1"/>
          </a:solidFill>
          <a:ln w="9525" algn="ctr">
            <a:noFill/>
            <a:miter lim="800000"/>
            <a:headEnd/>
            <a:tailEnd/>
          </a:ln>
        </p:spPr>
        <p:txBody>
          <a:bodyPr wrap="none">
            <a:spAutoFit/>
          </a:bodyPr>
          <a:lstStyle/>
          <a:p>
            <a:pPr algn="ctr"/>
            <a:r>
              <a:rPr lang="en-US" sz="2000"/>
              <a:t>P</a:t>
            </a:r>
          </a:p>
        </p:txBody>
      </p:sp>
      <p:sp>
        <p:nvSpPr>
          <p:cNvPr id="76807" name="Text Box 6"/>
          <p:cNvSpPr txBox="1">
            <a:spLocks noChangeArrowheads="1"/>
          </p:cNvSpPr>
          <p:nvPr/>
        </p:nvSpPr>
        <p:spPr bwMode="auto">
          <a:xfrm>
            <a:off x="3644900" y="2524125"/>
            <a:ext cx="376238" cy="396875"/>
          </a:xfrm>
          <a:prstGeom prst="rect">
            <a:avLst/>
          </a:prstGeom>
          <a:solidFill>
            <a:schemeClr val="bg1"/>
          </a:solidFill>
          <a:ln w="9525" algn="ctr">
            <a:noFill/>
            <a:miter lim="800000"/>
            <a:headEnd/>
            <a:tailEnd/>
          </a:ln>
        </p:spPr>
        <p:txBody>
          <a:bodyPr>
            <a:spAutoFit/>
          </a:bodyPr>
          <a:lstStyle/>
          <a:p>
            <a:pPr algn="ctr"/>
            <a:r>
              <a:rPr lang="en-US" sz="2000"/>
              <a:t>Q</a:t>
            </a:r>
          </a:p>
        </p:txBody>
      </p:sp>
      <p:sp>
        <p:nvSpPr>
          <p:cNvPr id="76808" name="Text Box 7"/>
          <p:cNvSpPr txBox="1">
            <a:spLocks noChangeArrowheads="1"/>
          </p:cNvSpPr>
          <p:nvPr/>
        </p:nvSpPr>
        <p:spPr bwMode="auto">
          <a:xfrm>
            <a:off x="4425950" y="2108200"/>
            <a:ext cx="368300" cy="396875"/>
          </a:xfrm>
          <a:prstGeom prst="rect">
            <a:avLst/>
          </a:prstGeom>
          <a:solidFill>
            <a:schemeClr val="bg1"/>
          </a:solidFill>
          <a:ln w="9525" algn="ctr">
            <a:noFill/>
            <a:miter lim="800000"/>
            <a:headEnd/>
            <a:tailEnd/>
          </a:ln>
        </p:spPr>
        <p:txBody>
          <a:bodyPr wrap="none">
            <a:spAutoFit/>
          </a:bodyPr>
          <a:lstStyle/>
          <a:p>
            <a:pPr algn="ctr"/>
            <a:r>
              <a:rPr lang="en-US" sz="2000"/>
              <a:t>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Rectangle 2"/>
          <p:cNvSpPr>
            <a:spLocks noGrp="1" noChangeArrowheads="1"/>
          </p:cNvSpPr>
          <p:nvPr>
            <p:ph type="title"/>
          </p:nvPr>
        </p:nvSpPr>
        <p:spPr/>
        <p:txBody>
          <a:bodyPr/>
          <a:lstStyle/>
          <a:p>
            <a:pPr eaLnBrk="1" hangingPunct="1"/>
            <a:r>
              <a:rPr lang="en-US"/>
              <a:t>Summary</a:t>
            </a:r>
          </a:p>
        </p:txBody>
      </p:sp>
      <p:sp>
        <p:nvSpPr>
          <p:cNvPr id="5130" name="Rectangle 3"/>
          <p:cNvSpPr>
            <a:spLocks noGrp="1" noChangeArrowheads="1"/>
          </p:cNvSpPr>
          <p:nvPr>
            <p:ph type="body" idx="1"/>
          </p:nvPr>
        </p:nvSpPr>
        <p:spPr>
          <a:xfrm>
            <a:off x="558800" y="1614488"/>
            <a:ext cx="8229600" cy="4525962"/>
          </a:xfrm>
        </p:spPr>
        <p:txBody>
          <a:bodyPr/>
          <a:lstStyle/>
          <a:p>
            <a:pPr eaLnBrk="1" hangingPunct="1">
              <a:lnSpc>
                <a:spcPct val="90000"/>
              </a:lnSpc>
            </a:pPr>
            <a:r>
              <a:rPr lang="en-US" sz="2400"/>
              <a:t>Superposition</a:t>
            </a:r>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r>
              <a:rPr lang="en-US" sz="2400"/>
              <a:t>Standing Waves</a:t>
            </a:r>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buFontTx/>
              <a:buNone/>
            </a:pPr>
            <a:r>
              <a:rPr lang="en-US" sz="2400">
                <a:solidFill>
                  <a:srgbClr val="000000"/>
                </a:solidFill>
              </a:rPr>
              <a:t>	</a:t>
            </a:r>
          </a:p>
          <a:p>
            <a:pPr eaLnBrk="1" hangingPunct="1">
              <a:lnSpc>
                <a:spcPct val="90000"/>
              </a:lnSpc>
            </a:pPr>
            <a:endParaRPr lang="en-US" sz="2400"/>
          </a:p>
        </p:txBody>
      </p:sp>
      <p:sp>
        <p:nvSpPr>
          <p:cNvPr id="5131" name="Rectangle 4"/>
          <p:cNvSpPr>
            <a:spLocks noChangeArrowheads="1"/>
          </p:cNvSpPr>
          <p:nvPr/>
        </p:nvSpPr>
        <p:spPr bwMode="auto">
          <a:xfrm>
            <a:off x="0" y="2876550"/>
            <a:ext cx="9144000" cy="0"/>
          </a:xfrm>
          <a:prstGeom prst="rect">
            <a:avLst/>
          </a:prstGeom>
          <a:noFill/>
          <a:ln w="9525" algn="ctr">
            <a:noFill/>
            <a:miter lim="800000"/>
            <a:headEnd/>
            <a:tailEnd/>
          </a:ln>
        </p:spPr>
        <p:txBody>
          <a:bodyPr wrap="none" anchor="ctr">
            <a:spAutoFit/>
          </a:bodyPr>
          <a:lstStyle/>
          <a:p>
            <a:endParaRPr lang="en-US"/>
          </a:p>
        </p:txBody>
      </p:sp>
      <p:sp>
        <p:nvSpPr>
          <p:cNvPr id="5132" name="Rectangle 6"/>
          <p:cNvSpPr>
            <a:spLocks noChangeArrowheads="1"/>
          </p:cNvSpPr>
          <p:nvPr/>
        </p:nvSpPr>
        <p:spPr bwMode="auto">
          <a:xfrm>
            <a:off x="0" y="2843213"/>
            <a:ext cx="9144000" cy="0"/>
          </a:xfrm>
          <a:prstGeom prst="rect">
            <a:avLst/>
          </a:prstGeom>
          <a:noFill/>
          <a:ln w="9525" algn="ctr">
            <a:noFill/>
            <a:miter lim="800000"/>
            <a:headEnd/>
            <a:tailEnd/>
          </a:ln>
        </p:spPr>
        <p:txBody>
          <a:bodyPr wrap="none" anchor="ctr">
            <a:spAutoFit/>
          </a:bodyPr>
          <a:lstStyle/>
          <a:p>
            <a:endParaRPr lang="en-US"/>
          </a:p>
        </p:txBody>
      </p:sp>
      <p:sp>
        <p:nvSpPr>
          <p:cNvPr id="5133"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5134" name="Rectangle 16"/>
          <p:cNvSpPr>
            <a:spLocks noChangeArrowheads="1"/>
          </p:cNvSpPr>
          <p:nvPr/>
        </p:nvSpPr>
        <p:spPr bwMode="auto">
          <a:xfrm>
            <a:off x="0" y="293370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5122" name="Object 23"/>
          <p:cNvGraphicFramePr>
            <a:graphicFrameLocks noChangeAspect="1"/>
          </p:cNvGraphicFramePr>
          <p:nvPr/>
        </p:nvGraphicFramePr>
        <p:xfrm>
          <a:off x="1458913" y="2270125"/>
          <a:ext cx="2314575" cy="433388"/>
        </p:xfrm>
        <a:graphic>
          <a:graphicData uri="http://schemas.openxmlformats.org/presentationml/2006/ole">
            <mc:AlternateContent xmlns:mc="http://schemas.openxmlformats.org/markup-compatibility/2006">
              <mc:Choice xmlns:v="urn:schemas-microsoft-com:vml" Requires="v">
                <p:oleObj name="Equation" r:id="rId2" imgW="2311200" imgH="431640" progId="Equation.3">
                  <p:embed/>
                </p:oleObj>
              </mc:Choice>
              <mc:Fallback>
                <p:oleObj name="Equation" r:id="rId2" imgW="2311200" imgH="431640" progId="Equation.3">
                  <p:embed/>
                  <p:pic>
                    <p:nvPicPr>
                      <p:cNvPr id="5122"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2270125"/>
                        <a:ext cx="2314575"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20"/>
          <p:cNvGraphicFramePr>
            <a:graphicFrameLocks noChangeAspect="1"/>
          </p:cNvGraphicFramePr>
          <p:nvPr/>
        </p:nvGraphicFramePr>
        <p:xfrm>
          <a:off x="4027488" y="2308225"/>
          <a:ext cx="2017712" cy="431800"/>
        </p:xfrm>
        <a:graphic>
          <a:graphicData uri="http://schemas.openxmlformats.org/presentationml/2006/ole">
            <mc:AlternateContent xmlns:mc="http://schemas.openxmlformats.org/markup-compatibility/2006">
              <mc:Choice xmlns:v="urn:schemas-microsoft-com:vml" Requires="v">
                <p:oleObj name="Equation" r:id="rId4" imgW="2019240" imgH="431640" progId="Equation.3">
                  <p:embed/>
                </p:oleObj>
              </mc:Choice>
              <mc:Fallback>
                <p:oleObj name="Equation" r:id="rId4" imgW="2019240" imgH="431640" progId="Equation.3">
                  <p:embed/>
                  <p:pic>
                    <p:nvPicPr>
                      <p:cNvPr id="5123"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7488" y="2308225"/>
                        <a:ext cx="20177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5" name="Rectangle 24"/>
          <p:cNvSpPr>
            <a:spLocks noChangeArrowheads="1"/>
          </p:cNvSpPr>
          <p:nvPr/>
        </p:nvSpPr>
        <p:spPr bwMode="auto">
          <a:xfrm>
            <a:off x="0" y="1460500"/>
            <a:ext cx="9144000" cy="0"/>
          </a:xfrm>
          <a:prstGeom prst="rect">
            <a:avLst/>
          </a:prstGeom>
          <a:noFill/>
          <a:ln w="9525" algn="ctr">
            <a:noFill/>
            <a:miter lim="800000"/>
            <a:headEnd/>
            <a:tailEnd/>
          </a:ln>
        </p:spPr>
        <p:txBody>
          <a:bodyPr wrap="none" anchor="ctr">
            <a:spAutoFit/>
          </a:bodyPr>
          <a:lstStyle/>
          <a:p>
            <a:endParaRPr lang="en-US"/>
          </a:p>
        </p:txBody>
      </p:sp>
      <p:sp>
        <p:nvSpPr>
          <p:cNvPr id="5136" name="Rectangle 27"/>
          <p:cNvSpPr>
            <a:spLocks noChangeArrowheads="1"/>
          </p:cNvSpPr>
          <p:nvPr/>
        </p:nvSpPr>
        <p:spPr bwMode="auto">
          <a:xfrm>
            <a:off x="4457700" y="2914650"/>
            <a:ext cx="227013" cy="549275"/>
          </a:xfrm>
          <a:prstGeom prst="rect">
            <a:avLst/>
          </a:prstGeom>
          <a:noFill/>
          <a:ln w="9525" algn="ctr">
            <a:noFill/>
            <a:miter lim="800000"/>
            <a:headEnd/>
            <a:tailEnd/>
          </a:ln>
        </p:spPr>
        <p:txBody>
          <a:bodyPr wrap="none" anchor="ctr">
            <a:spAutoFit/>
          </a:bodyPr>
          <a:lstStyle/>
          <a:p>
            <a:pPr algn="l"/>
            <a:r>
              <a:rPr lang="en-US" sz="1200">
                <a:cs typeface="Times New Roman" pitchFamily="18" charset="0"/>
              </a:rPr>
              <a:t> </a:t>
            </a:r>
            <a:endParaRPr lang="en-US" sz="900"/>
          </a:p>
          <a:p>
            <a:pPr algn="l" eaLnBrk="0" hangingPunct="0"/>
            <a:endParaRPr lang="en-US"/>
          </a:p>
        </p:txBody>
      </p:sp>
      <p:sp>
        <p:nvSpPr>
          <p:cNvPr id="5137" name="Rectangle 29"/>
          <p:cNvSpPr>
            <a:spLocks noChangeArrowheads="1"/>
          </p:cNvSpPr>
          <p:nvPr/>
        </p:nvSpPr>
        <p:spPr bwMode="auto">
          <a:xfrm>
            <a:off x="0" y="32480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5124" name="Object 28"/>
          <p:cNvGraphicFramePr>
            <a:graphicFrameLocks noChangeAspect="1"/>
          </p:cNvGraphicFramePr>
          <p:nvPr/>
        </p:nvGraphicFramePr>
        <p:xfrm>
          <a:off x="1774825" y="4411663"/>
          <a:ext cx="2376488" cy="215900"/>
        </p:xfrm>
        <a:graphic>
          <a:graphicData uri="http://schemas.openxmlformats.org/presentationml/2006/ole">
            <mc:AlternateContent xmlns:mc="http://schemas.openxmlformats.org/markup-compatibility/2006">
              <mc:Choice xmlns:v="urn:schemas-microsoft-com:vml" Requires="v">
                <p:oleObj name="Equation" r:id="rId6" imgW="2374560" imgH="215640" progId="Equation.3">
                  <p:embed/>
                </p:oleObj>
              </mc:Choice>
              <mc:Fallback>
                <p:oleObj name="Equation" r:id="rId6" imgW="2374560" imgH="215640" progId="Equation.3">
                  <p:embed/>
                  <p:pic>
                    <p:nvPicPr>
                      <p:cNvPr id="5124"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4825" y="4411663"/>
                        <a:ext cx="2376488"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8" name="Rectangle 31"/>
          <p:cNvSpPr>
            <a:spLocks noChangeArrowheads="1"/>
          </p:cNvSpPr>
          <p:nvPr/>
        </p:nvSpPr>
        <p:spPr bwMode="auto">
          <a:xfrm>
            <a:off x="0" y="32480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5125" name="Object 30"/>
          <p:cNvGraphicFramePr>
            <a:graphicFrameLocks noChangeAspect="1"/>
          </p:cNvGraphicFramePr>
          <p:nvPr/>
        </p:nvGraphicFramePr>
        <p:xfrm>
          <a:off x="1778000" y="4772025"/>
          <a:ext cx="2619375" cy="217488"/>
        </p:xfrm>
        <a:graphic>
          <a:graphicData uri="http://schemas.openxmlformats.org/presentationml/2006/ole">
            <mc:AlternateContent xmlns:mc="http://schemas.openxmlformats.org/markup-compatibility/2006">
              <mc:Choice xmlns:v="urn:schemas-microsoft-com:vml" Requires="v">
                <p:oleObj name="Equation" r:id="rId8" imgW="2616120" imgH="215640" progId="Equation.3">
                  <p:embed/>
                </p:oleObj>
              </mc:Choice>
              <mc:Fallback>
                <p:oleObj name="Equation" r:id="rId8" imgW="2616120" imgH="215640" progId="Equation.3">
                  <p:embed/>
                  <p:pic>
                    <p:nvPicPr>
                      <p:cNvPr id="5125"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8000" y="4772025"/>
                        <a:ext cx="2619375" cy="21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9" name="Rectangle 33"/>
          <p:cNvSpPr>
            <a:spLocks noChangeArrowheads="1"/>
          </p:cNvSpPr>
          <p:nvPr/>
        </p:nvSpPr>
        <p:spPr bwMode="auto">
          <a:xfrm>
            <a:off x="0" y="287655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5126" name="Object 32"/>
          <p:cNvGraphicFramePr>
            <a:graphicFrameLocks noChangeAspect="1"/>
          </p:cNvGraphicFramePr>
          <p:nvPr/>
        </p:nvGraphicFramePr>
        <p:xfrm>
          <a:off x="1762125" y="5192713"/>
          <a:ext cx="1471613" cy="215900"/>
        </p:xfrm>
        <a:graphic>
          <a:graphicData uri="http://schemas.openxmlformats.org/presentationml/2006/ole">
            <mc:AlternateContent xmlns:mc="http://schemas.openxmlformats.org/markup-compatibility/2006">
              <mc:Choice xmlns:v="urn:schemas-microsoft-com:vml" Requires="v">
                <p:oleObj name="Equation" r:id="rId10" imgW="1473120" imgH="215640" progId="Equation.3">
                  <p:embed/>
                </p:oleObj>
              </mc:Choice>
              <mc:Fallback>
                <p:oleObj name="Equation" r:id="rId10" imgW="1473120" imgH="215640" progId="Equation.3">
                  <p:embed/>
                  <p:pic>
                    <p:nvPicPr>
                      <p:cNvPr id="5126"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2125" y="5192713"/>
                        <a:ext cx="1471613"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0" name="Rectangle 35"/>
          <p:cNvSpPr>
            <a:spLocks noChangeArrowheads="1"/>
          </p:cNvSpPr>
          <p:nvPr/>
        </p:nvSpPr>
        <p:spPr bwMode="auto">
          <a:xfrm>
            <a:off x="0" y="287655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5127" name="Object 34"/>
          <p:cNvGraphicFramePr>
            <a:graphicFrameLocks noChangeAspect="1"/>
          </p:cNvGraphicFramePr>
          <p:nvPr/>
        </p:nvGraphicFramePr>
        <p:xfrm>
          <a:off x="5422900" y="4146550"/>
          <a:ext cx="509588" cy="395288"/>
        </p:xfrm>
        <a:graphic>
          <a:graphicData uri="http://schemas.openxmlformats.org/presentationml/2006/ole">
            <mc:AlternateContent xmlns:mc="http://schemas.openxmlformats.org/markup-compatibility/2006">
              <mc:Choice xmlns:v="urn:schemas-microsoft-com:vml" Requires="v">
                <p:oleObj name="Equation" r:id="rId12" imgW="507960" imgH="393480" progId="Equation.3">
                  <p:embed/>
                </p:oleObj>
              </mc:Choice>
              <mc:Fallback>
                <p:oleObj name="Equation" r:id="rId12" imgW="507960" imgH="393480" progId="Equation.3">
                  <p:embed/>
                  <p:pic>
                    <p:nvPicPr>
                      <p:cNvPr id="5127" name="Object 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22900" y="4146550"/>
                        <a:ext cx="509588"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1" name="Rectangle 37"/>
          <p:cNvSpPr>
            <a:spLocks noChangeArrowheads="1"/>
          </p:cNvSpPr>
          <p:nvPr/>
        </p:nvSpPr>
        <p:spPr bwMode="auto">
          <a:xfrm>
            <a:off x="0" y="303847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5128" name="Object 36"/>
          <p:cNvGraphicFramePr>
            <a:graphicFrameLocks noChangeAspect="1"/>
          </p:cNvGraphicFramePr>
          <p:nvPr/>
        </p:nvGraphicFramePr>
        <p:xfrm>
          <a:off x="5421313" y="4611688"/>
          <a:ext cx="509587" cy="393700"/>
        </p:xfrm>
        <a:graphic>
          <a:graphicData uri="http://schemas.openxmlformats.org/presentationml/2006/ole">
            <mc:AlternateContent xmlns:mc="http://schemas.openxmlformats.org/markup-compatibility/2006">
              <mc:Choice xmlns:v="urn:schemas-microsoft-com:vml" Requires="v">
                <p:oleObj name="Equation" r:id="rId14" imgW="507960" imgH="393480" progId="Equation.3">
                  <p:embed/>
                </p:oleObj>
              </mc:Choice>
              <mc:Fallback>
                <p:oleObj name="Equation" r:id="rId14" imgW="507960" imgH="393480" progId="Equation.3">
                  <p:embed/>
                  <p:pic>
                    <p:nvPicPr>
                      <p:cNvPr id="5128" name="Object 3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21313" y="4611688"/>
                        <a:ext cx="50958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2"/>
          <p:cNvSpPr>
            <a:spLocks noGrp="1" noChangeArrowheads="1"/>
          </p:cNvSpPr>
          <p:nvPr>
            <p:ph type="title"/>
          </p:nvPr>
        </p:nvSpPr>
        <p:spPr/>
        <p:txBody>
          <a:bodyPr/>
          <a:lstStyle/>
          <a:p>
            <a:pPr eaLnBrk="1" hangingPunct="1"/>
            <a:r>
              <a:rPr lang="en-US" dirty="0"/>
              <a:t>Summary</a:t>
            </a:r>
          </a:p>
        </p:txBody>
      </p:sp>
      <p:sp>
        <p:nvSpPr>
          <p:cNvPr id="6152" name="Rectangle 3"/>
          <p:cNvSpPr>
            <a:spLocks noGrp="1" noChangeArrowheads="1"/>
          </p:cNvSpPr>
          <p:nvPr>
            <p:ph type="body" idx="1"/>
          </p:nvPr>
        </p:nvSpPr>
        <p:spPr/>
        <p:txBody>
          <a:bodyPr/>
          <a:lstStyle/>
          <a:p>
            <a:pPr eaLnBrk="1" hangingPunct="1">
              <a:lnSpc>
                <a:spcPct val="80000"/>
              </a:lnSpc>
            </a:pPr>
            <a:r>
              <a:rPr lang="en-US" sz="2000" dirty="0"/>
              <a:t>Standing Waves in Strings</a:t>
            </a:r>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1800" dirty="0">
              <a:solidFill>
                <a:srgbClr val="000000"/>
              </a:solidFill>
            </a:endParaRPr>
          </a:p>
          <a:p>
            <a:pPr eaLnBrk="1" hangingPunct="1">
              <a:lnSpc>
                <a:spcPct val="80000"/>
              </a:lnSpc>
            </a:pPr>
            <a:endParaRPr lang="en-US" sz="2000" dirty="0"/>
          </a:p>
        </p:txBody>
      </p:sp>
      <p:sp>
        <p:nvSpPr>
          <p:cNvPr id="6153" name="Rectangle 4"/>
          <p:cNvSpPr>
            <a:spLocks noChangeArrowheads="1"/>
          </p:cNvSpPr>
          <p:nvPr/>
        </p:nvSpPr>
        <p:spPr bwMode="auto">
          <a:xfrm>
            <a:off x="0" y="2876550"/>
            <a:ext cx="9144000" cy="0"/>
          </a:xfrm>
          <a:prstGeom prst="rect">
            <a:avLst/>
          </a:prstGeom>
          <a:noFill/>
          <a:ln w="9525" algn="ctr">
            <a:noFill/>
            <a:miter lim="800000"/>
            <a:headEnd/>
            <a:tailEnd/>
          </a:ln>
        </p:spPr>
        <p:txBody>
          <a:bodyPr wrap="none" anchor="ctr">
            <a:spAutoFit/>
          </a:bodyPr>
          <a:lstStyle/>
          <a:p>
            <a:endParaRPr lang="en-US"/>
          </a:p>
        </p:txBody>
      </p:sp>
      <p:sp>
        <p:nvSpPr>
          <p:cNvPr id="6154" name="Rectangle 5"/>
          <p:cNvSpPr>
            <a:spLocks noChangeArrowheads="1"/>
          </p:cNvSpPr>
          <p:nvPr/>
        </p:nvSpPr>
        <p:spPr bwMode="auto">
          <a:xfrm>
            <a:off x="0" y="2843213"/>
            <a:ext cx="9144000" cy="0"/>
          </a:xfrm>
          <a:prstGeom prst="rect">
            <a:avLst/>
          </a:prstGeom>
          <a:noFill/>
          <a:ln w="9525" algn="ctr">
            <a:noFill/>
            <a:miter lim="800000"/>
            <a:headEnd/>
            <a:tailEnd/>
          </a:ln>
        </p:spPr>
        <p:txBody>
          <a:bodyPr wrap="none" anchor="ctr">
            <a:spAutoFit/>
          </a:bodyPr>
          <a:lstStyle/>
          <a:p>
            <a:endParaRPr lang="en-US"/>
          </a:p>
        </p:txBody>
      </p:sp>
      <p:sp>
        <p:nvSpPr>
          <p:cNvPr id="6155" name="Rectangle 6"/>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6156" name="Rectangle 7"/>
          <p:cNvSpPr>
            <a:spLocks noChangeArrowheads="1"/>
          </p:cNvSpPr>
          <p:nvPr/>
        </p:nvSpPr>
        <p:spPr bwMode="auto">
          <a:xfrm>
            <a:off x="0" y="2933700"/>
            <a:ext cx="9144000" cy="0"/>
          </a:xfrm>
          <a:prstGeom prst="rect">
            <a:avLst/>
          </a:prstGeom>
          <a:noFill/>
          <a:ln w="9525" algn="ctr">
            <a:noFill/>
            <a:miter lim="800000"/>
            <a:headEnd/>
            <a:tailEnd/>
          </a:ln>
        </p:spPr>
        <p:txBody>
          <a:bodyPr wrap="none" anchor="ctr">
            <a:spAutoFit/>
          </a:bodyPr>
          <a:lstStyle/>
          <a:p>
            <a:endParaRPr lang="en-US"/>
          </a:p>
        </p:txBody>
      </p:sp>
      <p:sp>
        <p:nvSpPr>
          <p:cNvPr id="6157" name="Rectangle 8"/>
          <p:cNvSpPr>
            <a:spLocks noChangeArrowheads="1"/>
          </p:cNvSpPr>
          <p:nvPr/>
        </p:nvSpPr>
        <p:spPr bwMode="auto">
          <a:xfrm>
            <a:off x="0" y="1460500"/>
            <a:ext cx="9144000" cy="0"/>
          </a:xfrm>
          <a:prstGeom prst="rect">
            <a:avLst/>
          </a:prstGeom>
          <a:noFill/>
          <a:ln w="9525" algn="ctr">
            <a:noFill/>
            <a:miter lim="800000"/>
            <a:headEnd/>
            <a:tailEnd/>
          </a:ln>
        </p:spPr>
        <p:txBody>
          <a:bodyPr wrap="none" anchor="ctr">
            <a:spAutoFit/>
          </a:bodyPr>
          <a:lstStyle/>
          <a:p>
            <a:endParaRPr lang="en-US"/>
          </a:p>
        </p:txBody>
      </p:sp>
      <p:sp>
        <p:nvSpPr>
          <p:cNvPr id="6159" name="Rectangle 10"/>
          <p:cNvSpPr>
            <a:spLocks noChangeArrowheads="1"/>
          </p:cNvSpPr>
          <p:nvPr/>
        </p:nvSpPr>
        <p:spPr bwMode="auto">
          <a:xfrm>
            <a:off x="0" y="3248025"/>
            <a:ext cx="9144000" cy="0"/>
          </a:xfrm>
          <a:prstGeom prst="rect">
            <a:avLst/>
          </a:prstGeom>
          <a:noFill/>
          <a:ln w="9525" algn="ctr">
            <a:noFill/>
            <a:miter lim="800000"/>
            <a:headEnd/>
            <a:tailEnd/>
          </a:ln>
        </p:spPr>
        <p:txBody>
          <a:bodyPr wrap="none" anchor="ctr">
            <a:spAutoFit/>
          </a:bodyPr>
          <a:lstStyle/>
          <a:p>
            <a:endParaRPr lang="en-US"/>
          </a:p>
        </p:txBody>
      </p:sp>
      <p:sp>
        <p:nvSpPr>
          <p:cNvPr id="6160" name="Rectangle 11"/>
          <p:cNvSpPr>
            <a:spLocks noChangeArrowheads="1"/>
          </p:cNvSpPr>
          <p:nvPr/>
        </p:nvSpPr>
        <p:spPr bwMode="auto">
          <a:xfrm>
            <a:off x="0" y="3248025"/>
            <a:ext cx="9144000" cy="0"/>
          </a:xfrm>
          <a:prstGeom prst="rect">
            <a:avLst/>
          </a:prstGeom>
          <a:noFill/>
          <a:ln w="9525" algn="ctr">
            <a:noFill/>
            <a:miter lim="800000"/>
            <a:headEnd/>
            <a:tailEnd/>
          </a:ln>
        </p:spPr>
        <p:txBody>
          <a:bodyPr wrap="none" anchor="ctr">
            <a:spAutoFit/>
          </a:bodyPr>
          <a:lstStyle/>
          <a:p>
            <a:endParaRPr lang="en-US"/>
          </a:p>
        </p:txBody>
      </p:sp>
      <p:sp>
        <p:nvSpPr>
          <p:cNvPr id="6161" name="Rectangle 12"/>
          <p:cNvSpPr>
            <a:spLocks noChangeArrowheads="1"/>
          </p:cNvSpPr>
          <p:nvPr/>
        </p:nvSpPr>
        <p:spPr bwMode="auto">
          <a:xfrm>
            <a:off x="0" y="2876550"/>
            <a:ext cx="9144000" cy="0"/>
          </a:xfrm>
          <a:prstGeom prst="rect">
            <a:avLst/>
          </a:prstGeom>
          <a:noFill/>
          <a:ln w="9525" algn="ctr">
            <a:noFill/>
            <a:miter lim="800000"/>
            <a:headEnd/>
            <a:tailEnd/>
          </a:ln>
        </p:spPr>
        <p:txBody>
          <a:bodyPr wrap="none" anchor="ctr">
            <a:spAutoFit/>
          </a:bodyPr>
          <a:lstStyle/>
          <a:p>
            <a:endParaRPr lang="en-US"/>
          </a:p>
        </p:txBody>
      </p:sp>
      <p:sp>
        <p:nvSpPr>
          <p:cNvPr id="6162" name="Rectangle 13"/>
          <p:cNvSpPr>
            <a:spLocks noChangeArrowheads="1"/>
          </p:cNvSpPr>
          <p:nvPr/>
        </p:nvSpPr>
        <p:spPr bwMode="auto">
          <a:xfrm>
            <a:off x="0" y="2876550"/>
            <a:ext cx="9144000" cy="0"/>
          </a:xfrm>
          <a:prstGeom prst="rect">
            <a:avLst/>
          </a:prstGeom>
          <a:noFill/>
          <a:ln w="9525" algn="ctr">
            <a:noFill/>
            <a:miter lim="800000"/>
            <a:headEnd/>
            <a:tailEnd/>
          </a:ln>
        </p:spPr>
        <p:txBody>
          <a:bodyPr wrap="none" anchor="ctr">
            <a:spAutoFit/>
          </a:bodyPr>
          <a:lstStyle/>
          <a:p>
            <a:endParaRPr lang="en-US"/>
          </a:p>
        </p:txBody>
      </p:sp>
      <p:sp>
        <p:nvSpPr>
          <p:cNvPr id="6163" name="Rectangle 14"/>
          <p:cNvSpPr>
            <a:spLocks noChangeArrowheads="1"/>
          </p:cNvSpPr>
          <p:nvPr/>
        </p:nvSpPr>
        <p:spPr bwMode="auto">
          <a:xfrm>
            <a:off x="0" y="3038475"/>
            <a:ext cx="9144000" cy="0"/>
          </a:xfrm>
          <a:prstGeom prst="rect">
            <a:avLst/>
          </a:prstGeom>
          <a:noFill/>
          <a:ln w="9525" algn="ctr">
            <a:noFill/>
            <a:miter lim="800000"/>
            <a:headEnd/>
            <a:tailEnd/>
          </a:ln>
        </p:spPr>
        <p:txBody>
          <a:bodyPr wrap="none" anchor="ctr">
            <a:spAutoFit/>
          </a:bodyPr>
          <a:lstStyle/>
          <a:p>
            <a:endParaRPr lang="en-US"/>
          </a:p>
        </p:txBody>
      </p:sp>
      <p:sp>
        <p:nvSpPr>
          <p:cNvPr id="6164" name="Rectangle 15"/>
          <p:cNvSpPr>
            <a:spLocks noChangeArrowheads="1"/>
          </p:cNvSpPr>
          <p:nvPr/>
        </p:nvSpPr>
        <p:spPr bwMode="auto">
          <a:xfrm>
            <a:off x="0" y="284797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6146" name="Object 16"/>
          <p:cNvGraphicFramePr>
            <a:graphicFrameLocks noChangeAspect="1"/>
          </p:cNvGraphicFramePr>
          <p:nvPr/>
        </p:nvGraphicFramePr>
        <p:xfrm>
          <a:off x="5060950" y="1687513"/>
          <a:ext cx="979488" cy="1323975"/>
        </p:xfrm>
        <a:graphic>
          <a:graphicData uri="http://schemas.openxmlformats.org/presentationml/2006/ole">
            <mc:AlternateContent xmlns:mc="http://schemas.openxmlformats.org/markup-compatibility/2006">
              <mc:Choice xmlns:v="urn:schemas-microsoft-com:vml" Requires="v">
                <p:oleObj name="Equation" r:id="rId2" imgW="977760" imgH="1320480" progId="Equation.3">
                  <p:embed/>
                </p:oleObj>
              </mc:Choice>
              <mc:Fallback>
                <p:oleObj name="Equation" r:id="rId2" imgW="977760" imgH="1320480" progId="Equation.3">
                  <p:embed/>
                  <p:pic>
                    <p:nvPicPr>
                      <p:cNvPr id="6146"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950" y="1687513"/>
                        <a:ext cx="979488" cy="1323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5" name="Rectangle 17"/>
          <p:cNvSpPr>
            <a:spLocks noChangeArrowheads="1"/>
          </p:cNvSpPr>
          <p:nvPr/>
        </p:nvSpPr>
        <p:spPr bwMode="auto">
          <a:xfrm>
            <a:off x="0" y="322897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6147" name="Object 18"/>
          <p:cNvGraphicFramePr>
            <a:graphicFrameLocks noChangeAspect="1"/>
          </p:cNvGraphicFramePr>
          <p:nvPr/>
        </p:nvGraphicFramePr>
        <p:xfrm>
          <a:off x="6643688" y="1644650"/>
          <a:ext cx="546100" cy="395288"/>
        </p:xfrm>
        <a:graphic>
          <a:graphicData uri="http://schemas.openxmlformats.org/presentationml/2006/ole">
            <mc:AlternateContent xmlns:mc="http://schemas.openxmlformats.org/markup-compatibility/2006">
              <mc:Choice xmlns:v="urn:schemas-microsoft-com:vml" Requires="v">
                <p:oleObj name="Equation" r:id="rId4" imgW="545760" imgH="393480" progId="Equation.3">
                  <p:embed/>
                </p:oleObj>
              </mc:Choice>
              <mc:Fallback>
                <p:oleObj name="Equation" r:id="rId4" imgW="545760" imgH="393480" progId="Equation.3">
                  <p:embed/>
                  <p:pic>
                    <p:nvPicPr>
                      <p:cNvPr id="6147"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3688" y="1644650"/>
                        <a:ext cx="54610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6" name="Rectangle 19"/>
          <p:cNvSpPr>
            <a:spLocks noChangeArrowheads="1"/>
          </p:cNvSpPr>
          <p:nvPr/>
        </p:nvSpPr>
        <p:spPr bwMode="auto">
          <a:xfrm>
            <a:off x="0" y="3219450"/>
            <a:ext cx="9144000" cy="0"/>
          </a:xfrm>
          <a:prstGeom prst="rect">
            <a:avLst/>
          </a:prstGeom>
          <a:noFill/>
          <a:ln w="9525" algn="ctr">
            <a:noFill/>
            <a:miter lim="800000"/>
            <a:headEnd/>
            <a:tailEnd/>
          </a:ln>
        </p:spPr>
        <p:txBody>
          <a:bodyPr wrap="none" anchor="ctr">
            <a:spAutoFit/>
          </a:bodyPr>
          <a:lstStyle/>
          <a:p>
            <a:endParaRPr lang="en-US"/>
          </a:p>
        </p:txBody>
      </p:sp>
      <p:sp>
        <p:nvSpPr>
          <p:cNvPr id="6167" name="Rectangle 21"/>
          <p:cNvSpPr>
            <a:spLocks noChangeArrowheads="1"/>
          </p:cNvSpPr>
          <p:nvPr/>
        </p:nvSpPr>
        <p:spPr bwMode="auto">
          <a:xfrm>
            <a:off x="0" y="3076575"/>
            <a:ext cx="9144000" cy="0"/>
          </a:xfrm>
          <a:prstGeom prst="rect">
            <a:avLst/>
          </a:prstGeom>
          <a:noFill/>
          <a:ln w="9525" algn="ctr">
            <a:noFill/>
            <a:miter lim="800000"/>
            <a:headEnd/>
            <a:tailEnd/>
          </a:ln>
        </p:spPr>
        <p:txBody>
          <a:bodyPr wrap="none" anchor="ctr">
            <a:spAutoFit/>
          </a:bodyPr>
          <a:lstStyle/>
          <a:p>
            <a:endParaRPr lang="en-US"/>
          </a:p>
        </p:txBody>
      </p:sp>
      <p:sp>
        <p:nvSpPr>
          <p:cNvPr id="6168" name="Rectangle 23"/>
          <p:cNvSpPr>
            <a:spLocks noChangeArrowheads="1"/>
          </p:cNvSpPr>
          <p:nvPr/>
        </p:nvSpPr>
        <p:spPr bwMode="auto">
          <a:xfrm>
            <a:off x="0" y="3228975"/>
            <a:ext cx="9144000" cy="0"/>
          </a:xfrm>
          <a:prstGeom prst="rect">
            <a:avLst/>
          </a:prstGeom>
          <a:noFill/>
          <a:ln w="9525" algn="ctr">
            <a:noFill/>
            <a:miter lim="800000"/>
            <a:headEnd/>
            <a:tailEnd/>
          </a:ln>
        </p:spPr>
        <p:txBody>
          <a:bodyPr wrap="none" anchor="ctr">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t>Effect of </a:t>
            </a:r>
            <a:r>
              <a:rPr lang="en-US">
                <a:sym typeface="Symbol" pitchFamily="18" charset="2"/>
              </a:rPr>
              <a:t></a:t>
            </a:r>
          </a:p>
        </p:txBody>
      </p:sp>
      <p:sp>
        <p:nvSpPr>
          <p:cNvPr id="3077" name="Rectangle 3"/>
          <p:cNvSpPr>
            <a:spLocks noGrp="1" noChangeArrowheads="1"/>
          </p:cNvSpPr>
          <p:nvPr>
            <p:ph type="body" idx="1"/>
          </p:nvPr>
        </p:nvSpPr>
        <p:spPr>
          <a:xfrm>
            <a:off x="457200" y="1600200"/>
            <a:ext cx="3613150" cy="4525963"/>
          </a:xfrm>
        </p:spPr>
        <p:txBody>
          <a:bodyPr/>
          <a:lstStyle/>
          <a:p>
            <a:pPr eaLnBrk="1" hangingPunct="1"/>
            <a:r>
              <a:rPr lang="en-US"/>
              <a:t>Same example, but with different values of </a:t>
            </a:r>
            <a:r>
              <a:rPr lang="en-US">
                <a:sym typeface="Symbol" pitchFamily="18" charset="2"/>
              </a:rPr>
              <a:t></a:t>
            </a:r>
            <a:r>
              <a:rPr lang="en-US"/>
              <a:t> </a:t>
            </a:r>
          </a:p>
        </p:txBody>
      </p:sp>
      <p:pic>
        <p:nvPicPr>
          <p:cNvPr id="3078" name="Picture 4"/>
          <p:cNvPicPr>
            <a:picLocks noChangeAspect="1" noChangeArrowheads="1"/>
          </p:cNvPicPr>
          <p:nvPr/>
        </p:nvPicPr>
        <p:blipFill>
          <a:blip r:embed="rId2" cstate="print"/>
          <a:srcRect/>
          <a:stretch>
            <a:fillRect/>
          </a:stretch>
        </p:blipFill>
        <p:spPr bwMode="auto">
          <a:xfrm>
            <a:off x="4173538" y="2097088"/>
            <a:ext cx="4521200" cy="3014662"/>
          </a:xfrm>
          <a:prstGeom prst="rect">
            <a:avLst/>
          </a:prstGeom>
          <a:noFill/>
          <a:ln w="9525" algn="ctr">
            <a:noFill/>
            <a:miter lim="800000"/>
            <a:headEnd/>
            <a:tailEnd/>
          </a:ln>
        </p:spPr>
      </p:pic>
      <p:graphicFrame>
        <p:nvGraphicFramePr>
          <p:cNvPr id="3074" name="Object 5"/>
          <p:cNvGraphicFramePr>
            <a:graphicFrameLocks noChangeAspect="1"/>
          </p:cNvGraphicFramePr>
          <p:nvPr/>
        </p:nvGraphicFramePr>
        <p:xfrm>
          <a:off x="5557838" y="5305425"/>
          <a:ext cx="2019300" cy="428625"/>
        </p:xfrm>
        <a:graphic>
          <a:graphicData uri="http://schemas.openxmlformats.org/presentationml/2006/ole">
            <mc:AlternateContent xmlns:mc="http://schemas.openxmlformats.org/markup-compatibility/2006">
              <mc:Choice xmlns:v="urn:schemas-microsoft-com:vml" Requires="v">
                <p:oleObj name="Equation" r:id="rId3" imgW="2019300" imgH="431800" progId="Equation.3">
                  <p:embed/>
                </p:oleObj>
              </mc:Choice>
              <mc:Fallback>
                <p:oleObj name="Equation" r:id="rId3" imgW="2019300" imgH="431800" progId="Equation.3">
                  <p:embed/>
                  <p:pic>
                    <p:nvPicPr>
                      <p:cNvPr id="307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7838" y="5305425"/>
                        <a:ext cx="20193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6"/>
          <p:cNvGraphicFramePr>
            <a:graphicFrameLocks noChangeAspect="1"/>
          </p:cNvGraphicFramePr>
          <p:nvPr/>
        </p:nvGraphicFramePr>
        <p:xfrm>
          <a:off x="8201025" y="4760913"/>
          <a:ext cx="419100" cy="1343025"/>
        </p:xfrm>
        <a:graphic>
          <a:graphicData uri="http://schemas.openxmlformats.org/presentationml/2006/ole">
            <mc:AlternateContent xmlns:mc="http://schemas.openxmlformats.org/markup-compatibility/2006">
              <mc:Choice xmlns:v="urn:schemas-microsoft-com:vml" Requires="v">
                <p:oleObj name="Equation" r:id="rId5" imgW="419040" imgH="1346040" progId="Equation.3">
                  <p:embed/>
                </p:oleObj>
              </mc:Choice>
              <mc:Fallback>
                <p:oleObj name="Equation" r:id="rId5" imgW="419040" imgH="1346040" progId="Equation.3">
                  <p:embed/>
                  <p:pic>
                    <p:nvPicPr>
                      <p:cNvPr id="307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1025" y="4760913"/>
                        <a:ext cx="419100"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dirty="0"/>
              <a:t>Question 223.6.1</a:t>
            </a:r>
          </a:p>
        </p:txBody>
      </p:sp>
      <p:sp>
        <p:nvSpPr>
          <p:cNvPr id="54276" name="Rectangle 3"/>
          <p:cNvSpPr>
            <a:spLocks noGrp="1" noChangeArrowheads="1"/>
          </p:cNvSpPr>
          <p:nvPr>
            <p:ph idx="1"/>
          </p:nvPr>
        </p:nvSpPr>
        <p:spPr/>
        <p:txBody>
          <a:bodyPr>
            <a:normAutofit fontScale="92500"/>
          </a:bodyPr>
          <a:lstStyle/>
          <a:p>
            <a:pPr marL="609600" indent="-609600" eaLnBrk="1" hangingPunct="1">
              <a:lnSpc>
                <a:spcPct val="90000"/>
              </a:lnSpc>
              <a:buFontTx/>
              <a:buNone/>
            </a:pPr>
            <a:r>
              <a:rPr lang="en-US" sz="2800" dirty="0"/>
              <a:t>A pulse is traveling on a rope. If one end of the rope is fixed to a pole, the reflected wave on this end is inverted because…</a:t>
            </a:r>
          </a:p>
          <a:p>
            <a:pPr marL="609600" indent="-609600" eaLnBrk="1" hangingPunct="1">
              <a:lnSpc>
                <a:spcPct val="90000"/>
              </a:lnSpc>
              <a:buFontTx/>
              <a:buAutoNum type="alphaLcParenR"/>
            </a:pPr>
            <a:r>
              <a:rPr lang="en-US" sz="2800" dirty="0"/>
              <a:t>The rope dissipates energy so the returning pulse must be lower to account for the lower potential energy</a:t>
            </a:r>
          </a:p>
          <a:p>
            <a:pPr marL="609600" indent="-609600" eaLnBrk="1" hangingPunct="1">
              <a:lnSpc>
                <a:spcPct val="90000"/>
              </a:lnSpc>
              <a:buFontTx/>
              <a:buAutoNum type="alphaLcParenR"/>
            </a:pPr>
            <a:r>
              <a:rPr lang="en-US" sz="2800" dirty="0"/>
              <a:t>The pole exerts an equal but opposite force on the end of the rope. The pulse makes the pulse pull upward on the poll, so the pole pushes downward. So the rope is forced downward</a:t>
            </a:r>
          </a:p>
          <a:p>
            <a:pPr marL="609600" indent="-609600" eaLnBrk="1" hangingPunct="1">
              <a:lnSpc>
                <a:spcPct val="90000"/>
              </a:lnSpc>
              <a:buFontTx/>
              <a:buAutoNum type="alphaLcParenR"/>
            </a:pPr>
            <a:r>
              <a:rPr lang="en-US" sz="2800" dirty="0"/>
              <a:t>The pull of gravity increases for the end of ropes</a:t>
            </a:r>
          </a:p>
          <a:p>
            <a:pPr marL="609600" indent="-609600" eaLnBrk="1" hangingPunct="1">
              <a:lnSpc>
                <a:spcPct val="90000"/>
              </a:lnSpc>
              <a:buFontTx/>
              <a:buAutoNum type="alphaLcParenR"/>
            </a:pPr>
            <a:r>
              <a:rPr lang="en-US" sz="2800" dirty="0"/>
              <a:t>Can’t tell</a:t>
            </a:r>
          </a:p>
        </p:txBody>
      </p:sp>
      <p:sp>
        <p:nvSpPr>
          <p:cNvPr id="54274" name="Slide Number Placeholder 5"/>
          <p:cNvSpPr>
            <a:spLocks noGrp="1"/>
          </p:cNvSpPr>
          <p:nvPr>
            <p:ph type="sldNum" sz="quarter" idx="12"/>
          </p:nvPr>
        </p:nvSpPr>
        <p:spPr>
          <a:noFill/>
        </p:spPr>
        <p:txBody>
          <a:bodyPr/>
          <a:lstStyle/>
          <a:p>
            <a:fld id="{57F00098-A586-4021-A6FD-B25936B14AF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1709273" y="176212"/>
            <a:ext cx="5725454" cy="6505575"/>
            <a:chOff x="294346" y="123825"/>
            <a:chExt cx="5725454" cy="6505575"/>
          </a:xfrm>
        </p:grpSpPr>
        <p:pic>
          <p:nvPicPr>
            <p:cNvPr id="5" name="Picture 4"/>
            <p:cNvPicPr>
              <a:picLocks noChangeAspect="1" noChangeArrowheads="1"/>
            </p:cNvPicPr>
            <p:nvPr/>
          </p:nvPicPr>
          <p:blipFill>
            <a:blip r:embed="rId2" cstate="print"/>
            <a:srcRect/>
            <a:stretch>
              <a:fillRect/>
            </a:stretch>
          </p:blipFill>
          <p:spPr bwMode="auto">
            <a:xfrm>
              <a:off x="568325" y="123825"/>
              <a:ext cx="2327275" cy="1552575"/>
            </a:xfrm>
            <a:prstGeom prst="rect">
              <a:avLst/>
            </a:prstGeom>
            <a:noFill/>
            <a:ln w="9525">
              <a:noFill/>
              <a:miter lim="800000"/>
              <a:headEnd/>
              <a:tailEnd/>
            </a:ln>
            <a:effectLst/>
          </p:spPr>
        </p:pic>
        <p:pic>
          <p:nvPicPr>
            <p:cNvPr id="6" name="Picture 5"/>
            <p:cNvPicPr>
              <a:picLocks noChangeAspect="1" noChangeArrowheads="1"/>
            </p:cNvPicPr>
            <p:nvPr/>
          </p:nvPicPr>
          <p:blipFill>
            <a:blip r:embed="rId3" cstate="print"/>
            <a:srcRect/>
            <a:stretch>
              <a:fillRect/>
            </a:stretch>
          </p:blipFill>
          <p:spPr bwMode="auto">
            <a:xfrm>
              <a:off x="568325" y="1752600"/>
              <a:ext cx="2327275" cy="1552575"/>
            </a:xfrm>
            <a:prstGeom prst="rect">
              <a:avLst/>
            </a:prstGeom>
            <a:noFill/>
            <a:ln w="9525">
              <a:noFill/>
              <a:miter lim="800000"/>
              <a:headEnd/>
              <a:tailEnd/>
            </a:ln>
            <a:effectLst/>
          </p:spPr>
        </p:pic>
        <p:pic>
          <p:nvPicPr>
            <p:cNvPr id="7" name="Picture 6"/>
            <p:cNvPicPr>
              <a:picLocks noChangeAspect="1" noChangeArrowheads="1"/>
            </p:cNvPicPr>
            <p:nvPr/>
          </p:nvPicPr>
          <p:blipFill>
            <a:blip r:embed="rId4" cstate="print"/>
            <a:srcRect/>
            <a:stretch>
              <a:fillRect/>
            </a:stretch>
          </p:blipFill>
          <p:spPr bwMode="auto">
            <a:xfrm>
              <a:off x="568325" y="3429000"/>
              <a:ext cx="2327275" cy="1552575"/>
            </a:xfrm>
            <a:prstGeom prst="rect">
              <a:avLst/>
            </a:prstGeom>
            <a:noFill/>
            <a:ln w="9525">
              <a:noFill/>
              <a:miter lim="800000"/>
              <a:headEnd/>
              <a:tailEnd/>
            </a:ln>
            <a:effectLst/>
          </p:spPr>
        </p:pic>
        <p:pic>
          <p:nvPicPr>
            <p:cNvPr id="8" name="Picture 7"/>
            <p:cNvPicPr>
              <a:picLocks noChangeAspect="1" noChangeArrowheads="1"/>
            </p:cNvPicPr>
            <p:nvPr/>
          </p:nvPicPr>
          <p:blipFill>
            <a:blip r:embed="rId5" cstate="print"/>
            <a:srcRect/>
            <a:stretch>
              <a:fillRect/>
            </a:stretch>
          </p:blipFill>
          <p:spPr bwMode="auto">
            <a:xfrm>
              <a:off x="533400" y="5029200"/>
              <a:ext cx="2327275" cy="1552575"/>
            </a:xfrm>
            <a:prstGeom prst="rect">
              <a:avLst/>
            </a:prstGeom>
            <a:noFill/>
            <a:ln w="9525">
              <a:noFill/>
              <a:miter lim="800000"/>
              <a:headEnd/>
              <a:tailEnd/>
            </a:ln>
            <a:effectLst/>
          </p:spPr>
        </p:pic>
        <p:pic>
          <p:nvPicPr>
            <p:cNvPr id="9" name="Picture 8"/>
            <p:cNvPicPr>
              <a:picLocks noChangeAspect="1" noChangeArrowheads="1"/>
            </p:cNvPicPr>
            <p:nvPr/>
          </p:nvPicPr>
          <p:blipFill>
            <a:blip r:embed="rId6" cstate="print"/>
            <a:srcRect/>
            <a:stretch>
              <a:fillRect/>
            </a:stretch>
          </p:blipFill>
          <p:spPr bwMode="auto">
            <a:xfrm>
              <a:off x="3692525" y="152400"/>
              <a:ext cx="2327275" cy="1552575"/>
            </a:xfrm>
            <a:prstGeom prst="rect">
              <a:avLst/>
            </a:prstGeom>
            <a:noFill/>
            <a:ln w="9525">
              <a:noFill/>
              <a:miter lim="800000"/>
              <a:headEnd/>
              <a:tailEnd/>
            </a:ln>
            <a:effectLst/>
          </p:spPr>
        </p:pic>
        <p:pic>
          <p:nvPicPr>
            <p:cNvPr id="10" name="Picture 9"/>
            <p:cNvPicPr>
              <a:picLocks noChangeAspect="1" noChangeArrowheads="1"/>
            </p:cNvPicPr>
            <p:nvPr/>
          </p:nvPicPr>
          <p:blipFill>
            <a:blip r:embed="rId7" cstate="print"/>
            <a:srcRect/>
            <a:stretch>
              <a:fillRect/>
            </a:stretch>
          </p:blipFill>
          <p:spPr bwMode="auto">
            <a:xfrm>
              <a:off x="3657600" y="1752600"/>
              <a:ext cx="2327275" cy="1552575"/>
            </a:xfrm>
            <a:prstGeom prst="rect">
              <a:avLst/>
            </a:prstGeom>
            <a:noFill/>
            <a:ln w="9525">
              <a:noFill/>
              <a:miter lim="800000"/>
              <a:headEnd/>
              <a:tailEnd/>
            </a:ln>
            <a:effectLst/>
          </p:spPr>
        </p:pic>
        <p:pic>
          <p:nvPicPr>
            <p:cNvPr id="11" name="Picture 10"/>
            <p:cNvPicPr>
              <a:picLocks noChangeAspect="1" noChangeArrowheads="1"/>
            </p:cNvPicPr>
            <p:nvPr/>
          </p:nvPicPr>
          <p:blipFill>
            <a:blip r:embed="rId8" cstate="print"/>
            <a:srcRect/>
            <a:stretch>
              <a:fillRect/>
            </a:stretch>
          </p:blipFill>
          <p:spPr bwMode="auto">
            <a:xfrm>
              <a:off x="3657600" y="3476625"/>
              <a:ext cx="2327275" cy="1552575"/>
            </a:xfrm>
            <a:prstGeom prst="rect">
              <a:avLst/>
            </a:prstGeom>
            <a:noFill/>
            <a:ln w="9525">
              <a:noFill/>
              <a:miter lim="800000"/>
              <a:headEnd/>
              <a:tailEnd/>
            </a:ln>
            <a:effectLst/>
          </p:spPr>
        </p:pic>
        <p:pic>
          <p:nvPicPr>
            <p:cNvPr id="12" name="Picture 11"/>
            <p:cNvPicPr>
              <a:picLocks noChangeAspect="1" noChangeArrowheads="1"/>
            </p:cNvPicPr>
            <p:nvPr/>
          </p:nvPicPr>
          <p:blipFill>
            <a:blip r:embed="rId9" cstate="print"/>
            <a:srcRect/>
            <a:stretch>
              <a:fillRect/>
            </a:stretch>
          </p:blipFill>
          <p:spPr bwMode="auto">
            <a:xfrm>
              <a:off x="3657600" y="5076825"/>
              <a:ext cx="2327275" cy="1552575"/>
            </a:xfrm>
            <a:prstGeom prst="rect">
              <a:avLst/>
            </a:prstGeom>
            <a:noFill/>
            <a:ln w="9525">
              <a:noFill/>
              <a:miter lim="800000"/>
              <a:headEnd/>
              <a:tailEnd/>
            </a:ln>
            <a:effectLst/>
          </p:spPr>
        </p:pic>
        <p:sp>
          <p:nvSpPr>
            <p:cNvPr id="13" name="TextBox 9"/>
            <p:cNvSpPr txBox="1"/>
            <p:nvPr/>
          </p:nvSpPr>
          <p:spPr>
            <a:xfrm>
              <a:off x="294346" y="685800"/>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0s</a:t>
              </a:r>
            </a:p>
          </p:txBody>
        </p:sp>
        <p:sp>
          <p:nvSpPr>
            <p:cNvPr id="14" name="TextBox 10"/>
            <p:cNvSpPr txBox="1"/>
            <p:nvPr/>
          </p:nvSpPr>
          <p:spPr>
            <a:xfrm>
              <a:off x="294346" y="2297668"/>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1s</a:t>
              </a:r>
            </a:p>
          </p:txBody>
        </p:sp>
        <p:sp>
          <p:nvSpPr>
            <p:cNvPr id="15" name="TextBox 11"/>
            <p:cNvSpPr txBox="1"/>
            <p:nvPr/>
          </p:nvSpPr>
          <p:spPr>
            <a:xfrm>
              <a:off x="294346" y="3886200"/>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2s</a:t>
              </a:r>
            </a:p>
          </p:txBody>
        </p:sp>
        <p:sp>
          <p:nvSpPr>
            <p:cNvPr id="16" name="TextBox 12"/>
            <p:cNvSpPr txBox="1"/>
            <p:nvPr/>
          </p:nvSpPr>
          <p:spPr>
            <a:xfrm>
              <a:off x="294346" y="5486400"/>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3s</a:t>
              </a:r>
            </a:p>
          </p:txBody>
        </p:sp>
        <p:sp>
          <p:nvSpPr>
            <p:cNvPr id="17" name="TextBox 13"/>
            <p:cNvSpPr txBox="1"/>
            <p:nvPr/>
          </p:nvSpPr>
          <p:spPr>
            <a:xfrm>
              <a:off x="3113746" y="697468"/>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4s</a:t>
              </a:r>
            </a:p>
          </p:txBody>
        </p:sp>
        <p:sp>
          <p:nvSpPr>
            <p:cNvPr id="18" name="TextBox 14"/>
            <p:cNvSpPr txBox="1"/>
            <p:nvPr/>
          </p:nvSpPr>
          <p:spPr>
            <a:xfrm>
              <a:off x="3113746" y="2309336"/>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5s</a:t>
              </a:r>
            </a:p>
          </p:txBody>
        </p:sp>
        <p:sp>
          <p:nvSpPr>
            <p:cNvPr id="19" name="TextBox 15"/>
            <p:cNvSpPr txBox="1"/>
            <p:nvPr/>
          </p:nvSpPr>
          <p:spPr>
            <a:xfrm>
              <a:off x="3113746" y="3897868"/>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6s</a:t>
              </a:r>
            </a:p>
          </p:txBody>
        </p:sp>
        <p:sp>
          <p:nvSpPr>
            <p:cNvPr id="20" name="TextBox 16"/>
            <p:cNvSpPr txBox="1"/>
            <p:nvPr/>
          </p:nvSpPr>
          <p:spPr>
            <a:xfrm>
              <a:off x="3113746" y="5498068"/>
              <a:ext cx="3914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7s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p>
            <a:r>
              <a:rPr lang="en-US"/>
              <a:t>Winter 2007</a:t>
            </a:r>
          </a:p>
        </p:txBody>
      </p:sp>
      <p:sp>
        <p:nvSpPr>
          <p:cNvPr id="59395" name="Footer Placeholder 4"/>
          <p:cNvSpPr>
            <a:spLocks noGrp="1"/>
          </p:cNvSpPr>
          <p:nvPr>
            <p:ph type="ftr" sz="quarter" idx="11"/>
          </p:nvPr>
        </p:nvSpPr>
        <p:spPr>
          <a:noFill/>
        </p:spPr>
        <p:txBody>
          <a:bodyPr/>
          <a:lstStyle/>
          <a:p>
            <a:r>
              <a:rPr lang="en-US"/>
              <a:t>R. Todd Lines</a:t>
            </a:r>
          </a:p>
        </p:txBody>
      </p:sp>
      <p:sp>
        <p:nvSpPr>
          <p:cNvPr id="59396" name="Slide Number Placeholder 5"/>
          <p:cNvSpPr>
            <a:spLocks noGrp="1"/>
          </p:cNvSpPr>
          <p:nvPr>
            <p:ph type="sldNum" sz="quarter" idx="12"/>
          </p:nvPr>
        </p:nvSpPr>
        <p:spPr>
          <a:noFill/>
        </p:spPr>
        <p:txBody>
          <a:bodyPr/>
          <a:lstStyle/>
          <a:p>
            <a:fld id="{186E64E3-294D-42DF-BB91-93B1EBA0D53D}" type="slidenum">
              <a:rPr lang="en-US" smtClean="0"/>
              <a:pPr/>
              <a:t>7</a:t>
            </a:fld>
            <a:endParaRPr lang="en-US"/>
          </a:p>
        </p:txBody>
      </p:sp>
      <p:sp>
        <p:nvSpPr>
          <p:cNvPr id="59397" name="Rectangle 2"/>
          <p:cNvSpPr>
            <a:spLocks noGrp="1" noChangeArrowheads="1"/>
          </p:cNvSpPr>
          <p:nvPr>
            <p:ph type="title"/>
          </p:nvPr>
        </p:nvSpPr>
        <p:spPr/>
        <p:txBody>
          <a:bodyPr/>
          <a:lstStyle/>
          <a:p>
            <a:pPr eaLnBrk="1" hangingPunct="1"/>
            <a:r>
              <a:rPr lang="en-US"/>
              <a:t>Forces on the End of the Rope</a:t>
            </a:r>
          </a:p>
        </p:txBody>
      </p:sp>
      <p:grpSp>
        <p:nvGrpSpPr>
          <p:cNvPr id="2" name="Group 87"/>
          <p:cNvGrpSpPr>
            <a:grpSpLocks/>
          </p:cNvGrpSpPr>
          <p:nvPr/>
        </p:nvGrpSpPr>
        <p:grpSpPr bwMode="auto">
          <a:xfrm>
            <a:off x="0" y="1192213"/>
            <a:ext cx="8824913" cy="5072062"/>
            <a:chOff x="0" y="751"/>
            <a:chExt cx="5559" cy="3195"/>
          </a:xfrm>
        </p:grpSpPr>
        <p:sp>
          <p:nvSpPr>
            <p:cNvPr id="59399" name="Rectangle 18"/>
            <p:cNvSpPr>
              <a:spLocks noChangeArrowheads="1"/>
            </p:cNvSpPr>
            <p:nvPr/>
          </p:nvSpPr>
          <p:spPr bwMode="auto">
            <a:xfrm>
              <a:off x="5083" y="796"/>
              <a:ext cx="476" cy="2939"/>
            </a:xfrm>
            <a:prstGeom prst="rect">
              <a:avLst/>
            </a:prstGeom>
            <a:gradFill rotWithShape="1">
              <a:gsLst>
                <a:gs pos="0">
                  <a:srgbClr val="993300"/>
                </a:gs>
                <a:gs pos="100000">
                  <a:srgbClr val="471800"/>
                </a:gs>
              </a:gsLst>
              <a:lin ang="0" scaled="1"/>
            </a:gradFill>
            <a:ln w="9525" algn="ctr">
              <a:solidFill>
                <a:schemeClr val="tx1"/>
              </a:solidFill>
              <a:miter lim="800000"/>
              <a:headEnd/>
              <a:tailEnd/>
            </a:ln>
          </p:spPr>
          <p:txBody>
            <a:bodyPr wrap="none" anchor="ctr"/>
            <a:lstStyle/>
            <a:p>
              <a:endParaRPr lang="en-US"/>
            </a:p>
          </p:txBody>
        </p:sp>
        <p:grpSp>
          <p:nvGrpSpPr>
            <p:cNvPr id="3" name="Group 85"/>
            <p:cNvGrpSpPr>
              <a:grpSpLocks/>
            </p:cNvGrpSpPr>
            <p:nvPr/>
          </p:nvGrpSpPr>
          <p:grpSpPr bwMode="auto">
            <a:xfrm>
              <a:off x="444" y="751"/>
              <a:ext cx="4847" cy="1224"/>
              <a:chOff x="444" y="868"/>
              <a:chExt cx="4847" cy="1224"/>
            </a:xfrm>
          </p:grpSpPr>
          <p:sp>
            <p:nvSpPr>
              <p:cNvPr id="59438" name="AutoShape 82"/>
              <p:cNvSpPr>
                <a:spLocks noChangeArrowheads="1"/>
              </p:cNvSpPr>
              <p:nvPr/>
            </p:nvSpPr>
            <p:spPr bwMode="auto">
              <a:xfrm rot="8906288" flipH="1">
                <a:off x="444" y="1873"/>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39" name="AutoShape 81"/>
              <p:cNvSpPr>
                <a:spLocks noChangeArrowheads="1"/>
              </p:cNvSpPr>
              <p:nvPr/>
            </p:nvSpPr>
            <p:spPr bwMode="auto">
              <a:xfrm rot="8685633" flipH="1">
                <a:off x="766" y="1647"/>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40" name="AutoShape 80"/>
              <p:cNvSpPr>
                <a:spLocks noChangeArrowheads="1"/>
              </p:cNvSpPr>
              <p:nvPr/>
            </p:nvSpPr>
            <p:spPr bwMode="auto">
              <a:xfrm rot="8843297" flipH="1">
                <a:off x="1069" y="1435"/>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41" name="AutoShape 78"/>
              <p:cNvSpPr>
                <a:spLocks noChangeArrowheads="1"/>
              </p:cNvSpPr>
              <p:nvPr/>
            </p:nvSpPr>
            <p:spPr bwMode="auto">
              <a:xfrm rot="8937746" flipH="1">
                <a:off x="1373" y="1228"/>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42" name="AutoShape 77"/>
              <p:cNvSpPr>
                <a:spLocks noChangeArrowheads="1"/>
              </p:cNvSpPr>
              <p:nvPr/>
            </p:nvSpPr>
            <p:spPr bwMode="auto">
              <a:xfrm rot="9387045" flipH="1">
                <a:off x="1693" y="1051"/>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43" name="AutoShape 76"/>
              <p:cNvSpPr>
                <a:spLocks noChangeArrowheads="1"/>
              </p:cNvSpPr>
              <p:nvPr/>
            </p:nvSpPr>
            <p:spPr bwMode="auto">
              <a:xfrm rot="9822954" flipH="1">
                <a:off x="2027" y="918"/>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44" name="AutoShape 75"/>
              <p:cNvSpPr>
                <a:spLocks noChangeArrowheads="1"/>
              </p:cNvSpPr>
              <p:nvPr/>
            </p:nvSpPr>
            <p:spPr bwMode="auto">
              <a:xfrm rot="10699326" flipH="1">
                <a:off x="2379" y="868"/>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45" name="AutoShape 13"/>
              <p:cNvSpPr>
                <a:spLocks noChangeArrowheads="1"/>
              </p:cNvSpPr>
              <p:nvPr/>
            </p:nvSpPr>
            <p:spPr bwMode="auto">
              <a:xfrm rot="321144">
                <a:off x="2784" y="873"/>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46" name="AutoShape 9"/>
              <p:cNvSpPr>
                <a:spLocks noChangeArrowheads="1"/>
              </p:cNvSpPr>
              <p:nvPr/>
            </p:nvSpPr>
            <p:spPr bwMode="auto">
              <a:xfrm rot="1103145">
                <a:off x="3145" y="959"/>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47" name="AutoShape 12"/>
              <p:cNvSpPr>
                <a:spLocks noChangeArrowheads="1"/>
              </p:cNvSpPr>
              <p:nvPr/>
            </p:nvSpPr>
            <p:spPr bwMode="auto">
              <a:xfrm rot="1507549">
                <a:off x="3497" y="1086"/>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48" name="AutoShape 11"/>
              <p:cNvSpPr>
                <a:spLocks noChangeArrowheads="1"/>
              </p:cNvSpPr>
              <p:nvPr/>
            </p:nvSpPr>
            <p:spPr bwMode="auto">
              <a:xfrm rot="2051297">
                <a:off x="3817" y="1249"/>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grpSp>
            <p:nvGrpSpPr>
              <p:cNvPr id="4" name="Group 7"/>
              <p:cNvGrpSpPr>
                <a:grpSpLocks/>
              </p:cNvGrpSpPr>
              <p:nvPr/>
            </p:nvGrpSpPr>
            <p:grpSpPr bwMode="auto">
              <a:xfrm rot="2051297">
                <a:off x="4052" y="1663"/>
                <a:ext cx="1239" cy="230"/>
                <a:chOff x="2742" y="2660"/>
                <a:chExt cx="1239" cy="230"/>
              </a:xfrm>
            </p:grpSpPr>
            <p:sp>
              <p:nvSpPr>
                <p:cNvPr id="59450" name="AutoShape 4"/>
                <p:cNvSpPr>
                  <a:spLocks noChangeArrowheads="1"/>
                </p:cNvSpPr>
                <p:nvPr/>
              </p:nvSpPr>
              <p:spPr bwMode="auto">
                <a:xfrm>
                  <a:off x="2742" y="2660"/>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51" name="AutoShape 5"/>
                <p:cNvSpPr>
                  <a:spLocks noChangeArrowheads="1"/>
                </p:cNvSpPr>
                <p:nvPr/>
              </p:nvSpPr>
              <p:spPr bwMode="auto">
                <a:xfrm>
                  <a:off x="3112" y="2665"/>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sp>
              <p:nvSpPr>
                <p:cNvPr id="59452" name="AutoShape 6"/>
                <p:cNvSpPr>
                  <a:spLocks noChangeArrowheads="1"/>
                </p:cNvSpPr>
                <p:nvPr/>
              </p:nvSpPr>
              <p:spPr bwMode="auto">
                <a:xfrm>
                  <a:off x="3505" y="2671"/>
                  <a:ext cx="476" cy="219"/>
                </a:xfrm>
                <a:prstGeom prst="flowChartMagneticDrum">
                  <a:avLst/>
                </a:prstGeom>
                <a:solidFill>
                  <a:schemeClr val="accent1"/>
                </a:solidFill>
                <a:ln w="9525">
                  <a:solidFill>
                    <a:schemeClr val="tx1"/>
                  </a:solidFill>
                  <a:round/>
                  <a:headEnd/>
                  <a:tailEnd/>
                </a:ln>
              </p:spPr>
              <p:txBody>
                <a:bodyPr wrap="none" anchor="ctr"/>
                <a:lstStyle/>
                <a:p>
                  <a:endParaRPr lang="en-US"/>
                </a:p>
              </p:txBody>
            </p:sp>
          </p:grpSp>
        </p:grpSp>
        <p:sp>
          <p:nvSpPr>
            <p:cNvPr id="59401" name="AutoShape 17"/>
            <p:cNvSpPr>
              <a:spLocks noChangeArrowheads="1"/>
            </p:cNvSpPr>
            <p:nvPr/>
          </p:nvSpPr>
          <p:spPr bwMode="auto">
            <a:xfrm rot="-8976195">
              <a:off x="5136" y="1528"/>
              <a:ext cx="56" cy="503"/>
            </a:xfrm>
            <a:prstGeom prst="triangle">
              <a:avLst>
                <a:gd name="adj" fmla="val 50000"/>
              </a:avLst>
            </a:prstGeom>
            <a:solidFill>
              <a:srgbClr val="FF0000"/>
            </a:solidFill>
            <a:ln w="9525" algn="ctr">
              <a:solidFill>
                <a:schemeClr val="tx1"/>
              </a:solidFill>
              <a:miter lim="800000"/>
              <a:headEnd/>
              <a:tailEnd/>
            </a:ln>
          </p:spPr>
          <p:txBody>
            <a:bodyPr wrap="none" anchor="ctr"/>
            <a:lstStyle/>
            <a:p>
              <a:endParaRPr lang="en-US"/>
            </a:p>
          </p:txBody>
        </p:sp>
        <p:sp>
          <p:nvSpPr>
            <p:cNvPr id="59402" name="Oval 16"/>
            <p:cNvSpPr>
              <a:spLocks noChangeArrowheads="1"/>
            </p:cNvSpPr>
            <p:nvPr/>
          </p:nvSpPr>
          <p:spPr bwMode="auto">
            <a:xfrm rot="2292968">
              <a:off x="5147" y="1563"/>
              <a:ext cx="275" cy="101"/>
            </a:xfrm>
            <a:prstGeom prst="ellipse">
              <a:avLst/>
            </a:prstGeom>
            <a:solidFill>
              <a:srgbClr val="FF0000"/>
            </a:solidFill>
            <a:ln w="9525" algn="ctr">
              <a:solidFill>
                <a:schemeClr val="tx1"/>
              </a:solidFill>
              <a:round/>
              <a:headEnd/>
              <a:tailEnd/>
            </a:ln>
          </p:spPr>
          <p:txBody>
            <a:bodyPr wrap="none" anchor="ctr"/>
            <a:lstStyle/>
            <a:p>
              <a:endParaRPr lang="en-US"/>
            </a:p>
          </p:txBody>
        </p:sp>
        <p:sp>
          <p:nvSpPr>
            <p:cNvPr id="59403" name="Oval 47"/>
            <p:cNvSpPr>
              <a:spLocks noChangeArrowheads="1"/>
            </p:cNvSpPr>
            <p:nvPr/>
          </p:nvSpPr>
          <p:spPr bwMode="auto">
            <a:xfrm>
              <a:off x="4631" y="1669"/>
              <a:ext cx="621" cy="613"/>
            </a:xfrm>
            <a:prstGeom prst="ellipse">
              <a:avLst/>
            </a:prstGeom>
            <a:noFill/>
            <a:ln w="28575" algn="ctr">
              <a:solidFill>
                <a:schemeClr val="tx1"/>
              </a:solidFill>
              <a:round/>
              <a:headEnd/>
              <a:tailEnd/>
            </a:ln>
          </p:spPr>
          <p:txBody>
            <a:bodyPr wrap="none" anchor="ctr"/>
            <a:lstStyle/>
            <a:p>
              <a:endParaRPr lang="en-US"/>
            </a:p>
          </p:txBody>
        </p:sp>
        <p:sp>
          <p:nvSpPr>
            <p:cNvPr id="59404" name="Line 48"/>
            <p:cNvSpPr>
              <a:spLocks noChangeShapeType="1"/>
            </p:cNvSpPr>
            <p:nvPr/>
          </p:nvSpPr>
          <p:spPr bwMode="auto">
            <a:xfrm flipH="1">
              <a:off x="3548" y="1673"/>
              <a:ext cx="1325" cy="247"/>
            </a:xfrm>
            <a:prstGeom prst="line">
              <a:avLst/>
            </a:prstGeom>
            <a:noFill/>
            <a:ln w="25400">
              <a:solidFill>
                <a:schemeClr val="tx1"/>
              </a:solidFill>
              <a:round/>
              <a:headEnd/>
              <a:tailEnd/>
            </a:ln>
          </p:spPr>
          <p:txBody>
            <a:bodyPr wrap="none" anchor="ctr"/>
            <a:lstStyle/>
            <a:p>
              <a:endParaRPr lang="en-US"/>
            </a:p>
          </p:txBody>
        </p:sp>
        <p:sp>
          <p:nvSpPr>
            <p:cNvPr id="59405" name="Line 49"/>
            <p:cNvSpPr>
              <a:spLocks noChangeShapeType="1"/>
            </p:cNvSpPr>
            <p:nvPr/>
          </p:nvSpPr>
          <p:spPr bwMode="auto">
            <a:xfrm flipH="1">
              <a:off x="4374" y="2133"/>
              <a:ext cx="832" cy="1182"/>
            </a:xfrm>
            <a:prstGeom prst="line">
              <a:avLst/>
            </a:prstGeom>
            <a:noFill/>
            <a:ln w="25400">
              <a:solidFill>
                <a:schemeClr val="tx1"/>
              </a:solidFill>
              <a:round/>
              <a:headEnd/>
              <a:tailEnd/>
            </a:ln>
          </p:spPr>
          <p:txBody>
            <a:bodyPr wrap="none" anchor="ctr"/>
            <a:lstStyle/>
            <a:p>
              <a:endParaRPr lang="en-US"/>
            </a:p>
          </p:txBody>
        </p:sp>
        <p:grpSp>
          <p:nvGrpSpPr>
            <p:cNvPr id="5" name="Group 86"/>
            <p:cNvGrpSpPr>
              <a:grpSpLocks/>
            </p:cNvGrpSpPr>
            <p:nvPr/>
          </p:nvGrpSpPr>
          <p:grpSpPr bwMode="auto">
            <a:xfrm>
              <a:off x="2825" y="1902"/>
              <a:ext cx="1764" cy="1709"/>
              <a:chOff x="2825" y="1902"/>
              <a:chExt cx="1764" cy="1709"/>
            </a:xfrm>
          </p:grpSpPr>
          <p:sp>
            <p:nvSpPr>
              <p:cNvPr id="59417" name="Oval 46"/>
              <p:cNvSpPr>
                <a:spLocks noChangeArrowheads="1"/>
              </p:cNvSpPr>
              <p:nvPr/>
            </p:nvSpPr>
            <p:spPr bwMode="auto">
              <a:xfrm>
                <a:off x="2825" y="1902"/>
                <a:ext cx="1764" cy="1709"/>
              </a:xfrm>
              <a:prstGeom prst="ellipse">
                <a:avLst/>
              </a:prstGeom>
              <a:solidFill>
                <a:schemeClr val="bg1"/>
              </a:solidFill>
              <a:ln w="28575" algn="ctr">
                <a:solidFill>
                  <a:schemeClr val="tx1"/>
                </a:solidFill>
                <a:round/>
                <a:headEnd/>
                <a:tailEnd/>
              </a:ln>
            </p:spPr>
            <p:txBody>
              <a:bodyPr wrap="none" anchor="ctr"/>
              <a:lstStyle/>
              <a:p>
                <a:endParaRPr lang="en-US"/>
              </a:p>
            </p:txBody>
          </p:sp>
          <p:grpSp>
            <p:nvGrpSpPr>
              <p:cNvPr id="6" name="Group 44"/>
              <p:cNvGrpSpPr>
                <a:grpSpLocks/>
              </p:cNvGrpSpPr>
              <p:nvPr/>
            </p:nvGrpSpPr>
            <p:grpSpPr bwMode="auto">
              <a:xfrm>
                <a:off x="2961" y="2081"/>
                <a:ext cx="1565" cy="1353"/>
                <a:chOff x="2961" y="2081"/>
                <a:chExt cx="1565" cy="1353"/>
              </a:xfrm>
            </p:grpSpPr>
            <p:sp>
              <p:nvSpPr>
                <p:cNvPr id="59420" name="Line 40"/>
                <p:cNvSpPr>
                  <a:spLocks noChangeShapeType="1"/>
                </p:cNvSpPr>
                <p:nvPr/>
              </p:nvSpPr>
              <p:spPr bwMode="auto">
                <a:xfrm>
                  <a:off x="3708" y="2796"/>
                  <a:ext cx="0" cy="264"/>
                </a:xfrm>
                <a:prstGeom prst="line">
                  <a:avLst/>
                </a:prstGeom>
                <a:noFill/>
                <a:ln w="28575">
                  <a:solidFill>
                    <a:srgbClr val="33CCCC"/>
                  </a:solidFill>
                  <a:round/>
                  <a:headEnd/>
                  <a:tailEnd type="triangle" w="med" len="med"/>
                </a:ln>
              </p:spPr>
              <p:txBody>
                <a:bodyPr wrap="none" anchor="ctr"/>
                <a:lstStyle/>
                <a:p>
                  <a:endParaRPr lang="en-US"/>
                </a:p>
              </p:txBody>
            </p:sp>
            <p:grpSp>
              <p:nvGrpSpPr>
                <p:cNvPr id="7" name="Group 39"/>
                <p:cNvGrpSpPr>
                  <a:grpSpLocks/>
                </p:cNvGrpSpPr>
                <p:nvPr/>
              </p:nvGrpSpPr>
              <p:grpSpPr bwMode="auto">
                <a:xfrm>
                  <a:off x="2961" y="2081"/>
                  <a:ext cx="1565" cy="1258"/>
                  <a:chOff x="3235" y="2328"/>
                  <a:chExt cx="1565" cy="1258"/>
                </a:xfrm>
              </p:grpSpPr>
              <p:sp>
                <p:nvSpPr>
                  <p:cNvPr id="59425" name="Line 25"/>
                  <p:cNvSpPr>
                    <a:spLocks noChangeShapeType="1"/>
                  </p:cNvSpPr>
                  <p:nvPr/>
                </p:nvSpPr>
                <p:spPr bwMode="auto">
                  <a:xfrm>
                    <a:off x="3860" y="2941"/>
                    <a:ext cx="251" cy="4"/>
                  </a:xfrm>
                  <a:prstGeom prst="line">
                    <a:avLst/>
                  </a:prstGeom>
                  <a:noFill/>
                  <a:ln w="28575">
                    <a:solidFill>
                      <a:srgbClr val="3366FF"/>
                    </a:solidFill>
                    <a:round/>
                    <a:headEnd/>
                    <a:tailEnd type="triangle" w="med" len="med"/>
                  </a:ln>
                </p:spPr>
                <p:txBody>
                  <a:bodyPr wrap="none" anchor="ctr"/>
                  <a:lstStyle/>
                  <a:p>
                    <a:endParaRPr lang="en-US"/>
                  </a:p>
                </p:txBody>
              </p:sp>
              <p:sp>
                <p:nvSpPr>
                  <p:cNvPr id="59426" name="AutoShape 23"/>
                  <p:cNvSpPr>
                    <a:spLocks noChangeArrowheads="1"/>
                  </p:cNvSpPr>
                  <p:nvPr/>
                </p:nvSpPr>
                <p:spPr bwMode="auto">
                  <a:xfrm rot="2051297">
                    <a:off x="3781" y="2925"/>
                    <a:ext cx="476" cy="219"/>
                  </a:xfrm>
                  <a:prstGeom prst="flowChartMagneticDrum">
                    <a:avLst/>
                  </a:prstGeom>
                  <a:solidFill>
                    <a:schemeClr val="accent1">
                      <a:alpha val="52156"/>
                    </a:schemeClr>
                  </a:solidFill>
                  <a:ln w="9525">
                    <a:solidFill>
                      <a:schemeClr val="tx1"/>
                    </a:solidFill>
                    <a:round/>
                    <a:headEnd/>
                    <a:tailEnd/>
                  </a:ln>
                </p:spPr>
                <p:txBody>
                  <a:bodyPr wrap="none" anchor="ctr"/>
                  <a:lstStyle/>
                  <a:p>
                    <a:endParaRPr lang="en-US"/>
                  </a:p>
                </p:txBody>
              </p:sp>
              <p:sp>
                <p:nvSpPr>
                  <p:cNvPr id="59427" name="Line 24"/>
                  <p:cNvSpPr>
                    <a:spLocks noChangeShapeType="1"/>
                  </p:cNvSpPr>
                  <p:nvPr/>
                </p:nvSpPr>
                <p:spPr bwMode="auto">
                  <a:xfrm flipV="1">
                    <a:off x="3870" y="2532"/>
                    <a:ext cx="0" cy="402"/>
                  </a:xfrm>
                  <a:prstGeom prst="line">
                    <a:avLst/>
                  </a:prstGeom>
                  <a:noFill/>
                  <a:ln w="28575">
                    <a:solidFill>
                      <a:srgbClr val="3366FF"/>
                    </a:solidFill>
                    <a:round/>
                    <a:headEnd/>
                    <a:tailEnd type="triangle" w="med" len="med"/>
                  </a:ln>
                </p:spPr>
                <p:txBody>
                  <a:bodyPr wrap="none" anchor="ctr"/>
                  <a:lstStyle/>
                  <a:p>
                    <a:endParaRPr lang="en-US"/>
                  </a:p>
                </p:txBody>
              </p:sp>
              <p:sp>
                <p:nvSpPr>
                  <p:cNvPr id="59428" name="Line 26"/>
                  <p:cNvSpPr>
                    <a:spLocks noChangeShapeType="1"/>
                  </p:cNvSpPr>
                  <p:nvPr/>
                </p:nvSpPr>
                <p:spPr bwMode="auto">
                  <a:xfrm flipH="1" flipV="1">
                    <a:off x="3479" y="2643"/>
                    <a:ext cx="393" cy="302"/>
                  </a:xfrm>
                  <a:prstGeom prst="line">
                    <a:avLst/>
                  </a:prstGeom>
                  <a:noFill/>
                  <a:ln w="28575">
                    <a:solidFill>
                      <a:srgbClr val="3366FF"/>
                    </a:solidFill>
                    <a:round/>
                    <a:headEnd/>
                    <a:tailEnd type="triangle" w="med" len="med"/>
                  </a:ln>
                </p:spPr>
                <p:txBody>
                  <a:bodyPr wrap="none" anchor="ctr"/>
                  <a:lstStyle/>
                  <a:p>
                    <a:endParaRPr lang="en-US"/>
                  </a:p>
                </p:txBody>
              </p:sp>
              <p:sp>
                <p:nvSpPr>
                  <p:cNvPr id="59429" name="Text Box 27"/>
                  <p:cNvSpPr txBox="1">
                    <a:spLocks noChangeArrowheads="1"/>
                  </p:cNvSpPr>
                  <p:nvPr/>
                </p:nvSpPr>
                <p:spPr bwMode="auto">
                  <a:xfrm>
                    <a:off x="3235" y="2455"/>
                    <a:ext cx="204" cy="231"/>
                  </a:xfrm>
                  <a:prstGeom prst="rect">
                    <a:avLst/>
                  </a:prstGeom>
                  <a:noFill/>
                  <a:ln w="9525" algn="ctr">
                    <a:noFill/>
                    <a:miter lim="800000"/>
                    <a:headEnd/>
                    <a:tailEnd/>
                  </a:ln>
                </p:spPr>
                <p:txBody>
                  <a:bodyPr wrap="none">
                    <a:spAutoFit/>
                  </a:bodyPr>
                  <a:lstStyle/>
                  <a:p>
                    <a:r>
                      <a:rPr lang="en-US" b="1">
                        <a:solidFill>
                          <a:srgbClr val="3366FF"/>
                        </a:solidFill>
                      </a:rPr>
                      <a:t>T</a:t>
                    </a:r>
                  </a:p>
                </p:txBody>
              </p:sp>
              <p:sp>
                <p:nvSpPr>
                  <p:cNvPr id="59430" name="Text Box 28"/>
                  <p:cNvSpPr txBox="1">
                    <a:spLocks noChangeArrowheads="1"/>
                  </p:cNvSpPr>
                  <p:nvPr/>
                </p:nvSpPr>
                <p:spPr bwMode="auto">
                  <a:xfrm>
                    <a:off x="3239" y="2835"/>
                    <a:ext cx="257" cy="231"/>
                  </a:xfrm>
                  <a:prstGeom prst="rect">
                    <a:avLst/>
                  </a:prstGeom>
                  <a:noFill/>
                  <a:ln w="9525" algn="ctr">
                    <a:noFill/>
                    <a:miter lim="800000"/>
                    <a:headEnd/>
                    <a:tailEnd/>
                  </a:ln>
                </p:spPr>
                <p:txBody>
                  <a:bodyPr wrap="none">
                    <a:spAutoFit/>
                  </a:bodyPr>
                  <a:lstStyle/>
                  <a:p>
                    <a:r>
                      <a:rPr lang="en-US" b="1">
                        <a:solidFill>
                          <a:srgbClr val="3366FF"/>
                        </a:solidFill>
                      </a:rPr>
                      <a:t>T</a:t>
                    </a:r>
                    <a:r>
                      <a:rPr lang="en-US" b="1" baseline="-25000">
                        <a:solidFill>
                          <a:srgbClr val="3366FF"/>
                        </a:solidFill>
                      </a:rPr>
                      <a:t>x</a:t>
                    </a:r>
                  </a:p>
                </p:txBody>
              </p:sp>
              <p:sp>
                <p:nvSpPr>
                  <p:cNvPr id="59431" name="Text Box 29"/>
                  <p:cNvSpPr txBox="1">
                    <a:spLocks noChangeArrowheads="1"/>
                  </p:cNvSpPr>
                  <p:nvPr/>
                </p:nvSpPr>
                <p:spPr bwMode="auto">
                  <a:xfrm>
                    <a:off x="3811" y="2328"/>
                    <a:ext cx="257" cy="231"/>
                  </a:xfrm>
                  <a:prstGeom prst="rect">
                    <a:avLst/>
                  </a:prstGeom>
                  <a:noFill/>
                  <a:ln w="9525" algn="ctr">
                    <a:noFill/>
                    <a:miter lim="800000"/>
                    <a:headEnd/>
                    <a:tailEnd/>
                  </a:ln>
                </p:spPr>
                <p:txBody>
                  <a:bodyPr wrap="none">
                    <a:spAutoFit/>
                  </a:bodyPr>
                  <a:lstStyle/>
                  <a:p>
                    <a:r>
                      <a:rPr lang="en-US" b="1">
                        <a:solidFill>
                          <a:srgbClr val="3366FF"/>
                        </a:solidFill>
                      </a:rPr>
                      <a:t>T</a:t>
                    </a:r>
                    <a:r>
                      <a:rPr lang="en-US" b="1" baseline="-25000">
                        <a:solidFill>
                          <a:srgbClr val="3366FF"/>
                        </a:solidFill>
                      </a:rPr>
                      <a:t>y</a:t>
                    </a:r>
                  </a:p>
                </p:txBody>
              </p:sp>
              <p:sp>
                <p:nvSpPr>
                  <p:cNvPr id="59432" name="Line 32"/>
                  <p:cNvSpPr>
                    <a:spLocks noChangeShapeType="1"/>
                  </p:cNvSpPr>
                  <p:nvPr/>
                </p:nvSpPr>
                <p:spPr bwMode="auto">
                  <a:xfrm flipV="1">
                    <a:off x="4149" y="2709"/>
                    <a:ext cx="8" cy="430"/>
                  </a:xfrm>
                  <a:prstGeom prst="line">
                    <a:avLst/>
                  </a:prstGeom>
                  <a:noFill/>
                  <a:ln w="28575">
                    <a:solidFill>
                      <a:srgbClr val="99CCFF"/>
                    </a:solidFill>
                    <a:round/>
                    <a:headEnd/>
                    <a:tailEnd type="triangle" w="med" len="med"/>
                  </a:ln>
                </p:spPr>
                <p:txBody>
                  <a:bodyPr wrap="none" anchor="ctr"/>
                  <a:lstStyle/>
                  <a:p>
                    <a:endParaRPr lang="en-US"/>
                  </a:p>
                </p:txBody>
              </p:sp>
              <p:sp>
                <p:nvSpPr>
                  <p:cNvPr id="59433" name="Line 33"/>
                  <p:cNvSpPr>
                    <a:spLocks noChangeShapeType="1"/>
                  </p:cNvSpPr>
                  <p:nvPr/>
                </p:nvSpPr>
                <p:spPr bwMode="auto">
                  <a:xfrm flipV="1">
                    <a:off x="4159" y="3132"/>
                    <a:ext cx="357" cy="0"/>
                  </a:xfrm>
                  <a:prstGeom prst="line">
                    <a:avLst/>
                  </a:prstGeom>
                  <a:noFill/>
                  <a:ln w="28575">
                    <a:solidFill>
                      <a:srgbClr val="99CCFF"/>
                    </a:solidFill>
                    <a:round/>
                    <a:headEnd/>
                    <a:tailEnd type="triangle" w="med" len="med"/>
                  </a:ln>
                </p:spPr>
                <p:txBody>
                  <a:bodyPr wrap="none" anchor="ctr"/>
                  <a:lstStyle/>
                  <a:p>
                    <a:endParaRPr lang="en-US"/>
                  </a:p>
                </p:txBody>
              </p:sp>
              <p:sp>
                <p:nvSpPr>
                  <p:cNvPr id="59434" name="Line 34"/>
                  <p:cNvSpPr>
                    <a:spLocks noChangeShapeType="1"/>
                  </p:cNvSpPr>
                  <p:nvPr/>
                </p:nvSpPr>
                <p:spPr bwMode="auto">
                  <a:xfrm>
                    <a:off x="4147" y="3128"/>
                    <a:ext cx="393" cy="302"/>
                  </a:xfrm>
                  <a:prstGeom prst="line">
                    <a:avLst/>
                  </a:prstGeom>
                  <a:noFill/>
                  <a:ln w="28575">
                    <a:solidFill>
                      <a:srgbClr val="99CCFF"/>
                    </a:solidFill>
                    <a:round/>
                    <a:headEnd/>
                    <a:tailEnd type="triangle" w="med" len="med"/>
                  </a:ln>
                </p:spPr>
                <p:txBody>
                  <a:bodyPr wrap="none" anchor="ctr"/>
                  <a:lstStyle/>
                  <a:p>
                    <a:endParaRPr lang="en-US"/>
                  </a:p>
                </p:txBody>
              </p:sp>
              <p:sp>
                <p:nvSpPr>
                  <p:cNvPr id="59435" name="Text Box 35"/>
                  <p:cNvSpPr txBox="1">
                    <a:spLocks noChangeArrowheads="1"/>
                  </p:cNvSpPr>
                  <p:nvPr/>
                </p:nvSpPr>
                <p:spPr bwMode="auto">
                  <a:xfrm>
                    <a:off x="4527" y="3355"/>
                    <a:ext cx="204" cy="231"/>
                  </a:xfrm>
                  <a:prstGeom prst="rect">
                    <a:avLst/>
                  </a:prstGeom>
                  <a:noFill/>
                  <a:ln w="9525" algn="ctr">
                    <a:noFill/>
                    <a:miter lim="800000"/>
                    <a:headEnd/>
                    <a:tailEnd/>
                  </a:ln>
                </p:spPr>
                <p:txBody>
                  <a:bodyPr wrap="none">
                    <a:spAutoFit/>
                  </a:bodyPr>
                  <a:lstStyle/>
                  <a:p>
                    <a:r>
                      <a:rPr lang="en-US" b="1">
                        <a:solidFill>
                          <a:srgbClr val="7DC4C9"/>
                        </a:solidFill>
                      </a:rPr>
                      <a:t>T</a:t>
                    </a:r>
                  </a:p>
                </p:txBody>
              </p:sp>
              <p:sp>
                <p:nvSpPr>
                  <p:cNvPr id="59436" name="Text Box 36"/>
                  <p:cNvSpPr txBox="1">
                    <a:spLocks noChangeArrowheads="1"/>
                  </p:cNvSpPr>
                  <p:nvPr/>
                </p:nvSpPr>
                <p:spPr bwMode="auto">
                  <a:xfrm>
                    <a:off x="4183" y="2579"/>
                    <a:ext cx="257" cy="231"/>
                  </a:xfrm>
                  <a:prstGeom prst="rect">
                    <a:avLst/>
                  </a:prstGeom>
                  <a:noFill/>
                  <a:ln w="9525" algn="ctr">
                    <a:noFill/>
                    <a:miter lim="800000"/>
                    <a:headEnd/>
                    <a:tailEnd/>
                  </a:ln>
                </p:spPr>
                <p:txBody>
                  <a:bodyPr>
                    <a:spAutoFit/>
                  </a:bodyPr>
                  <a:lstStyle/>
                  <a:p>
                    <a:r>
                      <a:rPr lang="en-US" b="1">
                        <a:solidFill>
                          <a:srgbClr val="7DC4C9"/>
                        </a:solidFill>
                      </a:rPr>
                      <a:t>T</a:t>
                    </a:r>
                    <a:r>
                      <a:rPr lang="en-US" b="1" baseline="-25000">
                        <a:solidFill>
                          <a:srgbClr val="7DC4C9"/>
                        </a:solidFill>
                      </a:rPr>
                      <a:t>y</a:t>
                    </a:r>
                  </a:p>
                </p:txBody>
              </p:sp>
              <p:sp>
                <p:nvSpPr>
                  <p:cNvPr id="59437" name="Text Box 38"/>
                  <p:cNvSpPr txBox="1">
                    <a:spLocks noChangeArrowheads="1"/>
                  </p:cNvSpPr>
                  <p:nvPr/>
                </p:nvSpPr>
                <p:spPr bwMode="auto">
                  <a:xfrm>
                    <a:off x="4543" y="2987"/>
                    <a:ext cx="257" cy="231"/>
                  </a:xfrm>
                  <a:prstGeom prst="rect">
                    <a:avLst/>
                  </a:prstGeom>
                  <a:noFill/>
                  <a:ln w="9525" algn="ctr">
                    <a:noFill/>
                    <a:miter lim="800000"/>
                    <a:headEnd/>
                    <a:tailEnd/>
                  </a:ln>
                </p:spPr>
                <p:txBody>
                  <a:bodyPr wrap="none">
                    <a:spAutoFit/>
                  </a:bodyPr>
                  <a:lstStyle/>
                  <a:p>
                    <a:r>
                      <a:rPr lang="en-US" b="1">
                        <a:solidFill>
                          <a:srgbClr val="7DC4C9"/>
                        </a:solidFill>
                      </a:rPr>
                      <a:t>T</a:t>
                    </a:r>
                    <a:r>
                      <a:rPr lang="en-US" b="1" baseline="-25000">
                        <a:solidFill>
                          <a:srgbClr val="7DC4C9"/>
                        </a:solidFill>
                      </a:rPr>
                      <a:t>x</a:t>
                    </a:r>
                  </a:p>
                </p:txBody>
              </p:sp>
            </p:grpSp>
            <p:sp>
              <p:nvSpPr>
                <p:cNvPr id="59422" name="Text Box 41"/>
                <p:cNvSpPr txBox="1">
                  <a:spLocks noChangeArrowheads="1"/>
                </p:cNvSpPr>
                <p:nvPr/>
              </p:nvSpPr>
              <p:spPr bwMode="auto">
                <a:xfrm>
                  <a:off x="3393" y="2903"/>
                  <a:ext cx="257" cy="231"/>
                </a:xfrm>
                <a:prstGeom prst="rect">
                  <a:avLst/>
                </a:prstGeom>
                <a:noFill/>
                <a:ln w="9525" algn="ctr">
                  <a:noFill/>
                  <a:miter lim="800000"/>
                  <a:headEnd/>
                  <a:tailEnd/>
                </a:ln>
              </p:spPr>
              <p:txBody>
                <a:bodyPr wrap="none">
                  <a:spAutoFit/>
                </a:bodyPr>
                <a:lstStyle/>
                <a:p>
                  <a:r>
                    <a:rPr lang="en-US">
                      <a:solidFill>
                        <a:srgbClr val="7DC4C9"/>
                      </a:solidFill>
                    </a:rPr>
                    <a:t>F</a:t>
                  </a:r>
                  <a:r>
                    <a:rPr lang="en-US" baseline="-25000">
                      <a:solidFill>
                        <a:srgbClr val="7DC4C9"/>
                      </a:solidFill>
                    </a:rPr>
                    <a:t>g</a:t>
                  </a:r>
                </a:p>
              </p:txBody>
            </p:sp>
            <p:sp>
              <p:nvSpPr>
                <p:cNvPr id="59423" name="Line 42"/>
                <p:cNvSpPr>
                  <a:spLocks noChangeShapeType="1"/>
                </p:cNvSpPr>
                <p:nvPr/>
              </p:nvSpPr>
              <p:spPr bwMode="auto">
                <a:xfrm>
                  <a:off x="3876" y="2880"/>
                  <a:ext cx="0" cy="396"/>
                </a:xfrm>
                <a:prstGeom prst="line">
                  <a:avLst/>
                </a:prstGeom>
                <a:noFill/>
                <a:ln w="28575">
                  <a:solidFill>
                    <a:schemeClr val="accent2"/>
                  </a:solidFill>
                  <a:round/>
                  <a:headEnd/>
                  <a:tailEnd type="triangle" w="med" len="med"/>
                </a:ln>
              </p:spPr>
              <p:txBody>
                <a:bodyPr wrap="none" anchor="ctr"/>
                <a:lstStyle/>
                <a:p>
                  <a:endParaRPr lang="en-US"/>
                </a:p>
              </p:txBody>
            </p:sp>
            <p:sp>
              <p:nvSpPr>
                <p:cNvPr id="59424" name="Text Box 43"/>
                <p:cNvSpPr txBox="1">
                  <a:spLocks noChangeArrowheads="1"/>
                </p:cNvSpPr>
                <p:nvPr/>
              </p:nvSpPr>
              <p:spPr bwMode="auto">
                <a:xfrm>
                  <a:off x="3579" y="3203"/>
                  <a:ext cx="368" cy="231"/>
                </a:xfrm>
                <a:prstGeom prst="rect">
                  <a:avLst/>
                </a:prstGeom>
                <a:noFill/>
                <a:ln w="9525" algn="ctr">
                  <a:noFill/>
                  <a:miter lim="800000"/>
                  <a:headEnd/>
                  <a:tailEnd/>
                </a:ln>
              </p:spPr>
              <p:txBody>
                <a:bodyPr wrap="none">
                  <a:spAutoFit/>
                </a:bodyPr>
                <a:lstStyle/>
                <a:p>
                  <a:r>
                    <a:rPr lang="en-US">
                      <a:solidFill>
                        <a:schemeClr val="accent2"/>
                      </a:solidFill>
                    </a:rPr>
                    <a:t>F</a:t>
                  </a:r>
                  <a:r>
                    <a:rPr lang="en-US" baseline="-25000">
                      <a:solidFill>
                        <a:schemeClr val="accent2"/>
                      </a:solidFill>
                    </a:rPr>
                    <a:t>wall</a:t>
                  </a:r>
                </a:p>
              </p:txBody>
            </p:sp>
          </p:grpSp>
          <p:sp>
            <p:nvSpPr>
              <p:cNvPr id="59419" name="Oval 50"/>
              <p:cNvSpPr>
                <a:spLocks noChangeArrowheads="1"/>
              </p:cNvSpPr>
              <p:nvPr/>
            </p:nvSpPr>
            <p:spPr bwMode="auto">
              <a:xfrm>
                <a:off x="3648" y="2671"/>
                <a:ext cx="438" cy="429"/>
              </a:xfrm>
              <a:prstGeom prst="ellipse">
                <a:avLst/>
              </a:prstGeom>
              <a:noFill/>
              <a:ln w="38100" algn="ctr">
                <a:solidFill>
                  <a:schemeClr val="tx1"/>
                </a:solidFill>
                <a:round/>
                <a:headEnd/>
                <a:tailEnd/>
              </a:ln>
            </p:spPr>
            <p:txBody>
              <a:bodyPr wrap="none" anchor="ctr"/>
              <a:lstStyle/>
              <a:p>
                <a:endParaRPr lang="en-US"/>
              </a:p>
            </p:txBody>
          </p:sp>
        </p:grpSp>
        <p:sp>
          <p:nvSpPr>
            <p:cNvPr id="59407" name="Line 52"/>
            <p:cNvSpPr>
              <a:spLocks noChangeShapeType="1"/>
            </p:cNvSpPr>
            <p:nvPr/>
          </p:nvSpPr>
          <p:spPr bwMode="auto">
            <a:xfrm flipH="1" flipV="1">
              <a:off x="2070" y="1548"/>
              <a:ext cx="1911" cy="1155"/>
            </a:xfrm>
            <a:prstGeom prst="line">
              <a:avLst/>
            </a:prstGeom>
            <a:noFill/>
            <a:ln w="38100">
              <a:solidFill>
                <a:schemeClr val="tx1"/>
              </a:solidFill>
              <a:round/>
              <a:headEnd/>
              <a:tailEnd/>
            </a:ln>
          </p:spPr>
          <p:txBody>
            <a:bodyPr wrap="none" anchor="ctr"/>
            <a:lstStyle/>
            <a:p>
              <a:endParaRPr lang="en-US"/>
            </a:p>
          </p:txBody>
        </p:sp>
        <p:sp>
          <p:nvSpPr>
            <p:cNvPr id="59408" name="Line 53"/>
            <p:cNvSpPr>
              <a:spLocks noChangeShapeType="1"/>
            </p:cNvSpPr>
            <p:nvPr/>
          </p:nvSpPr>
          <p:spPr bwMode="auto">
            <a:xfrm flipH="1">
              <a:off x="1669" y="3100"/>
              <a:ext cx="2216" cy="794"/>
            </a:xfrm>
            <a:prstGeom prst="line">
              <a:avLst/>
            </a:prstGeom>
            <a:noFill/>
            <a:ln w="38100">
              <a:solidFill>
                <a:schemeClr val="tx1"/>
              </a:solidFill>
              <a:round/>
              <a:headEnd/>
              <a:tailEnd/>
            </a:ln>
          </p:spPr>
          <p:txBody>
            <a:bodyPr wrap="none" anchor="ctr"/>
            <a:lstStyle/>
            <a:p>
              <a:endParaRPr lang="en-US"/>
            </a:p>
          </p:txBody>
        </p:sp>
        <p:sp>
          <p:nvSpPr>
            <p:cNvPr id="59409" name="Oval 51"/>
            <p:cNvSpPr>
              <a:spLocks noChangeArrowheads="1"/>
            </p:cNvSpPr>
            <p:nvPr/>
          </p:nvSpPr>
          <p:spPr bwMode="auto">
            <a:xfrm>
              <a:off x="0" y="1295"/>
              <a:ext cx="2610" cy="2651"/>
            </a:xfrm>
            <a:prstGeom prst="ellipse">
              <a:avLst/>
            </a:prstGeom>
            <a:solidFill>
              <a:schemeClr val="bg1"/>
            </a:solidFill>
            <a:ln w="38100" algn="ctr">
              <a:solidFill>
                <a:schemeClr val="tx1"/>
              </a:solidFill>
              <a:round/>
              <a:headEnd/>
              <a:tailEnd/>
            </a:ln>
          </p:spPr>
          <p:txBody>
            <a:bodyPr wrap="none" anchor="ctr"/>
            <a:lstStyle/>
            <a:p>
              <a:endParaRPr lang="en-US"/>
            </a:p>
          </p:txBody>
        </p:sp>
        <p:sp>
          <p:nvSpPr>
            <p:cNvPr id="59410" name="Text Box 68"/>
            <p:cNvSpPr txBox="1">
              <a:spLocks noChangeArrowheads="1"/>
            </p:cNvSpPr>
            <p:nvPr/>
          </p:nvSpPr>
          <p:spPr bwMode="auto">
            <a:xfrm>
              <a:off x="805" y="1669"/>
              <a:ext cx="497" cy="365"/>
            </a:xfrm>
            <a:prstGeom prst="rect">
              <a:avLst/>
            </a:prstGeom>
            <a:noFill/>
            <a:ln w="9525" algn="ctr">
              <a:noFill/>
              <a:miter lim="800000"/>
              <a:headEnd/>
              <a:tailEnd/>
            </a:ln>
          </p:spPr>
          <p:txBody>
            <a:bodyPr>
              <a:spAutoFit/>
            </a:bodyPr>
            <a:lstStyle/>
            <a:p>
              <a:r>
                <a:rPr lang="en-US" sz="3200" b="1">
                  <a:solidFill>
                    <a:srgbClr val="7DC4C9"/>
                  </a:solidFill>
                </a:rPr>
                <a:t>T</a:t>
              </a:r>
              <a:r>
                <a:rPr lang="en-US" sz="3200" b="1" baseline="-25000">
                  <a:solidFill>
                    <a:srgbClr val="7DC4C9"/>
                  </a:solidFill>
                </a:rPr>
                <a:t>y</a:t>
              </a:r>
            </a:p>
          </p:txBody>
        </p:sp>
        <p:sp>
          <p:nvSpPr>
            <p:cNvPr id="59411" name="Text Box 70"/>
            <p:cNvSpPr txBox="1">
              <a:spLocks noChangeArrowheads="1"/>
            </p:cNvSpPr>
            <p:nvPr/>
          </p:nvSpPr>
          <p:spPr bwMode="auto">
            <a:xfrm>
              <a:off x="777" y="2690"/>
              <a:ext cx="366" cy="365"/>
            </a:xfrm>
            <a:prstGeom prst="rect">
              <a:avLst/>
            </a:prstGeom>
            <a:noFill/>
            <a:ln w="9525" algn="ctr">
              <a:noFill/>
              <a:miter lim="800000"/>
              <a:headEnd/>
              <a:tailEnd/>
            </a:ln>
          </p:spPr>
          <p:txBody>
            <a:bodyPr wrap="none">
              <a:spAutoFit/>
            </a:bodyPr>
            <a:lstStyle/>
            <a:p>
              <a:r>
                <a:rPr lang="en-US" sz="3200">
                  <a:solidFill>
                    <a:srgbClr val="7DC4C9"/>
                  </a:solidFill>
                </a:rPr>
                <a:t>F</a:t>
              </a:r>
              <a:r>
                <a:rPr lang="en-US" sz="3200" baseline="-25000">
                  <a:solidFill>
                    <a:srgbClr val="7DC4C9"/>
                  </a:solidFill>
                </a:rPr>
                <a:t>g</a:t>
              </a:r>
            </a:p>
          </p:txBody>
        </p:sp>
        <p:sp>
          <p:nvSpPr>
            <p:cNvPr id="59412" name="Line 55"/>
            <p:cNvSpPr>
              <a:spLocks noChangeShapeType="1"/>
            </p:cNvSpPr>
            <p:nvPr/>
          </p:nvSpPr>
          <p:spPr bwMode="auto">
            <a:xfrm>
              <a:off x="1273" y="2673"/>
              <a:ext cx="0" cy="451"/>
            </a:xfrm>
            <a:prstGeom prst="line">
              <a:avLst/>
            </a:prstGeom>
            <a:noFill/>
            <a:ln w="28575">
              <a:solidFill>
                <a:srgbClr val="33CCCC"/>
              </a:solidFill>
              <a:round/>
              <a:headEnd/>
              <a:tailEnd type="triangle" w="med" len="med"/>
            </a:ln>
          </p:spPr>
          <p:txBody>
            <a:bodyPr wrap="none" anchor="ctr"/>
            <a:lstStyle/>
            <a:p>
              <a:endParaRPr lang="en-US"/>
            </a:p>
          </p:txBody>
        </p:sp>
        <p:sp>
          <p:nvSpPr>
            <p:cNvPr id="59413" name="AutoShape 58"/>
            <p:cNvSpPr>
              <a:spLocks noChangeArrowheads="1"/>
            </p:cNvSpPr>
            <p:nvPr/>
          </p:nvSpPr>
          <p:spPr bwMode="auto">
            <a:xfrm rot="2051297">
              <a:off x="1170" y="2342"/>
              <a:ext cx="433" cy="375"/>
            </a:xfrm>
            <a:prstGeom prst="flowChartMagneticDrum">
              <a:avLst/>
            </a:prstGeom>
            <a:solidFill>
              <a:schemeClr val="accent1">
                <a:alpha val="52156"/>
              </a:schemeClr>
            </a:solidFill>
            <a:ln w="9525">
              <a:solidFill>
                <a:schemeClr val="tx1"/>
              </a:solidFill>
              <a:round/>
              <a:headEnd/>
              <a:tailEnd/>
            </a:ln>
          </p:spPr>
          <p:txBody>
            <a:bodyPr wrap="none" anchor="ctr"/>
            <a:lstStyle/>
            <a:p>
              <a:endParaRPr lang="en-US"/>
            </a:p>
          </p:txBody>
        </p:sp>
        <p:sp>
          <p:nvSpPr>
            <p:cNvPr id="59414" name="Line 64"/>
            <p:cNvSpPr>
              <a:spLocks noChangeShapeType="1"/>
            </p:cNvSpPr>
            <p:nvPr/>
          </p:nvSpPr>
          <p:spPr bwMode="auto">
            <a:xfrm flipH="1" flipV="1">
              <a:off x="1335" y="1448"/>
              <a:ext cx="4" cy="829"/>
            </a:xfrm>
            <a:prstGeom prst="line">
              <a:avLst/>
            </a:prstGeom>
            <a:noFill/>
            <a:ln w="28575">
              <a:solidFill>
                <a:srgbClr val="99CCFF"/>
              </a:solidFill>
              <a:round/>
              <a:headEnd/>
              <a:tailEnd type="triangle" w="med" len="med"/>
            </a:ln>
          </p:spPr>
          <p:txBody>
            <a:bodyPr wrap="none" anchor="ctr"/>
            <a:lstStyle/>
            <a:p>
              <a:endParaRPr lang="en-US"/>
            </a:p>
          </p:txBody>
        </p:sp>
        <p:sp>
          <p:nvSpPr>
            <p:cNvPr id="59415" name="Line 71"/>
            <p:cNvSpPr>
              <a:spLocks noChangeShapeType="1"/>
            </p:cNvSpPr>
            <p:nvPr/>
          </p:nvSpPr>
          <p:spPr bwMode="auto">
            <a:xfrm>
              <a:off x="1344" y="2735"/>
              <a:ext cx="0" cy="749"/>
            </a:xfrm>
            <a:prstGeom prst="line">
              <a:avLst/>
            </a:prstGeom>
            <a:noFill/>
            <a:ln w="28575">
              <a:solidFill>
                <a:schemeClr val="accent2"/>
              </a:solidFill>
              <a:round/>
              <a:headEnd/>
              <a:tailEnd type="triangle" w="med" len="med"/>
            </a:ln>
          </p:spPr>
          <p:txBody>
            <a:bodyPr wrap="none" anchor="ctr"/>
            <a:lstStyle/>
            <a:p>
              <a:endParaRPr lang="en-US"/>
            </a:p>
          </p:txBody>
        </p:sp>
        <p:sp>
          <p:nvSpPr>
            <p:cNvPr id="59416" name="Text Box 72"/>
            <p:cNvSpPr txBox="1">
              <a:spLocks noChangeArrowheads="1"/>
            </p:cNvSpPr>
            <p:nvPr/>
          </p:nvSpPr>
          <p:spPr bwMode="auto">
            <a:xfrm>
              <a:off x="1396" y="2875"/>
              <a:ext cx="559" cy="366"/>
            </a:xfrm>
            <a:prstGeom prst="rect">
              <a:avLst/>
            </a:prstGeom>
            <a:noFill/>
            <a:ln w="9525" algn="ctr">
              <a:noFill/>
              <a:miter lim="800000"/>
              <a:headEnd/>
              <a:tailEnd/>
            </a:ln>
          </p:spPr>
          <p:txBody>
            <a:bodyPr wrap="none">
              <a:spAutoFit/>
            </a:bodyPr>
            <a:lstStyle/>
            <a:p>
              <a:r>
                <a:rPr lang="en-US" sz="3200">
                  <a:solidFill>
                    <a:schemeClr val="accent2"/>
                  </a:solidFill>
                </a:rPr>
                <a:t>F</a:t>
              </a:r>
              <a:r>
                <a:rPr lang="en-US" sz="3200" baseline="-25000">
                  <a:solidFill>
                    <a:schemeClr val="accent2"/>
                  </a:solidFill>
                </a:rPr>
                <a:t>wall</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Date Placeholder 3"/>
          <p:cNvSpPr>
            <a:spLocks noGrp="1"/>
          </p:cNvSpPr>
          <p:nvPr>
            <p:ph type="dt" sz="quarter" idx="10"/>
          </p:nvPr>
        </p:nvSpPr>
        <p:spPr>
          <a:noFill/>
        </p:spPr>
        <p:txBody>
          <a:bodyPr/>
          <a:lstStyle/>
          <a:p>
            <a:r>
              <a:rPr lang="en-US"/>
              <a:t>Winter 2007</a:t>
            </a:r>
          </a:p>
        </p:txBody>
      </p:sp>
      <p:sp>
        <p:nvSpPr>
          <p:cNvPr id="17413" name="Footer Placeholder 4"/>
          <p:cNvSpPr>
            <a:spLocks noGrp="1"/>
          </p:cNvSpPr>
          <p:nvPr>
            <p:ph type="ftr" sz="quarter" idx="11"/>
          </p:nvPr>
        </p:nvSpPr>
        <p:spPr>
          <a:noFill/>
        </p:spPr>
        <p:txBody>
          <a:bodyPr/>
          <a:lstStyle/>
          <a:p>
            <a:r>
              <a:rPr lang="en-US"/>
              <a:t>R. Todd Lines</a:t>
            </a:r>
          </a:p>
        </p:txBody>
      </p:sp>
      <p:sp>
        <p:nvSpPr>
          <p:cNvPr id="17414" name="Slide Number Placeholder 5"/>
          <p:cNvSpPr>
            <a:spLocks noGrp="1"/>
          </p:cNvSpPr>
          <p:nvPr>
            <p:ph type="sldNum" sz="quarter" idx="12"/>
          </p:nvPr>
        </p:nvSpPr>
        <p:spPr>
          <a:noFill/>
        </p:spPr>
        <p:txBody>
          <a:bodyPr/>
          <a:lstStyle/>
          <a:p>
            <a:fld id="{D031D312-1489-4696-8AD3-D2B5D5D832E9}" type="slidenum">
              <a:rPr lang="en-US" smtClean="0"/>
              <a:pPr/>
              <a:t>8</a:t>
            </a:fld>
            <a:endParaRPr lang="en-US"/>
          </a:p>
        </p:txBody>
      </p:sp>
      <p:sp>
        <p:nvSpPr>
          <p:cNvPr id="17415" name="Rectangle 2"/>
          <p:cNvSpPr>
            <a:spLocks noGrp="1" noChangeArrowheads="1"/>
          </p:cNvSpPr>
          <p:nvPr>
            <p:ph type="title"/>
          </p:nvPr>
        </p:nvSpPr>
        <p:spPr/>
        <p:txBody>
          <a:bodyPr/>
          <a:lstStyle/>
          <a:p>
            <a:pPr eaLnBrk="1" hangingPunct="1"/>
            <a:r>
              <a:rPr lang="en-US"/>
              <a:t>Reasonable?</a:t>
            </a:r>
          </a:p>
        </p:txBody>
      </p:sp>
      <p:sp>
        <p:nvSpPr>
          <p:cNvPr id="17416" name="Rectangle 3"/>
          <p:cNvSpPr>
            <a:spLocks noGrp="1" noChangeArrowheads="1"/>
          </p:cNvSpPr>
          <p:nvPr>
            <p:ph type="body" idx="1"/>
          </p:nvPr>
        </p:nvSpPr>
        <p:spPr>
          <a:xfrm>
            <a:off x="457200" y="1600200"/>
            <a:ext cx="4470400" cy="4525963"/>
          </a:xfrm>
        </p:spPr>
        <p:txBody>
          <a:bodyPr/>
          <a:lstStyle/>
          <a:p>
            <a:pPr eaLnBrk="1" hangingPunct="1">
              <a:lnSpc>
                <a:spcPct val="90000"/>
              </a:lnSpc>
            </a:pPr>
            <a:r>
              <a:rPr lang="en-US"/>
              <a:t>Remember back in PH 121 (or statics) the book on the table?</a:t>
            </a:r>
          </a:p>
          <a:p>
            <a:pPr eaLnBrk="1" hangingPunct="1">
              <a:lnSpc>
                <a:spcPct val="90000"/>
              </a:lnSpc>
            </a:pPr>
            <a:r>
              <a:rPr lang="en-US"/>
              <a:t>Book has a force due to gravity</a:t>
            </a:r>
          </a:p>
          <a:p>
            <a:pPr eaLnBrk="1" hangingPunct="1">
              <a:lnSpc>
                <a:spcPct val="90000"/>
              </a:lnSpc>
            </a:pPr>
            <a:r>
              <a:rPr lang="en-US"/>
              <a:t>Table exerts a force equal to </a:t>
            </a:r>
            <a:r>
              <a:rPr lang="en-US" i="1"/>
              <a:t>m</a:t>
            </a:r>
            <a:r>
              <a:rPr lang="en-US" i="1" baseline="-25000"/>
              <a:t>book</a:t>
            </a:r>
            <a:r>
              <a:rPr lang="en-US" i="1"/>
              <a:t>g</a:t>
            </a:r>
            <a:r>
              <a:rPr lang="en-US"/>
              <a:t> on the book</a:t>
            </a:r>
          </a:p>
        </p:txBody>
      </p:sp>
      <p:grpSp>
        <p:nvGrpSpPr>
          <p:cNvPr id="2" name="Group 23"/>
          <p:cNvGrpSpPr>
            <a:grpSpLocks/>
          </p:cNvGrpSpPr>
          <p:nvPr/>
        </p:nvGrpSpPr>
        <p:grpSpPr bwMode="auto">
          <a:xfrm>
            <a:off x="5673725" y="1887538"/>
            <a:ext cx="2466975" cy="4333875"/>
            <a:chOff x="3574" y="1189"/>
            <a:chExt cx="1554" cy="2730"/>
          </a:xfrm>
        </p:grpSpPr>
        <p:sp>
          <p:nvSpPr>
            <p:cNvPr id="17418" name="Rectangle 5"/>
            <p:cNvSpPr>
              <a:spLocks noChangeArrowheads="1"/>
            </p:cNvSpPr>
            <p:nvPr/>
          </p:nvSpPr>
          <p:spPr bwMode="auto">
            <a:xfrm>
              <a:off x="3574" y="1389"/>
              <a:ext cx="1554" cy="56"/>
            </a:xfrm>
            <a:prstGeom prst="rect">
              <a:avLst/>
            </a:prstGeom>
            <a:solidFill>
              <a:srgbClr val="800000"/>
            </a:solidFill>
            <a:ln w="9525" algn="ctr">
              <a:noFill/>
              <a:miter lim="800000"/>
              <a:headEnd/>
              <a:tailEnd/>
            </a:ln>
          </p:spPr>
          <p:txBody>
            <a:bodyPr wrap="none" anchor="ctr"/>
            <a:lstStyle/>
            <a:p>
              <a:endParaRPr lang="en-US"/>
            </a:p>
          </p:txBody>
        </p:sp>
        <p:sp>
          <p:nvSpPr>
            <p:cNvPr id="17419" name="Rectangle 6"/>
            <p:cNvSpPr>
              <a:spLocks noChangeArrowheads="1"/>
            </p:cNvSpPr>
            <p:nvPr/>
          </p:nvSpPr>
          <p:spPr bwMode="auto">
            <a:xfrm rot="-5400000">
              <a:off x="3410" y="1767"/>
              <a:ext cx="704" cy="37"/>
            </a:xfrm>
            <a:prstGeom prst="rect">
              <a:avLst/>
            </a:prstGeom>
            <a:solidFill>
              <a:srgbClr val="800000"/>
            </a:solidFill>
            <a:ln w="9525" algn="ctr">
              <a:noFill/>
              <a:miter lim="800000"/>
              <a:headEnd/>
              <a:tailEnd/>
            </a:ln>
          </p:spPr>
          <p:txBody>
            <a:bodyPr wrap="none" anchor="ctr"/>
            <a:lstStyle/>
            <a:p>
              <a:endParaRPr lang="en-US"/>
            </a:p>
          </p:txBody>
        </p:sp>
        <p:sp>
          <p:nvSpPr>
            <p:cNvPr id="17420" name="Rectangle 7"/>
            <p:cNvSpPr>
              <a:spLocks noChangeArrowheads="1"/>
            </p:cNvSpPr>
            <p:nvPr/>
          </p:nvSpPr>
          <p:spPr bwMode="auto">
            <a:xfrm rot="-5400000">
              <a:off x="4649" y="1767"/>
              <a:ext cx="704" cy="37"/>
            </a:xfrm>
            <a:prstGeom prst="rect">
              <a:avLst/>
            </a:prstGeom>
            <a:solidFill>
              <a:srgbClr val="800000"/>
            </a:solidFill>
            <a:ln w="9525" algn="ctr">
              <a:noFill/>
              <a:miter lim="800000"/>
              <a:headEnd/>
              <a:tailEnd/>
            </a:ln>
          </p:spPr>
          <p:txBody>
            <a:bodyPr wrap="none" anchor="ctr"/>
            <a:lstStyle/>
            <a:p>
              <a:endParaRPr lang="en-US"/>
            </a:p>
          </p:txBody>
        </p:sp>
        <p:grpSp>
          <p:nvGrpSpPr>
            <p:cNvPr id="3" name="Group 12"/>
            <p:cNvGrpSpPr>
              <a:grpSpLocks/>
            </p:cNvGrpSpPr>
            <p:nvPr/>
          </p:nvGrpSpPr>
          <p:grpSpPr bwMode="auto">
            <a:xfrm>
              <a:off x="3931" y="1189"/>
              <a:ext cx="928" cy="216"/>
              <a:chOff x="3886" y="2322"/>
              <a:chExt cx="928" cy="216"/>
            </a:xfrm>
          </p:grpSpPr>
          <p:sp>
            <p:nvSpPr>
              <p:cNvPr id="17429" name="Rectangle 8" descr="Light horizontal"/>
              <p:cNvSpPr>
                <a:spLocks noChangeArrowheads="1"/>
              </p:cNvSpPr>
              <p:nvPr/>
            </p:nvSpPr>
            <p:spPr bwMode="auto">
              <a:xfrm>
                <a:off x="3940" y="2359"/>
                <a:ext cx="823" cy="155"/>
              </a:xfrm>
              <a:prstGeom prst="rect">
                <a:avLst/>
              </a:prstGeom>
              <a:pattFill prst="ltHorz">
                <a:fgClr>
                  <a:srgbClr val="C0C0C0"/>
                </a:fgClr>
                <a:bgClr>
                  <a:schemeClr val="bg1"/>
                </a:bgClr>
              </a:pattFill>
              <a:ln w="9525" algn="ctr">
                <a:noFill/>
                <a:miter lim="800000"/>
                <a:headEnd/>
                <a:tailEnd/>
              </a:ln>
            </p:spPr>
            <p:txBody>
              <a:bodyPr wrap="none" anchor="ctr"/>
              <a:lstStyle/>
              <a:p>
                <a:endParaRPr lang="en-US"/>
              </a:p>
            </p:txBody>
          </p:sp>
          <p:sp>
            <p:nvSpPr>
              <p:cNvPr id="17430" name="Rectangle 9"/>
              <p:cNvSpPr>
                <a:spLocks noChangeArrowheads="1"/>
              </p:cNvSpPr>
              <p:nvPr/>
            </p:nvSpPr>
            <p:spPr bwMode="auto">
              <a:xfrm>
                <a:off x="3931" y="2333"/>
                <a:ext cx="878" cy="27"/>
              </a:xfrm>
              <a:prstGeom prst="rect">
                <a:avLst/>
              </a:prstGeom>
              <a:solidFill>
                <a:schemeClr val="accent2"/>
              </a:solidFill>
              <a:ln w="9525" algn="ctr">
                <a:noFill/>
                <a:miter lim="800000"/>
                <a:headEnd/>
                <a:tailEnd/>
              </a:ln>
            </p:spPr>
            <p:txBody>
              <a:bodyPr wrap="none" anchor="ctr"/>
              <a:lstStyle/>
              <a:p>
                <a:endParaRPr lang="en-US"/>
              </a:p>
            </p:txBody>
          </p:sp>
          <p:sp>
            <p:nvSpPr>
              <p:cNvPr id="17431" name="Rectangle 10"/>
              <p:cNvSpPr>
                <a:spLocks noChangeArrowheads="1"/>
              </p:cNvSpPr>
              <p:nvPr/>
            </p:nvSpPr>
            <p:spPr bwMode="auto">
              <a:xfrm>
                <a:off x="3936" y="2511"/>
                <a:ext cx="878" cy="27"/>
              </a:xfrm>
              <a:prstGeom prst="rect">
                <a:avLst/>
              </a:prstGeom>
              <a:solidFill>
                <a:schemeClr val="accent2"/>
              </a:solidFill>
              <a:ln w="9525" algn="ctr">
                <a:noFill/>
                <a:miter lim="800000"/>
                <a:headEnd/>
                <a:tailEnd/>
              </a:ln>
            </p:spPr>
            <p:txBody>
              <a:bodyPr wrap="none" anchor="ctr"/>
              <a:lstStyle/>
              <a:p>
                <a:endParaRPr lang="en-US"/>
              </a:p>
            </p:txBody>
          </p:sp>
          <p:sp>
            <p:nvSpPr>
              <p:cNvPr id="17432" name="Freeform 11"/>
              <p:cNvSpPr>
                <a:spLocks/>
              </p:cNvSpPr>
              <p:nvPr/>
            </p:nvSpPr>
            <p:spPr bwMode="auto">
              <a:xfrm>
                <a:off x="3886" y="2322"/>
                <a:ext cx="64" cy="211"/>
              </a:xfrm>
              <a:custGeom>
                <a:avLst/>
                <a:gdLst>
                  <a:gd name="T0" fmla="*/ 45 w 64"/>
                  <a:gd name="T1" fmla="*/ 0 h 211"/>
                  <a:gd name="T2" fmla="*/ 9 w 64"/>
                  <a:gd name="T3" fmla="*/ 64 h 211"/>
                  <a:gd name="T4" fmla="*/ 0 w 64"/>
                  <a:gd name="T5" fmla="*/ 156 h 211"/>
                  <a:gd name="T6" fmla="*/ 64 w 64"/>
                  <a:gd name="T7" fmla="*/ 211 h 211"/>
                  <a:gd name="T8" fmla="*/ 36 w 64"/>
                  <a:gd name="T9" fmla="*/ 137 h 211"/>
                  <a:gd name="T10" fmla="*/ 36 w 64"/>
                  <a:gd name="T11" fmla="*/ 73 h 211"/>
                  <a:gd name="T12" fmla="*/ 45 w 64"/>
                  <a:gd name="T13" fmla="*/ 0 h 211"/>
                  <a:gd name="T14" fmla="*/ 0 60000 65536"/>
                  <a:gd name="T15" fmla="*/ 0 60000 65536"/>
                  <a:gd name="T16" fmla="*/ 0 60000 65536"/>
                  <a:gd name="T17" fmla="*/ 0 60000 65536"/>
                  <a:gd name="T18" fmla="*/ 0 60000 65536"/>
                  <a:gd name="T19" fmla="*/ 0 60000 65536"/>
                  <a:gd name="T20" fmla="*/ 0 60000 65536"/>
                  <a:gd name="T21" fmla="*/ 0 w 64"/>
                  <a:gd name="T22" fmla="*/ 0 h 211"/>
                  <a:gd name="T23" fmla="*/ 64 w 64"/>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1">
                    <a:moveTo>
                      <a:pt x="45" y="0"/>
                    </a:moveTo>
                    <a:lnTo>
                      <a:pt x="9" y="64"/>
                    </a:lnTo>
                    <a:lnTo>
                      <a:pt x="0" y="156"/>
                    </a:lnTo>
                    <a:lnTo>
                      <a:pt x="64" y="211"/>
                    </a:lnTo>
                    <a:lnTo>
                      <a:pt x="36" y="137"/>
                    </a:lnTo>
                    <a:lnTo>
                      <a:pt x="36" y="73"/>
                    </a:lnTo>
                    <a:lnTo>
                      <a:pt x="45" y="0"/>
                    </a:lnTo>
                    <a:close/>
                  </a:path>
                </a:pathLst>
              </a:custGeom>
              <a:solidFill>
                <a:schemeClr val="accent2"/>
              </a:solidFill>
              <a:ln w="9525">
                <a:noFill/>
                <a:round/>
                <a:headEnd/>
                <a:tailEnd/>
              </a:ln>
            </p:spPr>
            <p:txBody>
              <a:bodyPr wrap="none" anchor="ctr"/>
              <a:lstStyle/>
              <a:p>
                <a:endParaRPr lang="en-US"/>
              </a:p>
            </p:txBody>
          </p:sp>
        </p:grpSp>
        <p:grpSp>
          <p:nvGrpSpPr>
            <p:cNvPr id="4" name="Group 13"/>
            <p:cNvGrpSpPr>
              <a:grpSpLocks/>
            </p:cNvGrpSpPr>
            <p:nvPr/>
          </p:nvGrpSpPr>
          <p:grpSpPr bwMode="auto">
            <a:xfrm>
              <a:off x="3792" y="3004"/>
              <a:ext cx="928" cy="216"/>
              <a:chOff x="3886" y="2322"/>
              <a:chExt cx="928" cy="216"/>
            </a:xfrm>
          </p:grpSpPr>
          <p:sp>
            <p:nvSpPr>
              <p:cNvPr id="17425" name="Rectangle 14" descr="Light horizontal"/>
              <p:cNvSpPr>
                <a:spLocks noChangeArrowheads="1"/>
              </p:cNvSpPr>
              <p:nvPr/>
            </p:nvSpPr>
            <p:spPr bwMode="auto">
              <a:xfrm>
                <a:off x="3940" y="2359"/>
                <a:ext cx="823" cy="155"/>
              </a:xfrm>
              <a:prstGeom prst="rect">
                <a:avLst/>
              </a:prstGeom>
              <a:pattFill prst="ltHorz">
                <a:fgClr>
                  <a:srgbClr val="C0C0C0"/>
                </a:fgClr>
                <a:bgClr>
                  <a:schemeClr val="bg1"/>
                </a:bgClr>
              </a:pattFill>
              <a:ln w="9525" algn="ctr">
                <a:noFill/>
                <a:miter lim="800000"/>
                <a:headEnd/>
                <a:tailEnd/>
              </a:ln>
            </p:spPr>
            <p:txBody>
              <a:bodyPr wrap="none" anchor="ctr"/>
              <a:lstStyle/>
              <a:p>
                <a:endParaRPr lang="en-US"/>
              </a:p>
            </p:txBody>
          </p:sp>
          <p:sp>
            <p:nvSpPr>
              <p:cNvPr id="17426" name="Rectangle 15"/>
              <p:cNvSpPr>
                <a:spLocks noChangeArrowheads="1"/>
              </p:cNvSpPr>
              <p:nvPr/>
            </p:nvSpPr>
            <p:spPr bwMode="auto">
              <a:xfrm>
                <a:off x="3931" y="2333"/>
                <a:ext cx="878" cy="27"/>
              </a:xfrm>
              <a:prstGeom prst="rect">
                <a:avLst/>
              </a:prstGeom>
              <a:solidFill>
                <a:schemeClr val="accent2"/>
              </a:solidFill>
              <a:ln w="9525" algn="ctr">
                <a:noFill/>
                <a:miter lim="800000"/>
                <a:headEnd/>
                <a:tailEnd/>
              </a:ln>
            </p:spPr>
            <p:txBody>
              <a:bodyPr wrap="none" anchor="ctr"/>
              <a:lstStyle/>
              <a:p>
                <a:endParaRPr lang="en-US"/>
              </a:p>
            </p:txBody>
          </p:sp>
          <p:sp>
            <p:nvSpPr>
              <p:cNvPr id="17427" name="Rectangle 16"/>
              <p:cNvSpPr>
                <a:spLocks noChangeArrowheads="1"/>
              </p:cNvSpPr>
              <p:nvPr/>
            </p:nvSpPr>
            <p:spPr bwMode="auto">
              <a:xfrm>
                <a:off x="3936" y="2511"/>
                <a:ext cx="878" cy="27"/>
              </a:xfrm>
              <a:prstGeom prst="rect">
                <a:avLst/>
              </a:prstGeom>
              <a:solidFill>
                <a:schemeClr val="accent2"/>
              </a:solidFill>
              <a:ln w="9525" algn="ctr">
                <a:noFill/>
                <a:miter lim="800000"/>
                <a:headEnd/>
                <a:tailEnd/>
              </a:ln>
            </p:spPr>
            <p:txBody>
              <a:bodyPr wrap="none" anchor="ctr"/>
              <a:lstStyle/>
              <a:p>
                <a:endParaRPr lang="en-US"/>
              </a:p>
            </p:txBody>
          </p:sp>
          <p:sp>
            <p:nvSpPr>
              <p:cNvPr id="17428" name="Freeform 17"/>
              <p:cNvSpPr>
                <a:spLocks/>
              </p:cNvSpPr>
              <p:nvPr/>
            </p:nvSpPr>
            <p:spPr bwMode="auto">
              <a:xfrm>
                <a:off x="3886" y="2322"/>
                <a:ext cx="64" cy="211"/>
              </a:xfrm>
              <a:custGeom>
                <a:avLst/>
                <a:gdLst>
                  <a:gd name="T0" fmla="*/ 45 w 64"/>
                  <a:gd name="T1" fmla="*/ 0 h 211"/>
                  <a:gd name="T2" fmla="*/ 9 w 64"/>
                  <a:gd name="T3" fmla="*/ 64 h 211"/>
                  <a:gd name="T4" fmla="*/ 0 w 64"/>
                  <a:gd name="T5" fmla="*/ 156 h 211"/>
                  <a:gd name="T6" fmla="*/ 64 w 64"/>
                  <a:gd name="T7" fmla="*/ 211 h 211"/>
                  <a:gd name="T8" fmla="*/ 36 w 64"/>
                  <a:gd name="T9" fmla="*/ 137 h 211"/>
                  <a:gd name="T10" fmla="*/ 36 w 64"/>
                  <a:gd name="T11" fmla="*/ 73 h 211"/>
                  <a:gd name="T12" fmla="*/ 45 w 64"/>
                  <a:gd name="T13" fmla="*/ 0 h 211"/>
                  <a:gd name="T14" fmla="*/ 0 60000 65536"/>
                  <a:gd name="T15" fmla="*/ 0 60000 65536"/>
                  <a:gd name="T16" fmla="*/ 0 60000 65536"/>
                  <a:gd name="T17" fmla="*/ 0 60000 65536"/>
                  <a:gd name="T18" fmla="*/ 0 60000 65536"/>
                  <a:gd name="T19" fmla="*/ 0 60000 65536"/>
                  <a:gd name="T20" fmla="*/ 0 60000 65536"/>
                  <a:gd name="T21" fmla="*/ 0 w 64"/>
                  <a:gd name="T22" fmla="*/ 0 h 211"/>
                  <a:gd name="T23" fmla="*/ 64 w 64"/>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1">
                    <a:moveTo>
                      <a:pt x="45" y="0"/>
                    </a:moveTo>
                    <a:lnTo>
                      <a:pt x="9" y="64"/>
                    </a:lnTo>
                    <a:lnTo>
                      <a:pt x="0" y="156"/>
                    </a:lnTo>
                    <a:lnTo>
                      <a:pt x="64" y="211"/>
                    </a:lnTo>
                    <a:lnTo>
                      <a:pt x="36" y="137"/>
                    </a:lnTo>
                    <a:lnTo>
                      <a:pt x="36" y="73"/>
                    </a:lnTo>
                    <a:lnTo>
                      <a:pt x="45" y="0"/>
                    </a:lnTo>
                    <a:close/>
                  </a:path>
                </a:pathLst>
              </a:custGeom>
              <a:solidFill>
                <a:schemeClr val="accent2"/>
              </a:solidFill>
              <a:ln w="9525">
                <a:noFill/>
                <a:round/>
                <a:headEnd/>
                <a:tailEnd/>
              </a:ln>
            </p:spPr>
            <p:txBody>
              <a:bodyPr wrap="none" anchor="ctr"/>
              <a:lstStyle/>
              <a:p>
                <a:endParaRPr lang="en-US"/>
              </a:p>
            </p:txBody>
          </p:sp>
        </p:grpSp>
        <p:sp>
          <p:nvSpPr>
            <p:cNvPr id="17423" name="Line 18"/>
            <p:cNvSpPr>
              <a:spLocks noChangeShapeType="1"/>
            </p:cNvSpPr>
            <p:nvPr/>
          </p:nvSpPr>
          <p:spPr bwMode="auto">
            <a:xfrm>
              <a:off x="4262" y="3210"/>
              <a:ext cx="0" cy="466"/>
            </a:xfrm>
            <a:prstGeom prst="line">
              <a:avLst/>
            </a:prstGeom>
            <a:noFill/>
            <a:ln w="28575">
              <a:solidFill>
                <a:schemeClr val="accent2"/>
              </a:solidFill>
              <a:round/>
              <a:headEnd/>
              <a:tailEnd type="triangle" w="med" len="med"/>
            </a:ln>
          </p:spPr>
          <p:txBody>
            <a:bodyPr wrap="none" anchor="ctr"/>
            <a:lstStyle/>
            <a:p>
              <a:endParaRPr lang="en-US"/>
            </a:p>
          </p:txBody>
        </p:sp>
        <p:graphicFrame>
          <p:nvGraphicFramePr>
            <p:cNvPr id="17410" name="Object 19"/>
            <p:cNvGraphicFramePr>
              <a:graphicFrameLocks noChangeAspect="1"/>
            </p:cNvGraphicFramePr>
            <p:nvPr/>
          </p:nvGraphicFramePr>
          <p:xfrm>
            <a:off x="4339" y="3521"/>
            <a:ext cx="314" cy="398"/>
          </p:xfrm>
          <a:graphic>
            <a:graphicData uri="http://schemas.openxmlformats.org/presentationml/2006/ole">
              <mc:AlternateContent xmlns:mc="http://schemas.openxmlformats.org/markup-compatibility/2006">
                <mc:Choice xmlns:v="urn:schemas-microsoft-com:vml" Requires="v">
                  <p:oleObj name="Equation" r:id="rId2" imgW="190440" imgH="241200" progId="Equation.3">
                    <p:embed/>
                  </p:oleObj>
                </mc:Choice>
                <mc:Fallback>
                  <p:oleObj name="Equation" r:id="rId2" imgW="190440" imgH="241200" progId="Equation.3">
                    <p:embed/>
                    <p:pic>
                      <p:nvPicPr>
                        <p:cNvPr id="17410"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 y="3521"/>
                          <a:ext cx="314" cy="3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4" name="Line 21"/>
            <p:cNvSpPr>
              <a:spLocks noChangeShapeType="1"/>
            </p:cNvSpPr>
            <p:nvPr/>
          </p:nvSpPr>
          <p:spPr bwMode="auto">
            <a:xfrm flipV="1">
              <a:off x="4257" y="2557"/>
              <a:ext cx="0" cy="466"/>
            </a:xfrm>
            <a:prstGeom prst="line">
              <a:avLst/>
            </a:prstGeom>
            <a:noFill/>
            <a:ln w="28575">
              <a:solidFill>
                <a:schemeClr val="accent2"/>
              </a:solidFill>
              <a:round/>
              <a:headEnd/>
              <a:tailEnd type="triangle" w="med" len="med"/>
            </a:ln>
          </p:spPr>
          <p:txBody>
            <a:bodyPr wrap="none" anchor="ctr"/>
            <a:lstStyle/>
            <a:p>
              <a:endParaRPr lang="en-US"/>
            </a:p>
          </p:txBody>
        </p:sp>
        <p:graphicFrame>
          <p:nvGraphicFramePr>
            <p:cNvPr id="17411" name="Object 22"/>
            <p:cNvGraphicFramePr>
              <a:graphicFrameLocks noChangeAspect="1"/>
            </p:cNvGraphicFramePr>
            <p:nvPr/>
          </p:nvGraphicFramePr>
          <p:xfrm>
            <a:off x="4321" y="2429"/>
            <a:ext cx="524" cy="377"/>
          </p:xfrm>
          <a:graphic>
            <a:graphicData uri="http://schemas.openxmlformats.org/presentationml/2006/ole">
              <mc:AlternateContent xmlns:mc="http://schemas.openxmlformats.org/markup-compatibility/2006">
                <mc:Choice xmlns:v="urn:schemas-microsoft-com:vml" Requires="v">
                  <p:oleObj name="Equation" r:id="rId4" imgW="317160" imgH="228600" progId="Equation.3">
                    <p:embed/>
                  </p:oleObj>
                </mc:Choice>
                <mc:Fallback>
                  <p:oleObj name="Equation" r:id="rId4" imgW="317160" imgH="228600" progId="Equation.3">
                    <p:embed/>
                    <p:pic>
                      <p:nvPicPr>
                        <p:cNvPr id="17411"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1" y="2429"/>
                          <a:ext cx="524" cy="3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p>
            <a:r>
              <a:rPr lang="en-US"/>
              <a:t>Winter 2007</a:t>
            </a:r>
          </a:p>
        </p:txBody>
      </p:sp>
      <p:sp>
        <p:nvSpPr>
          <p:cNvPr id="60419" name="Footer Placeholder 4"/>
          <p:cNvSpPr>
            <a:spLocks noGrp="1"/>
          </p:cNvSpPr>
          <p:nvPr>
            <p:ph type="ftr" sz="quarter" idx="11"/>
          </p:nvPr>
        </p:nvSpPr>
        <p:spPr>
          <a:noFill/>
        </p:spPr>
        <p:txBody>
          <a:bodyPr/>
          <a:lstStyle/>
          <a:p>
            <a:r>
              <a:rPr lang="en-US"/>
              <a:t>R. Todd Lines</a:t>
            </a:r>
          </a:p>
        </p:txBody>
      </p:sp>
      <p:sp>
        <p:nvSpPr>
          <p:cNvPr id="60420" name="Slide Number Placeholder 5"/>
          <p:cNvSpPr>
            <a:spLocks noGrp="1"/>
          </p:cNvSpPr>
          <p:nvPr>
            <p:ph type="sldNum" sz="quarter" idx="12"/>
          </p:nvPr>
        </p:nvSpPr>
        <p:spPr>
          <a:noFill/>
        </p:spPr>
        <p:txBody>
          <a:bodyPr/>
          <a:lstStyle/>
          <a:p>
            <a:fld id="{308F9FDA-4605-470B-B956-789B87D2F90C}" type="slidenum">
              <a:rPr lang="en-US" smtClean="0"/>
              <a:pPr/>
              <a:t>9</a:t>
            </a:fld>
            <a:endParaRPr lang="en-US"/>
          </a:p>
        </p:txBody>
      </p:sp>
      <p:sp>
        <p:nvSpPr>
          <p:cNvPr id="60421" name="Rectangle 2"/>
          <p:cNvSpPr>
            <a:spLocks noGrp="1" noChangeArrowheads="1"/>
          </p:cNvSpPr>
          <p:nvPr>
            <p:ph type="title"/>
          </p:nvPr>
        </p:nvSpPr>
        <p:spPr/>
        <p:txBody>
          <a:bodyPr/>
          <a:lstStyle/>
          <a:p>
            <a:pPr eaLnBrk="1" hangingPunct="1"/>
            <a:r>
              <a:rPr lang="en-US"/>
              <a:t>Demo</a:t>
            </a:r>
          </a:p>
        </p:txBody>
      </p:sp>
      <p:sp>
        <p:nvSpPr>
          <p:cNvPr id="60422" name="Rectangle 3"/>
          <p:cNvSpPr>
            <a:spLocks noGrp="1" noChangeArrowheads="1"/>
          </p:cNvSpPr>
          <p:nvPr>
            <p:ph type="body" idx="1"/>
          </p:nvPr>
        </p:nvSpPr>
        <p:spPr/>
        <p:txBody>
          <a:bodyPr/>
          <a:lstStyle/>
          <a:p>
            <a:pPr eaLnBrk="1" hangingPunct="1"/>
            <a:r>
              <a:rPr lang="en-US"/>
              <a:t>See if you can feel that you must provide the force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827</Words>
  <Application>Microsoft Office PowerPoint</Application>
  <PresentationFormat>On-screen Show (4:3)</PresentationFormat>
  <Paragraphs>218</Paragraphs>
  <Slides>33</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7" baseType="lpstr">
      <vt:lpstr>Arial</vt:lpstr>
      <vt:lpstr>Calibri</vt:lpstr>
      <vt:lpstr>Office Theme</vt:lpstr>
      <vt:lpstr>Equation</vt:lpstr>
      <vt:lpstr>Lecture 6 </vt:lpstr>
      <vt:lpstr>Example</vt:lpstr>
      <vt:lpstr>Amplitude</vt:lpstr>
      <vt:lpstr>Effect of </vt:lpstr>
      <vt:lpstr>Question 223.6.1</vt:lpstr>
      <vt:lpstr>PowerPoint Presentation</vt:lpstr>
      <vt:lpstr>Forces on the End of the Rope</vt:lpstr>
      <vt:lpstr>Reasonable?</vt:lpstr>
      <vt:lpstr>Demo</vt:lpstr>
      <vt:lpstr>Question 223.6.1.5</vt:lpstr>
      <vt:lpstr>Question 223.6.1.6</vt:lpstr>
      <vt:lpstr>PowerPoint Presentation</vt:lpstr>
      <vt:lpstr>Forces on the End of the Rope</vt:lpstr>
      <vt:lpstr>Question 223.6.3 Question 123.23.2</vt:lpstr>
      <vt:lpstr>Question 223.6.2</vt:lpstr>
      <vt:lpstr>Case 3: Semi-loose End</vt:lpstr>
      <vt:lpstr>Forces on the End of the Rope</vt:lpstr>
      <vt:lpstr>Consider momentum</vt:lpstr>
      <vt:lpstr>PowerPoint Presentation</vt:lpstr>
      <vt:lpstr>Question 223.6.4 Question 123.23.1</vt:lpstr>
      <vt:lpstr>Standing Waves</vt:lpstr>
      <vt:lpstr>Question 223.6.5 Question 123.23.3</vt:lpstr>
      <vt:lpstr>Question 223.6.6 Question 123.23.4</vt:lpstr>
      <vt:lpstr>PowerPoint Presentation</vt:lpstr>
      <vt:lpstr>PowerPoint Presentation</vt:lpstr>
      <vt:lpstr>Question 223.6.7 Question 123.23.5</vt:lpstr>
      <vt:lpstr>PowerPoint Presentation</vt:lpstr>
      <vt:lpstr>Question 223.6.8 Question 123.23.5</vt:lpstr>
      <vt:lpstr>Answer</vt:lpstr>
      <vt:lpstr>Question 223.6.9 Question 123.23.6</vt:lpstr>
      <vt:lpstr>Answer</vt:lpstr>
      <vt:lpstr>Summary</vt:lpstr>
      <vt:lpstr>Summary</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12</cp:revision>
  <dcterms:created xsi:type="dcterms:W3CDTF">2011-09-20T01:33:22Z</dcterms:created>
  <dcterms:modified xsi:type="dcterms:W3CDTF">2023-09-18T22:04:13Z</dcterms:modified>
</cp:coreProperties>
</file>