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220" r:id="rId2"/>
    <p:sldId id="1360" r:id="rId3"/>
    <p:sldId id="256" r:id="rId4"/>
    <p:sldId id="258" r:id="rId5"/>
    <p:sldId id="270" r:id="rId6"/>
    <p:sldId id="271" r:id="rId7"/>
    <p:sldId id="269" r:id="rId8"/>
    <p:sldId id="1361" r:id="rId9"/>
    <p:sldId id="1222" r:id="rId10"/>
    <p:sldId id="1223" r:id="rId11"/>
    <p:sldId id="272" r:id="rId12"/>
    <p:sldId id="265" r:id="rId13"/>
    <p:sldId id="261" r:id="rId14"/>
    <p:sldId id="263" r:id="rId15"/>
    <p:sldId id="259" r:id="rId16"/>
    <p:sldId id="264" r:id="rId17"/>
    <p:sldId id="266" r:id="rId18"/>
    <p:sldId id="26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292393-BBBB-4866-979A-430CB8E92C71}" v="3" dt="2023-09-22T00:04:13.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8" autoAdjust="0"/>
    <p:restoredTop sz="94660"/>
  </p:normalViewPr>
  <p:slideViewPr>
    <p:cSldViewPr snapToGrid="0">
      <p:cViewPr varScale="1">
        <p:scale>
          <a:sx n="52" d="100"/>
          <a:sy n="52" d="100"/>
        </p:scale>
        <p:origin x="24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2D292393-BBBB-4866-979A-430CB8E92C71}"/>
    <pc:docChg chg="custSel addSld modSld">
      <pc:chgData name="Lines, Todd" userId="afaf7c3a-e8aa-4568-882a-02ad8f9e19b0" providerId="ADAL" clId="{2D292393-BBBB-4866-979A-430CB8E92C71}" dt="2023-09-22T00:04:13.124" v="3"/>
      <pc:docMkLst>
        <pc:docMk/>
      </pc:docMkLst>
      <pc:sldChg chg="delSp modSp mod">
        <pc:chgData name="Lines, Todd" userId="afaf7c3a-e8aa-4568-882a-02ad8f9e19b0" providerId="ADAL" clId="{2D292393-BBBB-4866-979A-430CB8E92C71}" dt="2023-09-21T23:41:06.309" v="2" actId="21"/>
        <pc:sldMkLst>
          <pc:docMk/>
          <pc:sldMk cId="336179494" sldId="270"/>
        </pc:sldMkLst>
        <pc:picChg chg="del mod">
          <ac:chgData name="Lines, Todd" userId="afaf7c3a-e8aa-4568-882a-02ad8f9e19b0" providerId="ADAL" clId="{2D292393-BBBB-4866-979A-430CB8E92C71}" dt="2023-09-21T23:41:06.309" v="2" actId="21"/>
          <ac:picMkLst>
            <pc:docMk/>
            <pc:sldMk cId="336179494" sldId="270"/>
            <ac:picMk id="2" creationId="{01D47B6B-6BA4-9EEE-C726-5B95D4D74834}"/>
          </ac:picMkLst>
        </pc:picChg>
      </pc:sldChg>
      <pc:sldChg chg="add">
        <pc:chgData name="Lines, Todd" userId="afaf7c3a-e8aa-4568-882a-02ad8f9e19b0" providerId="ADAL" clId="{2D292393-BBBB-4866-979A-430CB8E92C71}" dt="2023-09-21T23:32:36.447" v="0"/>
        <pc:sldMkLst>
          <pc:docMk/>
          <pc:sldMk cId="0" sldId="1220"/>
        </pc:sldMkLst>
      </pc:sldChg>
      <pc:sldChg chg="add">
        <pc:chgData name="Lines, Todd" userId="afaf7c3a-e8aa-4568-882a-02ad8f9e19b0" providerId="ADAL" clId="{2D292393-BBBB-4866-979A-430CB8E92C71}" dt="2023-09-22T00:04:13.124" v="3"/>
        <pc:sldMkLst>
          <pc:docMk/>
          <pc:sldMk cId="0" sldId="1222"/>
        </pc:sldMkLst>
      </pc:sldChg>
      <pc:sldChg chg="add">
        <pc:chgData name="Lines, Todd" userId="afaf7c3a-e8aa-4568-882a-02ad8f9e19b0" providerId="ADAL" clId="{2D292393-BBBB-4866-979A-430CB8E92C71}" dt="2023-09-22T00:04:13.124" v="3"/>
        <pc:sldMkLst>
          <pc:docMk/>
          <pc:sldMk cId="0" sldId="1223"/>
        </pc:sldMkLst>
      </pc:sldChg>
      <pc:sldChg chg="add">
        <pc:chgData name="Lines, Todd" userId="afaf7c3a-e8aa-4568-882a-02ad8f9e19b0" providerId="ADAL" clId="{2D292393-BBBB-4866-979A-430CB8E92C71}" dt="2023-09-21T23:32:36.447" v="0"/>
        <pc:sldMkLst>
          <pc:docMk/>
          <pc:sldMk cId="1980085038" sldId="1360"/>
        </pc:sldMkLst>
      </pc:sldChg>
      <pc:sldChg chg="add">
        <pc:chgData name="Lines, Todd" userId="afaf7c3a-e8aa-4568-882a-02ad8f9e19b0" providerId="ADAL" clId="{2D292393-BBBB-4866-979A-430CB8E92C71}" dt="2023-09-22T00:04:13.124" v="3"/>
        <pc:sldMkLst>
          <pc:docMk/>
          <pc:sldMk cId="2093483600" sldId="13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20DDF-410A-4A2E-BE2B-BF9258AB4EBC}" type="datetimeFigureOut">
              <a:rPr lang="en-US" smtClean="0"/>
              <a:pPr/>
              <a:t>9/21/2023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45037-B36C-428B-80E4-B5F1332A92C9}" type="slidenum">
              <a:rPr lang="en-US" smtClean="0"/>
              <a:pPr/>
              <a:t>‹#›</a:t>
            </a:fld>
            <a:endParaRPr lang="en-US"/>
          </a:p>
        </p:txBody>
      </p:sp>
    </p:spTree>
    <p:extLst>
      <p:ext uri="{BB962C8B-B14F-4D97-AF65-F5344CB8AC3E}">
        <p14:creationId xmlns:p14="http://schemas.microsoft.com/office/powerpoint/2010/main" val="2343593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D45037-B36C-428B-80E4-B5F1332A92C9}" type="slidenum">
              <a:rPr lang="en-US" smtClean="0"/>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5995E9-268A-47CD-8EB6-6898CE55DF23}"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0D32CF-726D-406C-8E04-892C32375105}"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D32CF-726D-406C-8E04-892C32375105}"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D32CF-726D-406C-8E04-892C32375105}"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D32CF-726D-406C-8E04-892C32375105}"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D32CF-726D-406C-8E04-892C32375105}"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0D32CF-726D-406C-8E04-892C32375105}"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0D32CF-726D-406C-8E04-892C32375105}" type="datetimeFigureOut">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0D32CF-726D-406C-8E04-892C32375105}" type="datetimeFigureOut">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D32CF-726D-406C-8E04-892C32375105}" type="datetimeFigureOut">
              <a:rPr lang="en-US" smtClean="0"/>
              <a:pPr/>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D32CF-726D-406C-8E04-892C32375105}"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D32CF-726D-406C-8E04-892C32375105}"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D32CF-726D-406C-8E04-892C32375105}" type="datetimeFigureOut">
              <a:rPr lang="en-US" smtClean="0"/>
              <a:pPr/>
              <a:t>9/21/2023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A76A9-D8C5-4554-9094-501E768039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0.emf"/><Relationship Id="rId5" Type="http://schemas.openxmlformats.org/officeDocument/2006/relationships/oleObject" Target="../embeddings/oleObject2.bin"/><Relationship Id="rId4" Type="http://schemas.openxmlformats.org/officeDocument/2006/relationships/image" Target="../media/image9.emf"/><Relationship Id="rId9" Type="http://schemas.openxmlformats.org/officeDocument/2006/relationships/image" Target="../media/image12.emf"/></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223.8.1</a:t>
            </a:r>
          </a:p>
        </p:txBody>
      </p:sp>
      <p:sp>
        <p:nvSpPr>
          <p:cNvPr id="191492" name="Rectangle 3"/>
          <p:cNvSpPr>
            <a:spLocks noGrp="1" noChangeArrowheads="1"/>
          </p:cNvSpPr>
          <p:nvPr>
            <p:ph idx="1"/>
          </p:nvPr>
        </p:nvSpPr>
        <p:spPr>
          <a:xfrm>
            <a:off x="457200" y="1600200"/>
            <a:ext cx="4049713" cy="4525963"/>
          </a:xfrm>
        </p:spPr>
        <p:txBody>
          <a:bodyPr/>
          <a:lstStyle/>
          <a:p>
            <a:pPr marL="609600" indent="-609600" eaLnBrk="1" hangingPunct="1">
              <a:buFontTx/>
              <a:buNone/>
            </a:pPr>
            <a:r>
              <a:rPr lang="en-US" dirty="0"/>
              <a:t>In the figure, will rays 1 and 2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1</a:t>
            </a:fld>
            <a:endParaRPr lang="en-US"/>
          </a:p>
        </p:txBody>
      </p:sp>
      <p:pic>
        <p:nvPicPr>
          <p:cNvPr id="191493" name="Picture 4" descr="37-17"/>
          <p:cNvPicPr>
            <a:picLocks noChangeAspect="1" noChangeArrowheads="1"/>
          </p:cNvPicPr>
          <p:nvPr/>
        </p:nvPicPr>
        <p:blipFill>
          <a:blip r:embed="rId2" cstate="print"/>
          <a:srcRect t="17642"/>
          <a:stretch>
            <a:fillRect/>
          </a:stretch>
        </p:blipFill>
        <p:spPr bwMode="auto">
          <a:xfrm>
            <a:off x="5272088" y="1933575"/>
            <a:ext cx="3138487" cy="372745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Title 1"/>
          <p:cNvSpPr>
            <a:spLocks noGrp="1"/>
          </p:cNvSpPr>
          <p:nvPr>
            <p:ph type="title"/>
          </p:nvPr>
        </p:nvSpPr>
        <p:spPr/>
        <p:txBody>
          <a:bodyPr/>
          <a:lstStyle/>
          <a:p>
            <a:r>
              <a:rPr lang="en-US" dirty="0"/>
              <a:t>Question 223.8.4</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6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9944"/>
            <a:ext cx="8229600" cy="5676220"/>
          </a:xfrm>
        </p:spPr>
        <p:txBody>
          <a:bodyPr/>
          <a:lstStyle/>
          <a:p>
            <a:pPr marL="0" indent="0">
              <a:buNone/>
            </a:pPr>
            <a:r>
              <a:rPr lang="en-US" dirty="0"/>
              <a:t>A thin film of oil (n=1.25) is located on a smooth wet pavement. When viewed perpendicular to the pavement, the film reflects most strongly red light at 640nm  and reflects no blue light at 512nm . </a:t>
            </a:r>
            <a:r>
              <a:rPr lang="en-US"/>
              <a:t>How thick is the oil film?</a:t>
            </a:r>
            <a:endParaRPr lang="en-US" dirty="0"/>
          </a:p>
        </p:txBody>
      </p:sp>
    </p:spTree>
    <p:extLst>
      <p:ext uri="{BB962C8B-B14F-4D97-AF65-F5344CB8AC3E}">
        <p14:creationId xmlns:p14="http://schemas.microsoft.com/office/powerpoint/2010/main" val="312074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10409" y="322414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808037" cy="8548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3400425"/>
            <a:ext cx="809625" cy="7953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54805" y="3067028"/>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7680" y="2066903"/>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cxnSp>
        <p:nvCxnSpPr>
          <p:cNvPr id="58" name="Straight Arrow Connector 57"/>
          <p:cNvCxnSpPr/>
          <p:nvPr/>
        </p:nvCxnSpPr>
        <p:spPr>
          <a:xfrm flipV="1">
            <a:off x="846446" y="3234519"/>
            <a:ext cx="518330" cy="103652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158522" y="3648576"/>
            <a:ext cx="3606800" cy="1384300"/>
          </a:xfrm>
          <a:prstGeom prst="rect">
            <a:avLst/>
          </a:prstGeom>
          <a:noFill/>
          <a:ln w="9525">
            <a:noFill/>
            <a:miter lim="800000"/>
            <a:headEnd/>
            <a:tailEnd/>
          </a:ln>
        </p:spPr>
        <p:txBody>
          <a:bodyPr>
            <a:spAutoFit/>
          </a:bodyPr>
          <a:lstStyle/>
          <a:p>
            <a:r>
              <a:rPr lang="en-US" sz="2800" dirty="0"/>
              <a:t>Full wavelength farther from the green wave center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25477" y="1630175"/>
            <a:ext cx="2242922"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Spots</a:t>
            </a:r>
          </a:p>
        </p:txBody>
      </p:sp>
      <p:sp>
        <p:nvSpPr>
          <p:cNvPr id="24" name="Oval 23"/>
          <p:cNvSpPr/>
          <p:nvPr/>
        </p:nvSpPr>
        <p:spPr>
          <a:xfrm>
            <a:off x="2349688" y="82014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010769" y="13819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2777318" y="2241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Oval 38"/>
          <p:cNvSpPr/>
          <p:nvPr/>
        </p:nvSpPr>
        <p:spPr>
          <a:xfrm>
            <a:off x="2929718" y="3062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1453343" y="32436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4377518" y="2681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158193" y="31197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625043" y="29007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1705684" y="44623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902138" y="525879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2363194" y="48490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3529793" y="56915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1092508" cy="3503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879678"/>
            <a:ext cx="1080448" cy="131608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56737" y="2230675"/>
            <a:ext cx="2116138" cy="646112"/>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a:t>
            </a:r>
          </a:p>
        </p:txBody>
      </p:sp>
      <p:cxnSp>
        <p:nvCxnSpPr>
          <p:cNvPr id="58" name="Straight Arrow Connector 57"/>
          <p:cNvCxnSpPr/>
          <p:nvPr/>
        </p:nvCxnSpPr>
        <p:spPr>
          <a:xfrm rot="5400000" flipH="1" flipV="1">
            <a:off x="1513906" y="3015302"/>
            <a:ext cx="43815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963738" y="3252788"/>
            <a:ext cx="3606800" cy="1384300"/>
          </a:xfrm>
          <a:prstGeom prst="rect">
            <a:avLst/>
          </a:prstGeom>
          <a:noFill/>
          <a:ln w="9525">
            <a:noFill/>
            <a:miter lim="800000"/>
            <a:headEnd/>
            <a:tailEnd/>
          </a:ln>
        </p:spPr>
        <p:txBody>
          <a:bodyPr>
            <a:spAutoFit/>
          </a:bodyPr>
          <a:lstStyle/>
          <a:p>
            <a:r>
              <a:rPr lang="en-US" sz="2800" dirty="0"/>
              <a:t>Half a wavelength farther from the green wave center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TextBox 43"/>
          <p:cNvSpPr txBox="1"/>
          <p:nvPr/>
        </p:nvSpPr>
        <p:spPr>
          <a:xfrm>
            <a:off x="3312331" y="2640107"/>
            <a:ext cx="2297424"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Spots</a:t>
            </a:r>
          </a:p>
        </p:txBody>
      </p:sp>
      <p:sp>
        <p:nvSpPr>
          <p:cNvPr id="24" name="Oval 23"/>
          <p:cNvSpPr/>
          <p:nvPr/>
        </p:nvSpPr>
        <p:spPr>
          <a:xfrm>
            <a:off x="2318841" y="236234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948913" y="1968833"/>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3592633" y="1698152"/>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1713221" y="3739489"/>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471241" y="394349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187038" y="4092908"/>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3916483" y="4222277"/>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6"/>
          <p:cNvGrpSpPr>
            <a:grpSpLocks/>
          </p:cNvGrpSpPr>
          <p:nvPr/>
        </p:nvGrpSpPr>
        <p:grpSpPr bwMode="auto">
          <a:xfrm>
            <a:off x="1343025" y="12525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1319213" y="4924425"/>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8" name="Straight Connector 37"/>
          <p:cNvCxnSpPr/>
          <p:nvPr/>
        </p:nvCxnSpPr>
        <p:spPr>
          <a:xfrm flipH="1">
            <a:off x="742950" y="3400425"/>
            <a:ext cx="4772025"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171575" y="1548594"/>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152525" y="3386919"/>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7250" y="2200275"/>
            <a:ext cx="654346" cy="523220"/>
          </a:xfrm>
          <a:prstGeom prst="rect">
            <a:avLst/>
          </a:prstGeom>
          <a:solidFill>
            <a:schemeClr val="bg1"/>
          </a:solidFill>
        </p:spPr>
        <p:txBody>
          <a:bodyPr wrap="none" rtlCol="0">
            <a:spAutoFit/>
          </a:bodyPr>
          <a:lstStyle/>
          <a:p>
            <a:r>
              <a:rPr lang="en-US" sz="2800" dirty="0"/>
              <a:t>2m</a:t>
            </a:r>
          </a:p>
        </p:txBody>
      </p:sp>
      <p:sp>
        <p:nvSpPr>
          <p:cNvPr id="56" name="TextBox 55"/>
          <p:cNvSpPr txBox="1"/>
          <p:nvPr/>
        </p:nvSpPr>
        <p:spPr>
          <a:xfrm>
            <a:off x="838200" y="4010025"/>
            <a:ext cx="654346" cy="523220"/>
          </a:xfrm>
          <a:prstGeom prst="rect">
            <a:avLst/>
          </a:prstGeom>
          <a:solidFill>
            <a:schemeClr val="bg1"/>
          </a:solidFill>
        </p:spPr>
        <p:txBody>
          <a:bodyPr wrap="none" rtlCol="0">
            <a:spAutoFit/>
          </a:bodyPr>
          <a:lstStyle/>
          <a:p>
            <a:r>
              <a:rPr lang="en-US" sz="2800" dirty="0"/>
              <a:t>2m</a:t>
            </a:r>
          </a:p>
        </p:txBody>
      </p:sp>
      <p:sp>
        <p:nvSpPr>
          <p:cNvPr id="64" name="Oval 63"/>
          <p:cNvSpPr/>
          <p:nvPr/>
        </p:nvSpPr>
        <p:spPr>
          <a:xfrm>
            <a:off x="4421308" y="1440977"/>
            <a:ext cx="236417" cy="27352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8" name="Straight Connector 67"/>
          <p:cNvCxnSpPr>
            <a:stCxn id="32" idx="2"/>
            <a:endCxn id="64" idx="2"/>
          </p:cNvCxnSpPr>
          <p:nvPr/>
        </p:nvCxnSpPr>
        <p:spPr>
          <a:xfrm>
            <a:off x="1906588" y="1574006"/>
            <a:ext cx="2514720" cy="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4" idx="2"/>
            <a:endCxn id="64" idx="7"/>
          </p:cNvCxnSpPr>
          <p:nvPr/>
        </p:nvCxnSpPr>
        <p:spPr>
          <a:xfrm flipV="1">
            <a:off x="1876425" y="1481033"/>
            <a:ext cx="2746678" cy="3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1771651" y="914400"/>
            <a:ext cx="2800349"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895600" y="609600"/>
            <a:ext cx="654346" cy="523220"/>
          </a:xfrm>
          <a:prstGeom prst="rect">
            <a:avLst/>
          </a:prstGeom>
          <a:solidFill>
            <a:schemeClr val="bg1"/>
          </a:solidFill>
        </p:spPr>
        <p:txBody>
          <a:bodyPr wrap="none" rtlCol="0">
            <a:spAutoFit/>
          </a:bodyPr>
          <a:lstStyle/>
          <a:p>
            <a:r>
              <a:rPr lang="en-US" sz="2800" dirty="0"/>
              <a:t>3m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2139950" y="1249045"/>
            <a:ext cx="5114290" cy="2379701"/>
          </a:xfrm>
          <a:prstGeom prst="rect">
            <a:avLst/>
          </a:prstGeom>
          <a:noFill/>
          <a:ln w="9525">
            <a:noFill/>
            <a:miter lim="800000"/>
            <a:headEnd/>
            <a:tailEnd/>
          </a:ln>
          <a:effectLst/>
        </p:spPr>
      </p:pic>
      <p:sp>
        <p:nvSpPr>
          <p:cNvPr id="1029" name="Rectangle 2"/>
          <p:cNvSpPr>
            <a:spLocks noGrp="1" noChangeArrowheads="1"/>
          </p:cNvSpPr>
          <p:nvPr>
            <p:ph type="title"/>
          </p:nvPr>
        </p:nvSpPr>
        <p:spPr/>
        <p:txBody>
          <a:bodyPr/>
          <a:lstStyle/>
          <a:p>
            <a:pPr eaLnBrk="1" hangingPunct="1"/>
            <a:r>
              <a:rPr lang="en-US"/>
              <a:t>Example of Beats</a:t>
            </a:r>
          </a:p>
        </p:txBody>
      </p:sp>
      <p:sp>
        <p:nvSpPr>
          <p:cNvPr id="1031" name="Rectangle 5"/>
          <p:cNvSpPr>
            <a:spLocks noChangeArrowheads="1"/>
          </p:cNvSpPr>
          <p:nvPr/>
        </p:nvSpPr>
        <p:spPr bwMode="auto">
          <a:xfrm>
            <a:off x="0" y="22002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6" name="Object 8"/>
          <p:cNvGraphicFramePr>
            <a:graphicFrameLocks noChangeAspect="1"/>
          </p:cNvGraphicFramePr>
          <p:nvPr/>
        </p:nvGraphicFramePr>
        <p:xfrm>
          <a:off x="2178050" y="3019425"/>
          <a:ext cx="1276350" cy="361950"/>
        </p:xfrm>
        <a:graphic>
          <a:graphicData uri="http://schemas.openxmlformats.org/presentationml/2006/ole">
            <mc:AlternateContent xmlns:mc="http://schemas.openxmlformats.org/markup-compatibility/2006">
              <mc:Choice xmlns:v="urn:schemas-microsoft-com:vml" Requires="v">
                <p:oleObj name="Equation" r:id="rId3" imgW="1392480" imgH="399600" progId="Equation.3">
                  <p:embed/>
                </p:oleObj>
              </mc:Choice>
              <mc:Fallback>
                <p:oleObj name="Equation" r:id="rId3" imgW="1392480" imgH="399600" progId="Equation.3">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3019425"/>
                        <a:ext cx="1276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7"/>
          <p:cNvGraphicFramePr>
            <a:graphicFrameLocks noChangeAspect="1"/>
          </p:cNvGraphicFramePr>
          <p:nvPr/>
        </p:nvGraphicFramePr>
        <p:xfrm>
          <a:off x="5748338" y="3017838"/>
          <a:ext cx="1276350" cy="361950"/>
        </p:xfrm>
        <a:graphic>
          <a:graphicData uri="http://schemas.openxmlformats.org/presentationml/2006/ole">
            <mc:AlternateContent xmlns:mc="http://schemas.openxmlformats.org/markup-compatibility/2006">
              <mc:Choice xmlns:v="urn:schemas-microsoft-com:vml" Requires="v">
                <p:oleObj name="Equation" r:id="rId5" imgW="1392480" imgH="399600" progId="Equation.3">
                  <p:embed/>
                </p:oleObj>
              </mc:Choice>
              <mc:Fallback>
                <p:oleObj name="Equation" r:id="rId5" imgW="1392480" imgH="399600" progId="Equation.3">
                  <p:embed/>
                  <p:pic>
                    <p:nvPicPr>
                      <p:cNvPr id="10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8338" y="3017838"/>
                        <a:ext cx="1276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035" name="Rectangle 10"/>
          <p:cNvSpPr>
            <a:spLocks noChangeArrowheads="1"/>
          </p:cNvSpPr>
          <p:nvPr/>
        </p:nvSpPr>
        <p:spPr bwMode="auto">
          <a:xfrm>
            <a:off x="0" y="361950"/>
            <a:ext cx="9144000" cy="0"/>
          </a:xfrm>
          <a:prstGeom prst="rect">
            <a:avLst/>
          </a:prstGeom>
          <a:noFill/>
          <a:ln w="9525" algn="ctr">
            <a:noFill/>
            <a:miter lim="800000"/>
            <a:headEnd/>
            <a:tailEnd/>
          </a:ln>
        </p:spPr>
        <p:txBody>
          <a:bodyPr wrap="none" anchor="ctr">
            <a:spAutoFit/>
          </a:bodyPr>
          <a:lstStyle/>
          <a:p>
            <a:pPr algn="l"/>
            <a:endParaRPr lang="en-US"/>
          </a:p>
        </p:txBody>
      </p:sp>
      <p:sp>
        <p:nvSpPr>
          <p:cNvPr id="1036" name="Rectangle 12"/>
          <p:cNvSpPr>
            <a:spLocks noChangeArrowheads="1"/>
          </p:cNvSpPr>
          <p:nvPr/>
        </p:nvSpPr>
        <p:spPr bwMode="auto">
          <a:xfrm>
            <a:off x="0" y="27717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8" name="Object 11"/>
          <p:cNvGraphicFramePr>
            <a:graphicFrameLocks noChangeAspect="1"/>
          </p:cNvGraphicFramePr>
          <p:nvPr/>
        </p:nvGraphicFramePr>
        <p:xfrm>
          <a:off x="5087938" y="5637213"/>
          <a:ext cx="2633662" cy="458787"/>
        </p:xfrm>
        <a:graphic>
          <a:graphicData uri="http://schemas.openxmlformats.org/presentationml/2006/ole">
            <mc:AlternateContent xmlns:mc="http://schemas.openxmlformats.org/markup-compatibility/2006">
              <mc:Choice xmlns:v="urn:schemas-microsoft-com:vml" Requires="v">
                <p:oleObj name="Equation" r:id="rId7" imgW="2628720" imgH="457200" progId="Equation.3">
                  <p:embed/>
                </p:oleObj>
              </mc:Choice>
              <mc:Fallback>
                <p:oleObj name="Equation" r:id="rId7" imgW="2628720" imgH="457200" progId="Equation.3">
                  <p:embed/>
                  <p:pic>
                    <p:nvPicPr>
                      <p:cNvPr id="1028"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7938" y="5637213"/>
                        <a:ext cx="2633662"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6"/>
          <p:cNvPicPr>
            <a:picLocks noChangeAspect="1" noChangeArrowheads="1"/>
          </p:cNvPicPr>
          <p:nvPr/>
        </p:nvPicPr>
        <p:blipFill>
          <a:blip r:embed="rId9" cstate="print"/>
          <a:srcRect/>
          <a:stretch>
            <a:fillRect/>
          </a:stretch>
        </p:blipFill>
        <p:spPr bwMode="auto">
          <a:xfrm>
            <a:off x="2270760" y="3529648"/>
            <a:ext cx="4800600" cy="2045432"/>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cstate="print"/>
          <a:srcRect/>
          <a:stretch>
            <a:fillRect/>
          </a:stretch>
        </p:blipFill>
        <p:spPr bwMode="auto">
          <a:xfrm>
            <a:off x="371475" y="1524000"/>
            <a:ext cx="8459788" cy="3948113"/>
          </a:xfrm>
          <a:prstGeom prst="rect">
            <a:avLst/>
          </a:prstGeom>
          <a:noFill/>
          <a:ln w="9525" algn="ctr">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223.8.2</a:t>
            </a:r>
          </a:p>
        </p:txBody>
      </p:sp>
      <p:sp>
        <p:nvSpPr>
          <p:cNvPr id="191492" name="Rectangle 3"/>
          <p:cNvSpPr>
            <a:spLocks noGrp="1" noChangeArrowheads="1"/>
          </p:cNvSpPr>
          <p:nvPr>
            <p:ph idx="1"/>
          </p:nvPr>
        </p:nvSpPr>
        <p:spPr>
          <a:xfrm>
            <a:off x="457200" y="1600200"/>
            <a:ext cx="4049713" cy="4525963"/>
          </a:xfrm>
        </p:spPr>
        <p:txBody>
          <a:bodyPr>
            <a:normAutofit lnSpcReduction="10000"/>
          </a:bodyPr>
          <a:lstStyle/>
          <a:p>
            <a:pPr marL="609600" indent="-609600" eaLnBrk="1" hangingPunct="1">
              <a:buFontTx/>
              <a:buNone/>
            </a:pPr>
            <a:r>
              <a:rPr lang="en-US" dirty="0"/>
              <a:t>The thickness of the film is 2 wavelengths. Will rays 1 and 2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2</a:t>
            </a:fld>
            <a:endParaRPr lang="en-US"/>
          </a:p>
        </p:txBody>
      </p:sp>
      <p:pic>
        <p:nvPicPr>
          <p:cNvPr id="191493" name="Picture 4" descr="37-17"/>
          <p:cNvPicPr>
            <a:picLocks noChangeAspect="1" noChangeArrowheads="1"/>
          </p:cNvPicPr>
          <p:nvPr/>
        </p:nvPicPr>
        <p:blipFill>
          <a:blip r:embed="rId2" cstate="print"/>
          <a:srcRect t="17642"/>
          <a:stretch>
            <a:fillRect/>
          </a:stretch>
        </p:blipFill>
        <p:spPr bwMode="auto">
          <a:xfrm>
            <a:off x="5272088" y="1933575"/>
            <a:ext cx="3138487" cy="3727450"/>
          </a:xfrm>
          <a:prstGeom prst="rect">
            <a:avLst/>
          </a:prstGeom>
          <a:noFill/>
          <a:ln w="9525">
            <a:noFill/>
            <a:miter lim="800000"/>
            <a:headEnd/>
            <a:tailEnd/>
          </a:ln>
        </p:spPr>
      </p:pic>
    </p:spTree>
    <p:extLst>
      <p:ext uri="{BB962C8B-B14F-4D97-AF65-F5344CB8AC3E}">
        <p14:creationId xmlns:p14="http://schemas.microsoft.com/office/powerpoint/2010/main" val="1980085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9217" name="Picture 1"/>
          <p:cNvPicPr>
            <a:picLocks noChangeAspect="1" noChangeArrowheads="1"/>
          </p:cNvPicPr>
          <p:nvPr/>
        </p:nvPicPr>
        <p:blipFill>
          <a:blip r:embed="rId2" cstate="print"/>
          <a:srcRect/>
          <a:stretch>
            <a:fillRect/>
          </a:stretch>
        </p:blipFill>
        <p:spPr bwMode="auto">
          <a:xfrm>
            <a:off x="805613" y="1813560"/>
            <a:ext cx="7606867" cy="326174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5725" y="947739"/>
            <a:ext cx="8658225" cy="412334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122488"/>
            <a:ext cx="70008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7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ELECTROMAGNETIC SPECT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557" y="1351189"/>
            <a:ext cx="51435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igure 4. Terrestrial microwave window. Atmospheric water vapor and oxygen degrade the upper end of the microwave window for receivers on Earth's surface and raise the temperature in the lower portion of the win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539977"/>
            <a:ext cx="7115175"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70718" y="5987534"/>
            <a:ext cx="4202561" cy="369332"/>
          </a:xfrm>
          <a:prstGeom prst="rect">
            <a:avLst/>
          </a:prstGeom>
        </p:spPr>
        <p:txBody>
          <a:bodyPr wrap="none">
            <a:spAutoFit/>
          </a:bodyPr>
          <a:lstStyle/>
          <a:p>
            <a:r>
              <a:rPr lang="en-US" dirty="0"/>
              <a:t>http://history.nasa.gov/CP-2156/p359.htm</a:t>
            </a:r>
          </a:p>
        </p:txBody>
      </p:sp>
    </p:spTree>
    <p:extLst>
      <p:ext uri="{BB962C8B-B14F-4D97-AF65-F5344CB8AC3E}">
        <p14:creationId xmlns:p14="http://schemas.microsoft.com/office/powerpoint/2010/main" val="191187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9720" y="1737360"/>
            <a:ext cx="6522720" cy="106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39240" y="1798320"/>
            <a:ext cx="6583680" cy="9448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4" name="Picture 2"/>
          <p:cNvPicPr>
            <a:picLocks noChangeAspect="1" noChangeArrowheads="1"/>
          </p:cNvPicPr>
          <p:nvPr/>
        </p:nvPicPr>
        <p:blipFill>
          <a:blip r:embed="rId3" cstate="print"/>
          <a:srcRect/>
          <a:stretch>
            <a:fillRect/>
          </a:stretch>
        </p:blipFill>
        <p:spPr bwMode="auto">
          <a:xfrm>
            <a:off x="2846070" y="3767138"/>
            <a:ext cx="3238500" cy="2676525"/>
          </a:xfrm>
          <a:prstGeom prst="rect">
            <a:avLst/>
          </a:prstGeom>
          <a:noFill/>
          <a:ln w="9525">
            <a:noFill/>
            <a:miter lim="800000"/>
            <a:headEnd/>
            <a:tailEnd/>
          </a:ln>
        </p:spPr>
      </p:pic>
      <p:sp>
        <p:nvSpPr>
          <p:cNvPr id="5" name="Rectangle 4"/>
          <p:cNvSpPr/>
          <p:nvPr/>
        </p:nvSpPr>
        <p:spPr>
          <a:xfrm>
            <a:off x="4221480" y="3886200"/>
            <a:ext cx="213360" cy="137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p:cNvCxnSpPr>
          <p:nvPr/>
        </p:nvCxnSpPr>
        <p:spPr>
          <a:xfrm flipH="1" flipV="1">
            <a:off x="1463040" y="3230880"/>
            <a:ext cx="275844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p:cNvCxnSpPr>
          <p:nvPr/>
        </p:nvCxnSpPr>
        <p:spPr>
          <a:xfrm flipV="1">
            <a:off x="4434840" y="3246120"/>
            <a:ext cx="3703320" cy="708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04160" y="60960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33800" y="1737360"/>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49040" y="62484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145280" y="62484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947160" y="1752600"/>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rot="8363335">
            <a:off x="3098960" y="97250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2276016">
            <a:off x="4237195" y="893921"/>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276016">
            <a:off x="4477702" y="1086801"/>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7772400" y="1600200"/>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flipH="1">
            <a:off x="1371600" y="1493520"/>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463040" y="411480"/>
            <a:ext cx="6690360" cy="28346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383280" y="411480"/>
            <a:ext cx="1221809" cy="369332"/>
          </a:xfrm>
          <a:prstGeom prst="rect">
            <a:avLst/>
          </a:prstGeom>
          <a:noFill/>
        </p:spPr>
        <p:txBody>
          <a:bodyPr wrap="none" rtlCol="0">
            <a:spAutoFit/>
          </a:bodyPr>
          <a:lstStyle/>
          <a:p>
            <a:r>
              <a:rPr lang="en-US" dirty="0"/>
              <a:t>Phase Shift</a:t>
            </a:r>
          </a:p>
        </p:txBody>
      </p:sp>
      <p:sp>
        <p:nvSpPr>
          <p:cNvPr id="46" name="TextBox 45"/>
          <p:cNvSpPr txBox="1"/>
          <p:nvPr/>
        </p:nvSpPr>
        <p:spPr>
          <a:xfrm>
            <a:off x="4937760" y="853440"/>
            <a:ext cx="1545616" cy="369332"/>
          </a:xfrm>
          <a:prstGeom prst="rect">
            <a:avLst/>
          </a:prstGeom>
          <a:noFill/>
        </p:spPr>
        <p:txBody>
          <a:bodyPr wrap="none" rtlCol="0">
            <a:spAutoFit/>
          </a:bodyPr>
          <a:lstStyle/>
          <a:p>
            <a:r>
              <a:rPr lang="en-US" dirty="0"/>
              <a:t>No Phase Shift</a:t>
            </a:r>
          </a:p>
        </p:txBody>
      </p:sp>
      <p:sp>
        <p:nvSpPr>
          <p:cNvPr id="47" name="TextBox 46"/>
          <p:cNvSpPr txBox="1"/>
          <p:nvPr/>
        </p:nvSpPr>
        <p:spPr>
          <a:xfrm>
            <a:off x="7086600" y="1127760"/>
            <a:ext cx="538930" cy="369332"/>
          </a:xfrm>
          <a:prstGeom prst="rect">
            <a:avLst/>
          </a:prstGeom>
          <a:noFill/>
        </p:spPr>
        <p:txBody>
          <a:bodyPr wrap="none" rtlCol="0">
            <a:spAutoFit/>
          </a:bodyPr>
          <a:lstStyle/>
          <a:p>
            <a:r>
              <a:rPr lang="en-US" dirty="0"/>
              <a:t>n=1</a:t>
            </a:r>
          </a:p>
        </p:txBody>
      </p:sp>
      <p:sp>
        <p:nvSpPr>
          <p:cNvPr id="48" name="TextBox 47"/>
          <p:cNvSpPr txBox="1"/>
          <p:nvPr/>
        </p:nvSpPr>
        <p:spPr>
          <a:xfrm>
            <a:off x="7086600" y="2819400"/>
            <a:ext cx="538930" cy="369332"/>
          </a:xfrm>
          <a:prstGeom prst="rect">
            <a:avLst/>
          </a:prstGeom>
          <a:noFill/>
        </p:spPr>
        <p:txBody>
          <a:bodyPr wrap="none" rtlCol="0">
            <a:spAutoFit/>
          </a:bodyPr>
          <a:lstStyle/>
          <a:p>
            <a:r>
              <a:rPr lang="en-US" dirty="0"/>
              <a:t>n=1</a:t>
            </a:r>
          </a:p>
        </p:txBody>
      </p:sp>
      <p:sp>
        <p:nvSpPr>
          <p:cNvPr id="49" name="TextBox 48"/>
          <p:cNvSpPr txBox="1"/>
          <p:nvPr/>
        </p:nvSpPr>
        <p:spPr>
          <a:xfrm>
            <a:off x="7086600" y="2072640"/>
            <a:ext cx="538930" cy="369332"/>
          </a:xfrm>
          <a:prstGeom prst="rect">
            <a:avLst/>
          </a:prstGeom>
          <a:noFill/>
        </p:spPr>
        <p:txBody>
          <a:bodyPr wrap="none" rtlCol="0">
            <a:spAutoFit/>
          </a:bodyPr>
          <a:lstStyle/>
          <a:p>
            <a:r>
              <a:rPr lang="en-US" dirty="0"/>
              <a:t>n&gt;1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223.8.2.5</a:t>
            </a:r>
          </a:p>
        </p:txBody>
      </p:sp>
      <p:sp>
        <p:nvSpPr>
          <p:cNvPr id="191492" name="Rectangle 3"/>
          <p:cNvSpPr>
            <a:spLocks noGrp="1" noChangeArrowheads="1"/>
          </p:cNvSpPr>
          <p:nvPr>
            <p:ph idx="1"/>
          </p:nvPr>
        </p:nvSpPr>
        <p:spPr>
          <a:xfrm>
            <a:off x="457200" y="1600200"/>
            <a:ext cx="4049713" cy="4525963"/>
          </a:xfrm>
        </p:spPr>
        <p:txBody>
          <a:bodyPr>
            <a:normAutofit lnSpcReduction="10000"/>
          </a:bodyPr>
          <a:lstStyle/>
          <a:p>
            <a:pPr marL="609600" indent="-609600" eaLnBrk="1" hangingPunct="1">
              <a:buFontTx/>
              <a:buNone/>
            </a:pPr>
            <a:r>
              <a:rPr lang="en-US" dirty="0"/>
              <a:t>The thickness of the film is 2 wavelengths. Will rays 3 and 4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8</a:t>
            </a:fld>
            <a:endParaRPr lang="en-US"/>
          </a:p>
        </p:txBody>
      </p:sp>
      <p:pic>
        <p:nvPicPr>
          <p:cNvPr id="191493" name="Picture 4" descr="37-17"/>
          <p:cNvPicPr>
            <a:picLocks noChangeAspect="1" noChangeArrowheads="1"/>
          </p:cNvPicPr>
          <p:nvPr/>
        </p:nvPicPr>
        <p:blipFill>
          <a:blip r:embed="rId2" cstate="print"/>
          <a:srcRect t="17642"/>
          <a:stretch>
            <a:fillRect/>
          </a:stretch>
        </p:blipFill>
        <p:spPr bwMode="auto">
          <a:xfrm>
            <a:off x="5272088" y="1933575"/>
            <a:ext cx="3138487" cy="3727450"/>
          </a:xfrm>
          <a:prstGeom prst="rect">
            <a:avLst/>
          </a:prstGeom>
          <a:noFill/>
          <a:ln w="9525">
            <a:noFill/>
            <a:miter lim="800000"/>
            <a:headEnd/>
            <a:tailEnd/>
          </a:ln>
        </p:spPr>
      </p:pic>
    </p:spTree>
    <p:extLst>
      <p:ext uri="{BB962C8B-B14F-4D97-AF65-F5344CB8AC3E}">
        <p14:creationId xmlns:p14="http://schemas.microsoft.com/office/powerpoint/2010/main" val="2093483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3" name="Title 1"/>
          <p:cNvSpPr>
            <a:spLocks noGrp="1"/>
          </p:cNvSpPr>
          <p:nvPr>
            <p:ph type="title"/>
          </p:nvPr>
        </p:nvSpPr>
        <p:spPr/>
        <p:txBody>
          <a:bodyPr/>
          <a:lstStyle/>
          <a:p>
            <a:r>
              <a:rPr lang="en-US" dirty="0"/>
              <a:t>Question 223.8.3</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4.5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838</TotalTime>
  <Words>293</Words>
  <Application>Microsoft Office PowerPoint</Application>
  <PresentationFormat>On-screen Show (4:3)</PresentationFormat>
  <Paragraphs>50</Paragraphs>
  <Slides>19</Slides>
  <Notes>2</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3" baseType="lpstr">
      <vt:lpstr>Arial</vt:lpstr>
      <vt:lpstr>Calibri</vt:lpstr>
      <vt:lpstr>Office Theme</vt:lpstr>
      <vt:lpstr>Equation</vt:lpstr>
      <vt:lpstr>Question 223.8.1</vt:lpstr>
      <vt:lpstr>Question 223.8.2</vt:lpstr>
      <vt:lpstr>PowerPoint Presentation</vt:lpstr>
      <vt:lpstr>PowerPoint Presentation</vt:lpstr>
      <vt:lpstr>PowerPoint Presentation</vt:lpstr>
      <vt:lpstr>PowerPoint Presentation</vt:lpstr>
      <vt:lpstr>PowerPoint Presentation</vt:lpstr>
      <vt:lpstr>Question 223.8.2.5</vt:lpstr>
      <vt:lpstr>Question 223.8.3</vt:lpstr>
      <vt:lpstr>Question 223.8.4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Beats</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14</cp:revision>
  <dcterms:created xsi:type="dcterms:W3CDTF">2011-09-23T00:44:42Z</dcterms:created>
  <dcterms:modified xsi:type="dcterms:W3CDTF">2023-09-22T00:04:21Z</dcterms:modified>
</cp:coreProperties>
</file>