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1266" r:id="rId3"/>
    <p:sldId id="1267" r:id="rId4"/>
    <p:sldId id="1268" r:id="rId5"/>
    <p:sldId id="1269" r:id="rId6"/>
    <p:sldId id="1271" r:id="rId7"/>
    <p:sldId id="1274" r:id="rId8"/>
    <p:sldId id="1275" r:id="rId9"/>
    <p:sldId id="1276" r:id="rId10"/>
    <p:sldId id="656" r:id="rId11"/>
    <p:sldId id="1273" r:id="rId12"/>
    <p:sldId id="1272" r:id="rId13"/>
    <p:sldId id="1398" r:id="rId14"/>
    <p:sldId id="1399" r:id="rId15"/>
    <p:sldId id="1400" r:id="rId16"/>
    <p:sldId id="1277" r:id="rId17"/>
    <p:sldId id="1278" r:id="rId18"/>
    <p:sldId id="262" r:id="rId19"/>
    <p:sldId id="263" r:id="rId20"/>
    <p:sldId id="259" r:id="rId21"/>
    <p:sldId id="260" r:id="rId22"/>
    <p:sldId id="257" r:id="rId23"/>
    <p:sldId id="258" r:id="rId24"/>
    <p:sldId id="1281" r:id="rId25"/>
    <p:sldId id="1279" r:id="rId26"/>
    <p:sldId id="1280" r:id="rId27"/>
    <p:sldId id="1282" r:id="rId28"/>
    <p:sldId id="1406" r:id="rId29"/>
    <p:sldId id="1283" r:id="rId30"/>
    <p:sldId id="264" r:id="rId31"/>
    <p:sldId id="265" r:id="rId32"/>
    <p:sldId id="261"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DC718-82DC-4E1C-B9AA-6E06337FEA53}" v="2" dt="2023-10-07T00:04:54.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5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556DC718-82DC-4E1C-B9AA-6E06337FEA53}"/>
    <pc:docChg chg="addSld delSld modSld sldOrd">
      <pc:chgData name="Lines, Todd" userId="afaf7c3a-e8aa-4568-882a-02ad8f9e19b0" providerId="ADAL" clId="{556DC718-82DC-4E1C-B9AA-6E06337FEA53}" dt="2023-10-07T00:08:38.821" v="36"/>
      <pc:docMkLst>
        <pc:docMk/>
      </pc:docMkLst>
      <pc:sldChg chg="modSp mod">
        <pc:chgData name="Lines, Todd" userId="afaf7c3a-e8aa-4568-882a-02ad8f9e19b0" providerId="ADAL" clId="{556DC718-82DC-4E1C-B9AA-6E06337FEA53}" dt="2023-10-07T00:03:30.481" v="29" actId="20577"/>
        <pc:sldMkLst>
          <pc:docMk/>
          <pc:sldMk cId="0" sldId="256"/>
        </pc:sldMkLst>
        <pc:spChg chg="mod">
          <ac:chgData name="Lines, Todd" userId="afaf7c3a-e8aa-4568-882a-02ad8f9e19b0" providerId="ADAL" clId="{556DC718-82DC-4E1C-B9AA-6E06337FEA53}" dt="2023-10-07T00:03:25.630" v="14" actId="20577"/>
          <ac:spMkLst>
            <pc:docMk/>
            <pc:sldMk cId="0" sldId="256"/>
            <ac:spMk id="2" creationId="{00000000-0000-0000-0000-000000000000}"/>
          </ac:spMkLst>
        </pc:spChg>
        <pc:spChg chg="mod">
          <ac:chgData name="Lines, Todd" userId="afaf7c3a-e8aa-4568-882a-02ad8f9e19b0" providerId="ADAL" clId="{556DC718-82DC-4E1C-B9AA-6E06337FEA53}" dt="2023-10-07T00:03:30.481" v="29" actId="20577"/>
          <ac:spMkLst>
            <pc:docMk/>
            <pc:sldMk cId="0" sldId="256"/>
            <ac:spMk id="3" creationId="{00000000-0000-0000-0000-000000000000}"/>
          </ac:spMkLst>
        </pc:spChg>
      </pc:sldChg>
      <pc:sldChg chg="add">
        <pc:chgData name="Lines, Todd" userId="afaf7c3a-e8aa-4568-882a-02ad8f9e19b0" providerId="ADAL" clId="{556DC718-82DC-4E1C-B9AA-6E06337FEA53}" dt="2023-10-07T00:04:54.774" v="30"/>
        <pc:sldMkLst>
          <pc:docMk/>
          <pc:sldMk cId="0" sldId="656"/>
        </pc:sldMkLst>
      </pc:sldChg>
      <pc:sldChg chg="add del">
        <pc:chgData name="Lines, Todd" userId="afaf7c3a-e8aa-4568-882a-02ad8f9e19b0" providerId="ADAL" clId="{556DC718-82DC-4E1C-B9AA-6E06337FEA53}" dt="2023-10-07T00:04:59.390" v="31" actId="47"/>
        <pc:sldMkLst>
          <pc:docMk/>
          <pc:sldMk cId="0" sldId="657"/>
        </pc:sldMkLst>
      </pc:sldChg>
      <pc:sldChg chg="add">
        <pc:chgData name="Lines, Todd" userId="afaf7c3a-e8aa-4568-882a-02ad8f9e19b0" providerId="ADAL" clId="{556DC718-82DC-4E1C-B9AA-6E06337FEA53}" dt="2023-10-07T00:04:54.774" v="30"/>
        <pc:sldMkLst>
          <pc:docMk/>
          <pc:sldMk cId="0" sldId="1266"/>
        </pc:sldMkLst>
      </pc:sldChg>
      <pc:sldChg chg="add">
        <pc:chgData name="Lines, Todd" userId="afaf7c3a-e8aa-4568-882a-02ad8f9e19b0" providerId="ADAL" clId="{556DC718-82DC-4E1C-B9AA-6E06337FEA53}" dt="2023-10-07T00:04:54.774" v="30"/>
        <pc:sldMkLst>
          <pc:docMk/>
          <pc:sldMk cId="0" sldId="1267"/>
        </pc:sldMkLst>
      </pc:sldChg>
      <pc:sldChg chg="add">
        <pc:chgData name="Lines, Todd" userId="afaf7c3a-e8aa-4568-882a-02ad8f9e19b0" providerId="ADAL" clId="{556DC718-82DC-4E1C-B9AA-6E06337FEA53}" dt="2023-10-07T00:04:54.774" v="30"/>
        <pc:sldMkLst>
          <pc:docMk/>
          <pc:sldMk cId="0" sldId="1268"/>
        </pc:sldMkLst>
      </pc:sldChg>
      <pc:sldChg chg="add">
        <pc:chgData name="Lines, Todd" userId="afaf7c3a-e8aa-4568-882a-02ad8f9e19b0" providerId="ADAL" clId="{556DC718-82DC-4E1C-B9AA-6E06337FEA53}" dt="2023-10-07T00:04:54.774" v="30"/>
        <pc:sldMkLst>
          <pc:docMk/>
          <pc:sldMk cId="0" sldId="1269"/>
        </pc:sldMkLst>
      </pc:sldChg>
      <pc:sldChg chg="add del">
        <pc:chgData name="Lines, Todd" userId="afaf7c3a-e8aa-4568-882a-02ad8f9e19b0" providerId="ADAL" clId="{556DC718-82DC-4E1C-B9AA-6E06337FEA53}" dt="2023-10-07T00:05:25.198" v="32" actId="47"/>
        <pc:sldMkLst>
          <pc:docMk/>
          <pc:sldMk cId="0" sldId="1270"/>
        </pc:sldMkLst>
      </pc:sldChg>
      <pc:sldChg chg="add">
        <pc:chgData name="Lines, Todd" userId="afaf7c3a-e8aa-4568-882a-02ad8f9e19b0" providerId="ADAL" clId="{556DC718-82DC-4E1C-B9AA-6E06337FEA53}" dt="2023-10-07T00:04:54.774" v="30"/>
        <pc:sldMkLst>
          <pc:docMk/>
          <pc:sldMk cId="0" sldId="1271"/>
        </pc:sldMkLst>
      </pc:sldChg>
      <pc:sldChg chg="add">
        <pc:chgData name="Lines, Todd" userId="afaf7c3a-e8aa-4568-882a-02ad8f9e19b0" providerId="ADAL" clId="{556DC718-82DC-4E1C-B9AA-6E06337FEA53}" dt="2023-10-07T00:04:54.774" v="30"/>
        <pc:sldMkLst>
          <pc:docMk/>
          <pc:sldMk cId="0" sldId="1272"/>
        </pc:sldMkLst>
      </pc:sldChg>
      <pc:sldChg chg="add">
        <pc:chgData name="Lines, Todd" userId="afaf7c3a-e8aa-4568-882a-02ad8f9e19b0" providerId="ADAL" clId="{556DC718-82DC-4E1C-B9AA-6E06337FEA53}" dt="2023-10-07T00:04:54.774" v="30"/>
        <pc:sldMkLst>
          <pc:docMk/>
          <pc:sldMk cId="0" sldId="1273"/>
        </pc:sldMkLst>
      </pc:sldChg>
      <pc:sldChg chg="add">
        <pc:chgData name="Lines, Todd" userId="afaf7c3a-e8aa-4568-882a-02ad8f9e19b0" providerId="ADAL" clId="{556DC718-82DC-4E1C-B9AA-6E06337FEA53}" dt="2023-10-07T00:04:54.774" v="30"/>
        <pc:sldMkLst>
          <pc:docMk/>
          <pc:sldMk cId="0" sldId="1274"/>
        </pc:sldMkLst>
      </pc:sldChg>
      <pc:sldChg chg="add">
        <pc:chgData name="Lines, Todd" userId="afaf7c3a-e8aa-4568-882a-02ad8f9e19b0" providerId="ADAL" clId="{556DC718-82DC-4E1C-B9AA-6E06337FEA53}" dt="2023-10-07T00:04:54.774" v="30"/>
        <pc:sldMkLst>
          <pc:docMk/>
          <pc:sldMk cId="0" sldId="1275"/>
        </pc:sldMkLst>
      </pc:sldChg>
      <pc:sldChg chg="add">
        <pc:chgData name="Lines, Todd" userId="afaf7c3a-e8aa-4568-882a-02ad8f9e19b0" providerId="ADAL" clId="{556DC718-82DC-4E1C-B9AA-6E06337FEA53}" dt="2023-10-07T00:04:54.774" v="30"/>
        <pc:sldMkLst>
          <pc:docMk/>
          <pc:sldMk cId="0" sldId="1276"/>
        </pc:sldMkLst>
      </pc:sldChg>
      <pc:sldChg chg="add ord">
        <pc:chgData name="Lines, Todd" userId="afaf7c3a-e8aa-4568-882a-02ad8f9e19b0" providerId="ADAL" clId="{556DC718-82DC-4E1C-B9AA-6E06337FEA53}" dt="2023-10-07T00:03:20.663" v="4"/>
        <pc:sldMkLst>
          <pc:docMk/>
          <pc:sldMk cId="0" sldId="1277"/>
        </pc:sldMkLst>
      </pc:sldChg>
      <pc:sldChg chg="add ord">
        <pc:chgData name="Lines, Todd" userId="afaf7c3a-e8aa-4568-882a-02ad8f9e19b0" providerId="ADAL" clId="{556DC718-82DC-4E1C-B9AA-6E06337FEA53}" dt="2023-10-07T00:07:45.271" v="34"/>
        <pc:sldMkLst>
          <pc:docMk/>
          <pc:sldMk cId="0" sldId="1278"/>
        </pc:sldMkLst>
      </pc:sldChg>
      <pc:sldChg chg="add ord">
        <pc:chgData name="Lines, Todd" userId="afaf7c3a-e8aa-4568-882a-02ad8f9e19b0" providerId="ADAL" clId="{556DC718-82DC-4E1C-B9AA-6E06337FEA53}" dt="2023-10-07T00:08:38.821" v="36"/>
        <pc:sldMkLst>
          <pc:docMk/>
          <pc:sldMk cId="0" sldId="1279"/>
        </pc:sldMkLst>
      </pc:sldChg>
      <pc:sldChg chg="add ord">
        <pc:chgData name="Lines, Todd" userId="afaf7c3a-e8aa-4568-882a-02ad8f9e19b0" providerId="ADAL" clId="{556DC718-82DC-4E1C-B9AA-6E06337FEA53}" dt="2023-10-07T00:08:38.821" v="36"/>
        <pc:sldMkLst>
          <pc:docMk/>
          <pc:sldMk cId="0" sldId="1280"/>
        </pc:sldMkLst>
      </pc:sldChg>
      <pc:sldChg chg="add ord">
        <pc:chgData name="Lines, Todd" userId="afaf7c3a-e8aa-4568-882a-02ad8f9e19b0" providerId="ADAL" clId="{556DC718-82DC-4E1C-B9AA-6E06337FEA53}" dt="2023-10-07T00:08:38.821" v="36"/>
        <pc:sldMkLst>
          <pc:docMk/>
          <pc:sldMk cId="0" sldId="1281"/>
        </pc:sldMkLst>
      </pc:sldChg>
      <pc:sldChg chg="add ord">
        <pc:chgData name="Lines, Todd" userId="afaf7c3a-e8aa-4568-882a-02ad8f9e19b0" providerId="ADAL" clId="{556DC718-82DC-4E1C-B9AA-6E06337FEA53}" dt="2023-10-07T00:08:38.821" v="36"/>
        <pc:sldMkLst>
          <pc:docMk/>
          <pc:sldMk cId="0" sldId="1282"/>
        </pc:sldMkLst>
      </pc:sldChg>
      <pc:sldChg chg="add ord">
        <pc:chgData name="Lines, Todd" userId="afaf7c3a-e8aa-4568-882a-02ad8f9e19b0" providerId="ADAL" clId="{556DC718-82DC-4E1C-B9AA-6E06337FEA53}" dt="2023-10-07T00:08:38.821" v="36"/>
        <pc:sldMkLst>
          <pc:docMk/>
          <pc:sldMk cId="0" sldId="1283"/>
        </pc:sldMkLst>
      </pc:sldChg>
      <pc:sldChg chg="add">
        <pc:chgData name="Lines, Todd" userId="afaf7c3a-e8aa-4568-882a-02ad8f9e19b0" providerId="ADAL" clId="{556DC718-82DC-4E1C-B9AA-6E06337FEA53}" dt="2023-10-07T00:04:54.774" v="30"/>
        <pc:sldMkLst>
          <pc:docMk/>
          <pc:sldMk cId="3213546869" sldId="1398"/>
        </pc:sldMkLst>
      </pc:sldChg>
      <pc:sldChg chg="add">
        <pc:chgData name="Lines, Todd" userId="afaf7c3a-e8aa-4568-882a-02ad8f9e19b0" providerId="ADAL" clId="{556DC718-82DC-4E1C-B9AA-6E06337FEA53}" dt="2023-10-07T00:04:54.774" v="30"/>
        <pc:sldMkLst>
          <pc:docMk/>
          <pc:sldMk cId="3003585941" sldId="1399"/>
        </pc:sldMkLst>
      </pc:sldChg>
      <pc:sldChg chg="add">
        <pc:chgData name="Lines, Todd" userId="afaf7c3a-e8aa-4568-882a-02ad8f9e19b0" providerId="ADAL" clId="{556DC718-82DC-4E1C-B9AA-6E06337FEA53}" dt="2023-10-07T00:04:54.774" v="30"/>
        <pc:sldMkLst>
          <pc:docMk/>
          <pc:sldMk cId="1148494850" sldId="1400"/>
        </pc:sldMkLst>
      </pc:sldChg>
      <pc:sldChg chg="add ord">
        <pc:chgData name="Lines, Todd" userId="afaf7c3a-e8aa-4568-882a-02ad8f9e19b0" providerId="ADAL" clId="{556DC718-82DC-4E1C-B9AA-6E06337FEA53}" dt="2023-10-07T00:08:38.821" v="36"/>
        <pc:sldMkLst>
          <pc:docMk/>
          <pc:sldMk cId="1020316820" sldId="14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74E73DB-DBB2-4ACE-957D-285C05C6BACC}" type="datetimeFigureOut">
              <a:rPr lang="en-US" smtClean="0"/>
              <a:pPr/>
              <a:t>10/6/2023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A21F1-2740-4BC3-B9F3-072B91B13EC1}" type="slidenum">
              <a:rPr lang="en-US" smtClean="0"/>
              <a:pPr/>
              <a:t>‹#›</a:t>
            </a:fld>
            <a:endParaRPr lang="en-US"/>
          </a:p>
        </p:txBody>
      </p:sp>
    </p:spTree>
    <p:extLst>
      <p:ext uri="{BB962C8B-B14F-4D97-AF65-F5344CB8AC3E}">
        <p14:creationId xmlns:p14="http://schemas.microsoft.com/office/powerpoint/2010/main" val="4210167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4D0358-3329-469A-BCA1-D8D8893B456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79DAC6-E98C-47E3-9EFD-73B2CA790042}"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DAC6-E98C-47E3-9EFD-73B2CA790042}" type="datetimeFigureOut">
              <a:rPr lang="en-US" smtClean="0"/>
              <a:pPr/>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79DAC6-E98C-47E3-9EFD-73B2CA790042}"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79DAC6-E98C-47E3-9EFD-73B2CA790042}" type="datetimeFigureOut">
              <a:rPr lang="en-US" smtClean="0"/>
              <a:pPr/>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79DAC6-E98C-47E3-9EFD-73B2CA790042}" type="datetimeFigureOut">
              <a:rPr lang="en-US" smtClean="0"/>
              <a:pPr/>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9DAC6-E98C-47E3-9EFD-73B2CA790042}" type="datetimeFigureOut">
              <a:rPr lang="en-US" smtClean="0"/>
              <a:pPr/>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DAC6-E98C-47E3-9EFD-73B2CA790042}" type="datetimeFigureOut">
              <a:rPr lang="en-US" smtClean="0"/>
              <a:pPr/>
              <a:t>10/6/2023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A98A8-36FF-40E1-A4FB-308FA0B82C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17</a:t>
            </a:r>
          </a:p>
        </p:txBody>
      </p:sp>
      <p:sp>
        <p:nvSpPr>
          <p:cNvPr id="3" name="Subtitle 2"/>
          <p:cNvSpPr>
            <a:spLocks noGrp="1"/>
          </p:cNvSpPr>
          <p:nvPr>
            <p:ph type="subTitle" idx="1"/>
          </p:nvPr>
        </p:nvSpPr>
        <p:spPr/>
        <p:txBody>
          <a:bodyPr/>
          <a:lstStyle/>
          <a:p>
            <a:r>
              <a:rPr lang="en-US" dirty="0"/>
              <a:t>Optical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13</a:t>
            </a:fld>
            <a:endParaRPr lang="en-US"/>
          </a:p>
        </p:txBody>
      </p:sp>
      <p:cxnSp>
        <p:nvCxnSpPr>
          <p:cNvPr id="65" name="Straight Connector 64"/>
          <p:cNvCxnSpPr/>
          <p:nvPr/>
        </p:nvCxnSpPr>
        <p:spPr>
          <a:xfrm>
            <a:off x="7045297" y="5331485"/>
            <a:ext cx="1031904" cy="374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045168"/>
              <a:chOff x="890954" y="2508738"/>
              <a:chExt cx="2766646" cy="996452"/>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8"/>
              <a:ext cx="2813364" cy="1045168"/>
              <a:chOff x="890954" y="2508738"/>
              <a:chExt cx="2766646" cy="99645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sp>
          <p:nvSpPr>
            <p:cNvPr id="71" name="Isosceles Triangle 70"/>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p:cNvCxnSpPr/>
          <p:nvPr/>
        </p:nvCxnSpPr>
        <p:spPr>
          <a:xfrm flipV="1">
            <a:off x="6177747" y="600042"/>
            <a:ext cx="1605750"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8"/>
              <a:ext cx="2813364" cy="1045168"/>
              <a:chOff x="890954" y="2508738"/>
              <a:chExt cx="2766646" cy="996452"/>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sp>
          <p:nvSpPr>
            <p:cNvPr id="93" name="Isosceles Triangle 92"/>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Connector 97"/>
          <p:cNvCxnSpPr/>
          <p:nvPr/>
        </p:nvCxnSpPr>
        <p:spPr>
          <a:xfrm flipV="1">
            <a:off x="7022061" y="2941757"/>
            <a:ext cx="736926"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045168"/>
              <a:chOff x="890954" y="2508738"/>
              <a:chExt cx="2766646" cy="99645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sp>
          <p:nvSpPr>
            <p:cNvPr id="105" name="Isosceles Triangle 104"/>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0" name="Straight Connector 109"/>
          <p:cNvCxnSpPr/>
          <p:nvPr/>
        </p:nvCxnSpPr>
        <p:spPr>
          <a:xfrm flipV="1">
            <a:off x="6385160" y="5192574"/>
            <a:ext cx="1373828" cy="422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54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14</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377069"/>
              <a:chOff x="890954" y="2508738"/>
              <a:chExt cx="2766646" cy="1312883"/>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685947" cy="1312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196341">
              <a:off x="1367428" y="1858672"/>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1439105"/>
              <a:chOff x="890954" y="2508738"/>
              <a:chExt cx="2766646" cy="1372027"/>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720910"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31" name="Straight Connector 30"/>
          <p:cNvCxnSpPr/>
          <p:nvPr/>
        </p:nvCxnSpPr>
        <p:spPr>
          <a:xfrm>
            <a:off x="6152518" y="1448059"/>
            <a:ext cx="1690068"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1439105"/>
              <a:chOff x="890954" y="2508738"/>
              <a:chExt cx="2766646" cy="1372027"/>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719568"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98" name="Straight Connector 97"/>
          <p:cNvCxnSpPr/>
          <p:nvPr/>
        </p:nvCxnSpPr>
        <p:spPr>
          <a:xfrm flipH="1">
            <a:off x="6646985" y="3801497"/>
            <a:ext cx="1195602" cy="6532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457160"/>
              <a:chOff x="890954" y="2508738"/>
              <a:chExt cx="2766646" cy="1389241"/>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719567" cy="1389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110" name="Straight Connector 109"/>
          <p:cNvCxnSpPr/>
          <p:nvPr/>
        </p:nvCxnSpPr>
        <p:spPr>
          <a:xfrm>
            <a:off x="6439574" y="5610510"/>
            <a:ext cx="1373828" cy="4308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58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a:t>
            </a:r>
            <a:r>
              <a:rPr lang="en-US"/>
              <a:t>the ray </a:t>
            </a:r>
            <a:r>
              <a:rPr lang="en-US" dirty="0"/>
              <a:t>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15</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2207979"/>
              <a:chOff x="890954" y="2508738"/>
              <a:chExt cx="2766646" cy="2105064"/>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132583" cy="2105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807187">
              <a:off x="1226752" y="2051003"/>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2310601"/>
              <a:chOff x="890954" y="2508738"/>
              <a:chExt cx="2766646" cy="220290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086848" cy="220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2180117"/>
              <a:chOff x="890954" y="2508738"/>
              <a:chExt cx="2766646" cy="2078500"/>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endCxn id="89" idx="5"/>
              </p:cNvCxnSpPr>
              <p:nvPr/>
            </p:nvCxnSpPr>
            <p:spPr>
              <a:xfrm>
                <a:off x="890954" y="2508738"/>
                <a:ext cx="2248340" cy="207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7"/>
              <a:ext cx="2813364" cy="2180118"/>
              <a:chOff x="890954" y="2508738"/>
              <a:chExt cx="2766646" cy="207850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endCxn id="101" idx="5"/>
              </p:cNvCxnSpPr>
              <p:nvPr/>
            </p:nvCxnSpPr>
            <p:spPr>
              <a:xfrm>
                <a:off x="890954" y="2508738"/>
                <a:ext cx="2248340" cy="2078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76" name="Straight Connector 75"/>
          <p:cNvCxnSpPr/>
          <p:nvPr/>
        </p:nvCxnSpPr>
        <p:spPr>
          <a:xfrm>
            <a:off x="7126487" y="2546463"/>
            <a:ext cx="463567" cy="1693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385160" y="1977298"/>
            <a:ext cx="11545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9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223.17.1</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next to each other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16</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223.17.2</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right next to each other. The magnification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m</a:t>
            </a:r>
            <a:r>
              <a:rPr lang="en-US" baseline="-25000" dirty="0"/>
              <a:t>1</a:t>
            </a:r>
            <a:r>
              <a:rPr lang="en-US" dirty="0"/>
              <a:t> + m</a:t>
            </a:r>
            <a:r>
              <a:rPr lang="en-US" baseline="-25000" dirty="0"/>
              <a:t>2</a:t>
            </a:r>
            <a:r>
              <a:rPr lang="en-US" dirty="0"/>
              <a:t> </a:t>
            </a:r>
            <a:endParaRPr lang="en-US" baseline="-25000" dirty="0"/>
          </a:p>
          <a:p>
            <a:pPr marL="609600" indent="-609600">
              <a:buFontTx/>
              <a:buAutoNum type="alphaLcParenR"/>
            </a:pPr>
            <a:r>
              <a:rPr lang="en-US" dirty="0"/>
              <a:t>m</a:t>
            </a:r>
            <a:r>
              <a:rPr lang="en-US" baseline="-25000" dirty="0"/>
              <a:t>1</a:t>
            </a:r>
            <a:r>
              <a:rPr lang="en-US" dirty="0"/>
              <a:t> x m</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17</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52513" y="3192463"/>
          <a:ext cx="1135062" cy="569912"/>
        </p:xfrm>
        <a:graphic>
          <a:graphicData uri="http://schemas.openxmlformats.org/presentationml/2006/ole">
            <mc:AlternateContent xmlns:mc="http://schemas.openxmlformats.org/markup-compatibility/2006">
              <mc:Choice xmlns:v="urn:schemas-microsoft-com:vml" Requires="v">
                <p:oleObj name="Equation" r:id="rId2" imgW="850680" imgH="431640" progId="Equation.3">
                  <p:embed/>
                </p:oleObj>
              </mc:Choice>
              <mc:Fallback>
                <p:oleObj name="Equation" r:id="rId2" imgW="850680" imgH="43164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3192463"/>
                        <a:ext cx="113506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2.bp.blogspot.com/-FD-fCN20D0g/UY20rE7AtCI/AAAAAAAAE0I/gDs_VMWxIeE/s1600/zeiss-touit-32mm-planar-cuta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551"/>
            <a:ext cx="7315200" cy="6103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62200" y="6324600"/>
            <a:ext cx="3518399" cy="369332"/>
          </a:xfrm>
          <a:prstGeom prst="rect">
            <a:avLst/>
          </a:prstGeom>
        </p:spPr>
        <p:txBody>
          <a:bodyPr wrap="none">
            <a:spAutoFit/>
          </a:bodyPr>
          <a:lstStyle/>
          <a:p>
            <a:r>
              <a:rPr lang="en-US" dirty="0"/>
              <a:t>http://sonyalphanex.blogspot.com/</a:t>
            </a:r>
          </a:p>
        </p:txBody>
      </p:sp>
    </p:spTree>
    <p:extLst>
      <p:ext uri="{BB962C8B-B14F-4D97-AF65-F5344CB8AC3E}">
        <p14:creationId xmlns:p14="http://schemas.microsoft.com/office/powerpoint/2010/main" val="252409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imaging-resource.com/PRODS/NEX5/znew5phantom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317"/>
            <a:ext cx="8153400" cy="71423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2938" y="6211669"/>
            <a:ext cx="4572000" cy="646331"/>
          </a:xfrm>
          <a:prstGeom prst="rect">
            <a:avLst/>
          </a:prstGeom>
        </p:spPr>
        <p:txBody>
          <a:bodyPr>
            <a:spAutoFit/>
          </a:bodyPr>
          <a:lstStyle/>
          <a:p>
            <a:r>
              <a:rPr lang="en-US" dirty="0"/>
              <a:t>http://www.imaging-resource.com/PRODS/NEX5/NEX5A.HTM</a:t>
            </a:r>
          </a:p>
        </p:txBody>
      </p:sp>
    </p:spTree>
    <p:extLst>
      <p:ext uri="{BB962C8B-B14F-4D97-AF65-F5344CB8AC3E}">
        <p14:creationId xmlns:p14="http://schemas.microsoft.com/office/powerpoint/2010/main" val="78275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2</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3"/>
          <p:cNvSpPr txBox="1">
            <a:spLocks noChangeArrowheads="1"/>
          </p:cNvSpPr>
          <p:nvPr/>
        </p:nvSpPr>
        <p:spPr bwMode="auto">
          <a:xfrm>
            <a:off x="6350380" y="314007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5045459" y="284003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2654680" y="314007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3845305" y="284003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dirty="0"/>
              <a:t>R. Todd Lines</a:t>
            </a:r>
          </a:p>
        </p:txBody>
      </p:sp>
      <p:sp>
        <p:nvSpPr>
          <p:cNvPr id="20485" name="Freeform 4"/>
          <p:cNvSpPr>
            <a:spLocks/>
          </p:cNvSpPr>
          <p:nvPr/>
        </p:nvSpPr>
        <p:spPr bwMode="auto">
          <a:xfrm>
            <a:off x="5677271"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226162"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302121" y="3132138"/>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1883991" y="3113741"/>
            <a:ext cx="449161" cy="369332"/>
          </a:xfrm>
          <a:prstGeom prst="rect">
            <a:avLst/>
          </a:prstGeom>
          <a:noFill/>
          <a:ln w="9525" algn="ctr">
            <a:noFill/>
            <a:miter lim="800000"/>
            <a:headEnd/>
            <a:tailEnd/>
          </a:ln>
        </p:spPr>
        <p:txBody>
          <a:bodyPr wrap="none">
            <a:spAutoFit/>
          </a:bodyPr>
          <a:lstStyle/>
          <a:p>
            <a:r>
              <a:rPr lang="en-US" sz="1800" dirty="0"/>
              <a:t>O</a:t>
            </a:r>
            <a:r>
              <a:rPr lang="en-US" sz="1800" baseline="-25000" dirty="0"/>
              <a:t>1</a:t>
            </a:r>
          </a:p>
        </p:txBody>
      </p:sp>
      <p:sp>
        <p:nvSpPr>
          <p:cNvPr id="20489" name="Line 8"/>
          <p:cNvSpPr>
            <a:spLocks noChangeShapeType="1"/>
          </p:cNvSpPr>
          <p:nvPr/>
        </p:nvSpPr>
        <p:spPr bwMode="auto">
          <a:xfrm>
            <a:off x="2075234" y="2755901"/>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060947" y="2760663"/>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386138" y="2762250"/>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2" name="Line 11"/>
          <p:cNvSpPr>
            <a:spLocks noChangeShapeType="1"/>
          </p:cNvSpPr>
          <p:nvPr/>
        </p:nvSpPr>
        <p:spPr bwMode="auto">
          <a:xfrm>
            <a:off x="204189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3" name="Line 12"/>
          <p:cNvSpPr>
            <a:spLocks noChangeShapeType="1"/>
          </p:cNvSpPr>
          <p:nvPr/>
        </p:nvSpPr>
        <p:spPr bwMode="auto">
          <a:xfrm flipV="1">
            <a:off x="2051421" y="4155003"/>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4" name="Text Box 13"/>
          <p:cNvSpPr txBox="1">
            <a:spLocks noChangeArrowheads="1"/>
          </p:cNvSpPr>
          <p:nvPr/>
        </p:nvSpPr>
        <p:spPr bwMode="auto">
          <a:xfrm>
            <a:off x="2340645" y="4021138"/>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5" name="Line 14"/>
          <p:cNvSpPr>
            <a:spLocks noChangeShapeType="1"/>
          </p:cNvSpPr>
          <p:nvPr/>
        </p:nvSpPr>
        <p:spPr bwMode="auto">
          <a:xfrm>
            <a:off x="7163171"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6" name="Line 15"/>
          <p:cNvSpPr>
            <a:spLocks noChangeShapeType="1"/>
          </p:cNvSpPr>
          <p:nvPr/>
        </p:nvSpPr>
        <p:spPr bwMode="auto">
          <a:xfrm flipV="1">
            <a:off x="3402384" y="4152899"/>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7" name="Text Box 16"/>
          <p:cNvSpPr txBox="1">
            <a:spLocks noChangeArrowheads="1"/>
          </p:cNvSpPr>
          <p:nvPr/>
        </p:nvSpPr>
        <p:spPr bwMode="auto">
          <a:xfrm>
            <a:off x="3757972"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8" name="Line 20"/>
          <p:cNvSpPr>
            <a:spLocks noChangeShapeType="1"/>
          </p:cNvSpPr>
          <p:nvPr/>
        </p:nvSpPr>
        <p:spPr bwMode="auto">
          <a:xfrm>
            <a:off x="3367459" y="4048125"/>
            <a:ext cx="0" cy="984250"/>
          </a:xfrm>
          <a:prstGeom prst="line">
            <a:avLst/>
          </a:prstGeom>
          <a:noFill/>
          <a:ln w="9525">
            <a:solidFill>
              <a:schemeClr val="tx1"/>
            </a:solidFill>
            <a:miter lim="800000"/>
            <a:headEnd/>
            <a:tailEnd/>
          </a:ln>
        </p:spPr>
        <p:txBody>
          <a:bodyPr wrap="none" anchor="ctr"/>
          <a:lstStyle/>
          <a:p>
            <a:endParaRPr lang="en-US"/>
          </a:p>
        </p:txBody>
      </p:sp>
      <p:sp>
        <p:nvSpPr>
          <p:cNvPr id="20499" name="AutoShape 21"/>
          <p:cNvSpPr>
            <a:spLocks noChangeArrowheads="1"/>
          </p:cNvSpPr>
          <p:nvPr/>
        </p:nvSpPr>
        <p:spPr bwMode="auto">
          <a:xfrm>
            <a:off x="2027605" y="2763839"/>
            <a:ext cx="88900"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4445370" y="3133725"/>
            <a:ext cx="104776"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062162" y="2757488"/>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395664" y="3448049"/>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4492995" y="2633662"/>
            <a:ext cx="3365501" cy="814387"/>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836022" y="2495550"/>
            <a:ext cx="1928812" cy="962024"/>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4483470" y="2819400"/>
            <a:ext cx="1366839" cy="628648"/>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flipV="1">
            <a:off x="5845547" y="2809874"/>
            <a:ext cx="2009774" cy="9525"/>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a:off x="7075857" y="2819400"/>
            <a:ext cx="84139" cy="311150"/>
          </a:xfrm>
          <a:prstGeom prst="upArrow">
            <a:avLst>
              <a:gd name="adj1" fmla="val 50000"/>
              <a:gd name="adj2" fmla="val 91518"/>
            </a:avLst>
          </a:prstGeom>
          <a:solidFill>
            <a:srgbClr val="FFFF00"/>
          </a:solidFill>
          <a:ln w="9525" algn="ctr">
            <a:solidFill>
              <a:schemeClr val="tx1"/>
            </a:solidFill>
            <a:miter lim="800000"/>
            <a:headEnd/>
            <a:tailEnd/>
          </a:ln>
        </p:spPr>
        <p:txBody>
          <a:bodyPr wrap="none" anchor="ctr"/>
          <a:lstStyle/>
          <a:p>
            <a:endParaRPr lang="en-US"/>
          </a:p>
        </p:txBody>
      </p:sp>
      <p:sp>
        <p:nvSpPr>
          <p:cNvPr id="20508" name="Line 66"/>
          <p:cNvSpPr>
            <a:spLocks noChangeShapeType="1"/>
          </p:cNvSpPr>
          <p:nvPr/>
        </p:nvSpPr>
        <p:spPr bwMode="auto">
          <a:xfrm>
            <a:off x="27848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09" name="Line 67"/>
          <p:cNvSpPr>
            <a:spLocks noChangeShapeType="1"/>
          </p:cNvSpPr>
          <p:nvPr/>
        </p:nvSpPr>
        <p:spPr bwMode="auto">
          <a:xfrm flipV="1">
            <a:off x="2784846" y="4625181"/>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0" name="Text Box 68"/>
          <p:cNvSpPr txBox="1">
            <a:spLocks noChangeArrowheads="1"/>
          </p:cNvSpPr>
          <p:nvPr/>
        </p:nvSpPr>
        <p:spPr bwMode="auto">
          <a:xfrm>
            <a:off x="2897559" y="4681538"/>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1</a:t>
            </a:r>
          </a:p>
        </p:txBody>
      </p:sp>
      <p:sp>
        <p:nvSpPr>
          <p:cNvPr id="20511" name="Line 69"/>
          <p:cNvSpPr>
            <a:spLocks noChangeShapeType="1"/>
          </p:cNvSpPr>
          <p:nvPr/>
        </p:nvSpPr>
        <p:spPr bwMode="auto">
          <a:xfrm>
            <a:off x="4486275" y="4152899"/>
            <a:ext cx="1352550" cy="210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2" name="Line 70"/>
          <p:cNvSpPr>
            <a:spLocks noChangeShapeType="1"/>
          </p:cNvSpPr>
          <p:nvPr/>
        </p:nvSpPr>
        <p:spPr bwMode="auto">
          <a:xfrm>
            <a:off x="449934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513" name="Text Box 71"/>
          <p:cNvSpPr txBox="1">
            <a:spLocks noChangeArrowheads="1"/>
          </p:cNvSpPr>
          <p:nvPr/>
        </p:nvSpPr>
        <p:spPr bwMode="auto">
          <a:xfrm>
            <a:off x="5055270" y="3979862"/>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20514" name="Line 72"/>
          <p:cNvSpPr>
            <a:spLocks noChangeShapeType="1"/>
          </p:cNvSpPr>
          <p:nvPr/>
        </p:nvSpPr>
        <p:spPr bwMode="auto">
          <a:xfrm>
            <a:off x="5843959" y="3990975"/>
            <a:ext cx="0" cy="984250"/>
          </a:xfrm>
          <a:prstGeom prst="line">
            <a:avLst/>
          </a:prstGeom>
          <a:noFill/>
          <a:ln w="9525">
            <a:solidFill>
              <a:schemeClr val="tx1"/>
            </a:solidFill>
            <a:miter lim="800000"/>
            <a:headEnd/>
            <a:tailEnd/>
          </a:ln>
        </p:spPr>
        <p:txBody>
          <a:bodyPr wrap="none" anchor="ctr"/>
          <a:lstStyle/>
          <a:p>
            <a:endParaRPr lang="en-US"/>
          </a:p>
        </p:txBody>
      </p:sp>
      <p:sp>
        <p:nvSpPr>
          <p:cNvPr id="20515" name="Line 73"/>
          <p:cNvSpPr>
            <a:spLocks noChangeShapeType="1"/>
          </p:cNvSpPr>
          <p:nvPr/>
        </p:nvSpPr>
        <p:spPr bwMode="auto">
          <a:xfrm>
            <a:off x="64805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16" name="Line 74"/>
          <p:cNvSpPr>
            <a:spLocks noChangeShapeType="1"/>
          </p:cNvSpPr>
          <p:nvPr/>
        </p:nvSpPr>
        <p:spPr bwMode="auto">
          <a:xfrm>
            <a:off x="5842370" y="4625180"/>
            <a:ext cx="634629"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7" name="Text Box 75"/>
          <p:cNvSpPr txBox="1">
            <a:spLocks noChangeArrowheads="1"/>
          </p:cNvSpPr>
          <p:nvPr/>
        </p:nvSpPr>
        <p:spPr bwMode="auto">
          <a:xfrm>
            <a:off x="6012234" y="4660807"/>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20518" name="Line 76"/>
          <p:cNvSpPr>
            <a:spLocks noChangeShapeType="1"/>
          </p:cNvSpPr>
          <p:nvPr/>
        </p:nvSpPr>
        <p:spPr bwMode="auto">
          <a:xfrm flipV="1">
            <a:off x="3373809" y="4622800"/>
            <a:ext cx="235902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9" name="Text Box 77"/>
          <p:cNvSpPr txBox="1">
            <a:spLocks noChangeArrowheads="1"/>
          </p:cNvSpPr>
          <p:nvPr/>
        </p:nvSpPr>
        <p:spPr bwMode="auto">
          <a:xfrm>
            <a:off x="4283446" y="4441825"/>
            <a:ext cx="323850" cy="366713"/>
          </a:xfrm>
          <a:prstGeom prst="rect">
            <a:avLst/>
          </a:prstGeom>
          <a:solidFill>
            <a:schemeClr val="bg1"/>
          </a:solidFill>
          <a:ln w="9525" algn="ctr">
            <a:noFill/>
            <a:miter lim="800000"/>
            <a:headEnd/>
            <a:tailEnd/>
          </a:ln>
        </p:spPr>
        <p:txBody>
          <a:bodyPr wrap="none">
            <a:spAutoFit/>
          </a:bodyPr>
          <a:lstStyle/>
          <a:p>
            <a:r>
              <a:rPr lang="en-US" sz="1800"/>
              <a:t>d</a:t>
            </a:r>
            <a:endParaRPr lang="en-US" sz="1800" baseline="-25000"/>
          </a:p>
        </p:txBody>
      </p:sp>
      <p:sp>
        <p:nvSpPr>
          <p:cNvPr id="20520" name="Line 79"/>
          <p:cNvSpPr>
            <a:spLocks noChangeShapeType="1"/>
          </p:cNvSpPr>
          <p:nvPr/>
        </p:nvSpPr>
        <p:spPr bwMode="auto">
          <a:xfrm flipV="1">
            <a:off x="5850309" y="4152622"/>
            <a:ext cx="131127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21" name="Text Box 78"/>
          <p:cNvSpPr txBox="1">
            <a:spLocks noChangeArrowheads="1"/>
          </p:cNvSpPr>
          <p:nvPr/>
        </p:nvSpPr>
        <p:spPr bwMode="auto">
          <a:xfrm>
            <a:off x="6301147"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42" name="Text Box 7"/>
          <p:cNvSpPr txBox="1">
            <a:spLocks noChangeArrowheads="1"/>
          </p:cNvSpPr>
          <p:nvPr/>
        </p:nvSpPr>
        <p:spPr bwMode="auto">
          <a:xfrm>
            <a:off x="6954776" y="3113741"/>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endParaRPr lang="en-US" sz="1800" dirty="0">
              <a:latin typeface="Times New Roman" pitchFamily="18" charset="0"/>
              <a:cs typeface="Times New Roman" pitchFamily="18" charset="0"/>
            </a:endParaRPr>
          </a:p>
        </p:txBody>
      </p:sp>
      <p:sp>
        <p:nvSpPr>
          <p:cNvPr id="46" name="Line 24"/>
          <p:cNvSpPr>
            <a:spLocks noChangeShapeType="1"/>
          </p:cNvSpPr>
          <p:nvPr/>
        </p:nvSpPr>
        <p:spPr bwMode="auto">
          <a:xfrm flipV="1">
            <a:off x="4491038" y="3448047"/>
            <a:ext cx="1352550" cy="4765"/>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2755798" y="3111819"/>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3965584" y="3107040"/>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5151555" y="3111787"/>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456601" y="3111771"/>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4" name="Text Box 7"/>
          <p:cNvSpPr txBox="1">
            <a:spLocks noChangeArrowheads="1"/>
          </p:cNvSpPr>
          <p:nvPr/>
        </p:nvSpPr>
        <p:spPr bwMode="auto">
          <a:xfrm>
            <a:off x="4304442" y="2487333"/>
            <a:ext cx="449162" cy="830997"/>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1</a:t>
            </a:r>
          </a:p>
          <a:p>
            <a:r>
              <a:rPr lang="en-US" sz="1800" dirty="0"/>
              <a:t>O</a:t>
            </a:r>
            <a:r>
              <a:rPr lang="en-US" sz="1800" baseline="-25000" dirty="0"/>
              <a:t>2</a:t>
            </a:r>
          </a:p>
          <a:p>
            <a:endParaRPr lang="en-US" sz="1800" baseline="-25000" dirty="0">
              <a:latin typeface="Times New Roman" pitchFamily="18" charset="0"/>
              <a:cs typeface="Times New Roman" pitchFamily="18" charset="0"/>
            </a:endParaRPr>
          </a:p>
        </p:txBody>
      </p:sp>
      <p:sp>
        <p:nvSpPr>
          <p:cNvPr id="55" name="Oval 54"/>
          <p:cNvSpPr/>
          <p:nvPr/>
        </p:nvSpPr>
        <p:spPr bwMode="auto">
          <a:xfrm>
            <a:off x="44798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7"/>
          <p:cNvSpPr txBox="1">
            <a:spLocks noChangeArrowheads="1"/>
          </p:cNvSpPr>
          <p:nvPr/>
        </p:nvSpPr>
        <p:spPr bwMode="auto">
          <a:xfrm>
            <a:off x="2924584" y="2773083"/>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p>
        </p:txBody>
      </p:sp>
      <p:sp>
        <p:nvSpPr>
          <p:cNvPr id="51" name="Text Box 13"/>
          <p:cNvSpPr txBox="1">
            <a:spLocks noChangeArrowheads="1"/>
          </p:cNvSpPr>
          <p:nvPr/>
        </p:nvSpPr>
        <p:spPr bwMode="auto">
          <a:xfrm>
            <a:off x="6120663" y="313055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4701442" y="283050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3188080" y="313055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4378705" y="283050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a:t>R. Todd Lines</a:t>
            </a:r>
          </a:p>
        </p:txBody>
      </p:sp>
      <p:sp>
        <p:nvSpPr>
          <p:cNvPr id="20483" name="Rectangle 2"/>
          <p:cNvSpPr>
            <a:spLocks noGrp="1" noChangeArrowheads="1"/>
          </p:cNvSpPr>
          <p:nvPr>
            <p:ph type="title"/>
          </p:nvPr>
        </p:nvSpPr>
        <p:spPr/>
        <p:txBody>
          <a:bodyPr/>
          <a:lstStyle/>
          <a:p>
            <a:pPr eaLnBrk="1" hangingPunct="1"/>
            <a:r>
              <a:rPr lang="en-US"/>
              <a:t>Combination of Lenses</a:t>
            </a:r>
          </a:p>
        </p:txBody>
      </p:sp>
      <p:sp>
        <p:nvSpPr>
          <p:cNvPr id="20485" name="Freeform 4"/>
          <p:cNvSpPr>
            <a:spLocks/>
          </p:cNvSpPr>
          <p:nvPr/>
        </p:nvSpPr>
        <p:spPr bwMode="auto">
          <a:xfrm>
            <a:off x="5390404" y="1533526"/>
            <a:ext cx="323850" cy="3133724"/>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759562" y="2207419"/>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835521" y="3122613"/>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2364248" y="3082925"/>
            <a:ext cx="441146" cy="369332"/>
          </a:xfrm>
          <a:prstGeom prst="rect">
            <a:avLst/>
          </a:prstGeom>
          <a:noFill/>
          <a:ln w="9525" algn="ctr">
            <a:noFill/>
            <a:miter lim="800000"/>
            <a:headEnd/>
            <a:tailEnd/>
          </a:ln>
        </p:spPr>
        <p:txBody>
          <a:bodyPr wrap="none">
            <a:spAutoFit/>
          </a:bodyPr>
          <a:lstStyle/>
          <a:p>
            <a:r>
              <a:rPr lang="en-US" sz="1800" dirty="0"/>
              <a:t>O</a:t>
            </a:r>
            <a:r>
              <a:rPr lang="en-US" sz="1800" baseline="-25000" dirty="0">
                <a:latin typeface="Times New Roman" pitchFamily="18" charset="0"/>
                <a:cs typeface="Times New Roman" pitchFamily="18" charset="0"/>
              </a:rPr>
              <a:t>1</a:t>
            </a:r>
            <a:endParaRPr lang="en-US" sz="1800" dirty="0"/>
          </a:p>
        </p:txBody>
      </p:sp>
      <p:sp>
        <p:nvSpPr>
          <p:cNvPr id="20489" name="Line 8"/>
          <p:cNvSpPr>
            <a:spLocks noChangeShapeType="1"/>
          </p:cNvSpPr>
          <p:nvPr/>
        </p:nvSpPr>
        <p:spPr bwMode="auto">
          <a:xfrm>
            <a:off x="2608634" y="2746376"/>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594347" y="2751138"/>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919538" y="2752725"/>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9" name="AutoShape 21"/>
          <p:cNvSpPr>
            <a:spLocks noChangeArrowheads="1"/>
          </p:cNvSpPr>
          <p:nvPr/>
        </p:nvSpPr>
        <p:spPr bwMode="auto">
          <a:xfrm>
            <a:off x="2561005" y="2754314"/>
            <a:ext cx="45719"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5016870" y="3124200"/>
            <a:ext cx="69480"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595562" y="2747963"/>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929064" y="3438524"/>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5474070" y="4457699"/>
            <a:ext cx="1498230" cy="952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559797" y="2562225"/>
            <a:ext cx="1955428" cy="881062"/>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5016870" y="2266950"/>
            <a:ext cx="2022105" cy="117157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a:off x="5029199" y="3438525"/>
            <a:ext cx="533401" cy="1028700"/>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flipV="1">
            <a:off x="3140915" y="3133725"/>
            <a:ext cx="135685" cy="1352550"/>
          </a:xfrm>
          <a:prstGeom prst="upArrow">
            <a:avLst>
              <a:gd name="adj1" fmla="val 50000"/>
              <a:gd name="adj2" fmla="val 91518"/>
            </a:avLst>
          </a:prstGeom>
          <a:solidFill>
            <a:srgbClr val="FFFF66"/>
          </a:solidFill>
          <a:ln w="9525" algn="ctr">
            <a:solidFill>
              <a:schemeClr val="tx1"/>
            </a:solidFill>
            <a:miter lim="800000"/>
            <a:headEnd/>
            <a:tailEnd/>
          </a:ln>
        </p:spPr>
        <p:txBody>
          <a:bodyPr wrap="none" anchor="ctr"/>
          <a:lstStyle/>
          <a:p>
            <a:endParaRPr lang="en-US"/>
          </a:p>
        </p:txBody>
      </p:sp>
      <p:sp>
        <p:nvSpPr>
          <p:cNvPr id="46" name="Line 24"/>
          <p:cNvSpPr>
            <a:spLocks noChangeShapeType="1"/>
          </p:cNvSpPr>
          <p:nvPr/>
        </p:nvSpPr>
        <p:spPr bwMode="auto">
          <a:xfrm flipV="1">
            <a:off x="5024438" y="3438524"/>
            <a:ext cx="552450" cy="4762"/>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31844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4498984" y="3097515"/>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4826588" y="3102262"/>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226884" y="3102246"/>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2" name="Line 62"/>
          <p:cNvSpPr>
            <a:spLocks noChangeShapeType="1"/>
          </p:cNvSpPr>
          <p:nvPr/>
        </p:nvSpPr>
        <p:spPr bwMode="auto">
          <a:xfrm flipV="1">
            <a:off x="2705100" y="3419475"/>
            <a:ext cx="2876550" cy="1295400"/>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3" name="Line 62"/>
          <p:cNvSpPr>
            <a:spLocks noChangeShapeType="1"/>
          </p:cNvSpPr>
          <p:nvPr/>
        </p:nvSpPr>
        <p:spPr bwMode="auto">
          <a:xfrm flipV="1">
            <a:off x="2724150" y="3428998"/>
            <a:ext cx="2324099" cy="132397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4" name="Line 62"/>
          <p:cNvSpPr>
            <a:spLocks noChangeShapeType="1"/>
          </p:cNvSpPr>
          <p:nvPr/>
        </p:nvSpPr>
        <p:spPr bwMode="auto">
          <a:xfrm flipV="1">
            <a:off x="2524125" y="4476749"/>
            <a:ext cx="3000375" cy="952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61" name="Line 11"/>
          <p:cNvSpPr>
            <a:spLocks noChangeShapeType="1"/>
          </p:cNvSpPr>
          <p:nvPr/>
        </p:nvSpPr>
        <p:spPr bwMode="auto">
          <a:xfrm>
            <a:off x="2594346" y="4746039"/>
            <a:ext cx="0" cy="228600"/>
          </a:xfrm>
          <a:prstGeom prst="line">
            <a:avLst/>
          </a:prstGeom>
          <a:noFill/>
          <a:ln w="9525">
            <a:solidFill>
              <a:schemeClr val="tx1"/>
            </a:solidFill>
            <a:miter lim="800000"/>
            <a:headEnd/>
            <a:tailEnd/>
          </a:ln>
        </p:spPr>
        <p:txBody>
          <a:bodyPr wrap="none" anchor="ctr"/>
          <a:lstStyle/>
          <a:p>
            <a:endParaRPr lang="en-US"/>
          </a:p>
        </p:txBody>
      </p:sp>
      <p:sp>
        <p:nvSpPr>
          <p:cNvPr id="62" name="Line 12"/>
          <p:cNvSpPr>
            <a:spLocks noChangeShapeType="1"/>
          </p:cNvSpPr>
          <p:nvPr/>
        </p:nvSpPr>
        <p:spPr bwMode="auto">
          <a:xfrm flipV="1">
            <a:off x="2603871" y="4860339"/>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3" name="Text Box 13"/>
          <p:cNvSpPr txBox="1">
            <a:spLocks noChangeArrowheads="1"/>
          </p:cNvSpPr>
          <p:nvPr/>
        </p:nvSpPr>
        <p:spPr bwMode="auto">
          <a:xfrm>
            <a:off x="2905118" y="4691062"/>
            <a:ext cx="373820"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4" name="Line 14"/>
          <p:cNvSpPr>
            <a:spLocks noChangeShapeType="1"/>
          </p:cNvSpPr>
          <p:nvPr/>
        </p:nvSpPr>
        <p:spPr bwMode="auto">
          <a:xfrm>
            <a:off x="3200771" y="5736639"/>
            <a:ext cx="0" cy="228600"/>
          </a:xfrm>
          <a:prstGeom prst="line">
            <a:avLst/>
          </a:prstGeom>
          <a:noFill/>
          <a:ln w="9525">
            <a:solidFill>
              <a:schemeClr val="tx1"/>
            </a:solidFill>
            <a:miter lim="800000"/>
            <a:headEnd/>
            <a:tailEnd/>
          </a:ln>
        </p:spPr>
        <p:txBody>
          <a:bodyPr wrap="none" anchor="ctr"/>
          <a:lstStyle/>
          <a:p>
            <a:endParaRPr lang="en-US"/>
          </a:p>
        </p:txBody>
      </p:sp>
      <p:sp>
        <p:nvSpPr>
          <p:cNvPr id="65" name="Line 15"/>
          <p:cNvSpPr>
            <a:spLocks noChangeShapeType="1"/>
          </p:cNvSpPr>
          <p:nvPr/>
        </p:nvSpPr>
        <p:spPr bwMode="auto">
          <a:xfrm flipV="1">
            <a:off x="3954834" y="4858097"/>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6" name="Text Box 16"/>
          <p:cNvSpPr txBox="1">
            <a:spLocks noChangeArrowheads="1"/>
          </p:cNvSpPr>
          <p:nvPr/>
        </p:nvSpPr>
        <p:spPr bwMode="auto">
          <a:xfrm>
            <a:off x="4325650" y="4691062"/>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7" name="Line 20"/>
          <p:cNvSpPr>
            <a:spLocks noChangeShapeType="1"/>
          </p:cNvSpPr>
          <p:nvPr/>
        </p:nvSpPr>
        <p:spPr bwMode="auto">
          <a:xfrm>
            <a:off x="3919909" y="4743450"/>
            <a:ext cx="0" cy="984250"/>
          </a:xfrm>
          <a:prstGeom prst="line">
            <a:avLst/>
          </a:prstGeom>
          <a:noFill/>
          <a:ln w="9525">
            <a:solidFill>
              <a:schemeClr val="tx1"/>
            </a:solidFill>
            <a:miter lim="800000"/>
            <a:headEnd/>
            <a:tailEnd/>
          </a:ln>
        </p:spPr>
        <p:txBody>
          <a:bodyPr wrap="none" anchor="ctr"/>
          <a:lstStyle/>
          <a:p>
            <a:endParaRPr lang="en-US"/>
          </a:p>
        </p:txBody>
      </p:sp>
      <p:sp>
        <p:nvSpPr>
          <p:cNvPr id="68" name="Line 66"/>
          <p:cNvSpPr>
            <a:spLocks noChangeShapeType="1"/>
          </p:cNvSpPr>
          <p:nvPr/>
        </p:nvSpPr>
        <p:spPr bwMode="auto">
          <a:xfrm>
            <a:off x="33563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69" name="Line 67"/>
          <p:cNvSpPr>
            <a:spLocks noChangeShapeType="1"/>
          </p:cNvSpPr>
          <p:nvPr/>
        </p:nvSpPr>
        <p:spPr bwMode="auto">
          <a:xfrm flipV="1">
            <a:off x="3346821" y="5320506"/>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0" name="Text Box 68"/>
          <p:cNvSpPr txBox="1">
            <a:spLocks noChangeArrowheads="1"/>
          </p:cNvSpPr>
          <p:nvPr/>
        </p:nvSpPr>
        <p:spPr bwMode="auto">
          <a:xfrm>
            <a:off x="3421434" y="5376863"/>
            <a:ext cx="344488" cy="366713"/>
          </a:xfrm>
          <a:prstGeom prst="rect">
            <a:avLst/>
          </a:prstGeom>
          <a:solidFill>
            <a:schemeClr val="bg1"/>
          </a:solidFill>
          <a:ln w="9525" algn="ctr">
            <a:noFill/>
            <a:miter lim="800000"/>
            <a:headEnd/>
            <a:tailEnd/>
          </a:ln>
        </p:spPr>
        <p:txBody>
          <a:bodyPr wrap="none">
            <a:spAutoFit/>
          </a:bodyPr>
          <a:lstStyle/>
          <a:p>
            <a:r>
              <a:rPr lang="en-US" sz="1800"/>
              <a:t>f</a:t>
            </a:r>
            <a:r>
              <a:rPr lang="en-US" sz="1800" baseline="-25000"/>
              <a:t>1</a:t>
            </a:r>
          </a:p>
        </p:txBody>
      </p:sp>
      <p:sp>
        <p:nvSpPr>
          <p:cNvPr id="71" name="Line 69"/>
          <p:cNvSpPr>
            <a:spLocks noChangeShapeType="1"/>
          </p:cNvSpPr>
          <p:nvPr/>
        </p:nvSpPr>
        <p:spPr bwMode="auto">
          <a:xfrm>
            <a:off x="5038725" y="4850815"/>
            <a:ext cx="504825" cy="6936"/>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2" name="Line 70"/>
          <p:cNvSpPr>
            <a:spLocks noChangeShapeType="1"/>
          </p:cNvSpPr>
          <p:nvPr/>
        </p:nvSpPr>
        <p:spPr bwMode="auto">
          <a:xfrm>
            <a:off x="5051796" y="4746039"/>
            <a:ext cx="0" cy="228600"/>
          </a:xfrm>
          <a:prstGeom prst="line">
            <a:avLst/>
          </a:prstGeom>
          <a:noFill/>
          <a:ln w="9525">
            <a:solidFill>
              <a:schemeClr val="tx1"/>
            </a:solidFill>
            <a:miter lim="800000"/>
            <a:headEnd/>
            <a:tailEnd/>
          </a:ln>
        </p:spPr>
        <p:txBody>
          <a:bodyPr wrap="none" anchor="ctr"/>
          <a:lstStyle/>
          <a:p>
            <a:endParaRPr lang="en-US"/>
          </a:p>
        </p:txBody>
      </p:sp>
      <p:sp>
        <p:nvSpPr>
          <p:cNvPr id="74" name="Line 72"/>
          <p:cNvSpPr>
            <a:spLocks noChangeShapeType="1"/>
          </p:cNvSpPr>
          <p:nvPr/>
        </p:nvSpPr>
        <p:spPr bwMode="auto">
          <a:xfrm>
            <a:off x="5548683" y="4752975"/>
            <a:ext cx="4391" cy="1257300"/>
          </a:xfrm>
          <a:prstGeom prst="line">
            <a:avLst/>
          </a:prstGeom>
          <a:noFill/>
          <a:ln w="9525">
            <a:solidFill>
              <a:schemeClr val="tx1"/>
            </a:solidFill>
            <a:miter lim="800000"/>
            <a:headEnd/>
            <a:tailEnd/>
          </a:ln>
        </p:spPr>
        <p:txBody>
          <a:bodyPr wrap="none" anchor="ctr"/>
          <a:lstStyle/>
          <a:p>
            <a:endParaRPr lang="en-US"/>
          </a:p>
        </p:txBody>
      </p:sp>
      <p:sp>
        <p:nvSpPr>
          <p:cNvPr id="75" name="Line 73"/>
          <p:cNvSpPr>
            <a:spLocks noChangeShapeType="1"/>
          </p:cNvSpPr>
          <p:nvPr/>
        </p:nvSpPr>
        <p:spPr bwMode="auto">
          <a:xfrm>
            <a:off x="62519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76" name="Line 74"/>
          <p:cNvSpPr>
            <a:spLocks noChangeShapeType="1"/>
          </p:cNvSpPr>
          <p:nvPr/>
        </p:nvSpPr>
        <p:spPr bwMode="auto">
          <a:xfrm>
            <a:off x="5556621" y="5320505"/>
            <a:ext cx="682254"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4" name="Rectangle 83"/>
          <p:cNvSpPr/>
          <p:nvPr/>
        </p:nvSpPr>
        <p:spPr bwMode="auto">
          <a:xfrm>
            <a:off x="5200650" y="4705350"/>
            <a:ext cx="200025" cy="257175"/>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77" name="Text Box 75"/>
          <p:cNvSpPr txBox="1">
            <a:spLocks noChangeArrowheads="1"/>
          </p:cNvSpPr>
          <p:nvPr/>
        </p:nvSpPr>
        <p:spPr bwMode="auto">
          <a:xfrm>
            <a:off x="5736009" y="5356132"/>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78" name="Line 76"/>
          <p:cNvSpPr>
            <a:spLocks noChangeShapeType="1"/>
          </p:cNvSpPr>
          <p:nvPr/>
        </p:nvSpPr>
        <p:spPr bwMode="auto">
          <a:xfrm>
            <a:off x="3926259" y="5322887"/>
            <a:ext cx="1617291" cy="1587"/>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9" name="Text Box 77"/>
          <p:cNvSpPr txBox="1">
            <a:spLocks noChangeArrowheads="1"/>
          </p:cNvSpPr>
          <p:nvPr/>
        </p:nvSpPr>
        <p:spPr bwMode="auto">
          <a:xfrm>
            <a:off x="4607296" y="5127625"/>
            <a:ext cx="323850" cy="366713"/>
          </a:xfrm>
          <a:prstGeom prst="rect">
            <a:avLst/>
          </a:prstGeom>
          <a:solidFill>
            <a:schemeClr val="bg1"/>
          </a:solidFill>
          <a:ln w="9525" algn="ctr">
            <a:noFill/>
            <a:miter lim="800000"/>
            <a:headEnd/>
            <a:tailEnd/>
          </a:ln>
        </p:spPr>
        <p:txBody>
          <a:bodyPr wrap="none">
            <a:spAutoFit/>
          </a:bodyPr>
          <a:lstStyle/>
          <a:p>
            <a:r>
              <a:rPr lang="en-US" sz="1800" dirty="0"/>
              <a:t>d</a:t>
            </a:r>
            <a:endParaRPr lang="en-US" sz="1800" baseline="-25000" dirty="0"/>
          </a:p>
        </p:txBody>
      </p:sp>
      <p:sp>
        <p:nvSpPr>
          <p:cNvPr id="80" name="Line 79"/>
          <p:cNvSpPr>
            <a:spLocks noChangeShapeType="1"/>
          </p:cNvSpPr>
          <p:nvPr/>
        </p:nvSpPr>
        <p:spPr bwMode="auto">
          <a:xfrm flipV="1">
            <a:off x="3209925" y="5905706"/>
            <a:ext cx="2351460" cy="9318"/>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1" name="Text Box 78"/>
          <p:cNvSpPr txBox="1">
            <a:spLocks noChangeArrowheads="1"/>
          </p:cNvSpPr>
          <p:nvPr/>
        </p:nvSpPr>
        <p:spPr bwMode="auto">
          <a:xfrm>
            <a:off x="4135150" y="5729287"/>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2</a:t>
            </a:r>
          </a:p>
        </p:txBody>
      </p:sp>
      <p:sp>
        <p:nvSpPr>
          <p:cNvPr id="73" name="Text Box 71"/>
          <p:cNvSpPr txBox="1">
            <a:spLocks noChangeArrowheads="1"/>
          </p:cNvSpPr>
          <p:nvPr/>
        </p:nvSpPr>
        <p:spPr bwMode="auto">
          <a:xfrm>
            <a:off x="5112419" y="4691062"/>
            <a:ext cx="421605" cy="338554"/>
          </a:xfrm>
          <a:prstGeom prst="rect">
            <a:avLst/>
          </a:prstGeom>
          <a:noFill/>
          <a:ln w="9525" algn="ctr">
            <a:noFill/>
            <a:miter lim="800000"/>
            <a:headEnd/>
            <a:tailEnd/>
          </a:ln>
        </p:spPr>
        <p:txBody>
          <a:bodyPr wrap="square">
            <a:spAutoFit/>
          </a:bodyPr>
          <a:lstStyle/>
          <a:p>
            <a:r>
              <a:rPr lang="en-US" sz="1600" dirty="0"/>
              <a:t>s</a:t>
            </a:r>
            <a:r>
              <a:rPr lang="en-US" sz="1600" baseline="-25000" dirty="0"/>
              <a:t>2</a:t>
            </a:r>
          </a:p>
        </p:txBody>
      </p:sp>
      <p:sp>
        <p:nvSpPr>
          <p:cNvPr id="85" name="Text Box 7"/>
          <p:cNvSpPr txBox="1">
            <a:spLocks noChangeArrowheads="1"/>
          </p:cNvSpPr>
          <p:nvPr/>
        </p:nvSpPr>
        <p:spPr bwMode="auto">
          <a:xfrm>
            <a:off x="4881762" y="2647950"/>
            <a:ext cx="385563" cy="430887"/>
          </a:xfrm>
          <a:prstGeom prst="rect">
            <a:avLst/>
          </a:prstGeom>
          <a:noFill/>
          <a:ln w="9525" algn="ctr">
            <a:noFill/>
            <a:miter lim="800000"/>
            <a:headEnd/>
            <a:tailEnd/>
          </a:ln>
        </p:spPr>
        <p:txBody>
          <a:bodyPr wrap="square">
            <a:spAutoFit/>
          </a:bodyPr>
          <a:lstStyle/>
          <a:p>
            <a:r>
              <a:rPr lang="en-US" sz="1100" dirty="0">
                <a:latin typeface="Times New Roman" pitchFamily="18" charset="0"/>
                <a:cs typeface="Times New Roman" pitchFamily="18" charset="0"/>
              </a:rPr>
              <a:t>I</a:t>
            </a:r>
            <a:r>
              <a:rPr lang="en-US" sz="1100" baseline="-25000" dirty="0">
                <a:latin typeface="Times New Roman" pitchFamily="18" charset="0"/>
                <a:cs typeface="Times New Roman" pitchFamily="18" charset="0"/>
              </a:rPr>
              <a:t>1</a:t>
            </a:r>
            <a:r>
              <a:rPr lang="en-US" sz="1100" dirty="0">
                <a:latin typeface="Times New Roman" pitchFamily="18" charset="0"/>
                <a:cs typeface="Times New Roman" pitchFamily="18" charset="0"/>
              </a:rPr>
              <a:t> O</a:t>
            </a:r>
            <a:r>
              <a:rPr lang="en-US" sz="1100" baseline="-25000" dirty="0">
                <a:latin typeface="Times New Roman" pitchFamily="18" charset="0"/>
                <a:cs typeface="Times New Roman" pitchFamily="18" charset="0"/>
              </a:rPr>
              <a:t>2</a:t>
            </a:r>
          </a:p>
        </p:txBody>
      </p:sp>
      <p:sp>
        <p:nvSpPr>
          <p:cNvPr id="86" name="Oval 85"/>
          <p:cNvSpPr/>
          <p:nvPr/>
        </p:nvSpPr>
        <p:spPr bwMode="auto">
          <a:xfrm>
            <a:off x="503227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ChangeAspect="1" noChangeArrowheads="1"/>
          </p:cNvPicPr>
          <p:nvPr/>
        </p:nvPicPr>
        <p:blipFill>
          <a:blip r:embed="rId2" cstate="print"/>
          <a:srcRect/>
          <a:stretch>
            <a:fillRect/>
          </a:stretch>
        </p:blipFill>
        <p:spPr bwMode="auto">
          <a:xfrm>
            <a:off x="1447800" y="1371600"/>
            <a:ext cx="6724650" cy="3781425"/>
          </a:xfrm>
          <a:prstGeom prst="rect">
            <a:avLst/>
          </a:prstGeom>
          <a:noFill/>
          <a:ln w="9525">
            <a:noFill/>
            <a:miter lim="800000"/>
            <a:headEnd/>
            <a:tailEnd/>
          </a:ln>
          <a:effectLst/>
        </p:spPr>
      </p:pic>
      <p:sp>
        <p:nvSpPr>
          <p:cNvPr id="7" name="Freeform 6"/>
          <p:cNvSpPr/>
          <p:nvPr/>
        </p:nvSpPr>
        <p:spPr>
          <a:xfrm>
            <a:off x="4312693" y="2088107"/>
            <a:ext cx="327546" cy="1269242"/>
          </a:xfrm>
          <a:custGeom>
            <a:avLst/>
            <a:gdLst>
              <a:gd name="connsiteX0" fmla="*/ 0 w 327546"/>
              <a:gd name="connsiteY0" fmla="*/ 0 h 1269242"/>
              <a:gd name="connsiteX1" fmla="*/ 313898 w 327546"/>
              <a:gd name="connsiteY1" fmla="*/ 436729 h 1269242"/>
              <a:gd name="connsiteX2" fmla="*/ 81886 w 327546"/>
              <a:gd name="connsiteY2" fmla="*/ 1269242 h 1269242"/>
              <a:gd name="connsiteX3" fmla="*/ 81886 w 327546"/>
              <a:gd name="connsiteY3" fmla="*/ 1269242 h 1269242"/>
            </a:gdLst>
            <a:ahLst/>
            <a:cxnLst>
              <a:cxn ang="0">
                <a:pos x="connsiteX0" y="connsiteY0"/>
              </a:cxn>
              <a:cxn ang="0">
                <a:pos x="connsiteX1" y="connsiteY1"/>
              </a:cxn>
              <a:cxn ang="0">
                <a:pos x="connsiteX2" y="connsiteY2"/>
              </a:cxn>
              <a:cxn ang="0">
                <a:pos x="connsiteX3" y="connsiteY3"/>
              </a:cxn>
            </a:cxnLst>
            <a:rect l="l" t="t" r="r" b="b"/>
            <a:pathLst>
              <a:path w="327546" h="1269242">
                <a:moveTo>
                  <a:pt x="0" y="0"/>
                </a:moveTo>
                <a:cubicBezTo>
                  <a:pt x="150125" y="112594"/>
                  <a:pt x="300250" y="225189"/>
                  <a:pt x="313898" y="436729"/>
                </a:cubicBezTo>
                <a:cubicBezTo>
                  <a:pt x="327546" y="648269"/>
                  <a:pt x="81886" y="1269242"/>
                  <a:pt x="81886" y="1269242"/>
                </a:cubicBezTo>
                <a:lnTo>
                  <a:pt x="81886" y="1269242"/>
                </a:lnTo>
              </a:path>
            </a:pathLst>
          </a:cu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429000" y="1752600"/>
            <a:ext cx="1026435" cy="369332"/>
          </a:xfrm>
          <a:prstGeom prst="rect">
            <a:avLst/>
          </a:prstGeom>
          <a:noFill/>
        </p:spPr>
        <p:txBody>
          <a:bodyPr wrap="square" rtlCol="0">
            <a:spAutoFit/>
          </a:bodyPr>
          <a:lstStyle/>
          <a:p>
            <a:r>
              <a:rPr lang="en-US" dirty="0"/>
              <a:t>Aperture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04900" y="0"/>
            <a:ext cx="697230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223.17.3</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with a separation of 1m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24</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223.17.4</a:t>
            </a:r>
          </a:p>
        </p:txBody>
      </p:sp>
      <p:sp>
        <p:nvSpPr>
          <p:cNvPr id="3" name="Content Placeholder 2"/>
          <p:cNvSpPr>
            <a:spLocks noGrp="1"/>
          </p:cNvSpPr>
          <p:nvPr>
            <p:ph idx="1"/>
          </p:nvPr>
        </p:nvSpPr>
        <p:spPr/>
        <p:txBody>
          <a:bodyPr/>
          <a:lstStyle/>
          <a:p>
            <a:pPr>
              <a:buNone/>
            </a:pPr>
            <a:r>
              <a:rPr lang="en-US" dirty="0"/>
              <a:t>For a camera, usually the object distance is large. If that is true, about how big is the image distance?</a:t>
            </a:r>
          </a:p>
          <a:p>
            <a:pPr marL="514350" indent="-514350">
              <a:buFont typeface="+mj-lt"/>
              <a:buAutoNum type="alphaLcParenR"/>
            </a:pPr>
            <a:r>
              <a:rPr lang="en-US" dirty="0"/>
              <a:t>About 10cm</a:t>
            </a:r>
          </a:p>
          <a:p>
            <a:pPr marL="514350" indent="-514350">
              <a:buFont typeface="+mj-lt"/>
              <a:buAutoNum type="alphaLcParenR"/>
            </a:pPr>
            <a:r>
              <a:rPr lang="en-US" dirty="0"/>
              <a:t>About as big as the focal length</a:t>
            </a:r>
          </a:p>
          <a:p>
            <a:pPr marL="514350" indent="-514350">
              <a:buFont typeface="+mj-lt"/>
              <a:buAutoNum type="alphaLcParenR"/>
            </a:pPr>
            <a:r>
              <a:rPr lang="en-US" dirty="0"/>
              <a:t>About as big as the diameter of the lens</a:t>
            </a:r>
          </a:p>
          <a:p>
            <a:pPr marL="514350" indent="-514350">
              <a:buFont typeface="+mj-lt"/>
              <a:buAutoNum type="alphaLcParenR"/>
            </a:pPr>
            <a:r>
              <a:rPr lang="en-US" dirty="0"/>
              <a:t>About as big as the object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223.17.5</a:t>
            </a:r>
          </a:p>
        </p:txBody>
      </p:sp>
      <p:sp>
        <p:nvSpPr>
          <p:cNvPr id="3" name="Content Placeholder 2"/>
          <p:cNvSpPr>
            <a:spLocks noGrp="1"/>
          </p:cNvSpPr>
          <p:nvPr>
            <p:ph idx="1"/>
          </p:nvPr>
        </p:nvSpPr>
        <p:spPr/>
        <p:txBody>
          <a:bodyPr/>
          <a:lstStyle/>
          <a:p>
            <a:pPr>
              <a:buNone/>
            </a:pPr>
            <a:r>
              <a:rPr lang="en-US" dirty="0"/>
              <a:t>For a camera, usually the object distance is large. If that is true, what can we say about the image size?</a:t>
            </a:r>
          </a:p>
          <a:p>
            <a:pPr marL="514350" indent="-514350">
              <a:buFont typeface="+mj-lt"/>
              <a:buAutoNum type="alphaLcParenR"/>
            </a:pPr>
            <a:r>
              <a:rPr lang="en-US" dirty="0"/>
              <a:t>It’s 10cm</a:t>
            </a:r>
          </a:p>
          <a:p>
            <a:pPr marL="514350" indent="-514350">
              <a:buFont typeface="+mj-lt"/>
              <a:buAutoNum type="alphaLcParenR"/>
            </a:pPr>
            <a:r>
              <a:rPr lang="en-US" dirty="0"/>
              <a:t>It is proportional to the focal length</a:t>
            </a:r>
          </a:p>
          <a:p>
            <a:pPr marL="514350" indent="-514350">
              <a:buFont typeface="+mj-lt"/>
              <a:buAutoNum type="alphaLcParenR"/>
            </a:pPr>
            <a:r>
              <a:rPr lang="en-US" dirty="0"/>
              <a:t>It is proportional to the diameter of the lens</a:t>
            </a:r>
          </a:p>
          <a:p>
            <a:pPr marL="514350" indent="-514350">
              <a:buFont typeface="+mj-lt"/>
              <a:buAutoNum type="alphaLcParenR"/>
            </a:pPr>
            <a:r>
              <a:rPr lang="en-US" dirty="0"/>
              <a:t>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a:t>
            </a:r>
          </a:p>
        </p:txBody>
      </p:sp>
      <p:sp>
        <p:nvSpPr>
          <p:cNvPr id="3" name="Content Placeholder 2"/>
          <p:cNvSpPr>
            <a:spLocks noGrp="1"/>
          </p:cNvSpPr>
          <p:nvPr>
            <p:ph idx="1"/>
          </p:nvPr>
        </p:nvSpPr>
        <p:spPr/>
        <p:txBody>
          <a:bodyPr/>
          <a:lstStyle/>
          <a:p>
            <a:pPr>
              <a:buNone/>
            </a:pPr>
            <a:r>
              <a:rPr lang="en-US" dirty="0"/>
              <a:t>For a camera, usually the object distance is large. What can we say about the intensity of the light that strikes the focal plane array?</a:t>
            </a:r>
          </a:p>
          <a:p>
            <a:pPr marL="514350" indent="-514350">
              <a:buFont typeface="+mj-lt"/>
              <a:buAutoNum type="alphaLcParenR"/>
            </a:pPr>
            <a:r>
              <a:rPr lang="en-US" dirty="0"/>
              <a:t>It’s 10</a:t>
            </a:r>
            <a:r>
              <a:rPr lang="en-US" baseline="30000" dirty="0"/>
              <a:t>2</a:t>
            </a:r>
            <a:r>
              <a:rPr lang="en-US" dirty="0"/>
              <a:t>cm</a:t>
            </a:r>
          </a:p>
          <a:p>
            <a:pPr marL="514350" indent="-514350">
              <a:buFont typeface="+mj-lt"/>
              <a:buAutoNum type="alphaLcParenR"/>
            </a:pPr>
            <a:r>
              <a:rPr lang="en-US" dirty="0"/>
              <a:t>It is proportional to the focal length squared</a:t>
            </a:r>
          </a:p>
          <a:p>
            <a:pPr marL="514350" indent="-514350">
              <a:buFont typeface="+mj-lt"/>
              <a:buAutoNum type="alphaLcParenR"/>
            </a:pPr>
            <a:r>
              <a:rPr lang="en-US" dirty="0"/>
              <a:t>It is proportional to the diameter of the lens squared</a:t>
            </a:r>
          </a:p>
          <a:p>
            <a:pPr marL="514350" indent="-514350">
              <a:buFont typeface="+mj-lt"/>
              <a:buAutoNum type="alphaLcParenR"/>
            </a:pPr>
            <a:r>
              <a:rPr lang="en-US" dirty="0"/>
              <a:t>Nothing squared</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223.17.6.5</a:t>
            </a:r>
          </a:p>
        </p:txBody>
      </p:sp>
      <p:sp>
        <p:nvSpPr>
          <p:cNvPr id="3" name="Content Placeholder 2"/>
          <p:cNvSpPr>
            <a:spLocks noGrp="1"/>
          </p:cNvSpPr>
          <p:nvPr>
            <p:ph idx="1"/>
          </p:nvPr>
        </p:nvSpPr>
        <p:spPr/>
        <p:txBody>
          <a:bodyPr/>
          <a:lstStyle/>
          <a:p>
            <a:pPr>
              <a:buNone/>
            </a:pPr>
            <a:r>
              <a:rPr lang="en-US" dirty="0"/>
              <a:t>For a camera, will a larger or a smaller aperture let in more light?</a:t>
            </a:r>
          </a:p>
          <a:p>
            <a:pPr marL="514350" indent="-514350">
              <a:buFont typeface="+mj-lt"/>
              <a:buAutoNum type="alphaLcParenR"/>
            </a:pPr>
            <a:r>
              <a:rPr lang="en-US" dirty="0"/>
              <a:t>Larger</a:t>
            </a:r>
          </a:p>
          <a:p>
            <a:pPr marL="514350" indent="-514350">
              <a:buFont typeface="+mj-lt"/>
              <a:buAutoNum type="alphaLcParenR"/>
            </a:pPr>
            <a:r>
              <a:rPr lang="en-US" dirty="0"/>
              <a:t>Smaller</a:t>
            </a:r>
          </a:p>
          <a:p>
            <a:pPr marL="514350" indent="-514350">
              <a:buFont typeface="+mj-lt"/>
              <a:buAutoNum type="alphaLcParenR"/>
            </a:pPr>
            <a:r>
              <a:rPr lang="en-US" dirty="0"/>
              <a:t>Impossible to tell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28</a:t>
            </a:fld>
            <a:endParaRPr lang="en-US"/>
          </a:p>
        </p:txBody>
      </p:sp>
    </p:spTree>
    <p:extLst>
      <p:ext uri="{BB962C8B-B14F-4D97-AF65-F5344CB8AC3E}">
        <p14:creationId xmlns:p14="http://schemas.microsoft.com/office/powerpoint/2010/main" val="1020316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223.17.7</a:t>
            </a:r>
          </a:p>
        </p:txBody>
      </p:sp>
      <p:sp>
        <p:nvSpPr>
          <p:cNvPr id="3" name="Content Placeholder 2"/>
          <p:cNvSpPr>
            <a:spLocks noGrp="1"/>
          </p:cNvSpPr>
          <p:nvPr>
            <p:ph idx="1"/>
          </p:nvPr>
        </p:nvSpPr>
        <p:spPr/>
        <p:txBody>
          <a:bodyPr/>
          <a:lstStyle/>
          <a:p>
            <a:pPr>
              <a:buNone/>
            </a:pPr>
            <a:r>
              <a:rPr lang="en-US" dirty="0"/>
              <a:t>What does the f/# tell you?</a:t>
            </a:r>
          </a:p>
          <a:p>
            <a:pPr marL="514350" indent="-514350">
              <a:buFont typeface="+mj-lt"/>
              <a:buAutoNum type="alphaLcParenR"/>
            </a:pPr>
            <a:r>
              <a:rPr lang="en-US" dirty="0"/>
              <a:t>It gives you a relative intensity measurement</a:t>
            </a:r>
          </a:p>
          <a:p>
            <a:pPr marL="514350" indent="-514350">
              <a:buFont typeface="+mj-lt"/>
              <a:buAutoNum type="alphaLcParenR"/>
            </a:pPr>
            <a:r>
              <a:rPr lang="en-US" dirty="0"/>
              <a:t>It tells you how large your lens is</a:t>
            </a:r>
          </a:p>
          <a:p>
            <a:pPr marL="514350" indent="-514350">
              <a:buFont typeface="+mj-lt"/>
              <a:buAutoNum type="alphaLcParenR"/>
            </a:pPr>
            <a:r>
              <a:rPr lang="en-US" dirty="0"/>
              <a:t>It tells you how flat your focal plan array is</a:t>
            </a:r>
          </a:p>
          <a:p>
            <a:pPr marL="514350" indent="-514350">
              <a:buFont typeface="+mj-lt"/>
              <a:buAutoNum type="alphaLcParenR"/>
            </a:pPr>
            <a:r>
              <a:rPr lang="en-US" dirty="0"/>
              <a:t>Still 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3</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509200"/>
          </a:xfrm>
          <a:prstGeom prst="rect">
            <a:avLst/>
          </a:prstGeom>
        </p:spPr>
        <p:txBody>
          <a:bodyPr wrap="square">
            <a:spAutoFit/>
          </a:bodyPr>
          <a:lstStyle/>
          <a:p>
            <a:r>
              <a:rPr lang="en-US" sz="3200" dirty="0"/>
              <a:t> Say we wish to take a picture of Aunt Sally. Aunt Sally is about 1. 5m  tall. She is standing about 5m  away. Then to fit the image of Aunt Sally on our 35mm  detector, we must have	</a:t>
            </a:r>
          </a:p>
          <a:p>
            <a:endParaRPr lang="en-US" sz="3200" dirty="0"/>
          </a:p>
          <a:p>
            <a:r>
              <a:rPr lang="en-US" sz="3200" dirty="0"/>
              <a:t>h=1.5m </a:t>
            </a:r>
          </a:p>
          <a:p>
            <a:r>
              <a:rPr lang="en-US" sz="3200" dirty="0"/>
              <a:t>h′=0.035m </a:t>
            </a:r>
          </a:p>
          <a:p>
            <a:r>
              <a:rPr lang="en-US" sz="3200" dirty="0"/>
              <a:t>s=5m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554555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016758"/>
          </a:xfrm>
          <a:prstGeom prst="rect">
            <a:avLst/>
          </a:prstGeom>
        </p:spPr>
        <p:txBody>
          <a:bodyPr wrap="square">
            <a:spAutoFit/>
          </a:bodyPr>
          <a:lstStyle/>
          <a:p>
            <a:r>
              <a:rPr lang="en-US" sz="3200" dirty="0"/>
              <a:t>Now suppose we want to photograph a 1000m  tower from 2km  away. Then to fit the image of our tower on our 35mm  detector, we must have	</a:t>
            </a:r>
          </a:p>
          <a:p>
            <a:endParaRPr lang="en-US" sz="3200" dirty="0"/>
          </a:p>
          <a:p>
            <a:r>
              <a:rPr lang="en-US" sz="3200" dirty="0"/>
              <a:t>h= 1000m </a:t>
            </a:r>
          </a:p>
          <a:p>
            <a:r>
              <a:rPr lang="en-US" sz="3200" dirty="0"/>
              <a:t>h′=0.035m </a:t>
            </a:r>
          </a:p>
          <a:p>
            <a:r>
              <a:rPr lang="en-US" sz="3200" dirty="0"/>
              <a:t>s= 2000m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129984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09625" y="1109663"/>
            <a:ext cx="7524750" cy="46386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4</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5</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6</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1064</Words>
  <Application>Microsoft Office PowerPoint</Application>
  <PresentationFormat>On-screen Show (4:3)</PresentationFormat>
  <Paragraphs>227</Paragraphs>
  <Slides>32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7" baseType="lpstr">
      <vt:lpstr>Arial</vt:lpstr>
      <vt:lpstr>Calibri</vt:lpstr>
      <vt:lpstr>Times New Roman</vt:lpstr>
      <vt:lpstr>Office Theme</vt:lpstr>
      <vt:lpstr>Equation</vt:lpstr>
      <vt:lpstr>Lecture 17</vt:lpstr>
      <vt:lpstr>PowerPoint Presentation</vt:lpstr>
      <vt:lpstr>PowerPoint Presentation</vt:lpstr>
      <vt:lpstr>PowerPoint Presentation</vt:lpstr>
      <vt:lpstr>PowerPoint Presentation</vt:lpstr>
      <vt:lpstr>PowerPoint Presentation</vt:lpstr>
      <vt:lpstr>Question 223.16.8</vt:lpstr>
      <vt:lpstr>Question 223.16.9</vt:lpstr>
      <vt:lpstr>Question 223.16.10</vt:lpstr>
      <vt:lpstr>Question 223.26.4.6</vt:lpstr>
      <vt:lpstr>Question 223.16.11</vt:lpstr>
      <vt:lpstr>Question 223.16.12</vt:lpstr>
      <vt:lpstr>Question 223.15.8</vt:lpstr>
      <vt:lpstr>Question 223.15.8</vt:lpstr>
      <vt:lpstr>Question 223.15.8</vt:lpstr>
      <vt:lpstr>Question 223.17.1</vt:lpstr>
      <vt:lpstr>Question 223.17.2</vt:lpstr>
      <vt:lpstr>PowerPoint Presentation</vt:lpstr>
      <vt:lpstr>PowerPoint Presentation</vt:lpstr>
      <vt:lpstr>PowerPoint Presentation</vt:lpstr>
      <vt:lpstr>Combination of Lenses</vt:lpstr>
      <vt:lpstr>PowerPoint Presentation</vt:lpstr>
      <vt:lpstr>PowerPoint Presentation</vt:lpstr>
      <vt:lpstr>Question 223.17.3</vt:lpstr>
      <vt:lpstr>Question 223.17.4</vt:lpstr>
      <vt:lpstr>Question 223.17.5</vt:lpstr>
      <vt:lpstr>Question 223.17.6</vt:lpstr>
      <vt:lpstr>Question 223.17.6.5</vt:lpstr>
      <vt:lpstr>Question 223.17.7</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cp:lastPrinted>2014-05-19T19:17:53Z</cp:lastPrinted>
  <dcterms:created xsi:type="dcterms:W3CDTF">2011-10-09T00:42:27Z</dcterms:created>
  <dcterms:modified xsi:type="dcterms:W3CDTF">2023-10-07T00:08:49Z</dcterms:modified>
</cp:coreProperties>
</file>