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1090" r:id="rId2"/>
    <p:sldId id="256" r:id="rId3"/>
    <p:sldId id="289" r:id="rId4"/>
    <p:sldId id="257" r:id="rId5"/>
    <p:sldId id="258" r:id="rId6"/>
    <p:sldId id="259" r:id="rId7"/>
    <p:sldId id="260" r:id="rId8"/>
    <p:sldId id="288" r:id="rId9"/>
    <p:sldId id="285" r:id="rId10"/>
    <p:sldId id="286" r:id="rId11"/>
    <p:sldId id="292" r:id="rId12"/>
    <p:sldId id="287" r:id="rId13"/>
    <p:sldId id="1091" r:id="rId14"/>
    <p:sldId id="261" r:id="rId15"/>
    <p:sldId id="262" r:id="rId16"/>
    <p:sldId id="263" r:id="rId17"/>
    <p:sldId id="264" r:id="rId18"/>
    <p:sldId id="265" r:id="rId19"/>
    <p:sldId id="266" r:id="rId20"/>
    <p:sldId id="270" r:id="rId21"/>
    <p:sldId id="267" r:id="rId22"/>
    <p:sldId id="271" r:id="rId23"/>
    <p:sldId id="1092" r:id="rId24"/>
    <p:sldId id="273" r:id="rId25"/>
    <p:sldId id="274" r:id="rId26"/>
    <p:sldId id="1284" r:id="rId27"/>
    <p:sldId id="1285" r:id="rId28"/>
    <p:sldId id="275" r:id="rId29"/>
    <p:sldId id="1286" r:id="rId30"/>
    <p:sldId id="1287" r:id="rId31"/>
    <p:sldId id="1288" r:id="rId32"/>
    <p:sldId id="1289" r:id="rId33"/>
    <p:sldId id="671" r:id="rId34"/>
    <p:sldId id="672" r:id="rId35"/>
    <p:sldId id="272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1290" r:id="rId44"/>
    <p:sldId id="682" r:id="rId45"/>
    <p:sldId id="673" r:id="rId46"/>
    <p:sldId id="674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CEF56-FDB4-4CA0-92D3-5CFEA9BC74BE}" v="2" dt="2023-10-11T00:16:2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C3CEF56-FDB4-4CA0-92D3-5CFEA9BC74BE}"/>
    <pc:docChg chg="custSel addSld delSld modSld sldOrd">
      <pc:chgData name="Lines, Todd" userId="afaf7c3a-e8aa-4568-882a-02ad8f9e19b0" providerId="ADAL" clId="{0C3CEF56-FDB4-4CA0-92D3-5CFEA9BC74BE}" dt="2023-10-11T00:20:06.522" v="377"/>
      <pc:docMkLst>
        <pc:docMk/>
      </pc:docMkLst>
      <pc:sldChg chg="ord">
        <pc:chgData name="Lines, Todd" userId="afaf7c3a-e8aa-4568-882a-02ad8f9e19b0" providerId="ADAL" clId="{0C3CEF56-FDB4-4CA0-92D3-5CFEA9BC74BE}" dt="2023-10-11T00:19:37.609" v="375"/>
        <pc:sldMkLst>
          <pc:docMk/>
          <pc:sldMk cId="0" sldId="272"/>
        </pc:sldMkLst>
      </pc:sldChg>
      <pc:sldChg chg="add del">
        <pc:chgData name="Lines, Todd" userId="afaf7c3a-e8aa-4568-882a-02ad8f9e19b0" providerId="ADAL" clId="{0C3CEF56-FDB4-4CA0-92D3-5CFEA9BC74BE}" dt="2023-10-11T00:18:53.312" v="369" actId="47"/>
        <pc:sldMkLst>
          <pc:docMk/>
          <pc:sldMk cId="0" sldId="495"/>
        </pc:sldMkLst>
      </pc:sldChg>
      <pc:sldChg chg="add del">
        <pc:chgData name="Lines, Todd" userId="afaf7c3a-e8aa-4568-882a-02ad8f9e19b0" providerId="ADAL" clId="{0C3CEF56-FDB4-4CA0-92D3-5CFEA9BC74BE}" dt="2023-10-11T00:18:56.501" v="370" actId="47"/>
        <pc:sldMkLst>
          <pc:docMk/>
          <pc:sldMk cId="0" sldId="515"/>
        </pc:sldMkLst>
      </pc:sldChg>
      <pc:sldChg chg="add del">
        <pc:chgData name="Lines, Todd" userId="afaf7c3a-e8aa-4568-882a-02ad8f9e19b0" providerId="ADAL" clId="{0C3CEF56-FDB4-4CA0-92D3-5CFEA9BC74BE}" dt="2023-10-11T00:18:58.575" v="371" actId="47"/>
        <pc:sldMkLst>
          <pc:docMk/>
          <pc:sldMk cId="0" sldId="516"/>
        </pc:sldMkLst>
      </pc:sldChg>
      <pc:sldChg chg="add del">
        <pc:chgData name="Lines, Todd" userId="afaf7c3a-e8aa-4568-882a-02ad8f9e19b0" providerId="ADAL" clId="{0C3CEF56-FDB4-4CA0-92D3-5CFEA9BC74BE}" dt="2023-10-11T00:18:49.638" v="368" actId="47"/>
        <pc:sldMkLst>
          <pc:docMk/>
          <pc:sldMk cId="0" sldId="519"/>
        </pc:sldMkLst>
      </pc:sldChg>
      <pc:sldChg chg="add del">
        <pc:chgData name="Lines, Todd" userId="afaf7c3a-e8aa-4568-882a-02ad8f9e19b0" providerId="ADAL" clId="{0C3CEF56-FDB4-4CA0-92D3-5CFEA9BC74BE}" dt="2023-10-11T00:18:45.298" v="367" actId="47"/>
        <pc:sldMkLst>
          <pc:docMk/>
          <pc:sldMk cId="0" sldId="658"/>
        </pc:sldMkLst>
      </pc:sldChg>
      <pc:sldChg chg="add ord">
        <pc:chgData name="Lines, Todd" userId="afaf7c3a-e8aa-4568-882a-02ad8f9e19b0" providerId="ADAL" clId="{0C3CEF56-FDB4-4CA0-92D3-5CFEA9BC74BE}" dt="2023-10-11T00:19:30.330" v="373"/>
        <pc:sldMkLst>
          <pc:docMk/>
          <pc:sldMk cId="0" sldId="671"/>
        </pc:sldMkLst>
      </pc:sldChg>
      <pc:sldChg chg="add ord">
        <pc:chgData name="Lines, Todd" userId="afaf7c3a-e8aa-4568-882a-02ad8f9e19b0" providerId="ADAL" clId="{0C3CEF56-FDB4-4CA0-92D3-5CFEA9BC74BE}" dt="2023-10-11T00:19:30.330" v="373"/>
        <pc:sldMkLst>
          <pc:docMk/>
          <pc:sldMk cId="0" sldId="672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673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674"/>
        </pc:sldMkLst>
      </pc:sldChg>
      <pc:sldChg chg="add ord">
        <pc:chgData name="Lines, Todd" userId="afaf7c3a-e8aa-4568-882a-02ad8f9e19b0" providerId="ADAL" clId="{0C3CEF56-FDB4-4CA0-92D3-5CFEA9BC74BE}" dt="2023-10-11T00:20:06.522" v="377"/>
        <pc:sldMkLst>
          <pc:docMk/>
          <pc:sldMk cId="0" sldId="682"/>
        </pc:sldMkLst>
      </pc:sldChg>
      <pc:sldChg chg="add ord">
        <pc:chgData name="Lines, Todd" userId="afaf7c3a-e8aa-4568-882a-02ad8f9e19b0" providerId="ADAL" clId="{0C3CEF56-FDB4-4CA0-92D3-5CFEA9BC74BE}" dt="2023-10-10T23:44:39.633" v="6"/>
        <pc:sldMkLst>
          <pc:docMk/>
          <pc:sldMk cId="0" sldId="1090"/>
        </pc:sldMkLst>
      </pc:sldChg>
      <pc:sldChg chg="add ord">
        <pc:chgData name="Lines, Todd" userId="afaf7c3a-e8aa-4568-882a-02ad8f9e19b0" providerId="ADAL" clId="{0C3CEF56-FDB4-4CA0-92D3-5CFEA9BC74BE}" dt="2023-10-11T00:03:36.500" v="18"/>
        <pc:sldMkLst>
          <pc:docMk/>
          <pc:sldMk cId="0" sldId="1091"/>
        </pc:sldMkLst>
      </pc:sldChg>
      <pc:sldChg chg="modSp new mod">
        <pc:chgData name="Lines, Todd" userId="afaf7c3a-e8aa-4568-882a-02ad8f9e19b0" providerId="ADAL" clId="{0C3CEF56-FDB4-4CA0-92D3-5CFEA9BC74BE}" dt="2023-10-11T00:14:00.008" v="350" actId="20577"/>
        <pc:sldMkLst>
          <pc:docMk/>
          <pc:sldMk cId="618571745" sldId="1092"/>
        </pc:sldMkLst>
        <pc:spChg chg="mod">
          <ac:chgData name="Lines, Todd" userId="afaf7c3a-e8aa-4568-882a-02ad8f9e19b0" providerId="ADAL" clId="{0C3CEF56-FDB4-4CA0-92D3-5CFEA9BC74BE}" dt="2023-10-11T00:12:14.429" v="33" actId="20577"/>
          <ac:spMkLst>
            <pc:docMk/>
            <pc:sldMk cId="618571745" sldId="1092"/>
            <ac:spMk id="2" creationId="{8E57C320-8316-5B60-42C5-D3EC777D7D37}"/>
          </ac:spMkLst>
        </pc:spChg>
        <pc:spChg chg="mod">
          <ac:chgData name="Lines, Todd" userId="afaf7c3a-e8aa-4568-882a-02ad8f9e19b0" providerId="ADAL" clId="{0C3CEF56-FDB4-4CA0-92D3-5CFEA9BC74BE}" dt="2023-10-11T00:14:00.008" v="350" actId="20577"/>
          <ac:spMkLst>
            <pc:docMk/>
            <pc:sldMk cId="618571745" sldId="1092"/>
            <ac:spMk id="3" creationId="{4C9C059B-6014-B5E0-51ED-7E3106A194D6}"/>
          </ac:spMkLst>
        </pc:spChg>
      </pc:sldChg>
      <pc:sldChg chg="add ord">
        <pc:chgData name="Lines, Todd" userId="afaf7c3a-e8aa-4568-882a-02ad8f9e19b0" providerId="ADAL" clId="{0C3CEF56-FDB4-4CA0-92D3-5CFEA9BC74BE}" dt="2023-10-11T00:16:55.764" v="353"/>
        <pc:sldMkLst>
          <pc:docMk/>
          <pc:sldMk cId="0" sldId="1284"/>
        </pc:sldMkLst>
      </pc:sldChg>
      <pc:sldChg chg="add ord">
        <pc:chgData name="Lines, Todd" userId="afaf7c3a-e8aa-4568-882a-02ad8f9e19b0" providerId="ADAL" clId="{0C3CEF56-FDB4-4CA0-92D3-5CFEA9BC74BE}" dt="2023-10-11T00:16:55.764" v="353"/>
        <pc:sldMkLst>
          <pc:docMk/>
          <pc:sldMk cId="0" sldId="1285"/>
        </pc:sldMkLst>
      </pc:sldChg>
      <pc:sldChg chg="modSp add mod ord">
        <pc:chgData name="Lines, Todd" userId="afaf7c3a-e8aa-4568-882a-02ad8f9e19b0" providerId="ADAL" clId="{0C3CEF56-FDB4-4CA0-92D3-5CFEA9BC74BE}" dt="2023-10-11T00:17:58.537" v="364"/>
        <pc:sldMkLst>
          <pc:docMk/>
          <pc:sldMk cId="0" sldId="1286"/>
        </pc:sldMkLst>
        <pc:spChg chg="mod">
          <ac:chgData name="Lines, Todd" userId="afaf7c3a-e8aa-4568-882a-02ad8f9e19b0" providerId="ADAL" clId="{0C3CEF56-FDB4-4CA0-92D3-5CFEA9BC74BE}" dt="2023-10-11T00:17:30.730" v="362" actId="1038"/>
          <ac:spMkLst>
            <pc:docMk/>
            <pc:sldMk cId="0" sldId="1286"/>
            <ac:spMk id="1363986" creationId="{00000000-0000-0000-0000-000000000000}"/>
          </ac:spMkLst>
        </pc:spChg>
      </pc:sldChg>
      <pc:sldChg chg="add ord">
        <pc:chgData name="Lines, Todd" userId="afaf7c3a-e8aa-4568-882a-02ad8f9e19b0" providerId="ADAL" clId="{0C3CEF56-FDB4-4CA0-92D3-5CFEA9BC74BE}" dt="2023-10-11T00:17:58.537" v="364"/>
        <pc:sldMkLst>
          <pc:docMk/>
          <pc:sldMk cId="0" sldId="1287"/>
        </pc:sldMkLst>
      </pc:sldChg>
      <pc:sldChg chg="add ord">
        <pc:chgData name="Lines, Todd" userId="afaf7c3a-e8aa-4568-882a-02ad8f9e19b0" providerId="ADAL" clId="{0C3CEF56-FDB4-4CA0-92D3-5CFEA9BC74BE}" dt="2023-10-11T00:18:19.597" v="366"/>
        <pc:sldMkLst>
          <pc:docMk/>
          <pc:sldMk cId="0" sldId="1288"/>
        </pc:sldMkLst>
      </pc:sldChg>
      <pc:sldChg chg="add ord">
        <pc:chgData name="Lines, Todd" userId="afaf7c3a-e8aa-4568-882a-02ad8f9e19b0" providerId="ADAL" clId="{0C3CEF56-FDB4-4CA0-92D3-5CFEA9BC74BE}" dt="2023-10-11T00:18:19.597" v="366"/>
        <pc:sldMkLst>
          <pc:docMk/>
          <pc:sldMk cId="0" sldId="1289"/>
        </pc:sldMkLst>
      </pc:sldChg>
      <pc:sldChg chg="add">
        <pc:chgData name="Lines, Todd" userId="afaf7c3a-e8aa-4568-882a-02ad8f9e19b0" providerId="ADAL" clId="{0C3CEF56-FDB4-4CA0-92D3-5CFEA9BC74BE}" dt="2023-10-11T00:16:29.228" v="351"/>
        <pc:sldMkLst>
          <pc:docMk/>
          <pc:sldMk cId="0" sldId="1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5171C-0AC2-4439-B5BF-69052E15AFCD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35BD4-D731-4984-A8F1-FA816FF3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D6A74-DFA5-4DBC-9CE4-97112AA7DD3C}" type="slidenum">
              <a:rPr lang="en-US"/>
              <a:pPr/>
              <a:t>26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1ED8C7-84AB-40F5-A1E4-AAE8841AEC06}" type="slidenum">
              <a:rPr lang="en-US"/>
              <a:pPr/>
              <a:t>27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7BECE1-66E6-44BC-B915-25E2CCA9C150}" type="slidenum">
              <a:rPr lang="en-US"/>
              <a:pPr/>
              <a:t>29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16242-038C-497D-A156-DBF1268EE751}" type="slidenum">
              <a:rPr lang="en-US"/>
              <a:pPr/>
              <a:t>30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D71F5-C978-4389-9FD7-A734BACEB78D}" type="slidenum">
              <a:rPr lang="en-US"/>
              <a:pPr/>
              <a:t>31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FE979-BFCA-47B0-A8CF-37687E509B8D}" type="slidenum">
              <a:rPr lang="en-US"/>
              <a:pPr/>
              <a:t>32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A9044-08EA-4F27-98D3-EFA397FD79D3}" type="slidenum">
              <a:rPr lang="en-US"/>
              <a:pPr/>
              <a:t>43</a:t>
            </a:fld>
            <a:endParaRPr lang="en-US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DDE98-E436-4146-A1EB-01EC884E3D3A}" type="slidenum">
              <a:rPr lang="en-US"/>
              <a:pPr/>
              <a:t>44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1D41-51D8-4A28-AECB-BBB67A1DC14D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B372-BC3F-4120-9574-F4F69E445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223.19.1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Resolution is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ending argument in a debate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ability to distinguish separate point sources in an optical image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bright fringes in a diffraction pattern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The distance between dark fringes in a diffraction pattern</a:t>
            </a:r>
          </a:p>
        </p:txBody>
      </p:sp>
      <p:sp>
        <p:nvSpPr>
          <p:cNvPr id="195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D810-F590-4B45-A8A0-3E825ED5BC2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533400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599" y="4343400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77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9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233.19.2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Cat’s eyes have pupils that can be modeled as vertical slits. At night, would cats be more successful in resolving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Headlights on a distant car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Vertically separated lights on the mast of a distant boat?</a:t>
            </a:r>
          </a:p>
        </p:txBody>
      </p:sp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52729-230B-4551-825F-256A285AE3F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/>
              <a:t>This limiting condition of resolution is called </a:t>
            </a:r>
            <a:r>
              <a:rPr lang="en-US" b="1"/>
              <a:t>Rayleigh’s criterion</a:t>
            </a:r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382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1306513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The angle of separation,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  <a:r>
              <a:rPr lang="en-US" sz="2800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Since </a:t>
            </a:r>
            <a:r>
              <a:rPr lang="en-US" i="1">
                <a:cs typeface="Arial" charset="0"/>
              </a:rPr>
              <a:t>λ</a:t>
            </a:r>
            <a:r>
              <a:rPr lang="en-US" sz="2800"/>
              <a:t> &lt;&lt; </a:t>
            </a:r>
            <a:r>
              <a:rPr lang="en-US" sz="2800" i="1"/>
              <a:t>a</a:t>
            </a:r>
            <a:r>
              <a:rPr lang="en-US" sz="2800"/>
              <a:t> in most situations,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is very small and sin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/>
              <a:t> </a:t>
            </a:r>
            <a:r>
              <a:rPr lang="en-US" sz="2800">
                <a:latin typeface="Symbol" pitchFamily="18" charset="2"/>
              </a:rPr>
              <a:t>» </a:t>
            </a:r>
            <a:r>
              <a:rPr lang="en-US" sz="2800" i="1">
                <a:cs typeface="Arial" charset="0"/>
              </a:rPr>
              <a:t>θ</a:t>
            </a:r>
            <a:endParaRPr lang="en-US" sz="2800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Therefore, the limiting angle (in rad) of resolution for a slit of width </a:t>
            </a:r>
            <a:r>
              <a:rPr lang="en-US" sz="2800" i="1"/>
              <a:t>a</a:t>
            </a:r>
            <a:r>
              <a:rPr lang="en-US" sz="2800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endParaRPr lang="en-US" sz="2800"/>
          </a:p>
          <a:p>
            <a:pPr eaLnBrk="1" hangingPunct="1">
              <a:lnSpc>
                <a:spcPct val="80000"/>
              </a:lnSpc>
            </a:pPr>
            <a:r>
              <a:rPr lang="en-US" sz="2800"/>
              <a:t>To be resolved, the angle subtended by the two sources must be greater than </a:t>
            </a:r>
            <a:r>
              <a:rPr lang="en-US" sz="2800" i="1">
                <a:cs typeface="Arial" charset="0"/>
              </a:rPr>
              <a:t>θ</a:t>
            </a:r>
            <a:r>
              <a:rPr lang="en-US" sz="2800" baseline="-2500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02088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04560" progId="">
                  <p:embed/>
                </p:oleObj>
              </mc:Choice>
              <mc:Fallback>
                <p:oleObj name="Equation" r:id="rId2" imgW="622080" imgH="30456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 sz="2800"/>
              <a:t>The limiting angle of resolution of the circular aperture is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  <a:p>
            <a:pPr lvl="1" eaLnBrk="1" hangingPunct="1"/>
            <a:r>
              <a:rPr lang="en-US" sz="2400" i="1"/>
              <a:t>D</a:t>
            </a:r>
            <a:r>
              <a:rPr lang="en-US" sz="2400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3041650" y="3948113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93480" progId="">
                  <p:embed/>
                </p:oleObj>
              </mc:Choice>
              <mc:Fallback>
                <p:oleObj name="Equation" r:id="rId2" imgW="863280" imgH="393480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3948113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Well Resolved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639888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far apart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well 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629275" y="1500188"/>
          <a:ext cx="2417763" cy="461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400900" imgH="6485714" progId="">
                  <p:embed/>
                </p:oleObj>
              </mc:Choice>
              <mc:Fallback>
                <p:oleObj name="Photo Editor Photo" r:id="rId2" imgW="3400900" imgH="6485714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9275" y="1500188"/>
                        <a:ext cx="2417763" cy="461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Just Resolved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600" y="1481138"/>
            <a:ext cx="3810000" cy="4383087"/>
          </a:xfrm>
        </p:spPr>
        <p:txBody>
          <a:bodyPr/>
          <a:lstStyle/>
          <a:p>
            <a:pPr eaLnBrk="1" hangingPunct="1"/>
            <a:r>
              <a:rPr lang="en-US" sz="2400"/>
              <a:t>The sources are separated by an angle that satisfies Rayleigh’s criterion</a:t>
            </a:r>
          </a:p>
          <a:p>
            <a:pPr eaLnBrk="1" hangingPunct="1"/>
            <a:r>
              <a:rPr lang="en-US" sz="2400"/>
              <a:t>The images are just resolved</a:t>
            </a:r>
          </a:p>
          <a:p>
            <a:pPr eaLnBrk="1" hangingPunct="1"/>
            <a:r>
              <a:rPr lang="en-US" sz="2400"/>
              <a:t>The solid curves are the individual diffraction patterns</a:t>
            </a:r>
          </a:p>
          <a:p>
            <a:pPr eaLnBrk="1" hangingPunct="1"/>
            <a:r>
              <a:rPr lang="en-US" sz="2400"/>
              <a:t>The dashed lines are the resultant pattern</a:t>
            </a:r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26113" y="1514475"/>
          <a:ext cx="2200275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3323810" imgH="6582694" progId="">
                  <p:embed/>
                </p:oleObj>
              </mc:Choice>
              <mc:Fallback>
                <p:oleObj name="Photo Editor Photo" r:id="rId2" imgW="3323810" imgH="6582694" progId="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514475"/>
                        <a:ext cx="2200275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Circular Apertures, Not Resolved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09713"/>
            <a:ext cx="38100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sources are close together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images are unresolved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solid curves are the individual diffraction patterns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dashed lines are the resultant pattern</a:t>
            </a:r>
          </a:p>
        </p:txBody>
      </p:sp>
      <p:graphicFrame>
        <p:nvGraphicFramePr>
          <p:cNvPr id="1331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819775" y="1600200"/>
          <a:ext cx="1700213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734057" imgH="7000000" progId="">
                  <p:embed/>
                </p:oleObj>
              </mc:Choice>
              <mc:Fallback>
                <p:oleObj name="Photo Editor Photo" r:id="rId2" imgW="2734057" imgH="7000000" progId="">
                  <p:embed/>
                  <p:pic>
                    <p:nvPicPr>
                      <p:cNvPr id="133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1600200"/>
                        <a:ext cx="1700213" cy="452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528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029200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609600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410200" y="1219200"/>
            <a:ext cx="21431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Completely Resolved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Rayleigh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Sparrow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990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800" dirty="0"/>
              <a:t>Pluto and its moon, </a:t>
            </a:r>
            <a:r>
              <a:rPr lang="en-US" sz="2800" dirty="0" err="1"/>
              <a:t>Charon</a:t>
            </a:r>
            <a:endParaRPr lang="en-US" sz="2800" dirty="0"/>
          </a:p>
          <a:p>
            <a:pPr eaLnBrk="1" hangingPunct="1"/>
            <a:r>
              <a:rPr lang="en-US" sz="2800" dirty="0"/>
              <a:t>Left: Earth-based telescope is blurred</a:t>
            </a:r>
          </a:p>
          <a:p>
            <a:pPr eaLnBrk="1" hangingPunct="1"/>
            <a:r>
              <a:rPr lang="en-US" sz="2800" dirty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990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3657600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752600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19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199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Disclaimer for Today’s Demonstrations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humidity is high, we will be in trouble</a:t>
            </a:r>
          </a:p>
          <a:p>
            <a:r>
              <a:rPr lang="en-US"/>
              <a:t>The fact that humidity is important is fascinating</a:t>
            </a:r>
          </a:p>
          <a:p>
            <a:pPr lvl="1"/>
            <a:r>
              <a:rPr lang="en-US"/>
              <a:t>If the humidity is high, we will consider why humidity is important as an extra credit problem! – so we will be OK either way.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C320-8316-5B60-42C5-D3EC777D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059B-6014-B5E0-51ED-7E3106A1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I rub a balloon on my hair. Now my hair is a mess and the balloon sticks to the wall. What makes this happen?</a:t>
            </a:r>
          </a:p>
          <a:p>
            <a:pPr marL="742950" indent="-742950">
              <a:buAutoNum type="alphaLcParenR"/>
            </a:pPr>
            <a:r>
              <a:rPr lang="en-US" sz="3600" dirty="0"/>
              <a:t>Hair gel, it’s sticky</a:t>
            </a:r>
          </a:p>
          <a:p>
            <a:pPr marL="742950" indent="-742950">
              <a:buAutoNum type="alphaLcParenR"/>
            </a:pPr>
            <a:r>
              <a:rPr lang="en-US" sz="3600" dirty="0"/>
              <a:t>Electric charge</a:t>
            </a:r>
          </a:p>
          <a:p>
            <a:pPr marL="742950" indent="-742950">
              <a:buAutoNum type="alphaLcParenR"/>
            </a:pPr>
            <a:r>
              <a:rPr lang="en-US" sz="3600" dirty="0"/>
              <a:t>The rubber was dissolved by whatever he used in his hair and now the rubber sticks to the wall</a:t>
            </a:r>
          </a:p>
          <a:p>
            <a:pPr marL="742950" indent="-742950">
              <a:buAutoNum type="alphaLcParenR"/>
            </a:pPr>
            <a:r>
              <a:rPr lang="en-US" sz="3600" dirty="0"/>
              <a:t>Magic</a:t>
            </a:r>
          </a:p>
          <a:p>
            <a:pPr marL="742950" indent="-742950">
              <a:buAutoNum type="alphaLcParenR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8571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429000"/>
            <a:chOff x="96" y="816"/>
            <a:chExt cx="5520" cy="2160"/>
          </a:xfrm>
        </p:grpSpPr>
        <p:sp>
          <p:nvSpPr>
            <p:cNvPr id="32771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6" name="Text Box 8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7" name="Text Box 9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1" name="Text Box 13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2" name="Text Box 14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3" name="Text Box 15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6" name="Text Box 18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7" name="Text Box 19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8" name="Text Box 20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89" name="Text Box 21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0" name="Text Box 22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1" name="Text Box 23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2" name="Text Box 24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3" name="Text Box 25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794" name="AutoShape 26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3360" y="2256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Text Box 31"/>
            <p:cNvSpPr txBox="1">
              <a:spLocks noChangeArrowheads="1"/>
            </p:cNvSpPr>
            <p:nvPr/>
          </p:nvSpPr>
          <p:spPr bwMode="auto">
            <a:xfrm>
              <a:off x="518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528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508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499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537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224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4320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6" name="Text Box 38"/>
            <p:cNvSpPr txBox="1">
              <a:spLocks noChangeArrowheads="1"/>
            </p:cNvSpPr>
            <p:nvPr/>
          </p:nvSpPr>
          <p:spPr bwMode="auto">
            <a:xfrm>
              <a:off x="412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403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8" name="Text Box 40"/>
            <p:cNvSpPr txBox="1">
              <a:spLocks noChangeArrowheads="1"/>
            </p:cNvSpPr>
            <p:nvPr/>
          </p:nvSpPr>
          <p:spPr bwMode="auto">
            <a:xfrm>
              <a:off x="4416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09" name="Text Box 41"/>
            <p:cNvSpPr txBox="1">
              <a:spLocks noChangeArrowheads="1"/>
            </p:cNvSpPr>
            <p:nvPr/>
          </p:nvSpPr>
          <p:spPr bwMode="auto">
            <a:xfrm>
              <a:off x="4752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4848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4656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4560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3" name="Text Box 45"/>
            <p:cNvSpPr txBox="1">
              <a:spLocks noChangeArrowheads="1"/>
            </p:cNvSpPr>
            <p:nvPr/>
          </p:nvSpPr>
          <p:spPr bwMode="auto">
            <a:xfrm>
              <a:off x="4944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4" name="Text Box 46"/>
            <p:cNvSpPr txBox="1">
              <a:spLocks noChangeArrowheads="1"/>
            </p:cNvSpPr>
            <p:nvPr/>
          </p:nvSpPr>
          <p:spPr bwMode="auto">
            <a:xfrm>
              <a:off x="369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5" name="Text Box 47"/>
            <p:cNvSpPr txBox="1">
              <a:spLocks noChangeArrowheads="1"/>
            </p:cNvSpPr>
            <p:nvPr/>
          </p:nvSpPr>
          <p:spPr bwMode="auto">
            <a:xfrm>
              <a:off x="379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360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7" name="Text Box 49"/>
            <p:cNvSpPr txBox="1">
              <a:spLocks noChangeArrowheads="1"/>
            </p:cNvSpPr>
            <p:nvPr/>
          </p:nvSpPr>
          <p:spPr bwMode="auto">
            <a:xfrm>
              <a:off x="3414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8" name="Text Box 50"/>
            <p:cNvSpPr txBox="1">
              <a:spLocks noChangeArrowheads="1"/>
            </p:cNvSpPr>
            <p:nvPr/>
          </p:nvSpPr>
          <p:spPr bwMode="auto">
            <a:xfrm>
              <a:off x="388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3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0" name="Text Box 52"/>
            <p:cNvSpPr txBox="1">
              <a:spLocks noChangeArrowheads="1"/>
            </p:cNvSpPr>
            <p:nvPr/>
          </p:nvSpPr>
          <p:spPr bwMode="auto">
            <a:xfrm>
              <a:off x="3228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2821" name="Line 53"/>
            <p:cNvSpPr>
              <a:spLocks noChangeShapeType="1"/>
            </p:cNvSpPr>
            <p:nvPr/>
          </p:nvSpPr>
          <p:spPr bwMode="auto">
            <a:xfrm flipH="1">
              <a:off x="672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822" name="Line 54"/>
            <p:cNvSpPr>
              <a:spLocks noChangeShapeType="1"/>
            </p:cNvSpPr>
            <p:nvPr/>
          </p:nvSpPr>
          <p:spPr bwMode="auto">
            <a:xfrm>
              <a:off x="4320" y="2976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1295400"/>
            <a:ext cx="8763000" cy="3352800"/>
            <a:chOff x="96" y="816"/>
            <a:chExt cx="5520" cy="2112"/>
          </a:xfrm>
        </p:grpSpPr>
        <p:sp>
          <p:nvSpPr>
            <p:cNvPr id="33795" name="AutoShape 3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6" name="AutoShape 4"/>
            <p:cNvSpPr>
              <a:spLocks noChangeArrowheads="1"/>
            </p:cNvSpPr>
            <p:nvPr/>
          </p:nvSpPr>
          <p:spPr bwMode="auto">
            <a:xfrm>
              <a:off x="3072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7" name="Line 5"/>
            <p:cNvSpPr>
              <a:spLocks noChangeShapeType="1"/>
            </p:cNvSpPr>
            <p:nvPr/>
          </p:nvSpPr>
          <p:spPr bwMode="auto">
            <a:xfrm>
              <a:off x="4272" y="81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H="1">
              <a:off x="3648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4272" y="158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33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34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34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2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79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88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84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69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41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42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42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1" name="Text Box 19"/>
            <p:cNvSpPr txBox="1">
              <a:spLocks noChangeArrowheads="1"/>
            </p:cNvSpPr>
            <p:nvPr/>
          </p:nvSpPr>
          <p:spPr bwMode="auto">
            <a:xfrm>
              <a:off x="40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2" name="Text Box 20"/>
            <p:cNvSpPr txBox="1">
              <a:spLocks noChangeArrowheads="1"/>
            </p:cNvSpPr>
            <p:nvPr/>
          </p:nvSpPr>
          <p:spPr bwMode="auto">
            <a:xfrm>
              <a:off x="46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3" name="Text Box 21"/>
            <p:cNvSpPr txBox="1">
              <a:spLocks noChangeArrowheads="1"/>
            </p:cNvSpPr>
            <p:nvPr/>
          </p:nvSpPr>
          <p:spPr bwMode="auto">
            <a:xfrm>
              <a:off x="47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46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45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6" name="Text Box 24"/>
            <p:cNvSpPr txBox="1">
              <a:spLocks noChangeArrowheads="1"/>
            </p:cNvSpPr>
            <p:nvPr/>
          </p:nvSpPr>
          <p:spPr bwMode="auto">
            <a:xfrm>
              <a:off x="5052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7" name="Text Box 25"/>
            <p:cNvSpPr txBox="1">
              <a:spLocks noChangeArrowheads="1"/>
            </p:cNvSpPr>
            <p:nvPr/>
          </p:nvSpPr>
          <p:spPr bwMode="auto">
            <a:xfrm>
              <a:off x="5148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8" name="Text Box 26"/>
            <p:cNvSpPr txBox="1">
              <a:spLocks noChangeArrowheads="1"/>
            </p:cNvSpPr>
            <p:nvPr/>
          </p:nvSpPr>
          <p:spPr bwMode="auto">
            <a:xfrm>
              <a:off x="5100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19" name="Text Box 27"/>
            <p:cNvSpPr txBox="1">
              <a:spLocks noChangeArrowheads="1"/>
            </p:cNvSpPr>
            <p:nvPr/>
          </p:nvSpPr>
          <p:spPr bwMode="auto">
            <a:xfrm>
              <a:off x="4956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0" name="Text Box 28"/>
            <p:cNvSpPr txBox="1">
              <a:spLocks noChangeArrowheads="1"/>
            </p:cNvSpPr>
            <p:nvPr/>
          </p:nvSpPr>
          <p:spPr bwMode="auto">
            <a:xfrm>
              <a:off x="38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1" name="Text Box 29"/>
            <p:cNvSpPr txBox="1">
              <a:spLocks noChangeArrowheads="1"/>
            </p:cNvSpPr>
            <p:nvPr/>
          </p:nvSpPr>
          <p:spPr bwMode="auto">
            <a:xfrm>
              <a:off x="48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2" name="Text Box 30"/>
            <p:cNvSpPr txBox="1">
              <a:spLocks noChangeArrowheads="1"/>
            </p:cNvSpPr>
            <p:nvPr/>
          </p:nvSpPr>
          <p:spPr bwMode="auto">
            <a:xfrm>
              <a:off x="43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28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81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5" name="Text Box 33"/>
            <p:cNvSpPr txBox="1">
              <a:spLocks noChangeArrowheads="1"/>
            </p:cNvSpPr>
            <p:nvPr/>
          </p:nvSpPr>
          <p:spPr bwMode="auto">
            <a:xfrm>
              <a:off x="91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6" name="Text Box 34"/>
            <p:cNvSpPr txBox="1">
              <a:spLocks noChangeArrowheads="1"/>
            </p:cNvSpPr>
            <p:nvPr/>
          </p:nvSpPr>
          <p:spPr bwMode="auto">
            <a:xfrm>
              <a:off x="86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72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120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129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124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110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16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7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16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15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6" name="Text Box 44"/>
            <p:cNvSpPr txBox="1">
              <a:spLocks noChangeArrowheads="1"/>
            </p:cNvSpPr>
            <p:nvPr/>
          </p:nvSpPr>
          <p:spPr bwMode="auto">
            <a:xfrm>
              <a:off x="2076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2172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2124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39" name="Text Box 47"/>
            <p:cNvSpPr txBox="1">
              <a:spLocks noChangeArrowheads="1"/>
            </p:cNvSpPr>
            <p:nvPr/>
          </p:nvSpPr>
          <p:spPr bwMode="auto">
            <a:xfrm>
              <a:off x="1980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 flipH="1">
              <a:off x="672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Line 49"/>
            <p:cNvSpPr>
              <a:spLocks noChangeShapeType="1"/>
            </p:cNvSpPr>
            <p:nvPr/>
          </p:nvSpPr>
          <p:spPr bwMode="auto">
            <a:xfrm>
              <a:off x="4320" y="2928"/>
              <a:ext cx="67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223.19.4 </a:t>
            </a:r>
            <a:r>
              <a:rPr lang="en-US" sz="2800" dirty="0">
                <a:solidFill>
                  <a:schemeClr val="accent2"/>
                </a:solidFill>
              </a:rPr>
              <a:t>Electric Charge I</a:t>
            </a:r>
          </a:p>
        </p:txBody>
      </p:sp>
      <p:sp>
        <p:nvSpPr>
          <p:cNvPr id="1359878" name="Rectangle 6"/>
          <p:cNvSpPr>
            <a:spLocks noGrp="1" noChangeArrowheads="1"/>
          </p:cNvSpPr>
          <p:nvPr>
            <p:ph idx="1"/>
          </p:nvPr>
        </p:nvSpPr>
        <p:spPr>
          <a:xfrm>
            <a:off x="278761" y="1304451"/>
            <a:ext cx="3913187" cy="2230438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Two charged balls are repelling each other as they hang from the ceiling.   What can you say about their charges?</a:t>
            </a:r>
          </a:p>
        </p:txBody>
      </p:sp>
      <p:sp>
        <p:nvSpPr>
          <p:cNvPr id="1359876" name="Rectangle 4"/>
          <p:cNvSpPr>
            <a:spLocks noChangeArrowheads="1"/>
          </p:cNvSpPr>
          <p:nvPr/>
        </p:nvSpPr>
        <p:spPr bwMode="auto">
          <a:xfrm>
            <a:off x="4572000" y="1219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9877" name="Rectangle 5"/>
          <p:cNvSpPr>
            <a:spLocks noChangeArrowheads="1"/>
          </p:cNvSpPr>
          <p:nvPr/>
        </p:nvSpPr>
        <p:spPr bwMode="auto">
          <a:xfrm>
            <a:off x="5155252" y="1486610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one is positive, the other is negative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both are positive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both are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both are positive or both are negative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9880" name="Rectangle 8"/>
          <p:cNvSpPr>
            <a:spLocks noChangeArrowheads="1"/>
          </p:cNvSpPr>
          <p:nvPr/>
        </p:nvSpPr>
        <p:spPr bwMode="auto">
          <a:xfrm>
            <a:off x="5458305" y="4245409"/>
            <a:ext cx="2774950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20268" y="4629584"/>
            <a:ext cx="1828800" cy="1524000"/>
            <a:chOff x="3696" y="2304"/>
            <a:chExt cx="1152" cy="960"/>
          </a:xfrm>
        </p:grpSpPr>
        <p:sp>
          <p:nvSpPr>
            <p:cNvPr id="1359882" name="Rectangle 10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3" name="Line 11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4" name="Line 12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5" name="Oval 1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9886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16.1a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Charge I</a:t>
            </a:r>
          </a:p>
        </p:txBody>
      </p:sp>
      <p:sp>
        <p:nvSpPr>
          <p:cNvPr id="1361929" name="Rectangle 9"/>
          <p:cNvSpPr>
            <a:spLocks noGrp="1" noChangeArrowheads="1"/>
          </p:cNvSpPr>
          <p:nvPr>
            <p:ph idx="1"/>
          </p:nvPr>
        </p:nvSpPr>
        <p:spPr>
          <a:xfrm>
            <a:off x="251466" y="1181622"/>
            <a:ext cx="3913187" cy="2230438"/>
          </a:xfrm>
          <a:noFill/>
          <a:ln/>
        </p:spPr>
        <p:txBody>
          <a:bodyPr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charged balls are repelling each other as they hang from the ceiling.   What can you say about their charges?</a:t>
            </a:r>
          </a:p>
        </p:txBody>
      </p:sp>
      <p:sp>
        <p:nvSpPr>
          <p:cNvPr id="1361924" name="Rectangle 4"/>
          <p:cNvSpPr>
            <a:spLocks noChangeArrowheads="1"/>
          </p:cNvSpPr>
          <p:nvPr/>
        </p:nvSpPr>
        <p:spPr bwMode="auto">
          <a:xfrm>
            <a:off x="4572000" y="1219200"/>
            <a:ext cx="419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9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25" name="Oval 5"/>
          <p:cNvSpPr>
            <a:spLocks noChangeArrowheads="1"/>
          </p:cNvSpPr>
          <p:nvPr/>
        </p:nvSpPr>
        <p:spPr bwMode="auto">
          <a:xfrm>
            <a:off x="4606262" y="2574262"/>
            <a:ext cx="4362450" cy="8651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26" name="AutoShape 6"/>
          <p:cNvSpPr>
            <a:spLocks noChangeArrowheads="1"/>
          </p:cNvSpPr>
          <p:nvPr/>
        </p:nvSpPr>
        <p:spPr bwMode="auto">
          <a:xfrm>
            <a:off x="-74613" y="3484563"/>
            <a:ext cx="4679951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61927" name="Rectangle 7"/>
          <p:cNvSpPr>
            <a:spLocks noChangeArrowheads="1"/>
          </p:cNvSpPr>
          <p:nvPr/>
        </p:nvSpPr>
        <p:spPr bwMode="auto">
          <a:xfrm>
            <a:off x="0" y="3595688"/>
            <a:ext cx="4672013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fact that the balls repel each other only can tell you that they have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same charge</a:t>
            </a:r>
            <a:r>
              <a:rPr lang="en-US" sz="2000" b="1">
                <a:solidFill>
                  <a:schemeClr val="bg2"/>
                </a:solidFill>
              </a:rPr>
              <a:t>, but you do not know the sign.    So they can be either both positive or both negative.</a:t>
            </a:r>
          </a:p>
        </p:txBody>
      </p:sp>
      <p:sp>
        <p:nvSpPr>
          <p:cNvPr id="1361928" name="Rectangle 8"/>
          <p:cNvSpPr>
            <a:spLocks noChangeArrowheads="1"/>
          </p:cNvSpPr>
          <p:nvPr/>
        </p:nvSpPr>
        <p:spPr bwMode="auto">
          <a:xfrm>
            <a:off x="5209843" y="1090826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1)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one is positive, the other is negative </a:t>
            </a:r>
            <a:endParaRPr lang="en-US" sz="16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2) both are positive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3) both are negative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</a:rPr>
              <a:t>4) both are positive or both are negative</a:t>
            </a: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5608431" y="3781385"/>
            <a:ext cx="2774950" cy="2282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070394" y="4165560"/>
            <a:ext cx="1828800" cy="1524000"/>
            <a:chOff x="3696" y="2304"/>
            <a:chExt cx="1152" cy="960"/>
          </a:xfrm>
        </p:grpSpPr>
        <p:sp>
          <p:nvSpPr>
            <p:cNvPr id="21" name="Rectangle 10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3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chemeClr val="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AutoShape 3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53340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4864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5" name="Text Box 9"/>
          <p:cNvSpPr txBox="1">
            <a:spLocks noChangeArrowheads="1"/>
          </p:cNvSpPr>
          <p:nvPr/>
        </p:nvSpPr>
        <p:spPr bwMode="auto">
          <a:xfrm>
            <a:off x="54102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1816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0198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61722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60960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58674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6294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7818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67056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4770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73342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74866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74104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71818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802005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817245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809625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786765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7" name="Text Box 31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3" name="Text Box 37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flipH="1">
            <a:off x="60960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2133600" y="46101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2" name="Rectangle 4"/>
          <p:cNvSpPr>
            <a:spLocks noChangeArrowheads="1"/>
          </p:cNvSpPr>
          <p:nvPr/>
        </p:nvSpPr>
        <p:spPr bwMode="auto">
          <a:xfrm>
            <a:off x="3933873" y="4309667"/>
            <a:ext cx="4562475" cy="1773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42980" y="4298482"/>
            <a:ext cx="1588386" cy="1306453"/>
            <a:chOff x="3696" y="2304"/>
            <a:chExt cx="1152" cy="960"/>
          </a:xfrm>
        </p:grpSpPr>
        <p:sp>
          <p:nvSpPr>
            <p:cNvPr id="1363975" name="Rectangle 7" descr="Wide downward diagonal"/>
            <p:cNvSpPr>
              <a:spLocks noChangeArrowheads="1"/>
            </p:cNvSpPr>
            <p:nvPr/>
          </p:nvSpPr>
          <p:spPr bwMode="auto">
            <a:xfrm>
              <a:off x="3884" y="2304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6" name="Line 8"/>
            <p:cNvSpPr>
              <a:spLocks noChangeShapeType="1"/>
            </p:cNvSpPr>
            <p:nvPr/>
          </p:nvSpPr>
          <p:spPr bwMode="auto">
            <a:xfrm>
              <a:off x="4464" y="2400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7" name="Line 9"/>
            <p:cNvSpPr>
              <a:spLocks noChangeShapeType="1"/>
            </p:cNvSpPr>
            <p:nvPr/>
          </p:nvSpPr>
          <p:spPr bwMode="auto">
            <a:xfrm flipH="1">
              <a:off x="3865" y="2400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8" name="Oval 10"/>
            <p:cNvSpPr>
              <a:spLocks noChangeArrowheads="1"/>
            </p:cNvSpPr>
            <p:nvPr/>
          </p:nvSpPr>
          <p:spPr bwMode="auto">
            <a:xfrm>
              <a:off x="3696" y="2976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79" name="Oval 11"/>
            <p:cNvSpPr>
              <a:spLocks noChangeArrowheads="1"/>
            </p:cNvSpPr>
            <p:nvPr/>
          </p:nvSpPr>
          <p:spPr bwMode="auto">
            <a:xfrm>
              <a:off x="4560" y="2976"/>
              <a:ext cx="288" cy="288"/>
            </a:xfrm>
            <a:prstGeom prst="ellipse">
              <a:avLst/>
            </a:prstGeom>
            <a:solidFill>
              <a:srgbClr val="CC99FF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600488" y="4314489"/>
            <a:ext cx="1588386" cy="1306453"/>
            <a:chOff x="4128" y="2688"/>
            <a:chExt cx="1152" cy="960"/>
          </a:xfrm>
        </p:grpSpPr>
        <p:sp>
          <p:nvSpPr>
            <p:cNvPr id="1363981" name="Rectangle 13" descr="Wide downward diagonal"/>
            <p:cNvSpPr>
              <a:spLocks noChangeArrowheads="1"/>
            </p:cNvSpPr>
            <p:nvPr/>
          </p:nvSpPr>
          <p:spPr bwMode="auto">
            <a:xfrm>
              <a:off x="4316" y="2688"/>
              <a:ext cx="743" cy="116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2" name="Line 14"/>
            <p:cNvSpPr>
              <a:spLocks noChangeShapeType="1"/>
            </p:cNvSpPr>
            <p:nvPr/>
          </p:nvSpPr>
          <p:spPr bwMode="auto">
            <a:xfrm>
              <a:off x="4896" y="2784"/>
              <a:ext cx="222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3" name="Line 15"/>
            <p:cNvSpPr>
              <a:spLocks noChangeShapeType="1"/>
            </p:cNvSpPr>
            <p:nvPr/>
          </p:nvSpPr>
          <p:spPr bwMode="auto">
            <a:xfrm flipH="1">
              <a:off x="4297" y="2784"/>
              <a:ext cx="215" cy="6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4" name="Oval 16"/>
            <p:cNvSpPr>
              <a:spLocks noChangeArrowheads="1"/>
            </p:cNvSpPr>
            <p:nvPr/>
          </p:nvSpPr>
          <p:spPr bwMode="auto">
            <a:xfrm>
              <a:off x="4128" y="3360"/>
              <a:ext cx="288" cy="288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3985" name="Oval 17"/>
            <p:cNvSpPr>
              <a:spLocks noChangeArrowheads="1"/>
            </p:cNvSpPr>
            <p:nvPr/>
          </p:nvSpPr>
          <p:spPr bwMode="auto">
            <a:xfrm>
              <a:off x="4992" y="3360"/>
              <a:ext cx="288" cy="28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3986" name="Rectangle 18"/>
          <p:cNvSpPr>
            <a:spLocks noChangeArrowheads="1"/>
          </p:cNvSpPr>
          <p:nvPr/>
        </p:nvSpPr>
        <p:spPr bwMode="auto">
          <a:xfrm>
            <a:off x="4048125" y="1240959"/>
            <a:ext cx="44862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                have </a:t>
            </a:r>
            <a:r>
              <a:rPr lang="en-US" sz="2000" b="1" dirty="0">
                <a:solidFill>
                  <a:schemeClr val="accent2"/>
                </a:solidFill>
              </a:rPr>
              <a:t>opposite</a:t>
            </a:r>
            <a:r>
              <a:rPr lang="en-US" sz="2000" b="1" dirty="0">
                <a:solidFill>
                  <a:schemeClr val="tx2"/>
                </a:solidFill>
              </a:rPr>
              <a:t> charges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                 have the </a:t>
            </a:r>
            <a:r>
              <a:rPr lang="en-US" sz="2000" b="1" dirty="0">
                <a:solidFill>
                  <a:schemeClr val="accent2"/>
                </a:solidFill>
              </a:rPr>
              <a:t>same</a:t>
            </a:r>
            <a:r>
              <a:rPr lang="en-US" sz="2000" b="1" dirty="0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                      </a:t>
            </a:r>
            <a:r>
              <a:rPr lang="en-US" sz="2000" b="1" dirty="0">
                <a:solidFill>
                  <a:schemeClr val="accent2"/>
                </a:solidFill>
              </a:rPr>
              <a:t>all</a:t>
            </a:r>
            <a:r>
              <a:rPr lang="en-US" sz="2000" b="1" dirty="0">
                <a:solidFill>
                  <a:schemeClr val="tx2"/>
                </a:solidFill>
              </a:rPr>
              <a:t> have the </a:t>
            </a:r>
            <a:r>
              <a:rPr lang="en-US" sz="2000" b="1" dirty="0">
                <a:solidFill>
                  <a:schemeClr val="accent2"/>
                </a:solidFill>
              </a:rPr>
              <a:t>same</a:t>
            </a:r>
            <a:r>
              <a:rPr lang="en-US" sz="2000" b="1" dirty="0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one ball must be </a:t>
            </a:r>
            <a:r>
              <a:rPr lang="en-US" sz="2000" b="1" dirty="0">
                <a:solidFill>
                  <a:schemeClr val="accent2"/>
                </a:solidFill>
              </a:rPr>
              <a:t>neutral</a:t>
            </a:r>
            <a:r>
              <a:rPr lang="en-US" sz="2000" b="1" dirty="0">
                <a:solidFill>
                  <a:schemeClr val="tx2"/>
                </a:solidFill>
              </a:rPr>
              <a:t>  (no charge)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3995" name="Rectangle 27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223.19.5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Charge II</a:t>
            </a:r>
          </a:p>
        </p:txBody>
      </p:sp>
      <p:sp>
        <p:nvSpPr>
          <p:cNvPr id="1363987" name="Rectangle 19"/>
          <p:cNvSpPr>
            <a:spLocks noGrp="1" noChangeArrowheads="1"/>
          </p:cNvSpPr>
          <p:nvPr>
            <p:ph idx="1"/>
          </p:nvPr>
        </p:nvSpPr>
        <p:spPr>
          <a:xfrm>
            <a:off x="265113" y="1304459"/>
            <a:ext cx="2846387" cy="2230438"/>
          </a:xfrm>
          <a:noFill/>
          <a:ln/>
        </p:spPr>
        <p:txBody>
          <a:bodyPr>
            <a:normAutofit fontScale="85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From the picture, what can you conclude about the charges?</a:t>
            </a:r>
          </a:p>
        </p:txBody>
      </p:sp>
      <p:sp>
        <p:nvSpPr>
          <p:cNvPr id="1363988" name="Oval 20"/>
          <p:cNvSpPr>
            <a:spLocks noChangeArrowheads="1"/>
          </p:cNvSpPr>
          <p:nvPr/>
        </p:nvSpPr>
        <p:spPr bwMode="auto">
          <a:xfrm>
            <a:off x="4405313" y="1352084"/>
            <a:ext cx="274637" cy="274638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89" name="Oval 21"/>
          <p:cNvSpPr>
            <a:spLocks noChangeArrowheads="1"/>
          </p:cNvSpPr>
          <p:nvPr/>
        </p:nvSpPr>
        <p:spPr bwMode="auto">
          <a:xfrm>
            <a:off x="4938713" y="1352084"/>
            <a:ext cx="274637" cy="2746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0" name="Oval 22"/>
          <p:cNvSpPr>
            <a:spLocks noChangeArrowheads="1"/>
          </p:cNvSpPr>
          <p:nvPr/>
        </p:nvSpPr>
        <p:spPr bwMode="auto">
          <a:xfrm>
            <a:off x="4387850" y="1912472"/>
            <a:ext cx="274638" cy="274637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1" name="Oval 23"/>
          <p:cNvSpPr>
            <a:spLocks noChangeArrowheads="1"/>
          </p:cNvSpPr>
          <p:nvPr/>
        </p:nvSpPr>
        <p:spPr bwMode="auto">
          <a:xfrm>
            <a:off x="4921250" y="1912472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2" name="Oval 24"/>
          <p:cNvSpPr>
            <a:spLocks noChangeArrowheads="1"/>
          </p:cNvSpPr>
          <p:nvPr/>
        </p:nvSpPr>
        <p:spPr bwMode="auto">
          <a:xfrm>
            <a:off x="4371975" y="2423647"/>
            <a:ext cx="274638" cy="274637"/>
          </a:xfrm>
          <a:prstGeom prst="ellipse">
            <a:avLst/>
          </a:prstGeom>
          <a:solidFill>
            <a:srgbClr val="CC99FF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3" name="Oval 25"/>
          <p:cNvSpPr>
            <a:spLocks noChangeArrowheads="1"/>
          </p:cNvSpPr>
          <p:nvPr/>
        </p:nvSpPr>
        <p:spPr bwMode="auto">
          <a:xfrm>
            <a:off x="4905375" y="2423647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3994" name="Oval 26"/>
          <p:cNvSpPr>
            <a:spLocks noChangeArrowheads="1"/>
          </p:cNvSpPr>
          <p:nvPr/>
        </p:nvSpPr>
        <p:spPr bwMode="auto">
          <a:xfrm>
            <a:off x="5438775" y="2423647"/>
            <a:ext cx="274638" cy="274637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9" name="Oval 3"/>
          <p:cNvSpPr>
            <a:spLocks noChangeArrowheads="1"/>
          </p:cNvSpPr>
          <p:nvPr/>
        </p:nvSpPr>
        <p:spPr bwMode="auto">
          <a:xfrm>
            <a:off x="3443288" y="2521982"/>
            <a:ext cx="5700712" cy="6588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21" name="Rectangle 5"/>
          <p:cNvSpPr>
            <a:spLocks noChangeArrowheads="1"/>
          </p:cNvSpPr>
          <p:nvPr/>
        </p:nvSpPr>
        <p:spPr bwMode="auto">
          <a:xfrm>
            <a:off x="4581525" y="4087813"/>
            <a:ext cx="4562475" cy="177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22091" y="4310999"/>
            <a:ext cx="3914435" cy="1317340"/>
            <a:chOff x="2472" y="2564"/>
            <a:chExt cx="2839" cy="96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472" y="2572"/>
              <a:ext cx="1152" cy="960"/>
              <a:chOff x="3696" y="2304"/>
              <a:chExt cx="1152" cy="960"/>
            </a:xfrm>
          </p:grpSpPr>
          <p:sp>
            <p:nvSpPr>
              <p:cNvPr id="1366024" name="Rectangle 8" descr="Wide downward diagonal"/>
              <p:cNvSpPr>
                <a:spLocks noChangeArrowheads="1"/>
              </p:cNvSpPr>
              <p:nvPr/>
            </p:nvSpPr>
            <p:spPr bwMode="auto">
              <a:xfrm>
                <a:off x="3884" y="2304"/>
                <a:ext cx="743" cy="116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5" name="Line 9"/>
              <p:cNvSpPr>
                <a:spLocks noChangeShapeType="1"/>
              </p:cNvSpPr>
              <p:nvPr/>
            </p:nvSpPr>
            <p:spPr bwMode="auto">
              <a:xfrm>
                <a:off x="4464" y="2400"/>
                <a:ext cx="222" cy="6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6" name="Line 10"/>
              <p:cNvSpPr>
                <a:spLocks noChangeShapeType="1"/>
              </p:cNvSpPr>
              <p:nvPr/>
            </p:nvSpPr>
            <p:spPr bwMode="auto">
              <a:xfrm flipH="1">
                <a:off x="3865" y="2400"/>
                <a:ext cx="215" cy="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7" name="Oval 11"/>
              <p:cNvSpPr>
                <a:spLocks noChangeArrowheads="1"/>
              </p:cNvSpPr>
              <p:nvPr/>
            </p:nvSpPr>
            <p:spPr bwMode="auto">
              <a:xfrm>
                <a:off x="3696" y="2976"/>
                <a:ext cx="288" cy="288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28" name="Oval 12"/>
              <p:cNvSpPr>
                <a:spLocks noChangeArrowheads="1"/>
              </p:cNvSpPr>
              <p:nvPr/>
            </p:nvSpPr>
            <p:spPr bwMode="auto">
              <a:xfrm>
                <a:off x="4560" y="2976"/>
                <a:ext cx="288" cy="288"/>
              </a:xfrm>
              <a:prstGeom prst="ellipse">
                <a:avLst/>
              </a:prstGeom>
              <a:solidFill>
                <a:srgbClr val="CC00CC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4159" y="2564"/>
              <a:ext cx="1152" cy="960"/>
              <a:chOff x="4128" y="2688"/>
              <a:chExt cx="1152" cy="960"/>
            </a:xfrm>
          </p:grpSpPr>
          <p:sp>
            <p:nvSpPr>
              <p:cNvPr id="1366030" name="Rectangle 14" descr="Wide downward diagonal"/>
              <p:cNvSpPr>
                <a:spLocks noChangeArrowheads="1"/>
              </p:cNvSpPr>
              <p:nvPr/>
            </p:nvSpPr>
            <p:spPr bwMode="auto">
              <a:xfrm>
                <a:off x="4316" y="2688"/>
                <a:ext cx="743" cy="116"/>
              </a:xfrm>
              <a:prstGeom prst="rect">
                <a:avLst/>
              </a:prstGeom>
              <a:pattFill prst="wdDn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1" name="Line 15"/>
              <p:cNvSpPr>
                <a:spLocks noChangeShapeType="1"/>
              </p:cNvSpPr>
              <p:nvPr/>
            </p:nvSpPr>
            <p:spPr bwMode="auto">
              <a:xfrm>
                <a:off x="4896" y="2784"/>
                <a:ext cx="222" cy="6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2" name="Line 16"/>
              <p:cNvSpPr>
                <a:spLocks noChangeShapeType="1"/>
              </p:cNvSpPr>
              <p:nvPr/>
            </p:nvSpPr>
            <p:spPr bwMode="auto">
              <a:xfrm flipH="1">
                <a:off x="4297" y="2784"/>
                <a:ext cx="215" cy="6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3" name="Oval 17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88" cy="288"/>
              </a:xfrm>
              <a:prstGeom prst="ellipse">
                <a:avLst/>
              </a:prstGeom>
              <a:solidFill>
                <a:srgbClr val="00B05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6034" name="Oval 18"/>
              <p:cNvSpPr>
                <a:spLocks noChangeArrowheads="1"/>
              </p:cNvSpPr>
              <p:nvPr/>
            </p:nvSpPr>
            <p:spPr bwMode="auto">
              <a:xfrm>
                <a:off x="4992" y="3360"/>
                <a:ext cx="288" cy="288"/>
              </a:xfrm>
              <a:prstGeom prst="ellipse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66035" name="Rectangle 19"/>
          <p:cNvSpPr>
            <a:spLocks noChangeArrowheads="1"/>
          </p:cNvSpPr>
          <p:nvPr/>
        </p:nvSpPr>
        <p:spPr bwMode="auto">
          <a:xfrm>
            <a:off x="3806825" y="1513919"/>
            <a:ext cx="53371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                  have </a:t>
            </a:r>
            <a:r>
              <a:rPr lang="en-US" sz="2000" b="1">
                <a:solidFill>
                  <a:schemeClr val="accent2"/>
                </a:solidFill>
              </a:rPr>
              <a:t>opposite</a:t>
            </a:r>
            <a:r>
              <a:rPr lang="en-US" sz="2000" b="1">
                <a:solidFill>
                  <a:schemeClr val="tx2"/>
                </a:solidFill>
              </a:rPr>
              <a:t> charges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                  have the </a:t>
            </a:r>
            <a:r>
              <a:rPr lang="en-US" sz="2000" b="1">
                <a:solidFill>
                  <a:schemeClr val="accent2"/>
                </a:solidFill>
              </a:rPr>
              <a:t>same</a:t>
            </a:r>
            <a:r>
              <a:rPr lang="en-US" sz="2000" b="1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3)                        </a:t>
            </a:r>
            <a:r>
              <a:rPr lang="en-US" sz="2000" b="1">
                <a:solidFill>
                  <a:schemeClr val="accent2"/>
                </a:solidFill>
              </a:rPr>
              <a:t>all</a:t>
            </a:r>
            <a:r>
              <a:rPr lang="en-US" sz="2000" b="1">
                <a:solidFill>
                  <a:schemeClr val="tx2"/>
                </a:solidFill>
              </a:rPr>
              <a:t> have the </a:t>
            </a:r>
            <a:r>
              <a:rPr lang="en-US" sz="2000" b="1">
                <a:solidFill>
                  <a:schemeClr val="accent2"/>
                </a:solidFill>
              </a:rPr>
              <a:t>same</a:t>
            </a:r>
            <a:r>
              <a:rPr lang="en-US" sz="2000" b="1">
                <a:solidFill>
                  <a:schemeClr val="tx2"/>
                </a:solidFill>
              </a:rPr>
              <a:t> charge</a:t>
            </a:r>
          </a:p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4)   one ball must be </a:t>
            </a:r>
            <a:r>
              <a:rPr lang="en-US" sz="2000" b="1">
                <a:solidFill>
                  <a:schemeClr val="accent2"/>
                </a:solidFill>
              </a:rPr>
              <a:t>neutral</a:t>
            </a:r>
            <a:r>
              <a:rPr lang="en-US" sz="2000" b="1">
                <a:solidFill>
                  <a:schemeClr val="tx2"/>
                </a:solidFill>
              </a:rPr>
              <a:t>  (no charge)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6046" name="Rectangle 3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16.1b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Charge II</a:t>
            </a:r>
          </a:p>
        </p:txBody>
      </p:sp>
      <p:sp>
        <p:nvSpPr>
          <p:cNvPr id="1366036" name="Rectangle 20"/>
          <p:cNvSpPr>
            <a:spLocks noGrp="1" noChangeArrowheads="1"/>
          </p:cNvSpPr>
          <p:nvPr>
            <p:ph idx="1"/>
          </p:nvPr>
        </p:nvSpPr>
        <p:spPr>
          <a:xfrm>
            <a:off x="265113" y="1331746"/>
            <a:ext cx="2846387" cy="2230438"/>
          </a:xfrm>
          <a:noFill/>
          <a:ln/>
        </p:spPr>
        <p:txBody>
          <a:bodyPr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400" b="1" dirty="0"/>
              <a:t>	From the picture, what can you conclude about the charges?</a:t>
            </a:r>
          </a:p>
        </p:txBody>
      </p:sp>
      <p:sp>
        <p:nvSpPr>
          <p:cNvPr id="1366037" name="Oval 21"/>
          <p:cNvSpPr>
            <a:spLocks noChangeArrowheads="1"/>
          </p:cNvSpPr>
          <p:nvPr/>
        </p:nvSpPr>
        <p:spPr bwMode="auto">
          <a:xfrm>
            <a:off x="4405313" y="1625044"/>
            <a:ext cx="274637" cy="274638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38" name="Oval 22"/>
          <p:cNvSpPr>
            <a:spLocks noChangeArrowheads="1"/>
          </p:cNvSpPr>
          <p:nvPr/>
        </p:nvSpPr>
        <p:spPr bwMode="auto">
          <a:xfrm>
            <a:off x="4938713" y="1625044"/>
            <a:ext cx="274637" cy="2746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39" name="Oval 23"/>
          <p:cNvSpPr>
            <a:spLocks noChangeArrowheads="1"/>
          </p:cNvSpPr>
          <p:nvPr/>
        </p:nvSpPr>
        <p:spPr bwMode="auto">
          <a:xfrm>
            <a:off x="4387850" y="2185432"/>
            <a:ext cx="274638" cy="274637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0" name="Oval 24"/>
          <p:cNvSpPr>
            <a:spLocks noChangeArrowheads="1"/>
          </p:cNvSpPr>
          <p:nvPr/>
        </p:nvSpPr>
        <p:spPr bwMode="auto">
          <a:xfrm>
            <a:off x="4921250" y="2185432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1" name="Oval 25"/>
          <p:cNvSpPr>
            <a:spLocks noChangeArrowheads="1"/>
          </p:cNvSpPr>
          <p:nvPr/>
        </p:nvSpPr>
        <p:spPr bwMode="auto">
          <a:xfrm>
            <a:off x="4371975" y="2696607"/>
            <a:ext cx="274638" cy="274637"/>
          </a:xfrm>
          <a:prstGeom prst="ellipse">
            <a:avLst/>
          </a:prstGeom>
          <a:solidFill>
            <a:srgbClr val="CC00CC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2" name="Oval 26"/>
          <p:cNvSpPr>
            <a:spLocks noChangeArrowheads="1"/>
          </p:cNvSpPr>
          <p:nvPr/>
        </p:nvSpPr>
        <p:spPr bwMode="auto">
          <a:xfrm>
            <a:off x="4905375" y="2696607"/>
            <a:ext cx="274638" cy="2746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3" name="Oval 27"/>
          <p:cNvSpPr>
            <a:spLocks noChangeArrowheads="1"/>
          </p:cNvSpPr>
          <p:nvPr/>
        </p:nvSpPr>
        <p:spPr bwMode="auto">
          <a:xfrm>
            <a:off x="5438775" y="2696607"/>
            <a:ext cx="274638" cy="274637"/>
          </a:xfrm>
          <a:prstGeom prst="ellipse">
            <a:avLst/>
          </a:prstGeom>
          <a:solidFill>
            <a:srgbClr val="00B050"/>
          </a:solidFill>
          <a:ln w="9525">
            <a:noFill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6045" name="Rectangle 29"/>
          <p:cNvSpPr>
            <a:spLocks noChangeArrowheads="1"/>
          </p:cNvSpPr>
          <p:nvPr/>
        </p:nvSpPr>
        <p:spPr bwMode="auto">
          <a:xfrm>
            <a:off x="0" y="3856038"/>
            <a:ext cx="4670425" cy="2401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5000"/>
              </a:lnSpc>
              <a:spcBef>
                <a:spcPct val="50000"/>
              </a:spcBef>
            </a:pPr>
            <a:r>
              <a:rPr lang="en-US" sz="2000" b="1" dirty="0"/>
              <a:t>  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rgbClr val="CC99FF"/>
                </a:solidFill>
              </a:rPr>
              <a:t>PINK</a:t>
            </a:r>
            <a:r>
              <a:rPr lang="en-US" sz="2000" b="1" dirty="0"/>
              <a:t> balls must have the same charge, since they repel each other.  The </a:t>
            </a:r>
            <a:r>
              <a:rPr lang="en-US" sz="2000" b="1" dirty="0">
                <a:solidFill>
                  <a:srgbClr val="CCCC00"/>
                </a:solidFill>
              </a:rPr>
              <a:t>YELLOW</a:t>
            </a:r>
            <a:r>
              <a:rPr lang="en-US" sz="2000" b="1" dirty="0"/>
              <a:t> ball also repels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, so it must also have the same charge as the </a:t>
            </a:r>
            <a:r>
              <a:rPr lang="en-US" sz="2000" b="1" dirty="0">
                <a:solidFill>
                  <a:srgbClr val="00B050"/>
                </a:solidFill>
              </a:rPr>
              <a:t>GREEN</a:t>
            </a:r>
            <a:r>
              <a:rPr lang="en-US" sz="2000" b="1" dirty="0"/>
              <a:t> (and the </a:t>
            </a:r>
            <a:r>
              <a:rPr lang="en-US" sz="2000" b="1" dirty="0">
                <a:solidFill>
                  <a:srgbClr val="CC99FF"/>
                </a:solidFill>
              </a:rPr>
              <a:t>PINK</a:t>
            </a:r>
            <a:r>
              <a:rPr lang="en-US" sz="2000" b="1" dirty="0"/>
              <a:t>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223.19.6 </a:t>
            </a:r>
            <a:r>
              <a:rPr lang="en-US" sz="2800" dirty="0">
                <a:solidFill>
                  <a:schemeClr val="accent2"/>
                </a:solidFill>
              </a:rPr>
              <a:t>Conductors I</a:t>
            </a:r>
          </a:p>
        </p:txBody>
      </p:sp>
      <p:sp>
        <p:nvSpPr>
          <p:cNvPr id="1368079" name="Rectangle 15"/>
          <p:cNvSpPr>
            <a:spLocks noGrp="1" noChangeArrowheads="1"/>
          </p:cNvSpPr>
          <p:nvPr>
            <p:ph idx="1"/>
          </p:nvPr>
        </p:nvSpPr>
        <p:spPr>
          <a:xfrm>
            <a:off x="0" y="1088930"/>
            <a:ext cx="4979988" cy="22240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b="1" dirty="0"/>
              <a:t>	A metal ball hangs from the ceiling by an insulating thread.  The ball is </a:t>
            </a:r>
            <a:r>
              <a:rPr lang="en-US" b="1" dirty="0">
                <a:solidFill>
                  <a:schemeClr val="tx2"/>
                </a:solidFill>
              </a:rPr>
              <a:t>attracted</a:t>
            </a:r>
            <a:r>
              <a:rPr lang="en-US" b="1" dirty="0"/>
              <a:t> to a </a:t>
            </a:r>
            <a:r>
              <a:rPr lang="en-US" b="1" dirty="0">
                <a:solidFill>
                  <a:schemeClr val="tx2"/>
                </a:solidFill>
              </a:rPr>
              <a:t>positive</a:t>
            </a:r>
            <a:r>
              <a:rPr lang="en-US" b="1" dirty="0"/>
              <a:t>-charged rod held near the ball.  The charge of the ball must be:</a:t>
            </a:r>
          </a:p>
        </p:txBody>
      </p:sp>
      <p:sp>
        <p:nvSpPr>
          <p:cNvPr id="1368068" name="Rectangle 4"/>
          <p:cNvSpPr>
            <a:spLocks noChangeArrowheads="1"/>
          </p:cNvSpPr>
          <p:nvPr/>
        </p:nvSpPr>
        <p:spPr bwMode="auto">
          <a:xfrm>
            <a:off x="5311111" y="1348831"/>
            <a:ext cx="34401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positive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negative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positive or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5)   negative or neutral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8070" name="Rectangle 6"/>
          <p:cNvSpPr>
            <a:spLocks noChangeArrowheads="1"/>
          </p:cNvSpPr>
          <p:nvPr/>
        </p:nvSpPr>
        <p:spPr bwMode="auto">
          <a:xfrm>
            <a:off x="6201912" y="4435878"/>
            <a:ext cx="2663825" cy="3063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 rot="1442343">
            <a:off x="6816275" y="4677178"/>
            <a:ext cx="635000" cy="1933575"/>
            <a:chOff x="2675" y="820"/>
            <a:chExt cx="400" cy="1218"/>
          </a:xfrm>
        </p:grpSpPr>
        <p:sp>
          <p:nvSpPr>
            <p:cNvPr id="1368072" name="Oval 8"/>
            <p:cNvSpPr>
              <a:spLocks noChangeArrowheads="1"/>
            </p:cNvSpPr>
            <p:nvPr/>
          </p:nvSpPr>
          <p:spPr bwMode="auto">
            <a:xfrm>
              <a:off x="2675" y="1638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8073" name="Line 9"/>
            <p:cNvSpPr>
              <a:spLocks noChangeShapeType="1"/>
            </p:cNvSpPr>
            <p:nvPr/>
          </p:nvSpPr>
          <p:spPr bwMode="auto">
            <a:xfrm rot="-5400000">
              <a:off x="2466" y="1229"/>
              <a:ext cx="8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8075" name="Rectangle 11"/>
          <p:cNvSpPr>
            <a:spLocks noChangeArrowheads="1"/>
          </p:cNvSpPr>
          <p:nvPr/>
        </p:nvSpPr>
        <p:spPr bwMode="auto">
          <a:xfrm>
            <a:off x="5238300" y="6066241"/>
            <a:ext cx="1096962" cy="3746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8077" name="Line 13"/>
          <p:cNvSpPr>
            <a:spLocks noChangeShapeType="1"/>
          </p:cNvSpPr>
          <p:nvPr/>
        </p:nvSpPr>
        <p:spPr bwMode="auto">
          <a:xfrm>
            <a:off x="6022525" y="6253566"/>
            <a:ext cx="23495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8078" name="Line 14"/>
          <p:cNvSpPr>
            <a:spLocks noChangeShapeType="1"/>
          </p:cNvSpPr>
          <p:nvPr/>
        </p:nvSpPr>
        <p:spPr bwMode="auto">
          <a:xfrm rot="16200000">
            <a:off x="6022525" y="6253566"/>
            <a:ext cx="234950" cy="0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AutoShape 2"/>
          <p:cNvSpPr>
            <a:spLocks noChangeArrowheads="1"/>
          </p:cNvSpPr>
          <p:nvPr/>
        </p:nvSpPr>
        <p:spPr bwMode="auto">
          <a:xfrm>
            <a:off x="0" y="3524250"/>
            <a:ext cx="5029200" cy="27749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70115" name="Rectangle 3"/>
          <p:cNvSpPr>
            <a:spLocks noChangeArrowheads="1"/>
          </p:cNvSpPr>
          <p:nvPr/>
        </p:nvSpPr>
        <p:spPr bwMode="auto">
          <a:xfrm>
            <a:off x="0" y="3603625"/>
            <a:ext cx="49720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Clearly, the ball will be attracted if its charge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negative</a:t>
            </a:r>
            <a:r>
              <a:rPr lang="en-US" sz="2000" b="1">
                <a:solidFill>
                  <a:schemeClr val="bg2"/>
                </a:solidFill>
              </a:rPr>
              <a:t>.  However, even if the ball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neutral</a:t>
            </a:r>
            <a:r>
              <a:rPr lang="en-US" sz="2000" b="1">
                <a:solidFill>
                  <a:schemeClr val="bg2"/>
                </a:solidFill>
              </a:rPr>
              <a:t>, the charges in the ball can be separated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induction</a:t>
            </a:r>
            <a:r>
              <a:rPr lang="en-US" sz="2000" b="1">
                <a:solidFill>
                  <a:schemeClr val="bg2"/>
                </a:solidFill>
              </a:rPr>
              <a:t> (polarization), leading to a net attraction.</a:t>
            </a:r>
            <a:r>
              <a:rPr lang="en-US" sz="2200" b="1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370117" name="Oval 5"/>
          <p:cNvSpPr>
            <a:spLocks noChangeArrowheads="1"/>
          </p:cNvSpPr>
          <p:nvPr/>
        </p:nvSpPr>
        <p:spPr bwMode="auto">
          <a:xfrm>
            <a:off x="5012970" y="3053901"/>
            <a:ext cx="3609975" cy="54133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18" name="Rectangle 6"/>
          <p:cNvSpPr>
            <a:spLocks noChangeArrowheads="1"/>
          </p:cNvSpPr>
          <p:nvPr/>
        </p:nvSpPr>
        <p:spPr bwMode="auto">
          <a:xfrm>
            <a:off x="5242873" y="1130467"/>
            <a:ext cx="34401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positive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 negative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  positive or neutral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5)   negative or neutral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0120" name="Rectangle 8"/>
          <p:cNvSpPr>
            <a:spLocks noChangeArrowheads="1"/>
          </p:cNvSpPr>
          <p:nvPr/>
        </p:nvSpPr>
        <p:spPr bwMode="auto">
          <a:xfrm>
            <a:off x="6188075" y="3802040"/>
            <a:ext cx="2663825" cy="306388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442343">
            <a:off x="6802438" y="4043340"/>
            <a:ext cx="635000" cy="1933575"/>
            <a:chOff x="2675" y="820"/>
            <a:chExt cx="400" cy="1218"/>
          </a:xfrm>
        </p:grpSpPr>
        <p:sp>
          <p:nvSpPr>
            <p:cNvPr id="1370122" name="Oval 10"/>
            <p:cNvSpPr>
              <a:spLocks noChangeArrowheads="1"/>
            </p:cNvSpPr>
            <p:nvPr/>
          </p:nvSpPr>
          <p:spPr bwMode="auto">
            <a:xfrm>
              <a:off x="2675" y="1638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23" name="Line 11"/>
            <p:cNvSpPr>
              <a:spLocks noChangeShapeType="1"/>
            </p:cNvSpPr>
            <p:nvPr/>
          </p:nvSpPr>
          <p:spPr bwMode="auto">
            <a:xfrm rot="-5400000">
              <a:off x="2466" y="1229"/>
              <a:ext cx="81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224463" y="5432403"/>
            <a:ext cx="1096962" cy="374650"/>
            <a:chOff x="3127" y="1593"/>
            <a:chExt cx="691" cy="236"/>
          </a:xfrm>
        </p:grpSpPr>
        <p:sp>
          <p:nvSpPr>
            <p:cNvPr id="1370125" name="Rectangle 13"/>
            <p:cNvSpPr>
              <a:spLocks noChangeArrowheads="1"/>
            </p:cNvSpPr>
            <p:nvPr/>
          </p:nvSpPr>
          <p:spPr bwMode="auto">
            <a:xfrm>
              <a:off x="3127" y="1593"/>
              <a:ext cx="691" cy="2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621" y="1637"/>
              <a:ext cx="148" cy="148"/>
              <a:chOff x="2565" y="3720"/>
              <a:chExt cx="148" cy="148"/>
            </a:xfrm>
          </p:grpSpPr>
          <p:sp>
            <p:nvSpPr>
              <p:cNvPr id="1370127" name="Line 15"/>
              <p:cNvSpPr>
                <a:spLocks noChangeShapeType="1"/>
              </p:cNvSpPr>
              <p:nvPr/>
            </p:nvSpPr>
            <p:spPr bwMode="auto">
              <a:xfrm>
                <a:off x="2565" y="3794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0128" name="Line 16"/>
              <p:cNvSpPr>
                <a:spLocks noChangeShapeType="1"/>
              </p:cNvSpPr>
              <p:nvPr/>
            </p:nvSpPr>
            <p:spPr bwMode="auto">
              <a:xfrm rot="-5400000">
                <a:off x="2565" y="3794"/>
                <a:ext cx="148" cy="0"/>
              </a:xfrm>
              <a:prstGeom prst="line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70153" name="Rectangle 41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16.2a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Conductors I</a:t>
            </a:r>
          </a:p>
        </p:txBody>
      </p:sp>
      <p:sp>
        <p:nvSpPr>
          <p:cNvPr id="1370129" name="Rectangle 17"/>
          <p:cNvSpPr>
            <a:spLocks noGrp="1" noChangeArrowheads="1"/>
          </p:cNvSpPr>
          <p:nvPr>
            <p:ph idx="1"/>
          </p:nvPr>
        </p:nvSpPr>
        <p:spPr>
          <a:xfrm>
            <a:off x="0" y="1184464"/>
            <a:ext cx="4979988" cy="2224088"/>
          </a:xfrm>
          <a:noFill/>
          <a:ln/>
        </p:spPr>
        <p:txBody>
          <a:bodyPr/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A metal ball hangs from the ceiling by an insulating thread.  The ball is </a:t>
            </a:r>
            <a:r>
              <a:rPr lang="en-US" sz="2000" b="1" dirty="0">
                <a:solidFill>
                  <a:schemeClr val="tx2"/>
                </a:solidFill>
              </a:rPr>
              <a:t>attracted</a:t>
            </a:r>
            <a:r>
              <a:rPr lang="en-US" sz="2000" b="1" dirty="0"/>
              <a:t> to a </a:t>
            </a:r>
            <a:r>
              <a:rPr lang="en-US" sz="2000" b="1" dirty="0">
                <a:solidFill>
                  <a:schemeClr val="tx2"/>
                </a:solidFill>
              </a:rPr>
              <a:t>positive</a:t>
            </a:r>
            <a:r>
              <a:rPr lang="en-US" sz="2000" b="1" dirty="0"/>
              <a:t>-charged rod held near the ball.  The charge of the ball must be: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915150" y="5602265"/>
            <a:ext cx="150813" cy="150813"/>
            <a:chOff x="3419" y="2639"/>
            <a:chExt cx="304" cy="304"/>
          </a:xfrm>
        </p:grpSpPr>
        <p:sp>
          <p:nvSpPr>
            <p:cNvPr id="1370131" name="Line 19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2" name="Line 20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33" name="Line 21"/>
          <p:cNvSpPr>
            <a:spLocks noChangeShapeType="1"/>
          </p:cNvSpPr>
          <p:nvPr/>
        </p:nvSpPr>
        <p:spPr bwMode="auto">
          <a:xfrm>
            <a:off x="6621463" y="5438753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883400" y="5362553"/>
            <a:ext cx="150813" cy="150812"/>
            <a:chOff x="3419" y="2639"/>
            <a:chExt cx="304" cy="304"/>
          </a:xfrm>
        </p:grpSpPr>
        <p:sp>
          <p:nvSpPr>
            <p:cNvPr id="1370135" name="Line 23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6" name="Line 24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6997700" y="5683228"/>
            <a:ext cx="150813" cy="150812"/>
            <a:chOff x="3419" y="2639"/>
            <a:chExt cx="304" cy="304"/>
          </a:xfrm>
        </p:grpSpPr>
        <p:sp>
          <p:nvSpPr>
            <p:cNvPr id="1370138" name="Line 26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39" name="Line 27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7045325" y="5548290"/>
            <a:ext cx="150813" cy="150813"/>
            <a:chOff x="3419" y="2639"/>
            <a:chExt cx="304" cy="304"/>
          </a:xfrm>
        </p:grpSpPr>
        <p:sp>
          <p:nvSpPr>
            <p:cNvPr id="1370141" name="Line 29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42" name="Line 30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6989763" y="5427640"/>
            <a:ext cx="150812" cy="150813"/>
            <a:chOff x="3419" y="2639"/>
            <a:chExt cx="304" cy="304"/>
          </a:xfrm>
        </p:grpSpPr>
        <p:sp>
          <p:nvSpPr>
            <p:cNvPr id="1370144" name="Line 32"/>
            <p:cNvSpPr>
              <a:spLocks noChangeShapeType="1"/>
            </p:cNvSpPr>
            <p:nvPr/>
          </p:nvSpPr>
          <p:spPr bwMode="auto">
            <a:xfrm>
              <a:off x="3419" y="2794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0145" name="Line 33"/>
            <p:cNvSpPr>
              <a:spLocks noChangeShapeType="1"/>
            </p:cNvSpPr>
            <p:nvPr/>
          </p:nvSpPr>
          <p:spPr bwMode="auto">
            <a:xfrm rot="-5400000">
              <a:off x="3417" y="2791"/>
              <a:ext cx="304" cy="0"/>
            </a:xfrm>
            <a:prstGeom prst="line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46" name="Line 34"/>
          <p:cNvSpPr>
            <a:spLocks noChangeShapeType="1"/>
          </p:cNvSpPr>
          <p:nvPr/>
        </p:nvSpPr>
        <p:spPr bwMode="auto">
          <a:xfrm>
            <a:off x="6565900" y="5537178"/>
            <a:ext cx="150813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7" name="Line 35"/>
          <p:cNvSpPr>
            <a:spLocks noChangeShapeType="1"/>
          </p:cNvSpPr>
          <p:nvPr/>
        </p:nvSpPr>
        <p:spPr bwMode="auto">
          <a:xfrm>
            <a:off x="6575425" y="5638778"/>
            <a:ext cx="150813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8" name="Line 36"/>
          <p:cNvSpPr>
            <a:spLocks noChangeShapeType="1"/>
          </p:cNvSpPr>
          <p:nvPr/>
        </p:nvSpPr>
        <p:spPr bwMode="auto">
          <a:xfrm>
            <a:off x="6688138" y="5816578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0149" name="Line 37"/>
          <p:cNvSpPr>
            <a:spLocks noChangeShapeType="1"/>
          </p:cNvSpPr>
          <p:nvPr/>
        </p:nvSpPr>
        <p:spPr bwMode="auto">
          <a:xfrm>
            <a:off x="6605588" y="5721328"/>
            <a:ext cx="150812" cy="3175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7267575" y="5570515"/>
            <a:ext cx="1876425" cy="835025"/>
            <a:chOff x="4578" y="3565"/>
            <a:chExt cx="1182" cy="526"/>
          </a:xfrm>
        </p:grpSpPr>
        <p:sp>
          <p:nvSpPr>
            <p:cNvPr id="1370151" name="Text Box 39"/>
            <p:cNvSpPr txBox="1">
              <a:spLocks noChangeArrowheads="1"/>
            </p:cNvSpPr>
            <p:nvPr/>
          </p:nvSpPr>
          <p:spPr bwMode="auto">
            <a:xfrm>
              <a:off x="4822" y="3565"/>
              <a:ext cx="938" cy="52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/>
                <a:t>remember the ball is a conductor!</a:t>
              </a:r>
              <a:endParaRPr lang="en-US"/>
            </a:p>
          </p:txBody>
        </p:sp>
        <p:sp>
          <p:nvSpPr>
            <p:cNvPr id="1370152" name="Line 40"/>
            <p:cNvSpPr>
              <a:spLocks noChangeShapeType="1"/>
            </p:cNvSpPr>
            <p:nvPr/>
          </p:nvSpPr>
          <p:spPr bwMode="auto">
            <a:xfrm flipH="1" flipV="1">
              <a:off x="4578" y="3591"/>
              <a:ext cx="288" cy="124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0154" name="Text Box 42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metal ball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is replaced by a </a:t>
            </a:r>
            <a:r>
              <a:rPr lang="en-US" sz="20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plastic ball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r>
              <a:rPr lang="en-US" sz="2400" b="1" i="1" dirty="0"/>
              <a:t>Concept Question 16.01</a:t>
            </a:r>
            <a:r>
              <a:rPr lang="en-US" sz="2400" b="1" i="1" dirty="0">
                <a:solidFill>
                  <a:srgbClr val="000000"/>
                </a:solidFill>
              </a:rPr>
              <a:t>   </a:t>
            </a:r>
            <a:r>
              <a:rPr lang="en-US" sz="2400" b="1" dirty="0">
                <a:solidFill>
                  <a:schemeClr val="accent2"/>
                </a:solidFill>
              </a:rPr>
              <a:t>Glass Rod Question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dirty="0"/>
          </a:p>
        </p:txBody>
      </p:sp>
      <p:sp>
        <p:nvSpPr>
          <p:cNvPr id="1539078" name="Rectangle 6"/>
          <p:cNvSpPr>
            <a:spLocks noChangeArrowheads="1"/>
          </p:cNvSpPr>
          <p:nvPr/>
        </p:nvSpPr>
        <p:spPr bwMode="auto">
          <a:xfrm>
            <a:off x="210522" y="2040056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We picked up little bits of paper with a plastic rod or comb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     Will a glass rod pick up the paper?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800" b="1" dirty="0"/>
          </a:p>
        </p:txBody>
      </p:sp>
      <p:sp>
        <p:nvSpPr>
          <p:cNvPr id="1539079" name="Rectangle 7"/>
          <p:cNvSpPr>
            <a:spLocks noChangeArrowheads="1"/>
          </p:cNvSpPr>
          <p:nvPr/>
        </p:nvSpPr>
        <p:spPr bwMode="auto">
          <a:xfrm>
            <a:off x="5100661" y="2194920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1)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tx2"/>
                </a:solidFill>
              </a:rPr>
              <a:t>Yes, just like the plastic rod 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400" b="1" dirty="0">
                <a:solidFill>
                  <a:schemeClr val="tx2"/>
                </a:solidFill>
              </a:rPr>
              <a:t>2) No, the paper will fly away from the rod</a:t>
            </a:r>
            <a:endParaRPr lang="en-US" sz="24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41696" y="0"/>
            <a:ext cx="8202304" cy="1143000"/>
          </a:xfrm>
        </p:spPr>
        <p:txBody>
          <a:bodyPr>
            <a:normAutofit fontScale="90000"/>
          </a:bodyPr>
          <a:lstStyle/>
          <a:p>
            <a:r>
              <a:rPr lang="en-US" sz="2800" b="1" i="1" dirty="0"/>
              <a:t>Concept Question 16.01</a:t>
            </a:r>
            <a:r>
              <a:rPr lang="en-US" sz="2800" b="1" i="1" dirty="0">
                <a:solidFill>
                  <a:srgbClr val="000000"/>
                </a:solidFill>
              </a:rPr>
              <a:t>   </a:t>
            </a:r>
            <a:r>
              <a:rPr lang="en-US" sz="2800" b="1" dirty="0">
                <a:solidFill>
                  <a:schemeClr val="accent2"/>
                </a:solidFill>
              </a:rPr>
              <a:t>Glass Rod Question</a:t>
            </a:r>
            <a:br>
              <a:rPr lang="en-US" b="1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1540102" name="Rectangle 6"/>
          <p:cNvSpPr>
            <a:spLocks noChangeArrowheads="1"/>
          </p:cNvSpPr>
          <p:nvPr/>
        </p:nvSpPr>
        <p:spPr bwMode="auto">
          <a:xfrm>
            <a:off x="265113" y="1275794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picked up little bits of paper with a plastic rod or comb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     Will a glass rod pick up the paper?</a:t>
            </a:r>
          </a:p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endParaRPr lang="en-US" sz="2000" b="1" dirty="0"/>
          </a:p>
        </p:txBody>
      </p:sp>
      <p:sp>
        <p:nvSpPr>
          <p:cNvPr id="1540103" name="Rectangle 7"/>
          <p:cNvSpPr>
            <a:spLocks noChangeArrowheads="1"/>
          </p:cNvSpPr>
          <p:nvPr/>
        </p:nvSpPr>
        <p:spPr bwMode="auto">
          <a:xfrm>
            <a:off x="5168900" y="1212294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1)</a:t>
            </a:r>
            <a:r>
              <a:rPr lang="en-US" sz="2000" b="1"/>
              <a:t> </a:t>
            </a:r>
            <a:r>
              <a:rPr lang="en-US" sz="2000" b="1">
                <a:solidFill>
                  <a:schemeClr val="tx2"/>
                </a:solidFill>
              </a:rPr>
              <a:t>Yes, just like the plastic rod </a:t>
            </a:r>
            <a:endParaRPr lang="en-US" b="1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2) No, the paper will fly away from the rod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0104" name="AutoShape 8"/>
          <p:cNvSpPr>
            <a:spLocks noChangeArrowheads="1"/>
          </p:cNvSpPr>
          <p:nvPr/>
        </p:nvSpPr>
        <p:spPr bwMode="auto">
          <a:xfrm>
            <a:off x="477672" y="3718493"/>
            <a:ext cx="4679950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0105" name="Rectangle 9"/>
          <p:cNvSpPr>
            <a:spLocks noChangeArrowheads="1"/>
          </p:cNvSpPr>
          <p:nvPr/>
        </p:nvSpPr>
        <p:spPr bwMode="auto">
          <a:xfrm>
            <a:off x="477672" y="3786756"/>
            <a:ext cx="46720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By demonstration we see that the paper is attracted.</a:t>
            </a:r>
          </a:p>
        </p:txBody>
      </p:sp>
      <p:sp>
        <p:nvSpPr>
          <p:cNvPr id="1540106" name="Oval 10"/>
          <p:cNvSpPr>
            <a:spLocks noChangeArrowheads="1"/>
          </p:cNvSpPr>
          <p:nvPr/>
        </p:nvSpPr>
        <p:spPr bwMode="auto">
          <a:xfrm>
            <a:off x="4433888" y="1188482"/>
            <a:ext cx="4362450" cy="9509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>
            <a:off x="152400" y="34290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505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657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352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200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10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981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21336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8288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764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6" name="Text Box 12"/>
          <p:cNvSpPr txBox="1">
            <a:spLocks noChangeArrowheads="1"/>
          </p:cNvSpPr>
          <p:nvPr/>
        </p:nvSpPr>
        <p:spPr bwMode="auto">
          <a:xfrm>
            <a:off x="22860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2819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29718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2667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25146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31242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11430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1295400" y="3733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9906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695325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1447800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55245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0005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1769" name="AutoShape 25"/>
          <p:cNvSpPr>
            <a:spLocks noChangeArrowheads="1"/>
          </p:cNvSpPr>
          <p:nvPr/>
        </p:nvSpPr>
        <p:spPr bwMode="auto">
          <a:xfrm>
            <a:off x="4876800" y="3429000"/>
            <a:ext cx="4038600" cy="838200"/>
          </a:xfrm>
          <a:prstGeom prst="flowChartTerminator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5181600" y="3429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334000" y="35814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5257800" y="38100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5029200" y="37338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8153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8305800" y="3810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8153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84582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6781800" y="1295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 flipH="1">
            <a:off x="57912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781800" y="2514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 flipH="1">
            <a:off x="5181600" y="46482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2" name="Line 38"/>
          <p:cNvSpPr>
            <a:spLocks noChangeShapeType="1"/>
          </p:cNvSpPr>
          <p:nvPr/>
        </p:nvSpPr>
        <p:spPr bwMode="auto">
          <a:xfrm>
            <a:off x="2667000" y="4724400"/>
            <a:ext cx="1066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2"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198813" y="2586038"/>
            <a:ext cx="3125787" cy="1604962"/>
            <a:chOff x="1824" y="1008"/>
            <a:chExt cx="1969" cy="1011"/>
          </a:xfrm>
        </p:grpSpPr>
        <p:sp>
          <p:nvSpPr>
            <p:cNvPr id="37891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88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7892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5400"/>
                <a:t>+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4419600"/>
            <a:ext cx="8305800" cy="1604963"/>
            <a:chOff x="96" y="1968"/>
            <a:chExt cx="5232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8969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70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45" name="AutoShape 6"/>
            <p:cNvSpPr>
              <a:spLocks noChangeArrowheads="1"/>
            </p:cNvSpPr>
            <p:nvPr/>
          </p:nvSpPr>
          <p:spPr bwMode="auto">
            <a:xfrm>
              <a:off x="96" y="2160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6" name="Text Box 7"/>
            <p:cNvSpPr txBox="1">
              <a:spLocks noChangeArrowheads="1"/>
            </p:cNvSpPr>
            <p:nvPr/>
          </p:nvSpPr>
          <p:spPr bwMode="auto">
            <a:xfrm>
              <a:off x="220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7" name="Text Box 8"/>
            <p:cNvSpPr txBox="1">
              <a:spLocks noChangeArrowheads="1"/>
            </p:cNvSpPr>
            <p:nvPr/>
          </p:nvSpPr>
          <p:spPr bwMode="auto">
            <a:xfrm>
              <a:off x="230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8" name="Text Box 9"/>
            <p:cNvSpPr txBox="1">
              <a:spLocks noChangeArrowheads="1"/>
            </p:cNvSpPr>
            <p:nvPr/>
          </p:nvSpPr>
          <p:spPr bwMode="auto">
            <a:xfrm>
              <a:off x="211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201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0" name="Text Box 11"/>
            <p:cNvSpPr txBox="1">
              <a:spLocks noChangeArrowheads="1"/>
            </p:cNvSpPr>
            <p:nvPr/>
          </p:nvSpPr>
          <p:spPr bwMode="auto">
            <a:xfrm>
              <a:off x="240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1" name="Text Box 12"/>
            <p:cNvSpPr txBox="1">
              <a:spLocks noChangeArrowheads="1"/>
            </p:cNvSpPr>
            <p:nvPr/>
          </p:nvSpPr>
          <p:spPr bwMode="auto">
            <a:xfrm>
              <a:off x="1248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2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3" name="Text Box 14"/>
            <p:cNvSpPr txBox="1">
              <a:spLocks noChangeArrowheads="1"/>
            </p:cNvSpPr>
            <p:nvPr/>
          </p:nvSpPr>
          <p:spPr bwMode="auto">
            <a:xfrm>
              <a:off x="1152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4" name="Text Box 15"/>
            <p:cNvSpPr txBox="1">
              <a:spLocks noChangeArrowheads="1"/>
            </p:cNvSpPr>
            <p:nvPr/>
          </p:nvSpPr>
          <p:spPr bwMode="auto">
            <a:xfrm>
              <a:off x="1056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5" name="Text Box 16"/>
            <p:cNvSpPr txBox="1">
              <a:spLocks noChangeArrowheads="1"/>
            </p:cNvSpPr>
            <p:nvPr/>
          </p:nvSpPr>
          <p:spPr bwMode="auto">
            <a:xfrm>
              <a:off x="1440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6" name="Text Box 17"/>
            <p:cNvSpPr txBox="1">
              <a:spLocks noChangeArrowheads="1"/>
            </p:cNvSpPr>
            <p:nvPr/>
          </p:nvSpPr>
          <p:spPr bwMode="auto">
            <a:xfrm>
              <a:off x="1776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7" name="Text Box 18"/>
            <p:cNvSpPr txBox="1">
              <a:spLocks noChangeArrowheads="1"/>
            </p:cNvSpPr>
            <p:nvPr/>
          </p:nvSpPr>
          <p:spPr bwMode="auto">
            <a:xfrm>
              <a:off x="1872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8" name="Text Box 19"/>
            <p:cNvSpPr txBox="1">
              <a:spLocks noChangeArrowheads="1"/>
            </p:cNvSpPr>
            <p:nvPr/>
          </p:nvSpPr>
          <p:spPr bwMode="auto">
            <a:xfrm>
              <a:off x="1680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59" name="Text Box 20"/>
            <p:cNvSpPr txBox="1">
              <a:spLocks noChangeArrowheads="1"/>
            </p:cNvSpPr>
            <p:nvPr/>
          </p:nvSpPr>
          <p:spPr bwMode="auto">
            <a:xfrm>
              <a:off x="1584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0" name="Text Box 21"/>
            <p:cNvSpPr txBox="1">
              <a:spLocks noChangeArrowheads="1"/>
            </p:cNvSpPr>
            <p:nvPr/>
          </p:nvSpPr>
          <p:spPr bwMode="auto">
            <a:xfrm>
              <a:off x="1968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1" name="Text Box 22"/>
            <p:cNvSpPr txBox="1">
              <a:spLocks noChangeArrowheads="1"/>
            </p:cNvSpPr>
            <p:nvPr/>
          </p:nvSpPr>
          <p:spPr bwMode="auto">
            <a:xfrm>
              <a:off x="720" y="225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2" name="Text Box 23"/>
            <p:cNvSpPr txBox="1">
              <a:spLocks noChangeArrowheads="1"/>
            </p:cNvSpPr>
            <p:nvPr/>
          </p:nvSpPr>
          <p:spPr bwMode="auto">
            <a:xfrm>
              <a:off x="816" y="235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3" name="Text Box 24"/>
            <p:cNvSpPr txBox="1">
              <a:spLocks noChangeArrowheads="1"/>
            </p:cNvSpPr>
            <p:nvPr/>
          </p:nvSpPr>
          <p:spPr bwMode="auto">
            <a:xfrm>
              <a:off x="624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4" name="Text Box 25"/>
            <p:cNvSpPr txBox="1">
              <a:spLocks noChangeArrowheads="1"/>
            </p:cNvSpPr>
            <p:nvPr/>
          </p:nvSpPr>
          <p:spPr bwMode="auto">
            <a:xfrm>
              <a:off x="438" y="230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5" name="Text Box 26"/>
            <p:cNvSpPr txBox="1">
              <a:spLocks noChangeArrowheads="1"/>
            </p:cNvSpPr>
            <p:nvPr/>
          </p:nvSpPr>
          <p:spPr bwMode="auto">
            <a:xfrm>
              <a:off x="912" y="220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6" name="Text Box 27"/>
            <p:cNvSpPr txBox="1">
              <a:spLocks noChangeArrowheads="1"/>
            </p:cNvSpPr>
            <p:nvPr/>
          </p:nvSpPr>
          <p:spPr bwMode="auto">
            <a:xfrm>
              <a:off x="348" y="216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7" name="Text Box 28"/>
            <p:cNvSpPr txBox="1">
              <a:spLocks noChangeArrowheads="1"/>
            </p:cNvSpPr>
            <p:nvPr/>
          </p:nvSpPr>
          <p:spPr bwMode="auto">
            <a:xfrm>
              <a:off x="252" y="240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68" name="Line 29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228600" y="1828800"/>
            <a:ext cx="8610600" cy="1604963"/>
            <a:chOff x="144" y="336"/>
            <a:chExt cx="5424" cy="1011"/>
          </a:xfrm>
        </p:grpSpPr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3407" y="336"/>
              <a:ext cx="1969" cy="1011"/>
              <a:chOff x="1824" y="1008"/>
              <a:chExt cx="1969" cy="1011"/>
            </a:xfrm>
          </p:grpSpPr>
          <p:sp>
            <p:nvSpPr>
              <p:cNvPr id="38942" name="Arc 32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8943" name="Arc 33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8917" name="AutoShape 34"/>
            <p:cNvSpPr>
              <a:spLocks noChangeArrowheads="1"/>
            </p:cNvSpPr>
            <p:nvPr/>
          </p:nvSpPr>
          <p:spPr bwMode="auto">
            <a:xfrm>
              <a:off x="144" y="528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Text Box 35"/>
            <p:cNvSpPr txBox="1">
              <a:spLocks noChangeArrowheads="1"/>
            </p:cNvSpPr>
            <p:nvPr/>
          </p:nvSpPr>
          <p:spPr bwMode="auto">
            <a:xfrm>
              <a:off x="225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19" name="Text Box 36"/>
            <p:cNvSpPr txBox="1">
              <a:spLocks noChangeArrowheads="1"/>
            </p:cNvSpPr>
            <p:nvPr/>
          </p:nvSpPr>
          <p:spPr bwMode="auto">
            <a:xfrm>
              <a:off x="235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0" name="Text Box 37"/>
            <p:cNvSpPr txBox="1">
              <a:spLocks noChangeArrowheads="1"/>
            </p:cNvSpPr>
            <p:nvPr/>
          </p:nvSpPr>
          <p:spPr bwMode="auto">
            <a:xfrm>
              <a:off x="216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1" name="Text Box 38"/>
            <p:cNvSpPr txBox="1">
              <a:spLocks noChangeArrowheads="1"/>
            </p:cNvSpPr>
            <p:nvPr/>
          </p:nvSpPr>
          <p:spPr bwMode="auto">
            <a:xfrm>
              <a:off x="206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2" name="Text Box 39"/>
            <p:cNvSpPr txBox="1">
              <a:spLocks noChangeArrowheads="1"/>
            </p:cNvSpPr>
            <p:nvPr/>
          </p:nvSpPr>
          <p:spPr bwMode="auto">
            <a:xfrm>
              <a:off x="244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3" name="Text Box 40"/>
            <p:cNvSpPr txBox="1">
              <a:spLocks noChangeArrowheads="1"/>
            </p:cNvSpPr>
            <p:nvPr/>
          </p:nvSpPr>
          <p:spPr bwMode="auto">
            <a:xfrm>
              <a:off x="1296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4" name="Text Box 41"/>
            <p:cNvSpPr txBox="1">
              <a:spLocks noChangeArrowheads="1"/>
            </p:cNvSpPr>
            <p:nvPr/>
          </p:nvSpPr>
          <p:spPr bwMode="auto">
            <a:xfrm>
              <a:off x="1392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5" name="Text Box 42"/>
            <p:cNvSpPr txBox="1">
              <a:spLocks noChangeArrowheads="1"/>
            </p:cNvSpPr>
            <p:nvPr/>
          </p:nvSpPr>
          <p:spPr bwMode="auto">
            <a:xfrm>
              <a:off x="1200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6" name="Text Box 43"/>
            <p:cNvSpPr txBox="1">
              <a:spLocks noChangeArrowheads="1"/>
            </p:cNvSpPr>
            <p:nvPr/>
          </p:nvSpPr>
          <p:spPr bwMode="auto">
            <a:xfrm>
              <a:off x="1104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7" name="Text Box 44"/>
            <p:cNvSpPr txBox="1">
              <a:spLocks noChangeArrowheads="1"/>
            </p:cNvSpPr>
            <p:nvPr/>
          </p:nvSpPr>
          <p:spPr bwMode="auto">
            <a:xfrm>
              <a:off x="1488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8" name="Text Box 45"/>
            <p:cNvSpPr txBox="1">
              <a:spLocks noChangeArrowheads="1"/>
            </p:cNvSpPr>
            <p:nvPr/>
          </p:nvSpPr>
          <p:spPr bwMode="auto">
            <a:xfrm>
              <a:off x="1824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29" name="Text Box 46"/>
            <p:cNvSpPr txBox="1">
              <a:spLocks noChangeArrowheads="1"/>
            </p:cNvSpPr>
            <p:nvPr/>
          </p:nvSpPr>
          <p:spPr bwMode="auto">
            <a:xfrm>
              <a:off x="1920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0" name="Text Box 47"/>
            <p:cNvSpPr txBox="1">
              <a:spLocks noChangeArrowheads="1"/>
            </p:cNvSpPr>
            <p:nvPr/>
          </p:nvSpPr>
          <p:spPr bwMode="auto">
            <a:xfrm>
              <a:off x="1728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1" name="Text Box 48"/>
            <p:cNvSpPr txBox="1">
              <a:spLocks noChangeArrowheads="1"/>
            </p:cNvSpPr>
            <p:nvPr/>
          </p:nvSpPr>
          <p:spPr bwMode="auto">
            <a:xfrm>
              <a:off x="1632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2" name="Text Box 49"/>
            <p:cNvSpPr txBox="1">
              <a:spLocks noChangeArrowheads="1"/>
            </p:cNvSpPr>
            <p:nvPr/>
          </p:nvSpPr>
          <p:spPr bwMode="auto">
            <a:xfrm>
              <a:off x="2016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3" name="Text Box 50"/>
            <p:cNvSpPr txBox="1">
              <a:spLocks noChangeArrowheads="1"/>
            </p:cNvSpPr>
            <p:nvPr/>
          </p:nvSpPr>
          <p:spPr bwMode="auto">
            <a:xfrm>
              <a:off x="768" y="624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4" name="Text Box 51"/>
            <p:cNvSpPr txBox="1">
              <a:spLocks noChangeArrowheads="1"/>
            </p:cNvSpPr>
            <p:nvPr/>
          </p:nvSpPr>
          <p:spPr bwMode="auto">
            <a:xfrm>
              <a:off x="864" y="720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5" name="Text Box 52"/>
            <p:cNvSpPr txBox="1">
              <a:spLocks noChangeArrowheads="1"/>
            </p:cNvSpPr>
            <p:nvPr/>
          </p:nvSpPr>
          <p:spPr bwMode="auto">
            <a:xfrm>
              <a:off x="672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6" name="Text Box 53"/>
            <p:cNvSpPr txBox="1">
              <a:spLocks noChangeArrowheads="1"/>
            </p:cNvSpPr>
            <p:nvPr/>
          </p:nvSpPr>
          <p:spPr bwMode="auto">
            <a:xfrm>
              <a:off x="486" y="672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7" name="Text Box 54"/>
            <p:cNvSpPr txBox="1">
              <a:spLocks noChangeArrowheads="1"/>
            </p:cNvSpPr>
            <p:nvPr/>
          </p:nvSpPr>
          <p:spPr bwMode="auto">
            <a:xfrm>
              <a:off x="960" y="57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8" name="Text Box 55"/>
            <p:cNvSpPr txBox="1">
              <a:spLocks noChangeArrowheads="1"/>
            </p:cNvSpPr>
            <p:nvPr/>
          </p:nvSpPr>
          <p:spPr bwMode="auto">
            <a:xfrm>
              <a:off x="396" y="52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39" name="Text Box 56"/>
            <p:cNvSpPr txBox="1">
              <a:spLocks noChangeArrowheads="1"/>
            </p:cNvSpPr>
            <p:nvPr/>
          </p:nvSpPr>
          <p:spPr bwMode="auto">
            <a:xfrm>
              <a:off x="300" y="768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38940" name="Line 57"/>
            <p:cNvSpPr>
              <a:spLocks noChangeShapeType="1"/>
            </p:cNvSpPr>
            <p:nvPr/>
          </p:nvSpPr>
          <p:spPr bwMode="auto">
            <a:xfrm flipH="1">
              <a:off x="2976" y="864"/>
              <a:ext cx="767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41" name="Line 58"/>
            <p:cNvSpPr>
              <a:spLocks noChangeShapeType="1"/>
            </p:cNvSpPr>
            <p:nvPr/>
          </p:nvSpPr>
          <p:spPr bwMode="auto">
            <a:xfrm>
              <a:off x="5233" y="864"/>
              <a:ext cx="335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3124200"/>
            <a:ext cx="8077200" cy="1604963"/>
            <a:chOff x="240" y="1968"/>
            <a:chExt cx="5088" cy="1011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flipH="1">
              <a:off x="3359" y="1968"/>
              <a:ext cx="1969" cy="1011"/>
              <a:chOff x="1824" y="1008"/>
              <a:chExt cx="1969" cy="1011"/>
            </a:xfrm>
          </p:grpSpPr>
          <p:sp>
            <p:nvSpPr>
              <p:cNvPr id="39962" name="Arc 4"/>
              <p:cNvSpPr>
                <a:spLocks/>
              </p:cNvSpPr>
              <p:nvPr/>
            </p:nvSpPr>
            <p:spPr bwMode="auto">
              <a:xfrm>
                <a:off x="2786" y="1011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88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39963" name="Arc 5"/>
              <p:cNvSpPr>
                <a:spLocks/>
              </p:cNvSpPr>
              <p:nvPr/>
            </p:nvSpPr>
            <p:spPr bwMode="auto">
              <a:xfrm flipH="1">
                <a:off x="1824" y="1008"/>
                <a:ext cx="1007" cy="1008"/>
              </a:xfrm>
              <a:custGeom>
                <a:avLst/>
                <a:gdLst>
                  <a:gd name="T0" fmla="*/ 0 w 21600"/>
                  <a:gd name="T1" fmla="*/ 0 h 43198"/>
                  <a:gd name="T2" fmla="*/ 0 w 21600"/>
                  <a:gd name="T3" fmla="*/ 1 h 43198"/>
                  <a:gd name="T4" fmla="*/ 0 w 21600"/>
                  <a:gd name="T5" fmla="*/ 0 h 431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98"/>
                  <a:gd name="T11" fmla="*/ 21600 w 21600"/>
                  <a:gd name="T12" fmla="*/ 43198 h 431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9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</a:path>
                  <a:path w="21600" h="4319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428"/>
                      <a:pt x="12085" y="43057"/>
                      <a:pt x="258" y="43198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5400"/>
                  <a:t>+</a:t>
                </a:r>
              </a:p>
            </p:txBody>
          </p:sp>
        </p:grpSp>
        <p:sp>
          <p:nvSpPr>
            <p:cNvPr id="39940" name="Line 6"/>
            <p:cNvSpPr>
              <a:spLocks noChangeShapeType="1"/>
            </p:cNvSpPr>
            <p:nvPr/>
          </p:nvSpPr>
          <p:spPr bwMode="auto">
            <a:xfrm flipH="1">
              <a:off x="2880" y="2448"/>
              <a:ext cx="47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1" name="AutoShape 7"/>
            <p:cNvSpPr>
              <a:spLocks noChangeArrowheads="1"/>
            </p:cNvSpPr>
            <p:nvPr/>
          </p:nvSpPr>
          <p:spPr bwMode="auto">
            <a:xfrm>
              <a:off x="240" y="2160"/>
              <a:ext cx="2544" cy="528"/>
            </a:xfrm>
            <a:prstGeom prst="flowChartTerminator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8"/>
            <p:cNvSpPr txBox="1">
              <a:spLocks noChangeArrowheads="1"/>
            </p:cNvSpPr>
            <p:nvPr/>
          </p:nvSpPr>
          <p:spPr bwMode="auto">
            <a:xfrm>
              <a:off x="52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3" name="Text Box 9"/>
            <p:cNvSpPr txBox="1">
              <a:spLocks noChangeArrowheads="1"/>
            </p:cNvSpPr>
            <p:nvPr/>
          </p:nvSpPr>
          <p:spPr bwMode="auto">
            <a:xfrm>
              <a:off x="62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4" name="Text Box 10"/>
            <p:cNvSpPr txBox="1">
              <a:spLocks noChangeArrowheads="1"/>
            </p:cNvSpPr>
            <p:nvPr/>
          </p:nvSpPr>
          <p:spPr bwMode="auto">
            <a:xfrm>
              <a:off x="57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5" name="Text Box 11"/>
            <p:cNvSpPr txBox="1">
              <a:spLocks noChangeArrowheads="1"/>
            </p:cNvSpPr>
            <p:nvPr/>
          </p:nvSpPr>
          <p:spPr bwMode="auto">
            <a:xfrm>
              <a:off x="43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6" name="Text Box 12"/>
            <p:cNvSpPr txBox="1">
              <a:spLocks noChangeArrowheads="1"/>
            </p:cNvSpPr>
            <p:nvPr/>
          </p:nvSpPr>
          <p:spPr bwMode="auto">
            <a:xfrm>
              <a:off x="96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7" name="Text Box 13"/>
            <p:cNvSpPr txBox="1">
              <a:spLocks noChangeArrowheads="1"/>
            </p:cNvSpPr>
            <p:nvPr/>
          </p:nvSpPr>
          <p:spPr bwMode="auto">
            <a:xfrm>
              <a:off x="105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8" name="Text Box 14"/>
            <p:cNvSpPr txBox="1">
              <a:spLocks noChangeArrowheads="1"/>
            </p:cNvSpPr>
            <p:nvPr/>
          </p:nvSpPr>
          <p:spPr bwMode="auto">
            <a:xfrm>
              <a:off x="100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49" name="Text Box 15"/>
            <p:cNvSpPr txBox="1">
              <a:spLocks noChangeArrowheads="1"/>
            </p:cNvSpPr>
            <p:nvPr/>
          </p:nvSpPr>
          <p:spPr bwMode="auto">
            <a:xfrm>
              <a:off x="86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0" name="Text Box 16"/>
            <p:cNvSpPr txBox="1">
              <a:spLocks noChangeArrowheads="1"/>
            </p:cNvSpPr>
            <p:nvPr/>
          </p:nvSpPr>
          <p:spPr bwMode="auto">
            <a:xfrm>
              <a:off x="1344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1" name="Text Box 17"/>
            <p:cNvSpPr txBox="1">
              <a:spLocks noChangeArrowheads="1"/>
            </p:cNvSpPr>
            <p:nvPr/>
          </p:nvSpPr>
          <p:spPr bwMode="auto">
            <a:xfrm>
              <a:off x="1440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2" name="Text Box 18"/>
            <p:cNvSpPr txBox="1">
              <a:spLocks noChangeArrowheads="1"/>
            </p:cNvSpPr>
            <p:nvPr/>
          </p:nvSpPr>
          <p:spPr bwMode="auto">
            <a:xfrm>
              <a:off x="1392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3" name="Text Box 19"/>
            <p:cNvSpPr txBox="1">
              <a:spLocks noChangeArrowheads="1"/>
            </p:cNvSpPr>
            <p:nvPr/>
          </p:nvSpPr>
          <p:spPr bwMode="auto">
            <a:xfrm>
              <a:off x="1248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4" name="Text Box 20"/>
            <p:cNvSpPr txBox="1">
              <a:spLocks noChangeArrowheads="1"/>
            </p:cNvSpPr>
            <p:nvPr/>
          </p:nvSpPr>
          <p:spPr bwMode="auto">
            <a:xfrm>
              <a:off x="1788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5" name="Text Box 21"/>
            <p:cNvSpPr txBox="1">
              <a:spLocks noChangeArrowheads="1"/>
            </p:cNvSpPr>
            <p:nvPr/>
          </p:nvSpPr>
          <p:spPr bwMode="auto">
            <a:xfrm>
              <a:off x="1884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6" name="Text Box 22"/>
            <p:cNvSpPr txBox="1">
              <a:spLocks noChangeArrowheads="1"/>
            </p:cNvSpPr>
            <p:nvPr/>
          </p:nvSpPr>
          <p:spPr bwMode="auto">
            <a:xfrm>
              <a:off x="1836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7" name="Text Box 23"/>
            <p:cNvSpPr txBox="1">
              <a:spLocks noChangeArrowheads="1"/>
            </p:cNvSpPr>
            <p:nvPr/>
          </p:nvSpPr>
          <p:spPr bwMode="auto">
            <a:xfrm>
              <a:off x="1692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8" name="Text Box 24"/>
            <p:cNvSpPr txBox="1">
              <a:spLocks noChangeArrowheads="1"/>
            </p:cNvSpPr>
            <p:nvPr/>
          </p:nvSpPr>
          <p:spPr bwMode="auto">
            <a:xfrm>
              <a:off x="2220" y="216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59" name="Text Box 25"/>
            <p:cNvSpPr txBox="1">
              <a:spLocks noChangeArrowheads="1"/>
            </p:cNvSpPr>
            <p:nvPr/>
          </p:nvSpPr>
          <p:spPr bwMode="auto">
            <a:xfrm>
              <a:off x="2316" y="2256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0" name="Text Box 26"/>
            <p:cNvSpPr txBox="1">
              <a:spLocks noChangeArrowheads="1"/>
            </p:cNvSpPr>
            <p:nvPr/>
          </p:nvSpPr>
          <p:spPr bwMode="auto">
            <a:xfrm>
              <a:off x="2268" y="2400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39961" name="Text Box 27"/>
            <p:cNvSpPr txBox="1">
              <a:spLocks noChangeArrowheads="1"/>
            </p:cNvSpPr>
            <p:nvPr/>
          </p:nvSpPr>
          <p:spPr bwMode="auto">
            <a:xfrm>
              <a:off x="2124" y="2352"/>
              <a:ext cx="2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3"/>
          <p:cNvGrpSpPr>
            <a:grpSpLocks/>
          </p:cNvGrpSpPr>
          <p:nvPr/>
        </p:nvGrpSpPr>
        <p:grpSpPr bwMode="auto">
          <a:xfrm>
            <a:off x="609600" y="1235075"/>
            <a:ext cx="8329613" cy="5089525"/>
            <a:chOff x="0" y="480"/>
            <a:chExt cx="5728" cy="3692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480"/>
              <a:ext cx="2544" cy="668"/>
              <a:chOff x="2928" y="288"/>
              <a:chExt cx="2544" cy="668"/>
            </a:xfrm>
          </p:grpSpPr>
          <p:sp>
            <p:nvSpPr>
              <p:cNvPr id="42155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156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157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8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59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0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1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2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3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4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5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6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7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8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69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0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1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2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3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4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5" name="Text Box 23"/>
              <p:cNvSpPr txBox="1">
                <a:spLocks noChangeArrowheads="1"/>
              </p:cNvSpPr>
              <p:nvPr/>
            </p:nvSpPr>
            <p:spPr bwMode="auto">
              <a:xfrm>
                <a:off x="4813" y="52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76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7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8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79" name="Text Box 27"/>
              <p:cNvSpPr txBox="1">
                <a:spLocks noChangeArrowheads="1"/>
              </p:cNvSpPr>
              <p:nvPr/>
            </p:nvSpPr>
            <p:spPr bwMode="auto">
              <a:xfrm>
                <a:off x="4859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0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1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2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3" name="Text Box 31"/>
              <p:cNvSpPr txBox="1">
                <a:spLocks noChangeArrowheads="1"/>
              </p:cNvSpPr>
              <p:nvPr/>
            </p:nvSpPr>
            <p:spPr bwMode="auto">
              <a:xfrm>
                <a:off x="3996" y="384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4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5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6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7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8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89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0" name="Text Box 38"/>
              <p:cNvSpPr txBox="1">
                <a:spLocks noChangeArrowheads="1"/>
              </p:cNvSpPr>
              <p:nvPr/>
            </p:nvSpPr>
            <p:spPr bwMode="auto">
              <a:xfrm>
                <a:off x="481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1" name="Text Box 39"/>
              <p:cNvSpPr txBox="1">
                <a:spLocks noChangeArrowheads="1"/>
              </p:cNvSpPr>
              <p:nvPr/>
            </p:nvSpPr>
            <p:spPr bwMode="auto">
              <a:xfrm>
                <a:off x="3553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2" name="Text Box 40"/>
              <p:cNvSpPr txBox="1">
                <a:spLocks noChangeArrowheads="1"/>
              </p:cNvSpPr>
              <p:nvPr/>
            </p:nvSpPr>
            <p:spPr bwMode="auto">
              <a:xfrm>
                <a:off x="3553" y="2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3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4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5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6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97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344"/>
              <a:ext cx="5424" cy="716"/>
              <a:chOff x="0" y="1152"/>
              <a:chExt cx="5424" cy="716"/>
            </a:xfrm>
          </p:grpSpPr>
          <p:sp>
            <p:nvSpPr>
              <p:cNvPr id="42093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94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5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6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7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8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099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0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1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2" name="Text Box 56"/>
              <p:cNvSpPr txBox="1">
                <a:spLocks noChangeArrowheads="1"/>
              </p:cNvSpPr>
              <p:nvPr/>
            </p:nvSpPr>
            <p:spPr bwMode="auto">
              <a:xfrm>
                <a:off x="959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3" name="Text Box 57"/>
              <p:cNvSpPr txBox="1">
                <a:spLocks noChangeArrowheads="1"/>
              </p:cNvSpPr>
              <p:nvPr/>
            </p:nvSpPr>
            <p:spPr bwMode="auto">
              <a:xfrm>
                <a:off x="134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4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5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6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7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8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09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0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1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2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1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3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4" name="Text Box 68"/>
              <p:cNvSpPr txBox="1">
                <a:spLocks noChangeArrowheads="1"/>
              </p:cNvSpPr>
              <p:nvPr/>
            </p:nvSpPr>
            <p:spPr bwMode="auto">
              <a:xfrm>
                <a:off x="25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5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2116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2153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154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118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19" name="Text Box 75"/>
              <p:cNvSpPr txBox="1">
                <a:spLocks noChangeArrowheads="1"/>
              </p:cNvSpPr>
              <p:nvPr/>
            </p:nvSpPr>
            <p:spPr bwMode="auto">
              <a:xfrm>
                <a:off x="316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0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1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2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3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4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5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6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7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8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29" name="Text Box 85"/>
              <p:cNvSpPr txBox="1">
                <a:spLocks noChangeArrowheads="1"/>
              </p:cNvSpPr>
              <p:nvPr/>
            </p:nvSpPr>
            <p:spPr bwMode="auto">
              <a:xfrm>
                <a:off x="4477" y="1391"/>
                <a:ext cx="248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0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1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2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9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3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1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4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5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8"/>
                <a:ext cx="248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2136" name="Text Box 92"/>
              <p:cNvSpPr txBox="1">
                <a:spLocks noChangeArrowheads="1"/>
              </p:cNvSpPr>
              <p:nvPr/>
            </p:nvSpPr>
            <p:spPr bwMode="auto">
              <a:xfrm>
                <a:off x="4992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7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8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39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0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1" name="Text Box 97"/>
              <p:cNvSpPr txBox="1">
                <a:spLocks noChangeArrowheads="1"/>
              </p:cNvSpPr>
              <p:nvPr/>
            </p:nvSpPr>
            <p:spPr bwMode="auto">
              <a:xfrm>
                <a:off x="4559" y="1344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2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3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4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5" name="Text Box 101"/>
              <p:cNvSpPr txBox="1">
                <a:spLocks noChangeArrowheads="1"/>
              </p:cNvSpPr>
              <p:nvPr/>
            </p:nvSpPr>
            <p:spPr bwMode="auto">
              <a:xfrm>
                <a:off x="4992" y="148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6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7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8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49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0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1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152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9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0" y="2400"/>
              <a:ext cx="5728" cy="816"/>
              <a:chOff x="0" y="2208"/>
              <a:chExt cx="5728" cy="816"/>
            </a:xfrm>
          </p:grpSpPr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0" y="2208"/>
                <a:ext cx="5728" cy="816"/>
                <a:chOff x="0" y="2208"/>
                <a:chExt cx="5728" cy="816"/>
              </a:xfrm>
            </p:grpSpPr>
            <p:sp>
              <p:nvSpPr>
                <p:cNvPr id="42026" name="AutoShape 111"/>
                <p:cNvSpPr>
                  <a:spLocks noChangeArrowheads="1"/>
                </p:cNvSpPr>
                <p:nvPr/>
              </p:nvSpPr>
              <p:spPr bwMode="auto">
                <a:xfrm>
                  <a:off x="0" y="2256"/>
                  <a:ext cx="2544" cy="528"/>
                </a:xfrm>
                <a:prstGeom prst="flowChartTerminator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7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11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8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220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29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201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0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1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2305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2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1152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248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4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1056" y="2256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5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960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6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1344" y="2304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7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680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776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39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1584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0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1488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1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87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2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624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3" name="Text Box 128"/>
                <p:cNvSpPr txBox="1">
                  <a:spLocks noChangeArrowheads="1"/>
                </p:cNvSpPr>
                <p:nvPr/>
              </p:nvSpPr>
              <p:spPr bwMode="auto">
                <a:xfrm>
                  <a:off x="721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4" name="Text Box 129"/>
                <p:cNvSpPr txBox="1">
                  <a:spLocks noChangeArrowheads="1"/>
                </p:cNvSpPr>
                <p:nvPr/>
              </p:nvSpPr>
              <p:spPr bwMode="auto">
                <a:xfrm>
                  <a:off x="528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5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342" y="2400"/>
                  <a:ext cx="196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6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815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7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252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8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156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>
                      <a:solidFill>
                        <a:schemeClr val="bg1"/>
                      </a:solidFill>
                    </a:rPr>
                    <a:t>-</a:t>
                  </a:r>
                </a:p>
              </p:txBody>
            </p:sp>
            <p:sp>
              <p:nvSpPr>
                <p:cNvPr id="42049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312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grpSp>
              <p:nvGrpSpPr>
                <p:cNvPr id="8" name="Group 135"/>
                <p:cNvGrpSpPr>
                  <a:grpSpLocks/>
                </p:cNvGrpSpPr>
                <p:nvPr/>
              </p:nvGrpSpPr>
              <p:grpSpPr bwMode="auto">
                <a:xfrm>
                  <a:off x="2880" y="2256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91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92" name="Freeform 13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205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21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316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3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55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4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364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5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60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6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345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7" name="Text Box 144"/>
                <p:cNvSpPr txBox="1">
                  <a:spLocks noChangeArrowheads="1"/>
                </p:cNvSpPr>
                <p:nvPr/>
              </p:nvSpPr>
              <p:spPr bwMode="auto">
                <a:xfrm>
                  <a:off x="3935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8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4032" y="2400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59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3984" y="2544"/>
                  <a:ext cx="248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0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841" y="2496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1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4380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2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476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3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4428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4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284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5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4812" y="23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6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4908" y="24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7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4860" y="2544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8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4716" y="2496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69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4992" y="2352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0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5088" y="2449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1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4896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2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4800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3" name="Text Box 160"/>
                <p:cNvSpPr txBox="1">
                  <a:spLocks noChangeArrowheads="1"/>
                </p:cNvSpPr>
                <p:nvPr/>
              </p:nvSpPr>
              <p:spPr bwMode="auto">
                <a:xfrm>
                  <a:off x="5184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4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532" y="2449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5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520" y="2640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6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752" y="2304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7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4800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8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4993" y="2496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79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704" y="2208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0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2496"/>
                  <a:ext cx="197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1" name="Text Box 168"/>
                <p:cNvSpPr txBox="1">
                  <a:spLocks noChangeArrowheads="1"/>
                </p:cNvSpPr>
                <p:nvPr/>
              </p:nvSpPr>
              <p:spPr bwMode="auto">
                <a:xfrm>
                  <a:off x="5088" y="2352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2" name="Text Box 169"/>
                <p:cNvSpPr txBox="1">
                  <a:spLocks noChangeArrowheads="1"/>
                </p:cNvSpPr>
                <p:nvPr/>
              </p:nvSpPr>
              <p:spPr bwMode="auto">
                <a:xfrm>
                  <a:off x="5376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3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88" y="2208"/>
                  <a:ext cx="196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4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4560" y="2256"/>
                  <a:ext cx="197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-</a:t>
                  </a:r>
                </a:p>
              </p:txBody>
            </p:sp>
            <p:sp>
              <p:nvSpPr>
                <p:cNvPr id="42085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3264" y="22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86" name="Freeform 173"/>
                <p:cNvSpPr>
                  <a:spLocks/>
                </p:cNvSpPr>
                <p:nvPr/>
              </p:nvSpPr>
              <p:spPr bwMode="auto">
                <a:xfrm>
                  <a:off x="5424" y="2496"/>
                  <a:ext cx="96" cy="432"/>
                </a:xfrm>
                <a:custGeom>
                  <a:avLst/>
                  <a:gdLst>
                    <a:gd name="T0" fmla="*/ 0 w 96"/>
                    <a:gd name="T1" fmla="*/ 0 h 432"/>
                    <a:gd name="T2" fmla="*/ 96 w 96"/>
                    <a:gd name="T3" fmla="*/ 0 h 432"/>
                    <a:gd name="T4" fmla="*/ 96 w 9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32"/>
                    <a:gd name="T11" fmla="*/ 96 w 9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3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96" y="432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7" name="Line 174"/>
                <p:cNvSpPr>
                  <a:spLocks noChangeShapeType="1"/>
                </p:cNvSpPr>
                <p:nvPr/>
              </p:nvSpPr>
              <p:spPr bwMode="auto">
                <a:xfrm>
                  <a:off x="5376" y="292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8" name="Line 175"/>
                <p:cNvSpPr>
                  <a:spLocks noChangeShapeType="1"/>
                </p:cNvSpPr>
                <p:nvPr/>
              </p:nvSpPr>
              <p:spPr bwMode="auto">
                <a:xfrm>
                  <a:off x="5424" y="297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89" name="Line 176"/>
                <p:cNvSpPr>
                  <a:spLocks noChangeShapeType="1"/>
                </p:cNvSpPr>
                <p:nvPr/>
              </p:nvSpPr>
              <p:spPr bwMode="auto">
                <a:xfrm>
                  <a:off x="5472" y="3024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090" name="Freeform 177"/>
                <p:cNvSpPr>
                  <a:spLocks/>
                </p:cNvSpPr>
                <p:nvPr/>
              </p:nvSpPr>
              <p:spPr bwMode="auto">
                <a:xfrm>
                  <a:off x="5472" y="2256"/>
                  <a:ext cx="144" cy="240"/>
                </a:xfrm>
                <a:custGeom>
                  <a:avLst/>
                  <a:gdLst>
                    <a:gd name="T0" fmla="*/ 0 w 152"/>
                    <a:gd name="T1" fmla="*/ 0 h 288"/>
                    <a:gd name="T2" fmla="*/ 86 w 152"/>
                    <a:gd name="T3" fmla="*/ 33 h 288"/>
                    <a:gd name="T4" fmla="*/ 129 w 152"/>
                    <a:gd name="T5" fmla="*/ 100 h 288"/>
                    <a:gd name="T6" fmla="*/ 129 w 152"/>
                    <a:gd name="T7" fmla="*/ 200 h 28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2"/>
                    <a:gd name="T13" fmla="*/ 0 h 288"/>
                    <a:gd name="T14" fmla="*/ 152 w 152"/>
                    <a:gd name="T15" fmla="*/ 288 h 28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2" h="288">
                      <a:moveTo>
                        <a:pt x="0" y="0"/>
                      </a:moveTo>
                      <a:cubicBezTo>
                        <a:pt x="36" y="12"/>
                        <a:pt x="72" y="24"/>
                        <a:pt x="96" y="48"/>
                      </a:cubicBezTo>
                      <a:cubicBezTo>
                        <a:pt x="120" y="72"/>
                        <a:pt x="136" y="104"/>
                        <a:pt x="144" y="144"/>
                      </a:cubicBezTo>
                      <a:cubicBezTo>
                        <a:pt x="152" y="184"/>
                        <a:pt x="136" y="256"/>
                        <a:pt x="144" y="28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021" name="Text Box 178"/>
              <p:cNvSpPr txBox="1">
                <a:spLocks noChangeArrowheads="1"/>
              </p:cNvSpPr>
              <p:nvPr/>
            </p:nvSpPr>
            <p:spPr bwMode="auto">
              <a:xfrm>
                <a:off x="3599" y="2449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2" name="Text Box 179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3" name="Text Box 180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4" name="Text Box 181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2025" name="Text Box 182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9" name="Group 183"/>
            <p:cNvGrpSpPr>
              <a:grpSpLocks/>
            </p:cNvGrpSpPr>
            <p:nvPr/>
          </p:nvGrpSpPr>
          <p:grpSpPr bwMode="auto">
            <a:xfrm>
              <a:off x="2880" y="3600"/>
              <a:ext cx="2544" cy="572"/>
              <a:chOff x="2880" y="3408"/>
              <a:chExt cx="2544" cy="572"/>
            </a:xfrm>
          </p:grpSpPr>
          <p:grpSp>
            <p:nvGrpSpPr>
              <p:cNvPr id="10" name="Group 184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72"/>
                <a:chOff x="2880" y="3408"/>
                <a:chExt cx="2544" cy="572"/>
              </a:xfrm>
            </p:grpSpPr>
            <p:grpSp>
              <p:nvGrpSpPr>
                <p:cNvPr id="11" name="Group 185"/>
                <p:cNvGrpSpPr>
                  <a:grpSpLocks/>
                </p:cNvGrpSpPr>
                <p:nvPr/>
              </p:nvGrpSpPr>
              <p:grpSpPr bwMode="auto">
                <a:xfrm>
                  <a:off x="2880" y="3408"/>
                  <a:ext cx="2544" cy="528"/>
                  <a:chOff x="2880" y="2592"/>
                  <a:chExt cx="2544" cy="528"/>
                </a:xfrm>
              </p:grpSpPr>
              <p:sp>
                <p:nvSpPr>
                  <p:cNvPr id="42018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592"/>
                    <a:ext cx="2544" cy="528"/>
                  </a:xfrm>
                  <a:prstGeom prst="flowChartTerminator">
                    <a:avLst/>
                  </a:prstGeom>
                  <a:solidFill>
                    <a:srgbClr val="C0C0C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019" name="Freeform 187"/>
                  <p:cNvSpPr>
                    <a:spLocks/>
                  </p:cNvSpPr>
                  <p:nvPr/>
                </p:nvSpPr>
                <p:spPr bwMode="auto">
                  <a:xfrm>
                    <a:off x="3120" y="2928"/>
                    <a:ext cx="2160" cy="144"/>
                  </a:xfrm>
                  <a:custGeom>
                    <a:avLst/>
                    <a:gdLst>
                      <a:gd name="T0" fmla="*/ 0 w 2160"/>
                      <a:gd name="T1" fmla="*/ 96 h 144"/>
                      <a:gd name="T2" fmla="*/ 144 w 2160"/>
                      <a:gd name="T3" fmla="*/ 144 h 144"/>
                      <a:gd name="T4" fmla="*/ 1920 w 2160"/>
                      <a:gd name="T5" fmla="*/ 144 h 144"/>
                      <a:gd name="T6" fmla="*/ 2064 w 2160"/>
                      <a:gd name="T7" fmla="*/ 96 h 144"/>
                      <a:gd name="T8" fmla="*/ 2160 w 2160"/>
                      <a:gd name="T9" fmla="*/ 0 h 144"/>
                      <a:gd name="T10" fmla="*/ 2064 w 2160"/>
                      <a:gd name="T11" fmla="*/ 48 h 144"/>
                      <a:gd name="T12" fmla="*/ 1920 w 2160"/>
                      <a:gd name="T13" fmla="*/ 144 h 144"/>
                      <a:gd name="T14" fmla="*/ 1200 w 2160"/>
                      <a:gd name="T15" fmla="*/ 96 h 144"/>
                      <a:gd name="T16" fmla="*/ 144 w 2160"/>
                      <a:gd name="T17" fmla="*/ 96 h 144"/>
                      <a:gd name="T18" fmla="*/ 0 w 2160"/>
                      <a:gd name="T19" fmla="*/ 96 h 14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0"/>
                      <a:gd name="T31" fmla="*/ 0 h 144"/>
                      <a:gd name="T32" fmla="*/ 2160 w 2160"/>
                      <a:gd name="T33" fmla="*/ 144 h 14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0" h="144">
                        <a:moveTo>
                          <a:pt x="0" y="96"/>
                        </a:moveTo>
                        <a:lnTo>
                          <a:pt x="144" y="144"/>
                        </a:lnTo>
                        <a:lnTo>
                          <a:pt x="1920" y="144"/>
                        </a:lnTo>
                        <a:lnTo>
                          <a:pt x="2064" y="96"/>
                        </a:lnTo>
                        <a:lnTo>
                          <a:pt x="2160" y="0"/>
                        </a:lnTo>
                        <a:lnTo>
                          <a:pt x="2064" y="48"/>
                        </a:lnTo>
                        <a:lnTo>
                          <a:pt x="1920" y="144"/>
                        </a:lnTo>
                        <a:lnTo>
                          <a:pt x="1200" y="96"/>
                        </a:lnTo>
                        <a:lnTo>
                          <a:pt x="144" y="96"/>
                        </a:lnTo>
                        <a:lnTo>
                          <a:pt x="0" y="9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998" name="Text Box 188"/>
                <p:cNvSpPr txBox="1">
                  <a:spLocks noChangeArrowheads="1"/>
                </p:cNvSpPr>
                <p:nvPr/>
              </p:nvSpPr>
              <p:spPr bwMode="auto">
                <a:xfrm>
                  <a:off x="321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1999" name="Text Box 189"/>
                <p:cNvSpPr txBox="1">
                  <a:spLocks noChangeArrowheads="1"/>
                </p:cNvSpPr>
                <p:nvPr/>
              </p:nvSpPr>
              <p:spPr bwMode="auto">
                <a:xfrm>
                  <a:off x="331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0" name="Text Box 190"/>
                <p:cNvSpPr txBox="1">
                  <a:spLocks noChangeArrowheads="1"/>
                </p:cNvSpPr>
                <p:nvPr/>
              </p:nvSpPr>
              <p:spPr bwMode="auto">
                <a:xfrm>
                  <a:off x="326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1" name="Text Box 191"/>
                <p:cNvSpPr txBox="1">
                  <a:spLocks noChangeArrowheads="1"/>
                </p:cNvSpPr>
                <p:nvPr/>
              </p:nvSpPr>
              <p:spPr bwMode="auto">
                <a:xfrm>
                  <a:off x="312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2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3648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3" name="Text Box 193"/>
                <p:cNvSpPr txBox="1">
                  <a:spLocks noChangeArrowheads="1"/>
                </p:cNvSpPr>
                <p:nvPr/>
              </p:nvSpPr>
              <p:spPr bwMode="auto">
                <a:xfrm>
                  <a:off x="374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4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3696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5" name="Text Box 195"/>
                <p:cNvSpPr txBox="1">
                  <a:spLocks noChangeArrowheads="1"/>
                </p:cNvSpPr>
                <p:nvPr/>
              </p:nvSpPr>
              <p:spPr bwMode="auto">
                <a:xfrm>
                  <a:off x="3551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6" name="Text Box 196"/>
                <p:cNvSpPr txBox="1">
                  <a:spLocks noChangeArrowheads="1"/>
                </p:cNvSpPr>
                <p:nvPr/>
              </p:nvSpPr>
              <p:spPr bwMode="auto">
                <a:xfrm>
                  <a:off x="4032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7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4128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8" name="Text Box 198"/>
                <p:cNvSpPr txBox="1">
                  <a:spLocks noChangeArrowheads="1"/>
                </p:cNvSpPr>
                <p:nvPr/>
              </p:nvSpPr>
              <p:spPr bwMode="auto">
                <a:xfrm>
                  <a:off x="4080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09" name="Text Box 199"/>
                <p:cNvSpPr txBox="1">
                  <a:spLocks noChangeArrowheads="1"/>
                </p:cNvSpPr>
                <p:nvPr/>
              </p:nvSpPr>
              <p:spPr bwMode="auto">
                <a:xfrm>
                  <a:off x="3936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0" name="Text Box 200"/>
                <p:cNvSpPr txBox="1">
                  <a:spLocks noChangeArrowheads="1"/>
                </p:cNvSpPr>
                <p:nvPr/>
              </p:nvSpPr>
              <p:spPr bwMode="auto">
                <a:xfrm>
                  <a:off x="4476" y="3408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1" name="Text Box 201"/>
                <p:cNvSpPr txBox="1">
                  <a:spLocks noChangeArrowheads="1"/>
                </p:cNvSpPr>
                <p:nvPr/>
              </p:nvSpPr>
              <p:spPr bwMode="auto">
                <a:xfrm>
                  <a:off x="4572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2" name="Text Box 202"/>
                <p:cNvSpPr txBox="1">
                  <a:spLocks noChangeArrowheads="1"/>
                </p:cNvSpPr>
                <p:nvPr/>
              </p:nvSpPr>
              <p:spPr bwMode="auto">
                <a:xfrm>
                  <a:off x="4524" y="3649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3" name="Text Box 203"/>
                <p:cNvSpPr txBox="1">
                  <a:spLocks noChangeArrowheads="1"/>
                </p:cNvSpPr>
                <p:nvPr/>
              </p:nvSpPr>
              <p:spPr bwMode="auto">
                <a:xfrm>
                  <a:off x="4380" y="3600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4" name="Text Box 204"/>
                <p:cNvSpPr txBox="1">
                  <a:spLocks noChangeArrowheads="1"/>
                </p:cNvSpPr>
                <p:nvPr/>
              </p:nvSpPr>
              <p:spPr bwMode="auto">
                <a:xfrm>
                  <a:off x="4908" y="3408"/>
                  <a:ext cx="248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5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5004" y="3504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6" name="Text Box 206"/>
                <p:cNvSpPr txBox="1">
                  <a:spLocks noChangeArrowheads="1"/>
                </p:cNvSpPr>
                <p:nvPr/>
              </p:nvSpPr>
              <p:spPr bwMode="auto">
                <a:xfrm>
                  <a:off x="4956" y="3648"/>
                  <a:ext cx="249" cy="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  <p:sp>
              <p:nvSpPr>
                <p:cNvPr id="42017" name="Text Box 207"/>
                <p:cNvSpPr txBox="1">
                  <a:spLocks noChangeArrowheads="1"/>
                </p:cNvSpPr>
                <p:nvPr/>
              </p:nvSpPr>
              <p:spPr bwMode="auto">
                <a:xfrm>
                  <a:off x="4811" y="3600"/>
                  <a:ext cx="249" cy="3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2400"/>
                    <a:t>+</a:t>
                  </a:r>
                </a:p>
              </p:txBody>
            </p:sp>
          </p:grpSp>
          <p:sp>
            <p:nvSpPr>
              <p:cNvPr id="41992" name="Text Box 208"/>
              <p:cNvSpPr txBox="1">
                <a:spLocks noChangeArrowheads="1"/>
              </p:cNvSpPr>
              <p:nvPr/>
            </p:nvSpPr>
            <p:spPr bwMode="auto">
              <a:xfrm>
                <a:off x="3072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3" name="Text Box 209"/>
              <p:cNvSpPr txBox="1">
                <a:spLocks noChangeArrowheads="1"/>
              </p:cNvSpPr>
              <p:nvPr/>
            </p:nvSpPr>
            <p:spPr bwMode="auto">
              <a:xfrm>
                <a:off x="3456" y="3600"/>
                <a:ext cx="197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4" name="Text Box 210"/>
              <p:cNvSpPr txBox="1">
                <a:spLocks noChangeArrowheads="1"/>
              </p:cNvSpPr>
              <p:nvPr/>
            </p:nvSpPr>
            <p:spPr bwMode="auto">
              <a:xfrm>
                <a:off x="3840" y="3408"/>
                <a:ext cx="196" cy="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5" name="Text Box 211"/>
              <p:cNvSpPr txBox="1">
                <a:spLocks noChangeArrowheads="1"/>
              </p:cNvSpPr>
              <p:nvPr/>
            </p:nvSpPr>
            <p:spPr bwMode="auto">
              <a:xfrm>
                <a:off x="4320" y="3456"/>
                <a:ext cx="197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1996" name="Text Box 212"/>
              <p:cNvSpPr txBox="1">
                <a:spLocks noChangeArrowheads="1"/>
              </p:cNvSpPr>
              <p:nvPr/>
            </p:nvSpPr>
            <p:spPr bwMode="auto">
              <a:xfrm>
                <a:off x="4753" y="3456"/>
                <a:ext cx="196" cy="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2"/>
          <p:cNvGrpSpPr>
            <a:grpSpLocks/>
          </p:cNvGrpSpPr>
          <p:nvPr/>
        </p:nvGrpSpPr>
        <p:grpSpPr bwMode="auto">
          <a:xfrm>
            <a:off x="685800" y="1247775"/>
            <a:ext cx="8153400" cy="5305425"/>
            <a:chOff x="0" y="288"/>
            <a:chExt cx="5472" cy="3729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2928" y="288"/>
              <a:ext cx="2544" cy="657"/>
              <a:chOff x="2928" y="288"/>
              <a:chExt cx="2544" cy="657"/>
            </a:xfrm>
          </p:grpSpPr>
          <p:sp>
            <p:nvSpPr>
              <p:cNvPr id="43148" name="AutoShape 3"/>
              <p:cNvSpPr>
                <a:spLocks noChangeArrowheads="1"/>
              </p:cNvSpPr>
              <p:nvPr/>
            </p:nvSpPr>
            <p:spPr bwMode="auto">
              <a:xfrm>
                <a:off x="2928" y="336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9" name="Freeform 4"/>
              <p:cNvSpPr>
                <a:spLocks/>
              </p:cNvSpPr>
              <p:nvPr/>
            </p:nvSpPr>
            <p:spPr bwMode="auto">
              <a:xfrm>
                <a:off x="3216" y="672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150" name="Text Box 5"/>
              <p:cNvSpPr txBox="1">
                <a:spLocks noChangeArrowheads="1"/>
              </p:cNvSpPr>
              <p:nvPr/>
            </p:nvSpPr>
            <p:spPr bwMode="auto">
              <a:xfrm>
                <a:off x="321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1" name="Text Box 6"/>
              <p:cNvSpPr txBox="1">
                <a:spLocks noChangeArrowheads="1"/>
              </p:cNvSpPr>
              <p:nvPr/>
            </p:nvSpPr>
            <p:spPr bwMode="auto">
              <a:xfrm>
                <a:off x="3312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2" name="Text Box 7"/>
              <p:cNvSpPr txBox="1">
                <a:spLocks noChangeArrowheads="1"/>
              </p:cNvSpPr>
              <p:nvPr/>
            </p:nvSpPr>
            <p:spPr bwMode="auto">
              <a:xfrm>
                <a:off x="3312" y="62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3" name="Text Box 8"/>
              <p:cNvSpPr txBox="1">
                <a:spLocks noChangeArrowheads="1"/>
              </p:cNvSpPr>
              <p:nvPr/>
            </p:nvSpPr>
            <p:spPr bwMode="auto">
              <a:xfrm>
                <a:off x="312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4" name="Text Box 9"/>
              <p:cNvSpPr txBox="1">
                <a:spLocks noChangeArrowheads="1"/>
              </p:cNvSpPr>
              <p:nvPr/>
            </p:nvSpPr>
            <p:spPr bwMode="auto">
              <a:xfrm>
                <a:off x="364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5" name="Text Box 10"/>
              <p:cNvSpPr txBox="1">
                <a:spLocks noChangeArrowheads="1"/>
              </p:cNvSpPr>
              <p:nvPr/>
            </p:nvSpPr>
            <p:spPr bwMode="auto">
              <a:xfrm>
                <a:off x="374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6" name="Text Box 11"/>
              <p:cNvSpPr txBox="1">
                <a:spLocks noChangeArrowheads="1"/>
              </p:cNvSpPr>
              <p:nvPr/>
            </p:nvSpPr>
            <p:spPr bwMode="auto">
              <a:xfrm>
                <a:off x="369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7" name="Text Box 12"/>
              <p:cNvSpPr txBox="1">
                <a:spLocks noChangeArrowheads="1"/>
              </p:cNvSpPr>
              <p:nvPr/>
            </p:nvSpPr>
            <p:spPr bwMode="auto">
              <a:xfrm>
                <a:off x="4032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8" name="Text Box 13"/>
              <p:cNvSpPr txBox="1">
                <a:spLocks noChangeArrowheads="1"/>
              </p:cNvSpPr>
              <p:nvPr/>
            </p:nvSpPr>
            <p:spPr bwMode="auto">
              <a:xfrm>
                <a:off x="4128" y="43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59" name="Text Box 14"/>
              <p:cNvSpPr txBox="1">
                <a:spLocks noChangeArrowheads="1"/>
              </p:cNvSpPr>
              <p:nvPr/>
            </p:nvSpPr>
            <p:spPr bwMode="auto">
              <a:xfrm>
                <a:off x="4080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0" name="Text Box 15"/>
              <p:cNvSpPr txBox="1">
                <a:spLocks noChangeArrowheads="1"/>
              </p:cNvSpPr>
              <p:nvPr/>
            </p:nvSpPr>
            <p:spPr bwMode="auto">
              <a:xfrm>
                <a:off x="3936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1" name="Text Box 16"/>
              <p:cNvSpPr txBox="1">
                <a:spLocks noChangeArrowheads="1"/>
              </p:cNvSpPr>
              <p:nvPr/>
            </p:nvSpPr>
            <p:spPr bwMode="auto">
              <a:xfrm>
                <a:off x="4476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2" name="Text Box 17"/>
              <p:cNvSpPr txBox="1">
                <a:spLocks noChangeArrowheads="1"/>
              </p:cNvSpPr>
              <p:nvPr/>
            </p:nvSpPr>
            <p:spPr bwMode="auto">
              <a:xfrm>
                <a:off x="4572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3" name="Text Box 18"/>
              <p:cNvSpPr txBox="1">
                <a:spLocks noChangeArrowheads="1"/>
              </p:cNvSpPr>
              <p:nvPr/>
            </p:nvSpPr>
            <p:spPr bwMode="auto">
              <a:xfrm>
                <a:off x="4524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4" name="Text Box 19"/>
              <p:cNvSpPr txBox="1">
                <a:spLocks noChangeArrowheads="1"/>
              </p:cNvSpPr>
              <p:nvPr/>
            </p:nvSpPr>
            <p:spPr bwMode="auto">
              <a:xfrm>
                <a:off x="4380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5" name="Text Box 20"/>
              <p:cNvSpPr txBox="1">
                <a:spLocks noChangeArrowheads="1"/>
              </p:cNvSpPr>
              <p:nvPr/>
            </p:nvSpPr>
            <p:spPr bwMode="auto">
              <a:xfrm>
                <a:off x="4908" y="3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6" name="Text Box 21"/>
              <p:cNvSpPr txBox="1">
                <a:spLocks noChangeArrowheads="1"/>
              </p:cNvSpPr>
              <p:nvPr/>
            </p:nvSpPr>
            <p:spPr bwMode="auto">
              <a:xfrm>
                <a:off x="5004" y="43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7" name="Text Box 22"/>
              <p:cNvSpPr txBox="1">
                <a:spLocks noChangeArrowheads="1"/>
              </p:cNvSpPr>
              <p:nvPr/>
            </p:nvSpPr>
            <p:spPr bwMode="auto">
              <a:xfrm>
                <a:off x="4956" y="57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8" name="Text Box 23"/>
              <p:cNvSpPr txBox="1">
                <a:spLocks noChangeArrowheads="1"/>
              </p:cNvSpPr>
              <p:nvPr/>
            </p:nvSpPr>
            <p:spPr bwMode="auto">
              <a:xfrm>
                <a:off x="4811" y="52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69" name="Text Box 24"/>
              <p:cNvSpPr txBox="1">
                <a:spLocks noChangeArrowheads="1"/>
              </p:cNvSpPr>
              <p:nvPr/>
            </p:nvSpPr>
            <p:spPr bwMode="auto">
              <a:xfrm>
                <a:off x="505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0" name="Text Box 25"/>
              <p:cNvSpPr txBox="1">
                <a:spLocks noChangeArrowheads="1"/>
              </p:cNvSpPr>
              <p:nvPr/>
            </p:nvSpPr>
            <p:spPr bwMode="auto">
              <a:xfrm>
                <a:off x="514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1" name="Text Box 26"/>
              <p:cNvSpPr txBox="1">
                <a:spLocks noChangeArrowheads="1"/>
              </p:cNvSpPr>
              <p:nvPr/>
            </p:nvSpPr>
            <p:spPr bwMode="auto">
              <a:xfrm>
                <a:off x="4956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2" name="Text Box 27"/>
              <p:cNvSpPr txBox="1">
                <a:spLocks noChangeArrowheads="1"/>
              </p:cNvSpPr>
              <p:nvPr/>
            </p:nvSpPr>
            <p:spPr bwMode="auto">
              <a:xfrm>
                <a:off x="4861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3" name="Text Box 28"/>
              <p:cNvSpPr txBox="1">
                <a:spLocks noChangeArrowheads="1"/>
              </p:cNvSpPr>
              <p:nvPr/>
            </p:nvSpPr>
            <p:spPr bwMode="auto">
              <a:xfrm>
                <a:off x="524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4" name="Text Box 29"/>
              <p:cNvSpPr txBox="1">
                <a:spLocks noChangeArrowheads="1"/>
              </p:cNvSpPr>
              <p:nvPr/>
            </p:nvSpPr>
            <p:spPr bwMode="auto">
              <a:xfrm>
                <a:off x="4092" y="48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5" name="Text Box 30"/>
              <p:cNvSpPr txBox="1">
                <a:spLocks noChangeArrowheads="1"/>
              </p:cNvSpPr>
              <p:nvPr/>
            </p:nvSpPr>
            <p:spPr bwMode="auto">
              <a:xfrm>
                <a:off x="4188" y="57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6" name="Text Box 31"/>
              <p:cNvSpPr txBox="1">
                <a:spLocks noChangeArrowheads="1"/>
              </p:cNvSpPr>
              <p:nvPr/>
            </p:nvSpPr>
            <p:spPr bwMode="auto">
              <a:xfrm>
                <a:off x="3997" y="38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7" name="Text Box 32"/>
              <p:cNvSpPr txBox="1">
                <a:spLocks noChangeArrowheads="1"/>
              </p:cNvSpPr>
              <p:nvPr/>
            </p:nvSpPr>
            <p:spPr bwMode="auto">
              <a:xfrm>
                <a:off x="3900" y="62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8" name="Text Box 33"/>
              <p:cNvSpPr txBox="1">
                <a:spLocks noChangeArrowheads="1"/>
              </p:cNvSpPr>
              <p:nvPr/>
            </p:nvSpPr>
            <p:spPr bwMode="auto">
              <a:xfrm>
                <a:off x="4284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79" name="Text Box 34"/>
              <p:cNvSpPr txBox="1">
                <a:spLocks noChangeArrowheads="1"/>
              </p:cNvSpPr>
              <p:nvPr/>
            </p:nvSpPr>
            <p:spPr bwMode="auto">
              <a:xfrm>
                <a:off x="4620" y="48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0" name="Text Box 35"/>
              <p:cNvSpPr txBox="1">
                <a:spLocks noChangeArrowheads="1"/>
              </p:cNvSpPr>
              <p:nvPr/>
            </p:nvSpPr>
            <p:spPr bwMode="auto">
              <a:xfrm>
                <a:off x="4716" y="57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1" name="Text Box 36"/>
              <p:cNvSpPr txBox="1">
                <a:spLocks noChangeArrowheads="1"/>
              </p:cNvSpPr>
              <p:nvPr/>
            </p:nvSpPr>
            <p:spPr bwMode="auto">
              <a:xfrm>
                <a:off x="4524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2" name="Text Box 37"/>
              <p:cNvSpPr txBox="1">
                <a:spLocks noChangeArrowheads="1"/>
              </p:cNvSpPr>
              <p:nvPr/>
            </p:nvSpPr>
            <p:spPr bwMode="auto">
              <a:xfrm>
                <a:off x="4428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3" name="Text Box 38"/>
              <p:cNvSpPr txBox="1">
                <a:spLocks noChangeArrowheads="1"/>
              </p:cNvSpPr>
              <p:nvPr/>
            </p:nvSpPr>
            <p:spPr bwMode="auto">
              <a:xfrm>
                <a:off x="4811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4" name="Text Box 39"/>
              <p:cNvSpPr txBox="1">
                <a:spLocks noChangeArrowheads="1"/>
              </p:cNvSpPr>
              <p:nvPr/>
            </p:nvSpPr>
            <p:spPr bwMode="auto">
              <a:xfrm>
                <a:off x="3552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5" name="Text Box 40"/>
              <p:cNvSpPr txBox="1">
                <a:spLocks noChangeArrowheads="1"/>
              </p:cNvSpPr>
              <p:nvPr/>
            </p:nvSpPr>
            <p:spPr bwMode="auto">
              <a:xfrm>
                <a:off x="3552" y="2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6" name="Text Box 41"/>
              <p:cNvSpPr txBox="1">
                <a:spLocks noChangeArrowheads="1"/>
              </p:cNvSpPr>
              <p:nvPr/>
            </p:nvSpPr>
            <p:spPr bwMode="auto">
              <a:xfrm>
                <a:off x="3468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7" name="Text Box 42"/>
              <p:cNvSpPr txBox="1">
                <a:spLocks noChangeArrowheads="1"/>
              </p:cNvSpPr>
              <p:nvPr/>
            </p:nvSpPr>
            <p:spPr bwMode="auto">
              <a:xfrm>
                <a:off x="3282" y="52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8" name="Text Box 43"/>
              <p:cNvSpPr txBox="1">
                <a:spLocks noChangeArrowheads="1"/>
              </p:cNvSpPr>
              <p:nvPr/>
            </p:nvSpPr>
            <p:spPr bwMode="auto">
              <a:xfrm>
                <a:off x="3756" y="43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89" name="Text Box 44"/>
              <p:cNvSpPr txBox="1">
                <a:spLocks noChangeArrowheads="1"/>
              </p:cNvSpPr>
              <p:nvPr/>
            </p:nvSpPr>
            <p:spPr bwMode="auto">
              <a:xfrm>
                <a:off x="3192" y="38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90" name="Text Box 45"/>
              <p:cNvSpPr txBox="1">
                <a:spLocks noChangeArrowheads="1"/>
              </p:cNvSpPr>
              <p:nvPr/>
            </p:nvSpPr>
            <p:spPr bwMode="auto">
              <a:xfrm>
                <a:off x="3096" y="62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0" y="1152"/>
              <a:ext cx="5424" cy="705"/>
              <a:chOff x="0" y="1152"/>
              <a:chExt cx="5424" cy="705"/>
            </a:xfrm>
          </p:grpSpPr>
          <p:sp>
            <p:nvSpPr>
              <p:cNvPr id="43086" name="AutoShape 47"/>
              <p:cNvSpPr>
                <a:spLocks noChangeArrowheads="1"/>
              </p:cNvSpPr>
              <p:nvPr/>
            </p:nvSpPr>
            <p:spPr bwMode="auto">
              <a:xfrm>
                <a:off x="0" y="1248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87" name="Text Box 48"/>
              <p:cNvSpPr txBox="1">
                <a:spLocks noChangeArrowheads="1"/>
              </p:cNvSpPr>
              <p:nvPr/>
            </p:nvSpPr>
            <p:spPr bwMode="auto">
              <a:xfrm>
                <a:off x="211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8" name="Text Box 49"/>
              <p:cNvSpPr txBox="1">
                <a:spLocks noChangeArrowheads="1"/>
              </p:cNvSpPr>
              <p:nvPr/>
            </p:nvSpPr>
            <p:spPr bwMode="auto">
              <a:xfrm>
                <a:off x="220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89" name="Text Box 50"/>
              <p:cNvSpPr txBox="1">
                <a:spLocks noChangeArrowheads="1"/>
              </p:cNvSpPr>
              <p:nvPr/>
            </p:nvSpPr>
            <p:spPr bwMode="auto">
              <a:xfrm>
                <a:off x="201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0" name="Text Box 51"/>
              <p:cNvSpPr txBox="1">
                <a:spLocks noChangeArrowheads="1"/>
              </p:cNvSpPr>
              <p:nvPr/>
            </p:nvSpPr>
            <p:spPr bwMode="auto">
              <a:xfrm>
                <a:off x="192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1" name="Text Box 52"/>
              <p:cNvSpPr txBox="1">
                <a:spLocks noChangeArrowheads="1"/>
              </p:cNvSpPr>
              <p:nvPr/>
            </p:nvSpPr>
            <p:spPr bwMode="auto">
              <a:xfrm>
                <a:off x="230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2" name="Text Box 53"/>
              <p:cNvSpPr txBox="1">
                <a:spLocks noChangeArrowheads="1"/>
              </p:cNvSpPr>
              <p:nvPr/>
            </p:nvSpPr>
            <p:spPr bwMode="auto">
              <a:xfrm>
                <a:off x="1152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3" name="Text Box 54"/>
              <p:cNvSpPr txBox="1">
                <a:spLocks noChangeArrowheads="1"/>
              </p:cNvSpPr>
              <p:nvPr/>
            </p:nvSpPr>
            <p:spPr bwMode="auto">
              <a:xfrm>
                <a:off x="1248" y="144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4" name="Text Box 55"/>
              <p:cNvSpPr txBox="1">
                <a:spLocks noChangeArrowheads="1"/>
              </p:cNvSpPr>
              <p:nvPr/>
            </p:nvSpPr>
            <p:spPr bwMode="auto">
              <a:xfrm>
                <a:off x="1056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5" name="Text Box 56"/>
              <p:cNvSpPr txBox="1">
                <a:spLocks noChangeArrowheads="1"/>
              </p:cNvSpPr>
              <p:nvPr/>
            </p:nvSpPr>
            <p:spPr bwMode="auto">
              <a:xfrm>
                <a:off x="960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6" name="Text Box 57"/>
              <p:cNvSpPr txBox="1">
                <a:spLocks noChangeArrowheads="1"/>
              </p:cNvSpPr>
              <p:nvPr/>
            </p:nvSpPr>
            <p:spPr bwMode="auto">
              <a:xfrm>
                <a:off x="1343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7" name="Text Box 58"/>
              <p:cNvSpPr txBox="1">
                <a:spLocks noChangeArrowheads="1"/>
              </p:cNvSpPr>
              <p:nvPr/>
            </p:nvSpPr>
            <p:spPr bwMode="auto">
              <a:xfrm>
                <a:off x="168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8" name="Text Box 59"/>
              <p:cNvSpPr txBox="1">
                <a:spLocks noChangeArrowheads="1"/>
              </p:cNvSpPr>
              <p:nvPr/>
            </p:nvSpPr>
            <p:spPr bwMode="auto">
              <a:xfrm>
                <a:off x="1776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9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0" name="Text Box 61"/>
              <p:cNvSpPr txBox="1">
                <a:spLocks noChangeArrowheads="1"/>
              </p:cNvSpPr>
              <p:nvPr/>
            </p:nvSpPr>
            <p:spPr bwMode="auto">
              <a:xfrm>
                <a:off x="1488" y="148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1" name="Text Box 62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2" name="Text Box 63"/>
              <p:cNvSpPr txBox="1">
                <a:spLocks noChangeArrowheads="1"/>
              </p:cNvSpPr>
              <p:nvPr/>
            </p:nvSpPr>
            <p:spPr bwMode="auto">
              <a:xfrm>
                <a:off x="624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3" name="Text Box 64"/>
              <p:cNvSpPr txBox="1">
                <a:spLocks noChangeArrowheads="1"/>
              </p:cNvSpPr>
              <p:nvPr/>
            </p:nvSpPr>
            <p:spPr bwMode="auto">
              <a:xfrm>
                <a:off x="720" y="144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4" name="Text Box 65"/>
              <p:cNvSpPr txBox="1">
                <a:spLocks noChangeArrowheads="1"/>
              </p:cNvSpPr>
              <p:nvPr/>
            </p:nvSpPr>
            <p:spPr bwMode="auto">
              <a:xfrm>
                <a:off x="528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5" name="Text Box 66"/>
              <p:cNvSpPr txBox="1">
                <a:spLocks noChangeArrowheads="1"/>
              </p:cNvSpPr>
              <p:nvPr/>
            </p:nvSpPr>
            <p:spPr bwMode="auto">
              <a:xfrm>
                <a:off x="34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6" name="Text Box 67"/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7" name="Text Box 68"/>
              <p:cNvSpPr txBox="1">
                <a:spLocks noChangeArrowheads="1"/>
              </p:cNvSpPr>
              <p:nvPr/>
            </p:nvSpPr>
            <p:spPr bwMode="auto">
              <a:xfrm>
                <a:off x="253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8" name="Text Box 69"/>
              <p:cNvSpPr txBox="1">
                <a:spLocks noChangeArrowheads="1"/>
              </p:cNvSpPr>
              <p:nvPr/>
            </p:nvSpPr>
            <p:spPr bwMode="auto">
              <a:xfrm>
                <a:off x="156" y="148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109" name="Text Box 70"/>
              <p:cNvSpPr txBox="1">
                <a:spLocks noChangeArrowheads="1"/>
              </p:cNvSpPr>
              <p:nvPr/>
            </p:nvSpPr>
            <p:spPr bwMode="auto">
              <a:xfrm>
                <a:off x="3120" y="12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5" name="Group 71"/>
              <p:cNvGrpSpPr>
                <a:grpSpLocks/>
              </p:cNvGrpSpPr>
              <p:nvPr/>
            </p:nvGrpSpPr>
            <p:grpSpPr bwMode="auto">
              <a:xfrm>
                <a:off x="2880" y="1248"/>
                <a:ext cx="2544" cy="528"/>
                <a:chOff x="2880" y="2592"/>
                <a:chExt cx="2544" cy="528"/>
              </a:xfrm>
            </p:grpSpPr>
            <p:sp>
              <p:nvSpPr>
                <p:cNvPr id="43146" name="AutoShape 7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47" name="Freeform 7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111" name="Text Box 74"/>
              <p:cNvSpPr txBox="1">
                <a:spLocks noChangeArrowheads="1"/>
              </p:cNvSpPr>
              <p:nvPr/>
            </p:nvSpPr>
            <p:spPr bwMode="auto">
              <a:xfrm>
                <a:off x="321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2" name="Text Box 75"/>
              <p:cNvSpPr txBox="1">
                <a:spLocks noChangeArrowheads="1"/>
              </p:cNvSpPr>
              <p:nvPr/>
            </p:nvSpPr>
            <p:spPr bwMode="auto">
              <a:xfrm>
                <a:off x="3169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3" name="Text Box 76"/>
              <p:cNvSpPr txBox="1">
                <a:spLocks noChangeArrowheads="1"/>
              </p:cNvSpPr>
              <p:nvPr/>
            </p:nvSpPr>
            <p:spPr bwMode="auto">
              <a:xfrm>
                <a:off x="355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4" name="Text Box 77"/>
              <p:cNvSpPr txBox="1">
                <a:spLocks noChangeArrowheads="1"/>
              </p:cNvSpPr>
              <p:nvPr/>
            </p:nvSpPr>
            <p:spPr bwMode="auto">
              <a:xfrm>
                <a:off x="364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5" name="Text Box 78"/>
              <p:cNvSpPr txBox="1">
                <a:spLocks noChangeArrowheads="1"/>
              </p:cNvSpPr>
              <p:nvPr/>
            </p:nvSpPr>
            <p:spPr bwMode="auto">
              <a:xfrm>
                <a:off x="360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6" name="Text Box 79"/>
              <p:cNvSpPr txBox="1">
                <a:spLocks noChangeArrowheads="1"/>
              </p:cNvSpPr>
              <p:nvPr/>
            </p:nvSpPr>
            <p:spPr bwMode="auto">
              <a:xfrm>
                <a:off x="3456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7" name="Text Box 80"/>
              <p:cNvSpPr txBox="1">
                <a:spLocks noChangeArrowheads="1"/>
              </p:cNvSpPr>
              <p:nvPr/>
            </p:nvSpPr>
            <p:spPr bwMode="auto">
              <a:xfrm>
                <a:off x="3936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8" name="Text Box 81"/>
              <p:cNvSpPr txBox="1">
                <a:spLocks noChangeArrowheads="1"/>
              </p:cNvSpPr>
              <p:nvPr/>
            </p:nvSpPr>
            <p:spPr bwMode="auto">
              <a:xfrm>
                <a:off x="4032" y="1392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19" name="Text Box 82"/>
              <p:cNvSpPr txBox="1">
                <a:spLocks noChangeArrowheads="1"/>
              </p:cNvSpPr>
              <p:nvPr/>
            </p:nvSpPr>
            <p:spPr bwMode="auto">
              <a:xfrm>
                <a:off x="3984" y="153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0" name="Text Box 83"/>
              <p:cNvSpPr txBox="1">
                <a:spLocks noChangeArrowheads="1"/>
              </p:cNvSpPr>
              <p:nvPr/>
            </p:nvSpPr>
            <p:spPr bwMode="auto">
              <a:xfrm>
                <a:off x="3840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1" name="Text Box 84"/>
              <p:cNvSpPr txBox="1">
                <a:spLocks noChangeArrowheads="1"/>
              </p:cNvSpPr>
              <p:nvPr/>
            </p:nvSpPr>
            <p:spPr bwMode="auto">
              <a:xfrm>
                <a:off x="4380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2" name="Text Box 85"/>
              <p:cNvSpPr txBox="1">
                <a:spLocks noChangeArrowheads="1"/>
              </p:cNvSpPr>
              <p:nvPr/>
            </p:nvSpPr>
            <p:spPr bwMode="auto">
              <a:xfrm>
                <a:off x="4476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3" name="Text Box 86"/>
              <p:cNvSpPr txBox="1">
                <a:spLocks noChangeArrowheads="1"/>
              </p:cNvSpPr>
              <p:nvPr/>
            </p:nvSpPr>
            <p:spPr bwMode="auto">
              <a:xfrm>
                <a:off x="4428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4" name="Text Box 87"/>
              <p:cNvSpPr txBox="1">
                <a:spLocks noChangeArrowheads="1"/>
              </p:cNvSpPr>
              <p:nvPr/>
            </p:nvSpPr>
            <p:spPr bwMode="auto">
              <a:xfrm>
                <a:off x="4284" y="148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5" name="Text Box 88"/>
              <p:cNvSpPr txBox="1">
                <a:spLocks noChangeArrowheads="1"/>
              </p:cNvSpPr>
              <p:nvPr/>
            </p:nvSpPr>
            <p:spPr bwMode="auto">
              <a:xfrm>
                <a:off x="4812" y="12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6" name="Text Box 89"/>
              <p:cNvSpPr txBox="1">
                <a:spLocks noChangeArrowheads="1"/>
              </p:cNvSpPr>
              <p:nvPr/>
            </p:nvSpPr>
            <p:spPr bwMode="auto">
              <a:xfrm>
                <a:off x="4908" y="1392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7" name="Text Box 90"/>
              <p:cNvSpPr txBox="1">
                <a:spLocks noChangeArrowheads="1"/>
              </p:cNvSpPr>
              <p:nvPr/>
            </p:nvSpPr>
            <p:spPr bwMode="auto">
              <a:xfrm>
                <a:off x="4860" y="153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8" name="Text Box 91"/>
              <p:cNvSpPr txBox="1">
                <a:spLocks noChangeArrowheads="1"/>
              </p:cNvSpPr>
              <p:nvPr/>
            </p:nvSpPr>
            <p:spPr bwMode="auto">
              <a:xfrm>
                <a:off x="4716" y="1489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129" name="Text Box 92"/>
              <p:cNvSpPr txBox="1">
                <a:spLocks noChangeArrowheads="1"/>
              </p:cNvSpPr>
              <p:nvPr/>
            </p:nvSpPr>
            <p:spPr bwMode="auto">
              <a:xfrm>
                <a:off x="4993" y="1344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0" name="Text Box 93"/>
              <p:cNvSpPr txBox="1">
                <a:spLocks noChangeArrowheads="1"/>
              </p:cNvSpPr>
              <p:nvPr/>
            </p:nvSpPr>
            <p:spPr bwMode="auto">
              <a:xfrm>
                <a:off x="5088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1" name="Text Box 94"/>
              <p:cNvSpPr txBox="1">
                <a:spLocks noChangeArrowheads="1"/>
              </p:cNvSpPr>
              <p:nvPr/>
            </p:nvSpPr>
            <p:spPr bwMode="auto">
              <a:xfrm>
                <a:off x="4896" y="124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2" name="Text Box 95"/>
              <p:cNvSpPr txBox="1">
                <a:spLocks noChangeArrowheads="1"/>
              </p:cNvSpPr>
              <p:nvPr/>
            </p:nvSpPr>
            <p:spPr bwMode="auto">
              <a:xfrm>
                <a:off x="4800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3" name="Text Box 96"/>
              <p:cNvSpPr txBox="1">
                <a:spLocks noChangeArrowheads="1"/>
              </p:cNvSpPr>
              <p:nvPr/>
            </p:nvSpPr>
            <p:spPr bwMode="auto">
              <a:xfrm>
                <a:off x="5184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4" name="Text Box 97"/>
              <p:cNvSpPr txBox="1">
                <a:spLocks noChangeArrowheads="1"/>
              </p:cNvSpPr>
              <p:nvPr/>
            </p:nvSpPr>
            <p:spPr bwMode="auto">
              <a:xfrm>
                <a:off x="4560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5" name="Text Box 98"/>
              <p:cNvSpPr txBox="1">
                <a:spLocks noChangeArrowheads="1"/>
              </p:cNvSpPr>
              <p:nvPr/>
            </p:nvSpPr>
            <p:spPr bwMode="auto">
              <a:xfrm>
                <a:off x="4656" y="1440"/>
                <a:ext cx="192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6" name="Text Box 99"/>
              <p:cNvSpPr txBox="1">
                <a:spLocks noChangeArrowheads="1"/>
              </p:cNvSpPr>
              <p:nvPr/>
            </p:nvSpPr>
            <p:spPr bwMode="auto">
              <a:xfrm>
                <a:off x="4752" y="12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7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1200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8" name="Text Box 101"/>
              <p:cNvSpPr txBox="1">
                <a:spLocks noChangeArrowheads="1"/>
              </p:cNvSpPr>
              <p:nvPr/>
            </p:nvSpPr>
            <p:spPr bwMode="auto">
              <a:xfrm>
                <a:off x="4993" y="1489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39" name="Text Box 102"/>
              <p:cNvSpPr txBox="1">
                <a:spLocks noChangeArrowheads="1"/>
              </p:cNvSpPr>
              <p:nvPr/>
            </p:nvSpPr>
            <p:spPr bwMode="auto">
              <a:xfrm>
                <a:off x="3792" y="12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0" name="Text Box 103"/>
              <p:cNvSpPr txBox="1">
                <a:spLocks noChangeArrowheads="1"/>
              </p:cNvSpPr>
              <p:nvPr/>
            </p:nvSpPr>
            <p:spPr bwMode="auto">
              <a:xfrm>
                <a:off x="3792" y="139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1" name="Text Box 104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2" name="Text Box 105"/>
              <p:cNvSpPr txBox="1">
                <a:spLocks noChangeArrowheads="1"/>
              </p:cNvSpPr>
              <p:nvPr/>
            </p:nvSpPr>
            <p:spPr bwMode="auto">
              <a:xfrm>
                <a:off x="4416" y="11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3" name="Text Box 106"/>
              <p:cNvSpPr txBox="1">
                <a:spLocks noChangeArrowheads="1"/>
              </p:cNvSpPr>
              <p:nvPr/>
            </p:nvSpPr>
            <p:spPr bwMode="auto">
              <a:xfrm>
                <a:off x="5088" y="12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4" name="Text Box 107"/>
              <p:cNvSpPr txBox="1">
                <a:spLocks noChangeArrowheads="1"/>
              </p:cNvSpPr>
              <p:nvPr/>
            </p:nvSpPr>
            <p:spPr bwMode="auto">
              <a:xfrm>
                <a:off x="3408" y="134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145" name="Text Box 108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</p:grpSp>
        <p:grpSp>
          <p:nvGrpSpPr>
            <p:cNvPr id="6" name="Group 109"/>
            <p:cNvGrpSpPr>
              <a:grpSpLocks/>
            </p:cNvGrpSpPr>
            <p:nvPr/>
          </p:nvGrpSpPr>
          <p:grpSpPr bwMode="auto">
            <a:xfrm>
              <a:off x="336" y="2208"/>
              <a:ext cx="5088" cy="657"/>
              <a:chOff x="336" y="2208"/>
              <a:chExt cx="5088" cy="657"/>
            </a:xfrm>
          </p:grpSpPr>
          <p:sp>
            <p:nvSpPr>
              <p:cNvPr id="43047" name="AutoShape 110"/>
              <p:cNvSpPr>
                <a:spLocks noChangeArrowheads="1"/>
              </p:cNvSpPr>
              <p:nvPr/>
            </p:nvSpPr>
            <p:spPr bwMode="auto">
              <a:xfrm>
                <a:off x="336" y="2256"/>
                <a:ext cx="2544" cy="528"/>
              </a:xfrm>
              <a:prstGeom prst="flowChartTerminator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8" name="Text Box 111"/>
              <p:cNvSpPr txBox="1">
                <a:spLocks noChangeArrowheads="1"/>
              </p:cNvSpPr>
              <p:nvPr/>
            </p:nvSpPr>
            <p:spPr bwMode="auto">
              <a:xfrm>
                <a:off x="25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49" name="Text Box 112"/>
              <p:cNvSpPr txBox="1">
                <a:spLocks noChangeArrowheads="1"/>
              </p:cNvSpPr>
              <p:nvPr/>
            </p:nvSpPr>
            <p:spPr bwMode="auto">
              <a:xfrm>
                <a:off x="2304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0" name="Text Box 113"/>
              <p:cNvSpPr txBox="1">
                <a:spLocks noChangeArrowheads="1"/>
              </p:cNvSpPr>
              <p:nvPr/>
            </p:nvSpPr>
            <p:spPr bwMode="auto">
              <a:xfrm>
                <a:off x="2256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1" name="Text Box 114"/>
              <p:cNvSpPr txBox="1">
                <a:spLocks noChangeArrowheads="1"/>
              </p:cNvSpPr>
              <p:nvPr/>
            </p:nvSpPr>
            <p:spPr bwMode="auto">
              <a:xfrm>
                <a:off x="1296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2" name="Text Box 115"/>
              <p:cNvSpPr txBox="1">
                <a:spLocks noChangeArrowheads="1"/>
              </p:cNvSpPr>
              <p:nvPr/>
            </p:nvSpPr>
            <p:spPr bwMode="auto">
              <a:xfrm>
                <a:off x="2016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3" name="Text Box 116"/>
              <p:cNvSpPr txBox="1">
                <a:spLocks noChangeArrowheads="1"/>
              </p:cNvSpPr>
              <p:nvPr/>
            </p:nvSpPr>
            <p:spPr bwMode="auto">
              <a:xfrm>
                <a:off x="1824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4" name="Text Box 117"/>
              <p:cNvSpPr txBox="1">
                <a:spLocks noChangeArrowheads="1"/>
              </p:cNvSpPr>
              <p:nvPr/>
            </p:nvSpPr>
            <p:spPr bwMode="auto">
              <a:xfrm>
                <a:off x="769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5" name="Text Box 118"/>
              <p:cNvSpPr txBox="1">
                <a:spLocks noChangeArrowheads="1"/>
              </p:cNvSpPr>
              <p:nvPr/>
            </p:nvSpPr>
            <p:spPr bwMode="auto">
              <a:xfrm>
                <a:off x="11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6" name="Text Box 119"/>
              <p:cNvSpPr txBox="1">
                <a:spLocks noChangeArrowheads="1"/>
              </p:cNvSpPr>
              <p:nvPr/>
            </p:nvSpPr>
            <p:spPr bwMode="auto">
              <a:xfrm>
                <a:off x="492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chemeClr val="bg1"/>
                    </a:solidFill>
                  </a:rPr>
                  <a:t>-</a:t>
                </a:r>
              </a:p>
            </p:txBody>
          </p:sp>
          <p:sp>
            <p:nvSpPr>
              <p:cNvPr id="43057" name="Text Box 120"/>
              <p:cNvSpPr txBox="1">
                <a:spLocks noChangeArrowheads="1"/>
              </p:cNvSpPr>
              <p:nvPr/>
            </p:nvSpPr>
            <p:spPr bwMode="auto">
              <a:xfrm>
                <a:off x="312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grpSp>
            <p:nvGrpSpPr>
              <p:cNvPr id="7" name="Group 121"/>
              <p:cNvGrpSpPr>
                <a:grpSpLocks/>
              </p:cNvGrpSpPr>
              <p:nvPr/>
            </p:nvGrpSpPr>
            <p:grpSpPr bwMode="auto">
              <a:xfrm>
                <a:off x="2880" y="2256"/>
                <a:ext cx="2544" cy="528"/>
                <a:chOff x="2880" y="2592"/>
                <a:chExt cx="2544" cy="528"/>
              </a:xfrm>
            </p:grpSpPr>
            <p:sp>
              <p:nvSpPr>
                <p:cNvPr id="43084" name="AutoShape 122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85" name="Freeform 123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59" name="Text Box 124"/>
              <p:cNvSpPr txBox="1">
                <a:spLocks noChangeArrowheads="1"/>
              </p:cNvSpPr>
              <p:nvPr/>
            </p:nvSpPr>
            <p:spPr bwMode="auto">
              <a:xfrm>
                <a:off x="4380" y="23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0" name="Text Box 125"/>
              <p:cNvSpPr txBox="1">
                <a:spLocks noChangeArrowheads="1"/>
              </p:cNvSpPr>
              <p:nvPr/>
            </p:nvSpPr>
            <p:spPr bwMode="auto">
              <a:xfrm>
                <a:off x="4476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1" name="Text Box 126"/>
              <p:cNvSpPr txBox="1">
                <a:spLocks noChangeArrowheads="1"/>
              </p:cNvSpPr>
              <p:nvPr/>
            </p:nvSpPr>
            <p:spPr bwMode="auto">
              <a:xfrm>
                <a:off x="4428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2" name="Text Box 127"/>
              <p:cNvSpPr txBox="1">
                <a:spLocks noChangeArrowheads="1"/>
              </p:cNvSpPr>
              <p:nvPr/>
            </p:nvSpPr>
            <p:spPr bwMode="auto">
              <a:xfrm>
                <a:off x="4284" y="2496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3" name="Text Box 128"/>
              <p:cNvSpPr txBox="1">
                <a:spLocks noChangeArrowheads="1"/>
              </p:cNvSpPr>
              <p:nvPr/>
            </p:nvSpPr>
            <p:spPr bwMode="auto">
              <a:xfrm>
                <a:off x="4813" y="2304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4" name="Text Box 129"/>
              <p:cNvSpPr txBox="1">
                <a:spLocks noChangeArrowheads="1"/>
              </p:cNvSpPr>
              <p:nvPr/>
            </p:nvSpPr>
            <p:spPr bwMode="auto">
              <a:xfrm>
                <a:off x="4908" y="2400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5" name="Text Box 130"/>
              <p:cNvSpPr txBox="1">
                <a:spLocks noChangeArrowheads="1"/>
              </p:cNvSpPr>
              <p:nvPr/>
            </p:nvSpPr>
            <p:spPr bwMode="auto">
              <a:xfrm>
                <a:off x="4860" y="254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6" name="Text Box 131"/>
              <p:cNvSpPr txBox="1">
                <a:spLocks noChangeArrowheads="1"/>
              </p:cNvSpPr>
              <p:nvPr/>
            </p:nvSpPr>
            <p:spPr bwMode="auto">
              <a:xfrm>
                <a:off x="4716" y="2496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67" name="Text Box 132"/>
              <p:cNvSpPr txBox="1">
                <a:spLocks noChangeArrowheads="1"/>
              </p:cNvSpPr>
              <p:nvPr/>
            </p:nvSpPr>
            <p:spPr bwMode="auto">
              <a:xfrm>
                <a:off x="4991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8" name="Text Box 133"/>
              <p:cNvSpPr txBox="1">
                <a:spLocks noChangeArrowheads="1"/>
              </p:cNvSpPr>
              <p:nvPr/>
            </p:nvSpPr>
            <p:spPr bwMode="auto">
              <a:xfrm>
                <a:off x="5088" y="24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69" name="Text Box 134"/>
              <p:cNvSpPr txBox="1">
                <a:spLocks noChangeArrowheads="1"/>
              </p:cNvSpPr>
              <p:nvPr/>
            </p:nvSpPr>
            <p:spPr bwMode="auto">
              <a:xfrm>
                <a:off x="4896" y="22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0" name="Text Box 135"/>
              <p:cNvSpPr txBox="1">
                <a:spLocks noChangeArrowheads="1"/>
              </p:cNvSpPr>
              <p:nvPr/>
            </p:nvSpPr>
            <p:spPr bwMode="auto">
              <a:xfrm>
                <a:off x="4800" y="24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1" name="Text Box 136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2" name="Text Box 137"/>
              <p:cNvSpPr txBox="1">
                <a:spLocks noChangeArrowheads="1"/>
              </p:cNvSpPr>
              <p:nvPr/>
            </p:nvSpPr>
            <p:spPr bwMode="auto">
              <a:xfrm>
                <a:off x="4752" y="23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3" name="Text Box 138"/>
              <p:cNvSpPr txBox="1">
                <a:spLocks noChangeArrowheads="1"/>
              </p:cNvSpPr>
              <p:nvPr/>
            </p:nvSpPr>
            <p:spPr bwMode="auto">
              <a:xfrm>
                <a:off x="4800" y="2208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4" name="Text Box 139"/>
              <p:cNvSpPr txBox="1">
                <a:spLocks noChangeArrowheads="1"/>
              </p:cNvSpPr>
              <p:nvPr/>
            </p:nvSpPr>
            <p:spPr bwMode="auto">
              <a:xfrm>
                <a:off x="4991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5" name="Text Box 140"/>
              <p:cNvSpPr txBox="1">
                <a:spLocks noChangeArrowheads="1"/>
              </p:cNvSpPr>
              <p:nvPr/>
            </p:nvSpPr>
            <p:spPr bwMode="auto">
              <a:xfrm>
                <a:off x="470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6" name="Text Box 141"/>
              <p:cNvSpPr txBox="1">
                <a:spLocks noChangeArrowheads="1"/>
              </p:cNvSpPr>
              <p:nvPr/>
            </p:nvSpPr>
            <p:spPr bwMode="auto">
              <a:xfrm>
                <a:off x="4608" y="24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7" name="Text Box 142"/>
              <p:cNvSpPr txBox="1">
                <a:spLocks noChangeArrowheads="1"/>
              </p:cNvSpPr>
              <p:nvPr/>
            </p:nvSpPr>
            <p:spPr bwMode="auto">
              <a:xfrm>
                <a:off x="5088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8" name="Text Box 143"/>
              <p:cNvSpPr txBox="1">
                <a:spLocks noChangeArrowheads="1"/>
              </p:cNvSpPr>
              <p:nvPr/>
            </p:nvSpPr>
            <p:spPr bwMode="auto">
              <a:xfrm>
                <a:off x="5088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79" name="Text Box 144"/>
              <p:cNvSpPr txBox="1">
                <a:spLocks noChangeArrowheads="1"/>
              </p:cNvSpPr>
              <p:nvPr/>
            </p:nvSpPr>
            <p:spPr bwMode="auto">
              <a:xfrm>
                <a:off x="4560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0" name="Text Box 145"/>
              <p:cNvSpPr txBox="1">
                <a:spLocks noChangeArrowheads="1"/>
              </p:cNvSpPr>
              <p:nvPr/>
            </p:nvSpPr>
            <p:spPr bwMode="auto">
              <a:xfrm>
                <a:off x="4224" y="220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1" name="Text Box 146"/>
              <p:cNvSpPr txBox="1">
                <a:spLocks noChangeArrowheads="1"/>
              </p:cNvSpPr>
              <p:nvPr/>
            </p:nvSpPr>
            <p:spPr bwMode="auto">
              <a:xfrm>
                <a:off x="3360" y="23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2" name="Text Box 147"/>
              <p:cNvSpPr txBox="1">
                <a:spLocks noChangeArrowheads="1"/>
              </p:cNvSpPr>
              <p:nvPr/>
            </p:nvSpPr>
            <p:spPr bwMode="auto">
              <a:xfrm>
                <a:off x="3744" y="22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83" name="Text Box 148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  <p:grpSp>
          <p:nvGrpSpPr>
            <p:cNvPr id="8" name="Group 149"/>
            <p:cNvGrpSpPr>
              <a:grpSpLocks/>
            </p:cNvGrpSpPr>
            <p:nvPr/>
          </p:nvGrpSpPr>
          <p:grpSpPr bwMode="auto">
            <a:xfrm>
              <a:off x="2880" y="3408"/>
              <a:ext cx="2544" cy="609"/>
              <a:chOff x="2880" y="3408"/>
              <a:chExt cx="2544" cy="609"/>
            </a:xfrm>
          </p:grpSpPr>
          <p:grpSp>
            <p:nvGrpSpPr>
              <p:cNvPr id="9" name="Group 150"/>
              <p:cNvGrpSpPr>
                <a:grpSpLocks/>
              </p:cNvGrpSpPr>
              <p:nvPr/>
            </p:nvGrpSpPr>
            <p:grpSpPr bwMode="auto">
              <a:xfrm>
                <a:off x="2880" y="3408"/>
                <a:ext cx="2544" cy="528"/>
                <a:chOff x="2880" y="2592"/>
                <a:chExt cx="2544" cy="528"/>
              </a:xfrm>
            </p:grpSpPr>
            <p:sp>
              <p:nvSpPr>
                <p:cNvPr id="43045" name="AutoShape 151"/>
                <p:cNvSpPr>
                  <a:spLocks noChangeArrowheads="1"/>
                </p:cNvSpPr>
                <p:nvPr/>
              </p:nvSpPr>
              <p:spPr bwMode="auto">
                <a:xfrm>
                  <a:off x="2880" y="2592"/>
                  <a:ext cx="2544" cy="528"/>
                </a:xfrm>
                <a:prstGeom prst="flowChartTerminator">
                  <a:avLst/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046" name="Freeform 152"/>
                <p:cNvSpPr>
                  <a:spLocks/>
                </p:cNvSpPr>
                <p:nvPr/>
              </p:nvSpPr>
              <p:spPr bwMode="auto">
                <a:xfrm>
                  <a:off x="3120" y="2928"/>
                  <a:ext cx="2160" cy="144"/>
                </a:xfrm>
                <a:custGeom>
                  <a:avLst/>
                  <a:gdLst>
                    <a:gd name="T0" fmla="*/ 0 w 2160"/>
                    <a:gd name="T1" fmla="*/ 96 h 144"/>
                    <a:gd name="T2" fmla="*/ 144 w 2160"/>
                    <a:gd name="T3" fmla="*/ 144 h 144"/>
                    <a:gd name="T4" fmla="*/ 1920 w 2160"/>
                    <a:gd name="T5" fmla="*/ 144 h 144"/>
                    <a:gd name="T6" fmla="*/ 2064 w 2160"/>
                    <a:gd name="T7" fmla="*/ 96 h 144"/>
                    <a:gd name="T8" fmla="*/ 2160 w 2160"/>
                    <a:gd name="T9" fmla="*/ 0 h 144"/>
                    <a:gd name="T10" fmla="*/ 2064 w 2160"/>
                    <a:gd name="T11" fmla="*/ 48 h 144"/>
                    <a:gd name="T12" fmla="*/ 1920 w 2160"/>
                    <a:gd name="T13" fmla="*/ 144 h 144"/>
                    <a:gd name="T14" fmla="*/ 1200 w 2160"/>
                    <a:gd name="T15" fmla="*/ 96 h 144"/>
                    <a:gd name="T16" fmla="*/ 144 w 2160"/>
                    <a:gd name="T17" fmla="*/ 96 h 144"/>
                    <a:gd name="T18" fmla="*/ 0 w 2160"/>
                    <a:gd name="T19" fmla="*/ 96 h 14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2160"/>
                    <a:gd name="T31" fmla="*/ 0 h 144"/>
                    <a:gd name="T32" fmla="*/ 2160 w 2160"/>
                    <a:gd name="T33" fmla="*/ 144 h 14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2160" h="144">
                      <a:moveTo>
                        <a:pt x="0" y="96"/>
                      </a:moveTo>
                      <a:lnTo>
                        <a:pt x="144" y="144"/>
                      </a:lnTo>
                      <a:lnTo>
                        <a:pt x="1920" y="144"/>
                      </a:lnTo>
                      <a:lnTo>
                        <a:pt x="2064" y="96"/>
                      </a:lnTo>
                      <a:lnTo>
                        <a:pt x="2160" y="0"/>
                      </a:lnTo>
                      <a:lnTo>
                        <a:pt x="2064" y="48"/>
                      </a:lnTo>
                      <a:lnTo>
                        <a:pt x="1920" y="144"/>
                      </a:lnTo>
                      <a:lnTo>
                        <a:pt x="1200" y="96"/>
                      </a:lnTo>
                      <a:lnTo>
                        <a:pt x="144" y="96"/>
                      </a:lnTo>
                      <a:lnTo>
                        <a:pt x="0" y="9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016" name="Text Box 153"/>
              <p:cNvSpPr txBox="1">
                <a:spLocks noChangeArrowheads="1"/>
              </p:cNvSpPr>
              <p:nvPr/>
            </p:nvSpPr>
            <p:spPr bwMode="auto">
              <a:xfrm>
                <a:off x="3216" y="3408"/>
                <a:ext cx="24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7" name="Text Box 154"/>
              <p:cNvSpPr txBox="1">
                <a:spLocks noChangeArrowheads="1"/>
              </p:cNvSpPr>
              <p:nvPr/>
            </p:nvSpPr>
            <p:spPr bwMode="auto">
              <a:xfrm>
                <a:off x="364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8" name="Text Box 155"/>
              <p:cNvSpPr txBox="1">
                <a:spLocks noChangeArrowheads="1"/>
              </p:cNvSpPr>
              <p:nvPr/>
            </p:nvSpPr>
            <p:spPr bwMode="auto">
              <a:xfrm>
                <a:off x="3696" y="364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19" name="Text Box 156"/>
              <p:cNvSpPr txBox="1">
                <a:spLocks noChangeArrowheads="1"/>
              </p:cNvSpPr>
              <p:nvPr/>
            </p:nvSpPr>
            <p:spPr bwMode="auto">
              <a:xfrm>
                <a:off x="4140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0" name="Text Box 157"/>
              <p:cNvSpPr txBox="1">
                <a:spLocks noChangeArrowheads="1"/>
              </p:cNvSpPr>
              <p:nvPr/>
            </p:nvSpPr>
            <p:spPr bwMode="auto">
              <a:xfrm>
                <a:off x="4476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1" name="Text Box 158"/>
              <p:cNvSpPr txBox="1">
                <a:spLocks noChangeArrowheads="1"/>
              </p:cNvSpPr>
              <p:nvPr/>
            </p:nvSpPr>
            <p:spPr bwMode="auto">
              <a:xfrm>
                <a:off x="4572" y="3504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2" name="Text Box 159"/>
              <p:cNvSpPr txBox="1">
                <a:spLocks noChangeArrowheads="1"/>
              </p:cNvSpPr>
              <p:nvPr/>
            </p:nvSpPr>
            <p:spPr bwMode="auto">
              <a:xfrm>
                <a:off x="4908" y="3408"/>
                <a:ext cx="243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+</a:t>
                </a:r>
              </a:p>
            </p:txBody>
          </p:sp>
          <p:sp>
            <p:nvSpPr>
              <p:cNvPr id="43023" name="Text Box 160"/>
              <p:cNvSpPr txBox="1">
                <a:spLocks noChangeArrowheads="1"/>
              </p:cNvSpPr>
              <p:nvPr/>
            </p:nvSpPr>
            <p:spPr bwMode="auto">
              <a:xfrm>
                <a:off x="4991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4" name="Text Box 161"/>
              <p:cNvSpPr txBox="1">
                <a:spLocks noChangeArrowheads="1"/>
              </p:cNvSpPr>
              <p:nvPr/>
            </p:nvSpPr>
            <p:spPr bwMode="auto">
              <a:xfrm>
                <a:off x="5088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5" name="Text Box 162"/>
              <p:cNvSpPr txBox="1">
                <a:spLocks noChangeArrowheads="1"/>
              </p:cNvSpPr>
              <p:nvPr/>
            </p:nvSpPr>
            <p:spPr bwMode="auto">
              <a:xfrm>
                <a:off x="489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6" name="Text Box 163"/>
              <p:cNvSpPr txBox="1">
                <a:spLocks noChangeArrowheads="1"/>
              </p:cNvSpPr>
              <p:nvPr/>
            </p:nvSpPr>
            <p:spPr bwMode="auto">
              <a:xfrm>
                <a:off x="4800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7" name="Text Box 164"/>
              <p:cNvSpPr txBox="1">
                <a:spLocks noChangeArrowheads="1"/>
              </p:cNvSpPr>
              <p:nvPr/>
            </p:nvSpPr>
            <p:spPr bwMode="auto">
              <a:xfrm>
                <a:off x="5184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8" name="Text Box 165"/>
              <p:cNvSpPr txBox="1">
                <a:spLocks noChangeArrowheads="1"/>
              </p:cNvSpPr>
              <p:nvPr/>
            </p:nvSpPr>
            <p:spPr bwMode="auto">
              <a:xfrm>
                <a:off x="4032" y="3552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29" name="Text Box 166"/>
              <p:cNvSpPr txBox="1">
                <a:spLocks noChangeArrowheads="1"/>
              </p:cNvSpPr>
              <p:nvPr/>
            </p:nvSpPr>
            <p:spPr bwMode="auto">
              <a:xfrm>
                <a:off x="4127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0" name="Text Box 167"/>
              <p:cNvSpPr txBox="1">
                <a:spLocks noChangeArrowheads="1"/>
              </p:cNvSpPr>
              <p:nvPr/>
            </p:nvSpPr>
            <p:spPr bwMode="auto">
              <a:xfrm>
                <a:off x="3936" y="345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1" name="Text Box 168"/>
              <p:cNvSpPr txBox="1">
                <a:spLocks noChangeArrowheads="1"/>
              </p:cNvSpPr>
              <p:nvPr/>
            </p:nvSpPr>
            <p:spPr bwMode="auto">
              <a:xfrm>
                <a:off x="3840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2" name="Text Box 169"/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3" name="Text Box 170"/>
              <p:cNvSpPr txBox="1">
                <a:spLocks noChangeArrowheads="1"/>
              </p:cNvSpPr>
              <p:nvPr/>
            </p:nvSpPr>
            <p:spPr bwMode="auto">
              <a:xfrm>
                <a:off x="4560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4" name="Text Box 171"/>
              <p:cNvSpPr txBox="1">
                <a:spLocks noChangeArrowheads="1"/>
              </p:cNvSpPr>
              <p:nvPr/>
            </p:nvSpPr>
            <p:spPr bwMode="auto">
              <a:xfrm>
                <a:off x="4656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5" name="Text Box 172"/>
              <p:cNvSpPr txBox="1">
                <a:spLocks noChangeArrowheads="1"/>
              </p:cNvSpPr>
              <p:nvPr/>
            </p:nvSpPr>
            <p:spPr bwMode="auto">
              <a:xfrm>
                <a:off x="4464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6" name="Text Box 173"/>
              <p:cNvSpPr txBox="1">
                <a:spLocks noChangeArrowheads="1"/>
              </p:cNvSpPr>
              <p:nvPr/>
            </p:nvSpPr>
            <p:spPr bwMode="auto">
              <a:xfrm>
                <a:off x="4368" y="369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7" name="Text Box 174"/>
              <p:cNvSpPr txBox="1">
                <a:spLocks noChangeArrowheads="1"/>
              </p:cNvSpPr>
              <p:nvPr/>
            </p:nvSpPr>
            <p:spPr bwMode="auto">
              <a:xfrm>
                <a:off x="4752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8" name="Text Box 175"/>
              <p:cNvSpPr txBox="1">
                <a:spLocks noChangeArrowheads="1"/>
              </p:cNvSpPr>
              <p:nvPr/>
            </p:nvSpPr>
            <p:spPr bwMode="auto">
              <a:xfrm>
                <a:off x="3504" y="3552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39" name="Text Box 176"/>
              <p:cNvSpPr txBox="1">
                <a:spLocks noChangeArrowheads="1"/>
              </p:cNvSpPr>
              <p:nvPr/>
            </p:nvSpPr>
            <p:spPr bwMode="auto">
              <a:xfrm>
                <a:off x="3600" y="3648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0" name="Text Box 177"/>
              <p:cNvSpPr txBox="1">
                <a:spLocks noChangeArrowheads="1"/>
              </p:cNvSpPr>
              <p:nvPr/>
            </p:nvSpPr>
            <p:spPr bwMode="auto">
              <a:xfrm>
                <a:off x="3408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1" name="Text Box 178"/>
              <p:cNvSpPr txBox="1">
                <a:spLocks noChangeArrowheads="1"/>
              </p:cNvSpPr>
              <p:nvPr/>
            </p:nvSpPr>
            <p:spPr bwMode="auto">
              <a:xfrm>
                <a:off x="3222" y="3600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2" name="Text Box 179"/>
              <p:cNvSpPr txBox="1">
                <a:spLocks noChangeArrowheads="1"/>
              </p:cNvSpPr>
              <p:nvPr/>
            </p:nvSpPr>
            <p:spPr bwMode="auto">
              <a:xfrm>
                <a:off x="3696" y="3504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3" name="Text Box 180"/>
              <p:cNvSpPr txBox="1">
                <a:spLocks noChangeArrowheads="1"/>
              </p:cNvSpPr>
              <p:nvPr/>
            </p:nvSpPr>
            <p:spPr bwMode="auto">
              <a:xfrm>
                <a:off x="3132" y="3456"/>
                <a:ext cx="192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  <p:sp>
            <p:nvSpPr>
              <p:cNvPr id="43044" name="Text Box 181"/>
              <p:cNvSpPr txBox="1">
                <a:spLocks noChangeArrowheads="1"/>
              </p:cNvSpPr>
              <p:nvPr/>
            </p:nvSpPr>
            <p:spPr bwMode="auto">
              <a:xfrm>
                <a:off x="3036" y="3696"/>
                <a:ext cx="191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/>
                  <a:t>-</a:t>
                </a:r>
              </a:p>
            </p:txBody>
          </p: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223.19.7 </a:t>
            </a:r>
            <a:r>
              <a:rPr lang="en-US" sz="2800" dirty="0">
                <a:solidFill>
                  <a:schemeClr val="accent2"/>
                </a:solidFill>
              </a:rPr>
              <a:t>Conductors II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idx="1"/>
          </p:nvPr>
        </p:nvSpPr>
        <p:spPr>
          <a:xfrm>
            <a:off x="-259308" y="1144114"/>
            <a:ext cx="5732059" cy="3714490"/>
          </a:xfrm>
          <a:noFill/>
          <a:ln/>
        </p:spPr>
        <p:txBody>
          <a:bodyPr/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b="1" dirty="0"/>
              <a:t>	Two neutral conductors are connected by a wire and a charged rod is brought near, </a:t>
            </a:r>
            <a:r>
              <a:rPr lang="en-US" sz="2000" b="1" dirty="0">
                <a:solidFill>
                  <a:schemeClr val="tx2"/>
                </a:solidFill>
              </a:rPr>
              <a:t>but</a:t>
            </a:r>
            <a:r>
              <a:rPr lang="en-US" sz="2000" b="1" dirty="0"/>
              <a:t> </a:t>
            </a:r>
            <a:r>
              <a:rPr lang="en-US" sz="2000" b="1" i="1" dirty="0">
                <a:solidFill>
                  <a:schemeClr val="tx2"/>
                </a:solidFill>
              </a:rPr>
              <a:t>does not touch</a:t>
            </a:r>
            <a:r>
              <a:rPr lang="en-US" sz="2000" b="1" dirty="0"/>
              <a:t>.  The wire is taken away, and </a:t>
            </a:r>
            <a:r>
              <a:rPr lang="en-US" sz="2000" b="1" dirty="0">
                <a:solidFill>
                  <a:schemeClr val="tx2"/>
                </a:solidFill>
              </a:rPr>
              <a:t>then the charged rod is removed</a:t>
            </a:r>
            <a:r>
              <a:rPr lang="en-US" sz="2000" b="1" dirty="0"/>
              <a:t>.   What are the charges on the conductors?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70811" y="2604732"/>
            <a:ext cx="2411413" cy="2600325"/>
            <a:chOff x="848" y="2101"/>
            <a:chExt cx="1531" cy="191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472" y="2101"/>
              <a:ext cx="907" cy="1899"/>
              <a:chOff x="1152" y="1973"/>
              <a:chExt cx="907" cy="1899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1152" y="1973"/>
                <a:ext cx="907" cy="257"/>
                <a:chOff x="1152" y="1973"/>
                <a:chExt cx="907" cy="257"/>
              </a:xfrm>
            </p:grpSpPr>
            <p:sp>
              <p:nvSpPr>
                <p:cNvPr id="1372168" name="Oval 8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69" name="Oval 9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1152" y="2383"/>
                <a:ext cx="907" cy="257"/>
                <a:chOff x="1152" y="1973"/>
                <a:chExt cx="907" cy="257"/>
              </a:xfrm>
            </p:grpSpPr>
            <p:sp>
              <p:nvSpPr>
                <p:cNvPr id="1372171" name="Oval 11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2" name="Oval 12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1152" y="2794"/>
                <a:ext cx="907" cy="257"/>
                <a:chOff x="1152" y="1973"/>
                <a:chExt cx="907" cy="257"/>
              </a:xfrm>
            </p:grpSpPr>
            <p:sp>
              <p:nvSpPr>
                <p:cNvPr id="1372174" name="Oval 14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5" name="Oval 15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1152" y="3204"/>
                <a:ext cx="907" cy="257"/>
                <a:chOff x="1152" y="1973"/>
                <a:chExt cx="907" cy="257"/>
              </a:xfrm>
            </p:grpSpPr>
            <p:sp>
              <p:nvSpPr>
                <p:cNvPr id="1372177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78" name="Oval 18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1152" y="3615"/>
                <a:ext cx="907" cy="257"/>
                <a:chOff x="1152" y="1973"/>
                <a:chExt cx="907" cy="257"/>
              </a:xfrm>
            </p:grpSpPr>
            <p:sp>
              <p:nvSpPr>
                <p:cNvPr id="1372180" name="Oval 20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2181" name="Oval 21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2182" name="Text Box 22"/>
            <p:cNvSpPr txBox="1">
              <a:spLocks noChangeArrowheads="1"/>
            </p:cNvSpPr>
            <p:nvPr/>
          </p:nvSpPr>
          <p:spPr bwMode="auto">
            <a:xfrm>
              <a:off x="848" y="2128"/>
              <a:ext cx="1529" cy="1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r>
                <a:rPr lang="en-US" sz="2000" b="1">
                  <a:solidFill>
                    <a:schemeClr val="tx2"/>
                  </a:solidFill>
                </a:rPr>
                <a:t>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		</a:t>
              </a:r>
              <a:r>
                <a:rPr lang="en-US" sz="2000" b="1">
                  <a:solidFill>
                    <a:schemeClr val="bg2"/>
                  </a:solidFill>
                </a:rPr>
                <a:t>+		–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		</a:t>
              </a:r>
              <a:r>
                <a:rPr lang="en-US" sz="2000" b="1">
                  <a:solidFill>
                    <a:schemeClr val="bg2"/>
                  </a:solidFill>
                </a:rPr>
                <a:t>–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4)		</a:t>
              </a:r>
              <a:r>
                <a:rPr lang="en-US" sz="2000" b="1">
                  <a:solidFill>
                    <a:schemeClr val="bg2"/>
                  </a:solidFill>
                </a:rPr>
                <a:t>+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5)		</a:t>
              </a:r>
              <a:r>
                <a:rPr lang="en-US" sz="2000" b="1">
                  <a:solidFill>
                    <a:schemeClr val="bg2"/>
                  </a:solidFill>
                </a:rPr>
                <a:t>–	 	–</a:t>
              </a:r>
              <a:endParaRPr lang="en-US" b="1">
                <a:solidFill>
                  <a:schemeClr val="tx2"/>
                </a:solidFill>
              </a:endParaRPr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982829" y="3389313"/>
            <a:ext cx="2349500" cy="774700"/>
            <a:chOff x="3245" y="336"/>
            <a:chExt cx="2064" cy="800"/>
          </a:xfrm>
        </p:grpSpPr>
        <p:sp>
          <p:nvSpPr>
            <p:cNvPr id="1372185" name="Oval 25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86" name="Oval 26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87" name="Rectangle 27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982829" y="4286250"/>
            <a:ext cx="2349500" cy="774700"/>
            <a:chOff x="3245" y="336"/>
            <a:chExt cx="2064" cy="800"/>
          </a:xfrm>
        </p:grpSpPr>
        <p:sp>
          <p:nvSpPr>
            <p:cNvPr id="1372189" name="Oval 29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0" name="Oval 30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1" name="Rectangle 31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982829" y="5184775"/>
            <a:ext cx="2349500" cy="774700"/>
            <a:chOff x="3245" y="336"/>
            <a:chExt cx="2064" cy="800"/>
          </a:xfrm>
        </p:grpSpPr>
        <p:sp>
          <p:nvSpPr>
            <p:cNvPr id="1372193" name="Oval 33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4" name="Oval 34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5" name="Rectangle 35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6"/>
          <p:cNvGrpSpPr>
            <a:grpSpLocks/>
          </p:cNvGrpSpPr>
          <p:nvPr/>
        </p:nvGrpSpPr>
        <p:grpSpPr bwMode="auto">
          <a:xfrm>
            <a:off x="982829" y="6083300"/>
            <a:ext cx="2349500" cy="774700"/>
            <a:chOff x="3245" y="336"/>
            <a:chExt cx="2064" cy="800"/>
          </a:xfrm>
        </p:grpSpPr>
        <p:sp>
          <p:nvSpPr>
            <p:cNvPr id="1372197" name="Oval 37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8" name="Oval 38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199" name="Rectangle 39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200" name="Rectangle 40"/>
          <p:cNvSpPr>
            <a:spLocks noChangeArrowheads="1"/>
          </p:cNvSpPr>
          <p:nvPr/>
        </p:nvSpPr>
        <p:spPr bwMode="auto">
          <a:xfrm>
            <a:off x="876467" y="4559300"/>
            <a:ext cx="785813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1" name="Line 41"/>
          <p:cNvSpPr>
            <a:spLocks noChangeShapeType="1"/>
          </p:cNvSpPr>
          <p:nvPr/>
        </p:nvSpPr>
        <p:spPr bwMode="auto">
          <a:xfrm>
            <a:off x="2233779" y="4673600"/>
            <a:ext cx="4349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2" name="Rectangle 42"/>
          <p:cNvSpPr>
            <a:spLocks noChangeArrowheads="1"/>
          </p:cNvSpPr>
          <p:nvPr/>
        </p:nvSpPr>
        <p:spPr bwMode="auto">
          <a:xfrm>
            <a:off x="871704" y="5457825"/>
            <a:ext cx="785813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43"/>
          <p:cNvGrpSpPr>
            <a:grpSpLocks/>
          </p:cNvGrpSpPr>
          <p:nvPr/>
        </p:nvGrpSpPr>
        <p:grpSpPr bwMode="auto">
          <a:xfrm>
            <a:off x="1438442" y="4602163"/>
            <a:ext cx="168275" cy="142875"/>
            <a:chOff x="2565" y="3720"/>
            <a:chExt cx="148" cy="148"/>
          </a:xfrm>
        </p:grpSpPr>
        <p:sp>
          <p:nvSpPr>
            <p:cNvPr id="1372204" name="Line 44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205" name="Line 45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2207" name="Line 47"/>
          <p:cNvSpPr>
            <a:spLocks noChangeShapeType="1"/>
          </p:cNvSpPr>
          <p:nvPr/>
        </p:nvSpPr>
        <p:spPr bwMode="auto">
          <a:xfrm>
            <a:off x="1428917" y="5572126"/>
            <a:ext cx="1682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8" name="Line 48"/>
          <p:cNvSpPr>
            <a:spLocks noChangeShapeType="1"/>
          </p:cNvSpPr>
          <p:nvPr/>
        </p:nvSpPr>
        <p:spPr bwMode="auto">
          <a:xfrm rot="16200000">
            <a:off x="1441617" y="5572126"/>
            <a:ext cx="142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9" name="Text Box 49"/>
          <p:cNvSpPr txBox="1">
            <a:spLocks noChangeArrowheads="1"/>
          </p:cNvSpPr>
          <p:nvPr/>
        </p:nvSpPr>
        <p:spPr bwMode="auto">
          <a:xfrm>
            <a:off x="1838492" y="3625850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72210" name="Text Box 50"/>
          <p:cNvSpPr txBox="1">
            <a:spLocks noChangeArrowheads="1"/>
          </p:cNvSpPr>
          <p:nvPr/>
        </p:nvSpPr>
        <p:spPr bwMode="auto">
          <a:xfrm>
            <a:off x="2752892" y="3606800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372211" name="Text Box 51"/>
          <p:cNvSpPr txBox="1">
            <a:spLocks noChangeArrowheads="1"/>
          </p:cNvSpPr>
          <p:nvPr/>
        </p:nvSpPr>
        <p:spPr bwMode="auto">
          <a:xfrm>
            <a:off x="1838492" y="6281738"/>
            <a:ext cx="369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2212" name="Text Box 52"/>
          <p:cNvSpPr txBox="1">
            <a:spLocks noChangeArrowheads="1"/>
          </p:cNvSpPr>
          <p:nvPr/>
        </p:nvSpPr>
        <p:spPr bwMode="auto">
          <a:xfrm>
            <a:off x="2738604" y="6283325"/>
            <a:ext cx="369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AutoShape 2"/>
          <p:cNvSpPr>
            <a:spLocks noChangeArrowheads="1"/>
          </p:cNvSpPr>
          <p:nvPr/>
        </p:nvSpPr>
        <p:spPr bwMode="auto">
          <a:xfrm>
            <a:off x="158750" y="3438525"/>
            <a:ext cx="5929313" cy="2298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74211" name="Rectangle 3"/>
          <p:cNvSpPr>
            <a:spLocks noChangeArrowheads="1"/>
          </p:cNvSpPr>
          <p:nvPr/>
        </p:nvSpPr>
        <p:spPr bwMode="auto">
          <a:xfrm>
            <a:off x="0" y="3455988"/>
            <a:ext cx="5983288" cy="218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5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While the conductors are connected,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positive charge will flow from the blue to the green ball due to polarization</a:t>
            </a:r>
            <a:r>
              <a:rPr lang="en-US" sz="2000" b="1">
                <a:solidFill>
                  <a:schemeClr val="bg2"/>
                </a:solidFill>
              </a:rPr>
              <a:t>.  Once disconnected,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charges will remain on the separate conductors</a:t>
            </a:r>
            <a:r>
              <a:rPr lang="en-US" sz="2000" b="1">
                <a:solidFill>
                  <a:schemeClr val="bg2"/>
                </a:solidFill>
              </a:rPr>
              <a:t> even when the rod is removed.</a:t>
            </a:r>
            <a:r>
              <a:rPr lang="en-US" sz="2200" b="1">
                <a:solidFill>
                  <a:schemeClr val="bg2"/>
                </a:solidFill>
              </a:rPr>
              <a:t>  </a:t>
            </a:r>
          </a:p>
        </p:txBody>
      </p:sp>
      <p:sp>
        <p:nvSpPr>
          <p:cNvPr id="1374214" name="Rectangle 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16.2b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Conductors II</a:t>
            </a:r>
          </a:p>
        </p:txBody>
      </p:sp>
      <p:sp>
        <p:nvSpPr>
          <p:cNvPr id="1374213" name="Rectangle 5"/>
          <p:cNvSpPr>
            <a:spLocks noGrp="1" noChangeArrowheads="1"/>
          </p:cNvSpPr>
          <p:nvPr>
            <p:ph idx="1"/>
          </p:nvPr>
        </p:nvSpPr>
        <p:spPr>
          <a:xfrm>
            <a:off x="0" y="1075875"/>
            <a:ext cx="5295900" cy="2541587"/>
          </a:xfrm>
          <a:noFill/>
          <a:ln/>
        </p:spPr>
        <p:txBody>
          <a:bodyPr/>
          <a:lstStyle/>
          <a:p>
            <a:pPr marL="401638" indent="-401638">
              <a:lnSpc>
                <a:spcPct val="130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b="1" dirty="0"/>
              <a:t>	Two neutral conductors are connected by a wire and a charged rod is brought near, </a:t>
            </a:r>
            <a:r>
              <a:rPr lang="en-US" sz="1800" b="1" dirty="0">
                <a:solidFill>
                  <a:schemeClr val="tx2"/>
                </a:solidFill>
              </a:rPr>
              <a:t>but</a:t>
            </a:r>
            <a:r>
              <a:rPr lang="en-US" sz="1800" b="1" dirty="0"/>
              <a:t> </a:t>
            </a:r>
            <a:r>
              <a:rPr lang="en-US" sz="1800" b="1" i="1" dirty="0">
                <a:solidFill>
                  <a:schemeClr val="tx2"/>
                </a:solidFill>
              </a:rPr>
              <a:t>does not touch</a:t>
            </a:r>
            <a:r>
              <a:rPr lang="en-US" sz="1800" b="1" dirty="0"/>
              <a:t>.  The wire is taken away, and </a:t>
            </a:r>
            <a:r>
              <a:rPr lang="en-US" sz="1800" b="1" dirty="0">
                <a:solidFill>
                  <a:schemeClr val="tx2"/>
                </a:solidFill>
              </a:rPr>
              <a:t>then the charged rod is removed</a:t>
            </a:r>
            <a:r>
              <a:rPr lang="en-US" sz="1800" b="1" dirty="0"/>
              <a:t>.   What are the charges on the conductors?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12257" y="871467"/>
            <a:ext cx="2411413" cy="2600325"/>
            <a:chOff x="848" y="2101"/>
            <a:chExt cx="1531" cy="1914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472" y="2101"/>
              <a:ext cx="907" cy="1899"/>
              <a:chOff x="1152" y="1973"/>
              <a:chExt cx="907" cy="1899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152" y="1973"/>
                <a:ext cx="907" cy="257"/>
                <a:chOff x="1152" y="1973"/>
                <a:chExt cx="907" cy="257"/>
              </a:xfrm>
            </p:grpSpPr>
            <p:sp>
              <p:nvSpPr>
                <p:cNvPr id="1374218" name="Oval 10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19" name="Oval 11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152" y="2383"/>
                <a:ext cx="907" cy="257"/>
                <a:chOff x="1152" y="1973"/>
                <a:chExt cx="907" cy="257"/>
              </a:xfrm>
            </p:grpSpPr>
            <p:sp>
              <p:nvSpPr>
                <p:cNvPr id="1374221" name="Oval 13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2" name="Oval 14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152" y="2794"/>
                <a:ext cx="907" cy="257"/>
                <a:chOff x="1152" y="1973"/>
                <a:chExt cx="907" cy="257"/>
              </a:xfrm>
            </p:grpSpPr>
            <p:sp>
              <p:nvSpPr>
                <p:cNvPr id="1374224" name="Oval 16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5" name="Oval 17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152" y="3204"/>
                <a:ext cx="907" cy="257"/>
                <a:chOff x="1152" y="1973"/>
                <a:chExt cx="907" cy="257"/>
              </a:xfrm>
            </p:grpSpPr>
            <p:sp>
              <p:nvSpPr>
                <p:cNvPr id="1374227" name="Oval 19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28" name="Oval 20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1152" y="3615"/>
                <a:ext cx="907" cy="257"/>
                <a:chOff x="1152" y="1973"/>
                <a:chExt cx="907" cy="257"/>
              </a:xfrm>
            </p:grpSpPr>
            <p:sp>
              <p:nvSpPr>
                <p:cNvPr id="1374230" name="Oval 22"/>
                <p:cNvSpPr>
                  <a:spLocks noChangeArrowheads="1"/>
                </p:cNvSpPr>
                <p:nvPr/>
              </p:nvSpPr>
              <p:spPr bwMode="auto">
                <a:xfrm>
                  <a:off x="1152" y="1973"/>
                  <a:ext cx="256" cy="256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4231" name="Oval 23"/>
                <p:cNvSpPr>
                  <a:spLocks noChangeArrowheads="1"/>
                </p:cNvSpPr>
                <p:nvPr/>
              </p:nvSpPr>
              <p:spPr bwMode="auto">
                <a:xfrm>
                  <a:off x="1803" y="1974"/>
                  <a:ext cx="256" cy="2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74232" name="Text Box 24"/>
            <p:cNvSpPr txBox="1">
              <a:spLocks noChangeArrowheads="1"/>
            </p:cNvSpPr>
            <p:nvPr/>
          </p:nvSpPr>
          <p:spPr bwMode="auto">
            <a:xfrm>
              <a:off x="848" y="2128"/>
              <a:ext cx="1529" cy="1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1)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r>
                <a:rPr lang="en-US" sz="2000" b="1">
                  <a:solidFill>
                    <a:schemeClr val="tx2"/>
                  </a:solidFill>
                </a:rPr>
                <a:t>		</a:t>
              </a:r>
              <a:r>
                <a:rPr lang="en-US" sz="2000" b="1">
                  <a:solidFill>
                    <a:schemeClr val="bg2"/>
                  </a:solidFill>
                </a:rPr>
                <a:t>0</a:t>
              </a: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2)		</a:t>
              </a:r>
              <a:r>
                <a:rPr lang="en-US" sz="2000" b="1">
                  <a:solidFill>
                    <a:schemeClr val="bg2"/>
                  </a:solidFill>
                </a:rPr>
                <a:t>+		–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3)		</a:t>
              </a:r>
              <a:r>
                <a:rPr lang="en-US" sz="2000" b="1">
                  <a:solidFill>
                    <a:schemeClr val="bg2"/>
                  </a:solidFill>
                </a:rPr>
                <a:t>–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4)		</a:t>
              </a:r>
              <a:r>
                <a:rPr lang="en-US" sz="2000" b="1">
                  <a:solidFill>
                    <a:schemeClr val="bg2"/>
                  </a:solidFill>
                </a:rPr>
                <a:t>+		+</a:t>
              </a:r>
            </a:p>
            <a:p>
              <a:pPr defTabSz="519113">
                <a:lnSpc>
                  <a:spcPct val="90000"/>
                </a:lnSpc>
              </a:pPr>
              <a:endParaRPr lang="en-US" sz="2000" b="1">
                <a:solidFill>
                  <a:schemeClr val="tx2"/>
                </a:solidFill>
              </a:endParaRPr>
            </a:p>
            <a:p>
              <a:pPr defTabSz="519113">
                <a:lnSpc>
                  <a:spcPct val="90000"/>
                </a:lnSpc>
              </a:pPr>
              <a:r>
                <a:rPr lang="en-US" sz="2000" b="1">
                  <a:solidFill>
                    <a:schemeClr val="tx2"/>
                  </a:solidFill>
                </a:rPr>
                <a:t>5)		</a:t>
              </a:r>
              <a:r>
                <a:rPr lang="en-US" sz="2000" b="1">
                  <a:solidFill>
                    <a:schemeClr val="bg2"/>
                  </a:solidFill>
                </a:rPr>
                <a:t>–	 	–</a:t>
              </a:r>
              <a:endParaRPr lang="en-US" b="1">
                <a:solidFill>
                  <a:schemeClr val="tx2"/>
                </a:solidFill>
              </a:endParaRPr>
            </a:p>
          </p:txBody>
        </p:sp>
      </p:grpSp>
      <p:sp>
        <p:nvSpPr>
          <p:cNvPr id="1374233" name="Oval 25"/>
          <p:cNvSpPr>
            <a:spLocks noChangeArrowheads="1"/>
          </p:cNvSpPr>
          <p:nvPr/>
        </p:nvSpPr>
        <p:spPr bwMode="auto">
          <a:xfrm>
            <a:off x="6188407" y="1900167"/>
            <a:ext cx="3500438" cy="5778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6592136" y="3725839"/>
            <a:ext cx="1951364" cy="699540"/>
            <a:chOff x="3245" y="336"/>
            <a:chExt cx="2064" cy="800"/>
          </a:xfrm>
        </p:grpSpPr>
        <p:sp>
          <p:nvSpPr>
            <p:cNvPr id="1374236" name="Oval 28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37" name="Oval 29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38" name="Rectangle 30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592136" y="4535757"/>
            <a:ext cx="1951364" cy="699540"/>
            <a:chOff x="3245" y="336"/>
            <a:chExt cx="2064" cy="800"/>
          </a:xfrm>
        </p:grpSpPr>
        <p:sp>
          <p:nvSpPr>
            <p:cNvPr id="1374240" name="Oval 32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1" name="Oval 33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2" name="Rectangle 34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592136" y="5347109"/>
            <a:ext cx="1951364" cy="699540"/>
            <a:chOff x="3245" y="336"/>
            <a:chExt cx="2064" cy="800"/>
          </a:xfrm>
        </p:grpSpPr>
        <p:sp>
          <p:nvSpPr>
            <p:cNvPr id="1374244" name="Oval 36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5" name="Oval 37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6" name="Rectangle 38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6592136" y="6158460"/>
            <a:ext cx="1951364" cy="699540"/>
            <a:chOff x="3245" y="336"/>
            <a:chExt cx="2064" cy="800"/>
          </a:xfrm>
        </p:grpSpPr>
        <p:sp>
          <p:nvSpPr>
            <p:cNvPr id="1374248" name="Oval 40"/>
            <p:cNvSpPr>
              <a:spLocks noChangeArrowheads="1"/>
            </p:cNvSpPr>
            <p:nvPr/>
          </p:nvSpPr>
          <p:spPr bwMode="auto">
            <a:xfrm>
              <a:off x="3944" y="536"/>
              <a:ext cx="400" cy="4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49" name="Oval 41"/>
            <p:cNvSpPr>
              <a:spLocks noChangeArrowheads="1"/>
            </p:cNvSpPr>
            <p:nvPr/>
          </p:nvSpPr>
          <p:spPr bwMode="auto">
            <a:xfrm>
              <a:off x="4713" y="536"/>
              <a:ext cx="400" cy="4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0" name="Rectangle 42"/>
            <p:cNvSpPr>
              <a:spLocks noChangeArrowheads="1"/>
            </p:cNvSpPr>
            <p:nvPr/>
          </p:nvSpPr>
          <p:spPr bwMode="auto">
            <a:xfrm>
              <a:off x="3245" y="336"/>
              <a:ext cx="2064" cy="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4251" name="Rectangle 43"/>
          <p:cNvSpPr>
            <a:spLocks noChangeArrowheads="1"/>
          </p:cNvSpPr>
          <p:nvPr/>
        </p:nvSpPr>
        <p:spPr bwMode="auto">
          <a:xfrm>
            <a:off x="6503797" y="4782316"/>
            <a:ext cx="652652" cy="2064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4252" name="Line 44"/>
          <p:cNvSpPr>
            <a:spLocks noChangeShapeType="1"/>
          </p:cNvSpPr>
          <p:nvPr/>
        </p:nvSpPr>
        <p:spPr bwMode="auto">
          <a:xfrm>
            <a:off x="7631106" y="4885527"/>
            <a:ext cx="36126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4253" name="Rectangle 45"/>
          <p:cNvSpPr>
            <a:spLocks noChangeArrowheads="1"/>
          </p:cNvSpPr>
          <p:nvPr/>
        </p:nvSpPr>
        <p:spPr bwMode="auto">
          <a:xfrm>
            <a:off x="6499842" y="5593668"/>
            <a:ext cx="652652" cy="2064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46"/>
          <p:cNvGrpSpPr>
            <a:grpSpLocks/>
          </p:cNvGrpSpPr>
          <p:nvPr/>
        </p:nvGrpSpPr>
        <p:grpSpPr bwMode="auto">
          <a:xfrm>
            <a:off x="6970543" y="4821020"/>
            <a:ext cx="139760" cy="129013"/>
            <a:chOff x="2565" y="3720"/>
            <a:chExt cx="148" cy="148"/>
          </a:xfrm>
        </p:grpSpPr>
        <p:sp>
          <p:nvSpPr>
            <p:cNvPr id="1374255" name="Line 47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6" name="Line 48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6962632" y="5632372"/>
            <a:ext cx="139760" cy="129013"/>
            <a:chOff x="2565" y="3720"/>
            <a:chExt cx="148" cy="148"/>
          </a:xfrm>
        </p:grpSpPr>
        <p:sp>
          <p:nvSpPr>
            <p:cNvPr id="1374258" name="Line 50"/>
            <p:cNvSpPr>
              <a:spLocks noChangeShapeType="1"/>
            </p:cNvSpPr>
            <p:nvPr/>
          </p:nvSpPr>
          <p:spPr bwMode="auto">
            <a:xfrm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4259" name="Line 51"/>
            <p:cNvSpPr>
              <a:spLocks noChangeShapeType="1"/>
            </p:cNvSpPr>
            <p:nvPr/>
          </p:nvSpPr>
          <p:spPr bwMode="auto">
            <a:xfrm rot="-5400000">
              <a:off x="2565" y="3794"/>
              <a:ext cx="1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4260" name="Text Box 52"/>
          <p:cNvSpPr txBox="1">
            <a:spLocks noChangeArrowheads="1"/>
          </p:cNvSpPr>
          <p:nvPr/>
        </p:nvSpPr>
        <p:spPr bwMode="auto">
          <a:xfrm>
            <a:off x="7302802" y="3939428"/>
            <a:ext cx="270290" cy="3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</a:p>
        </p:txBody>
      </p:sp>
      <p:sp>
        <p:nvSpPr>
          <p:cNvPr id="1374261" name="Text Box 53"/>
          <p:cNvSpPr txBox="1">
            <a:spLocks noChangeArrowheads="1"/>
          </p:cNvSpPr>
          <p:nvPr/>
        </p:nvSpPr>
        <p:spPr bwMode="auto">
          <a:xfrm>
            <a:off x="8062252" y="3922226"/>
            <a:ext cx="270290" cy="33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bg2"/>
                </a:solidFill>
              </a:rPr>
              <a:t>0</a:t>
            </a:r>
            <a:endParaRPr lang="en-US" b="1">
              <a:solidFill>
                <a:schemeClr val="bg2"/>
              </a:solidFill>
            </a:endParaRPr>
          </a:p>
        </p:txBody>
      </p:sp>
      <p:sp>
        <p:nvSpPr>
          <p:cNvPr id="1374262" name="Text Box 54"/>
          <p:cNvSpPr txBox="1">
            <a:spLocks noChangeArrowheads="1"/>
          </p:cNvSpPr>
          <p:nvPr/>
        </p:nvSpPr>
        <p:spPr bwMode="auto">
          <a:xfrm>
            <a:off x="7302802" y="6337646"/>
            <a:ext cx="307208" cy="37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4263" name="Text Box 55"/>
          <p:cNvSpPr txBox="1">
            <a:spLocks noChangeArrowheads="1"/>
          </p:cNvSpPr>
          <p:nvPr/>
        </p:nvSpPr>
        <p:spPr bwMode="auto">
          <a:xfrm>
            <a:off x="8050385" y="6339079"/>
            <a:ext cx="307208" cy="37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374264" name="Text Box 56"/>
          <p:cNvSpPr txBox="1">
            <a:spLocks noChangeArrowheads="1"/>
          </p:cNvSpPr>
          <p:nvPr/>
        </p:nvSpPr>
        <p:spPr bwMode="auto">
          <a:xfrm>
            <a:off x="633413" y="5957888"/>
            <a:ext cx="5230812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will happen when the conductors are reconnected with a wire?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39" y="0"/>
            <a:ext cx="8161361" cy="1143000"/>
          </a:xfrm>
        </p:spPr>
        <p:txBody>
          <a:bodyPr/>
          <a:lstStyle/>
          <a:p>
            <a:r>
              <a:rPr lang="en-US" sz="2400" b="1" i="1" dirty="0"/>
              <a:t>Concept Question 16.05</a:t>
            </a:r>
            <a:r>
              <a:rPr lang="en-US" sz="2400" b="1" i="1" dirty="0">
                <a:solidFill>
                  <a:srgbClr val="000000"/>
                </a:solidFill>
              </a:rPr>
              <a:t>   </a:t>
            </a:r>
            <a:r>
              <a:rPr lang="en-US" sz="2400" b="1" dirty="0">
                <a:solidFill>
                  <a:schemeClr val="accent2"/>
                </a:solidFill>
              </a:rPr>
              <a:t>Saltshaker and Charge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dirty="0"/>
          </a:p>
        </p:txBody>
      </p:sp>
      <p:sp>
        <p:nvSpPr>
          <p:cNvPr id="1537030" name="Rectangle 6"/>
          <p:cNvSpPr>
            <a:spLocks noChangeArrowheads="1"/>
          </p:cNvSpPr>
          <p:nvPr/>
        </p:nvSpPr>
        <p:spPr bwMode="auto">
          <a:xfrm>
            <a:off x="292408" y="1562385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rubbed the salt shaker just like we rubbed the glass and rubber rods, the salt shaker is made of glass, but the salt shaker remains uncharged because</a:t>
            </a:r>
          </a:p>
        </p:txBody>
      </p:sp>
      <p:sp>
        <p:nvSpPr>
          <p:cNvPr id="1537031" name="Rectangle 7"/>
          <p:cNvSpPr>
            <a:spLocks noChangeArrowheads="1"/>
          </p:cNvSpPr>
          <p:nvPr/>
        </p:nvSpPr>
        <p:spPr bwMode="auto">
          <a:xfrm>
            <a:off x="5196195" y="1498885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It has a metal top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It contains salt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It is a combination of materials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It is magic, some sort of trick the professor is playing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9" name="AutoShape 11"/>
          <p:cNvSpPr>
            <a:spLocks noChangeArrowheads="1"/>
          </p:cNvSpPr>
          <p:nvPr/>
        </p:nvSpPr>
        <p:spPr bwMode="auto">
          <a:xfrm>
            <a:off x="150128" y="4237108"/>
            <a:ext cx="4679950" cy="2409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41696" y="0"/>
            <a:ext cx="8202304" cy="1143000"/>
          </a:xfrm>
        </p:spPr>
        <p:txBody>
          <a:bodyPr/>
          <a:lstStyle/>
          <a:p>
            <a:r>
              <a:rPr lang="en-US" sz="2800" b="1" i="1" dirty="0"/>
              <a:t>Concept Question 16.0</a:t>
            </a:r>
            <a:r>
              <a:rPr lang="en-US" sz="2800" b="1" i="1" dirty="0">
                <a:solidFill>
                  <a:srgbClr val="000000"/>
                </a:solidFill>
              </a:rPr>
              <a:t>   </a:t>
            </a:r>
            <a:r>
              <a:rPr lang="en-US" sz="2800" b="1" dirty="0">
                <a:solidFill>
                  <a:schemeClr val="accent2"/>
                </a:solidFill>
              </a:rPr>
              <a:t>Saltshaker and Charge</a:t>
            </a:r>
            <a:br>
              <a:rPr lang="en-US" sz="2800" b="1" dirty="0">
                <a:solidFill>
                  <a:schemeClr val="accent2"/>
                </a:solidFill>
              </a:rPr>
            </a:br>
            <a:endParaRPr lang="en-US" sz="2800" dirty="0"/>
          </a:p>
        </p:txBody>
      </p:sp>
      <p:sp>
        <p:nvSpPr>
          <p:cNvPr id="1538054" name="Rectangle 6"/>
          <p:cNvSpPr>
            <a:spLocks noChangeArrowheads="1"/>
          </p:cNvSpPr>
          <p:nvPr/>
        </p:nvSpPr>
        <p:spPr bwMode="auto">
          <a:xfrm>
            <a:off x="265113" y="1262133"/>
            <a:ext cx="3913187" cy="223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We rubbed the salt shaker just like we rubbed the glass and rubber rods, the salt shaker is made of glass, but the salt shaker remains uncharged because</a:t>
            </a:r>
          </a:p>
        </p:txBody>
      </p:sp>
      <p:sp>
        <p:nvSpPr>
          <p:cNvPr id="1538055" name="Rectangle 7"/>
          <p:cNvSpPr>
            <a:spLocks noChangeArrowheads="1"/>
          </p:cNvSpPr>
          <p:nvPr/>
        </p:nvSpPr>
        <p:spPr bwMode="auto">
          <a:xfrm>
            <a:off x="5250786" y="1703601"/>
            <a:ext cx="351155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1)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It has a metal top 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2) It contains salt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3) It is a combination of materials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4) It is magic, some sort of trick the professor is playing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8056" name="Oval 8"/>
          <p:cNvSpPr>
            <a:spLocks noChangeArrowheads="1"/>
          </p:cNvSpPr>
          <p:nvPr/>
        </p:nvSpPr>
        <p:spPr bwMode="auto">
          <a:xfrm>
            <a:off x="4515774" y="1679789"/>
            <a:ext cx="4362450" cy="5762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057" name="Rectangle 9"/>
          <p:cNvSpPr>
            <a:spLocks noChangeArrowheads="1"/>
          </p:cNvSpPr>
          <p:nvPr/>
        </p:nvSpPr>
        <p:spPr bwMode="auto">
          <a:xfrm>
            <a:off x="177424" y="4305371"/>
            <a:ext cx="4672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The next demo will show this, there is something different about the structure of metals.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538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images are said to be </a:t>
            </a:r>
            <a:r>
              <a:rPr lang="en-US" sz="2400" i="1"/>
              <a:t>resolved</a:t>
            </a: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two sources are close together, the two central maxima overlap and the images are not resolved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2314</Words>
  <Application>Microsoft Office PowerPoint</Application>
  <PresentationFormat>On-screen Show (4:3)</PresentationFormat>
  <Paragraphs>866</Paragraphs>
  <Slides>46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Photo Editor Photo</vt:lpstr>
      <vt:lpstr>Question 223.19.1</vt:lpstr>
      <vt:lpstr>PowerPoint Presentation</vt:lpstr>
      <vt:lpstr>PowerPoint Presentation</vt:lpstr>
      <vt:lpstr>Resolution</vt:lpstr>
      <vt:lpstr>Resolution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Question 233.19.2</vt:lpstr>
      <vt:lpstr>Resolution, Rayleigh’s Criterion</vt:lpstr>
      <vt:lpstr>Resolution, Rayleigh’s Criterion, Equation</vt:lpstr>
      <vt:lpstr>Circular Apertures</vt:lpstr>
      <vt:lpstr>Circular Apertures, Well Resolved</vt:lpstr>
      <vt:lpstr>Circular Apertures, Just Resolved</vt:lpstr>
      <vt:lpstr>Circular Apertures, Not Resolved</vt:lpstr>
      <vt:lpstr>PowerPoint Presentation</vt:lpstr>
      <vt:lpstr>Resolution, Example</vt:lpstr>
      <vt:lpstr>Disclaimer for Today’s Demonstrations</vt:lpstr>
      <vt:lpstr>Question</vt:lpstr>
      <vt:lpstr>PowerPoint Presentation</vt:lpstr>
      <vt:lpstr>PowerPoint Presentation</vt:lpstr>
      <vt:lpstr>Question 223.19.4 Electric Charge I</vt:lpstr>
      <vt:lpstr>ConcepTest 16.1a   Electric Charge I</vt:lpstr>
      <vt:lpstr>PowerPoint Presentation</vt:lpstr>
      <vt:lpstr>Question 223.19.5   Electric Charge II</vt:lpstr>
      <vt:lpstr>ConcepTest 16.1b   Electric Charge II</vt:lpstr>
      <vt:lpstr>Question 223.19.6 Conductors I</vt:lpstr>
      <vt:lpstr>ConcepTest 16.2a   Conductors I</vt:lpstr>
      <vt:lpstr>Concept Question 16.01   Glass Rod Question </vt:lpstr>
      <vt:lpstr>Concept Question 16.01   Glass Rod Question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223.19.7 Conductors II</vt:lpstr>
      <vt:lpstr>ConcepTest 16.2b   Conductors II</vt:lpstr>
      <vt:lpstr>Concept Question 16.05   Saltshaker and Charge </vt:lpstr>
      <vt:lpstr>Concept Question 16.0   Saltshaker and Charge 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2011-10-12T14:32:03Z</dcterms:created>
  <dcterms:modified xsi:type="dcterms:W3CDTF">2023-10-11T00:20:15Z</dcterms:modified>
</cp:coreProperties>
</file>