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4" r:id="rId2"/>
    <p:sldId id="257" r:id="rId3"/>
    <p:sldId id="256" r:id="rId4"/>
    <p:sldId id="279" r:id="rId5"/>
    <p:sldId id="280" r:id="rId6"/>
    <p:sldId id="281" r:id="rId7"/>
    <p:sldId id="258" r:id="rId8"/>
    <p:sldId id="259" r:id="rId9"/>
    <p:sldId id="260" r:id="rId10"/>
    <p:sldId id="263" r:id="rId11"/>
    <p:sldId id="283" r:id="rId12"/>
    <p:sldId id="261" r:id="rId13"/>
    <p:sldId id="262" r:id="rId14"/>
    <p:sldId id="267" r:id="rId15"/>
    <p:sldId id="269" r:id="rId16"/>
    <p:sldId id="282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66" d="100"/>
          <a:sy n="66" d="100"/>
        </p:scale>
        <p:origin x="-43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80C29D-4A4F-4C4D-B0A6-7AE47C38EA42}" type="datetimeFigureOut">
              <a:rPr lang="en-US" smtClean="0"/>
              <a:pPr/>
              <a:t>1/29/2013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5A39D17-4C0B-4EF9-B71E-2B1AA46BE951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 descr="File:MW door.jp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4400" y="762000"/>
            <a:ext cx="7143750" cy="54387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913465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59"/>
          <p:cNvGrpSpPr>
            <a:grpSpLocks/>
          </p:cNvGrpSpPr>
          <p:nvPr/>
        </p:nvGrpSpPr>
        <p:grpSpPr bwMode="auto">
          <a:xfrm rot="1063169">
            <a:off x="2404125" y="5324393"/>
            <a:ext cx="5533086" cy="1090247"/>
            <a:chOff x="539762" y="0"/>
            <a:chExt cx="6524625" cy="1333500"/>
          </a:xfrm>
        </p:grpSpPr>
        <p:sp>
          <p:nvSpPr>
            <p:cNvPr id="74" name="Freeform 73"/>
            <p:cNvSpPr/>
            <p:nvPr/>
          </p:nvSpPr>
          <p:spPr>
            <a:xfrm>
              <a:off x="540443" y="-558"/>
              <a:ext cx="6523860" cy="1333948"/>
            </a:xfrm>
            <a:custGeom>
              <a:avLst/>
              <a:gdLst>
                <a:gd name="connsiteX0" fmla="*/ 0 w 6524625"/>
                <a:gd name="connsiteY0" fmla="*/ 857250 h 1333500"/>
                <a:gd name="connsiteX1" fmla="*/ 733425 w 6524625"/>
                <a:gd name="connsiteY1" fmla="*/ 247650 h 1333500"/>
                <a:gd name="connsiteX2" fmla="*/ 1495425 w 6524625"/>
                <a:gd name="connsiteY2" fmla="*/ 666750 h 1333500"/>
                <a:gd name="connsiteX3" fmla="*/ 2257425 w 6524625"/>
                <a:gd name="connsiteY3" fmla="*/ 104775 h 1333500"/>
                <a:gd name="connsiteX4" fmla="*/ 2628900 w 6524625"/>
                <a:gd name="connsiteY4" fmla="*/ 876300 h 1333500"/>
                <a:gd name="connsiteX5" fmla="*/ 3305175 w 6524625"/>
                <a:gd name="connsiteY5" fmla="*/ 1143000 h 1333500"/>
                <a:gd name="connsiteX6" fmla="*/ 3905250 w 6524625"/>
                <a:gd name="connsiteY6" fmla="*/ 514350 h 1333500"/>
                <a:gd name="connsiteX7" fmla="*/ 4676775 w 6524625"/>
                <a:gd name="connsiteY7" fmla="*/ 95250 h 1333500"/>
                <a:gd name="connsiteX8" fmla="*/ 5657850 w 6524625"/>
                <a:gd name="connsiteY8" fmla="*/ 228600 h 1333500"/>
                <a:gd name="connsiteX9" fmla="*/ 6496050 w 6524625"/>
                <a:gd name="connsiteY9" fmla="*/ 0 h 1333500"/>
                <a:gd name="connsiteX10" fmla="*/ 6524625 w 6524625"/>
                <a:gd name="connsiteY10" fmla="*/ 161925 h 1333500"/>
                <a:gd name="connsiteX11" fmla="*/ 5553075 w 6524625"/>
                <a:gd name="connsiteY11" fmla="*/ 390525 h 1333500"/>
                <a:gd name="connsiteX12" fmla="*/ 4686300 w 6524625"/>
                <a:gd name="connsiteY12" fmla="*/ 257175 h 1333500"/>
                <a:gd name="connsiteX13" fmla="*/ 3952875 w 6524625"/>
                <a:gd name="connsiteY13" fmla="*/ 714375 h 1333500"/>
                <a:gd name="connsiteX14" fmla="*/ 3352800 w 6524625"/>
                <a:gd name="connsiteY14" fmla="*/ 1333500 h 1333500"/>
                <a:gd name="connsiteX15" fmla="*/ 2486025 w 6524625"/>
                <a:gd name="connsiteY15" fmla="*/ 1000125 h 1333500"/>
                <a:gd name="connsiteX16" fmla="*/ 2171700 w 6524625"/>
                <a:gd name="connsiteY16" fmla="*/ 371475 h 1333500"/>
                <a:gd name="connsiteX17" fmla="*/ 1457325 w 6524625"/>
                <a:gd name="connsiteY17" fmla="*/ 876300 h 1333500"/>
                <a:gd name="connsiteX18" fmla="*/ 733425 w 6524625"/>
                <a:gd name="connsiteY18" fmla="*/ 447675 h 1333500"/>
                <a:gd name="connsiteX19" fmla="*/ 114300 w 6524625"/>
                <a:gd name="connsiteY19" fmla="*/ 1009650 h 1333500"/>
                <a:gd name="connsiteX20" fmla="*/ 0 w 6524625"/>
                <a:gd name="connsiteY20" fmla="*/ 857250 h 1333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</a:cxnLst>
              <a:rect l="l" t="t" r="r" b="b"/>
              <a:pathLst>
                <a:path w="6524625" h="1333500">
                  <a:moveTo>
                    <a:pt x="0" y="857250"/>
                  </a:moveTo>
                  <a:lnTo>
                    <a:pt x="733425" y="247650"/>
                  </a:lnTo>
                  <a:lnTo>
                    <a:pt x="1495425" y="666750"/>
                  </a:lnTo>
                  <a:lnTo>
                    <a:pt x="2257425" y="104775"/>
                  </a:lnTo>
                  <a:lnTo>
                    <a:pt x="2628900" y="876300"/>
                  </a:lnTo>
                  <a:lnTo>
                    <a:pt x="3305175" y="1143000"/>
                  </a:lnTo>
                  <a:lnTo>
                    <a:pt x="3905250" y="514350"/>
                  </a:lnTo>
                  <a:lnTo>
                    <a:pt x="4676775" y="95250"/>
                  </a:lnTo>
                  <a:lnTo>
                    <a:pt x="5657850" y="228600"/>
                  </a:lnTo>
                  <a:lnTo>
                    <a:pt x="6496050" y="0"/>
                  </a:lnTo>
                  <a:lnTo>
                    <a:pt x="6524625" y="161925"/>
                  </a:lnTo>
                  <a:lnTo>
                    <a:pt x="5553075" y="390525"/>
                  </a:lnTo>
                  <a:lnTo>
                    <a:pt x="4686300" y="257175"/>
                  </a:lnTo>
                  <a:lnTo>
                    <a:pt x="3952875" y="714375"/>
                  </a:lnTo>
                  <a:lnTo>
                    <a:pt x="3352800" y="1333500"/>
                  </a:lnTo>
                  <a:lnTo>
                    <a:pt x="2486025" y="1000125"/>
                  </a:lnTo>
                  <a:lnTo>
                    <a:pt x="2171700" y="371475"/>
                  </a:lnTo>
                  <a:lnTo>
                    <a:pt x="1457325" y="876300"/>
                  </a:lnTo>
                  <a:lnTo>
                    <a:pt x="733425" y="447675"/>
                  </a:lnTo>
                  <a:lnTo>
                    <a:pt x="114300" y="1009650"/>
                  </a:lnTo>
                  <a:lnTo>
                    <a:pt x="0" y="857250"/>
                  </a:lnTo>
                  <a:close/>
                </a:path>
              </a:pathLst>
            </a:cu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rot="16200000" flipV="1">
              <a:off x="1104035" y="390765"/>
              <a:ext cx="124269" cy="992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rot="16200000" flipV="1">
              <a:off x="1219971" y="296194"/>
              <a:ext cx="312614" cy="24897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rot="16200000" flipV="1">
              <a:off x="1393564" y="370212"/>
              <a:ext cx="401931" cy="3313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rot="16200000" flipV="1">
              <a:off x="2056028" y="671447"/>
              <a:ext cx="108735" cy="8611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rot="16200000" flipV="1">
              <a:off x="2179900" y="563735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rot="16200000" flipV="1">
              <a:off x="2330147" y="459142"/>
              <a:ext cx="118443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rot="16200000" flipV="1">
              <a:off x="2480780" y="35088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rot="16200000" flipV="1">
              <a:off x="2562460" y="276999"/>
              <a:ext cx="128152" cy="10483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rot="16200000" flipV="1">
              <a:off x="2740349" y="155883"/>
              <a:ext cx="159219" cy="12916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rot="16200000" flipV="1">
              <a:off x="3220929" y="938322"/>
              <a:ext cx="244654" cy="1946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rot="16200000" flipV="1">
              <a:off x="3382232" y="999085"/>
              <a:ext cx="242713" cy="1890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rot="16200000" flipV="1">
              <a:off x="3538160" y="1063415"/>
              <a:ext cx="221354" cy="17409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>
              <a:stCxn id="74" idx="14"/>
            </p:cNvCxnSpPr>
            <p:nvPr/>
          </p:nvCxnSpPr>
          <p:spPr>
            <a:xfrm flipH="1" flipV="1">
              <a:off x="3696420" y="1086149"/>
              <a:ext cx="194686" cy="2465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rot="16200000" flipV="1">
              <a:off x="4006634" y="995471"/>
              <a:ext cx="122328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rot="16200000" flipV="1">
              <a:off x="4148360" y="829009"/>
              <a:ext cx="133977" cy="11044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rot="16200000" flipV="1">
              <a:off x="4292728" y="679590"/>
              <a:ext cx="14368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rot="16200000" flipV="1">
              <a:off x="4460325" y="512230"/>
              <a:ext cx="159219" cy="12729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rot="16200000" flipV="1">
              <a:off x="4613658" y="434086"/>
              <a:ext cx="141745" cy="11231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rot="16200000" flipV="1">
              <a:off x="4767403" y="355328"/>
              <a:ext cx="128152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rot="16200000" flipV="1">
              <a:off x="4904175" y="265614"/>
              <a:ext cx="132036" cy="10295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rot="16200000" flipV="1">
              <a:off x="5064935" y="185397"/>
              <a:ext cx="120385" cy="9547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rot="16200000" flipV="1">
              <a:off x="5181117" y="114810"/>
              <a:ext cx="192228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rot="16200000" flipV="1">
              <a:off x="5374465" y="139636"/>
              <a:ext cx="170869" cy="14039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rot="16200000" flipV="1">
              <a:off x="5522293" y="163418"/>
              <a:ext cx="188344" cy="14601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rot="16200000" flipV="1">
              <a:off x="5674357" y="170870"/>
              <a:ext cx="199994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rot="16200000" flipV="1">
              <a:off x="5823522" y="214352"/>
              <a:ext cx="178636" cy="1310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rot="16200000" flipV="1">
              <a:off x="5963203" y="214560"/>
              <a:ext cx="184462" cy="14414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rot="16200000" flipV="1">
              <a:off x="6141519" y="240763"/>
              <a:ext cx="118444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rot="16200000" flipV="1">
              <a:off x="6291980" y="204045"/>
              <a:ext cx="126211" cy="10108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rot="16200000" flipV="1">
              <a:off x="6445782" y="162110"/>
              <a:ext cx="120385" cy="9921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rot="16200000" flipV="1">
              <a:off x="6596042" y="117693"/>
              <a:ext cx="133978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6200000" flipV="1">
              <a:off x="979049" y="487372"/>
              <a:ext cx="132036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16200000" flipV="1">
              <a:off x="855276" y="612296"/>
              <a:ext cx="120385" cy="9547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6200000" flipV="1">
              <a:off x="6754065" y="83153"/>
              <a:ext cx="124269" cy="10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16200000" flipV="1">
              <a:off x="6897513" y="43637"/>
              <a:ext cx="137861" cy="11044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Straight Connector 114"/>
            <p:cNvCxnSpPr/>
            <p:nvPr/>
          </p:nvCxnSpPr>
          <p:spPr>
            <a:xfrm rot="16200000" flipV="1">
              <a:off x="3860270" y="1128656"/>
              <a:ext cx="122328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rot="16200000" flipV="1">
              <a:off x="2764825" y="615921"/>
              <a:ext cx="506783" cy="40060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rot="16200000" flipV="1">
              <a:off x="2619667" y="255119"/>
              <a:ext cx="532025" cy="42119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Straight Connector 128"/>
            <p:cNvCxnSpPr/>
            <p:nvPr/>
          </p:nvCxnSpPr>
          <p:spPr>
            <a:xfrm rot="16200000" flipV="1">
              <a:off x="2917996" y="859447"/>
              <a:ext cx="198053" cy="160991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/>
            <p:nvPr/>
          </p:nvCxnSpPr>
          <p:spPr>
            <a:xfrm rot="16200000" flipV="1">
              <a:off x="1658627" y="505654"/>
              <a:ext cx="401931" cy="33321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6" name="Straight Connector 145"/>
            <p:cNvCxnSpPr/>
            <p:nvPr/>
          </p:nvCxnSpPr>
          <p:spPr>
            <a:xfrm rot="16200000" flipV="1">
              <a:off x="726966" y="721153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7" name="Straight Connector 146"/>
            <p:cNvCxnSpPr/>
            <p:nvPr/>
          </p:nvCxnSpPr>
          <p:spPr>
            <a:xfrm rot="16200000" flipV="1">
              <a:off x="616240" y="821039"/>
              <a:ext cx="120385" cy="9734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Arrow Connector 2"/>
          <p:cNvCxnSpPr/>
          <p:nvPr/>
        </p:nvCxnSpPr>
        <p:spPr bwMode="auto">
          <a:xfrm rot="16200000" flipH="1">
            <a:off x="1907092" y="1219546"/>
            <a:ext cx="1793875" cy="141128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/>
          <p:cNvCxnSpPr/>
          <p:nvPr/>
        </p:nvCxnSpPr>
        <p:spPr bwMode="auto">
          <a:xfrm rot="16200000" flipH="1">
            <a:off x="2199193" y="3870670"/>
            <a:ext cx="1504950" cy="1192213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 bwMode="auto">
          <a:xfrm rot="16200000" flipH="1">
            <a:off x="1960274" y="2715765"/>
            <a:ext cx="2744788" cy="223678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 bwMode="auto">
          <a:xfrm rot="16200000" flipH="1">
            <a:off x="1303049" y="1728339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 bwMode="auto">
          <a:xfrm rot="16200000" flipH="1">
            <a:off x="2265074" y="2220466"/>
            <a:ext cx="4079875" cy="3216275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 bwMode="auto">
          <a:xfrm rot="5400000" flipH="1" flipV="1">
            <a:off x="5421023" y="4425503"/>
            <a:ext cx="1914525" cy="9271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 bwMode="auto">
          <a:xfrm flipV="1">
            <a:off x="3825297" y="2313695"/>
            <a:ext cx="3351358" cy="305536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 bwMode="auto">
          <a:xfrm rot="16200000" flipV="1">
            <a:off x="2071399" y="2815778"/>
            <a:ext cx="3635375" cy="10890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traight Arrow Connector 170"/>
          <p:cNvCxnSpPr/>
          <p:nvPr/>
        </p:nvCxnSpPr>
        <p:spPr bwMode="auto">
          <a:xfrm rot="16200000" flipH="1">
            <a:off x="796637" y="2171252"/>
            <a:ext cx="1784350" cy="143827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/>
          <p:cNvCxnSpPr/>
          <p:nvPr/>
        </p:nvCxnSpPr>
        <p:spPr bwMode="auto">
          <a:xfrm>
            <a:off x="3529013" y="5195440"/>
            <a:ext cx="307180" cy="183357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/>
          <p:cNvPicPr>
            <a:picLocks noChangeAspect="1" noChangeArrowheads="1"/>
          </p:cNvPicPr>
          <p:nvPr/>
        </p:nvPicPr>
        <p:blipFill>
          <a:blip r:embed="rId2" cstate="print"/>
          <a:srcRect l="2476" t="12823" b="16953"/>
          <a:stretch>
            <a:fillRect/>
          </a:stretch>
        </p:blipFill>
        <p:spPr bwMode="auto">
          <a:xfrm>
            <a:off x="1981200" y="2362200"/>
            <a:ext cx="5149101" cy="15239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90281" y="2336007"/>
            <a:ext cx="180975" cy="5634038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3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7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1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51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790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28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67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05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44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49982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21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459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698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36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175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13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652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890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129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367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06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8449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0834"/>
              <a:ext cx="158555" cy="128575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80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719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57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96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434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73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911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50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88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27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65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1042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427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60" name="Straight Arrow Connector 59"/>
          <p:cNvCxnSpPr/>
          <p:nvPr/>
        </p:nvCxnSpPr>
        <p:spPr>
          <a:xfrm rot="16200000" flipH="1">
            <a:off x="2586832" y="31186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65312" y="2171701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90207" y="2866231"/>
            <a:ext cx="2482850" cy="18780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Connector 57"/>
          <p:cNvCxnSpPr/>
          <p:nvPr/>
        </p:nvCxnSpPr>
        <p:spPr>
          <a:xfrm rot="5400000" flipH="1" flipV="1">
            <a:off x="2832894" y="3358356"/>
            <a:ext cx="3327400" cy="158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1222" name="TextBox 62"/>
          <p:cNvSpPr txBox="1">
            <a:spLocks noChangeArrowheads="1"/>
          </p:cNvSpPr>
          <p:nvPr/>
        </p:nvSpPr>
        <p:spPr bwMode="auto">
          <a:xfrm>
            <a:off x="3883025" y="3432175"/>
            <a:ext cx="8985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sym typeface="Symbol" pitchFamily="18" charset="2"/>
              </a:rPr>
              <a:t></a:t>
            </a:r>
            <a:r>
              <a:rPr lang="en-US" sz="4000" baseline="-25000" dirty="0" err="1" smtClean="0">
                <a:sym typeface="Symbol" pitchFamily="18" charset="2"/>
              </a:rPr>
              <a:t>i</a:t>
            </a:r>
            <a:endParaRPr lang="en-US" sz="4000" baseline="-25000" dirty="0"/>
          </a:p>
        </p:txBody>
      </p:sp>
      <p:sp>
        <p:nvSpPr>
          <p:cNvPr id="521223" name="TextBox 65"/>
          <p:cNvSpPr txBox="1">
            <a:spLocks noChangeArrowheads="1"/>
          </p:cNvSpPr>
          <p:nvPr/>
        </p:nvSpPr>
        <p:spPr bwMode="auto">
          <a:xfrm>
            <a:off x="4668980" y="3449638"/>
            <a:ext cx="900113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sz="4000" dirty="0" smtClean="0">
                <a:sym typeface="Symbol" pitchFamily="18" charset="2"/>
              </a:rPr>
              <a:t></a:t>
            </a:r>
            <a:r>
              <a:rPr lang="en-US" sz="4000" baseline="-25000" dirty="0" smtClean="0">
                <a:sym typeface="Symbol" pitchFamily="18" charset="2"/>
              </a:rPr>
              <a:t>r</a:t>
            </a:r>
            <a:endParaRPr lang="en-US" sz="4000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41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9.2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A diffuse reflector is ……..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A rough surface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Law of Reflection, cont.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The angle of reflection is equal to the angle of incidence</a:t>
            </a:r>
          </a:p>
          <a:p>
            <a:r>
              <a:rPr lang="en-US" i="1">
                <a:cs typeface="Tahoma" pitchFamily="34" charset="0"/>
              </a:rPr>
              <a:t>θ</a:t>
            </a:r>
            <a:r>
              <a:rPr lang="en-US" baseline="-25000">
                <a:cs typeface="Tahoma" pitchFamily="34" charset="0"/>
              </a:rPr>
              <a:t>1</a:t>
            </a:r>
            <a:r>
              <a:rPr lang="en-US">
                <a:cs typeface="Tahoma" pitchFamily="34" charset="0"/>
              </a:rPr>
              <a:t>’= </a:t>
            </a:r>
            <a:r>
              <a:rPr lang="en-US" i="1">
                <a:cs typeface="Tahoma" pitchFamily="34" charset="0"/>
              </a:rPr>
              <a:t>θ</a:t>
            </a:r>
            <a:r>
              <a:rPr lang="en-US" baseline="-25000">
                <a:cs typeface="Tahoma" pitchFamily="34" charset="0"/>
              </a:rPr>
              <a:t>1</a:t>
            </a:r>
            <a:endParaRPr lang="en-US">
              <a:cs typeface="Tahoma" pitchFamily="34" charset="0"/>
            </a:endParaRPr>
          </a:p>
          <a:p>
            <a:pPr lvl="1"/>
            <a:r>
              <a:rPr lang="en-US">
                <a:cs typeface="Tahoma" pitchFamily="34" charset="0"/>
              </a:rPr>
              <a:t>This relationship is called the </a:t>
            </a:r>
            <a:r>
              <a:rPr lang="en-US" b="1">
                <a:cs typeface="Tahoma" pitchFamily="34" charset="0"/>
              </a:rPr>
              <a:t>Law of Reflection</a:t>
            </a:r>
            <a:endParaRPr lang="en-US">
              <a:cs typeface="Tahoma" pitchFamily="34" charset="0"/>
            </a:endParaRPr>
          </a:p>
          <a:p>
            <a:r>
              <a:rPr lang="en-US">
                <a:cs typeface="Tahoma" pitchFamily="34" charset="0"/>
              </a:rPr>
              <a:t>The incident ray, the reflected ray and the normal are all in the same plane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Retroreflection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733800" cy="452596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2800"/>
              <a:t>Assume the angle between two mirrors is 90</a:t>
            </a:r>
            <a:r>
              <a:rPr lang="en-US" sz="2800" baseline="30000"/>
              <a:t>o</a:t>
            </a:r>
            <a:endParaRPr lang="en-US" sz="2800"/>
          </a:p>
          <a:p>
            <a:pPr>
              <a:lnSpc>
                <a:spcPct val="90000"/>
              </a:lnSpc>
            </a:pPr>
            <a:r>
              <a:rPr lang="en-US" sz="2800"/>
              <a:t>The reflected beam returns to the source parallel to its original path</a:t>
            </a:r>
          </a:p>
          <a:p>
            <a:pPr>
              <a:lnSpc>
                <a:spcPct val="90000"/>
              </a:lnSpc>
            </a:pPr>
            <a:r>
              <a:rPr lang="en-US" sz="2800"/>
              <a:t>This phenomenon is called </a:t>
            </a:r>
            <a:r>
              <a:rPr lang="en-US" sz="2800" i="1"/>
              <a:t>retroreflection</a:t>
            </a:r>
            <a:endParaRPr lang="en-US" sz="2800"/>
          </a:p>
          <a:p>
            <a:pPr>
              <a:lnSpc>
                <a:spcPct val="90000"/>
              </a:lnSpc>
            </a:pPr>
            <a:endParaRPr lang="en-US" sz="2800"/>
          </a:p>
        </p:txBody>
      </p:sp>
      <p:grpSp>
        <p:nvGrpSpPr>
          <p:cNvPr id="2" name="Group 4"/>
          <p:cNvGrpSpPr>
            <a:grpSpLocks/>
          </p:cNvGrpSpPr>
          <p:nvPr/>
        </p:nvGrpSpPr>
        <p:grpSpPr bwMode="auto">
          <a:xfrm>
            <a:off x="5257800" y="2057400"/>
            <a:ext cx="3505200" cy="3276600"/>
            <a:chOff x="3312" y="1296"/>
            <a:chExt cx="2208" cy="2064"/>
          </a:xfrm>
        </p:grpSpPr>
        <p:sp>
          <p:nvSpPr>
            <p:cNvPr id="25605" name="Rectangle 5"/>
            <p:cNvSpPr>
              <a:spLocks noChangeArrowheads="1"/>
            </p:cNvSpPr>
            <p:nvPr/>
          </p:nvSpPr>
          <p:spPr bwMode="auto">
            <a:xfrm>
              <a:off x="5280" y="3120"/>
              <a:ext cx="192" cy="192"/>
            </a:xfrm>
            <a:prstGeom prst="rect">
              <a:avLst/>
            </a:prstGeom>
            <a:noFill/>
            <a:ln w="9525" algn="ctr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6" name="Rectangle 6"/>
            <p:cNvSpPr>
              <a:spLocks noChangeArrowheads="1"/>
            </p:cNvSpPr>
            <p:nvPr/>
          </p:nvSpPr>
          <p:spPr bwMode="auto">
            <a:xfrm>
              <a:off x="5472" y="1296"/>
              <a:ext cx="48" cy="2064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7" name="Rectangle 7"/>
            <p:cNvSpPr>
              <a:spLocks noChangeArrowheads="1"/>
            </p:cNvSpPr>
            <p:nvPr/>
          </p:nvSpPr>
          <p:spPr bwMode="auto">
            <a:xfrm flipH="1" flipV="1">
              <a:off x="3456" y="3312"/>
              <a:ext cx="2016" cy="48"/>
            </a:xfrm>
            <a:prstGeom prst="rect">
              <a:avLst/>
            </a:prstGeom>
            <a:solidFill>
              <a:schemeClr val="accent1"/>
            </a:solidFill>
            <a:ln w="9525" algn="ctr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8" name="Line 8"/>
            <p:cNvSpPr>
              <a:spLocks noChangeShapeType="1"/>
            </p:cNvSpPr>
            <p:nvPr/>
          </p:nvSpPr>
          <p:spPr bwMode="auto">
            <a:xfrm>
              <a:off x="3312" y="2640"/>
              <a:ext cx="1008" cy="672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09" name="Line 9"/>
            <p:cNvSpPr>
              <a:spLocks noChangeShapeType="1"/>
            </p:cNvSpPr>
            <p:nvPr/>
          </p:nvSpPr>
          <p:spPr bwMode="auto">
            <a:xfrm>
              <a:off x="4320" y="2736"/>
              <a:ext cx="0" cy="57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0" name="Line 10"/>
            <p:cNvSpPr>
              <a:spLocks noChangeShapeType="1"/>
            </p:cNvSpPr>
            <p:nvPr/>
          </p:nvSpPr>
          <p:spPr bwMode="auto">
            <a:xfrm flipV="1">
              <a:off x="4320" y="2496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1" name="Line 11"/>
            <p:cNvSpPr>
              <a:spLocks noChangeShapeType="1"/>
            </p:cNvSpPr>
            <p:nvPr/>
          </p:nvSpPr>
          <p:spPr bwMode="auto">
            <a:xfrm>
              <a:off x="4896" y="2496"/>
              <a:ext cx="576" cy="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prstDash val="dash"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2" name="Line 12"/>
            <p:cNvSpPr>
              <a:spLocks noChangeShapeType="1"/>
            </p:cNvSpPr>
            <p:nvPr/>
          </p:nvSpPr>
          <p:spPr bwMode="auto">
            <a:xfrm flipH="1" flipV="1">
              <a:off x="4320" y="1680"/>
              <a:ext cx="1152" cy="816"/>
            </a:xfrm>
            <a:prstGeom prst="line">
              <a:avLst/>
            </a:prstGeom>
            <a:noFill/>
            <a:ln w="9525">
              <a:solidFill>
                <a:srgbClr val="FF0000"/>
              </a:solidFill>
              <a:miter lim="800000"/>
              <a:headEnd/>
              <a:tailEnd type="triangle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3" name="Text Box 13"/>
            <p:cNvSpPr txBox="1">
              <a:spLocks noChangeArrowheads="1"/>
            </p:cNvSpPr>
            <p:nvPr/>
          </p:nvSpPr>
          <p:spPr bwMode="auto">
            <a:xfrm>
              <a:off x="3888" y="2640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1</a:t>
              </a:r>
            </a:p>
          </p:txBody>
        </p:sp>
        <p:sp>
          <p:nvSpPr>
            <p:cNvPr id="25614" name="Text Box 14"/>
            <p:cNvSpPr txBox="1">
              <a:spLocks noChangeArrowheads="1"/>
            </p:cNvSpPr>
            <p:nvPr/>
          </p:nvSpPr>
          <p:spPr bwMode="auto">
            <a:xfrm>
              <a:off x="4416" y="273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2</a:t>
              </a:r>
            </a:p>
          </p:txBody>
        </p:sp>
        <p:sp>
          <p:nvSpPr>
            <p:cNvPr id="25615" name="Text Box 15"/>
            <p:cNvSpPr txBox="1">
              <a:spLocks noChangeArrowheads="1"/>
            </p:cNvSpPr>
            <p:nvPr/>
          </p:nvSpPr>
          <p:spPr bwMode="auto">
            <a:xfrm>
              <a:off x="4896" y="2496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3</a:t>
              </a:r>
            </a:p>
          </p:txBody>
        </p:sp>
        <p:sp>
          <p:nvSpPr>
            <p:cNvPr id="25616" name="Text Box 16"/>
            <p:cNvSpPr txBox="1">
              <a:spLocks noChangeArrowheads="1"/>
            </p:cNvSpPr>
            <p:nvPr/>
          </p:nvSpPr>
          <p:spPr bwMode="auto">
            <a:xfrm>
              <a:off x="4752" y="2160"/>
              <a:ext cx="244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</a:t>
              </a:r>
              <a:r>
                <a:rPr lang="en-US" b="0" baseline="-25000">
                  <a:sym typeface="Symbol" pitchFamily="18" charset="2"/>
                </a:rPr>
                <a:t>4</a:t>
              </a:r>
            </a:p>
          </p:txBody>
        </p:sp>
        <p:sp>
          <p:nvSpPr>
            <p:cNvPr id="25617" name="Text Box 17"/>
            <p:cNvSpPr txBox="1">
              <a:spLocks noChangeArrowheads="1"/>
            </p:cNvSpPr>
            <p:nvPr/>
          </p:nvSpPr>
          <p:spPr bwMode="auto">
            <a:xfrm>
              <a:off x="4752" y="3072"/>
              <a:ext cx="207" cy="231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none">
              <a:spAutoFit/>
            </a:bodyPr>
            <a:lstStyle/>
            <a:p>
              <a:r>
                <a:rPr lang="en-US" b="0">
                  <a:sym typeface="Symbol" pitchFamily="18" charset="2"/>
                </a:rPr>
                <a:t></a:t>
              </a:r>
            </a:p>
          </p:txBody>
        </p:sp>
        <p:sp>
          <p:nvSpPr>
            <p:cNvPr id="25618" name="Arc 18"/>
            <p:cNvSpPr>
              <a:spLocks/>
            </p:cNvSpPr>
            <p:nvPr/>
          </p:nvSpPr>
          <p:spPr bwMode="auto">
            <a:xfrm>
              <a:off x="4320" y="3024"/>
              <a:ext cx="240" cy="192"/>
            </a:xfrm>
            <a:custGeom>
              <a:avLst/>
              <a:gdLst>
                <a:gd name="G0" fmla="+- 0 0 0"/>
                <a:gd name="G1" fmla="+- 21600 0 0"/>
                <a:gd name="G2" fmla="+- 21600 0 0"/>
                <a:gd name="T0" fmla="*/ 0 w 18628"/>
                <a:gd name="T1" fmla="*/ 0 h 21600"/>
                <a:gd name="T2" fmla="*/ 18628 w 18628"/>
                <a:gd name="T3" fmla="*/ 10666 h 21600"/>
                <a:gd name="T4" fmla="*/ 0 w 18628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18628" h="21600" fill="none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</a:path>
                <a:path w="18628" h="21600" stroke="0" extrusionOk="0">
                  <a:moveTo>
                    <a:pt x="-1" y="0"/>
                  </a:moveTo>
                  <a:cubicBezTo>
                    <a:pt x="7661" y="0"/>
                    <a:pt x="14749" y="4058"/>
                    <a:pt x="18628" y="10665"/>
                  </a:cubicBezTo>
                  <a:lnTo>
                    <a:pt x="0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19" name="Arc 19"/>
            <p:cNvSpPr>
              <a:spLocks/>
            </p:cNvSpPr>
            <p:nvPr/>
          </p:nvSpPr>
          <p:spPr bwMode="auto">
            <a:xfrm>
              <a:off x="3961" y="2928"/>
              <a:ext cx="360" cy="144"/>
            </a:xfrm>
            <a:custGeom>
              <a:avLst/>
              <a:gdLst>
                <a:gd name="G0" fmla="+- 21351 0 0"/>
                <a:gd name="G1" fmla="+- 21600 0 0"/>
                <a:gd name="G2" fmla="+- 21600 0 0"/>
                <a:gd name="T0" fmla="*/ 0 w 25662"/>
                <a:gd name="T1" fmla="*/ 18328 h 21600"/>
                <a:gd name="T2" fmla="*/ 25662 w 25662"/>
                <a:gd name="T3" fmla="*/ 434 h 21600"/>
                <a:gd name="T4" fmla="*/ 21351 w 25662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5662" h="21600" fill="none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</a:path>
                <a:path w="25662" h="21600" stroke="0" extrusionOk="0">
                  <a:moveTo>
                    <a:pt x="0" y="18328"/>
                  </a:moveTo>
                  <a:cubicBezTo>
                    <a:pt x="1615" y="7785"/>
                    <a:pt x="10685" y="-1"/>
                    <a:pt x="21351" y="0"/>
                  </a:cubicBezTo>
                  <a:cubicBezTo>
                    <a:pt x="22798" y="0"/>
                    <a:pt x="24243" y="145"/>
                    <a:pt x="25661" y="434"/>
                  </a:cubicBezTo>
                  <a:lnTo>
                    <a:pt x="21351" y="21600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0" name="Arc 20"/>
            <p:cNvSpPr>
              <a:spLocks/>
            </p:cNvSpPr>
            <p:nvPr/>
          </p:nvSpPr>
          <p:spPr bwMode="auto">
            <a:xfrm>
              <a:off x="5088" y="2505"/>
              <a:ext cx="279" cy="181"/>
            </a:xfrm>
            <a:custGeom>
              <a:avLst/>
              <a:gdLst>
                <a:gd name="G0" fmla="+- 21600 0 0"/>
                <a:gd name="G1" fmla="+- 2711 0 0"/>
                <a:gd name="G2" fmla="+- 21600 0 0"/>
                <a:gd name="T0" fmla="*/ 9177 w 21600"/>
                <a:gd name="T1" fmla="*/ 20381 h 20381"/>
                <a:gd name="T2" fmla="*/ 171 w 21600"/>
                <a:gd name="T3" fmla="*/ 0 h 20381"/>
                <a:gd name="T4" fmla="*/ 21600 w 21600"/>
                <a:gd name="T5" fmla="*/ 2711 h 2038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0381" fill="none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</a:path>
                <a:path w="21600" h="20381" stroke="0" extrusionOk="0">
                  <a:moveTo>
                    <a:pt x="9176" y="20381"/>
                  </a:moveTo>
                  <a:cubicBezTo>
                    <a:pt x="3423" y="16336"/>
                    <a:pt x="0" y="9743"/>
                    <a:pt x="0" y="2711"/>
                  </a:cubicBezTo>
                  <a:cubicBezTo>
                    <a:pt x="-1" y="1804"/>
                    <a:pt x="57" y="899"/>
                    <a:pt x="170" y="-1"/>
                  </a:cubicBezTo>
                  <a:lnTo>
                    <a:pt x="21600" y="2711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1" name="Arc 21"/>
            <p:cNvSpPr>
              <a:spLocks/>
            </p:cNvSpPr>
            <p:nvPr/>
          </p:nvSpPr>
          <p:spPr bwMode="auto">
            <a:xfrm>
              <a:off x="5040" y="2292"/>
              <a:ext cx="279" cy="197"/>
            </a:xfrm>
            <a:custGeom>
              <a:avLst/>
              <a:gdLst>
                <a:gd name="G0" fmla="+- 21600 0 0"/>
                <a:gd name="G1" fmla="+- 17308 0 0"/>
                <a:gd name="G2" fmla="+- 21600 0 0"/>
                <a:gd name="T0" fmla="*/ 546 w 21600"/>
                <a:gd name="T1" fmla="*/ 22132 h 22132"/>
                <a:gd name="T2" fmla="*/ 8678 w 21600"/>
                <a:gd name="T3" fmla="*/ 0 h 22132"/>
                <a:gd name="T4" fmla="*/ 21600 w 21600"/>
                <a:gd name="T5" fmla="*/ 17308 h 221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2132" fill="none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</a:path>
                <a:path w="21600" h="22132" stroke="0" extrusionOk="0">
                  <a:moveTo>
                    <a:pt x="545" y="22132"/>
                  </a:moveTo>
                  <a:cubicBezTo>
                    <a:pt x="183" y="20549"/>
                    <a:pt x="0" y="18931"/>
                    <a:pt x="0" y="17308"/>
                  </a:cubicBezTo>
                  <a:cubicBezTo>
                    <a:pt x="-1" y="10492"/>
                    <a:pt x="3216" y="4077"/>
                    <a:pt x="8677" y="-1"/>
                  </a:cubicBezTo>
                  <a:lnTo>
                    <a:pt x="21600" y="17308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5622" name="Arc 22"/>
            <p:cNvSpPr>
              <a:spLocks/>
            </p:cNvSpPr>
            <p:nvPr/>
          </p:nvSpPr>
          <p:spPr bwMode="auto">
            <a:xfrm>
              <a:off x="4464" y="3072"/>
              <a:ext cx="278" cy="212"/>
            </a:xfrm>
            <a:custGeom>
              <a:avLst/>
              <a:gdLst>
                <a:gd name="G0" fmla="+- 0 0 0"/>
                <a:gd name="G1" fmla="+- 12454 0 0"/>
                <a:gd name="G2" fmla="+- 21600 0 0"/>
                <a:gd name="T0" fmla="*/ 17648 w 21600"/>
                <a:gd name="T1" fmla="*/ 0 h 23846"/>
                <a:gd name="T2" fmla="*/ 18351 w 21600"/>
                <a:gd name="T3" fmla="*/ 23846 h 23846"/>
                <a:gd name="T4" fmla="*/ 0 w 21600"/>
                <a:gd name="T5" fmla="*/ 12454 h 2384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r" b="b"/>
              <a:pathLst>
                <a:path w="21600" h="23846" fill="none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</a:path>
                <a:path w="21600" h="23846" stroke="0" extrusionOk="0">
                  <a:moveTo>
                    <a:pt x="17648" y="-1"/>
                  </a:moveTo>
                  <a:cubicBezTo>
                    <a:pt x="20219" y="3643"/>
                    <a:pt x="21600" y="7994"/>
                    <a:pt x="21600" y="12454"/>
                  </a:cubicBezTo>
                  <a:cubicBezTo>
                    <a:pt x="21600" y="16479"/>
                    <a:pt x="20474" y="20425"/>
                    <a:pt x="18351" y="23846"/>
                  </a:cubicBezTo>
                  <a:lnTo>
                    <a:pt x="0" y="12454"/>
                  </a:lnTo>
                  <a:close/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miter lim="800000"/>
              <a:headEnd type="arrow" w="med" len="med"/>
              <a:tailEnd type="arrow" w="med" len="med"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4" descr="crn_cb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47800" y="914400"/>
            <a:ext cx="6019800" cy="451485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Retroreflectors</a:t>
            </a:r>
          </a:p>
        </p:txBody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0119" name="Picture 7" descr="reflector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00600" y="2971800"/>
            <a:ext cx="3962400" cy="3062288"/>
          </a:xfrm>
          <a:prstGeom prst="rect">
            <a:avLst/>
          </a:prstGeom>
          <a:noFill/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52400" y="1143000"/>
            <a:ext cx="4476750" cy="5715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911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Apollo Retro-reflectors</a:t>
            </a:r>
          </a:p>
        </p:txBody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91140" name="Picture 4" descr="moon_annotate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914400" y="1219200"/>
            <a:ext cx="5305425" cy="4962525"/>
          </a:xfrm>
          <a:prstGeom prst="rect">
            <a:avLst/>
          </a:prstGeom>
          <a:noFill/>
        </p:spPr>
      </p:pic>
      <p:pic>
        <p:nvPicPr>
          <p:cNvPr id="91141" name="Picture 5" descr="lunar_reflector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029200" y="1447800"/>
            <a:ext cx="2673350" cy="2743200"/>
          </a:xfrm>
          <a:prstGeom prst="rect">
            <a:avLst/>
          </a:prstGeom>
          <a:noFill/>
        </p:spPr>
      </p:pic>
      <p:pic>
        <p:nvPicPr>
          <p:cNvPr id="91142" name="Picture 6" descr="A15_LRRRfull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096000" y="3429000"/>
            <a:ext cx="2747963" cy="27908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174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Try it at Home</a:t>
            </a:r>
          </a:p>
        </p:txBody>
      </p:sp>
      <p:sp>
        <p:nvSpPr>
          <p:cNvPr id="1740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3581400" cy="4525963"/>
          </a:xfrm>
        </p:spPr>
        <p:txBody>
          <a:bodyPr/>
          <a:lstStyle/>
          <a:p>
            <a:r>
              <a:rPr lang="en-US"/>
              <a:t>Amateur Radio Moonbounce Communication</a:t>
            </a:r>
          </a:p>
        </p:txBody>
      </p:sp>
      <p:pic>
        <p:nvPicPr>
          <p:cNvPr id="174084" name="Picture 4" descr="W5UN-QSL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371600"/>
            <a:ext cx="4800600" cy="3071813"/>
          </a:xfrm>
          <a:prstGeom prst="rect">
            <a:avLst/>
          </a:prstGeom>
          <a:noFill/>
        </p:spPr>
      </p:pic>
      <p:pic>
        <p:nvPicPr>
          <p:cNvPr id="174085" name="Picture 5" descr="SM2CEW-antenna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410200" y="4267200"/>
            <a:ext cx="3124200" cy="2349500"/>
          </a:xfrm>
          <a:prstGeom prst="rect">
            <a:avLst/>
          </a:prstGeom>
          <a:noFill/>
        </p:spPr>
      </p:pic>
      <p:pic>
        <p:nvPicPr>
          <p:cNvPr id="174087" name="Picture 7" descr="SM2CEW-Shack-lr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57200" y="3276600"/>
            <a:ext cx="3657600" cy="2743200"/>
          </a:xfrm>
          <a:prstGeom prst="rect">
            <a:avLst/>
          </a:prstGeom>
          <a:noFill/>
        </p:spPr>
      </p:pic>
      <p:sp>
        <p:nvSpPr>
          <p:cNvPr id="174088" name="Rectangle 8"/>
          <p:cNvSpPr>
            <a:spLocks noChangeArrowheads="1"/>
          </p:cNvSpPr>
          <p:nvPr/>
        </p:nvSpPr>
        <p:spPr bwMode="auto">
          <a:xfrm>
            <a:off x="228600" y="6172200"/>
            <a:ext cx="3352800" cy="45720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r>
              <a:rPr lang="en-US" sz="1200" b="0"/>
              <a:t>http://www.arrl.org/news/features/2002/01/21/1/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667000" y="228600"/>
            <a:ext cx="3581400" cy="63184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R. Todd Lines</a:t>
            </a:r>
          </a:p>
        </p:txBody>
      </p:sp>
      <p:sp>
        <p:nvSpPr>
          <p:cNvPr id="890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Micro Mirror Arrays</a:t>
            </a:r>
          </a:p>
        </p:txBody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81000" y="1295400"/>
            <a:ext cx="8229600" cy="2239963"/>
          </a:xfrm>
        </p:spPr>
        <p:txBody>
          <a:bodyPr/>
          <a:lstStyle/>
          <a:p>
            <a:r>
              <a:rPr lang="en-US"/>
              <a:t>A high-tech example is the new micro-mirror arrays</a:t>
            </a:r>
          </a:p>
          <a:p>
            <a:pPr lvl="1"/>
            <a:r>
              <a:rPr lang="en-US"/>
              <a:t>ITT version</a:t>
            </a:r>
          </a:p>
          <a:p>
            <a:pPr lvl="1"/>
            <a:endParaRPr lang="en-US"/>
          </a:p>
        </p:txBody>
      </p:sp>
      <p:pic>
        <p:nvPicPr>
          <p:cNvPr id="8909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05200" y="4343400"/>
            <a:ext cx="2219325" cy="10001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pic>
        <p:nvPicPr>
          <p:cNvPr id="89093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90575" y="4391025"/>
            <a:ext cx="2209800" cy="95250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  <p:sp>
        <p:nvSpPr>
          <p:cNvPr id="89094" name="Freeform 6"/>
          <p:cNvSpPr>
            <a:spLocks/>
          </p:cNvSpPr>
          <p:nvPr/>
        </p:nvSpPr>
        <p:spPr bwMode="auto">
          <a:xfrm>
            <a:off x="644525" y="4622800"/>
            <a:ext cx="268288" cy="555625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5" name="Line 7"/>
          <p:cNvSpPr>
            <a:spLocks noChangeShapeType="1"/>
          </p:cNvSpPr>
          <p:nvPr/>
        </p:nvSpPr>
        <p:spPr bwMode="auto">
          <a:xfrm>
            <a:off x="644525" y="5019675"/>
            <a:ext cx="1588" cy="463550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6" name="Line 8"/>
          <p:cNvSpPr>
            <a:spLocks noChangeShapeType="1"/>
          </p:cNvSpPr>
          <p:nvPr/>
        </p:nvSpPr>
        <p:spPr bwMode="auto">
          <a:xfrm>
            <a:off x="609600" y="5541963"/>
            <a:ext cx="71438" cy="1587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097" name="Line 9"/>
          <p:cNvSpPr>
            <a:spLocks noChangeShapeType="1"/>
          </p:cNvSpPr>
          <p:nvPr/>
        </p:nvSpPr>
        <p:spPr bwMode="auto">
          <a:xfrm>
            <a:off x="630238" y="5607050"/>
            <a:ext cx="39687" cy="1588"/>
          </a:xfrm>
          <a:prstGeom prst="line">
            <a:avLst/>
          </a:prstGeom>
          <a:noFill/>
          <a:ln w="254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4295775" y="3819525"/>
            <a:ext cx="1295400" cy="1079500"/>
            <a:chOff x="2880" y="2304"/>
            <a:chExt cx="816" cy="680"/>
          </a:xfrm>
        </p:grpSpPr>
        <p:sp>
          <p:nvSpPr>
            <p:cNvPr id="89099" name="Line 11"/>
            <p:cNvSpPr>
              <a:spLocks noChangeShapeType="1"/>
            </p:cNvSpPr>
            <p:nvPr/>
          </p:nvSpPr>
          <p:spPr bwMode="auto">
            <a:xfrm flipH="1" flipV="1">
              <a:off x="3312" y="2304"/>
              <a:ext cx="0" cy="446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prstDash val="sysDot"/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0" name="Line 12"/>
            <p:cNvSpPr>
              <a:spLocks noChangeShapeType="1"/>
            </p:cNvSpPr>
            <p:nvPr/>
          </p:nvSpPr>
          <p:spPr bwMode="auto">
            <a:xfrm flipH="1">
              <a:off x="3252" y="2318"/>
              <a:ext cx="0" cy="55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1" name="Line 13"/>
            <p:cNvSpPr>
              <a:spLocks noChangeShapeType="1"/>
            </p:cNvSpPr>
            <p:nvPr/>
          </p:nvSpPr>
          <p:spPr bwMode="auto">
            <a:xfrm flipV="1">
              <a:off x="3264" y="2366"/>
              <a:ext cx="240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2" name="Line 14"/>
            <p:cNvSpPr>
              <a:spLocks noChangeShapeType="1"/>
            </p:cNvSpPr>
            <p:nvPr/>
          </p:nvSpPr>
          <p:spPr bwMode="auto">
            <a:xfrm flipH="1" flipV="1">
              <a:off x="3072" y="2366"/>
              <a:ext cx="183" cy="60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3" name="Line 15"/>
            <p:cNvSpPr>
              <a:spLocks noChangeShapeType="1"/>
            </p:cNvSpPr>
            <p:nvPr/>
          </p:nvSpPr>
          <p:spPr bwMode="auto">
            <a:xfrm flipH="1" flipV="1">
              <a:off x="2880" y="2366"/>
              <a:ext cx="360" cy="582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4" name="Line 16"/>
            <p:cNvSpPr>
              <a:spLocks noChangeShapeType="1"/>
            </p:cNvSpPr>
            <p:nvPr/>
          </p:nvSpPr>
          <p:spPr bwMode="auto">
            <a:xfrm flipV="1">
              <a:off x="3258" y="2366"/>
              <a:ext cx="438" cy="618"/>
            </a:xfrm>
            <a:prstGeom prst="line">
              <a:avLst/>
            </a:prstGeom>
            <a:noFill/>
            <a:ln w="28575">
              <a:solidFill>
                <a:srgbClr val="008000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grpSp>
        <p:nvGrpSpPr>
          <p:cNvPr id="3" name="Group 17"/>
          <p:cNvGrpSpPr>
            <a:grpSpLocks/>
          </p:cNvGrpSpPr>
          <p:nvPr/>
        </p:nvGrpSpPr>
        <p:grpSpPr bwMode="auto">
          <a:xfrm>
            <a:off x="2514600" y="3810000"/>
            <a:ext cx="381000" cy="1066800"/>
            <a:chOff x="1632" y="2448"/>
            <a:chExt cx="240" cy="672"/>
          </a:xfrm>
        </p:grpSpPr>
        <p:sp>
          <p:nvSpPr>
            <p:cNvPr id="89106" name="Line 18"/>
            <p:cNvSpPr>
              <a:spLocks noChangeShapeType="1"/>
            </p:cNvSpPr>
            <p:nvPr/>
          </p:nvSpPr>
          <p:spPr bwMode="auto">
            <a:xfrm>
              <a:off x="1632" y="2466"/>
              <a:ext cx="96" cy="654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none" w="sm" len="sm"/>
              <a:tailEnd type="stealth" w="med" len="lg"/>
            </a:ln>
            <a:effectLst/>
          </p:spPr>
          <p:txBody>
            <a:bodyPr/>
            <a:lstStyle/>
            <a:p>
              <a:endParaRPr lang="en-US"/>
            </a:p>
          </p:txBody>
        </p:sp>
        <p:sp>
          <p:nvSpPr>
            <p:cNvPr id="89107" name="Line 19"/>
            <p:cNvSpPr>
              <a:spLocks noChangeShapeType="1"/>
            </p:cNvSpPr>
            <p:nvPr/>
          </p:nvSpPr>
          <p:spPr bwMode="auto">
            <a:xfrm flipH="1">
              <a:off x="1776" y="2448"/>
              <a:ext cx="96" cy="672"/>
            </a:xfrm>
            <a:prstGeom prst="line">
              <a:avLst/>
            </a:prstGeom>
            <a:noFill/>
            <a:ln w="28575">
              <a:solidFill>
                <a:schemeClr val="accent2"/>
              </a:solidFill>
              <a:round/>
              <a:headEnd type="triangle" w="med" len="med"/>
              <a:tailEnd/>
            </a:ln>
            <a:effectLst/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89108" name="Rectangle 20"/>
          <p:cNvSpPr>
            <a:spLocks noChangeArrowheads="1"/>
          </p:cNvSpPr>
          <p:nvPr/>
        </p:nvSpPr>
        <p:spPr bwMode="auto">
          <a:xfrm>
            <a:off x="838200" y="5327650"/>
            <a:ext cx="2057400" cy="2746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Off-State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09" name="AutoShape 21"/>
          <p:cNvSpPr>
            <a:spLocks/>
          </p:cNvSpPr>
          <p:nvPr/>
        </p:nvSpPr>
        <p:spPr bwMode="auto">
          <a:xfrm>
            <a:off x="533400" y="3962400"/>
            <a:ext cx="1143000" cy="304800"/>
          </a:xfrm>
          <a:prstGeom prst="borderCallout2">
            <a:avLst>
              <a:gd name="adj1" fmla="val 37500"/>
              <a:gd name="adj2" fmla="val 106667"/>
              <a:gd name="adj3" fmla="val 37500"/>
              <a:gd name="adj4" fmla="val 126389"/>
              <a:gd name="adj5" fmla="val 140625"/>
              <a:gd name="adj6" fmla="val 136111"/>
            </a:avLst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 type="none" w="sm" len="sm"/>
            <a:tailEnd type="triangle" w="med" len="med"/>
          </a:ln>
          <a:effectLst/>
        </p:spPr>
        <p:txBody>
          <a:bodyPr/>
          <a:lstStyle/>
          <a:p>
            <a:r>
              <a:rPr lang="en-US" sz="1100" b="0">
                <a:latin typeface="Times New Roman" pitchFamily="18" charset="0"/>
              </a:rPr>
              <a:t>Metal “Mirror”</a:t>
            </a:r>
          </a:p>
        </p:txBody>
      </p:sp>
      <p:sp>
        <p:nvSpPr>
          <p:cNvPr id="89110" name="Rectangle 22"/>
          <p:cNvSpPr>
            <a:spLocks noChangeArrowheads="1"/>
          </p:cNvSpPr>
          <p:nvPr/>
        </p:nvSpPr>
        <p:spPr bwMode="auto">
          <a:xfrm>
            <a:off x="3473450" y="5326063"/>
            <a:ext cx="2165350" cy="2746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GEMS Device On-State</a:t>
            </a:r>
            <a:endParaRPr lang="en-US" sz="700">
              <a:solidFill>
                <a:schemeClr val="bg2"/>
              </a:solidFill>
              <a:latin typeface="Times New Roman" pitchFamily="18" charset="0"/>
            </a:endParaRPr>
          </a:p>
        </p:txBody>
      </p:sp>
      <p:sp>
        <p:nvSpPr>
          <p:cNvPr id="89111" name="Freeform 23"/>
          <p:cNvSpPr>
            <a:spLocks/>
          </p:cNvSpPr>
          <p:nvPr/>
        </p:nvSpPr>
        <p:spPr bwMode="auto">
          <a:xfrm>
            <a:off x="3362325" y="4648200"/>
            <a:ext cx="263525" cy="609600"/>
          </a:xfrm>
          <a:custGeom>
            <a:avLst/>
            <a:gdLst/>
            <a:ahLst/>
            <a:cxnLst>
              <a:cxn ang="0">
                <a:pos x="234" y="97"/>
              </a:cxn>
              <a:cxn ang="0">
                <a:pos x="0" y="0"/>
              </a:cxn>
              <a:cxn ang="0">
                <a:pos x="0" y="1255"/>
              </a:cxn>
              <a:cxn ang="0">
                <a:pos x="290" y="1380"/>
              </a:cxn>
            </a:cxnLst>
            <a:rect l="0" t="0" r="r" b="b"/>
            <a:pathLst>
              <a:path w="291" h="1381">
                <a:moveTo>
                  <a:pt x="234" y="97"/>
                </a:moveTo>
                <a:lnTo>
                  <a:pt x="0" y="0"/>
                </a:lnTo>
                <a:lnTo>
                  <a:pt x="0" y="1255"/>
                </a:lnTo>
                <a:lnTo>
                  <a:pt x="290" y="1380"/>
                </a:lnTo>
              </a:path>
            </a:pathLst>
          </a:custGeom>
          <a:noFill/>
          <a:ln w="25400" cap="rnd" cmpd="sng">
            <a:solidFill>
              <a:schemeClr val="bg2"/>
            </a:solidFill>
            <a:prstDash val="solid"/>
            <a:round/>
            <a:headEnd type="none" w="sm" len="sm"/>
            <a:tailEnd type="none" w="sm" len="sm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89112" name="Oval 24"/>
          <p:cNvSpPr>
            <a:spLocks noChangeArrowheads="1"/>
          </p:cNvSpPr>
          <p:nvPr/>
        </p:nvSpPr>
        <p:spPr bwMode="auto">
          <a:xfrm>
            <a:off x="3200400" y="4814888"/>
            <a:ext cx="342900" cy="290512"/>
          </a:xfrm>
          <a:prstGeom prst="ellipse">
            <a:avLst/>
          </a:prstGeom>
          <a:solidFill>
            <a:srgbClr val="FFFFFF"/>
          </a:solidFill>
          <a:ln w="12700">
            <a:solidFill>
              <a:schemeClr val="bg2"/>
            </a:solidFill>
            <a:round/>
            <a:headEnd type="none" w="sm" len="sm"/>
            <a:tailEnd type="none" w="sm" len="sm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89113" name="Text Box 25"/>
          <p:cNvSpPr txBox="1">
            <a:spLocks noChangeArrowheads="1"/>
          </p:cNvSpPr>
          <p:nvPr/>
        </p:nvSpPr>
        <p:spPr bwMode="auto">
          <a:xfrm>
            <a:off x="3228975" y="4875213"/>
            <a:ext cx="304800" cy="28892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>
              <a:lnSpc>
                <a:spcPct val="40000"/>
              </a:lnSpc>
            </a:pPr>
            <a:r>
              <a:rPr lang="en-US" sz="1600" b="0">
                <a:solidFill>
                  <a:schemeClr val="bg2"/>
                </a:solidFill>
                <a:latin typeface="Times New Roman" pitchFamily="18" charset="0"/>
              </a:rPr>
              <a:t>+-</a:t>
            </a:r>
          </a:p>
        </p:txBody>
      </p:sp>
      <p:sp>
        <p:nvSpPr>
          <p:cNvPr id="89114" name="Rectangle 26"/>
          <p:cNvSpPr>
            <a:spLocks noChangeArrowheads="1"/>
          </p:cNvSpPr>
          <p:nvPr/>
        </p:nvSpPr>
        <p:spPr bwMode="auto">
          <a:xfrm>
            <a:off x="5867400" y="5272088"/>
            <a:ext cx="2590800" cy="442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eaLnBrk="0" hangingPunct="0"/>
            <a:r>
              <a:rPr lang="en-US" sz="1200">
                <a:solidFill>
                  <a:schemeClr val="bg2"/>
                </a:solidFill>
                <a:latin typeface="Times New Roman" pitchFamily="18" charset="0"/>
              </a:rPr>
              <a:t>6 channel GEMS Device</a:t>
            </a:r>
          </a:p>
          <a:p>
            <a:pPr eaLnBrk="0" hangingPunct="0"/>
            <a:r>
              <a:rPr lang="en-US" sz="1100" b="0">
                <a:solidFill>
                  <a:schemeClr val="bg2"/>
                </a:solidFill>
                <a:latin typeface="Times New Roman" pitchFamily="18" charset="0"/>
              </a:rPr>
              <a:t>(50 Channel Device is in Development)</a:t>
            </a:r>
          </a:p>
        </p:txBody>
      </p:sp>
      <p:pic>
        <p:nvPicPr>
          <p:cNvPr id="89115" name="Picture 2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324600" y="3914775"/>
            <a:ext cx="1676400" cy="1365250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04800" y="2057400"/>
            <a:ext cx="8824948" cy="3695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7171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009775" y="1198563"/>
            <a:ext cx="5124450" cy="4467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7172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003425" y="1189038"/>
            <a:ext cx="5135563" cy="44878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419350" y="1308100"/>
            <a:ext cx="4305300" cy="424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66800" y="1981200"/>
            <a:ext cx="670903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62000" y="3581400"/>
            <a:ext cx="7543800" cy="238810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762000" y="685800"/>
            <a:ext cx="7460871" cy="2362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2" name="TextBox 1"/>
          <p:cNvSpPr txBox="1"/>
          <p:nvPr/>
        </p:nvSpPr>
        <p:spPr>
          <a:xfrm>
            <a:off x="734703" y="772180"/>
            <a:ext cx="35939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703" y="3599543"/>
            <a:ext cx="35939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6408" y="2362200"/>
            <a:ext cx="8716076" cy="2133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216408" y="2514600"/>
            <a:ext cx="359394" cy="523220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2800" dirty="0" smtClean="0">
                <a:solidFill>
                  <a:srgbClr val="FF0000"/>
                </a:solidFill>
              </a:rPr>
              <a:t>E</a:t>
            </a:r>
            <a:endParaRPr lang="en-US" sz="28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3400" y="76200"/>
            <a:ext cx="7315200" cy="36794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09600" y="3633982"/>
            <a:ext cx="7086600" cy="30943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TextBox 3"/>
          <p:cNvSpPr txBox="1"/>
          <p:nvPr/>
        </p:nvSpPr>
        <p:spPr>
          <a:xfrm>
            <a:off x="734703" y="772180"/>
            <a:ext cx="4106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>
              <a:solidFill>
                <a:srgbClr val="FF0000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34703" y="4078069"/>
            <a:ext cx="4106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38200" y="1600200"/>
            <a:ext cx="7391400" cy="34988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TextBox 2"/>
          <p:cNvSpPr txBox="1"/>
          <p:nvPr/>
        </p:nvSpPr>
        <p:spPr>
          <a:xfrm>
            <a:off x="1037110" y="2057400"/>
            <a:ext cx="410690" cy="646331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r>
              <a:rPr lang="en-US" sz="3600" dirty="0" smtClean="0">
                <a:solidFill>
                  <a:srgbClr val="FF0000"/>
                </a:solidFill>
              </a:rPr>
              <a:t>E</a:t>
            </a:r>
            <a:endParaRPr lang="en-US" sz="36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321593" y="396478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rot="10800000" flipV="1">
            <a:off x="1843088" y="3279775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729162" y="3711576"/>
            <a:ext cx="180975" cy="5632450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1"/>
              <a:ext cx="180753" cy="562395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3" y="97598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3" y="112841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3" y="128084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3" y="1433268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3" y="1585696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3" y="1738124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3" y="1890552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3" y="2042980"/>
              <a:ext cx="158555" cy="12861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3" y="219540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3" y="234783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3" y="250026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3" y="265269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3" y="280512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3" y="295754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3" y="310997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3" y="326240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3" y="341483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3" y="356726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3" y="3719688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3" y="3872116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3" y="4024544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3" y="4176972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3" y="4329400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3" y="448182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3" y="463425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3" y="478668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3" y="493911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3" y="509153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3" y="524396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3" y="539639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3" y="554882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3" y="570125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3" y="5853679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3" y="6006107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3" y="6158535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3" y="6310963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3" y="6463391"/>
              <a:ext cx="158555" cy="127023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729581" y="4491832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527300" y="44942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804194" y="3547269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263900" y="448151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241550" y="3130550"/>
            <a:ext cx="219551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930775" y="4495800"/>
            <a:ext cx="2176463" cy="166211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326607" y="3931443"/>
            <a:ext cx="2825750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/>
          <p:cNvCxnSpPr/>
          <p:nvPr/>
        </p:nvCxnSpPr>
        <p:spPr>
          <a:xfrm rot="10800000" flipV="1">
            <a:off x="2160588" y="3686175"/>
            <a:ext cx="1468437" cy="121443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Connector 75"/>
          <p:cNvCxnSpPr/>
          <p:nvPr/>
        </p:nvCxnSpPr>
        <p:spPr>
          <a:xfrm rot="10800000" flipV="1">
            <a:off x="2478088" y="4094163"/>
            <a:ext cx="1468437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Straight Connector 76"/>
          <p:cNvCxnSpPr/>
          <p:nvPr/>
        </p:nvCxnSpPr>
        <p:spPr>
          <a:xfrm rot="10800000" flipV="1">
            <a:off x="2825750" y="4516438"/>
            <a:ext cx="1468438" cy="121285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Straight Connector 79"/>
          <p:cNvCxnSpPr/>
          <p:nvPr/>
        </p:nvCxnSpPr>
        <p:spPr>
          <a:xfrm>
            <a:off x="5391150" y="3708400"/>
            <a:ext cx="1308100" cy="1084263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4129088" y="4240213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Straight Connector 87"/>
          <p:cNvCxnSpPr/>
          <p:nvPr/>
        </p:nvCxnSpPr>
        <p:spPr>
          <a:xfrm>
            <a:off x="5048250" y="4160838"/>
            <a:ext cx="1309688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Straight Connector 88"/>
          <p:cNvCxnSpPr/>
          <p:nvPr/>
        </p:nvCxnSpPr>
        <p:spPr>
          <a:xfrm>
            <a:off x="4676775" y="4627563"/>
            <a:ext cx="1308100" cy="1084262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2" name="TextBox 89"/>
          <p:cNvSpPr txBox="1">
            <a:spLocks noChangeArrowheads="1"/>
          </p:cNvSpPr>
          <p:nvPr/>
        </p:nvSpPr>
        <p:spPr bwMode="auto">
          <a:xfrm>
            <a:off x="2184400" y="1319213"/>
            <a:ext cx="27273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Wave Crests</a:t>
            </a:r>
          </a:p>
        </p:txBody>
      </p:sp>
      <p:cxnSp>
        <p:nvCxnSpPr>
          <p:cNvPr id="91" name="Straight Arrow Connector 90"/>
          <p:cNvCxnSpPr/>
          <p:nvPr/>
        </p:nvCxnSpPr>
        <p:spPr>
          <a:xfrm rot="5400000">
            <a:off x="2789238" y="2535238"/>
            <a:ext cx="1266825" cy="250825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traight Arrow Connector 92"/>
          <p:cNvCxnSpPr>
            <a:stCxn id="518162" idx="2"/>
          </p:cNvCxnSpPr>
          <p:nvPr/>
        </p:nvCxnSpPr>
        <p:spPr>
          <a:xfrm rot="16200000" flipH="1">
            <a:off x="2751138" y="2824163"/>
            <a:ext cx="2001837" cy="40798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>
            <a:stCxn id="518162" idx="2"/>
          </p:cNvCxnSpPr>
          <p:nvPr/>
        </p:nvCxnSpPr>
        <p:spPr>
          <a:xfrm rot="16200000" flipH="1">
            <a:off x="3224213" y="2351088"/>
            <a:ext cx="2076450" cy="1428750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8166" name="TextBox 99"/>
          <p:cNvSpPr txBox="1">
            <a:spLocks noChangeArrowheads="1"/>
          </p:cNvSpPr>
          <p:nvPr/>
        </p:nvSpPr>
        <p:spPr bwMode="auto">
          <a:xfrm>
            <a:off x="5514975" y="1320800"/>
            <a:ext cx="1127125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18166" idx="2"/>
          </p:cNvCxnSpPr>
          <p:nvPr/>
        </p:nvCxnSpPr>
        <p:spPr>
          <a:xfrm rot="16200000" flipH="1">
            <a:off x="5359400" y="2747963"/>
            <a:ext cx="2119313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18166" idx="2"/>
          </p:cNvCxnSpPr>
          <p:nvPr/>
        </p:nvCxnSpPr>
        <p:spPr>
          <a:xfrm rot="5400000">
            <a:off x="5194300" y="2679700"/>
            <a:ext cx="1535113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9169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Question 9.1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Tx/>
              <a:buNone/>
              <a:defRPr/>
            </a:pPr>
            <a:r>
              <a:rPr lang="en-US" dirty="0" smtClean="0"/>
              <a:t>A specular reflector is ……..</a:t>
            </a:r>
          </a:p>
          <a:p>
            <a:pPr>
              <a:buFontTx/>
              <a:buNone/>
              <a:defRPr/>
            </a:pPr>
            <a:endParaRPr lang="en-US" dirty="0" smtClean="0"/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A reflector that is spectacular!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One that can cook a hot dog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Like a mirror</a:t>
            </a:r>
          </a:p>
          <a:p>
            <a:pPr marL="514350" indent="-514350">
              <a:buFontTx/>
              <a:buAutoNum type="alphaLcParenR"/>
              <a:defRPr/>
            </a:pPr>
            <a:r>
              <a:rPr lang="en-US" dirty="0" smtClean="0"/>
              <a:t>A rough surface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Arrow Connector 2"/>
          <p:cNvCxnSpPr/>
          <p:nvPr/>
        </p:nvCxnSpPr>
        <p:spPr>
          <a:xfrm rot="16200000" flipH="1">
            <a:off x="1087437" y="3978276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2"/>
          <p:cNvGrpSpPr>
            <a:grpSpLocks/>
          </p:cNvGrpSpPr>
          <p:nvPr/>
        </p:nvGrpSpPr>
        <p:grpSpPr bwMode="auto">
          <a:xfrm rot="-5400000">
            <a:off x="4493419" y="3725069"/>
            <a:ext cx="180975" cy="5634037"/>
            <a:chOff x="5539563" y="956930"/>
            <a:chExt cx="180753" cy="5633484"/>
          </a:xfrm>
        </p:grpSpPr>
        <p:sp>
          <p:nvSpPr>
            <p:cNvPr id="16" name="Rectangle 15"/>
            <p:cNvSpPr/>
            <p:nvPr/>
          </p:nvSpPr>
          <p:spPr>
            <a:xfrm>
              <a:off x="5539563" y="956930"/>
              <a:ext cx="180753" cy="5623960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en-US" dirty="0"/>
            </a:p>
          </p:txBody>
        </p:sp>
        <p:cxnSp>
          <p:nvCxnSpPr>
            <p:cNvPr id="17" name="Straight Connector 16"/>
            <p:cNvCxnSpPr/>
            <p:nvPr/>
          </p:nvCxnSpPr>
          <p:spPr>
            <a:xfrm flipV="1">
              <a:off x="5550662" y="9759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 flipV="1">
              <a:off x="5550662" y="11283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 flipV="1">
              <a:off x="5550662" y="128074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V="1">
              <a:off x="5550662" y="143313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/>
            <p:cNvCxnSpPr/>
            <p:nvPr/>
          </p:nvCxnSpPr>
          <p:spPr>
            <a:xfrm flipV="1">
              <a:off x="5550662" y="158551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Connector 23"/>
            <p:cNvCxnSpPr/>
            <p:nvPr/>
          </p:nvCxnSpPr>
          <p:spPr>
            <a:xfrm flipV="1">
              <a:off x="5550662" y="173790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/>
            <p:cNvCxnSpPr/>
            <p:nvPr/>
          </p:nvCxnSpPr>
          <p:spPr>
            <a:xfrm flipV="1">
              <a:off x="5550662" y="189028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26"/>
            <p:cNvCxnSpPr/>
            <p:nvPr/>
          </p:nvCxnSpPr>
          <p:spPr>
            <a:xfrm flipV="1">
              <a:off x="5550662" y="204267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27"/>
            <p:cNvCxnSpPr/>
            <p:nvPr/>
          </p:nvCxnSpPr>
          <p:spPr>
            <a:xfrm flipV="1">
              <a:off x="5550662" y="219505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 flipV="1">
              <a:off x="5550662" y="234744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29"/>
            <p:cNvCxnSpPr/>
            <p:nvPr/>
          </p:nvCxnSpPr>
          <p:spPr>
            <a:xfrm flipV="1">
              <a:off x="5550662" y="249982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/>
            <p:cNvCxnSpPr/>
            <p:nvPr/>
          </p:nvCxnSpPr>
          <p:spPr>
            <a:xfrm flipV="1">
              <a:off x="5550662" y="265221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31"/>
            <p:cNvCxnSpPr/>
            <p:nvPr/>
          </p:nvCxnSpPr>
          <p:spPr>
            <a:xfrm flipV="1">
              <a:off x="5550662" y="280459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 flipV="1">
              <a:off x="5550662" y="295698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 flipV="1">
              <a:off x="5550662" y="310936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/>
            <p:cNvCxnSpPr/>
            <p:nvPr/>
          </p:nvCxnSpPr>
          <p:spPr>
            <a:xfrm flipV="1">
              <a:off x="5550662" y="326175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/>
            <p:cNvCxnSpPr/>
            <p:nvPr/>
          </p:nvCxnSpPr>
          <p:spPr>
            <a:xfrm flipV="1">
              <a:off x="5550662" y="341413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/>
            <p:cNvCxnSpPr/>
            <p:nvPr/>
          </p:nvCxnSpPr>
          <p:spPr>
            <a:xfrm flipV="1">
              <a:off x="5550662" y="356652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/>
            <p:cNvCxnSpPr/>
            <p:nvPr/>
          </p:nvCxnSpPr>
          <p:spPr>
            <a:xfrm flipV="1">
              <a:off x="5550662" y="371890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/>
            <p:cNvCxnSpPr/>
            <p:nvPr/>
          </p:nvCxnSpPr>
          <p:spPr>
            <a:xfrm flipV="1">
              <a:off x="5550662" y="387129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Connector 39"/>
            <p:cNvCxnSpPr/>
            <p:nvPr/>
          </p:nvCxnSpPr>
          <p:spPr>
            <a:xfrm flipV="1">
              <a:off x="5550662" y="4023679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Connector 40"/>
            <p:cNvCxnSpPr/>
            <p:nvPr/>
          </p:nvCxnSpPr>
          <p:spPr>
            <a:xfrm flipV="1">
              <a:off x="5550662" y="4176064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Connector 41"/>
            <p:cNvCxnSpPr/>
            <p:nvPr/>
          </p:nvCxnSpPr>
          <p:spPr>
            <a:xfrm flipV="1">
              <a:off x="5550662" y="4328450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Connector 42"/>
            <p:cNvCxnSpPr/>
            <p:nvPr/>
          </p:nvCxnSpPr>
          <p:spPr>
            <a:xfrm flipV="1">
              <a:off x="5550662" y="4480835"/>
              <a:ext cx="158555" cy="12857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/>
            <p:cNvCxnSpPr/>
            <p:nvPr/>
          </p:nvCxnSpPr>
          <p:spPr>
            <a:xfrm flipV="1">
              <a:off x="5550661" y="463480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/>
            <p:cNvCxnSpPr/>
            <p:nvPr/>
          </p:nvCxnSpPr>
          <p:spPr>
            <a:xfrm flipV="1">
              <a:off x="5550661" y="478719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Straight Connector 45"/>
            <p:cNvCxnSpPr/>
            <p:nvPr/>
          </p:nvCxnSpPr>
          <p:spPr>
            <a:xfrm flipV="1">
              <a:off x="5550661" y="493957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Connector 46"/>
            <p:cNvCxnSpPr/>
            <p:nvPr/>
          </p:nvCxnSpPr>
          <p:spPr>
            <a:xfrm flipV="1">
              <a:off x="5550661" y="509196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Straight Connector 47"/>
            <p:cNvCxnSpPr/>
            <p:nvPr/>
          </p:nvCxnSpPr>
          <p:spPr>
            <a:xfrm flipV="1">
              <a:off x="5550661" y="524434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Connector 48"/>
            <p:cNvCxnSpPr/>
            <p:nvPr/>
          </p:nvCxnSpPr>
          <p:spPr>
            <a:xfrm flipV="1">
              <a:off x="5550661" y="539673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Connector 49"/>
            <p:cNvCxnSpPr/>
            <p:nvPr/>
          </p:nvCxnSpPr>
          <p:spPr>
            <a:xfrm flipV="1">
              <a:off x="5550661" y="554911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Straight Connector 50"/>
            <p:cNvCxnSpPr/>
            <p:nvPr/>
          </p:nvCxnSpPr>
          <p:spPr>
            <a:xfrm flipV="1">
              <a:off x="5550661" y="570150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Straight Connector 51"/>
            <p:cNvCxnSpPr/>
            <p:nvPr/>
          </p:nvCxnSpPr>
          <p:spPr>
            <a:xfrm flipV="1">
              <a:off x="5550661" y="585388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Straight Connector 52"/>
            <p:cNvCxnSpPr/>
            <p:nvPr/>
          </p:nvCxnSpPr>
          <p:spPr>
            <a:xfrm flipV="1">
              <a:off x="5550661" y="600627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Connector 53"/>
            <p:cNvCxnSpPr/>
            <p:nvPr/>
          </p:nvCxnSpPr>
          <p:spPr>
            <a:xfrm flipV="1">
              <a:off x="5550661" y="615865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Connector 54"/>
            <p:cNvCxnSpPr/>
            <p:nvPr/>
          </p:nvCxnSpPr>
          <p:spPr>
            <a:xfrm flipV="1">
              <a:off x="5550661" y="6311041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Connector 55"/>
            <p:cNvCxnSpPr/>
            <p:nvPr/>
          </p:nvCxnSpPr>
          <p:spPr>
            <a:xfrm flipV="1">
              <a:off x="5550661" y="6463426"/>
              <a:ext cx="158555" cy="12698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/>
          <p:cNvCxnSpPr/>
          <p:nvPr/>
        </p:nvCxnSpPr>
        <p:spPr>
          <a:xfrm rot="16200000" flipH="1">
            <a:off x="1494631" y="4506120"/>
            <a:ext cx="2193925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/>
          <p:cNvCxnSpPr/>
          <p:nvPr/>
        </p:nvCxnSpPr>
        <p:spPr>
          <a:xfrm rot="16200000" flipH="1">
            <a:off x="2290762" y="4508501"/>
            <a:ext cx="2195513" cy="1662112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/>
          <p:cNvCxnSpPr/>
          <p:nvPr/>
        </p:nvCxnSpPr>
        <p:spPr>
          <a:xfrm rot="16200000" flipH="1">
            <a:off x="1570037" y="3560763"/>
            <a:ext cx="2193925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 rot="16200000" flipH="1">
            <a:off x="3028156" y="4495007"/>
            <a:ext cx="2195513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Straight Arrow Connector 63"/>
          <p:cNvCxnSpPr/>
          <p:nvPr/>
        </p:nvCxnSpPr>
        <p:spPr>
          <a:xfrm rot="16200000" flipH="1">
            <a:off x="2005807" y="3144044"/>
            <a:ext cx="2195512" cy="16637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/>
          <p:cNvCxnSpPr/>
          <p:nvPr/>
        </p:nvCxnSpPr>
        <p:spPr>
          <a:xfrm rot="5400000" flipH="1" flipV="1">
            <a:off x="4695825" y="4510088"/>
            <a:ext cx="2174875" cy="1660525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/>
          <p:cNvCxnSpPr/>
          <p:nvPr/>
        </p:nvCxnSpPr>
        <p:spPr>
          <a:xfrm rot="5400000" flipH="1" flipV="1">
            <a:off x="3092451" y="3944937"/>
            <a:ext cx="2824162" cy="2151063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Arrow Connector 85"/>
          <p:cNvCxnSpPr/>
          <p:nvPr/>
        </p:nvCxnSpPr>
        <p:spPr>
          <a:xfrm rot="5400000" flipH="1" flipV="1">
            <a:off x="3894138" y="4254500"/>
            <a:ext cx="2482850" cy="1879600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0203" name="TextBox 99"/>
          <p:cNvSpPr txBox="1">
            <a:spLocks noChangeArrowheads="1"/>
          </p:cNvSpPr>
          <p:nvPr/>
        </p:nvSpPr>
        <p:spPr bwMode="auto">
          <a:xfrm>
            <a:off x="5278438" y="1335088"/>
            <a:ext cx="112871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sz="4000" dirty="0"/>
              <a:t>Rays</a:t>
            </a:r>
          </a:p>
        </p:txBody>
      </p:sp>
      <p:cxnSp>
        <p:nvCxnSpPr>
          <p:cNvPr id="101" name="Straight Arrow Connector 100"/>
          <p:cNvCxnSpPr>
            <a:stCxn id="520203" idx="2"/>
          </p:cNvCxnSpPr>
          <p:nvPr/>
        </p:nvCxnSpPr>
        <p:spPr>
          <a:xfrm rot="16200000" flipH="1">
            <a:off x="5124451" y="2762250"/>
            <a:ext cx="2119312" cy="681037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Arrow Connector 104"/>
          <p:cNvCxnSpPr>
            <a:stCxn id="520203" idx="2"/>
          </p:cNvCxnSpPr>
          <p:nvPr/>
        </p:nvCxnSpPr>
        <p:spPr>
          <a:xfrm rot="5400000">
            <a:off x="4959351" y="2693987"/>
            <a:ext cx="1535112" cy="233363"/>
          </a:xfrm>
          <a:prstGeom prst="straightConnector1">
            <a:avLst/>
          </a:prstGeom>
          <a:ln>
            <a:solidFill>
              <a:schemeClr val="tx1"/>
            </a:solidFill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833</TotalTime>
  <Words>216</Words>
  <Application>Microsoft Office PowerPoint</Application>
  <PresentationFormat>On-screen Show (4:3)</PresentationFormat>
  <Paragraphs>58</Paragraphs>
  <Slides>25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25</vt:i4>
      </vt:variant>
    </vt:vector>
  </HeadingPairs>
  <TitlesOfParts>
    <vt:vector size="26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Question 9.1</vt:lpstr>
      <vt:lpstr>PowerPoint Presentation</vt:lpstr>
      <vt:lpstr>PowerPoint Presentation</vt:lpstr>
      <vt:lpstr>PowerPoint Presentation</vt:lpstr>
      <vt:lpstr>PowerPoint Presentation</vt:lpstr>
      <vt:lpstr>Question 9.2</vt:lpstr>
      <vt:lpstr>Law of Reflection, cont.</vt:lpstr>
      <vt:lpstr>Retroreflection</vt:lpstr>
      <vt:lpstr>PowerPoint Presentation</vt:lpstr>
      <vt:lpstr>Retroreflectors</vt:lpstr>
      <vt:lpstr>Apollo Retro-reflectors</vt:lpstr>
      <vt:lpstr>Try it at Home</vt:lpstr>
      <vt:lpstr>Micro Mirror Arrays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BYU-Idaho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rtlines</dc:creator>
  <cp:lastModifiedBy>rtlines</cp:lastModifiedBy>
  <cp:revision>8</cp:revision>
  <dcterms:created xsi:type="dcterms:W3CDTF">2011-10-01T16:15:59Z</dcterms:created>
  <dcterms:modified xsi:type="dcterms:W3CDTF">2013-01-29T15:45:19Z</dcterms:modified>
</cp:coreProperties>
</file>