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6" r:id="rId4"/>
    <p:sldId id="279" r:id="rId5"/>
    <p:sldId id="280" r:id="rId6"/>
    <p:sldId id="281" r:id="rId7"/>
    <p:sldId id="258" r:id="rId8"/>
    <p:sldId id="259" r:id="rId9"/>
    <p:sldId id="260" r:id="rId10"/>
    <p:sldId id="263" r:id="rId11"/>
    <p:sldId id="283" r:id="rId12"/>
    <p:sldId id="261" r:id="rId13"/>
    <p:sldId id="262" r:id="rId14"/>
    <p:sldId id="267" r:id="rId15"/>
    <p:sldId id="269" r:id="rId16"/>
    <p:sldId id="285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C29D-4A4F-4C4D-B0A6-7AE47C38EA4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MW do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143750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4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9"/>
          <p:cNvGrpSpPr>
            <a:grpSpLocks/>
          </p:cNvGrpSpPr>
          <p:nvPr/>
        </p:nvGrpSpPr>
        <p:grpSpPr bwMode="auto">
          <a:xfrm rot="1063169">
            <a:off x="2404125" y="5324393"/>
            <a:ext cx="5533086" cy="1090247"/>
            <a:chOff x="539762" y="0"/>
            <a:chExt cx="6524625" cy="1333500"/>
          </a:xfrm>
        </p:grpSpPr>
        <p:sp>
          <p:nvSpPr>
            <p:cNvPr id="74" name="Freeform 73"/>
            <p:cNvSpPr/>
            <p:nvPr/>
          </p:nvSpPr>
          <p:spPr>
            <a:xfrm>
              <a:off x="540443" y="-558"/>
              <a:ext cx="6523860" cy="1333948"/>
            </a:xfrm>
            <a:custGeom>
              <a:avLst/>
              <a:gdLst>
                <a:gd name="connsiteX0" fmla="*/ 0 w 6524625"/>
                <a:gd name="connsiteY0" fmla="*/ 857250 h 1333500"/>
                <a:gd name="connsiteX1" fmla="*/ 733425 w 6524625"/>
                <a:gd name="connsiteY1" fmla="*/ 247650 h 1333500"/>
                <a:gd name="connsiteX2" fmla="*/ 1495425 w 6524625"/>
                <a:gd name="connsiteY2" fmla="*/ 666750 h 1333500"/>
                <a:gd name="connsiteX3" fmla="*/ 2257425 w 6524625"/>
                <a:gd name="connsiteY3" fmla="*/ 104775 h 1333500"/>
                <a:gd name="connsiteX4" fmla="*/ 2628900 w 6524625"/>
                <a:gd name="connsiteY4" fmla="*/ 876300 h 1333500"/>
                <a:gd name="connsiteX5" fmla="*/ 3305175 w 6524625"/>
                <a:gd name="connsiteY5" fmla="*/ 1143000 h 1333500"/>
                <a:gd name="connsiteX6" fmla="*/ 3905250 w 6524625"/>
                <a:gd name="connsiteY6" fmla="*/ 514350 h 1333500"/>
                <a:gd name="connsiteX7" fmla="*/ 4676775 w 6524625"/>
                <a:gd name="connsiteY7" fmla="*/ 95250 h 1333500"/>
                <a:gd name="connsiteX8" fmla="*/ 5657850 w 6524625"/>
                <a:gd name="connsiteY8" fmla="*/ 228600 h 1333500"/>
                <a:gd name="connsiteX9" fmla="*/ 6496050 w 6524625"/>
                <a:gd name="connsiteY9" fmla="*/ 0 h 1333500"/>
                <a:gd name="connsiteX10" fmla="*/ 6524625 w 6524625"/>
                <a:gd name="connsiteY10" fmla="*/ 161925 h 1333500"/>
                <a:gd name="connsiteX11" fmla="*/ 5553075 w 6524625"/>
                <a:gd name="connsiteY11" fmla="*/ 390525 h 1333500"/>
                <a:gd name="connsiteX12" fmla="*/ 4686300 w 6524625"/>
                <a:gd name="connsiteY12" fmla="*/ 257175 h 1333500"/>
                <a:gd name="connsiteX13" fmla="*/ 3952875 w 6524625"/>
                <a:gd name="connsiteY13" fmla="*/ 714375 h 1333500"/>
                <a:gd name="connsiteX14" fmla="*/ 3352800 w 6524625"/>
                <a:gd name="connsiteY14" fmla="*/ 1333500 h 1333500"/>
                <a:gd name="connsiteX15" fmla="*/ 2486025 w 6524625"/>
                <a:gd name="connsiteY15" fmla="*/ 1000125 h 1333500"/>
                <a:gd name="connsiteX16" fmla="*/ 2171700 w 6524625"/>
                <a:gd name="connsiteY16" fmla="*/ 371475 h 1333500"/>
                <a:gd name="connsiteX17" fmla="*/ 1457325 w 6524625"/>
                <a:gd name="connsiteY17" fmla="*/ 876300 h 1333500"/>
                <a:gd name="connsiteX18" fmla="*/ 733425 w 6524625"/>
                <a:gd name="connsiteY18" fmla="*/ 447675 h 1333500"/>
                <a:gd name="connsiteX19" fmla="*/ 114300 w 6524625"/>
                <a:gd name="connsiteY19" fmla="*/ 1009650 h 1333500"/>
                <a:gd name="connsiteX20" fmla="*/ 0 w 6524625"/>
                <a:gd name="connsiteY20" fmla="*/ 85725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24625" h="1333500">
                  <a:moveTo>
                    <a:pt x="0" y="857250"/>
                  </a:moveTo>
                  <a:lnTo>
                    <a:pt x="733425" y="247650"/>
                  </a:lnTo>
                  <a:lnTo>
                    <a:pt x="1495425" y="666750"/>
                  </a:lnTo>
                  <a:lnTo>
                    <a:pt x="2257425" y="104775"/>
                  </a:lnTo>
                  <a:lnTo>
                    <a:pt x="2628900" y="876300"/>
                  </a:lnTo>
                  <a:lnTo>
                    <a:pt x="3305175" y="1143000"/>
                  </a:lnTo>
                  <a:lnTo>
                    <a:pt x="3905250" y="514350"/>
                  </a:lnTo>
                  <a:lnTo>
                    <a:pt x="4676775" y="95250"/>
                  </a:lnTo>
                  <a:lnTo>
                    <a:pt x="5657850" y="228600"/>
                  </a:lnTo>
                  <a:lnTo>
                    <a:pt x="6496050" y="0"/>
                  </a:lnTo>
                  <a:lnTo>
                    <a:pt x="6524625" y="161925"/>
                  </a:lnTo>
                  <a:lnTo>
                    <a:pt x="5553075" y="390525"/>
                  </a:lnTo>
                  <a:lnTo>
                    <a:pt x="4686300" y="257175"/>
                  </a:lnTo>
                  <a:lnTo>
                    <a:pt x="3952875" y="714375"/>
                  </a:lnTo>
                  <a:lnTo>
                    <a:pt x="3352800" y="1333500"/>
                  </a:lnTo>
                  <a:lnTo>
                    <a:pt x="2486025" y="1000125"/>
                  </a:lnTo>
                  <a:lnTo>
                    <a:pt x="2171700" y="371475"/>
                  </a:lnTo>
                  <a:lnTo>
                    <a:pt x="1457325" y="876300"/>
                  </a:lnTo>
                  <a:lnTo>
                    <a:pt x="733425" y="447675"/>
                  </a:lnTo>
                  <a:lnTo>
                    <a:pt x="114300" y="1009650"/>
                  </a:lnTo>
                  <a:lnTo>
                    <a:pt x="0" y="857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V="1">
              <a:off x="1104035" y="390765"/>
              <a:ext cx="124269" cy="992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1219971" y="296194"/>
              <a:ext cx="312614" cy="248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393564" y="370212"/>
              <a:ext cx="401931" cy="331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2056028" y="671447"/>
              <a:ext cx="108735" cy="86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V="1">
              <a:off x="2179900" y="563735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330147" y="459142"/>
              <a:ext cx="118443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V="1">
              <a:off x="2480780" y="35088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V="1">
              <a:off x="2562460" y="276999"/>
              <a:ext cx="128152" cy="104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2740349" y="155883"/>
              <a:ext cx="159219" cy="129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3220929" y="938322"/>
              <a:ext cx="244654" cy="194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382232" y="999085"/>
              <a:ext cx="242713" cy="189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3538160" y="1063415"/>
              <a:ext cx="221354" cy="17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4" idx="14"/>
            </p:cNvCxnSpPr>
            <p:nvPr/>
          </p:nvCxnSpPr>
          <p:spPr>
            <a:xfrm flipH="1" flipV="1">
              <a:off x="3696420" y="1086149"/>
              <a:ext cx="194686" cy="24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V="1">
              <a:off x="4006634" y="995471"/>
              <a:ext cx="122328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V="1">
              <a:off x="4148360" y="829009"/>
              <a:ext cx="133977" cy="110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V="1">
              <a:off x="4292728" y="679590"/>
              <a:ext cx="14368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4460325" y="51223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V="1">
              <a:off x="4613658" y="434086"/>
              <a:ext cx="141745" cy="112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V="1">
              <a:off x="4767403" y="355328"/>
              <a:ext cx="128152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V="1">
              <a:off x="4904175" y="265614"/>
              <a:ext cx="132036" cy="102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V="1">
              <a:off x="5064935" y="185397"/>
              <a:ext cx="120385" cy="95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5181117" y="114810"/>
              <a:ext cx="192228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V="1">
              <a:off x="5374465" y="139636"/>
              <a:ext cx="170869" cy="140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5522293" y="163418"/>
              <a:ext cx="188344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V="1">
              <a:off x="5674357" y="170870"/>
              <a:ext cx="199994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5823522" y="214352"/>
              <a:ext cx="178636" cy="131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V="1">
              <a:off x="5963203" y="214560"/>
              <a:ext cx="184462" cy="144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V="1">
              <a:off x="6141519" y="240763"/>
              <a:ext cx="118444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V="1">
              <a:off x="6291980" y="204045"/>
              <a:ext cx="126211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445782" y="162110"/>
              <a:ext cx="120385" cy="99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6596042" y="117693"/>
              <a:ext cx="133978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979049" y="487372"/>
              <a:ext cx="13203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855276" y="612296"/>
              <a:ext cx="120385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6754065" y="83153"/>
              <a:ext cx="124269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6897513" y="43637"/>
              <a:ext cx="137861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V="1">
              <a:off x="3860270" y="1128656"/>
              <a:ext cx="122328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V="1">
              <a:off x="2764825" y="615921"/>
              <a:ext cx="506783" cy="400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V="1">
              <a:off x="2619667" y="255119"/>
              <a:ext cx="532025" cy="421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917996" y="859447"/>
              <a:ext cx="198053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V="1">
              <a:off x="1658627" y="505654"/>
              <a:ext cx="401931" cy="333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 flipV="1">
              <a:off x="726966" y="721153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6200000" flipV="1">
              <a:off x="616240" y="821039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 bwMode="auto">
          <a:xfrm rot="16200000" flipH="1">
            <a:off x="1907092" y="1219546"/>
            <a:ext cx="1793875" cy="14112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rot="16200000" flipH="1">
            <a:off x="2199193" y="3870670"/>
            <a:ext cx="1504950" cy="119221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16200000" flipH="1">
            <a:off x="1960274" y="2715765"/>
            <a:ext cx="2744788" cy="223678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rot="16200000" flipH="1">
            <a:off x="1303049" y="1728339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2265074" y="2220466"/>
            <a:ext cx="4079875" cy="321627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 rot="5400000" flipH="1" flipV="1">
            <a:off x="5421023" y="4425503"/>
            <a:ext cx="1914525" cy="927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 flipV="1">
            <a:off x="3825297" y="2313695"/>
            <a:ext cx="3351358" cy="3055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16200000" flipV="1">
            <a:off x="2071399" y="2815778"/>
            <a:ext cx="3635375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 bwMode="auto">
          <a:xfrm rot="16200000" flipH="1">
            <a:off x="796637" y="2171252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3529013" y="5195440"/>
            <a:ext cx="307180" cy="18335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476" t="12823" b="16953"/>
          <a:stretch>
            <a:fillRect/>
          </a:stretch>
        </p:blipFill>
        <p:spPr bwMode="auto">
          <a:xfrm>
            <a:off x="1981200" y="2362200"/>
            <a:ext cx="5149101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90281" y="2336007"/>
            <a:ext cx="180975" cy="5634038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3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7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1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51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790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28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67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05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44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49982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21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459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698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36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175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13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652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890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129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36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0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84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08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80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719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57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96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434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73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911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50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88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27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65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104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42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rot="16200000" flipH="1">
            <a:off x="2586832" y="31186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65312" y="2171701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90207" y="2866231"/>
            <a:ext cx="2482850" cy="18780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832894" y="3358356"/>
            <a:ext cx="3327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222" name="TextBox 62"/>
          <p:cNvSpPr txBox="1">
            <a:spLocks noChangeArrowheads="1"/>
          </p:cNvSpPr>
          <p:nvPr/>
        </p:nvSpPr>
        <p:spPr bwMode="auto">
          <a:xfrm>
            <a:off x="3883025" y="3432175"/>
            <a:ext cx="898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ym typeface="Symbol" pitchFamily="18" charset="2"/>
              </a:rPr>
              <a:t></a:t>
            </a:r>
            <a:r>
              <a:rPr lang="en-US" sz="4000" baseline="-25000" dirty="0" err="1" smtClean="0">
                <a:sym typeface="Symbol" pitchFamily="18" charset="2"/>
              </a:rPr>
              <a:t>i</a:t>
            </a:r>
            <a:endParaRPr lang="en-US" sz="4000" baseline="-25000" dirty="0"/>
          </a:p>
        </p:txBody>
      </p:sp>
      <p:sp>
        <p:nvSpPr>
          <p:cNvPr id="521223" name="TextBox 65"/>
          <p:cNvSpPr txBox="1">
            <a:spLocks noChangeArrowheads="1"/>
          </p:cNvSpPr>
          <p:nvPr/>
        </p:nvSpPr>
        <p:spPr bwMode="auto">
          <a:xfrm>
            <a:off x="4668980" y="3449638"/>
            <a:ext cx="900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ym typeface="Symbol" pitchFamily="18" charset="2"/>
              </a:rPr>
              <a:t></a:t>
            </a:r>
            <a:r>
              <a:rPr lang="en-US" sz="4000" baseline="-25000" dirty="0" smtClean="0">
                <a:sym typeface="Symbol" pitchFamily="18" charset="2"/>
              </a:rPr>
              <a:t>r</a:t>
            </a:r>
            <a:endParaRPr lang="en-US" sz="4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A diffuse reflector is ……..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rough surface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 of Reflection, cont.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angle of reflection is equal to the angle of incidence</a:t>
            </a:r>
          </a:p>
          <a:p>
            <a:r>
              <a:rPr lang="en-US" i="1">
                <a:cs typeface="Tahoma" pitchFamily="34" charset="0"/>
              </a:rPr>
              <a:t>θ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’= </a:t>
            </a:r>
            <a:r>
              <a:rPr lang="en-US" i="1">
                <a:cs typeface="Tahoma" pitchFamily="34" charset="0"/>
              </a:rPr>
              <a:t>θ</a:t>
            </a:r>
            <a:r>
              <a:rPr lang="en-US" baseline="-25000">
                <a:cs typeface="Tahoma" pitchFamily="34" charset="0"/>
              </a:rPr>
              <a:t>1</a:t>
            </a:r>
            <a:endParaRPr lang="en-US">
              <a:cs typeface="Tahoma" pitchFamily="34" charset="0"/>
            </a:endParaRPr>
          </a:p>
          <a:p>
            <a:pPr lvl="1"/>
            <a:r>
              <a:rPr lang="en-US">
                <a:cs typeface="Tahoma" pitchFamily="34" charset="0"/>
              </a:rPr>
              <a:t>This relationship is called the </a:t>
            </a:r>
            <a:r>
              <a:rPr lang="en-US" b="1">
                <a:cs typeface="Tahoma" pitchFamily="34" charset="0"/>
              </a:rPr>
              <a:t>Law of Reflection</a:t>
            </a:r>
            <a:endParaRPr lang="en-US">
              <a:cs typeface="Tahoma" pitchFamily="34" charset="0"/>
            </a:endParaRPr>
          </a:p>
          <a:p>
            <a:r>
              <a:rPr lang="en-US">
                <a:cs typeface="Tahoma" pitchFamily="34" charset="0"/>
              </a:rPr>
              <a:t>The incident ray, the reflected ray and the normal are all in the same plane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382000" y="4953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686800" y="2057400"/>
            <a:ext cx="76200" cy="3276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 flipH="1" flipV="1">
            <a:off x="5486400" y="5257800"/>
            <a:ext cx="32004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4191000"/>
            <a:ext cx="16002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68580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72200" y="4191000"/>
            <a:ext cx="6858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 smtClean="0">
                <a:sym typeface="Symbol" pitchFamily="18" charset="2"/>
              </a:rPr>
              <a:t>40.0</a:t>
            </a:r>
            <a:r>
              <a:rPr lang="en-US" b="0" dirty="0" smtClean="0">
                <a:sym typeface="Symbol"/>
              </a:rPr>
              <a:t></a:t>
            </a:r>
            <a:endParaRPr lang="en-US" b="0" baseline="-25000" dirty="0">
              <a:sym typeface="Symbol" pitchFamily="18" charset="2"/>
            </a:endParaRPr>
          </a:p>
        </p:txBody>
      </p:sp>
      <p:sp>
        <p:nvSpPr>
          <p:cNvPr id="25619" name="Arc 19"/>
          <p:cNvSpPr>
            <a:spLocks/>
          </p:cNvSpPr>
          <p:nvPr/>
        </p:nvSpPr>
        <p:spPr bwMode="auto">
          <a:xfrm>
            <a:off x="6288088" y="4648200"/>
            <a:ext cx="571500" cy="228600"/>
          </a:xfrm>
          <a:custGeom>
            <a:avLst/>
            <a:gdLst>
              <a:gd name="G0" fmla="+- 21351 0 0"/>
              <a:gd name="G1" fmla="+- 21600 0 0"/>
              <a:gd name="G2" fmla="+- 21600 0 0"/>
              <a:gd name="T0" fmla="*/ 0 w 25662"/>
              <a:gd name="T1" fmla="*/ 18328 h 21600"/>
              <a:gd name="T2" fmla="*/ 25662 w 25662"/>
              <a:gd name="T3" fmla="*/ 434 h 21600"/>
              <a:gd name="T4" fmla="*/ 21351 w 256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62" h="21600" fill="none" extrusionOk="0">
                <a:moveTo>
                  <a:pt x="0" y="18328"/>
                </a:moveTo>
                <a:cubicBezTo>
                  <a:pt x="1615" y="7785"/>
                  <a:pt x="10685" y="-1"/>
                  <a:pt x="21351" y="0"/>
                </a:cubicBezTo>
                <a:cubicBezTo>
                  <a:pt x="22798" y="0"/>
                  <a:pt x="24243" y="145"/>
                  <a:pt x="25661" y="434"/>
                </a:cubicBezTo>
              </a:path>
              <a:path w="25662" h="21600" stroke="0" extrusionOk="0">
                <a:moveTo>
                  <a:pt x="0" y="18328"/>
                </a:moveTo>
                <a:cubicBezTo>
                  <a:pt x="1615" y="7785"/>
                  <a:pt x="10685" y="-1"/>
                  <a:pt x="21351" y="0"/>
                </a:cubicBezTo>
                <a:cubicBezTo>
                  <a:pt x="22798" y="0"/>
                  <a:pt x="24243" y="145"/>
                  <a:pt x="25661" y="434"/>
                </a:cubicBezTo>
                <a:lnTo>
                  <a:pt x="213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0" y="4557930"/>
            <a:ext cx="18272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40358" y="20690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72821" y="48440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1595" y="3751636"/>
            <a:ext cx="14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Incident Light</a:t>
            </a:r>
            <a:endParaRPr lang="en-US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858000" y="4953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2581" y="4343400"/>
            <a:ext cx="777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1.25m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057400"/>
            <a:ext cx="3505200" cy="3276600"/>
            <a:chOff x="3312" y="1296"/>
            <a:chExt cx="2208" cy="2064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5280" y="312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5472" y="1296"/>
              <a:ext cx="48" cy="20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 flipH="1" flipV="1">
              <a:off x="3456" y="3312"/>
              <a:ext cx="2016" cy="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3312" y="2640"/>
              <a:ext cx="100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4320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V="1">
              <a:off x="4320" y="2496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89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 flipV="1">
              <a:off x="4320" y="1680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88" y="2640"/>
              <a:ext cx="24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 pitchFamily="18" charset="2"/>
                </a:rPr>
                <a:t></a:t>
              </a:r>
              <a:r>
                <a:rPr lang="en-US" baseline="-25000" dirty="0" smtClean="0">
                  <a:sym typeface="Symbol" pitchFamily="18" charset="2"/>
                </a:rPr>
                <a:t>1</a:t>
              </a:r>
              <a:endParaRPr lang="en-US" baseline="-25000" dirty="0">
                <a:sym typeface="Symbol" pitchFamily="18" charset="2"/>
              </a:endParaRP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ym typeface="Symbol" pitchFamily="18" charset="2"/>
                </a:rPr>
                <a:t></a:t>
              </a:r>
              <a:r>
                <a:rPr lang="en-US" b="0" baseline="-25000" dirty="0">
                  <a:sym typeface="Symbol" pitchFamily="18" charset="2"/>
                </a:rPr>
                <a:t>2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4896" y="249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3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4752" y="2160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4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752" y="3072"/>
              <a:ext cx="20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</a:t>
              </a:r>
            </a:p>
          </p:txBody>
        </p:sp>
        <p:sp>
          <p:nvSpPr>
            <p:cNvPr id="25618" name="Arc 18"/>
            <p:cNvSpPr>
              <a:spLocks/>
            </p:cNvSpPr>
            <p:nvPr/>
          </p:nvSpPr>
          <p:spPr bwMode="auto">
            <a:xfrm>
              <a:off x="4320" y="3024"/>
              <a:ext cx="240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28"/>
                <a:gd name="T1" fmla="*/ 0 h 21600"/>
                <a:gd name="T2" fmla="*/ 18628 w 18628"/>
                <a:gd name="T3" fmla="*/ 10666 h 21600"/>
                <a:gd name="T4" fmla="*/ 0 w 186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28" h="21600" fill="none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</a:path>
                <a:path w="18628" h="21600" stroke="0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Arc 19"/>
            <p:cNvSpPr>
              <a:spLocks/>
            </p:cNvSpPr>
            <p:nvPr/>
          </p:nvSpPr>
          <p:spPr bwMode="auto">
            <a:xfrm>
              <a:off x="3961" y="2928"/>
              <a:ext cx="360" cy="144"/>
            </a:xfrm>
            <a:custGeom>
              <a:avLst/>
              <a:gdLst>
                <a:gd name="G0" fmla="+- 21351 0 0"/>
                <a:gd name="G1" fmla="+- 21600 0 0"/>
                <a:gd name="G2" fmla="+- 21600 0 0"/>
                <a:gd name="T0" fmla="*/ 0 w 25662"/>
                <a:gd name="T1" fmla="*/ 18328 h 21600"/>
                <a:gd name="T2" fmla="*/ 25662 w 25662"/>
                <a:gd name="T3" fmla="*/ 434 h 21600"/>
                <a:gd name="T4" fmla="*/ 21351 w 256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62" h="21600" fill="none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</a:path>
                <a:path w="25662" h="21600" stroke="0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  <a:lnTo>
                    <a:pt x="213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Arc 20"/>
            <p:cNvSpPr>
              <a:spLocks/>
            </p:cNvSpPr>
            <p:nvPr/>
          </p:nvSpPr>
          <p:spPr bwMode="auto">
            <a:xfrm>
              <a:off x="5088" y="2505"/>
              <a:ext cx="279" cy="181"/>
            </a:xfrm>
            <a:custGeom>
              <a:avLst/>
              <a:gdLst>
                <a:gd name="G0" fmla="+- 21600 0 0"/>
                <a:gd name="G1" fmla="+- 2711 0 0"/>
                <a:gd name="G2" fmla="+- 21600 0 0"/>
                <a:gd name="T0" fmla="*/ 9177 w 21600"/>
                <a:gd name="T1" fmla="*/ 20381 h 20381"/>
                <a:gd name="T2" fmla="*/ 171 w 21600"/>
                <a:gd name="T3" fmla="*/ 0 h 20381"/>
                <a:gd name="T4" fmla="*/ 21600 w 21600"/>
                <a:gd name="T5" fmla="*/ 2711 h 20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81" fill="none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</a:path>
                <a:path w="21600" h="20381" stroke="0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  <a:lnTo>
                    <a:pt x="21600" y="271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Arc 21"/>
            <p:cNvSpPr>
              <a:spLocks/>
            </p:cNvSpPr>
            <p:nvPr/>
          </p:nvSpPr>
          <p:spPr bwMode="auto">
            <a:xfrm>
              <a:off x="5040" y="2292"/>
              <a:ext cx="279" cy="197"/>
            </a:xfrm>
            <a:custGeom>
              <a:avLst/>
              <a:gdLst>
                <a:gd name="G0" fmla="+- 21600 0 0"/>
                <a:gd name="G1" fmla="+- 17308 0 0"/>
                <a:gd name="G2" fmla="+- 21600 0 0"/>
                <a:gd name="T0" fmla="*/ 546 w 21600"/>
                <a:gd name="T1" fmla="*/ 22132 h 22132"/>
                <a:gd name="T2" fmla="*/ 8678 w 21600"/>
                <a:gd name="T3" fmla="*/ 0 h 22132"/>
                <a:gd name="T4" fmla="*/ 21600 w 21600"/>
                <a:gd name="T5" fmla="*/ 17308 h 2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32" fill="none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</a:path>
                <a:path w="21600" h="22132" stroke="0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  <a:lnTo>
                    <a:pt x="21600" y="1730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Arc 22"/>
            <p:cNvSpPr>
              <a:spLocks/>
            </p:cNvSpPr>
            <p:nvPr/>
          </p:nvSpPr>
          <p:spPr bwMode="auto">
            <a:xfrm>
              <a:off x="4464" y="3072"/>
              <a:ext cx="278" cy="212"/>
            </a:xfrm>
            <a:custGeom>
              <a:avLst/>
              <a:gdLst>
                <a:gd name="G0" fmla="+- 0 0 0"/>
                <a:gd name="G1" fmla="+- 12454 0 0"/>
                <a:gd name="G2" fmla="+- 21600 0 0"/>
                <a:gd name="T0" fmla="*/ 17648 w 21600"/>
                <a:gd name="T1" fmla="*/ 0 h 23846"/>
                <a:gd name="T2" fmla="*/ 18351 w 21600"/>
                <a:gd name="T3" fmla="*/ 23846 h 23846"/>
                <a:gd name="T4" fmla="*/ 0 w 21600"/>
                <a:gd name="T5" fmla="*/ 12454 h 23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46" fill="none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</a:path>
                <a:path w="21600" h="23846" stroke="0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  <a:lnTo>
                    <a:pt x="0" y="124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3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rn_c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019800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Retroreflectors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9" name="Picture 7" descr="refle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971800"/>
            <a:ext cx="3962400" cy="30622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476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Apollo Retro-reflectors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140" name="Picture 4" descr="moon_annot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5305425" cy="4962525"/>
          </a:xfrm>
          <a:prstGeom prst="rect">
            <a:avLst/>
          </a:prstGeom>
          <a:noFill/>
        </p:spPr>
      </p:pic>
      <p:pic>
        <p:nvPicPr>
          <p:cNvPr id="91141" name="Picture 5" descr="lunar_reflec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2673350" cy="2743200"/>
          </a:xfrm>
          <a:prstGeom prst="rect">
            <a:avLst/>
          </a:prstGeom>
          <a:noFill/>
        </p:spPr>
      </p:pic>
      <p:pic>
        <p:nvPicPr>
          <p:cNvPr id="91142" name="Picture 6" descr="A15_LRRRfu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429000"/>
            <a:ext cx="2747963" cy="279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581400" cy="63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at Home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/>
              <a:t>Amateur Radio Moonbounce Communication</a:t>
            </a:r>
          </a:p>
        </p:txBody>
      </p:sp>
      <p:pic>
        <p:nvPicPr>
          <p:cNvPr id="174084" name="Picture 4" descr="W5UN-QS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371600"/>
            <a:ext cx="4800600" cy="3071813"/>
          </a:xfrm>
          <a:prstGeom prst="rect">
            <a:avLst/>
          </a:prstGeom>
          <a:noFill/>
        </p:spPr>
      </p:pic>
      <p:pic>
        <p:nvPicPr>
          <p:cNvPr id="174085" name="Picture 5" descr="SM2CEW-anten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267200"/>
            <a:ext cx="3124200" cy="2349500"/>
          </a:xfrm>
          <a:prstGeom prst="rect">
            <a:avLst/>
          </a:prstGeom>
          <a:noFill/>
        </p:spPr>
      </p:pic>
      <p:pic>
        <p:nvPicPr>
          <p:cNvPr id="174087" name="Picture 7" descr="SM2CEW-Shack-lr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3657600" cy="2743200"/>
          </a:xfrm>
          <a:prstGeom prst="rect">
            <a:avLst/>
          </a:prstGeom>
          <a:noFill/>
        </p:spPr>
      </p:pic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228600" y="6172200"/>
            <a:ext cx="3352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0"/>
              <a:t>http://www.arrl.org/news/features/2002/01/21/1/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 Mirror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2239963"/>
          </a:xfrm>
        </p:spPr>
        <p:txBody>
          <a:bodyPr/>
          <a:lstStyle/>
          <a:p>
            <a:r>
              <a:rPr lang="en-US"/>
              <a:t>A high-tech example is the new micro-mirror arrays</a:t>
            </a:r>
          </a:p>
          <a:p>
            <a:pPr lvl="1"/>
            <a:r>
              <a:rPr lang="en-US"/>
              <a:t>ITT version</a:t>
            </a:r>
          </a:p>
          <a:p>
            <a:pPr lvl="1"/>
            <a:endParaRPr lang="en-US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343400"/>
            <a:ext cx="2219325" cy="100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4391025"/>
            <a:ext cx="2209800" cy="952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9094" name="Freeform 6"/>
          <p:cNvSpPr>
            <a:spLocks/>
          </p:cNvSpPr>
          <p:nvPr/>
        </p:nvSpPr>
        <p:spPr bwMode="auto">
          <a:xfrm>
            <a:off x="644525" y="4622800"/>
            <a:ext cx="268288" cy="555625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644525" y="5019675"/>
            <a:ext cx="1588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609600" y="5541963"/>
            <a:ext cx="71438" cy="15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630238" y="5607050"/>
            <a:ext cx="39687" cy="15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95775" y="3819525"/>
            <a:ext cx="1295400" cy="1079500"/>
            <a:chOff x="2880" y="2304"/>
            <a:chExt cx="816" cy="680"/>
          </a:xfrm>
        </p:grpSpPr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 flipH="1" flipV="1">
              <a:off x="3312" y="2304"/>
              <a:ext cx="0" cy="44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 flipH="1">
              <a:off x="3252" y="2318"/>
              <a:ext cx="0" cy="55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 flipV="1">
              <a:off x="3264" y="2366"/>
              <a:ext cx="240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 flipH="1" flipV="1">
              <a:off x="3072" y="2366"/>
              <a:ext cx="183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 flipH="1" flipV="1">
              <a:off x="2880" y="2366"/>
              <a:ext cx="360" cy="5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 flipV="1">
              <a:off x="3258" y="2366"/>
              <a:ext cx="438" cy="6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14600" y="3810000"/>
            <a:ext cx="381000" cy="1066800"/>
            <a:chOff x="1632" y="2448"/>
            <a:chExt cx="240" cy="672"/>
          </a:xfrm>
        </p:grpSpPr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>
              <a:off x="1632" y="2466"/>
              <a:ext cx="96" cy="6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 flipH="1">
              <a:off x="1776" y="2448"/>
              <a:ext cx="96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838200" y="532765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Off-State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09" name="AutoShape 21"/>
          <p:cNvSpPr>
            <a:spLocks/>
          </p:cNvSpPr>
          <p:nvPr/>
        </p:nvSpPr>
        <p:spPr bwMode="auto">
          <a:xfrm>
            <a:off x="533400" y="3962400"/>
            <a:ext cx="1143000" cy="304800"/>
          </a:xfrm>
          <a:prstGeom prst="borderCallout2">
            <a:avLst>
              <a:gd name="adj1" fmla="val 37500"/>
              <a:gd name="adj2" fmla="val 106667"/>
              <a:gd name="adj3" fmla="val 37500"/>
              <a:gd name="adj4" fmla="val 126389"/>
              <a:gd name="adj5" fmla="val 140625"/>
              <a:gd name="adj6" fmla="val 13611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/>
          <a:lstStyle/>
          <a:p>
            <a:r>
              <a:rPr lang="en-US" sz="1100" b="0">
                <a:latin typeface="Times New Roman" pitchFamily="18" charset="0"/>
              </a:rPr>
              <a:t>Metal “Mirror”</a:t>
            </a: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3473450" y="5326063"/>
            <a:ext cx="2165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On-State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11" name="Freeform 23"/>
          <p:cNvSpPr>
            <a:spLocks/>
          </p:cNvSpPr>
          <p:nvPr/>
        </p:nvSpPr>
        <p:spPr bwMode="auto">
          <a:xfrm>
            <a:off x="3362325" y="4648200"/>
            <a:ext cx="263525" cy="609600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112" name="Oval 24"/>
          <p:cNvSpPr>
            <a:spLocks noChangeArrowheads="1"/>
          </p:cNvSpPr>
          <p:nvPr/>
        </p:nvSpPr>
        <p:spPr bwMode="auto">
          <a:xfrm>
            <a:off x="3200400" y="4814888"/>
            <a:ext cx="342900" cy="2905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228975" y="4875213"/>
            <a:ext cx="304800" cy="288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0">
                <a:solidFill>
                  <a:schemeClr val="bg2"/>
                </a:solidFill>
                <a:latin typeface="Times New Roman" pitchFamily="18" charset="0"/>
              </a:rPr>
              <a:t>+-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867400" y="5272088"/>
            <a:ext cx="25908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6 channel GEMS Device</a:t>
            </a:r>
          </a:p>
          <a:p>
            <a:pPr eaLnBrk="0" hangingPunct="0"/>
            <a:r>
              <a:rPr lang="en-US" sz="1100" b="0">
                <a:solidFill>
                  <a:schemeClr val="bg2"/>
                </a:solidFill>
                <a:latin typeface="Times New Roman" pitchFamily="18" charset="0"/>
              </a:rPr>
              <a:t>(50 Channel Device is in Development)</a:t>
            </a:r>
          </a:p>
        </p:txBody>
      </p:sp>
      <p:pic>
        <p:nvPicPr>
          <p:cNvPr id="89115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914775"/>
            <a:ext cx="1676400" cy="1365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82494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425" y="1189038"/>
            <a:ext cx="5135563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308100"/>
            <a:ext cx="4305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7090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543800" cy="238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85800"/>
            <a:ext cx="74608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8" y="2362200"/>
            <a:ext cx="8716076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7315200" cy="367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33982"/>
            <a:ext cx="7086600" cy="309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400" cy="349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321593" y="396478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843088" y="3279775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29162" y="3711576"/>
            <a:ext cx="180975" cy="5632450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1"/>
              <a:ext cx="180753" cy="5623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8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41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84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268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696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812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55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98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40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83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50026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69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512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754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97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240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83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726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968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211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454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97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940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182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25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668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11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53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396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39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882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25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67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10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53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096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39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729581" y="449183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527300" y="44942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04194" y="3547269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263900" y="44815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241550" y="3130550"/>
            <a:ext cx="219551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930775" y="4495800"/>
            <a:ext cx="217646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326607" y="3931443"/>
            <a:ext cx="2825750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V="1">
            <a:off x="2160588" y="3686175"/>
            <a:ext cx="1468437" cy="121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2478088" y="4094163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2825750" y="4516438"/>
            <a:ext cx="1468438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91150" y="3708400"/>
            <a:ext cx="1308100" cy="1084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29088" y="4240213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048250" y="4160838"/>
            <a:ext cx="1309688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76775" y="4627563"/>
            <a:ext cx="1308100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2" name="TextBox 89"/>
          <p:cNvSpPr txBox="1">
            <a:spLocks noChangeArrowheads="1"/>
          </p:cNvSpPr>
          <p:nvPr/>
        </p:nvSpPr>
        <p:spPr bwMode="auto">
          <a:xfrm>
            <a:off x="2184400" y="1319213"/>
            <a:ext cx="2727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Wave Crests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2789238" y="2535238"/>
            <a:ext cx="1266825" cy="250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8162" idx="2"/>
          </p:cNvCxnSpPr>
          <p:nvPr/>
        </p:nvCxnSpPr>
        <p:spPr>
          <a:xfrm rot="16200000" flipH="1">
            <a:off x="2751138" y="2824163"/>
            <a:ext cx="2001837" cy="4079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18162" idx="2"/>
          </p:cNvCxnSpPr>
          <p:nvPr/>
        </p:nvCxnSpPr>
        <p:spPr>
          <a:xfrm rot="16200000" flipH="1">
            <a:off x="3224213" y="2351088"/>
            <a:ext cx="2076450" cy="1428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6" name="TextBox 99"/>
          <p:cNvSpPr txBox="1">
            <a:spLocks noChangeArrowheads="1"/>
          </p:cNvSpPr>
          <p:nvPr/>
        </p:nvSpPr>
        <p:spPr bwMode="auto">
          <a:xfrm>
            <a:off x="5514975" y="1320800"/>
            <a:ext cx="1127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18166" idx="2"/>
          </p:cNvCxnSpPr>
          <p:nvPr/>
        </p:nvCxnSpPr>
        <p:spPr>
          <a:xfrm rot="16200000" flipH="1">
            <a:off x="5359400" y="2747963"/>
            <a:ext cx="2119313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18166" idx="2"/>
          </p:cNvCxnSpPr>
          <p:nvPr/>
        </p:nvCxnSpPr>
        <p:spPr>
          <a:xfrm rot="5400000">
            <a:off x="5194300" y="2679700"/>
            <a:ext cx="1535113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9.1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A specular reflector is ……..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rough surface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087437" y="3978276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493419" y="3725069"/>
            <a:ext cx="180975" cy="5634037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2" y="9759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2" y="11283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2" y="128074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2" y="143313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2" y="158551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2" y="173790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2" y="189028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2" y="204267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2" y="219505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2" y="234744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2" y="249982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2" y="265221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2" y="280459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2" y="295698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2" y="310936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2" y="326175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2" y="341413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2" y="356652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2" y="371890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2" y="387129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2" y="40236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2" y="41760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2" y="4328450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2" y="4480835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1" y="463480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1" y="478719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1" y="493957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1" y="509196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1" y="524434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1" y="539673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1" y="554911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1" y="570150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1" y="585388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1" y="600627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1" y="615865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1" y="631104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1" y="646342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494631" y="4506120"/>
            <a:ext cx="2193925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290762" y="4508501"/>
            <a:ext cx="2195513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570037" y="356076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028156" y="4495007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005807" y="31440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695825" y="4510088"/>
            <a:ext cx="2174875" cy="1660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092451" y="3944937"/>
            <a:ext cx="2824162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3894138" y="4254500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203" name="TextBox 99"/>
          <p:cNvSpPr txBox="1">
            <a:spLocks noChangeArrowheads="1"/>
          </p:cNvSpPr>
          <p:nvPr/>
        </p:nvSpPr>
        <p:spPr bwMode="auto">
          <a:xfrm>
            <a:off x="5278438" y="1335088"/>
            <a:ext cx="11287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20203" idx="2"/>
          </p:cNvCxnSpPr>
          <p:nvPr/>
        </p:nvCxnSpPr>
        <p:spPr>
          <a:xfrm rot="16200000" flipH="1">
            <a:off x="5124451" y="2762250"/>
            <a:ext cx="2119312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20203" idx="2"/>
          </p:cNvCxnSpPr>
          <p:nvPr/>
        </p:nvCxnSpPr>
        <p:spPr>
          <a:xfrm rot="5400000">
            <a:off x="4959351" y="2693987"/>
            <a:ext cx="1535112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247</Words>
  <Application>Microsoft Office PowerPoint</Application>
  <PresentationFormat>On-screen Show (4:3)</PresentationFormat>
  <Paragraphs>62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9.1</vt:lpstr>
      <vt:lpstr>PowerPoint Presentation</vt:lpstr>
      <vt:lpstr>PowerPoint Presentation</vt:lpstr>
      <vt:lpstr>PowerPoint Presentation</vt:lpstr>
      <vt:lpstr>PowerPoint Presentation</vt:lpstr>
      <vt:lpstr>Question 9.2</vt:lpstr>
      <vt:lpstr>Law of Reflection, cont.</vt:lpstr>
      <vt:lpstr>Retroreflection</vt:lpstr>
      <vt:lpstr>Retroreflection</vt:lpstr>
      <vt:lpstr>PowerPoint Presentation</vt:lpstr>
      <vt:lpstr>Retroreflectors</vt:lpstr>
      <vt:lpstr>Apollo Retro-reflectors</vt:lpstr>
      <vt:lpstr>Try it at Home</vt:lpstr>
      <vt:lpstr>Micro Mirror Arrays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9</cp:revision>
  <dcterms:created xsi:type="dcterms:W3CDTF">2011-10-01T16:15:59Z</dcterms:created>
  <dcterms:modified xsi:type="dcterms:W3CDTF">2014-01-29T23:42:36Z</dcterms:modified>
</cp:coreProperties>
</file>