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63" r:id="rId4"/>
    <p:sldId id="259" r:id="rId5"/>
    <p:sldId id="260" r:id="rId6"/>
    <p:sldId id="257" r:id="rId7"/>
    <p:sldId id="258" r:id="rId8"/>
    <p:sldId id="264" r:id="rId9"/>
    <p:sldId id="265" r:id="rId10"/>
    <p:sldId id="261" r:id="rId1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13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74E73DB-DBB2-4ACE-957D-285C05C6BACC}" type="datetimeFigureOut">
              <a:rPr lang="en-US" smtClean="0"/>
              <a:pPr/>
              <a:t>5/19/2014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4A21F1-2740-4BC3-B9F3-072B91B13EC1}" type="slidenum">
              <a:rPr lang="en-US" smtClean="0"/>
              <a:pPr/>
              <a:t>‹#›</a:t>
            </a:fld>
            <a:endParaRPr lang="en-US"/>
          </a:p>
        </p:txBody>
      </p:sp>
    </p:spTree>
    <p:extLst>
      <p:ext uri="{BB962C8B-B14F-4D97-AF65-F5344CB8AC3E}">
        <p14:creationId xmlns:p14="http://schemas.microsoft.com/office/powerpoint/2010/main" val="4210167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4D0358-3329-469A-BCA1-D8D8893B4564}"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79DAC6-E98C-47E3-9EFD-73B2CA790042}" type="datetimeFigureOut">
              <a:rPr lang="en-US" smtClean="0"/>
              <a:pPr/>
              <a:t>5/19/2014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9DAC6-E98C-47E3-9EFD-73B2CA790042}" type="datetimeFigureOut">
              <a:rPr lang="en-US" smtClean="0"/>
              <a:pPr/>
              <a:t>5/19/2014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9DAC6-E98C-47E3-9EFD-73B2CA790042}" type="datetimeFigureOut">
              <a:rPr lang="en-US" smtClean="0"/>
              <a:pPr/>
              <a:t>5/19/2014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AA56286-A981-4095-9D47-F7358FA48D0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9DAC6-E98C-47E3-9EFD-73B2CA790042}" type="datetimeFigureOut">
              <a:rPr lang="en-US" smtClean="0"/>
              <a:pPr/>
              <a:t>5/19/2014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9DAC6-E98C-47E3-9EFD-73B2CA790042}" type="datetimeFigureOut">
              <a:rPr lang="en-US" smtClean="0"/>
              <a:pPr/>
              <a:t>5/19/2014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9DAC6-E98C-47E3-9EFD-73B2CA790042}" type="datetimeFigureOut">
              <a:rPr lang="en-US" smtClean="0"/>
              <a:pPr/>
              <a:t>5/19/2014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9DAC6-E98C-47E3-9EFD-73B2CA790042}" type="datetimeFigureOut">
              <a:rPr lang="en-US" smtClean="0"/>
              <a:pPr/>
              <a:t>5/19/2014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9DAC6-E98C-47E3-9EFD-73B2CA790042}" type="datetimeFigureOut">
              <a:rPr lang="en-US" smtClean="0"/>
              <a:pPr/>
              <a:t>5/19/2014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9DAC6-E98C-47E3-9EFD-73B2CA790042}" type="datetimeFigureOut">
              <a:rPr lang="en-US" smtClean="0"/>
              <a:pPr/>
              <a:t>5/19/2014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9DAC6-E98C-47E3-9EFD-73B2CA790042}" type="datetimeFigureOut">
              <a:rPr lang="en-US" smtClean="0"/>
              <a:pPr/>
              <a:t>5/19/2014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9DAC6-E98C-47E3-9EFD-73B2CA790042}" type="datetimeFigureOut">
              <a:rPr lang="en-US" smtClean="0"/>
              <a:pPr/>
              <a:t>5/19/2014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9DAC6-E98C-47E3-9EFD-73B2CA790042}" type="datetimeFigureOut">
              <a:rPr lang="en-US" smtClean="0"/>
              <a:pPr/>
              <a:t>5/19/2014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A98A8-36FF-40E1-A4FB-308FA0B82C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09625" y="1109663"/>
            <a:ext cx="7524750" cy="46386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2.bp.blogspot.com/-FD-fCN20D0g/UY20rE7AtCI/AAAAAAAAE0I/gDs_VMWxIeE/s1600/zeiss-touit-32mm-planar-cutaw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1551"/>
            <a:ext cx="7315200" cy="61030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62200" y="6324600"/>
            <a:ext cx="3518399" cy="369332"/>
          </a:xfrm>
          <a:prstGeom prst="rect">
            <a:avLst/>
          </a:prstGeom>
        </p:spPr>
        <p:txBody>
          <a:bodyPr wrap="none">
            <a:spAutoFit/>
          </a:bodyPr>
          <a:lstStyle/>
          <a:p>
            <a:r>
              <a:rPr lang="en-US" dirty="0"/>
              <a:t>http://sonyalphanex.blogspot.com/</a:t>
            </a:r>
          </a:p>
        </p:txBody>
      </p:sp>
    </p:spTree>
    <p:extLst>
      <p:ext uri="{BB962C8B-B14F-4D97-AF65-F5344CB8AC3E}">
        <p14:creationId xmlns:p14="http://schemas.microsoft.com/office/powerpoint/2010/main" val="252409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www.imaging-resource.com/PRODS/NEX5/znew5phantom_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317"/>
            <a:ext cx="8153400" cy="71423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82938" y="6211669"/>
            <a:ext cx="4572000" cy="646331"/>
          </a:xfrm>
          <a:prstGeom prst="rect">
            <a:avLst/>
          </a:prstGeom>
        </p:spPr>
        <p:txBody>
          <a:bodyPr>
            <a:spAutoFit/>
          </a:bodyPr>
          <a:lstStyle/>
          <a:p>
            <a:r>
              <a:rPr lang="en-US" dirty="0"/>
              <a:t>http://www.imaging-resource.com/PRODS/NEX5/NEX5A.HTM</a:t>
            </a:r>
          </a:p>
        </p:txBody>
      </p:sp>
    </p:spTree>
    <p:extLst>
      <p:ext uri="{BB962C8B-B14F-4D97-AF65-F5344CB8AC3E}">
        <p14:creationId xmlns:p14="http://schemas.microsoft.com/office/powerpoint/2010/main" val="78275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Box 13"/>
          <p:cNvSpPr txBox="1">
            <a:spLocks noChangeArrowheads="1"/>
          </p:cNvSpPr>
          <p:nvPr/>
        </p:nvSpPr>
        <p:spPr bwMode="auto">
          <a:xfrm>
            <a:off x="6350380" y="3140075"/>
            <a:ext cx="293671" cy="276999"/>
          </a:xfrm>
          <a:prstGeom prst="rect">
            <a:avLst/>
          </a:prstGeom>
          <a:noFill/>
          <a:ln w="9525" algn="ctr">
            <a:noFill/>
            <a:miter lim="800000"/>
            <a:headEnd/>
            <a:tailEnd/>
          </a:ln>
        </p:spPr>
        <p:txBody>
          <a:bodyPr wrap="none">
            <a:spAutoFit/>
          </a:bodyPr>
          <a:lstStyle/>
          <a:p>
            <a:r>
              <a:rPr lang="en-US" sz="1200" dirty="0" smtClean="0"/>
              <a:t>f</a:t>
            </a:r>
            <a:r>
              <a:rPr lang="en-US" sz="1200" baseline="-25000" dirty="0"/>
              <a:t>2</a:t>
            </a:r>
          </a:p>
        </p:txBody>
      </p:sp>
      <p:sp>
        <p:nvSpPr>
          <p:cNvPr id="50" name="Text Box 13"/>
          <p:cNvSpPr txBox="1">
            <a:spLocks noChangeArrowheads="1"/>
          </p:cNvSpPr>
          <p:nvPr/>
        </p:nvSpPr>
        <p:spPr bwMode="auto">
          <a:xfrm>
            <a:off x="5045459" y="2840030"/>
            <a:ext cx="293671" cy="276999"/>
          </a:xfrm>
          <a:prstGeom prst="rect">
            <a:avLst/>
          </a:prstGeom>
          <a:noFill/>
          <a:ln w="9525" algn="ctr">
            <a:noFill/>
            <a:miter lim="800000"/>
            <a:headEnd/>
            <a:tailEnd/>
          </a:ln>
        </p:spPr>
        <p:txBody>
          <a:bodyPr wrap="none">
            <a:spAutoFit/>
          </a:bodyPr>
          <a:lstStyle/>
          <a:p>
            <a:r>
              <a:rPr lang="en-US" sz="1200" dirty="0" smtClean="0"/>
              <a:t>f</a:t>
            </a:r>
            <a:r>
              <a:rPr lang="en-US" sz="1200" baseline="-25000" dirty="0"/>
              <a:t>2</a:t>
            </a:r>
          </a:p>
        </p:txBody>
      </p:sp>
      <p:sp>
        <p:nvSpPr>
          <p:cNvPr id="48" name="Text Box 13"/>
          <p:cNvSpPr txBox="1">
            <a:spLocks noChangeArrowheads="1"/>
          </p:cNvSpPr>
          <p:nvPr/>
        </p:nvSpPr>
        <p:spPr bwMode="auto">
          <a:xfrm>
            <a:off x="2654680" y="3140075"/>
            <a:ext cx="293670" cy="276999"/>
          </a:xfrm>
          <a:prstGeom prst="rect">
            <a:avLst/>
          </a:prstGeom>
          <a:noFill/>
          <a:ln w="9525" algn="ctr">
            <a:noFill/>
            <a:miter lim="800000"/>
            <a:headEnd/>
            <a:tailEnd/>
          </a:ln>
        </p:spPr>
        <p:txBody>
          <a:bodyPr wrap="none">
            <a:spAutoFit/>
          </a:bodyPr>
          <a:lstStyle/>
          <a:p>
            <a:r>
              <a:rPr lang="en-US" sz="1200" dirty="0" smtClean="0"/>
              <a:t>f</a:t>
            </a:r>
            <a:r>
              <a:rPr lang="en-US" sz="1200" baseline="-25000" dirty="0" smtClean="0"/>
              <a:t>1</a:t>
            </a:r>
            <a:endParaRPr lang="en-US" sz="1200" baseline="-25000" dirty="0"/>
          </a:p>
        </p:txBody>
      </p:sp>
      <p:sp>
        <p:nvSpPr>
          <p:cNvPr id="49" name="Text Box 13"/>
          <p:cNvSpPr txBox="1">
            <a:spLocks noChangeArrowheads="1"/>
          </p:cNvSpPr>
          <p:nvPr/>
        </p:nvSpPr>
        <p:spPr bwMode="auto">
          <a:xfrm>
            <a:off x="3845305" y="2840030"/>
            <a:ext cx="293670" cy="276999"/>
          </a:xfrm>
          <a:prstGeom prst="rect">
            <a:avLst/>
          </a:prstGeom>
          <a:noFill/>
          <a:ln w="9525" algn="ctr">
            <a:noFill/>
            <a:miter lim="800000"/>
            <a:headEnd/>
            <a:tailEnd/>
          </a:ln>
        </p:spPr>
        <p:txBody>
          <a:bodyPr wrap="none">
            <a:spAutoFit/>
          </a:bodyPr>
          <a:lstStyle/>
          <a:p>
            <a:r>
              <a:rPr lang="en-US" sz="1200" dirty="0" smtClean="0"/>
              <a:t>f</a:t>
            </a:r>
            <a:r>
              <a:rPr lang="en-US" sz="1200" baseline="-25000" dirty="0" smtClean="0"/>
              <a:t>1</a:t>
            </a:r>
            <a:endParaRPr lang="en-US" sz="1200" baseline="-25000" dirty="0"/>
          </a:p>
        </p:txBody>
      </p:sp>
      <p:sp>
        <p:nvSpPr>
          <p:cNvPr id="20482" name="Footer Placeholder 4"/>
          <p:cNvSpPr>
            <a:spLocks noGrp="1"/>
          </p:cNvSpPr>
          <p:nvPr>
            <p:ph type="ftr" sz="quarter" idx="11"/>
          </p:nvPr>
        </p:nvSpPr>
        <p:spPr>
          <a:noFill/>
        </p:spPr>
        <p:txBody>
          <a:bodyPr/>
          <a:lstStyle/>
          <a:p>
            <a:r>
              <a:rPr lang="en-US" dirty="0" smtClean="0"/>
              <a:t>R. Todd Lines</a:t>
            </a:r>
          </a:p>
        </p:txBody>
      </p:sp>
      <p:sp>
        <p:nvSpPr>
          <p:cNvPr id="20485" name="Freeform 4"/>
          <p:cNvSpPr>
            <a:spLocks/>
          </p:cNvSpPr>
          <p:nvPr/>
        </p:nvSpPr>
        <p:spPr bwMode="auto">
          <a:xfrm>
            <a:off x="5677271" y="221694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6" name="Freeform 5"/>
          <p:cNvSpPr>
            <a:spLocks/>
          </p:cNvSpPr>
          <p:nvPr/>
        </p:nvSpPr>
        <p:spPr bwMode="auto">
          <a:xfrm>
            <a:off x="3226162" y="221694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7" name="Line 6"/>
          <p:cNvSpPr>
            <a:spLocks noChangeShapeType="1"/>
          </p:cNvSpPr>
          <p:nvPr/>
        </p:nvSpPr>
        <p:spPr bwMode="auto">
          <a:xfrm>
            <a:off x="1302121" y="3132138"/>
            <a:ext cx="7153275" cy="0"/>
          </a:xfrm>
          <a:prstGeom prst="line">
            <a:avLst/>
          </a:prstGeom>
          <a:noFill/>
          <a:ln w="9525">
            <a:solidFill>
              <a:schemeClr val="tx1"/>
            </a:solidFill>
            <a:miter lim="800000"/>
            <a:headEnd/>
            <a:tailEnd/>
          </a:ln>
        </p:spPr>
        <p:txBody>
          <a:bodyPr wrap="none" anchor="ctr"/>
          <a:lstStyle/>
          <a:p>
            <a:endParaRPr lang="en-US"/>
          </a:p>
        </p:txBody>
      </p:sp>
      <p:sp>
        <p:nvSpPr>
          <p:cNvPr id="20488" name="Text Box 7"/>
          <p:cNvSpPr txBox="1">
            <a:spLocks noChangeArrowheads="1"/>
          </p:cNvSpPr>
          <p:nvPr/>
        </p:nvSpPr>
        <p:spPr bwMode="auto">
          <a:xfrm>
            <a:off x="1883991" y="3113741"/>
            <a:ext cx="449161" cy="369332"/>
          </a:xfrm>
          <a:prstGeom prst="rect">
            <a:avLst/>
          </a:prstGeom>
          <a:noFill/>
          <a:ln w="9525" algn="ctr">
            <a:noFill/>
            <a:miter lim="800000"/>
            <a:headEnd/>
            <a:tailEnd/>
          </a:ln>
        </p:spPr>
        <p:txBody>
          <a:bodyPr wrap="none">
            <a:spAutoFit/>
          </a:bodyPr>
          <a:lstStyle/>
          <a:p>
            <a:r>
              <a:rPr lang="en-US" sz="1800" dirty="0" smtClean="0"/>
              <a:t>O</a:t>
            </a:r>
            <a:r>
              <a:rPr lang="en-US" sz="1800" baseline="-25000" dirty="0" smtClean="0"/>
              <a:t>1</a:t>
            </a:r>
            <a:endParaRPr lang="en-US" sz="1800" baseline="-25000" dirty="0"/>
          </a:p>
        </p:txBody>
      </p:sp>
      <p:sp>
        <p:nvSpPr>
          <p:cNvPr id="20489" name="Line 8"/>
          <p:cNvSpPr>
            <a:spLocks noChangeShapeType="1"/>
          </p:cNvSpPr>
          <p:nvPr/>
        </p:nvSpPr>
        <p:spPr bwMode="auto">
          <a:xfrm>
            <a:off x="2075234" y="2755901"/>
            <a:ext cx="1315666" cy="1587"/>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0" name="Line 9"/>
          <p:cNvSpPr>
            <a:spLocks noChangeShapeType="1"/>
          </p:cNvSpPr>
          <p:nvPr/>
        </p:nvSpPr>
        <p:spPr bwMode="auto">
          <a:xfrm>
            <a:off x="2060947" y="2760663"/>
            <a:ext cx="1344241" cy="69215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1" name="Line 10"/>
          <p:cNvSpPr>
            <a:spLocks noChangeShapeType="1"/>
          </p:cNvSpPr>
          <p:nvPr/>
        </p:nvSpPr>
        <p:spPr bwMode="auto">
          <a:xfrm>
            <a:off x="3386138" y="2762250"/>
            <a:ext cx="1656509" cy="1029821"/>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2" name="Line 11"/>
          <p:cNvSpPr>
            <a:spLocks noChangeShapeType="1"/>
          </p:cNvSpPr>
          <p:nvPr/>
        </p:nvSpPr>
        <p:spPr bwMode="auto">
          <a:xfrm>
            <a:off x="2041896"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493" name="Line 12"/>
          <p:cNvSpPr>
            <a:spLocks noChangeShapeType="1"/>
          </p:cNvSpPr>
          <p:nvPr/>
        </p:nvSpPr>
        <p:spPr bwMode="auto">
          <a:xfrm flipV="1">
            <a:off x="2051421" y="4155003"/>
            <a:ext cx="131921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494" name="Text Box 13"/>
          <p:cNvSpPr txBox="1">
            <a:spLocks noChangeArrowheads="1"/>
          </p:cNvSpPr>
          <p:nvPr/>
        </p:nvSpPr>
        <p:spPr bwMode="auto">
          <a:xfrm>
            <a:off x="2340645" y="4021138"/>
            <a:ext cx="397866" cy="369332"/>
          </a:xfrm>
          <a:prstGeom prst="rect">
            <a:avLst/>
          </a:prstGeom>
          <a:solidFill>
            <a:schemeClr val="bg1"/>
          </a:solidFill>
          <a:ln w="9525" algn="ctr">
            <a:noFill/>
            <a:miter lim="800000"/>
            <a:headEnd/>
            <a:tailEnd/>
          </a:ln>
        </p:spPr>
        <p:txBody>
          <a:bodyPr wrap="none">
            <a:spAutoFit/>
          </a:bodyPr>
          <a:lstStyle/>
          <a:p>
            <a:r>
              <a:rPr lang="en-US" sz="1800" dirty="0" smtClean="0"/>
              <a:t>s</a:t>
            </a:r>
            <a:r>
              <a:rPr lang="en-US" sz="1800" baseline="-25000" dirty="0" smtClean="0"/>
              <a:t>1</a:t>
            </a:r>
            <a:endParaRPr lang="en-US" sz="1800" baseline="-25000" dirty="0"/>
          </a:p>
        </p:txBody>
      </p:sp>
      <p:sp>
        <p:nvSpPr>
          <p:cNvPr id="20495" name="Line 14"/>
          <p:cNvSpPr>
            <a:spLocks noChangeShapeType="1"/>
          </p:cNvSpPr>
          <p:nvPr/>
        </p:nvSpPr>
        <p:spPr bwMode="auto">
          <a:xfrm>
            <a:off x="7163171"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496" name="Line 15"/>
          <p:cNvSpPr>
            <a:spLocks noChangeShapeType="1"/>
          </p:cNvSpPr>
          <p:nvPr/>
        </p:nvSpPr>
        <p:spPr bwMode="auto">
          <a:xfrm flipV="1">
            <a:off x="3402384" y="4152899"/>
            <a:ext cx="1112466" cy="448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497" name="Text Box 16"/>
          <p:cNvSpPr txBox="1">
            <a:spLocks noChangeArrowheads="1"/>
          </p:cNvSpPr>
          <p:nvPr/>
        </p:nvSpPr>
        <p:spPr bwMode="auto">
          <a:xfrm>
            <a:off x="3757972" y="3970337"/>
            <a:ext cx="461985" cy="369332"/>
          </a:xfrm>
          <a:prstGeom prst="rect">
            <a:avLst/>
          </a:prstGeom>
          <a:solidFill>
            <a:schemeClr val="bg1"/>
          </a:solidFill>
          <a:ln w="9525" algn="ctr">
            <a:noFill/>
            <a:miter lim="800000"/>
            <a:headEnd/>
            <a:tailEnd/>
          </a:ln>
        </p:spPr>
        <p:txBody>
          <a:bodyPr wrap="none">
            <a:spAutoFit/>
          </a:bodyPr>
          <a:lstStyle/>
          <a:p>
            <a:r>
              <a:rPr lang="en-US" sz="1800" dirty="0" smtClean="0"/>
              <a:t>s’</a:t>
            </a:r>
            <a:r>
              <a:rPr lang="en-US" sz="1800" baseline="-25000" dirty="0" smtClean="0"/>
              <a:t>1</a:t>
            </a:r>
            <a:endParaRPr lang="en-US" sz="1800" baseline="-25000" dirty="0"/>
          </a:p>
        </p:txBody>
      </p:sp>
      <p:sp>
        <p:nvSpPr>
          <p:cNvPr id="20498" name="Line 20"/>
          <p:cNvSpPr>
            <a:spLocks noChangeShapeType="1"/>
          </p:cNvSpPr>
          <p:nvPr/>
        </p:nvSpPr>
        <p:spPr bwMode="auto">
          <a:xfrm>
            <a:off x="3367459" y="4048125"/>
            <a:ext cx="0" cy="984250"/>
          </a:xfrm>
          <a:prstGeom prst="line">
            <a:avLst/>
          </a:prstGeom>
          <a:noFill/>
          <a:ln w="9525">
            <a:solidFill>
              <a:schemeClr val="tx1"/>
            </a:solidFill>
            <a:miter lim="800000"/>
            <a:headEnd/>
            <a:tailEnd/>
          </a:ln>
        </p:spPr>
        <p:txBody>
          <a:bodyPr wrap="none" anchor="ctr"/>
          <a:lstStyle/>
          <a:p>
            <a:endParaRPr lang="en-US"/>
          </a:p>
        </p:txBody>
      </p:sp>
      <p:sp>
        <p:nvSpPr>
          <p:cNvPr id="20499" name="AutoShape 21"/>
          <p:cNvSpPr>
            <a:spLocks noChangeArrowheads="1"/>
          </p:cNvSpPr>
          <p:nvPr/>
        </p:nvSpPr>
        <p:spPr bwMode="auto">
          <a:xfrm>
            <a:off x="2027605" y="2763839"/>
            <a:ext cx="88900" cy="368300"/>
          </a:xfrm>
          <a:prstGeom prst="upArrow">
            <a:avLst>
              <a:gd name="adj1" fmla="val 50000"/>
              <a:gd name="adj2" fmla="val 103571"/>
            </a:avLst>
          </a:prstGeom>
          <a:solidFill>
            <a:schemeClr val="accent2"/>
          </a:solidFill>
          <a:ln w="9525" algn="ctr">
            <a:solidFill>
              <a:schemeClr val="tx1"/>
            </a:solidFill>
            <a:miter lim="800000"/>
            <a:headEnd/>
            <a:tailEnd/>
          </a:ln>
        </p:spPr>
        <p:txBody>
          <a:bodyPr wrap="none" anchor="ctr"/>
          <a:lstStyle/>
          <a:p>
            <a:endParaRPr lang="en-US"/>
          </a:p>
        </p:txBody>
      </p:sp>
      <p:sp>
        <p:nvSpPr>
          <p:cNvPr id="20500" name="AutoShape 22"/>
          <p:cNvSpPr>
            <a:spLocks noChangeArrowheads="1"/>
          </p:cNvSpPr>
          <p:nvPr/>
        </p:nvSpPr>
        <p:spPr bwMode="auto">
          <a:xfrm flipV="1">
            <a:off x="4445370" y="3133725"/>
            <a:ext cx="104776" cy="312738"/>
          </a:xfrm>
          <a:prstGeom prst="upArrow">
            <a:avLst>
              <a:gd name="adj1" fmla="val 50000"/>
              <a:gd name="adj2" fmla="val 81250"/>
            </a:avLst>
          </a:prstGeom>
          <a:solidFill>
            <a:srgbClr val="FFC000"/>
          </a:solidFill>
          <a:ln w="9525" algn="ctr">
            <a:solidFill>
              <a:schemeClr val="tx1"/>
            </a:solidFill>
            <a:miter lim="800000"/>
            <a:headEnd/>
            <a:tailEnd/>
          </a:ln>
        </p:spPr>
        <p:txBody>
          <a:bodyPr wrap="none" anchor="ctr"/>
          <a:lstStyle/>
          <a:p>
            <a:endParaRPr lang="en-US"/>
          </a:p>
        </p:txBody>
      </p:sp>
      <p:sp>
        <p:nvSpPr>
          <p:cNvPr id="20501" name="Line 23"/>
          <p:cNvSpPr>
            <a:spLocks noChangeShapeType="1"/>
          </p:cNvSpPr>
          <p:nvPr/>
        </p:nvSpPr>
        <p:spPr bwMode="auto">
          <a:xfrm>
            <a:off x="2062162" y="2757488"/>
            <a:ext cx="3316661" cy="953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2" name="Line 24"/>
          <p:cNvSpPr>
            <a:spLocks noChangeShapeType="1"/>
          </p:cNvSpPr>
          <p:nvPr/>
        </p:nvSpPr>
        <p:spPr bwMode="auto">
          <a:xfrm>
            <a:off x="3395664" y="3448049"/>
            <a:ext cx="1366836" cy="952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3" name="Line 61"/>
          <p:cNvSpPr>
            <a:spLocks noChangeShapeType="1"/>
          </p:cNvSpPr>
          <p:nvPr/>
        </p:nvSpPr>
        <p:spPr bwMode="auto">
          <a:xfrm flipV="1">
            <a:off x="4492995" y="2633662"/>
            <a:ext cx="3365501" cy="814387"/>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4" name="Line 62"/>
          <p:cNvSpPr>
            <a:spLocks noChangeShapeType="1"/>
          </p:cNvSpPr>
          <p:nvPr/>
        </p:nvSpPr>
        <p:spPr bwMode="auto">
          <a:xfrm flipV="1">
            <a:off x="5836022" y="2495550"/>
            <a:ext cx="1928812" cy="962024"/>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5" name="Line 63"/>
          <p:cNvSpPr>
            <a:spLocks noChangeShapeType="1"/>
          </p:cNvSpPr>
          <p:nvPr/>
        </p:nvSpPr>
        <p:spPr bwMode="auto">
          <a:xfrm flipV="1">
            <a:off x="4483470" y="2819400"/>
            <a:ext cx="1366839" cy="628648"/>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6" name="Line 64"/>
          <p:cNvSpPr>
            <a:spLocks noChangeShapeType="1"/>
          </p:cNvSpPr>
          <p:nvPr/>
        </p:nvSpPr>
        <p:spPr bwMode="auto">
          <a:xfrm flipV="1">
            <a:off x="5845547" y="2809874"/>
            <a:ext cx="2009774" cy="9525"/>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7" name="AutoShape 65"/>
          <p:cNvSpPr>
            <a:spLocks noChangeArrowheads="1"/>
          </p:cNvSpPr>
          <p:nvPr/>
        </p:nvSpPr>
        <p:spPr bwMode="auto">
          <a:xfrm>
            <a:off x="7075857" y="2819400"/>
            <a:ext cx="84139" cy="311150"/>
          </a:xfrm>
          <a:prstGeom prst="upArrow">
            <a:avLst>
              <a:gd name="adj1" fmla="val 50000"/>
              <a:gd name="adj2" fmla="val 91518"/>
            </a:avLst>
          </a:prstGeom>
          <a:solidFill>
            <a:srgbClr val="FFFF00"/>
          </a:solidFill>
          <a:ln w="9525" algn="ctr">
            <a:solidFill>
              <a:schemeClr val="tx1"/>
            </a:solidFill>
            <a:miter lim="800000"/>
            <a:headEnd/>
            <a:tailEnd/>
          </a:ln>
        </p:spPr>
        <p:txBody>
          <a:bodyPr wrap="none" anchor="ctr"/>
          <a:lstStyle/>
          <a:p>
            <a:endParaRPr lang="en-US"/>
          </a:p>
        </p:txBody>
      </p:sp>
      <p:sp>
        <p:nvSpPr>
          <p:cNvPr id="20508" name="Line 66"/>
          <p:cNvSpPr>
            <a:spLocks noChangeShapeType="1"/>
          </p:cNvSpPr>
          <p:nvPr/>
        </p:nvSpPr>
        <p:spPr bwMode="auto">
          <a:xfrm>
            <a:off x="2784846" y="4510881"/>
            <a:ext cx="0" cy="228600"/>
          </a:xfrm>
          <a:prstGeom prst="line">
            <a:avLst/>
          </a:prstGeom>
          <a:noFill/>
          <a:ln w="9525">
            <a:solidFill>
              <a:schemeClr val="tx1"/>
            </a:solidFill>
            <a:miter lim="800000"/>
            <a:headEnd/>
            <a:tailEnd/>
          </a:ln>
        </p:spPr>
        <p:txBody>
          <a:bodyPr wrap="none" anchor="ctr"/>
          <a:lstStyle/>
          <a:p>
            <a:endParaRPr lang="en-US"/>
          </a:p>
        </p:txBody>
      </p:sp>
      <p:sp>
        <p:nvSpPr>
          <p:cNvPr id="20509" name="Line 67"/>
          <p:cNvSpPr>
            <a:spLocks noChangeShapeType="1"/>
          </p:cNvSpPr>
          <p:nvPr/>
        </p:nvSpPr>
        <p:spPr bwMode="auto">
          <a:xfrm flipV="1">
            <a:off x="2784846" y="4625181"/>
            <a:ext cx="5651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0" name="Text Box 68"/>
          <p:cNvSpPr txBox="1">
            <a:spLocks noChangeArrowheads="1"/>
          </p:cNvSpPr>
          <p:nvPr/>
        </p:nvSpPr>
        <p:spPr bwMode="auto">
          <a:xfrm>
            <a:off x="2897559" y="4681538"/>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1</a:t>
            </a:r>
          </a:p>
        </p:txBody>
      </p:sp>
      <p:sp>
        <p:nvSpPr>
          <p:cNvPr id="20511" name="Line 69"/>
          <p:cNvSpPr>
            <a:spLocks noChangeShapeType="1"/>
          </p:cNvSpPr>
          <p:nvPr/>
        </p:nvSpPr>
        <p:spPr bwMode="auto">
          <a:xfrm>
            <a:off x="4486275" y="4152899"/>
            <a:ext cx="1352550" cy="210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2" name="Line 70"/>
          <p:cNvSpPr>
            <a:spLocks noChangeShapeType="1"/>
          </p:cNvSpPr>
          <p:nvPr/>
        </p:nvSpPr>
        <p:spPr bwMode="auto">
          <a:xfrm>
            <a:off x="4499346"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513" name="Text Box 71"/>
          <p:cNvSpPr txBox="1">
            <a:spLocks noChangeArrowheads="1"/>
          </p:cNvSpPr>
          <p:nvPr/>
        </p:nvSpPr>
        <p:spPr bwMode="auto">
          <a:xfrm>
            <a:off x="5055270" y="3979862"/>
            <a:ext cx="397866" cy="369332"/>
          </a:xfrm>
          <a:prstGeom prst="rect">
            <a:avLst/>
          </a:prstGeom>
          <a:solidFill>
            <a:schemeClr val="bg1"/>
          </a:solidFill>
          <a:ln w="9525" algn="ctr">
            <a:noFill/>
            <a:miter lim="800000"/>
            <a:headEnd/>
            <a:tailEnd/>
          </a:ln>
        </p:spPr>
        <p:txBody>
          <a:bodyPr wrap="none">
            <a:spAutoFit/>
          </a:bodyPr>
          <a:lstStyle/>
          <a:p>
            <a:r>
              <a:rPr lang="en-US" sz="1800" dirty="0" smtClean="0"/>
              <a:t>s</a:t>
            </a:r>
            <a:r>
              <a:rPr lang="en-US" sz="1800" baseline="-25000" dirty="0" smtClean="0"/>
              <a:t>2</a:t>
            </a:r>
            <a:endParaRPr lang="en-US" sz="1800" baseline="-25000" dirty="0"/>
          </a:p>
        </p:txBody>
      </p:sp>
      <p:sp>
        <p:nvSpPr>
          <p:cNvPr id="20514" name="Line 72"/>
          <p:cNvSpPr>
            <a:spLocks noChangeShapeType="1"/>
          </p:cNvSpPr>
          <p:nvPr/>
        </p:nvSpPr>
        <p:spPr bwMode="auto">
          <a:xfrm>
            <a:off x="5843959" y="3990975"/>
            <a:ext cx="0" cy="984250"/>
          </a:xfrm>
          <a:prstGeom prst="line">
            <a:avLst/>
          </a:prstGeom>
          <a:noFill/>
          <a:ln w="9525">
            <a:solidFill>
              <a:schemeClr val="tx1"/>
            </a:solidFill>
            <a:miter lim="800000"/>
            <a:headEnd/>
            <a:tailEnd/>
          </a:ln>
        </p:spPr>
        <p:txBody>
          <a:bodyPr wrap="none" anchor="ctr"/>
          <a:lstStyle/>
          <a:p>
            <a:endParaRPr lang="en-US"/>
          </a:p>
        </p:txBody>
      </p:sp>
      <p:sp>
        <p:nvSpPr>
          <p:cNvPr id="20515" name="Line 73"/>
          <p:cNvSpPr>
            <a:spLocks noChangeShapeType="1"/>
          </p:cNvSpPr>
          <p:nvPr/>
        </p:nvSpPr>
        <p:spPr bwMode="auto">
          <a:xfrm>
            <a:off x="6480546" y="4510881"/>
            <a:ext cx="0" cy="228600"/>
          </a:xfrm>
          <a:prstGeom prst="line">
            <a:avLst/>
          </a:prstGeom>
          <a:noFill/>
          <a:ln w="9525">
            <a:solidFill>
              <a:schemeClr val="tx1"/>
            </a:solidFill>
            <a:miter lim="800000"/>
            <a:headEnd/>
            <a:tailEnd/>
          </a:ln>
        </p:spPr>
        <p:txBody>
          <a:bodyPr wrap="none" anchor="ctr"/>
          <a:lstStyle/>
          <a:p>
            <a:endParaRPr lang="en-US"/>
          </a:p>
        </p:txBody>
      </p:sp>
      <p:sp>
        <p:nvSpPr>
          <p:cNvPr id="20516" name="Line 74"/>
          <p:cNvSpPr>
            <a:spLocks noChangeShapeType="1"/>
          </p:cNvSpPr>
          <p:nvPr/>
        </p:nvSpPr>
        <p:spPr bwMode="auto">
          <a:xfrm>
            <a:off x="5842370" y="4625180"/>
            <a:ext cx="634629" cy="3969"/>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7" name="Text Box 75"/>
          <p:cNvSpPr txBox="1">
            <a:spLocks noChangeArrowheads="1"/>
          </p:cNvSpPr>
          <p:nvPr/>
        </p:nvSpPr>
        <p:spPr bwMode="auto">
          <a:xfrm>
            <a:off x="6012234" y="4660807"/>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2</a:t>
            </a:r>
          </a:p>
        </p:txBody>
      </p:sp>
      <p:sp>
        <p:nvSpPr>
          <p:cNvPr id="20518" name="Line 76"/>
          <p:cNvSpPr>
            <a:spLocks noChangeShapeType="1"/>
          </p:cNvSpPr>
          <p:nvPr/>
        </p:nvSpPr>
        <p:spPr bwMode="auto">
          <a:xfrm flipV="1">
            <a:off x="3373809" y="4622800"/>
            <a:ext cx="2359025"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9" name="Text Box 77"/>
          <p:cNvSpPr txBox="1">
            <a:spLocks noChangeArrowheads="1"/>
          </p:cNvSpPr>
          <p:nvPr/>
        </p:nvSpPr>
        <p:spPr bwMode="auto">
          <a:xfrm>
            <a:off x="4283446" y="4441825"/>
            <a:ext cx="323850" cy="366713"/>
          </a:xfrm>
          <a:prstGeom prst="rect">
            <a:avLst/>
          </a:prstGeom>
          <a:solidFill>
            <a:schemeClr val="bg1"/>
          </a:solidFill>
          <a:ln w="9525" algn="ctr">
            <a:noFill/>
            <a:miter lim="800000"/>
            <a:headEnd/>
            <a:tailEnd/>
          </a:ln>
        </p:spPr>
        <p:txBody>
          <a:bodyPr wrap="none">
            <a:spAutoFit/>
          </a:bodyPr>
          <a:lstStyle/>
          <a:p>
            <a:r>
              <a:rPr lang="en-US" sz="1800"/>
              <a:t>d</a:t>
            </a:r>
            <a:endParaRPr lang="en-US" sz="1800" baseline="-25000"/>
          </a:p>
        </p:txBody>
      </p:sp>
      <p:sp>
        <p:nvSpPr>
          <p:cNvPr id="20520" name="Line 79"/>
          <p:cNvSpPr>
            <a:spLocks noChangeShapeType="1"/>
          </p:cNvSpPr>
          <p:nvPr/>
        </p:nvSpPr>
        <p:spPr bwMode="auto">
          <a:xfrm flipV="1">
            <a:off x="5850309" y="4152622"/>
            <a:ext cx="1311275"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21" name="Text Box 78"/>
          <p:cNvSpPr txBox="1">
            <a:spLocks noChangeArrowheads="1"/>
          </p:cNvSpPr>
          <p:nvPr/>
        </p:nvSpPr>
        <p:spPr bwMode="auto">
          <a:xfrm>
            <a:off x="6301147" y="3970337"/>
            <a:ext cx="461985" cy="369332"/>
          </a:xfrm>
          <a:prstGeom prst="rect">
            <a:avLst/>
          </a:prstGeom>
          <a:solidFill>
            <a:schemeClr val="bg1"/>
          </a:solidFill>
          <a:ln w="9525" algn="ctr">
            <a:noFill/>
            <a:miter lim="800000"/>
            <a:headEnd/>
            <a:tailEnd/>
          </a:ln>
        </p:spPr>
        <p:txBody>
          <a:bodyPr wrap="none">
            <a:spAutoFit/>
          </a:bodyPr>
          <a:lstStyle/>
          <a:p>
            <a:r>
              <a:rPr lang="en-US" sz="1800" dirty="0" smtClean="0"/>
              <a:t>s’</a:t>
            </a:r>
            <a:r>
              <a:rPr lang="en-US" sz="1800" baseline="-25000" dirty="0" smtClean="0"/>
              <a:t>2</a:t>
            </a:r>
            <a:endParaRPr lang="en-US" sz="1800" baseline="-25000" dirty="0"/>
          </a:p>
        </p:txBody>
      </p:sp>
      <p:sp>
        <p:nvSpPr>
          <p:cNvPr id="42" name="Text Box 7"/>
          <p:cNvSpPr txBox="1">
            <a:spLocks noChangeArrowheads="1"/>
          </p:cNvSpPr>
          <p:nvPr/>
        </p:nvSpPr>
        <p:spPr bwMode="auto">
          <a:xfrm>
            <a:off x="6954776" y="3113741"/>
            <a:ext cx="351379" cy="369332"/>
          </a:xfrm>
          <a:prstGeom prst="rect">
            <a:avLst/>
          </a:prstGeom>
          <a:noFill/>
          <a:ln w="9525" algn="ctr">
            <a:noFill/>
            <a:miter lim="800000"/>
            <a:headEnd/>
            <a:tailEnd/>
          </a:ln>
        </p:spPr>
        <p:txBody>
          <a:bodyPr wrap="none">
            <a:spAutoFit/>
          </a:bodyPr>
          <a:lstStyle/>
          <a:p>
            <a:r>
              <a:rPr lang="en-US" sz="1800" dirty="0" smtClean="0">
                <a:latin typeface="Times New Roman" pitchFamily="18" charset="0"/>
                <a:cs typeface="Times New Roman" pitchFamily="18" charset="0"/>
              </a:rPr>
              <a:t>I</a:t>
            </a:r>
            <a:r>
              <a:rPr lang="en-US" sz="1800" baseline="-25000" dirty="0" smtClean="0">
                <a:latin typeface="Times New Roman" pitchFamily="18" charset="0"/>
                <a:cs typeface="Times New Roman" pitchFamily="18" charset="0"/>
              </a:rPr>
              <a:t>2</a:t>
            </a:r>
            <a:endParaRPr lang="en-US" sz="1800" dirty="0">
              <a:latin typeface="Times New Roman" pitchFamily="18" charset="0"/>
              <a:cs typeface="Times New Roman" pitchFamily="18" charset="0"/>
            </a:endParaRPr>
          </a:p>
        </p:txBody>
      </p:sp>
      <p:sp>
        <p:nvSpPr>
          <p:cNvPr id="46" name="Line 24"/>
          <p:cNvSpPr>
            <a:spLocks noChangeShapeType="1"/>
          </p:cNvSpPr>
          <p:nvPr/>
        </p:nvSpPr>
        <p:spPr bwMode="auto">
          <a:xfrm flipV="1">
            <a:off x="4491038" y="3448047"/>
            <a:ext cx="1352550" cy="4765"/>
          </a:xfrm>
          <a:prstGeom prst="line">
            <a:avLst/>
          </a:prstGeom>
          <a:noFill/>
          <a:ln w="9525">
            <a:solidFill>
              <a:srgbClr val="FFC000"/>
            </a:solidFill>
            <a:miter lim="800000"/>
            <a:headEnd/>
            <a:tailEnd type="triangle" w="med" len="med"/>
          </a:ln>
        </p:spPr>
        <p:txBody>
          <a:bodyPr wrap="none" anchor="ctr"/>
          <a:lstStyle/>
          <a:p>
            <a:endParaRPr lang="en-US"/>
          </a:p>
        </p:txBody>
      </p:sp>
      <p:sp>
        <p:nvSpPr>
          <p:cNvPr id="43" name="Oval 42"/>
          <p:cNvSpPr/>
          <p:nvPr/>
        </p:nvSpPr>
        <p:spPr bwMode="auto">
          <a:xfrm>
            <a:off x="2755798" y="3111819"/>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44" name="Oval 43"/>
          <p:cNvSpPr/>
          <p:nvPr/>
        </p:nvSpPr>
        <p:spPr bwMode="auto">
          <a:xfrm>
            <a:off x="3965584" y="3107040"/>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45" name="Oval 44"/>
          <p:cNvSpPr/>
          <p:nvPr/>
        </p:nvSpPr>
        <p:spPr bwMode="auto">
          <a:xfrm>
            <a:off x="5151555" y="3111787"/>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47" name="Oval 46"/>
          <p:cNvSpPr/>
          <p:nvPr/>
        </p:nvSpPr>
        <p:spPr bwMode="auto">
          <a:xfrm>
            <a:off x="6456601" y="3111771"/>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54" name="Text Box 7"/>
          <p:cNvSpPr txBox="1">
            <a:spLocks noChangeArrowheads="1"/>
          </p:cNvSpPr>
          <p:nvPr/>
        </p:nvSpPr>
        <p:spPr bwMode="auto">
          <a:xfrm>
            <a:off x="4304442" y="2487333"/>
            <a:ext cx="449162" cy="830997"/>
          </a:xfrm>
          <a:prstGeom prst="rect">
            <a:avLst/>
          </a:prstGeom>
          <a:noFill/>
          <a:ln w="9525" algn="ctr">
            <a:noFill/>
            <a:miter lim="800000"/>
            <a:headEnd/>
            <a:tailEnd/>
          </a:ln>
        </p:spPr>
        <p:txBody>
          <a:bodyPr wrap="none">
            <a:spAutoFit/>
          </a:bodyPr>
          <a:lstStyle/>
          <a:p>
            <a:r>
              <a:rPr lang="en-US" sz="1800" dirty="0" smtClean="0">
                <a:latin typeface="Times New Roman" pitchFamily="18" charset="0"/>
                <a:cs typeface="Times New Roman" pitchFamily="18" charset="0"/>
              </a:rPr>
              <a:t>I</a:t>
            </a:r>
            <a:r>
              <a:rPr lang="en-US" sz="1800" baseline="-25000" dirty="0" smtClean="0">
                <a:latin typeface="Times New Roman" pitchFamily="18" charset="0"/>
                <a:cs typeface="Times New Roman" pitchFamily="18" charset="0"/>
              </a:rPr>
              <a:t>1</a:t>
            </a:r>
          </a:p>
          <a:p>
            <a:r>
              <a:rPr lang="en-US" sz="1800" dirty="0" smtClean="0"/>
              <a:t>O</a:t>
            </a:r>
            <a:r>
              <a:rPr lang="en-US" sz="1800" baseline="-25000" dirty="0"/>
              <a:t>2</a:t>
            </a:r>
            <a:endParaRPr lang="en-US" sz="1800" baseline="-25000" dirty="0" smtClean="0"/>
          </a:p>
          <a:p>
            <a:endParaRPr lang="en-US" sz="1800" baseline="-25000" dirty="0">
              <a:latin typeface="Times New Roman" pitchFamily="18" charset="0"/>
              <a:cs typeface="Times New Roman" pitchFamily="18" charset="0"/>
            </a:endParaRPr>
          </a:p>
        </p:txBody>
      </p:sp>
      <p:sp>
        <p:nvSpPr>
          <p:cNvPr id="55" name="Oval 54"/>
          <p:cNvSpPr/>
          <p:nvPr/>
        </p:nvSpPr>
        <p:spPr bwMode="auto">
          <a:xfrm>
            <a:off x="447982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7"/>
          <p:cNvSpPr txBox="1">
            <a:spLocks noChangeArrowheads="1"/>
          </p:cNvSpPr>
          <p:nvPr/>
        </p:nvSpPr>
        <p:spPr bwMode="auto">
          <a:xfrm>
            <a:off x="2924584" y="2773083"/>
            <a:ext cx="351379" cy="369332"/>
          </a:xfrm>
          <a:prstGeom prst="rect">
            <a:avLst/>
          </a:prstGeom>
          <a:noFill/>
          <a:ln w="9525" algn="ctr">
            <a:noFill/>
            <a:miter lim="800000"/>
            <a:headEnd/>
            <a:tailEnd/>
          </a:ln>
        </p:spPr>
        <p:txBody>
          <a:bodyPr wrap="none">
            <a:spAutoFit/>
          </a:bodyPr>
          <a:lstStyle/>
          <a:p>
            <a:r>
              <a:rPr lang="en-US" sz="1800" dirty="0" smtClean="0">
                <a:latin typeface="Times New Roman" pitchFamily="18" charset="0"/>
                <a:cs typeface="Times New Roman" pitchFamily="18" charset="0"/>
              </a:rPr>
              <a:t>I</a:t>
            </a:r>
            <a:r>
              <a:rPr lang="en-US" sz="1800" baseline="-25000" dirty="0">
                <a:latin typeface="Times New Roman" pitchFamily="18" charset="0"/>
                <a:cs typeface="Times New Roman" pitchFamily="18" charset="0"/>
              </a:rPr>
              <a:t>2</a:t>
            </a:r>
          </a:p>
        </p:txBody>
      </p:sp>
      <p:sp>
        <p:nvSpPr>
          <p:cNvPr id="51" name="Text Box 13"/>
          <p:cNvSpPr txBox="1">
            <a:spLocks noChangeArrowheads="1"/>
          </p:cNvSpPr>
          <p:nvPr/>
        </p:nvSpPr>
        <p:spPr bwMode="auto">
          <a:xfrm>
            <a:off x="6120663" y="3130550"/>
            <a:ext cx="293671" cy="276999"/>
          </a:xfrm>
          <a:prstGeom prst="rect">
            <a:avLst/>
          </a:prstGeom>
          <a:noFill/>
          <a:ln w="9525" algn="ctr">
            <a:noFill/>
            <a:miter lim="800000"/>
            <a:headEnd/>
            <a:tailEnd/>
          </a:ln>
        </p:spPr>
        <p:txBody>
          <a:bodyPr wrap="none">
            <a:spAutoFit/>
          </a:bodyPr>
          <a:lstStyle/>
          <a:p>
            <a:r>
              <a:rPr lang="en-US" sz="1200" dirty="0" smtClean="0"/>
              <a:t>f</a:t>
            </a:r>
            <a:r>
              <a:rPr lang="en-US" sz="1200" baseline="-25000" dirty="0"/>
              <a:t>2</a:t>
            </a:r>
          </a:p>
        </p:txBody>
      </p:sp>
      <p:sp>
        <p:nvSpPr>
          <p:cNvPr id="50" name="Text Box 13"/>
          <p:cNvSpPr txBox="1">
            <a:spLocks noChangeArrowheads="1"/>
          </p:cNvSpPr>
          <p:nvPr/>
        </p:nvSpPr>
        <p:spPr bwMode="auto">
          <a:xfrm>
            <a:off x="4701442" y="2830505"/>
            <a:ext cx="293671" cy="276999"/>
          </a:xfrm>
          <a:prstGeom prst="rect">
            <a:avLst/>
          </a:prstGeom>
          <a:noFill/>
          <a:ln w="9525" algn="ctr">
            <a:noFill/>
            <a:miter lim="800000"/>
            <a:headEnd/>
            <a:tailEnd/>
          </a:ln>
        </p:spPr>
        <p:txBody>
          <a:bodyPr wrap="none">
            <a:spAutoFit/>
          </a:bodyPr>
          <a:lstStyle/>
          <a:p>
            <a:r>
              <a:rPr lang="en-US" sz="1200" dirty="0" smtClean="0"/>
              <a:t>f</a:t>
            </a:r>
            <a:r>
              <a:rPr lang="en-US" sz="1200" baseline="-25000" dirty="0"/>
              <a:t>2</a:t>
            </a:r>
          </a:p>
        </p:txBody>
      </p:sp>
      <p:sp>
        <p:nvSpPr>
          <p:cNvPr id="48" name="Text Box 13"/>
          <p:cNvSpPr txBox="1">
            <a:spLocks noChangeArrowheads="1"/>
          </p:cNvSpPr>
          <p:nvPr/>
        </p:nvSpPr>
        <p:spPr bwMode="auto">
          <a:xfrm>
            <a:off x="3188080" y="3130550"/>
            <a:ext cx="293670" cy="276999"/>
          </a:xfrm>
          <a:prstGeom prst="rect">
            <a:avLst/>
          </a:prstGeom>
          <a:noFill/>
          <a:ln w="9525" algn="ctr">
            <a:noFill/>
            <a:miter lim="800000"/>
            <a:headEnd/>
            <a:tailEnd/>
          </a:ln>
        </p:spPr>
        <p:txBody>
          <a:bodyPr wrap="none">
            <a:spAutoFit/>
          </a:bodyPr>
          <a:lstStyle/>
          <a:p>
            <a:r>
              <a:rPr lang="en-US" sz="1200" dirty="0" smtClean="0"/>
              <a:t>f</a:t>
            </a:r>
            <a:r>
              <a:rPr lang="en-US" sz="1200" baseline="-25000" dirty="0" smtClean="0"/>
              <a:t>1</a:t>
            </a:r>
            <a:endParaRPr lang="en-US" sz="1200" baseline="-25000" dirty="0"/>
          </a:p>
        </p:txBody>
      </p:sp>
      <p:sp>
        <p:nvSpPr>
          <p:cNvPr id="49" name="Text Box 13"/>
          <p:cNvSpPr txBox="1">
            <a:spLocks noChangeArrowheads="1"/>
          </p:cNvSpPr>
          <p:nvPr/>
        </p:nvSpPr>
        <p:spPr bwMode="auto">
          <a:xfrm>
            <a:off x="4378705" y="2830505"/>
            <a:ext cx="293670" cy="276999"/>
          </a:xfrm>
          <a:prstGeom prst="rect">
            <a:avLst/>
          </a:prstGeom>
          <a:noFill/>
          <a:ln w="9525" algn="ctr">
            <a:noFill/>
            <a:miter lim="800000"/>
            <a:headEnd/>
            <a:tailEnd/>
          </a:ln>
        </p:spPr>
        <p:txBody>
          <a:bodyPr wrap="none">
            <a:spAutoFit/>
          </a:bodyPr>
          <a:lstStyle/>
          <a:p>
            <a:r>
              <a:rPr lang="en-US" sz="1200" dirty="0" smtClean="0"/>
              <a:t>f</a:t>
            </a:r>
            <a:r>
              <a:rPr lang="en-US" sz="1200" baseline="-25000" dirty="0" smtClean="0"/>
              <a:t>1</a:t>
            </a:r>
            <a:endParaRPr lang="en-US" sz="1200" baseline="-25000" dirty="0"/>
          </a:p>
        </p:txBody>
      </p:sp>
      <p:sp>
        <p:nvSpPr>
          <p:cNvPr id="20482" name="Footer Placeholder 4"/>
          <p:cNvSpPr>
            <a:spLocks noGrp="1"/>
          </p:cNvSpPr>
          <p:nvPr>
            <p:ph type="ftr" sz="quarter" idx="11"/>
          </p:nvPr>
        </p:nvSpPr>
        <p:spPr>
          <a:noFill/>
        </p:spPr>
        <p:txBody>
          <a:bodyPr/>
          <a:lstStyle/>
          <a:p>
            <a:r>
              <a:rPr lang="en-US" smtClean="0"/>
              <a:t>R. Todd Lines</a:t>
            </a:r>
          </a:p>
        </p:txBody>
      </p:sp>
      <p:sp>
        <p:nvSpPr>
          <p:cNvPr id="20483" name="Rectangle 2"/>
          <p:cNvSpPr>
            <a:spLocks noGrp="1" noChangeArrowheads="1"/>
          </p:cNvSpPr>
          <p:nvPr>
            <p:ph type="title"/>
          </p:nvPr>
        </p:nvSpPr>
        <p:spPr/>
        <p:txBody>
          <a:bodyPr/>
          <a:lstStyle/>
          <a:p>
            <a:pPr eaLnBrk="1" hangingPunct="1"/>
            <a:r>
              <a:rPr lang="en-US" smtClean="0"/>
              <a:t>Combination of Lenses</a:t>
            </a:r>
          </a:p>
        </p:txBody>
      </p:sp>
      <p:sp>
        <p:nvSpPr>
          <p:cNvPr id="20485" name="Freeform 4"/>
          <p:cNvSpPr>
            <a:spLocks/>
          </p:cNvSpPr>
          <p:nvPr/>
        </p:nvSpPr>
        <p:spPr bwMode="auto">
          <a:xfrm>
            <a:off x="5390404" y="1533526"/>
            <a:ext cx="323850" cy="3133724"/>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6" name="Freeform 5"/>
          <p:cNvSpPr>
            <a:spLocks/>
          </p:cNvSpPr>
          <p:nvPr/>
        </p:nvSpPr>
        <p:spPr bwMode="auto">
          <a:xfrm>
            <a:off x="3759562" y="2207419"/>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7" name="Line 6"/>
          <p:cNvSpPr>
            <a:spLocks noChangeShapeType="1"/>
          </p:cNvSpPr>
          <p:nvPr/>
        </p:nvSpPr>
        <p:spPr bwMode="auto">
          <a:xfrm>
            <a:off x="1835521" y="3122613"/>
            <a:ext cx="7153275" cy="0"/>
          </a:xfrm>
          <a:prstGeom prst="line">
            <a:avLst/>
          </a:prstGeom>
          <a:noFill/>
          <a:ln w="9525">
            <a:solidFill>
              <a:schemeClr val="tx1"/>
            </a:solidFill>
            <a:miter lim="800000"/>
            <a:headEnd/>
            <a:tailEnd/>
          </a:ln>
        </p:spPr>
        <p:txBody>
          <a:bodyPr wrap="none" anchor="ctr"/>
          <a:lstStyle/>
          <a:p>
            <a:endParaRPr lang="en-US"/>
          </a:p>
        </p:txBody>
      </p:sp>
      <p:sp>
        <p:nvSpPr>
          <p:cNvPr id="20488" name="Text Box 7"/>
          <p:cNvSpPr txBox="1">
            <a:spLocks noChangeArrowheads="1"/>
          </p:cNvSpPr>
          <p:nvPr/>
        </p:nvSpPr>
        <p:spPr bwMode="auto">
          <a:xfrm>
            <a:off x="2364248" y="3082925"/>
            <a:ext cx="441146" cy="369332"/>
          </a:xfrm>
          <a:prstGeom prst="rect">
            <a:avLst/>
          </a:prstGeom>
          <a:noFill/>
          <a:ln w="9525" algn="ctr">
            <a:noFill/>
            <a:miter lim="800000"/>
            <a:headEnd/>
            <a:tailEnd/>
          </a:ln>
        </p:spPr>
        <p:txBody>
          <a:bodyPr wrap="none">
            <a:spAutoFit/>
          </a:bodyPr>
          <a:lstStyle/>
          <a:p>
            <a:r>
              <a:rPr lang="en-US" sz="1800" dirty="0" smtClean="0"/>
              <a:t>O</a:t>
            </a:r>
            <a:r>
              <a:rPr lang="en-US" sz="1800" baseline="-25000" dirty="0" smtClean="0">
                <a:latin typeface="Times New Roman" pitchFamily="18" charset="0"/>
                <a:cs typeface="Times New Roman" pitchFamily="18" charset="0"/>
              </a:rPr>
              <a:t>1</a:t>
            </a:r>
            <a:endParaRPr lang="en-US" sz="1800" dirty="0"/>
          </a:p>
        </p:txBody>
      </p:sp>
      <p:sp>
        <p:nvSpPr>
          <p:cNvPr id="20489" name="Line 8"/>
          <p:cNvSpPr>
            <a:spLocks noChangeShapeType="1"/>
          </p:cNvSpPr>
          <p:nvPr/>
        </p:nvSpPr>
        <p:spPr bwMode="auto">
          <a:xfrm>
            <a:off x="2608634" y="2746376"/>
            <a:ext cx="1315666" cy="1587"/>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0" name="Line 9"/>
          <p:cNvSpPr>
            <a:spLocks noChangeShapeType="1"/>
          </p:cNvSpPr>
          <p:nvPr/>
        </p:nvSpPr>
        <p:spPr bwMode="auto">
          <a:xfrm>
            <a:off x="2594347" y="2751138"/>
            <a:ext cx="1344241" cy="69215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1" name="Line 10"/>
          <p:cNvSpPr>
            <a:spLocks noChangeShapeType="1"/>
          </p:cNvSpPr>
          <p:nvPr/>
        </p:nvSpPr>
        <p:spPr bwMode="auto">
          <a:xfrm>
            <a:off x="3919538" y="2752725"/>
            <a:ext cx="1656509" cy="1029821"/>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9" name="AutoShape 21"/>
          <p:cNvSpPr>
            <a:spLocks noChangeArrowheads="1"/>
          </p:cNvSpPr>
          <p:nvPr/>
        </p:nvSpPr>
        <p:spPr bwMode="auto">
          <a:xfrm>
            <a:off x="2561005" y="2754314"/>
            <a:ext cx="45719" cy="368300"/>
          </a:xfrm>
          <a:prstGeom prst="upArrow">
            <a:avLst>
              <a:gd name="adj1" fmla="val 50000"/>
              <a:gd name="adj2" fmla="val 103571"/>
            </a:avLst>
          </a:prstGeom>
          <a:solidFill>
            <a:schemeClr val="accent2"/>
          </a:solidFill>
          <a:ln w="9525" algn="ctr">
            <a:solidFill>
              <a:schemeClr val="tx1"/>
            </a:solidFill>
            <a:miter lim="800000"/>
            <a:headEnd/>
            <a:tailEnd/>
          </a:ln>
        </p:spPr>
        <p:txBody>
          <a:bodyPr wrap="none" anchor="ctr"/>
          <a:lstStyle/>
          <a:p>
            <a:endParaRPr lang="en-US"/>
          </a:p>
        </p:txBody>
      </p:sp>
      <p:sp>
        <p:nvSpPr>
          <p:cNvPr id="20500" name="AutoShape 22"/>
          <p:cNvSpPr>
            <a:spLocks noChangeArrowheads="1"/>
          </p:cNvSpPr>
          <p:nvPr/>
        </p:nvSpPr>
        <p:spPr bwMode="auto">
          <a:xfrm flipV="1">
            <a:off x="5016870" y="3124200"/>
            <a:ext cx="69480" cy="312738"/>
          </a:xfrm>
          <a:prstGeom prst="upArrow">
            <a:avLst>
              <a:gd name="adj1" fmla="val 50000"/>
              <a:gd name="adj2" fmla="val 81250"/>
            </a:avLst>
          </a:prstGeom>
          <a:solidFill>
            <a:srgbClr val="FFC000"/>
          </a:solidFill>
          <a:ln w="9525" algn="ctr">
            <a:solidFill>
              <a:schemeClr val="tx1"/>
            </a:solidFill>
            <a:miter lim="800000"/>
            <a:headEnd/>
            <a:tailEnd/>
          </a:ln>
        </p:spPr>
        <p:txBody>
          <a:bodyPr wrap="none" anchor="ctr"/>
          <a:lstStyle/>
          <a:p>
            <a:endParaRPr lang="en-US"/>
          </a:p>
        </p:txBody>
      </p:sp>
      <p:sp>
        <p:nvSpPr>
          <p:cNvPr id="20501" name="Line 23"/>
          <p:cNvSpPr>
            <a:spLocks noChangeShapeType="1"/>
          </p:cNvSpPr>
          <p:nvPr/>
        </p:nvSpPr>
        <p:spPr bwMode="auto">
          <a:xfrm>
            <a:off x="2595562" y="2747963"/>
            <a:ext cx="3316661" cy="953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2" name="Line 24"/>
          <p:cNvSpPr>
            <a:spLocks noChangeShapeType="1"/>
          </p:cNvSpPr>
          <p:nvPr/>
        </p:nvSpPr>
        <p:spPr bwMode="auto">
          <a:xfrm>
            <a:off x="3929064" y="3438524"/>
            <a:ext cx="1366836" cy="952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3" name="Line 61"/>
          <p:cNvSpPr>
            <a:spLocks noChangeShapeType="1"/>
          </p:cNvSpPr>
          <p:nvPr/>
        </p:nvSpPr>
        <p:spPr bwMode="auto">
          <a:xfrm flipV="1">
            <a:off x="5474070" y="4457699"/>
            <a:ext cx="1498230" cy="9523"/>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4" name="Line 62"/>
          <p:cNvSpPr>
            <a:spLocks noChangeShapeType="1"/>
          </p:cNvSpPr>
          <p:nvPr/>
        </p:nvSpPr>
        <p:spPr bwMode="auto">
          <a:xfrm flipV="1">
            <a:off x="5559797" y="2562225"/>
            <a:ext cx="1955428" cy="881062"/>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5" name="Line 63"/>
          <p:cNvSpPr>
            <a:spLocks noChangeShapeType="1"/>
          </p:cNvSpPr>
          <p:nvPr/>
        </p:nvSpPr>
        <p:spPr bwMode="auto">
          <a:xfrm flipV="1">
            <a:off x="5016870" y="2266950"/>
            <a:ext cx="2022105" cy="1171573"/>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6" name="Line 64"/>
          <p:cNvSpPr>
            <a:spLocks noChangeShapeType="1"/>
          </p:cNvSpPr>
          <p:nvPr/>
        </p:nvSpPr>
        <p:spPr bwMode="auto">
          <a:xfrm>
            <a:off x="5029199" y="3438525"/>
            <a:ext cx="533401" cy="1028700"/>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7" name="AutoShape 65"/>
          <p:cNvSpPr>
            <a:spLocks noChangeArrowheads="1"/>
          </p:cNvSpPr>
          <p:nvPr/>
        </p:nvSpPr>
        <p:spPr bwMode="auto">
          <a:xfrm flipV="1">
            <a:off x="3140915" y="3133725"/>
            <a:ext cx="135685" cy="1352550"/>
          </a:xfrm>
          <a:prstGeom prst="upArrow">
            <a:avLst>
              <a:gd name="adj1" fmla="val 50000"/>
              <a:gd name="adj2" fmla="val 91518"/>
            </a:avLst>
          </a:prstGeom>
          <a:solidFill>
            <a:srgbClr val="FFFF66"/>
          </a:solidFill>
          <a:ln w="9525" algn="ctr">
            <a:solidFill>
              <a:schemeClr val="tx1"/>
            </a:solidFill>
            <a:miter lim="800000"/>
            <a:headEnd/>
            <a:tailEnd/>
          </a:ln>
        </p:spPr>
        <p:txBody>
          <a:bodyPr wrap="none" anchor="ctr"/>
          <a:lstStyle/>
          <a:p>
            <a:endParaRPr lang="en-US"/>
          </a:p>
        </p:txBody>
      </p:sp>
      <p:sp>
        <p:nvSpPr>
          <p:cNvPr id="46" name="Line 24"/>
          <p:cNvSpPr>
            <a:spLocks noChangeShapeType="1"/>
          </p:cNvSpPr>
          <p:nvPr/>
        </p:nvSpPr>
        <p:spPr bwMode="auto">
          <a:xfrm flipV="1">
            <a:off x="5024438" y="3438524"/>
            <a:ext cx="552450" cy="4762"/>
          </a:xfrm>
          <a:prstGeom prst="line">
            <a:avLst/>
          </a:prstGeom>
          <a:noFill/>
          <a:ln w="9525">
            <a:solidFill>
              <a:srgbClr val="FFC000"/>
            </a:solidFill>
            <a:miter lim="800000"/>
            <a:headEnd/>
            <a:tailEnd type="triangle" w="med" len="med"/>
          </a:ln>
        </p:spPr>
        <p:txBody>
          <a:bodyPr wrap="none" anchor="ctr"/>
          <a:lstStyle/>
          <a:p>
            <a:endParaRPr lang="en-US"/>
          </a:p>
        </p:txBody>
      </p:sp>
      <p:sp>
        <p:nvSpPr>
          <p:cNvPr id="43" name="Oval 42"/>
          <p:cNvSpPr/>
          <p:nvPr/>
        </p:nvSpPr>
        <p:spPr bwMode="auto">
          <a:xfrm>
            <a:off x="318442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44" name="Oval 43"/>
          <p:cNvSpPr/>
          <p:nvPr/>
        </p:nvSpPr>
        <p:spPr bwMode="auto">
          <a:xfrm>
            <a:off x="4498984" y="3097515"/>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45" name="Oval 44"/>
          <p:cNvSpPr/>
          <p:nvPr/>
        </p:nvSpPr>
        <p:spPr bwMode="auto">
          <a:xfrm>
            <a:off x="4826588" y="3102262"/>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47" name="Oval 46"/>
          <p:cNvSpPr/>
          <p:nvPr/>
        </p:nvSpPr>
        <p:spPr bwMode="auto">
          <a:xfrm>
            <a:off x="6226884" y="3102246"/>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52" name="Line 62"/>
          <p:cNvSpPr>
            <a:spLocks noChangeShapeType="1"/>
          </p:cNvSpPr>
          <p:nvPr/>
        </p:nvSpPr>
        <p:spPr bwMode="auto">
          <a:xfrm flipV="1">
            <a:off x="2705100" y="3419475"/>
            <a:ext cx="2876550" cy="1295400"/>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53" name="Line 62"/>
          <p:cNvSpPr>
            <a:spLocks noChangeShapeType="1"/>
          </p:cNvSpPr>
          <p:nvPr/>
        </p:nvSpPr>
        <p:spPr bwMode="auto">
          <a:xfrm flipV="1">
            <a:off x="2724150" y="3428998"/>
            <a:ext cx="2324099" cy="1323976"/>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54" name="Line 62"/>
          <p:cNvSpPr>
            <a:spLocks noChangeShapeType="1"/>
          </p:cNvSpPr>
          <p:nvPr/>
        </p:nvSpPr>
        <p:spPr bwMode="auto">
          <a:xfrm flipV="1">
            <a:off x="2524125" y="4476749"/>
            <a:ext cx="3000375" cy="9526"/>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61" name="Line 11"/>
          <p:cNvSpPr>
            <a:spLocks noChangeShapeType="1"/>
          </p:cNvSpPr>
          <p:nvPr/>
        </p:nvSpPr>
        <p:spPr bwMode="auto">
          <a:xfrm>
            <a:off x="2594346" y="4746039"/>
            <a:ext cx="0" cy="228600"/>
          </a:xfrm>
          <a:prstGeom prst="line">
            <a:avLst/>
          </a:prstGeom>
          <a:noFill/>
          <a:ln w="9525">
            <a:solidFill>
              <a:schemeClr val="tx1"/>
            </a:solidFill>
            <a:miter lim="800000"/>
            <a:headEnd/>
            <a:tailEnd/>
          </a:ln>
        </p:spPr>
        <p:txBody>
          <a:bodyPr wrap="none" anchor="ctr"/>
          <a:lstStyle/>
          <a:p>
            <a:endParaRPr lang="en-US"/>
          </a:p>
        </p:txBody>
      </p:sp>
      <p:sp>
        <p:nvSpPr>
          <p:cNvPr id="62" name="Line 12"/>
          <p:cNvSpPr>
            <a:spLocks noChangeShapeType="1"/>
          </p:cNvSpPr>
          <p:nvPr/>
        </p:nvSpPr>
        <p:spPr bwMode="auto">
          <a:xfrm flipV="1">
            <a:off x="2603871" y="4860339"/>
            <a:ext cx="131921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63" name="Text Box 13"/>
          <p:cNvSpPr txBox="1">
            <a:spLocks noChangeArrowheads="1"/>
          </p:cNvSpPr>
          <p:nvPr/>
        </p:nvSpPr>
        <p:spPr bwMode="auto">
          <a:xfrm>
            <a:off x="2905118" y="4691062"/>
            <a:ext cx="373820" cy="338554"/>
          </a:xfrm>
          <a:prstGeom prst="rect">
            <a:avLst/>
          </a:prstGeom>
          <a:solidFill>
            <a:schemeClr val="bg1"/>
          </a:solidFill>
          <a:ln w="9525" algn="ctr">
            <a:noFill/>
            <a:miter lim="800000"/>
            <a:headEnd/>
            <a:tailEnd/>
          </a:ln>
        </p:spPr>
        <p:txBody>
          <a:bodyPr wrap="none">
            <a:spAutoFit/>
          </a:bodyPr>
          <a:lstStyle/>
          <a:p>
            <a:r>
              <a:rPr lang="en-US" sz="1600" dirty="0" smtClean="0"/>
              <a:t>s</a:t>
            </a:r>
            <a:r>
              <a:rPr lang="en-US" sz="1600" baseline="-25000" dirty="0" smtClean="0"/>
              <a:t>1</a:t>
            </a:r>
            <a:endParaRPr lang="en-US" sz="1600" baseline="-25000" dirty="0"/>
          </a:p>
        </p:txBody>
      </p:sp>
      <p:sp>
        <p:nvSpPr>
          <p:cNvPr id="64" name="Line 14"/>
          <p:cNvSpPr>
            <a:spLocks noChangeShapeType="1"/>
          </p:cNvSpPr>
          <p:nvPr/>
        </p:nvSpPr>
        <p:spPr bwMode="auto">
          <a:xfrm>
            <a:off x="3200771" y="5736639"/>
            <a:ext cx="0" cy="228600"/>
          </a:xfrm>
          <a:prstGeom prst="line">
            <a:avLst/>
          </a:prstGeom>
          <a:noFill/>
          <a:ln w="9525">
            <a:solidFill>
              <a:schemeClr val="tx1"/>
            </a:solidFill>
            <a:miter lim="800000"/>
            <a:headEnd/>
            <a:tailEnd/>
          </a:ln>
        </p:spPr>
        <p:txBody>
          <a:bodyPr wrap="none" anchor="ctr"/>
          <a:lstStyle/>
          <a:p>
            <a:endParaRPr lang="en-US"/>
          </a:p>
        </p:txBody>
      </p:sp>
      <p:sp>
        <p:nvSpPr>
          <p:cNvPr id="65" name="Line 15"/>
          <p:cNvSpPr>
            <a:spLocks noChangeShapeType="1"/>
          </p:cNvSpPr>
          <p:nvPr/>
        </p:nvSpPr>
        <p:spPr bwMode="auto">
          <a:xfrm flipV="1">
            <a:off x="3954834" y="4858097"/>
            <a:ext cx="1112466" cy="448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66" name="Text Box 16"/>
          <p:cNvSpPr txBox="1">
            <a:spLocks noChangeArrowheads="1"/>
          </p:cNvSpPr>
          <p:nvPr/>
        </p:nvSpPr>
        <p:spPr bwMode="auto">
          <a:xfrm>
            <a:off x="4325650" y="4691062"/>
            <a:ext cx="431528" cy="338554"/>
          </a:xfrm>
          <a:prstGeom prst="rect">
            <a:avLst/>
          </a:prstGeom>
          <a:solidFill>
            <a:schemeClr val="bg1"/>
          </a:solidFill>
          <a:ln w="9525" algn="ctr">
            <a:noFill/>
            <a:miter lim="800000"/>
            <a:headEnd/>
            <a:tailEnd/>
          </a:ln>
        </p:spPr>
        <p:txBody>
          <a:bodyPr wrap="none">
            <a:spAutoFit/>
          </a:bodyPr>
          <a:lstStyle/>
          <a:p>
            <a:r>
              <a:rPr lang="en-US" sz="1600" dirty="0" smtClean="0"/>
              <a:t>s’</a:t>
            </a:r>
            <a:r>
              <a:rPr lang="en-US" sz="1600" baseline="-25000" dirty="0" smtClean="0"/>
              <a:t>1</a:t>
            </a:r>
            <a:endParaRPr lang="en-US" sz="1600" baseline="-25000" dirty="0"/>
          </a:p>
        </p:txBody>
      </p:sp>
      <p:sp>
        <p:nvSpPr>
          <p:cNvPr id="67" name="Line 20"/>
          <p:cNvSpPr>
            <a:spLocks noChangeShapeType="1"/>
          </p:cNvSpPr>
          <p:nvPr/>
        </p:nvSpPr>
        <p:spPr bwMode="auto">
          <a:xfrm>
            <a:off x="3919909" y="4743450"/>
            <a:ext cx="0" cy="984250"/>
          </a:xfrm>
          <a:prstGeom prst="line">
            <a:avLst/>
          </a:prstGeom>
          <a:noFill/>
          <a:ln w="9525">
            <a:solidFill>
              <a:schemeClr val="tx1"/>
            </a:solidFill>
            <a:miter lim="800000"/>
            <a:headEnd/>
            <a:tailEnd/>
          </a:ln>
        </p:spPr>
        <p:txBody>
          <a:bodyPr wrap="none" anchor="ctr"/>
          <a:lstStyle/>
          <a:p>
            <a:endParaRPr lang="en-US"/>
          </a:p>
        </p:txBody>
      </p:sp>
      <p:sp>
        <p:nvSpPr>
          <p:cNvPr id="68" name="Line 66"/>
          <p:cNvSpPr>
            <a:spLocks noChangeShapeType="1"/>
          </p:cNvSpPr>
          <p:nvPr/>
        </p:nvSpPr>
        <p:spPr bwMode="auto">
          <a:xfrm>
            <a:off x="3356346" y="5206206"/>
            <a:ext cx="0" cy="228600"/>
          </a:xfrm>
          <a:prstGeom prst="line">
            <a:avLst/>
          </a:prstGeom>
          <a:noFill/>
          <a:ln w="9525">
            <a:solidFill>
              <a:schemeClr val="tx1"/>
            </a:solidFill>
            <a:miter lim="800000"/>
            <a:headEnd/>
            <a:tailEnd/>
          </a:ln>
        </p:spPr>
        <p:txBody>
          <a:bodyPr wrap="none" anchor="ctr"/>
          <a:lstStyle/>
          <a:p>
            <a:endParaRPr lang="en-US"/>
          </a:p>
        </p:txBody>
      </p:sp>
      <p:sp>
        <p:nvSpPr>
          <p:cNvPr id="69" name="Line 67"/>
          <p:cNvSpPr>
            <a:spLocks noChangeShapeType="1"/>
          </p:cNvSpPr>
          <p:nvPr/>
        </p:nvSpPr>
        <p:spPr bwMode="auto">
          <a:xfrm flipV="1">
            <a:off x="3346821" y="5320506"/>
            <a:ext cx="5651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0" name="Text Box 68"/>
          <p:cNvSpPr txBox="1">
            <a:spLocks noChangeArrowheads="1"/>
          </p:cNvSpPr>
          <p:nvPr/>
        </p:nvSpPr>
        <p:spPr bwMode="auto">
          <a:xfrm>
            <a:off x="3421434" y="5376863"/>
            <a:ext cx="344488" cy="366713"/>
          </a:xfrm>
          <a:prstGeom prst="rect">
            <a:avLst/>
          </a:prstGeom>
          <a:solidFill>
            <a:schemeClr val="bg1"/>
          </a:solidFill>
          <a:ln w="9525" algn="ctr">
            <a:noFill/>
            <a:miter lim="800000"/>
            <a:headEnd/>
            <a:tailEnd/>
          </a:ln>
        </p:spPr>
        <p:txBody>
          <a:bodyPr wrap="none">
            <a:spAutoFit/>
          </a:bodyPr>
          <a:lstStyle/>
          <a:p>
            <a:r>
              <a:rPr lang="en-US" sz="1800"/>
              <a:t>f</a:t>
            </a:r>
            <a:r>
              <a:rPr lang="en-US" sz="1800" baseline="-25000"/>
              <a:t>1</a:t>
            </a:r>
          </a:p>
        </p:txBody>
      </p:sp>
      <p:sp>
        <p:nvSpPr>
          <p:cNvPr id="71" name="Line 69"/>
          <p:cNvSpPr>
            <a:spLocks noChangeShapeType="1"/>
          </p:cNvSpPr>
          <p:nvPr/>
        </p:nvSpPr>
        <p:spPr bwMode="auto">
          <a:xfrm>
            <a:off x="5038725" y="4850815"/>
            <a:ext cx="504825" cy="6936"/>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2" name="Line 70"/>
          <p:cNvSpPr>
            <a:spLocks noChangeShapeType="1"/>
          </p:cNvSpPr>
          <p:nvPr/>
        </p:nvSpPr>
        <p:spPr bwMode="auto">
          <a:xfrm>
            <a:off x="5051796" y="4746039"/>
            <a:ext cx="0" cy="228600"/>
          </a:xfrm>
          <a:prstGeom prst="line">
            <a:avLst/>
          </a:prstGeom>
          <a:noFill/>
          <a:ln w="9525">
            <a:solidFill>
              <a:schemeClr val="tx1"/>
            </a:solidFill>
            <a:miter lim="800000"/>
            <a:headEnd/>
            <a:tailEnd/>
          </a:ln>
        </p:spPr>
        <p:txBody>
          <a:bodyPr wrap="none" anchor="ctr"/>
          <a:lstStyle/>
          <a:p>
            <a:endParaRPr lang="en-US"/>
          </a:p>
        </p:txBody>
      </p:sp>
      <p:sp>
        <p:nvSpPr>
          <p:cNvPr id="74" name="Line 72"/>
          <p:cNvSpPr>
            <a:spLocks noChangeShapeType="1"/>
          </p:cNvSpPr>
          <p:nvPr/>
        </p:nvSpPr>
        <p:spPr bwMode="auto">
          <a:xfrm>
            <a:off x="5548683" y="4752975"/>
            <a:ext cx="4391" cy="1257300"/>
          </a:xfrm>
          <a:prstGeom prst="line">
            <a:avLst/>
          </a:prstGeom>
          <a:noFill/>
          <a:ln w="9525">
            <a:solidFill>
              <a:schemeClr val="tx1"/>
            </a:solidFill>
            <a:miter lim="800000"/>
            <a:headEnd/>
            <a:tailEnd/>
          </a:ln>
        </p:spPr>
        <p:txBody>
          <a:bodyPr wrap="none" anchor="ctr"/>
          <a:lstStyle/>
          <a:p>
            <a:endParaRPr lang="en-US"/>
          </a:p>
        </p:txBody>
      </p:sp>
      <p:sp>
        <p:nvSpPr>
          <p:cNvPr id="75" name="Line 73"/>
          <p:cNvSpPr>
            <a:spLocks noChangeShapeType="1"/>
          </p:cNvSpPr>
          <p:nvPr/>
        </p:nvSpPr>
        <p:spPr bwMode="auto">
          <a:xfrm>
            <a:off x="6251946" y="5206206"/>
            <a:ext cx="0" cy="228600"/>
          </a:xfrm>
          <a:prstGeom prst="line">
            <a:avLst/>
          </a:prstGeom>
          <a:noFill/>
          <a:ln w="9525">
            <a:solidFill>
              <a:schemeClr val="tx1"/>
            </a:solidFill>
            <a:miter lim="800000"/>
            <a:headEnd/>
            <a:tailEnd/>
          </a:ln>
        </p:spPr>
        <p:txBody>
          <a:bodyPr wrap="none" anchor="ctr"/>
          <a:lstStyle/>
          <a:p>
            <a:endParaRPr lang="en-US"/>
          </a:p>
        </p:txBody>
      </p:sp>
      <p:sp>
        <p:nvSpPr>
          <p:cNvPr id="76" name="Line 74"/>
          <p:cNvSpPr>
            <a:spLocks noChangeShapeType="1"/>
          </p:cNvSpPr>
          <p:nvPr/>
        </p:nvSpPr>
        <p:spPr bwMode="auto">
          <a:xfrm>
            <a:off x="5556621" y="5320505"/>
            <a:ext cx="682254" cy="3969"/>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84" name="Rectangle 83"/>
          <p:cNvSpPr/>
          <p:nvPr/>
        </p:nvSpPr>
        <p:spPr bwMode="auto">
          <a:xfrm>
            <a:off x="5200650" y="4705350"/>
            <a:ext cx="200025" cy="257175"/>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77" name="Text Box 75"/>
          <p:cNvSpPr txBox="1">
            <a:spLocks noChangeArrowheads="1"/>
          </p:cNvSpPr>
          <p:nvPr/>
        </p:nvSpPr>
        <p:spPr bwMode="auto">
          <a:xfrm>
            <a:off x="5736009" y="5356132"/>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2</a:t>
            </a:r>
          </a:p>
        </p:txBody>
      </p:sp>
      <p:sp>
        <p:nvSpPr>
          <p:cNvPr id="78" name="Line 76"/>
          <p:cNvSpPr>
            <a:spLocks noChangeShapeType="1"/>
          </p:cNvSpPr>
          <p:nvPr/>
        </p:nvSpPr>
        <p:spPr bwMode="auto">
          <a:xfrm>
            <a:off x="3926259" y="5322887"/>
            <a:ext cx="1617291" cy="1587"/>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9" name="Text Box 77"/>
          <p:cNvSpPr txBox="1">
            <a:spLocks noChangeArrowheads="1"/>
          </p:cNvSpPr>
          <p:nvPr/>
        </p:nvSpPr>
        <p:spPr bwMode="auto">
          <a:xfrm>
            <a:off x="4607296" y="5127625"/>
            <a:ext cx="323850" cy="366713"/>
          </a:xfrm>
          <a:prstGeom prst="rect">
            <a:avLst/>
          </a:prstGeom>
          <a:solidFill>
            <a:schemeClr val="bg1"/>
          </a:solidFill>
          <a:ln w="9525" algn="ctr">
            <a:noFill/>
            <a:miter lim="800000"/>
            <a:headEnd/>
            <a:tailEnd/>
          </a:ln>
        </p:spPr>
        <p:txBody>
          <a:bodyPr wrap="none">
            <a:spAutoFit/>
          </a:bodyPr>
          <a:lstStyle/>
          <a:p>
            <a:r>
              <a:rPr lang="en-US" sz="1800" dirty="0"/>
              <a:t>d</a:t>
            </a:r>
            <a:endParaRPr lang="en-US" sz="1800" baseline="-25000" dirty="0"/>
          </a:p>
        </p:txBody>
      </p:sp>
      <p:sp>
        <p:nvSpPr>
          <p:cNvPr id="80" name="Line 79"/>
          <p:cNvSpPr>
            <a:spLocks noChangeShapeType="1"/>
          </p:cNvSpPr>
          <p:nvPr/>
        </p:nvSpPr>
        <p:spPr bwMode="auto">
          <a:xfrm flipV="1">
            <a:off x="3209925" y="5905706"/>
            <a:ext cx="2351460" cy="9318"/>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81" name="Text Box 78"/>
          <p:cNvSpPr txBox="1">
            <a:spLocks noChangeArrowheads="1"/>
          </p:cNvSpPr>
          <p:nvPr/>
        </p:nvSpPr>
        <p:spPr bwMode="auto">
          <a:xfrm>
            <a:off x="4135150" y="5729287"/>
            <a:ext cx="431528" cy="338554"/>
          </a:xfrm>
          <a:prstGeom prst="rect">
            <a:avLst/>
          </a:prstGeom>
          <a:solidFill>
            <a:schemeClr val="bg1"/>
          </a:solidFill>
          <a:ln w="9525" algn="ctr">
            <a:noFill/>
            <a:miter lim="800000"/>
            <a:headEnd/>
            <a:tailEnd/>
          </a:ln>
        </p:spPr>
        <p:txBody>
          <a:bodyPr wrap="none">
            <a:spAutoFit/>
          </a:bodyPr>
          <a:lstStyle/>
          <a:p>
            <a:r>
              <a:rPr lang="en-US" sz="1600" dirty="0" smtClean="0"/>
              <a:t>s’</a:t>
            </a:r>
            <a:r>
              <a:rPr lang="en-US" sz="1600" baseline="-25000" dirty="0" smtClean="0"/>
              <a:t>2</a:t>
            </a:r>
            <a:endParaRPr lang="en-US" sz="1600" baseline="-25000" dirty="0"/>
          </a:p>
        </p:txBody>
      </p:sp>
      <p:sp>
        <p:nvSpPr>
          <p:cNvPr id="73" name="Text Box 71"/>
          <p:cNvSpPr txBox="1">
            <a:spLocks noChangeArrowheads="1"/>
          </p:cNvSpPr>
          <p:nvPr/>
        </p:nvSpPr>
        <p:spPr bwMode="auto">
          <a:xfrm>
            <a:off x="5112419" y="4691062"/>
            <a:ext cx="421605" cy="338554"/>
          </a:xfrm>
          <a:prstGeom prst="rect">
            <a:avLst/>
          </a:prstGeom>
          <a:noFill/>
          <a:ln w="9525" algn="ctr">
            <a:noFill/>
            <a:miter lim="800000"/>
            <a:headEnd/>
            <a:tailEnd/>
          </a:ln>
        </p:spPr>
        <p:txBody>
          <a:bodyPr wrap="square">
            <a:spAutoFit/>
          </a:bodyPr>
          <a:lstStyle/>
          <a:p>
            <a:r>
              <a:rPr lang="en-US" sz="1600" dirty="0" smtClean="0"/>
              <a:t>s</a:t>
            </a:r>
            <a:r>
              <a:rPr lang="en-US" sz="1600" baseline="-25000" dirty="0" smtClean="0"/>
              <a:t>2</a:t>
            </a:r>
            <a:endParaRPr lang="en-US" sz="1600" baseline="-25000" dirty="0"/>
          </a:p>
        </p:txBody>
      </p:sp>
      <p:sp>
        <p:nvSpPr>
          <p:cNvPr id="85" name="Text Box 7"/>
          <p:cNvSpPr txBox="1">
            <a:spLocks noChangeArrowheads="1"/>
          </p:cNvSpPr>
          <p:nvPr/>
        </p:nvSpPr>
        <p:spPr bwMode="auto">
          <a:xfrm>
            <a:off x="4881762" y="2647950"/>
            <a:ext cx="385563" cy="430887"/>
          </a:xfrm>
          <a:prstGeom prst="rect">
            <a:avLst/>
          </a:prstGeom>
          <a:noFill/>
          <a:ln w="9525" algn="ctr">
            <a:noFill/>
            <a:miter lim="800000"/>
            <a:headEnd/>
            <a:tailEnd/>
          </a:ln>
        </p:spPr>
        <p:txBody>
          <a:bodyPr wrap="square">
            <a:spAutoFit/>
          </a:bodyPr>
          <a:lstStyle/>
          <a:p>
            <a:r>
              <a:rPr lang="en-US" sz="1100" dirty="0" smtClean="0">
                <a:latin typeface="Times New Roman" pitchFamily="18" charset="0"/>
                <a:cs typeface="Times New Roman" pitchFamily="18" charset="0"/>
              </a:rPr>
              <a:t>I</a:t>
            </a:r>
            <a:r>
              <a:rPr lang="en-US" sz="1100" baseline="-25000" dirty="0" smtClean="0">
                <a:latin typeface="Times New Roman" pitchFamily="18" charset="0"/>
                <a:cs typeface="Times New Roman" pitchFamily="18" charset="0"/>
              </a:rPr>
              <a:t>1</a:t>
            </a:r>
            <a:r>
              <a:rPr lang="en-US" sz="1100" dirty="0" smtClean="0">
                <a:latin typeface="Times New Roman" pitchFamily="18" charset="0"/>
                <a:cs typeface="Times New Roman" pitchFamily="18" charset="0"/>
              </a:rPr>
              <a:t> O</a:t>
            </a:r>
            <a:r>
              <a:rPr lang="en-US" sz="1100" baseline="-25000" dirty="0" smtClean="0">
                <a:latin typeface="Times New Roman" pitchFamily="18" charset="0"/>
                <a:cs typeface="Times New Roman" pitchFamily="18" charset="0"/>
              </a:rPr>
              <a:t>2</a:t>
            </a:r>
            <a:endParaRPr lang="en-US" sz="1100" baseline="-25000" dirty="0">
              <a:latin typeface="Times New Roman" pitchFamily="18" charset="0"/>
              <a:cs typeface="Times New Roman" pitchFamily="18" charset="0"/>
            </a:endParaRPr>
          </a:p>
        </p:txBody>
      </p:sp>
      <p:sp>
        <p:nvSpPr>
          <p:cNvPr id="86" name="Oval 85"/>
          <p:cNvSpPr/>
          <p:nvPr/>
        </p:nvSpPr>
        <p:spPr bwMode="auto">
          <a:xfrm>
            <a:off x="503227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5"/>
          <p:cNvPicPr>
            <a:picLocks noChangeAspect="1" noChangeArrowheads="1"/>
          </p:cNvPicPr>
          <p:nvPr/>
        </p:nvPicPr>
        <p:blipFill>
          <a:blip r:embed="rId2" cstate="print"/>
          <a:srcRect/>
          <a:stretch>
            <a:fillRect/>
          </a:stretch>
        </p:blipFill>
        <p:spPr bwMode="auto">
          <a:xfrm>
            <a:off x="1447800" y="1371600"/>
            <a:ext cx="6724650" cy="3781425"/>
          </a:xfrm>
          <a:prstGeom prst="rect">
            <a:avLst/>
          </a:prstGeom>
          <a:noFill/>
          <a:ln w="9525">
            <a:noFill/>
            <a:miter lim="800000"/>
            <a:headEnd/>
            <a:tailEnd/>
          </a:ln>
          <a:effectLst/>
        </p:spPr>
      </p:pic>
      <p:sp>
        <p:nvSpPr>
          <p:cNvPr id="7" name="Freeform 6"/>
          <p:cNvSpPr/>
          <p:nvPr/>
        </p:nvSpPr>
        <p:spPr>
          <a:xfrm>
            <a:off x="4312693" y="2088107"/>
            <a:ext cx="327546" cy="1269242"/>
          </a:xfrm>
          <a:custGeom>
            <a:avLst/>
            <a:gdLst>
              <a:gd name="connsiteX0" fmla="*/ 0 w 327546"/>
              <a:gd name="connsiteY0" fmla="*/ 0 h 1269242"/>
              <a:gd name="connsiteX1" fmla="*/ 313898 w 327546"/>
              <a:gd name="connsiteY1" fmla="*/ 436729 h 1269242"/>
              <a:gd name="connsiteX2" fmla="*/ 81886 w 327546"/>
              <a:gd name="connsiteY2" fmla="*/ 1269242 h 1269242"/>
              <a:gd name="connsiteX3" fmla="*/ 81886 w 327546"/>
              <a:gd name="connsiteY3" fmla="*/ 1269242 h 1269242"/>
            </a:gdLst>
            <a:ahLst/>
            <a:cxnLst>
              <a:cxn ang="0">
                <a:pos x="connsiteX0" y="connsiteY0"/>
              </a:cxn>
              <a:cxn ang="0">
                <a:pos x="connsiteX1" y="connsiteY1"/>
              </a:cxn>
              <a:cxn ang="0">
                <a:pos x="connsiteX2" y="connsiteY2"/>
              </a:cxn>
              <a:cxn ang="0">
                <a:pos x="connsiteX3" y="connsiteY3"/>
              </a:cxn>
            </a:cxnLst>
            <a:rect l="l" t="t" r="r" b="b"/>
            <a:pathLst>
              <a:path w="327546" h="1269242">
                <a:moveTo>
                  <a:pt x="0" y="0"/>
                </a:moveTo>
                <a:cubicBezTo>
                  <a:pt x="150125" y="112594"/>
                  <a:pt x="300250" y="225189"/>
                  <a:pt x="313898" y="436729"/>
                </a:cubicBezTo>
                <a:cubicBezTo>
                  <a:pt x="327546" y="648269"/>
                  <a:pt x="81886" y="1269242"/>
                  <a:pt x="81886" y="1269242"/>
                </a:cubicBezTo>
                <a:lnTo>
                  <a:pt x="81886" y="1269242"/>
                </a:lnTo>
              </a:path>
            </a:pathLst>
          </a:cu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429000" y="1752600"/>
            <a:ext cx="1026435" cy="369332"/>
          </a:xfrm>
          <a:prstGeom prst="rect">
            <a:avLst/>
          </a:prstGeom>
          <a:noFill/>
        </p:spPr>
        <p:txBody>
          <a:bodyPr wrap="square" rtlCol="0">
            <a:spAutoFit/>
          </a:bodyPr>
          <a:lstStyle/>
          <a:p>
            <a:r>
              <a:rPr lang="en-US" dirty="0"/>
              <a:t>A</a:t>
            </a:r>
            <a:r>
              <a:rPr lang="en-US" dirty="0" smtClean="0"/>
              <a:t>perture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04900" y="0"/>
            <a:ext cx="6972300" cy="6858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458200" cy="5509200"/>
          </a:xfrm>
          <a:prstGeom prst="rect">
            <a:avLst/>
          </a:prstGeom>
        </p:spPr>
        <p:txBody>
          <a:bodyPr wrap="square">
            <a:spAutoFit/>
          </a:bodyPr>
          <a:lstStyle/>
          <a:p>
            <a:r>
              <a:rPr lang="en-US" sz="3200" dirty="0"/>
              <a:t> Say we wish to take a picture of Aunt Sally. Aunt Sally is about 1. 5m  tall. She is standing about 5m  away. Then to fit the image of Aunt Sally on our 35mm  detector, we must have	</a:t>
            </a:r>
            <a:endParaRPr lang="en-US" sz="3200" dirty="0" smtClean="0"/>
          </a:p>
          <a:p>
            <a:endParaRPr lang="en-US" sz="3200" dirty="0" smtClean="0"/>
          </a:p>
          <a:p>
            <a:r>
              <a:rPr lang="en-US" sz="3200" dirty="0" smtClean="0"/>
              <a:t>h=1.5m </a:t>
            </a:r>
          </a:p>
          <a:p>
            <a:r>
              <a:rPr lang="en-US" sz="3200" dirty="0" smtClean="0"/>
              <a:t>h</a:t>
            </a:r>
            <a:r>
              <a:rPr lang="en-US" sz="3200" dirty="0"/>
              <a:t>′=0.035m </a:t>
            </a:r>
            <a:endParaRPr lang="en-US" sz="3200" dirty="0" smtClean="0"/>
          </a:p>
          <a:p>
            <a:r>
              <a:rPr lang="en-US" sz="3200" dirty="0" smtClean="0"/>
              <a:t>s=5m </a:t>
            </a:r>
          </a:p>
          <a:p>
            <a:r>
              <a:rPr lang="en-US" sz="3200" dirty="0" smtClean="0"/>
              <a:t>f=0.058m </a:t>
            </a:r>
          </a:p>
          <a:p>
            <a:endParaRPr lang="en-US" sz="3200" dirty="0"/>
          </a:p>
          <a:p>
            <a:r>
              <a:rPr lang="en-US" sz="3200" dirty="0" smtClean="0"/>
              <a:t>find </a:t>
            </a:r>
            <a:r>
              <a:rPr lang="en-US" sz="3200" dirty="0"/>
              <a:t>s′ and m. </a:t>
            </a:r>
          </a:p>
        </p:txBody>
      </p:sp>
    </p:spTree>
    <p:extLst>
      <p:ext uri="{BB962C8B-B14F-4D97-AF65-F5344CB8AC3E}">
        <p14:creationId xmlns:p14="http://schemas.microsoft.com/office/powerpoint/2010/main" val="355455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458200" cy="5016758"/>
          </a:xfrm>
          <a:prstGeom prst="rect">
            <a:avLst/>
          </a:prstGeom>
        </p:spPr>
        <p:txBody>
          <a:bodyPr wrap="square">
            <a:spAutoFit/>
          </a:bodyPr>
          <a:lstStyle/>
          <a:p>
            <a:r>
              <a:rPr lang="en-US" sz="3200" dirty="0"/>
              <a:t>Now suppose we want to photograph a 1000m  tower from 2km  </a:t>
            </a:r>
            <a:r>
              <a:rPr lang="en-US" sz="3200" dirty="0" smtClean="0"/>
              <a:t>away. </a:t>
            </a:r>
            <a:r>
              <a:rPr lang="en-US" sz="3200" dirty="0"/>
              <a:t>Then to fit the image of </a:t>
            </a:r>
            <a:r>
              <a:rPr lang="en-US" sz="3200" dirty="0" smtClean="0"/>
              <a:t>our tower </a:t>
            </a:r>
            <a:r>
              <a:rPr lang="en-US" sz="3200" dirty="0"/>
              <a:t>on our 35mm  detector, we must have	</a:t>
            </a:r>
            <a:endParaRPr lang="en-US" sz="3200" dirty="0" smtClean="0"/>
          </a:p>
          <a:p>
            <a:endParaRPr lang="en-US" sz="3200" dirty="0" smtClean="0"/>
          </a:p>
          <a:p>
            <a:r>
              <a:rPr lang="en-US" sz="3200" dirty="0" smtClean="0"/>
              <a:t>h=</a:t>
            </a:r>
            <a:r>
              <a:rPr lang="en-US" sz="3200" dirty="0"/>
              <a:t> 1000m</a:t>
            </a:r>
            <a:r>
              <a:rPr lang="en-US" sz="3200" dirty="0" smtClean="0"/>
              <a:t> </a:t>
            </a:r>
          </a:p>
          <a:p>
            <a:r>
              <a:rPr lang="en-US" sz="3200" dirty="0" smtClean="0"/>
              <a:t>h</a:t>
            </a:r>
            <a:r>
              <a:rPr lang="en-US" sz="3200" dirty="0"/>
              <a:t>′=0.035m </a:t>
            </a:r>
            <a:endParaRPr lang="en-US" sz="3200" dirty="0" smtClean="0"/>
          </a:p>
          <a:p>
            <a:r>
              <a:rPr lang="en-US" sz="3200" dirty="0" smtClean="0"/>
              <a:t>s=</a:t>
            </a:r>
            <a:r>
              <a:rPr lang="en-US" sz="3200" dirty="0"/>
              <a:t> </a:t>
            </a:r>
            <a:r>
              <a:rPr lang="en-US" sz="3200" dirty="0" smtClean="0"/>
              <a:t>2000m </a:t>
            </a:r>
          </a:p>
          <a:p>
            <a:r>
              <a:rPr lang="en-US" sz="3200" dirty="0" smtClean="0"/>
              <a:t>f=0.058m </a:t>
            </a:r>
          </a:p>
          <a:p>
            <a:endParaRPr lang="en-US" sz="3200" dirty="0"/>
          </a:p>
          <a:p>
            <a:r>
              <a:rPr lang="en-US" sz="3200" dirty="0" smtClean="0"/>
              <a:t>find </a:t>
            </a:r>
            <a:r>
              <a:rPr lang="en-US" sz="3200" dirty="0"/>
              <a:t>s′ and m. </a:t>
            </a:r>
          </a:p>
        </p:txBody>
      </p:sp>
    </p:spTree>
    <p:extLst>
      <p:ext uri="{BB962C8B-B14F-4D97-AF65-F5344CB8AC3E}">
        <p14:creationId xmlns:p14="http://schemas.microsoft.com/office/powerpoint/2010/main" val="3129984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123</Words>
  <Application>Microsoft Office PowerPoint</Application>
  <PresentationFormat>On-screen Show (4:3)</PresentationFormat>
  <Paragraphs>52</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Combination of Lenses</vt:lpstr>
      <vt:lpstr>PowerPoint Presentation</vt:lpstr>
      <vt:lpstr>PowerPoint Presentation</vt:lpstr>
      <vt:lpstr>PowerPoint Presentation</vt:lpstr>
      <vt:lpstr>PowerPoint Presentation</vt:lpstr>
      <vt:lpstr>PowerPoint Presentation</vt:lpstr>
    </vt:vector>
  </TitlesOfParts>
  <Company>BYU-Idaho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rtlines</cp:lastModifiedBy>
  <cp:revision>7</cp:revision>
  <cp:lastPrinted>2014-05-19T19:17:53Z</cp:lastPrinted>
  <dcterms:created xsi:type="dcterms:W3CDTF">2011-10-09T00:42:27Z</dcterms:created>
  <dcterms:modified xsi:type="dcterms:W3CDTF">2014-05-19T19:18:19Z</dcterms:modified>
</cp:coreProperties>
</file>