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7" r:id="rId4"/>
    <p:sldId id="258" r:id="rId5"/>
    <p:sldId id="268" r:id="rId6"/>
    <p:sldId id="257" r:id="rId7"/>
    <p:sldId id="269" r:id="rId8"/>
    <p:sldId id="259" r:id="rId9"/>
    <p:sldId id="270" r:id="rId10"/>
    <p:sldId id="260" r:id="rId11"/>
    <p:sldId id="261" r:id="rId12"/>
    <p:sldId id="262" r:id="rId13"/>
    <p:sldId id="264" r:id="rId14"/>
    <p:sldId id="265" r:id="rId15"/>
    <p:sldId id="266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77" autoAdjust="0"/>
    <p:restoredTop sz="94660"/>
  </p:normalViewPr>
  <p:slideViewPr>
    <p:cSldViewPr snapToGrid="0">
      <p:cViewPr varScale="1">
        <p:scale>
          <a:sx n="67" d="100"/>
          <a:sy n="67" d="100"/>
        </p:scale>
        <p:origin x="-21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EAEDA3-7C77-4F10-B41B-91E9EA50124A}" type="datetimeFigureOut">
              <a:rPr lang="en-US" smtClean="0"/>
              <a:pPr/>
              <a:t>4/25/2014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8A9AE2-48DB-4C6F-975E-F9C4FB73ABC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Standard Configurations of Charge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98143" y="1682087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Point charge</a:t>
            </a:r>
          </a:p>
          <a:p>
            <a:r>
              <a:rPr lang="en-US" dirty="0" smtClean="0"/>
              <a:t>Several point charges</a:t>
            </a:r>
          </a:p>
          <a:p>
            <a:r>
              <a:rPr lang="en-US" dirty="0" smtClean="0"/>
              <a:t>Line of Charge</a:t>
            </a:r>
          </a:p>
          <a:p>
            <a:r>
              <a:rPr lang="en-US" dirty="0" smtClean="0"/>
              <a:t>Semi-</a:t>
            </a:r>
            <a:r>
              <a:rPr lang="en-US" dirty="0" err="1" smtClean="0"/>
              <a:t>infinate</a:t>
            </a:r>
            <a:r>
              <a:rPr lang="en-US" dirty="0" smtClean="0"/>
              <a:t> sheet of charge</a:t>
            </a:r>
          </a:p>
          <a:p>
            <a:r>
              <a:rPr lang="en-US" dirty="0" smtClean="0"/>
              <a:t>Charged sphere</a:t>
            </a:r>
          </a:p>
          <a:p>
            <a:r>
              <a:rPr lang="en-US" dirty="0" smtClean="0"/>
              <a:t>Charged spherical shell</a:t>
            </a:r>
          </a:p>
          <a:p>
            <a:r>
              <a:rPr lang="en-US" dirty="0" smtClean="0"/>
              <a:t>Ring of Charge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88675" y="341421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61380" y="3411941"/>
            <a:ext cx="1130489" cy="2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graphicFrame>
        <p:nvGraphicFramePr>
          <p:cNvPr id="42" name="Object 41"/>
          <p:cNvGraphicFramePr>
            <a:graphicFrameLocks noChangeAspect="1"/>
          </p:cNvGraphicFramePr>
          <p:nvPr/>
        </p:nvGraphicFramePr>
        <p:xfrm>
          <a:off x="3231201" y="1542197"/>
          <a:ext cx="2508539" cy="771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3" imgW="825480" imgH="253800" progId="Equation.3">
                  <p:embed/>
                </p:oleObj>
              </mc:Choice>
              <mc:Fallback>
                <p:oleObj name="Equation" r:id="rId3" imgW="825480" imgH="2538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1201" y="1542197"/>
                        <a:ext cx="2508539" cy="77185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6428091" y="256577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3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596033" y="334123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3457" y="3907802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49" name="Straight Arrow Connector 48"/>
          <p:cNvCxnSpPr>
            <a:stCxn id="17" idx="6"/>
          </p:cNvCxnSpPr>
          <p:nvPr/>
        </p:nvCxnSpPr>
        <p:spPr>
          <a:xfrm flipV="1">
            <a:off x="5576215" y="3398294"/>
            <a:ext cx="2618532" cy="17038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7835353" y="2743312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E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3959" y="2747963"/>
            <a:ext cx="6322681" cy="285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-  -  -  -  -  --  -  -  -  -  -   </a:t>
            </a:r>
          </a:p>
          <a:p>
            <a:pPr algn="ctr"/>
            <a:r>
              <a:rPr lang="en-US" sz="4000" dirty="0" smtClean="0"/>
              <a:t>   </a:t>
            </a:r>
            <a:endParaRPr lang="en-US" sz="4000" dirty="0"/>
          </a:p>
        </p:txBody>
      </p:sp>
      <p:sp>
        <p:nvSpPr>
          <p:cNvPr id="6" name="Freeform 5"/>
          <p:cNvSpPr/>
          <p:nvPr/>
        </p:nvSpPr>
        <p:spPr>
          <a:xfrm>
            <a:off x="7506263" y="2747964"/>
            <a:ext cx="1323833" cy="286603"/>
          </a:xfrm>
          <a:custGeom>
            <a:avLst/>
            <a:gdLst>
              <a:gd name="connsiteX0" fmla="*/ 0 w 1323833"/>
              <a:gd name="connsiteY0" fmla="*/ 13647 h 928047"/>
              <a:gd name="connsiteX1" fmla="*/ 928048 w 1323833"/>
              <a:gd name="connsiteY1" fmla="*/ 0 h 928047"/>
              <a:gd name="connsiteX2" fmla="*/ 968991 w 1323833"/>
              <a:gd name="connsiteY2" fmla="*/ 245659 h 928047"/>
              <a:gd name="connsiteX3" fmla="*/ 1105469 w 1323833"/>
              <a:gd name="connsiteY3" fmla="*/ 409432 h 928047"/>
              <a:gd name="connsiteX4" fmla="*/ 1323833 w 1323833"/>
              <a:gd name="connsiteY4" fmla="*/ 600501 h 928047"/>
              <a:gd name="connsiteX5" fmla="*/ 1296538 w 1323833"/>
              <a:gd name="connsiteY5" fmla="*/ 777922 h 928047"/>
              <a:gd name="connsiteX6" fmla="*/ 1119117 w 1323833"/>
              <a:gd name="connsiteY6" fmla="*/ 928047 h 928047"/>
              <a:gd name="connsiteX7" fmla="*/ 0 w 1323833"/>
              <a:gd name="connsiteY7" fmla="*/ 928047 h 928047"/>
              <a:gd name="connsiteX8" fmla="*/ 0 w 1323833"/>
              <a:gd name="connsiteY8" fmla="*/ 13647 h 9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33" h="928047">
                <a:moveTo>
                  <a:pt x="0" y="13647"/>
                </a:moveTo>
                <a:lnTo>
                  <a:pt x="928048" y="0"/>
                </a:lnTo>
                <a:lnTo>
                  <a:pt x="968991" y="245659"/>
                </a:lnTo>
                <a:lnTo>
                  <a:pt x="1105469" y="409432"/>
                </a:lnTo>
                <a:lnTo>
                  <a:pt x="1323833" y="600501"/>
                </a:lnTo>
                <a:lnTo>
                  <a:pt x="1296538" y="777922"/>
                </a:lnTo>
                <a:lnTo>
                  <a:pt x="1119117" y="928047"/>
                </a:lnTo>
                <a:lnTo>
                  <a:pt x="0" y="928047"/>
                </a:lnTo>
                <a:lnTo>
                  <a:pt x="0" y="136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 flipH="1">
            <a:off x="561827" y="2745476"/>
            <a:ext cx="1323833" cy="286603"/>
          </a:xfrm>
          <a:custGeom>
            <a:avLst/>
            <a:gdLst>
              <a:gd name="connsiteX0" fmla="*/ 0 w 1323833"/>
              <a:gd name="connsiteY0" fmla="*/ 13647 h 928047"/>
              <a:gd name="connsiteX1" fmla="*/ 928048 w 1323833"/>
              <a:gd name="connsiteY1" fmla="*/ 0 h 928047"/>
              <a:gd name="connsiteX2" fmla="*/ 968991 w 1323833"/>
              <a:gd name="connsiteY2" fmla="*/ 245659 h 928047"/>
              <a:gd name="connsiteX3" fmla="*/ 1105469 w 1323833"/>
              <a:gd name="connsiteY3" fmla="*/ 409432 h 928047"/>
              <a:gd name="connsiteX4" fmla="*/ 1323833 w 1323833"/>
              <a:gd name="connsiteY4" fmla="*/ 600501 h 928047"/>
              <a:gd name="connsiteX5" fmla="*/ 1296538 w 1323833"/>
              <a:gd name="connsiteY5" fmla="*/ 777922 h 928047"/>
              <a:gd name="connsiteX6" fmla="*/ 1119117 w 1323833"/>
              <a:gd name="connsiteY6" fmla="*/ 928047 h 928047"/>
              <a:gd name="connsiteX7" fmla="*/ 0 w 1323833"/>
              <a:gd name="connsiteY7" fmla="*/ 928047 h 928047"/>
              <a:gd name="connsiteX8" fmla="*/ 0 w 1323833"/>
              <a:gd name="connsiteY8" fmla="*/ 13647 h 9280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23833" h="928047">
                <a:moveTo>
                  <a:pt x="0" y="13647"/>
                </a:moveTo>
                <a:lnTo>
                  <a:pt x="928048" y="0"/>
                </a:lnTo>
                <a:lnTo>
                  <a:pt x="968991" y="245659"/>
                </a:lnTo>
                <a:lnTo>
                  <a:pt x="1105469" y="409432"/>
                </a:lnTo>
                <a:lnTo>
                  <a:pt x="1323833" y="600501"/>
                </a:lnTo>
                <a:lnTo>
                  <a:pt x="1296538" y="777922"/>
                </a:lnTo>
                <a:lnTo>
                  <a:pt x="1119117" y="928047"/>
                </a:lnTo>
                <a:lnTo>
                  <a:pt x="0" y="928047"/>
                </a:lnTo>
                <a:lnTo>
                  <a:pt x="0" y="13647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59547" y="2568068"/>
            <a:ext cx="790205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chemeClr val="bg1"/>
                </a:solidFill>
              </a:rPr>
              <a:t>-  -  -  -  -  -  -  -  -  -  -  - -  -  -  -  -  - -  -  -  -  - -  -  -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arallelogram 8"/>
          <p:cNvSpPr/>
          <p:nvPr/>
        </p:nvSpPr>
        <p:spPr>
          <a:xfrm rot="916176">
            <a:off x="1325641" y="1670557"/>
            <a:ext cx="6014015" cy="2534236"/>
          </a:xfrm>
          <a:prstGeom prst="parallelogram">
            <a:avLst>
              <a:gd name="adj" fmla="val 9024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712189" y="189703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345976" y="214497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2952466" y="239290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2477069" y="265449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2001672" y="291607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539923" y="321859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342269" y="194025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3976056" y="218818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582546" y="243612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107149" y="269770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631752" y="295928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170003" y="326181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40589" y="198347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4674376" y="223140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280866" y="247934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3805469" y="274092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330072" y="300250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2868323" y="330502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5147479" y="225415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781266" y="250208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387756" y="275002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3912359" y="301160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3436962" y="327318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2975213" y="357571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>
            <a:off x="5777559" y="229737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411346" y="254530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5017836" y="279323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4542439" y="305482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4067042" y="331640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>
            <a:off x="3605293" y="3618928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6475879" y="234058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>
            <a:off x="6109666" y="258852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>
            <a:off x="5716156" y="2836455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/>
          <p:cNvSpPr/>
          <p:nvPr/>
        </p:nvSpPr>
        <p:spPr>
          <a:xfrm>
            <a:off x="5240759" y="3098037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4765362" y="335961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/>
          <p:cNvSpPr/>
          <p:nvPr/>
        </p:nvSpPr>
        <p:spPr>
          <a:xfrm>
            <a:off x="4303613" y="3607552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431565" y="357798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250445" y="385094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3880525" y="389416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6737459" y="2588520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6371246" y="2836454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5977736" y="3084389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5502339" y="3345971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026942" y="3607553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4565193" y="385548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4169401" y="4128446"/>
            <a:ext cx="313899" cy="81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3"/>
          <p:cNvSpPr>
            <a:spLocks noChangeArrowheads="1"/>
          </p:cNvSpPr>
          <p:nvPr/>
        </p:nvSpPr>
        <p:spPr bwMode="auto">
          <a:xfrm>
            <a:off x="3041144" y="1833345"/>
            <a:ext cx="3048000" cy="2895600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240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018398" y="3059368"/>
            <a:ext cx="30572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  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39036" y="2597619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491519" y="2235953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794044" y="1910681"/>
            <a:ext cx="150554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37262" y="4178484"/>
            <a:ext cx="12426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solidFill>
                  <a:schemeClr val="bg1"/>
                </a:solidFill>
              </a:rPr>
              <a:t>-  -  -  -</a:t>
            </a: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241311" y="3405109"/>
            <a:ext cx="26693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452853" y="3753126"/>
            <a:ext cx="22813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-  -  -  -  -  -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11" name="Freeform 4"/>
          <p:cNvSpPr>
            <a:spLocks/>
          </p:cNvSpPr>
          <p:nvPr/>
        </p:nvSpPr>
        <p:spPr bwMode="auto">
          <a:xfrm rot="20672327">
            <a:off x="4385481" y="3904398"/>
            <a:ext cx="1371600" cy="469900"/>
          </a:xfrm>
          <a:custGeom>
            <a:avLst/>
            <a:gdLst>
              <a:gd name="T0" fmla="*/ 4 w 1216"/>
              <a:gd name="T1" fmla="*/ 88 h 584"/>
              <a:gd name="T2" fmla="*/ 222 w 1216"/>
              <a:gd name="T3" fmla="*/ 150 h 584"/>
              <a:gd name="T4" fmla="*/ 513 w 1216"/>
              <a:gd name="T5" fmla="*/ 88 h 584"/>
              <a:gd name="T6" fmla="*/ 610 w 1216"/>
              <a:gd name="T7" fmla="*/ 2 h 584"/>
              <a:gd name="T8" fmla="*/ 489 w 1216"/>
              <a:gd name="T9" fmla="*/ 76 h 584"/>
              <a:gd name="T10" fmla="*/ 247 w 1216"/>
              <a:gd name="T11" fmla="*/ 125 h 584"/>
              <a:gd name="T12" fmla="*/ 4 w 1216"/>
              <a:gd name="T13" fmla="*/ 88 h 584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216"/>
              <a:gd name="T22" fmla="*/ 0 h 584"/>
              <a:gd name="T23" fmla="*/ 1216 w 1216"/>
              <a:gd name="T24" fmla="*/ 584 h 584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216" h="584">
                <a:moveTo>
                  <a:pt x="8" y="344"/>
                </a:moveTo>
                <a:cubicBezTo>
                  <a:pt x="0" y="360"/>
                  <a:pt x="272" y="584"/>
                  <a:pt x="440" y="584"/>
                </a:cubicBezTo>
                <a:cubicBezTo>
                  <a:pt x="608" y="584"/>
                  <a:pt x="888" y="440"/>
                  <a:pt x="1016" y="344"/>
                </a:cubicBezTo>
                <a:cubicBezTo>
                  <a:pt x="1144" y="248"/>
                  <a:pt x="1216" y="16"/>
                  <a:pt x="1208" y="8"/>
                </a:cubicBezTo>
                <a:cubicBezTo>
                  <a:pt x="1200" y="0"/>
                  <a:pt x="1088" y="216"/>
                  <a:pt x="968" y="296"/>
                </a:cubicBezTo>
                <a:cubicBezTo>
                  <a:pt x="848" y="376"/>
                  <a:pt x="648" y="480"/>
                  <a:pt x="488" y="488"/>
                </a:cubicBezTo>
                <a:cubicBezTo>
                  <a:pt x="328" y="496"/>
                  <a:pt x="16" y="328"/>
                  <a:pt x="8" y="344"/>
                </a:cubicBezTo>
                <a:close/>
              </a:path>
            </a:pathLst>
          </a:custGeom>
          <a:solidFill>
            <a:srgbClr val="FFFFFF"/>
          </a:solidFill>
          <a:ln w="9525">
            <a:noFill/>
            <a:round/>
            <a:headEnd/>
            <a:tailEnd/>
          </a:ln>
        </p:spPr>
        <p:txBody>
          <a:bodyPr/>
          <a:lstStyle/>
          <a:p>
            <a:endParaRPr lang="en-US" sz="2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5"/>
          <p:cNvSpPr>
            <a:spLocks noChangeArrowheads="1"/>
          </p:cNvSpPr>
          <p:nvPr/>
        </p:nvSpPr>
        <p:spPr bwMode="auto">
          <a:xfrm>
            <a:off x="3067153" y="2026290"/>
            <a:ext cx="2989263" cy="2668588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Oval 6"/>
          <p:cNvSpPr>
            <a:spLocks noChangeArrowheads="1"/>
          </p:cNvSpPr>
          <p:nvPr/>
        </p:nvSpPr>
        <p:spPr bwMode="auto">
          <a:xfrm>
            <a:off x="3306866" y="2207265"/>
            <a:ext cx="2495550" cy="2292350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3024291" y="31946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5789716" y="32026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4418116" y="193421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383191" y="44091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9" name="Text Box 11"/>
          <p:cNvSpPr txBox="1">
            <a:spLocks noChangeArrowheads="1"/>
          </p:cNvSpPr>
          <p:nvPr/>
        </p:nvSpPr>
        <p:spPr bwMode="auto">
          <a:xfrm>
            <a:off x="3503716" y="22247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397603" y="40328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3460853" y="40836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2" name="Text Box 14"/>
          <p:cNvSpPr txBox="1">
            <a:spLocks noChangeArrowheads="1"/>
          </p:cNvSpPr>
          <p:nvPr/>
        </p:nvSpPr>
        <p:spPr bwMode="auto">
          <a:xfrm>
            <a:off x="5457928" y="240729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3" name="Text Box 15"/>
          <p:cNvSpPr txBox="1">
            <a:spLocks noChangeArrowheads="1"/>
          </p:cNvSpPr>
          <p:nvPr/>
        </p:nvSpPr>
        <p:spPr bwMode="auto">
          <a:xfrm>
            <a:off x="5016603" y="209614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3978378" y="198660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5" name="Text Box 17"/>
          <p:cNvSpPr txBox="1">
            <a:spLocks noChangeArrowheads="1"/>
          </p:cNvSpPr>
          <p:nvPr/>
        </p:nvSpPr>
        <p:spPr bwMode="auto">
          <a:xfrm>
            <a:off x="3173516" y="26184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6" name="Text Box 18"/>
          <p:cNvSpPr txBox="1">
            <a:spLocks noChangeArrowheads="1"/>
          </p:cNvSpPr>
          <p:nvPr/>
        </p:nvSpPr>
        <p:spPr bwMode="auto">
          <a:xfrm>
            <a:off x="3137003" y="3642365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3899003" y="4317053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8" name="Text Box 20"/>
          <p:cNvSpPr txBox="1">
            <a:spLocks noChangeArrowheads="1"/>
          </p:cNvSpPr>
          <p:nvPr/>
        </p:nvSpPr>
        <p:spPr bwMode="auto">
          <a:xfrm>
            <a:off x="4965803" y="429482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19" name="Text Box 21"/>
          <p:cNvSpPr txBox="1">
            <a:spLocks noChangeArrowheads="1"/>
          </p:cNvSpPr>
          <p:nvPr/>
        </p:nvSpPr>
        <p:spPr bwMode="auto">
          <a:xfrm>
            <a:off x="5640491" y="367887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  <p:sp>
        <p:nvSpPr>
          <p:cNvPr id="20" name="Text Box 22"/>
          <p:cNvSpPr txBox="1">
            <a:spLocks noChangeArrowheads="1"/>
          </p:cNvSpPr>
          <p:nvPr/>
        </p:nvSpPr>
        <p:spPr bwMode="auto">
          <a:xfrm>
            <a:off x="5677003" y="2756540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bg1"/>
                </a:solidFill>
              </a:rPr>
              <a:t>+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2681288" y="1665026"/>
            <a:ext cx="1100137" cy="256577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2933080" y="1872017"/>
            <a:ext cx="653102" cy="214042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1086708" y="2947916"/>
            <a:ext cx="1534396" cy="48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H="1" flipV="1">
            <a:off x="3218032" y="637964"/>
            <a:ext cx="27296" cy="232012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H="1">
            <a:off x="1993856" y="2964480"/>
            <a:ext cx="1257868" cy="118508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 45"/>
          <p:cNvSpPr/>
          <p:nvPr/>
        </p:nvSpPr>
        <p:spPr>
          <a:xfrm>
            <a:off x="2869279" y="2064544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>
          <a:xfrm>
            <a:off x="2774032" y="2443163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>
          <a:xfrm>
            <a:off x="2957513" y="1771651"/>
            <a:ext cx="121443" cy="17145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>
          <a:xfrm>
            <a:off x="3285970" y="176212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Freeform 49"/>
          <p:cNvSpPr/>
          <p:nvPr/>
        </p:nvSpPr>
        <p:spPr>
          <a:xfrm>
            <a:off x="3485991" y="202882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Freeform 50"/>
          <p:cNvSpPr/>
          <p:nvPr/>
        </p:nvSpPr>
        <p:spPr>
          <a:xfrm>
            <a:off x="3614574" y="2471739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2702595" y="2833687"/>
            <a:ext cx="159685" cy="209551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reeform 54"/>
          <p:cNvSpPr/>
          <p:nvPr/>
        </p:nvSpPr>
        <p:spPr>
          <a:xfrm>
            <a:off x="3647912" y="2857501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 flipV="1">
            <a:off x="2961564" y="2947918"/>
            <a:ext cx="4033692" cy="1364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 57"/>
          <p:cNvSpPr/>
          <p:nvPr/>
        </p:nvSpPr>
        <p:spPr>
          <a:xfrm>
            <a:off x="2754965" y="3276672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Freeform 58"/>
          <p:cNvSpPr/>
          <p:nvPr/>
        </p:nvSpPr>
        <p:spPr>
          <a:xfrm>
            <a:off x="3595507" y="3305248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Freeform 63"/>
          <p:cNvSpPr/>
          <p:nvPr/>
        </p:nvSpPr>
        <p:spPr>
          <a:xfrm>
            <a:off x="2888315" y="3698237"/>
            <a:ext cx="135873" cy="188119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Freeform 64"/>
          <p:cNvSpPr/>
          <p:nvPr/>
        </p:nvSpPr>
        <p:spPr>
          <a:xfrm>
            <a:off x="3514552" y="3705382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Freeform 65"/>
          <p:cNvSpPr/>
          <p:nvPr/>
        </p:nvSpPr>
        <p:spPr>
          <a:xfrm>
            <a:off x="3028950" y="3962401"/>
            <a:ext cx="121443" cy="17145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Freeform 66"/>
          <p:cNvSpPr/>
          <p:nvPr/>
        </p:nvSpPr>
        <p:spPr>
          <a:xfrm>
            <a:off x="3357407" y="3952876"/>
            <a:ext cx="100154" cy="152400"/>
          </a:xfrm>
          <a:custGeom>
            <a:avLst/>
            <a:gdLst>
              <a:gd name="connsiteX0" fmla="*/ 0 w 1323833"/>
              <a:gd name="connsiteY0" fmla="*/ 668741 h 1897039"/>
              <a:gd name="connsiteX1" fmla="*/ 0 w 1323833"/>
              <a:gd name="connsiteY1" fmla="*/ 1296538 h 1897039"/>
              <a:gd name="connsiteX2" fmla="*/ 518615 w 1323833"/>
              <a:gd name="connsiteY2" fmla="*/ 1187355 h 1897039"/>
              <a:gd name="connsiteX3" fmla="*/ 504967 w 1323833"/>
              <a:gd name="connsiteY3" fmla="*/ 1897039 h 1897039"/>
              <a:gd name="connsiteX4" fmla="*/ 941695 w 1323833"/>
              <a:gd name="connsiteY4" fmla="*/ 1610436 h 1897039"/>
              <a:gd name="connsiteX5" fmla="*/ 955343 w 1323833"/>
              <a:gd name="connsiteY5" fmla="*/ 1091821 h 1897039"/>
              <a:gd name="connsiteX6" fmla="*/ 1310185 w 1323833"/>
              <a:gd name="connsiteY6" fmla="*/ 996287 h 1897039"/>
              <a:gd name="connsiteX7" fmla="*/ 1323833 w 1323833"/>
              <a:gd name="connsiteY7" fmla="*/ 723332 h 1897039"/>
              <a:gd name="connsiteX8" fmla="*/ 914400 w 1323833"/>
              <a:gd name="connsiteY8" fmla="*/ 709684 h 1897039"/>
              <a:gd name="connsiteX9" fmla="*/ 928047 w 1323833"/>
              <a:gd name="connsiteY9" fmla="*/ 232012 h 1897039"/>
              <a:gd name="connsiteX10" fmla="*/ 436728 w 1323833"/>
              <a:gd name="connsiteY10" fmla="*/ 0 h 1897039"/>
              <a:gd name="connsiteX11" fmla="*/ 436728 w 1323833"/>
              <a:gd name="connsiteY11" fmla="*/ 682388 h 1897039"/>
              <a:gd name="connsiteX12" fmla="*/ 0 w 1323833"/>
              <a:gd name="connsiteY12" fmla="*/ 668741 h 1897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323833" h="1897039">
                <a:moveTo>
                  <a:pt x="0" y="668741"/>
                </a:moveTo>
                <a:lnTo>
                  <a:pt x="0" y="1296538"/>
                </a:lnTo>
                <a:lnTo>
                  <a:pt x="518615" y="1187355"/>
                </a:lnTo>
                <a:lnTo>
                  <a:pt x="504967" y="1897039"/>
                </a:lnTo>
                <a:lnTo>
                  <a:pt x="941695" y="1610436"/>
                </a:lnTo>
                <a:lnTo>
                  <a:pt x="955343" y="1091821"/>
                </a:lnTo>
                <a:lnTo>
                  <a:pt x="1310185" y="996287"/>
                </a:lnTo>
                <a:lnTo>
                  <a:pt x="1323833" y="723332"/>
                </a:lnTo>
                <a:lnTo>
                  <a:pt x="914400" y="709684"/>
                </a:lnTo>
                <a:lnTo>
                  <a:pt x="928047" y="232012"/>
                </a:lnTo>
                <a:lnTo>
                  <a:pt x="436728" y="0"/>
                </a:lnTo>
                <a:lnTo>
                  <a:pt x="436728" y="682388"/>
                </a:lnTo>
                <a:lnTo>
                  <a:pt x="0" y="66874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9292" y="511350"/>
            <a:ext cx="411479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 smtClean="0"/>
              <a:t>Find the field find due to two charges, one positive and one negative, at a point, P, along the axis between the two charges as shown to the right.</a:t>
            </a:r>
          </a:p>
          <a:p>
            <a:pPr marL="457200" indent="-457200">
              <a:buAutoNum type="alphaLcParenR"/>
            </a:pPr>
            <a:r>
              <a:rPr lang="en-US" sz="2400" dirty="0" smtClean="0"/>
              <a:t>What is the field if L is very large</a:t>
            </a:r>
            <a:endParaRPr lang="en-US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8974" y="-23227"/>
            <a:ext cx="3659918" cy="37072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81355" y="4356520"/>
            <a:ext cx="432581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lphaLcParenR"/>
            </a:pPr>
            <a:r>
              <a:rPr lang="en-US" sz="2400" dirty="0" smtClean="0"/>
              <a:t>Find the field find due to two three positive charges at a point, P, along the axis shown to the right</a:t>
            </a:r>
          </a:p>
          <a:p>
            <a:pPr marL="457200" indent="-457200">
              <a:buFontTx/>
              <a:buAutoNum type="alphaLcParenR"/>
            </a:pPr>
            <a:r>
              <a:rPr lang="en-US" sz="2400" dirty="0"/>
              <a:t>What is the field if L is very large</a:t>
            </a:r>
          </a:p>
          <a:p>
            <a:pPr marL="457200" indent="-457200">
              <a:buAutoNum type="alphaLcParenR"/>
            </a:pPr>
            <a:endParaRPr lang="en-US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3326" y="3871640"/>
            <a:ext cx="3415566" cy="2826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8488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>
            <a:endCxn id="10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9" name="Rectangle 8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12" name="Arc 11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16" name="Arc 15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25" name="TextBox 24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26" name="TextBox 25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36" name="TextBox 35"/>
          <p:cNvSpPr txBox="1"/>
          <p:nvPr/>
        </p:nvSpPr>
        <p:spPr>
          <a:xfrm>
            <a:off x="5348371" y="3657600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171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1387255" y="220641"/>
            <a:ext cx="6371333" cy="6380437"/>
            <a:chOff x="1387255" y="220641"/>
            <a:chExt cx="6371333" cy="6380437"/>
          </a:xfrm>
        </p:grpSpPr>
        <p:grpSp>
          <p:nvGrpSpPr>
            <p:cNvPr id="29" name="Group 28"/>
            <p:cNvGrpSpPr/>
            <p:nvPr/>
          </p:nvGrpSpPr>
          <p:grpSpPr>
            <a:xfrm rot="2700000">
              <a:off x="1907269" y="793842"/>
              <a:ext cx="5318077" cy="5318077"/>
              <a:chOff x="1904997" y="777922"/>
              <a:chExt cx="5318077" cy="5318077"/>
            </a:xfrm>
          </p:grpSpPr>
          <p:grpSp>
            <p:nvGrpSpPr>
              <p:cNvPr id="30" name="Group 23"/>
              <p:cNvGrpSpPr/>
              <p:nvPr/>
            </p:nvGrpSpPr>
            <p:grpSpPr>
              <a:xfrm>
                <a:off x="4551527" y="777922"/>
                <a:ext cx="20473" cy="5318077"/>
                <a:chOff x="4551527" y="777922"/>
                <a:chExt cx="20473" cy="5318077"/>
              </a:xfrm>
            </p:grpSpPr>
            <p:cxnSp>
              <p:nvCxnSpPr>
                <p:cNvPr id="34" name="Straight Arrow Connector 33"/>
                <p:cNvCxnSpPr/>
                <p:nvPr/>
              </p:nvCxnSpPr>
              <p:spPr>
                <a:xfrm flipV="1">
                  <a:off x="4562901" y="777922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/>
                <p:cNvCxnSpPr/>
                <p:nvPr/>
              </p:nvCxnSpPr>
              <p:spPr>
                <a:xfrm>
                  <a:off x="4551527" y="5543265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24"/>
              <p:cNvGrpSpPr/>
              <p:nvPr/>
            </p:nvGrpSpPr>
            <p:grpSpPr>
              <a:xfrm rot="16200000">
                <a:off x="4553799" y="752898"/>
                <a:ext cx="20473" cy="5318077"/>
                <a:chOff x="4551527" y="777922"/>
                <a:chExt cx="20473" cy="5318077"/>
              </a:xfrm>
            </p:grpSpPr>
            <p:cxnSp>
              <p:nvCxnSpPr>
                <p:cNvPr id="32" name="Straight Arrow Connector 31"/>
                <p:cNvCxnSpPr/>
                <p:nvPr/>
              </p:nvCxnSpPr>
              <p:spPr>
                <a:xfrm flipV="1">
                  <a:off x="4562901" y="777922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/>
                <p:cNvCxnSpPr/>
                <p:nvPr/>
              </p:nvCxnSpPr>
              <p:spPr>
                <a:xfrm>
                  <a:off x="4551527" y="5543265"/>
                  <a:ext cx="9099" cy="552734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5" name="Group 44"/>
            <p:cNvGrpSpPr/>
            <p:nvPr/>
          </p:nvGrpSpPr>
          <p:grpSpPr>
            <a:xfrm>
              <a:off x="1387255" y="232017"/>
              <a:ext cx="6369061" cy="6369061"/>
              <a:chOff x="1387255" y="232017"/>
              <a:chExt cx="6369061" cy="6369061"/>
            </a:xfrm>
          </p:grpSpPr>
          <p:sp>
            <p:nvSpPr>
              <p:cNvPr id="4" name="Oval 3"/>
              <p:cNvSpPr/>
              <p:nvPr/>
            </p:nvSpPr>
            <p:spPr>
              <a:xfrm>
                <a:off x="4128448" y="2943367"/>
                <a:ext cx="914400" cy="914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4280848" y="3324367"/>
                <a:ext cx="609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Rectangle 5"/>
              <p:cNvSpPr/>
              <p:nvPr/>
            </p:nvSpPr>
            <p:spPr>
              <a:xfrm rot="5400000">
                <a:off x="4269472" y="3326639"/>
                <a:ext cx="609600" cy="1524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/>
              <p:cNvGrpSpPr/>
              <p:nvPr/>
            </p:nvGrpSpPr>
            <p:grpSpPr>
              <a:xfrm>
                <a:off x="2731827" y="3411940"/>
                <a:ext cx="3655325" cy="2275"/>
                <a:chOff x="2731827" y="3411940"/>
                <a:chExt cx="3655325" cy="2275"/>
              </a:xfrm>
            </p:grpSpPr>
            <p:cxnSp>
              <p:nvCxnSpPr>
                <p:cNvPr id="8" name="Straight Arrow Connector 7"/>
                <p:cNvCxnSpPr/>
                <p:nvPr/>
              </p:nvCxnSpPr>
              <p:spPr>
                <a:xfrm>
                  <a:off x="5459104" y="3411940"/>
                  <a:ext cx="92804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/>
                <p:cNvCxnSpPr/>
                <p:nvPr/>
              </p:nvCxnSpPr>
              <p:spPr>
                <a:xfrm flipH="1">
                  <a:off x="2731827" y="3414215"/>
                  <a:ext cx="928048" cy="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" name="Straight Arrow Connector 11"/>
              <p:cNvCxnSpPr/>
              <p:nvPr/>
            </p:nvCxnSpPr>
            <p:spPr>
              <a:xfrm rot="16200000">
                <a:off x="4096602" y="2065360"/>
                <a:ext cx="9280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16200000" flipH="1">
                <a:off x="4098877" y="4792637"/>
                <a:ext cx="928048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19"/>
              <p:cNvGrpSpPr/>
              <p:nvPr/>
            </p:nvGrpSpPr>
            <p:grpSpPr>
              <a:xfrm rot="2700000">
                <a:off x="2734099" y="1589960"/>
                <a:ext cx="3655325" cy="3655325"/>
                <a:chOff x="2884227" y="1753736"/>
                <a:chExt cx="3655325" cy="3655325"/>
              </a:xfrm>
            </p:grpSpPr>
            <p:grpSp>
              <p:nvGrpSpPr>
                <p:cNvPr id="14" name="Group 13"/>
                <p:cNvGrpSpPr/>
                <p:nvPr/>
              </p:nvGrpSpPr>
              <p:grpSpPr>
                <a:xfrm>
                  <a:off x="2884227" y="3564340"/>
                  <a:ext cx="3655325" cy="2275"/>
                  <a:chOff x="2731827" y="3411940"/>
                  <a:chExt cx="3655325" cy="2275"/>
                </a:xfrm>
              </p:grpSpPr>
              <p:cxnSp>
                <p:nvCxnSpPr>
                  <p:cNvPr id="15" name="Straight Arrow Connector 14"/>
                  <p:cNvCxnSpPr/>
                  <p:nvPr/>
                </p:nvCxnSpPr>
                <p:spPr>
                  <a:xfrm>
                    <a:off x="5459104" y="3411940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flipH="1">
                    <a:off x="2731827" y="3414215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17" name="Group 16"/>
                <p:cNvGrpSpPr/>
                <p:nvPr/>
              </p:nvGrpSpPr>
              <p:grpSpPr>
                <a:xfrm rot="16200000">
                  <a:off x="2886501" y="3580261"/>
                  <a:ext cx="3655325" cy="2275"/>
                  <a:chOff x="2731827" y="3411940"/>
                  <a:chExt cx="3655325" cy="2275"/>
                </a:xfrm>
              </p:grpSpPr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5459104" y="3411940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/>
                  <p:cNvCxnSpPr/>
                  <p:nvPr/>
                </p:nvCxnSpPr>
                <p:spPr>
                  <a:xfrm flipH="1">
                    <a:off x="2731827" y="3414215"/>
                    <a:ext cx="928048" cy="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8" name="Group 27"/>
              <p:cNvGrpSpPr/>
              <p:nvPr/>
            </p:nvGrpSpPr>
            <p:grpSpPr>
              <a:xfrm>
                <a:off x="1904997" y="777922"/>
                <a:ext cx="5318077" cy="5318077"/>
                <a:chOff x="1904997" y="777922"/>
                <a:chExt cx="5318077" cy="5318077"/>
              </a:xfrm>
            </p:grpSpPr>
            <p:grpSp>
              <p:nvGrpSpPr>
                <p:cNvPr id="24" name="Group 23"/>
                <p:cNvGrpSpPr/>
                <p:nvPr/>
              </p:nvGrpSpPr>
              <p:grpSpPr>
                <a:xfrm>
                  <a:off x="4551527" y="777922"/>
                  <a:ext cx="20473" cy="5318077"/>
                  <a:chOff x="4551527" y="777922"/>
                  <a:chExt cx="20473" cy="5318077"/>
                </a:xfrm>
              </p:grpSpPr>
              <p:cxnSp>
                <p:nvCxnSpPr>
                  <p:cNvPr id="21" name="Straight Arrow Connector 20"/>
                  <p:cNvCxnSpPr/>
                  <p:nvPr/>
                </p:nvCxnSpPr>
                <p:spPr>
                  <a:xfrm flipV="1">
                    <a:off x="4562901" y="777922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Arrow Connector 22"/>
                  <p:cNvCxnSpPr/>
                  <p:nvPr/>
                </p:nvCxnSpPr>
                <p:spPr>
                  <a:xfrm>
                    <a:off x="4551527" y="5543265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5" name="Group 24"/>
                <p:cNvGrpSpPr/>
                <p:nvPr/>
              </p:nvGrpSpPr>
              <p:grpSpPr>
                <a:xfrm rot="16200000">
                  <a:off x="4553799" y="752898"/>
                  <a:ext cx="20473" cy="5318077"/>
                  <a:chOff x="4551527" y="777922"/>
                  <a:chExt cx="20473" cy="5318077"/>
                </a:xfrm>
              </p:grpSpPr>
              <p:cxnSp>
                <p:nvCxnSpPr>
                  <p:cNvPr id="26" name="Straight Arrow Connector 25"/>
                  <p:cNvCxnSpPr/>
                  <p:nvPr/>
                </p:nvCxnSpPr>
                <p:spPr>
                  <a:xfrm flipV="1">
                    <a:off x="4562901" y="777922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Arrow Connector 26"/>
                  <p:cNvCxnSpPr/>
                  <p:nvPr/>
                </p:nvCxnSpPr>
                <p:spPr>
                  <a:xfrm>
                    <a:off x="4551527" y="5543265"/>
                    <a:ext cx="9099" cy="552734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56" name="Group 55"/>
              <p:cNvGrpSpPr/>
              <p:nvPr/>
            </p:nvGrpSpPr>
            <p:grpSpPr>
              <a:xfrm>
                <a:off x="1387255" y="232017"/>
                <a:ext cx="6369061" cy="6369061"/>
                <a:chOff x="1387255" y="232017"/>
                <a:chExt cx="6369061" cy="6369061"/>
              </a:xfrm>
            </p:grpSpPr>
            <p:grpSp>
              <p:nvGrpSpPr>
                <p:cNvPr id="49" name="Group 48"/>
                <p:cNvGrpSpPr/>
                <p:nvPr/>
              </p:nvGrpSpPr>
              <p:grpSpPr>
                <a:xfrm>
                  <a:off x="4563010" y="232017"/>
                  <a:ext cx="13007" cy="6369061"/>
                  <a:chOff x="4563010" y="232017"/>
                  <a:chExt cx="13007" cy="6369061"/>
                </a:xfrm>
              </p:grpSpPr>
              <p:cxnSp>
                <p:nvCxnSpPr>
                  <p:cNvPr id="43" name="Straight Arrow Connector 42"/>
                  <p:cNvCxnSpPr/>
                  <p:nvPr/>
                </p:nvCxnSpPr>
                <p:spPr>
                  <a:xfrm flipV="1">
                    <a:off x="4574383" y="232017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/>
                  <p:cNvCxnSpPr/>
                  <p:nvPr/>
                </p:nvCxnSpPr>
                <p:spPr>
                  <a:xfrm>
                    <a:off x="4563010" y="6293898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0" name="Group 49"/>
                <p:cNvGrpSpPr/>
                <p:nvPr/>
              </p:nvGrpSpPr>
              <p:grpSpPr>
                <a:xfrm rot="16200000">
                  <a:off x="4565282" y="234289"/>
                  <a:ext cx="13007" cy="6369061"/>
                  <a:chOff x="4563010" y="232017"/>
                  <a:chExt cx="13007" cy="6369061"/>
                </a:xfrm>
              </p:grpSpPr>
              <p:cxnSp>
                <p:nvCxnSpPr>
                  <p:cNvPr id="51" name="Straight Arrow Connector 50"/>
                  <p:cNvCxnSpPr/>
                  <p:nvPr/>
                </p:nvCxnSpPr>
                <p:spPr>
                  <a:xfrm flipV="1">
                    <a:off x="4574383" y="232017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2" name="Straight Arrow Connector 51"/>
                  <p:cNvCxnSpPr/>
                  <p:nvPr/>
                </p:nvCxnSpPr>
                <p:spPr>
                  <a:xfrm>
                    <a:off x="4563010" y="6293898"/>
                    <a:ext cx="1634" cy="307180"/>
                  </a:xfrm>
                  <a:prstGeom prst="straightConnector1">
                    <a:avLst/>
                  </a:prstGeom>
                  <a:ln w="38100">
                    <a:solidFill>
                      <a:srgbClr val="FF0000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7" name="Group 56"/>
            <p:cNvGrpSpPr/>
            <p:nvPr/>
          </p:nvGrpSpPr>
          <p:grpSpPr>
            <a:xfrm rot="2700000">
              <a:off x="1389527" y="220641"/>
              <a:ext cx="6369061" cy="6369061"/>
              <a:chOff x="1387255" y="232017"/>
              <a:chExt cx="6369061" cy="6369061"/>
            </a:xfrm>
          </p:grpSpPr>
          <p:grpSp>
            <p:nvGrpSpPr>
              <p:cNvPr id="58" name="Group 48"/>
              <p:cNvGrpSpPr/>
              <p:nvPr/>
            </p:nvGrpSpPr>
            <p:grpSpPr>
              <a:xfrm>
                <a:off x="4563010" y="232017"/>
                <a:ext cx="13007" cy="6369061"/>
                <a:chOff x="4563010" y="232017"/>
                <a:chExt cx="13007" cy="6369061"/>
              </a:xfrm>
            </p:grpSpPr>
            <p:cxnSp>
              <p:nvCxnSpPr>
                <p:cNvPr id="62" name="Straight Arrow Connector 61"/>
                <p:cNvCxnSpPr/>
                <p:nvPr/>
              </p:nvCxnSpPr>
              <p:spPr>
                <a:xfrm flipV="1">
                  <a:off x="4574383" y="232017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/>
                <p:cNvCxnSpPr/>
                <p:nvPr/>
              </p:nvCxnSpPr>
              <p:spPr>
                <a:xfrm>
                  <a:off x="4563010" y="6293898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Group 49"/>
              <p:cNvGrpSpPr/>
              <p:nvPr/>
            </p:nvGrpSpPr>
            <p:grpSpPr>
              <a:xfrm rot="16200000">
                <a:off x="4565282" y="234289"/>
                <a:ext cx="13007" cy="6369061"/>
                <a:chOff x="4563010" y="232017"/>
                <a:chExt cx="13007" cy="6369061"/>
              </a:xfrm>
            </p:grpSpPr>
            <p:cxnSp>
              <p:nvCxnSpPr>
                <p:cNvPr id="60" name="Straight Arrow Connector 59"/>
                <p:cNvCxnSpPr/>
                <p:nvPr/>
              </p:nvCxnSpPr>
              <p:spPr>
                <a:xfrm flipV="1">
                  <a:off x="4574383" y="232017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/>
                <p:cNvCxnSpPr/>
                <p:nvPr/>
              </p:nvCxnSpPr>
              <p:spPr>
                <a:xfrm>
                  <a:off x="4563010" y="6293898"/>
                  <a:ext cx="1634" cy="307180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383164" y="3593068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3672382" y="307244"/>
            <a:ext cx="497155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Two charges are separated by a distance d. What is the field a distance L from the center of the two charges?</a:t>
            </a:r>
          </a:p>
        </p:txBody>
      </p:sp>
    </p:spTree>
    <p:extLst>
      <p:ext uri="{BB962C8B-B14F-4D97-AF65-F5344CB8AC3E}">
        <p14:creationId xmlns:p14="http://schemas.microsoft.com/office/powerpoint/2010/main" val="87325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53721" y="289787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0365" y="262263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1827" y="231101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14400" y="3415352"/>
            <a:ext cx="5515965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04800" y="1143000"/>
            <a:ext cx="0" cy="4495800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52400" y="3124200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2563505" y="4401403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06368" y="278452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68" name="TextBox 67"/>
          <p:cNvSpPr txBox="1"/>
          <p:nvPr/>
        </p:nvSpPr>
        <p:spPr>
          <a:xfrm>
            <a:off x="2563505" y="1783308"/>
            <a:ext cx="34496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r</a:t>
            </a:r>
            <a:endParaRPr lang="en-US" sz="3600" dirty="0"/>
          </a:p>
        </p:txBody>
      </p: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 flipH="1" flipV="1">
            <a:off x="4453721" y="289787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7" idx="0"/>
          </p:cNvCxnSpPr>
          <p:nvPr/>
        </p:nvCxnSpPr>
        <p:spPr>
          <a:xfrm flipH="1" flipV="1">
            <a:off x="5472752" y="2402006"/>
            <a:ext cx="27263" cy="937126"/>
          </a:xfrm>
          <a:prstGeom prst="straightConnector1">
            <a:avLst/>
          </a:prstGeom>
          <a:ln w="3810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320668" y="4680044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430365" y="2622639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371827" y="2311014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356740" y="1808321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00B050"/>
                </a:solidFill>
              </a:rPr>
              <a:t>E</a:t>
            </a:r>
            <a:endParaRPr lang="en-US" sz="2800" baseline="-25000" dirty="0">
              <a:solidFill>
                <a:srgbClr val="00B05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6166529" y="3531274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758059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Straight Connector 66"/>
          <p:cNvCxnSpPr/>
          <p:nvPr/>
        </p:nvCxnSpPr>
        <p:spPr>
          <a:xfrm flipH="1" flipV="1">
            <a:off x="1313682" y="3485925"/>
            <a:ext cx="1840968" cy="98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1307232" y="4472723"/>
            <a:ext cx="1840968" cy="98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307232" y="4480488"/>
            <a:ext cx="321017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296537" y="1419367"/>
            <a:ext cx="10695" cy="43161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1122029" y="5284526"/>
            <a:ext cx="370405" cy="416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1122029" y="3237931"/>
            <a:ext cx="370405" cy="4162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060295" y="3446060"/>
            <a:ext cx="0" cy="2046595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55696" y="4347949"/>
            <a:ext cx="12346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d</a:t>
            </a:r>
            <a:endParaRPr lang="en-US" sz="1400" dirty="0"/>
          </a:p>
        </p:txBody>
      </p:sp>
      <p:sp>
        <p:nvSpPr>
          <p:cNvPr id="15" name="Rectangle 14"/>
          <p:cNvSpPr/>
          <p:nvPr/>
        </p:nvSpPr>
        <p:spPr>
          <a:xfrm>
            <a:off x="1183764" y="3411371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1183764" y="5457967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3" name="TextBox 22"/>
          <p:cNvSpPr txBox="1"/>
          <p:nvPr/>
        </p:nvSpPr>
        <p:spPr>
          <a:xfrm>
            <a:off x="1957737" y="4323098"/>
            <a:ext cx="271228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L</a:t>
            </a:r>
            <a:endParaRPr lang="en-US" sz="1600" dirty="0"/>
          </a:p>
        </p:txBody>
      </p:sp>
      <p:sp>
        <p:nvSpPr>
          <p:cNvPr id="30" name="TextBox 29"/>
          <p:cNvSpPr txBox="1"/>
          <p:nvPr/>
        </p:nvSpPr>
        <p:spPr>
          <a:xfrm>
            <a:off x="2390006" y="4453776"/>
            <a:ext cx="2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ymbol" pitchFamily="18" charset="2"/>
              </a:rPr>
              <a:t>q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2605481" y="4452013"/>
            <a:ext cx="216070" cy="277504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32" name="TextBox 31"/>
          <p:cNvSpPr txBox="1"/>
          <p:nvPr/>
        </p:nvSpPr>
        <p:spPr>
          <a:xfrm>
            <a:off x="1975251" y="4929362"/>
            <a:ext cx="256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r</a:t>
            </a:r>
            <a:endParaRPr lang="en-US" sz="1600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3153729" y="4249062"/>
            <a:ext cx="398047" cy="21744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975251" y="3737543"/>
            <a:ext cx="256802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 smtClean="0"/>
              <a:t>r</a:t>
            </a:r>
            <a:endParaRPr lang="en-US" sz="1600" dirty="0"/>
          </a:p>
        </p:txBody>
      </p:sp>
      <p:sp>
        <p:nvSpPr>
          <p:cNvPr id="69" name="TextBox 68"/>
          <p:cNvSpPr txBox="1"/>
          <p:nvPr/>
        </p:nvSpPr>
        <p:spPr>
          <a:xfrm>
            <a:off x="2376638" y="4154318"/>
            <a:ext cx="21607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ymbol" pitchFamily="18" charset="2"/>
              </a:rPr>
              <a:t>q</a:t>
            </a:r>
            <a:endParaRPr lang="en-US" sz="14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2606401" y="4216957"/>
            <a:ext cx="216070" cy="277504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71" name="TextBox 70"/>
          <p:cNvSpPr txBox="1"/>
          <p:nvPr/>
        </p:nvSpPr>
        <p:spPr>
          <a:xfrm>
            <a:off x="1035851" y="2967890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</a:t>
            </a:r>
            <a:r>
              <a:rPr lang="en-US" sz="1200" baseline="-25000" dirty="0" smtClean="0"/>
              <a:t>1</a:t>
            </a:r>
            <a:endParaRPr lang="en-US" sz="1200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1050138" y="5022868"/>
            <a:ext cx="316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q</a:t>
            </a:r>
            <a:r>
              <a:rPr lang="en-US" sz="1200" baseline="-25000" dirty="0"/>
              <a:t>2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12604" y="2164628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</a:t>
            </a:r>
            <a:r>
              <a:rPr lang="en-US" sz="12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925474" y="1452626"/>
            <a:ext cx="311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FF0000"/>
                </a:solidFill>
              </a:rPr>
              <a:t>E</a:t>
            </a:r>
            <a:r>
              <a:rPr lang="en-US" sz="1200" baseline="-25000" dirty="0" smtClean="0">
                <a:solidFill>
                  <a:srgbClr val="FF0000"/>
                </a:solidFill>
              </a:rPr>
              <a:t>1</a:t>
            </a:r>
            <a:endParaRPr lang="en-US" sz="1200" baseline="-25000" dirty="0">
              <a:solidFill>
                <a:srgbClr val="FF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 rot="5400000">
            <a:off x="1186036" y="5473887"/>
            <a:ext cx="246937" cy="69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28" name="Straight Arrow Connector 27"/>
          <p:cNvCxnSpPr>
            <a:stCxn id="33" idx="4"/>
          </p:cNvCxnSpPr>
          <p:nvPr/>
        </p:nvCxnSpPr>
        <p:spPr>
          <a:xfrm>
            <a:off x="1295986" y="1883375"/>
            <a:ext cx="551" cy="84617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/>
          <p:cNvSpPr/>
          <p:nvPr/>
        </p:nvSpPr>
        <p:spPr>
          <a:xfrm>
            <a:off x="1265119" y="1813999"/>
            <a:ext cx="61734" cy="693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35" name="Straight Arrow Connector 34"/>
          <p:cNvCxnSpPr/>
          <p:nvPr/>
        </p:nvCxnSpPr>
        <p:spPr>
          <a:xfrm flipH="1" flipV="1">
            <a:off x="1296537" y="1468552"/>
            <a:ext cx="5645" cy="3466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1308288" y="1877978"/>
            <a:ext cx="1400" cy="498510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1379688" y="1928095"/>
            <a:ext cx="2600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rgbClr val="00B050"/>
                </a:solidFill>
              </a:rPr>
              <a:t>E</a:t>
            </a:r>
            <a:endParaRPr lang="en-US" sz="1200" baseline="-25000" dirty="0">
              <a:solidFill>
                <a:srgbClr val="00B05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 flipV="1">
            <a:off x="2757488" y="4243388"/>
            <a:ext cx="400778" cy="21174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7" idx="0"/>
          </p:cNvCxnSpPr>
          <p:nvPr/>
        </p:nvCxnSpPr>
        <p:spPr>
          <a:xfrm flipH="1" flipV="1">
            <a:off x="3152633" y="4012442"/>
            <a:ext cx="12139" cy="433349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3133905" y="4445791"/>
            <a:ext cx="61734" cy="6937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49" y="1633311"/>
            <a:ext cx="8593807" cy="26048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56141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2729552" y="2579427"/>
            <a:ext cx="0" cy="36030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2509791" y="5232205"/>
            <a:ext cx="439362" cy="46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0" name="Oval 9"/>
          <p:cNvSpPr/>
          <p:nvPr/>
        </p:nvSpPr>
        <p:spPr>
          <a:xfrm>
            <a:off x="2509791" y="2948173"/>
            <a:ext cx="439362" cy="46454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5" name="Rectangle 14"/>
          <p:cNvSpPr/>
          <p:nvPr/>
        </p:nvSpPr>
        <p:spPr>
          <a:xfrm>
            <a:off x="2583018" y="3141735"/>
            <a:ext cx="292908" cy="7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16" name="Rectangle 15"/>
          <p:cNvSpPr/>
          <p:nvPr/>
        </p:nvSpPr>
        <p:spPr>
          <a:xfrm>
            <a:off x="2583018" y="5425767"/>
            <a:ext cx="292908" cy="77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sp>
        <p:nvSpPr>
          <p:cNvPr id="24" name="Rectangle 23"/>
          <p:cNvSpPr/>
          <p:nvPr/>
        </p:nvSpPr>
        <p:spPr>
          <a:xfrm rot="5400000">
            <a:off x="2569156" y="5429020"/>
            <a:ext cx="309699" cy="73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/>
          </a:p>
        </p:txBody>
      </p:sp>
      <p:cxnSp>
        <p:nvCxnSpPr>
          <p:cNvPr id="44" name="Straight Arrow Connector 43"/>
          <p:cNvCxnSpPr>
            <a:stCxn id="10" idx="4"/>
          </p:cNvCxnSpPr>
          <p:nvPr/>
        </p:nvCxnSpPr>
        <p:spPr>
          <a:xfrm>
            <a:off x="2729472" y="3412722"/>
            <a:ext cx="13728" cy="2660532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2906973" y="2934269"/>
            <a:ext cx="1078173" cy="1296537"/>
          </a:xfrm>
          <a:custGeom>
            <a:avLst/>
            <a:gdLst>
              <a:gd name="connsiteX0" fmla="*/ 1078173 w 1078173"/>
              <a:gd name="connsiteY0" fmla="*/ 0 h 1296537"/>
              <a:gd name="connsiteX1" fmla="*/ 723331 w 1078173"/>
              <a:gd name="connsiteY1" fmla="*/ 409432 h 1296537"/>
              <a:gd name="connsiteX2" fmla="*/ 941696 w 1078173"/>
              <a:gd name="connsiteY2" fmla="*/ 423080 h 1296537"/>
              <a:gd name="connsiteX3" fmla="*/ 0 w 1078173"/>
              <a:gd name="connsiteY3" fmla="*/ 1296537 h 129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78173" h="1296537">
                <a:moveTo>
                  <a:pt x="1078173" y="0"/>
                </a:moveTo>
                <a:cubicBezTo>
                  <a:pt x="912125" y="169459"/>
                  <a:pt x="746077" y="338919"/>
                  <a:pt x="723331" y="409432"/>
                </a:cubicBezTo>
                <a:cubicBezTo>
                  <a:pt x="700585" y="479945"/>
                  <a:pt x="1062251" y="275229"/>
                  <a:pt x="941696" y="423080"/>
                </a:cubicBezTo>
                <a:cubicBezTo>
                  <a:pt x="821141" y="570931"/>
                  <a:pt x="0" y="1296537"/>
                  <a:pt x="0" y="129653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4135272" y="2852382"/>
            <a:ext cx="16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Dipole Moment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2163116" y="2698843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</a:t>
            </a:r>
            <a:r>
              <a:rPr lang="en-US" sz="2000" baseline="-25000" dirty="0" smtClean="0"/>
              <a:t>1</a:t>
            </a:r>
            <a:endParaRPr lang="en-US" sz="2000" baseline="-25000" dirty="0"/>
          </a:p>
        </p:txBody>
      </p:sp>
      <p:sp>
        <p:nvSpPr>
          <p:cNvPr id="51" name="TextBox 50"/>
          <p:cNvSpPr txBox="1"/>
          <p:nvPr/>
        </p:nvSpPr>
        <p:spPr>
          <a:xfrm>
            <a:off x="2149468" y="4898407"/>
            <a:ext cx="4058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q</a:t>
            </a:r>
            <a:r>
              <a:rPr lang="en-US" sz="2000" baseline="-25000" dirty="0"/>
              <a:t>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/>
          <p:nvPr/>
        </p:nvCxnSpPr>
        <p:spPr>
          <a:xfrm>
            <a:off x="903024" y="214952"/>
            <a:ext cx="0" cy="6363648"/>
          </a:xfrm>
          <a:prstGeom prst="line">
            <a:avLst/>
          </a:prstGeom>
          <a:ln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flipH="1" flipV="1">
            <a:off x="930323" y="1230574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endCxn id="16" idx="0"/>
          </p:cNvCxnSpPr>
          <p:nvPr/>
        </p:nvCxnSpPr>
        <p:spPr>
          <a:xfrm flipH="1">
            <a:off x="914400" y="3398293"/>
            <a:ext cx="4544704" cy="21643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/>
          <p:cNvSpPr/>
          <p:nvPr/>
        </p:nvSpPr>
        <p:spPr>
          <a:xfrm>
            <a:off x="457200" y="51816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57200" y="6858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286603" y="114300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4160" y="204600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15" name="Rectangle 14"/>
          <p:cNvSpPr/>
          <p:nvPr/>
        </p:nvSpPr>
        <p:spPr>
          <a:xfrm>
            <a:off x="609600" y="10668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09600" y="5562600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3716714" y="3388057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31" name="Arc 30"/>
          <p:cNvSpPr/>
          <p:nvPr/>
        </p:nvSpPr>
        <p:spPr>
          <a:xfrm flipH="1" flipV="1">
            <a:off x="4119321" y="3352800"/>
            <a:ext cx="533400" cy="609600"/>
          </a:xfrm>
          <a:prstGeom prst="arc">
            <a:avLst>
              <a:gd name="adj1" fmla="val 18846270"/>
              <a:gd name="adj2" fmla="val 2342647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5472753" y="2906972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5488675" y="3414213"/>
            <a:ext cx="982638" cy="4776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3718986" y="280346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latin typeface="Symbol" pitchFamily="18" charset="2"/>
              </a:rPr>
              <a:t>q</a:t>
            </a:r>
            <a:endParaRPr lang="en-US" sz="3200" dirty="0">
              <a:latin typeface="Symbol" pitchFamily="18" charset="2"/>
            </a:endParaRPr>
          </a:p>
        </p:txBody>
      </p:sp>
      <p:sp>
        <p:nvSpPr>
          <p:cNvPr id="70" name="Arc 69"/>
          <p:cNvSpPr/>
          <p:nvPr/>
        </p:nvSpPr>
        <p:spPr>
          <a:xfrm flipH="1" flipV="1">
            <a:off x="4121593" y="2836448"/>
            <a:ext cx="533400" cy="609600"/>
          </a:xfrm>
          <a:prstGeom prst="arc">
            <a:avLst>
              <a:gd name="adj1" fmla="val 19626747"/>
              <a:gd name="adj2" fmla="val 3465596"/>
            </a:avLst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459475" y="2967251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625520" y="338119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5400000">
            <a:off x="598224" y="556487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 rot="5400000">
            <a:off x="627794" y="3369857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5400000">
            <a:off x="616421" y="1052012"/>
            <a:ext cx="609600" cy="152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461380" y="3411941"/>
            <a:ext cx="1130489" cy="227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5423815" y="3339132"/>
            <a:ext cx="152400" cy="1524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05697" y="222910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1</a:t>
            </a:r>
            <a:endParaRPr lang="en-US" sz="2800" baseline="-25000" dirty="0"/>
          </a:p>
        </p:txBody>
      </p:sp>
      <p:sp>
        <p:nvSpPr>
          <p:cNvPr id="37" name="TextBox 36"/>
          <p:cNvSpPr txBox="1"/>
          <p:nvPr/>
        </p:nvSpPr>
        <p:spPr>
          <a:xfrm>
            <a:off x="470797" y="4652747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 smtClean="0"/>
              <a:t>3</a:t>
            </a:r>
            <a:endParaRPr lang="en-US" sz="2800" baseline="-25000" dirty="0"/>
          </a:p>
        </p:txBody>
      </p:sp>
      <p:sp>
        <p:nvSpPr>
          <p:cNvPr id="39" name="TextBox 38"/>
          <p:cNvSpPr txBox="1"/>
          <p:nvPr/>
        </p:nvSpPr>
        <p:spPr>
          <a:xfrm>
            <a:off x="486717" y="2457691"/>
            <a:ext cx="4956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q</a:t>
            </a:r>
            <a:r>
              <a:rPr lang="en-US" sz="2800" baseline="-25000" dirty="0"/>
              <a:t>2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 flipV="1">
            <a:off x="275227" y="3410841"/>
            <a:ext cx="18197" cy="2268939"/>
          </a:xfrm>
          <a:prstGeom prst="straightConnector1">
            <a:avLst/>
          </a:prstGeom>
          <a:ln w="12700">
            <a:solidFill>
              <a:schemeClr val="tx1"/>
            </a:solidFill>
            <a:prstDash val="lgDash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72784" y="4313848"/>
            <a:ext cx="30480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d</a:t>
            </a:r>
            <a:endParaRPr lang="en-US" sz="3200" dirty="0"/>
          </a:p>
        </p:txBody>
      </p:sp>
      <p:sp>
        <p:nvSpPr>
          <p:cNvPr id="43" name="TextBox 42"/>
          <p:cNvSpPr txBox="1"/>
          <p:nvPr/>
        </p:nvSpPr>
        <p:spPr>
          <a:xfrm>
            <a:off x="6428091" y="2565773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3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6621433" y="3277731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323457" y="3907802"/>
            <a:ext cx="481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r>
              <a:rPr lang="en-US" sz="2800" baseline="-25000" dirty="0" smtClean="0">
                <a:solidFill>
                  <a:srgbClr val="FF0000"/>
                </a:solidFill>
              </a:rPr>
              <a:t>1</a:t>
            </a:r>
            <a:endParaRPr lang="en-US" sz="2800" baseline="-25000" dirty="0">
              <a:solidFill>
                <a:srgbClr val="FF0000"/>
              </a:solidFill>
            </a:endParaRPr>
          </a:p>
        </p:txBody>
      </p:sp>
      <p:cxnSp>
        <p:nvCxnSpPr>
          <p:cNvPr id="35" name="Straight Connector 34"/>
          <p:cNvCxnSpPr/>
          <p:nvPr/>
        </p:nvCxnSpPr>
        <p:spPr>
          <a:xfrm>
            <a:off x="914400" y="3415352"/>
            <a:ext cx="6769100" cy="1235"/>
          </a:xfrm>
          <a:prstGeom prst="line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1074769" y="9378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y</a:t>
            </a:r>
            <a:endParaRPr lang="en-US" dirty="0"/>
          </a:p>
        </p:txBody>
      </p:sp>
      <p:sp>
        <p:nvSpPr>
          <p:cNvPr id="48" name="TextBox 47"/>
          <p:cNvSpPr txBox="1"/>
          <p:nvPr/>
        </p:nvSpPr>
        <p:spPr>
          <a:xfrm>
            <a:off x="7545481" y="3491532"/>
            <a:ext cx="276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520268" y="3069609"/>
            <a:ext cx="37863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/>
              <a:t>L</a:t>
            </a:r>
            <a:endParaRPr lang="en-US" sz="3600" dirty="0"/>
          </a:p>
        </p:txBody>
      </p:sp>
      <p:sp>
        <p:nvSpPr>
          <p:cNvPr id="42" name="Rectangle 41"/>
          <p:cNvSpPr/>
          <p:nvPr/>
        </p:nvSpPr>
        <p:spPr>
          <a:xfrm>
            <a:off x="3672382" y="307244"/>
            <a:ext cx="497155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Three </a:t>
            </a:r>
            <a:r>
              <a:rPr lang="en-US" sz="2400" dirty="0"/>
              <a:t>charges are separated by a distance </a:t>
            </a:r>
            <a:r>
              <a:rPr lang="en-US" sz="2400" dirty="0" smtClean="0"/>
              <a:t>d as shown. </a:t>
            </a:r>
            <a:r>
              <a:rPr lang="en-US" sz="2400" dirty="0"/>
              <a:t>What is the field a distance L from the center of the two charges?</a:t>
            </a:r>
          </a:p>
        </p:txBody>
      </p:sp>
    </p:spTree>
    <p:extLst>
      <p:ext uri="{BB962C8B-B14F-4D97-AF65-F5344CB8AC3E}">
        <p14:creationId xmlns:p14="http://schemas.microsoft.com/office/powerpoint/2010/main" val="4096599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418</TotalTime>
  <Words>334</Words>
  <Application>Microsoft Office PowerPoint</Application>
  <PresentationFormat>On-screen Show (4:3)</PresentationFormat>
  <Paragraphs>128</Paragraphs>
  <Slides>17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Standard Configurations of Charge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11</cp:revision>
  <cp:lastPrinted>2013-10-22T14:49:15Z</cp:lastPrinted>
  <dcterms:created xsi:type="dcterms:W3CDTF">2011-10-18T02:37:49Z</dcterms:created>
  <dcterms:modified xsi:type="dcterms:W3CDTF">2014-04-25T17:14:09Z</dcterms:modified>
</cp:coreProperties>
</file>