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7"/>
  </p:notesMasterIdLst>
  <p:sldIdLst>
    <p:sldId id="358" r:id="rId2"/>
    <p:sldId id="436" r:id="rId3"/>
    <p:sldId id="304" r:id="rId4"/>
    <p:sldId id="356" r:id="rId5"/>
    <p:sldId id="357" r:id="rId6"/>
    <p:sldId id="305" r:id="rId7"/>
    <p:sldId id="359" r:id="rId8"/>
    <p:sldId id="360" r:id="rId9"/>
    <p:sldId id="420" r:id="rId10"/>
    <p:sldId id="421" r:id="rId11"/>
    <p:sldId id="361" r:id="rId12"/>
    <p:sldId id="426" r:id="rId13"/>
    <p:sldId id="425" r:id="rId14"/>
    <p:sldId id="424" r:id="rId15"/>
    <p:sldId id="428" r:id="rId16"/>
    <p:sldId id="429" r:id="rId17"/>
    <p:sldId id="431" r:id="rId18"/>
    <p:sldId id="430" r:id="rId19"/>
    <p:sldId id="432" r:id="rId20"/>
    <p:sldId id="427" r:id="rId21"/>
    <p:sldId id="434" r:id="rId22"/>
    <p:sldId id="362" r:id="rId23"/>
    <p:sldId id="437" r:id="rId24"/>
    <p:sldId id="438" r:id="rId25"/>
    <p:sldId id="439" r:id="rId26"/>
  </p:sldIdLst>
  <p:sldSz cx="9144000" cy="6858000" type="screen4x3"/>
  <p:notesSz cx="6858000" cy="9144000"/>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A600"/>
    <a:srgbClr val="FF9933"/>
    <a:srgbClr val="FF3300"/>
    <a:srgbClr val="FF6600"/>
    <a:srgbClr val="339966"/>
    <a:srgbClr val="800000"/>
    <a:srgbClr val="990000"/>
    <a:srgbClr val="990033"/>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00" autoAdjust="0"/>
    <p:restoredTop sz="99843" autoAdjust="0"/>
  </p:normalViewPr>
  <p:slideViewPr>
    <p:cSldViewPr snapToGrid="0">
      <p:cViewPr varScale="1">
        <p:scale>
          <a:sx n="72" d="100"/>
          <a:sy n="72" d="100"/>
        </p:scale>
        <p:origin x="-1314" y="-9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US"/>
          </a:p>
        </p:txBody>
      </p:sp>
      <p:sp>
        <p:nvSpPr>
          <p:cNvPr id="197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p>
        </p:txBody>
      </p:sp>
      <p:sp>
        <p:nvSpPr>
          <p:cNvPr id="197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97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97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US"/>
          </a:p>
        </p:txBody>
      </p:sp>
      <p:sp>
        <p:nvSpPr>
          <p:cNvPr id="197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3757994B-F71F-4EF1-889E-7A85CD95E62F}" type="slidenum">
              <a:rPr lang="en-US"/>
              <a:pPr/>
              <a:t>‹#›</a:t>
            </a:fld>
            <a:endParaRPr lang="en-US"/>
          </a:p>
        </p:txBody>
      </p:sp>
    </p:spTree>
    <p:extLst>
      <p:ext uri="{BB962C8B-B14F-4D97-AF65-F5344CB8AC3E}">
        <p14:creationId xmlns:p14="http://schemas.microsoft.com/office/powerpoint/2010/main" val="15113216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lvl1pPr>
              <a:defRPr/>
            </a:lvl1pPr>
          </a:lstStyle>
          <a:p>
            <a:fld id="{42E4D4EE-378A-4768-BED3-A1967D387FB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r>
              <a:rPr lang="en-US"/>
              <a:t>Winter 2008</a:t>
            </a:r>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r>
              <a:rPr lang="en-US"/>
              <a:t>R. Todd Lines</a:t>
            </a:r>
          </a:p>
        </p:txBody>
      </p:sp>
      <p:sp>
        <p:nvSpPr>
          <p:cNvPr id="6" name="Slide Number Placeholder 5"/>
          <p:cNvSpPr>
            <a:spLocks noGrp="1"/>
          </p:cNvSpPr>
          <p:nvPr>
            <p:ph type="sldNum" sz="quarter" idx="12"/>
          </p:nvPr>
        </p:nvSpPr>
        <p:spPr/>
        <p:txBody>
          <a:bodyPr/>
          <a:lstStyle>
            <a:lvl1pPr>
              <a:defRPr/>
            </a:lvl1pPr>
          </a:lstStyle>
          <a:p>
            <a:fld id="{265E0B6B-7C0B-483D-86BE-33AA72A5E67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r>
              <a:rPr lang="en-US"/>
              <a:t>Winter 2008</a:t>
            </a:r>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r>
              <a:rPr lang="en-US"/>
              <a:t>R. Todd Lines</a:t>
            </a:r>
          </a:p>
        </p:txBody>
      </p:sp>
      <p:sp>
        <p:nvSpPr>
          <p:cNvPr id="6" name="Slide Number Placeholder 5"/>
          <p:cNvSpPr>
            <a:spLocks noGrp="1"/>
          </p:cNvSpPr>
          <p:nvPr>
            <p:ph type="sldNum" sz="quarter" idx="12"/>
          </p:nvPr>
        </p:nvSpPr>
        <p:spPr/>
        <p:txBody>
          <a:bodyPr/>
          <a:lstStyle>
            <a:lvl1pPr>
              <a:defRPr/>
            </a:lvl1pPr>
          </a:lstStyle>
          <a:p>
            <a:fld id="{EA8F3399-D87F-4572-96BF-A1E2499AF644}"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r>
              <a:rPr lang="en-US"/>
              <a:t>Winter 2008</a:t>
            </a:r>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AE472901-4498-4DF5-BE22-30E76FA78B6A}"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r>
              <a:rPr lang="en-US"/>
              <a:t>Winter 2008</a:t>
            </a:r>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F2190535-9B99-4A68-8B24-F28F8921E06C}"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7A00851-9271-47D7-AB51-B1F7A9E41D7D}"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600200" y="0"/>
            <a:ext cx="64770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8" name="Footer Placeholder 7"/>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FA49C964-89B9-4FEC-8DD5-09FFD22845C2}"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86145A78-37C3-48B8-AA17-C4E1635B4035}"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7" name="Footer Placeholder 6"/>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6E43A695-4ACF-4B12-BA0E-5E180F66A04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lvl1pPr>
              <a:defRPr/>
            </a:lvl1pPr>
          </a:lstStyle>
          <a:p>
            <a:fld id="{C3B1C8D0-33CB-4033-A411-DDDCBAA3773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lvl1pPr>
              <a:defRPr/>
            </a:lvl1pPr>
          </a:lstStyle>
          <a:p>
            <a:fld id="{E2003067-4C25-49B9-954B-D617584F776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lvl1pPr>
              <a:defRPr/>
            </a:lvl1pPr>
          </a:lstStyle>
          <a:p>
            <a:fld id="{40E5BF06-3F71-40E6-8BD3-D8E5DF58D47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8" name="Footer Placeholder 7"/>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9" name="Slide Number Placeholder 8"/>
          <p:cNvSpPr>
            <a:spLocks noGrp="1"/>
          </p:cNvSpPr>
          <p:nvPr>
            <p:ph type="sldNum" sz="quarter" idx="12"/>
          </p:nvPr>
        </p:nvSpPr>
        <p:spPr/>
        <p:txBody>
          <a:bodyPr/>
          <a:lstStyle>
            <a:lvl1pPr>
              <a:defRPr/>
            </a:lvl1pPr>
          </a:lstStyle>
          <a:p>
            <a:fld id="{9A50D1C9-7423-4061-87B9-48161E0E6C8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4" name="Footer Placeholder 3"/>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5" name="Slide Number Placeholder 4"/>
          <p:cNvSpPr>
            <a:spLocks noGrp="1"/>
          </p:cNvSpPr>
          <p:nvPr>
            <p:ph type="sldNum" sz="quarter" idx="12"/>
          </p:nvPr>
        </p:nvSpPr>
        <p:spPr/>
        <p:txBody>
          <a:bodyPr/>
          <a:lstStyle>
            <a:lvl1pPr>
              <a:defRPr/>
            </a:lvl1pPr>
          </a:lstStyle>
          <a:p>
            <a:fld id="{CFD56B5A-BEEB-487D-9E4E-336EBF7E46C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3" name="Footer Placeholder 2"/>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75A5C25A-F441-41C6-9606-3EDDBD7EABA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dirty="0"/>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endParaRPr lang="en-US" dirty="0"/>
          </a:p>
        </p:txBody>
      </p:sp>
      <p:sp>
        <p:nvSpPr>
          <p:cNvPr id="7" name="Slide Number Placeholder 6"/>
          <p:cNvSpPr>
            <a:spLocks noGrp="1"/>
          </p:cNvSpPr>
          <p:nvPr>
            <p:ph type="sldNum" sz="quarter" idx="12"/>
          </p:nvPr>
        </p:nvSpPr>
        <p:spPr/>
        <p:txBody>
          <a:bodyPr/>
          <a:lstStyle>
            <a:lvl1pPr>
              <a:defRPr/>
            </a:lvl1pPr>
          </a:lstStyle>
          <a:p>
            <a:fld id="{283C5406-299E-4C77-9467-DE535764FBF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r>
              <a:rPr lang="en-US"/>
              <a:t>Winter 2008</a:t>
            </a:r>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r>
              <a:rPr lang="en-US"/>
              <a:t>R. Todd Lines</a:t>
            </a:r>
          </a:p>
        </p:txBody>
      </p:sp>
      <p:sp>
        <p:nvSpPr>
          <p:cNvPr id="7" name="Slide Number Placeholder 6"/>
          <p:cNvSpPr>
            <a:spLocks noGrp="1"/>
          </p:cNvSpPr>
          <p:nvPr>
            <p:ph type="sldNum" sz="quarter" idx="12"/>
          </p:nvPr>
        </p:nvSpPr>
        <p:spPr/>
        <p:txBody>
          <a:bodyPr/>
          <a:lstStyle>
            <a:lvl1pPr>
              <a:defRPr/>
            </a:lvl1pPr>
          </a:lstStyle>
          <a:p>
            <a:fld id="{419CE7FB-BAAC-4918-B2B2-122DAD58430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bwMode="auto">
          <a:xfrm>
            <a:off x="1600200" y="0"/>
            <a:ext cx="6477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541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541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FF9933"/>
                </a:solidFill>
              </a:defRPr>
            </a:lvl1pPr>
          </a:lstStyle>
          <a:p>
            <a:fld id="{6C133348-B7BC-4C6E-808C-6F367EB9E8A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Lst>
  <p:hf sldNum="0" hdr="0"/>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3600">
          <a:solidFill>
            <a:schemeClr val="tx2"/>
          </a:solidFill>
          <a:latin typeface="Arial" charset="0"/>
        </a:defRPr>
      </a:lvl2pPr>
      <a:lvl3pPr algn="ctr" rtl="0" fontAlgn="base">
        <a:spcBef>
          <a:spcPct val="0"/>
        </a:spcBef>
        <a:spcAft>
          <a:spcPct val="0"/>
        </a:spcAft>
        <a:defRPr sz="3600">
          <a:solidFill>
            <a:schemeClr val="tx2"/>
          </a:solidFill>
          <a:latin typeface="Arial" charset="0"/>
        </a:defRPr>
      </a:lvl3pPr>
      <a:lvl4pPr algn="ctr" rtl="0" fontAlgn="base">
        <a:spcBef>
          <a:spcPct val="0"/>
        </a:spcBef>
        <a:spcAft>
          <a:spcPct val="0"/>
        </a:spcAft>
        <a:defRPr sz="3600">
          <a:solidFill>
            <a:schemeClr val="tx2"/>
          </a:solidFill>
          <a:latin typeface="Arial" charset="0"/>
        </a:defRPr>
      </a:lvl4pPr>
      <a:lvl5pPr algn="ctr" rtl="0" fontAlgn="base">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Not Flux Capacitor</a:t>
            </a:r>
          </a:p>
        </p:txBody>
      </p:sp>
      <p:sp>
        <p:nvSpPr>
          <p:cNvPr id="160771" name="Rectangle 3"/>
          <p:cNvSpPr>
            <a:spLocks noGrp="1" noChangeArrowheads="1"/>
          </p:cNvSpPr>
          <p:nvPr>
            <p:ph type="body" idx="1"/>
          </p:nvPr>
        </p:nvSpPr>
        <p:spPr/>
        <p:txBody>
          <a:bodyPr/>
          <a:lstStyle/>
          <a:p>
            <a:endParaRPr lang="en-US"/>
          </a:p>
        </p:txBody>
      </p:sp>
      <p:pic>
        <p:nvPicPr>
          <p:cNvPr id="160772" name="Picture 4" descr="flux-capacitor-schematic"/>
          <p:cNvPicPr>
            <a:picLocks noChangeAspect="1" noChangeArrowheads="1"/>
          </p:cNvPicPr>
          <p:nvPr/>
        </p:nvPicPr>
        <p:blipFill>
          <a:blip r:embed="rId2" cstate="print"/>
          <a:srcRect/>
          <a:stretch>
            <a:fillRect/>
          </a:stretch>
        </p:blipFill>
        <p:spPr bwMode="auto">
          <a:xfrm>
            <a:off x="2705100" y="2457450"/>
            <a:ext cx="3810000" cy="2857500"/>
          </a:xfrm>
          <a:prstGeom prst="rect">
            <a:avLst/>
          </a:prstGeom>
          <a:noFill/>
        </p:spPr>
      </p:pic>
      <p:sp>
        <p:nvSpPr>
          <p:cNvPr id="160773" name="Oval 5"/>
          <p:cNvSpPr>
            <a:spLocks noChangeArrowheads="1"/>
          </p:cNvSpPr>
          <p:nvPr/>
        </p:nvSpPr>
        <p:spPr bwMode="auto">
          <a:xfrm>
            <a:off x="2409825" y="1924050"/>
            <a:ext cx="4448175" cy="3857625"/>
          </a:xfrm>
          <a:prstGeom prst="ellipse">
            <a:avLst/>
          </a:prstGeom>
          <a:noFill/>
          <a:ln w="88900">
            <a:solidFill>
              <a:srgbClr val="FF0000"/>
            </a:solidFill>
            <a:miter lim="800000"/>
            <a:headEnd/>
            <a:tailEnd/>
          </a:ln>
          <a:effectLst/>
        </p:spPr>
        <p:txBody>
          <a:bodyPr wrap="none" anchor="ctr"/>
          <a:lstStyle/>
          <a:p>
            <a:endParaRPr lang="en-US"/>
          </a:p>
        </p:txBody>
      </p:sp>
      <p:sp>
        <p:nvSpPr>
          <p:cNvPr id="160774" name="Line 6"/>
          <p:cNvSpPr>
            <a:spLocks noChangeShapeType="1"/>
          </p:cNvSpPr>
          <p:nvPr/>
        </p:nvSpPr>
        <p:spPr bwMode="auto">
          <a:xfrm>
            <a:off x="3143250" y="2381250"/>
            <a:ext cx="3000375" cy="2886075"/>
          </a:xfrm>
          <a:prstGeom prst="line">
            <a:avLst/>
          </a:prstGeom>
          <a:noFill/>
          <a:ln w="76200">
            <a:solidFill>
              <a:srgbClr val="FF0000"/>
            </a:solidFill>
            <a:miter lim="800000"/>
            <a:headEnd/>
            <a:tailEnd/>
          </a:ln>
          <a:effectLst/>
        </p:spPr>
        <p:txBody>
          <a:bodyPr wrap="none"/>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t>Curved Surfaces</a:t>
            </a:r>
          </a:p>
        </p:txBody>
      </p:sp>
      <p:grpSp>
        <p:nvGrpSpPr>
          <p:cNvPr id="242703" name="Group 15"/>
          <p:cNvGrpSpPr>
            <a:grpSpLocks/>
          </p:cNvGrpSpPr>
          <p:nvPr/>
        </p:nvGrpSpPr>
        <p:grpSpPr bwMode="auto">
          <a:xfrm>
            <a:off x="1803400" y="939800"/>
            <a:ext cx="7340600" cy="5918200"/>
            <a:chOff x="1136" y="592"/>
            <a:chExt cx="4624" cy="3728"/>
          </a:xfrm>
        </p:grpSpPr>
        <p:sp>
          <p:nvSpPr>
            <p:cNvPr id="242692" name="Oval 4"/>
            <p:cNvSpPr>
              <a:spLocks noChangeArrowheads="1"/>
            </p:cNvSpPr>
            <p:nvPr/>
          </p:nvSpPr>
          <p:spPr bwMode="auto">
            <a:xfrm>
              <a:off x="3704" y="2292"/>
              <a:ext cx="368" cy="376"/>
            </a:xfrm>
            <a:prstGeom prst="ellipse">
              <a:avLst/>
            </a:prstGeom>
            <a:noFill/>
            <a:ln w="9525">
              <a:solidFill>
                <a:schemeClr val="tx1"/>
              </a:solidFill>
              <a:miter lim="800000"/>
              <a:headEnd/>
              <a:tailEnd/>
            </a:ln>
            <a:effectLst/>
          </p:spPr>
          <p:txBody>
            <a:bodyPr wrap="none" anchor="ctr"/>
            <a:lstStyle/>
            <a:p>
              <a:endParaRPr lang="en-US"/>
            </a:p>
          </p:txBody>
        </p:sp>
        <p:sp>
          <p:nvSpPr>
            <p:cNvPr id="242693" name="Oval 5"/>
            <p:cNvSpPr>
              <a:spLocks noChangeArrowheads="1"/>
            </p:cNvSpPr>
            <p:nvPr/>
          </p:nvSpPr>
          <p:spPr bwMode="auto">
            <a:xfrm>
              <a:off x="3544" y="2120"/>
              <a:ext cx="688" cy="720"/>
            </a:xfrm>
            <a:prstGeom prst="ellipse">
              <a:avLst/>
            </a:prstGeom>
            <a:noFill/>
            <a:ln w="9525">
              <a:solidFill>
                <a:schemeClr val="tx1"/>
              </a:solidFill>
              <a:miter lim="800000"/>
              <a:headEnd/>
              <a:tailEnd/>
            </a:ln>
            <a:effectLst/>
          </p:spPr>
          <p:txBody>
            <a:bodyPr wrap="none" anchor="ctr"/>
            <a:lstStyle/>
            <a:p>
              <a:endParaRPr lang="en-US"/>
            </a:p>
          </p:txBody>
        </p:sp>
        <p:sp>
          <p:nvSpPr>
            <p:cNvPr id="242694" name="Oval 6"/>
            <p:cNvSpPr>
              <a:spLocks noChangeArrowheads="1"/>
            </p:cNvSpPr>
            <p:nvPr/>
          </p:nvSpPr>
          <p:spPr bwMode="auto">
            <a:xfrm>
              <a:off x="3156" y="1684"/>
              <a:ext cx="1464" cy="1592"/>
            </a:xfrm>
            <a:prstGeom prst="ellipse">
              <a:avLst/>
            </a:prstGeom>
            <a:noFill/>
            <a:ln w="9525">
              <a:solidFill>
                <a:schemeClr val="tx1"/>
              </a:solidFill>
              <a:miter lim="800000"/>
              <a:headEnd/>
              <a:tailEnd/>
            </a:ln>
            <a:effectLst/>
          </p:spPr>
          <p:txBody>
            <a:bodyPr wrap="none" anchor="ctr"/>
            <a:lstStyle/>
            <a:p>
              <a:endParaRPr lang="en-US"/>
            </a:p>
          </p:txBody>
        </p:sp>
        <p:sp>
          <p:nvSpPr>
            <p:cNvPr id="242695" name="Oval 7"/>
            <p:cNvSpPr>
              <a:spLocks noChangeArrowheads="1"/>
            </p:cNvSpPr>
            <p:nvPr/>
          </p:nvSpPr>
          <p:spPr bwMode="auto">
            <a:xfrm>
              <a:off x="2016" y="640"/>
              <a:ext cx="3744" cy="3680"/>
            </a:xfrm>
            <a:prstGeom prst="ellipse">
              <a:avLst/>
            </a:prstGeom>
            <a:noFill/>
            <a:ln w="9525">
              <a:solidFill>
                <a:schemeClr val="tx1"/>
              </a:solidFill>
              <a:miter lim="800000"/>
              <a:headEnd/>
              <a:tailEnd/>
            </a:ln>
            <a:effectLst/>
          </p:spPr>
          <p:txBody>
            <a:bodyPr wrap="none" anchor="ctr"/>
            <a:lstStyle/>
            <a:p>
              <a:endParaRPr lang="en-US"/>
            </a:p>
          </p:txBody>
        </p:sp>
        <p:sp>
          <p:nvSpPr>
            <p:cNvPr id="242696" name="Line 8"/>
            <p:cNvSpPr>
              <a:spLocks noChangeShapeType="1"/>
            </p:cNvSpPr>
            <p:nvPr/>
          </p:nvSpPr>
          <p:spPr bwMode="auto">
            <a:xfrm>
              <a:off x="1432" y="2288"/>
              <a:ext cx="2880" cy="0"/>
            </a:xfrm>
            <a:prstGeom prst="line">
              <a:avLst/>
            </a:prstGeom>
            <a:noFill/>
            <a:ln w="9525">
              <a:solidFill>
                <a:schemeClr val="tx1"/>
              </a:solidFill>
              <a:prstDash val="dash"/>
              <a:miter lim="800000"/>
              <a:headEnd/>
              <a:tailEnd/>
            </a:ln>
            <a:effectLst/>
          </p:spPr>
          <p:txBody>
            <a:bodyPr wrap="none"/>
            <a:lstStyle/>
            <a:p>
              <a:endParaRPr lang="en-US"/>
            </a:p>
          </p:txBody>
        </p:sp>
        <p:sp>
          <p:nvSpPr>
            <p:cNvPr id="242697" name="Line 9"/>
            <p:cNvSpPr>
              <a:spLocks noChangeShapeType="1"/>
            </p:cNvSpPr>
            <p:nvPr/>
          </p:nvSpPr>
          <p:spPr bwMode="auto">
            <a:xfrm>
              <a:off x="1464" y="2832"/>
              <a:ext cx="2880" cy="0"/>
            </a:xfrm>
            <a:prstGeom prst="line">
              <a:avLst/>
            </a:prstGeom>
            <a:noFill/>
            <a:ln w="9525">
              <a:solidFill>
                <a:schemeClr val="tx1"/>
              </a:solidFill>
              <a:prstDash val="dash"/>
              <a:miter lim="800000"/>
              <a:headEnd/>
              <a:tailEnd/>
            </a:ln>
            <a:effectLst/>
          </p:spPr>
          <p:txBody>
            <a:bodyPr wrap="none"/>
            <a:lstStyle/>
            <a:p>
              <a:endParaRPr lang="en-US"/>
            </a:p>
          </p:txBody>
        </p:sp>
        <p:sp>
          <p:nvSpPr>
            <p:cNvPr id="242698" name="Rectangle 10"/>
            <p:cNvSpPr>
              <a:spLocks noChangeArrowheads="1"/>
            </p:cNvSpPr>
            <p:nvPr/>
          </p:nvSpPr>
          <p:spPr bwMode="auto">
            <a:xfrm>
              <a:off x="1136" y="592"/>
              <a:ext cx="4624" cy="1712"/>
            </a:xfrm>
            <a:prstGeom prst="rect">
              <a:avLst/>
            </a:prstGeom>
            <a:solidFill>
              <a:schemeClr val="bg1"/>
            </a:solidFill>
            <a:ln w="9525">
              <a:noFill/>
              <a:miter lim="800000"/>
              <a:headEnd/>
              <a:tailEnd/>
            </a:ln>
            <a:effectLst/>
          </p:spPr>
          <p:txBody>
            <a:bodyPr wrap="none" anchor="ctr"/>
            <a:lstStyle/>
            <a:p>
              <a:endParaRPr lang="en-US"/>
            </a:p>
          </p:txBody>
        </p:sp>
        <p:sp>
          <p:nvSpPr>
            <p:cNvPr id="242699" name="Rectangle 11"/>
            <p:cNvSpPr>
              <a:spLocks noChangeArrowheads="1"/>
            </p:cNvSpPr>
            <p:nvPr/>
          </p:nvSpPr>
          <p:spPr bwMode="auto">
            <a:xfrm>
              <a:off x="1136" y="2672"/>
              <a:ext cx="4624" cy="1648"/>
            </a:xfrm>
            <a:prstGeom prst="rect">
              <a:avLst/>
            </a:prstGeom>
            <a:solidFill>
              <a:schemeClr val="bg1"/>
            </a:solidFill>
            <a:ln w="9525">
              <a:noFill/>
              <a:miter lim="800000"/>
              <a:headEnd/>
              <a:tailEnd/>
            </a:ln>
            <a:effectLst/>
          </p:spPr>
          <p:txBody>
            <a:bodyPr wrap="none" anchor="ctr"/>
            <a:lstStyle/>
            <a:p>
              <a:endParaRPr lang="en-US"/>
            </a:p>
          </p:txBody>
        </p:sp>
        <p:sp>
          <p:nvSpPr>
            <p:cNvPr id="242700" name="Rectangle 12"/>
            <p:cNvSpPr>
              <a:spLocks noChangeArrowheads="1"/>
            </p:cNvSpPr>
            <p:nvPr/>
          </p:nvSpPr>
          <p:spPr bwMode="auto">
            <a:xfrm>
              <a:off x="3912" y="1224"/>
              <a:ext cx="1848" cy="2800"/>
            </a:xfrm>
            <a:prstGeom prst="rect">
              <a:avLst/>
            </a:prstGeom>
            <a:solidFill>
              <a:schemeClr val="bg1"/>
            </a:solidFill>
            <a:ln w="9525">
              <a:noFill/>
              <a:miter lim="800000"/>
              <a:headEnd/>
              <a:tailEnd/>
            </a:ln>
            <a:effectLst/>
          </p:spPr>
          <p:txBody>
            <a:bodyPr wrap="none" anchor="ctr"/>
            <a:lstStyle/>
            <a:p>
              <a:endParaRPr lang="en-US"/>
            </a:p>
          </p:txBody>
        </p:sp>
      </p:grpSp>
      <p:sp>
        <p:nvSpPr>
          <p:cNvPr id="242701" name="Rectangle 13"/>
          <p:cNvSpPr>
            <a:spLocks noChangeArrowheads="1"/>
          </p:cNvSpPr>
          <p:nvPr/>
        </p:nvSpPr>
        <p:spPr bwMode="auto">
          <a:xfrm>
            <a:off x="0" y="838200"/>
            <a:ext cx="9220200" cy="304800"/>
          </a:xfrm>
          <a:prstGeom prst="rect">
            <a:avLst/>
          </a:prstGeom>
          <a:solidFill>
            <a:srgbClr val="FF6600"/>
          </a:solidFill>
          <a:ln w="9525">
            <a:noFill/>
            <a:miter lim="800000"/>
            <a:headEnd/>
            <a:tailEnd/>
          </a:ln>
          <a:effectLst/>
        </p:spPr>
        <p:txBody>
          <a:bodyPr wrap="none" anchor="ct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Closed Surface </a:t>
            </a:r>
          </a:p>
        </p:txBody>
      </p:sp>
      <p:sp>
        <p:nvSpPr>
          <p:cNvPr id="165967" name="Text Box 79"/>
          <p:cNvSpPr txBox="1">
            <a:spLocks noChangeArrowheads="1"/>
          </p:cNvSpPr>
          <p:nvPr/>
        </p:nvSpPr>
        <p:spPr bwMode="auto">
          <a:xfrm>
            <a:off x="1127125" y="2151063"/>
            <a:ext cx="1423988" cy="336550"/>
          </a:xfrm>
          <a:prstGeom prst="rect">
            <a:avLst/>
          </a:prstGeom>
          <a:noFill/>
          <a:ln w="9525">
            <a:noFill/>
            <a:miter lim="800000"/>
            <a:headEnd/>
            <a:tailEnd/>
          </a:ln>
          <a:effectLst/>
        </p:spPr>
        <p:txBody>
          <a:bodyPr wrap="none">
            <a:spAutoFit/>
          </a:bodyPr>
          <a:lstStyle/>
          <a:p>
            <a:r>
              <a:rPr lang="en-US"/>
              <a:t>Negative Flux</a:t>
            </a:r>
          </a:p>
        </p:txBody>
      </p:sp>
      <p:sp>
        <p:nvSpPr>
          <p:cNvPr id="165968" name="Text Box 80"/>
          <p:cNvSpPr txBox="1">
            <a:spLocks noChangeArrowheads="1"/>
          </p:cNvSpPr>
          <p:nvPr/>
        </p:nvSpPr>
        <p:spPr bwMode="auto">
          <a:xfrm>
            <a:off x="6475413" y="2057400"/>
            <a:ext cx="1333500" cy="336550"/>
          </a:xfrm>
          <a:prstGeom prst="rect">
            <a:avLst/>
          </a:prstGeom>
          <a:noFill/>
          <a:ln w="9525">
            <a:noFill/>
            <a:miter lim="800000"/>
            <a:headEnd/>
            <a:tailEnd/>
          </a:ln>
          <a:effectLst/>
        </p:spPr>
        <p:txBody>
          <a:bodyPr wrap="none">
            <a:spAutoFit/>
          </a:bodyPr>
          <a:lstStyle/>
          <a:p>
            <a:r>
              <a:rPr lang="en-US"/>
              <a:t>Positive Flux</a:t>
            </a:r>
          </a:p>
        </p:txBody>
      </p:sp>
      <p:grpSp>
        <p:nvGrpSpPr>
          <p:cNvPr id="84" name="Group 83"/>
          <p:cNvGrpSpPr/>
          <p:nvPr/>
        </p:nvGrpSpPr>
        <p:grpSpPr>
          <a:xfrm>
            <a:off x="1638300" y="2457450"/>
            <a:ext cx="5543551" cy="3043565"/>
            <a:chOff x="1638300" y="2457450"/>
            <a:chExt cx="5543551" cy="3043565"/>
          </a:xfrm>
        </p:grpSpPr>
        <p:sp>
          <p:nvSpPr>
            <p:cNvPr id="165894" name="Line 6"/>
            <p:cNvSpPr>
              <a:spLocks noChangeShapeType="1"/>
            </p:cNvSpPr>
            <p:nvPr/>
          </p:nvSpPr>
          <p:spPr bwMode="auto">
            <a:xfrm>
              <a:off x="3187700" y="3122613"/>
              <a:ext cx="0" cy="1936750"/>
            </a:xfrm>
            <a:prstGeom prst="line">
              <a:avLst/>
            </a:prstGeom>
            <a:noFill/>
            <a:ln w="9525">
              <a:solidFill>
                <a:schemeClr val="tx1"/>
              </a:solidFill>
              <a:miter lim="800000"/>
              <a:headEnd/>
              <a:tailEnd/>
            </a:ln>
            <a:effectLst/>
          </p:spPr>
          <p:txBody>
            <a:bodyPr wrap="none"/>
            <a:lstStyle/>
            <a:p>
              <a:endParaRPr lang="en-US"/>
            </a:p>
          </p:txBody>
        </p:sp>
        <p:sp>
          <p:nvSpPr>
            <p:cNvPr id="165899" name="Line 11"/>
            <p:cNvSpPr>
              <a:spLocks noChangeShapeType="1"/>
            </p:cNvSpPr>
            <p:nvPr/>
          </p:nvSpPr>
          <p:spPr bwMode="auto">
            <a:xfrm flipH="1">
              <a:off x="3195638" y="2457450"/>
              <a:ext cx="641350" cy="650875"/>
            </a:xfrm>
            <a:prstGeom prst="line">
              <a:avLst/>
            </a:prstGeom>
            <a:noFill/>
            <a:ln w="9525">
              <a:solidFill>
                <a:schemeClr val="tx1"/>
              </a:solidFill>
              <a:miter lim="800000"/>
              <a:headEnd/>
              <a:tailEnd/>
            </a:ln>
            <a:effectLst/>
          </p:spPr>
          <p:txBody>
            <a:bodyPr wrap="none"/>
            <a:lstStyle/>
            <a:p>
              <a:endParaRPr lang="en-US"/>
            </a:p>
          </p:txBody>
        </p:sp>
        <p:sp>
          <p:nvSpPr>
            <p:cNvPr id="165900" name="Line 12"/>
            <p:cNvSpPr>
              <a:spLocks noChangeShapeType="1"/>
            </p:cNvSpPr>
            <p:nvPr/>
          </p:nvSpPr>
          <p:spPr bwMode="auto">
            <a:xfrm flipH="1">
              <a:off x="5502275" y="2481263"/>
              <a:ext cx="641350" cy="649288"/>
            </a:xfrm>
            <a:prstGeom prst="line">
              <a:avLst/>
            </a:prstGeom>
            <a:noFill/>
            <a:ln w="9525">
              <a:solidFill>
                <a:schemeClr val="tx1"/>
              </a:solidFill>
              <a:miter lim="800000"/>
              <a:headEnd/>
              <a:tailEnd/>
            </a:ln>
            <a:effectLst/>
          </p:spPr>
          <p:txBody>
            <a:bodyPr wrap="none"/>
            <a:lstStyle/>
            <a:p>
              <a:endParaRPr lang="en-US"/>
            </a:p>
          </p:txBody>
        </p:sp>
        <p:sp>
          <p:nvSpPr>
            <p:cNvPr id="165901" name="Line 13"/>
            <p:cNvSpPr>
              <a:spLocks noChangeShapeType="1"/>
            </p:cNvSpPr>
            <p:nvPr/>
          </p:nvSpPr>
          <p:spPr bwMode="auto">
            <a:xfrm flipH="1">
              <a:off x="5510213" y="4408488"/>
              <a:ext cx="641350" cy="650875"/>
            </a:xfrm>
            <a:prstGeom prst="line">
              <a:avLst/>
            </a:prstGeom>
            <a:noFill/>
            <a:ln w="9525">
              <a:solidFill>
                <a:schemeClr val="tx1"/>
              </a:solidFill>
              <a:miter lim="800000"/>
              <a:headEnd/>
              <a:tailEnd/>
            </a:ln>
            <a:effectLst/>
          </p:spPr>
          <p:txBody>
            <a:bodyPr wrap="none"/>
            <a:lstStyle/>
            <a:p>
              <a:endParaRPr lang="en-US"/>
            </a:p>
          </p:txBody>
        </p:sp>
        <p:sp>
          <p:nvSpPr>
            <p:cNvPr id="165902" name="Line 14"/>
            <p:cNvSpPr>
              <a:spLocks noChangeShapeType="1"/>
            </p:cNvSpPr>
            <p:nvPr/>
          </p:nvSpPr>
          <p:spPr bwMode="auto">
            <a:xfrm flipH="1">
              <a:off x="3187700" y="4424363"/>
              <a:ext cx="641350" cy="650875"/>
            </a:xfrm>
            <a:prstGeom prst="line">
              <a:avLst/>
            </a:prstGeom>
            <a:noFill/>
            <a:ln w="9525">
              <a:solidFill>
                <a:schemeClr val="tx1"/>
              </a:solidFill>
              <a:miter lim="800000"/>
              <a:headEnd/>
              <a:tailEnd/>
            </a:ln>
            <a:effectLst/>
          </p:spPr>
          <p:txBody>
            <a:bodyPr wrap="none"/>
            <a:lstStyle/>
            <a:p>
              <a:endParaRPr lang="en-US"/>
            </a:p>
          </p:txBody>
        </p:sp>
        <p:sp>
          <p:nvSpPr>
            <p:cNvPr id="165903" name="Line 15"/>
            <p:cNvSpPr>
              <a:spLocks noChangeShapeType="1"/>
            </p:cNvSpPr>
            <p:nvPr/>
          </p:nvSpPr>
          <p:spPr bwMode="auto">
            <a:xfrm>
              <a:off x="3829050" y="2481263"/>
              <a:ext cx="0" cy="1919288"/>
            </a:xfrm>
            <a:prstGeom prst="line">
              <a:avLst/>
            </a:prstGeom>
            <a:noFill/>
            <a:ln w="9525">
              <a:solidFill>
                <a:schemeClr val="tx1"/>
              </a:solidFill>
              <a:miter lim="800000"/>
              <a:headEnd/>
              <a:tailEnd/>
            </a:ln>
            <a:effectLst/>
          </p:spPr>
          <p:txBody>
            <a:bodyPr wrap="none"/>
            <a:lstStyle/>
            <a:p>
              <a:endParaRPr lang="en-US"/>
            </a:p>
          </p:txBody>
        </p:sp>
        <p:sp>
          <p:nvSpPr>
            <p:cNvPr id="165904" name="Line 16"/>
            <p:cNvSpPr>
              <a:spLocks noChangeShapeType="1"/>
            </p:cNvSpPr>
            <p:nvPr/>
          </p:nvSpPr>
          <p:spPr bwMode="auto">
            <a:xfrm>
              <a:off x="3829050" y="4408488"/>
              <a:ext cx="2336800" cy="0"/>
            </a:xfrm>
            <a:prstGeom prst="line">
              <a:avLst/>
            </a:prstGeom>
            <a:noFill/>
            <a:ln w="9525">
              <a:solidFill>
                <a:schemeClr val="tx1"/>
              </a:solidFill>
              <a:miter lim="800000"/>
              <a:headEnd/>
              <a:tailEnd/>
            </a:ln>
            <a:effectLst/>
          </p:spPr>
          <p:txBody>
            <a:bodyPr wrap="none"/>
            <a:lstStyle/>
            <a:p>
              <a:endParaRPr lang="en-US"/>
            </a:p>
          </p:txBody>
        </p:sp>
        <p:sp>
          <p:nvSpPr>
            <p:cNvPr id="165892" name="AutoShape 4"/>
            <p:cNvSpPr>
              <a:spLocks noChangeArrowheads="1"/>
            </p:cNvSpPr>
            <p:nvPr/>
          </p:nvSpPr>
          <p:spPr bwMode="auto">
            <a:xfrm>
              <a:off x="3187700" y="2473325"/>
              <a:ext cx="2963863" cy="2601913"/>
            </a:xfrm>
            <a:prstGeom prst="cube">
              <a:avLst>
                <a:gd name="adj" fmla="val 25000"/>
              </a:avLst>
            </a:prstGeom>
            <a:solidFill>
              <a:schemeClr val="accent1">
                <a:alpha val="46001"/>
              </a:schemeClr>
            </a:solidFill>
            <a:ln w="9525">
              <a:solidFill>
                <a:schemeClr val="tx1"/>
              </a:solidFill>
              <a:miter lim="800000"/>
              <a:headEnd/>
              <a:tailEnd/>
            </a:ln>
            <a:effectLst/>
          </p:spPr>
          <p:txBody>
            <a:bodyPr wrap="none" anchor="ctr"/>
            <a:lstStyle/>
            <a:p>
              <a:endParaRPr lang="en-US"/>
            </a:p>
          </p:txBody>
        </p:sp>
        <p:sp>
          <p:nvSpPr>
            <p:cNvPr id="165893" name="Line 5"/>
            <p:cNvSpPr>
              <a:spLocks noChangeShapeType="1"/>
            </p:cNvSpPr>
            <p:nvPr/>
          </p:nvSpPr>
          <p:spPr bwMode="auto">
            <a:xfrm>
              <a:off x="3173413" y="3122613"/>
              <a:ext cx="2336800" cy="0"/>
            </a:xfrm>
            <a:prstGeom prst="line">
              <a:avLst/>
            </a:prstGeom>
            <a:noFill/>
            <a:ln w="9525">
              <a:solidFill>
                <a:schemeClr val="tx1"/>
              </a:solidFill>
              <a:miter lim="800000"/>
              <a:headEnd/>
              <a:tailEnd/>
            </a:ln>
            <a:effectLst/>
          </p:spPr>
          <p:txBody>
            <a:bodyPr wrap="none"/>
            <a:lstStyle/>
            <a:p>
              <a:endParaRPr lang="en-US"/>
            </a:p>
          </p:txBody>
        </p:sp>
        <p:sp>
          <p:nvSpPr>
            <p:cNvPr id="165898" name="Line 10"/>
            <p:cNvSpPr>
              <a:spLocks noChangeShapeType="1"/>
            </p:cNvSpPr>
            <p:nvPr/>
          </p:nvSpPr>
          <p:spPr bwMode="auto">
            <a:xfrm>
              <a:off x="3187700" y="5075238"/>
              <a:ext cx="2336800" cy="0"/>
            </a:xfrm>
            <a:prstGeom prst="line">
              <a:avLst/>
            </a:prstGeom>
            <a:noFill/>
            <a:ln w="9525">
              <a:solidFill>
                <a:schemeClr val="tx1"/>
              </a:solidFill>
              <a:miter lim="800000"/>
              <a:headEnd/>
              <a:tailEnd/>
            </a:ln>
            <a:effectLst/>
          </p:spPr>
          <p:txBody>
            <a:bodyPr wrap="none"/>
            <a:lstStyle/>
            <a:p>
              <a:endParaRPr lang="en-US"/>
            </a:p>
          </p:txBody>
        </p:sp>
        <p:sp>
          <p:nvSpPr>
            <p:cNvPr id="165895" name="Line 7"/>
            <p:cNvSpPr>
              <a:spLocks noChangeShapeType="1"/>
            </p:cNvSpPr>
            <p:nvPr/>
          </p:nvSpPr>
          <p:spPr bwMode="auto">
            <a:xfrm>
              <a:off x="5510213" y="3122613"/>
              <a:ext cx="0" cy="1920875"/>
            </a:xfrm>
            <a:prstGeom prst="line">
              <a:avLst/>
            </a:prstGeom>
            <a:noFill/>
            <a:ln w="9525">
              <a:solidFill>
                <a:schemeClr val="tx1"/>
              </a:solidFill>
              <a:miter lim="800000"/>
              <a:headEnd/>
              <a:tailEnd/>
            </a:ln>
            <a:effectLst/>
          </p:spPr>
          <p:txBody>
            <a:bodyPr wrap="none"/>
            <a:lstStyle/>
            <a:p>
              <a:endParaRPr lang="en-US"/>
            </a:p>
          </p:txBody>
        </p:sp>
        <p:sp>
          <p:nvSpPr>
            <p:cNvPr id="165896" name="Line 8"/>
            <p:cNvSpPr>
              <a:spLocks noChangeShapeType="1"/>
            </p:cNvSpPr>
            <p:nvPr/>
          </p:nvSpPr>
          <p:spPr bwMode="auto">
            <a:xfrm>
              <a:off x="6151563" y="2489200"/>
              <a:ext cx="0" cy="1935163"/>
            </a:xfrm>
            <a:prstGeom prst="line">
              <a:avLst/>
            </a:prstGeom>
            <a:noFill/>
            <a:ln w="9525">
              <a:solidFill>
                <a:schemeClr val="tx1"/>
              </a:solidFill>
              <a:miter lim="800000"/>
              <a:headEnd/>
              <a:tailEnd/>
            </a:ln>
            <a:effectLst/>
          </p:spPr>
          <p:txBody>
            <a:bodyPr wrap="none"/>
            <a:lstStyle/>
            <a:p>
              <a:endParaRPr lang="en-US"/>
            </a:p>
          </p:txBody>
        </p:sp>
        <p:sp>
          <p:nvSpPr>
            <p:cNvPr id="165905" name="Freeform 17"/>
            <p:cNvSpPr>
              <a:spLocks/>
            </p:cNvSpPr>
            <p:nvPr/>
          </p:nvSpPr>
          <p:spPr bwMode="auto">
            <a:xfrm>
              <a:off x="1744663" y="2743200"/>
              <a:ext cx="5437188" cy="876300"/>
            </a:xfrm>
            <a:custGeom>
              <a:avLst/>
              <a:gdLst/>
              <a:ahLst/>
              <a:cxnLst>
                <a:cxn ang="0">
                  <a:pos x="0" y="0"/>
                </a:cxn>
                <a:cxn ang="0">
                  <a:pos x="729" y="315"/>
                </a:cxn>
                <a:cxn ang="0">
                  <a:pos x="2136" y="147"/>
                </a:cxn>
              </a:cxnLst>
              <a:rect l="0" t="0" r="r" b="b"/>
              <a:pathLst>
                <a:path w="2136" h="339">
                  <a:moveTo>
                    <a:pt x="0" y="0"/>
                  </a:moveTo>
                  <a:cubicBezTo>
                    <a:pt x="186" y="145"/>
                    <a:pt x="373" y="291"/>
                    <a:pt x="729" y="315"/>
                  </a:cubicBezTo>
                  <a:cubicBezTo>
                    <a:pt x="1085" y="339"/>
                    <a:pt x="1892" y="175"/>
                    <a:pt x="2136" y="147"/>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65906" name="Freeform 18"/>
            <p:cNvSpPr>
              <a:spLocks/>
            </p:cNvSpPr>
            <p:nvPr/>
          </p:nvSpPr>
          <p:spPr bwMode="auto">
            <a:xfrm>
              <a:off x="1676400" y="3805238"/>
              <a:ext cx="5429250" cy="139700"/>
            </a:xfrm>
            <a:custGeom>
              <a:avLst/>
              <a:gdLst/>
              <a:ahLst/>
              <a:cxnLst>
                <a:cxn ang="0">
                  <a:pos x="0" y="0"/>
                </a:cxn>
                <a:cxn ang="0">
                  <a:pos x="1686" y="39"/>
                </a:cxn>
                <a:cxn ang="0">
                  <a:pos x="2133" y="54"/>
                </a:cxn>
              </a:cxnLst>
              <a:rect l="0" t="0" r="r" b="b"/>
              <a:pathLst>
                <a:path w="2133" h="54">
                  <a:moveTo>
                    <a:pt x="0" y="0"/>
                  </a:moveTo>
                  <a:cubicBezTo>
                    <a:pt x="665" y="15"/>
                    <a:pt x="1331" y="30"/>
                    <a:pt x="1686" y="39"/>
                  </a:cubicBezTo>
                  <a:cubicBezTo>
                    <a:pt x="2041" y="48"/>
                    <a:pt x="2087" y="51"/>
                    <a:pt x="2133" y="54"/>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65907" name="Freeform 19"/>
            <p:cNvSpPr>
              <a:spLocks/>
            </p:cNvSpPr>
            <p:nvPr/>
          </p:nvSpPr>
          <p:spPr bwMode="auto">
            <a:xfrm>
              <a:off x="1638300" y="3509963"/>
              <a:ext cx="5467350" cy="188913"/>
            </a:xfrm>
            <a:custGeom>
              <a:avLst/>
              <a:gdLst/>
              <a:ahLst/>
              <a:cxnLst>
                <a:cxn ang="0">
                  <a:pos x="0" y="36"/>
                </a:cxn>
                <a:cxn ang="0">
                  <a:pos x="615" y="72"/>
                </a:cxn>
                <a:cxn ang="0">
                  <a:pos x="1515" y="30"/>
                </a:cxn>
                <a:cxn ang="0">
                  <a:pos x="1983" y="0"/>
                </a:cxn>
              </a:cxnLst>
              <a:rect l="0" t="0" r="r" b="b"/>
              <a:pathLst>
                <a:path w="1983" h="73">
                  <a:moveTo>
                    <a:pt x="0" y="36"/>
                  </a:moveTo>
                  <a:cubicBezTo>
                    <a:pt x="181" y="54"/>
                    <a:pt x="363" y="73"/>
                    <a:pt x="615" y="72"/>
                  </a:cubicBezTo>
                  <a:cubicBezTo>
                    <a:pt x="867" y="71"/>
                    <a:pt x="1287" y="42"/>
                    <a:pt x="1515" y="30"/>
                  </a:cubicBezTo>
                  <a:cubicBezTo>
                    <a:pt x="1743" y="18"/>
                    <a:pt x="1863" y="9"/>
                    <a:pt x="1983" y="0"/>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65908" name="Freeform 20"/>
            <p:cNvSpPr>
              <a:spLocks/>
            </p:cNvSpPr>
            <p:nvPr/>
          </p:nvSpPr>
          <p:spPr bwMode="auto">
            <a:xfrm>
              <a:off x="2058988" y="4081463"/>
              <a:ext cx="4687888" cy="512763"/>
            </a:xfrm>
            <a:custGeom>
              <a:avLst/>
              <a:gdLst/>
              <a:ahLst/>
              <a:cxnLst>
                <a:cxn ang="0">
                  <a:pos x="0" y="49"/>
                </a:cxn>
                <a:cxn ang="0">
                  <a:pos x="573" y="25"/>
                </a:cxn>
                <a:cxn ang="0">
                  <a:pos x="1842" y="199"/>
                </a:cxn>
              </a:cxnLst>
              <a:rect l="0" t="0" r="r" b="b"/>
              <a:pathLst>
                <a:path w="1842" h="199">
                  <a:moveTo>
                    <a:pt x="0" y="49"/>
                  </a:moveTo>
                  <a:cubicBezTo>
                    <a:pt x="133" y="24"/>
                    <a:pt x="266" y="0"/>
                    <a:pt x="573" y="25"/>
                  </a:cubicBezTo>
                  <a:cubicBezTo>
                    <a:pt x="880" y="50"/>
                    <a:pt x="1361" y="124"/>
                    <a:pt x="1842" y="199"/>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65910" name="Freeform 22"/>
            <p:cNvSpPr>
              <a:spLocks/>
            </p:cNvSpPr>
            <p:nvPr/>
          </p:nvSpPr>
          <p:spPr bwMode="auto">
            <a:xfrm>
              <a:off x="2295525" y="4419600"/>
              <a:ext cx="3405188" cy="1081088"/>
            </a:xfrm>
            <a:custGeom>
              <a:avLst/>
              <a:gdLst/>
              <a:ahLst/>
              <a:cxnLst>
                <a:cxn ang="0">
                  <a:pos x="0" y="116"/>
                </a:cxn>
                <a:cxn ang="0">
                  <a:pos x="456" y="50"/>
                </a:cxn>
                <a:cxn ang="0">
                  <a:pos x="1242" y="419"/>
                </a:cxn>
              </a:cxnLst>
              <a:rect l="0" t="0" r="r" b="b"/>
              <a:pathLst>
                <a:path w="1242" h="419">
                  <a:moveTo>
                    <a:pt x="0" y="116"/>
                  </a:moveTo>
                  <a:cubicBezTo>
                    <a:pt x="124" y="58"/>
                    <a:pt x="249" y="0"/>
                    <a:pt x="456" y="50"/>
                  </a:cubicBezTo>
                  <a:cubicBezTo>
                    <a:pt x="663" y="100"/>
                    <a:pt x="1112" y="358"/>
                    <a:pt x="1242" y="419"/>
                  </a:cubicBezTo>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65916" name="Oval 28"/>
            <p:cNvSpPr>
              <a:spLocks noChangeArrowheads="1"/>
            </p:cNvSpPr>
            <p:nvPr/>
          </p:nvSpPr>
          <p:spPr bwMode="auto">
            <a:xfrm flipH="1">
              <a:off x="3438525" y="35179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18" name="Oval 30"/>
            <p:cNvSpPr>
              <a:spLocks noChangeArrowheads="1"/>
            </p:cNvSpPr>
            <p:nvPr/>
          </p:nvSpPr>
          <p:spPr bwMode="auto">
            <a:xfrm flipH="1">
              <a:off x="3590925" y="36703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19" name="Oval 31"/>
            <p:cNvSpPr>
              <a:spLocks noChangeArrowheads="1"/>
            </p:cNvSpPr>
            <p:nvPr/>
          </p:nvSpPr>
          <p:spPr bwMode="auto">
            <a:xfrm flipH="1">
              <a:off x="3476625" y="38227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0" name="Oval 32"/>
            <p:cNvSpPr>
              <a:spLocks noChangeArrowheads="1"/>
            </p:cNvSpPr>
            <p:nvPr/>
          </p:nvSpPr>
          <p:spPr bwMode="auto">
            <a:xfrm flipH="1">
              <a:off x="3648075" y="413702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1" name="Oval 33"/>
            <p:cNvSpPr>
              <a:spLocks noChangeArrowheads="1"/>
            </p:cNvSpPr>
            <p:nvPr/>
          </p:nvSpPr>
          <p:spPr bwMode="auto">
            <a:xfrm flipH="1">
              <a:off x="3429000" y="45085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2" name="Oval 34"/>
            <p:cNvSpPr>
              <a:spLocks noChangeArrowheads="1"/>
            </p:cNvSpPr>
            <p:nvPr/>
          </p:nvSpPr>
          <p:spPr bwMode="auto">
            <a:xfrm flipH="1">
              <a:off x="4438650" y="48704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3" name="Oval 35"/>
            <p:cNvSpPr>
              <a:spLocks noChangeArrowheads="1"/>
            </p:cNvSpPr>
            <p:nvPr/>
          </p:nvSpPr>
          <p:spPr bwMode="auto">
            <a:xfrm flipH="1">
              <a:off x="5934075" y="44513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4" name="Oval 36"/>
            <p:cNvSpPr>
              <a:spLocks noChangeArrowheads="1"/>
            </p:cNvSpPr>
            <p:nvPr/>
          </p:nvSpPr>
          <p:spPr bwMode="auto">
            <a:xfrm flipH="1">
              <a:off x="5695950" y="38798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5" name="Oval 37"/>
            <p:cNvSpPr>
              <a:spLocks noChangeArrowheads="1"/>
            </p:cNvSpPr>
            <p:nvPr/>
          </p:nvSpPr>
          <p:spPr bwMode="auto">
            <a:xfrm flipH="1">
              <a:off x="5943600" y="35560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6" name="Oval 38"/>
            <p:cNvSpPr>
              <a:spLocks noChangeArrowheads="1"/>
            </p:cNvSpPr>
            <p:nvPr/>
          </p:nvSpPr>
          <p:spPr bwMode="auto">
            <a:xfrm flipH="1">
              <a:off x="5800725" y="331787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29" name="Line 41"/>
            <p:cNvSpPr>
              <a:spLocks noChangeShapeType="1"/>
            </p:cNvSpPr>
            <p:nvPr/>
          </p:nvSpPr>
          <p:spPr bwMode="auto">
            <a:xfrm>
              <a:off x="3187700" y="3122613"/>
              <a:ext cx="0" cy="1936750"/>
            </a:xfrm>
            <a:prstGeom prst="line">
              <a:avLst/>
            </a:prstGeom>
            <a:noFill/>
            <a:ln w="9525">
              <a:solidFill>
                <a:schemeClr val="tx1"/>
              </a:solidFill>
              <a:miter lim="800000"/>
              <a:headEnd/>
              <a:tailEnd/>
            </a:ln>
            <a:effectLst/>
          </p:spPr>
          <p:txBody>
            <a:bodyPr wrap="none"/>
            <a:lstStyle/>
            <a:p>
              <a:endParaRPr lang="en-US"/>
            </a:p>
          </p:txBody>
        </p:sp>
        <p:sp>
          <p:nvSpPr>
            <p:cNvPr id="165931" name="Line 43"/>
            <p:cNvSpPr>
              <a:spLocks noChangeShapeType="1"/>
            </p:cNvSpPr>
            <p:nvPr/>
          </p:nvSpPr>
          <p:spPr bwMode="auto">
            <a:xfrm flipH="1">
              <a:off x="3195638" y="2457450"/>
              <a:ext cx="641350" cy="650875"/>
            </a:xfrm>
            <a:prstGeom prst="line">
              <a:avLst/>
            </a:prstGeom>
            <a:noFill/>
            <a:ln w="9525">
              <a:solidFill>
                <a:schemeClr val="tx1"/>
              </a:solidFill>
              <a:miter lim="800000"/>
              <a:headEnd/>
              <a:tailEnd/>
            </a:ln>
            <a:effectLst/>
          </p:spPr>
          <p:txBody>
            <a:bodyPr wrap="none"/>
            <a:lstStyle/>
            <a:p>
              <a:endParaRPr lang="en-US"/>
            </a:p>
          </p:txBody>
        </p:sp>
        <p:sp>
          <p:nvSpPr>
            <p:cNvPr id="165932" name="Line 44"/>
            <p:cNvSpPr>
              <a:spLocks noChangeShapeType="1"/>
            </p:cNvSpPr>
            <p:nvPr/>
          </p:nvSpPr>
          <p:spPr bwMode="auto">
            <a:xfrm flipH="1">
              <a:off x="5502275" y="2481263"/>
              <a:ext cx="641350" cy="649288"/>
            </a:xfrm>
            <a:prstGeom prst="line">
              <a:avLst/>
            </a:prstGeom>
            <a:noFill/>
            <a:ln w="9525">
              <a:solidFill>
                <a:schemeClr val="tx1"/>
              </a:solidFill>
              <a:miter lim="800000"/>
              <a:headEnd/>
              <a:tailEnd/>
            </a:ln>
            <a:effectLst/>
          </p:spPr>
          <p:txBody>
            <a:bodyPr wrap="none"/>
            <a:lstStyle/>
            <a:p>
              <a:endParaRPr lang="en-US"/>
            </a:p>
          </p:txBody>
        </p:sp>
        <p:sp>
          <p:nvSpPr>
            <p:cNvPr id="165933" name="Line 45"/>
            <p:cNvSpPr>
              <a:spLocks noChangeShapeType="1"/>
            </p:cNvSpPr>
            <p:nvPr/>
          </p:nvSpPr>
          <p:spPr bwMode="auto">
            <a:xfrm flipH="1">
              <a:off x="5510213" y="4408488"/>
              <a:ext cx="641350" cy="650875"/>
            </a:xfrm>
            <a:prstGeom prst="line">
              <a:avLst/>
            </a:prstGeom>
            <a:noFill/>
            <a:ln w="9525">
              <a:solidFill>
                <a:schemeClr val="tx1"/>
              </a:solidFill>
              <a:miter lim="800000"/>
              <a:headEnd/>
              <a:tailEnd/>
            </a:ln>
            <a:effectLst/>
          </p:spPr>
          <p:txBody>
            <a:bodyPr wrap="none"/>
            <a:lstStyle/>
            <a:p>
              <a:endParaRPr lang="en-US"/>
            </a:p>
          </p:txBody>
        </p:sp>
        <p:sp>
          <p:nvSpPr>
            <p:cNvPr id="165934" name="Line 46"/>
            <p:cNvSpPr>
              <a:spLocks noChangeShapeType="1"/>
            </p:cNvSpPr>
            <p:nvPr/>
          </p:nvSpPr>
          <p:spPr bwMode="auto">
            <a:xfrm flipH="1">
              <a:off x="3187700" y="4424363"/>
              <a:ext cx="641350" cy="650875"/>
            </a:xfrm>
            <a:prstGeom prst="line">
              <a:avLst/>
            </a:prstGeom>
            <a:noFill/>
            <a:ln w="9525">
              <a:solidFill>
                <a:schemeClr val="tx1"/>
              </a:solidFill>
              <a:miter lim="800000"/>
              <a:headEnd/>
              <a:tailEnd/>
            </a:ln>
            <a:effectLst/>
          </p:spPr>
          <p:txBody>
            <a:bodyPr wrap="none"/>
            <a:lstStyle/>
            <a:p>
              <a:endParaRPr lang="en-US"/>
            </a:p>
          </p:txBody>
        </p:sp>
        <p:sp>
          <p:nvSpPr>
            <p:cNvPr id="165935" name="Line 47"/>
            <p:cNvSpPr>
              <a:spLocks noChangeShapeType="1"/>
            </p:cNvSpPr>
            <p:nvPr/>
          </p:nvSpPr>
          <p:spPr bwMode="auto">
            <a:xfrm>
              <a:off x="3829050" y="2481263"/>
              <a:ext cx="0" cy="1919288"/>
            </a:xfrm>
            <a:prstGeom prst="line">
              <a:avLst/>
            </a:prstGeom>
            <a:noFill/>
            <a:ln w="9525">
              <a:solidFill>
                <a:schemeClr val="tx1"/>
              </a:solidFill>
              <a:miter lim="800000"/>
              <a:headEnd/>
              <a:tailEnd/>
            </a:ln>
            <a:effectLst/>
          </p:spPr>
          <p:txBody>
            <a:bodyPr wrap="none"/>
            <a:lstStyle/>
            <a:p>
              <a:endParaRPr lang="en-US"/>
            </a:p>
          </p:txBody>
        </p:sp>
        <p:sp>
          <p:nvSpPr>
            <p:cNvPr id="165936" name="Line 48"/>
            <p:cNvSpPr>
              <a:spLocks noChangeShapeType="1"/>
            </p:cNvSpPr>
            <p:nvPr/>
          </p:nvSpPr>
          <p:spPr bwMode="auto">
            <a:xfrm>
              <a:off x="3829050" y="4408488"/>
              <a:ext cx="2336800" cy="0"/>
            </a:xfrm>
            <a:prstGeom prst="line">
              <a:avLst/>
            </a:prstGeom>
            <a:noFill/>
            <a:ln w="9525">
              <a:solidFill>
                <a:schemeClr val="tx1"/>
              </a:solidFill>
              <a:miter lim="800000"/>
              <a:headEnd/>
              <a:tailEnd/>
            </a:ln>
            <a:effectLst/>
          </p:spPr>
          <p:txBody>
            <a:bodyPr wrap="none"/>
            <a:lstStyle/>
            <a:p>
              <a:endParaRPr lang="en-US"/>
            </a:p>
          </p:txBody>
        </p:sp>
        <p:sp>
          <p:nvSpPr>
            <p:cNvPr id="165937" name="AutoShape 49"/>
            <p:cNvSpPr>
              <a:spLocks noChangeArrowheads="1"/>
            </p:cNvSpPr>
            <p:nvPr/>
          </p:nvSpPr>
          <p:spPr bwMode="auto">
            <a:xfrm>
              <a:off x="3187700" y="2473325"/>
              <a:ext cx="2963863" cy="2601913"/>
            </a:xfrm>
            <a:prstGeom prst="cube">
              <a:avLst>
                <a:gd name="adj" fmla="val 25000"/>
              </a:avLst>
            </a:prstGeom>
            <a:solidFill>
              <a:schemeClr val="accent1">
                <a:alpha val="46001"/>
              </a:schemeClr>
            </a:solidFill>
            <a:ln w="38100">
              <a:solidFill>
                <a:schemeClr val="tx1"/>
              </a:solidFill>
              <a:miter lim="800000"/>
              <a:headEnd/>
              <a:tailEnd/>
            </a:ln>
            <a:effectLst/>
          </p:spPr>
          <p:txBody>
            <a:bodyPr wrap="none" anchor="ctr"/>
            <a:lstStyle/>
            <a:p>
              <a:endParaRPr lang="en-US"/>
            </a:p>
          </p:txBody>
        </p:sp>
        <p:sp>
          <p:nvSpPr>
            <p:cNvPr id="165938" name="Line 50"/>
            <p:cNvSpPr>
              <a:spLocks noChangeShapeType="1"/>
            </p:cNvSpPr>
            <p:nvPr/>
          </p:nvSpPr>
          <p:spPr bwMode="auto">
            <a:xfrm>
              <a:off x="3173413" y="3122613"/>
              <a:ext cx="2336800" cy="0"/>
            </a:xfrm>
            <a:prstGeom prst="line">
              <a:avLst/>
            </a:prstGeom>
            <a:noFill/>
            <a:ln w="9525">
              <a:solidFill>
                <a:schemeClr val="tx1"/>
              </a:solidFill>
              <a:miter lim="800000"/>
              <a:headEnd/>
              <a:tailEnd/>
            </a:ln>
            <a:effectLst/>
          </p:spPr>
          <p:txBody>
            <a:bodyPr wrap="none"/>
            <a:lstStyle/>
            <a:p>
              <a:endParaRPr lang="en-US"/>
            </a:p>
          </p:txBody>
        </p:sp>
        <p:sp>
          <p:nvSpPr>
            <p:cNvPr id="165939" name="Line 51"/>
            <p:cNvSpPr>
              <a:spLocks noChangeShapeType="1"/>
            </p:cNvSpPr>
            <p:nvPr/>
          </p:nvSpPr>
          <p:spPr bwMode="auto">
            <a:xfrm>
              <a:off x="3187700" y="5075238"/>
              <a:ext cx="2336800" cy="0"/>
            </a:xfrm>
            <a:prstGeom prst="line">
              <a:avLst/>
            </a:prstGeom>
            <a:noFill/>
            <a:ln w="9525">
              <a:solidFill>
                <a:schemeClr val="tx1"/>
              </a:solidFill>
              <a:miter lim="800000"/>
              <a:headEnd/>
              <a:tailEnd/>
            </a:ln>
            <a:effectLst/>
          </p:spPr>
          <p:txBody>
            <a:bodyPr wrap="none"/>
            <a:lstStyle/>
            <a:p>
              <a:endParaRPr lang="en-US"/>
            </a:p>
          </p:txBody>
        </p:sp>
        <p:sp>
          <p:nvSpPr>
            <p:cNvPr id="165940" name="Line 52"/>
            <p:cNvSpPr>
              <a:spLocks noChangeShapeType="1"/>
            </p:cNvSpPr>
            <p:nvPr/>
          </p:nvSpPr>
          <p:spPr bwMode="auto">
            <a:xfrm>
              <a:off x="5510213" y="3122613"/>
              <a:ext cx="0" cy="1920875"/>
            </a:xfrm>
            <a:prstGeom prst="line">
              <a:avLst/>
            </a:prstGeom>
            <a:noFill/>
            <a:ln w="9525">
              <a:solidFill>
                <a:schemeClr val="tx1"/>
              </a:solidFill>
              <a:miter lim="800000"/>
              <a:headEnd/>
              <a:tailEnd/>
            </a:ln>
            <a:effectLst/>
          </p:spPr>
          <p:txBody>
            <a:bodyPr wrap="none"/>
            <a:lstStyle/>
            <a:p>
              <a:endParaRPr lang="en-US"/>
            </a:p>
          </p:txBody>
        </p:sp>
        <p:sp>
          <p:nvSpPr>
            <p:cNvPr id="165941" name="Line 53"/>
            <p:cNvSpPr>
              <a:spLocks noChangeShapeType="1"/>
            </p:cNvSpPr>
            <p:nvPr/>
          </p:nvSpPr>
          <p:spPr bwMode="auto">
            <a:xfrm>
              <a:off x="6151563" y="2489200"/>
              <a:ext cx="0" cy="1935163"/>
            </a:xfrm>
            <a:prstGeom prst="line">
              <a:avLst/>
            </a:prstGeom>
            <a:noFill/>
            <a:ln w="9525">
              <a:solidFill>
                <a:schemeClr val="tx1"/>
              </a:solidFill>
              <a:miter lim="800000"/>
              <a:headEnd/>
              <a:tailEnd/>
            </a:ln>
            <a:effectLst/>
          </p:spPr>
          <p:txBody>
            <a:bodyPr wrap="none"/>
            <a:lstStyle/>
            <a:p>
              <a:endParaRPr lang="en-US"/>
            </a:p>
          </p:txBody>
        </p:sp>
        <p:sp>
          <p:nvSpPr>
            <p:cNvPr id="165942" name="Freeform 54"/>
            <p:cNvSpPr>
              <a:spLocks/>
            </p:cNvSpPr>
            <p:nvPr/>
          </p:nvSpPr>
          <p:spPr bwMode="auto">
            <a:xfrm>
              <a:off x="1744663" y="2743200"/>
              <a:ext cx="5437188" cy="876300"/>
            </a:xfrm>
            <a:custGeom>
              <a:avLst/>
              <a:gdLst/>
              <a:ahLst/>
              <a:cxnLst>
                <a:cxn ang="0">
                  <a:pos x="0" y="0"/>
                </a:cxn>
                <a:cxn ang="0">
                  <a:pos x="729" y="315"/>
                </a:cxn>
                <a:cxn ang="0">
                  <a:pos x="2136" y="147"/>
                </a:cxn>
              </a:cxnLst>
              <a:rect l="0" t="0" r="r" b="b"/>
              <a:pathLst>
                <a:path w="2136" h="339">
                  <a:moveTo>
                    <a:pt x="0" y="0"/>
                  </a:moveTo>
                  <a:cubicBezTo>
                    <a:pt x="186" y="145"/>
                    <a:pt x="373" y="291"/>
                    <a:pt x="729" y="315"/>
                  </a:cubicBezTo>
                  <a:cubicBezTo>
                    <a:pt x="1085" y="339"/>
                    <a:pt x="1892" y="175"/>
                    <a:pt x="2136" y="147"/>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65943" name="Freeform 55"/>
            <p:cNvSpPr>
              <a:spLocks/>
            </p:cNvSpPr>
            <p:nvPr/>
          </p:nvSpPr>
          <p:spPr bwMode="auto">
            <a:xfrm>
              <a:off x="1676400" y="3805238"/>
              <a:ext cx="5429250" cy="139700"/>
            </a:xfrm>
            <a:custGeom>
              <a:avLst/>
              <a:gdLst/>
              <a:ahLst/>
              <a:cxnLst>
                <a:cxn ang="0">
                  <a:pos x="0" y="0"/>
                </a:cxn>
                <a:cxn ang="0">
                  <a:pos x="1686" y="39"/>
                </a:cxn>
                <a:cxn ang="0">
                  <a:pos x="2133" y="54"/>
                </a:cxn>
              </a:cxnLst>
              <a:rect l="0" t="0" r="r" b="b"/>
              <a:pathLst>
                <a:path w="2133" h="54">
                  <a:moveTo>
                    <a:pt x="0" y="0"/>
                  </a:moveTo>
                  <a:cubicBezTo>
                    <a:pt x="665" y="15"/>
                    <a:pt x="1331" y="30"/>
                    <a:pt x="1686" y="39"/>
                  </a:cubicBezTo>
                  <a:cubicBezTo>
                    <a:pt x="2041" y="48"/>
                    <a:pt x="2087" y="51"/>
                    <a:pt x="2133" y="54"/>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65944" name="Freeform 56"/>
            <p:cNvSpPr>
              <a:spLocks/>
            </p:cNvSpPr>
            <p:nvPr/>
          </p:nvSpPr>
          <p:spPr bwMode="auto">
            <a:xfrm>
              <a:off x="1638300" y="3509963"/>
              <a:ext cx="5467350" cy="188913"/>
            </a:xfrm>
            <a:custGeom>
              <a:avLst/>
              <a:gdLst/>
              <a:ahLst/>
              <a:cxnLst>
                <a:cxn ang="0">
                  <a:pos x="0" y="36"/>
                </a:cxn>
                <a:cxn ang="0">
                  <a:pos x="615" y="72"/>
                </a:cxn>
                <a:cxn ang="0">
                  <a:pos x="1515" y="30"/>
                </a:cxn>
                <a:cxn ang="0">
                  <a:pos x="1983" y="0"/>
                </a:cxn>
              </a:cxnLst>
              <a:rect l="0" t="0" r="r" b="b"/>
              <a:pathLst>
                <a:path w="1983" h="73">
                  <a:moveTo>
                    <a:pt x="0" y="36"/>
                  </a:moveTo>
                  <a:cubicBezTo>
                    <a:pt x="181" y="54"/>
                    <a:pt x="363" y="73"/>
                    <a:pt x="615" y="72"/>
                  </a:cubicBezTo>
                  <a:cubicBezTo>
                    <a:pt x="867" y="71"/>
                    <a:pt x="1287" y="42"/>
                    <a:pt x="1515" y="30"/>
                  </a:cubicBezTo>
                  <a:cubicBezTo>
                    <a:pt x="1743" y="18"/>
                    <a:pt x="1863" y="9"/>
                    <a:pt x="1983" y="0"/>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65945" name="Freeform 57"/>
            <p:cNvSpPr>
              <a:spLocks/>
            </p:cNvSpPr>
            <p:nvPr/>
          </p:nvSpPr>
          <p:spPr bwMode="auto">
            <a:xfrm>
              <a:off x="2058988" y="4081463"/>
              <a:ext cx="4687888" cy="512763"/>
            </a:xfrm>
            <a:custGeom>
              <a:avLst/>
              <a:gdLst/>
              <a:ahLst/>
              <a:cxnLst>
                <a:cxn ang="0">
                  <a:pos x="0" y="49"/>
                </a:cxn>
                <a:cxn ang="0">
                  <a:pos x="573" y="25"/>
                </a:cxn>
                <a:cxn ang="0">
                  <a:pos x="1842" y="199"/>
                </a:cxn>
              </a:cxnLst>
              <a:rect l="0" t="0" r="r" b="b"/>
              <a:pathLst>
                <a:path w="1842" h="199">
                  <a:moveTo>
                    <a:pt x="0" y="49"/>
                  </a:moveTo>
                  <a:cubicBezTo>
                    <a:pt x="133" y="24"/>
                    <a:pt x="266" y="0"/>
                    <a:pt x="573" y="25"/>
                  </a:cubicBezTo>
                  <a:cubicBezTo>
                    <a:pt x="880" y="50"/>
                    <a:pt x="1361" y="124"/>
                    <a:pt x="1842" y="199"/>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65946" name="Freeform 58"/>
            <p:cNvSpPr>
              <a:spLocks/>
            </p:cNvSpPr>
            <p:nvPr/>
          </p:nvSpPr>
          <p:spPr bwMode="auto">
            <a:xfrm>
              <a:off x="2295525" y="4419600"/>
              <a:ext cx="3405188" cy="1081088"/>
            </a:xfrm>
            <a:custGeom>
              <a:avLst/>
              <a:gdLst/>
              <a:ahLst/>
              <a:cxnLst>
                <a:cxn ang="0">
                  <a:pos x="0" y="116"/>
                </a:cxn>
                <a:cxn ang="0">
                  <a:pos x="456" y="50"/>
                </a:cxn>
                <a:cxn ang="0">
                  <a:pos x="1242" y="419"/>
                </a:cxn>
              </a:cxnLst>
              <a:rect l="0" t="0" r="r" b="b"/>
              <a:pathLst>
                <a:path w="1242" h="419">
                  <a:moveTo>
                    <a:pt x="0" y="116"/>
                  </a:moveTo>
                  <a:cubicBezTo>
                    <a:pt x="124" y="58"/>
                    <a:pt x="249" y="0"/>
                    <a:pt x="456" y="50"/>
                  </a:cubicBezTo>
                  <a:cubicBezTo>
                    <a:pt x="663" y="100"/>
                    <a:pt x="1112" y="358"/>
                    <a:pt x="1242" y="419"/>
                  </a:cubicBezTo>
                </a:path>
              </a:pathLst>
            </a:custGeom>
            <a:noFill/>
            <a:ln w="38100" cap="flat" cmpd="sng">
              <a:solidFill>
                <a:srgbClr val="FFC000"/>
              </a:solidFill>
              <a:prstDash val="solid"/>
              <a:miter lim="800000"/>
              <a:headEnd type="none" w="med" len="med"/>
              <a:tailEnd type="none" w="med" len="med"/>
            </a:ln>
            <a:effectLst/>
          </p:spPr>
          <p:txBody>
            <a:bodyPr wrap="none"/>
            <a:lstStyle/>
            <a:p>
              <a:endParaRPr lang="en-US"/>
            </a:p>
          </p:txBody>
        </p:sp>
        <p:sp>
          <p:nvSpPr>
            <p:cNvPr id="165952" name="Oval 64"/>
            <p:cNvSpPr>
              <a:spLocks noChangeArrowheads="1"/>
            </p:cNvSpPr>
            <p:nvPr/>
          </p:nvSpPr>
          <p:spPr bwMode="auto">
            <a:xfrm flipH="1">
              <a:off x="3438525" y="35179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53" name="Oval 65"/>
            <p:cNvSpPr>
              <a:spLocks noChangeArrowheads="1"/>
            </p:cNvSpPr>
            <p:nvPr/>
          </p:nvSpPr>
          <p:spPr bwMode="auto">
            <a:xfrm flipH="1">
              <a:off x="3590925" y="36703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54" name="Oval 66"/>
            <p:cNvSpPr>
              <a:spLocks noChangeArrowheads="1"/>
            </p:cNvSpPr>
            <p:nvPr/>
          </p:nvSpPr>
          <p:spPr bwMode="auto">
            <a:xfrm flipH="1">
              <a:off x="3476625" y="38227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55" name="Oval 67"/>
            <p:cNvSpPr>
              <a:spLocks noChangeArrowheads="1"/>
            </p:cNvSpPr>
            <p:nvPr/>
          </p:nvSpPr>
          <p:spPr bwMode="auto">
            <a:xfrm flipH="1">
              <a:off x="3648075" y="413702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56" name="Oval 68"/>
            <p:cNvSpPr>
              <a:spLocks noChangeArrowheads="1"/>
            </p:cNvSpPr>
            <p:nvPr/>
          </p:nvSpPr>
          <p:spPr bwMode="auto">
            <a:xfrm flipH="1">
              <a:off x="3429000" y="45085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57" name="Oval 69"/>
            <p:cNvSpPr>
              <a:spLocks noChangeArrowheads="1"/>
            </p:cNvSpPr>
            <p:nvPr/>
          </p:nvSpPr>
          <p:spPr bwMode="auto">
            <a:xfrm flipH="1">
              <a:off x="4438650" y="48704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58" name="Oval 70"/>
            <p:cNvSpPr>
              <a:spLocks noChangeArrowheads="1"/>
            </p:cNvSpPr>
            <p:nvPr/>
          </p:nvSpPr>
          <p:spPr bwMode="auto">
            <a:xfrm flipH="1">
              <a:off x="5934075" y="44513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59" name="Oval 71"/>
            <p:cNvSpPr>
              <a:spLocks noChangeArrowheads="1"/>
            </p:cNvSpPr>
            <p:nvPr/>
          </p:nvSpPr>
          <p:spPr bwMode="auto">
            <a:xfrm flipH="1">
              <a:off x="5695950" y="387985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60" name="Oval 72"/>
            <p:cNvSpPr>
              <a:spLocks noChangeArrowheads="1"/>
            </p:cNvSpPr>
            <p:nvPr/>
          </p:nvSpPr>
          <p:spPr bwMode="auto">
            <a:xfrm flipH="1">
              <a:off x="5943600" y="3556000"/>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165961" name="Oval 73"/>
            <p:cNvSpPr>
              <a:spLocks noChangeArrowheads="1"/>
            </p:cNvSpPr>
            <p:nvPr/>
          </p:nvSpPr>
          <p:spPr bwMode="auto">
            <a:xfrm flipH="1">
              <a:off x="5800725" y="3317875"/>
              <a:ext cx="42863" cy="42863"/>
            </a:xfrm>
            <a:prstGeom prst="ellipse">
              <a:avLst/>
            </a:prstGeom>
            <a:solidFill>
              <a:srgbClr val="000000"/>
            </a:solidFill>
            <a:ln w="3175">
              <a:noFill/>
              <a:miter lim="800000"/>
              <a:headEnd/>
              <a:tailEnd/>
            </a:ln>
            <a:effectLst/>
          </p:spPr>
          <p:txBody>
            <a:bodyPr wrap="none" anchor="ctr"/>
            <a:lstStyle/>
            <a:p>
              <a:endParaRPr lang="en-US"/>
            </a:p>
          </p:txBody>
        </p:sp>
        <p:sp>
          <p:nvSpPr>
            <p:cNvPr id="91" name="Isosceles Triangle 90"/>
            <p:cNvSpPr/>
            <p:nvPr/>
          </p:nvSpPr>
          <p:spPr bwMode="auto">
            <a:xfrm rot="7287985">
              <a:off x="2328489" y="3124486"/>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92" name="Isosceles Triangle 91"/>
            <p:cNvSpPr/>
            <p:nvPr/>
          </p:nvSpPr>
          <p:spPr bwMode="auto">
            <a:xfrm rot="5764137">
              <a:off x="2325026" y="3567399"/>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93" name="Isosceles Triangle 92"/>
            <p:cNvSpPr/>
            <p:nvPr/>
          </p:nvSpPr>
          <p:spPr bwMode="auto">
            <a:xfrm rot="5400000">
              <a:off x="2330653" y="3720237"/>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94" name="Isosceles Triangle 93"/>
            <p:cNvSpPr/>
            <p:nvPr/>
          </p:nvSpPr>
          <p:spPr bwMode="auto">
            <a:xfrm rot="4683459">
              <a:off x="2322428" y="4050578"/>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95" name="Isosceles Triangle 94"/>
            <p:cNvSpPr/>
            <p:nvPr/>
          </p:nvSpPr>
          <p:spPr bwMode="auto">
            <a:xfrm rot="4062099">
              <a:off x="2351004" y="4545010"/>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98" name="Isosceles Triangle 97"/>
            <p:cNvSpPr/>
            <p:nvPr/>
          </p:nvSpPr>
          <p:spPr bwMode="auto">
            <a:xfrm rot="6981648">
              <a:off x="5376489" y="5290558"/>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99" name="Isosceles Triangle 98"/>
            <p:cNvSpPr/>
            <p:nvPr/>
          </p:nvSpPr>
          <p:spPr bwMode="auto">
            <a:xfrm rot="5764137">
              <a:off x="6393498" y="4457555"/>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100" name="Isosceles Triangle 99"/>
            <p:cNvSpPr/>
            <p:nvPr/>
          </p:nvSpPr>
          <p:spPr bwMode="auto">
            <a:xfrm rot="5400000">
              <a:off x="6371420" y="3815920"/>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101" name="Isosceles Triangle 100"/>
            <p:cNvSpPr/>
            <p:nvPr/>
          </p:nvSpPr>
          <p:spPr bwMode="auto">
            <a:xfrm rot="5400000">
              <a:off x="6372718" y="3450500"/>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sp>
          <p:nvSpPr>
            <p:cNvPr id="102" name="Isosceles Triangle 101"/>
            <p:cNvSpPr/>
            <p:nvPr/>
          </p:nvSpPr>
          <p:spPr bwMode="auto">
            <a:xfrm rot="4854282">
              <a:off x="6368822" y="3131846"/>
              <a:ext cx="217715" cy="203200"/>
            </a:xfrm>
            <a:prstGeom prst="triangl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p:txBody>
        </p:sp>
        <p:cxnSp>
          <p:nvCxnSpPr>
            <p:cNvPr id="104" name="Straight Connector 103"/>
            <p:cNvCxnSpPr/>
            <p:nvPr/>
          </p:nvCxnSpPr>
          <p:spPr bwMode="auto">
            <a:xfrm flipV="1">
              <a:off x="5519740" y="3343275"/>
              <a:ext cx="276225" cy="42865"/>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09" name="Straight Connector 108"/>
            <p:cNvCxnSpPr/>
            <p:nvPr/>
          </p:nvCxnSpPr>
          <p:spPr bwMode="auto">
            <a:xfrm flipV="1">
              <a:off x="5514979" y="3586163"/>
              <a:ext cx="419097" cy="19053"/>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11" name="Straight Connector 110"/>
            <p:cNvCxnSpPr>
              <a:endCxn id="165959" idx="6"/>
            </p:cNvCxnSpPr>
            <p:nvPr/>
          </p:nvCxnSpPr>
          <p:spPr bwMode="auto">
            <a:xfrm>
              <a:off x="5524506" y="3895731"/>
              <a:ext cx="171444" cy="5551"/>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16" name="Straight Connector 115"/>
            <p:cNvCxnSpPr>
              <a:endCxn id="165958" idx="6"/>
            </p:cNvCxnSpPr>
            <p:nvPr/>
          </p:nvCxnSpPr>
          <p:spPr bwMode="auto">
            <a:xfrm>
              <a:off x="5519738" y="4400550"/>
              <a:ext cx="414337" cy="72232"/>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19" name="Straight Connector 118"/>
            <p:cNvCxnSpPr>
              <a:endCxn id="165955" idx="6"/>
            </p:cNvCxnSpPr>
            <p:nvPr/>
          </p:nvCxnSpPr>
          <p:spPr bwMode="auto">
            <a:xfrm>
              <a:off x="3224218" y="4124331"/>
              <a:ext cx="423857" cy="34126"/>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22" name="Straight Connector 121"/>
            <p:cNvCxnSpPr>
              <a:endCxn id="165956" idx="6"/>
            </p:cNvCxnSpPr>
            <p:nvPr/>
          </p:nvCxnSpPr>
          <p:spPr bwMode="auto">
            <a:xfrm>
              <a:off x="3219456" y="4505331"/>
              <a:ext cx="209544" cy="24601"/>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24" name="Straight Connector 123"/>
            <p:cNvCxnSpPr>
              <a:endCxn id="165954" idx="5"/>
            </p:cNvCxnSpPr>
            <p:nvPr/>
          </p:nvCxnSpPr>
          <p:spPr bwMode="auto">
            <a:xfrm>
              <a:off x="3214688" y="3833813"/>
              <a:ext cx="268214" cy="25473"/>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27" name="Straight Connector 126"/>
            <p:cNvCxnSpPr>
              <a:endCxn id="165953" idx="5"/>
            </p:cNvCxnSpPr>
            <p:nvPr/>
          </p:nvCxnSpPr>
          <p:spPr bwMode="auto">
            <a:xfrm>
              <a:off x="3205163" y="3695700"/>
              <a:ext cx="392039" cy="11186"/>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129" name="Straight Connector 128"/>
            <p:cNvCxnSpPr>
              <a:endCxn id="165952" idx="6"/>
            </p:cNvCxnSpPr>
            <p:nvPr/>
          </p:nvCxnSpPr>
          <p:spPr bwMode="auto">
            <a:xfrm>
              <a:off x="3200401" y="3500437"/>
              <a:ext cx="238124" cy="38895"/>
            </a:xfrm>
            <a:prstGeom prst="line">
              <a:avLst/>
            </a:prstGeom>
            <a:solidFill>
              <a:schemeClr val="accent1"/>
            </a:solidFill>
            <a:ln w="38100" cap="flat" cmpd="sng" algn="ctr">
              <a:solidFill>
                <a:srgbClr val="DAA600"/>
              </a:solidFill>
              <a:prstDash val="solid"/>
              <a:miter lim="800000"/>
              <a:headEnd type="none" w="med" len="med"/>
              <a:tailEnd type="none" w="med" len="med"/>
            </a:ln>
            <a:effectLst/>
          </p:spPr>
        </p:cxnSp>
        <p:cxnSp>
          <p:nvCxnSpPr>
            <p:cNvPr id="80" name="Straight Connector 79"/>
            <p:cNvCxnSpPr/>
            <p:nvPr/>
          </p:nvCxnSpPr>
          <p:spPr bwMode="auto">
            <a:xfrm>
              <a:off x="5495924" y="3122613"/>
              <a:ext cx="14287" cy="1952625"/>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82" name="Straight Connector 81"/>
            <p:cNvCxnSpPr/>
            <p:nvPr/>
          </p:nvCxnSpPr>
          <p:spPr bwMode="auto">
            <a:xfrm>
              <a:off x="3181329" y="3129870"/>
              <a:ext cx="14287" cy="1952625"/>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83" name="Straight Connector 82"/>
            <p:cNvCxnSpPr/>
            <p:nvPr/>
          </p:nvCxnSpPr>
          <p:spPr bwMode="auto">
            <a:xfrm flipH="1">
              <a:off x="3187700" y="5075238"/>
              <a:ext cx="2336800" cy="0"/>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cxnSp>
          <p:nvCxnSpPr>
            <p:cNvPr id="86" name="Straight Connector 85"/>
            <p:cNvCxnSpPr>
              <a:stCxn id="165940" idx="0"/>
              <a:endCxn id="165938" idx="0"/>
            </p:cNvCxnSpPr>
            <p:nvPr/>
          </p:nvCxnSpPr>
          <p:spPr bwMode="auto">
            <a:xfrm flipH="1">
              <a:off x="3173413" y="3122613"/>
              <a:ext cx="2336800" cy="0"/>
            </a:xfrm>
            <a:prstGeom prst="line">
              <a:avLst/>
            </a:prstGeom>
            <a:solidFill>
              <a:schemeClr val="accent1"/>
            </a:solidFill>
            <a:ln w="28575" cap="flat" cmpd="sng" algn="ctr">
              <a:solidFill>
                <a:schemeClr val="tx1"/>
              </a:solidFill>
              <a:prstDash val="solid"/>
              <a:miter lim="800000"/>
              <a:headEnd type="none" w="med" len="med"/>
              <a:tailEnd type="none" w="med" len="med"/>
            </a:ln>
            <a:effectLst/>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t>Coordinates for a Sphere</a:t>
            </a:r>
          </a:p>
        </p:txBody>
      </p:sp>
      <p:grpSp>
        <p:nvGrpSpPr>
          <p:cNvPr id="249877" name="Group 21"/>
          <p:cNvGrpSpPr>
            <a:grpSpLocks/>
          </p:cNvGrpSpPr>
          <p:nvPr/>
        </p:nvGrpSpPr>
        <p:grpSpPr bwMode="auto">
          <a:xfrm>
            <a:off x="2768600" y="1435100"/>
            <a:ext cx="4054475" cy="4168775"/>
            <a:chOff x="1744" y="904"/>
            <a:chExt cx="2554" cy="2626"/>
          </a:xfrm>
        </p:grpSpPr>
        <p:sp>
          <p:nvSpPr>
            <p:cNvPr id="249862" name="Oval 6"/>
            <p:cNvSpPr>
              <a:spLocks noChangeArrowheads="1"/>
            </p:cNvSpPr>
            <p:nvPr/>
          </p:nvSpPr>
          <p:spPr bwMode="auto">
            <a:xfrm>
              <a:off x="1744" y="1376"/>
              <a:ext cx="1968" cy="1864"/>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49859" name="Line 3"/>
            <p:cNvSpPr>
              <a:spLocks noChangeShapeType="1"/>
            </p:cNvSpPr>
            <p:nvPr/>
          </p:nvSpPr>
          <p:spPr bwMode="auto">
            <a:xfrm>
              <a:off x="2696" y="904"/>
              <a:ext cx="8" cy="1416"/>
            </a:xfrm>
            <a:prstGeom prst="line">
              <a:avLst/>
            </a:prstGeom>
            <a:noFill/>
            <a:ln w="9525">
              <a:solidFill>
                <a:schemeClr val="tx1"/>
              </a:solidFill>
              <a:miter lim="800000"/>
              <a:headEnd/>
              <a:tailEnd/>
            </a:ln>
            <a:effectLst/>
          </p:spPr>
          <p:txBody>
            <a:bodyPr wrap="none"/>
            <a:lstStyle/>
            <a:p>
              <a:endParaRPr lang="en-US"/>
            </a:p>
          </p:txBody>
        </p:sp>
        <p:sp>
          <p:nvSpPr>
            <p:cNvPr id="249860" name="Line 4"/>
            <p:cNvSpPr>
              <a:spLocks noChangeShapeType="1"/>
            </p:cNvSpPr>
            <p:nvPr/>
          </p:nvSpPr>
          <p:spPr bwMode="auto">
            <a:xfrm>
              <a:off x="2704" y="2328"/>
              <a:ext cx="1544" cy="0"/>
            </a:xfrm>
            <a:prstGeom prst="line">
              <a:avLst/>
            </a:prstGeom>
            <a:noFill/>
            <a:ln w="9525">
              <a:solidFill>
                <a:schemeClr val="tx1"/>
              </a:solidFill>
              <a:miter lim="800000"/>
              <a:headEnd/>
              <a:tailEnd/>
            </a:ln>
            <a:effectLst/>
          </p:spPr>
          <p:txBody>
            <a:bodyPr wrap="none"/>
            <a:lstStyle/>
            <a:p>
              <a:endParaRPr lang="en-US"/>
            </a:p>
          </p:txBody>
        </p:sp>
        <p:sp>
          <p:nvSpPr>
            <p:cNvPr id="249861" name="Line 5"/>
            <p:cNvSpPr>
              <a:spLocks noChangeShapeType="1"/>
            </p:cNvSpPr>
            <p:nvPr/>
          </p:nvSpPr>
          <p:spPr bwMode="auto">
            <a:xfrm flipH="1">
              <a:off x="2064" y="2336"/>
              <a:ext cx="632" cy="1032"/>
            </a:xfrm>
            <a:prstGeom prst="line">
              <a:avLst/>
            </a:prstGeom>
            <a:noFill/>
            <a:ln w="9525">
              <a:solidFill>
                <a:schemeClr val="tx1"/>
              </a:solidFill>
              <a:miter lim="800000"/>
              <a:headEnd/>
              <a:tailEnd/>
            </a:ln>
            <a:effectLst/>
          </p:spPr>
          <p:txBody>
            <a:bodyPr wrap="none"/>
            <a:lstStyle/>
            <a:p>
              <a:endParaRPr lang="en-US"/>
            </a:p>
          </p:txBody>
        </p:sp>
        <p:sp>
          <p:nvSpPr>
            <p:cNvPr id="249863" name="Freeform 7"/>
            <p:cNvSpPr>
              <a:spLocks/>
            </p:cNvSpPr>
            <p:nvPr/>
          </p:nvSpPr>
          <p:spPr bwMode="auto">
            <a:xfrm>
              <a:off x="2712"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49864" name="Line 8"/>
            <p:cNvSpPr>
              <a:spLocks noChangeShapeType="1"/>
            </p:cNvSpPr>
            <p:nvPr/>
          </p:nvSpPr>
          <p:spPr bwMode="auto">
            <a:xfrm flipV="1">
              <a:off x="2696" y="1944"/>
              <a:ext cx="384" cy="384"/>
            </a:xfrm>
            <a:prstGeom prst="line">
              <a:avLst/>
            </a:prstGeom>
            <a:noFill/>
            <a:ln w="9525">
              <a:solidFill>
                <a:schemeClr val="tx1"/>
              </a:solidFill>
              <a:miter lim="800000"/>
              <a:headEnd/>
              <a:tailEnd/>
            </a:ln>
            <a:effectLst/>
          </p:spPr>
          <p:txBody>
            <a:bodyPr wrap="none"/>
            <a:lstStyle/>
            <a:p>
              <a:endParaRPr lang="en-US"/>
            </a:p>
          </p:txBody>
        </p:sp>
        <p:sp>
          <p:nvSpPr>
            <p:cNvPr id="249865" name="Oval 9"/>
            <p:cNvSpPr>
              <a:spLocks noChangeArrowheads="1"/>
            </p:cNvSpPr>
            <p:nvPr/>
          </p:nvSpPr>
          <p:spPr bwMode="auto">
            <a:xfrm>
              <a:off x="3040" y="1920"/>
              <a:ext cx="64" cy="72"/>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249866" name="Text Box 10"/>
            <p:cNvSpPr txBox="1">
              <a:spLocks noChangeArrowheads="1"/>
            </p:cNvSpPr>
            <p:nvPr/>
          </p:nvSpPr>
          <p:spPr bwMode="auto">
            <a:xfrm>
              <a:off x="3142" y="1830"/>
              <a:ext cx="201" cy="212"/>
            </a:xfrm>
            <a:prstGeom prst="rect">
              <a:avLst/>
            </a:prstGeom>
            <a:noFill/>
            <a:ln w="9525">
              <a:noFill/>
              <a:miter lim="800000"/>
              <a:headEnd/>
              <a:tailEnd/>
            </a:ln>
            <a:effectLst/>
          </p:spPr>
          <p:txBody>
            <a:bodyPr wrap="none">
              <a:spAutoFit/>
            </a:bodyPr>
            <a:lstStyle/>
            <a:p>
              <a:r>
                <a:rPr lang="en-US"/>
                <a:t>P</a:t>
              </a:r>
            </a:p>
          </p:txBody>
        </p:sp>
        <p:sp>
          <p:nvSpPr>
            <p:cNvPr id="249867" name="Text Box 11"/>
            <p:cNvSpPr txBox="1">
              <a:spLocks noChangeArrowheads="1"/>
            </p:cNvSpPr>
            <p:nvPr/>
          </p:nvSpPr>
          <p:spPr bwMode="auto">
            <a:xfrm>
              <a:off x="2774" y="1900"/>
              <a:ext cx="183"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49868" name="Text Box 12"/>
            <p:cNvSpPr txBox="1">
              <a:spLocks noChangeArrowheads="1"/>
            </p:cNvSpPr>
            <p:nvPr/>
          </p:nvSpPr>
          <p:spPr bwMode="auto">
            <a:xfrm>
              <a:off x="2406" y="966"/>
              <a:ext cx="180" cy="212"/>
            </a:xfrm>
            <a:prstGeom prst="rect">
              <a:avLst/>
            </a:prstGeom>
            <a:noFill/>
            <a:ln w="9525">
              <a:noFill/>
              <a:miter lim="800000"/>
              <a:headEnd/>
              <a:tailEnd/>
            </a:ln>
            <a:effectLst/>
          </p:spPr>
          <p:txBody>
            <a:bodyPr wrap="none">
              <a:spAutoFit/>
            </a:bodyPr>
            <a:lstStyle/>
            <a:p>
              <a:r>
                <a:rPr lang="en-US"/>
                <a:t>z</a:t>
              </a:r>
            </a:p>
          </p:txBody>
        </p:sp>
        <p:sp>
          <p:nvSpPr>
            <p:cNvPr id="249869" name="Text Box 13"/>
            <p:cNvSpPr txBox="1">
              <a:spLocks noChangeArrowheads="1"/>
            </p:cNvSpPr>
            <p:nvPr/>
          </p:nvSpPr>
          <p:spPr bwMode="auto">
            <a:xfrm>
              <a:off x="4118" y="2374"/>
              <a:ext cx="180" cy="212"/>
            </a:xfrm>
            <a:prstGeom prst="rect">
              <a:avLst/>
            </a:prstGeom>
            <a:noFill/>
            <a:ln w="9525">
              <a:noFill/>
              <a:miter lim="800000"/>
              <a:headEnd/>
              <a:tailEnd/>
            </a:ln>
            <a:effectLst/>
          </p:spPr>
          <p:txBody>
            <a:bodyPr wrap="none">
              <a:spAutoFit/>
            </a:bodyPr>
            <a:lstStyle/>
            <a:p>
              <a:r>
                <a:rPr lang="en-US"/>
                <a:t>x</a:t>
              </a:r>
            </a:p>
          </p:txBody>
        </p:sp>
        <p:sp>
          <p:nvSpPr>
            <p:cNvPr id="249870" name="Text Box 14"/>
            <p:cNvSpPr txBox="1">
              <a:spLocks noChangeArrowheads="1"/>
            </p:cNvSpPr>
            <p:nvPr/>
          </p:nvSpPr>
          <p:spPr bwMode="auto">
            <a:xfrm>
              <a:off x="2046" y="3318"/>
              <a:ext cx="180" cy="212"/>
            </a:xfrm>
            <a:prstGeom prst="rect">
              <a:avLst/>
            </a:prstGeom>
            <a:noFill/>
            <a:ln w="9525">
              <a:noFill/>
              <a:miter lim="800000"/>
              <a:headEnd/>
              <a:tailEnd/>
            </a:ln>
            <a:effectLst/>
          </p:spPr>
          <p:txBody>
            <a:bodyPr wrap="none">
              <a:spAutoFit/>
            </a:bodyPr>
            <a:lstStyle/>
            <a:p>
              <a:r>
                <a:rPr lang="en-US"/>
                <a:t>y</a:t>
              </a:r>
            </a:p>
          </p:txBody>
        </p:sp>
        <p:sp>
          <p:nvSpPr>
            <p:cNvPr id="249871" name="Line 15"/>
            <p:cNvSpPr>
              <a:spLocks noChangeShapeType="1"/>
            </p:cNvSpPr>
            <p:nvPr/>
          </p:nvSpPr>
          <p:spPr bwMode="auto">
            <a:xfrm>
              <a:off x="2704" y="2344"/>
              <a:ext cx="1040" cy="648"/>
            </a:xfrm>
            <a:prstGeom prst="line">
              <a:avLst/>
            </a:prstGeom>
            <a:noFill/>
            <a:ln w="9525">
              <a:solidFill>
                <a:schemeClr val="tx1"/>
              </a:solidFill>
              <a:prstDash val="dash"/>
              <a:miter lim="800000"/>
              <a:headEnd/>
              <a:tailEnd/>
            </a:ln>
            <a:effectLst/>
          </p:spPr>
          <p:txBody>
            <a:bodyPr wrap="none"/>
            <a:lstStyle/>
            <a:p>
              <a:endParaRPr lang="en-US"/>
            </a:p>
          </p:txBody>
        </p:sp>
        <p:sp>
          <p:nvSpPr>
            <p:cNvPr id="249872" name="Line 16"/>
            <p:cNvSpPr>
              <a:spLocks noChangeShapeType="1"/>
            </p:cNvSpPr>
            <p:nvPr/>
          </p:nvSpPr>
          <p:spPr bwMode="auto">
            <a:xfrm>
              <a:off x="3072" y="1944"/>
              <a:ext cx="0" cy="664"/>
            </a:xfrm>
            <a:prstGeom prst="line">
              <a:avLst/>
            </a:prstGeom>
            <a:noFill/>
            <a:ln w="9525">
              <a:solidFill>
                <a:schemeClr val="tx1"/>
              </a:solidFill>
              <a:prstDash val="dash"/>
              <a:miter lim="800000"/>
              <a:headEnd/>
              <a:tailEnd/>
            </a:ln>
            <a:effectLst/>
          </p:spPr>
          <p:txBody>
            <a:bodyPr wrap="none"/>
            <a:lstStyle/>
            <a:p>
              <a:endParaRPr lang="en-US"/>
            </a:p>
          </p:txBody>
        </p:sp>
        <p:sp>
          <p:nvSpPr>
            <p:cNvPr id="249873" name="Arc 17"/>
            <p:cNvSpPr>
              <a:spLocks/>
            </p:cNvSpPr>
            <p:nvPr/>
          </p:nvSpPr>
          <p:spPr bwMode="auto">
            <a:xfrm>
              <a:off x="2672" y="2078"/>
              <a:ext cx="164" cy="285"/>
            </a:xfrm>
            <a:custGeom>
              <a:avLst/>
              <a:gdLst>
                <a:gd name="G0" fmla="+- 0 0 0"/>
                <a:gd name="G1" fmla="+- 21429 0 0"/>
                <a:gd name="G2" fmla="+- 21600 0 0"/>
                <a:gd name="T0" fmla="*/ 2712 w 16384"/>
                <a:gd name="T1" fmla="*/ 0 h 21429"/>
                <a:gd name="T2" fmla="*/ 16384 w 16384"/>
                <a:gd name="T3" fmla="*/ 7353 h 21429"/>
                <a:gd name="T4" fmla="*/ 0 w 16384"/>
                <a:gd name="T5" fmla="*/ 21429 h 21429"/>
              </a:gdLst>
              <a:ahLst/>
              <a:cxnLst>
                <a:cxn ang="0">
                  <a:pos x="T0" y="T1"/>
                </a:cxn>
                <a:cxn ang="0">
                  <a:pos x="T2" y="T3"/>
                </a:cxn>
                <a:cxn ang="0">
                  <a:pos x="T4" y="T5"/>
                </a:cxn>
              </a:cxnLst>
              <a:rect l="0" t="0" r="r" b="b"/>
              <a:pathLst>
                <a:path w="16384" h="21429" fill="none" extrusionOk="0">
                  <a:moveTo>
                    <a:pt x="2712" y="-1"/>
                  </a:moveTo>
                  <a:cubicBezTo>
                    <a:pt x="8023" y="672"/>
                    <a:pt x="12895" y="3292"/>
                    <a:pt x="16383" y="7353"/>
                  </a:cubicBezTo>
                </a:path>
                <a:path w="16384" h="21429" stroke="0" extrusionOk="0">
                  <a:moveTo>
                    <a:pt x="2712" y="-1"/>
                  </a:moveTo>
                  <a:cubicBezTo>
                    <a:pt x="8023" y="672"/>
                    <a:pt x="12895" y="3292"/>
                    <a:pt x="16383" y="7353"/>
                  </a:cubicBezTo>
                  <a:lnTo>
                    <a:pt x="0" y="21429"/>
                  </a:lnTo>
                  <a:close/>
                </a:path>
              </a:pathLst>
            </a:custGeom>
            <a:noFill/>
            <a:ln w="9525">
              <a:solidFill>
                <a:schemeClr val="tx1"/>
              </a:solidFill>
              <a:prstDash val="dash"/>
              <a:miter lim="800000"/>
              <a:headEnd/>
              <a:tailEnd/>
            </a:ln>
            <a:effectLst/>
          </p:spPr>
          <p:txBody>
            <a:bodyPr wrap="none" anchor="ctr"/>
            <a:lstStyle/>
            <a:p>
              <a:endParaRPr lang="en-US"/>
            </a:p>
          </p:txBody>
        </p:sp>
        <p:sp>
          <p:nvSpPr>
            <p:cNvPr id="249874" name="Arc 18"/>
            <p:cNvSpPr>
              <a:spLocks/>
            </p:cNvSpPr>
            <p:nvPr/>
          </p:nvSpPr>
          <p:spPr bwMode="auto">
            <a:xfrm>
              <a:off x="2860" y="2348"/>
              <a:ext cx="603" cy="232"/>
            </a:xfrm>
            <a:custGeom>
              <a:avLst/>
              <a:gdLst>
                <a:gd name="G0" fmla="+- 0 0 0"/>
                <a:gd name="G1" fmla="+- 0 0 0"/>
                <a:gd name="G2" fmla="+- 21600 0 0"/>
                <a:gd name="T0" fmla="*/ 21562 w 21562"/>
                <a:gd name="T1" fmla="*/ 1287 h 19885"/>
                <a:gd name="T2" fmla="*/ 8436 w 21562"/>
                <a:gd name="T3" fmla="*/ 19885 h 19885"/>
                <a:gd name="T4" fmla="*/ 0 w 21562"/>
                <a:gd name="T5" fmla="*/ 0 h 19885"/>
              </a:gdLst>
              <a:ahLst/>
              <a:cxnLst>
                <a:cxn ang="0">
                  <a:pos x="T0" y="T1"/>
                </a:cxn>
                <a:cxn ang="0">
                  <a:pos x="T2" y="T3"/>
                </a:cxn>
                <a:cxn ang="0">
                  <a:pos x="T4" y="T5"/>
                </a:cxn>
              </a:cxnLst>
              <a:rect l="0" t="0" r="r" b="b"/>
              <a:pathLst>
                <a:path w="21562" h="19885" fill="none" extrusionOk="0">
                  <a:moveTo>
                    <a:pt x="21561" y="1286"/>
                  </a:moveTo>
                  <a:cubicBezTo>
                    <a:pt x="21072" y="9475"/>
                    <a:pt x="15987" y="16680"/>
                    <a:pt x="8435" y="19884"/>
                  </a:cubicBezTo>
                </a:path>
                <a:path w="21562" h="19885" stroke="0" extrusionOk="0">
                  <a:moveTo>
                    <a:pt x="21561" y="1286"/>
                  </a:moveTo>
                  <a:cubicBezTo>
                    <a:pt x="21072" y="9475"/>
                    <a:pt x="15987" y="16680"/>
                    <a:pt x="8435" y="19884"/>
                  </a:cubicBezTo>
                  <a:lnTo>
                    <a:pt x="0" y="0"/>
                  </a:lnTo>
                  <a:close/>
                </a:path>
              </a:pathLst>
            </a:custGeom>
            <a:noFill/>
            <a:ln w="9525">
              <a:solidFill>
                <a:schemeClr val="tx1"/>
              </a:solidFill>
              <a:prstDash val="dash"/>
              <a:miter lim="800000"/>
              <a:headEnd/>
              <a:tailEnd/>
            </a:ln>
            <a:effectLst/>
          </p:spPr>
          <p:txBody>
            <a:bodyPr wrap="none" anchor="ctr"/>
            <a:lstStyle/>
            <a:p>
              <a:endParaRPr lang="en-US"/>
            </a:p>
          </p:txBody>
        </p:sp>
        <p:sp>
          <p:nvSpPr>
            <p:cNvPr id="249875" name="Text Box 19"/>
            <p:cNvSpPr txBox="1">
              <a:spLocks noChangeArrowheads="1"/>
            </p:cNvSpPr>
            <p:nvPr/>
          </p:nvSpPr>
          <p:spPr bwMode="auto">
            <a:xfrm>
              <a:off x="3318" y="2436"/>
              <a:ext cx="193" cy="212"/>
            </a:xfrm>
            <a:prstGeom prst="rect">
              <a:avLst/>
            </a:prstGeom>
            <a:noFill/>
            <a:ln w="9525">
              <a:noFill/>
              <a:miter lim="800000"/>
              <a:headEnd/>
              <a:tailEnd/>
            </a:ln>
            <a:effectLst/>
          </p:spPr>
          <p:txBody>
            <a:bodyPr wrap="none">
              <a:spAutoFit/>
            </a:bodyPr>
            <a:lstStyle/>
            <a:p>
              <a:r>
                <a:rPr lang="en-US">
                  <a:sym typeface="Symbol" pitchFamily="18" charset="2"/>
                </a:rPr>
                <a:t></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1524000" y="0"/>
            <a:ext cx="6477000" cy="1143000"/>
          </a:xfrm>
        </p:spPr>
        <p:txBody>
          <a:bodyPr/>
          <a:lstStyle/>
          <a:p>
            <a:r>
              <a:rPr lang="en-US"/>
              <a:t>Coordinates for a Sphere</a:t>
            </a:r>
          </a:p>
        </p:txBody>
      </p:sp>
      <p:sp>
        <p:nvSpPr>
          <p:cNvPr id="248838" name="Oval 6"/>
          <p:cNvSpPr>
            <a:spLocks noChangeArrowheads="1"/>
          </p:cNvSpPr>
          <p:nvPr/>
        </p:nvSpPr>
        <p:spPr bwMode="auto">
          <a:xfrm>
            <a:off x="2743200" y="2184400"/>
            <a:ext cx="3124200" cy="2959100"/>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48835" name="Line 3"/>
          <p:cNvSpPr>
            <a:spLocks noChangeShapeType="1"/>
          </p:cNvSpPr>
          <p:nvPr/>
        </p:nvSpPr>
        <p:spPr bwMode="auto">
          <a:xfrm>
            <a:off x="4254500" y="1435100"/>
            <a:ext cx="12700" cy="2247900"/>
          </a:xfrm>
          <a:prstGeom prst="line">
            <a:avLst/>
          </a:prstGeom>
          <a:noFill/>
          <a:ln w="9525">
            <a:solidFill>
              <a:schemeClr val="tx1"/>
            </a:solidFill>
            <a:miter lim="800000"/>
            <a:headEnd/>
            <a:tailEnd/>
          </a:ln>
          <a:effectLst/>
        </p:spPr>
        <p:txBody>
          <a:bodyPr wrap="none"/>
          <a:lstStyle/>
          <a:p>
            <a:endParaRPr lang="en-US"/>
          </a:p>
        </p:txBody>
      </p:sp>
      <p:sp>
        <p:nvSpPr>
          <p:cNvPr id="248836" name="Line 4"/>
          <p:cNvSpPr>
            <a:spLocks noChangeShapeType="1"/>
          </p:cNvSpPr>
          <p:nvPr/>
        </p:nvSpPr>
        <p:spPr bwMode="auto">
          <a:xfrm>
            <a:off x="4267200" y="3695700"/>
            <a:ext cx="2451100" cy="0"/>
          </a:xfrm>
          <a:prstGeom prst="line">
            <a:avLst/>
          </a:prstGeom>
          <a:noFill/>
          <a:ln w="9525">
            <a:solidFill>
              <a:schemeClr val="tx1"/>
            </a:solidFill>
            <a:miter lim="800000"/>
            <a:headEnd/>
            <a:tailEnd/>
          </a:ln>
          <a:effectLst/>
        </p:spPr>
        <p:txBody>
          <a:bodyPr wrap="none"/>
          <a:lstStyle/>
          <a:p>
            <a:endParaRPr lang="en-US"/>
          </a:p>
        </p:txBody>
      </p:sp>
      <p:sp>
        <p:nvSpPr>
          <p:cNvPr id="248839" name="Freeform 7"/>
          <p:cNvSpPr>
            <a:spLocks/>
          </p:cNvSpPr>
          <p:nvPr/>
        </p:nvSpPr>
        <p:spPr bwMode="auto">
          <a:xfrm>
            <a:off x="4279900" y="4233863"/>
            <a:ext cx="1119188" cy="56673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48840" name="Line 8"/>
          <p:cNvSpPr>
            <a:spLocks noChangeShapeType="1"/>
          </p:cNvSpPr>
          <p:nvPr/>
        </p:nvSpPr>
        <p:spPr bwMode="auto">
          <a:xfrm flipV="1">
            <a:off x="4254500" y="2679700"/>
            <a:ext cx="1231900" cy="1016000"/>
          </a:xfrm>
          <a:prstGeom prst="line">
            <a:avLst/>
          </a:prstGeom>
          <a:noFill/>
          <a:ln w="9525">
            <a:solidFill>
              <a:schemeClr val="tx1"/>
            </a:solidFill>
            <a:miter lim="800000"/>
            <a:headEnd/>
            <a:tailEnd/>
          </a:ln>
          <a:effectLst/>
        </p:spPr>
        <p:txBody>
          <a:bodyPr wrap="none"/>
          <a:lstStyle/>
          <a:p>
            <a:endParaRPr lang="en-US"/>
          </a:p>
        </p:txBody>
      </p:sp>
      <p:sp>
        <p:nvSpPr>
          <p:cNvPr id="248841" name="Oval 9"/>
          <p:cNvSpPr>
            <a:spLocks noChangeArrowheads="1"/>
          </p:cNvSpPr>
          <p:nvPr/>
        </p:nvSpPr>
        <p:spPr bwMode="auto">
          <a:xfrm>
            <a:off x="5448300" y="2603500"/>
            <a:ext cx="101600" cy="114300"/>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248842" name="Text Box 10"/>
          <p:cNvSpPr txBox="1">
            <a:spLocks noChangeArrowheads="1"/>
          </p:cNvSpPr>
          <p:nvPr/>
        </p:nvSpPr>
        <p:spPr bwMode="auto">
          <a:xfrm>
            <a:off x="5711825" y="2384425"/>
            <a:ext cx="319088" cy="336550"/>
          </a:xfrm>
          <a:prstGeom prst="rect">
            <a:avLst/>
          </a:prstGeom>
          <a:noFill/>
          <a:ln w="9525">
            <a:noFill/>
            <a:miter lim="800000"/>
            <a:headEnd/>
            <a:tailEnd/>
          </a:ln>
          <a:effectLst/>
        </p:spPr>
        <p:txBody>
          <a:bodyPr wrap="none">
            <a:spAutoFit/>
          </a:bodyPr>
          <a:lstStyle/>
          <a:p>
            <a:r>
              <a:rPr lang="en-US"/>
              <a:t>P</a:t>
            </a:r>
          </a:p>
        </p:txBody>
      </p:sp>
      <p:sp>
        <p:nvSpPr>
          <p:cNvPr id="248843" name="Text Box 11"/>
          <p:cNvSpPr txBox="1">
            <a:spLocks noChangeArrowheads="1"/>
          </p:cNvSpPr>
          <p:nvPr/>
        </p:nvSpPr>
        <p:spPr bwMode="auto">
          <a:xfrm>
            <a:off x="4302125" y="3079750"/>
            <a:ext cx="290513" cy="336550"/>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48844" name="Text Box 12"/>
          <p:cNvSpPr txBox="1">
            <a:spLocks noChangeArrowheads="1"/>
          </p:cNvSpPr>
          <p:nvPr/>
        </p:nvSpPr>
        <p:spPr bwMode="auto">
          <a:xfrm>
            <a:off x="3794125" y="1533525"/>
            <a:ext cx="285750" cy="336550"/>
          </a:xfrm>
          <a:prstGeom prst="rect">
            <a:avLst/>
          </a:prstGeom>
          <a:noFill/>
          <a:ln w="9525">
            <a:noFill/>
            <a:miter lim="800000"/>
            <a:headEnd/>
            <a:tailEnd/>
          </a:ln>
          <a:effectLst/>
        </p:spPr>
        <p:txBody>
          <a:bodyPr wrap="none">
            <a:spAutoFit/>
          </a:bodyPr>
          <a:lstStyle/>
          <a:p>
            <a:r>
              <a:rPr lang="en-US"/>
              <a:t>z</a:t>
            </a:r>
          </a:p>
        </p:txBody>
      </p:sp>
      <p:sp>
        <p:nvSpPr>
          <p:cNvPr id="248845" name="Text Box 13"/>
          <p:cNvSpPr txBox="1">
            <a:spLocks noChangeArrowheads="1"/>
          </p:cNvSpPr>
          <p:nvPr/>
        </p:nvSpPr>
        <p:spPr bwMode="auto">
          <a:xfrm>
            <a:off x="6511925" y="3768725"/>
            <a:ext cx="285750" cy="336550"/>
          </a:xfrm>
          <a:prstGeom prst="rect">
            <a:avLst/>
          </a:prstGeom>
          <a:noFill/>
          <a:ln w="9525">
            <a:noFill/>
            <a:miter lim="800000"/>
            <a:headEnd/>
            <a:tailEnd/>
          </a:ln>
          <a:effectLst/>
        </p:spPr>
        <p:txBody>
          <a:bodyPr wrap="none">
            <a:spAutoFit/>
          </a:bodyPr>
          <a:lstStyle/>
          <a:p>
            <a:r>
              <a:rPr lang="en-US"/>
              <a:t>y</a:t>
            </a:r>
          </a:p>
        </p:txBody>
      </p:sp>
      <p:sp>
        <p:nvSpPr>
          <p:cNvPr id="248846" name="Text Box 14"/>
          <p:cNvSpPr txBox="1">
            <a:spLocks noChangeArrowheads="1"/>
          </p:cNvSpPr>
          <p:nvPr/>
        </p:nvSpPr>
        <p:spPr bwMode="auto">
          <a:xfrm>
            <a:off x="3832225" y="5534025"/>
            <a:ext cx="1084263" cy="336550"/>
          </a:xfrm>
          <a:prstGeom prst="rect">
            <a:avLst/>
          </a:prstGeom>
          <a:noFill/>
          <a:ln w="9525">
            <a:noFill/>
            <a:miter lim="800000"/>
            <a:headEnd/>
            <a:tailEnd/>
          </a:ln>
          <a:effectLst/>
        </p:spPr>
        <p:txBody>
          <a:bodyPr wrap="none">
            <a:spAutoFit/>
          </a:bodyPr>
          <a:lstStyle/>
          <a:p>
            <a:r>
              <a:rPr lang="en-US"/>
              <a:t>Side View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t>Coordinates for a Sphere</a:t>
            </a:r>
          </a:p>
        </p:txBody>
      </p:sp>
      <p:grpSp>
        <p:nvGrpSpPr>
          <p:cNvPr id="247825" name="Group 17"/>
          <p:cNvGrpSpPr>
            <a:grpSpLocks/>
          </p:cNvGrpSpPr>
          <p:nvPr/>
        </p:nvGrpSpPr>
        <p:grpSpPr bwMode="auto">
          <a:xfrm>
            <a:off x="2768600" y="1533525"/>
            <a:ext cx="4054475" cy="4337050"/>
            <a:chOff x="1744" y="966"/>
            <a:chExt cx="2554" cy="2732"/>
          </a:xfrm>
        </p:grpSpPr>
        <p:sp>
          <p:nvSpPr>
            <p:cNvPr id="247815" name="Oval 7"/>
            <p:cNvSpPr>
              <a:spLocks noChangeArrowheads="1"/>
            </p:cNvSpPr>
            <p:nvPr/>
          </p:nvSpPr>
          <p:spPr bwMode="auto">
            <a:xfrm>
              <a:off x="1744" y="1376"/>
              <a:ext cx="1968" cy="1864"/>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47812" name="Line 4"/>
            <p:cNvSpPr>
              <a:spLocks noChangeShapeType="1"/>
            </p:cNvSpPr>
            <p:nvPr/>
          </p:nvSpPr>
          <p:spPr bwMode="auto">
            <a:xfrm>
              <a:off x="2696" y="1064"/>
              <a:ext cx="8" cy="1256"/>
            </a:xfrm>
            <a:prstGeom prst="line">
              <a:avLst/>
            </a:prstGeom>
            <a:noFill/>
            <a:ln w="9525">
              <a:solidFill>
                <a:schemeClr val="tx1"/>
              </a:solidFill>
              <a:miter lim="800000"/>
              <a:headEnd/>
              <a:tailEnd/>
            </a:ln>
            <a:effectLst/>
          </p:spPr>
          <p:txBody>
            <a:bodyPr wrap="none"/>
            <a:lstStyle/>
            <a:p>
              <a:endParaRPr lang="en-US"/>
            </a:p>
          </p:txBody>
        </p:sp>
        <p:sp>
          <p:nvSpPr>
            <p:cNvPr id="247813" name="Line 5"/>
            <p:cNvSpPr>
              <a:spLocks noChangeShapeType="1"/>
            </p:cNvSpPr>
            <p:nvPr/>
          </p:nvSpPr>
          <p:spPr bwMode="auto">
            <a:xfrm>
              <a:off x="2704" y="2328"/>
              <a:ext cx="1544" cy="0"/>
            </a:xfrm>
            <a:prstGeom prst="line">
              <a:avLst/>
            </a:prstGeom>
            <a:noFill/>
            <a:ln w="9525">
              <a:solidFill>
                <a:schemeClr val="tx1"/>
              </a:solidFill>
              <a:miter lim="800000"/>
              <a:headEnd/>
              <a:tailEnd/>
            </a:ln>
            <a:effectLst/>
          </p:spPr>
          <p:txBody>
            <a:bodyPr wrap="none"/>
            <a:lstStyle/>
            <a:p>
              <a:endParaRPr lang="en-US"/>
            </a:p>
          </p:txBody>
        </p:sp>
        <p:sp>
          <p:nvSpPr>
            <p:cNvPr id="247816" name="Freeform 8"/>
            <p:cNvSpPr>
              <a:spLocks/>
            </p:cNvSpPr>
            <p:nvPr/>
          </p:nvSpPr>
          <p:spPr bwMode="auto">
            <a:xfrm>
              <a:off x="2712"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alpha val="85001"/>
              </a:schemeClr>
            </a:solidFill>
            <a:ln w="9525" cap="flat" cmpd="sng">
              <a:noFill/>
              <a:prstDash val="solid"/>
              <a:miter lim="800000"/>
              <a:headEnd type="none" w="med" len="med"/>
              <a:tailEnd type="none" w="med" len="med"/>
            </a:ln>
            <a:effectLst/>
          </p:spPr>
          <p:txBody>
            <a:bodyPr wrap="none"/>
            <a:lstStyle/>
            <a:p>
              <a:endParaRPr lang="en-US"/>
            </a:p>
          </p:txBody>
        </p:sp>
        <p:sp>
          <p:nvSpPr>
            <p:cNvPr id="247817" name="Line 9"/>
            <p:cNvSpPr>
              <a:spLocks noChangeShapeType="1"/>
            </p:cNvSpPr>
            <p:nvPr/>
          </p:nvSpPr>
          <p:spPr bwMode="auto">
            <a:xfrm flipV="1">
              <a:off x="2696" y="1688"/>
              <a:ext cx="776" cy="640"/>
            </a:xfrm>
            <a:prstGeom prst="line">
              <a:avLst/>
            </a:prstGeom>
            <a:noFill/>
            <a:ln w="9525">
              <a:solidFill>
                <a:schemeClr val="tx1"/>
              </a:solidFill>
              <a:miter lim="800000"/>
              <a:headEnd/>
              <a:tailEnd/>
            </a:ln>
            <a:effectLst/>
          </p:spPr>
          <p:txBody>
            <a:bodyPr wrap="none"/>
            <a:lstStyle/>
            <a:p>
              <a:endParaRPr lang="en-US"/>
            </a:p>
          </p:txBody>
        </p:sp>
        <p:sp>
          <p:nvSpPr>
            <p:cNvPr id="247818" name="Oval 10"/>
            <p:cNvSpPr>
              <a:spLocks noChangeArrowheads="1"/>
            </p:cNvSpPr>
            <p:nvPr/>
          </p:nvSpPr>
          <p:spPr bwMode="auto">
            <a:xfrm>
              <a:off x="3448" y="1640"/>
              <a:ext cx="64" cy="72"/>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247819" name="Text Box 11"/>
            <p:cNvSpPr txBox="1">
              <a:spLocks noChangeArrowheads="1"/>
            </p:cNvSpPr>
            <p:nvPr/>
          </p:nvSpPr>
          <p:spPr bwMode="auto">
            <a:xfrm>
              <a:off x="3614" y="1502"/>
              <a:ext cx="201" cy="212"/>
            </a:xfrm>
            <a:prstGeom prst="rect">
              <a:avLst/>
            </a:prstGeom>
            <a:noFill/>
            <a:ln w="9525">
              <a:noFill/>
              <a:miter lim="800000"/>
              <a:headEnd/>
              <a:tailEnd/>
            </a:ln>
            <a:effectLst/>
          </p:spPr>
          <p:txBody>
            <a:bodyPr wrap="none">
              <a:spAutoFit/>
            </a:bodyPr>
            <a:lstStyle/>
            <a:p>
              <a:r>
                <a:rPr lang="en-US"/>
                <a:t>P</a:t>
              </a:r>
            </a:p>
          </p:txBody>
        </p:sp>
        <p:sp>
          <p:nvSpPr>
            <p:cNvPr id="247821" name="Text Box 13"/>
            <p:cNvSpPr txBox="1">
              <a:spLocks noChangeArrowheads="1"/>
            </p:cNvSpPr>
            <p:nvPr/>
          </p:nvSpPr>
          <p:spPr bwMode="auto">
            <a:xfrm>
              <a:off x="2958" y="2108"/>
              <a:ext cx="193"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47822" name="Text Box 14"/>
            <p:cNvSpPr txBox="1">
              <a:spLocks noChangeArrowheads="1"/>
            </p:cNvSpPr>
            <p:nvPr/>
          </p:nvSpPr>
          <p:spPr bwMode="auto">
            <a:xfrm>
              <a:off x="2406" y="966"/>
              <a:ext cx="180" cy="212"/>
            </a:xfrm>
            <a:prstGeom prst="rect">
              <a:avLst/>
            </a:prstGeom>
            <a:noFill/>
            <a:ln w="9525">
              <a:noFill/>
              <a:miter lim="800000"/>
              <a:headEnd/>
              <a:tailEnd/>
            </a:ln>
            <a:effectLst/>
          </p:spPr>
          <p:txBody>
            <a:bodyPr wrap="none">
              <a:spAutoFit/>
            </a:bodyPr>
            <a:lstStyle/>
            <a:p>
              <a:r>
                <a:rPr lang="en-US"/>
                <a:t>y</a:t>
              </a:r>
            </a:p>
          </p:txBody>
        </p:sp>
        <p:sp>
          <p:nvSpPr>
            <p:cNvPr id="247823" name="Text Box 15"/>
            <p:cNvSpPr txBox="1">
              <a:spLocks noChangeArrowheads="1"/>
            </p:cNvSpPr>
            <p:nvPr/>
          </p:nvSpPr>
          <p:spPr bwMode="auto">
            <a:xfrm>
              <a:off x="4118" y="2374"/>
              <a:ext cx="180" cy="212"/>
            </a:xfrm>
            <a:prstGeom prst="rect">
              <a:avLst/>
            </a:prstGeom>
            <a:noFill/>
            <a:ln w="9525">
              <a:noFill/>
              <a:miter lim="800000"/>
              <a:headEnd/>
              <a:tailEnd/>
            </a:ln>
            <a:effectLst/>
          </p:spPr>
          <p:txBody>
            <a:bodyPr wrap="none">
              <a:spAutoFit/>
            </a:bodyPr>
            <a:lstStyle/>
            <a:p>
              <a:r>
                <a:rPr lang="en-US"/>
                <a:t>x</a:t>
              </a:r>
            </a:p>
          </p:txBody>
        </p:sp>
        <p:sp>
          <p:nvSpPr>
            <p:cNvPr id="247824" name="Text Box 16"/>
            <p:cNvSpPr txBox="1">
              <a:spLocks noChangeArrowheads="1"/>
            </p:cNvSpPr>
            <p:nvPr/>
          </p:nvSpPr>
          <p:spPr bwMode="auto">
            <a:xfrm>
              <a:off x="2430" y="3486"/>
              <a:ext cx="648" cy="212"/>
            </a:xfrm>
            <a:prstGeom prst="rect">
              <a:avLst/>
            </a:prstGeom>
            <a:noFill/>
            <a:ln w="9525">
              <a:noFill/>
              <a:miter lim="800000"/>
              <a:headEnd/>
              <a:tailEnd/>
            </a:ln>
            <a:effectLst/>
          </p:spPr>
          <p:txBody>
            <a:bodyPr wrap="none">
              <a:spAutoFit/>
            </a:bodyPr>
            <a:lstStyle/>
            <a:p>
              <a:r>
                <a:rPr lang="en-US"/>
                <a:t>Top View</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a:t>Element of Length in </a:t>
            </a:r>
            <a:r>
              <a:rPr lang="en-US">
                <a:sym typeface="Symbol" pitchFamily="18" charset="2"/>
              </a:rPr>
              <a:t></a:t>
            </a:r>
          </a:p>
        </p:txBody>
      </p:sp>
      <p:grpSp>
        <p:nvGrpSpPr>
          <p:cNvPr id="252952" name="Group 24"/>
          <p:cNvGrpSpPr>
            <a:grpSpLocks/>
          </p:cNvGrpSpPr>
          <p:nvPr/>
        </p:nvGrpSpPr>
        <p:grpSpPr bwMode="auto">
          <a:xfrm>
            <a:off x="2768600" y="1533525"/>
            <a:ext cx="4054475" cy="4413250"/>
            <a:chOff x="1744" y="966"/>
            <a:chExt cx="2554" cy="2780"/>
          </a:xfrm>
        </p:grpSpPr>
        <p:sp>
          <p:nvSpPr>
            <p:cNvPr id="252933" name="Oval 5"/>
            <p:cNvSpPr>
              <a:spLocks noChangeArrowheads="1"/>
            </p:cNvSpPr>
            <p:nvPr/>
          </p:nvSpPr>
          <p:spPr bwMode="auto">
            <a:xfrm>
              <a:off x="1744" y="1376"/>
              <a:ext cx="1968" cy="1864"/>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52931" name="Line 3"/>
            <p:cNvSpPr>
              <a:spLocks noChangeShapeType="1"/>
            </p:cNvSpPr>
            <p:nvPr/>
          </p:nvSpPr>
          <p:spPr bwMode="auto">
            <a:xfrm>
              <a:off x="2696" y="1064"/>
              <a:ext cx="8" cy="1256"/>
            </a:xfrm>
            <a:prstGeom prst="line">
              <a:avLst/>
            </a:prstGeom>
            <a:noFill/>
            <a:ln w="9525">
              <a:solidFill>
                <a:schemeClr val="tx1"/>
              </a:solidFill>
              <a:miter lim="800000"/>
              <a:headEnd/>
              <a:tailEnd/>
            </a:ln>
            <a:effectLst/>
          </p:spPr>
          <p:txBody>
            <a:bodyPr wrap="none"/>
            <a:lstStyle/>
            <a:p>
              <a:endParaRPr lang="en-US"/>
            </a:p>
          </p:txBody>
        </p:sp>
        <p:sp>
          <p:nvSpPr>
            <p:cNvPr id="252932" name="Line 4"/>
            <p:cNvSpPr>
              <a:spLocks noChangeShapeType="1"/>
            </p:cNvSpPr>
            <p:nvPr/>
          </p:nvSpPr>
          <p:spPr bwMode="auto">
            <a:xfrm>
              <a:off x="2704" y="2328"/>
              <a:ext cx="1544" cy="0"/>
            </a:xfrm>
            <a:prstGeom prst="line">
              <a:avLst/>
            </a:prstGeom>
            <a:noFill/>
            <a:ln w="9525">
              <a:solidFill>
                <a:schemeClr val="tx1"/>
              </a:solidFill>
              <a:miter lim="800000"/>
              <a:headEnd/>
              <a:tailEnd/>
            </a:ln>
            <a:effectLst/>
          </p:spPr>
          <p:txBody>
            <a:bodyPr wrap="none"/>
            <a:lstStyle/>
            <a:p>
              <a:endParaRPr lang="en-US"/>
            </a:p>
          </p:txBody>
        </p:sp>
        <p:sp>
          <p:nvSpPr>
            <p:cNvPr id="252934" name="Freeform 6"/>
            <p:cNvSpPr>
              <a:spLocks/>
            </p:cNvSpPr>
            <p:nvPr/>
          </p:nvSpPr>
          <p:spPr bwMode="auto">
            <a:xfrm>
              <a:off x="2712"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52935" name="Line 7"/>
            <p:cNvSpPr>
              <a:spLocks noChangeShapeType="1"/>
            </p:cNvSpPr>
            <p:nvPr/>
          </p:nvSpPr>
          <p:spPr bwMode="auto">
            <a:xfrm flipV="1">
              <a:off x="2696" y="1688"/>
              <a:ext cx="776" cy="640"/>
            </a:xfrm>
            <a:prstGeom prst="line">
              <a:avLst/>
            </a:prstGeom>
            <a:noFill/>
            <a:ln w="9525">
              <a:solidFill>
                <a:schemeClr val="tx1"/>
              </a:solidFill>
              <a:miter lim="800000"/>
              <a:headEnd/>
              <a:tailEnd/>
            </a:ln>
            <a:effectLst/>
          </p:spPr>
          <p:txBody>
            <a:bodyPr wrap="none"/>
            <a:lstStyle/>
            <a:p>
              <a:endParaRPr lang="en-US"/>
            </a:p>
          </p:txBody>
        </p:sp>
        <p:sp>
          <p:nvSpPr>
            <p:cNvPr id="252938" name="Text Box 10"/>
            <p:cNvSpPr txBox="1">
              <a:spLocks noChangeArrowheads="1"/>
            </p:cNvSpPr>
            <p:nvPr/>
          </p:nvSpPr>
          <p:spPr bwMode="auto">
            <a:xfrm>
              <a:off x="3206" y="1932"/>
              <a:ext cx="261"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2939" name="Text Box 11"/>
            <p:cNvSpPr txBox="1">
              <a:spLocks noChangeArrowheads="1"/>
            </p:cNvSpPr>
            <p:nvPr/>
          </p:nvSpPr>
          <p:spPr bwMode="auto">
            <a:xfrm>
              <a:off x="2406" y="966"/>
              <a:ext cx="180" cy="212"/>
            </a:xfrm>
            <a:prstGeom prst="rect">
              <a:avLst/>
            </a:prstGeom>
            <a:noFill/>
            <a:ln w="9525">
              <a:noFill/>
              <a:miter lim="800000"/>
              <a:headEnd/>
              <a:tailEnd/>
            </a:ln>
            <a:effectLst/>
          </p:spPr>
          <p:txBody>
            <a:bodyPr wrap="none">
              <a:spAutoFit/>
            </a:bodyPr>
            <a:lstStyle/>
            <a:p>
              <a:r>
                <a:rPr lang="en-US"/>
                <a:t>z</a:t>
              </a:r>
            </a:p>
          </p:txBody>
        </p:sp>
        <p:sp>
          <p:nvSpPr>
            <p:cNvPr id="252940" name="Text Box 12"/>
            <p:cNvSpPr txBox="1">
              <a:spLocks noChangeArrowheads="1"/>
            </p:cNvSpPr>
            <p:nvPr/>
          </p:nvSpPr>
          <p:spPr bwMode="auto">
            <a:xfrm>
              <a:off x="4118" y="2374"/>
              <a:ext cx="180" cy="212"/>
            </a:xfrm>
            <a:prstGeom prst="rect">
              <a:avLst/>
            </a:prstGeom>
            <a:noFill/>
            <a:ln w="9525">
              <a:noFill/>
              <a:miter lim="800000"/>
              <a:headEnd/>
              <a:tailEnd/>
            </a:ln>
            <a:effectLst/>
          </p:spPr>
          <p:txBody>
            <a:bodyPr wrap="none">
              <a:spAutoFit/>
            </a:bodyPr>
            <a:lstStyle/>
            <a:p>
              <a:r>
                <a:rPr lang="en-US"/>
                <a:t>x</a:t>
              </a:r>
            </a:p>
          </p:txBody>
        </p:sp>
        <p:sp>
          <p:nvSpPr>
            <p:cNvPr id="252942" name="Line 14"/>
            <p:cNvSpPr>
              <a:spLocks noChangeShapeType="1"/>
            </p:cNvSpPr>
            <p:nvPr/>
          </p:nvSpPr>
          <p:spPr bwMode="auto">
            <a:xfrm flipV="1">
              <a:off x="2712" y="1600"/>
              <a:ext cx="664" cy="712"/>
            </a:xfrm>
            <a:prstGeom prst="line">
              <a:avLst/>
            </a:prstGeom>
            <a:noFill/>
            <a:ln w="9525">
              <a:solidFill>
                <a:schemeClr val="tx1"/>
              </a:solidFill>
              <a:miter lim="800000"/>
              <a:headEnd/>
              <a:tailEnd/>
            </a:ln>
            <a:effectLst/>
          </p:spPr>
          <p:txBody>
            <a:bodyPr wrap="none"/>
            <a:lstStyle/>
            <a:p>
              <a:endParaRPr lang="en-US"/>
            </a:p>
          </p:txBody>
        </p:sp>
        <p:sp>
          <p:nvSpPr>
            <p:cNvPr id="252943" name="Arc 15"/>
            <p:cNvSpPr>
              <a:spLocks/>
            </p:cNvSpPr>
            <p:nvPr/>
          </p:nvSpPr>
          <p:spPr bwMode="auto">
            <a:xfrm>
              <a:off x="2888" y="1737"/>
              <a:ext cx="255" cy="301"/>
            </a:xfrm>
            <a:custGeom>
              <a:avLst/>
              <a:gdLst>
                <a:gd name="G0" fmla="+- 0 0 0"/>
                <a:gd name="G1" fmla="+- 20057 0 0"/>
                <a:gd name="G2" fmla="+- 21600 0 0"/>
                <a:gd name="T0" fmla="*/ 8018 w 17239"/>
                <a:gd name="T1" fmla="*/ 0 h 20057"/>
                <a:gd name="T2" fmla="*/ 17239 w 17239"/>
                <a:gd name="T3" fmla="*/ 7043 h 20057"/>
                <a:gd name="T4" fmla="*/ 0 w 17239"/>
                <a:gd name="T5" fmla="*/ 20057 h 20057"/>
              </a:gdLst>
              <a:ahLst/>
              <a:cxnLst>
                <a:cxn ang="0">
                  <a:pos x="T0" y="T1"/>
                </a:cxn>
                <a:cxn ang="0">
                  <a:pos x="T2" y="T3"/>
                </a:cxn>
                <a:cxn ang="0">
                  <a:pos x="T4" y="T5"/>
                </a:cxn>
              </a:cxnLst>
              <a:rect l="0" t="0" r="r" b="b"/>
              <a:pathLst>
                <a:path w="17239" h="20057" fill="none" extrusionOk="0">
                  <a:moveTo>
                    <a:pt x="8017" y="0"/>
                  </a:moveTo>
                  <a:cubicBezTo>
                    <a:pt x="11676" y="1462"/>
                    <a:pt x="14865" y="3898"/>
                    <a:pt x="17239" y="7042"/>
                  </a:cubicBezTo>
                </a:path>
                <a:path w="17239" h="20057" stroke="0" extrusionOk="0">
                  <a:moveTo>
                    <a:pt x="8017" y="0"/>
                  </a:moveTo>
                  <a:cubicBezTo>
                    <a:pt x="11676" y="1462"/>
                    <a:pt x="14865" y="3898"/>
                    <a:pt x="17239" y="7042"/>
                  </a:cubicBezTo>
                  <a:lnTo>
                    <a:pt x="0" y="20057"/>
                  </a:lnTo>
                  <a:close/>
                </a:path>
              </a:pathLst>
            </a:custGeom>
            <a:noFill/>
            <a:ln w="9525">
              <a:solidFill>
                <a:schemeClr val="tx1"/>
              </a:solidFill>
              <a:miter lim="800000"/>
              <a:headEnd/>
              <a:tailEnd type="triangle" w="med" len="med"/>
            </a:ln>
            <a:effectLst/>
          </p:spPr>
          <p:txBody>
            <a:bodyPr wrap="none" anchor="ctr"/>
            <a:lstStyle/>
            <a:p>
              <a:endParaRPr lang="en-US"/>
            </a:p>
          </p:txBody>
        </p:sp>
        <p:sp>
          <p:nvSpPr>
            <p:cNvPr id="252945" name="Arc 17"/>
            <p:cNvSpPr>
              <a:spLocks/>
            </p:cNvSpPr>
            <p:nvPr/>
          </p:nvSpPr>
          <p:spPr bwMode="auto">
            <a:xfrm>
              <a:off x="2904" y="1930"/>
              <a:ext cx="320" cy="146"/>
            </a:xfrm>
            <a:custGeom>
              <a:avLst/>
              <a:gdLst>
                <a:gd name="G0" fmla="+- 0 0 0"/>
                <a:gd name="G1" fmla="+- 7867 0 0"/>
                <a:gd name="G2" fmla="+- 21600 0 0"/>
                <a:gd name="T0" fmla="*/ 20116 w 21600"/>
                <a:gd name="T1" fmla="*/ 0 h 9748"/>
                <a:gd name="T2" fmla="*/ 21518 w 21600"/>
                <a:gd name="T3" fmla="*/ 9748 h 9748"/>
                <a:gd name="T4" fmla="*/ 0 w 21600"/>
                <a:gd name="T5" fmla="*/ 7867 h 9748"/>
              </a:gdLst>
              <a:ahLst/>
              <a:cxnLst>
                <a:cxn ang="0">
                  <a:pos x="T0" y="T1"/>
                </a:cxn>
                <a:cxn ang="0">
                  <a:pos x="T2" y="T3"/>
                </a:cxn>
                <a:cxn ang="0">
                  <a:pos x="T4" y="T5"/>
                </a:cxn>
              </a:cxnLst>
              <a:rect l="0" t="0" r="r" b="b"/>
              <a:pathLst>
                <a:path w="21600" h="9748" fill="none" extrusionOk="0">
                  <a:moveTo>
                    <a:pt x="20116" y="-1"/>
                  </a:moveTo>
                  <a:cubicBezTo>
                    <a:pt x="21096" y="2506"/>
                    <a:pt x="21600" y="5175"/>
                    <a:pt x="21600" y="7867"/>
                  </a:cubicBezTo>
                  <a:cubicBezTo>
                    <a:pt x="21600" y="8494"/>
                    <a:pt x="21572" y="9122"/>
                    <a:pt x="21517" y="9747"/>
                  </a:cubicBezTo>
                </a:path>
                <a:path w="21600" h="9748" stroke="0" extrusionOk="0">
                  <a:moveTo>
                    <a:pt x="20116" y="-1"/>
                  </a:moveTo>
                  <a:cubicBezTo>
                    <a:pt x="21096" y="2506"/>
                    <a:pt x="21600" y="5175"/>
                    <a:pt x="21600" y="7867"/>
                  </a:cubicBezTo>
                  <a:cubicBezTo>
                    <a:pt x="21600" y="8494"/>
                    <a:pt x="21572" y="9122"/>
                    <a:pt x="21517" y="9747"/>
                  </a:cubicBezTo>
                  <a:lnTo>
                    <a:pt x="0" y="7867"/>
                  </a:lnTo>
                  <a:close/>
                </a:path>
              </a:pathLst>
            </a:custGeom>
            <a:noFill/>
            <a:ln w="9525">
              <a:solidFill>
                <a:schemeClr val="tx1"/>
              </a:solidFill>
              <a:miter lim="800000"/>
              <a:headEnd type="triangle" w="med" len="med"/>
              <a:tailEnd/>
            </a:ln>
            <a:effectLst/>
          </p:spPr>
          <p:txBody>
            <a:bodyPr wrap="none" anchor="ctr"/>
            <a:lstStyle/>
            <a:p>
              <a:endParaRPr lang="en-US"/>
            </a:p>
          </p:txBody>
        </p:sp>
        <p:sp>
          <p:nvSpPr>
            <p:cNvPr id="252946" name="Text Box 18"/>
            <p:cNvSpPr txBox="1">
              <a:spLocks noChangeArrowheads="1"/>
            </p:cNvSpPr>
            <p:nvPr/>
          </p:nvSpPr>
          <p:spPr bwMode="auto">
            <a:xfrm>
              <a:off x="3158" y="2318"/>
              <a:ext cx="159" cy="212"/>
            </a:xfrm>
            <a:prstGeom prst="rect">
              <a:avLst/>
            </a:prstGeom>
            <a:noFill/>
            <a:ln w="9525">
              <a:noFill/>
              <a:miter lim="800000"/>
              <a:headEnd/>
              <a:tailEnd/>
            </a:ln>
            <a:effectLst/>
          </p:spPr>
          <p:txBody>
            <a:bodyPr wrap="none">
              <a:spAutoFit/>
            </a:bodyPr>
            <a:lstStyle/>
            <a:p>
              <a:r>
                <a:rPr lang="en-US"/>
                <a:t>r</a:t>
              </a:r>
            </a:p>
          </p:txBody>
        </p:sp>
        <p:sp>
          <p:nvSpPr>
            <p:cNvPr id="252947" name="Line 19"/>
            <p:cNvSpPr>
              <a:spLocks noChangeShapeType="1"/>
            </p:cNvSpPr>
            <p:nvPr/>
          </p:nvSpPr>
          <p:spPr bwMode="auto">
            <a:xfrm>
              <a:off x="2712" y="2328"/>
              <a:ext cx="992"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252948" name="Text Box 20"/>
            <p:cNvSpPr txBox="1">
              <a:spLocks noChangeArrowheads="1"/>
            </p:cNvSpPr>
            <p:nvPr/>
          </p:nvSpPr>
          <p:spPr bwMode="auto">
            <a:xfrm>
              <a:off x="2494" y="3534"/>
              <a:ext cx="683" cy="212"/>
            </a:xfrm>
            <a:prstGeom prst="rect">
              <a:avLst/>
            </a:prstGeom>
            <a:noFill/>
            <a:ln w="9525">
              <a:noFill/>
              <a:miter lim="800000"/>
              <a:headEnd/>
              <a:tailEnd/>
            </a:ln>
            <a:effectLst/>
          </p:spPr>
          <p:txBody>
            <a:bodyPr wrap="none">
              <a:spAutoFit/>
            </a:bodyPr>
            <a:lstStyle/>
            <a:p>
              <a:r>
                <a:rPr lang="en-US"/>
                <a:t>Side View</a:t>
              </a:r>
            </a:p>
          </p:txBody>
        </p:sp>
        <p:sp>
          <p:nvSpPr>
            <p:cNvPr id="252949" name="Line 21"/>
            <p:cNvSpPr>
              <a:spLocks noChangeShapeType="1"/>
            </p:cNvSpPr>
            <p:nvPr/>
          </p:nvSpPr>
          <p:spPr bwMode="auto">
            <a:xfrm>
              <a:off x="3368" y="1600"/>
              <a:ext cx="104" cy="88"/>
            </a:xfrm>
            <a:prstGeom prst="line">
              <a:avLst/>
            </a:prstGeom>
            <a:noFill/>
            <a:ln w="38100">
              <a:solidFill>
                <a:srgbClr val="FF3300"/>
              </a:solidFill>
              <a:miter lim="800000"/>
              <a:headEnd/>
              <a:tailEnd/>
            </a:ln>
            <a:effectLst/>
          </p:spPr>
          <p:txBody>
            <a:bodyPr wrap="none"/>
            <a:lstStyle/>
            <a:p>
              <a:endParaRPr lang="en-US"/>
            </a:p>
          </p:txBody>
        </p:sp>
        <p:sp>
          <p:nvSpPr>
            <p:cNvPr id="252950" name="Text Box 22"/>
            <p:cNvSpPr txBox="1">
              <a:spLocks noChangeArrowheads="1"/>
            </p:cNvSpPr>
            <p:nvPr/>
          </p:nvSpPr>
          <p:spPr bwMode="auto">
            <a:xfrm>
              <a:off x="3606" y="1399"/>
              <a:ext cx="589" cy="212"/>
            </a:xfrm>
            <a:prstGeom prst="rect">
              <a:avLst/>
            </a:prstGeom>
            <a:noFill/>
            <a:ln w="9525">
              <a:noFill/>
              <a:miter lim="800000"/>
              <a:headEnd/>
              <a:tailEnd/>
            </a:ln>
            <a:effectLst/>
          </p:spPr>
          <p:txBody>
            <a:bodyPr wrap="none">
              <a:spAutoFit/>
            </a:bodyPr>
            <a:lstStyle/>
            <a:p>
              <a:r>
                <a:rPr lang="en-US">
                  <a:sym typeface="Symbol" pitchFamily="18" charset="2"/>
                </a:rPr>
                <a:t></a:t>
              </a:r>
              <a:r>
                <a:rPr lang="en-US">
                  <a:latin typeface="Freestyle Script" pitchFamily="66" charset="0"/>
                </a:rPr>
                <a:t>l </a:t>
              </a:r>
              <a:r>
                <a:rPr lang="en-US"/>
                <a:t>= r </a:t>
              </a:r>
              <a:r>
                <a:rPr lang="en-US">
                  <a:sym typeface="Symbol" pitchFamily="18" charset="2"/>
                </a:rPr>
                <a:t></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t>Check Element of Length in </a:t>
            </a:r>
            <a:r>
              <a:rPr lang="en-US">
                <a:sym typeface="Symbol" pitchFamily="18" charset="2"/>
              </a:rPr>
              <a:t></a:t>
            </a:r>
          </a:p>
        </p:txBody>
      </p:sp>
      <p:grpSp>
        <p:nvGrpSpPr>
          <p:cNvPr id="253972" name="Group 20"/>
          <p:cNvGrpSpPr>
            <a:grpSpLocks/>
          </p:cNvGrpSpPr>
          <p:nvPr/>
        </p:nvGrpSpPr>
        <p:grpSpPr bwMode="auto">
          <a:xfrm>
            <a:off x="4508500" y="1533525"/>
            <a:ext cx="4054475" cy="4413250"/>
            <a:chOff x="2840" y="966"/>
            <a:chExt cx="2554" cy="2780"/>
          </a:xfrm>
        </p:grpSpPr>
        <p:sp>
          <p:nvSpPr>
            <p:cNvPr id="253955" name="Line 3"/>
            <p:cNvSpPr>
              <a:spLocks noChangeShapeType="1"/>
            </p:cNvSpPr>
            <p:nvPr/>
          </p:nvSpPr>
          <p:spPr bwMode="auto">
            <a:xfrm>
              <a:off x="3792" y="1064"/>
              <a:ext cx="8" cy="1256"/>
            </a:xfrm>
            <a:prstGeom prst="line">
              <a:avLst/>
            </a:prstGeom>
            <a:noFill/>
            <a:ln w="9525">
              <a:solidFill>
                <a:schemeClr val="tx1"/>
              </a:solidFill>
              <a:miter lim="800000"/>
              <a:headEnd/>
              <a:tailEnd/>
            </a:ln>
            <a:effectLst/>
          </p:spPr>
          <p:txBody>
            <a:bodyPr wrap="none"/>
            <a:lstStyle/>
            <a:p>
              <a:endParaRPr lang="en-US"/>
            </a:p>
          </p:txBody>
        </p:sp>
        <p:sp>
          <p:nvSpPr>
            <p:cNvPr id="253956" name="Line 4"/>
            <p:cNvSpPr>
              <a:spLocks noChangeShapeType="1"/>
            </p:cNvSpPr>
            <p:nvPr/>
          </p:nvSpPr>
          <p:spPr bwMode="auto">
            <a:xfrm>
              <a:off x="3800" y="2328"/>
              <a:ext cx="1544" cy="0"/>
            </a:xfrm>
            <a:prstGeom prst="line">
              <a:avLst/>
            </a:prstGeom>
            <a:noFill/>
            <a:ln w="9525">
              <a:solidFill>
                <a:schemeClr val="tx1"/>
              </a:solidFill>
              <a:miter lim="800000"/>
              <a:headEnd/>
              <a:tailEnd/>
            </a:ln>
            <a:effectLst/>
          </p:spPr>
          <p:txBody>
            <a:bodyPr wrap="none"/>
            <a:lstStyle/>
            <a:p>
              <a:endParaRPr lang="en-US"/>
            </a:p>
          </p:txBody>
        </p:sp>
        <p:sp>
          <p:nvSpPr>
            <p:cNvPr id="253957" name="Oval 5"/>
            <p:cNvSpPr>
              <a:spLocks noChangeArrowheads="1"/>
            </p:cNvSpPr>
            <p:nvPr/>
          </p:nvSpPr>
          <p:spPr bwMode="auto">
            <a:xfrm>
              <a:off x="2840" y="1376"/>
              <a:ext cx="1968" cy="1864"/>
            </a:xfrm>
            <a:prstGeom prst="ellipse">
              <a:avLst/>
            </a:prstGeom>
            <a:solidFill>
              <a:schemeClr val="accent1">
                <a:alpha val="59000"/>
              </a:schemeClr>
            </a:solidFill>
            <a:ln w="9525">
              <a:solidFill>
                <a:schemeClr val="tx1"/>
              </a:solidFill>
              <a:miter lim="800000"/>
              <a:headEnd/>
              <a:tailEnd/>
            </a:ln>
            <a:effectLst/>
          </p:spPr>
          <p:txBody>
            <a:bodyPr wrap="none" anchor="ctr"/>
            <a:lstStyle/>
            <a:p>
              <a:pPr algn="ctr"/>
              <a:endParaRPr lang="en-US"/>
            </a:p>
          </p:txBody>
        </p:sp>
        <p:sp>
          <p:nvSpPr>
            <p:cNvPr id="253958" name="Freeform 6"/>
            <p:cNvSpPr>
              <a:spLocks/>
            </p:cNvSpPr>
            <p:nvPr/>
          </p:nvSpPr>
          <p:spPr bwMode="auto">
            <a:xfrm>
              <a:off x="3808"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alpha val="85001"/>
              </a:schemeClr>
            </a:solidFill>
            <a:ln w="9525" cap="flat" cmpd="sng">
              <a:noFill/>
              <a:prstDash val="solid"/>
              <a:miter lim="800000"/>
              <a:headEnd type="none" w="med" len="med"/>
              <a:tailEnd type="none" w="med" len="med"/>
            </a:ln>
            <a:effectLst/>
          </p:spPr>
          <p:txBody>
            <a:bodyPr wrap="none"/>
            <a:lstStyle/>
            <a:p>
              <a:endParaRPr lang="en-US"/>
            </a:p>
          </p:txBody>
        </p:sp>
        <p:sp>
          <p:nvSpPr>
            <p:cNvPr id="253959" name="Line 7"/>
            <p:cNvSpPr>
              <a:spLocks noChangeShapeType="1"/>
            </p:cNvSpPr>
            <p:nvPr/>
          </p:nvSpPr>
          <p:spPr bwMode="auto">
            <a:xfrm flipV="1">
              <a:off x="3792" y="1688"/>
              <a:ext cx="776" cy="640"/>
            </a:xfrm>
            <a:prstGeom prst="line">
              <a:avLst/>
            </a:prstGeom>
            <a:noFill/>
            <a:ln w="9525">
              <a:solidFill>
                <a:schemeClr val="tx1"/>
              </a:solidFill>
              <a:miter lim="800000"/>
              <a:headEnd/>
              <a:tailEnd/>
            </a:ln>
            <a:effectLst/>
          </p:spPr>
          <p:txBody>
            <a:bodyPr wrap="none"/>
            <a:lstStyle/>
            <a:p>
              <a:endParaRPr lang="en-US"/>
            </a:p>
          </p:txBody>
        </p:sp>
        <p:sp>
          <p:nvSpPr>
            <p:cNvPr id="253960" name="Text Box 8"/>
            <p:cNvSpPr txBox="1">
              <a:spLocks noChangeArrowheads="1"/>
            </p:cNvSpPr>
            <p:nvPr/>
          </p:nvSpPr>
          <p:spPr bwMode="auto">
            <a:xfrm>
              <a:off x="4302" y="1932"/>
              <a:ext cx="261"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3961" name="Text Box 9"/>
            <p:cNvSpPr txBox="1">
              <a:spLocks noChangeArrowheads="1"/>
            </p:cNvSpPr>
            <p:nvPr/>
          </p:nvSpPr>
          <p:spPr bwMode="auto">
            <a:xfrm>
              <a:off x="3502" y="966"/>
              <a:ext cx="180" cy="212"/>
            </a:xfrm>
            <a:prstGeom prst="rect">
              <a:avLst/>
            </a:prstGeom>
            <a:noFill/>
            <a:ln w="9525">
              <a:noFill/>
              <a:miter lim="800000"/>
              <a:headEnd/>
              <a:tailEnd/>
            </a:ln>
            <a:effectLst/>
          </p:spPr>
          <p:txBody>
            <a:bodyPr wrap="none">
              <a:spAutoFit/>
            </a:bodyPr>
            <a:lstStyle/>
            <a:p>
              <a:r>
                <a:rPr lang="en-US"/>
                <a:t>z</a:t>
              </a:r>
            </a:p>
          </p:txBody>
        </p:sp>
        <p:sp>
          <p:nvSpPr>
            <p:cNvPr id="253962" name="Text Box 10"/>
            <p:cNvSpPr txBox="1">
              <a:spLocks noChangeArrowheads="1"/>
            </p:cNvSpPr>
            <p:nvPr/>
          </p:nvSpPr>
          <p:spPr bwMode="auto">
            <a:xfrm>
              <a:off x="5214" y="2374"/>
              <a:ext cx="180" cy="212"/>
            </a:xfrm>
            <a:prstGeom prst="rect">
              <a:avLst/>
            </a:prstGeom>
            <a:noFill/>
            <a:ln w="9525">
              <a:noFill/>
              <a:miter lim="800000"/>
              <a:headEnd/>
              <a:tailEnd/>
            </a:ln>
            <a:effectLst/>
          </p:spPr>
          <p:txBody>
            <a:bodyPr wrap="none">
              <a:spAutoFit/>
            </a:bodyPr>
            <a:lstStyle/>
            <a:p>
              <a:r>
                <a:rPr lang="en-US"/>
                <a:t>x</a:t>
              </a:r>
            </a:p>
          </p:txBody>
        </p:sp>
        <p:sp>
          <p:nvSpPr>
            <p:cNvPr id="253963" name="Line 11"/>
            <p:cNvSpPr>
              <a:spLocks noChangeShapeType="1"/>
            </p:cNvSpPr>
            <p:nvPr/>
          </p:nvSpPr>
          <p:spPr bwMode="auto">
            <a:xfrm flipV="1">
              <a:off x="3808" y="1600"/>
              <a:ext cx="664" cy="712"/>
            </a:xfrm>
            <a:prstGeom prst="line">
              <a:avLst/>
            </a:prstGeom>
            <a:noFill/>
            <a:ln w="9525">
              <a:solidFill>
                <a:schemeClr val="tx1"/>
              </a:solidFill>
              <a:miter lim="800000"/>
              <a:headEnd/>
              <a:tailEnd/>
            </a:ln>
            <a:effectLst/>
          </p:spPr>
          <p:txBody>
            <a:bodyPr wrap="none"/>
            <a:lstStyle/>
            <a:p>
              <a:endParaRPr lang="en-US"/>
            </a:p>
          </p:txBody>
        </p:sp>
        <p:sp>
          <p:nvSpPr>
            <p:cNvPr id="253964" name="Arc 12"/>
            <p:cNvSpPr>
              <a:spLocks/>
            </p:cNvSpPr>
            <p:nvPr/>
          </p:nvSpPr>
          <p:spPr bwMode="auto">
            <a:xfrm>
              <a:off x="3984" y="1737"/>
              <a:ext cx="255" cy="301"/>
            </a:xfrm>
            <a:custGeom>
              <a:avLst/>
              <a:gdLst>
                <a:gd name="G0" fmla="+- 0 0 0"/>
                <a:gd name="G1" fmla="+- 20057 0 0"/>
                <a:gd name="G2" fmla="+- 21600 0 0"/>
                <a:gd name="T0" fmla="*/ 8018 w 17239"/>
                <a:gd name="T1" fmla="*/ 0 h 20057"/>
                <a:gd name="T2" fmla="*/ 17239 w 17239"/>
                <a:gd name="T3" fmla="*/ 7043 h 20057"/>
                <a:gd name="T4" fmla="*/ 0 w 17239"/>
                <a:gd name="T5" fmla="*/ 20057 h 20057"/>
              </a:gdLst>
              <a:ahLst/>
              <a:cxnLst>
                <a:cxn ang="0">
                  <a:pos x="T0" y="T1"/>
                </a:cxn>
                <a:cxn ang="0">
                  <a:pos x="T2" y="T3"/>
                </a:cxn>
                <a:cxn ang="0">
                  <a:pos x="T4" y="T5"/>
                </a:cxn>
              </a:cxnLst>
              <a:rect l="0" t="0" r="r" b="b"/>
              <a:pathLst>
                <a:path w="17239" h="20057" fill="none" extrusionOk="0">
                  <a:moveTo>
                    <a:pt x="8017" y="0"/>
                  </a:moveTo>
                  <a:cubicBezTo>
                    <a:pt x="11676" y="1462"/>
                    <a:pt x="14865" y="3898"/>
                    <a:pt x="17239" y="7042"/>
                  </a:cubicBezTo>
                </a:path>
                <a:path w="17239" h="20057" stroke="0" extrusionOk="0">
                  <a:moveTo>
                    <a:pt x="8017" y="0"/>
                  </a:moveTo>
                  <a:cubicBezTo>
                    <a:pt x="11676" y="1462"/>
                    <a:pt x="14865" y="3898"/>
                    <a:pt x="17239" y="7042"/>
                  </a:cubicBezTo>
                  <a:lnTo>
                    <a:pt x="0" y="20057"/>
                  </a:lnTo>
                  <a:close/>
                </a:path>
              </a:pathLst>
            </a:custGeom>
            <a:noFill/>
            <a:ln w="9525">
              <a:solidFill>
                <a:schemeClr val="tx1"/>
              </a:solidFill>
              <a:miter lim="800000"/>
              <a:headEnd/>
              <a:tailEnd type="triangle" w="med" len="med"/>
            </a:ln>
            <a:effectLst/>
          </p:spPr>
          <p:txBody>
            <a:bodyPr wrap="none" anchor="ctr"/>
            <a:lstStyle/>
            <a:p>
              <a:endParaRPr lang="en-US"/>
            </a:p>
          </p:txBody>
        </p:sp>
        <p:sp>
          <p:nvSpPr>
            <p:cNvPr id="253965" name="Arc 13"/>
            <p:cNvSpPr>
              <a:spLocks/>
            </p:cNvSpPr>
            <p:nvPr/>
          </p:nvSpPr>
          <p:spPr bwMode="auto">
            <a:xfrm>
              <a:off x="4000" y="1930"/>
              <a:ext cx="320" cy="146"/>
            </a:xfrm>
            <a:custGeom>
              <a:avLst/>
              <a:gdLst>
                <a:gd name="G0" fmla="+- 0 0 0"/>
                <a:gd name="G1" fmla="+- 7867 0 0"/>
                <a:gd name="G2" fmla="+- 21600 0 0"/>
                <a:gd name="T0" fmla="*/ 20116 w 21600"/>
                <a:gd name="T1" fmla="*/ 0 h 9748"/>
                <a:gd name="T2" fmla="*/ 21518 w 21600"/>
                <a:gd name="T3" fmla="*/ 9748 h 9748"/>
                <a:gd name="T4" fmla="*/ 0 w 21600"/>
                <a:gd name="T5" fmla="*/ 7867 h 9748"/>
              </a:gdLst>
              <a:ahLst/>
              <a:cxnLst>
                <a:cxn ang="0">
                  <a:pos x="T0" y="T1"/>
                </a:cxn>
                <a:cxn ang="0">
                  <a:pos x="T2" y="T3"/>
                </a:cxn>
                <a:cxn ang="0">
                  <a:pos x="T4" y="T5"/>
                </a:cxn>
              </a:cxnLst>
              <a:rect l="0" t="0" r="r" b="b"/>
              <a:pathLst>
                <a:path w="21600" h="9748" fill="none" extrusionOk="0">
                  <a:moveTo>
                    <a:pt x="20116" y="-1"/>
                  </a:moveTo>
                  <a:cubicBezTo>
                    <a:pt x="21096" y="2506"/>
                    <a:pt x="21600" y="5175"/>
                    <a:pt x="21600" y="7867"/>
                  </a:cubicBezTo>
                  <a:cubicBezTo>
                    <a:pt x="21600" y="8494"/>
                    <a:pt x="21572" y="9122"/>
                    <a:pt x="21517" y="9747"/>
                  </a:cubicBezTo>
                </a:path>
                <a:path w="21600" h="9748" stroke="0" extrusionOk="0">
                  <a:moveTo>
                    <a:pt x="20116" y="-1"/>
                  </a:moveTo>
                  <a:cubicBezTo>
                    <a:pt x="21096" y="2506"/>
                    <a:pt x="21600" y="5175"/>
                    <a:pt x="21600" y="7867"/>
                  </a:cubicBezTo>
                  <a:cubicBezTo>
                    <a:pt x="21600" y="8494"/>
                    <a:pt x="21572" y="9122"/>
                    <a:pt x="21517" y="9747"/>
                  </a:cubicBezTo>
                  <a:lnTo>
                    <a:pt x="0" y="7867"/>
                  </a:lnTo>
                  <a:close/>
                </a:path>
              </a:pathLst>
            </a:custGeom>
            <a:noFill/>
            <a:ln w="9525">
              <a:solidFill>
                <a:schemeClr val="tx1"/>
              </a:solidFill>
              <a:miter lim="800000"/>
              <a:headEnd type="triangle" w="med" len="med"/>
              <a:tailEnd/>
            </a:ln>
            <a:effectLst/>
          </p:spPr>
          <p:txBody>
            <a:bodyPr wrap="none" anchor="ctr"/>
            <a:lstStyle/>
            <a:p>
              <a:endParaRPr lang="en-US"/>
            </a:p>
          </p:txBody>
        </p:sp>
        <p:sp>
          <p:nvSpPr>
            <p:cNvPr id="253966" name="Text Box 14"/>
            <p:cNvSpPr txBox="1">
              <a:spLocks noChangeArrowheads="1"/>
            </p:cNvSpPr>
            <p:nvPr/>
          </p:nvSpPr>
          <p:spPr bwMode="auto">
            <a:xfrm>
              <a:off x="4254" y="2318"/>
              <a:ext cx="159" cy="212"/>
            </a:xfrm>
            <a:prstGeom prst="rect">
              <a:avLst/>
            </a:prstGeom>
            <a:noFill/>
            <a:ln w="9525">
              <a:noFill/>
              <a:miter lim="800000"/>
              <a:headEnd/>
              <a:tailEnd/>
            </a:ln>
            <a:effectLst/>
          </p:spPr>
          <p:txBody>
            <a:bodyPr wrap="none">
              <a:spAutoFit/>
            </a:bodyPr>
            <a:lstStyle/>
            <a:p>
              <a:r>
                <a:rPr lang="en-US"/>
                <a:t>r</a:t>
              </a:r>
            </a:p>
          </p:txBody>
        </p:sp>
        <p:sp>
          <p:nvSpPr>
            <p:cNvPr id="253967" name="Line 15"/>
            <p:cNvSpPr>
              <a:spLocks noChangeShapeType="1"/>
            </p:cNvSpPr>
            <p:nvPr/>
          </p:nvSpPr>
          <p:spPr bwMode="auto">
            <a:xfrm>
              <a:off x="3808" y="2328"/>
              <a:ext cx="992"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253968" name="Text Box 16"/>
            <p:cNvSpPr txBox="1">
              <a:spLocks noChangeArrowheads="1"/>
            </p:cNvSpPr>
            <p:nvPr/>
          </p:nvSpPr>
          <p:spPr bwMode="auto">
            <a:xfrm>
              <a:off x="3590" y="3534"/>
              <a:ext cx="683" cy="212"/>
            </a:xfrm>
            <a:prstGeom prst="rect">
              <a:avLst/>
            </a:prstGeom>
            <a:noFill/>
            <a:ln w="9525">
              <a:noFill/>
              <a:miter lim="800000"/>
              <a:headEnd/>
              <a:tailEnd/>
            </a:ln>
            <a:effectLst/>
          </p:spPr>
          <p:txBody>
            <a:bodyPr wrap="none">
              <a:spAutoFit/>
            </a:bodyPr>
            <a:lstStyle/>
            <a:p>
              <a:r>
                <a:rPr lang="en-US"/>
                <a:t>Side View</a:t>
              </a:r>
            </a:p>
          </p:txBody>
        </p:sp>
        <p:sp>
          <p:nvSpPr>
            <p:cNvPr id="253969" name="Line 17"/>
            <p:cNvSpPr>
              <a:spLocks noChangeShapeType="1"/>
            </p:cNvSpPr>
            <p:nvPr/>
          </p:nvSpPr>
          <p:spPr bwMode="auto">
            <a:xfrm>
              <a:off x="4464" y="1600"/>
              <a:ext cx="104" cy="88"/>
            </a:xfrm>
            <a:prstGeom prst="line">
              <a:avLst/>
            </a:prstGeom>
            <a:noFill/>
            <a:ln w="38100">
              <a:solidFill>
                <a:srgbClr val="FF3300"/>
              </a:solidFill>
              <a:miter lim="800000"/>
              <a:headEnd/>
              <a:tailEnd/>
            </a:ln>
            <a:effectLst/>
          </p:spPr>
          <p:txBody>
            <a:bodyPr wrap="none"/>
            <a:lstStyle/>
            <a:p>
              <a:endParaRPr lang="en-US"/>
            </a:p>
          </p:txBody>
        </p:sp>
        <p:sp>
          <p:nvSpPr>
            <p:cNvPr id="253970" name="Text Box 18"/>
            <p:cNvSpPr txBox="1">
              <a:spLocks noChangeArrowheads="1"/>
            </p:cNvSpPr>
            <p:nvPr/>
          </p:nvSpPr>
          <p:spPr bwMode="auto">
            <a:xfrm>
              <a:off x="4702" y="1399"/>
              <a:ext cx="589" cy="212"/>
            </a:xfrm>
            <a:prstGeom prst="rect">
              <a:avLst/>
            </a:prstGeom>
            <a:noFill/>
            <a:ln w="9525">
              <a:noFill/>
              <a:miter lim="800000"/>
              <a:headEnd/>
              <a:tailEnd/>
            </a:ln>
            <a:effectLst/>
          </p:spPr>
          <p:txBody>
            <a:bodyPr wrap="none">
              <a:spAutoFit/>
            </a:bodyPr>
            <a:lstStyle/>
            <a:p>
              <a:r>
                <a:rPr lang="en-US">
                  <a:sym typeface="Symbol" pitchFamily="18" charset="2"/>
                </a:rPr>
                <a:t></a:t>
              </a:r>
              <a:r>
                <a:rPr lang="en-US">
                  <a:latin typeface="Freestyle Script" pitchFamily="66" charset="0"/>
                </a:rPr>
                <a:t>l </a:t>
              </a:r>
              <a:r>
                <a:rPr lang="en-US"/>
                <a:t>= r </a:t>
              </a:r>
              <a:r>
                <a:rPr lang="en-US">
                  <a:sym typeface="Symbol" pitchFamily="18" charset="2"/>
                </a:rPr>
                <a:t></a:t>
              </a:r>
            </a:p>
          </p:txBody>
        </p:sp>
      </p:grpSp>
      <p:graphicFrame>
        <p:nvGraphicFramePr>
          <p:cNvPr id="253971" name="Object 19"/>
          <p:cNvGraphicFramePr>
            <a:graphicFrameLocks noChangeAspect="1"/>
          </p:cNvGraphicFramePr>
          <p:nvPr/>
        </p:nvGraphicFramePr>
        <p:xfrm>
          <a:off x="704850" y="3009900"/>
          <a:ext cx="2381250" cy="952500"/>
        </p:xfrm>
        <a:graphic>
          <a:graphicData uri="http://schemas.openxmlformats.org/presentationml/2006/ole">
            <mc:AlternateContent xmlns:mc="http://schemas.openxmlformats.org/markup-compatibility/2006">
              <mc:Choice xmlns:v="urn:schemas-microsoft-com:vml" Requires="v">
                <p:oleObj spid="_x0000_s253975" name="Equation" r:id="rId3" imgW="1206360" imgH="482400" progId="Equation.3">
                  <p:embed/>
                </p:oleObj>
              </mc:Choice>
              <mc:Fallback>
                <p:oleObj name="Equation" r:id="rId3" imgW="1206360" imgH="482400" progId="Equation.3">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3009900"/>
                        <a:ext cx="238125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t>Element of length in </a:t>
            </a:r>
            <a:r>
              <a:rPr lang="en-US">
                <a:sym typeface="Symbol" pitchFamily="18" charset="2"/>
              </a:rPr>
              <a:t></a:t>
            </a:r>
          </a:p>
        </p:txBody>
      </p:sp>
      <p:grpSp>
        <p:nvGrpSpPr>
          <p:cNvPr id="256027" name="Group 27"/>
          <p:cNvGrpSpPr>
            <a:grpSpLocks/>
          </p:cNvGrpSpPr>
          <p:nvPr/>
        </p:nvGrpSpPr>
        <p:grpSpPr bwMode="auto">
          <a:xfrm>
            <a:off x="2768600" y="1435100"/>
            <a:ext cx="4054475" cy="4168775"/>
            <a:chOff x="1744" y="904"/>
            <a:chExt cx="2554" cy="2626"/>
          </a:xfrm>
        </p:grpSpPr>
        <p:sp>
          <p:nvSpPr>
            <p:cNvPr id="256006" name="Oval 6"/>
            <p:cNvSpPr>
              <a:spLocks noChangeArrowheads="1"/>
            </p:cNvSpPr>
            <p:nvPr/>
          </p:nvSpPr>
          <p:spPr bwMode="auto">
            <a:xfrm>
              <a:off x="1744" y="1376"/>
              <a:ext cx="1968" cy="1864"/>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56003" name="Line 3"/>
            <p:cNvSpPr>
              <a:spLocks noChangeShapeType="1"/>
            </p:cNvSpPr>
            <p:nvPr/>
          </p:nvSpPr>
          <p:spPr bwMode="auto">
            <a:xfrm>
              <a:off x="2696" y="904"/>
              <a:ext cx="8" cy="1416"/>
            </a:xfrm>
            <a:prstGeom prst="line">
              <a:avLst/>
            </a:prstGeom>
            <a:noFill/>
            <a:ln w="9525">
              <a:solidFill>
                <a:schemeClr val="tx1"/>
              </a:solidFill>
              <a:miter lim="800000"/>
              <a:headEnd/>
              <a:tailEnd/>
            </a:ln>
            <a:effectLst/>
          </p:spPr>
          <p:txBody>
            <a:bodyPr wrap="none"/>
            <a:lstStyle/>
            <a:p>
              <a:endParaRPr lang="en-US"/>
            </a:p>
          </p:txBody>
        </p:sp>
        <p:sp>
          <p:nvSpPr>
            <p:cNvPr id="256004" name="Line 4"/>
            <p:cNvSpPr>
              <a:spLocks noChangeShapeType="1"/>
            </p:cNvSpPr>
            <p:nvPr/>
          </p:nvSpPr>
          <p:spPr bwMode="auto">
            <a:xfrm>
              <a:off x="2704" y="2328"/>
              <a:ext cx="1544" cy="0"/>
            </a:xfrm>
            <a:prstGeom prst="line">
              <a:avLst/>
            </a:prstGeom>
            <a:noFill/>
            <a:ln w="9525">
              <a:solidFill>
                <a:schemeClr val="tx1"/>
              </a:solidFill>
              <a:miter lim="800000"/>
              <a:headEnd/>
              <a:tailEnd/>
            </a:ln>
            <a:effectLst/>
          </p:spPr>
          <p:txBody>
            <a:bodyPr wrap="none"/>
            <a:lstStyle/>
            <a:p>
              <a:endParaRPr lang="en-US"/>
            </a:p>
          </p:txBody>
        </p:sp>
        <p:sp>
          <p:nvSpPr>
            <p:cNvPr id="256005" name="Line 5"/>
            <p:cNvSpPr>
              <a:spLocks noChangeShapeType="1"/>
            </p:cNvSpPr>
            <p:nvPr/>
          </p:nvSpPr>
          <p:spPr bwMode="auto">
            <a:xfrm flipH="1">
              <a:off x="2064" y="2336"/>
              <a:ext cx="632" cy="1032"/>
            </a:xfrm>
            <a:prstGeom prst="line">
              <a:avLst/>
            </a:prstGeom>
            <a:noFill/>
            <a:ln w="9525">
              <a:solidFill>
                <a:schemeClr val="tx1"/>
              </a:solidFill>
              <a:miter lim="800000"/>
              <a:headEnd/>
              <a:tailEnd/>
            </a:ln>
            <a:effectLst/>
          </p:spPr>
          <p:txBody>
            <a:bodyPr wrap="none"/>
            <a:lstStyle/>
            <a:p>
              <a:endParaRPr lang="en-US"/>
            </a:p>
          </p:txBody>
        </p:sp>
        <p:sp>
          <p:nvSpPr>
            <p:cNvPr id="256007" name="Freeform 7"/>
            <p:cNvSpPr>
              <a:spLocks/>
            </p:cNvSpPr>
            <p:nvPr/>
          </p:nvSpPr>
          <p:spPr bwMode="auto">
            <a:xfrm>
              <a:off x="2712"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56008" name="Line 8"/>
            <p:cNvSpPr>
              <a:spLocks noChangeShapeType="1"/>
            </p:cNvSpPr>
            <p:nvPr/>
          </p:nvSpPr>
          <p:spPr bwMode="auto">
            <a:xfrm flipV="1">
              <a:off x="2696" y="1944"/>
              <a:ext cx="384" cy="384"/>
            </a:xfrm>
            <a:prstGeom prst="line">
              <a:avLst/>
            </a:prstGeom>
            <a:noFill/>
            <a:ln w="9525">
              <a:solidFill>
                <a:schemeClr val="tx1"/>
              </a:solidFill>
              <a:miter lim="800000"/>
              <a:headEnd/>
              <a:tailEnd/>
            </a:ln>
            <a:effectLst/>
          </p:spPr>
          <p:txBody>
            <a:bodyPr wrap="none"/>
            <a:lstStyle/>
            <a:p>
              <a:endParaRPr lang="en-US"/>
            </a:p>
          </p:txBody>
        </p:sp>
        <p:sp>
          <p:nvSpPr>
            <p:cNvPr id="256009" name="Oval 9"/>
            <p:cNvSpPr>
              <a:spLocks noChangeArrowheads="1"/>
            </p:cNvSpPr>
            <p:nvPr/>
          </p:nvSpPr>
          <p:spPr bwMode="auto">
            <a:xfrm>
              <a:off x="3040" y="1920"/>
              <a:ext cx="64" cy="72"/>
            </a:xfrm>
            <a:prstGeom prst="ellipse">
              <a:avLst/>
            </a:prstGeom>
            <a:solidFill>
              <a:schemeClr val="tx1"/>
            </a:solidFill>
            <a:ln w="9525">
              <a:solidFill>
                <a:schemeClr val="tx1"/>
              </a:solidFill>
              <a:miter lim="800000"/>
              <a:headEnd/>
              <a:tailEnd/>
            </a:ln>
            <a:effectLst/>
          </p:spPr>
          <p:txBody>
            <a:bodyPr wrap="none" anchor="ctr"/>
            <a:lstStyle/>
            <a:p>
              <a:endParaRPr lang="en-US"/>
            </a:p>
          </p:txBody>
        </p:sp>
        <p:sp>
          <p:nvSpPr>
            <p:cNvPr id="256010" name="Text Box 10"/>
            <p:cNvSpPr txBox="1">
              <a:spLocks noChangeArrowheads="1"/>
            </p:cNvSpPr>
            <p:nvPr/>
          </p:nvSpPr>
          <p:spPr bwMode="auto">
            <a:xfrm>
              <a:off x="3142" y="1967"/>
              <a:ext cx="201" cy="212"/>
            </a:xfrm>
            <a:prstGeom prst="rect">
              <a:avLst/>
            </a:prstGeom>
            <a:noFill/>
            <a:ln w="9525">
              <a:noFill/>
              <a:miter lim="800000"/>
              <a:headEnd/>
              <a:tailEnd/>
            </a:ln>
            <a:effectLst/>
          </p:spPr>
          <p:txBody>
            <a:bodyPr>
              <a:spAutoFit/>
            </a:bodyPr>
            <a:lstStyle/>
            <a:p>
              <a:r>
                <a:rPr lang="en-US"/>
                <a:t>P</a:t>
              </a:r>
            </a:p>
          </p:txBody>
        </p:sp>
        <p:sp>
          <p:nvSpPr>
            <p:cNvPr id="256011" name="Text Box 11"/>
            <p:cNvSpPr txBox="1">
              <a:spLocks noChangeArrowheads="1"/>
            </p:cNvSpPr>
            <p:nvPr/>
          </p:nvSpPr>
          <p:spPr bwMode="auto">
            <a:xfrm>
              <a:off x="2734" y="1940"/>
              <a:ext cx="183"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6012" name="Text Box 12"/>
            <p:cNvSpPr txBox="1">
              <a:spLocks noChangeArrowheads="1"/>
            </p:cNvSpPr>
            <p:nvPr/>
          </p:nvSpPr>
          <p:spPr bwMode="auto">
            <a:xfrm>
              <a:off x="2406" y="966"/>
              <a:ext cx="180" cy="212"/>
            </a:xfrm>
            <a:prstGeom prst="rect">
              <a:avLst/>
            </a:prstGeom>
            <a:noFill/>
            <a:ln w="9525">
              <a:noFill/>
              <a:miter lim="800000"/>
              <a:headEnd/>
              <a:tailEnd/>
            </a:ln>
            <a:effectLst/>
          </p:spPr>
          <p:txBody>
            <a:bodyPr wrap="none">
              <a:spAutoFit/>
            </a:bodyPr>
            <a:lstStyle/>
            <a:p>
              <a:r>
                <a:rPr lang="en-US"/>
                <a:t>z</a:t>
              </a:r>
            </a:p>
          </p:txBody>
        </p:sp>
        <p:sp>
          <p:nvSpPr>
            <p:cNvPr id="256013" name="Text Box 13"/>
            <p:cNvSpPr txBox="1">
              <a:spLocks noChangeArrowheads="1"/>
            </p:cNvSpPr>
            <p:nvPr/>
          </p:nvSpPr>
          <p:spPr bwMode="auto">
            <a:xfrm>
              <a:off x="4118" y="2374"/>
              <a:ext cx="180" cy="212"/>
            </a:xfrm>
            <a:prstGeom prst="rect">
              <a:avLst/>
            </a:prstGeom>
            <a:noFill/>
            <a:ln w="9525">
              <a:noFill/>
              <a:miter lim="800000"/>
              <a:headEnd/>
              <a:tailEnd/>
            </a:ln>
            <a:effectLst/>
          </p:spPr>
          <p:txBody>
            <a:bodyPr wrap="none">
              <a:spAutoFit/>
            </a:bodyPr>
            <a:lstStyle/>
            <a:p>
              <a:r>
                <a:rPr lang="en-US"/>
                <a:t>x</a:t>
              </a:r>
            </a:p>
          </p:txBody>
        </p:sp>
        <p:sp>
          <p:nvSpPr>
            <p:cNvPr id="256014" name="Text Box 14"/>
            <p:cNvSpPr txBox="1">
              <a:spLocks noChangeArrowheads="1"/>
            </p:cNvSpPr>
            <p:nvPr/>
          </p:nvSpPr>
          <p:spPr bwMode="auto">
            <a:xfrm>
              <a:off x="2046" y="3318"/>
              <a:ext cx="180" cy="212"/>
            </a:xfrm>
            <a:prstGeom prst="rect">
              <a:avLst/>
            </a:prstGeom>
            <a:noFill/>
            <a:ln w="9525">
              <a:noFill/>
              <a:miter lim="800000"/>
              <a:headEnd/>
              <a:tailEnd/>
            </a:ln>
            <a:effectLst/>
          </p:spPr>
          <p:txBody>
            <a:bodyPr wrap="none">
              <a:spAutoFit/>
            </a:bodyPr>
            <a:lstStyle/>
            <a:p>
              <a:r>
                <a:rPr lang="en-US"/>
                <a:t>y</a:t>
              </a:r>
            </a:p>
          </p:txBody>
        </p:sp>
        <p:sp>
          <p:nvSpPr>
            <p:cNvPr id="256015" name="Line 15"/>
            <p:cNvSpPr>
              <a:spLocks noChangeShapeType="1"/>
            </p:cNvSpPr>
            <p:nvPr/>
          </p:nvSpPr>
          <p:spPr bwMode="auto">
            <a:xfrm>
              <a:off x="2704" y="2344"/>
              <a:ext cx="1016" cy="672"/>
            </a:xfrm>
            <a:prstGeom prst="line">
              <a:avLst/>
            </a:prstGeom>
            <a:noFill/>
            <a:ln w="9525">
              <a:solidFill>
                <a:schemeClr val="tx1"/>
              </a:solidFill>
              <a:prstDash val="dash"/>
              <a:miter lim="800000"/>
              <a:headEnd/>
              <a:tailEnd/>
            </a:ln>
            <a:effectLst/>
          </p:spPr>
          <p:txBody>
            <a:bodyPr wrap="none"/>
            <a:lstStyle/>
            <a:p>
              <a:endParaRPr lang="en-US"/>
            </a:p>
          </p:txBody>
        </p:sp>
        <p:sp>
          <p:nvSpPr>
            <p:cNvPr id="256016" name="Line 16"/>
            <p:cNvSpPr>
              <a:spLocks noChangeShapeType="1"/>
            </p:cNvSpPr>
            <p:nvPr/>
          </p:nvSpPr>
          <p:spPr bwMode="auto">
            <a:xfrm>
              <a:off x="3072" y="1944"/>
              <a:ext cx="0" cy="664"/>
            </a:xfrm>
            <a:prstGeom prst="line">
              <a:avLst/>
            </a:prstGeom>
            <a:noFill/>
            <a:ln w="9525">
              <a:solidFill>
                <a:schemeClr val="tx1"/>
              </a:solidFill>
              <a:prstDash val="dash"/>
              <a:miter lim="800000"/>
              <a:headEnd/>
              <a:tailEnd/>
            </a:ln>
            <a:effectLst/>
          </p:spPr>
          <p:txBody>
            <a:bodyPr wrap="none"/>
            <a:lstStyle/>
            <a:p>
              <a:endParaRPr lang="en-US"/>
            </a:p>
          </p:txBody>
        </p:sp>
        <p:sp>
          <p:nvSpPr>
            <p:cNvPr id="256017" name="Arc 17"/>
            <p:cNvSpPr>
              <a:spLocks/>
            </p:cNvSpPr>
            <p:nvPr/>
          </p:nvSpPr>
          <p:spPr bwMode="auto">
            <a:xfrm>
              <a:off x="2712" y="2084"/>
              <a:ext cx="146" cy="287"/>
            </a:xfrm>
            <a:custGeom>
              <a:avLst/>
              <a:gdLst>
                <a:gd name="G0" fmla="+- 0 0 0"/>
                <a:gd name="G1" fmla="+- 21567 0 0"/>
                <a:gd name="G2" fmla="+- 21600 0 0"/>
                <a:gd name="T0" fmla="*/ 1192 w 14636"/>
                <a:gd name="T1" fmla="*/ 0 h 21567"/>
                <a:gd name="T2" fmla="*/ 14636 w 14636"/>
                <a:gd name="T3" fmla="*/ 5681 h 21567"/>
                <a:gd name="T4" fmla="*/ 0 w 14636"/>
                <a:gd name="T5" fmla="*/ 21567 h 21567"/>
              </a:gdLst>
              <a:ahLst/>
              <a:cxnLst>
                <a:cxn ang="0">
                  <a:pos x="T0" y="T1"/>
                </a:cxn>
                <a:cxn ang="0">
                  <a:pos x="T2" y="T3"/>
                </a:cxn>
                <a:cxn ang="0">
                  <a:pos x="T4" y="T5"/>
                </a:cxn>
              </a:cxnLst>
              <a:rect l="0" t="0" r="r" b="b"/>
              <a:pathLst>
                <a:path w="14636" h="21567" fill="none" extrusionOk="0">
                  <a:moveTo>
                    <a:pt x="1192" y="-1"/>
                  </a:moveTo>
                  <a:cubicBezTo>
                    <a:pt x="6196" y="276"/>
                    <a:pt x="10949" y="2285"/>
                    <a:pt x="14635" y="5681"/>
                  </a:cubicBezTo>
                </a:path>
                <a:path w="14636" h="21567" stroke="0" extrusionOk="0">
                  <a:moveTo>
                    <a:pt x="1192" y="-1"/>
                  </a:moveTo>
                  <a:cubicBezTo>
                    <a:pt x="6196" y="276"/>
                    <a:pt x="10949" y="2285"/>
                    <a:pt x="14635" y="5681"/>
                  </a:cubicBezTo>
                  <a:lnTo>
                    <a:pt x="0" y="21567"/>
                  </a:lnTo>
                  <a:close/>
                </a:path>
              </a:pathLst>
            </a:custGeom>
            <a:noFill/>
            <a:ln w="9525">
              <a:solidFill>
                <a:schemeClr val="tx1"/>
              </a:solidFill>
              <a:prstDash val="dash"/>
              <a:miter lim="800000"/>
              <a:headEnd/>
              <a:tailEnd/>
            </a:ln>
            <a:effectLst/>
          </p:spPr>
          <p:txBody>
            <a:bodyPr wrap="none" anchor="ctr"/>
            <a:lstStyle/>
            <a:p>
              <a:endParaRPr lang="en-US"/>
            </a:p>
          </p:txBody>
        </p:sp>
        <p:sp>
          <p:nvSpPr>
            <p:cNvPr id="256018" name="Arc 18"/>
            <p:cNvSpPr>
              <a:spLocks/>
            </p:cNvSpPr>
            <p:nvPr/>
          </p:nvSpPr>
          <p:spPr bwMode="auto">
            <a:xfrm>
              <a:off x="2860" y="2348"/>
              <a:ext cx="603" cy="232"/>
            </a:xfrm>
            <a:custGeom>
              <a:avLst/>
              <a:gdLst>
                <a:gd name="G0" fmla="+- 0 0 0"/>
                <a:gd name="G1" fmla="+- 0 0 0"/>
                <a:gd name="G2" fmla="+- 21600 0 0"/>
                <a:gd name="T0" fmla="*/ 21562 w 21562"/>
                <a:gd name="T1" fmla="*/ 1287 h 19885"/>
                <a:gd name="T2" fmla="*/ 8436 w 21562"/>
                <a:gd name="T3" fmla="*/ 19885 h 19885"/>
                <a:gd name="T4" fmla="*/ 0 w 21562"/>
                <a:gd name="T5" fmla="*/ 0 h 19885"/>
              </a:gdLst>
              <a:ahLst/>
              <a:cxnLst>
                <a:cxn ang="0">
                  <a:pos x="T0" y="T1"/>
                </a:cxn>
                <a:cxn ang="0">
                  <a:pos x="T2" y="T3"/>
                </a:cxn>
                <a:cxn ang="0">
                  <a:pos x="T4" y="T5"/>
                </a:cxn>
              </a:cxnLst>
              <a:rect l="0" t="0" r="r" b="b"/>
              <a:pathLst>
                <a:path w="21562" h="19885" fill="none" extrusionOk="0">
                  <a:moveTo>
                    <a:pt x="21561" y="1286"/>
                  </a:moveTo>
                  <a:cubicBezTo>
                    <a:pt x="21072" y="9475"/>
                    <a:pt x="15987" y="16680"/>
                    <a:pt x="8435" y="19884"/>
                  </a:cubicBezTo>
                </a:path>
                <a:path w="21562" h="19885" stroke="0" extrusionOk="0">
                  <a:moveTo>
                    <a:pt x="21561" y="1286"/>
                  </a:moveTo>
                  <a:cubicBezTo>
                    <a:pt x="21072" y="9475"/>
                    <a:pt x="15987" y="16680"/>
                    <a:pt x="8435" y="19884"/>
                  </a:cubicBezTo>
                  <a:lnTo>
                    <a:pt x="0" y="0"/>
                  </a:lnTo>
                  <a:close/>
                </a:path>
              </a:pathLst>
            </a:custGeom>
            <a:noFill/>
            <a:ln w="9525">
              <a:solidFill>
                <a:schemeClr val="tx1"/>
              </a:solidFill>
              <a:prstDash val="dash"/>
              <a:miter lim="800000"/>
              <a:headEnd/>
              <a:tailEnd/>
            </a:ln>
            <a:effectLst/>
          </p:spPr>
          <p:txBody>
            <a:bodyPr wrap="none" anchor="ctr"/>
            <a:lstStyle/>
            <a:p>
              <a:endParaRPr lang="en-US"/>
            </a:p>
          </p:txBody>
        </p:sp>
        <p:sp>
          <p:nvSpPr>
            <p:cNvPr id="256019" name="Text Box 19"/>
            <p:cNvSpPr txBox="1">
              <a:spLocks noChangeArrowheads="1"/>
            </p:cNvSpPr>
            <p:nvPr/>
          </p:nvSpPr>
          <p:spPr bwMode="auto">
            <a:xfrm>
              <a:off x="3318" y="2436"/>
              <a:ext cx="193"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6020" name="Oval 20"/>
            <p:cNvSpPr>
              <a:spLocks noChangeArrowheads="1"/>
            </p:cNvSpPr>
            <p:nvPr/>
          </p:nvSpPr>
          <p:spPr bwMode="auto">
            <a:xfrm>
              <a:off x="1866" y="1837"/>
              <a:ext cx="1755" cy="130"/>
            </a:xfrm>
            <a:prstGeom prst="ellipse">
              <a:avLst/>
            </a:prstGeom>
            <a:noFill/>
            <a:ln w="9525">
              <a:solidFill>
                <a:schemeClr val="tx1"/>
              </a:solidFill>
              <a:prstDash val="dash"/>
              <a:miter lim="800000"/>
              <a:headEnd/>
              <a:tailEnd/>
            </a:ln>
            <a:effectLst/>
          </p:spPr>
          <p:txBody>
            <a:bodyPr wrap="none" anchor="ctr"/>
            <a:lstStyle/>
            <a:p>
              <a:endParaRPr lang="en-US"/>
            </a:p>
          </p:txBody>
        </p:sp>
        <p:sp>
          <p:nvSpPr>
            <p:cNvPr id="256021" name="Line 21"/>
            <p:cNvSpPr>
              <a:spLocks noChangeShapeType="1"/>
            </p:cNvSpPr>
            <p:nvPr/>
          </p:nvSpPr>
          <p:spPr bwMode="auto">
            <a:xfrm>
              <a:off x="2706" y="1902"/>
              <a:ext cx="366" cy="45"/>
            </a:xfrm>
            <a:prstGeom prst="line">
              <a:avLst/>
            </a:prstGeom>
            <a:noFill/>
            <a:ln w="9525">
              <a:solidFill>
                <a:schemeClr val="tx1"/>
              </a:solidFill>
              <a:miter lim="800000"/>
              <a:headEnd/>
              <a:tailEnd type="triangle" w="med" len="med"/>
            </a:ln>
            <a:effectLst/>
          </p:spPr>
          <p:txBody>
            <a:bodyPr wrap="none"/>
            <a:lstStyle/>
            <a:p>
              <a:endParaRPr lang="en-US"/>
            </a:p>
          </p:txBody>
        </p:sp>
        <p:sp>
          <p:nvSpPr>
            <p:cNvPr id="256022" name="Freeform 22"/>
            <p:cNvSpPr>
              <a:spLocks/>
            </p:cNvSpPr>
            <p:nvPr/>
          </p:nvSpPr>
          <p:spPr bwMode="auto">
            <a:xfrm>
              <a:off x="2880" y="1390"/>
              <a:ext cx="686" cy="503"/>
            </a:xfrm>
            <a:custGeom>
              <a:avLst/>
              <a:gdLst/>
              <a:ahLst/>
              <a:cxnLst>
                <a:cxn ang="0">
                  <a:pos x="0" y="503"/>
                </a:cxn>
                <a:cxn ang="0">
                  <a:pos x="192" y="329"/>
                </a:cxn>
                <a:cxn ang="0">
                  <a:pos x="238" y="384"/>
                </a:cxn>
                <a:cxn ang="0">
                  <a:pos x="686" y="0"/>
                </a:cxn>
              </a:cxnLst>
              <a:rect l="0" t="0" r="r" b="b"/>
              <a:pathLst>
                <a:path w="686" h="503">
                  <a:moveTo>
                    <a:pt x="0" y="503"/>
                  </a:moveTo>
                  <a:cubicBezTo>
                    <a:pt x="76" y="426"/>
                    <a:pt x="152" y="349"/>
                    <a:pt x="192" y="329"/>
                  </a:cubicBezTo>
                  <a:cubicBezTo>
                    <a:pt x="232" y="309"/>
                    <a:pt x="156" y="439"/>
                    <a:pt x="238" y="384"/>
                  </a:cubicBezTo>
                  <a:cubicBezTo>
                    <a:pt x="320" y="329"/>
                    <a:pt x="613" y="62"/>
                    <a:pt x="686" y="0"/>
                  </a:cubicBezTo>
                </a:path>
              </a:pathLst>
            </a:custGeom>
            <a:noFill/>
            <a:ln w="9525" cap="flat" cmpd="sng">
              <a:solidFill>
                <a:schemeClr val="tx1"/>
              </a:solidFill>
              <a:prstDash val="dash"/>
              <a:miter lim="800000"/>
              <a:headEnd type="triangle" w="med" len="med"/>
              <a:tailEnd type="none" w="med" len="med"/>
            </a:ln>
            <a:effectLst/>
          </p:spPr>
          <p:txBody>
            <a:bodyPr wrap="none"/>
            <a:lstStyle/>
            <a:p>
              <a:endParaRPr lang="en-US"/>
            </a:p>
          </p:txBody>
        </p:sp>
        <p:sp>
          <p:nvSpPr>
            <p:cNvPr id="256023" name="Text Box 23"/>
            <p:cNvSpPr txBox="1">
              <a:spLocks noChangeArrowheads="1"/>
            </p:cNvSpPr>
            <p:nvPr/>
          </p:nvSpPr>
          <p:spPr bwMode="auto">
            <a:xfrm>
              <a:off x="3563" y="1252"/>
              <a:ext cx="389" cy="212"/>
            </a:xfrm>
            <a:prstGeom prst="rect">
              <a:avLst/>
            </a:prstGeom>
            <a:noFill/>
            <a:ln w="9525">
              <a:noFill/>
              <a:miter lim="800000"/>
              <a:headEnd/>
              <a:tailEnd/>
            </a:ln>
            <a:effectLst/>
          </p:spPr>
          <p:txBody>
            <a:bodyPr wrap="none">
              <a:spAutoFit/>
            </a:bodyPr>
            <a:lstStyle/>
            <a:p>
              <a:r>
                <a:rPr lang="en-US"/>
                <a:t>rsin</a:t>
              </a:r>
              <a:r>
                <a:rPr lang="en-US">
                  <a:sym typeface="Symbol" pitchFamily="18" charset="2"/>
                </a:rPr>
                <a:t></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a:t>Element of length in </a:t>
            </a:r>
            <a:r>
              <a:rPr lang="en-US">
                <a:sym typeface="Symbol" pitchFamily="18" charset="2"/>
              </a:rPr>
              <a:t></a:t>
            </a:r>
          </a:p>
        </p:txBody>
      </p:sp>
      <p:grpSp>
        <p:nvGrpSpPr>
          <p:cNvPr id="255002" name="Group 26"/>
          <p:cNvGrpSpPr>
            <a:grpSpLocks/>
          </p:cNvGrpSpPr>
          <p:nvPr/>
        </p:nvGrpSpPr>
        <p:grpSpPr bwMode="auto">
          <a:xfrm>
            <a:off x="2778125" y="1435100"/>
            <a:ext cx="4116388" cy="4435475"/>
            <a:chOff x="1750" y="904"/>
            <a:chExt cx="2593" cy="2794"/>
          </a:xfrm>
        </p:grpSpPr>
        <p:sp>
          <p:nvSpPr>
            <p:cNvPr id="254981" name="Oval 5"/>
            <p:cNvSpPr>
              <a:spLocks noChangeArrowheads="1"/>
            </p:cNvSpPr>
            <p:nvPr/>
          </p:nvSpPr>
          <p:spPr bwMode="auto">
            <a:xfrm>
              <a:off x="1750" y="1376"/>
              <a:ext cx="1968" cy="1864"/>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54979" name="Line 3"/>
            <p:cNvSpPr>
              <a:spLocks noChangeShapeType="1"/>
            </p:cNvSpPr>
            <p:nvPr/>
          </p:nvSpPr>
          <p:spPr bwMode="auto">
            <a:xfrm>
              <a:off x="2696" y="904"/>
              <a:ext cx="8" cy="1416"/>
            </a:xfrm>
            <a:prstGeom prst="line">
              <a:avLst/>
            </a:prstGeom>
            <a:noFill/>
            <a:ln w="9525">
              <a:solidFill>
                <a:schemeClr val="tx1"/>
              </a:solidFill>
              <a:miter lim="800000"/>
              <a:headEnd/>
              <a:tailEnd/>
            </a:ln>
            <a:effectLst/>
          </p:spPr>
          <p:txBody>
            <a:bodyPr wrap="none"/>
            <a:lstStyle/>
            <a:p>
              <a:endParaRPr lang="en-US"/>
            </a:p>
          </p:txBody>
        </p:sp>
        <p:sp>
          <p:nvSpPr>
            <p:cNvPr id="254980" name="Line 4"/>
            <p:cNvSpPr>
              <a:spLocks noChangeShapeType="1"/>
            </p:cNvSpPr>
            <p:nvPr/>
          </p:nvSpPr>
          <p:spPr bwMode="auto">
            <a:xfrm>
              <a:off x="2704" y="2328"/>
              <a:ext cx="1544" cy="0"/>
            </a:xfrm>
            <a:prstGeom prst="line">
              <a:avLst/>
            </a:prstGeom>
            <a:noFill/>
            <a:ln w="9525">
              <a:solidFill>
                <a:schemeClr val="tx1"/>
              </a:solidFill>
              <a:miter lim="800000"/>
              <a:headEnd/>
              <a:tailEnd/>
            </a:ln>
            <a:effectLst/>
          </p:spPr>
          <p:txBody>
            <a:bodyPr wrap="none"/>
            <a:lstStyle/>
            <a:p>
              <a:endParaRPr lang="en-US"/>
            </a:p>
          </p:txBody>
        </p:sp>
        <p:sp>
          <p:nvSpPr>
            <p:cNvPr id="254982" name="Freeform 6"/>
            <p:cNvSpPr>
              <a:spLocks/>
            </p:cNvSpPr>
            <p:nvPr/>
          </p:nvSpPr>
          <p:spPr bwMode="auto">
            <a:xfrm>
              <a:off x="2712"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54983" name="Line 7"/>
            <p:cNvSpPr>
              <a:spLocks noChangeShapeType="1"/>
            </p:cNvSpPr>
            <p:nvPr/>
          </p:nvSpPr>
          <p:spPr bwMode="auto">
            <a:xfrm flipV="1">
              <a:off x="2696" y="1824"/>
              <a:ext cx="608" cy="504"/>
            </a:xfrm>
            <a:prstGeom prst="line">
              <a:avLst/>
            </a:prstGeom>
            <a:noFill/>
            <a:ln w="9525">
              <a:solidFill>
                <a:schemeClr val="tx1"/>
              </a:solidFill>
              <a:miter lim="800000"/>
              <a:headEnd/>
              <a:tailEnd/>
            </a:ln>
            <a:effectLst/>
          </p:spPr>
          <p:txBody>
            <a:bodyPr wrap="none"/>
            <a:lstStyle/>
            <a:p>
              <a:endParaRPr lang="en-US"/>
            </a:p>
          </p:txBody>
        </p:sp>
        <p:sp>
          <p:nvSpPr>
            <p:cNvPr id="254987" name="Text Box 11"/>
            <p:cNvSpPr txBox="1">
              <a:spLocks noChangeArrowheads="1"/>
            </p:cNvSpPr>
            <p:nvPr/>
          </p:nvSpPr>
          <p:spPr bwMode="auto">
            <a:xfrm>
              <a:off x="2406" y="966"/>
              <a:ext cx="180" cy="212"/>
            </a:xfrm>
            <a:prstGeom prst="rect">
              <a:avLst/>
            </a:prstGeom>
            <a:noFill/>
            <a:ln w="9525">
              <a:noFill/>
              <a:miter lim="800000"/>
              <a:headEnd/>
              <a:tailEnd/>
            </a:ln>
            <a:effectLst/>
          </p:spPr>
          <p:txBody>
            <a:bodyPr wrap="none">
              <a:spAutoFit/>
            </a:bodyPr>
            <a:lstStyle/>
            <a:p>
              <a:r>
                <a:rPr lang="en-US"/>
                <a:t>x</a:t>
              </a:r>
            </a:p>
          </p:txBody>
        </p:sp>
        <p:sp>
          <p:nvSpPr>
            <p:cNvPr id="254988" name="Text Box 12"/>
            <p:cNvSpPr txBox="1">
              <a:spLocks noChangeArrowheads="1"/>
            </p:cNvSpPr>
            <p:nvPr/>
          </p:nvSpPr>
          <p:spPr bwMode="auto">
            <a:xfrm>
              <a:off x="4118" y="2374"/>
              <a:ext cx="180" cy="212"/>
            </a:xfrm>
            <a:prstGeom prst="rect">
              <a:avLst/>
            </a:prstGeom>
            <a:noFill/>
            <a:ln w="9525">
              <a:noFill/>
              <a:miter lim="800000"/>
              <a:headEnd/>
              <a:tailEnd/>
            </a:ln>
            <a:effectLst/>
          </p:spPr>
          <p:txBody>
            <a:bodyPr wrap="none">
              <a:spAutoFit/>
            </a:bodyPr>
            <a:lstStyle/>
            <a:p>
              <a:r>
                <a:rPr lang="en-US"/>
                <a:t>y</a:t>
              </a:r>
            </a:p>
          </p:txBody>
        </p:sp>
        <p:sp>
          <p:nvSpPr>
            <p:cNvPr id="254989" name="Text Box 13"/>
            <p:cNvSpPr txBox="1">
              <a:spLocks noChangeArrowheads="1"/>
            </p:cNvSpPr>
            <p:nvPr/>
          </p:nvSpPr>
          <p:spPr bwMode="auto">
            <a:xfrm>
              <a:off x="2430" y="3486"/>
              <a:ext cx="648" cy="212"/>
            </a:xfrm>
            <a:prstGeom prst="rect">
              <a:avLst/>
            </a:prstGeom>
            <a:noFill/>
            <a:ln w="9525">
              <a:noFill/>
              <a:miter lim="800000"/>
              <a:headEnd/>
              <a:tailEnd/>
            </a:ln>
            <a:effectLst/>
          </p:spPr>
          <p:txBody>
            <a:bodyPr wrap="none">
              <a:spAutoFit/>
            </a:bodyPr>
            <a:lstStyle/>
            <a:p>
              <a:r>
                <a:rPr lang="en-US"/>
                <a:t>Top View</a:t>
              </a:r>
            </a:p>
          </p:txBody>
        </p:sp>
        <p:sp>
          <p:nvSpPr>
            <p:cNvPr id="254992" name="Text Box 16"/>
            <p:cNvSpPr txBox="1">
              <a:spLocks noChangeArrowheads="1"/>
            </p:cNvSpPr>
            <p:nvPr/>
          </p:nvSpPr>
          <p:spPr bwMode="auto">
            <a:xfrm>
              <a:off x="3092" y="2037"/>
              <a:ext cx="271"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4993" name="Line 17"/>
            <p:cNvSpPr>
              <a:spLocks noChangeShapeType="1"/>
            </p:cNvSpPr>
            <p:nvPr/>
          </p:nvSpPr>
          <p:spPr bwMode="auto">
            <a:xfrm flipV="1">
              <a:off x="2712" y="1768"/>
              <a:ext cx="496" cy="544"/>
            </a:xfrm>
            <a:prstGeom prst="line">
              <a:avLst/>
            </a:prstGeom>
            <a:noFill/>
            <a:ln w="9525">
              <a:solidFill>
                <a:schemeClr val="tx1"/>
              </a:solidFill>
              <a:miter lim="800000"/>
              <a:headEnd/>
              <a:tailEnd/>
            </a:ln>
            <a:effectLst/>
          </p:spPr>
          <p:txBody>
            <a:bodyPr wrap="none"/>
            <a:lstStyle/>
            <a:p>
              <a:endParaRPr lang="en-US"/>
            </a:p>
          </p:txBody>
        </p:sp>
        <p:sp>
          <p:nvSpPr>
            <p:cNvPr id="254994" name="Arc 18"/>
            <p:cNvSpPr>
              <a:spLocks/>
            </p:cNvSpPr>
            <p:nvPr/>
          </p:nvSpPr>
          <p:spPr bwMode="auto">
            <a:xfrm>
              <a:off x="2888" y="1737"/>
              <a:ext cx="255" cy="301"/>
            </a:xfrm>
            <a:custGeom>
              <a:avLst/>
              <a:gdLst>
                <a:gd name="G0" fmla="+- 0 0 0"/>
                <a:gd name="G1" fmla="+- 20057 0 0"/>
                <a:gd name="G2" fmla="+- 21600 0 0"/>
                <a:gd name="T0" fmla="*/ 8018 w 17239"/>
                <a:gd name="T1" fmla="*/ 0 h 20057"/>
                <a:gd name="T2" fmla="*/ 17239 w 17239"/>
                <a:gd name="T3" fmla="*/ 7043 h 20057"/>
                <a:gd name="T4" fmla="*/ 0 w 17239"/>
                <a:gd name="T5" fmla="*/ 20057 h 20057"/>
              </a:gdLst>
              <a:ahLst/>
              <a:cxnLst>
                <a:cxn ang="0">
                  <a:pos x="T0" y="T1"/>
                </a:cxn>
                <a:cxn ang="0">
                  <a:pos x="T2" y="T3"/>
                </a:cxn>
                <a:cxn ang="0">
                  <a:pos x="T4" y="T5"/>
                </a:cxn>
              </a:cxnLst>
              <a:rect l="0" t="0" r="r" b="b"/>
              <a:pathLst>
                <a:path w="17239" h="20057" fill="none" extrusionOk="0">
                  <a:moveTo>
                    <a:pt x="8017" y="0"/>
                  </a:moveTo>
                  <a:cubicBezTo>
                    <a:pt x="11676" y="1462"/>
                    <a:pt x="14865" y="3898"/>
                    <a:pt x="17239" y="7042"/>
                  </a:cubicBezTo>
                </a:path>
                <a:path w="17239" h="20057" stroke="0" extrusionOk="0">
                  <a:moveTo>
                    <a:pt x="8017" y="0"/>
                  </a:moveTo>
                  <a:cubicBezTo>
                    <a:pt x="11676" y="1462"/>
                    <a:pt x="14865" y="3898"/>
                    <a:pt x="17239" y="7042"/>
                  </a:cubicBezTo>
                  <a:lnTo>
                    <a:pt x="0" y="20057"/>
                  </a:lnTo>
                  <a:close/>
                </a:path>
              </a:pathLst>
            </a:custGeom>
            <a:noFill/>
            <a:ln w="9525">
              <a:solidFill>
                <a:schemeClr val="tx1"/>
              </a:solidFill>
              <a:miter lim="800000"/>
              <a:headEnd/>
              <a:tailEnd type="triangle" w="med" len="med"/>
            </a:ln>
            <a:effectLst/>
          </p:spPr>
          <p:txBody>
            <a:bodyPr wrap="none" anchor="ctr"/>
            <a:lstStyle/>
            <a:p>
              <a:endParaRPr lang="en-US"/>
            </a:p>
          </p:txBody>
        </p:sp>
        <p:sp>
          <p:nvSpPr>
            <p:cNvPr id="254995" name="Arc 19"/>
            <p:cNvSpPr>
              <a:spLocks/>
            </p:cNvSpPr>
            <p:nvPr/>
          </p:nvSpPr>
          <p:spPr bwMode="auto">
            <a:xfrm>
              <a:off x="2904" y="1930"/>
              <a:ext cx="320" cy="146"/>
            </a:xfrm>
            <a:custGeom>
              <a:avLst/>
              <a:gdLst>
                <a:gd name="G0" fmla="+- 0 0 0"/>
                <a:gd name="G1" fmla="+- 7867 0 0"/>
                <a:gd name="G2" fmla="+- 21600 0 0"/>
                <a:gd name="T0" fmla="*/ 20116 w 21600"/>
                <a:gd name="T1" fmla="*/ 0 h 9748"/>
                <a:gd name="T2" fmla="*/ 21518 w 21600"/>
                <a:gd name="T3" fmla="*/ 9748 h 9748"/>
                <a:gd name="T4" fmla="*/ 0 w 21600"/>
                <a:gd name="T5" fmla="*/ 7867 h 9748"/>
              </a:gdLst>
              <a:ahLst/>
              <a:cxnLst>
                <a:cxn ang="0">
                  <a:pos x="T0" y="T1"/>
                </a:cxn>
                <a:cxn ang="0">
                  <a:pos x="T2" y="T3"/>
                </a:cxn>
                <a:cxn ang="0">
                  <a:pos x="T4" y="T5"/>
                </a:cxn>
              </a:cxnLst>
              <a:rect l="0" t="0" r="r" b="b"/>
              <a:pathLst>
                <a:path w="21600" h="9748" fill="none" extrusionOk="0">
                  <a:moveTo>
                    <a:pt x="20116" y="-1"/>
                  </a:moveTo>
                  <a:cubicBezTo>
                    <a:pt x="21096" y="2506"/>
                    <a:pt x="21600" y="5175"/>
                    <a:pt x="21600" y="7867"/>
                  </a:cubicBezTo>
                  <a:cubicBezTo>
                    <a:pt x="21600" y="8494"/>
                    <a:pt x="21572" y="9122"/>
                    <a:pt x="21517" y="9747"/>
                  </a:cubicBezTo>
                </a:path>
                <a:path w="21600" h="9748" stroke="0" extrusionOk="0">
                  <a:moveTo>
                    <a:pt x="20116" y="-1"/>
                  </a:moveTo>
                  <a:cubicBezTo>
                    <a:pt x="21096" y="2506"/>
                    <a:pt x="21600" y="5175"/>
                    <a:pt x="21600" y="7867"/>
                  </a:cubicBezTo>
                  <a:cubicBezTo>
                    <a:pt x="21600" y="8494"/>
                    <a:pt x="21572" y="9122"/>
                    <a:pt x="21517" y="9747"/>
                  </a:cubicBezTo>
                  <a:lnTo>
                    <a:pt x="0" y="7867"/>
                  </a:lnTo>
                  <a:close/>
                </a:path>
              </a:pathLst>
            </a:custGeom>
            <a:noFill/>
            <a:ln w="9525">
              <a:solidFill>
                <a:schemeClr val="tx1"/>
              </a:solidFill>
              <a:miter lim="800000"/>
              <a:headEnd type="triangle" w="med" len="med"/>
              <a:tailEnd/>
            </a:ln>
            <a:effectLst/>
          </p:spPr>
          <p:txBody>
            <a:bodyPr wrap="none" anchor="ctr"/>
            <a:lstStyle/>
            <a:p>
              <a:endParaRPr lang="en-US"/>
            </a:p>
          </p:txBody>
        </p:sp>
        <p:sp>
          <p:nvSpPr>
            <p:cNvPr id="254996" name="Line 20"/>
            <p:cNvSpPr>
              <a:spLocks noChangeShapeType="1"/>
            </p:cNvSpPr>
            <p:nvPr/>
          </p:nvSpPr>
          <p:spPr bwMode="auto">
            <a:xfrm>
              <a:off x="3210" y="1759"/>
              <a:ext cx="83" cy="73"/>
            </a:xfrm>
            <a:prstGeom prst="line">
              <a:avLst/>
            </a:prstGeom>
            <a:noFill/>
            <a:ln w="38100">
              <a:solidFill>
                <a:srgbClr val="FF3300"/>
              </a:solidFill>
              <a:miter lim="800000"/>
              <a:headEnd/>
              <a:tailEnd/>
            </a:ln>
            <a:effectLst/>
          </p:spPr>
          <p:txBody>
            <a:bodyPr wrap="none"/>
            <a:lstStyle/>
            <a:p>
              <a:endParaRPr lang="en-US"/>
            </a:p>
          </p:txBody>
        </p:sp>
        <p:sp>
          <p:nvSpPr>
            <p:cNvPr id="254997" name="Oval 21"/>
            <p:cNvSpPr>
              <a:spLocks noChangeArrowheads="1"/>
            </p:cNvSpPr>
            <p:nvPr/>
          </p:nvSpPr>
          <p:spPr bwMode="auto">
            <a:xfrm>
              <a:off x="2040" y="1596"/>
              <a:ext cx="1416" cy="1380"/>
            </a:xfrm>
            <a:prstGeom prst="ellipse">
              <a:avLst/>
            </a:prstGeom>
            <a:noFill/>
            <a:ln w="9525">
              <a:solidFill>
                <a:schemeClr val="tx1"/>
              </a:solidFill>
              <a:prstDash val="dash"/>
              <a:miter lim="800000"/>
              <a:headEnd/>
              <a:tailEnd/>
            </a:ln>
            <a:effectLst/>
          </p:spPr>
          <p:txBody>
            <a:bodyPr wrap="none" anchor="ctr"/>
            <a:lstStyle/>
            <a:p>
              <a:endParaRPr lang="en-US"/>
            </a:p>
          </p:txBody>
        </p:sp>
        <p:sp>
          <p:nvSpPr>
            <p:cNvPr id="254998" name="Line 22"/>
            <p:cNvSpPr>
              <a:spLocks noChangeShapeType="1"/>
            </p:cNvSpPr>
            <p:nvPr/>
          </p:nvSpPr>
          <p:spPr bwMode="auto">
            <a:xfrm>
              <a:off x="2706" y="2337"/>
              <a:ext cx="393" cy="534"/>
            </a:xfrm>
            <a:prstGeom prst="line">
              <a:avLst/>
            </a:prstGeom>
            <a:noFill/>
            <a:ln w="9525">
              <a:solidFill>
                <a:schemeClr val="tx1"/>
              </a:solidFill>
              <a:miter lim="800000"/>
              <a:headEnd/>
              <a:tailEnd type="triangle" w="med" len="med"/>
            </a:ln>
            <a:effectLst/>
          </p:spPr>
          <p:txBody>
            <a:bodyPr wrap="none"/>
            <a:lstStyle/>
            <a:p>
              <a:endParaRPr lang="en-US"/>
            </a:p>
          </p:txBody>
        </p:sp>
        <p:sp>
          <p:nvSpPr>
            <p:cNvPr id="254999" name="Rectangle 23"/>
            <p:cNvSpPr>
              <a:spLocks noChangeArrowheads="1"/>
            </p:cNvSpPr>
            <p:nvPr/>
          </p:nvSpPr>
          <p:spPr bwMode="auto">
            <a:xfrm>
              <a:off x="2494" y="2521"/>
              <a:ext cx="389" cy="212"/>
            </a:xfrm>
            <a:prstGeom prst="rect">
              <a:avLst/>
            </a:prstGeom>
            <a:noFill/>
            <a:ln w="9525">
              <a:noFill/>
              <a:miter lim="800000"/>
              <a:headEnd/>
              <a:tailEnd/>
            </a:ln>
            <a:effectLst/>
          </p:spPr>
          <p:txBody>
            <a:bodyPr wrap="none">
              <a:spAutoFit/>
            </a:bodyPr>
            <a:lstStyle/>
            <a:p>
              <a:r>
                <a:rPr lang="en-US"/>
                <a:t>rsin</a:t>
              </a:r>
              <a:r>
                <a:rPr lang="en-US">
                  <a:sym typeface="Symbol" pitchFamily="18" charset="2"/>
                </a:rPr>
                <a:t></a:t>
              </a:r>
            </a:p>
          </p:txBody>
        </p:sp>
        <p:sp>
          <p:nvSpPr>
            <p:cNvPr id="255000" name="Text Box 24"/>
            <p:cNvSpPr txBox="1">
              <a:spLocks noChangeArrowheads="1"/>
            </p:cNvSpPr>
            <p:nvPr/>
          </p:nvSpPr>
          <p:spPr bwMode="auto">
            <a:xfrm>
              <a:off x="3514" y="1492"/>
              <a:ext cx="829" cy="212"/>
            </a:xfrm>
            <a:prstGeom prst="rect">
              <a:avLst/>
            </a:prstGeom>
            <a:noFill/>
            <a:ln w="9525">
              <a:noFill/>
              <a:miter lim="800000"/>
              <a:headEnd/>
              <a:tailEnd/>
            </a:ln>
            <a:effectLst/>
          </p:spPr>
          <p:txBody>
            <a:bodyPr wrap="none">
              <a:spAutoFit/>
            </a:bodyPr>
            <a:lstStyle/>
            <a:p>
              <a:r>
                <a:rPr lang="en-US">
                  <a:sym typeface="Symbol" pitchFamily="18" charset="2"/>
                </a:rPr>
                <a:t></a:t>
              </a:r>
              <a:r>
                <a:rPr lang="en-US">
                  <a:latin typeface="Freestyle Script" pitchFamily="66" charset="0"/>
                </a:rPr>
                <a:t>l </a:t>
              </a:r>
              <a:r>
                <a:rPr lang="en-US"/>
                <a:t>= rsin</a:t>
              </a:r>
              <a:r>
                <a:rPr lang="en-US">
                  <a:sym typeface="Symbol" pitchFamily="18" charset="2"/>
                </a:rPr>
                <a:t></a:t>
              </a:r>
              <a:r>
                <a:rPr lang="en-US"/>
                <a:t> </a:t>
              </a:r>
              <a:r>
                <a:rPr lang="en-US">
                  <a:sym typeface="Symbol" pitchFamily="18" charset="2"/>
                </a:rPr>
                <a:t></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9" name="Oval 5"/>
          <p:cNvSpPr>
            <a:spLocks noChangeArrowheads="1"/>
          </p:cNvSpPr>
          <p:nvPr/>
        </p:nvSpPr>
        <p:spPr bwMode="auto">
          <a:xfrm>
            <a:off x="4121150" y="2184400"/>
            <a:ext cx="3124200" cy="2959100"/>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57026" name="Rectangle 2"/>
          <p:cNvSpPr>
            <a:spLocks noGrp="1" noChangeArrowheads="1"/>
          </p:cNvSpPr>
          <p:nvPr>
            <p:ph type="title"/>
          </p:nvPr>
        </p:nvSpPr>
        <p:spPr/>
        <p:txBody>
          <a:bodyPr/>
          <a:lstStyle/>
          <a:p>
            <a:r>
              <a:rPr lang="en-US"/>
              <a:t>Check Element of length in </a:t>
            </a:r>
            <a:r>
              <a:rPr lang="en-US">
                <a:sym typeface="Symbol" pitchFamily="18" charset="2"/>
              </a:rPr>
              <a:t></a:t>
            </a:r>
          </a:p>
        </p:txBody>
      </p:sp>
      <p:sp>
        <p:nvSpPr>
          <p:cNvPr id="257027" name="Line 3"/>
          <p:cNvSpPr>
            <a:spLocks noChangeShapeType="1"/>
          </p:cNvSpPr>
          <p:nvPr/>
        </p:nvSpPr>
        <p:spPr bwMode="auto">
          <a:xfrm>
            <a:off x="5622925" y="1435100"/>
            <a:ext cx="12700" cy="2247900"/>
          </a:xfrm>
          <a:prstGeom prst="line">
            <a:avLst/>
          </a:prstGeom>
          <a:noFill/>
          <a:ln w="9525">
            <a:solidFill>
              <a:schemeClr val="tx1"/>
            </a:solidFill>
            <a:miter lim="800000"/>
            <a:headEnd/>
            <a:tailEnd/>
          </a:ln>
          <a:effectLst/>
        </p:spPr>
        <p:txBody>
          <a:bodyPr wrap="none"/>
          <a:lstStyle/>
          <a:p>
            <a:endParaRPr lang="en-US"/>
          </a:p>
        </p:txBody>
      </p:sp>
      <p:sp>
        <p:nvSpPr>
          <p:cNvPr id="257028" name="Line 4"/>
          <p:cNvSpPr>
            <a:spLocks noChangeShapeType="1"/>
          </p:cNvSpPr>
          <p:nvPr/>
        </p:nvSpPr>
        <p:spPr bwMode="auto">
          <a:xfrm>
            <a:off x="5635625" y="3695700"/>
            <a:ext cx="2451100" cy="0"/>
          </a:xfrm>
          <a:prstGeom prst="line">
            <a:avLst/>
          </a:prstGeom>
          <a:noFill/>
          <a:ln w="9525">
            <a:solidFill>
              <a:schemeClr val="tx1"/>
            </a:solidFill>
            <a:miter lim="800000"/>
            <a:headEnd/>
            <a:tailEnd/>
          </a:ln>
          <a:effectLst/>
        </p:spPr>
        <p:txBody>
          <a:bodyPr wrap="none"/>
          <a:lstStyle/>
          <a:p>
            <a:endParaRPr lang="en-US"/>
          </a:p>
        </p:txBody>
      </p:sp>
      <p:sp>
        <p:nvSpPr>
          <p:cNvPr id="257030" name="Freeform 6"/>
          <p:cNvSpPr>
            <a:spLocks/>
          </p:cNvSpPr>
          <p:nvPr/>
        </p:nvSpPr>
        <p:spPr bwMode="auto">
          <a:xfrm>
            <a:off x="5648325" y="4233863"/>
            <a:ext cx="1119188" cy="56673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57031" name="Line 7"/>
          <p:cNvSpPr>
            <a:spLocks noChangeShapeType="1"/>
          </p:cNvSpPr>
          <p:nvPr/>
        </p:nvSpPr>
        <p:spPr bwMode="auto">
          <a:xfrm flipV="1">
            <a:off x="5622925" y="2895600"/>
            <a:ext cx="965200" cy="800100"/>
          </a:xfrm>
          <a:prstGeom prst="line">
            <a:avLst/>
          </a:prstGeom>
          <a:noFill/>
          <a:ln w="9525">
            <a:solidFill>
              <a:schemeClr val="tx1"/>
            </a:solidFill>
            <a:miter lim="800000"/>
            <a:headEnd/>
            <a:tailEnd/>
          </a:ln>
          <a:effectLst/>
        </p:spPr>
        <p:txBody>
          <a:bodyPr wrap="none"/>
          <a:lstStyle/>
          <a:p>
            <a:endParaRPr lang="en-US"/>
          </a:p>
        </p:txBody>
      </p:sp>
      <p:sp>
        <p:nvSpPr>
          <p:cNvPr id="257032" name="Text Box 8"/>
          <p:cNvSpPr txBox="1">
            <a:spLocks noChangeArrowheads="1"/>
          </p:cNvSpPr>
          <p:nvPr/>
        </p:nvSpPr>
        <p:spPr bwMode="auto">
          <a:xfrm>
            <a:off x="5162550" y="1533525"/>
            <a:ext cx="285750" cy="336550"/>
          </a:xfrm>
          <a:prstGeom prst="rect">
            <a:avLst/>
          </a:prstGeom>
          <a:noFill/>
          <a:ln w="9525">
            <a:noFill/>
            <a:miter lim="800000"/>
            <a:headEnd/>
            <a:tailEnd/>
          </a:ln>
          <a:effectLst/>
        </p:spPr>
        <p:txBody>
          <a:bodyPr wrap="none">
            <a:spAutoFit/>
          </a:bodyPr>
          <a:lstStyle/>
          <a:p>
            <a:r>
              <a:rPr lang="en-US"/>
              <a:t>y</a:t>
            </a:r>
          </a:p>
        </p:txBody>
      </p:sp>
      <p:sp>
        <p:nvSpPr>
          <p:cNvPr id="257033" name="Text Box 9"/>
          <p:cNvSpPr txBox="1">
            <a:spLocks noChangeArrowheads="1"/>
          </p:cNvSpPr>
          <p:nvPr/>
        </p:nvSpPr>
        <p:spPr bwMode="auto">
          <a:xfrm>
            <a:off x="7880350" y="3768725"/>
            <a:ext cx="285750" cy="336550"/>
          </a:xfrm>
          <a:prstGeom prst="rect">
            <a:avLst/>
          </a:prstGeom>
          <a:noFill/>
          <a:ln w="9525">
            <a:noFill/>
            <a:miter lim="800000"/>
            <a:headEnd/>
            <a:tailEnd/>
          </a:ln>
          <a:effectLst/>
        </p:spPr>
        <p:txBody>
          <a:bodyPr wrap="none">
            <a:spAutoFit/>
          </a:bodyPr>
          <a:lstStyle/>
          <a:p>
            <a:r>
              <a:rPr lang="en-US"/>
              <a:t>x</a:t>
            </a:r>
          </a:p>
        </p:txBody>
      </p:sp>
      <p:sp>
        <p:nvSpPr>
          <p:cNvPr id="257034" name="Text Box 10"/>
          <p:cNvSpPr txBox="1">
            <a:spLocks noChangeArrowheads="1"/>
          </p:cNvSpPr>
          <p:nvPr/>
        </p:nvSpPr>
        <p:spPr bwMode="auto">
          <a:xfrm>
            <a:off x="5200650" y="5534025"/>
            <a:ext cx="1028700" cy="336550"/>
          </a:xfrm>
          <a:prstGeom prst="rect">
            <a:avLst/>
          </a:prstGeom>
          <a:noFill/>
          <a:ln w="9525">
            <a:noFill/>
            <a:miter lim="800000"/>
            <a:headEnd/>
            <a:tailEnd/>
          </a:ln>
          <a:effectLst/>
        </p:spPr>
        <p:txBody>
          <a:bodyPr wrap="none">
            <a:spAutoFit/>
          </a:bodyPr>
          <a:lstStyle/>
          <a:p>
            <a:r>
              <a:rPr lang="en-US"/>
              <a:t>Top View</a:t>
            </a:r>
          </a:p>
        </p:txBody>
      </p:sp>
      <p:sp>
        <p:nvSpPr>
          <p:cNvPr id="257035" name="Text Box 11"/>
          <p:cNvSpPr txBox="1">
            <a:spLocks noChangeArrowheads="1"/>
          </p:cNvSpPr>
          <p:nvPr/>
        </p:nvSpPr>
        <p:spPr bwMode="auto">
          <a:xfrm>
            <a:off x="6251575" y="3233738"/>
            <a:ext cx="430213" cy="336550"/>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7036" name="Line 12"/>
          <p:cNvSpPr>
            <a:spLocks noChangeShapeType="1"/>
          </p:cNvSpPr>
          <p:nvPr/>
        </p:nvSpPr>
        <p:spPr bwMode="auto">
          <a:xfrm flipV="1">
            <a:off x="5648325" y="2806700"/>
            <a:ext cx="787400" cy="863600"/>
          </a:xfrm>
          <a:prstGeom prst="line">
            <a:avLst/>
          </a:prstGeom>
          <a:noFill/>
          <a:ln w="9525">
            <a:solidFill>
              <a:schemeClr val="tx1"/>
            </a:solidFill>
            <a:miter lim="800000"/>
            <a:headEnd/>
            <a:tailEnd/>
          </a:ln>
          <a:effectLst/>
        </p:spPr>
        <p:txBody>
          <a:bodyPr wrap="none"/>
          <a:lstStyle/>
          <a:p>
            <a:endParaRPr lang="en-US"/>
          </a:p>
        </p:txBody>
      </p:sp>
      <p:sp>
        <p:nvSpPr>
          <p:cNvPr id="257037" name="Arc 13"/>
          <p:cNvSpPr>
            <a:spLocks/>
          </p:cNvSpPr>
          <p:nvPr/>
        </p:nvSpPr>
        <p:spPr bwMode="auto">
          <a:xfrm>
            <a:off x="5927725" y="2757488"/>
            <a:ext cx="404813" cy="477837"/>
          </a:xfrm>
          <a:custGeom>
            <a:avLst/>
            <a:gdLst>
              <a:gd name="G0" fmla="+- 0 0 0"/>
              <a:gd name="G1" fmla="+- 20057 0 0"/>
              <a:gd name="G2" fmla="+- 21600 0 0"/>
              <a:gd name="T0" fmla="*/ 8018 w 17239"/>
              <a:gd name="T1" fmla="*/ 0 h 20057"/>
              <a:gd name="T2" fmla="*/ 17239 w 17239"/>
              <a:gd name="T3" fmla="*/ 7043 h 20057"/>
              <a:gd name="T4" fmla="*/ 0 w 17239"/>
              <a:gd name="T5" fmla="*/ 20057 h 20057"/>
            </a:gdLst>
            <a:ahLst/>
            <a:cxnLst>
              <a:cxn ang="0">
                <a:pos x="T0" y="T1"/>
              </a:cxn>
              <a:cxn ang="0">
                <a:pos x="T2" y="T3"/>
              </a:cxn>
              <a:cxn ang="0">
                <a:pos x="T4" y="T5"/>
              </a:cxn>
            </a:cxnLst>
            <a:rect l="0" t="0" r="r" b="b"/>
            <a:pathLst>
              <a:path w="17239" h="20057" fill="none" extrusionOk="0">
                <a:moveTo>
                  <a:pt x="8017" y="0"/>
                </a:moveTo>
                <a:cubicBezTo>
                  <a:pt x="11676" y="1462"/>
                  <a:pt x="14865" y="3898"/>
                  <a:pt x="17239" y="7042"/>
                </a:cubicBezTo>
              </a:path>
              <a:path w="17239" h="20057" stroke="0" extrusionOk="0">
                <a:moveTo>
                  <a:pt x="8017" y="0"/>
                </a:moveTo>
                <a:cubicBezTo>
                  <a:pt x="11676" y="1462"/>
                  <a:pt x="14865" y="3898"/>
                  <a:pt x="17239" y="7042"/>
                </a:cubicBezTo>
                <a:lnTo>
                  <a:pt x="0" y="20057"/>
                </a:lnTo>
                <a:close/>
              </a:path>
            </a:pathLst>
          </a:custGeom>
          <a:noFill/>
          <a:ln w="9525">
            <a:solidFill>
              <a:schemeClr val="tx1"/>
            </a:solidFill>
            <a:miter lim="800000"/>
            <a:headEnd/>
            <a:tailEnd type="triangle" w="med" len="med"/>
          </a:ln>
          <a:effectLst/>
        </p:spPr>
        <p:txBody>
          <a:bodyPr wrap="none" anchor="ctr"/>
          <a:lstStyle/>
          <a:p>
            <a:endParaRPr lang="en-US"/>
          </a:p>
        </p:txBody>
      </p:sp>
      <p:sp>
        <p:nvSpPr>
          <p:cNvPr id="257038" name="Arc 14"/>
          <p:cNvSpPr>
            <a:spLocks/>
          </p:cNvSpPr>
          <p:nvPr/>
        </p:nvSpPr>
        <p:spPr bwMode="auto">
          <a:xfrm>
            <a:off x="5953125" y="3063875"/>
            <a:ext cx="508000" cy="231775"/>
          </a:xfrm>
          <a:custGeom>
            <a:avLst/>
            <a:gdLst>
              <a:gd name="G0" fmla="+- 0 0 0"/>
              <a:gd name="G1" fmla="+- 7867 0 0"/>
              <a:gd name="G2" fmla="+- 21600 0 0"/>
              <a:gd name="T0" fmla="*/ 20116 w 21600"/>
              <a:gd name="T1" fmla="*/ 0 h 9748"/>
              <a:gd name="T2" fmla="*/ 21518 w 21600"/>
              <a:gd name="T3" fmla="*/ 9748 h 9748"/>
              <a:gd name="T4" fmla="*/ 0 w 21600"/>
              <a:gd name="T5" fmla="*/ 7867 h 9748"/>
            </a:gdLst>
            <a:ahLst/>
            <a:cxnLst>
              <a:cxn ang="0">
                <a:pos x="T0" y="T1"/>
              </a:cxn>
              <a:cxn ang="0">
                <a:pos x="T2" y="T3"/>
              </a:cxn>
              <a:cxn ang="0">
                <a:pos x="T4" y="T5"/>
              </a:cxn>
            </a:cxnLst>
            <a:rect l="0" t="0" r="r" b="b"/>
            <a:pathLst>
              <a:path w="21600" h="9748" fill="none" extrusionOk="0">
                <a:moveTo>
                  <a:pt x="20116" y="-1"/>
                </a:moveTo>
                <a:cubicBezTo>
                  <a:pt x="21096" y="2506"/>
                  <a:pt x="21600" y="5175"/>
                  <a:pt x="21600" y="7867"/>
                </a:cubicBezTo>
                <a:cubicBezTo>
                  <a:pt x="21600" y="8494"/>
                  <a:pt x="21572" y="9122"/>
                  <a:pt x="21517" y="9747"/>
                </a:cubicBezTo>
              </a:path>
              <a:path w="21600" h="9748" stroke="0" extrusionOk="0">
                <a:moveTo>
                  <a:pt x="20116" y="-1"/>
                </a:moveTo>
                <a:cubicBezTo>
                  <a:pt x="21096" y="2506"/>
                  <a:pt x="21600" y="5175"/>
                  <a:pt x="21600" y="7867"/>
                </a:cubicBezTo>
                <a:cubicBezTo>
                  <a:pt x="21600" y="8494"/>
                  <a:pt x="21572" y="9122"/>
                  <a:pt x="21517" y="9747"/>
                </a:cubicBezTo>
                <a:lnTo>
                  <a:pt x="0" y="7867"/>
                </a:lnTo>
                <a:close/>
              </a:path>
            </a:pathLst>
          </a:custGeom>
          <a:noFill/>
          <a:ln w="9525">
            <a:solidFill>
              <a:schemeClr val="tx1"/>
            </a:solidFill>
            <a:miter lim="800000"/>
            <a:headEnd type="triangle" w="med" len="med"/>
            <a:tailEnd/>
          </a:ln>
          <a:effectLst/>
        </p:spPr>
        <p:txBody>
          <a:bodyPr wrap="none" anchor="ctr"/>
          <a:lstStyle/>
          <a:p>
            <a:endParaRPr lang="en-US"/>
          </a:p>
        </p:txBody>
      </p:sp>
      <p:sp>
        <p:nvSpPr>
          <p:cNvPr id="257039" name="Line 15"/>
          <p:cNvSpPr>
            <a:spLocks noChangeShapeType="1"/>
          </p:cNvSpPr>
          <p:nvPr/>
        </p:nvSpPr>
        <p:spPr bwMode="auto">
          <a:xfrm>
            <a:off x="6438900" y="2792413"/>
            <a:ext cx="131763" cy="115887"/>
          </a:xfrm>
          <a:prstGeom prst="line">
            <a:avLst/>
          </a:prstGeom>
          <a:noFill/>
          <a:ln w="38100">
            <a:solidFill>
              <a:srgbClr val="FF3300"/>
            </a:solidFill>
            <a:miter lim="800000"/>
            <a:headEnd/>
            <a:tailEnd/>
          </a:ln>
          <a:effectLst/>
        </p:spPr>
        <p:txBody>
          <a:bodyPr wrap="none"/>
          <a:lstStyle/>
          <a:p>
            <a:endParaRPr lang="en-US"/>
          </a:p>
        </p:txBody>
      </p:sp>
      <p:sp>
        <p:nvSpPr>
          <p:cNvPr id="257040" name="Oval 16"/>
          <p:cNvSpPr>
            <a:spLocks noChangeArrowheads="1"/>
          </p:cNvSpPr>
          <p:nvPr/>
        </p:nvSpPr>
        <p:spPr bwMode="auto">
          <a:xfrm>
            <a:off x="4581525" y="2533650"/>
            <a:ext cx="2247900" cy="2190750"/>
          </a:xfrm>
          <a:prstGeom prst="ellipse">
            <a:avLst/>
          </a:prstGeom>
          <a:noFill/>
          <a:ln w="9525">
            <a:solidFill>
              <a:schemeClr val="tx1"/>
            </a:solidFill>
            <a:prstDash val="dash"/>
            <a:miter lim="800000"/>
            <a:headEnd/>
            <a:tailEnd/>
          </a:ln>
          <a:effectLst/>
        </p:spPr>
        <p:txBody>
          <a:bodyPr wrap="none" anchor="ctr"/>
          <a:lstStyle/>
          <a:p>
            <a:endParaRPr lang="en-US"/>
          </a:p>
        </p:txBody>
      </p:sp>
      <p:sp>
        <p:nvSpPr>
          <p:cNvPr id="257041" name="Line 17"/>
          <p:cNvSpPr>
            <a:spLocks noChangeShapeType="1"/>
          </p:cNvSpPr>
          <p:nvPr/>
        </p:nvSpPr>
        <p:spPr bwMode="auto">
          <a:xfrm>
            <a:off x="5638800" y="3671888"/>
            <a:ext cx="623888" cy="885825"/>
          </a:xfrm>
          <a:prstGeom prst="line">
            <a:avLst/>
          </a:prstGeom>
          <a:noFill/>
          <a:ln w="9525">
            <a:solidFill>
              <a:schemeClr val="tx1"/>
            </a:solidFill>
            <a:miter lim="800000"/>
            <a:headEnd/>
            <a:tailEnd type="triangle" w="med" len="med"/>
          </a:ln>
          <a:effectLst/>
        </p:spPr>
        <p:txBody>
          <a:bodyPr wrap="none"/>
          <a:lstStyle/>
          <a:p>
            <a:endParaRPr lang="en-US"/>
          </a:p>
        </p:txBody>
      </p:sp>
      <p:sp>
        <p:nvSpPr>
          <p:cNvPr id="257042" name="Rectangle 18"/>
          <p:cNvSpPr>
            <a:spLocks noChangeArrowheads="1"/>
          </p:cNvSpPr>
          <p:nvPr/>
        </p:nvSpPr>
        <p:spPr bwMode="auto">
          <a:xfrm>
            <a:off x="5302250" y="4002088"/>
            <a:ext cx="617538" cy="336550"/>
          </a:xfrm>
          <a:prstGeom prst="rect">
            <a:avLst/>
          </a:prstGeom>
          <a:noFill/>
          <a:ln w="9525">
            <a:noFill/>
            <a:miter lim="800000"/>
            <a:headEnd/>
            <a:tailEnd/>
          </a:ln>
          <a:effectLst/>
        </p:spPr>
        <p:txBody>
          <a:bodyPr wrap="none">
            <a:spAutoFit/>
          </a:bodyPr>
          <a:lstStyle/>
          <a:p>
            <a:r>
              <a:rPr lang="en-US"/>
              <a:t>rsin</a:t>
            </a:r>
            <a:r>
              <a:rPr lang="en-US">
                <a:sym typeface="Symbol" pitchFamily="18" charset="2"/>
              </a:rPr>
              <a:t></a:t>
            </a:r>
          </a:p>
        </p:txBody>
      </p:sp>
      <p:sp>
        <p:nvSpPr>
          <p:cNvPr id="257043" name="Text Box 19"/>
          <p:cNvSpPr txBox="1">
            <a:spLocks noChangeArrowheads="1"/>
          </p:cNvSpPr>
          <p:nvPr/>
        </p:nvSpPr>
        <p:spPr bwMode="auto">
          <a:xfrm>
            <a:off x="6921500" y="2368550"/>
            <a:ext cx="1316038" cy="336550"/>
          </a:xfrm>
          <a:prstGeom prst="rect">
            <a:avLst/>
          </a:prstGeom>
          <a:noFill/>
          <a:ln w="9525">
            <a:noFill/>
            <a:miter lim="800000"/>
            <a:headEnd/>
            <a:tailEnd/>
          </a:ln>
          <a:effectLst/>
        </p:spPr>
        <p:txBody>
          <a:bodyPr wrap="none">
            <a:spAutoFit/>
          </a:bodyPr>
          <a:lstStyle/>
          <a:p>
            <a:r>
              <a:rPr lang="en-US">
                <a:sym typeface="Symbol" pitchFamily="18" charset="2"/>
              </a:rPr>
              <a:t></a:t>
            </a:r>
            <a:r>
              <a:rPr lang="en-US">
                <a:latin typeface="Freestyle Script" pitchFamily="66" charset="0"/>
              </a:rPr>
              <a:t>l </a:t>
            </a:r>
            <a:r>
              <a:rPr lang="en-US"/>
              <a:t>= rsin</a:t>
            </a:r>
            <a:r>
              <a:rPr lang="en-US">
                <a:sym typeface="Symbol" pitchFamily="18" charset="2"/>
              </a:rPr>
              <a:t></a:t>
            </a:r>
            <a:r>
              <a:rPr lang="en-US"/>
              <a:t> </a:t>
            </a:r>
            <a:r>
              <a:rPr lang="en-US">
                <a:sym typeface="Symbol" pitchFamily="18" charset="2"/>
              </a:rPr>
              <a:t></a:t>
            </a:r>
          </a:p>
        </p:txBody>
      </p:sp>
      <p:graphicFrame>
        <p:nvGraphicFramePr>
          <p:cNvPr id="257044" name="Object 20"/>
          <p:cNvGraphicFramePr>
            <a:graphicFrameLocks noChangeAspect="1"/>
          </p:cNvGraphicFramePr>
          <p:nvPr/>
        </p:nvGraphicFramePr>
        <p:xfrm>
          <a:off x="696913" y="2470150"/>
          <a:ext cx="2857500" cy="1303338"/>
        </p:xfrm>
        <a:graphic>
          <a:graphicData uri="http://schemas.openxmlformats.org/presentationml/2006/ole">
            <mc:AlternateContent xmlns:mc="http://schemas.openxmlformats.org/markup-compatibility/2006">
              <mc:Choice xmlns:v="urn:schemas-microsoft-com:vml" Requires="v">
                <p:oleObj spid="_x0000_s257048" name="Equation" r:id="rId3" imgW="1447560" imgH="660240" progId="Equation.3">
                  <p:embed/>
                </p:oleObj>
              </mc:Choice>
              <mc:Fallback>
                <p:oleObj name="Equation" r:id="rId3" imgW="1447560" imgH="660240" progId="Equation.3">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913" y="2470150"/>
                        <a:ext cx="2857500" cy="1303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7045" name="Text Box 21"/>
          <p:cNvSpPr txBox="1">
            <a:spLocks noChangeArrowheads="1"/>
          </p:cNvSpPr>
          <p:nvPr/>
        </p:nvSpPr>
        <p:spPr bwMode="auto">
          <a:xfrm>
            <a:off x="590550" y="4545013"/>
            <a:ext cx="3227388" cy="581025"/>
          </a:xfrm>
          <a:prstGeom prst="rect">
            <a:avLst/>
          </a:prstGeom>
          <a:noFill/>
          <a:ln w="9525">
            <a:noFill/>
            <a:miter lim="800000"/>
            <a:headEnd/>
            <a:tailEnd/>
          </a:ln>
          <a:effectLst/>
        </p:spPr>
        <p:txBody>
          <a:bodyPr>
            <a:spAutoFit/>
          </a:bodyPr>
          <a:lstStyle/>
          <a:p>
            <a:r>
              <a:rPr lang="en-US"/>
              <a:t>It is the circumference of the smaller circle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7" name="Group 3"/>
          <p:cNvGrpSpPr>
            <a:grpSpLocks/>
          </p:cNvGrpSpPr>
          <p:nvPr/>
        </p:nvGrpSpPr>
        <p:grpSpPr bwMode="auto">
          <a:xfrm>
            <a:off x="1944914" y="1988456"/>
            <a:ext cx="4866368" cy="2685143"/>
            <a:chOff x="698" y="1317"/>
            <a:chExt cx="1480" cy="804"/>
          </a:xfrm>
        </p:grpSpPr>
        <p:grpSp>
          <p:nvGrpSpPr>
            <p:cNvPr id="58" name="Group 4"/>
            <p:cNvGrpSpPr>
              <a:grpSpLocks/>
            </p:cNvGrpSpPr>
            <p:nvPr/>
          </p:nvGrpSpPr>
          <p:grpSpPr bwMode="auto">
            <a:xfrm>
              <a:off x="698" y="1936"/>
              <a:ext cx="161" cy="96"/>
              <a:chOff x="707" y="2868"/>
              <a:chExt cx="161" cy="96"/>
            </a:xfrm>
          </p:grpSpPr>
          <p:sp>
            <p:nvSpPr>
              <p:cNvPr id="65" name="AutoShape 5"/>
              <p:cNvSpPr>
                <a:spLocks noChangeArrowheads="1"/>
              </p:cNvSpPr>
              <p:nvPr/>
            </p:nvSpPr>
            <p:spPr bwMode="auto">
              <a:xfrm rot="213656" flipH="1">
                <a:off x="707" y="2868"/>
                <a:ext cx="161" cy="96"/>
              </a:xfrm>
              <a:prstGeom prst="flowChartMagneticDrum">
                <a:avLst/>
              </a:prstGeom>
              <a:solidFill>
                <a:schemeClr val="accent1"/>
              </a:solidFill>
              <a:ln w="9525">
                <a:noFill/>
                <a:round/>
                <a:headEnd/>
                <a:tailEnd/>
              </a:ln>
            </p:spPr>
            <p:txBody>
              <a:bodyPr wrap="none" anchor="ctr"/>
              <a:lstStyle/>
              <a:p>
                <a:endParaRPr lang="en-US"/>
              </a:p>
            </p:txBody>
          </p:sp>
          <p:sp>
            <p:nvSpPr>
              <p:cNvPr id="66" name="Arc 6"/>
              <p:cNvSpPr>
                <a:spLocks/>
              </p:cNvSpPr>
              <p:nvPr/>
            </p:nvSpPr>
            <p:spPr bwMode="auto">
              <a:xfrm flipH="1">
                <a:off x="820" y="2877"/>
                <a:ext cx="27" cy="84"/>
              </a:xfrm>
              <a:custGeom>
                <a:avLst/>
                <a:gdLst>
                  <a:gd name="T0" fmla="*/ 3 w 23817"/>
                  <a:gd name="T1" fmla="*/ 0 h 43200"/>
                  <a:gd name="T2" fmla="*/ 0 w 23817"/>
                  <a:gd name="T3" fmla="*/ 84 h 43200"/>
                  <a:gd name="T4" fmla="*/ 3 w 23817"/>
                  <a:gd name="T5" fmla="*/ 42 h 43200"/>
                  <a:gd name="T6" fmla="*/ 0 60000 65536"/>
                  <a:gd name="T7" fmla="*/ 0 60000 65536"/>
                  <a:gd name="T8" fmla="*/ 0 60000 65536"/>
                  <a:gd name="T9" fmla="*/ 0 w 23817"/>
                  <a:gd name="T10" fmla="*/ 0 h 43200"/>
                  <a:gd name="T11" fmla="*/ 23817 w 23817"/>
                  <a:gd name="T12" fmla="*/ 43200 h 43200"/>
                </a:gdLst>
                <a:ahLst/>
                <a:cxnLst>
                  <a:cxn ang="T6">
                    <a:pos x="T0" y="T1"/>
                  </a:cxn>
                  <a:cxn ang="T7">
                    <a:pos x="T2" y="T3"/>
                  </a:cxn>
                  <a:cxn ang="T8">
                    <a:pos x="T4" y="T5"/>
                  </a:cxn>
                </a:cxnLst>
                <a:rect l="T9" t="T10" r="T11" b="T12"/>
                <a:pathLst>
                  <a:path w="23817" h="43200" fill="none" extrusionOk="0">
                    <a:moveTo>
                      <a:pt x="2216" y="0"/>
                    </a:moveTo>
                    <a:cubicBezTo>
                      <a:pt x="14146" y="0"/>
                      <a:pt x="23817" y="9670"/>
                      <a:pt x="23817" y="21600"/>
                    </a:cubicBezTo>
                    <a:cubicBezTo>
                      <a:pt x="23817" y="33529"/>
                      <a:pt x="14146" y="43200"/>
                      <a:pt x="2217" y="43200"/>
                    </a:cubicBezTo>
                    <a:cubicBezTo>
                      <a:pt x="1476" y="43200"/>
                      <a:pt x="736" y="43161"/>
                      <a:pt x="0" y="43085"/>
                    </a:cubicBezTo>
                  </a:path>
                  <a:path w="23817" h="43200" stroke="0" extrusionOk="0">
                    <a:moveTo>
                      <a:pt x="2216" y="0"/>
                    </a:moveTo>
                    <a:cubicBezTo>
                      <a:pt x="14146" y="0"/>
                      <a:pt x="23817" y="9670"/>
                      <a:pt x="23817" y="21600"/>
                    </a:cubicBezTo>
                    <a:cubicBezTo>
                      <a:pt x="23817" y="33529"/>
                      <a:pt x="14146" y="43200"/>
                      <a:pt x="2217" y="43200"/>
                    </a:cubicBezTo>
                    <a:cubicBezTo>
                      <a:pt x="1476" y="43200"/>
                      <a:pt x="736" y="43161"/>
                      <a:pt x="0" y="43085"/>
                    </a:cubicBezTo>
                    <a:lnTo>
                      <a:pt x="2217" y="21600"/>
                    </a:lnTo>
                    <a:close/>
                  </a:path>
                </a:pathLst>
              </a:custGeom>
              <a:noFill/>
              <a:ln w="9525">
                <a:noFill/>
                <a:prstDash val="sysDot"/>
                <a:round/>
                <a:headEnd/>
                <a:tailEnd/>
              </a:ln>
            </p:spPr>
            <p:txBody>
              <a:bodyPr wrap="none" anchor="ctr"/>
              <a:lstStyle/>
              <a:p>
                <a:endParaRPr lang="en-US"/>
              </a:p>
            </p:txBody>
          </p:sp>
        </p:grpSp>
        <p:sp>
          <p:nvSpPr>
            <p:cNvPr id="59" name="Freeform 7"/>
            <p:cNvSpPr>
              <a:spLocks/>
            </p:cNvSpPr>
            <p:nvPr/>
          </p:nvSpPr>
          <p:spPr bwMode="auto">
            <a:xfrm>
              <a:off x="702" y="1393"/>
              <a:ext cx="1407" cy="642"/>
            </a:xfrm>
            <a:custGeom>
              <a:avLst/>
              <a:gdLst>
                <a:gd name="T0" fmla="*/ 126 w 1407"/>
                <a:gd name="T1" fmla="*/ 546 h 642"/>
                <a:gd name="T2" fmla="*/ 222 w 1407"/>
                <a:gd name="T3" fmla="*/ 546 h 642"/>
                <a:gd name="T4" fmla="*/ 336 w 1407"/>
                <a:gd name="T5" fmla="*/ 525 h 642"/>
                <a:gd name="T6" fmla="*/ 441 w 1407"/>
                <a:gd name="T7" fmla="*/ 507 h 642"/>
                <a:gd name="T8" fmla="*/ 537 w 1407"/>
                <a:gd name="T9" fmla="*/ 480 h 642"/>
                <a:gd name="T10" fmla="*/ 618 w 1407"/>
                <a:gd name="T11" fmla="*/ 444 h 642"/>
                <a:gd name="T12" fmla="*/ 678 w 1407"/>
                <a:gd name="T13" fmla="*/ 402 h 642"/>
                <a:gd name="T14" fmla="*/ 759 w 1407"/>
                <a:gd name="T15" fmla="*/ 315 h 642"/>
                <a:gd name="T16" fmla="*/ 834 w 1407"/>
                <a:gd name="T17" fmla="*/ 216 h 642"/>
                <a:gd name="T18" fmla="*/ 924 w 1407"/>
                <a:gd name="T19" fmla="*/ 102 h 642"/>
                <a:gd name="T20" fmla="*/ 990 w 1407"/>
                <a:gd name="T21" fmla="*/ 57 h 642"/>
                <a:gd name="T22" fmla="*/ 1080 w 1407"/>
                <a:gd name="T23" fmla="*/ 24 h 642"/>
                <a:gd name="T24" fmla="*/ 1161 w 1407"/>
                <a:gd name="T25" fmla="*/ 9 h 642"/>
                <a:gd name="T26" fmla="*/ 1242 w 1407"/>
                <a:gd name="T27" fmla="*/ 0 h 642"/>
                <a:gd name="T28" fmla="*/ 1332 w 1407"/>
                <a:gd name="T29" fmla="*/ 6 h 642"/>
                <a:gd name="T30" fmla="*/ 1389 w 1407"/>
                <a:gd name="T31" fmla="*/ 6 h 642"/>
                <a:gd name="T32" fmla="*/ 1407 w 1407"/>
                <a:gd name="T33" fmla="*/ 18 h 642"/>
                <a:gd name="T34" fmla="*/ 1407 w 1407"/>
                <a:gd name="T35" fmla="*/ 90 h 642"/>
                <a:gd name="T36" fmla="*/ 1404 w 1407"/>
                <a:gd name="T37" fmla="*/ 135 h 642"/>
                <a:gd name="T38" fmla="*/ 1395 w 1407"/>
                <a:gd name="T39" fmla="*/ 192 h 642"/>
                <a:gd name="T40" fmla="*/ 1377 w 1407"/>
                <a:gd name="T41" fmla="*/ 243 h 642"/>
                <a:gd name="T42" fmla="*/ 1263 w 1407"/>
                <a:gd name="T43" fmla="*/ 249 h 642"/>
                <a:gd name="T44" fmla="*/ 1170 w 1407"/>
                <a:gd name="T45" fmla="*/ 243 h 642"/>
                <a:gd name="T46" fmla="*/ 1077 w 1407"/>
                <a:gd name="T47" fmla="*/ 252 h 642"/>
                <a:gd name="T48" fmla="*/ 1014 w 1407"/>
                <a:gd name="T49" fmla="*/ 267 h 642"/>
                <a:gd name="T50" fmla="*/ 963 w 1407"/>
                <a:gd name="T51" fmla="*/ 285 h 642"/>
                <a:gd name="T52" fmla="*/ 897 w 1407"/>
                <a:gd name="T53" fmla="*/ 315 h 642"/>
                <a:gd name="T54" fmla="*/ 843 w 1407"/>
                <a:gd name="T55" fmla="*/ 375 h 642"/>
                <a:gd name="T56" fmla="*/ 768 w 1407"/>
                <a:gd name="T57" fmla="*/ 447 h 642"/>
                <a:gd name="T58" fmla="*/ 717 w 1407"/>
                <a:gd name="T59" fmla="*/ 498 h 642"/>
                <a:gd name="T60" fmla="*/ 669 w 1407"/>
                <a:gd name="T61" fmla="*/ 540 h 642"/>
                <a:gd name="T62" fmla="*/ 621 w 1407"/>
                <a:gd name="T63" fmla="*/ 564 h 642"/>
                <a:gd name="T64" fmla="*/ 564 w 1407"/>
                <a:gd name="T65" fmla="*/ 588 h 642"/>
                <a:gd name="T66" fmla="*/ 477 w 1407"/>
                <a:gd name="T67" fmla="*/ 606 h 642"/>
                <a:gd name="T68" fmla="*/ 375 w 1407"/>
                <a:gd name="T69" fmla="*/ 627 h 642"/>
                <a:gd name="T70" fmla="*/ 273 w 1407"/>
                <a:gd name="T71" fmla="*/ 636 h 642"/>
                <a:gd name="T72" fmla="*/ 171 w 1407"/>
                <a:gd name="T73" fmla="*/ 642 h 642"/>
                <a:gd name="T74" fmla="*/ 66 w 1407"/>
                <a:gd name="T75" fmla="*/ 636 h 642"/>
                <a:gd name="T76" fmla="*/ 15 w 1407"/>
                <a:gd name="T77" fmla="*/ 630 h 642"/>
                <a:gd name="T78" fmla="*/ 0 w 1407"/>
                <a:gd name="T79" fmla="*/ 606 h 642"/>
                <a:gd name="T80" fmla="*/ 3 w 1407"/>
                <a:gd name="T81" fmla="*/ 573 h 642"/>
                <a:gd name="T82" fmla="*/ 9 w 1407"/>
                <a:gd name="T83" fmla="*/ 543 h 642"/>
                <a:gd name="T84" fmla="*/ 57 w 1407"/>
                <a:gd name="T85" fmla="*/ 546 h 642"/>
                <a:gd name="T86" fmla="*/ 180 w 1407"/>
                <a:gd name="T87" fmla="*/ 549 h 642"/>
                <a:gd name="T88" fmla="*/ 204 w 1407"/>
                <a:gd name="T89" fmla="*/ 546 h 64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07"/>
                <a:gd name="T136" fmla="*/ 0 h 642"/>
                <a:gd name="T137" fmla="*/ 1407 w 1407"/>
                <a:gd name="T138" fmla="*/ 642 h 64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07" h="642">
                  <a:moveTo>
                    <a:pt x="126" y="546"/>
                  </a:moveTo>
                  <a:lnTo>
                    <a:pt x="222" y="546"/>
                  </a:lnTo>
                  <a:lnTo>
                    <a:pt x="336" y="525"/>
                  </a:lnTo>
                  <a:lnTo>
                    <a:pt x="441" y="507"/>
                  </a:lnTo>
                  <a:lnTo>
                    <a:pt x="537" y="480"/>
                  </a:lnTo>
                  <a:lnTo>
                    <a:pt x="618" y="444"/>
                  </a:lnTo>
                  <a:lnTo>
                    <a:pt x="678" y="402"/>
                  </a:lnTo>
                  <a:lnTo>
                    <a:pt x="759" y="315"/>
                  </a:lnTo>
                  <a:lnTo>
                    <a:pt x="834" y="216"/>
                  </a:lnTo>
                  <a:lnTo>
                    <a:pt x="924" y="102"/>
                  </a:lnTo>
                  <a:lnTo>
                    <a:pt x="990" y="57"/>
                  </a:lnTo>
                  <a:lnTo>
                    <a:pt x="1080" y="24"/>
                  </a:lnTo>
                  <a:lnTo>
                    <a:pt x="1161" y="9"/>
                  </a:lnTo>
                  <a:lnTo>
                    <a:pt x="1242" y="0"/>
                  </a:lnTo>
                  <a:lnTo>
                    <a:pt x="1332" y="6"/>
                  </a:lnTo>
                  <a:lnTo>
                    <a:pt x="1389" y="6"/>
                  </a:lnTo>
                  <a:lnTo>
                    <a:pt x="1407" y="18"/>
                  </a:lnTo>
                  <a:lnTo>
                    <a:pt x="1407" y="90"/>
                  </a:lnTo>
                  <a:lnTo>
                    <a:pt x="1404" y="135"/>
                  </a:lnTo>
                  <a:lnTo>
                    <a:pt x="1395" y="192"/>
                  </a:lnTo>
                  <a:lnTo>
                    <a:pt x="1377" y="243"/>
                  </a:lnTo>
                  <a:lnTo>
                    <a:pt x="1263" y="249"/>
                  </a:lnTo>
                  <a:lnTo>
                    <a:pt x="1170" y="243"/>
                  </a:lnTo>
                  <a:lnTo>
                    <a:pt x="1077" y="252"/>
                  </a:lnTo>
                  <a:lnTo>
                    <a:pt x="1014" y="267"/>
                  </a:lnTo>
                  <a:lnTo>
                    <a:pt x="963" y="285"/>
                  </a:lnTo>
                  <a:lnTo>
                    <a:pt x="897" y="315"/>
                  </a:lnTo>
                  <a:lnTo>
                    <a:pt x="843" y="375"/>
                  </a:lnTo>
                  <a:lnTo>
                    <a:pt x="768" y="447"/>
                  </a:lnTo>
                  <a:lnTo>
                    <a:pt x="717" y="498"/>
                  </a:lnTo>
                  <a:lnTo>
                    <a:pt x="669" y="540"/>
                  </a:lnTo>
                  <a:lnTo>
                    <a:pt x="621" y="564"/>
                  </a:lnTo>
                  <a:lnTo>
                    <a:pt x="564" y="588"/>
                  </a:lnTo>
                  <a:lnTo>
                    <a:pt x="477" y="606"/>
                  </a:lnTo>
                  <a:lnTo>
                    <a:pt x="375" y="627"/>
                  </a:lnTo>
                  <a:lnTo>
                    <a:pt x="273" y="636"/>
                  </a:lnTo>
                  <a:lnTo>
                    <a:pt x="171" y="642"/>
                  </a:lnTo>
                  <a:lnTo>
                    <a:pt x="66" y="636"/>
                  </a:lnTo>
                  <a:lnTo>
                    <a:pt x="15" y="630"/>
                  </a:lnTo>
                  <a:lnTo>
                    <a:pt x="0" y="606"/>
                  </a:lnTo>
                  <a:lnTo>
                    <a:pt x="3" y="573"/>
                  </a:lnTo>
                  <a:lnTo>
                    <a:pt x="9" y="543"/>
                  </a:lnTo>
                  <a:lnTo>
                    <a:pt x="57" y="546"/>
                  </a:lnTo>
                  <a:lnTo>
                    <a:pt x="180" y="549"/>
                  </a:lnTo>
                  <a:lnTo>
                    <a:pt x="204" y="546"/>
                  </a:lnTo>
                </a:path>
              </a:pathLst>
            </a:custGeom>
            <a:solidFill>
              <a:schemeClr val="accent1"/>
            </a:solidFill>
            <a:ln w="9525">
              <a:noFill/>
              <a:round/>
              <a:headEnd/>
              <a:tailEnd/>
            </a:ln>
          </p:spPr>
          <p:txBody>
            <a:bodyPr/>
            <a:lstStyle/>
            <a:p>
              <a:endParaRPr lang="en-US"/>
            </a:p>
          </p:txBody>
        </p:sp>
        <p:sp>
          <p:nvSpPr>
            <p:cNvPr id="60" name="Freeform 8"/>
            <p:cNvSpPr>
              <a:spLocks/>
            </p:cNvSpPr>
            <p:nvPr/>
          </p:nvSpPr>
          <p:spPr bwMode="auto">
            <a:xfrm rot="-10354484">
              <a:off x="742" y="1563"/>
              <a:ext cx="1362" cy="558"/>
            </a:xfrm>
            <a:custGeom>
              <a:avLst/>
              <a:gdLst>
                <a:gd name="T0" fmla="*/ 0 w 1362"/>
                <a:gd name="T1" fmla="*/ 558 h 558"/>
                <a:gd name="T2" fmla="*/ 457 w 1362"/>
                <a:gd name="T3" fmla="*/ 476 h 558"/>
                <a:gd name="T4" fmla="*/ 786 w 1362"/>
                <a:gd name="T5" fmla="*/ 137 h 558"/>
                <a:gd name="T6" fmla="*/ 1362 w 1362"/>
                <a:gd name="T7" fmla="*/ 0 h 558"/>
                <a:gd name="T8" fmla="*/ 0 60000 65536"/>
                <a:gd name="T9" fmla="*/ 0 60000 65536"/>
                <a:gd name="T10" fmla="*/ 0 60000 65536"/>
                <a:gd name="T11" fmla="*/ 0 60000 65536"/>
                <a:gd name="T12" fmla="*/ 0 w 1362"/>
                <a:gd name="T13" fmla="*/ 0 h 558"/>
                <a:gd name="T14" fmla="*/ 1362 w 1362"/>
                <a:gd name="T15" fmla="*/ 558 h 558"/>
              </a:gdLst>
              <a:ahLst/>
              <a:cxnLst>
                <a:cxn ang="T8">
                  <a:pos x="T0" y="T1"/>
                </a:cxn>
                <a:cxn ang="T9">
                  <a:pos x="T2" y="T3"/>
                </a:cxn>
                <a:cxn ang="T10">
                  <a:pos x="T4" y="T5"/>
                </a:cxn>
                <a:cxn ang="T11">
                  <a:pos x="T6" y="T7"/>
                </a:cxn>
              </a:cxnLst>
              <a:rect l="T12" t="T13" r="T14" b="T15"/>
              <a:pathLst>
                <a:path w="1362" h="558">
                  <a:moveTo>
                    <a:pt x="0" y="558"/>
                  </a:moveTo>
                  <a:cubicBezTo>
                    <a:pt x="163" y="552"/>
                    <a:pt x="326" y="546"/>
                    <a:pt x="457" y="476"/>
                  </a:cubicBezTo>
                  <a:cubicBezTo>
                    <a:pt x="588" y="406"/>
                    <a:pt x="635" y="216"/>
                    <a:pt x="786" y="137"/>
                  </a:cubicBezTo>
                  <a:cubicBezTo>
                    <a:pt x="937" y="58"/>
                    <a:pt x="1229" y="0"/>
                    <a:pt x="1362" y="0"/>
                  </a:cubicBezTo>
                </a:path>
              </a:pathLst>
            </a:custGeom>
            <a:noFill/>
            <a:ln w="9525">
              <a:solidFill>
                <a:schemeClr val="tx1"/>
              </a:solidFill>
              <a:round/>
              <a:headEnd/>
              <a:tailEnd/>
            </a:ln>
          </p:spPr>
          <p:txBody>
            <a:bodyPr/>
            <a:lstStyle/>
            <a:p>
              <a:endParaRPr lang="en-US"/>
            </a:p>
          </p:txBody>
        </p:sp>
        <p:sp>
          <p:nvSpPr>
            <p:cNvPr id="61" name="Freeform 9"/>
            <p:cNvSpPr>
              <a:spLocks/>
            </p:cNvSpPr>
            <p:nvPr/>
          </p:nvSpPr>
          <p:spPr bwMode="auto">
            <a:xfrm rot="-10354484">
              <a:off x="762" y="1317"/>
              <a:ext cx="1353" cy="713"/>
            </a:xfrm>
            <a:custGeom>
              <a:avLst/>
              <a:gdLst>
                <a:gd name="T0" fmla="*/ 0 w 1362"/>
                <a:gd name="T1" fmla="*/ 558 h 558"/>
                <a:gd name="T2" fmla="*/ 457 w 1362"/>
                <a:gd name="T3" fmla="*/ 476 h 558"/>
                <a:gd name="T4" fmla="*/ 786 w 1362"/>
                <a:gd name="T5" fmla="*/ 137 h 558"/>
                <a:gd name="T6" fmla="*/ 1362 w 1362"/>
                <a:gd name="T7" fmla="*/ 0 h 558"/>
                <a:gd name="T8" fmla="*/ 0 60000 65536"/>
                <a:gd name="T9" fmla="*/ 0 60000 65536"/>
                <a:gd name="T10" fmla="*/ 0 60000 65536"/>
                <a:gd name="T11" fmla="*/ 0 60000 65536"/>
                <a:gd name="T12" fmla="*/ 0 w 1362"/>
                <a:gd name="T13" fmla="*/ 0 h 558"/>
                <a:gd name="T14" fmla="*/ 1362 w 1362"/>
                <a:gd name="T15" fmla="*/ 558 h 558"/>
              </a:gdLst>
              <a:ahLst/>
              <a:cxnLst>
                <a:cxn ang="T8">
                  <a:pos x="T0" y="T1"/>
                </a:cxn>
                <a:cxn ang="T9">
                  <a:pos x="T2" y="T3"/>
                </a:cxn>
                <a:cxn ang="T10">
                  <a:pos x="T4" y="T5"/>
                </a:cxn>
                <a:cxn ang="T11">
                  <a:pos x="T6" y="T7"/>
                </a:cxn>
              </a:cxnLst>
              <a:rect l="T12" t="T13" r="T14" b="T15"/>
              <a:pathLst>
                <a:path w="1362" h="558">
                  <a:moveTo>
                    <a:pt x="0" y="558"/>
                  </a:moveTo>
                  <a:cubicBezTo>
                    <a:pt x="163" y="552"/>
                    <a:pt x="326" y="546"/>
                    <a:pt x="457" y="476"/>
                  </a:cubicBezTo>
                  <a:cubicBezTo>
                    <a:pt x="588" y="406"/>
                    <a:pt x="635" y="216"/>
                    <a:pt x="786" y="137"/>
                  </a:cubicBezTo>
                  <a:cubicBezTo>
                    <a:pt x="937" y="58"/>
                    <a:pt x="1229" y="0"/>
                    <a:pt x="1362" y="0"/>
                  </a:cubicBezTo>
                </a:path>
              </a:pathLst>
            </a:custGeom>
            <a:noFill/>
            <a:ln w="9525">
              <a:solidFill>
                <a:schemeClr val="tx1"/>
              </a:solidFill>
              <a:round/>
              <a:headEnd/>
              <a:tailEnd/>
            </a:ln>
          </p:spPr>
          <p:txBody>
            <a:bodyPr/>
            <a:lstStyle/>
            <a:p>
              <a:endParaRPr lang="en-US"/>
            </a:p>
          </p:txBody>
        </p:sp>
        <p:sp>
          <p:nvSpPr>
            <p:cNvPr id="62" name="Oval 10"/>
            <p:cNvSpPr>
              <a:spLocks noChangeArrowheads="1"/>
            </p:cNvSpPr>
            <p:nvPr/>
          </p:nvSpPr>
          <p:spPr bwMode="auto">
            <a:xfrm rot="-10354484">
              <a:off x="2122" y="1405"/>
              <a:ext cx="56" cy="249"/>
            </a:xfrm>
            <a:prstGeom prst="ellipse">
              <a:avLst/>
            </a:prstGeom>
            <a:noFill/>
            <a:ln w="9525">
              <a:solidFill>
                <a:schemeClr val="tx1"/>
              </a:solidFill>
              <a:round/>
              <a:headEnd/>
              <a:tailEnd/>
            </a:ln>
          </p:spPr>
          <p:txBody>
            <a:bodyPr wrap="none" anchor="ctr"/>
            <a:lstStyle/>
            <a:p>
              <a:endParaRPr lang="en-US"/>
            </a:p>
          </p:txBody>
        </p:sp>
        <p:sp>
          <p:nvSpPr>
            <p:cNvPr id="63" name="Oval 11"/>
            <p:cNvSpPr>
              <a:spLocks noChangeArrowheads="1"/>
            </p:cNvSpPr>
            <p:nvPr/>
          </p:nvSpPr>
          <p:spPr bwMode="auto">
            <a:xfrm rot="-10354484">
              <a:off x="699" y="1937"/>
              <a:ext cx="52" cy="93"/>
            </a:xfrm>
            <a:prstGeom prst="ellipse">
              <a:avLst/>
            </a:prstGeom>
            <a:noFill/>
            <a:ln w="9525">
              <a:solidFill>
                <a:schemeClr val="tx1"/>
              </a:solidFill>
              <a:round/>
              <a:headEnd/>
              <a:tailEnd/>
            </a:ln>
          </p:spPr>
          <p:txBody>
            <a:bodyPr wrap="none" anchor="ctr"/>
            <a:lstStyle/>
            <a:p>
              <a:endParaRPr lang="en-US"/>
            </a:p>
          </p:txBody>
        </p:sp>
        <p:sp>
          <p:nvSpPr>
            <p:cNvPr id="64" name="Oval 12"/>
            <p:cNvSpPr>
              <a:spLocks noChangeArrowheads="1"/>
            </p:cNvSpPr>
            <p:nvPr/>
          </p:nvSpPr>
          <p:spPr bwMode="auto">
            <a:xfrm rot="-10354484">
              <a:off x="2053" y="1399"/>
              <a:ext cx="56" cy="249"/>
            </a:xfrm>
            <a:prstGeom prst="ellipse">
              <a:avLst/>
            </a:prstGeom>
            <a:noFill/>
            <a:ln w="9525">
              <a:solidFill>
                <a:schemeClr val="tx1"/>
              </a:solidFill>
              <a:round/>
              <a:headEnd/>
              <a:tailEnd/>
            </a:ln>
          </p:spPr>
          <p:txBody>
            <a:bodyPr wrap="none" anchor="ctr"/>
            <a:lstStyle/>
            <a:p>
              <a:endParaRPr lang="en-US"/>
            </a:p>
          </p:txBody>
        </p:sp>
      </p:grpSp>
      <p:sp>
        <p:nvSpPr>
          <p:cNvPr id="67" name="TextBox 66"/>
          <p:cNvSpPr txBox="1"/>
          <p:nvPr/>
        </p:nvSpPr>
        <p:spPr>
          <a:xfrm>
            <a:off x="1727200" y="3323771"/>
            <a:ext cx="492443" cy="646331"/>
          </a:xfrm>
          <a:prstGeom prst="rect">
            <a:avLst/>
          </a:prstGeom>
          <a:noFill/>
        </p:spPr>
        <p:txBody>
          <a:bodyPr wrap="none" rtlCol="0">
            <a:spAutoFit/>
          </a:bodyPr>
          <a:lstStyle/>
          <a:p>
            <a:r>
              <a:rPr lang="en-US" sz="3600" dirty="0" smtClean="0"/>
              <a:t>A</a:t>
            </a:r>
            <a:endParaRPr lang="en-US" sz="3600" dirty="0"/>
          </a:p>
        </p:txBody>
      </p:sp>
      <p:sp>
        <p:nvSpPr>
          <p:cNvPr id="68" name="TextBox 67"/>
          <p:cNvSpPr txBox="1"/>
          <p:nvPr/>
        </p:nvSpPr>
        <p:spPr>
          <a:xfrm>
            <a:off x="6582229" y="1589314"/>
            <a:ext cx="492443" cy="646331"/>
          </a:xfrm>
          <a:prstGeom prst="rect">
            <a:avLst/>
          </a:prstGeom>
          <a:noFill/>
        </p:spPr>
        <p:txBody>
          <a:bodyPr wrap="none" rtlCol="0">
            <a:spAutoFit/>
          </a:bodyPr>
          <a:lstStyle/>
          <a:p>
            <a:r>
              <a:rPr lang="en-US" sz="3600" dirty="0" smtClean="0"/>
              <a:t>B</a:t>
            </a:r>
            <a:endParaRPr lang="en-US"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t>Element of Area</a:t>
            </a:r>
          </a:p>
        </p:txBody>
      </p:sp>
      <p:grpSp>
        <p:nvGrpSpPr>
          <p:cNvPr id="251942" name="Group 38"/>
          <p:cNvGrpSpPr>
            <a:grpSpLocks/>
          </p:cNvGrpSpPr>
          <p:nvPr/>
        </p:nvGrpSpPr>
        <p:grpSpPr bwMode="auto">
          <a:xfrm>
            <a:off x="2768600" y="1435100"/>
            <a:ext cx="5461000" cy="4168775"/>
            <a:chOff x="1744" y="904"/>
            <a:chExt cx="3440" cy="2626"/>
          </a:xfrm>
        </p:grpSpPr>
        <p:sp>
          <p:nvSpPr>
            <p:cNvPr id="251910" name="Oval 6"/>
            <p:cNvSpPr>
              <a:spLocks noChangeArrowheads="1"/>
            </p:cNvSpPr>
            <p:nvPr/>
          </p:nvSpPr>
          <p:spPr bwMode="auto">
            <a:xfrm>
              <a:off x="1744" y="1376"/>
              <a:ext cx="1968" cy="1864"/>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51907" name="Line 3"/>
            <p:cNvSpPr>
              <a:spLocks noChangeShapeType="1"/>
            </p:cNvSpPr>
            <p:nvPr/>
          </p:nvSpPr>
          <p:spPr bwMode="auto">
            <a:xfrm>
              <a:off x="2696" y="904"/>
              <a:ext cx="8" cy="1416"/>
            </a:xfrm>
            <a:prstGeom prst="line">
              <a:avLst/>
            </a:prstGeom>
            <a:noFill/>
            <a:ln w="9525">
              <a:solidFill>
                <a:schemeClr val="tx1"/>
              </a:solidFill>
              <a:miter lim="800000"/>
              <a:headEnd/>
              <a:tailEnd/>
            </a:ln>
            <a:effectLst/>
          </p:spPr>
          <p:txBody>
            <a:bodyPr wrap="none"/>
            <a:lstStyle/>
            <a:p>
              <a:endParaRPr lang="en-US"/>
            </a:p>
          </p:txBody>
        </p:sp>
        <p:sp>
          <p:nvSpPr>
            <p:cNvPr id="251908" name="Line 4"/>
            <p:cNvSpPr>
              <a:spLocks noChangeShapeType="1"/>
            </p:cNvSpPr>
            <p:nvPr/>
          </p:nvSpPr>
          <p:spPr bwMode="auto">
            <a:xfrm>
              <a:off x="2704" y="2328"/>
              <a:ext cx="1544" cy="0"/>
            </a:xfrm>
            <a:prstGeom prst="line">
              <a:avLst/>
            </a:prstGeom>
            <a:noFill/>
            <a:ln w="9525">
              <a:solidFill>
                <a:schemeClr val="tx1"/>
              </a:solidFill>
              <a:miter lim="800000"/>
              <a:headEnd/>
              <a:tailEnd/>
            </a:ln>
            <a:effectLst/>
          </p:spPr>
          <p:txBody>
            <a:bodyPr wrap="none"/>
            <a:lstStyle/>
            <a:p>
              <a:endParaRPr lang="en-US"/>
            </a:p>
          </p:txBody>
        </p:sp>
        <p:sp>
          <p:nvSpPr>
            <p:cNvPr id="251909" name="Line 5"/>
            <p:cNvSpPr>
              <a:spLocks noChangeShapeType="1"/>
            </p:cNvSpPr>
            <p:nvPr/>
          </p:nvSpPr>
          <p:spPr bwMode="auto">
            <a:xfrm flipH="1">
              <a:off x="2064" y="2336"/>
              <a:ext cx="632" cy="1032"/>
            </a:xfrm>
            <a:prstGeom prst="line">
              <a:avLst/>
            </a:prstGeom>
            <a:noFill/>
            <a:ln w="9525">
              <a:solidFill>
                <a:schemeClr val="tx1"/>
              </a:solidFill>
              <a:miter lim="800000"/>
              <a:headEnd/>
              <a:tailEnd/>
            </a:ln>
            <a:effectLst/>
          </p:spPr>
          <p:txBody>
            <a:bodyPr wrap="none"/>
            <a:lstStyle/>
            <a:p>
              <a:endParaRPr lang="en-US"/>
            </a:p>
          </p:txBody>
        </p:sp>
        <p:sp>
          <p:nvSpPr>
            <p:cNvPr id="251911" name="Freeform 7"/>
            <p:cNvSpPr>
              <a:spLocks/>
            </p:cNvSpPr>
            <p:nvPr/>
          </p:nvSpPr>
          <p:spPr bwMode="auto">
            <a:xfrm>
              <a:off x="2712" y="2667"/>
              <a:ext cx="705" cy="35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51912" name="Line 8"/>
            <p:cNvSpPr>
              <a:spLocks noChangeShapeType="1"/>
            </p:cNvSpPr>
            <p:nvPr/>
          </p:nvSpPr>
          <p:spPr bwMode="auto">
            <a:xfrm flipV="1">
              <a:off x="2696" y="1934"/>
              <a:ext cx="329" cy="394"/>
            </a:xfrm>
            <a:prstGeom prst="line">
              <a:avLst/>
            </a:prstGeom>
            <a:noFill/>
            <a:ln w="9525">
              <a:solidFill>
                <a:srgbClr val="0000FF"/>
              </a:solidFill>
              <a:prstDash val="dash"/>
              <a:miter lim="800000"/>
              <a:headEnd/>
              <a:tailEnd/>
            </a:ln>
            <a:effectLst/>
          </p:spPr>
          <p:txBody>
            <a:bodyPr wrap="none"/>
            <a:lstStyle/>
            <a:p>
              <a:endParaRPr lang="en-US"/>
            </a:p>
          </p:txBody>
        </p:sp>
        <p:sp>
          <p:nvSpPr>
            <p:cNvPr id="251916" name="Text Box 12"/>
            <p:cNvSpPr txBox="1">
              <a:spLocks noChangeArrowheads="1"/>
            </p:cNvSpPr>
            <p:nvPr/>
          </p:nvSpPr>
          <p:spPr bwMode="auto">
            <a:xfrm>
              <a:off x="2406" y="966"/>
              <a:ext cx="180" cy="212"/>
            </a:xfrm>
            <a:prstGeom prst="rect">
              <a:avLst/>
            </a:prstGeom>
            <a:noFill/>
            <a:ln w="9525">
              <a:noFill/>
              <a:miter lim="800000"/>
              <a:headEnd/>
              <a:tailEnd/>
            </a:ln>
            <a:effectLst/>
          </p:spPr>
          <p:txBody>
            <a:bodyPr wrap="none">
              <a:spAutoFit/>
            </a:bodyPr>
            <a:lstStyle/>
            <a:p>
              <a:r>
                <a:rPr lang="en-US"/>
                <a:t>z</a:t>
              </a:r>
            </a:p>
          </p:txBody>
        </p:sp>
        <p:sp>
          <p:nvSpPr>
            <p:cNvPr id="251917" name="Text Box 13"/>
            <p:cNvSpPr txBox="1">
              <a:spLocks noChangeArrowheads="1"/>
            </p:cNvSpPr>
            <p:nvPr/>
          </p:nvSpPr>
          <p:spPr bwMode="auto">
            <a:xfrm>
              <a:off x="4118" y="2374"/>
              <a:ext cx="180" cy="212"/>
            </a:xfrm>
            <a:prstGeom prst="rect">
              <a:avLst/>
            </a:prstGeom>
            <a:noFill/>
            <a:ln w="9525">
              <a:noFill/>
              <a:miter lim="800000"/>
              <a:headEnd/>
              <a:tailEnd/>
            </a:ln>
            <a:effectLst/>
          </p:spPr>
          <p:txBody>
            <a:bodyPr wrap="none">
              <a:spAutoFit/>
            </a:bodyPr>
            <a:lstStyle/>
            <a:p>
              <a:r>
                <a:rPr lang="en-US"/>
                <a:t>x</a:t>
              </a:r>
            </a:p>
          </p:txBody>
        </p:sp>
        <p:sp>
          <p:nvSpPr>
            <p:cNvPr id="251918" name="Text Box 14"/>
            <p:cNvSpPr txBox="1">
              <a:spLocks noChangeArrowheads="1"/>
            </p:cNvSpPr>
            <p:nvPr/>
          </p:nvSpPr>
          <p:spPr bwMode="auto">
            <a:xfrm>
              <a:off x="2046" y="3318"/>
              <a:ext cx="180" cy="212"/>
            </a:xfrm>
            <a:prstGeom prst="rect">
              <a:avLst/>
            </a:prstGeom>
            <a:noFill/>
            <a:ln w="9525">
              <a:noFill/>
              <a:miter lim="800000"/>
              <a:headEnd/>
              <a:tailEnd/>
            </a:ln>
            <a:effectLst/>
          </p:spPr>
          <p:txBody>
            <a:bodyPr wrap="none">
              <a:spAutoFit/>
            </a:bodyPr>
            <a:lstStyle/>
            <a:p>
              <a:r>
                <a:rPr lang="en-US"/>
                <a:t>y</a:t>
              </a:r>
            </a:p>
          </p:txBody>
        </p:sp>
        <p:sp>
          <p:nvSpPr>
            <p:cNvPr id="251919" name="Line 15"/>
            <p:cNvSpPr>
              <a:spLocks noChangeShapeType="1"/>
            </p:cNvSpPr>
            <p:nvPr/>
          </p:nvSpPr>
          <p:spPr bwMode="auto">
            <a:xfrm>
              <a:off x="2704" y="2344"/>
              <a:ext cx="994" cy="675"/>
            </a:xfrm>
            <a:prstGeom prst="line">
              <a:avLst/>
            </a:prstGeom>
            <a:noFill/>
            <a:ln w="9525">
              <a:solidFill>
                <a:schemeClr val="tx1"/>
              </a:solidFill>
              <a:prstDash val="dash"/>
              <a:miter lim="800000"/>
              <a:headEnd/>
              <a:tailEnd/>
            </a:ln>
            <a:effectLst/>
          </p:spPr>
          <p:txBody>
            <a:bodyPr wrap="none"/>
            <a:lstStyle/>
            <a:p>
              <a:endParaRPr lang="en-US"/>
            </a:p>
          </p:txBody>
        </p:sp>
        <p:sp>
          <p:nvSpPr>
            <p:cNvPr id="251924" name="Oval 20"/>
            <p:cNvSpPr>
              <a:spLocks noChangeArrowheads="1"/>
            </p:cNvSpPr>
            <p:nvPr/>
          </p:nvSpPr>
          <p:spPr bwMode="auto">
            <a:xfrm>
              <a:off x="1864" y="1768"/>
              <a:ext cx="1720" cy="192"/>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251926" name="Oval 22"/>
            <p:cNvSpPr>
              <a:spLocks noChangeArrowheads="1"/>
            </p:cNvSpPr>
            <p:nvPr/>
          </p:nvSpPr>
          <p:spPr bwMode="auto">
            <a:xfrm>
              <a:off x="2377" y="1371"/>
              <a:ext cx="668" cy="1866"/>
            </a:xfrm>
            <a:prstGeom prst="ellipse">
              <a:avLst/>
            </a:prstGeom>
            <a:noFill/>
            <a:ln w="9525">
              <a:solidFill>
                <a:srgbClr val="FF9933"/>
              </a:solidFill>
              <a:prstDash val="dash"/>
              <a:miter lim="800000"/>
              <a:headEnd/>
              <a:tailEnd/>
            </a:ln>
            <a:effectLst/>
          </p:spPr>
          <p:txBody>
            <a:bodyPr wrap="none" anchor="ctr"/>
            <a:lstStyle/>
            <a:p>
              <a:endParaRPr lang="en-US"/>
            </a:p>
          </p:txBody>
        </p:sp>
        <p:sp>
          <p:nvSpPr>
            <p:cNvPr id="251927" name="Oval 23"/>
            <p:cNvSpPr>
              <a:spLocks noChangeArrowheads="1"/>
            </p:cNvSpPr>
            <p:nvPr/>
          </p:nvSpPr>
          <p:spPr bwMode="auto">
            <a:xfrm>
              <a:off x="2253" y="1366"/>
              <a:ext cx="906" cy="1866"/>
            </a:xfrm>
            <a:prstGeom prst="ellipse">
              <a:avLst/>
            </a:prstGeom>
            <a:noFill/>
            <a:ln w="9525">
              <a:solidFill>
                <a:srgbClr val="FF9933"/>
              </a:solidFill>
              <a:prstDash val="dash"/>
              <a:miter lim="800000"/>
              <a:headEnd/>
              <a:tailEnd/>
            </a:ln>
            <a:effectLst/>
          </p:spPr>
          <p:txBody>
            <a:bodyPr wrap="none" anchor="ctr"/>
            <a:lstStyle/>
            <a:p>
              <a:endParaRPr lang="en-US"/>
            </a:p>
          </p:txBody>
        </p:sp>
        <p:sp>
          <p:nvSpPr>
            <p:cNvPr id="251929" name="Line 25"/>
            <p:cNvSpPr>
              <a:spLocks noChangeShapeType="1"/>
            </p:cNvSpPr>
            <p:nvPr/>
          </p:nvSpPr>
          <p:spPr bwMode="auto">
            <a:xfrm flipV="1">
              <a:off x="2722" y="2090"/>
              <a:ext cx="311" cy="220"/>
            </a:xfrm>
            <a:prstGeom prst="line">
              <a:avLst/>
            </a:prstGeom>
            <a:noFill/>
            <a:ln w="9525">
              <a:solidFill>
                <a:srgbClr val="0000FF"/>
              </a:solidFill>
              <a:prstDash val="dash"/>
              <a:miter lim="800000"/>
              <a:headEnd/>
              <a:tailEnd/>
            </a:ln>
            <a:effectLst/>
          </p:spPr>
          <p:txBody>
            <a:bodyPr wrap="none"/>
            <a:lstStyle/>
            <a:p>
              <a:endParaRPr lang="en-US"/>
            </a:p>
          </p:txBody>
        </p:sp>
        <p:sp>
          <p:nvSpPr>
            <p:cNvPr id="251931" name="Freeform 27"/>
            <p:cNvSpPr>
              <a:spLocks/>
            </p:cNvSpPr>
            <p:nvPr/>
          </p:nvSpPr>
          <p:spPr bwMode="auto">
            <a:xfrm>
              <a:off x="3018" y="1950"/>
              <a:ext cx="126" cy="141"/>
            </a:xfrm>
            <a:custGeom>
              <a:avLst/>
              <a:gdLst/>
              <a:ahLst/>
              <a:cxnLst>
                <a:cxn ang="0">
                  <a:pos x="0" y="6"/>
                </a:cxn>
                <a:cxn ang="0">
                  <a:pos x="111" y="0"/>
                </a:cxn>
                <a:cxn ang="0">
                  <a:pos x="126" y="132"/>
                </a:cxn>
                <a:cxn ang="0">
                  <a:pos x="12" y="141"/>
                </a:cxn>
                <a:cxn ang="0">
                  <a:pos x="0" y="6"/>
                </a:cxn>
              </a:cxnLst>
              <a:rect l="0" t="0" r="r" b="b"/>
              <a:pathLst>
                <a:path w="126" h="141">
                  <a:moveTo>
                    <a:pt x="0" y="6"/>
                  </a:moveTo>
                  <a:lnTo>
                    <a:pt x="111" y="0"/>
                  </a:lnTo>
                  <a:lnTo>
                    <a:pt x="126" y="132"/>
                  </a:lnTo>
                  <a:lnTo>
                    <a:pt x="12" y="141"/>
                  </a:lnTo>
                  <a:lnTo>
                    <a:pt x="0" y="6"/>
                  </a:lnTo>
                  <a:close/>
                </a:path>
              </a:pathLst>
            </a:custGeom>
            <a:solidFill>
              <a:srgbClr val="339966"/>
            </a:solidFill>
            <a:ln w="9525" cap="flat" cmpd="sng">
              <a:noFill/>
              <a:prstDash val="solid"/>
              <a:miter lim="800000"/>
              <a:headEnd type="none" w="med" len="med"/>
              <a:tailEnd type="none" w="med" len="med"/>
            </a:ln>
            <a:effectLst/>
          </p:spPr>
          <p:txBody>
            <a:bodyPr wrap="none"/>
            <a:lstStyle/>
            <a:p>
              <a:endParaRPr lang="en-US"/>
            </a:p>
          </p:txBody>
        </p:sp>
        <p:sp>
          <p:nvSpPr>
            <p:cNvPr id="251933" name="Line 29"/>
            <p:cNvSpPr>
              <a:spLocks noChangeShapeType="1"/>
            </p:cNvSpPr>
            <p:nvPr/>
          </p:nvSpPr>
          <p:spPr bwMode="auto">
            <a:xfrm flipV="1">
              <a:off x="2892" y="1872"/>
              <a:ext cx="112" cy="8"/>
            </a:xfrm>
            <a:prstGeom prst="line">
              <a:avLst/>
            </a:prstGeom>
            <a:noFill/>
            <a:ln w="9525">
              <a:solidFill>
                <a:srgbClr val="FF9933"/>
              </a:solidFill>
              <a:miter lim="800000"/>
              <a:headEnd/>
              <a:tailEnd type="triangle" w="med" len="med"/>
            </a:ln>
            <a:effectLst/>
          </p:spPr>
          <p:txBody>
            <a:bodyPr wrap="none"/>
            <a:lstStyle/>
            <a:p>
              <a:endParaRPr lang="en-US"/>
            </a:p>
          </p:txBody>
        </p:sp>
        <p:sp>
          <p:nvSpPr>
            <p:cNvPr id="251934" name="Line 30"/>
            <p:cNvSpPr>
              <a:spLocks noChangeShapeType="1"/>
            </p:cNvSpPr>
            <p:nvPr/>
          </p:nvSpPr>
          <p:spPr bwMode="auto">
            <a:xfrm flipH="1" flipV="1">
              <a:off x="3107" y="1863"/>
              <a:ext cx="112" cy="8"/>
            </a:xfrm>
            <a:prstGeom prst="line">
              <a:avLst/>
            </a:prstGeom>
            <a:noFill/>
            <a:ln w="9525">
              <a:solidFill>
                <a:srgbClr val="FF9933"/>
              </a:solidFill>
              <a:miter lim="800000"/>
              <a:headEnd/>
              <a:tailEnd type="triangle" w="med" len="med"/>
            </a:ln>
            <a:effectLst/>
          </p:spPr>
          <p:txBody>
            <a:bodyPr wrap="none"/>
            <a:lstStyle/>
            <a:p>
              <a:endParaRPr lang="en-US"/>
            </a:p>
          </p:txBody>
        </p:sp>
        <p:sp>
          <p:nvSpPr>
            <p:cNvPr id="251935" name="Text Box 31"/>
            <p:cNvSpPr txBox="1">
              <a:spLocks noChangeArrowheads="1"/>
            </p:cNvSpPr>
            <p:nvPr/>
          </p:nvSpPr>
          <p:spPr bwMode="auto">
            <a:xfrm>
              <a:off x="3854" y="2030"/>
              <a:ext cx="116" cy="212"/>
            </a:xfrm>
            <a:prstGeom prst="rect">
              <a:avLst/>
            </a:prstGeom>
            <a:noFill/>
            <a:ln w="9525">
              <a:noFill/>
              <a:miter lim="800000"/>
              <a:headEnd/>
              <a:tailEnd/>
            </a:ln>
            <a:effectLst/>
          </p:spPr>
          <p:txBody>
            <a:bodyPr wrap="none">
              <a:spAutoFit/>
            </a:bodyPr>
            <a:lstStyle/>
            <a:p>
              <a:endParaRPr lang="en-US"/>
            </a:p>
          </p:txBody>
        </p:sp>
        <p:sp>
          <p:nvSpPr>
            <p:cNvPr id="251936" name="Text Box 32"/>
            <p:cNvSpPr txBox="1">
              <a:spLocks noChangeArrowheads="1"/>
            </p:cNvSpPr>
            <p:nvPr/>
          </p:nvSpPr>
          <p:spPr bwMode="auto">
            <a:xfrm>
              <a:off x="3164" y="1755"/>
              <a:ext cx="271"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1937" name="Line 33"/>
            <p:cNvSpPr>
              <a:spLocks noChangeShapeType="1"/>
            </p:cNvSpPr>
            <p:nvPr/>
          </p:nvSpPr>
          <p:spPr bwMode="auto">
            <a:xfrm>
              <a:off x="2727" y="2143"/>
              <a:ext cx="64" cy="64"/>
            </a:xfrm>
            <a:prstGeom prst="line">
              <a:avLst/>
            </a:prstGeom>
            <a:noFill/>
            <a:ln w="9525">
              <a:solidFill>
                <a:schemeClr val="accent2"/>
              </a:solidFill>
              <a:miter lim="800000"/>
              <a:headEnd/>
              <a:tailEnd type="triangle" w="med" len="med"/>
            </a:ln>
            <a:effectLst/>
          </p:spPr>
          <p:txBody>
            <a:bodyPr wrap="none"/>
            <a:lstStyle/>
            <a:p>
              <a:endParaRPr lang="en-US"/>
            </a:p>
          </p:txBody>
        </p:sp>
        <p:sp>
          <p:nvSpPr>
            <p:cNvPr id="251938" name="Line 34"/>
            <p:cNvSpPr>
              <a:spLocks noChangeShapeType="1"/>
            </p:cNvSpPr>
            <p:nvPr/>
          </p:nvSpPr>
          <p:spPr bwMode="auto">
            <a:xfrm flipH="1" flipV="1">
              <a:off x="2827" y="2225"/>
              <a:ext cx="48" cy="71"/>
            </a:xfrm>
            <a:prstGeom prst="line">
              <a:avLst/>
            </a:prstGeom>
            <a:noFill/>
            <a:ln w="9525">
              <a:solidFill>
                <a:schemeClr val="accent2"/>
              </a:solidFill>
              <a:miter lim="800000"/>
              <a:headEnd/>
              <a:tailEnd type="triangle" w="med" len="med"/>
            </a:ln>
            <a:effectLst/>
          </p:spPr>
          <p:txBody>
            <a:bodyPr wrap="none"/>
            <a:lstStyle/>
            <a:p>
              <a:endParaRPr lang="en-US"/>
            </a:p>
          </p:txBody>
        </p:sp>
        <p:sp>
          <p:nvSpPr>
            <p:cNvPr id="251939" name="Text Box 35"/>
            <p:cNvSpPr txBox="1">
              <a:spLocks noChangeArrowheads="1"/>
            </p:cNvSpPr>
            <p:nvPr/>
          </p:nvSpPr>
          <p:spPr bwMode="auto">
            <a:xfrm>
              <a:off x="2828" y="2151"/>
              <a:ext cx="261"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1940" name="Text Box 36"/>
            <p:cNvSpPr txBox="1">
              <a:spLocks noChangeArrowheads="1"/>
            </p:cNvSpPr>
            <p:nvPr/>
          </p:nvSpPr>
          <p:spPr bwMode="auto">
            <a:xfrm>
              <a:off x="3824" y="1900"/>
              <a:ext cx="1360" cy="212"/>
            </a:xfrm>
            <a:prstGeom prst="rect">
              <a:avLst/>
            </a:prstGeom>
            <a:noFill/>
            <a:ln w="9525">
              <a:noFill/>
              <a:miter lim="800000"/>
              <a:headEnd/>
              <a:tailEnd/>
            </a:ln>
            <a:effectLst/>
          </p:spPr>
          <p:txBody>
            <a:bodyPr>
              <a:spAutoFit/>
            </a:bodyPr>
            <a:lstStyle/>
            <a:p>
              <a:r>
                <a:rPr lang="en-US">
                  <a:sym typeface="Symbol" pitchFamily="18" charset="2"/>
                </a:rPr>
                <a:t></a:t>
              </a:r>
              <a:r>
                <a:rPr lang="en-US"/>
                <a:t>A</a:t>
              </a:r>
              <a:r>
                <a:rPr lang="en-US">
                  <a:latin typeface="Freestyle Script" pitchFamily="66" charset="0"/>
                </a:rPr>
                <a:t> </a:t>
              </a:r>
              <a:r>
                <a:rPr lang="en-US"/>
                <a:t>= rsin</a:t>
              </a:r>
              <a:r>
                <a:rPr lang="en-US">
                  <a:sym typeface="Symbol" pitchFamily="18" charset="2"/>
                </a:rPr>
                <a:t>r</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t>Check Element of Area</a:t>
            </a:r>
          </a:p>
        </p:txBody>
      </p:sp>
      <p:sp>
        <p:nvSpPr>
          <p:cNvPr id="259075" name="Line 3"/>
          <p:cNvSpPr>
            <a:spLocks noChangeShapeType="1"/>
          </p:cNvSpPr>
          <p:nvPr/>
        </p:nvSpPr>
        <p:spPr bwMode="auto">
          <a:xfrm>
            <a:off x="6108700" y="1473200"/>
            <a:ext cx="12700" cy="2247900"/>
          </a:xfrm>
          <a:prstGeom prst="line">
            <a:avLst/>
          </a:prstGeom>
          <a:noFill/>
          <a:ln w="9525">
            <a:solidFill>
              <a:schemeClr val="tx1"/>
            </a:solidFill>
            <a:miter lim="800000"/>
            <a:headEnd/>
            <a:tailEnd/>
          </a:ln>
          <a:effectLst/>
        </p:spPr>
        <p:txBody>
          <a:bodyPr wrap="none"/>
          <a:lstStyle/>
          <a:p>
            <a:endParaRPr lang="en-US"/>
          </a:p>
        </p:txBody>
      </p:sp>
      <p:sp>
        <p:nvSpPr>
          <p:cNvPr id="259076" name="Line 4"/>
          <p:cNvSpPr>
            <a:spLocks noChangeShapeType="1"/>
          </p:cNvSpPr>
          <p:nvPr/>
        </p:nvSpPr>
        <p:spPr bwMode="auto">
          <a:xfrm>
            <a:off x="6121400" y="3733800"/>
            <a:ext cx="2451100" cy="0"/>
          </a:xfrm>
          <a:prstGeom prst="line">
            <a:avLst/>
          </a:prstGeom>
          <a:noFill/>
          <a:ln w="9525">
            <a:solidFill>
              <a:schemeClr val="tx1"/>
            </a:solidFill>
            <a:miter lim="800000"/>
            <a:headEnd/>
            <a:tailEnd/>
          </a:ln>
          <a:effectLst/>
        </p:spPr>
        <p:txBody>
          <a:bodyPr wrap="none"/>
          <a:lstStyle/>
          <a:p>
            <a:endParaRPr lang="en-US"/>
          </a:p>
        </p:txBody>
      </p:sp>
      <p:sp>
        <p:nvSpPr>
          <p:cNvPr id="259077" name="Line 5"/>
          <p:cNvSpPr>
            <a:spLocks noChangeShapeType="1"/>
          </p:cNvSpPr>
          <p:nvPr/>
        </p:nvSpPr>
        <p:spPr bwMode="auto">
          <a:xfrm flipH="1">
            <a:off x="5105400" y="3746500"/>
            <a:ext cx="1003300" cy="1638300"/>
          </a:xfrm>
          <a:prstGeom prst="line">
            <a:avLst/>
          </a:prstGeom>
          <a:noFill/>
          <a:ln w="9525">
            <a:solidFill>
              <a:schemeClr val="tx1"/>
            </a:solidFill>
            <a:miter lim="800000"/>
            <a:headEnd/>
            <a:tailEnd/>
          </a:ln>
          <a:effectLst/>
        </p:spPr>
        <p:txBody>
          <a:bodyPr wrap="none"/>
          <a:lstStyle/>
          <a:p>
            <a:endParaRPr lang="en-US"/>
          </a:p>
        </p:txBody>
      </p:sp>
      <p:sp>
        <p:nvSpPr>
          <p:cNvPr id="259078" name="Oval 6"/>
          <p:cNvSpPr>
            <a:spLocks noChangeArrowheads="1"/>
          </p:cNvSpPr>
          <p:nvPr/>
        </p:nvSpPr>
        <p:spPr bwMode="auto">
          <a:xfrm>
            <a:off x="4597400" y="2222500"/>
            <a:ext cx="3124200" cy="2959100"/>
          </a:xfrm>
          <a:prstGeom prst="ellipse">
            <a:avLst/>
          </a:prstGeom>
          <a:solidFill>
            <a:schemeClr val="accent1">
              <a:alpha val="59000"/>
            </a:schemeClr>
          </a:solidFill>
          <a:ln w="9525">
            <a:solidFill>
              <a:schemeClr val="tx1"/>
            </a:solidFill>
            <a:miter lim="800000"/>
            <a:headEnd/>
            <a:tailEnd/>
          </a:ln>
          <a:effectLst/>
        </p:spPr>
        <p:txBody>
          <a:bodyPr wrap="none" anchor="ctr"/>
          <a:lstStyle/>
          <a:p>
            <a:pPr algn="ctr"/>
            <a:endParaRPr lang="en-US"/>
          </a:p>
        </p:txBody>
      </p:sp>
      <p:sp>
        <p:nvSpPr>
          <p:cNvPr id="259079" name="Freeform 7"/>
          <p:cNvSpPr>
            <a:spLocks/>
          </p:cNvSpPr>
          <p:nvPr/>
        </p:nvSpPr>
        <p:spPr bwMode="auto">
          <a:xfrm>
            <a:off x="6134100" y="4271963"/>
            <a:ext cx="1119188" cy="56673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alpha val="85001"/>
            </a:schemeClr>
          </a:solidFill>
          <a:ln w="9525" cap="flat" cmpd="sng">
            <a:noFill/>
            <a:prstDash val="solid"/>
            <a:miter lim="800000"/>
            <a:headEnd type="none" w="med" len="med"/>
            <a:tailEnd type="none" w="med" len="med"/>
          </a:ln>
          <a:effectLst/>
        </p:spPr>
        <p:txBody>
          <a:bodyPr wrap="none"/>
          <a:lstStyle/>
          <a:p>
            <a:endParaRPr lang="en-US"/>
          </a:p>
        </p:txBody>
      </p:sp>
      <p:sp>
        <p:nvSpPr>
          <p:cNvPr id="259080" name="Line 8"/>
          <p:cNvSpPr>
            <a:spLocks noChangeShapeType="1"/>
          </p:cNvSpPr>
          <p:nvPr/>
        </p:nvSpPr>
        <p:spPr bwMode="auto">
          <a:xfrm flipV="1">
            <a:off x="6108700" y="3108325"/>
            <a:ext cx="522288" cy="625475"/>
          </a:xfrm>
          <a:prstGeom prst="line">
            <a:avLst/>
          </a:prstGeom>
          <a:noFill/>
          <a:ln w="9525">
            <a:solidFill>
              <a:srgbClr val="0000FF"/>
            </a:solidFill>
            <a:prstDash val="dash"/>
            <a:miter lim="800000"/>
            <a:headEnd/>
            <a:tailEnd/>
          </a:ln>
          <a:effectLst/>
        </p:spPr>
        <p:txBody>
          <a:bodyPr wrap="none"/>
          <a:lstStyle/>
          <a:p>
            <a:endParaRPr lang="en-US"/>
          </a:p>
        </p:txBody>
      </p:sp>
      <p:sp>
        <p:nvSpPr>
          <p:cNvPr id="259081" name="Text Box 9"/>
          <p:cNvSpPr txBox="1">
            <a:spLocks noChangeArrowheads="1"/>
          </p:cNvSpPr>
          <p:nvPr/>
        </p:nvSpPr>
        <p:spPr bwMode="auto">
          <a:xfrm>
            <a:off x="5648325" y="1571625"/>
            <a:ext cx="285750" cy="336550"/>
          </a:xfrm>
          <a:prstGeom prst="rect">
            <a:avLst/>
          </a:prstGeom>
          <a:noFill/>
          <a:ln w="9525">
            <a:noFill/>
            <a:miter lim="800000"/>
            <a:headEnd/>
            <a:tailEnd/>
          </a:ln>
          <a:effectLst/>
        </p:spPr>
        <p:txBody>
          <a:bodyPr wrap="none">
            <a:spAutoFit/>
          </a:bodyPr>
          <a:lstStyle/>
          <a:p>
            <a:r>
              <a:rPr lang="en-US"/>
              <a:t>z</a:t>
            </a:r>
          </a:p>
        </p:txBody>
      </p:sp>
      <p:sp>
        <p:nvSpPr>
          <p:cNvPr id="259082" name="Text Box 10"/>
          <p:cNvSpPr txBox="1">
            <a:spLocks noChangeArrowheads="1"/>
          </p:cNvSpPr>
          <p:nvPr/>
        </p:nvSpPr>
        <p:spPr bwMode="auto">
          <a:xfrm>
            <a:off x="8366125" y="3806825"/>
            <a:ext cx="285750" cy="336550"/>
          </a:xfrm>
          <a:prstGeom prst="rect">
            <a:avLst/>
          </a:prstGeom>
          <a:noFill/>
          <a:ln w="9525">
            <a:noFill/>
            <a:miter lim="800000"/>
            <a:headEnd/>
            <a:tailEnd/>
          </a:ln>
          <a:effectLst/>
        </p:spPr>
        <p:txBody>
          <a:bodyPr wrap="none">
            <a:spAutoFit/>
          </a:bodyPr>
          <a:lstStyle/>
          <a:p>
            <a:r>
              <a:rPr lang="en-US"/>
              <a:t>x</a:t>
            </a:r>
          </a:p>
        </p:txBody>
      </p:sp>
      <p:sp>
        <p:nvSpPr>
          <p:cNvPr id="259083" name="Text Box 11"/>
          <p:cNvSpPr txBox="1">
            <a:spLocks noChangeArrowheads="1"/>
          </p:cNvSpPr>
          <p:nvPr/>
        </p:nvSpPr>
        <p:spPr bwMode="auto">
          <a:xfrm>
            <a:off x="5076825" y="5305425"/>
            <a:ext cx="285750" cy="336550"/>
          </a:xfrm>
          <a:prstGeom prst="rect">
            <a:avLst/>
          </a:prstGeom>
          <a:noFill/>
          <a:ln w="9525">
            <a:noFill/>
            <a:miter lim="800000"/>
            <a:headEnd/>
            <a:tailEnd/>
          </a:ln>
          <a:effectLst/>
        </p:spPr>
        <p:txBody>
          <a:bodyPr wrap="none">
            <a:spAutoFit/>
          </a:bodyPr>
          <a:lstStyle/>
          <a:p>
            <a:r>
              <a:rPr lang="en-US"/>
              <a:t>y</a:t>
            </a:r>
          </a:p>
        </p:txBody>
      </p:sp>
      <p:sp>
        <p:nvSpPr>
          <p:cNvPr id="259084" name="Line 12"/>
          <p:cNvSpPr>
            <a:spLocks noChangeShapeType="1"/>
          </p:cNvSpPr>
          <p:nvPr/>
        </p:nvSpPr>
        <p:spPr bwMode="auto">
          <a:xfrm>
            <a:off x="6121400" y="3759200"/>
            <a:ext cx="1577975" cy="1071563"/>
          </a:xfrm>
          <a:prstGeom prst="line">
            <a:avLst/>
          </a:prstGeom>
          <a:noFill/>
          <a:ln w="9525">
            <a:solidFill>
              <a:schemeClr val="tx1"/>
            </a:solidFill>
            <a:prstDash val="dash"/>
            <a:miter lim="800000"/>
            <a:headEnd/>
            <a:tailEnd/>
          </a:ln>
          <a:effectLst/>
        </p:spPr>
        <p:txBody>
          <a:bodyPr wrap="none"/>
          <a:lstStyle/>
          <a:p>
            <a:endParaRPr lang="en-US"/>
          </a:p>
        </p:txBody>
      </p:sp>
      <p:sp>
        <p:nvSpPr>
          <p:cNvPr id="259085" name="Oval 13"/>
          <p:cNvSpPr>
            <a:spLocks noChangeArrowheads="1"/>
          </p:cNvSpPr>
          <p:nvPr/>
        </p:nvSpPr>
        <p:spPr bwMode="auto">
          <a:xfrm>
            <a:off x="4787900" y="2844800"/>
            <a:ext cx="2730500" cy="304800"/>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259086" name="Oval 14"/>
          <p:cNvSpPr>
            <a:spLocks noChangeArrowheads="1"/>
          </p:cNvSpPr>
          <p:nvPr/>
        </p:nvSpPr>
        <p:spPr bwMode="auto">
          <a:xfrm>
            <a:off x="5602288" y="2214563"/>
            <a:ext cx="1060450" cy="2962275"/>
          </a:xfrm>
          <a:prstGeom prst="ellipse">
            <a:avLst/>
          </a:prstGeom>
          <a:noFill/>
          <a:ln w="9525">
            <a:solidFill>
              <a:srgbClr val="FF9933"/>
            </a:solidFill>
            <a:prstDash val="dash"/>
            <a:miter lim="800000"/>
            <a:headEnd/>
            <a:tailEnd/>
          </a:ln>
          <a:effectLst/>
        </p:spPr>
        <p:txBody>
          <a:bodyPr wrap="none" anchor="ctr"/>
          <a:lstStyle/>
          <a:p>
            <a:endParaRPr lang="en-US"/>
          </a:p>
        </p:txBody>
      </p:sp>
      <p:sp>
        <p:nvSpPr>
          <p:cNvPr id="259087" name="Oval 15"/>
          <p:cNvSpPr>
            <a:spLocks noChangeArrowheads="1"/>
          </p:cNvSpPr>
          <p:nvPr/>
        </p:nvSpPr>
        <p:spPr bwMode="auto">
          <a:xfrm>
            <a:off x="5405438" y="2206625"/>
            <a:ext cx="1438275" cy="2962275"/>
          </a:xfrm>
          <a:prstGeom prst="ellipse">
            <a:avLst/>
          </a:prstGeom>
          <a:noFill/>
          <a:ln w="9525">
            <a:solidFill>
              <a:srgbClr val="FF9933"/>
            </a:solidFill>
            <a:prstDash val="dash"/>
            <a:miter lim="800000"/>
            <a:headEnd/>
            <a:tailEnd/>
          </a:ln>
          <a:effectLst/>
        </p:spPr>
        <p:txBody>
          <a:bodyPr wrap="none" anchor="ctr"/>
          <a:lstStyle/>
          <a:p>
            <a:endParaRPr lang="en-US"/>
          </a:p>
        </p:txBody>
      </p:sp>
      <p:sp>
        <p:nvSpPr>
          <p:cNvPr id="259088" name="Line 16"/>
          <p:cNvSpPr>
            <a:spLocks noChangeShapeType="1"/>
          </p:cNvSpPr>
          <p:nvPr/>
        </p:nvSpPr>
        <p:spPr bwMode="auto">
          <a:xfrm flipV="1">
            <a:off x="6149975" y="3355975"/>
            <a:ext cx="493713" cy="349250"/>
          </a:xfrm>
          <a:prstGeom prst="line">
            <a:avLst/>
          </a:prstGeom>
          <a:noFill/>
          <a:ln w="9525">
            <a:solidFill>
              <a:srgbClr val="0000FF"/>
            </a:solidFill>
            <a:prstDash val="dash"/>
            <a:miter lim="800000"/>
            <a:headEnd/>
            <a:tailEnd/>
          </a:ln>
          <a:effectLst/>
        </p:spPr>
        <p:txBody>
          <a:bodyPr wrap="none"/>
          <a:lstStyle/>
          <a:p>
            <a:endParaRPr lang="en-US"/>
          </a:p>
        </p:txBody>
      </p:sp>
      <p:sp>
        <p:nvSpPr>
          <p:cNvPr id="259089" name="Freeform 17"/>
          <p:cNvSpPr>
            <a:spLocks/>
          </p:cNvSpPr>
          <p:nvPr/>
        </p:nvSpPr>
        <p:spPr bwMode="auto">
          <a:xfrm>
            <a:off x="6619875" y="3133725"/>
            <a:ext cx="200025" cy="223838"/>
          </a:xfrm>
          <a:custGeom>
            <a:avLst/>
            <a:gdLst/>
            <a:ahLst/>
            <a:cxnLst>
              <a:cxn ang="0">
                <a:pos x="0" y="6"/>
              </a:cxn>
              <a:cxn ang="0">
                <a:pos x="111" y="0"/>
              </a:cxn>
              <a:cxn ang="0">
                <a:pos x="126" y="132"/>
              </a:cxn>
              <a:cxn ang="0">
                <a:pos x="12" y="141"/>
              </a:cxn>
              <a:cxn ang="0">
                <a:pos x="0" y="6"/>
              </a:cxn>
            </a:cxnLst>
            <a:rect l="0" t="0" r="r" b="b"/>
            <a:pathLst>
              <a:path w="126" h="141">
                <a:moveTo>
                  <a:pt x="0" y="6"/>
                </a:moveTo>
                <a:lnTo>
                  <a:pt x="111" y="0"/>
                </a:lnTo>
                <a:lnTo>
                  <a:pt x="126" y="132"/>
                </a:lnTo>
                <a:lnTo>
                  <a:pt x="12" y="141"/>
                </a:lnTo>
                <a:lnTo>
                  <a:pt x="0" y="6"/>
                </a:lnTo>
                <a:close/>
              </a:path>
            </a:pathLst>
          </a:custGeom>
          <a:solidFill>
            <a:srgbClr val="339966"/>
          </a:solidFill>
          <a:ln w="9525" cap="flat" cmpd="sng">
            <a:noFill/>
            <a:prstDash val="solid"/>
            <a:miter lim="800000"/>
            <a:headEnd type="none" w="med" len="med"/>
            <a:tailEnd type="none" w="med" len="med"/>
          </a:ln>
          <a:effectLst/>
        </p:spPr>
        <p:txBody>
          <a:bodyPr wrap="none"/>
          <a:lstStyle/>
          <a:p>
            <a:endParaRPr lang="en-US"/>
          </a:p>
        </p:txBody>
      </p:sp>
      <p:sp>
        <p:nvSpPr>
          <p:cNvPr id="259090" name="Line 18"/>
          <p:cNvSpPr>
            <a:spLocks noChangeShapeType="1"/>
          </p:cNvSpPr>
          <p:nvPr/>
        </p:nvSpPr>
        <p:spPr bwMode="auto">
          <a:xfrm flipV="1">
            <a:off x="6419850" y="3009900"/>
            <a:ext cx="177800" cy="12700"/>
          </a:xfrm>
          <a:prstGeom prst="line">
            <a:avLst/>
          </a:prstGeom>
          <a:noFill/>
          <a:ln w="9525">
            <a:solidFill>
              <a:srgbClr val="FF9933"/>
            </a:solidFill>
            <a:miter lim="800000"/>
            <a:headEnd/>
            <a:tailEnd type="triangle" w="med" len="med"/>
          </a:ln>
          <a:effectLst/>
        </p:spPr>
        <p:txBody>
          <a:bodyPr wrap="none"/>
          <a:lstStyle/>
          <a:p>
            <a:endParaRPr lang="en-US"/>
          </a:p>
        </p:txBody>
      </p:sp>
      <p:sp>
        <p:nvSpPr>
          <p:cNvPr id="259091" name="Line 19"/>
          <p:cNvSpPr>
            <a:spLocks noChangeShapeType="1"/>
          </p:cNvSpPr>
          <p:nvPr/>
        </p:nvSpPr>
        <p:spPr bwMode="auto">
          <a:xfrm flipH="1" flipV="1">
            <a:off x="6761163" y="2995613"/>
            <a:ext cx="177800" cy="12700"/>
          </a:xfrm>
          <a:prstGeom prst="line">
            <a:avLst/>
          </a:prstGeom>
          <a:noFill/>
          <a:ln w="9525">
            <a:solidFill>
              <a:srgbClr val="FF9933"/>
            </a:solidFill>
            <a:miter lim="800000"/>
            <a:headEnd/>
            <a:tailEnd type="triangle" w="med" len="med"/>
          </a:ln>
          <a:effectLst/>
        </p:spPr>
        <p:txBody>
          <a:bodyPr wrap="none"/>
          <a:lstStyle/>
          <a:p>
            <a:endParaRPr lang="en-US"/>
          </a:p>
        </p:txBody>
      </p:sp>
      <p:sp>
        <p:nvSpPr>
          <p:cNvPr id="259092" name="Text Box 20"/>
          <p:cNvSpPr txBox="1">
            <a:spLocks noChangeArrowheads="1"/>
          </p:cNvSpPr>
          <p:nvPr/>
        </p:nvSpPr>
        <p:spPr bwMode="auto">
          <a:xfrm>
            <a:off x="7947025" y="3260725"/>
            <a:ext cx="184150" cy="336550"/>
          </a:xfrm>
          <a:prstGeom prst="rect">
            <a:avLst/>
          </a:prstGeom>
          <a:noFill/>
          <a:ln w="9525">
            <a:noFill/>
            <a:miter lim="800000"/>
            <a:headEnd/>
            <a:tailEnd/>
          </a:ln>
          <a:effectLst/>
        </p:spPr>
        <p:txBody>
          <a:bodyPr wrap="none">
            <a:spAutoFit/>
          </a:bodyPr>
          <a:lstStyle/>
          <a:p>
            <a:endParaRPr lang="en-US"/>
          </a:p>
        </p:txBody>
      </p:sp>
      <p:sp>
        <p:nvSpPr>
          <p:cNvPr id="259093" name="Text Box 21"/>
          <p:cNvSpPr txBox="1">
            <a:spLocks noChangeArrowheads="1"/>
          </p:cNvSpPr>
          <p:nvPr/>
        </p:nvSpPr>
        <p:spPr bwMode="auto">
          <a:xfrm>
            <a:off x="6851650" y="2824163"/>
            <a:ext cx="430213" cy="336550"/>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9094" name="Line 22"/>
          <p:cNvSpPr>
            <a:spLocks noChangeShapeType="1"/>
          </p:cNvSpPr>
          <p:nvPr/>
        </p:nvSpPr>
        <p:spPr bwMode="auto">
          <a:xfrm>
            <a:off x="6157913" y="3440113"/>
            <a:ext cx="101600" cy="101600"/>
          </a:xfrm>
          <a:prstGeom prst="line">
            <a:avLst/>
          </a:prstGeom>
          <a:noFill/>
          <a:ln w="9525">
            <a:solidFill>
              <a:schemeClr val="accent2"/>
            </a:solidFill>
            <a:miter lim="800000"/>
            <a:headEnd/>
            <a:tailEnd type="triangle" w="med" len="med"/>
          </a:ln>
          <a:effectLst/>
        </p:spPr>
        <p:txBody>
          <a:bodyPr wrap="none"/>
          <a:lstStyle/>
          <a:p>
            <a:endParaRPr lang="en-US"/>
          </a:p>
        </p:txBody>
      </p:sp>
      <p:sp>
        <p:nvSpPr>
          <p:cNvPr id="259095" name="Line 23"/>
          <p:cNvSpPr>
            <a:spLocks noChangeShapeType="1"/>
          </p:cNvSpPr>
          <p:nvPr/>
        </p:nvSpPr>
        <p:spPr bwMode="auto">
          <a:xfrm flipH="1" flipV="1">
            <a:off x="6316663" y="3570288"/>
            <a:ext cx="76200" cy="112712"/>
          </a:xfrm>
          <a:prstGeom prst="line">
            <a:avLst/>
          </a:prstGeom>
          <a:noFill/>
          <a:ln w="9525">
            <a:solidFill>
              <a:schemeClr val="accent2"/>
            </a:solidFill>
            <a:miter lim="800000"/>
            <a:headEnd/>
            <a:tailEnd type="triangle" w="med" len="med"/>
          </a:ln>
          <a:effectLst/>
        </p:spPr>
        <p:txBody>
          <a:bodyPr wrap="none"/>
          <a:lstStyle/>
          <a:p>
            <a:endParaRPr lang="en-US"/>
          </a:p>
        </p:txBody>
      </p:sp>
      <p:sp>
        <p:nvSpPr>
          <p:cNvPr id="259096" name="Text Box 24"/>
          <p:cNvSpPr txBox="1">
            <a:spLocks noChangeArrowheads="1"/>
          </p:cNvSpPr>
          <p:nvPr/>
        </p:nvSpPr>
        <p:spPr bwMode="auto">
          <a:xfrm>
            <a:off x="6318250" y="3452813"/>
            <a:ext cx="414338" cy="336550"/>
          </a:xfrm>
          <a:prstGeom prst="rect">
            <a:avLst/>
          </a:prstGeom>
          <a:noFill/>
          <a:ln w="9525">
            <a:noFill/>
            <a:miter lim="800000"/>
            <a:headEnd/>
            <a:tailEnd/>
          </a:ln>
          <a:effectLst/>
        </p:spPr>
        <p:txBody>
          <a:bodyPr wrap="none">
            <a:spAutoFit/>
          </a:bodyPr>
          <a:lstStyle/>
          <a:p>
            <a:r>
              <a:rPr lang="en-US">
                <a:sym typeface="Symbol" pitchFamily="18" charset="2"/>
              </a:rPr>
              <a:t></a:t>
            </a:r>
          </a:p>
        </p:txBody>
      </p:sp>
      <p:graphicFrame>
        <p:nvGraphicFramePr>
          <p:cNvPr id="259098" name="Object 26"/>
          <p:cNvGraphicFramePr>
            <a:graphicFrameLocks noChangeAspect="1"/>
          </p:cNvGraphicFramePr>
          <p:nvPr/>
        </p:nvGraphicFramePr>
        <p:xfrm>
          <a:off x="388938" y="1517650"/>
          <a:ext cx="4337050" cy="3259138"/>
        </p:xfrm>
        <a:graphic>
          <a:graphicData uri="http://schemas.openxmlformats.org/presentationml/2006/ole">
            <mc:AlternateContent xmlns:mc="http://schemas.openxmlformats.org/markup-compatibility/2006">
              <mc:Choice xmlns:v="urn:schemas-microsoft-com:vml" Requires="v">
                <p:oleObj spid="_x0000_s259102" name="Equation" r:id="rId3" imgW="2197080" imgH="1650960" progId="Equation.3">
                  <p:embed/>
                </p:oleObj>
              </mc:Choice>
              <mc:Fallback>
                <p:oleObj name="Equation" r:id="rId3" imgW="2197080" imgH="1650960" progId="Equation.3">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938" y="1517650"/>
                        <a:ext cx="4337050" cy="325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t>Charge in Closed Surface</a:t>
            </a:r>
          </a:p>
        </p:txBody>
      </p:sp>
      <p:sp>
        <p:nvSpPr>
          <p:cNvPr id="167939" name="Rectangle 3"/>
          <p:cNvSpPr>
            <a:spLocks noGrp="1" noChangeArrowheads="1"/>
          </p:cNvSpPr>
          <p:nvPr>
            <p:ph type="body" idx="1"/>
          </p:nvPr>
        </p:nvSpPr>
        <p:spPr>
          <a:xfrm>
            <a:off x="457200" y="5432425"/>
            <a:ext cx="8229600" cy="693738"/>
          </a:xfrm>
        </p:spPr>
        <p:txBody>
          <a:bodyPr/>
          <a:lstStyle/>
          <a:p>
            <a:endParaRPr lang="en-US"/>
          </a:p>
        </p:txBody>
      </p:sp>
      <p:grpSp>
        <p:nvGrpSpPr>
          <p:cNvPr id="167950" name="Group 14"/>
          <p:cNvGrpSpPr>
            <a:grpSpLocks/>
          </p:cNvGrpSpPr>
          <p:nvPr/>
        </p:nvGrpSpPr>
        <p:grpSpPr bwMode="auto">
          <a:xfrm>
            <a:off x="444500" y="1803400"/>
            <a:ext cx="5651500" cy="3035300"/>
            <a:chOff x="280" y="1136"/>
            <a:chExt cx="3560" cy="1912"/>
          </a:xfrm>
        </p:grpSpPr>
        <p:sp>
          <p:nvSpPr>
            <p:cNvPr id="167948" name="Oval 12"/>
            <p:cNvSpPr>
              <a:spLocks noChangeArrowheads="1"/>
            </p:cNvSpPr>
            <p:nvPr/>
          </p:nvSpPr>
          <p:spPr bwMode="auto">
            <a:xfrm>
              <a:off x="1872" y="1136"/>
              <a:ext cx="1968" cy="1912"/>
            </a:xfrm>
            <a:prstGeom prst="ellipse">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167941" name="Freeform 5"/>
            <p:cNvSpPr>
              <a:spLocks/>
            </p:cNvSpPr>
            <p:nvPr/>
          </p:nvSpPr>
          <p:spPr bwMode="auto">
            <a:xfrm>
              <a:off x="1408" y="1399"/>
              <a:ext cx="558" cy="228"/>
            </a:xfrm>
            <a:custGeom>
              <a:avLst/>
              <a:gdLst/>
              <a:ahLst/>
              <a:cxnLst>
                <a:cxn ang="0">
                  <a:pos x="558" y="228"/>
                </a:cxn>
                <a:cxn ang="0">
                  <a:pos x="329" y="73"/>
                </a:cxn>
                <a:cxn ang="0">
                  <a:pos x="338" y="201"/>
                </a:cxn>
                <a:cxn ang="0">
                  <a:pos x="0" y="0"/>
                </a:cxn>
              </a:cxnLst>
              <a:rect l="0" t="0" r="r" b="b"/>
              <a:pathLst>
                <a:path w="558" h="228">
                  <a:moveTo>
                    <a:pt x="558" y="228"/>
                  </a:moveTo>
                  <a:cubicBezTo>
                    <a:pt x="462" y="152"/>
                    <a:pt x="366" y="77"/>
                    <a:pt x="329" y="73"/>
                  </a:cubicBezTo>
                  <a:cubicBezTo>
                    <a:pt x="292" y="69"/>
                    <a:pt x="393" y="213"/>
                    <a:pt x="338" y="201"/>
                  </a:cubicBezTo>
                  <a:cubicBezTo>
                    <a:pt x="283" y="189"/>
                    <a:pt x="141" y="94"/>
                    <a:pt x="0" y="0"/>
                  </a:cubicBezTo>
                </a:path>
              </a:pathLst>
            </a:custGeom>
            <a:noFill/>
            <a:ln w="9525" cap="flat" cmpd="sng">
              <a:solidFill>
                <a:schemeClr val="tx1"/>
              </a:solidFill>
              <a:prstDash val="solid"/>
              <a:miter lim="800000"/>
              <a:headEnd type="triangle" w="med" len="med"/>
              <a:tailEnd type="none" w="med" len="med"/>
            </a:ln>
            <a:effectLst/>
          </p:spPr>
          <p:txBody>
            <a:bodyPr wrap="none"/>
            <a:lstStyle/>
            <a:p>
              <a:endParaRPr lang="en-US"/>
            </a:p>
          </p:txBody>
        </p:sp>
        <p:sp>
          <p:nvSpPr>
            <p:cNvPr id="167942" name="Text Box 6"/>
            <p:cNvSpPr txBox="1">
              <a:spLocks noChangeArrowheads="1"/>
            </p:cNvSpPr>
            <p:nvPr/>
          </p:nvSpPr>
          <p:spPr bwMode="auto">
            <a:xfrm>
              <a:off x="280" y="1199"/>
              <a:ext cx="1558" cy="212"/>
            </a:xfrm>
            <a:prstGeom prst="rect">
              <a:avLst/>
            </a:prstGeom>
            <a:noFill/>
            <a:ln w="9525">
              <a:noFill/>
              <a:miter lim="800000"/>
              <a:headEnd/>
              <a:tailEnd/>
            </a:ln>
            <a:effectLst/>
          </p:spPr>
          <p:txBody>
            <a:bodyPr wrap="none">
              <a:spAutoFit/>
            </a:bodyPr>
            <a:lstStyle/>
            <a:p>
              <a:r>
                <a:rPr lang="en-US"/>
                <a:t>Spherical Closed Surface</a:t>
              </a:r>
            </a:p>
          </p:txBody>
        </p:sp>
        <p:sp>
          <p:nvSpPr>
            <p:cNvPr id="167944" name="Text Box 8"/>
            <p:cNvSpPr txBox="1">
              <a:spLocks noChangeArrowheads="1"/>
            </p:cNvSpPr>
            <p:nvPr/>
          </p:nvSpPr>
          <p:spPr bwMode="auto">
            <a:xfrm>
              <a:off x="2859" y="2260"/>
              <a:ext cx="216" cy="212"/>
            </a:xfrm>
            <a:prstGeom prst="rect">
              <a:avLst/>
            </a:prstGeom>
            <a:noFill/>
            <a:ln w="9525">
              <a:noFill/>
              <a:miter lim="800000"/>
              <a:headEnd/>
              <a:tailEnd/>
            </a:ln>
            <a:effectLst/>
          </p:spPr>
          <p:txBody>
            <a:bodyPr wrap="none">
              <a:spAutoFit/>
            </a:bodyPr>
            <a:lstStyle/>
            <a:p>
              <a:r>
                <a:rPr lang="en-US"/>
                <a:t>Q</a:t>
              </a:r>
            </a:p>
          </p:txBody>
        </p:sp>
        <p:sp>
          <p:nvSpPr>
            <p:cNvPr id="167945" name="Line 9"/>
            <p:cNvSpPr>
              <a:spLocks noChangeShapeType="1"/>
            </p:cNvSpPr>
            <p:nvPr/>
          </p:nvSpPr>
          <p:spPr bwMode="auto">
            <a:xfrm flipH="1" flipV="1">
              <a:off x="2194" y="1399"/>
              <a:ext cx="704" cy="695"/>
            </a:xfrm>
            <a:prstGeom prst="line">
              <a:avLst/>
            </a:prstGeom>
            <a:noFill/>
            <a:ln w="9525">
              <a:solidFill>
                <a:schemeClr val="tx1"/>
              </a:solidFill>
              <a:prstDash val="dash"/>
              <a:miter lim="800000"/>
              <a:headEnd/>
              <a:tailEnd type="triangle" w="med" len="med"/>
            </a:ln>
            <a:effectLst/>
          </p:spPr>
          <p:txBody>
            <a:bodyPr wrap="none"/>
            <a:lstStyle/>
            <a:p>
              <a:endParaRPr lang="en-US"/>
            </a:p>
          </p:txBody>
        </p:sp>
        <p:sp>
          <p:nvSpPr>
            <p:cNvPr id="167943" name="Oval 7"/>
            <p:cNvSpPr>
              <a:spLocks noChangeArrowheads="1"/>
            </p:cNvSpPr>
            <p:nvPr/>
          </p:nvSpPr>
          <p:spPr bwMode="auto">
            <a:xfrm>
              <a:off x="2743" y="1948"/>
              <a:ext cx="311" cy="274"/>
            </a:xfrm>
            <a:prstGeom prst="ellipse">
              <a:avLst/>
            </a:prstGeom>
            <a:gradFill rotWithShape="1">
              <a:gsLst>
                <a:gs pos="0">
                  <a:srgbClr val="FFCC99">
                    <a:gamma/>
                    <a:shade val="46275"/>
                    <a:invGamma/>
                  </a:srgbClr>
                </a:gs>
                <a:gs pos="50000">
                  <a:srgbClr val="FFCC99"/>
                </a:gs>
                <a:gs pos="100000">
                  <a:srgbClr val="FFCC99">
                    <a:gamma/>
                    <a:shade val="46275"/>
                    <a:invGamma/>
                  </a:srgbClr>
                </a:gs>
              </a:gsLst>
              <a:lin ang="18900000" scaled="1"/>
            </a:gradFill>
            <a:ln w="9525">
              <a:noFill/>
              <a:miter lim="800000"/>
              <a:headEnd/>
              <a:tailEnd/>
            </a:ln>
            <a:effectLst/>
          </p:spPr>
          <p:txBody>
            <a:bodyPr wrap="none" anchor="ctr"/>
            <a:lstStyle/>
            <a:p>
              <a:pPr algn="ctr"/>
              <a:r>
                <a:rPr lang="en-US"/>
                <a:t>+</a:t>
              </a:r>
            </a:p>
          </p:txBody>
        </p:sp>
        <p:sp>
          <p:nvSpPr>
            <p:cNvPr id="167946" name="Text Box 10"/>
            <p:cNvSpPr txBox="1">
              <a:spLocks noChangeArrowheads="1"/>
            </p:cNvSpPr>
            <p:nvPr/>
          </p:nvSpPr>
          <p:spPr bwMode="auto">
            <a:xfrm>
              <a:off x="2340" y="1657"/>
              <a:ext cx="159" cy="212"/>
            </a:xfrm>
            <a:prstGeom prst="rect">
              <a:avLst/>
            </a:prstGeom>
            <a:noFill/>
            <a:ln w="9525">
              <a:noFill/>
              <a:miter lim="800000"/>
              <a:headEnd/>
              <a:tailEnd/>
            </a:ln>
            <a:effectLst/>
          </p:spPr>
          <p:txBody>
            <a:bodyPr wrap="none">
              <a:spAutoFit/>
            </a:bodyPr>
            <a:lstStyle/>
            <a:p>
              <a:r>
                <a:rPr lang="en-US"/>
                <a:t>r</a:t>
              </a:r>
            </a:p>
          </p:txBody>
        </p:sp>
        <p:sp>
          <p:nvSpPr>
            <p:cNvPr id="167949" name="Freeform 13"/>
            <p:cNvSpPr>
              <a:spLocks/>
            </p:cNvSpPr>
            <p:nvPr/>
          </p:nvSpPr>
          <p:spPr bwMode="auto">
            <a:xfrm>
              <a:off x="2918" y="2461"/>
              <a:ext cx="763" cy="371"/>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42" name="Group 41"/>
          <p:cNvGrpSpPr/>
          <p:nvPr/>
        </p:nvGrpSpPr>
        <p:grpSpPr>
          <a:xfrm>
            <a:off x="3494377" y="1880536"/>
            <a:ext cx="2616201" cy="3652046"/>
            <a:chOff x="5891213" y="1783554"/>
            <a:chExt cx="2616201" cy="3652046"/>
          </a:xfrm>
        </p:grpSpPr>
        <p:sp>
          <p:nvSpPr>
            <p:cNvPr id="5" name="Oval 49"/>
            <p:cNvSpPr>
              <a:spLocks noChangeArrowheads="1"/>
            </p:cNvSpPr>
            <p:nvPr/>
          </p:nvSpPr>
          <p:spPr bwMode="auto">
            <a:xfrm>
              <a:off x="6677026" y="4368800"/>
              <a:ext cx="847725" cy="88900"/>
            </a:xfrm>
            <a:prstGeom prst="ellipse">
              <a:avLst/>
            </a:prstGeom>
            <a:noFill/>
            <a:ln w="9525">
              <a:solidFill>
                <a:schemeClr val="tx1"/>
              </a:solidFill>
              <a:miter lim="800000"/>
              <a:headEnd/>
              <a:tailEnd/>
            </a:ln>
            <a:effectLst/>
          </p:spPr>
          <p:txBody>
            <a:bodyPr wrap="none" anchor="ctr"/>
            <a:lstStyle/>
            <a:p>
              <a:endParaRPr lang="en-US"/>
            </a:p>
          </p:txBody>
        </p:sp>
        <p:sp>
          <p:nvSpPr>
            <p:cNvPr id="6" name="Line 40"/>
            <p:cNvSpPr>
              <a:spLocks noChangeShapeType="1"/>
            </p:cNvSpPr>
            <p:nvPr/>
          </p:nvSpPr>
          <p:spPr bwMode="auto">
            <a:xfrm>
              <a:off x="7088188" y="4914900"/>
              <a:ext cx="1143000"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7" name="Line 41"/>
            <p:cNvSpPr>
              <a:spLocks noChangeShapeType="1"/>
            </p:cNvSpPr>
            <p:nvPr/>
          </p:nvSpPr>
          <p:spPr bwMode="auto">
            <a:xfrm flipH="1">
              <a:off x="5916613" y="4914900"/>
              <a:ext cx="1185863"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8" name="Line 42"/>
            <p:cNvSpPr>
              <a:spLocks noChangeShapeType="1"/>
            </p:cNvSpPr>
            <p:nvPr/>
          </p:nvSpPr>
          <p:spPr bwMode="auto">
            <a:xfrm flipH="1" flipV="1">
              <a:off x="6411913" y="4872038"/>
              <a:ext cx="65722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9" name="Line 43"/>
            <p:cNvSpPr>
              <a:spLocks noChangeShapeType="1"/>
            </p:cNvSpPr>
            <p:nvPr/>
          </p:nvSpPr>
          <p:spPr bwMode="auto">
            <a:xfrm flipV="1">
              <a:off x="7107238" y="4867275"/>
              <a:ext cx="33337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0" name="Line 32"/>
            <p:cNvSpPr>
              <a:spLocks noChangeShapeType="1"/>
            </p:cNvSpPr>
            <p:nvPr/>
          </p:nvSpPr>
          <p:spPr bwMode="auto">
            <a:xfrm>
              <a:off x="7088188" y="2578100"/>
              <a:ext cx="1143000"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11" name="Line 33"/>
            <p:cNvSpPr>
              <a:spLocks noChangeShapeType="1"/>
            </p:cNvSpPr>
            <p:nvPr/>
          </p:nvSpPr>
          <p:spPr bwMode="auto">
            <a:xfrm flipH="1">
              <a:off x="5916613" y="2578100"/>
              <a:ext cx="1185863"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12" name="Line 34"/>
            <p:cNvSpPr>
              <a:spLocks noChangeShapeType="1"/>
            </p:cNvSpPr>
            <p:nvPr/>
          </p:nvSpPr>
          <p:spPr bwMode="auto">
            <a:xfrm flipH="1" flipV="1">
              <a:off x="6411913" y="2535238"/>
              <a:ext cx="65722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3" name="Line 35"/>
            <p:cNvSpPr>
              <a:spLocks noChangeShapeType="1"/>
            </p:cNvSpPr>
            <p:nvPr/>
          </p:nvSpPr>
          <p:spPr bwMode="auto">
            <a:xfrm flipV="1">
              <a:off x="7107238" y="2530475"/>
              <a:ext cx="33337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4" name="Line 20"/>
            <p:cNvSpPr>
              <a:spLocks noChangeShapeType="1"/>
            </p:cNvSpPr>
            <p:nvPr/>
          </p:nvSpPr>
          <p:spPr bwMode="auto">
            <a:xfrm>
              <a:off x="7062788" y="3327400"/>
              <a:ext cx="1143000"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15" name="Line 21"/>
            <p:cNvSpPr>
              <a:spLocks noChangeShapeType="1"/>
            </p:cNvSpPr>
            <p:nvPr/>
          </p:nvSpPr>
          <p:spPr bwMode="auto">
            <a:xfrm flipH="1">
              <a:off x="5891213" y="3327400"/>
              <a:ext cx="1185863"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16" name="Line 22"/>
            <p:cNvSpPr>
              <a:spLocks noChangeShapeType="1"/>
            </p:cNvSpPr>
            <p:nvPr/>
          </p:nvSpPr>
          <p:spPr bwMode="auto">
            <a:xfrm flipH="1" flipV="1">
              <a:off x="6386513" y="3284538"/>
              <a:ext cx="65722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7" name="Line 23"/>
            <p:cNvSpPr>
              <a:spLocks noChangeShapeType="1"/>
            </p:cNvSpPr>
            <p:nvPr/>
          </p:nvSpPr>
          <p:spPr bwMode="auto">
            <a:xfrm flipV="1">
              <a:off x="7081838" y="3279775"/>
              <a:ext cx="33337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18" name="Line 12"/>
            <p:cNvSpPr>
              <a:spLocks noChangeShapeType="1"/>
            </p:cNvSpPr>
            <p:nvPr/>
          </p:nvSpPr>
          <p:spPr bwMode="auto">
            <a:xfrm>
              <a:off x="7062788" y="3987800"/>
              <a:ext cx="1143000"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19" name="Line 17"/>
            <p:cNvSpPr>
              <a:spLocks noChangeShapeType="1"/>
            </p:cNvSpPr>
            <p:nvPr/>
          </p:nvSpPr>
          <p:spPr bwMode="auto">
            <a:xfrm flipH="1">
              <a:off x="5891213" y="3987800"/>
              <a:ext cx="1185863" cy="285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20" name="Line 18"/>
            <p:cNvSpPr>
              <a:spLocks noChangeShapeType="1"/>
            </p:cNvSpPr>
            <p:nvPr/>
          </p:nvSpPr>
          <p:spPr bwMode="auto">
            <a:xfrm flipH="1" flipV="1">
              <a:off x="6386513" y="3944938"/>
              <a:ext cx="65722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21" name="Line 19"/>
            <p:cNvSpPr>
              <a:spLocks noChangeShapeType="1"/>
            </p:cNvSpPr>
            <p:nvPr/>
          </p:nvSpPr>
          <p:spPr bwMode="auto">
            <a:xfrm flipV="1">
              <a:off x="7081838" y="3940175"/>
              <a:ext cx="333375" cy="42862"/>
            </a:xfrm>
            <a:prstGeom prst="line">
              <a:avLst/>
            </a:prstGeom>
            <a:noFill/>
            <a:ln w="9525">
              <a:solidFill>
                <a:srgbClr val="FF0000"/>
              </a:solidFill>
              <a:miter lim="800000"/>
              <a:headEnd/>
              <a:tailEnd type="triangle" w="med" len="med"/>
            </a:ln>
            <a:effectLst/>
          </p:spPr>
          <p:txBody>
            <a:bodyPr wrap="none"/>
            <a:lstStyle/>
            <a:p>
              <a:endParaRPr lang="en-US"/>
            </a:p>
          </p:txBody>
        </p:sp>
        <p:sp>
          <p:nvSpPr>
            <p:cNvPr id="22" name="AutoShape 10"/>
            <p:cNvSpPr>
              <a:spLocks noChangeArrowheads="1"/>
            </p:cNvSpPr>
            <p:nvPr/>
          </p:nvSpPr>
          <p:spPr bwMode="auto">
            <a:xfrm>
              <a:off x="6972301" y="3576638"/>
              <a:ext cx="203200" cy="1858962"/>
            </a:xfrm>
            <a:prstGeom prst="can">
              <a:avLst>
                <a:gd name="adj" fmla="val 17153"/>
              </a:avLst>
            </a:prstGeom>
            <a:solidFill>
              <a:srgbClr val="FF9900"/>
            </a:solidFill>
            <a:ln w="9525">
              <a:solidFill>
                <a:schemeClr val="tx1"/>
              </a:solidFill>
              <a:miter lim="800000"/>
              <a:headEnd/>
              <a:tailEnd/>
            </a:ln>
            <a:effectLst/>
          </p:spPr>
          <p:txBody>
            <a:bodyPr wrap="none" anchor="ctr"/>
            <a:lstStyle/>
            <a:p>
              <a:endParaRPr lang="en-US"/>
            </a:p>
          </p:txBody>
        </p:sp>
        <p:sp>
          <p:nvSpPr>
            <p:cNvPr id="23" name="AutoShape 8"/>
            <p:cNvSpPr>
              <a:spLocks noChangeArrowheads="1"/>
            </p:cNvSpPr>
            <p:nvPr/>
          </p:nvSpPr>
          <p:spPr bwMode="auto">
            <a:xfrm>
              <a:off x="6673851" y="3586163"/>
              <a:ext cx="850900" cy="877887"/>
            </a:xfrm>
            <a:prstGeom prst="can">
              <a:avLst>
                <a:gd name="adj" fmla="val 13451"/>
              </a:avLst>
            </a:prstGeom>
            <a:solidFill>
              <a:schemeClr val="accent1">
                <a:alpha val="58000"/>
              </a:schemeClr>
            </a:solidFill>
            <a:ln w="9525">
              <a:solidFill>
                <a:schemeClr val="tx1"/>
              </a:solidFill>
              <a:miter lim="800000"/>
              <a:headEnd/>
              <a:tailEnd/>
            </a:ln>
            <a:effectLst/>
          </p:spPr>
          <p:txBody>
            <a:bodyPr wrap="none" anchor="ctr"/>
            <a:lstStyle/>
            <a:p>
              <a:endParaRPr lang="en-US"/>
            </a:p>
          </p:txBody>
        </p:sp>
        <p:sp>
          <p:nvSpPr>
            <p:cNvPr id="24" name="AutoShape 9"/>
            <p:cNvSpPr>
              <a:spLocks noChangeArrowheads="1"/>
            </p:cNvSpPr>
            <p:nvPr/>
          </p:nvSpPr>
          <p:spPr bwMode="auto">
            <a:xfrm>
              <a:off x="6972301" y="1783554"/>
              <a:ext cx="203200" cy="1858962"/>
            </a:xfrm>
            <a:prstGeom prst="can">
              <a:avLst>
                <a:gd name="adj" fmla="val 17153"/>
              </a:avLst>
            </a:prstGeom>
            <a:solidFill>
              <a:srgbClr val="FF9900"/>
            </a:solidFill>
            <a:ln w="9525">
              <a:solidFill>
                <a:schemeClr val="tx1"/>
              </a:solidFill>
              <a:miter lim="800000"/>
              <a:headEnd/>
              <a:tailEnd/>
            </a:ln>
            <a:effectLst/>
          </p:spPr>
          <p:txBody>
            <a:bodyPr wrap="none" anchor="ctr"/>
            <a:lstStyle/>
            <a:p>
              <a:endParaRPr lang="en-US"/>
            </a:p>
          </p:txBody>
        </p:sp>
        <p:sp>
          <p:nvSpPr>
            <p:cNvPr id="25" name="Line 13"/>
            <p:cNvSpPr>
              <a:spLocks noChangeShapeType="1"/>
            </p:cNvSpPr>
            <p:nvPr/>
          </p:nvSpPr>
          <p:spPr bwMode="auto">
            <a:xfrm>
              <a:off x="7100888" y="4022725"/>
              <a:ext cx="138113" cy="88900"/>
            </a:xfrm>
            <a:prstGeom prst="line">
              <a:avLst/>
            </a:prstGeom>
            <a:noFill/>
            <a:ln w="9525">
              <a:solidFill>
                <a:srgbClr val="FF0000"/>
              </a:solidFill>
              <a:miter lim="800000"/>
              <a:headEnd/>
              <a:tailEnd type="triangle" w="med" len="med"/>
            </a:ln>
            <a:effectLst/>
          </p:spPr>
          <p:txBody>
            <a:bodyPr wrap="none"/>
            <a:lstStyle/>
            <a:p>
              <a:endParaRPr lang="en-US"/>
            </a:p>
          </p:txBody>
        </p:sp>
        <p:sp>
          <p:nvSpPr>
            <p:cNvPr id="26" name="Line 16"/>
            <p:cNvSpPr>
              <a:spLocks noChangeShapeType="1"/>
            </p:cNvSpPr>
            <p:nvPr/>
          </p:nvSpPr>
          <p:spPr bwMode="auto">
            <a:xfrm flipH="1">
              <a:off x="6900863" y="4025900"/>
              <a:ext cx="127000" cy="90487"/>
            </a:xfrm>
            <a:prstGeom prst="line">
              <a:avLst/>
            </a:prstGeom>
            <a:noFill/>
            <a:ln w="9525">
              <a:solidFill>
                <a:srgbClr val="FF0000"/>
              </a:solidFill>
              <a:miter lim="800000"/>
              <a:headEnd/>
              <a:tailEnd type="triangle" w="med" len="med"/>
            </a:ln>
            <a:effectLst/>
          </p:spPr>
          <p:txBody>
            <a:bodyPr wrap="none"/>
            <a:lstStyle/>
            <a:p>
              <a:endParaRPr lang="en-US"/>
            </a:p>
          </p:txBody>
        </p:sp>
        <p:sp>
          <p:nvSpPr>
            <p:cNvPr id="27" name="Line 14"/>
            <p:cNvSpPr>
              <a:spLocks noChangeShapeType="1"/>
            </p:cNvSpPr>
            <p:nvPr/>
          </p:nvSpPr>
          <p:spPr bwMode="auto">
            <a:xfrm flipH="1">
              <a:off x="6353176" y="4008438"/>
              <a:ext cx="620713" cy="84137"/>
            </a:xfrm>
            <a:prstGeom prst="line">
              <a:avLst/>
            </a:prstGeom>
            <a:noFill/>
            <a:ln w="9525">
              <a:solidFill>
                <a:srgbClr val="FF0000"/>
              </a:solidFill>
              <a:miter lim="800000"/>
              <a:headEnd/>
              <a:tailEnd type="triangle" w="med" len="med"/>
            </a:ln>
            <a:effectLst/>
          </p:spPr>
          <p:txBody>
            <a:bodyPr wrap="none"/>
            <a:lstStyle/>
            <a:p>
              <a:endParaRPr lang="en-US"/>
            </a:p>
          </p:txBody>
        </p:sp>
        <p:sp>
          <p:nvSpPr>
            <p:cNvPr id="28" name="Line 11"/>
            <p:cNvSpPr>
              <a:spLocks noChangeShapeType="1"/>
            </p:cNvSpPr>
            <p:nvPr/>
          </p:nvSpPr>
          <p:spPr bwMode="auto">
            <a:xfrm>
              <a:off x="7177088" y="4008438"/>
              <a:ext cx="714375" cy="793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29" name="Line 24"/>
            <p:cNvSpPr>
              <a:spLocks noChangeShapeType="1"/>
            </p:cNvSpPr>
            <p:nvPr/>
          </p:nvSpPr>
          <p:spPr bwMode="auto">
            <a:xfrm>
              <a:off x="7100888" y="3362325"/>
              <a:ext cx="138113" cy="88900"/>
            </a:xfrm>
            <a:prstGeom prst="line">
              <a:avLst/>
            </a:prstGeom>
            <a:noFill/>
            <a:ln w="9525">
              <a:solidFill>
                <a:srgbClr val="FF0000"/>
              </a:solidFill>
              <a:miter lim="800000"/>
              <a:headEnd/>
              <a:tailEnd type="triangle" w="med" len="med"/>
            </a:ln>
            <a:effectLst/>
          </p:spPr>
          <p:txBody>
            <a:bodyPr wrap="none"/>
            <a:lstStyle/>
            <a:p>
              <a:endParaRPr lang="en-US"/>
            </a:p>
          </p:txBody>
        </p:sp>
        <p:sp>
          <p:nvSpPr>
            <p:cNvPr id="30" name="Line 25"/>
            <p:cNvSpPr>
              <a:spLocks noChangeShapeType="1"/>
            </p:cNvSpPr>
            <p:nvPr/>
          </p:nvSpPr>
          <p:spPr bwMode="auto">
            <a:xfrm flipH="1">
              <a:off x="6900863" y="3365500"/>
              <a:ext cx="127000" cy="90487"/>
            </a:xfrm>
            <a:prstGeom prst="line">
              <a:avLst/>
            </a:prstGeom>
            <a:noFill/>
            <a:ln w="9525">
              <a:solidFill>
                <a:srgbClr val="FF0000"/>
              </a:solidFill>
              <a:miter lim="800000"/>
              <a:headEnd/>
              <a:tailEnd type="triangle" w="med" len="med"/>
            </a:ln>
            <a:effectLst/>
          </p:spPr>
          <p:txBody>
            <a:bodyPr wrap="none"/>
            <a:lstStyle/>
            <a:p>
              <a:endParaRPr lang="en-US"/>
            </a:p>
          </p:txBody>
        </p:sp>
        <p:sp>
          <p:nvSpPr>
            <p:cNvPr id="31" name="Line 26"/>
            <p:cNvSpPr>
              <a:spLocks noChangeShapeType="1"/>
            </p:cNvSpPr>
            <p:nvPr/>
          </p:nvSpPr>
          <p:spPr bwMode="auto">
            <a:xfrm flipH="1">
              <a:off x="6353176" y="3348038"/>
              <a:ext cx="620713" cy="84137"/>
            </a:xfrm>
            <a:prstGeom prst="line">
              <a:avLst/>
            </a:prstGeom>
            <a:noFill/>
            <a:ln w="9525">
              <a:solidFill>
                <a:srgbClr val="FF0000"/>
              </a:solidFill>
              <a:miter lim="800000"/>
              <a:headEnd/>
              <a:tailEnd type="triangle" w="med" len="med"/>
            </a:ln>
            <a:effectLst/>
          </p:spPr>
          <p:txBody>
            <a:bodyPr wrap="none"/>
            <a:lstStyle/>
            <a:p>
              <a:endParaRPr lang="en-US"/>
            </a:p>
          </p:txBody>
        </p:sp>
        <p:sp>
          <p:nvSpPr>
            <p:cNvPr id="32" name="Line 27"/>
            <p:cNvSpPr>
              <a:spLocks noChangeShapeType="1"/>
            </p:cNvSpPr>
            <p:nvPr/>
          </p:nvSpPr>
          <p:spPr bwMode="auto">
            <a:xfrm>
              <a:off x="7177088" y="3348038"/>
              <a:ext cx="714375" cy="793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33" name="Line 36"/>
            <p:cNvSpPr>
              <a:spLocks noChangeShapeType="1"/>
            </p:cNvSpPr>
            <p:nvPr/>
          </p:nvSpPr>
          <p:spPr bwMode="auto">
            <a:xfrm>
              <a:off x="7126288" y="2613025"/>
              <a:ext cx="138113" cy="88900"/>
            </a:xfrm>
            <a:prstGeom prst="line">
              <a:avLst/>
            </a:prstGeom>
            <a:noFill/>
            <a:ln w="9525">
              <a:solidFill>
                <a:srgbClr val="FF0000"/>
              </a:solidFill>
              <a:miter lim="800000"/>
              <a:headEnd/>
              <a:tailEnd type="triangle" w="med" len="med"/>
            </a:ln>
            <a:effectLst/>
          </p:spPr>
          <p:txBody>
            <a:bodyPr wrap="none"/>
            <a:lstStyle/>
            <a:p>
              <a:endParaRPr lang="en-US"/>
            </a:p>
          </p:txBody>
        </p:sp>
        <p:sp>
          <p:nvSpPr>
            <p:cNvPr id="34" name="Line 37"/>
            <p:cNvSpPr>
              <a:spLocks noChangeShapeType="1"/>
            </p:cNvSpPr>
            <p:nvPr/>
          </p:nvSpPr>
          <p:spPr bwMode="auto">
            <a:xfrm flipH="1">
              <a:off x="6926263" y="2616200"/>
              <a:ext cx="127000" cy="90487"/>
            </a:xfrm>
            <a:prstGeom prst="line">
              <a:avLst/>
            </a:prstGeom>
            <a:noFill/>
            <a:ln w="9525">
              <a:solidFill>
                <a:srgbClr val="FF0000"/>
              </a:solidFill>
              <a:miter lim="800000"/>
              <a:headEnd/>
              <a:tailEnd type="triangle" w="med" len="med"/>
            </a:ln>
            <a:effectLst/>
          </p:spPr>
          <p:txBody>
            <a:bodyPr wrap="none"/>
            <a:lstStyle/>
            <a:p>
              <a:endParaRPr lang="en-US"/>
            </a:p>
          </p:txBody>
        </p:sp>
        <p:sp>
          <p:nvSpPr>
            <p:cNvPr id="35" name="Line 38"/>
            <p:cNvSpPr>
              <a:spLocks noChangeShapeType="1"/>
            </p:cNvSpPr>
            <p:nvPr/>
          </p:nvSpPr>
          <p:spPr bwMode="auto">
            <a:xfrm flipH="1">
              <a:off x="6378576" y="2598738"/>
              <a:ext cx="620713" cy="84137"/>
            </a:xfrm>
            <a:prstGeom prst="line">
              <a:avLst/>
            </a:prstGeom>
            <a:noFill/>
            <a:ln w="9525">
              <a:solidFill>
                <a:srgbClr val="FF0000"/>
              </a:solidFill>
              <a:miter lim="800000"/>
              <a:headEnd/>
              <a:tailEnd type="triangle" w="med" len="med"/>
            </a:ln>
            <a:effectLst/>
          </p:spPr>
          <p:txBody>
            <a:bodyPr wrap="none"/>
            <a:lstStyle/>
            <a:p>
              <a:endParaRPr lang="en-US"/>
            </a:p>
          </p:txBody>
        </p:sp>
        <p:sp>
          <p:nvSpPr>
            <p:cNvPr id="36" name="Line 39"/>
            <p:cNvSpPr>
              <a:spLocks noChangeShapeType="1"/>
            </p:cNvSpPr>
            <p:nvPr/>
          </p:nvSpPr>
          <p:spPr bwMode="auto">
            <a:xfrm>
              <a:off x="7202488" y="2598738"/>
              <a:ext cx="714375" cy="793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37" name="Line 44"/>
            <p:cNvSpPr>
              <a:spLocks noChangeShapeType="1"/>
            </p:cNvSpPr>
            <p:nvPr/>
          </p:nvSpPr>
          <p:spPr bwMode="auto">
            <a:xfrm>
              <a:off x="7126288" y="4949825"/>
              <a:ext cx="138113" cy="88900"/>
            </a:xfrm>
            <a:prstGeom prst="line">
              <a:avLst/>
            </a:prstGeom>
            <a:noFill/>
            <a:ln w="9525">
              <a:solidFill>
                <a:srgbClr val="FF0000"/>
              </a:solidFill>
              <a:miter lim="800000"/>
              <a:headEnd/>
              <a:tailEnd type="triangle" w="med" len="med"/>
            </a:ln>
            <a:effectLst/>
          </p:spPr>
          <p:txBody>
            <a:bodyPr wrap="none"/>
            <a:lstStyle/>
            <a:p>
              <a:endParaRPr lang="en-US"/>
            </a:p>
          </p:txBody>
        </p:sp>
        <p:sp>
          <p:nvSpPr>
            <p:cNvPr id="38" name="Line 45"/>
            <p:cNvSpPr>
              <a:spLocks noChangeShapeType="1"/>
            </p:cNvSpPr>
            <p:nvPr/>
          </p:nvSpPr>
          <p:spPr bwMode="auto">
            <a:xfrm flipH="1">
              <a:off x="6926263" y="4953000"/>
              <a:ext cx="127000" cy="90487"/>
            </a:xfrm>
            <a:prstGeom prst="line">
              <a:avLst/>
            </a:prstGeom>
            <a:noFill/>
            <a:ln w="9525">
              <a:solidFill>
                <a:srgbClr val="FF0000"/>
              </a:solidFill>
              <a:miter lim="800000"/>
              <a:headEnd/>
              <a:tailEnd type="triangle" w="med" len="med"/>
            </a:ln>
            <a:effectLst/>
          </p:spPr>
          <p:txBody>
            <a:bodyPr wrap="none"/>
            <a:lstStyle/>
            <a:p>
              <a:endParaRPr lang="en-US"/>
            </a:p>
          </p:txBody>
        </p:sp>
        <p:sp>
          <p:nvSpPr>
            <p:cNvPr id="39" name="Line 46"/>
            <p:cNvSpPr>
              <a:spLocks noChangeShapeType="1"/>
            </p:cNvSpPr>
            <p:nvPr/>
          </p:nvSpPr>
          <p:spPr bwMode="auto">
            <a:xfrm flipH="1">
              <a:off x="6378576" y="4935538"/>
              <a:ext cx="620713" cy="84137"/>
            </a:xfrm>
            <a:prstGeom prst="line">
              <a:avLst/>
            </a:prstGeom>
            <a:noFill/>
            <a:ln w="9525">
              <a:solidFill>
                <a:srgbClr val="FF0000"/>
              </a:solidFill>
              <a:miter lim="800000"/>
              <a:headEnd/>
              <a:tailEnd type="triangle" w="med" len="med"/>
            </a:ln>
            <a:effectLst/>
          </p:spPr>
          <p:txBody>
            <a:bodyPr wrap="none"/>
            <a:lstStyle/>
            <a:p>
              <a:endParaRPr lang="en-US"/>
            </a:p>
          </p:txBody>
        </p:sp>
        <p:sp>
          <p:nvSpPr>
            <p:cNvPr id="40" name="Line 47"/>
            <p:cNvSpPr>
              <a:spLocks noChangeShapeType="1"/>
            </p:cNvSpPr>
            <p:nvPr/>
          </p:nvSpPr>
          <p:spPr bwMode="auto">
            <a:xfrm>
              <a:off x="7202488" y="4935538"/>
              <a:ext cx="714375" cy="79375"/>
            </a:xfrm>
            <a:prstGeom prst="line">
              <a:avLst/>
            </a:prstGeom>
            <a:noFill/>
            <a:ln w="9525">
              <a:solidFill>
                <a:srgbClr val="FF0000"/>
              </a:solidFill>
              <a:miter lim="800000"/>
              <a:headEnd/>
              <a:tailEnd type="triangle" w="med" len="med"/>
            </a:ln>
            <a:effectLst/>
          </p:spPr>
          <p:txBody>
            <a:bodyPr wrap="none"/>
            <a:lstStyle/>
            <a:p>
              <a:endParaRPr lang="en-US"/>
            </a:p>
          </p:txBody>
        </p:sp>
        <p:sp>
          <p:nvSpPr>
            <p:cNvPr id="41" name="Text Box 48"/>
            <p:cNvSpPr txBox="1">
              <a:spLocks noChangeArrowheads="1"/>
            </p:cNvSpPr>
            <p:nvPr/>
          </p:nvSpPr>
          <p:spPr bwMode="auto">
            <a:xfrm>
              <a:off x="8188326" y="2549525"/>
              <a:ext cx="319088" cy="336550"/>
            </a:xfrm>
            <a:prstGeom prst="rect">
              <a:avLst/>
            </a:prstGeom>
            <a:noFill/>
            <a:ln w="9525">
              <a:noFill/>
              <a:miter lim="800000"/>
              <a:headEnd/>
              <a:tailEnd/>
            </a:ln>
            <a:effectLst/>
          </p:spPr>
          <p:txBody>
            <a:bodyPr wrap="none">
              <a:spAutoFit/>
            </a:bodyPr>
            <a:lstStyle/>
            <a:p>
              <a:r>
                <a:rPr lang="en-US">
                  <a:solidFill>
                    <a:srgbClr val="FF0000"/>
                  </a:solidFill>
                </a:rPr>
                <a:t>E</a:t>
              </a:r>
            </a:p>
          </p:txBody>
        </p:sp>
      </p:grpSp>
      <p:cxnSp>
        <p:nvCxnSpPr>
          <p:cNvPr id="44" name="Straight Arrow Connector 43"/>
          <p:cNvCxnSpPr/>
          <p:nvPr/>
        </p:nvCxnSpPr>
        <p:spPr bwMode="auto">
          <a:xfrm>
            <a:off x="6400800" y="3418449"/>
            <a:ext cx="928468" cy="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6" name="Straight Arrow Connector 45"/>
          <p:cNvCxnSpPr/>
          <p:nvPr/>
        </p:nvCxnSpPr>
        <p:spPr bwMode="auto">
          <a:xfrm>
            <a:off x="6384388" y="3416104"/>
            <a:ext cx="607255" cy="33997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8" name="Straight Arrow Connector 47"/>
          <p:cNvCxnSpPr/>
          <p:nvPr/>
        </p:nvCxnSpPr>
        <p:spPr bwMode="auto">
          <a:xfrm rot="16200000">
            <a:off x="5934221" y="2965939"/>
            <a:ext cx="928468" cy="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49" name="TextBox 48"/>
          <p:cNvSpPr txBox="1"/>
          <p:nvPr/>
        </p:nvSpPr>
        <p:spPr>
          <a:xfrm>
            <a:off x="6541477" y="2278967"/>
            <a:ext cx="287258" cy="338554"/>
          </a:xfrm>
          <a:prstGeom prst="rect">
            <a:avLst/>
          </a:prstGeom>
          <a:noFill/>
        </p:spPr>
        <p:txBody>
          <a:bodyPr wrap="none" rtlCol="0">
            <a:spAutoFit/>
          </a:bodyPr>
          <a:lstStyle/>
          <a:p>
            <a:r>
              <a:rPr lang="en-US" dirty="0" smtClean="0"/>
              <a:t>z</a:t>
            </a:r>
            <a:endParaRPr lang="en-US" dirty="0"/>
          </a:p>
        </p:txBody>
      </p:sp>
      <p:sp>
        <p:nvSpPr>
          <p:cNvPr id="50" name="TextBox 49"/>
          <p:cNvSpPr txBox="1"/>
          <p:nvPr/>
        </p:nvSpPr>
        <p:spPr>
          <a:xfrm>
            <a:off x="7383194" y="3247294"/>
            <a:ext cx="287258" cy="338554"/>
          </a:xfrm>
          <a:prstGeom prst="rect">
            <a:avLst/>
          </a:prstGeom>
          <a:noFill/>
        </p:spPr>
        <p:txBody>
          <a:bodyPr wrap="none" rtlCol="0">
            <a:spAutoFit/>
          </a:bodyPr>
          <a:lstStyle/>
          <a:p>
            <a:r>
              <a:rPr lang="en-US" dirty="0" smtClean="0"/>
              <a:t>y</a:t>
            </a:r>
            <a:endParaRPr lang="en-US" dirty="0"/>
          </a:p>
        </p:txBody>
      </p:sp>
      <p:sp>
        <p:nvSpPr>
          <p:cNvPr id="51" name="TextBox 50"/>
          <p:cNvSpPr txBox="1"/>
          <p:nvPr/>
        </p:nvSpPr>
        <p:spPr>
          <a:xfrm>
            <a:off x="7059637" y="3739662"/>
            <a:ext cx="287258" cy="338554"/>
          </a:xfrm>
          <a:prstGeom prst="rect">
            <a:avLst/>
          </a:prstGeom>
          <a:noFill/>
        </p:spPr>
        <p:txBody>
          <a:bodyPr wrap="none" rtlCol="0">
            <a:spAutoFit/>
          </a:bodyPr>
          <a:lstStyle/>
          <a:p>
            <a:r>
              <a:rPr lang="en-US" dirty="0" smtClean="0"/>
              <a:t>x</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t>Check Element of Area</a:t>
            </a:r>
          </a:p>
        </p:txBody>
      </p:sp>
      <p:sp>
        <p:nvSpPr>
          <p:cNvPr id="259075" name="Line 3"/>
          <p:cNvSpPr>
            <a:spLocks noChangeShapeType="1"/>
          </p:cNvSpPr>
          <p:nvPr/>
        </p:nvSpPr>
        <p:spPr bwMode="auto">
          <a:xfrm>
            <a:off x="4541906" y="1167091"/>
            <a:ext cx="12700" cy="2247900"/>
          </a:xfrm>
          <a:prstGeom prst="line">
            <a:avLst/>
          </a:prstGeom>
          <a:noFill/>
          <a:ln w="9525">
            <a:solidFill>
              <a:schemeClr val="tx1"/>
            </a:solidFill>
            <a:miter lim="800000"/>
            <a:headEnd/>
            <a:tailEnd/>
          </a:ln>
          <a:effectLst/>
        </p:spPr>
        <p:txBody>
          <a:bodyPr wrap="none"/>
          <a:lstStyle/>
          <a:p>
            <a:endParaRPr lang="en-US"/>
          </a:p>
        </p:txBody>
      </p:sp>
      <p:sp>
        <p:nvSpPr>
          <p:cNvPr id="259076" name="Line 4"/>
          <p:cNvSpPr>
            <a:spLocks noChangeShapeType="1"/>
          </p:cNvSpPr>
          <p:nvPr/>
        </p:nvSpPr>
        <p:spPr bwMode="auto">
          <a:xfrm>
            <a:off x="4554606" y="3427691"/>
            <a:ext cx="2451100" cy="0"/>
          </a:xfrm>
          <a:prstGeom prst="line">
            <a:avLst/>
          </a:prstGeom>
          <a:noFill/>
          <a:ln w="9525">
            <a:solidFill>
              <a:schemeClr val="tx1"/>
            </a:solidFill>
            <a:miter lim="800000"/>
            <a:headEnd/>
            <a:tailEnd/>
          </a:ln>
          <a:effectLst/>
        </p:spPr>
        <p:txBody>
          <a:bodyPr wrap="none"/>
          <a:lstStyle/>
          <a:p>
            <a:endParaRPr lang="en-US"/>
          </a:p>
        </p:txBody>
      </p:sp>
      <p:sp>
        <p:nvSpPr>
          <p:cNvPr id="259077" name="Line 5"/>
          <p:cNvSpPr>
            <a:spLocks noChangeShapeType="1"/>
          </p:cNvSpPr>
          <p:nvPr/>
        </p:nvSpPr>
        <p:spPr bwMode="auto">
          <a:xfrm flipH="1">
            <a:off x="3538606" y="3440391"/>
            <a:ext cx="1003300" cy="1638300"/>
          </a:xfrm>
          <a:prstGeom prst="line">
            <a:avLst/>
          </a:prstGeom>
          <a:noFill/>
          <a:ln w="9525">
            <a:solidFill>
              <a:schemeClr val="tx1"/>
            </a:solidFill>
            <a:miter lim="800000"/>
            <a:headEnd/>
            <a:tailEnd/>
          </a:ln>
          <a:effectLst/>
        </p:spPr>
        <p:txBody>
          <a:bodyPr wrap="none"/>
          <a:lstStyle/>
          <a:p>
            <a:endParaRPr lang="en-US"/>
          </a:p>
        </p:txBody>
      </p:sp>
      <p:sp>
        <p:nvSpPr>
          <p:cNvPr id="259078" name="Oval 6"/>
          <p:cNvSpPr>
            <a:spLocks noChangeArrowheads="1"/>
          </p:cNvSpPr>
          <p:nvPr/>
        </p:nvSpPr>
        <p:spPr bwMode="auto">
          <a:xfrm>
            <a:off x="3030606" y="1916391"/>
            <a:ext cx="3124200" cy="2959100"/>
          </a:xfrm>
          <a:prstGeom prst="ellipse">
            <a:avLst/>
          </a:prstGeom>
          <a:solidFill>
            <a:schemeClr val="accent1">
              <a:alpha val="59000"/>
            </a:schemeClr>
          </a:solidFill>
          <a:ln w="9525">
            <a:solidFill>
              <a:schemeClr val="tx1"/>
            </a:solidFill>
            <a:miter lim="800000"/>
            <a:headEnd/>
            <a:tailEnd/>
          </a:ln>
          <a:effectLst/>
        </p:spPr>
        <p:txBody>
          <a:bodyPr wrap="none" anchor="ctr"/>
          <a:lstStyle/>
          <a:p>
            <a:pPr algn="ctr"/>
            <a:endParaRPr lang="en-US"/>
          </a:p>
        </p:txBody>
      </p:sp>
      <p:sp>
        <p:nvSpPr>
          <p:cNvPr id="259079" name="Freeform 7"/>
          <p:cNvSpPr>
            <a:spLocks/>
          </p:cNvSpPr>
          <p:nvPr/>
        </p:nvSpPr>
        <p:spPr bwMode="auto">
          <a:xfrm>
            <a:off x="4567306" y="3965854"/>
            <a:ext cx="1119188" cy="56673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alpha val="85001"/>
            </a:schemeClr>
          </a:solidFill>
          <a:ln w="9525" cap="flat" cmpd="sng">
            <a:noFill/>
            <a:prstDash val="solid"/>
            <a:miter lim="800000"/>
            <a:headEnd type="none" w="med" len="med"/>
            <a:tailEnd type="none" w="med" len="med"/>
          </a:ln>
          <a:effectLst/>
        </p:spPr>
        <p:txBody>
          <a:bodyPr wrap="none"/>
          <a:lstStyle/>
          <a:p>
            <a:endParaRPr lang="en-US"/>
          </a:p>
        </p:txBody>
      </p:sp>
      <p:sp>
        <p:nvSpPr>
          <p:cNvPr id="259080" name="Line 8"/>
          <p:cNvSpPr>
            <a:spLocks noChangeShapeType="1"/>
          </p:cNvSpPr>
          <p:nvPr/>
        </p:nvSpPr>
        <p:spPr bwMode="auto">
          <a:xfrm flipV="1">
            <a:off x="4541906" y="2802216"/>
            <a:ext cx="522288" cy="625475"/>
          </a:xfrm>
          <a:prstGeom prst="line">
            <a:avLst/>
          </a:prstGeom>
          <a:noFill/>
          <a:ln w="9525">
            <a:solidFill>
              <a:srgbClr val="0000FF"/>
            </a:solidFill>
            <a:prstDash val="dash"/>
            <a:miter lim="800000"/>
            <a:headEnd/>
            <a:tailEnd/>
          </a:ln>
          <a:effectLst/>
        </p:spPr>
        <p:txBody>
          <a:bodyPr wrap="none"/>
          <a:lstStyle/>
          <a:p>
            <a:endParaRPr lang="en-US"/>
          </a:p>
        </p:txBody>
      </p:sp>
      <p:sp>
        <p:nvSpPr>
          <p:cNvPr id="259081" name="Text Box 9"/>
          <p:cNvSpPr txBox="1">
            <a:spLocks noChangeArrowheads="1"/>
          </p:cNvSpPr>
          <p:nvPr/>
        </p:nvSpPr>
        <p:spPr bwMode="auto">
          <a:xfrm>
            <a:off x="4081531" y="1265516"/>
            <a:ext cx="285750" cy="336550"/>
          </a:xfrm>
          <a:prstGeom prst="rect">
            <a:avLst/>
          </a:prstGeom>
          <a:noFill/>
          <a:ln w="9525">
            <a:noFill/>
            <a:miter lim="800000"/>
            <a:headEnd/>
            <a:tailEnd/>
          </a:ln>
          <a:effectLst/>
        </p:spPr>
        <p:txBody>
          <a:bodyPr wrap="none">
            <a:spAutoFit/>
          </a:bodyPr>
          <a:lstStyle/>
          <a:p>
            <a:r>
              <a:rPr lang="en-US"/>
              <a:t>z</a:t>
            </a:r>
          </a:p>
        </p:txBody>
      </p:sp>
      <p:sp>
        <p:nvSpPr>
          <p:cNvPr id="259082" name="Text Box 10"/>
          <p:cNvSpPr txBox="1">
            <a:spLocks noChangeArrowheads="1"/>
          </p:cNvSpPr>
          <p:nvPr/>
        </p:nvSpPr>
        <p:spPr bwMode="auto">
          <a:xfrm>
            <a:off x="6799331" y="3500716"/>
            <a:ext cx="285750" cy="336550"/>
          </a:xfrm>
          <a:prstGeom prst="rect">
            <a:avLst/>
          </a:prstGeom>
          <a:noFill/>
          <a:ln w="9525">
            <a:noFill/>
            <a:miter lim="800000"/>
            <a:headEnd/>
            <a:tailEnd/>
          </a:ln>
          <a:effectLst/>
        </p:spPr>
        <p:txBody>
          <a:bodyPr wrap="none">
            <a:spAutoFit/>
          </a:bodyPr>
          <a:lstStyle/>
          <a:p>
            <a:r>
              <a:rPr lang="en-US"/>
              <a:t>x</a:t>
            </a:r>
          </a:p>
        </p:txBody>
      </p:sp>
      <p:sp>
        <p:nvSpPr>
          <p:cNvPr id="259083" name="Text Box 11"/>
          <p:cNvSpPr txBox="1">
            <a:spLocks noChangeArrowheads="1"/>
          </p:cNvSpPr>
          <p:nvPr/>
        </p:nvSpPr>
        <p:spPr bwMode="auto">
          <a:xfrm>
            <a:off x="3510031" y="4999316"/>
            <a:ext cx="285750" cy="336550"/>
          </a:xfrm>
          <a:prstGeom prst="rect">
            <a:avLst/>
          </a:prstGeom>
          <a:noFill/>
          <a:ln w="9525">
            <a:noFill/>
            <a:miter lim="800000"/>
            <a:headEnd/>
            <a:tailEnd/>
          </a:ln>
          <a:effectLst/>
        </p:spPr>
        <p:txBody>
          <a:bodyPr wrap="none">
            <a:spAutoFit/>
          </a:bodyPr>
          <a:lstStyle/>
          <a:p>
            <a:r>
              <a:rPr lang="en-US"/>
              <a:t>y</a:t>
            </a:r>
          </a:p>
        </p:txBody>
      </p:sp>
      <p:sp>
        <p:nvSpPr>
          <p:cNvPr id="259084" name="Line 12"/>
          <p:cNvSpPr>
            <a:spLocks noChangeShapeType="1"/>
          </p:cNvSpPr>
          <p:nvPr/>
        </p:nvSpPr>
        <p:spPr bwMode="auto">
          <a:xfrm>
            <a:off x="4554606" y="3453091"/>
            <a:ext cx="1577975" cy="1071563"/>
          </a:xfrm>
          <a:prstGeom prst="line">
            <a:avLst/>
          </a:prstGeom>
          <a:noFill/>
          <a:ln w="9525">
            <a:solidFill>
              <a:schemeClr val="tx1"/>
            </a:solidFill>
            <a:prstDash val="dash"/>
            <a:miter lim="800000"/>
            <a:headEnd/>
            <a:tailEnd/>
          </a:ln>
          <a:effectLst/>
        </p:spPr>
        <p:txBody>
          <a:bodyPr wrap="none"/>
          <a:lstStyle/>
          <a:p>
            <a:endParaRPr lang="en-US"/>
          </a:p>
        </p:txBody>
      </p:sp>
      <p:sp>
        <p:nvSpPr>
          <p:cNvPr id="259085" name="Oval 13"/>
          <p:cNvSpPr>
            <a:spLocks noChangeArrowheads="1"/>
          </p:cNvSpPr>
          <p:nvPr/>
        </p:nvSpPr>
        <p:spPr bwMode="auto">
          <a:xfrm>
            <a:off x="3221106" y="2538691"/>
            <a:ext cx="2730500" cy="304800"/>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259086" name="Oval 14"/>
          <p:cNvSpPr>
            <a:spLocks noChangeArrowheads="1"/>
          </p:cNvSpPr>
          <p:nvPr/>
        </p:nvSpPr>
        <p:spPr bwMode="auto">
          <a:xfrm>
            <a:off x="4035494" y="1908454"/>
            <a:ext cx="1060450" cy="2962275"/>
          </a:xfrm>
          <a:prstGeom prst="ellipse">
            <a:avLst/>
          </a:prstGeom>
          <a:noFill/>
          <a:ln w="9525">
            <a:solidFill>
              <a:srgbClr val="FF9933"/>
            </a:solidFill>
            <a:prstDash val="dash"/>
            <a:miter lim="800000"/>
            <a:headEnd/>
            <a:tailEnd/>
          </a:ln>
          <a:effectLst/>
        </p:spPr>
        <p:txBody>
          <a:bodyPr wrap="none" anchor="ctr"/>
          <a:lstStyle/>
          <a:p>
            <a:endParaRPr lang="en-US"/>
          </a:p>
        </p:txBody>
      </p:sp>
      <p:sp>
        <p:nvSpPr>
          <p:cNvPr id="259087" name="Oval 15"/>
          <p:cNvSpPr>
            <a:spLocks noChangeArrowheads="1"/>
          </p:cNvSpPr>
          <p:nvPr/>
        </p:nvSpPr>
        <p:spPr bwMode="auto">
          <a:xfrm>
            <a:off x="3838644" y="1900516"/>
            <a:ext cx="1438275" cy="2962275"/>
          </a:xfrm>
          <a:prstGeom prst="ellipse">
            <a:avLst/>
          </a:prstGeom>
          <a:noFill/>
          <a:ln w="9525">
            <a:solidFill>
              <a:srgbClr val="FF9933"/>
            </a:solidFill>
            <a:prstDash val="dash"/>
            <a:miter lim="800000"/>
            <a:headEnd/>
            <a:tailEnd/>
          </a:ln>
          <a:effectLst/>
        </p:spPr>
        <p:txBody>
          <a:bodyPr wrap="none" anchor="ctr"/>
          <a:lstStyle/>
          <a:p>
            <a:endParaRPr lang="en-US"/>
          </a:p>
        </p:txBody>
      </p:sp>
      <p:sp>
        <p:nvSpPr>
          <p:cNvPr id="259088" name="Line 16"/>
          <p:cNvSpPr>
            <a:spLocks noChangeShapeType="1"/>
          </p:cNvSpPr>
          <p:nvPr/>
        </p:nvSpPr>
        <p:spPr bwMode="auto">
          <a:xfrm flipV="1">
            <a:off x="4583181" y="3049866"/>
            <a:ext cx="493713" cy="349250"/>
          </a:xfrm>
          <a:prstGeom prst="line">
            <a:avLst/>
          </a:prstGeom>
          <a:noFill/>
          <a:ln w="9525">
            <a:solidFill>
              <a:srgbClr val="0000FF"/>
            </a:solidFill>
            <a:prstDash val="dash"/>
            <a:miter lim="800000"/>
            <a:headEnd/>
            <a:tailEnd/>
          </a:ln>
          <a:effectLst/>
        </p:spPr>
        <p:txBody>
          <a:bodyPr wrap="none"/>
          <a:lstStyle/>
          <a:p>
            <a:endParaRPr lang="en-US"/>
          </a:p>
        </p:txBody>
      </p:sp>
      <p:sp>
        <p:nvSpPr>
          <p:cNvPr id="259089" name="Freeform 17"/>
          <p:cNvSpPr>
            <a:spLocks/>
          </p:cNvSpPr>
          <p:nvPr/>
        </p:nvSpPr>
        <p:spPr bwMode="auto">
          <a:xfrm>
            <a:off x="5053081" y="2827616"/>
            <a:ext cx="200025" cy="223838"/>
          </a:xfrm>
          <a:custGeom>
            <a:avLst/>
            <a:gdLst/>
            <a:ahLst/>
            <a:cxnLst>
              <a:cxn ang="0">
                <a:pos x="0" y="6"/>
              </a:cxn>
              <a:cxn ang="0">
                <a:pos x="111" y="0"/>
              </a:cxn>
              <a:cxn ang="0">
                <a:pos x="126" y="132"/>
              </a:cxn>
              <a:cxn ang="0">
                <a:pos x="12" y="141"/>
              </a:cxn>
              <a:cxn ang="0">
                <a:pos x="0" y="6"/>
              </a:cxn>
            </a:cxnLst>
            <a:rect l="0" t="0" r="r" b="b"/>
            <a:pathLst>
              <a:path w="126" h="141">
                <a:moveTo>
                  <a:pt x="0" y="6"/>
                </a:moveTo>
                <a:lnTo>
                  <a:pt x="111" y="0"/>
                </a:lnTo>
                <a:lnTo>
                  <a:pt x="126" y="132"/>
                </a:lnTo>
                <a:lnTo>
                  <a:pt x="12" y="141"/>
                </a:lnTo>
                <a:lnTo>
                  <a:pt x="0" y="6"/>
                </a:lnTo>
                <a:close/>
              </a:path>
            </a:pathLst>
          </a:custGeom>
          <a:solidFill>
            <a:srgbClr val="339966"/>
          </a:solidFill>
          <a:ln w="9525" cap="flat" cmpd="sng">
            <a:noFill/>
            <a:prstDash val="solid"/>
            <a:miter lim="800000"/>
            <a:headEnd type="none" w="med" len="med"/>
            <a:tailEnd type="none" w="med" len="med"/>
          </a:ln>
          <a:effectLst/>
        </p:spPr>
        <p:txBody>
          <a:bodyPr wrap="none"/>
          <a:lstStyle/>
          <a:p>
            <a:endParaRPr lang="en-US"/>
          </a:p>
        </p:txBody>
      </p:sp>
      <p:sp>
        <p:nvSpPr>
          <p:cNvPr id="259090" name="Line 18"/>
          <p:cNvSpPr>
            <a:spLocks noChangeShapeType="1"/>
          </p:cNvSpPr>
          <p:nvPr/>
        </p:nvSpPr>
        <p:spPr bwMode="auto">
          <a:xfrm flipV="1">
            <a:off x="4853056" y="2703791"/>
            <a:ext cx="177800" cy="12700"/>
          </a:xfrm>
          <a:prstGeom prst="line">
            <a:avLst/>
          </a:prstGeom>
          <a:noFill/>
          <a:ln w="9525">
            <a:solidFill>
              <a:srgbClr val="FF9933"/>
            </a:solidFill>
            <a:miter lim="800000"/>
            <a:headEnd/>
            <a:tailEnd type="triangle" w="med" len="med"/>
          </a:ln>
          <a:effectLst/>
        </p:spPr>
        <p:txBody>
          <a:bodyPr wrap="none"/>
          <a:lstStyle/>
          <a:p>
            <a:endParaRPr lang="en-US"/>
          </a:p>
        </p:txBody>
      </p:sp>
      <p:sp>
        <p:nvSpPr>
          <p:cNvPr id="259091" name="Line 19"/>
          <p:cNvSpPr>
            <a:spLocks noChangeShapeType="1"/>
          </p:cNvSpPr>
          <p:nvPr/>
        </p:nvSpPr>
        <p:spPr bwMode="auto">
          <a:xfrm flipH="1" flipV="1">
            <a:off x="5194369" y="2689504"/>
            <a:ext cx="177800" cy="12700"/>
          </a:xfrm>
          <a:prstGeom prst="line">
            <a:avLst/>
          </a:prstGeom>
          <a:noFill/>
          <a:ln w="9525">
            <a:solidFill>
              <a:srgbClr val="FF9933"/>
            </a:solidFill>
            <a:miter lim="800000"/>
            <a:headEnd/>
            <a:tailEnd type="triangle" w="med" len="med"/>
          </a:ln>
          <a:effectLst/>
        </p:spPr>
        <p:txBody>
          <a:bodyPr wrap="none"/>
          <a:lstStyle/>
          <a:p>
            <a:endParaRPr lang="en-US"/>
          </a:p>
        </p:txBody>
      </p:sp>
      <p:sp>
        <p:nvSpPr>
          <p:cNvPr id="259092" name="Text Box 20"/>
          <p:cNvSpPr txBox="1">
            <a:spLocks noChangeArrowheads="1"/>
          </p:cNvSpPr>
          <p:nvPr/>
        </p:nvSpPr>
        <p:spPr bwMode="auto">
          <a:xfrm>
            <a:off x="6380231" y="2954616"/>
            <a:ext cx="184150" cy="336550"/>
          </a:xfrm>
          <a:prstGeom prst="rect">
            <a:avLst/>
          </a:prstGeom>
          <a:noFill/>
          <a:ln w="9525">
            <a:noFill/>
            <a:miter lim="800000"/>
            <a:headEnd/>
            <a:tailEnd/>
          </a:ln>
          <a:effectLst/>
        </p:spPr>
        <p:txBody>
          <a:bodyPr wrap="none">
            <a:spAutoFit/>
          </a:bodyPr>
          <a:lstStyle/>
          <a:p>
            <a:endParaRPr lang="en-US"/>
          </a:p>
        </p:txBody>
      </p:sp>
      <p:sp>
        <p:nvSpPr>
          <p:cNvPr id="259093" name="Text Box 21"/>
          <p:cNvSpPr txBox="1">
            <a:spLocks noChangeArrowheads="1"/>
          </p:cNvSpPr>
          <p:nvPr/>
        </p:nvSpPr>
        <p:spPr bwMode="auto">
          <a:xfrm>
            <a:off x="5284856" y="2518054"/>
            <a:ext cx="430213" cy="336550"/>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59094" name="Line 22"/>
          <p:cNvSpPr>
            <a:spLocks noChangeShapeType="1"/>
          </p:cNvSpPr>
          <p:nvPr/>
        </p:nvSpPr>
        <p:spPr bwMode="auto">
          <a:xfrm>
            <a:off x="4591119" y="3134004"/>
            <a:ext cx="101600" cy="101600"/>
          </a:xfrm>
          <a:prstGeom prst="line">
            <a:avLst/>
          </a:prstGeom>
          <a:noFill/>
          <a:ln w="9525">
            <a:solidFill>
              <a:schemeClr val="accent2"/>
            </a:solidFill>
            <a:miter lim="800000"/>
            <a:headEnd/>
            <a:tailEnd type="triangle" w="med" len="med"/>
          </a:ln>
          <a:effectLst/>
        </p:spPr>
        <p:txBody>
          <a:bodyPr wrap="none"/>
          <a:lstStyle/>
          <a:p>
            <a:endParaRPr lang="en-US"/>
          </a:p>
        </p:txBody>
      </p:sp>
      <p:sp>
        <p:nvSpPr>
          <p:cNvPr id="259095" name="Line 23"/>
          <p:cNvSpPr>
            <a:spLocks noChangeShapeType="1"/>
          </p:cNvSpPr>
          <p:nvPr/>
        </p:nvSpPr>
        <p:spPr bwMode="auto">
          <a:xfrm flipH="1" flipV="1">
            <a:off x="4749869" y="3264179"/>
            <a:ext cx="76200" cy="112712"/>
          </a:xfrm>
          <a:prstGeom prst="line">
            <a:avLst/>
          </a:prstGeom>
          <a:noFill/>
          <a:ln w="9525">
            <a:solidFill>
              <a:schemeClr val="accent2"/>
            </a:solidFill>
            <a:miter lim="800000"/>
            <a:headEnd/>
            <a:tailEnd type="triangle" w="med" len="med"/>
          </a:ln>
          <a:effectLst/>
        </p:spPr>
        <p:txBody>
          <a:bodyPr wrap="none"/>
          <a:lstStyle/>
          <a:p>
            <a:endParaRPr lang="en-US"/>
          </a:p>
        </p:txBody>
      </p:sp>
      <p:sp>
        <p:nvSpPr>
          <p:cNvPr id="259096" name="Text Box 24"/>
          <p:cNvSpPr txBox="1">
            <a:spLocks noChangeArrowheads="1"/>
          </p:cNvSpPr>
          <p:nvPr/>
        </p:nvSpPr>
        <p:spPr bwMode="auto">
          <a:xfrm>
            <a:off x="4751456" y="3146704"/>
            <a:ext cx="414338" cy="336550"/>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6" name="Oval 13"/>
          <p:cNvSpPr>
            <a:spLocks noChangeArrowheads="1"/>
          </p:cNvSpPr>
          <p:nvPr/>
        </p:nvSpPr>
        <p:spPr bwMode="auto">
          <a:xfrm>
            <a:off x="3154846" y="2743892"/>
            <a:ext cx="2911474" cy="307561"/>
          </a:xfrm>
          <a:prstGeom prst="ellipse">
            <a:avLst/>
          </a:prstGeom>
          <a:noFill/>
          <a:ln w="6350">
            <a:solidFill>
              <a:schemeClr val="tx1"/>
            </a:solidFill>
            <a:prstDash val="dash"/>
            <a:miter lim="800000"/>
            <a:headEnd/>
            <a:tailEnd/>
          </a:ln>
          <a:effectLst/>
        </p:spPr>
        <p:txBody>
          <a:bodyPr wrap="none" anchor="ctr"/>
          <a:lstStyle/>
          <a:p>
            <a:endParaRPr lang="en-US"/>
          </a:p>
        </p:txBody>
      </p:sp>
    </p:spTree>
    <p:extLst>
      <p:ext uri="{BB962C8B-B14F-4D97-AF65-F5344CB8AC3E}">
        <p14:creationId xmlns:p14="http://schemas.microsoft.com/office/powerpoint/2010/main" val="2133852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t>Check Element of Area</a:t>
            </a:r>
          </a:p>
        </p:txBody>
      </p:sp>
      <p:sp>
        <p:nvSpPr>
          <p:cNvPr id="259075" name="Line 3"/>
          <p:cNvSpPr>
            <a:spLocks noChangeShapeType="1"/>
          </p:cNvSpPr>
          <p:nvPr/>
        </p:nvSpPr>
        <p:spPr bwMode="auto">
          <a:xfrm>
            <a:off x="4541906" y="1167091"/>
            <a:ext cx="12700" cy="2247900"/>
          </a:xfrm>
          <a:prstGeom prst="line">
            <a:avLst/>
          </a:prstGeom>
          <a:noFill/>
          <a:ln w="9525">
            <a:solidFill>
              <a:schemeClr val="tx1"/>
            </a:solidFill>
            <a:miter lim="800000"/>
            <a:headEnd/>
            <a:tailEnd/>
          </a:ln>
          <a:effectLst/>
        </p:spPr>
        <p:txBody>
          <a:bodyPr wrap="none"/>
          <a:lstStyle/>
          <a:p>
            <a:endParaRPr lang="en-US"/>
          </a:p>
        </p:txBody>
      </p:sp>
      <p:sp>
        <p:nvSpPr>
          <p:cNvPr id="259076" name="Line 4"/>
          <p:cNvSpPr>
            <a:spLocks noChangeShapeType="1"/>
          </p:cNvSpPr>
          <p:nvPr/>
        </p:nvSpPr>
        <p:spPr bwMode="auto">
          <a:xfrm>
            <a:off x="4554606" y="3427691"/>
            <a:ext cx="2451100" cy="0"/>
          </a:xfrm>
          <a:prstGeom prst="line">
            <a:avLst/>
          </a:prstGeom>
          <a:noFill/>
          <a:ln w="9525">
            <a:solidFill>
              <a:schemeClr val="tx1"/>
            </a:solidFill>
            <a:miter lim="800000"/>
            <a:headEnd/>
            <a:tailEnd/>
          </a:ln>
          <a:effectLst/>
        </p:spPr>
        <p:txBody>
          <a:bodyPr wrap="none"/>
          <a:lstStyle/>
          <a:p>
            <a:endParaRPr lang="en-US"/>
          </a:p>
        </p:txBody>
      </p:sp>
      <p:sp>
        <p:nvSpPr>
          <p:cNvPr id="259077" name="Line 5"/>
          <p:cNvSpPr>
            <a:spLocks noChangeShapeType="1"/>
          </p:cNvSpPr>
          <p:nvPr/>
        </p:nvSpPr>
        <p:spPr bwMode="auto">
          <a:xfrm flipH="1">
            <a:off x="3538606" y="3440391"/>
            <a:ext cx="1003300" cy="1638300"/>
          </a:xfrm>
          <a:prstGeom prst="line">
            <a:avLst/>
          </a:prstGeom>
          <a:noFill/>
          <a:ln w="9525">
            <a:solidFill>
              <a:schemeClr val="tx1"/>
            </a:solidFill>
            <a:miter lim="800000"/>
            <a:headEnd/>
            <a:tailEnd/>
          </a:ln>
          <a:effectLst/>
        </p:spPr>
        <p:txBody>
          <a:bodyPr wrap="none"/>
          <a:lstStyle/>
          <a:p>
            <a:endParaRPr lang="en-US"/>
          </a:p>
        </p:txBody>
      </p:sp>
      <p:sp>
        <p:nvSpPr>
          <p:cNvPr id="259078" name="Oval 6"/>
          <p:cNvSpPr>
            <a:spLocks noChangeArrowheads="1"/>
          </p:cNvSpPr>
          <p:nvPr/>
        </p:nvSpPr>
        <p:spPr bwMode="auto">
          <a:xfrm>
            <a:off x="3048483" y="1916391"/>
            <a:ext cx="3124200" cy="2959100"/>
          </a:xfrm>
          <a:prstGeom prst="ellipse">
            <a:avLst/>
          </a:prstGeom>
          <a:solidFill>
            <a:schemeClr val="accent1">
              <a:alpha val="59000"/>
            </a:schemeClr>
          </a:solidFill>
          <a:ln w="9525">
            <a:solidFill>
              <a:schemeClr val="tx1"/>
            </a:solidFill>
            <a:miter lim="800000"/>
            <a:headEnd/>
            <a:tailEnd/>
          </a:ln>
          <a:effectLst/>
        </p:spPr>
        <p:txBody>
          <a:bodyPr wrap="none" anchor="ctr"/>
          <a:lstStyle/>
          <a:p>
            <a:pPr algn="ctr"/>
            <a:endParaRPr lang="en-US"/>
          </a:p>
        </p:txBody>
      </p:sp>
      <p:sp>
        <p:nvSpPr>
          <p:cNvPr id="259079" name="Freeform 7"/>
          <p:cNvSpPr>
            <a:spLocks/>
          </p:cNvSpPr>
          <p:nvPr/>
        </p:nvSpPr>
        <p:spPr bwMode="auto">
          <a:xfrm>
            <a:off x="4567306" y="3965854"/>
            <a:ext cx="1119188" cy="566737"/>
          </a:xfrm>
          <a:custGeom>
            <a:avLst/>
            <a:gdLst/>
            <a:ahLst/>
            <a:cxnLst>
              <a:cxn ang="0">
                <a:pos x="0" y="309"/>
              </a:cxn>
              <a:cxn ang="0">
                <a:pos x="296" y="301"/>
              </a:cxn>
              <a:cxn ang="0">
                <a:pos x="344" y="237"/>
              </a:cxn>
              <a:cxn ang="0">
                <a:pos x="456" y="149"/>
              </a:cxn>
              <a:cxn ang="0">
                <a:pos x="504" y="13"/>
              </a:cxn>
              <a:cxn ang="0">
                <a:pos x="408" y="29"/>
              </a:cxn>
              <a:cxn ang="0">
                <a:pos x="320" y="69"/>
              </a:cxn>
              <a:cxn ang="0">
                <a:pos x="272" y="141"/>
              </a:cxn>
              <a:cxn ang="0">
                <a:pos x="248" y="149"/>
              </a:cxn>
              <a:cxn ang="0">
                <a:pos x="176" y="205"/>
              </a:cxn>
              <a:cxn ang="0">
                <a:pos x="56" y="261"/>
              </a:cxn>
              <a:cxn ang="0">
                <a:pos x="0" y="309"/>
              </a:cxn>
            </a:cxnLst>
            <a:rect l="0" t="0" r="r" b="b"/>
            <a:pathLst>
              <a:path w="505" h="309">
                <a:moveTo>
                  <a:pt x="0" y="309"/>
                </a:moveTo>
                <a:cubicBezTo>
                  <a:pt x="99" y="306"/>
                  <a:pt x="198" y="308"/>
                  <a:pt x="296" y="301"/>
                </a:cubicBezTo>
                <a:cubicBezTo>
                  <a:pt x="344" y="298"/>
                  <a:pt x="323" y="268"/>
                  <a:pt x="344" y="237"/>
                </a:cubicBezTo>
                <a:cubicBezTo>
                  <a:pt x="376" y="188"/>
                  <a:pt x="400" y="163"/>
                  <a:pt x="456" y="149"/>
                </a:cubicBezTo>
                <a:cubicBezTo>
                  <a:pt x="505" y="116"/>
                  <a:pt x="504" y="70"/>
                  <a:pt x="504" y="13"/>
                </a:cubicBezTo>
                <a:cubicBezTo>
                  <a:pt x="454" y="0"/>
                  <a:pt x="451" y="11"/>
                  <a:pt x="408" y="29"/>
                </a:cubicBezTo>
                <a:cubicBezTo>
                  <a:pt x="376" y="43"/>
                  <a:pt x="350" y="49"/>
                  <a:pt x="320" y="69"/>
                </a:cubicBezTo>
                <a:cubicBezTo>
                  <a:pt x="303" y="94"/>
                  <a:pt x="299" y="123"/>
                  <a:pt x="272" y="141"/>
                </a:cubicBezTo>
                <a:cubicBezTo>
                  <a:pt x="265" y="146"/>
                  <a:pt x="255" y="145"/>
                  <a:pt x="248" y="149"/>
                </a:cubicBezTo>
                <a:cubicBezTo>
                  <a:pt x="205" y="173"/>
                  <a:pt x="205" y="176"/>
                  <a:pt x="176" y="205"/>
                </a:cubicBezTo>
                <a:cubicBezTo>
                  <a:pt x="158" y="259"/>
                  <a:pt x="106" y="255"/>
                  <a:pt x="56" y="261"/>
                </a:cubicBezTo>
                <a:cubicBezTo>
                  <a:pt x="3" y="296"/>
                  <a:pt x="17" y="276"/>
                  <a:pt x="0" y="309"/>
                </a:cubicBezTo>
                <a:close/>
              </a:path>
            </a:pathLst>
          </a:custGeom>
          <a:solidFill>
            <a:schemeClr val="bg1">
              <a:alpha val="85001"/>
            </a:schemeClr>
          </a:solidFill>
          <a:ln w="9525" cap="flat" cmpd="sng">
            <a:noFill/>
            <a:prstDash val="solid"/>
            <a:miter lim="800000"/>
            <a:headEnd type="none" w="med" len="med"/>
            <a:tailEnd type="none" w="med" len="med"/>
          </a:ln>
          <a:effectLst/>
        </p:spPr>
        <p:txBody>
          <a:bodyPr wrap="none"/>
          <a:lstStyle/>
          <a:p>
            <a:endParaRPr lang="en-US"/>
          </a:p>
        </p:txBody>
      </p:sp>
      <p:sp>
        <p:nvSpPr>
          <p:cNvPr id="259080" name="Line 8"/>
          <p:cNvSpPr>
            <a:spLocks noChangeShapeType="1"/>
          </p:cNvSpPr>
          <p:nvPr/>
        </p:nvSpPr>
        <p:spPr bwMode="auto">
          <a:xfrm flipV="1">
            <a:off x="4541906" y="2802216"/>
            <a:ext cx="522288" cy="625475"/>
          </a:xfrm>
          <a:prstGeom prst="line">
            <a:avLst/>
          </a:prstGeom>
          <a:noFill/>
          <a:ln w="9525">
            <a:solidFill>
              <a:srgbClr val="0000FF"/>
            </a:solidFill>
            <a:prstDash val="dash"/>
            <a:miter lim="800000"/>
            <a:headEnd/>
            <a:tailEnd/>
          </a:ln>
          <a:effectLst/>
        </p:spPr>
        <p:txBody>
          <a:bodyPr wrap="none"/>
          <a:lstStyle/>
          <a:p>
            <a:endParaRPr lang="en-US"/>
          </a:p>
        </p:txBody>
      </p:sp>
      <p:sp>
        <p:nvSpPr>
          <p:cNvPr id="259081" name="Text Box 9"/>
          <p:cNvSpPr txBox="1">
            <a:spLocks noChangeArrowheads="1"/>
          </p:cNvSpPr>
          <p:nvPr/>
        </p:nvSpPr>
        <p:spPr bwMode="auto">
          <a:xfrm>
            <a:off x="4081531" y="1265516"/>
            <a:ext cx="285750" cy="336550"/>
          </a:xfrm>
          <a:prstGeom prst="rect">
            <a:avLst/>
          </a:prstGeom>
          <a:noFill/>
          <a:ln w="9525">
            <a:noFill/>
            <a:miter lim="800000"/>
            <a:headEnd/>
            <a:tailEnd/>
          </a:ln>
          <a:effectLst/>
        </p:spPr>
        <p:txBody>
          <a:bodyPr wrap="none">
            <a:spAutoFit/>
          </a:bodyPr>
          <a:lstStyle/>
          <a:p>
            <a:r>
              <a:rPr lang="en-US"/>
              <a:t>z</a:t>
            </a:r>
          </a:p>
        </p:txBody>
      </p:sp>
      <p:sp>
        <p:nvSpPr>
          <p:cNvPr id="259082" name="Text Box 10"/>
          <p:cNvSpPr txBox="1">
            <a:spLocks noChangeArrowheads="1"/>
          </p:cNvSpPr>
          <p:nvPr/>
        </p:nvSpPr>
        <p:spPr bwMode="auto">
          <a:xfrm>
            <a:off x="6799331" y="3500716"/>
            <a:ext cx="285750" cy="336550"/>
          </a:xfrm>
          <a:prstGeom prst="rect">
            <a:avLst/>
          </a:prstGeom>
          <a:noFill/>
          <a:ln w="9525">
            <a:noFill/>
            <a:miter lim="800000"/>
            <a:headEnd/>
            <a:tailEnd/>
          </a:ln>
          <a:effectLst/>
        </p:spPr>
        <p:txBody>
          <a:bodyPr wrap="none">
            <a:spAutoFit/>
          </a:bodyPr>
          <a:lstStyle/>
          <a:p>
            <a:r>
              <a:rPr lang="en-US"/>
              <a:t>x</a:t>
            </a:r>
          </a:p>
        </p:txBody>
      </p:sp>
      <p:sp>
        <p:nvSpPr>
          <p:cNvPr id="259083" name="Text Box 11"/>
          <p:cNvSpPr txBox="1">
            <a:spLocks noChangeArrowheads="1"/>
          </p:cNvSpPr>
          <p:nvPr/>
        </p:nvSpPr>
        <p:spPr bwMode="auto">
          <a:xfrm>
            <a:off x="3510031" y="4999316"/>
            <a:ext cx="285750" cy="336550"/>
          </a:xfrm>
          <a:prstGeom prst="rect">
            <a:avLst/>
          </a:prstGeom>
          <a:noFill/>
          <a:ln w="9525">
            <a:noFill/>
            <a:miter lim="800000"/>
            <a:headEnd/>
            <a:tailEnd/>
          </a:ln>
          <a:effectLst/>
        </p:spPr>
        <p:txBody>
          <a:bodyPr wrap="none">
            <a:spAutoFit/>
          </a:bodyPr>
          <a:lstStyle/>
          <a:p>
            <a:r>
              <a:rPr lang="en-US"/>
              <a:t>y</a:t>
            </a:r>
          </a:p>
        </p:txBody>
      </p:sp>
      <p:sp>
        <p:nvSpPr>
          <p:cNvPr id="259084" name="Line 12"/>
          <p:cNvSpPr>
            <a:spLocks noChangeShapeType="1"/>
          </p:cNvSpPr>
          <p:nvPr/>
        </p:nvSpPr>
        <p:spPr bwMode="auto">
          <a:xfrm>
            <a:off x="4554606" y="3453091"/>
            <a:ext cx="1577975" cy="1071563"/>
          </a:xfrm>
          <a:prstGeom prst="line">
            <a:avLst/>
          </a:prstGeom>
          <a:noFill/>
          <a:ln w="9525">
            <a:solidFill>
              <a:schemeClr val="tx1"/>
            </a:solidFill>
            <a:prstDash val="dash"/>
            <a:miter lim="800000"/>
            <a:headEnd/>
            <a:tailEnd/>
          </a:ln>
          <a:effectLst/>
        </p:spPr>
        <p:txBody>
          <a:bodyPr wrap="none"/>
          <a:lstStyle/>
          <a:p>
            <a:endParaRPr lang="en-US"/>
          </a:p>
        </p:txBody>
      </p:sp>
      <p:sp>
        <p:nvSpPr>
          <p:cNvPr id="259085" name="Oval 13"/>
          <p:cNvSpPr>
            <a:spLocks noChangeArrowheads="1"/>
          </p:cNvSpPr>
          <p:nvPr/>
        </p:nvSpPr>
        <p:spPr bwMode="auto">
          <a:xfrm>
            <a:off x="3221106" y="2538691"/>
            <a:ext cx="2730500" cy="304800"/>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26" name="Oval 13"/>
          <p:cNvSpPr>
            <a:spLocks noChangeArrowheads="1"/>
          </p:cNvSpPr>
          <p:nvPr/>
        </p:nvSpPr>
        <p:spPr bwMode="auto">
          <a:xfrm>
            <a:off x="3115089" y="2889664"/>
            <a:ext cx="3017491" cy="307561"/>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27" name="Oval 13"/>
          <p:cNvSpPr>
            <a:spLocks noChangeArrowheads="1"/>
          </p:cNvSpPr>
          <p:nvPr/>
        </p:nvSpPr>
        <p:spPr bwMode="auto">
          <a:xfrm>
            <a:off x="3416160" y="2351575"/>
            <a:ext cx="2363995" cy="234397"/>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28" name="Oval 13"/>
          <p:cNvSpPr>
            <a:spLocks noChangeArrowheads="1"/>
          </p:cNvSpPr>
          <p:nvPr/>
        </p:nvSpPr>
        <p:spPr bwMode="auto">
          <a:xfrm>
            <a:off x="3652906" y="2147824"/>
            <a:ext cx="1966515" cy="167100"/>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29" name="Oval 13"/>
          <p:cNvSpPr>
            <a:spLocks noChangeArrowheads="1"/>
          </p:cNvSpPr>
          <p:nvPr/>
        </p:nvSpPr>
        <p:spPr bwMode="auto">
          <a:xfrm>
            <a:off x="3030605" y="3137593"/>
            <a:ext cx="3101975" cy="465138"/>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30" name="Oval 13"/>
          <p:cNvSpPr>
            <a:spLocks noChangeArrowheads="1"/>
          </p:cNvSpPr>
          <p:nvPr/>
        </p:nvSpPr>
        <p:spPr bwMode="auto">
          <a:xfrm>
            <a:off x="3115088" y="3658293"/>
            <a:ext cx="3017491" cy="307561"/>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32" name="Oval 13"/>
          <p:cNvSpPr>
            <a:spLocks noChangeArrowheads="1"/>
          </p:cNvSpPr>
          <p:nvPr/>
        </p:nvSpPr>
        <p:spPr bwMode="auto">
          <a:xfrm>
            <a:off x="3245333" y="3988872"/>
            <a:ext cx="2730500" cy="304800"/>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33" name="Oval 13"/>
          <p:cNvSpPr>
            <a:spLocks noChangeArrowheads="1"/>
          </p:cNvSpPr>
          <p:nvPr/>
        </p:nvSpPr>
        <p:spPr bwMode="auto">
          <a:xfrm>
            <a:off x="3432590" y="4261683"/>
            <a:ext cx="2363995" cy="234397"/>
          </a:xfrm>
          <a:prstGeom prst="ellipse">
            <a:avLst/>
          </a:prstGeom>
          <a:noFill/>
          <a:ln w="6350">
            <a:solidFill>
              <a:schemeClr val="tx1"/>
            </a:solidFill>
            <a:prstDash val="dash"/>
            <a:miter lim="800000"/>
            <a:headEnd/>
            <a:tailEnd/>
          </a:ln>
          <a:effectLst/>
        </p:spPr>
        <p:txBody>
          <a:bodyPr wrap="none" anchor="ctr"/>
          <a:lstStyle/>
          <a:p>
            <a:endParaRPr lang="en-US"/>
          </a:p>
        </p:txBody>
      </p:sp>
      <p:sp>
        <p:nvSpPr>
          <p:cNvPr id="34" name="Oval 13"/>
          <p:cNvSpPr>
            <a:spLocks noChangeArrowheads="1"/>
          </p:cNvSpPr>
          <p:nvPr/>
        </p:nvSpPr>
        <p:spPr bwMode="auto">
          <a:xfrm>
            <a:off x="3652906" y="4449041"/>
            <a:ext cx="1966515" cy="167100"/>
          </a:xfrm>
          <a:prstGeom prst="ellipse">
            <a:avLst/>
          </a:prstGeom>
          <a:noFill/>
          <a:ln w="6350">
            <a:solidFill>
              <a:schemeClr val="tx1"/>
            </a:solidFill>
            <a:prstDash val="dash"/>
            <a:miter lim="800000"/>
            <a:headEnd/>
            <a:tailEnd/>
          </a:ln>
          <a:effectLst/>
        </p:spPr>
        <p:txBody>
          <a:bodyPr wrap="none" anchor="ctr"/>
          <a:lstStyle/>
          <a:p>
            <a:endParaRPr lang="en-US"/>
          </a:p>
        </p:txBody>
      </p:sp>
    </p:spTree>
    <p:extLst>
      <p:ext uri="{BB962C8B-B14F-4D97-AF65-F5344CB8AC3E}">
        <p14:creationId xmlns:p14="http://schemas.microsoft.com/office/powerpoint/2010/main" val="956832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cs typeface="Tahoma" charset="0"/>
              </a:rPr>
              <a:t>Φ</a:t>
            </a:r>
          </a:p>
        </p:txBody>
      </p:sp>
      <p:sp>
        <p:nvSpPr>
          <p:cNvPr id="78851" name="Rectangle 3"/>
          <p:cNvSpPr>
            <a:spLocks noGrp="1" noChangeArrowheads="1"/>
          </p:cNvSpPr>
          <p:nvPr>
            <p:ph type="body" sz="half" idx="1"/>
          </p:nvPr>
        </p:nvSpPr>
        <p:spPr>
          <a:xfrm>
            <a:off x="685800" y="1981200"/>
            <a:ext cx="3810000" cy="4267200"/>
          </a:xfrm>
        </p:spPr>
        <p:txBody>
          <a:bodyPr/>
          <a:lstStyle/>
          <a:p>
            <a:r>
              <a:rPr lang="en-US" sz="2800"/>
              <a:t>Field lines penetrating an area A perpendicular to the field</a:t>
            </a:r>
          </a:p>
          <a:p>
            <a:r>
              <a:rPr lang="en-US" sz="2800"/>
              <a:t>The product of EA is </a:t>
            </a:r>
            <a:r>
              <a:rPr lang="en-US" sz="2800">
                <a:cs typeface="Tahoma" charset="0"/>
              </a:rPr>
              <a:t>Φ</a:t>
            </a:r>
          </a:p>
          <a:p>
            <a:r>
              <a:rPr lang="en-US" sz="2800">
                <a:cs typeface="Tahoma" charset="0"/>
              </a:rPr>
              <a:t>In general:</a:t>
            </a:r>
          </a:p>
          <a:p>
            <a:pPr lvl="1"/>
            <a:r>
              <a:rPr lang="en-US" sz="2400">
                <a:cs typeface="Tahoma" charset="0"/>
              </a:rPr>
              <a:t>Φ</a:t>
            </a:r>
            <a:r>
              <a:rPr lang="en-US" sz="2400" baseline="-25000">
                <a:cs typeface="Tahoma" charset="0"/>
              </a:rPr>
              <a:t>E</a:t>
            </a:r>
            <a:r>
              <a:rPr lang="en-US" sz="2400">
                <a:cs typeface="Tahoma" charset="0"/>
              </a:rPr>
              <a:t> = E A cos θ</a:t>
            </a:r>
            <a:endParaRPr lang="en-US" sz="2400"/>
          </a:p>
        </p:txBody>
      </p:sp>
      <p:grpSp>
        <p:nvGrpSpPr>
          <p:cNvPr id="78858" name="Group 10"/>
          <p:cNvGrpSpPr>
            <a:grpSpLocks/>
          </p:cNvGrpSpPr>
          <p:nvPr/>
        </p:nvGrpSpPr>
        <p:grpSpPr bwMode="auto">
          <a:xfrm>
            <a:off x="4733925" y="1798638"/>
            <a:ext cx="3970338" cy="3873500"/>
            <a:chOff x="2976" y="1133"/>
            <a:chExt cx="2501" cy="2440"/>
          </a:xfrm>
        </p:grpSpPr>
        <p:sp>
          <p:nvSpPr>
            <p:cNvPr id="78859" name="Line 11"/>
            <p:cNvSpPr>
              <a:spLocks noChangeShapeType="1"/>
            </p:cNvSpPr>
            <p:nvPr/>
          </p:nvSpPr>
          <p:spPr bwMode="auto">
            <a:xfrm>
              <a:off x="2976" y="3120"/>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0" name="Line 12"/>
            <p:cNvSpPr>
              <a:spLocks noChangeShapeType="1"/>
            </p:cNvSpPr>
            <p:nvPr/>
          </p:nvSpPr>
          <p:spPr bwMode="auto">
            <a:xfrm>
              <a:off x="3024" y="2976"/>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1" name="Line 13"/>
            <p:cNvSpPr>
              <a:spLocks noChangeShapeType="1"/>
            </p:cNvSpPr>
            <p:nvPr/>
          </p:nvSpPr>
          <p:spPr bwMode="auto">
            <a:xfrm>
              <a:off x="3351" y="2814"/>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2" name="Line 14"/>
            <p:cNvSpPr>
              <a:spLocks noChangeShapeType="1"/>
            </p:cNvSpPr>
            <p:nvPr/>
          </p:nvSpPr>
          <p:spPr bwMode="auto">
            <a:xfrm>
              <a:off x="3024" y="2592"/>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3" name="Line 15"/>
            <p:cNvSpPr>
              <a:spLocks noChangeShapeType="1"/>
            </p:cNvSpPr>
            <p:nvPr/>
          </p:nvSpPr>
          <p:spPr bwMode="auto">
            <a:xfrm>
              <a:off x="3360" y="2544"/>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4" name="Line 16"/>
            <p:cNvSpPr>
              <a:spLocks noChangeShapeType="1"/>
            </p:cNvSpPr>
            <p:nvPr/>
          </p:nvSpPr>
          <p:spPr bwMode="auto">
            <a:xfrm>
              <a:off x="3072" y="2352"/>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5" name="Line 17"/>
            <p:cNvSpPr>
              <a:spLocks noChangeShapeType="1"/>
            </p:cNvSpPr>
            <p:nvPr/>
          </p:nvSpPr>
          <p:spPr bwMode="auto">
            <a:xfrm>
              <a:off x="3264" y="2304"/>
              <a:ext cx="1584" cy="432"/>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6" name="Line 18"/>
            <p:cNvSpPr>
              <a:spLocks noChangeShapeType="1"/>
            </p:cNvSpPr>
            <p:nvPr/>
          </p:nvSpPr>
          <p:spPr bwMode="auto">
            <a:xfrm>
              <a:off x="3024" y="2112"/>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7" name="Line 19"/>
            <p:cNvSpPr>
              <a:spLocks noChangeShapeType="1"/>
            </p:cNvSpPr>
            <p:nvPr/>
          </p:nvSpPr>
          <p:spPr bwMode="auto">
            <a:xfrm>
              <a:off x="3504" y="2016"/>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8" name="Line 20"/>
            <p:cNvSpPr>
              <a:spLocks noChangeShapeType="1"/>
            </p:cNvSpPr>
            <p:nvPr/>
          </p:nvSpPr>
          <p:spPr bwMode="auto">
            <a:xfrm>
              <a:off x="3744" y="2208"/>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69" name="Line 21"/>
            <p:cNvSpPr>
              <a:spLocks noChangeShapeType="1"/>
            </p:cNvSpPr>
            <p:nvPr/>
          </p:nvSpPr>
          <p:spPr bwMode="auto">
            <a:xfrm>
              <a:off x="3360" y="1824"/>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70" name="Line 22"/>
            <p:cNvSpPr>
              <a:spLocks noChangeShapeType="1"/>
            </p:cNvSpPr>
            <p:nvPr/>
          </p:nvSpPr>
          <p:spPr bwMode="auto">
            <a:xfrm>
              <a:off x="3648" y="1776"/>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71" name="Line 23"/>
            <p:cNvSpPr>
              <a:spLocks noChangeShapeType="1"/>
            </p:cNvSpPr>
            <p:nvPr/>
          </p:nvSpPr>
          <p:spPr bwMode="auto">
            <a:xfrm>
              <a:off x="3648" y="1632"/>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72" name="Freeform 24"/>
            <p:cNvSpPr>
              <a:spLocks/>
            </p:cNvSpPr>
            <p:nvPr/>
          </p:nvSpPr>
          <p:spPr bwMode="auto">
            <a:xfrm>
              <a:off x="3486" y="1530"/>
              <a:ext cx="1071" cy="2043"/>
            </a:xfrm>
            <a:custGeom>
              <a:avLst/>
              <a:gdLst/>
              <a:ahLst/>
              <a:cxnLst>
                <a:cxn ang="0">
                  <a:pos x="0" y="2043"/>
                </a:cxn>
                <a:cxn ang="0">
                  <a:pos x="3" y="615"/>
                </a:cxn>
                <a:cxn ang="0">
                  <a:pos x="1071" y="0"/>
                </a:cxn>
                <a:cxn ang="0">
                  <a:pos x="1071" y="1347"/>
                </a:cxn>
                <a:cxn ang="0">
                  <a:pos x="0" y="2043"/>
                </a:cxn>
              </a:cxnLst>
              <a:rect l="0" t="0" r="r" b="b"/>
              <a:pathLst>
                <a:path w="1071" h="2043">
                  <a:moveTo>
                    <a:pt x="0" y="2043"/>
                  </a:moveTo>
                  <a:lnTo>
                    <a:pt x="3" y="615"/>
                  </a:lnTo>
                  <a:lnTo>
                    <a:pt x="1071" y="0"/>
                  </a:lnTo>
                  <a:lnTo>
                    <a:pt x="1071" y="1347"/>
                  </a:lnTo>
                  <a:lnTo>
                    <a:pt x="0" y="2043"/>
                  </a:lnTo>
                  <a:close/>
                </a:path>
              </a:pathLst>
            </a:custGeom>
            <a:solidFill>
              <a:srgbClr val="FFFF99"/>
            </a:solidFill>
            <a:ln w="9525" cap="flat" cmpd="sng">
              <a:solidFill>
                <a:schemeClr val="tx1"/>
              </a:solidFill>
              <a:prstDash val="solid"/>
              <a:miter lim="800000"/>
              <a:headEnd type="none" w="med" len="med"/>
              <a:tailEnd type="none" w="med" len="med"/>
            </a:ln>
            <a:effectLst/>
          </p:spPr>
          <p:txBody>
            <a:bodyPr wrap="none"/>
            <a:lstStyle/>
            <a:p>
              <a:endParaRPr lang="en-US"/>
            </a:p>
          </p:txBody>
        </p:sp>
        <p:grpSp>
          <p:nvGrpSpPr>
            <p:cNvPr id="78873" name="Group 25"/>
            <p:cNvGrpSpPr>
              <a:grpSpLocks/>
            </p:cNvGrpSpPr>
            <p:nvPr/>
          </p:nvGrpSpPr>
          <p:grpSpPr bwMode="auto">
            <a:xfrm>
              <a:off x="5276" y="2586"/>
              <a:ext cx="201" cy="212"/>
              <a:chOff x="5135" y="2868"/>
              <a:chExt cx="201" cy="212"/>
            </a:xfrm>
          </p:grpSpPr>
          <p:sp>
            <p:nvSpPr>
              <p:cNvPr id="78874" name="Text Box 26"/>
              <p:cNvSpPr txBox="1">
                <a:spLocks noChangeArrowheads="1"/>
              </p:cNvSpPr>
              <p:nvPr/>
            </p:nvSpPr>
            <p:spPr bwMode="auto">
              <a:xfrm>
                <a:off x="5135" y="2868"/>
                <a:ext cx="201" cy="212"/>
              </a:xfrm>
              <a:prstGeom prst="rect">
                <a:avLst/>
              </a:prstGeom>
              <a:noFill/>
              <a:ln w="9525">
                <a:noFill/>
                <a:miter lim="800000"/>
                <a:headEnd/>
                <a:tailEnd/>
              </a:ln>
              <a:effectLst/>
            </p:spPr>
            <p:txBody>
              <a:bodyPr wrap="none">
                <a:spAutoFit/>
              </a:bodyPr>
              <a:lstStyle/>
              <a:p>
                <a:r>
                  <a:rPr lang="en-US" b="1">
                    <a:latin typeface="Times New Roman" pitchFamily="18" charset="0"/>
                  </a:rPr>
                  <a:t>E</a:t>
                </a:r>
              </a:p>
            </p:txBody>
          </p:sp>
          <p:sp>
            <p:nvSpPr>
              <p:cNvPr id="78875" name="Line 27"/>
              <p:cNvSpPr>
                <a:spLocks noChangeShapeType="1"/>
              </p:cNvSpPr>
              <p:nvPr/>
            </p:nvSpPr>
            <p:spPr bwMode="auto">
              <a:xfrm>
                <a:off x="5196" y="2898"/>
                <a:ext cx="81" cy="0"/>
              </a:xfrm>
              <a:prstGeom prst="line">
                <a:avLst/>
              </a:prstGeom>
              <a:noFill/>
              <a:ln w="9525">
                <a:solidFill>
                  <a:schemeClr val="tx1"/>
                </a:solidFill>
                <a:miter lim="800000"/>
                <a:headEnd/>
                <a:tailEnd type="arrow" w="sm" len="sm"/>
              </a:ln>
              <a:effectLst/>
            </p:spPr>
            <p:txBody>
              <a:bodyPr wrap="none"/>
              <a:lstStyle/>
              <a:p>
                <a:endParaRPr lang="en-US"/>
              </a:p>
            </p:txBody>
          </p:sp>
        </p:grpSp>
        <p:sp>
          <p:nvSpPr>
            <p:cNvPr id="78876" name="Text Box 28"/>
            <p:cNvSpPr txBox="1">
              <a:spLocks noChangeArrowheads="1"/>
            </p:cNvSpPr>
            <p:nvPr/>
          </p:nvSpPr>
          <p:spPr bwMode="auto">
            <a:xfrm>
              <a:off x="4022" y="1133"/>
              <a:ext cx="618" cy="212"/>
            </a:xfrm>
            <a:prstGeom prst="rect">
              <a:avLst/>
            </a:prstGeom>
            <a:noFill/>
            <a:ln w="9525">
              <a:noFill/>
              <a:miter lim="800000"/>
              <a:headEnd/>
              <a:tailEnd/>
            </a:ln>
            <a:effectLst/>
          </p:spPr>
          <p:txBody>
            <a:bodyPr wrap="none">
              <a:spAutoFit/>
            </a:bodyPr>
            <a:lstStyle/>
            <a:p>
              <a:r>
                <a:rPr lang="en-US"/>
                <a:t>Area = A</a:t>
              </a:r>
            </a:p>
          </p:txBody>
        </p:sp>
        <p:sp>
          <p:nvSpPr>
            <p:cNvPr id="78877" name="Line 29"/>
            <p:cNvSpPr>
              <a:spLocks noChangeShapeType="1"/>
            </p:cNvSpPr>
            <p:nvPr/>
          </p:nvSpPr>
          <p:spPr bwMode="auto">
            <a:xfrm>
              <a:off x="3642" y="3306"/>
              <a:ext cx="726" cy="195"/>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78" name="Line 30"/>
            <p:cNvSpPr>
              <a:spLocks noChangeShapeType="1"/>
            </p:cNvSpPr>
            <p:nvPr/>
          </p:nvSpPr>
          <p:spPr bwMode="auto">
            <a:xfrm>
              <a:off x="3693" y="3162"/>
              <a:ext cx="723" cy="19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79" name="Line 31"/>
            <p:cNvSpPr>
              <a:spLocks noChangeShapeType="1"/>
            </p:cNvSpPr>
            <p:nvPr/>
          </p:nvSpPr>
          <p:spPr bwMode="auto">
            <a:xfrm>
              <a:off x="3123" y="2880"/>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0" name="Line 32"/>
            <p:cNvSpPr>
              <a:spLocks noChangeShapeType="1"/>
            </p:cNvSpPr>
            <p:nvPr/>
          </p:nvSpPr>
          <p:spPr bwMode="auto">
            <a:xfrm>
              <a:off x="3735" y="3051"/>
              <a:ext cx="783" cy="210"/>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1" name="Line 33"/>
            <p:cNvSpPr>
              <a:spLocks noChangeShapeType="1"/>
            </p:cNvSpPr>
            <p:nvPr/>
          </p:nvSpPr>
          <p:spPr bwMode="auto">
            <a:xfrm>
              <a:off x="3822" y="2943"/>
              <a:ext cx="921" cy="25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2" name="Line 34"/>
            <p:cNvSpPr>
              <a:spLocks noChangeShapeType="1"/>
            </p:cNvSpPr>
            <p:nvPr/>
          </p:nvSpPr>
          <p:spPr bwMode="auto">
            <a:xfrm>
              <a:off x="3741" y="2793"/>
              <a:ext cx="678" cy="183"/>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3" name="Line 35"/>
            <p:cNvSpPr>
              <a:spLocks noChangeShapeType="1"/>
            </p:cNvSpPr>
            <p:nvPr/>
          </p:nvSpPr>
          <p:spPr bwMode="auto">
            <a:xfrm>
              <a:off x="4035" y="2730"/>
              <a:ext cx="720" cy="195"/>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4" name="Line 36"/>
            <p:cNvSpPr>
              <a:spLocks noChangeShapeType="1"/>
            </p:cNvSpPr>
            <p:nvPr/>
          </p:nvSpPr>
          <p:spPr bwMode="auto">
            <a:xfrm>
              <a:off x="3771" y="2547"/>
              <a:ext cx="699" cy="189"/>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5" name="Line 37"/>
            <p:cNvSpPr>
              <a:spLocks noChangeShapeType="1"/>
            </p:cNvSpPr>
            <p:nvPr/>
          </p:nvSpPr>
          <p:spPr bwMode="auto">
            <a:xfrm>
              <a:off x="4098" y="2532"/>
              <a:ext cx="750" cy="20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6" name="Line 38"/>
            <p:cNvSpPr>
              <a:spLocks noChangeShapeType="1"/>
            </p:cNvSpPr>
            <p:nvPr/>
          </p:nvSpPr>
          <p:spPr bwMode="auto">
            <a:xfrm>
              <a:off x="3717" y="2298"/>
              <a:ext cx="750" cy="19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7" name="Line 39"/>
            <p:cNvSpPr>
              <a:spLocks noChangeShapeType="1"/>
            </p:cNvSpPr>
            <p:nvPr/>
          </p:nvSpPr>
          <p:spPr bwMode="auto">
            <a:xfrm>
              <a:off x="4299" y="2358"/>
              <a:ext cx="885" cy="237"/>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8" name="Line 40"/>
            <p:cNvSpPr>
              <a:spLocks noChangeShapeType="1"/>
            </p:cNvSpPr>
            <p:nvPr/>
          </p:nvSpPr>
          <p:spPr bwMode="auto">
            <a:xfrm>
              <a:off x="4251" y="2214"/>
              <a:ext cx="699" cy="186"/>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89" name="Line 41"/>
            <p:cNvSpPr>
              <a:spLocks noChangeShapeType="1"/>
            </p:cNvSpPr>
            <p:nvPr/>
          </p:nvSpPr>
          <p:spPr bwMode="auto">
            <a:xfrm>
              <a:off x="4062" y="2013"/>
              <a:ext cx="741" cy="195"/>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90" name="Line 42"/>
            <p:cNvSpPr>
              <a:spLocks noChangeShapeType="1"/>
            </p:cNvSpPr>
            <p:nvPr/>
          </p:nvSpPr>
          <p:spPr bwMode="auto">
            <a:xfrm>
              <a:off x="4443" y="1989"/>
              <a:ext cx="648" cy="171"/>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91" name="Line 43"/>
            <p:cNvSpPr>
              <a:spLocks noChangeShapeType="1"/>
            </p:cNvSpPr>
            <p:nvPr/>
          </p:nvSpPr>
          <p:spPr bwMode="auto">
            <a:xfrm>
              <a:off x="4398" y="1833"/>
              <a:ext cx="693" cy="183"/>
            </a:xfrm>
            <a:prstGeom prst="line">
              <a:avLst/>
            </a:prstGeom>
            <a:noFill/>
            <a:ln w="38100">
              <a:solidFill>
                <a:srgbClr val="FF3300"/>
              </a:solidFill>
              <a:miter lim="800000"/>
              <a:headEnd/>
              <a:tailEnd type="triangle" w="med" len="med"/>
            </a:ln>
            <a:effectLst/>
          </p:spPr>
          <p:txBody>
            <a:bodyPr wrap="none"/>
            <a:lstStyle/>
            <a:p>
              <a:endParaRPr lang="en-US"/>
            </a:p>
          </p:txBody>
        </p:sp>
        <p:sp>
          <p:nvSpPr>
            <p:cNvPr id="78892" name="Freeform 44"/>
            <p:cNvSpPr>
              <a:spLocks/>
            </p:cNvSpPr>
            <p:nvPr/>
          </p:nvSpPr>
          <p:spPr bwMode="auto">
            <a:xfrm>
              <a:off x="4260" y="1377"/>
              <a:ext cx="105" cy="408"/>
            </a:xfrm>
            <a:custGeom>
              <a:avLst/>
              <a:gdLst/>
              <a:ahLst/>
              <a:cxnLst>
                <a:cxn ang="0">
                  <a:pos x="105" y="0"/>
                </a:cxn>
                <a:cxn ang="0">
                  <a:pos x="15" y="162"/>
                </a:cxn>
                <a:cxn ang="0">
                  <a:pos x="84" y="153"/>
                </a:cxn>
                <a:cxn ang="0">
                  <a:pos x="0" y="408"/>
                </a:cxn>
              </a:cxnLst>
              <a:rect l="0" t="0" r="r" b="b"/>
              <a:pathLst>
                <a:path w="105" h="408">
                  <a:moveTo>
                    <a:pt x="105" y="0"/>
                  </a:moveTo>
                  <a:cubicBezTo>
                    <a:pt x="61" y="68"/>
                    <a:pt x="18" y="137"/>
                    <a:pt x="15" y="162"/>
                  </a:cubicBezTo>
                  <a:cubicBezTo>
                    <a:pt x="12" y="187"/>
                    <a:pt x="86" y="112"/>
                    <a:pt x="84" y="153"/>
                  </a:cubicBezTo>
                  <a:cubicBezTo>
                    <a:pt x="82" y="194"/>
                    <a:pt x="41" y="301"/>
                    <a:pt x="0" y="408"/>
                  </a:cubicBezTo>
                </a:path>
              </a:pathLst>
            </a:custGeom>
            <a:noFill/>
            <a:ln w="9525" cap="flat" cmpd="sng">
              <a:solidFill>
                <a:schemeClr val="tx1"/>
              </a:solidFill>
              <a:prstDash val="solid"/>
              <a:miter lim="800000"/>
              <a:headEnd type="none" w="med" len="med"/>
              <a:tailEnd type="triangle" w="med" len="med"/>
            </a:ln>
            <a:effectLst/>
          </p:spPr>
          <p:txBody>
            <a:bodyPr wrap="none"/>
            <a:lstStyle/>
            <a:p>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8" name="Rectangle 10"/>
          <p:cNvSpPr>
            <a:spLocks noGrp="1" noChangeArrowheads="1"/>
          </p:cNvSpPr>
          <p:nvPr>
            <p:ph type="title"/>
          </p:nvPr>
        </p:nvSpPr>
        <p:spPr/>
        <p:txBody>
          <a:bodyPr/>
          <a:lstStyle/>
          <a:p>
            <a:r>
              <a:rPr lang="en-US">
                <a:cs typeface="Tahoma" charset="0"/>
              </a:rPr>
              <a:t>Φ</a:t>
            </a:r>
          </a:p>
        </p:txBody>
      </p:sp>
      <p:sp>
        <p:nvSpPr>
          <p:cNvPr id="155659" name="Rectangle 11"/>
          <p:cNvSpPr>
            <a:spLocks noGrp="1" noChangeArrowheads="1"/>
          </p:cNvSpPr>
          <p:nvPr>
            <p:ph type="body" sz="half" idx="1"/>
          </p:nvPr>
        </p:nvSpPr>
        <p:spPr/>
        <p:txBody>
          <a:bodyPr/>
          <a:lstStyle/>
          <a:p>
            <a:r>
              <a:rPr lang="en-US" sz="2800"/>
              <a:t>But what if the field and the area are not perpindicular to each other?</a:t>
            </a:r>
          </a:p>
          <a:p>
            <a:r>
              <a:rPr lang="en-US" sz="2800"/>
              <a:t>We have an angle </a:t>
            </a:r>
            <a:r>
              <a:rPr lang="en-US" sz="2800">
                <a:sym typeface="Symbol" pitchFamily="18" charset="2"/>
              </a:rPr>
              <a:t> that describes the angle between the area, A, and the field direction.</a:t>
            </a:r>
          </a:p>
          <a:p>
            <a:pPr>
              <a:buFontTx/>
              <a:buNone/>
            </a:pPr>
            <a:endParaRPr lang="en-US" sz="2800">
              <a:sym typeface="Symbol" pitchFamily="18" charset="2"/>
            </a:endParaRPr>
          </a:p>
        </p:txBody>
      </p:sp>
      <p:grpSp>
        <p:nvGrpSpPr>
          <p:cNvPr id="155717" name="Group 69"/>
          <p:cNvGrpSpPr>
            <a:grpSpLocks/>
          </p:cNvGrpSpPr>
          <p:nvPr/>
        </p:nvGrpSpPr>
        <p:grpSpPr bwMode="auto">
          <a:xfrm>
            <a:off x="4724400" y="1798638"/>
            <a:ext cx="3970338" cy="4005262"/>
            <a:chOff x="2976" y="1133"/>
            <a:chExt cx="2501" cy="2523"/>
          </a:xfrm>
        </p:grpSpPr>
        <p:sp>
          <p:nvSpPr>
            <p:cNvPr id="155716" name="Line 68"/>
            <p:cNvSpPr>
              <a:spLocks noChangeShapeType="1"/>
            </p:cNvSpPr>
            <p:nvPr/>
          </p:nvSpPr>
          <p:spPr bwMode="auto">
            <a:xfrm flipH="1">
              <a:off x="3489" y="2874"/>
              <a:ext cx="1071" cy="699"/>
            </a:xfrm>
            <a:prstGeom prst="line">
              <a:avLst/>
            </a:prstGeom>
            <a:noFill/>
            <a:ln w="9525">
              <a:solidFill>
                <a:schemeClr val="tx1"/>
              </a:solidFill>
              <a:prstDash val="dash"/>
              <a:miter lim="800000"/>
              <a:headEnd/>
              <a:tailEnd/>
            </a:ln>
            <a:effectLst/>
          </p:spPr>
          <p:txBody>
            <a:bodyPr wrap="none"/>
            <a:lstStyle/>
            <a:p>
              <a:endParaRPr lang="en-US"/>
            </a:p>
          </p:txBody>
        </p:sp>
        <p:sp>
          <p:nvSpPr>
            <p:cNvPr id="155715" name="Line 67"/>
            <p:cNvSpPr>
              <a:spLocks noChangeShapeType="1"/>
            </p:cNvSpPr>
            <p:nvPr/>
          </p:nvSpPr>
          <p:spPr bwMode="auto">
            <a:xfrm>
              <a:off x="4554" y="1533"/>
              <a:ext cx="3" cy="1347"/>
            </a:xfrm>
            <a:prstGeom prst="line">
              <a:avLst/>
            </a:prstGeom>
            <a:noFill/>
            <a:ln w="9525">
              <a:solidFill>
                <a:schemeClr val="tx1"/>
              </a:solidFill>
              <a:prstDash val="dash"/>
              <a:miter lim="800000"/>
              <a:headEnd/>
              <a:tailEnd/>
            </a:ln>
            <a:effectLst/>
          </p:spPr>
          <p:txBody>
            <a:bodyPr wrap="none"/>
            <a:lstStyle/>
            <a:p>
              <a:endParaRPr lang="en-US"/>
            </a:p>
          </p:txBody>
        </p:sp>
        <p:sp>
          <p:nvSpPr>
            <p:cNvPr id="155660" name="Line 12"/>
            <p:cNvSpPr>
              <a:spLocks noChangeShapeType="1"/>
            </p:cNvSpPr>
            <p:nvPr/>
          </p:nvSpPr>
          <p:spPr bwMode="auto">
            <a:xfrm>
              <a:off x="2976" y="3120"/>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83" name="Line 35"/>
            <p:cNvSpPr>
              <a:spLocks noChangeShapeType="1"/>
            </p:cNvSpPr>
            <p:nvPr/>
          </p:nvSpPr>
          <p:spPr bwMode="auto">
            <a:xfrm>
              <a:off x="3123" y="2880"/>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6" name="Line 18"/>
            <p:cNvSpPr>
              <a:spLocks noChangeShapeType="1"/>
            </p:cNvSpPr>
            <p:nvPr/>
          </p:nvSpPr>
          <p:spPr bwMode="auto">
            <a:xfrm>
              <a:off x="3264" y="2304"/>
              <a:ext cx="1584" cy="432"/>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71" name="Line 23"/>
            <p:cNvSpPr>
              <a:spLocks noChangeShapeType="1"/>
            </p:cNvSpPr>
            <p:nvPr/>
          </p:nvSpPr>
          <p:spPr bwMode="auto">
            <a:xfrm>
              <a:off x="3648" y="1776"/>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7" name="Line 19"/>
            <p:cNvSpPr>
              <a:spLocks noChangeShapeType="1"/>
            </p:cNvSpPr>
            <p:nvPr/>
          </p:nvSpPr>
          <p:spPr bwMode="auto">
            <a:xfrm>
              <a:off x="3024" y="2112"/>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1" name="Line 13"/>
            <p:cNvSpPr>
              <a:spLocks noChangeShapeType="1"/>
            </p:cNvSpPr>
            <p:nvPr/>
          </p:nvSpPr>
          <p:spPr bwMode="auto">
            <a:xfrm>
              <a:off x="3024" y="2976"/>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2" name="Line 14"/>
            <p:cNvSpPr>
              <a:spLocks noChangeShapeType="1"/>
            </p:cNvSpPr>
            <p:nvPr/>
          </p:nvSpPr>
          <p:spPr bwMode="auto">
            <a:xfrm>
              <a:off x="3351" y="2814"/>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3" name="Line 15"/>
            <p:cNvSpPr>
              <a:spLocks noChangeShapeType="1"/>
            </p:cNvSpPr>
            <p:nvPr/>
          </p:nvSpPr>
          <p:spPr bwMode="auto">
            <a:xfrm>
              <a:off x="3024" y="2592"/>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4" name="Line 16"/>
            <p:cNvSpPr>
              <a:spLocks noChangeShapeType="1"/>
            </p:cNvSpPr>
            <p:nvPr/>
          </p:nvSpPr>
          <p:spPr bwMode="auto">
            <a:xfrm>
              <a:off x="3360" y="2544"/>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5" name="Line 17"/>
            <p:cNvSpPr>
              <a:spLocks noChangeShapeType="1"/>
            </p:cNvSpPr>
            <p:nvPr/>
          </p:nvSpPr>
          <p:spPr bwMode="auto">
            <a:xfrm>
              <a:off x="3072" y="2352"/>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8" name="Line 20"/>
            <p:cNvSpPr>
              <a:spLocks noChangeShapeType="1"/>
            </p:cNvSpPr>
            <p:nvPr/>
          </p:nvSpPr>
          <p:spPr bwMode="auto">
            <a:xfrm>
              <a:off x="3504" y="2016"/>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69" name="Line 21"/>
            <p:cNvSpPr>
              <a:spLocks noChangeShapeType="1"/>
            </p:cNvSpPr>
            <p:nvPr/>
          </p:nvSpPr>
          <p:spPr bwMode="auto">
            <a:xfrm>
              <a:off x="3744" y="2208"/>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707" name="Freeform 59"/>
            <p:cNvSpPr>
              <a:spLocks/>
            </p:cNvSpPr>
            <p:nvPr/>
          </p:nvSpPr>
          <p:spPr bwMode="auto">
            <a:xfrm>
              <a:off x="3150" y="1602"/>
              <a:ext cx="1680" cy="1884"/>
            </a:xfrm>
            <a:custGeom>
              <a:avLst/>
              <a:gdLst/>
              <a:ahLst/>
              <a:cxnLst>
                <a:cxn ang="0">
                  <a:pos x="0" y="1884"/>
                </a:cxn>
                <a:cxn ang="0">
                  <a:pos x="612" y="618"/>
                </a:cxn>
                <a:cxn ang="0">
                  <a:pos x="1680" y="0"/>
                </a:cxn>
                <a:cxn ang="0">
                  <a:pos x="1068" y="1194"/>
                </a:cxn>
                <a:cxn ang="0">
                  <a:pos x="0" y="1884"/>
                </a:cxn>
              </a:cxnLst>
              <a:rect l="0" t="0" r="r" b="b"/>
              <a:pathLst>
                <a:path w="1680" h="1884">
                  <a:moveTo>
                    <a:pt x="0" y="1884"/>
                  </a:moveTo>
                  <a:lnTo>
                    <a:pt x="612" y="618"/>
                  </a:lnTo>
                  <a:lnTo>
                    <a:pt x="1680" y="0"/>
                  </a:lnTo>
                  <a:lnTo>
                    <a:pt x="1068" y="1194"/>
                  </a:lnTo>
                  <a:lnTo>
                    <a:pt x="0" y="1884"/>
                  </a:lnTo>
                  <a:close/>
                </a:path>
              </a:pathLst>
            </a:custGeom>
            <a:solidFill>
              <a:srgbClr val="FFFF99"/>
            </a:solidFill>
            <a:ln w="9525" cap="flat" cmpd="sng">
              <a:solidFill>
                <a:schemeClr val="tx1"/>
              </a:solidFill>
              <a:prstDash val="solid"/>
              <a:miter lim="800000"/>
              <a:headEnd type="none" w="med" len="med"/>
              <a:tailEnd type="none" w="med" len="med"/>
            </a:ln>
            <a:effectLst/>
          </p:spPr>
          <p:txBody>
            <a:bodyPr wrap="none"/>
            <a:lstStyle/>
            <a:p>
              <a:endParaRPr lang="en-US"/>
            </a:p>
          </p:txBody>
        </p:sp>
        <p:grpSp>
          <p:nvGrpSpPr>
            <p:cNvPr id="155678" name="Group 30"/>
            <p:cNvGrpSpPr>
              <a:grpSpLocks/>
            </p:cNvGrpSpPr>
            <p:nvPr/>
          </p:nvGrpSpPr>
          <p:grpSpPr bwMode="auto">
            <a:xfrm>
              <a:off x="5276" y="2586"/>
              <a:ext cx="201" cy="212"/>
              <a:chOff x="5135" y="2868"/>
              <a:chExt cx="201" cy="212"/>
            </a:xfrm>
          </p:grpSpPr>
          <p:sp>
            <p:nvSpPr>
              <p:cNvPr id="155676" name="Text Box 28"/>
              <p:cNvSpPr txBox="1">
                <a:spLocks noChangeArrowheads="1"/>
              </p:cNvSpPr>
              <p:nvPr/>
            </p:nvSpPr>
            <p:spPr bwMode="auto">
              <a:xfrm>
                <a:off x="5135" y="2868"/>
                <a:ext cx="201" cy="212"/>
              </a:xfrm>
              <a:prstGeom prst="rect">
                <a:avLst/>
              </a:prstGeom>
              <a:noFill/>
              <a:ln w="9525">
                <a:noFill/>
                <a:miter lim="800000"/>
                <a:headEnd/>
                <a:tailEnd/>
              </a:ln>
              <a:effectLst/>
            </p:spPr>
            <p:txBody>
              <a:bodyPr wrap="none">
                <a:spAutoFit/>
              </a:bodyPr>
              <a:lstStyle/>
              <a:p>
                <a:r>
                  <a:rPr lang="en-US" b="1">
                    <a:latin typeface="Times New Roman" pitchFamily="18" charset="0"/>
                  </a:rPr>
                  <a:t>E</a:t>
                </a:r>
              </a:p>
            </p:txBody>
          </p:sp>
          <p:sp>
            <p:nvSpPr>
              <p:cNvPr id="155677" name="Line 29"/>
              <p:cNvSpPr>
                <a:spLocks noChangeShapeType="1"/>
              </p:cNvSpPr>
              <p:nvPr/>
            </p:nvSpPr>
            <p:spPr bwMode="auto">
              <a:xfrm>
                <a:off x="5196" y="2898"/>
                <a:ext cx="81" cy="0"/>
              </a:xfrm>
              <a:prstGeom prst="line">
                <a:avLst/>
              </a:prstGeom>
              <a:noFill/>
              <a:ln w="9525">
                <a:solidFill>
                  <a:schemeClr val="tx1"/>
                </a:solidFill>
                <a:miter lim="800000"/>
                <a:headEnd/>
                <a:tailEnd type="arrow" w="sm" len="sm"/>
              </a:ln>
              <a:effectLst/>
            </p:spPr>
            <p:txBody>
              <a:bodyPr wrap="none"/>
              <a:lstStyle/>
              <a:p>
                <a:endParaRPr lang="en-US"/>
              </a:p>
            </p:txBody>
          </p:sp>
        </p:grpSp>
        <p:sp>
          <p:nvSpPr>
            <p:cNvPr id="155679" name="Text Box 31"/>
            <p:cNvSpPr txBox="1">
              <a:spLocks noChangeArrowheads="1"/>
            </p:cNvSpPr>
            <p:nvPr/>
          </p:nvSpPr>
          <p:spPr bwMode="auto">
            <a:xfrm>
              <a:off x="4022" y="1133"/>
              <a:ext cx="618" cy="212"/>
            </a:xfrm>
            <a:prstGeom prst="rect">
              <a:avLst/>
            </a:prstGeom>
            <a:noFill/>
            <a:ln w="9525">
              <a:noFill/>
              <a:miter lim="800000"/>
              <a:headEnd/>
              <a:tailEnd/>
            </a:ln>
            <a:effectLst/>
          </p:spPr>
          <p:txBody>
            <a:bodyPr wrap="none">
              <a:spAutoFit/>
            </a:bodyPr>
            <a:lstStyle/>
            <a:p>
              <a:r>
                <a:rPr lang="en-US"/>
                <a:t>Area = A</a:t>
              </a:r>
            </a:p>
          </p:txBody>
        </p:sp>
        <p:sp>
          <p:nvSpPr>
            <p:cNvPr id="155681" name="Line 33"/>
            <p:cNvSpPr>
              <a:spLocks noChangeShapeType="1"/>
            </p:cNvSpPr>
            <p:nvPr/>
          </p:nvSpPr>
          <p:spPr bwMode="auto">
            <a:xfrm>
              <a:off x="3450" y="3252"/>
              <a:ext cx="918" cy="249"/>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82" name="Line 34"/>
            <p:cNvSpPr>
              <a:spLocks noChangeShapeType="1"/>
            </p:cNvSpPr>
            <p:nvPr/>
          </p:nvSpPr>
          <p:spPr bwMode="auto">
            <a:xfrm>
              <a:off x="3615" y="3132"/>
              <a:ext cx="801" cy="22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84" name="Line 36"/>
            <p:cNvSpPr>
              <a:spLocks noChangeShapeType="1"/>
            </p:cNvSpPr>
            <p:nvPr/>
          </p:nvSpPr>
          <p:spPr bwMode="auto">
            <a:xfrm>
              <a:off x="3735" y="3051"/>
              <a:ext cx="783" cy="210"/>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85" name="Line 37"/>
            <p:cNvSpPr>
              <a:spLocks noChangeShapeType="1"/>
            </p:cNvSpPr>
            <p:nvPr/>
          </p:nvSpPr>
          <p:spPr bwMode="auto">
            <a:xfrm>
              <a:off x="3822" y="2943"/>
              <a:ext cx="921" cy="25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86" name="Line 38"/>
            <p:cNvSpPr>
              <a:spLocks noChangeShapeType="1"/>
            </p:cNvSpPr>
            <p:nvPr/>
          </p:nvSpPr>
          <p:spPr bwMode="auto">
            <a:xfrm>
              <a:off x="3741" y="2793"/>
              <a:ext cx="678" cy="183"/>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87" name="Line 39"/>
            <p:cNvSpPr>
              <a:spLocks noChangeShapeType="1"/>
            </p:cNvSpPr>
            <p:nvPr/>
          </p:nvSpPr>
          <p:spPr bwMode="auto">
            <a:xfrm>
              <a:off x="4035" y="2730"/>
              <a:ext cx="720" cy="195"/>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88" name="Line 40"/>
            <p:cNvSpPr>
              <a:spLocks noChangeShapeType="1"/>
            </p:cNvSpPr>
            <p:nvPr/>
          </p:nvSpPr>
          <p:spPr bwMode="auto">
            <a:xfrm>
              <a:off x="3771" y="2547"/>
              <a:ext cx="699" cy="189"/>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90" name="Line 42"/>
            <p:cNvSpPr>
              <a:spLocks noChangeShapeType="1"/>
            </p:cNvSpPr>
            <p:nvPr/>
          </p:nvSpPr>
          <p:spPr bwMode="auto">
            <a:xfrm>
              <a:off x="3795" y="2328"/>
              <a:ext cx="672" cy="168"/>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91" name="Line 43"/>
            <p:cNvSpPr>
              <a:spLocks noChangeShapeType="1"/>
            </p:cNvSpPr>
            <p:nvPr/>
          </p:nvSpPr>
          <p:spPr bwMode="auto">
            <a:xfrm>
              <a:off x="4299" y="2358"/>
              <a:ext cx="885" cy="237"/>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92" name="Line 44"/>
            <p:cNvSpPr>
              <a:spLocks noChangeShapeType="1"/>
            </p:cNvSpPr>
            <p:nvPr/>
          </p:nvSpPr>
          <p:spPr bwMode="auto">
            <a:xfrm>
              <a:off x="4251" y="2214"/>
              <a:ext cx="699" cy="186"/>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94" name="Line 46"/>
            <p:cNvSpPr>
              <a:spLocks noChangeShapeType="1"/>
            </p:cNvSpPr>
            <p:nvPr/>
          </p:nvSpPr>
          <p:spPr bwMode="auto">
            <a:xfrm>
              <a:off x="4443" y="1989"/>
              <a:ext cx="648" cy="171"/>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97" name="Freeform 49"/>
            <p:cNvSpPr>
              <a:spLocks/>
            </p:cNvSpPr>
            <p:nvPr/>
          </p:nvSpPr>
          <p:spPr bwMode="auto">
            <a:xfrm flipH="1">
              <a:off x="4584" y="1317"/>
              <a:ext cx="153" cy="390"/>
            </a:xfrm>
            <a:custGeom>
              <a:avLst/>
              <a:gdLst/>
              <a:ahLst/>
              <a:cxnLst>
                <a:cxn ang="0">
                  <a:pos x="105" y="0"/>
                </a:cxn>
                <a:cxn ang="0">
                  <a:pos x="15" y="162"/>
                </a:cxn>
                <a:cxn ang="0">
                  <a:pos x="84" y="153"/>
                </a:cxn>
                <a:cxn ang="0">
                  <a:pos x="0" y="408"/>
                </a:cxn>
              </a:cxnLst>
              <a:rect l="0" t="0" r="r" b="b"/>
              <a:pathLst>
                <a:path w="105" h="408">
                  <a:moveTo>
                    <a:pt x="105" y="0"/>
                  </a:moveTo>
                  <a:cubicBezTo>
                    <a:pt x="61" y="68"/>
                    <a:pt x="18" y="137"/>
                    <a:pt x="15" y="162"/>
                  </a:cubicBezTo>
                  <a:cubicBezTo>
                    <a:pt x="12" y="187"/>
                    <a:pt x="86" y="112"/>
                    <a:pt x="84" y="153"/>
                  </a:cubicBezTo>
                  <a:cubicBezTo>
                    <a:pt x="82" y="194"/>
                    <a:pt x="41" y="301"/>
                    <a:pt x="0" y="408"/>
                  </a:cubicBezTo>
                </a:path>
              </a:pathLst>
            </a:custGeom>
            <a:noFill/>
            <a:ln w="9525" cap="flat" cmpd="sng">
              <a:solidFill>
                <a:schemeClr val="tx1"/>
              </a:solidFill>
              <a:prstDash val="solid"/>
              <a:miter lim="800000"/>
              <a:headEnd type="none" w="med" len="med"/>
              <a:tailEnd type="triangle" w="med" len="med"/>
            </a:ln>
            <a:effectLst/>
          </p:spPr>
          <p:txBody>
            <a:bodyPr wrap="none"/>
            <a:lstStyle/>
            <a:p>
              <a:endParaRPr lang="en-US"/>
            </a:p>
          </p:txBody>
        </p:sp>
        <p:sp>
          <p:nvSpPr>
            <p:cNvPr id="155689" name="Line 41"/>
            <p:cNvSpPr>
              <a:spLocks noChangeShapeType="1"/>
            </p:cNvSpPr>
            <p:nvPr/>
          </p:nvSpPr>
          <p:spPr bwMode="auto">
            <a:xfrm>
              <a:off x="4098" y="2532"/>
              <a:ext cx="750" cy="20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708" name="Arc 60"/>
            <p:cNvSpPr>
              <a:spLocks/>
            </p:cNvSpPr>
            <p:nvPr/>
          </p:nvSpPr>
          <p:spPr bwMode="auto">
            <a:xfrm>
              <a:off x="3187" y="3097"/>
              <a:ext cx="288" cy="366"/>
            </a:xfrm>
            <a:custGeom>
              <a:avLst/>
              <a:gdLst>
                <a:gd name="G0" fmla="+- 9648 0 0"/>
                <a:gd name="G1" fmla="+- 0 0 0"/>
                <a:gd name="G2" fmla="+- 21600 0 0"/>
                <a:gd name="T0" fmla="*/ 15511 w 15511"/>
                <a:gd name="T1" fmla="*/ 20789 h 21600"/>
                <a:gd name="T2" fmla="*/ 0 w 15511"/>
                <a:gd name="T3" fmla="*/ 19326 h 21600"/>
                <a:gd name="T4" fmla="*/ 9648 w 15511"/>
                <a:gd name="T5" fmla="*/ 0 h 21600"/>
              </a:gdLst>
              <a:ahLst/>
              <a:cxnLst>
                <a:cxn ang="0">
                  <a:pos x="T0" y="T1"/>
                </a:cxn>
                <a:cxn ang="0">
                  <a:pos x="T2" y="T3"/>
                </a:cxn>
                <a:cxn ang="0">
                  <a:pos x="T4" y="T5"/>
                </a:cxn>
              </a:cxnLst>
              <a:rect l="0" t="0" r="r" b="b"/>
              <a:pathLst>
                <a:path w="15511" h="21600" fill="none" extrusionOk="0">
                  <a:moveTo>
                    <a:pt x="15511" y="20789"/>
                  </a:moveTo>
                  <a:cubicBezTo>
                    <a:pt x="13603" y="21327"/>
                    <a:pt x="11630" y="21599"/>
                    <a:pt x="9648" y="21600"/>
                  </a:cubicBezTo>
                  <a:cubicBezTo>
                    <a:pt x="6299" y="21600"/>
                    <a:pt x="2996" y="20821"/>
                    <a:pt x="0" y="19325"/>
                  </a:cubicBezTo>
                </a:path>
                <a:path w="15511" h="21600" stroke="0" extrusionOk="0">
                  <a:moveTo>
                    <a:pt x="15511" y="20789"/>
                  </a:moveTo>
                  <a:cubicBezTo>
                    <a:pt x="13603" y="21327"/>
                    <a:pt x="11630" y="21599"/>
                    <a:pt x="9648" y="21600"/>
                  </a:cubicBezTo>
                  <a:cubicBezTo>
                    <a:pt x="6299" y="21600"/>
                    <a:pt x="2996" y="20821"/>
                    <a:pt x="0" y="19325"/>
                  </a:cubicBezTo>
                  <a:lnTo>
                    <a:pt x="9648" y="0"/>
                  </a:lnTo>
                  <a:close/>
                </a:path>
              </a:pathLst>
            </a:custGeom>
            <a:noFill/>
            <a:ln w="9525">
              <a:solidFill>
                <a:schemeClr val="tx1"/>
              </a:solidFill>
              <a:prstDash val="dash"/>
              <a:miter lim="800000"/>
              <a:headEnd/>
              <a:tailEnd/>
            </a:ln>
            <a:effectLst/>
          </p:spPr>
          <p:txBody>
            <a:bodyPr wrap="none" anchor="ctr"/>
            <a:lstStyle/>
            <a:p>
              <a:endParaRPr lang="en-US"/>
            </a:p>
          </p:txBody>
        </p:sp>
        <p:sp>
          <p:nvSpPr>
            <p:cNvPr id="155709" name="Text Box 61"/>
            <p:cNvSpPr txBox="1">
              <a:spLocks noChangeArrowheads="1"/>
            </p:cNvSpPr>
            <p:nvPr/>
          </p:nvSpPr>
          <p:spPr bwMode="auto">
            <a:xfrm>
              <a:off x="3188" y="3444"/>
              <a:ext cx="215" cy="212"/>
            </a:xfrm>
            <a:prstGeom prst="rect">
              <a:avLst/>
            </a:prstGeom>
            <a:noFill/>
            <a:ln w="9525">
              <a:noFill/>
              <a:miter lim="800000"/>
              <a:headEnd/>
              <a:tailEnd/>
            </a:ln>
            <a:effectLst/>
          </p:spPr>
          <p:txBody>
            <a:bodyPr>
              <a:spAutoFit/>
            </a:bodyPr>
            <a:lstStyle/>
            <a:p>
              <a:r>
                <a:rPr lang="en-US">
                  <a:sym typeface="Symbol" pitchFamily="18" charset="2"/>
                </a:rPr>
                <a:t></a:t>
              </a:r>
            </a:p>
          </p:txBody>
        </p:sp>
        <p:sp>
          <p:nvSpPr>
            <p:cNvPr id="155672" name="Line 24"/>
            <p:cNvSpPr>
              <a:spLocks noChangeShapeType="1"/>
            </p:cNvSpPr>
            <p:nvPr/>
          </p:nvSpPr>
          <p:spPr bwMode="auto">
            <a:xfrm>
              <a:off x="3648" y="1632"/>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670" name="Line 22"/>
            <p:cNvSpPr>
              <a:spLocks noChangeShapeType="1"/>
            </p:cNvSpPr>
            <p:nvPr/>
          </p:nvSpPr>
          <p:spPr bwMode="auto">
            <a:xfrm>
              <a:off x="3360" y="1821"/>
              <a:ext cx="1440"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5713" name="Line 65"/>
            <p:cNvSpPr>
              <a:spLocks noChangeShapeType="1"/>
            </p:cNvSpPr>
            <p:nvPr/>
          </p:nvSpPr>
          <p:spPr bwMode="auto">
            <a:xfrm flipH="1">
              <a:off x="3486" y="1536"/>
              <a:ext cx="1068" cy="612"/>
            </a:xfrm>
            <a:prstGeom prst="line">
              <a:avLst/>
            </a:prstGeom>
            <a:noFill/>
            <a:ln w="9525">
              <a:solidFill>
                <a:schemeClr val="tx1"/>
              </a:solidFill>
              <a:prstDash val="dash"/>
              <a:miter lim="800000"/>
              <a:headEnd/>
              <a:tailEnd/>
            </a:ln>
            <a:effectLst/>
          </p:spPr>
          <p:txBody>
            <a:bodyPr wrap="none"/>
            <a:lstStyle/>
            <a:p>
              <a:endParaRPr lang="en-US"/>
            </a:p>
          </p:txBody>
        </p:sp>
        <p:sp>
          <p:nvSpPr>
            <p:cNvPr id="155714" name="Line 66"/>
            <p:cNvSpPr>
              <a:spLocks noChangeShapeType="1"/>
            </p:cNvSpPr>
            <p:nvPr/>
          </p:nvSpPr>
          <p:spPr bwMode="auto">
            <a:xfrm>
              <a:off x="3486" y="2142"/>
              <a:ext cx="3" cy="1425"/>
            </a:xfrm>
            <a:prstGeom prst="line">
              <a:avLst/>
            </a:prstGeom>
            <a:noFill/>
            <a:ln w="9525">
              <a:solidFill>
                <a:schemeClr val="tx1"/>
              </a:solidFill>
              <a:prstDash val="dash"/>
              <a:miter lim="800000"/>
              <a:headEnd/>
              <a:tailEnd/>
            </a:ln>
            <a:effectLst/>
          </p:spPr>
          <p:txBody>
            <a:bodyPr wrap="none"/>
            <a:lstStyle/>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cs typeface="Tahoma" charset="0"/>
              </a:rPr>
              <a:t>Φ</a:t>
            </a:r>
          </a:p>
        </p:txBody>
      </p:sp>
      <p:sp>
        <p:nvSpPr>
          <p:cNvPr id="159747" name="Rectangle 3"/>
          <p:cNvSpPr>
            <a:spLocks noGrp="1" noChangeArrowheads="1"/>
          </p:cNvSpPr>
          <p:nvPr>
            <p:ph type="body" idx="1"/>
          </p:nvPr>
        </p:nvSpPr>
        <p:spPr>
          <a:xfrm>
            <a:off x="457200" y="1600200"/>
            <a:ext cx="3867150" cy="4525963"/>
          </a:xfrm>
        </p:spPr>
        <p:txBody>
          <a:bodyPr/>
          <a:lstStyle/>
          <a:p>
            <a:r>
              <a:rPr lang="en-US" sz="2800"/>
              <a:t>Sometimes you will see </a:t>
            </a:r>
            <a:r>
              <a:rPr lang="en-US" sz="2800">
                <a:sym typeface="Symbol" pitchFamily="18" charset="2"/>
              </a:rPr>
              <a:t> defined with respect to a vector that is normal (perpendicular) to the surface</a:t>
            </a:r>
          </a:p>
          <a:p>
            <a:r>
              <a:rPr lang="en-US" sz="2800">
                <a:sym typeface="Symbol" pitchFamily="18" charset="2"/>
              </a:rPr>
              <a:t>It is the same , just a different way to say it.</a:t>
            </a:r>
          </a:p>
        </p:txBody>
      </p:sp>
      <p:grpSp>
        <p:nvGrpSpPr>
          <p:cNvPr id="159797" name="Group 53"/>
          <p:cNvGrpSpPr>
            <a:grpSpLocks/>
          </p:cNvGrpSpPr>
          <p:nvPr/>
        </p:nvGrpSpPr>
        <p:grpSpPr bwMode="auto">
          <a:xfrm>
            <a:off x="4724400" y="1798638"/>
            <a:ext cx="3970338" cy="4573587"/>
            <a:chOff x="2976" y="1133"/>
            <a:chExt cx="2501" cy="2881"/>
          </a:xfrm>
        </p:grpSpPr>
        <p:sp>
          <p:nvSpPr>
            <p:cNvPr id="159748" name="Line 4"/>
            <p:cNvSpPr>
              <a:spLocks noChangeShapeType="1"/>
            </p:cNvSpPr>
            <p:nvPr/>
          </p:nvSpPr>
          <p:spPr bwMode="auto">
            <a:xfrm>
              <a:off x="2976" y="3120"/>
              <a:ext cx="1392" cy="384"/>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9749" name="Line 5"/>
            <p:cNvSpPr>
              <a:spLocks noChangeShapeType="1"/>
            </p:cNvSpPr>
            <p:nvPr/>
          </p:nvSpPr>
          <p:spPr bwMode="auto">
            <a:xfrm>
              <a:off x="3123" y="2880"/>
              <a:ext cx="1392"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0" name="Line 6"/>
            <p:cNvSpPr>
              <a:spLocks noChangeShapeType="1"/>
            </p:cNvSpPr>
            <p:nvPr/>
          </p:nvSpPr>
          <p:spPr bwMode="auto">
            <a:xfrm>
              <a:off x="3264" y="2304"/>
              <a:ext cx="1584" cy="432"/>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2" name="Line 8"/>
            <p:cNvSpPr>
              <a:spLocks noChangeShapeType="1"/>
            </p:cNvSpPr>
            <p:nvPr/>
          </p:nvSpPr>
          <p:spPr bwMode="auto">
            <a:xfrm>
              <a:off x="3648" y="1776"/>
              <a:ext cx="1440"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3" name="Line 9"/>
            <p:cNvSpPr>
              <a:spLocks noChangeShapeType="1"/>
            </p:cNvSpPr>
            <p:nvPr/>
          </p:nvSpPr>
          <p:spPr bwMode="auto">
            <a:xfrm>
              <a:off x="3024" y="2112"/>
              <a:ext cx="1440"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4" name="Line 10"/>
            <p:cNvSpPr>
              <a:spLocks noChangeShapeType="1"/>
            </p:cNvSpPr>
            <p:nvPr/>
          </p:nvSpPr>
          <p:spPr bwMode="auto">
            <a:xfrm>
              <a:off x="3024" y="2976"/>
              <a:ext cx="1392"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5" name="Line 11"/>
            <p:cNvSpPr>
              <a:spLocks noChangeShapeType="1"/>
            </p:cNvSpPr>
            <p:nvPr/>
          </p:nvSpPr>
          <p:spPr bwMode="auto">
            <a:xfrm>
              <a:off x="3351" y="2814"/>
              <a:ext cx="1392"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6" name="Line 12"/>
            <p:cNvSpPr>
              <a:spLocks noChangeShapeType="1"/>
            </p:cNvSpPr>
            <p:nvPr/>
          </p:nvSpPr>
          <p:spPr bwMode="auto">
            <a:xfrm>
              <a:off x="3024" y="2592"/>
              <a:ext cx="1392"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7" name="Line 13"/>
            <p:cNvSpPr>
              <a:spLocks noChangeShapeType="1"/>
            </p:cNvSpPr>
            <p:nvPr/>
          </p:nvSpPr>
          <p:spPr bwMode="auto">
            <a:xfrm>
              <a:off x="3360" y="2544"/>
              <a:ext cx="1392"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8" name="Line 14"/>
            <p:cNvSpPr>
              <a:spLocks noChangeShapeType="1"/>
            </p:cNvSpPr>
            <p:nvPr/>
          </p:nvSpPr>
          <p:spPr bwMode="auto">
            <a:xfrm>
              <a:off x="3072" y="2352"/>
              <a:ext cx="1392"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59" name="Line 15"/>
            <p:cNvSpPr>
              <a:spLocks noChangeShapeType="1"/>
            </p:cNvSpPr>
            <p:nvPr/>
          </p:nvSpPr>
          <p:spPr bwMode="auto">
            <a:xfrm>
              <a:off x="3504" y="2016"/>
              <a:ext cx="1440"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60" name="Line 16"/>
            <p:cNvSpPr>
              <a:spLocks noChangeShapeType="1"/>
            </p:cNvSpPr>
            <p:nvPr/>
          </p:nvSpPr>
          <p:spPr bwMode="auto">
            <a:xfrm>
              <a:off x="3744" y="2208"/>
              <a:ext cx="1440"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62" name="Freeform 18"/>
            <p:cNvSpPr>
              <a:spLocks/>
            </p:cNvSpPr>
            <p:nvPr/>
          </p:nvSpPr>
          <p:spPr bwMode="auto">
            <a:xfrm>
              <a:off x="3150" y="1602"/>
              <a:ext cx="1680" cy="1884"/>
            </a:xfrm>
            <a:custGeom>
              <a:avLst/>
              <a:gdLst/>
              <a:ahLst/>
              <a:cxnLst>
                <a:cxn ang="0">
                  <a:pos x="0" y="1884"/>
                </a:cxn>
                <a:cxn ang="0">
                  <a:pos x="612" y="618"/>
                </a:cxn>
                <a:cxn ang="0">
                  <a:pos x="1680" y="0"/>
                </a:cxn>
                <a:cxn ang="0">
                  <a:pos x="1068" y="1194"/>
                </a:cxn>
                <a:cxn ang="0">
                  <a:pos x="0" y="1884"/>
                </a:cxn>
              </a:cxnLst>
              <a:rect l="0" t="0" r="r" b="b"/>
              <a:pathLst>
                <a:path w="1680" h="1884">
                  <a:moveTo>
                    <a:pt x="0" y="1884"/>
                  </a:moveTo>
                  <a:lnTo>
                    <a:pt x="612" y="618"/>
                  </a:lnTo>
                  <a:lnTo>
                    <a:pt x="1680" y="0"/>
                  </a:lnTo>
                  <a:lnTo>
                    <a:pt x="1068" y="1194"/>
                  </a:lnTo>
                  <a:lnTo>
                    <a:pt x="0" y="1884"/>
                  </a:lnTo>
                  <a:close/>
                </a:path>
              </a:pathLst>
            </a:custGeom>
            <a:solidFill>
              <a:srgbClr val="FFFF99"/>
            </a:solidFill>
            <a:ln w="9525" cap="flat" cmpd="sng">
              <a:solidFill>
                <a:schemeClr val="tx1"/>
              </a:solidFill>
              <a:prstDash val="solid"/>
              <a:miter lim="800000"/>
              <a:headEnd type="none" w="med" len="med"/>
              <a:tailEnd type="none" w="med" len="med"/>
            </a:ln>
            <a:effectLst/>
          </p:spPr>
          <p:txBody>
            <a:bodyPr wrap="none"/>
            <a:lstStyle/>
            <a:p>
              <a:endParaRPr lang="en-US"/>
            </a:p>
          </p:txBody>
        </p:sp>
        <p:grpSp>
          <p:nvGrpSpPr>
            <p:cNvPr id="159764" name="Group 20"/>
            <p:cNvGrpSpPr>
              <a:grpSpLocks/>
            </p:cNvGrpSpPr>
            <p:nvPr/>
          </p:nvGrpSpPr>
          <p:grpSpPr bwMode="auto">
            <a:xfrm>
              <a:off x="5276" y="2586"/>
              <a:ext cx="201" cy="212"/>
              <a:chOff x="5135" y="2868"/>
              <a:chExt cx="201" cy="212"/>
            </a:xfrm>
          </p:grpSpPr>
          <p:sp>
            <p:nvSpPr>
              <p:cNvPr id="159765" name="Text Box 21"/>
              <p:cNvSpPr txBox="1">
                <a:spLocks noChangeArrowheads="1"/>
              </p:cNvSpPr>
              <p:nvPr/>
            </p:nvSpPr>
            <p:spPr bwMode="auto">
              <a:xfrm>
                <a:off x="5135" y="2868"/>
                <a:ext cx="201" cy="212"/>
              </a:xfrm>
              <a:prstGeom prst="rect">
                <a:avLst/>
              </a:prstGeom>
              <a:noFill/>
              <a:ln w="9525">
                <a:noFill/>
                <a:miter lim="800000"/>
                <a:headEnd/>
                <a:tailEnd/>
              </a:ln>
              <a:effectLst/>
            </p:spPr>
            <p:txBody>
              <a:bodyPr wrap="none">
                <a:spAutoFit/>
              </a:bodyPr>
              <a:lstStyle/>
              <a:p>
                <a:r>
                  <a:rPr lang="en-US" b="1">
                    <a:latin typeface="Times New Roman" pitchFamily="18" charset="0"/>
                  </a:rPr>
                  <a:t>E</a:t>
                </a:r>
              </a:p>
            </p:txBody>
          </p:sp>
          <p:sp>
            <p:nvSpPr>
              <p:cNvPr id="159766" name="Line 22"/>
              <p:cNvSpPr>
                <a:spLocks noChangeShapeType="1"/>
              </p:cNvSpPr>
              <p:nvPr/>
            </p:nvSpPr>
            <p:spPr bwMode="auto">
              <a:xfrm>
                <a:off x="5196" y="2898"/>
                <a:ext cx="81" cy="0"/>
              </a:xfrm>
              <a:prstGeom prst="line">
                <a:avLst/>
              </a:prstGeom>
              <a:noFill/>
              <a:ln w="9525">
                <a:solidFill>
                  <a:schemeClr val="tx1"/>
                </a:solidFill>
                <a:miter lim="800000"/>
                <a:headEnd/>
                <a:tailEnd type="arrow" w="sm" len="sm"/>
              </a:ln>
              <a:effectLst/>
            </p:spPr>
            <p:txBody>
              <a:bodyPr wrap="none"/>
              <a:lstStyle/>
              <a:p>
                <a:endParaRPr lang="en-US"/>
              </a:p>
            </p:txBody>
          </p:sp>
        </p:grpSp>
        <p:sp>
          <p:nvSpPr>
            <p:cNvPr id="159767" name="Text Box 23"/>
            <p:cNvSpPr txBox="1">
              <a:spLocks noChangeArrowheads="1"/>
            </p:cNvSpPr>
            <p:nvPr/>
          </p:nvSpPr>
          <p:spPr bwMode="auto">
            <a:xfrm>
              <a:off x="4022" y="1133"/>
              <a:ext cx="618" cy="212"/>
            </a:xfrm>
            <a:prstGeom prst="rect">
              <a:avLst/>
            </a:prstGeom>
            <a:noFill/>
            <a:ln w="9525">
              <a:noFill/>
              <a:miter lim="800000"/>
              <a:headEnd/>
              <a:tailEnd/>
            </a:ln>
            <a:effectLst/>
          </p:spPr>
          <p:txBody>
            <a:bodyPr wrap="none">
              <a:spAutoFit/>
            </a:bodyPr>
            <a:lstStyle/>
            <a:p>
              <a:r>
                <a:rPr lang="en-US"/>
                <a:t>Area = A</a:t>
              </a:r>
            </a:p>
          </p:txBody>
        </p:sp>
        <p:sp>
          <p:nvSpPr>
            <p:cNvPr id="159768" name="Line 24"/>
            <p:cNvSpPr>
              <a:spLocks noChangeShapeType="1"/>
            </p:cNvSpPr>
            <p:nvPr/>
          </p:nvSpPr>
          <p:spPr bwMode="auto">
            <a:xfrm>
              <a:off x="3450" y="3252"/>
              <a:ext cx="918" cy="249"/>
            </a:xfrm>
            <a:prstGeom prst="line">
              <a:avLst/>
            </a:prstGeom>
            <a:noFill/>
            <a:ln w="38100">
              <a:solidFill>
                <a:srgbClr val="FF3300"/>
              </a:solidFill>
              <a:miter lim="800000"/>
              <a:headEnd/>
              <a:tailEnd type="triangle" w="med" len="med"/>
            </a:ln>
            <a:effectLst/>
          </p:spPr>
          <p:txBody>
            <a:bodyPr wrap="none"/>
            <a:lstStyle/>
            <a:p>
              <a:endParaRPr lang="en-US"/>
            </a:p>
          </p:txBody>
        </p:sp>
        <p:sp>
          <p:nvSpPr>
            <p:cNvPr id="159769" name="Line 25"/>
            <p:cNvSpPr>
              <a:spLocks noChangeShapeType="1"/>
            </p:cNvSpPr>
            <p:nvPr/>
          </p:nvSpPr>
          <p:spPr bwMode="auto">
            <a:xfrm>
              <a:off x="3615" y="3132"/>
              <a:ext cx="801" cy="228"/>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0" name="Line 26"/>
            <p:cNvSpPr>
              <a:spLocks noChangeShapeType="1"/>
            </p:cNvSpPr>
            <p:nvPr/>
          </p:nvSpPr>
          <p:spPr bwMode="auto">
            <a:xfrm>
              <a:off x="3735" y="3051"/>
              <a:ext cx="783" cy="210"/>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1" name="Line 27"/>
            <p:cNvSpPr>
              <a:spLocks noChangeShapeType="1"/>
            </p:cNvSpPr>
            <p:nvPr/>
          </p:nvSpPr>
          <p:spPr bwMode="auto">
            <a:xfrm>
              <a:off x="3822" y="2943"/>
              <a:ext cx="921" cy="258"/>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2" name="Line 28"/>
            <p:cNvSpPr>
              <a:spLocks noChangeShapeType="1"/>
            </p:cNvSpPr>
            <p:nvPr/>
          </p:nvSpPr>
          <p:spPr bwMode="auto">
            <a:xfrm>
              <a:off x="3741" y="2793"/>
              <a:ext cx="678" cy="183"/>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3" name="Line 29"/>
            <p:cNvSpPr>
              <a:spLocks noChangeShapeType="1"/>
            </p:cNvSpPr>
            <p:nvPr/>
          </p:nvSpPr>
          <p:spPr bwMode="auto">
            <a:xfrm>
              <a:off x="4035" y="2730"/>
              <a:ext cx="720" cy="195"/>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4" name="Line 30"/>
            <p:cNvSpPr>
              <a:spLocks noChangeShapeType="1"/>
            </p:cNvSpPr>
            <p:nvPr/>
          </p:nvSpPr>
          <p:spPr bwMode="auto">
            <a:xfrm>
              <a:off x="3771" y="2547"/>
              <a:ext cx="699" cy="189"/>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5" name="Line 31"/>
            <p:cNvSpPr>
              <a:spLocks noChangeShapeType="1"/>
            </p:cNvSpPr>
            <p:nvPr/>
          </p:nvSpPr>
          <p:spPr bwMode="auto">
            <a:xfrm>
              <a:off x="3795" y="2328"/>
              <a:ext cx="672" cy="168"/>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6" name="Line 32"/>
            <p:cNvSpPr>
              <a:spLocks noChangeShapeType="1"/>
            </p:cNvSpPr>
            <p:nvPr/>
          </p:nvSpPr>
          <p:spPr bwMode="auto">
            <a:xfrm>
              <a:off x="4293" y="2352"/>
              <a:ext cx="885" cy="237"/>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7" name="Line 33"/>
            <p:cNvSpPr>
              <a:spLocks noChangeShapeType="1"/>
            </p:cNvSpPr>
            <p:nvPr/>
          </p:nvSpPr>
          <p:spPr bwMode="auto">
            <a:xfrm>
              <a:off x="4251" y="2214"/>
              <a:ext cx="699" cy="186"/>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79" name="Line 35"/>
            <p:cNvSpPr>
              <a:spLocks noChangeShapeType="1"/>
            </p:cNvSpPr>
            <p:nvPr/>
          </p:nvSpPr>
          <p:spPr bwMode="auto">
            <a:xfrm>
              <a:off x="4443" y="1989"/>
              <a:ext cx="648" cy="171"/>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87" name="Line 43"/>
            <p:cNvSpPr>
              <a:spLocks noChangeShapeType="1"/>
            </p:cNvSpPr>
            <p:nvPr/>
          </p:nvSpPr>
          <p:spPr bwMode="auto">
            <a:xfrm>
              <a:off x="4098" y="2532"/>
              <a:ext cx="750" cy="20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88" name="Arc 44"/>
            <p:cNvSpPr>
              <a:spLocks/>
            </p:cNvSpPr>
            <p:nvPr/>
          </p:nvSpPr>
          <p:spPr bwMode="auto">
            <a:xfrm>
              <a:off x="3870" y="3301"/>
              <a:ext cx="353" cy="299"/>
            </a:xfrm>
            <a:custGeom>
              <a:avLst/>
              <a:gdLst>
                <a:gd name="G0" fmla="+- 0 0 0"/>
                <a:gd name="G1" fmla="+- 0 0 0"/>
                <a:gd name="G2" fmla="+- 21600 0 0"/>
                <a:gd name="T0" fmla="*/ 18978 w 18978"/>
                <a:gd name="T1" fmla="*/ 10315 h 17674"/>
                <a:gd name="T2" fmla="*/ 12417 w 18978"/>
                <a:gd name="T3" fmla="*/ 17674 h 17674"/>
                <a:gd name="T4" fmla="*/ 0 w 18978"/>
                <a:gd name="T5" fmla="*/ 0 h 17674"/>
              </a:gdLst>
              <a:ahLst/>
              <a:cxnLst>
                <a:cxn ang="0">
                  <a:pos x="T0" y="T1"/>
                </a:cxn>
                <a:cxn ang="0">
                  <a:pos x="T2" y="T3"/>
                </a:cxn>
                <a:cxn ang="0">
                  <a:pos x="T4" y="T5"/>
                </a:cxn>
              </a:cxnLst>
              <a:rect l="0" t="0" r="r" b="b"/>
              <a:pathLst>
                <a:path w="18978" h="17674" fill="none" extrusionOk="0">
                  <a:moveTo>
                    <a:pt x="18977" y="10314"/>
                  </a:moveTo>
                  <a:cubicBezTo>
                    <a:pt x="17387" y="13240"/>
                    <a:pt x="15142" y="15759"/>
                    <a:pt x="12417" y="17674"/>
                  </a:cubicBezTo>
                </a:path>
                <a:path w="18978" h="17674" stroke="0" extrusionOk="0">
                  <a:moveTo>
                    <a:pt x="18977" y="10314"/>
                  </a:moveTo>
                  <a:cubicBezTo>
                    <a:pt x="17387" y="13240"/>
                    <a:pt x="15142" y="15759"/>
                    <a:pt x="12417" y="17674"/>
                  </a:cubicBezTo>
                  <a:lnTo>
                    <a:pt x="0" y="0"/>
                  </a:lnTo>
                  <a:close/>
                </a:path>
              </a:pathLst>
            </a:custGeom>
            <a:noFill/>
            <a:ln w="9525">
              <a:solidFill>
                <a:schemeClr val="tx1"/>
              </a:solidFill>
              <a:prstDash val="dash"/>
              <a:miter lim="800000"/>
              <a:headEnd/>
              <a:tailEnd/>
            </a:ln>
            <a:effectLst/>
          </p:spPr>
          <p:txBody>
            <a:bodyPr wrap="none" anchor="ctr"/>
            <a:lstStyle/>
            <a:p>
              <a:endParaRPr lang="en-US"/>
            </a:p>
          </p:txBody>
        </p:sp>
        <p:sp>
          <p:nvSpPr>
            <p:cNvPr id="159789" name="Text Box 45"/>
            <p:cNvSpPr txBox="1">
              <a:spLocks noChangeArrowheads="1"/>
            </p:cNvSpPr>
            <p:nvPr/>
          </p:nvSpPr>
          <p:spPr bwMode="auto">
            <a:xfrm>
              <a:off x="4148" y="3486"/>
              <a:ext cx="215" cy="212"/>
            </a:xfrm>
            <a:prstGeom prst="rect">
              <a:avLst/>
            </a:prstGeom>
            <a:noFill/>
            <a:ln w="9525">
              <a:noFill/>
              <a:miter lim="800000"/>
              <a:headEnd/>
              <a:tailEnd/>
            </a:ln>
            <a:effectLst/>
          </p:spPr>
          <p:txBody>
            <a:bodyPr>
              <a:spAutoFit/>
            </a:bodyPr>
            <a:lstStyle/>
            <a:p>
              <a:r>
                <a:rPr lang="en-US">
                  <a:sym typeface="Symbol" pitchFamily="18" charset="2"/>
                </a:rPr>
                <a:t></a:t>
              </a:r>
            </a:p>
          </p:txBody>
        </p:sp>
        <p:sp>
          <p:nvSpPr>
            <p:cNvPr id="159790" name="Line 46"/>
            <p:cNvSpPr>
              <a:spLocks noChangeShapeType="1"/>
            </p:cNvSpPr>
            <p:nvPr/>
          </p:nvSpPr>
          <p:spPr bwMode="auto">
            <a:xfrm>
              <a:off x="3444" y="3252"/>
              <a:ext cx="1362" cy="762"/>
            </a:xfrm>
            <a:prstGeom prst="line">
              <a:avLst/>
            </a:prstGeom>
            <a:noFill/>
            <a:ln w="9525">
              <a:solidFill>
                <a:schemeClr val="tx1"/>
              </a:solidFill>
              <a:prstDash val="dash"/>
              <a:miter lim="800000"/>
              <a:headEnd/>
              <a:tailEnd type="triangle" w="med" len="med"/>
            </a:ln>
            <a:effectLst/>
          </p:spPr>
          <p:txBody>
            <a:bodyPr wrap="none"/>
            <a:lstStyle/>
            <a:p>
              <a:endParaRPr lang="en-US"/>
            </a:p>
          </p:txBody>
        </p:sp>
        <p:grpSp>
          <p:nvGrpSpPr>
            <p:cNvPr id="159793" name="Group 49"/>
            <p:cNvGrpSpPr>
              <a:grpSpLocks/>
            </p:cNvGrpSpPr>
            <p:nvPr/>
          </p:nvGrpSpPr>
          <p:grpSpPr bwMode="auto">
            <a:xfrm>
              <a:off x="4640" y="3680"/>
              <a:ext cx="187" cy="266"/>
              <a:chOff x="4640" y="3680"/>
              <a:chExt cx="187" cy="266"/>
            </a:xfrm>
          </p:grpSpPr>
          <p:sp>
            <p:nvSpPr>
              <p:cNvPr id="159791" name="Text Box 47"/>
              <p:cNvSpPr txBox="1">
                <a:spLocks noChangeArrowheads="1"/>
              </p:cNvSpPr>
              <p:nvPr/>
            </p:nvSpPr>
            <p:spPr bwMode="auto">
              <a:xfrm>
                <a:off x="4640" y="3734"/>
                <a:ext cx="187" cy="212"/>
              </a:xfrm>
              <a:prstGeom prst="rect">
                <a:avLst/>
              </a:prstGeom>
              <a:noFill/>
              <a:ln w="9525">
                <a:noFill/>
                <a:miter lim="800000"/>
                <a:headEnd/>
                <a:tailEnd/>
              </a:ln>
              <a:effectLst/>
            </p:spPr>
            <p:txBody>
              <a:bodyPr wrap="none">
                <a:spAutoFit/>
              </a:bodyPr>
              <a:lstStyle/>
              <a:p>
                <a:r>
                  <a:rPr lang="en-US"/>
                  <a:t>n</a:t>
                </a:r>
              </a:p>
            </p:txBody>
          </p:sp>
          <p:sp>
            <p:nvSpPr>
              <p:cNvPr id="159792" name="Text Box 48"/>
              <p:cNvSpPr txBox="1">
                <a:spLocks noChangeArrowheads="1"/>
              </p:cNvSpPr>
              <p:nvPr/>
            </p:nvSpPr>
            <p:spPr bwMode="auto">
              <a:xfrm>
                <a:off x="4646" y="3680"/>
                <a:ext cx="176" cy="212"/>
              </a:xfrm>
              <a:prstGeom prst="rect">
                <a:avLst/>
              </a:prstGeom>
              <a:noFill/>
              <a:ln w="9525">
                <a:noFill/>
                <a:miter lim="800000"/>
                <a:headEnd/>
                <a:tailEnd/>
              </a:ln>
              <a:effectLst/>
            </p:spPr>
            <p:txBody>
              <a:bodyPr wrap="none">
                <a:spAutoFit/>
              </a:bodyPr>
              <a:lstStyle/>
              <a:p>
                <a:r>
                  <a:rPr lang="en-US"/>
                  <a:t>^</a:t>
                </a:r>
              </a:p>
            </p:txBody>
          </p:sp>
        </p:grpSp>
        <p:sp>
          <p:nvSpPr>
            <p:cNvPr id="159795" name="Freeform 51"/>
            <p:cNvSpPr>
              <a:spLocks/>
            </p:cNvSpPr>
            <p:nvPr/>
          </p:nvSpPr>
          <p:spPr bwMode="auto">
            <a:xfrm flipH="1">
              <a:off x="4584" y="1317"/>
              <a:ext cx="153" cy="390"/>
            </a:xfrm>
            <a:custGeom>
              <a:avLst/>
              <a:gdLst/>
              <a:ahLst/>
              <a:cxnLst>
                <a:cxn ang="0">
                  <a:pos x="105" y="0"/>
                </a:cxn>
                <a:cxn ang="0">
                  <a:pos x="15" y="162"/>
                </a:cxn>
                <a:cxn ang="0">
                  <a:pos x="84" y="153"/>
                </a:cxn>
                <a:cxn ang="0">
                  <a:pos x="0" y="408"/>
                </a:cxn>
              </a:cxnLst>
              <a:rect l="0" t="0" r="r" b="b"/>
              <a:pathLst>
                <a:path w="105" h="408">
                  <a:moveTo>
                    <a:pt x="105" y="0"/>
                  </a:moveTo>
                  <a:cubicBezTo>
                    <a:pt x="61" y="68"/>
                    <a:pt x="18" y="137"/>
                    <a:pt x="15" y="162"/>
                  </a:cubicBezTo>
                  <a:cubicBezTo>
                    <a:pt x="12" y="187"/>
                    <a:pt x="86" y="112"/>
                    <a:pt x="84" y="153"/>
                  </a:cubicBezTo>
                  <a:cubicBezTo>
                    <a:pt x="82" y="194"/>
                    <a:pt x="41" y="301"/>
                    <a:pt x="0" y="408"/>
                  </a:cubicBezTo>
                </a:path>
              </a:pathLst>
            </a:custGeom>
            <a:noFill/>
            <a:ln w="9525" cap="flat" cmpd="sng">
              <a:solidFill>
                <a:schemeClr val="tx1"/>
              </a:solidFill>
              <a:prstDash val="solid"/>
              <a:miter lim="800000"/>
              <a:headEnd type="none" w="med" len="med"/>
              <a:tailEnd type="triangle" w="med" len="med"/>
            </a:ln>
            <a:effectLst/>
          </p:spPr>
          <p:txBody>
            <a:bodyPr wrap="none"/>
            <a:lstStyle/>
            <a:p>
              <a:endParaRPr lang="en-US"/>
            </a:p>
          </p:txBody>
        </p:sp>
        <p:sp>
          <p:nvSpPr>
            <p:cNvPr id="159751" name="Line 7"/>
            <p:cNvSpPr>
              <a:spLocks noChangeShapeType="1"/>
            </p:cNvSpPr>
            <p:nvPr/>
          </p:nvSpPr>
          <p:spPr bwMode="auto">
            <a:xfrm>
              <a:off x="3648" y="1632"/>
              <a:ext cx="1440" cy="384"/>
            </a:xfrm>
            <a:prstGeom prst="line">
              <a:avLst/>
            </a:prstGeom>
            <a:noFill/>
            <a:ln w="38100">
              <a:solidFill>
                <a:srgbClr val="FFCC99"/>
              </a:solidFill>
              <a:miter lim="800000"/>
              <a:headEnd/>
              <a:tailEnd type="triangle" w="med" len="med"/>
            </a:ln>
            <a:effectLst/>
          </p:spPr>
          <p:txBody>
            <a:bodyPr wrap="none"/>
            <a:lstStyle/>
            <a:p>
              <a:endParaRPr lang="en-US"/>
            </a:p>
          </p:txBody>
        </p:sp>
        <p:sp>
          <p:nvSpPr>
            <p:cNvPr id="159761" name="Line 17"/>
            <p:cNvSpPr>
              <a:spLocks noChangeShapeType="1"/>
            </p:cNvSpPr>
            <p:nvPr/>
          </p:nvSpPr>
          <p:spPr bwMode="auto">
            <a:xfrm>
              <a:off x="3360" y="1824"/>
              <a:ext cx="1440" cy="384"/>
            </a:xfrm>
            <a:prstGeom prst="line">
              <a:avLst/>
            </a:prstGeom>
            <a:noFill/>
            <a:ln w="38100">
              <a:solidFill>
                <a:srgbClr val="FFCC99"/>
              </a:solidFill>
              <a:miter lim="800000"/>
              <a:headEnd/>
              <a:tailEnd type="triangle" w="med" len="med"/>
            </a:ln>
            <a:effectLst/>
          </p:spPr>
          <p:txBody>
            <a:bodyPr wrap="none"/>
            <a:lstStyle/>
            <a:p>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t>Electric Flux</a:t>
            </a:r>
          </a:p>
        </p:txBody>
      </p:sp>
      <p:sp>
        <p:nvSpPr>
          <p:cNvPr id="80899" name="Rectangle 3"/>
          <p:cNvSpPr>
            <a:spLocks noGrp="1" noChangeArrowheads="1"/>
          </p:cNvSpPr>
          <p:nvPr>
            <p:ph type="body" idx="1"/>
          </p:nvPr>
        </p:nvSpPr>
        <p:spPr/>
        <p:txBody>
          <a:bodyPr/>
          <a:lstStyle/>
          <a:p>
            <a:pPr>
              <a:lnSpc>
                <a:spcPct val="90000"/>
              </a:lnSpc>
            </a:pPr>
            <a:r>
              <a:rPr lang="en-US">
                <a:cs typeface="Tahoma" charset="0"/>
              </a:rPr>
              <a:t>Φ</a:t>
            </a:r>
            <a:r>
              <a:rPr lang="en-US" baseline="-25000">
                <a:cs typeface="Tahoma" charset="0"/>
              </a:rPr>
              <a:t>E</a:t>
            </a:r>
            <a:r>
              <a:rPr lang="en-US">
                <a:cs typeface="Tahoma" charset="0"/>
              </a:rPr>
              <a:t> = E A cos θ</a:t>
            </a:r>
          </a:p>
          <a:p>
            <a:pPr lvl="1">
              <a:lnSpc>
                <a:spcPct val="90000"/>
              </a:lnSpc>
            </a:pPr>
            <a:r>
              <a:rPr lang="en-US"/>
              <a:t>The perpendicular to the area A is at an angle </a:t>
            </a:r>
            <a:r>
              <a:rPr lang="en-US">
                <a:cs typeface="Tahoma" charset="0"/>
              </a:rPr>
              <a:t>θ to the field</a:t>
            </a:r>
          </a:p>
          <a:p>
            <a:pPr lvl="1">
              <a:lnSpc>
                <a:spcPct val="90000"/>
              </a:lnSpc>
            </a:pPr>
            <a:r>
              <a:rPr lang="en-US">
                <a:cs typeface="Tahoma" charset="0"/>
              </a:rPr>
              <a:t>When the area is constructed such that a closed surface is formed, use the convention that flux lines passing into the interior of the volume are negative and those passing out of the interior of the volume are positive</a:t>
            </a:r>
            <a:endParaRPr lang="en-US"/>
          </a:p>
          <a:p>
            <a:pPr>
              <a:lnSpc>
                <a:spcPct val="90000"/>
              </a:lnSpc>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Projection of Area</a:t>
            </a:r>
          </a:p>
        </p:txBody>
      </p:sp>
      <p:grpSp>
        <p:nvGrpSpPr>
          <p:cNvPr id="162834" name="Group 18"/>
          <p:cNvGrpSpPr>
            <a:grpSpLocks/>
          </p:cNvGrpSpPr>
          <p:nvPr/>
        </p:nvGrpSpPr>
        <p:grpSpPr bwMode="auto">
          <a:xfrm>
            <a:off x="1108075" y="1706563"/>
            <a:ext cx="6073775" cy="2998787"/>
            <a:chOff x="698" y="1075"/>
            <a:chExt cx="3826" cy="1889"/>
          </a:xfrm>
        </p:grpSpPr>
        <p:sp>
          <p:nvSpPr>
            <p:cNvPr id="162821" name="Line 5"/>
            <p:cNvSpPr>
              <a:spLocks noChangeShapeType="1"/>
            </p:cNvSpPr>
            <p:nvPr/>
          </p:nvSpPr>
          <p:spPr bwMode="auto">
            <a:xfrm>
              <a:off x="1105" y="1698"/>
              <a:ext cx="0" cy="1266"/>
            </a:xfrm>
            <a:prstGeom prst="line">
              <a:avLst/>
            </a:prstGeom>
            <a:noFill/>
            <a:ln w="28575">
              <a:solidFill>
                <a:srgbClr val="FF6600"/>
              </a:solidFill>
              <a:miter lim="800000"/>
              <a:headEnd/>
              <a:tailEnd/>
            </a:ln>
            <a:effectLst/>
          </p:spPr>
          <p:txBody>
            <a:bodyPr wrap="none"/>
            <a:lstStyle/>
            <a:p>
              <a:endParaRPr lang="en-US"/>
            </a:p>
          </p:txBody>
        </p:sp>
        <p:sp>
          <p:nvSpPr>
            <p:cNvPr id="162823" name="Text Box 7"/>
            <p:cNvSpPr txBox="1">
              <a:spLocks noChangeArrowheads="1"/>
            </p:cNvSpPr>
            <p:nvPr/>
          </p:nvSpPr>
          <p:spPr bwMode="auto">
            <a:xfrm>
              <a:off x="698" y="1521"/>
              <a:ext cx="812" cy="173"/>
            </a:xfrm>
            <a:prstGeom prst="rect">
              <a:avLst/>
            </a:prstGeom>
            <a:noFill/>
            <a:ln w="9525">
              <a:noFill/>
              <a:miter lim="800000"/>
              <a:headEnd/>
              <a:tailEnd/>
            </a:ln>
            <a:effectLst/>
          </p:spPr>
          <p:txBody>
            <a:bodyPr wrap="none">
              <a:spAutoFit/>
            </a:bodyPr>
            <a:lstStyle/>
            <a:p>
              <a:r>
                <a:rPr lang="en-US" sz="1200"/>
                <a:t>Original Position</a:t>
              </a:r>
            </a:p>
          </p:txBody>
        </p:sp>
        <p:sp>
          <p:nvSpPr>
            <p:cNvPr id="162827" name="Rectangle 11"/>
            <p:cNvSpPr>
              <a:spLocks noChangeArrowheads="1"/>
            </p:cNvSpPr>
            <p:nvPr/>
          </p:nvSpPr>
          <p:spPr bwMode="auto">
            <a:xfrm>
              <a:off x="3048" y="1692"/>
              <a:ext cx="1476" cy="1260"/>
            </a:xfrm>
            <a:prstGeom prst="rect">
              <a:avLst/>
            </a:prstGeom>
            <a:solidFill>
              <a:srgbClr val="FF6600"/>
            </a:solidFill>
            <a:ln w="9525">
              <a:noFill/>
              <a:miter lim="800000"/>
              <a:headEnd/>
              <a:tailEnd/>
            </a:ln>
            <a:effectLst/>
          </p:spPr>
          <p:txBody>
            <a:bodyPr wrap="none" anchor="ctr"/>
            <a:lstStyle/>
            <a:p>
              <a:endParaRPr lang="en-US"/>
            </a:p>
          </p:txBody>
        </p:sp>
        <p:sp>
          <p:nvSpPr>
            <p:cNvPr id="162828" name="Rectangle 12"/>
            <p:cNvSpPr>
              <a:spLocks noChangeArrowheads="1"/>
            </p:cNvSpPr>
            <p:nvPr/>
          </p:nvSpPr>
          <p:spPr bwMode="auto">
            <a:xfrm>
              <a:off x="775" y="1075"/>
              <a:ext cx="971" cy="288"/>
            </a:xfrm>
            <a:prstGeom prst="rect">
              <a:avLst/>
            </a:prstGeom>
            <a:noFill/>
            <a:ln w="9525">
              <a:noFill/>
              <a:miter lim="800000"/>
              <a:headEnd/>
              <a:tailEnd/>
            </a:ln>
            <a:effectLst/>
          </p:spPr>
          <p:txBody>
            <a:bodyPr wrap="none">
              <a:spAutoFit/>
            </a:bodyPr>
            <a:lstStyle/>
            <a:p>
              <a:r>
                <a:rPr lang="en-US" sz="2400"/>
                <a:t>Side View</a:t>
              </a:r>
            </a:p>
          </p:txBody>
        </p:sp>
        <p:sp>
          <p:nvSpPr>
            <p:cNvPr id="162830" name="Rectangle 14"/>
            <p:cNvSpPr>
              <a:spLocks noChangeArrowheads="1"/>
            </p:cNvSpPr>
            <p:nvPr/>
          </p:nvSpPr>
          <p:spPr bwMode="auto">
            <a:xfrm>
              <a:off x="3337" y="1075"/>
              <a:ext cx="1002" cy="288"/>
            </a:xfrm>
            <a:prstGeom prst="rect">
              <a:avLst/>
            </a:prstGeom>
            <a:noFill/>
            <a:ln w="9525">
              <a:noFill/>
              <a:miter lim="800000"/>
              <a:headEnd/>
              <a:tailEnd/>
            </a:ln>
            <a:effectLst/>
          </p:spPr>
          <p:txBody>
            <a:bodyPr wrap="none">
              <a:spAutoFit/>
            </a:bodyPr>
            <a:lstStyle/>
            <a:p>
              <a:r>
                <a:rPr lang="en-US" sz="2400"/>
                <a:t>Front view</a:t>
              </a:r>
            </a:p>
          </p:txBody>
        </p:sp>
        <p:sp>
          <p:nvSpPr>
            <p:cNvPr id="162832" name="Freeform 16"/>
            <p:cNvSpPr>
              <a:spLocks/>
            </p:cNvSpPr>
            <p:nvPr/>
          </p:nvSpPr>
          <p:spPr bwMode="auto">
            <a:xfrm>
              <a:off x="2940" y="1524"/>
              <a:ext cx="360" cy="252"/>
            </a:xfrm>
            <a:custGeom>
              <a:avLst/>
              <a:gdLst/>
              <a:ahLst/>
              <a:cxnLst>
                <a:cxn ang="0">
                  <a:pos x="360" y="252"/>
                </a:cxn>
                <a:cxn ang="0">
                  <a:pos x="240" y="84"/>
                </a:cxn>
                <a:cxn ang="0">
                  <a:pos x="168" y="108"/>
                </a:cxn>
                <a:cxn ang="0">
                  <a:pos x="0" y="0"/>
                </a:cxn>
              </a:cxnLst>
              <a:rect l="0" t="0" r="r" b="b"/>
              <a:pathLst>
                <a:path w="360" h="252">
                  <a:moveTo>
                    <a:pt x="360" y="252"/>
                  </a:moveTo>
                  <a:cubicBezTo>
                    <a:pt x="316" y="180"/>
                    <a:pt x="272" y="108"/>
                    <a:pt x="240" y="84"/>
                  </a:cubicBezTo>
                  <a:cubicBezTo>
                    <a:pt x="208" y="60"/>
                    <a:pt x="208" y="122"/>
                    <a:pt x="168" y="108"/>
                  </a:cubicBezTo>
                  <a:cubicBezTo>
                    <a:pt x="128" y="94"/>
                    <a:pt x="64" y="47"/>
                    <a:pt x="0" y="0"/>
                  </a:cubicBezTo>
                </a:path>
              </a:pathLst>
            </a:custGeom>
            <a:noFill/>
            <a:ln w="9525" cap="flat" cmpd="sng">
              <a:solidFill>
                <a:schemeClr val="tx1"/>
              </a:solidFill>
              <a:prstDash val="solid"/>
              <a:miter lim="800000"/>
              <a:headEnd type="triangle" w="med" len="med"/>
              <a:tailEnd type="none" w="med" len="med"/>
            </a:ln>
            <a:effectLst/>
          </p:spPr>
          <p:txBody>
            <a:bodyPr wrap="none"/>
            <a:lstStyle/>
            <a:p>
              <a:endParaRPr lang="en-US"/>
            </a:p>
          </p:txBody>
        </p:sp>
        <p:sp>
          <p:nvSpPr>
            <p:cNvPr id="162833" name="Text Box 17"/>
            <p:cNvSpPr txBox="1">
              <a:spLocks noChangeArrowheads="1"/>
            </p:cNvSpPr>
            <p:nvPr/>
          </p:nvSpPr>
          <p:spPr bwMode="auto">
            <a:xfrm>
              <a:off x="2372" y="1352"/>
              <a:ext cx="862" cy="212"/>
            </a:xfrm>
            <a:prstGeom prst="rect">
              <a:avLst/>
            </a:prstGeom>
            <a:noFill/>
            <a:ln w="9525">
              <a:noFill/>
              <a:miter lim="800000"/>
              <a:headEnd/>
              <a:tailEnd/>
            </a:ln>
            <a:effectLst/>
          </p:spPr>
          <p:txBody>
            <a:bodyPr wrap="none">
              <a:spAutoFit/>
            </a:bodyPr>
            <a:lstStyle/>
            <a:p>
              <a:r>
                <a:rPr lang="en-US"/>
                <a:t>Original Area</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t>Projection of Area</a:t>
            </a:r>
          </a:p>
        </p:txBody>
      </p:sp>
      <p:grpSp>
        <p:nvGrpSpPr>
          <p:cNvPr id="164888" name="Group 24"/>
          <p:cNvGrpSpPr>
            <a:grpSpLocks/>
          </p:cNvGrpSpPr>
          <p:nvPr/>
        </p:nvGrpSpPr>
        <p:grpSpPr bwMode="auto">
          <a:xfrm>
            <a:off x="749300" y="1706563"/>
            <a:ext cx="8096250" cy="2998787"/>
            <a:chOff x="472" y="1075"/>
            <a:chExt cx="5100" cy="1889"/>
          </a:xfrm>
        </p:grpSpPr>
        <p:sp>
          <p:nvSpPr>
            <p:cNvPr id="164875" name="Rectangle 11"/>
            <p:cNvSpPr>
              <a:spLocks noChangeArrowheads="1"/>
            </p:cNvSpPr>
            <p:nvPr/>
          </p:nvSpPr>
          <p:spPr bwMode="auto">
            <a:xfrm>
              <a:off x="3048" y="1692"/>
              <a:ext cx="1476" cy="1260"/>
            </a:xfrm>
            <a:prstGeom prst="rect">
              <a:avLst/>
            </a:prstGeom>
            <a:solidFill>
              <a:srgbClr val="FFCC00"/>
            </a:solidFill>
            <a:ln w="9525">
              <a:noFill/>
              <a:miter lim="800000"/>
              <a:headEnd/>
              <a:tailEnd/>
            </a:ln>
            <a:effectLst/>
          </p:spPr>
          <p:txBody>
            <a:bodyPr wrap="none" anchor="ctr"/>
            <a:lstStyle/>
            <a:p>
              <a:endParaRPr lang="en-US"/>
            </a:p>
          </p:txBody>
        </p:sp>
        <p:sp>
          <p:nvSpPr>
            <p:cNvPr id="164869" name="Line 5"/>
            <p:cNvSpPr>
              <a:spLocks noChangeShapeType="1"/>
            </p:cNvSpPr>
            <p:nvPr/>
          </p:nvSpPr>
          <p:spPr bwMode="auto">
            <a:xfrm>
              <a:off x="1105" y="1698"/>
              <a:ext cx="0" cy="1266"/>
            </a:xfrm>
            <a:prstGeom prst="line">
              <a:avLst/>
            </a:prstGeom>
            <a:noFill/>
            <a:ln w="28575">
              <a:solidFill>
                <a:srgbClr val="FF6600"/>
              </a:solidFill>
              <a:prstDash val="dash"/>
              <a:miter lim="800000"/>
              <a:headEnd/>
              <a:tailEnd/>
            </a:ln>
            <a:effectLst/>
          </p:spPr>
          <p:txBody>
            <a:bodyPr wrap="none"/>
            <a:lstStyle/>
            <a:p>
              <a:endParaRPr lang="en-US"/>
            </a:p>
          </p:txBody>
        </p:sp>
        <p:sp>
          <p:nvSpPr>
            <p:cNvPr id="164870" name="Line 6"/>
            <p:cNvSpPr>
              <a:spLocks noChangeShapeType="1"/>
            </p:cNvSpPr>
            <p:nvPr/>
          </p:nvSpPr>
          <p:spPr bwMode="auto">
            <a:xfrm rot="2730816">
              <a:off x="1104" y="1699"/>
              <a:ext cx="1" cy="1266"/>
            </a:xfrm>
            <a:prstGeom prst="line">
              <a:avLst/>
            </a:prstGeom>
            <a:noFill/>
            <a:ln w="28575">
              <a:solidFill>
                <a:srgbClr val="FF6600"/>
              </a:solidFill>
              <a:miter lim="800000"/>
              <a:headEnd/>
              <a:tailEnd/>
            </a:ln>
            <a:effectLst/>
          </p:spPr>
          <p:txBody>
            <a:bodyPr wrap="none"/>
            <a:lstStyle/>
            <a:p>
              <a:endParaRPr lang="en-US"/>
            </a:p>
          </p:txBody>
        </p:sp>
        <p:sp>
          <p:nvSpPr>
            <p:cNvPr id="164871" name="Text Box 7"/>
            <p:cNvSpPr txBox="1">
              <a:spLocks noChangeArrowheads="1"/>
            </p:cNvSpPr>
            <p:nvPr/>
          </p:nvSpPr>
          <p:spPr bwMode="auto">
            <a:xfrm>
              <a:off x="698" y="1521"/>
              <a:ext cx="812" cy="173"/>
            </a:xfrm>
            <a:prstGeom prst="rect">
              <a:avLst/>
            </a:prstGeom>
            <a:noFill/>
            <a:ln w="9525">
              <a:noFill/>
              <a:miter lim="800000"/>
              <a:headEnd/>
              <a:tailEnd/>
            </a:ln>
            <a:effectLst/>
          </p:spPr>
          <p:txBody>
            <a:bodyPr wrap="none">
              <a:spAutoFit/>
            </a:bodyPr>
            <a:lstStyle/>
            <a:p>
              <a:r>
                <a:rPr lang="en-US" sz="1200"/>
                <a:t>Original Position</a:t>
              </a:r>
            </a:p>
          </p:txBody>
        </p:sp>
        <p:sp>
          <p:nvSpPr>
            <p:cNvPr id="164872" name="Text Box 8"/>
            <p:cNvSpPr txBox="1">
              <a:spLocks noChangeArrowheads="1"/>
            </p:cNvSpPr>
            <p:nvPr/>
          </p:nvSpPr>
          <p:spPr bwMode="auto">
            <a:xfrm>
              <a:off x="1478" y="1737"/>
              <a:ext cx="674" cy="173"/>
            </a:xfrm>
            <a:prstGeom prst="rect">
              <a:avLst/>
            </a:prstGeom>
            <a:noFill/>
            <a:ln w="9525">
              <a:noFill/>
              <a:miter lim="800000"/>
              <a:headEnd/>
              <a:tailEnd/>
            </a:ln>
            <a:effectLst/>
          </p:spPr>
          <p:txBody>
            <a:bodyPr wrap="none">
              <a:spAutoFit/>
            </a:bodyPr>
            <a:lstStyle/>
            <a:p>
              <a:r>
                <a:rPr lang="en-US" sz="1200"/>
                <a:t>New Position</a:t>
              </a:r>
            </a:p>
          </p:txBody>
        </p:sp>
        <p:sp>
          <p:nvSpPr>
            <p:cNvPr id="164873" name="Line 9"/>
            <p:cNvSpPr>
              <a:spLocks noChangeShapeType="1"/>
            </p:cNvSpPr>
            <p:nvPr/>
          </p:nvSpPr>
          <p:spPr bwMode="auto">
            <a:xfrm>
              <a:off x="1116" y="1890"/>
              <a:ext cx="3414" cy="0"/>
            </a:xfrm>
            <a:prstGeom prst="line">
              <a:avLst/>
            </a:prstGeom>
            <a:noFill/>
            <a:ln w="9525">
              <a:solidFill>
                <a:schemeClr val="tx1"/>
              </a:solidFill>
              <a:prstDash val="dash"/>
              <a:miter lim="800000"/>
              <a:headEnd/>
              <a:tailEnd/>
            </a:ln>
            <a:effectLst/>
          </p:spPr>
          <p:txBody>
            <a:bodyPr wrap="none"/>
            <a:lstStyle/>
            <a:p>
              <a:endParaRPr lang="en-US"/>
            </a:p>
          </p:txBody>
        </p:sp>
        <p:sp>
          <p:nvSpPr>
            <p:cNvPr id="164874" name="Line 10"/>
            <p:cNvSpPr>
              <a:spLocks noChangeShapeType="1"/>
            </p:cNvSpPr>
            <p:nvPr/>
          </p:nvSpPr>
          <p:spPr bwMode="auto">
            <a:xfrm>
              <a:off x="684" y="2778"/>
              <a:ext cx="3840" cy="0"/>
            </a:xfrm>
            <a:prstGeom prst="line">
              <a:avLst/>
            </a:prstGeom>
            <a:noFill/>
            <a:ln w="9525">
              <a:solidFill>
                <a:schemeClr val="tx1"/>
              </a:solidFill>
              <a:prstDash val="dash"/>
              <a:miter lim="800000"/>
              <a:headEnd/>
              <a:tailEnd/>
            </a:ln>
            <a:effectLst/>
          </p:spPr>
          <p:txBody>
            <a:bodyPr wrap="none"/>
            <a:lstStyle/>
            <a:p>
              <a:endParaRPr lang="en-US"/>
            </a:p>
          </p:txBody>
        </p:sp>
        <p:sp>
          <p:nvSpPr>
            <p:cNvPr id="164877" name="Rectangle 13"/>
            <p:cNvSpPr>
              <a:spLocks noChangeArrowheads="1"/>
            </p:cNvSpPr>
            <p:nvPr/>
          </p:nvSpPr>
          <p:spPr bwMode="auto">
            <a:xfrm>
              <a:off x="3054" y="1896"/>
              <a:ext cx="1476" cy="882"/>
            </a:xfrm>
            <a:prstGeom prst="rect">
              <a:avLst/>
            </a:prstGeom>
            <a:solidFill>
              <a:srgbClr val="FF6600"/>
            </a:solidFill>
            <a:ln w="9525">
              <a:noFill/>
              <a:miter lim="800000"/>
              <a:headEnd/>
              <a:tailEnd/>
            </a:ln>
            <a:effectLst/>
          </p:spPr>
          <p:txBody>
            <a:bodyPr wrap="none" anchor="ctr"/>
            <a:lstStyle/>
            <a:p>
              <a:endParaRPr lang="en-US"/>
            </a:p>
          </p:txBody>
        </p:sp>
        <p:sp>
          <p:nvSpPr>
            <p:cNvPr id="164878" name="Text Box 14"/>
            <p:cNvSpPr txBox="1">
              <a:spLocks noChangeArrowheads="1"/>
            </p:cNvSpPr>
            <p:nvPr/>
          </p:nvSpPr>
          <p:spPr bwMode="auto">
            <a:xfrm>
              <a:off x="1172" y="1890"/>
              <a:ext cx="183" cy="2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164879" name="Arc 15"/>
            <p:cNvSpPr>
              <a:spLocks/>
            </p:cNvSpPr>
            <p:nvPr/>
          </p:nvSpPr>
          <p:spPr bwMode="auto">
            <a:xfrm>
              <a:off x="1104" y="2034"/>
              <a:ext cx="162" cy="117"/>
            </a:xfrm>
            <a:custGeom>
              <a:avLst/>
              <a:gdLst>
                <a:gd name="G0" fmla="+- 0 0 0"/>
                <a:gd name="G1" fmla="+- 21600 0 0"/>
                <a:gd name="G2" fmla="+- 21600 0 0"/>
                <a:gd name="T0" fmla="*/ 0 w 21600"/>
                <a:gd name="T1" fmla="*/ 0 h 26517"/>
                <a:gd name="T2" fmla="*/ 21033 w 21600"/>
                <a:gd name="T3" fmla="*/ 26517 h 26517"/>
                <a:gd name="T4" fmla="*/ 0 w 21600"/>
                <a:gd name="T5" fmla="*/ 21600 h 26517"/>
              </a:gdLst>
              <a:ahLst/>
              <a:cxnLst>
                <a:cxn ang="0">
                  <a:pos x="T0" y="T1"/>
                </a:cxn>
                <a:cxn ang="0">
                  <a:pos x="T2" y="T3"/>
                </a:cxn>
                <a:cxn ang="0">
                  <a:pos x="T4" y="T5"/>
                </a:cxn>
              </a:cxnLst>
              <a:rect l="0" t="0" r="r" b="b"/>
              <a:pathLst>
                <a:path w="21600" h="26517" fill="none" extrusionOk="0">
                  <a:moveTo>
                    <a:pt x="-1" y="0"/>
                  </a:moveTo>
                  <a:cubicBezTo>
                    <a:pt x="11929" y="0"/>
                    <a:pt x="21600" y="9670"/>
                    <a:pt x="21600" y="21600"/>
                  </a:cubicBezTo>
                  <a:cubicBezTo>
                    <a:pt x="21600" y="23255"/>
                    <a:pt x="21409" y="24905"/>
                    <a:pt x="21032" y="26516"/>
                  </a:cubicBezTo>
                </a:path>
                <a:path w="21600" h="26517" stroke="0" extrusionOk="0">
                  <a:moveTo>
                    <a:pt x="-1" y="0"/>
                  </a:moveTo>
                  <a:cubicBezTo>
                    <a:pt x="11929" y="0"/>
                    <a:pt x="21600" y="9670"/>
                    <a:pt x="21600" y="21600"/>
                  </a:cubicBezTo>
                  <a:cubicBezTo>
                    <a:pt x="21600" y="23255"/>
                    <a:pt x="21409" y="24905"/>
                    <a:pt x="21032" y="26516"/>
                  </a:cubicBezTo>
                  <a:lnTo>
                    <a:pt x="0" y="21600"/>
                  </a:lnTo>
                  <a:close/>
                </a:path>
              </a:pathLst>
            </a:custGeom>
            <a:noFill/>
            <a:ln w="9525">
              <a:solidFill>
                <a:schemeClr val="tx1"/>
              </a:solidFill>
              <a:prstDash val="dash"/>
              <a:miter lim="800000"/>
              <a:headEnd/>
              <a:tailEnd/>
            </a:ln>
            <a:effectLst/>
          </p:spPr>
          <p:txBody>
            <a:bodyPr wrap="none" anchor="ctr"/>
            <a:lstStyle/>
            <a:p>
              <a:endParaRPr lang="en-US"/>
            </a:p>
          </p:txBody>
        </p:sp>
        <p:sp>
          <p:nvSpPr>
            <p:cNvPr id="164880" name="Freeform 16"/>
            <p:cNvSpPr>
              <a:spLocks/>
            </p:cNvSpPr>
            <p:nvPr/>
          </p:nvSpPr>
          <p:spPr bwMode="auto">
            <a:xfrm>
              <a:off x="2940" y="1524"/>
              <a:ext cx="360" cy="252"/>
            </a:xfrm>
            <a:custGeom>
              <a:avLst/>
              <a:gdLst/>
              <a:ahLst/>
              <a:cxnLst>
                <a:cxn ang="0">
                  <a:pos x="360" y="252"/>
                </a:cxn>
                <a:cxn ang="0">
                  <a:pos x="240" y="84"/>
                </a:cxn>
                <a:cxn ang="0">
                  <a:pos x="168" y="108"/>
                </a:cxn>
                <a:cxn ang="0">
                  <a:pos x="0" y="0"/>
                </a:cxn>
              </a:cxnLst>
              <a:rect l="0" t="0" r="r" b="b"/>
              <a:pathLst>
                <a:path w="360" h="252">
                  <a:moveTo>
                    <a:pt x="360" y="252"/>
                  </a:moveTo>
                  <a:cubicBezTo>
                    <a:pt x="316" y="180"/>
                    <a:pt x="272" y="108"/>
                    <a:pt x="240" y="84"/>
                  </a:cubicBezTo>
                  <a:cubicBezTo>
                    <a:pt x="208" y="60"/>
                    <a:pt x="208" y="122"/>
                    <a:pt x="168" y="108"/>
                  </a:cubicBezTo>
                  <a:cubicBezTo>
                    <a:pt x="128" y="94"/>
                    <a:pt x="64" y="47"/>
                    <a:pt x="0" y="0"/>
                  </a:cubicBezTo>
                </a:path>
              </a:pathLst>
            </a:custGeom>
            <a:noFill/>
            <a:ln w="9525" cap="flat" cmpd="sng">
              <a:solidFill>
                <a:schemeClr val="tx1"/>
              </a:solidFill>
              <a:prstDash val="solid"/>
              <a:miter lim="800000"/>
              <a:headEnd type="triangle" w="med" len="med"/>
              <a:tailEnd type="none" w="med" len="med"/>
            </a:ln>
            <a:effectLst/>
          </p:spPr>
          <p:txBody>
            <a:bodyPr wrap="none"/>
            <a:lstStyle/>
            <a:p>
              <a:endParaRPr lang="en-US"/>
            </a:p>
          </p:txBody>
        </p:sp>
        <p:sp>
          <p:nvSpPr>
            <p:cNvPr id="164881" name="Text Box 17"/>
            <p:cNvSpPr txBox="1">
              <a:spLocks noChangeArrowheads="1"/>
            </p:cNvSpPr>
            <p:nvPr/>
          </p:nvSpPr>
          <p:spPr bwMode="auto">
            <a:xfrm>
              <a:off x="2372" y="1352"/>
              <a:ext cx="862" cy="212"/>
            </a:xfrm>
            <a:prstGeom prst="rect">
              <a:avLst/>
            </a:prstGeom>
            <a:noFill/>
            <a:ln w="9525">
              <a:noFill/>
              <a:miter lim="800000"/>
              <a:headEnd/>
              <a:tailEnd/>
            </a:ln>
            <a:effectLst/>
          </p:spPr>
          <p:txBody>
            <a:bodyPr wrap="none">
              <a:spAutoFit/>
            </a:bodyPr>
            <a:lstStyle/>
            <a:p>
              <a:r>
                <a:rPr lang="en-US"/>
                <a:t>Original Area</a:t>
              </a:r>
            </a:p>
          </p:txBody>
        </p:sp>
        <p:sp>
          <p:nvSpPr>
            <p:cNvPr id="164882" name="Freeform 18"/>
            <p:cNvSpPr>
              <a:spLocks/>
            </p:cNvSpPr>
            <p:nvPr/>
          </p:nvSpPr>
          <p:spPr bwMode="auto">
            <a:xfrm flipH="1">
              <a:off x="4440" y="1944"/>
              <a:ext cx="318" cy="252"/>
            </a:xfrm>
            <a:custGeom>
              <a:avLst/>
              <a:gdLst/>
              <a:ahLst/>
              <a:cxnLst>
                <a:cxn ang="0">
                  <a:pos x="360" y="252"/>
                </a:cxn>
                <a:cxn ang="0">
                  <a:pos x="240" y="84"/>
                </a:cxn>
                <a:cxn ang="0">
                  <a:pos x="168" y="108"/>
                </a:cxn>
                <a:cxn ang="0">
                  <a:pos x="0" y="0"/>
                </a:cxn>
              </a:cxnLst>
              <a:rect l="0" t="0" r="r" b="b"/>
              <a:pathLst>
                <a:path w="360" h="252">
                  <a:moveTo>
                    <a:pt x="360" y="252"/>
                  </a:moveTo>
                  <a:cubicBezTo>
                    <a:pt x="316" y="180"/>
                    <a:pt x="272" y="108"/>
                    <a:pt x="240" y="84"/>
                  </a:cubicBezTo>
                  <a:cubicBezTo>
                    <a:pt x="208" y="60"/>
                    <a:pt x="208" y="122"/>
                    <a:pt x="168" y="108"/>
                  </a:cubicBezTo>
                  <a:cubicBezTo>
                    <a:pt x="128" y="94"/>
                    <a:pt x="64" y="47"/>
                    <a:pt x="0" y="0"/>
                  </a:cubicBezTo>
                </a:path>
              </a:pathLst>
            </a:custGeom>
            <a:noFill/>
            <a:ln w="9525" cap="flat" cmpd="sng">
              <a:solidFill>
                <a:schemeClr val="tx1"/>
              </a:solidFill>
              <a:prstDash val="solid"/>
              <a:miter lim="800000"/>
              <a:headEnd type="triangle" w="med" len="med"/>
              <a:tailEnd type="none" w="med" len="med"/>
            </a:ln>
            <a:effectLst/>
          </p:spPr>
          <p:txBody>
            <a:bodyPr wrap="none"/>
            <a:lstStyle/>
            <a:p>
              <a:endParaRPr lang="en-US"/>
            </a:p>
          </p:txBody>
        </p:sp>
        <p:sp>
          <p:nvSpPr>
            <p:cNvPr id="164883" name="Text Box 19"/>
            <p:cNvSpPr txBox="1">
              <a:spLocks noChangeArrowheads="1"/>
            </p:cNvSpPr>
            <p:nvPr/>
          </p:nvSpPr>
          <p:spPr bwMode="auto">
            <a:xfrm>
              <a:off x="4610" y="1754"/>
              <a:ext cx="962" cy="212"/>
            </a:xfrm>
            <a:prstGeom prst="rect">
              <a:avLst/>
            </a:prstGeom>
            <a:noFill/>
            <a:ln w="9525">
              <a:noFill/>
              <a:miter lim="800000"/>
              <a:headEnd/>
              <a:tailEnd/>
            </a:ln>
            <a:effectLst/>
          </p:spPr>
          <p:txBody>
            <a:bodyPr wrap="none">
              <a:spAutoFit/>
            </a:bodyPr>
            <a:lstStyle/>
            <a:p>
              <a:r>
                <a:rPr lang="en-US"/>
                <a:t>Projected Area</a:t>
              </a:r>
            </a:p>
          </p:txBody>
        </p:sp>
        <p:sp>
          <p:nvSpPr>
            <p:cNvPr id="164884" name="Rectangle 20"/>
            <p:cNvSpPr>
              <a:spLocks noChangeArrowheads="1"/>
            </p:cNvSpPr>
            <p:nvPr/>
          </p:nvSpPr>
          <p:spPr bwMode="auto">
            <a:xfrm>
              <a:off x="775" y="1075"/>
              <a:ext cx="971" cy="288"/>
            </a:xfrm>
            <a:prstGeom prst="rect">
              <a:avLst/>
            </a:prstGeom>
            <a:noFill/>
            <a:ln w="9525">
              <a:noFill/>
              <a:miter lim="800000"/>
              <a:headEnd/>
              <a:tailEnd/>
            </a:ln>
            <a:effectLst/>
          </p:spPr>
          <p:txBody>
            <a:bodyPr wrap="none">
              <a:spAutoFit/>
            </a:bodyPr>
            <a:lstStyle/>
            <a:p>
              <a:r>
                <a:rPr lang="en-US" sz="2400"/>
                <a:t>Side View</a:t>
              </a:r>
            </a:p>
          </p:txBody>
        </p:sp>
        <p:sp>
          <p:nvSpPr>
            <p:cNvPr id="164885" name="Rectangle 21"/>
            <p:cNvSpPr>
              <a:spLocks noChangeArrowheads="1"/>
            </p:cNvSpPr>
            <p:nvPr/>
          </p:nvSpPr>
          <p:spPr bwMode="auto">
            <a:xfrm>
              <a:off x="3337" y="1075"/>
              <a:ext cx="1002" cy="288"/>
            </a:xfrm>
            <a:prstGeom prst="rect">
              <a:avLst/>
            </a:prstGeom>
            <a:noFill/>
            <a:ln w="9525">
              <a:noFill/>
              <a:miter lim="800000"/>
              <a:headEnd/>
              <a:tailEnd/>
            </a:ln>
            <a:effectLst/>
          </p:spPr>
          <p:txBody>
            <a:bodyPr wrap="none">
              <a:spAutoFit/>
            </a:bodyPr>
            <a:lstStyle/>
            <a:p>
              <a:r>
                <a:rPr lang="en-US" sz="2400"/>
                <a:t>Front view</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t>Curved Surfaces</a:t>
            </a:r>
          </a:p>
        </p:txBody>
      </p:sp>
      <p:grpSp>
        <p:nvGrpSpPr>
          <p:cNvPr id="241676" name="Group 12"/>
          <p:cNvGrpSpPr>
            <a:grpSpLocks/>
          </p:cNvGrpSpPr>
          <p:nvPr/>
        </p:nvGrpSpPr>
        <p:grpSpPr bwMode="auto">
          <a:xfrm>
            <a:off x="1260475" y="1016000"/>
            <a:ext cx="7883525" cy="5842000"/>
            <a:chOff x="794" y="640"/>
            <a:chExt cx="4966" cy="3680"/>
          </a:xfrm>
        </p:grpSpPr>
        <p:sp>
          <p:nvSpPr>
            <p:cNvPr id="241668" name="Oval 4"/>
            <p:cNvSpPr>
              <a:spLocks noChangeArrowheads="1"/>
            </p:cNvSpPr>
            <p:nvPr/>
          </p:nvSpPr>
          <p:spPr bwMode="auto">
            <a:xfrm>
              <a:off x="3704" y="2292"/>
              <a:ext cx="368" cy="376"/>
            </a:xfrm>
            <a:prstGeom prst="ellipse">
              <a:avLst/>
            </a:prstGeom>
            <a:noFill/>
            <a:ln w="9525">
              <a:solidFill>
                <a:schemeClr val="tx1"/>
              </a:solidFill>
              <a:miter lim="800000"/>
              <a:headEnd/>
              <a:tailEnd/>
            </a:ln>
            <a:effectLst/>
          </p:spPr>
          <p:txBody>
            <a:bodyPr wrap="none" anchor="ctr"/>
            <a:lstStyle/>
            <a:p>
              <a:endParaRPr lang="en-US"/>
            </a:p>
          </p:txBody>
        </p:sp>
        <p:sp>
          <p:nvSpPr>
            <p:cNvPr id="241669" name="Oval 5"/>
            <p:cNvSpPr>
              <a:spLocks noChangeArrowheads="1"/>
            </p:cNvSpPr>
            <p:nvPr/>
          </p:nvSpPr>
          <p:spPr bwMode="auto">
            <a:xfrm>
              <a:off x="3544" y="2120"/>
              <a:ext cx="688" cy="720"/>
            </a:xfrm>
            <a:prstGeom prst="ellipse">
              <a:avLst/>
            </a:prstGeom>
            <a:noFill/>
            <a:ln w="9525">
              <a:solidFill>
                <a:schemeClr val="tx1"/>
              </a:solidFill>
              <a:miter lim="800000"/>
              <a:headEnd/>
              <a:tailEnd/>
            </a:ln>
            <a:effectLst/>
          </p:spPr>
          <p:txBody>
            <a:bodyPr wrap="none" anchor="ctr"/>
            <a:lstStyle/>
            <a:p>
              <a:endParaRPr lang="en-US"/>
            </a:p>
          </p:txBody>
        </p:sp>
        <p:sp>
          <p:nvSpPr>
            <p:cNvPr id="241670" name="Oval 6"/>
            <p:cNvSpPr>
              <a:spLocks noChangeArrowheads="1"/>
            </p:cNvSpPr>
            <p:nvPr/>
          </p:nvSpPr>
          <p:spPr bwMode="auto">
            <a:xfrm>
              <a:off x="3156" y="1684"/>
              <a:ext cx="1464" cy="1592"/>
            </a:xfrm>
            <a:prstGeom prst="ellipse">
              <a:avLst/>
            </a:prstGeom>
            <a:noFill/>
            <a:ln w="9525">
              <a:solidFill>
                <a:schemeClr val="tx1"/>
              </a:solidFill>
              <a:miter lim="800000"/>
              <a:headEnd/>
              <a:tailEnd/>
            </a:ln>
            <a:effectLst/>
          </p:spPr>
          <p:txBody>
            <a:bodyPr wrap="none" anchor="ctr"/>
            <a:lstStyle/>
            <a:p>
              <a:endParaRPr lang="en-US"/>
            </a:p>
          </p:txBody>
        </p:sp>
        <p:sp>
          <p:nvSpPr>
            <p:cNvPr id="241671" name="Oval 7"/>
            <p:cNvSpPr>
              <a:spLocks noChangeArrowheads="1"/>
            </p:cNvSpPr>
            <p:nvPr/>
          </p:nvSpPr>
          <p:spPr bwMode="auto">
            <a:xfrm>
              <a:off x="2016" y="640"/>
              <a:ext cx="3744" cy="3680"/>
            </a:xfrm>
            <a:prstGeom prst="ellipse">
              <a:avLst/>
            </a:prstGeom>
            <a:noFill/>
            <a:ln w="9525">
              <a:solidFill>
                <a:schemeClr val="tx1"/>
              </a:solidFill>
              <a:miter lim="800000"/>
              <a:headEnd/>
              <a:tailEnd/>
            </a:ln>
            <a:effectLst/>
          </p:spPr>
          <p:txBody>
            <a:bodyPr wrap="none" anchor="ctr"/>
            <a:lstStyle/>
            <a:p>
              <a:endParaRPr lang="en-US"/>
            </a:p>
          </p:txBody>
        </p:sp>
        <p:sp>
          <p:nvSpPr>
            <p:cNvPr id="241672" name="Line 8"/>
            <p:cNvSpPr>
              <a:spLocks noChangeShapeType="1"/>
            </p:cNvSpPr>
            <p:nvPr/>
          </p:nvSpPr>
          <p:spPr bwMode="auto">
            <a:xfrm>
              <a:off x="1432" y="2288"/>
              <a:ext cx="2880" cy="0"/>
            </a:xfrm>
            <a:prstGeom prst="line">
              <a:avLst/>
            </a:prstGeom>
            <a:noFill/>
            <a:ln w="9525">
              <a:solidFill>
                <a:schemeClr val="tx1"/>
              </a:solidFill>
              <a:prstDash val="dash"/>
              <a:miter lim="800000"/>
              <a:headEnd/>
              <a:tailEnd/>
            </a:ln>
            <a:effectLst/>
          </p:spPr>
          <p:txBody>
            <a:bodyPr wrap="none"/>
            <a:lstStyle/>
            <a:p>
              <a:endParaRPr lang="en-US"/>
            </a:p>
          </p:txBody>
        </p:sp>
        <p:sp>
          <p:nvSpPr>
            <p:cNvPr id="241673" name="Line 9"/>
            <p:cNvSpPr>
              <a:spLocks noChangeShapeType="1"/>
            </p:cNvSpPr>
            <p:nvPr/>
          </p:nvSpPr>
          <p:spPr bwMode="auto">
            <a:xfrm>
              <a:off x="1464" y="2672"/>
              <a:ext cx="2880" cy="0"/>
            </a:xfrm>
            <a:prstGeom prst="line">
              <a:avLst/>
            </a:prstGeom>
            <a:noFill/>
            <a:ln w="9525">
              <a:solidFill>
                <a:schemeClr val="tx1"/>
              </a:solidFill>
              <a:prstDash val="dash"/>
              <a:miter lim="800000"/>
              <a:headEnd/>
              <a:tailEnd/>
            </a:ln>
            <a:effectLst/>
          </p:spPr>
          <p:txBody>
            <a:bodyPr wrap="none"/>
            <a:lstStyle/>
            <a:p>
              <a:endParaRPr lang="en-US"/>
            </a:p>
          </p:txBody>
        </p:sp>
        <p:sp>
          <p:nvSpPr>
            <p:cNvPr id="241674" name="Line 10"/>
            <p:cNvSpPr>
              <a:spLocks noChangeShapeType="1"/>
            </p:cNvSpPr>
            <p:nvPr/>
          </p:nvSpPr>
          <p:spPr bwMode="auto">
            <a:xfrm>
              <a:off x="1584" y="2296"/>
              <a:ext cx="0" cy="376"/>
            </a:xfrm>
            <a:prstGeom prst="line">
              <a:avLst/>
            </a:prstGeom>
            <a:noFill/>
            <a:ln w="9525">
              <a:solidFill>
                <a:schemeClr val="tx1"/>
              </a:solidFill>
              <a:prstDash val="dash"/>
              <a:miter lim="800000"/>
              <a:headEnd type="triangle" w="med" len="med"/>
              <a:tailEnd type="triangle" w="med" len="med"/>
            </a:ln>
            <a:effectLst/>
          </p:spPr>
          <p:txBody>
            <a:bodyPr wrap="none"/>
            <a:lstStyle/>
            <a:p>
              <a:endParaRPr lang="en-US"/>
            </a:p>
          </p:txBody>
        </p:sp>
        <p:sp>
          <p:nvSpPr>
            <p:cNvPr id="241675" name="Text Box 11"/>
            <p:cNvSpPr txBox="1">
              <a:spLocks noChangeArrowheads="1"/>
            </p:cNvSpPr>
            <p:nvPr/>
          </p:nvSpPr>
          <p:spPr bwMode="auto">
            <a:xfrm>
              <a:off x="794" y="2302"/>
              <a:ext cx="663" cy="366"/>
            </a:xfrm>
            <a:prstGeom prst="rect">
              <a:avLst/>
            </a:prstGeom>
            <a:noFill/>
            <a:ln w="9525">
              <a:noFill/>
              <a:miter lim="800000"/>
              <a:headEnd/>
              <a:tailEnd/>
            </a:ln>
            <a:effectLst/>
          </p:spPr>
          <p:txBody>
            <a:bodyPr wrap="none">
              <a:spAutoFit/>
            </a:bodyPr>
            <a:lstStyle/>
            <a:p>
              <a:pPr algn="r"/>
              <a:r>
                <a:rPr lang="en-US"/>
                <a:t>Region of</a:t>
              </a:r>
            </a:p>
            <a:p>
              <a:pPr algn="r"/>
              <a:r>
                <a:rPr lang="en-US"/>
                <a:t>Interest</a:t>
              </a:r>
            </a:p>
          </p:txBody>
        </p:sp>
      </p:grpSp>
    </p:spTree>
  </p:cSld>
  <p:clrMapOvr>
    <a:masterClrMapping/>
  </p:clrMapOvr>
</p:sld>
</file>

<file path=ppt/theme/theme1.xml><?xml version="1.0" encoding="utf-8"?>
<a:theme xmlns:a="http://schemas.openxmlformats.org/drawingml/2006/main" name="Physics 115 lecture Slides Chapter 1">
  <a:themeElements>
    <a:clrScheme name="Physics 115 lecture Slides Chapter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ysics 115 lecture Slides Chapter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Physics 115 lecture Slides Chapter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hysics 115 lecture Slides Chapter 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hysics 115 lecture Slides Chapter 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hysics 115 lecture Slides Chapter 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hysics 115 lecture Slides Chapter 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hysics 115 lecture Slides Chapter 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hysics 115 lecture Slides Chapter 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hysics 115 lecture Slides Chapter 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hysics 115 lecture Slides Chapter 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hysics 115 lecture Slides Chapter 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hysics 115 lecture Slides Chapter 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hysics 115 lecture Slides Chapter 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PH115 Concept Questions</Template>
  <TotalTime>2228</TotalTime>
  <Words>395</Words>
  <Application>Microsoft Office PowerPoint</Application>
  <PresentationFormat>On-screen Show (4:3)</PresentationFormat>
  <Paragraphs>136</Paragraphs>
  <Slides>25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Physics 115 lecture Slides Chapter 1</vt:lpstr>
      <vt:lpstr>Equation</vt:lpstr>
      <vt:lpstr>Not Flux Capacitor</vt:lpstr>
      <vt:lpstr>PowerPoint Presentation</vt:lpstr>
      <vt:lpstr>Φ</vt:lpstr>
      <vt:lpstr>Φ</vt:lpstr>
      <vt:lpstr>Φ</vt:lpstr>
      <vt:lpstr>Electric Flux</vt:lpstr>
      <vt:lpstr>Projection of Area</vt:lpstr>
      <vt:lpstr>Projection of Area</vt:lpstr>
      <vt:lpstr>Curved Surfaces</vt:lpstr>
      <vt:lpstr>Curved Surfaces</vt:lpstr>
      <vt:lpstr>Closed Surface </vt:lpstr>
      <vt:lpstr>Coordinates for a Sphere</vt:lpstr>
      <vt:lpstr>Coordinates for a Sphere</vt:lpstr>
      <vt:lpstr>Coordinates for a Sphere</vt:lpstr>
      <vt:lpstr>Element of Length in </vt:lpstr>
      <vt:lpstr>Check Element of Length in </vt:lpstr>
      <vt:lpstr>Element of length in </vt:lpstr>
      <vt:lpstr>Element of length in </vt:lpstr>
      <vt:lpstr>Check Element of length in </vt:lpstr>
      <vt:lpstr>Element of Area</vt:lpstr>
      <vt:lpstr>Check Element of Area</vt:lpstr>
      <vt:lpstr>Charge in Closed Surface</vt:lpstr>
      <vt:lpstr>PowerPoint Presentation</vt:lpstr>
      <vt:lpstr>Check Element of Area</vt:lpstr>
      <vt:lpstr>Check Element of Area</vt:lpstr>
    </vt:vector>
  </TitlesOfParts>
  <Company>Next Step Program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dc:title>
  <dc:creator>Brooks/Cole</dc:creator>
  <cp:lastModifiedBy>rtlines</cp:lastModifiedBy>
  <cp:revision>59</cp:revision>
  <cp:lastPrinted>1601-01-01T00:00:00Z</cp:lastPrinted>
  <dcterms:created xsi:type="dcterms:W3CDTF">2002-09-05T20:40:08Z</dcterms:created>
  <dcterms:modified xsi:type="dcterms:W3CDTF">2014-05-05T20:11:04Z</dcterms:modified>
</cp:coreProperties>
</file>