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sldIdLst>
    <p:sldId id="362" r:id="rId2"/>
    <p:sldId id="494" r:id="rId3"/>
    <p:sldId id="496" r:id="rId4"/>
    <p:sldId id="495" r:id="rId5"/>
    <p:sldId id="436" r:id="rId6"/>
    <p:sldId id="498" r:id="rId7"/>
    <p:sldId id="499" r:id="rId8"/>
    <p:sldId id="437" r:id="rId9"/>
    <p:sldId id="505" r:id="rId10"/>
    <p:sldId id="506" r:id="rId11"/>
    <p:sldId id="438" r:id="rId12"/>
    <p:sldId id="507" r:id="rId13"/>
    <p:sldId id="510" r:id="rId14"/>
    <p:sldId id="500" r:id="rId15"/>
    <p:sldId id="439" r:id="rId16"/>
    <p:sldId id="508" r:id="rId17"/>
    <p:sldId id="441" r:id="rId18"/>
    <p:sldId id="442" r:id="rId19"/>
    <p:sldId id="443" r:id="rId20"/>
    <p:sldId id="444" r:id="rId21"/>
    <p:sldId id="445" r:id="rId22"/>
    <p:sldId id="509" r:id="rId23"/>
    <p:sldId id="501" r:id="rId24"/>
    <p:sldId id="502" r:id="rId25"/>
    <p:sldId id="504" r:id="rId26"/>
    <p:sldId id="50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9966"/>
    <a:srgbClr val="DAA600"/>
    <a:srgbClr val="FF9933"/>
    <a:srgbClr val="FF3300"/>
    <a:srgbClr val="800000"/>
    <a:srgbClr val="990000"/>
    <a:srgbClr val="9900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0" autoAdjust="0"/>
    <p:restoredTop sz="99843" autoAdjust="0"/>
  </p:normalViewPr>
  <p:slideViewPr>
    <p:cSldViewPr snapToGrid="0">
      <p:cViewPr varScale="1">
        <p:scale>
          <a:sx n="86" d="100"/>
          <a:sy n="86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757994B-F71F-4EF1-889E-7A85CD95E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4D4EE-378A-4768-BED3-A1967D387F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E0B6B-7C0B-483D-86BE-33AA72A5E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F3399-D87F-4572-96BF-A1E2499AF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472901-4498-4DF5-BE22-30E76FA78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190535-9B99-4A68-8B24-F28F8921E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A00851-9271-47D7-AB51-B1F7A9E41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49C964-89B9-4FEC-8DD5-09FFD2284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145A78-37C3-48B8-AA17-C4E1635B4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43A695-4ACF-4B12-BA0E-5E180F66A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1C8D0-33CB-4033-A411-DDDCBAA37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03067-4C25-49B9-954B-D617584F7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BF06-3F71-40E6-8BD3-D8E5DF58D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D1C9-7423-4061-87B9-48161E0E6C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56B5A-BEEB-487D-9E4E-336EBF7E4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5C25A-F441-41C6-9606-3EDDBD7EA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C5406-299E-4C77-9467-DE535764F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CE7FB-BAAC-4918-B2B2-122DAD5843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933"/>
                </a:solidFill>
              </a:defRPr>
            </a:lvl1pPr>
          </a:lstStyle>
          <a:p>
            <a:fld id="{6C133348-B7BC-4C6E-808C-6F367EB9E8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 in Closed Surface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32425"/>
            <a:ext cx="8229600" cy="693738"/>
          </a:xfrm>
        </p:spPr>
        <p:txBody>
          <a:bodyPr/>
          <a:lstStyle/>
          <a:p>
            <a:endParaRPr lang="en-US"/>
          </a:p>
        </p:txBody>
      </p:sp>
      <p:grpSp>
        <p:nvGrpSpPr>
          <p:cNvPr id="167950" name="Group 14"/>
          <p:cNvGrpSpPr>
            <a:grpSpLocks/>
          </p:cNvGrpSpPr>
          <p:nvPr/>
        </p:nvGrpSpPr>
        <p:grpSpPr bwMode="auto">
          <a:xfrm>
            <a:off x="444500" y="1803400"/>
            <a:ext cx="5651500" cy="3035300"/>
            <a:chOff x="280" y="1136"/>
            <a:chExt cx="3560" cy="1912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1872" y="1136"/>
              <a:ext cx="1968" cy="1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1" name="Freeform 5"/>
            <p:cNvSpPr>
              <a:spLocks/>
            </p:cNvSpPr>
            <p:nvPr/>
          </p:nvSpPr>
          <p:spPr bwMode="auto">
            <a:xfrm>
              <a:off x="1408" y="1399"/>
              <a:ext cx="558" cy="228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2" name="Text Box 6"/>
            <p:cNvSpPr txBox="1">
              <a:spLocks noChangeArrowheads="1"/>
            </p:cNvSpPr>
            <p:nvPr/>
          </p:nvSpPr>
          <p:spPr bwMode="auto">
            <a:xfrm>
              <a:off x="280" y="1199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2859" y="226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 flipH="1" flipV="1">
              <a:off x="2194" y="1399"/>
              <a:ext cx="704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2743" y="1948"/>
              <a:ext cx="311" cy="274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2340" y="165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2918" y="2461"/>
              <a:ext cx="763" cy="371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Draw the field lines using symmetry </a:t>
            </a:r>
            <a:endParaRPr lang="en-US" dirty="0"/>
          </a:p>
        </p:txBody>
      </p:sp>
      <p:sp>
        <p:nvSpPr>
          <p:cNvPr id="168965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66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Choose, make up, invent, a closed surface that makes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Either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0</a:t>
            </a: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𝐸𝑑𝐴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Find Q</a:t>
            </a:r>
            <a:r>
              <a:rPr lang="en-US" baseline="-25000" dirty="0" smtClean="0"/>
              <a:t>in</a:t>
            </a: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Solve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find  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𝐸𝑑𝐴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blipFill rotWithShape="1">
                <a:blip r:embed="rId2"/>
                <a:stretch>
                  <a:fillRect r="-34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97193" y="1423973"/>
            <a:ext cx="3124200" cy="3392487"/>
            <a:chOff x="3280" y="861"/>
            <a:chExt cx="1968" cy="2137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4" name="Oval 4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9" name="Text Box 9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2" name="Oval 22"/>
            <p:cNvSpPr>
              <a:spLocks noChangeArrowheads="1"/>
            </p:cNvSpPr>
            <p:nvPr/>
          </p:nvSpPr>
          <p:spPr bwMode="auto">
            <a:xfrm>
              <a:off x="3914" y="1734"/>
              <a:ext cx="724" cy="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3" name="Freeform 23"/>
            <p:cNvSpPr>
              <a:spLocks/>
            </p:cNvSpPr>
            <p:nvPr/>
          </p:nvSpPr>
          <p:spPr bwMode="auto">
            <a:xfrm rot="3283163">
              <a:off x="3856" y="1259"/>
              <a:ext cx="589" cy="136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23841" y="379612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q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3352794" y="3408203"/>
            <a:ext cx="568035" cy="138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3505193" y="3075694"/>
            <a:ext cx="415637" cy="3325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768429" y="2992566"/>
            <a:ext cx="138546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3920829" y="2992566"/>
            <a:ext cx="55418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3924293" y="3096043"/>
            <a:ext cx="168852" cy="303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920829" y="3215105"/>
            <a:ext cx="281854" cy="1930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3925592" y="3305592"/>
            <a:ext cx="258041" cy="1026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3930354" y="3353218"/>
            <a:ext cx="234229" cy="50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930354" y="3403224"/>
            <a:ext cx="167554" cy="4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63" name="Group 62"/>
          <p:cNvGrpSpPr/>
          <p:nvPr/>
        </p:nvGrpSpPr>
        <p:grpSpPr>
          <a:xfrm flipV="1">
            <a:off x="3509956" y="3411666"/>
            <a:ext cx="697490" cy="415639"/>
            <a:chOff x="3879273" y="3616036"/>
            <a:chExt cx="697490" cy="415639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3879273" y="3699164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4142509" y="3616036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294909" y="3616036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4298373" y="3719513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4294909" y="3838575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4299672" y="3929062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4304434" y="3976688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8" name="Oval 27"/>
          <p:cNvSpPr/>
          <p:nvPr/>
        </p:nvSpPr>
        <p:spPr bwMode="auto">
          <a:xfrm>
            <a:off x="3837694" y="3297383"/>
            <a:ext cx="207819" cy="2216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37150" y="1366838"/>
            <a:ext cx="3309938" cy="3498850"/>
            <a:chOff x="3236" y="861"/>
            <a:chExt cx="2085" cy="2204"/>
          </a:xfrm>
        </p:grpSpPr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1" name="Text Box 7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6" name="Text Box 12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9" name="Text Box 15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3" name="Text Box 19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4" name="Text Box 20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7" name="Oval 23"/>
            <p:cNvSpPr>
              <a:spLocks noChangeArrowheads="1"/>
            </p:cNvSpPr>
            <p:nvPr/>
          </p:nvSpPr>
          <p:spPr bwMode="auto">
            <a:xfrm>
              <a:off x="3236" y="1226"/>
              <a:ext cx="2085" cy="1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8" name="Freeform 24"/>
            <p:cNvSpPr>
              <a:spLocks/>
            </p:cNvSpPr>
            <p:nvPr/>
          </p:nvSpPr>
          <p:spPr bwMode="auto">
            <a:xfrm rot="3283163">
              <a:off x="3977" y="1119"/>
              <a:ext cx="197" cy="4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682625" y="2946401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62505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sp>
        <p:nvSpPr>
          <p:cNvPr id="172102" name="Freeform 70"/>
          <p:cNvSpPr>
            <a:spLocks/>
          </p:cNvSpPr>
          <p:nvPr/>
        </p:nvSpPr>
        <p:spPr bwMode="auto">
          <a:xfrm>
            <a:off x="1212850" y="4770438"/>
            <a:ext cx="7851775" cy="855663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759075" y="4489451"/>
            <a:ext cx="1592263" cy="1420813"/>
            <a:chOff x="1152" y="2160"/>
            <a:chExt cx="1003" cy="895"/>
          </a:xfrm>
        </p:grpSpPr>
        <p:sp>
          <p:nvSpPr>
            <p:cNvPr id="172038" name="Oval 6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64" name="Line 3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6" name="Line 34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7" name="Line 35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8" name="Line 36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71" name="Line 3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2" name="Line 4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3" name="Line 4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4" name="Line 4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594225" y="4481513"/>
            <a:ext cx="1592263" cy="1420813"/>
            <a:chOff x="1152" y="2160"/>
            <a:chExt cx="1003" cy="895"/>
          </a:xfrm>
        </p:grpSpPr>
        <p:sp>
          <p:nvSpPr>
            <p:cNvPr id="172077" name="Oval 45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79" name="Line 4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0" name="Line 48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1" name="Line 49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2" name="Line 5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84" name="Line 5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5" name="Line 53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6" name="Line 54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7" name="Line 55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488113" y="4460876"/>
            <a:ext cx="1592263" cy="1420813"/>
            <a:chOff x="1152" y="2160"/>
            <a:chExt cx="1003" cy="895"/>
          </a:xfrm>
        </p:grpSpPr>
        <p:sp>
          <p:nvSpPr>
            <p:cNvPr id="172089" name="Oval 57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91" name="Line 5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2" name="Line 6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3" name="Line 6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4" name="Line 6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96" name="Line 64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7" name="Line 65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8" name="Line 66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9" name="Line 67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2103" name="Rectangle 71"/>
          <p:cNvSpPr>
            <a:spLocks noChangeArrowheads="1"/>
          </p:cNvSpPr>
          <p:nvPr/>
        </p:nvSpPr>
        <p:spPr bwMode="auto">
          <a:xfrm>
            <a:off x="682625" y="2946401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  <p:sp>
        <p:nvSpPr>
          <p:cNvPr id="172104" name="Rectangle 72"/>
          <p:cNvSpPr>
            <a:spLocks noChangeArrowheads="1"/>
          </p:cNvSpPr>
          <p:nvPr/>
        </p:nvSpPr>
        <p:spPr bwMode="auto">
          <a:xfrm>
            <a:off x="3700463" y="2830513"/>
            <a:ext cx="523875" cy="39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105" name="Line 73"/>
          <p:cNvSpPr>
            <a:spLocks noChangeShapeType="1"/>
          </p:cNvSpPr>
          <p:nvPr/>
        </p:nvSpPr>
        <p:spPr bwMode="auto">
          <a:xfrm flipH="1">
            <a:off x="2641600" y="3279776"/>
            <a:ext cx="1016000" cy="101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2106" name="Line 74"/>
          <p:cNvSpPr>
            <a:spLocks noChangeShapeType="1"/>
          </p:cNvSpPr>
          <p:nvPr/>
        </p:nvSpPr>
        <p:spPr bwMode="auto">
          <a:xfrm>
            <a:off x="4246563" y="3271838"/>
            <a:ext cx="3832225" cy="1074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r>
              <a:rPr lang="en-US"/>
              <a:t>Think about along the sheet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46100" y="2984500"/>
            <a:ext cx="7851775" cy="1581150"/>
            <a:chOff x="344" y="1880"/>
            <a:chExt cx="4946" cy="996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152" y="1880"/>
              <a:ext cx="3346" cy="860"/>
              <a:chOff x="1152" y="1880"/>
              <a:chExt cx="3346" cy="860"/>
            </a:xfrm>
          </p:grpSpPr>
          <p:sp>
            <p:nvSpPr>
              <p:cNvPr id="173061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63" name="Line 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6" name="Line 1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75" name="Line 19"/>
              <p:cNvSpPr>
                <a:spLocks noChangeShapeType="1"/>
              </p:cNvSpPr>
              <p:nvPr/>
            </p:nvSpPr>
            <p:spPr bwMode="auto">
              <a:xfrm>
                <a:off x="2939" y="261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2308" y="262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85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87" name="Line 31"/>
              <p:cNvSpPr>
                <a:spLocks noChangeShapeType="1"/>
              </p:cNvSpPr>
              <p:nvPr/>
            </p:nvSpPr>
            <p:spPr bwMode="auto">
              <a:xfrm>
                <a:off x="4132" y="2597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0" name="Line 34"/>
              <p:cNvSpPr>
                <a:spLocks noChangeShapeType="1"/>
              </p:cNvSpPr>
              <p:nvPr/>
            </p:nvSpPr>
            <p:spPr bwMode="auto">
              <a:xfrm>
                <a:off x="3501" y="2607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6" name="Line 40"/>
              <p:cNvSpPr>
                <a:spLocks noChangeShapeType="1"/>
              </p:cNvSpPr>
              <p:nvPr/>
            </p:nvSpPr>
            <p:spPr bwMode="auto">
              <a:xfrm flipH="1">
                <a:off x="2048" y="2240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7" name="Line 41"/>
              <p:cNvSpPr>
                <a:spLocks noChangeShapeType="1"/>
              </p:cNvSpPr>
              <p:nvPr/>
            </p:nvSpPr>
            <p:spPr bwMode="auto">
              <a:xfrm>
                <a:off x="2373" y="2225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8" name="Text Box 42"/>
              <p:cNvSpPr txBox="1">
                <a:spLocks noChangeArrowheads="1"/>
              </p:cNvSpPr>
              <p:nvPr/>
            </p:nvSpPr>
            <p:spPr bwMode="auto">
              <a:xfrm>
                <a:off x="2073" y="1894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  <p:sp>
            <p:nvSpPr>
              <p:cNvPr id="173099" name="Line 43"/>
              <p:cNvSpPr>
                <a:spLocks noChangeShapeType="1"/>
              </p:cNvSpPr>
              <p:nvPr/>
            </p:nvSpPr>
            <p:spPr bwMode="auto">
              <a:xfrm flipH="1">
                <a:off x="3122" y="2226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0" name="Line 44"/>
              <p:cNvSpPr>
                <a:spLocks noChangeShapeType="1"/>
              </p:cNvSpPr>
              <p:nvPr/>
            </p:nvSpPr>
            <p:spPr bwMode="auto">
              <a:xfrm>
                <a:off x="3447" y="2211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1" name="Text Box 45"/>
              <p:cNvSpPr txBox="1">
                <a:spLocks noChangeArrowheads="1"/>
              </p:cNvSpPr>
              <p:nvPr/>
            </p:nvSpPr>
            <p:spPr bwMode="auto">
              <a:xfrm>
                <a:off x="3147" y="1880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</p:grp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344" y="2300"/>
              <a:ext cx="4946" cy="576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46100" y="2668588"/>
            <a:ext cx="7851775" cy="2420937"/>
            <a:chOff x="344" y="1681"/>
            <a:chExt cx="4946" cy="1525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395" y="1681"/>
              <a:ext cx="3066" cy="1525"/>
              <a:chOff x="1395" y="1681"/>
              <a:chExt cx="3066" cy="1525"/>
            </a:xfrm>
          </p:grpSpPr>
          <p:sp>
            <p:nvSpPr>
              <p:cNvPr id="174085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092" name="Line 12"/>
              <p:cNvSpPr>
                <a:spLocks noChangeShapeType="1"/>
              </p:cNvSpPr>
              <p:nvPr/>
            </p:nvSpPr>
            <p:spPr bwMode="auto">
              <a:xfrm rot="-2599697">
                <a:off x="1707" y="2394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097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05" name="Line 25"/>
              <p:cNvSpPr>
                <a:spLocks noChangeShapeType="1"/>
              </p:cNvSpPr>
              <p:nvPr/>
            </p:nvSpPr>
            <p:spPr bwMode="auto">
              <a:xfrm rot="19000303" flipV="1">
                <a:off x="2603" y="224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09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16" name="Line 36"/>
              <p:cNvSpPr>
                <a:spLocks noChangeShapeType="1"/>
              </p:cNvSpPr>
              <p:nvPr/>
            </p:nvSpPr>
            <p:spPr bwMode="auto">
              <a:xfrm rot="-2599697">
                <a:off x="2867" y="2413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17" name="Line 37"/>
              <p:cNvSpPr>
                <a:spLocks noChangeShapeType="1"/>
              </p:cNvSpPr>
              <p:nvPr/>
            </p:nvSpPr>
            <p:spPr bwMode="auto">
              <a:xfrm rot="19000303" flipV="1">
                <a:off x="3796" y="2232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0" name="Line 40"/>
              <p:cNvSpPr>
                <a:spLocks noChangeShapeType="1"/>
              </p:cNvSpPr>
              <p:nvPr/>
            </p:nvSpPr>
            <p:spPr bwMode="auto">
              <a:xfrm>
                <a:off x="1746" y="2532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1" name="Line 41"/>
              <p:cNvSpPr>
                <a:spLocks noChangeShapeType="1"/>
              </p:cNvSpPr>
              <p:nvPr/>
            </p:nvSpPr>
            <p:spPr bwMode="auto">
              <a:xfrm>
                <a:off x="2445" y="2520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2" name="Line 42"/>
              <p:cNvSpPr>
                <a:spLocks noChangeShapeType="1"/>
              </p:cNvSpPr>
              <p:nvPr/>
            </p:nvSpPr>
            <p:spPr bwMode="auto">
              <a:xfrm flipV="1">
                <a:off x="1746" y="2267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3" name="Line 43"/>
              <p:cNvSpPr>
                <a:spLocks noChangeShapeType="1"/>
              </p:cNvSpPr>
              <p:nvPr/>
            </p:nvSpPr>
            <p:spPr bwMode="auto">
              <a:xfrm flipV="1">
                <a:off x="2719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4" name="Line 44"/>
              <p:cNvSpPr>
                <a:spLocks noChangeShapeType="1"/>
              </p:cNvSpPr>
              <p:nvPr/>
            </p:nvSpPr>
            <p:spPr bwMode="auto">
              <a:xfrm>
                <a:off x="2939" y="2536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5" name="Line 45"/>
              <p:cNvSpPr>
                <a:spLocks noChangeShapeType="1"/>
              </p:cNvSpPr>
              <p:nvPr/>
            </p:nvSpPr>
            <p:spPr bwMode="auto">
              <a:xfrm>
                <a:off x="3638" y="2524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6" name="Line 46"/>
              <p:cNvSpPr>
                <a:spLocks noChangeShapeType="1"/>
              </p:cNvSpPr>
              <p:nvPr/>
            </p:nvSpPr>
            <p:spPr bwMode="auto">
              <a:xfrm flipV="1">
                <a:off x="2921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7" name="Line 47"/>
              <p:cNvSpPr>
                <a:spLocks noChangeShapeType="1"/>
              </p:cNvSpPr>
              <p:nvPr/>
            </p:nvSpPr>
            <p:spPr bwMode="auto">
              <a:xfrm flipV="1">
                <a:off x="3894" y="2203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8" name="Freeform 48"/>
              <p:cNvSpPr>
                <a:spLocks/>
              </p:cNvSpPr>
              <p:nvPr/>
            </p:nvSpPr>
            <p:spPr bwMode="auto">
              <a:xfrm>
                <a:off x="1856" y="256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9" name="Freeform 49"/>
              <p:cNvSpPr>
                <a:spLocks/>
              </p:cNvSpPr>
              <p:nvPr/>
            </p:nvSpPr>
            <p:spPr bwMode="auto">
              <a:xfrm flipH="1">
                <a:off x="2363" y="259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0" name="Text Box 50"/>
              <p:cNvSpPr txBox="1">
                <a:spLocks noChangeArrowheads="1"/>
              </p:cNvSpPr>
              <p:nvPr/>
            </p:nvSpPr>
            <p:spPr bwMode="auto">
              <a:xfrm>
                <a:off x="1395" y="2993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  <p:sp>
            <p:nvSpPr>
              <p:cNvPr id="174131" name="Freeform 51"/>
              <p:cNvSpPr>
                <a:spLocks/>
              </p:cNvSpPr>
              <p:nvPr/>
            </p:nvSpPr>
            <p:spPr bwMode="auto">
              <a:xfrm>
                <a:off x="3031" y="261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2" name="Freeform 52"/>
              <p:cNvSpPr>
                <a:spLocks/>
              </p:cNvSpPr>
              <p:nvPr/>
            </p:nvSpPr>
            <p:spPr bwMode="auto">
              <a:xfrm flipH="1">
                <a:off x="3538" y="264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3" name="Freeform 53"/>
              <p:cNvSpPr>
                <a:spLocks/>
              </p:cNvSpPr>
              <p:nvPr/>
            </p:nvSpPr>
            <p:spPr bwMode="auto">
              <a:xfrm>
                <a:off x="1462" y="1966"/>
                <a:ext cx="485" cy="402"/>
              </a:xfrm>
              <a:custGeom>
                <a:avLst/>
                <a:gdLst/>
                <a:ahLst/>
                <a:cxnLst>
                  <a:cxn ang="0">
                    <a:pos x="202" y="402"/>
                  </a:cxn>
                  <a:cxn ang="0">
                    <a:pos x="47" y="320"/>
                  </a:cxn>
                  <a:cxn ang="0">
                    <a:pos x="485" y="0"/>
                  </a:cxn>
                </a:cxnLst>
                <a:rect l="0" t="0" r="r" b="b"/>
                <a:pathLst>
                  <a:path w="485" h="402">
                    <a:moveTo>
                      <a:pt x="202" y="402"/>
                    </a:moveTo>
                    <a:cubicBezTo>
                      <a:pt x="101" y="394"/>
                      <a:pt x="0" y="387"/>
                      <a:pt x="47" y="320"/>
                    </a:cubicBezTo>
                    <a:cubicBezTo>
                      <a:pt x="94" y="253"/>
                      <a:pt x="417" y="37"/>
                      <a:pt x="48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4" name="Text Box 54"/>
              <p:cNvSpPr txBox="1">
                <a:spLocks noChangeArrowheads="1"/>
              </p:cNvSpPr>
              <p:nvPr/>
            </p:nvSpPr>
            <p:spPr bwMode="auto">
              <a:xfrm>
                <a:off x="1464" y="1681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36" name="Freeform 56"/>
              <p:cNvSpPr>
                <a:spLocks/>
              </p:cNvSpPr>
              <p:nvPr/>
            </p:nvSpPr>
            <p:spPr bwMode="auto">
              <a:xfrm>
                <a:off x="2158" y="1966"/>
                <a:ext cx="527" cy="365"/>
              </a:xfrm>
              <a:custGeom>
                <a:avLst/>
                <a:gdLst/>
                <a:ahLst/>
                <a:cxnLst>
                  <a:cxn ang="0">
                    <a:pos x="420" y="365"/>
                  </a:cxn>
                  <a:cxn ang="0">
                    <a:pos x="457" y="256"/>
                  </a:cxn>
                  <a:cxn ang="0">
                    <a:pos x="0" y="0"/>
                  </a:cxn>
                </a:cxnLst>
                <a:rect l="0" t="0" r="r" b="b"/>
                <a:pathLst>
                  <a:path w="527" h="365">
                    <a:moveTo>
                      <a:pt x="420" y="365"/>
                    </a:moveTo>
                    <a:cubicBezTo>
                      <a:pt x="473" y="341"/>
                      <a:pt x="527" y="317"/>
                      <a:pt x="457" y="256"/>
                    </a:cubicBezTo>
                    <a:cubicBezTo>
                      <a:pt x="387" y="195"/>
                      <a:pt x="193" y="97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59"/>
              <p:cNvGrpSpPr>
                <a:grpSpLocks/>
              </p:cNvGrpSpPr>
              <p:nvPr/>
            </p:nvGrpSpPr>
            <p:grpSpPr bwMode="auto">
              <a:xfrm flipH="1">
                <a:off x="2791" y="1945"/>
                <a:ext cx="1223" cy="402"/>
                <a:chOff x="1558" y="2062"/>
                <a:chExt cx="1223" cy="402"/>
              </a:xfrm>
            </p:grpSpPr>
            <p:sp>
              <p:nvSpPr>
                <p:cNvPr id="174137" name="Freeform 57"/>
                <p:cNvSpPr>
                  <a:spLocks/>
                </p:cNvSpPr>
                <p:nvPr/>
              </p:nvSpPr>
              <p:spPr bwMode="auto">
                <a:xfrm>
                  <a:off x="1558" y="2062"/>
                  <a:ext cx="485" cy="402"/>
                </a:xfrm>
                <a:custGeom>
                  <a:avLst/>
                  <a:gdLst/>
                  <a:ahLst/>
                  <a:cxnLst>
                    <a:cxn ang="0">
                      <a:pos x="202" y="402"/>
                    </a:cxn>
                    <a:cxn ang="0">
                      <a:pos x="47" y="320"/>
                    </a:cxn>
                    <a:cxn ang="0">
                      <a:pos x="485" y="0"/>
                    </a:cxn>
                  </a:cxnLst>
                  <a:rect l="0" t="0" r="r" b="b"/>
                  <a:pathLst>
                    <a:path w="485" h="402">
                      <a:moveTo>
                        <a:pt x="202" y="402"/>
                      </a:moveTo>
                      <a:cubicBezTo>
                        <a:pt x="101" y="394"/>
                        <a:pt x="0" y="387"/>
                        <a:pt x="47" y="320"/>
                      </a:cubicBezTo>
                      <a:cubicBezTo>
                        <a:pt x="94" y="253"/>
                        <a:pt x="417" y="37"/>
                        <a:pt x="48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138" name="Freeform 58"/>
                <p:cNvSpPr>
                  <a:spLocks/>
                </p:cNvSpPr>
                <p:nvPr/>
              </p:nvSpPr>
              <p:spPr bwMode="auto">
                <a:xfrm>
                  <a:off x="2254" y="2062"/>
                  <a:ext cx="527" cy="365"/>
                </a:xfrm>
                <a:custGeom>
                  <a:avLst/>
                  <a:gdLst/>
                  <a:ahLst/>
                  <a:cxnLst>
                    <a:cxn ang="0">
                      <a:pos x="420" y="365"/>
                    </a:cxn>
                    <a:cxn ang="0">
                      <a:pos x="457" y="2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7" h="365">
                      <a:moveTo>
                        <a:pt x="420" y="365"/>
                      </a:moveTo>
                      <a:cubicBezTo>
                        <a:pt x="473" y="341"/>
                        <a:pt x="527" y="317"/>
                        <a:pt x="457" y="256"/>
                      </a:cubicBezTo>
                      <a:cubicBezTo>
                        <a:pt x="387" y="195"/>
                        <a:pt x="193" y="9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74140" name="Text Box 60"/>
              <p:cNvSpPr txBox="1">
                <a:spLocks noChangeArrowheads="1"/>
              </p:cNvSpPr>
              <p:nvPr/>
            </p:nvSpPr>
            <p:spPr bwMode="auto">
              <a:xfrm>
                <a:off x="3050" y="1682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41" name="Text Box 61"/>
              <p:cNvSpPr txBox="1">
                <a:spLocks noChangeArrowheads="1"/>
              </p:cNvSpPr>
              <p:nvPr/>
            </p:nvSpPr>
            <p:spPr bwMode="auto">
              <a:xfrm>
                <a:off x="3036" y="2994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</p:grpSp>
        <p:sp>
          <p:nvSpPr>
            <p:cNvPr id="174143" name="Freeform 63"/>
            <p:cNvSpPr>
              <a:spLocks/>
            </p:cNvSpPr>
            <p:nvPr/>
          </p:nvSpPr>
          <p:spPr bwMode="auto">
            <a:xfrm>
              <a:off x="344" y="2356"/>
              <a:ext cx="4946" cy="457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94377" y="1880536"/>
            <a:ext cx="2616201" cy="3652046"/>
            <a:chOff x="5891213" y="1783554"/>
            <a:chExt cx="2616201" cy="3652046"/>
          </a:xfrm>
        </p:grpSpPr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6677026" y="4368800"/>
              <a:ext cx="847725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7088188" y="49149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 flipH="1">
              <a:off x="5916613" y="49149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/>
          </p:nvSpPr>
          <p:spPr bwMode="auto">
            <a:xfrm flipH="1" flipV="1">
              <a:off x="6411913" y="48720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V="1">
              <a:off x="7107238" y="48672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7088188" y="25781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H="1">
              <a:off x="5916613" y="25781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 flipV="1">
              <a:off x="6411913" y="25352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V="1">
              <a:off x="7107238" y="25304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7062788" y="33274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5891213" y="33274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6386513" y="32845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7081838" y="32797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062788" y="39878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891213" y="39878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6386513" y="39449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081838" y="39401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6972301" y="3576638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6673851" y="3586163"/>
              <a:ext cx="850900" cy="877887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6972301" y="1783554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7100888" y="40227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6900863" y="40259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6353176" y="40084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7177088" y="40084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7100888" y="33623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6900863" y="33655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6353176" y="33480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7177088" y="33480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7126288" y="26130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6926263" y="26162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6378576" y="25987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7202488" y="25987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7126288" y="49498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H="1">
              <a:off x="6926263" y="49530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H="1">
              <a:off x="6378576" y="49355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7202488" y="49355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8188326" y="2549525"/>
              <a:ext cx="3190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So the result is that you have only upward E-field 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663" y="3405188"/>
            <a:ext cx="7851775" cy="2809875"/>
            <a:chOff x="299" y="2145"/>
            <a:chExt cx="4946" cy="1770"/>
          </a:xfrm>
        </p:grpSpPr>
        <p:sp>
          <p:nvSpPr>
            <p:cNvPr id="175108" name="Oval 4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09" name="Line 5"/>
            <p:cNvSpPr>
              <a:spLocks noChangeShapeType="1"/>
            </p:cNvSpPr>
            <p:nvPr/>
          </p:nvSpPr>
          <p:spPr bwMode="auto">
            <a:xfrm flipV="1">
              <a:off x="1633" y="2163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2667" y="2488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3" name="Line 9"/>
            <p:cNvSpPr>
              <a:spLocks noChangeShapeType="1"/>
            </p:cNvSpPr>
            <p:nvPr/>
          </p:nvSpPr>
          <p:spPr bwMode="auto">
            <a:xfrm flipV="1">
              <a:off x="2789" y="2158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860" y="2475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7" name="Line 13"/>
            <p:cNvSpPr>
              <a:spLocks noChangeShapeType="1"/>
            </p:cNvSpPr>
            <p:nvPr/>
          </p:nvSpPr>
          <p:spPr bwMode="auto">
            <a:xfrm flipV="1">
              <a:off x="3982" y="2145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 flipV="1">
              <a:off x="3228" y="2725"/>
              <a:ext cx="1307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H="1" flipV="1">
              <a:off x="1012" y="2721"/>
              <a:ext cx="167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057" y="3549"/>
              <a:ext cx="36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Remember that this only works if we have the rest of the sheet</a:t>
              </a:r>
            </a:p>
            <a:p>
              <a:pPr algn="ctr"/>
              <a:r>
                <a:rPr lang="en-US"/>
                <a:t>to cancel the components on the end charges shown</a:t>
              </a:r>
            </a:p>
          </p:txBody>
        </p:sp>
        <p:sp>
          <p:nvSpPr>
            <p:cNvPr id="175123" name="Freeform 19"/>
            <p:cNvSpPr>
              <a:spLocks/>
            </p:cNvSpPr>
            <p:nvPr/>
          </p:nvSpPr>
          <p:spPr bwMode="auto">
            <a:xfrm>
              <a:off x="299" y="2319"/>
              <a:ext cx="4946" cy="539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endParaRPr lang="en-US"/>
          </a:p>
        </p:txBody>
      </p:sp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1233488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239077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345916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4567238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6" name="Oval 8"/>
          <p:cNvSpPr>
            <a:spLocks noChangeArrowheads="1"/>
          </p:cNvSpPr>
          <p:nvPr/>
        </p:nvSpPr>
        <p:spPr bwMode="auto">
          <a:xfrm>
            <a:off x="564991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7" name="Oval 9"/>
          <p:cNvSpPr>
            <a:spLocks noChangeArrowheads="1"/>
          </p:cNvSpPr>
          <p:nvPr/>
        </p:nvSpPr>
        <p:spPr bwMode="auto">
          <a:xfrm>
            <a:off x="6729413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799782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775200" y="3700463"/>
            <a:ext cx="0" cy="1277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V="1">
            <a:off x="4964113" y="4179888"/>
            <a:ext cx="869950" cy="871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H="1" flipV="1">
            <a:off x="3722688" y="4187825"/>
            <a:ext cx="869950" cy="871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V="1">
            <a:off x="3678238" y="3694113"/>
            <a:ext cx="0" cy="12779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 flipV="1">
            <a:off x="2595563" y="3702050"/>
            <a:ext cx="0" cy="12779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 flipV="1">
            <a:off x="1441450" y="370998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 flipV="1">
            <a:off x="5875338" y="3717925"/>
            <a:ext cx="0" cy="12779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 flipV="1">
            <a:off x="6927850" y="3695700"/>
            <a:ext cx="0" cy="12779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8183563" y="370363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 flipV="1">
            <a:off x="6016625" y="4187825"/>
            <a:ext cx="869950" cy="8715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7113588" y="4165600"/>
            <a:ext cx="869950" cy="8715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 flipV="1">
            <a:off x="8388350" y="415766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 flipV="1">
            <a:off x="3825875" y="4157663"/>
            <a:ext cx="869950" cy="8715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2759075" y="4165600"/>
            <a:ext cx="869950" cy="8715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 flipV="1">
            <a:off x="1619250" y="4173538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 flipH="1" flipV="1">
            <a:off x="2597150" y="4210050"/>
            <a:ext cx="869950" cy="871538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H="1" flipV="1">
            <a:off x="398463" y="4216400"/>
            <a:ext cx="869950" cy="871538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 flipH="1" flipV="1">
            <a:off x="1538288" y="4208463"/>
            <a:ext cx="869950" cy="871537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H="1" flipV="1">
            <a:off x="4826000" y="4202113"/>
            <a:ext cx="869950" cy="871537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H="1" flipV="1">
            <a:off x="5878513" y="4179888"/>
            <a:ext cx="869950" cy="871537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 flipH="1" flipV="1">
            <a:off x="7132638" y="420211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40" name="Freeform 32"/>
          <p:cNvSpPr>
            <a:spLocks/>
          </p:cNvSpPr>
          <p:nvPr/>
        </p:nvSpPr>
        <p:spPr bwMode="auto">
          <a:xfrm>
            <a:off x="0" y="4711700"/>
            <a:ext cx="9144000" cy="8255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8400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" name="Can 35"/>
          <p:cNvSpPr/>
          <p:nvPr/>
        </p:nvSpPr>
        <p:spPr bwMode="auto">
          <a:xfrm>
            <a:off x="3323771" y="1930400"/>
            <a:ext cx="2525486" cy="3585028"/>
          </a:xfrm>
          <a:prstGeom prst="can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323774" y="4862287"/>
            <a:ext cx="2539998" cy="638629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Angle</a:t>
            </a:r>
          </a:p>
        </p:txBody>
      </p:sp>
      <p:graphicFrame>
        <p:nvGraphicFramePr>
          <p:cNvPr id="270368" name="Object 32"/>
          <p:cNvGraphicFramePr>
            <a:graphicFrameLocks noChangeAspect="1"/>
          </p:cNvGraphicFramePr>
          <p:nvPr/>
        </p:nvGraphicFramePr>
        <p:xfrm>
          <a:off x="6267450" y="3092450"/>
          <a:ext cx="1536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5" name="Equation" r:id="rId3" imgW="622080" imgH="393480" progId="Equation.3">
                  <p:embed/>
                </p:oleObj>
              </mc:Choice>
              <mc:Fallback>
                <p:oleObj name="Equation" r:id="rId3" imgW="6220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3092450"/>
                        <a:ext cx="15367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892300" y="1409700"/>
            <a:ext cx="4054475" cy="4194175"/>
            <a:chOff x="1192" y="888"/>
            <a:chExt cx="2554" cy="2642"/>
          </a:xfrm>
        </p:grpSpPr>
        <p:sp>
          <p:nvSpPr>
            <p:cNvPr id="270341" name="Oval 5"/>
            <p:cNvSpPr>
              <a:spLocks noChangeArrowheads="1"/>
            </p:cNvSpPr>
            <p:nvPr/>
          </p:nvSpPr>
          <p:spPr bwMode="auto">
            <a:xfrm>
              <a:off x="1192" y="1376"/>
              <a:ext cx="1968" cy="1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0342" name="Line 6"/>
            <p:cNvSpPr>
              <a:spLocks noChangeShapeType="1"/>
            </p:cNvSpPr>
            <p:nvPr/>
          </p:nvSpPr>
          <p:spPr bwMode="auto">
            <a:xfrm>
              <a:off x="2136" y="888"/>
              <a:ext cx="8" cy="1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2152" y="2328"/>
              <a:ext cx="1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 flipH="1">
              <a:off x="1512" y="2336"/>
              <a:ext cx="632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5" name="Freeform 9"/>
            <p:cNvSpPr>
              <a:spLocks/>
            </p:cNvSpPr>
            <p:nvPr/>
          </p:nvSpPr>
          <p:spPr bwMode="auto">
            <a:xfrm>
              <a:off x="2160" y="2667"/>
              <a:ext cx="705" cy="357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7" name="Freeform 31"/>
            <p:cNvSpPr>
              <a:spLocks/>
            </p:cNvSpPr>
            <p:nvPr/>
          </p:nvSpPr>
          <p:spPr bwMode="auto">
            <a:xfrm>
              <a:off x="2160" y="1752"/>
              <a:ext cx="600" cy="55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 flipV="1">
              <a:off x="2144" y="1758"/>
              <a:ext cx="473" cy="57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7" name="Text Box 11"/>
            <p:cNvSpPr txBox="1">
              <a:spLocks noChangeArrowheads="1"/>
            </p:cNvSpPr>
            <p:nvPr/>
          </p:nvSpPr>
          <p:spPr bwMode="auto">
            <a:xfrm>
              <a:off x="1854" y="96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3566" y="237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0349" name="Text Box 13"/>
            <p:cNvSpPr txBox="1">
              <a:spLocks noChangeArrowheads="1"/>
            </p:cNvSpPr>
            <p:nvPr/>
          </p:nvSpPr>
          <p:spPr bwMode="auto">
            <a:xfrm>
              <a:off x="1494" y="33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170" y="1866"/>
              <a:ext cx="599" cy="4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5" name="Freeform 19"/>
            <p:cNvSpPr>
              <a:spLocks/>
            </p:cNvSpPr>
            <p:nvPr/>
          </p:nvSpPr>
          <p:spPr bwMode="auto">
            <a:xfrm>
              <a:off x="2642" y="1742"/>
              <a:ext cx="126" cy="1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11" y="0"/>
                </a:cxn>
                <a:cxn ang="0">
                  <a:pos x="126" y="132"/>
                </a:cxn>
                <a:cxn ang="0">
                  <a:pos x="12" y="141"/>
                </a:cxn>
                <a:cxn ang="0">
                  <a:pos x="0" y="6"/>
                </a:cxn>
              </a:cxnLst>
              <a:rect l="0" t="0" r="r" b="b"/>
              <a:pathLst>
                <a:path w="126" h="141">
                  <a:moveTo>
                    <a:pt x="0" y="6"/>
                  </a:moveTo>
                  <a:lnTo>
                    <a:pt x="111" y="0"/>
                  </a:lnTo>
                  <a:lnTo>
                    <a:pt x="126" y="132"/>
                  </a:lnTo>
                  <a:lnTo>
                    <a:pt x="12" y="14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39966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8" name="Text Box 22"/>
            <p:cNvSpPr txBox="1">
              <a:spLocks noChangeArrowheads="1"/>
            </p:cNvSpPr>
            <p:nvPr/>
          </p:nvSpPr>
          <p:spPr bwMode="auto">
            <a:xfrm>
              <a:off x="3302" y="203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0363" name="Text Box 27"/>
            <p:cNvSpPr txBox="1">
              <a:spLocks noChangeArrowheads="1"/>
            </p:cNvSpPr>
            <p:nvPr/>
          </p:nvSpPr>
          <p:spPr bwMode="auto">
            <a:xfrm>
              <a:off x="2888" y="126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</a:t>
              </a:r>
              <a:r>
                <a:rPr lang="en-US"/>
                <a:t>A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>
              <a:off x="2728" y="1448"/>
              <a:ext cx="21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2584" y="206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2456" y="2048"/>
              <a:ext cx="17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9" name="Text Box 33"/>
            <p:cNvSpPr txBox="1">
              <a:spLocks noChangeArrowheads="1"/>
            </p:cNvSpPr>
            <p:nvPr/>
          </p:nvSpPr>
          <p:spPr bwMode="auto">
            <a:xfrm>
              <a:off x="2222" y="180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2814638" y="1457325"/>
            <a:ext cx="14288" cy="2603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>
            <a:off x="2844800" y="4105275"/>
            <a:ext cx="2930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H="1">
            <a:off x="1630363" y="4119563"/>
            <a:ext cx="1198563" cy="1897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2278063" y="1601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595438" y="5924550"/>
            <a:ext cx="287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71383" name="Oval 23"/>
          <p:cNvSpPr>
            <a:spLocks noChangeArrowheads="1"/>
          </p:cNvSpPr>
          <p:nvPr/>
        </p:nvSpPr>
        <p:spPr bwMode="auto">
          <a:xfrm>
            <a:off x="2738438" y="3943350"/>
            <a:ext cx="287338" cy="279400"/>
          </a:xfrm>
          <a:prstGeom prst="ellipse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Text Box 24"/>
          <p:cNvSpPr txBox="1">
            <a:spLocks noChangeArrowheads="1"/>
          </p:cNvSpPr>
          <p:nvPr/>
        </p:nvSpPr>
        <p:spPr bwMode="auto">
          <a:xfrm>
            <a:off x="2381250" y="39243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71386" name="Freeform 26"/>
          <p:cNvSpPr>
            <a:spLocks/>
          </p:cNvSpPr>
          <p:nvPr/>
        </p:nvSpPr>
        <p:spPr bwMode="auto">
          <a:xfrm rot="21032314">
            <a:off x="1865315" y="1587197"/>
            <a:ext cx="2727325" cy="3287713"/>
          </a:xfrm>
          <a:custGeom>
            <a:avLst/>
            <a:gdLst/>
            <a:ahLst/>
            <a:cxnLst>
              <a:cxn ang="0">
                <a:pos x="1393" y="1525"/>
              </a:cxn>
              <a:cxn ang="0">
                <a:pos x="1337" y="869"/>
              </a:cxn>
              <a:cxn ang="0">
                <a:pos x="1209" y="389"/>
              </a:cxn>
              <a:cxn ang="0">
                <a:pos x="873" y="13"/>
              </a:cxn>
              <a:cxn ang="0">
                <a:pos x="497" y="309"/>
              </a:cxn>
              <a:cxn ang="0">
                <a:pos x="121" y="1565"/>
              </a:cxn>
              <a:cxn ang="0">
                <a:pos x="1225" y="1645"/>
              </a:cxn>
              <a:cxn ang="0">
                <a:pos x="1393" y="1525"/>
              </a:cxn>
            </a:cxnLst>
            <a:rect l="0" t="0" r="r" b="b"/>
            <a:pathLst>
              <a:path w="1437" h="1788">
                <a:moveTo>
                  <a:pt x="1393" y="1525"/>
                </a:moveTo>
                <a:cubicBezTo>
                  <a:pt x="1412" y="1396"/>
                  <a:pt x="1368" y="1058"/>
                  <a:pt x="1337" y="869"/>
                </a:cubicBezTo>
                <a:cubicBezTo>
                  <a:pt x="1306" y="680"/>
                  <a:pt x="1286" y="532"/>
                  <a:pt x="1209" y="389"/>
                </a:cubicBezTo>
                <a:cubicBezTo>
                  <a:pt x="1132" y="246"/>
                  <a:pt x="992" y="26"/>
                  <a:pt x="873" y="13"/>
                </a:cubicBezTo>
                <a:cubicBezTo>
                  <a:pt x="754" y="0"/>
                  <a:pt x="622" y="50"/>
                  <a:pt x="497" y="309"/>
                </a:cubicBezTo>
                <a:cubicBezTo>
                  <a:pt x="372" y="568"/>
                  <a:pt x="0" y="1342"/>
                  <a:pt x="121" y="1565"/>
                </a:cubicBezTo>
                <a:cubicBezTo>
                  <a:pt x="242" y="1788"/>
                  <a:pt x="1013" y="1654"/>
                  <a:pt x="1225" y="1645"/>
                </a:cubicBezTo>
                <a:cubicBezTo>
                  <a:pt x="1437" y="1636"/>
                  <a:pt x="1374" y="1654"/>
                  <a:pt x="1393" y="1525"/>
                </a:cubicBezTo>
                <a:close/>
              </a:path>
            </a:pathLst>
          </a:custGeom>
          <a:solidFill>
            <a:srgbClr val="FF9900">
              <a:alpha val="25999"/>
            </a:srgb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4581542" y="2977172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Arbitrary Surface, </a:t>
            </a:r>
            <a:r>
              <a:rPr lang="en-US" i="1" dirty="0" smtClean="0">
                <a:sym typeface="Symbol" pitchFamily="18" charset="2"/>
              </a:rPr>
              <a:t>S</a:t>
            </a:r>
            <a:endParaRPr lang="en-US" i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441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22350" y="1127125"/>
            <a:ext cx="6670675" cy="5133975"/>
            <a:chOff x="644" y="710"/>
            <a:chExt cx="4202" cy="3234"/>
          </a:xfrm>
        </p:grpSpPr>
        <p:sp>
          <p:nvSpPr>
            <p:cNvPr id="271365" name="Oval 5"/>
            <p:cNvSpPr>
              <a:spLocks noChangeArrowheads="1"/>
            </p:cNvSpPr>
            <p:nvPr/>
          </p:nvSpPr>
          <p:spPr bwMode="auto">
            <a:xfrm>
              <a:off x="644" y="1483"/>
              <a:ext cx="2353" cy="21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1366" name="Line 6"/>
            <p:cNvSpPr>
              <a:spLocks noChangeShapeType="1"/>
            </p:cNvSpPr>
            <p:nvPr/>
          </p:nvSpPr>
          <p:spPr bwMode="auto">
            <a:xfrm>
              <a:off x="1773" y="918"/>
              <a:ext cx="9" cy="1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7" name="Line 7"/>
            <p:cNvSpPr>
              <a:spLocks noChangeShapeType="1"/>
            </p:cNvSpPr>
            <p:nvPr/>
          </p:nvSpPr>
          <p:spPr bwMode="auto">
            <a:xfrm>
              <a:off x="1792" y="2586"/>
              <a:ext cx="18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8" name="Line 8"/>
            <p:cNvSpPr>
              <a:spLocks noChangeShapeType="1"/>
            </p:cNvSpPr>
            <p:nvPr/>
          </p:nvSpPr>
          <p:spPr bwMode="auto">
            <a:xfrm flipH="1">
              <a:off x="1027" y="2595"/>
              <a:ext cx="755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9" name="Freeform 9"/>
            <p:cNvSpPr>
              <a:spLocks/>
            </p:cNvSpPr>
            <p:nvPr/>
          </p:nvSpPr>
          <p:spPr bwMode="auto">
            <a:xfrm>
              <a:off x="1801" y="2978"/>
              <a:ext cx="843" cy="414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0" name="Freeform 10"/>
            <p:cNvSpPr>
              <a:spLocks/>
            </p:cNvSpPr>
            <p:nvPr/>
          </p:nvSpPr>
          <p:spPr bwMode="auto">
            <a:xfrm>
              <a:off x="1801" y="1696"/>
              <a:ext cx="899" cy="86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1" name="Line 11"/>
            <p:cNvSpPr>
              <a:spLocks noChangeShapeType="1"/>
            </p:cNvSpPr>
            <p:nvPr/>
          </p:nvSpPr>
          <p:spPr bwMode="auto">
            <a:xfrm flipV="1">
              <a:off x="1782" y="1676"/>
              <a:ext cx="709" cy="91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1435" y="100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1373" name="Text Box 13"/>
            <p:cNvSpPr txBox="1">
              <a:spLocks noChangeArrowheads="1"/>
            </p:cNvSpPr>
            <p:nvPr/>
          </p:nvSpPr>
          <p:spPr bwMode="auto">
            <a:xfrm>
              <a:off x="3482" y="2639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1374" name="Text Box 14"/>
            <p:cNvSpPr txBox="1">
              <a:spLocks noChangeArrowheads="1"/>
            </p:cNvSpPr>
            <p:nvPr/>
          </p:nvSpPr>
          <p:spPr bwMode="auto">
            <a:xfrm>
              <a:off x="1005" y="3732"/>
              <a:ext cx="1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 flipV="1">
              <a:off x="1813" y="1875"/>
              <a:ext cx="898" cy="69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8" name="Text Box 18"/>
            <p:cNvSpPr txBox="1">
              <a:spLocks noChangeArrowheads="1"/>
            </p:cNvSpPr>
            <p:nvPr/>
          </p:nvSpPr>
          <p:spPr bwMode="auto">
            <a:xfrm>
              <a:off x="2983" y="1319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Face of  </a:t>
              </a:r>
              <a:r>
                <a:rPr lang="en-US" dirty="0"/>
                <a:t>A</a:t>
              </a:r>
              <a:endParaRPr lang="en-US" dirty="0">
                <a:sym typeface="Symbol" pitchFamily="18" charset="2"/>
              </a:endParaRPr>
            </a:p>
          </p:txBody>
        </p:sp>
        <p:sp>
          <p:nvSpPr>
            <p:cNvPr id="271380" name="Text Box 20"/>
            <p:cNvSpPr txBox="1">
              <a:spLocks noChangeArrowheads="1"/>
            </p:cNvSpPr>
            <p:nvPr/>
          </p:nvSpPr>
          <p:spPr bwMode="auto">
            <a:xfrm>
              <a:off x="2098" y="232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 flipH="1" flipV="1">
              <a:off x="2079" y="2280"/>
              <a:ext cx="124" cy="9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2" name="Text Box 22"/>
            <p:cNvSpPr txBox="1">
              <a:spLocks noChangeArrowheads="1"/>
            </p:cNvSpPr>
            <p:nvPr/>
          </p:nvSpPr>
          <p:spPr bwMode="auto">
            <a:xfrm>
              <a:off x="1875" y="198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71383" name="Oval 23"/>
            <p:cNvSpPr>
              <a:spLocks noChangeArrowheads="1"/>
            </p:cNvSpPr>
            <p:nvPr/>
          </p:nvSpPr>
          <p:spPr bwMode="auto">
            <a:xfrm>
              <a:off x="1725" y="2484"/>
              <a:ext cx="181" cy="176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4" name="Text Box 24"/>
            <p:cNvSpPr txBox="1">
              <a:spLocks noChangeArrowheads="1"/>
            </p:cNvSpPr>
            <p:nvPr/>
          </p:nvSpPr>
          <p:spPr bwMode="auto">
            <a:xfrm>
              <a:off x="1500" y="24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271386" name="Freeform 26"/>
            <p:cNvSpPr>
              <a:spLocks/>
            </p:cNvSpPr>
            <p:nvPr/>
          </p:nvSpPr>
          <p:spPr bwMode="auto">
            <a:xfrm rot="-567686">
              <a:off x="1169" y="1005"/>
              <a:ext cx="1718" cy="2071"/>
            </a:xfrm>
            <a:custGeom>
              <a:avLst/>
              <a:gdLst/>
              <a:ahLst/>
              <a:cxnLst>
                <a:cxn ang="0">
                  <a:pos x="1393" y="1525"/>
                </a:cxn>
                <a:cxn ang="0">
                  <a:pos x="1337" y="869"/>
                </a:cxn>
                <a:cxn ang="0">
                  <a:pos x="1209" y="389"/>
                </a:cxn>
                <a:cxn ang="0">
                  <a:pos x="873" y="13"/>
                </a:cxn>
                <a:cxn ang="0">
                  <a:pos x="497" y="309"/>
                </a:cxn>
                <a:cxn ang="0">
                  <a:pos x="121" y="1565"/>
                </a:cxn>
                <a:cxn ang="0">
                  <a:pos x="1225" y="1645"/>
                </a:cxn>
                <a:cxn ang="0">
                  <a:pos x="1393" y="1525"/>
                </a:cxn>
              </a:cxnLst>
              <a:rect l="0" t="0" r="r" b="b"/>
              <a:pathLst>
                <a:path w="1437" h="1788">
                  <a:moveTo>
                    <a:pt x="1393" y="1525"/>
                  </a:moveTo>
                  <a:cubicBezTo>
                    <a:pt x="1412" y="1396"/>
                    <a:pt x="1368" y="1058"/>
                    <a:pt x="1337" y="869"/>
                  </a:cubicBezTo>
                  <a:cubicBezTo>
                    <a:pt x="1306" y="680"/>
                    <a:pt x="1286" y="532"/>
                    <a:pt x="1209" y="389"/>
                  </a:cubicBezTo>
                  <a:cubicBezTo>
                    <a:pt x="1132" y="246"/>
                    <a:pt x="992" y="26"/>
                    <a:pt x="873" y="13"/>
                  </a:cubicBezTo>
                  <a:cubicBezTo>
                    <a:pt x="754" y="0"/>
                    <a:pt x="622" y="50"/>
                    <a:pt x="497" y="309"/>
                  </a:cubicBezTo>
                  <a:cubicBezTo>
                    <a:pt x="372" y="568"/>
                    <a:pt x="0" y="1342"/>
                    <a:pt x="121" y="1565"/>
                  </a:cubicBezTo>
                  <a:cubicBezTo>
                    <a:pt x="242" y="1788"/>
                    <a:pt x="1013" y="1654"/>
                    <a:pt x="1225" y="1645"/>
                  </a:cubicBezTo>
                  <a:cubicBezTo>
                    <a:pt x="1437" y="1636"/>
                    <a:pt x="1374" y="1654"/>
                    <a:pt x="1393" y="1525"/>
                  </a:cubicBezTo>
                  <a:close/>
                </a:path>
              </a:pathLst>
            </a:custGeom>
            <a:solidFill>
              <a:srgbClr val="FF9900">
                <a:alpha val="25999"/>
              </a:srgb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7" name="Line 27"/>
            <p:cNvSpPr>
              <a:spLocks noChangeShapeType="1"/>
            </p:cNvSpPr>
            <p:nvPr/>
          </p:nvSpPr>
          <p:spPr bwMode="auto">
            <a:xfrm flipH="1">
              <a:off x="2671" y="1462"/>
              <a:ext cx="297" cy="12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8" name="Line 28"/>
            <p:cNvSpPr>
              <a:spLocks noChangeShapeType="1"/>
            </p:cNvSpPr>
            <p:nvPr/>
          </p:nvSpPr>
          <p:spPr bwMode="auto">
            <a:xfrm>
              <a:off x="2624" y="1530"/>
              <a:ext cx="115" cy="31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>
              <a:off x="2490" y="1687"/>
              <a:ext cx="239" cy="17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 flipH="1">
              <a:off x="2519" y="948"/>
              <a:ext cx="69" cy="7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2010" y="710"/>
              <a:ext cx="28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Projection of Face of  </a:t>
              </a:r>
              <a:r>
                <a:rPr lang="en-US"/>
                <a:t>A onto surface of sphere</a:t>
              </a:r>
            </a:p>
          </p:txBody>
        </p:sp>
        <p:sp>
          <p:nvSpPr>
            <p:cNvPr id="271392" name="Freeform 32"/>
            <p:cNvSpPr>
              <a:spLocks/>
            </p:cNvSpPr>
            <p:nvPr/>
          </p:nvSpPr>
          <p:spPr bwMode="auto">
            <a:xfrm>
              <a:off x="1859" y="2608"/>
              <a:ext cx="842" cy="21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3" name="Line 33"/>
            <p:cNvSpPr>
              <a:spLocks noChangeShapeType="1"/>
            </p:cNvSpPr>
            <p:nvPr/>
          </p:nvSpPr>
          <p:spPr bwMode="auto">
            <a:xfrm flipV="1">
              <a:off x="2681" y="1622"/>
              <a:ext cx="144" cy="4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774" y="1539"/>
              <a:ext cx="359" cy="212"/>
              <a:chOff x="2774" y="1539"/>
              <a:chExt cx="359" cy="212"/>
            </a:xfrm>
          </p:grpSpPr>
          <p:sp>
            <p:nvSpPr>
              <p:cNvPr id="271394" name="Text Box 34"/>
              <p:cNvSpPr txBox="1">
                <a:spLocks noChangeArrowheads="1"/>
              </p:cNvSpPr>
              <p:nvPr/>
            </p:nvSpPr>
            <p:spPr bwMode="auto">
              <a:xfrm>
                <a:off x="2774" y="1539"/>
                <a:ext cx="3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  <a:sym typeface="Symbol" pitchFamily="18" charset="2"/>
                  </a:rPr>
                  <a:t></a:t>
                </a:r>
                <a:r>
                  <a:rPr lang="en-US">
                    <a:solidFill>
                      <a:srgbClr val="FF3300"/>
                    </a:solidFill>
                  </a:rPr>
                  <a:t>A</a:t>
                </a:r>
                <a:endParaRPr lang="en-US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271396" name="Line 36"/>
              <p:cNvSpPr>
                <a:spLocks noChangeShapeType="1"/>
              </p:cNvSpPr>
              <p:nvPr/>
            </p:nvSpPr>
            <p:spPr bwMode="auto">
              <a:xfrm flipV="1">
                <a:off x="2918" y="1590"/>
                <a:ext cx="87" cy="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2507" y="1590"/>
              <a:ext cx="16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3300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71402" name="Arc 42"/>
            <p:cNvSpPr>
              <a:spLocks/>
            </p:cNvSpPr>
            <p:nvPr/>
          </p:nvSpPr>
          <p:spPr bwMode="auto">
            <a:xfrm>
              <a:off x="2606" y="1724"/>
              <a:ext cx="153" cy="260"/>
            </a:xfrm>
            <a:custGeom>
              <a:avLst/>
              <a:gdLst>
                <a:gd name="G0" fmla="+- 12825 0 0"/>
                <a:gd name="G1" fmla="+- 20856 0 0"/>
                <a:gd name="G2" fmla="+- 21600 0 0"/>
                <a:gd name="T0" fmla="*/ 0 w 12825"/>
                <a:gd name="T1" fmla="*/ 3476 h 20856"/>
                <a:gd name="T2" fmla="*/ 7205 w 12825"/>
                <a:gd name="T3" fmla="*/ 0 h 20856"/>
                <a:gd name="T4" fmla="*/ 12825 w 12825"/>
                <a:gd name="T5" fmla="*/ 20856 h 20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25" h="20856" fill="none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</a:path>
                <a:path w="12825" h="20856" stroke="0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  <a:lnTo>
                    <a:pt x="12825" y="208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4293918" y="3516922"/>
            <a:ext cx="897059" cy="189769"/>
          </a:xfrm>
          <a:prstGeom prst="line">
            <a:avLst/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211737" y="3315726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Arbitrary Surface, </a:t>
            </a:r>
            <a:r>
              <a:rPr lang="en-US" i="1" dirty="0" smtClean="0">
                <a:sym typeface="Symbol" pitchFamily="18" charset="2"/>
              </a:rPr>
              <a:t>S</a:t>
            </a:r>
            <a:endParaRPr lang="en-US" i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35729" y="720437"/>
            <a:ext cx="5493326" cy="5403272"/>
            <a:chOff x="3151910" y="2052785"/>
            <a:chExt cx="3124200" cy="303530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41418" y="1080655"/>
            <a:ext cx="4558146" cy="4724400"/>
            <a:chOff x="3151910" y="2052785"/>
            <a:chExt cx="3124200" cy="3035300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2999510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4660035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42109" y="0"/>
            <a:ext cx="7301346" cy="6858000"/>
            <a:chOff x="942109" y="0"/>
            <a:chExt cx="7301346" cy="68580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2700000">
            <a:off x="928249" y="27705"/>
            <a:ext cx="7301346" cy="6858000"/>
            <a:chOff x="942109" y="0"/>
            <a:chExt cx="7301346" cy="6858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Arc 18"/>
          <p:cNvSpPr/>
          <p:nvPr/>
        </p:nvSpPr>
        <p:spPr bwMode="auto">
          <a:xfrm>
            <a:off x="2286000" y="969818"/>
            <a:ext cx="4599709" cy="4738255"/>
          </a:xfrm>
          <a:prstGeom prst="arc">
            <a:avLst>
              <a:gd name="adj1" fmla="val 19613903"/>
              <a:gd name="adj2" fmla="val 199991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/>
          <p:cNvCxnSpPr>
            <a:endCxn id="19" idx="0"/>
          </p:cNvCxnSpPr>
          <p:nvPr/>
        </p:nvCxnSpPr>
        <p:spPr bwMode="auto">
          <a:xfrm flipV="1">
            <a:off x="6206836" y="2071998"/>
            <a:ext cx="322384" cy="2001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220691" y="4419600"/>
            <a:ext cx="332509" cy="2078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Arc 39"/>
          <p:cNvSpPr/>
          <p:nvPr/>
        </p:nvSpPr>
        <p:spPr bwMode="auto">
          <a:xfrm>
            <a:off x="2604655" y="1260764"/>
            <a:ext cx="3906981" cy="4225636"/>
          </a:xfrm>
          <a:prstGeom prst="arc">
            <a:avLst>
              <a:gd name="adj1" fmla="val 18147016"/>
              <a:gd name="adj2" fmla="val 1958921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Arc 40"/>
          <p:cNvSpPr/>
          <p:nvPr/>
        </p:nvSpPr>
        <p:spPr bwMode="auto">
          <a:xfrm flipV="1">
            <a:off x="2618505" y="1260759"/>
            <a:ext cx="3906981" cy="4225636"/>
          </a:xfrm>
          <a:prstGeom prst="arc">
            <a:avLst>
              <a:gd name="adj1" fmla="val 18067963"/>
              <a:gd name="adj2" fmla="val 1966240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endCxn id="40" idx="0"/>
          </p:cNvCxnSpPr>
          <p:nvPr/>
        </p:nvCxnSpPr>
        <p:spPr bwMode="auto">
          <a:xfrm flipV="1">
            <a:off x="5403272" y="1632703"/>
            <a:ext cx="261813" cy="4039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361709" y="4696691"/>
            <a:ext cx="277091" cy="4156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Arc 45"/>
          <p:cNvSpPr/>
          <p:nvPr/>
        </p:nvSpPr>
        <p:spPr bwMode="auto">
          <a:xfrm>
            <a:off x="3020290" y="1717964"/>
            <a:ext cx="3061855" cy="3255818"/>
          </a:xfrm>
          <a:prstGeom prst="arc">
            <a:avLst>
              <a:gd name="adj1" fmla="val 16853110"/>
              <a:gd name="adj2" fmla="val 1809153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rc 46"/>
          <p:cNvSpPr/>
          <p:nvPr/>
        </p:nvSpPr>
        <p:spPr bwMode="auto">
          <a:xfrm flipV="1">
            <a:off x="3034140" y="1731814"/>
            <a:ext cx="3061855" cy="3255818"/>
          </a:xfrm>
          <a:prstGeom prst="arc">
            <a:avLst>
              <a:gd name="adj1" fmla="val 16847563"/>
              <a:gd name="adj2" fmla="val 1805071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779818" y="1743540"/>
            <a:ext cx="81703" cy="4731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endCxn id="59" idx="2"/>
          </p:cNvCxnSpPr>
          <p:nvPr/>
        </p:nvCxnSpPr>
        <p:spPr bwMode="auto">
          <a:xfrm flipH="1" flipV="1">
            <a:off x="4806596" y="4606675"/>
            <a:ext cx="70204" cy="367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Arc 57"/>
          <p:cNvSpPr/>
          <p:nvPr/>
        </p:nvSpPr>
        <p:spPr bwMode="auto">
          <a:xfrm>
            <a:off x="3269673" y="216130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Arc 58"/>
          <p:cNvSpPr/>
          <p:nvPr/>
        </p:nvSpPr>
        <p:spPr bwMode="auto">
          <a:xfrm flipV="1">
            <a:off x="3283523" y="217515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flipV="1">
            <a:off x="4558145" y="1925782"/>
            <a:ext cx="623455" cy="1454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 flipV="1">
            <a:off x="4016394" y="2256159"/>
            <a:ext cx="181533" cy="3207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4031673" y="4184073"/>
            <a:ext cx="166254" cy="346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8" name="Arc 67"/>
          <p:cNvSpPr/>
          <p:nvPr/>
        </p:nvSpPr>
        <p:spPr bwMode="auto">
          <a:xfrm>
            <a:off x="3602181" y="2479963"/>
            <a:ext cx="1842655" cy="1759527"/>
          </a:xfrm>
          <a:prstGeom prst="arc">
            <a:avLst>
              <a:gd name="adj1" fmla="val 6759606"/>
              <a:gd name="adj2" fmla="val 1472444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4558145" y="1981200"/>
            <a:ext cx="1496291" cy="1413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4585855" y="2715491"/>
            <a:ext cx="2258290" cy="651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4572001" y="2189018"/>
            <a:ext cx="27708" cy="116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3851565" y="2840182"/>
            <a:ext cx="720435" cy="554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4897608" y="1858821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63364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7"/>
          <p:cNvGrpSpPr/>
          <p:nvPr/>
        </p:nvGrpSpPr>
        <p:grpSpPr>
          <a:xfrm>
            <a:off x="942109" y="0"/>
            <a:ext cx="7301346" cy="6858000"/>
            <a:chOff x="942109" y="0"/>
            <a:chExt cx="7301346" cy="6858000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" name="Group 27"/>
          <p:cNvGrpSpPr/>
          <p:nvPr/>
        </p:nvGrpSpPr>
        <p:grpSpPr>
          <a:xfrm rot="4304324">
            <a:off x="1362989" y="3586"/>
            <a:ext cx="6377738" cy="6815848"/>
            <a:chOff x="1344276" y="24426"/>
            <a:chExt cx="6221093" cy="6815848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rot="17295676">
              <a:off x="5628250" y="1933050"/>
              <a:ext cx="991476" cy="28827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 flipV="1">
              <a:off x="4438591" y="24426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7295676" flipH="1" flipV="1">
              <a:off x="2348743" y="1873355"/>
              <a:ext cx="1109616" cy="31185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4460300" y="3390492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" name="Group 12"/>
          <p:cNvGrpSpPr/>
          <p:nvPr/>
        </p:nvGrpSpPr>
        <p:grpSpPr>
          <a:xfrm rot="2700000">
            <a:off x="928249" y="27705"/>
            <a:ext cx="7301346" cy="6858000"/>
            <a:chOff x="942109" y="0"/>
            <a:chExt cx="7301346" cy="6858000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7" name="Group 32"/>
          <p:cNvGrpSpPr/>
          <p:nvPr/>
        </p:nvGrpSpPr>
        <p:grpSpPr>
          <a:xfrm rot="1277659">
            <a:off x="946177" y="40668"/>
            <a:ext cx="7274035" cy="6858000"/>
            <a:chOff x="942109" y="0"/>
            <a:chExt cx="7301346" cy="6858000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24807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40657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84884" y="-443346"/>
            <a:ext cx="8711046" cy="7550724"/>
            <a:chOff x="284884" y="-443346"/>
            <a:chExt cx="8711046" cy="7550724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4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2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" name="Straight Arrow Connector 9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0" name="Straight Arrow Connector 29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1" name="Straight Arrow Connector 30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2" name="Straight Arrow Connector 31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5" name="Straight Arrow Connector 3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7" name="Straight Arrow Connector 3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67944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67943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33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7" name="Straight Arrow Connector 56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8" name="Straight Arrow Connector 57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8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3" name="Straight Arrow Connector 52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9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0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4" name="Straight Arrow Connector 43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Gauss’ Law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Gauss’ Law states that the electric flux through any closed surface is equal to the net charge Q inside the surface divided by </a:t>
            </a:r>
            <a:r>
              <a:rPr lang="en-US" sz="2800">
                <a:cs typeface="Tahoma" charset="0"/>
              </a:rPr>
              <a:t>ε</a:t>
            </a:r>
            <a:r>
              <a:rPr lang="en-US" sz="2800" baseline="-25000">
                <a:cs typeface="Tahoma" charset="0"/>
              </a:rPr>
              <a:t>o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>
                <a:cs typeface="Tahoma" charset="0"/>
              </a:rPr>
              <a:t>ε</a:t>
            </a:r>
            <a:r>
              <a:rPr lang="en-US" sz="2400" baseline="-25000">
                <a:cs typeface="Tahoma" charset="0"/>
              </a:rPr>
              <a:t>o</a:t>
            </a:r>
            <a:r>
              <a:rPr lang="en-US" sz="2400">
                <a:cs typeface="Tahoma" charset="0"/>
              </a:rPr>
              <a:t> is the </a:t>
            </a:r>
            <a:r>
              <a:rPr lang="en-US" sz="2400" i="1">
                <a:cs typeface="Tahoma" charset="0"/>
              </a:rPr>
              <a:t>permittivity of free space</a:t>
            </a:r>
            <a:r>
              <a:rPr lang="en-US" sz="2400">
                <a:cs typeface="Tahoma" charset="0"/>
              </a:rPr>
              <a:t> and equals 8.85 x 10</a:t>
            </a:r>
            <a:r>
              <a:rPr lang="en-US" sz="2400" baseline="30000">
                <a:cs typeface="Tahoma" charset="0"/>
              </a:rPr>
              <a:t>-12</a:t>
            </a:r>
            <a:r>
              <a:rPr lang="en-US" sz="2400">
                <a:cs typeface="Tahoma" charset="0"/>
              </a:rPr>
              <a:t> C</a:t>
            </a:r>
            <a:r>
              <a:rPr lang="en-US" sz="2400" baseline="30000">
                <a:cs typeface="Tahoma" charset="0"/>
              </a:rPr>
              <a:t>2</a:t>
            </a:r>
            <a:r>
              <a:rPr lang="en-US" sz="2400">
                <a:cs typeface="Tahoma" charset="0"/>
              </a:rPr>
              <a:t>/Nm</a:t>
            </a:r>
            <a:r>
              <a:rPr lang="en-US" sz="2400" baseline="30000">
                <a:cs typeface="Tahoma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area in </a:t>
            </a:r>
            <a:r>
              <a:rPr lang="en-US" sz="2400">
                <a:cs typeface="Tahoma" charset="0"/>
              </a:rPr>
              <a:t>Φ is an imaginary surface, a Gaussian surface, it does not have to coincide with the surface of a physical object</a:t>
            </a:r>
            <a:endParaRPr lang="en-US" sz="240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733800" y="3200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5" name="Equation" r:id="rId3" imgW="838080" imgH="444240" progId="">
                  <p:embed/>
                </p:oleObj>
              </mc:Choice>
              <mc:Fallback>
                <p:oleObj name="Equation" r:id="rId3" imgW="838080" imgH="444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67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the </a:t>
            </a:r>
            <a:r>
              <a:rPr lang="en-US" dirty="0" smtClean="0"/>
              <a:t>charge distribution </a:t>
            </a:r>
            <a:endParaRPr lang="en-US" dirty="0"/>
          </a:p>
          <a:p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35208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s 115 lecture Slides Chapter 1">
  <a:themeElements>
    <a:clrScheme name="Physics 115 lecture Slides Chapter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ysics 115 lecture Slides Chapter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ysics 115 lecture Slides Chapter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PH115 Concept Questions</Template>
  <TotalTime>2221</TotalTime>
  <Words>579</Words>
  <Application>Microsoft Office PowerPoint</Application>
  <PresentationFormat>On-screen Show (4:3)</PresentationFormat>
  <Paragraphs>258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Physics 115 lecture Slides Chapter 1</vt:lpstr>
      <vt:lpstr>Equation</vt:lpstr>
      <vt:lpstr>Charge in Closed Surface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Gauss’ Law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PowerPoint Presentation</vt:lpstr>
      <vt:lpstr>Sheet of Charge</vt:lpstr>
      <vt:lpstr>Sheet of Charge</vt:lpstr>
      <vt:lpstr>Sheet of Charge</vt:lpstr>
      <vt:lpstr>Sheet of Charge</vt:lpstr>
      <vt:lpstr>Sheet of Charge</vt:lpstr>
      <vt:lpstr>PowerPoint Presentation</vt:lpstr>
      <vt:lpstr>PowerPoint Presentation</vt:lpstr>
      <vt:lpstr>Solid Angle</vt:lpstr>
      <vt:lpstr>Derivation of Gauss’ Law</vt:lpstr>
      <vt:lpstr>Derivation of Gauss’ Law</vt:lpstr>
    </vt:vector>
  </TitlesOfParts>
  <Company>Next Step Program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Brooks/Cole</dc:creator>
  <cp:lastModifiedBy>rtlines</cp:lastModifiedBy>
  <cp:revision>65</cp:revision>
  <cp:lastPrinted>1601-01-01T00:00:00Z</cp:lastPrinted>
  <dcterms:created xsi:type="dcterms:W3CDTF">2002-09-05T20:40:08Z</dcterms:created>
  <dcterms:modified xsi:type="dcterms:W3CDTF">2014-02-24T21:18:03Z</dcterms:modified>
</cp:coreProperties>
</file>