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1" r:id="rId6"/>
    <p:sldId id="262" r:id="rId7"/>
    <p:sldId id="260" r:id="rId8"/>
    <p:sldId id="264" r:id="rId9"/>
    <p:sldId id="265" r:id="rId10"/>
    <p:sldId id="292" r:id="rId11"/>
    <p:sldId id="266" r:id="rId12"/>
    <p:sldId id="267" r:id="rId13"/>
    <p:sldId id="268" r:id="rId14"/>
    <p:sldId id="305" r:id="rId15"/>
    <p:sldId id="269" r:id="rId16"/>
    <p:sldId id="270" r:id="rId17"/>
    <p:sldId id="271" r:id="rId18"/>
    <p:sldId id="272" r:id="rId19"/>
    <p:sldId id="274" r:id="rId20"/>
    <p:sldId id="299" r:id="rId21"/>
    <p:sldId id="300" r:id="rId22"/>
    <p:sldId id="276" r:id="rId23"/>
    <p:sldId id="277" r:id="rId24"/>
    <p:sldId id="278" r:id="rId25"/>
    <p:sldId id="279" r:id="rId26"/>
    <p:sldId id="280" r:id="rId27"/>
    <p:sldId id="290" r:id="rId28"/>
    <p:sldId id="302" r:id="rId29"/>
    <p:sldId id="303" r:id="rId30"/>
    <p:sldId id="304" r:id="rId31"/>
    <p:sldId id="291" r:id="rId32"/>
    <p:sldId id="293" r:id="rId33"/>
    <p:sldId id="294" r:id="rId34"/>
    <p:sldId id="297" r:id="rId35"/>
    <p:sldId id="301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D7B0D-279D-4F93-970A-63C79FA4C0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662AB-104C-4491-AAF7-2D7772FB2490}" type="datetimeFigureOut">
              <a:rPr lang="en-US" smtClean="0"/>
              <a:pPr/>
              <a:t>9/26/2012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9EC0-F945-4DDA-9A46-643CC6EC79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52400"/>
            <a:ext cx="3287653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1035" y="243840"/>
            <a:ext cx="5221473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2869774" y="428953"/>
            <a:ext cx="391586" cy="1654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4320" y="198120"/>
            <a:ext cx="259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 Slit Envelope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12" idx="3"/>
          </p:cNvCxnSpPr>
          <p:nvPr/>
        </p:nvCxnSpPr>
        <p:spPr>
          <a:xfrm flipV="1">
            <a:off x="2592604" y="929641"/>
            <a:ext cx="546836" cy="444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" y="1143000"/>
            <a:ext cx="2333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Intensity pattern 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6939638" y="51816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 slits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939638" y="158496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 slits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39638" y="2667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 slits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9638" y="374904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 slits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22618" y="4831080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 slits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586740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 slits</a:t>
            </a:r>
            <a:endParaRPr lang="en-US" sz="2400" dirty="0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6963409" y="6521450"/>
          <a:ext cx="811679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Equation" r:id="rId4" imgW="520560" imgH="215640" progId="Equation.3">
                  <p:embed/>
                </p:oleObj>
              </mc:Choice>
              <mc:Fallback>
                <p:oleObj name="Equation" r:id="rId4" imgW="5205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3409" y="6521450"/>
                        <a:ext cx="811679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42875"/>
            <a:ext cx="6477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Resolving Power of a Diffraction Grating, cont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resolving power in the </a:t>
            </a:r>
            <a:r>
              <a:rPr lang="en-US" i="1" smtClean="0"/>
              <a:t>m</a:t>
            </a:r>
            <a:r>
              <a:rPr lang="en-US" smtClean="0"/>
              <a:t>th-order diffraction is </a:t>
            </a:r>
            <a:r>
              <a:rPr lang="en-US" i="1" smtClean="0"/>
              <a:t>R</a:t>
            </a:r>
            <a:r>
              <a:rPr lang="en-US" smtClean="0"/>
              <a:t> = </a:t>
            </a:r>
            <a:r>
              <a:rPr lang="en-US" i="1" smtClean="0"/>
              <a:t>Nm</a:t>
            </a:r>
          </a:p>
          <a:p>
            <a:pPr lvl="1" eaLnBrk="1" hangingPunct="1"/>
            <a:r>
              <a:rPr lang="en-US" i="1" smtClean="0"/>
              <a:t>N</a:t>
            </a:r>
            <a:r>
              <a:rPr lang="en-US" smtClean="0"/>
              <a:t> is the number of slits</a:t>
            </a:r>
          </a:p>
          <a:p>
            <a:pPr lvl="1" eaLnBrk="1" hangingPunct="1"/>
            <a:r>
              <a:rPr lang="en-US" i="1" smtClean="0"/>
              <a:t>m</a:t>
            </a:r>
            <a:r>
              <a:rPr lang="en-US" smtClean="0"/>
              <a:t> is the order number</a:t>
            </a:r>
          </a:p>
          <a:p>
            <a:pPr eaLnBrk="1" hangingPunct="1"/>
            <a:r>
              <a:rPr lang="en-US" smtClean="0"/>
              <a:t>Resolving power increases with increasing order number and with increasing number of illuminated slits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7729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AIRS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61445" name="Picture 4" descr="airsinst4_th2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79133"/>
            <a:ext cx="4244975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5" descr="Scan_Geo_th3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6538" y="3252470"/>
            <a:ext cx="38100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9775" y="3629025"/>
            <a:ext cx="30194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92968" y="944880"/>
            <a:ext cx="362902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0" y="650875"/>
            <a:ext cx="6591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/>
          <p:cNvSpPr/>
          <p:nvPr/>
        </p:nvSpPr>
        <p:spPr>
          <a:xfrm rot="19354257" flipH="1">
            <a:off x="3955128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/>
        </p:nvSpPr>
        <p:spPr>
          <a:xfrm rot="19354257" flipH="1">
            <a:off x="3955129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3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54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8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7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8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8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8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480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11880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4880" y="324612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ym typeface="Symbol"/>
              </a:rPr>
              <a:t></a:t>
            </a:r>
            <a:endParaRPr lang="en-US" sz="3200" dirty="0"/>
          </a:p>
        </p:txBody>
      </p:sp>
      <p:sp>
        <p:nvSpPr>
          <p:cNvPr id="25" name="Oval 24"/>
          <p:cNvSpPr/>
          <p:nvPr/>
        </p:nvSpPr>
        <p:spPr>
          <a:xfrm>
            <a:off x="4221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21480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1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64280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9480" y="2941320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a/2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97680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97680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97680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71549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1030" y="4948714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0561" y="4655820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800600" y="4908549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08549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Diffraction Pattern, Single Slit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3914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The diffraction pattern consists of the central maximum and a series of secondary maxima and minima</a:t>
            </a:r>
          </a:p>
          <a:p>
            <a:pPr eaLnBrk="1" hangingPunct="1"/>
            <a:r>
              <a:rPr lang="en-US" sz="2800" dirty="0" smtClean="0"/>
              <a:t>The pattern is similar to an interference pattern</a:t>
            </a:r>
          </a:p>
          <a:p>
            <a:pPr eaLnBrk="1" hangingPunct="1"/>
            <a:endParaRPr lang="en-US" sz="2800" dirty="0" smtClean="0"/>
          </a:p>
        </p:txBody>
      </p:sp>
      <p:pic>
        <p:nvPicPr>
          <p:cNvPr id="6" name="Picture 5" descr="034.JPG"/>
          <p:cNvPicPr>
            <a:picLocks noChangeAspect="1"/>
          </p:cNvPicPr>
          <p:nvPr/>
        </p:nvPicPr>
        <p:blipFill>
          <a:blip r:embed="rId2" cstate="print"/>
          <a:srcRect l="22140" t="31927" r="18011" b="41055"/>
          <a:stretch>
            <a:fillRect/>
          </a:stretch>
        </p:blipFill>
        <p:spPr>
          <a:xfrm rot="120000">
            <a:off x="2393157" y="4040577"/>
            <a:ext cx="4512460" cy="1852880"/>
          </a:xfrm>
          <a:prstGeom prst="rect">
            <a:avLst/>
          </a:prstGeom>
        </p:spPr>
      </p:pic>
      <p:sp>
        <p:nvSpPr>
          <p:cNvPr id="7" name="ClipArt Placeholder 6"/>
          <p:cNvSpPr>
            <a:spLocks noGrp="1"/>
          </p:cNvSpPr>
          <p:nvPr>
            <p:ph type="clipArt" sz="half" idx="2"/>
          </p:nvPr>
        </p:nvSpPr>
        <p:spPr/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mtClean="0"/>
              <a:t>Diffraction Pattern, Object Edge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5950" y="1466850"/>
            <a:ext cx="3810000" cy="4459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This shows the upper half of the diffraction pattern formed by light from a single source passing by the edge of an opaque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diffraction pattern is vertical with the central maximum at the bottom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52963" y="2216150"/>
          <a:ext cx="4033837" cy="329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Photo Editor Photo" r:id="rId3" imgW="3285714" imgH="2580952" progId="">
                  <p:embed/>
                </p:oleObj>
              </mc:Choice>
              <mc:Fallback>
                <p:oleObj name="Photo Editor Photo" r:id="rId3" imgW="3285714" imgH="258095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2216150"/>
                        <a:ext cx="4033837" cy="329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Fraunhofer Diffraction Pattern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3088" y="1509713"/>
            <a:ext cx="38100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b="1" smtClean="0"/>
              <a:t>Fraunhofer diffraction pattern</a:t>
            </a:r>
            <a:r>
              <a:rPr lang="en-US" sz="2800" i="1" smtClean="0"/>
              <a:t> </a:t>
            </a:r>
            <a:r>
              <a:rPr lang="en-US" sz="2800" smtClean="0"/>
              <a:t>occurs when the rays leave the diffracting object in parallel directions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Screen very far from the slit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Could be accomplished by a converging lens </a:t>
            </a:r>
          </a:p>
        </p:txBody>
      </p:sp>
      <p:pic>
        <p:nvPicPr>
          <p:cNvPr id="22533" name="Picture 4" descr="38-04a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45100" y="1600200"/>
            <a:ext cx="2849563" cy="45259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0"/>
            <a:ext cx="76676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Fraunhofer Diffraction Pattern Photo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A bright fringe is seen along the axis (</a:t>
            </a:r>
            <a:r>
              <a:rPr lang="en-US" sz="2800" i="1" smtClean="0">
                <a:cs typeface="Arial" charset="0"/>
              </a:rPr>
              <a:t>θ</a:t>
            </a:r>
            <a:r>
              <a:rPr lang="en-US" sz="2800" smtClean="0">
                <a:cs typeface="Tahoma" charset="0"/>
              </a:rPr>
              <a:t> = 0) </a:t>
            </a:r>
          </a:p>
          <a:p>
            <a:pPr eaLnBrk="1" hangingPunct="1"/>
            <a:r>
              <a:rPr lang="en-US" sz="2800" smtClean="0">
                <a:cs typeface="Tahoma" charset="0"/>
              </a:rPr>
              <a:t>Alternating bright and dark fringes are seen on each side</a:t>
            </a:r>
            <a:endParaRPr lang="en-US" sz="2800" smtClean="0"/>
          </a:p>
          <a:p>
            <a:pPr eaLnBrk="1" hangingPunct="1"/>
            <a:endParaRPr lang="en-US" sz="2800" smtClean="0"/>
          </a:p>
        </p:txBody>
      </p:sp>
      <p:pic>
        <p:nvPicPr>
          <p:cNvPr id="23557" name="Picture 4" descr="38-04b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324600" y="1981200"/>
            <a:ext cx="1303338" cy="41148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7848600" cy="1143000"/>
          </a:xfrm>
        </p:spPr>
        <p:txBody>
          <a:bodyPr/>
          <a:lstStyle/>
          <a:p>
            <a:pPr eaLnBrk="1" hangingPunct="1"/>
            <a:r>
              <a:rPr lang="en-US" smtClean="0"/>
              <a:t>Diffraction vs. Diffraction Pattern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/>
              <a:t>Diffraction</a:t>
            </a:r>
            <a:r>
              <a:rPr lang="en-US" sz="2800" smtClean="0"/>
              <a:t> refers to the general behavior of waves spreading out as they pass through a slit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diffraction pattern</a:t>
            </a:r>
            <a:r>
              <a:rPr lang="en-US" sz="2800" smtClean="0"/>
              <a:t> is actually a misnomer that is deeply entrenched</a:t>
            </a:r>
          </a:p>
          <a:p>
            <a:pPr lvl="1" eaLnBrk="1" hangingPunct="1"/>
            <a:r>
              <a:rPr lang="en-US" sz="2400" smtClean="0"/>
              <a:t>The pattern seen on the screen is actually another </a:t>
            </a:r>
            <a:r>
              <a:rPr lang="en-US" sz="2400" i="1" smtClean="0"/>
              <a:t>interference</a:t>
            </a:r>
            <a:r>
              <a:rPr lang="en-US" sz="2400" smtClean="0"/>
              <a:t> pattern</a:t>
            </a:r>
          </a:p>
          <a:p>
            <a:pPr lvl="1" eaLnBrk="1" hangingPunct="1"/>
            <a:r>
              <a:rPr lang="en-US" sz="2400" smtClean="0"/>
              <a:t>The interference is between parts of the incident light illuminating different regions of the slit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9688" y="785813"/>
            <a:ext cx="65246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ight Triangle 37"/>
          <p:cNvSpPr/>
          <p:nvPr/>
        </p:nvSpPr>
        <p:spPr>
          <a:xfrm rot="19354257" flipH="1">
            <a:off x="3955128" y="2827300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/>
          <p:cNvSpPr/>
          <p:nvPr/>
        </p:nvSpPr>
        <p:spPr>
          <a:xfrm rot="19354257" flipH="1">
            <a:off x="3955129" y="3836251"/>
            <a:ext cx="609600" cy="83453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3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54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8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7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8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8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8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480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11880" y="377952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78730" y="3448050"/>
            <a:ext cx="20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221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/>
          <p:cNvSpPr/>
          <p:nvPr/>
        </p:nvSpPr>
        <p:spPr>
          <a:xfrm rot="19354257" flipH="1">
            <a:off x="3955128" y="3303549"/>
            <a:ext cx="609600" cy="83453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221480" y="37033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1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764280" y="2636520"/>
            <a:ext cx="0" cy="1143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9480" y="2941320"/>
            <a:ext cx="6062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a/2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297680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297680" y="21031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297680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71549" y="4434363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1030" y="4948714"/>
            <a:ext cx="126206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0561" y="4655820"/>
            <a:ext cx="442913" cy="35956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800600" y="4908549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908549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4211955" y="315468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02430" y="425005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288155" y="256984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278630" y="157924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94120" y="944880"/>
            <a:ext cx="28886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</a:p>
          <a:p>
            <a:endParaRPr lang="en-US" sz="1600" dirty="0" smtClean="0"/>
          </a:p>
          <a:p>
            <a:r>
              <a:rPr lang="en-US" sz="1600" dirty="0" smtClean="0"/>
              <a:t>4</a:t>
            </a:r>
          </a:p>
          <a:p>
            <a:endParaRPr lang="en-US" sz="1600" dirty="0" smtClean="0"/>
          </a:p>
          <a:p>
            <a:r>
              <a:rPr lang="en-US" sz="1600" dirty="0" smtClean="0"/>
              <a:t>3</a:t>
            </a:r>
          </a:p>
          <a:p>
            <a:endParaRPr lang="en-US" sz="1600" dirty="0" smtClean="0"/>
          </a:p>
          <a:p>
            <a:r>
              <a:rPr lang="en-US" sz="1600" dirty="0" smtClean="0"/>
              <a:t>2</a:t>
            </a:r>
          </a:p>
          <a:p>
            <a:endParaRPr lang="en-US" sz="1600" dirty="0" smtClean="0"/>
          </a:p>
          <a:p>
            <a:r>
              <a:rPr lang="en-US" sz="1600" dirty="0" smtClean="0"/>
              <a:t>1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ight Triangle 92"/>
          <p:cNvSpPr/>
          <p:nvPr/>
        </p:nvSpPr>
        <p:spPr>
          <a:xfrm rot="19354257" flipH="1">
            <a:off x="4193266" y="3431663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ight Triangle 93"/>
          <p:cNvSpPr/>
          <p:nvPr/>
        </p:nvSpPr>
        <p:spPr>
          <a:xfrm rot="19354257" flipH="1">
            <a:off x="4193266" y="3793613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ight Triangle 94"/>
          <p:cNvSpPr/>
          <p:nvPr/>
        </p:nvSpPr>
        <p:spPr>
          <a:xfrm rot="19354257" flipH="1">
            <a:off x="4188502" y="4141276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Triangle 95"/>
          <p:cNvSpPr/>
          <p:nvPr/>
        </p:nvSpPr>
        <p:spPr>
          <a:xfrm rot="19354257" flipH="1">
            <a:off x="4186120" y="4472270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Triangle 91"/>
          <p:cNvSpPr/>
          <p:nvPr/>
        </p:nvSpPr>
        <p:spPr>
          <a:xfrm rot="19354257" flipH="1">
            <a:off x="4186124" y="3048281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/>
          <p:cNvSpPr/>
          <p:nvPr/>
        </p:nvSpPr>
        <p:spPr>
          <a:xfrm rot="19354257" flipH="1">
            <a:off x="4176602" y="2731574"/>
            <a:ext cx="209706" cy="268159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Single-Slit Diffraction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183380" y="14935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83380" y="4846320"/>
            <a:ext cx="228600" cy="1143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54680" y="26365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78480" y="484632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07080" y="2636520"/>
            <a:ext cx="0" cy="2209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68880" y="2788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468880" y="3246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468880" y="37795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8880" y="43129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8880" y="4770120"/>
            <a:ext cx="5334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78480" y="3398520"/>
            <a:ext cx="38183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a</a:t>
            </a:r>
            <a:endParaRPr lang="en-US" sz="32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3587115" y="337709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34463" y="3792855"/>
            <a:ext cx="207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Symbol"/>
              </a:rPr>
              <a:t></a:t>
            </a:r>
            <a:endParaRPr lang="en-US" sz="2000" dirty="0"/>
          </a:p>
        </p:txBody>
      </p:sp>
      <p:sp>
        <p:nvSpPr>
          <p:cNvPr id="25" name="Oval 24"/>
          <p:cNvSpPr/>
          <p:nvPr/>
        </p:nvSpPr>
        <p:spPr>
          <a:xfrm>
            <a:off x="4221480" y="26365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21480" y="469392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311968" y="30937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311968" y="103632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464367" y="4646294"/>
            <a:ext cx="228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31030" y="4948714"/>
            <a:ext cx="114776" cy="149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81036" y="4886325"/>
            <a:ext cx="167164" cy="13620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4660106" y="5006180"/>
          <a:ext cx="624840" cy="53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106" y="5006180"/>
                        <a:ext cx="624840" cy="5380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Oval 29"/>
          <p:cNvSpPr/>
          <p:nvPr/>
        </p:nvSpPr>
        <p:spPr>
          <a:xfrm>
            <a:off x="4211955" y="328803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202430" y="403098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311968" y="2434590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587115" y="4112895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701766" y="186356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a/6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3655219" y="2632710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652838" y="3004185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650457" y="3378043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648076" y="3742374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655219" y="2635091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3652838" y="3006566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/>
          <p:cNvSpPr/>
          <p:nvPr/>
        </p:nvSpPr>
        <p:spPr>
          <a:xfrm>
            <a:off x="2987041" y="2179320"/>
            <a:ext cx="609600" cy="640080"/>
          </a:xfrm>
          <a:custGeom>
            <a:avLst/>
            <a:gdLst>
              <a:gd name="connsiteX0" fmla="*/ 0 w 476250"/>
              <a:gd name="connsiteY0" fmla="*/ 0 h 419100"/>
              <a:gd name="connsiteX1" fmla="*/ 223838 w 476250"/>
              <a:gd name="connsiteY1" fmla="*/ 126206 h 419100"/>
              <a:gd name="connsiteX2" fmla="*/ 133350 w 476250"/>
              <a:gd name="connsiteY2" fmla="*/ 145256 h 419100"/>
              <a:gd name="connsiteX3" fmla="*/ 476250 w 476250"/>
              <a:gd name="connsiteY3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" h="419100">
                <a:moveTo>
                  <a:pt x="0" y="0"/>
                </a:moveTo>
                <a:cubicBezTo>
                  <a:pt x="100806" y="50998"/>
                  <a:pt x="201613" y="101997"/>
                  <a:pt x="223838" y="126206"/>
                </a:cubicBezTo>
                <a:cubicBezTo>
                  <a:pt x="246063" y="150415"/>
                  <a:pt x="91281" y="96440"/>
                  <a:pt x="133350" y="145256"/>
                </a:cubicBezTo>
                <a:cubicBezTo>
                  <a:pt x="175419" y="194072"/>
                  <a:pt x="419894" y="374253"/>
                  <a:pt x="476250" y="4191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>
            <a:off x="3587115" y="3011330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587115" y="3753328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226242" y="293179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4307206" y="1688784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216718" y="367855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/>
          <p:cNvCxnSpPr/>
          <p:nvPr/>
        </p:nvCxnSpPr>
        <p:spPr>
          <a:xfrm flipV="1">
            <a:off x="4311968" y="2072165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4216718" y="438816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3586639" y="4477223"/>
            <a:ext cx="25908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302444" y="2784631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3648552" y="4113373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3646171" y="4472941"/>
            <a:ext cx="1429" cy="3724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311968" y="1343501"/>
            <a:ext cx="1905000" cy="1676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Single-Slit Diffraction, 2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resultant light intensity on a viewing screen depends on the direction </a:t>
            </a:r>
            <a:r>
              <a:rPr lang="en-US" i="1" smtClean="0">
                <a:cs typeface="Arial" charset="0"/>
              </a:rPr>
              <a:t>θ</a:t>
            </a:r>
            <a:endParaRPr lang="en-US" smtClean="0"/>
          </a:p>
          <a:p>
            <a:pPr eaLnBrk="1" hangingPunct="1"/>
            <a:r>
              <a:rPr lang="en-US" smtClean="0"/>
              <a:t>The diffraction pattern is actually an interference pattern</a:t>
            </a:r>
          </a:p>
          <a:p>
            <a:pPr lvl="1" eaLnBrk="1" hangingPunct="1"/>
            <a:r>
              <a:rPr lang="en-US" smtClean="0"/>
              <a:t>The different sources of light are different portions of the single slit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Single-Slit Diffraction, Analysis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2556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All the waves that originate at the slit are in phase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Wave 1 travels farther than wave 3 by an amount equal to the path difference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(</a:t>
            </a:r>
            <a:r>
              <a:rPr lang="en-US" sz="2400" i="1" smtClean="0"/>
              <a:t>a</a:t>
            </a:r>
            <a:r>
              <a:rPr lang="en-US" sz="2400" smtClean="0"/>
              <a:t>/2) sin </a:t>
            </a:r>
            <a:r>
              <a:rPr lang="en-US" sz="2400" i="1" smtClean="0">
                <a:cs typeface="Arial" charset="0"/>
              </a:rPr>
              <a:t>θ</a:t>
            </a:r>
            <a:r>
              <a:rPr lang="en-US" sz="2400" smtClean="0">
                <a:cs typeface="Tahoma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cs typeface="Tahoma" charset="0"/>
              </a:rPr>
              <a:t>If this path difference is exactly half of a wavelength, the two waves cancel each other and destructive interference results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In general, </a:t>
            </a:r>
            <a:r>
              <a:rPr lang="en-US" sz="2800" i="1" smtClean="0"/>
              <a:t>destructive interference</a:t>
            </a:r>
            <a:r>
              <a:rPr lang="en-US" sz="2800" smtClean="0"/>
              <a:t> occurs for a single slit of width </a:t>
            </a:r>
            <a:r>
              <a:rPr lang="en-US" sz="2800" i="1" smtClean="0"/>
              <a:t>a</a:t>
            </a:r>
            <a:r>
              <a:rPr lang="en-US" sz="2800" smtClean="0"/>
              <a:t> when sin </a:t>
            </a:r>
            <a:r>
              <a:rPr lang="en-US" sz="2800" i="1" smtClean="0">
                <a:cs typeface="Arial" charset="0"/>
              </a:rPr>
              <a:t>θ</a:t>
            </a:r>
            <a:r>
              <a:rPr lang="en-US" sz="2800" baseline="-25000" smtClean="0">
                <a:cs typeface="Tahoma" charset="0"/>
              </a:rPr>
              <a:t>dark</a:t>
            </a:r>
            <a:r>
              <a:rPr lang="en-US" sz="2800" smtClean="0">
                <a:cs typeface="Tahoma" charset="0"/>
              </a:rPr>
              <a:t> = </a:t>
            </a:r>
            <a:r>
              <a:rPr lang="en-US" sz="2800" i="1" smtClean="0">
                <a:cs typeface="Tahoma" charset="0"/>
              </a:rPr>
              <a:t>m</a:t>
            </a:r>
            <a:r>
              <a:rPr lang="en-US" sz="2800" i="1" smtClean="0">
                <a:cs typeface="Arial" charset="0"/>
              </a:rPr>
              <a:t>λ</a:t>
            </a:r>
            <a:r>
              <a:rPr lang="en-US" sz="2800" smtClean="0">
                <a:cs typeface="Tahoma" charset="0"/>
              </a:rPr>
              <a:t> / </a:t>
            </a:r>
            <a:r>
              <a:rPr lang="en-US" sz="2800" i="1" smtClean="0">
                <a:cs typeface="Tahoma" charset="0"/>
              </a:rPr>
              <a:t>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m</a:t>
            </a:r>
            <a:r>
              <a:rPr lang="en-US" sz="2400" smtClean="0"/>
              <a:t> = </a:t>
            </a:r>
            <a:r>
              <a:rPr lang="en-US" sz="2400" smtClean="0">
                <a:cs typeface="Arial" charset="0"/>
                <a:sym typeface="UniversalMath1 BT" pitchFamily="18" charset="2"/>
              </a:rPr>
              <a:t>±</a:t>
            </a:r>
            <a:r>
              <a:rPr lang="en-US" sz="2400" smtClean="0">
                <a:sym typeface="UniversalMath1 BT" pitchFamily="18" charset="2"/>
              </a:rPr>
              <a:t>1, </a:t>
            </a:r>
            <a:r>
              <a:rPr lang="en-US" sz="2400" smtClean="0">
                <a:cs typeface="Arial" charset="0"/>
                <a:sym typeface="UniversalMath1 BT" pitchFamily="18" charset="2"/>
              </a:rPr>
              <a:t>±</a:t>
            </a:r>
            <a:r>
              <a:rPr lang="en-US" sz="2400" smtClean="0">
                <a:sym typeface="UniversalMath1 BT" pitchFamily="18" charset="2"/>
              </a:rPr>
              <a:t>2, </a:t>
            </a:r>
            <a:r>
              <a:rPr lang="en-US" sz="2400" smtClean="0">
                <a:cs typeface="Arial" charset="0"/>
                <a:sym typeface="UniversalMath1 BT" pitchFamily="18" charset="2"/>
              </a:rPr>
              <a:t>±</a:t>
            </a:r>
            <a:r>
              <a:rPr lang="en-US" sz="2400" smtClean="0">
                <a:sym typeface="UniversalMath1 BT" pitchFamily="18" charset="2"/>
              </a:rPr>
              <a:t>3,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Diffraction from Narrow Slits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Single-Slit Diffraction, Intensity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538" y="1408113"/>
            <a:ext cx="4495800" cy="4840287"/>
          </a:xfrm>
        </p:spPr>
        <p:txBody>
          <a:bodyPr/>
          <a:lstStyle/>
          <a:p>
            <a:pPr eaLnBrk="1" hangingPunct="1"/>
            <a:r>
              <a:rPr lang="en-US" sz="2200" smtClean="0"/>
              <a:t>The general features of the intensity distribution are shown</a:t>
            </a:r>
          </a:p>
          <a:p>
            <a:pPr eaLnBrk="1" hangingPunct="1"/>
            <a:r>
              <a:rPr lang="en-US" sz="2200" smtClean="0"/>
              <a:t>A broad central bright fringe is flanked by much weaker bright fringes alternating with dark fringes</a:t>
            </a:r>
          </a:p>
          <a:p>
            <a:pPr eaLnBrk="1" hangingPunct="1"/>
            <a:r>
              <a:rPr lang="en-US" sz="2200" smtClean="0"/>
              <a:t>Each bright fringe peak lies approximately halfway between the dark fringes</a:t>
            </a:r>
          </a:p>
          <a:p>
            <a:pPr eaLnBrk="1" hangingPunct="1"/>
            <a:r>
              <a:rPr lang="en-US" sz="2200" smtClean="0"/>
              <a:t>The central bright maximum is twice as wide as the secondary maxima</a:t>
            </a:r>
          </a:p>
        </p:txBody>
      </p:sp>
      <p:pic>
        <p:nvPicPr>
          <p:cNvPr id="30725" name="Picture 4" descr="38-06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99013" y="2401888"/>
            <a:ext cx="4033837" cy="2921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650" y="0"/>
            <a:ext cx="76962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Intensity of Single-Slit Diffraction Patterns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828800"/>
            <a:ext cx="3810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Phasors can be used to determine the light intensity distribution for a single-slit diffraction pattern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Slit width </a:t>
            </a:r>
            <a:r>
              <a:rPr lang="en-US" sz="2400" i="1" smtClean="0"/>
              <a:t>a</a:t>
            </a:r>
            <a:r>
              <a:rPr lang="en-US" sz="2400" smtClean="0"/>
              <a:t> can be thought of as being divided into zones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zones have a width of </a:t>
            </a:r>
            <a:r>
              <a:rPr lang="en-US" sz="2000" smtClean="0">
                <a:latin typeface="Symbol" pitchFamily="18" charset="2"/>
                <a:cs typeface="Arial" charset="0"/>
              </a:rPr>
              <a:t>Δ</a:t>
            </a:r>
            <a:r>
              <a:rPr lang="en-US" sz="2000" smtClean="0"/>
              <a:t>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Each zone acts as a source of coherent radiation</a:t>
            </a:r>
          </a:p>
        </p:txBody>
      </p:sp>
      <p:pic>
        <p:nvPicPr>
          <p:cNvPr id="31749" name="Picture 4" descr="38-07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065338"/>
            <a:ext cx="4033837" cy="35941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Intensity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intensity can also be expressed as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Minima occur at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482850" y="2478088"/>
          <a:ext cx="42624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3" imgW="1777680" imgH="520560" progId="">
                  <p:embed/>
                </p:oleObj>
              </mc:Choice>
              <mc:Fallback>
                <p:oleObj name="Equation" r:id="rId3" imgW="1777680" imgH="520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478088"/>
                        <a:ext cx="4262438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524000" y="5105400"/>
          <a:ext cx="6629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5" imgW="2552400" imgH="393480" progId="">
                  <p:embed/>
                </p:oleObj>
              </mc:Choice>
              <mc:Fallback>
                <p:oleObj name="Equation" r:id="rId5" imgW="255240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6629400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sinc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" y="2270621"/>
            <a:ext cx="8366759" cy="258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sinc</a:t>
            </a:r>
            <a:r>
              <a:rPr lang="en-US" dirty="0" smtClean="0"/>
              <a:t>(x))</a:t>
            </a:r>
            <a:r>
              <a:rPr lang="en-US" baseline="30000" dirty="0" smtClean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" y="1447800"/>
            <a:ext cx="8503919" cy="445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0"/>
            <a:ext cx="3819263" cy="652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4743" y="2572385"/>
            <a:ext cx="4549457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7445" y="4297680"/>
            <a:ext cx="4400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39319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68440" y="393192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1240" y="393192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44240" y="393192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18960" y="379476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18760" y="2971800"/>
            <a:ext cx="381000" cy="441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06240" y="2286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59680" y="2237155"/>
            <a:ext cx="289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Interference fringes:</a:t>
            </a:r>
          </a:p>
          <a:p>
            <a:r>
              <a:rPr lang="en-US" dirty="0" smtClean="0"/>
              <a:t> due to having a single slit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Intensity, final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Most of the light intensity is concentrated in the central maximum</a:t>
            </a:r>
          </a:p>
          <a:p>
            <a:pPr eaLnBrk="1" hangingPunct="1"/>
            <a:r>
              <a:rPr lang="en-US" sz="2800" smtClean="0"/>
              <a:t>The graph shows a plot of light intensity vs. </a:t>
            </a:r>
            <a:r>
              <a:rPr lang="en-US" sz="2800" i="1" smtClean="0">
                <a:latin typeface="Symbol" pitchFamily="18" charset="2"/>
                <a:cs typeface="Arial" charset="0"/>
              </a:rPr>
              <a:t>β</a:t>
            </a:r>
            <a:r>
              <a:rPr lang="en-US" sz="2800" smtClean="0"/>
              <a:t>/2</a:t>
            </a:r>
          </a:p>
          <a:p>
            <a:pPr eaLnBrk="1" hangingPunct="1"/>
            <a:endParaRPr lang="en-US" sz="2800" smtClean="0"/>
          </a:p>
        </p:txBody>
      </p:sp>
      <p:pic>
        <p:nvPicPr>
          <p:cNvPr id="37893" name="Picture 4" descr="38-10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49763" y="1895475"/>
            <a:ext cx="4237037" cy="41322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3963" y="0"/>
            <a:ext cx="7680325" cy="1143000"/>
          </a:xfrm>
        </p:spPr>
        <p:txBody>
          <a:bodyPr/>
          <a:lstStyle/>
          <a:p>
            <a:pPr eaLnBrk="1" hangingPunct="1"/>
            <a:r>
              <a:rPr lang="en-US" sz="2800" smtClean="0"/>
              <a:t>Intensity of Two-Slit Diffraction Patterns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more than one slit is present, consideration must be made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diffraction patterns due to individual slits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interference due to the wave coming from different slits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single-slit diffraction pattern will act as an “envelope” for a two-slit interference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Intensity Equation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determine the maximum intensity: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The factor in the square brackets represents the single-slit diffraction pattern</a:t>
            </a:r>
          </a:p>
          <a:p>
            <a:pPr lvl="2" eaLnBrk="1" hangingPunct="1"/>
            <a:r>
              <a:rPr lang="en-US" smtClean="0"/>
              <a:t>This acts as the envelope</a:t>
            </a:r>
          </a:p>
          <a:p>
            <a:pPr lvl="1" eaLnBrk="1" hangingPunct="1"/>
            <a:r>
              <a:rPr lang="en-US" smtClean="0"/>
              <a:t>The two-slit interference term is the cos</a:t>
            </a:r>
            <a:r>
              <a:rPr lang="en-US" baseline="30000" smtClean="0"/>
              <a:t>2</a:t>
            </a:r>
            <a:r>
              <a:rPr lang="en-US" smtClean="0"/>
              <a:t> term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1524000" y="2159000"/>
          <a:ext cx="6096000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2908080" imgH="520560" progId="">
                  <p:embed/>
                </p:oleObj>
              </mc:Choice>
              <mc:Fallback>
                <p:oleObj name="Equation" r:id="rId3" imgW="2908080" imgH="520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59000"/>
                        <a:ext cx="6096000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Missing Maxima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 eaLnBrk="1" hangingPunct="1"/>
            <a:r>
              <a:rPr lang="en-US" sz="2800" smtClean="0"/>
              <a:t>To find which interference maximum coincides with the first diffraction minimum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lvl="1" eaLnBrk="1" hangingPunct="1"/>
            <a:endParaRPr lang="en-US" sz="2400" smtClean="0"/>
          </a:p>
          <a:p>
            <a:pPr lvl="1" eaLnBrk="1" hangingPunct="1"/>
            <a:r>
              <a:rPr lang="en-US" sz="2400" smtClean="0"/>
              <a:t>The conditions for the first interference maximum</a:t>
            </a:r>
          </a:p>
          <a:p>
            <a:pPr lvl="2" eaLnBrk="1" hangingPunct="1"/>
            <a:r>
              <a:rPr lang="en-US" i="1" smtClean="0"/>
              <a:t>d</a:t>
            </a:r>
            <a:r>
              <a:rPr lang="en-US" smtClean="0"/>
              <a:t> sin </a:t>
            </a:r>
            <a:r>
              <a:rPr lang="en-US" i="1" smtClean="0">
                <a:cs typeface="Arial" charset="0"/>
              </a:rPr>
              <a:t>θ</a:t>
            </a:r>
            <a:r>
              <a:rPr lang="en-US" smtClean="0"/>
              <a:t> = </a:t>
            </a:r>
            <a:r>
              <a:rPr lang="en-US" i="1" smtClean="0"/>
              <a:t>m</a:t>
            </a:r>
            <a:r>
              <a:rPr lang="en-US" i="1" smtClean="0">
                <a:cs typeface="Arial" charset="0"/>
              </a:rPr>
              <a:t>λ</a:t>
            </a:r>
            <a:endParaRPr lang="en-US" smtClean="0">
              <a:latin typeface="Symbol" pitchFamily="18" charset="2"/>
            </a:endParaRPr>
          </a:p>
          <a:p>
            <a:pPr lvl="1" eaLnBrk="1" hangingPunct="1"/>
            <a:r>
              <a:rPr lang="en-US" sz="2400" smtClean="0"/>
              <a:t>The conditions for the first diffraction minimum</a:t>
            </a:r>
          </a:p>
          <a:p>
            <a:pPr lvl="2" eaLnBrk="1" hangingPunct="1"/>
            <a:r>
              <a:rPr lang="en-US" i="1" smtClean="0"/>
              <a:t>a</a:t>
            </a:r>
            <a:r>
              <a:rPr lang="en-US" smtClean="0"/>
              <a:t> sin </a:t>
            </a:r>
            <a:r>
              <a:rPr lang="en-US" i="1" smtClean="0">
                <a:cs typeface="Arial" charset="0"/>
              </a:rPr>
              <a:t>θ</a:t>
            </a:r>
            <a:r>
              <a:rPr lang="en-US" smtClean="0"/>
              <a:t> = </a:t>
            </a:r>
            <a:r>
              <a:rPr lang="en-US" i="1" smtClean="0">
                <a:cs typeface="Arial" charset="0"/>
              </a:rPr>
              <a:t>λ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705100" y="3005138"/>
          <a:ext cx="37338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1536480" imgH="393480" progId="">
                  <p:embed/>
                </p:oleObj>
              </mc:Choice>
              <mc:Fallback>
                <p:oleObj name="Equation" r:id="rId3" imgW="1536480" imgH="393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3005138"/>
                        <a:ext cx="373380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4298" t="28617" r="15657" b="23033"/>
          <a:stretch>
            <a:fillRect/>
          </a:stretch>
        </p:blipFill>
        <p:spPr bwMode="auto">
          <a:xfrm>
            <a:off x="1478280" y="3581400"/>
            <a:ext cx="589788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40" y="1752600"/>
            <a:ext cx="5334000" cy="138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89788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2480" y="310134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310134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1752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0" y="310134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6960" y="310134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-5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34200" y="29260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/2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96840" y="1844040"/>
            <a:ext cx="914400" cy="27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87440" y="1584960"/>
            <a:ext cx="2118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Interference fringes:</a:t>
            </a:r>
          </a:p>
          <a:p>
            <a:r>
              <a:rPr lang="en-US" sz="1600" dirty="0" smtClean="0"/>
              <a:t> due to having two slits.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008120" y="14630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720" y="1727835"/>
            <a:ext cx="742188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/>
          <a:srcRect t="60773" b="11108"/>
          <a:stretch/>
        </p:blipFill>
        <p:spPr bwMode="auto">
          <a:xfrm>
            <a:off x="670561" y="5217459"/>
            <a:ext cx="7528560" cy="870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>
            <a:off x="3413760" y="1950720"/>
            <a:ext cx="807720" cy="32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87240" y="2209800"/>
            <a:ext cx="868680" cy="472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12520" y="1630680"/>
            <a:ext cx="216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/>
              <a:t>Diffraction envelope: </a:t>
            </a:r>
          </a:p>
          <a:p>
            <a:pPr algn="r"/>
            <a:r>
              <a:rPr lang="en-US" dirty="0" smtClean="0"/>
              <a:t>The single slit pattern due to shape of the individual slits.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62600" y="17678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Interference fringes:</a:t>
            </a:r>
          </a:p>
          <a:p>
            <a:r>
              <a:rPr lang="en-US" dirty="0" smtClean="0"/>
              <a:t> due to having two slits.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084320" y="164592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1240" y="475488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7320" y="475488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10400" y="4754880"/>
            <a:ext cx="399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45080" y="475488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80" y="4754880"/>
            <a:ext cx="365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-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30680" y="475488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-3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8160" y="460248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/2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8488" y="1828800"/>
            <a:ext cx="2081319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040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Diffraction Grating Spectrometer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4154488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collimated beam is incident on the grating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diffracted light leaves the gratings and the telescope is used to view the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wavelength can be determined by measuring the precise angles at which the images of the slit appear for the various orders</a:t>
            </a:r>
          </a:p>
        </p:txBody>
      </p:sp>
      <p:pic>
        <p:nvPicPr>
          <p:cNvPr id="8193" name="Picture 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286000"/>
            <a:ext cx="4033837" cy="193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Details</a:t>
            </a: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72675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53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029200"/>
            <a:ext cx="3543300" cy="1428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0"/>
            <a:ext cx="736282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Diffraction Grating, Intensity, cont.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the intensity pattern</a:t>
            </a:r>
          </a:p>
          <a:p>
            <a:pPr lvl="1" eaLnBrk="1" hangingPunct="1"/>
            <a:r>
              <a:rPr lang="en-US" smtClean="0"/>
              <a:t>The sharp peaks are in contrast to the broad, bright fringes characteristic of the two-slit interference pattern</a:t>
            </a:r>
          </a:p>
          <a:p>
            <a:pPr lvl="1" eaLnBrk="1" hangingPunct="1"/>
            <a:r>
              <a:rPr lang="en-US" smtClean="0"/>
              <a:t>Because the principle maxima are so sharp, they are much brighter than two-slit interference patterns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Grating Light Valve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81138"/>
            <a:ext cx="4230688" cy="4459287"/>
          </a:xfrm>
        </p:spPr>
        <p:txBody>
          <a:bodyPr/>
          <a:lstStyle/>
          <a:p>
            <a:pPr eaLnBrk="1" hangingPunct="1"/>
            <a:r>
              <a:rPr lang="en-US" sz="2200" smtClean="0"/>
              <a:t>A grating light valve consists of a silicon microchip fitted with an array of parallel silicon nitride ribbons coated with a thin layer of aluminum</a:t>
            </a:r>
          </a:p>
          <a:p>
            <a:pPr eaLnBrk="1" hangingPunct="1"/>
            <a:r>
              <a:rPr lang="en-US" sz="2200" smtClean="0"/>
              <a:t>When a voltage is applied between a ribbon and the electrode on the silicon substrate, an electric force pulls the ribbon down</a:t>
            </a:r>
          </a:p>
          <a:p>
            <a:pPr eaLnBrk="1" hangingPunct="1"/>
            <a:r>
              <a:rPr lang="en-US" sz="2200" smtClean="0"/>
              <a:t>The array of ribbons acts as a diffraction grating</a:t>
            </a:r>
          </a:p>
        </p:txBody>
      </p:sp>
      <p:pic>
        <p:nvPicPr>
          <p:cNvPr id="59397" name="Picture 4" descr="38-1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190750"/>
            <a:ext cx="4033837" cy="33432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R. Todd Lines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551738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Resolving Power of a Diffraction Grating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 two nearly equal wavelengths, </a:t>
            </a:r>
            <a:r>
              <a:rPr lang="en-US" sz="2800" i="1" smtClean="0">
                <a:cs typeface="Arial" charset="0"/>
              </a:rPr>
              <a:t>λ</a:t>
            </a:r>
            <a:r>
              <a:rPr lang="en-US" sz="2800" baseline="-25000" smtClean="0"/>
              <a:t>1</a:t>
            </a:r>
            <a:r>
              <a:rPr lang="en-US" sz="2800" smtClean="0"/>
              <a:t> and </a:t>
            </a:r>
            <a:r>
              <a:rPr lang="en-US" sz="2800" i="1" smtClean="0">
                <a:cs typeface="Arial" charset="0"/>
              </a:rPr>
              <a:t>λ</a:t>
            </a:r>
            <a:r>
              <a:rPr lang="en-US" sz="2800" baseline="-25000" smtClean="0"/>
              <a:t>2</a:t>
            </a:r>
            <a:r>
              <a:rPr lang="en-US" sz="2800" smtClean="0"/>
              <a:t>, between which a diffraction grating can just barely distinguish, the </a:t>
            </a:r>
            <a:r>
              <a:rPr lang="en-US" sz="2800" b="1" smtClean="0"/>
              <a:t>resolving power</a:t>
            </a:r>
            <a:r>
              <a:rPr lang="en-US" sz="2800" smtClean="0"/>
              <a:t>, </a:t>
            </a:r>
            <a:r>
              <a:rPr lang="en-US" sz="2800" i="1" smtClean="0"/>
              <a:t>R</a:t>
            </a:r>
            <a:r>
              <a:rPr lang="en-US" sz="2800" smtClean="0"/>
              <a:t>, of the grating is defined as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Therefore, a grating with a high resolution can distinguish between small differences in wavelength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3352800" y="3251200"/>
          <a:ext cx="2381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3" imgW="1079280" imgH="431640" progId="">
                  <p:embed/>
                </p:oleObj>
              </mc:Choice>
              <mc:Fallback>
                <p:oleObj name="Equation" r:id="rId3" imgW="107928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51200"/>
                        <a:ext cx="238125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1042</Words>
  <Application>Microsoft Office PowerPoint</Application>
  <PresentationFormat>On-screen Show (4:3)</PresentationFormat>
  <Paragraphs>176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Equation</vt:lpstr>
      <vt:lpstr>Photo Editor Photo</vt:lpstr>
      <vt:lpstr>PowerPoint Presentation</vt:lpstr>
      <vt:lpstr>PowerPoint Presentation</vt:lpstr>
      <vt:lpstr>PowerPoint Presentation</vt:lpstr>
      <vt:lpstr>PowerPoint Presentation</vt:lpstr>
      <vt:lpstr>Diffraction Grating Spectrometer</vt:lpstr>
      <vt:lpstr>Details</vt:lpstr>
      <vt:lpstr>Diffraction Grating, Intensity, cont.</vt:lpstr>
      <vt:lpstr>Grating Light Valve</vt:lpstr>
      <vt:lpstr>Resolving Power of a Diffraction Grating</vt:lpstr>
      <vt:lpstr>PowerPoint Presentation</vt:lpstr>
      <vt:lpstr>Resolving Power of a Diffraction Grating, cont</vt:lpstr>
      <vt:lpstr>AIRS</vt:lpstr>
      <vt:lpstr>PowerPoint Presentation</vt:lpstr>
      <vt:lpstr>Single-Slit Diffraction</vt:lpstr>
      <vt:lpstr>Diffraction Pattern, Single Slit</vt:lpstr>
      <vt:lpstr>Diffraction Pattern, Object Edge</vt:lpstr>
      <vt:lpstr>Fraunhofer Diffraction Pattern</vt:lpstr>
      <vt:lpstr>Fraunhofer Diffraction Pattern Photo</vt:lpstr>
      <vt:lpstr>Diffraction vs. Diffraction Pattern</vt:lpstr>
      <vt:lpstr>Single-Slit Diffraction</vt:lpstr>
      <vt:lpstr>Single-Slit Diffraction</vt:lpstr>
      <vt:lpstr>Single-Slit Diffraction, 2</vt:lpstr>
      <vt:lpstr>Single-Slit Diffraction, Analysis</vt:lpstr>
      <vt:lpstr>Diffraction from Narrow Slits</vt:lpstr>
      <vt:lpstr>Single-Slit Diffraction, Intensity</vt:lpstr>
      <vt:lpstr>Intensity of Single-Slit Diffraction Patterns</vt:lpstr>
      <vt:lpstr>Intensity</vt:lpstr>
      <vt:lpstr>sinc(x)</vt:lpstr>
      <vt:lpstr>(sinc(x))2</vt:lpstr>
      <vt:lpstr>PowerPoint Presentation</vt:lpstr>
      <vt:lpstr>Intensity, final</vt:lpstr>
      <vt:lpstr>Intensity of Two-Slit Diffraction Patterns</vt:lpstr>
      <vt:lpstr>Intensity Equation</vt:lpstr>
      <vt:lpstr>Missing Maxima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13</cp:revision>
  <dcterms:created xsi:type="dcterms:W3CDTF">2011-09-28T14:22:13Z</dcterms:created>
  <dcterms:modified xsi:type="dcterms:W3CDTF">2012-09-26T16:09:15Z</dcterms:modified>
</cp:coreProperties>
</file>