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63" r:id="rId6"/>
    <p:sldId id="271" r:id="rId7"/>
    <p:sldId id="285" r:id="rId8"/>
    <p:sldId id="286" r:id="rId9"/>
    <p:sldId id="272" r:id="rId10"/>
    <p:sldId id="273" r:id="rId11"/>
    <p:sldId id="274" r:id="rId12"/>
    <p:sldId id="288" r:id="rId13"/>
    <p:sldId id="276" r:id="rId14"/>
    <p:sldId id="277" r:id="rId15"/>
    <p:sldId id="278" r:id="rId16"/>
    <p:sldId id="279" r:id="rId17"/>
    <p:sldId id="293" r:id="rId18"/>
    <p:sldId id="289" r:id="rId19"/>
    <p:sldId id="290" r:id="rId20"/>
    <p:sldId id="291" r:id="rId21"/>
    <p:sldId id="292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28BD-B451-44CB-8598-76CA2A7DC8BD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39A5-6A26-46F5-A5BA-973B1EF44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2C913-3A06-45F1-8B5D-E63464BCF6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5C90-C599-4103-B9D8-F35C9EFD2BC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D312-1489-4696-8AD3-D2B5D5D832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Reasonable?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Remember back in PH 121 (or statics) the book on the table?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Book has a force due to gravity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Table exerts a force equal to </a:t>
            </a:r>
            <a:r>
              <a:rPr lang="en-US" i="1" smtClean="0"/>
              <a:t>m</a:t>
            </a:r>
            <a:r>
              <a:rPr lang="en-US" i="1" baseline="-25000" smtClean="0"/>
              <a:t>book</a:t>
            </a:r>
            <a:r>
              <a:rPr lang="en-US" i="1" smtClean="0"/>
              <a:t>g</a:t>
            </a:r>
            <a:r>
              <a:rPr lang="en-US" smtClean="0"/>
              <a:t> on the book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673725" y="1887538"/>
            <a:ext cx="2466975" cy="4333875"/>
            <a:chOff x="3574" y="1189"/>
            <a:chExt cx="1554" cy="2730"/>
          </a:xfrm>
        </p:grpSpPr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3574" y="1389"/>
              <a:ext cx="1554" cy="56"/>
            </a:xfrm>
            <a:prstGeom prst="rect">
              <a:avLst/>
            </a:prstGeom>
            <a:solidFill>
              <a:srgbClr val="80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 rot="-5400000">
              <a:off x="3410" y="1767"/>
              <a:ext cx="704" cy="37"/>
            </a:xfrm>
            <a:prstGeom prst="rect">
              <a:avLst/>
            </a:prstGeom>
            <a:solidFill>
              <a:srgbClr val="80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7"/>
            <p:cNvSpPr>
              <a:spLocks noChangeArrowheads="1"/>
            </p:cNvSpPr>
            <p:nvPr/>
          </p:nvSpPr>
          <p:spPr bwMode="auto">
            <a:xfrm rot="-5400000">
              <a:off x="4649" y="1767"/>
              <a:ext cx="704" cy="37"/>
            </a:xfrm>
            <a:prstGeom prst="rect">
              <a:avLst/>
            </a:prstGeom>
            <a:solidFill>
              <a:srgbClr val="80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931" y="1189"/>
              <a:ext cx="928" cy="216"/>
              <a:chOff x="3886" y="2322"/>
              <a:chExt cx="928" cy="216"/>
            </a:xfrm>
          </p:grpSpPr>
          <p:sp>
            <p:nvSpPr>
              <p:cNvPr id="17429" name="Rectangle 8" descr="Light horizontal"/>
              <p:cNvSpPr>
                <a:spLocks noChangeArrowheads="1"/>
              </p:cNvSpPr>
              <p:nvPr/>
            </p:nvSpPr>
            <p:spPr bwMode="auto">
              <a:xfrm>
                <a:off x="3940" y="2359"/>
                <a:ext cx="823" cy="155"/>
              </a:xfrm>
              <a:prstGeom prst="rect">
                <a:avLst/>
              </a:prstGeom>
              <a:pattFill prst="ltHorz">
                <a:fgClr>
                  <a:srgbClr val="C0C0C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Rectangle 9"/>
              <p:cNvSpPr>
                <a:spLocks noChangeArrowheads="1"/>
              </p:cNvSpPr>
              <p:nvPr/>
            </p:nvSpPr>
            <p:spPr bwMode="auto">
              <a:xfrm>
                <a:off x="3931" y="2333"/>
                <a:ext cx="878" cy="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Rectangle 10"/>
              <p:cNvSpPr>
                <a:spLocks noChangeArrowheads="1"/>
              </p:cNvSpPr>
              <p:nvPr/>
            </p:nvSpPr>
            <p:spPr bwMode="auto">
              <a:xfrm>
                <a:off x="3936" y="2511"/>
                <a:ext cx="878" cy="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11"/>
              <p:cNvSpPr>
                <a:spLocks/>
              </p:cNvSpPr>
              <p:nvPr/>
            </p:nvSpPr>
            <p:spPr bwMode="auto">
              <a:xfrm>
                <a:off x="3886" y="2322"/>
                <a:ext cx="64" cy="211"/>
              </a:xfrm>
              <a:custGeom>
                <a:avLst/>
                <a:gdLst>
                  <a:gd name="T0" fmla="*/ 45 w 64"/>
                  <a:gd name="T1" fmla="*/ 0 h 211"/>
                  <a:gd name="T2" fmla="*/ 9 w 64"/>
                  <a:gd name="T3" fmla="*/ 64 h 211"/>
                  <a:gd name="T4" fmla="*/ 0 w 64"/>
                  <a:gd name="T5" fmla="*/ 156 h 211"/>
                  <a:gd name="T6" fmla="*/ 64 w 64"/>
                  <a:gd name="T7" fmla="*/ 211 h 211"/>
                  <a:gd name="T8" fmla="*/ 36 w 64"/>
                  <a:gd name="T9" fmla="*/ 137 h 211"/>
                  <a:gd name="T10" fmla="*/ 36 w 64"/>
                  <a:gd name="T11" fmla="*/ 73 h 211"/>
                  <a:gd name="T12" fmla="*/ 45 w 64"/>
                  <a:gd name="T13" fmla="*/ 0 h 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1"/>
                  <a:gd name="T23" fmla="*/ 64 w 64"/>
                  <a:gd name="T24" fmla="*/ 211 h 2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1">
                    <a:moveTo>
                      <a:pt x="45" y="0"/>
                    </a:moveTo>
                    <a:lnTo>
                      <a:pt x="9" y="64"/>
                    </a:lnTo>
                    <a:lnTo>
                      <a:pt x="0" y="156"/>
                    </a:lnTo>
                    <a:lnTo>
                      <a:pt x="64" y="211"/>
                    </a:lnTo>
                    <a:lnTo>
                      <a:pt x="36" y="137"/>
                    </a:lnTo>
                    <a:lnTo>
                      <a:pt x="36" y="7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792" y="3004"/>
              <a:ext cx="928" cy="216"/>
              <a:chOff x="3886" y="2322"/>
              <a:chExt cx="928" cy="216"/>
            </a:xfrm>
          </p:grpSpPr>
          <p:sp>
            <p:nvSpPr>
              <p:cNvPr id="17425" name="Rectangle 14" descr="Light horizontal"/>
              <p:cNvSpPr>
                <a:spLocks noChangeArrowheads="1"/>
              </p:cNvSpPr>
              <p:nvPr/>
            </p:nvSpPr>
            <p:spPr bwMode="auto">
              <a:xfrm>
                <a:off x="3940" y="2359"/>
                <a:ext cx="823" cy="155"/>
              </a:xfrm>
              <a:prstGeom prst="rect">
                <a:avLst/>
              </a:prstGeom>
              <a:pattFill prst="ltHorz">
                <a:fgClr>
                  <a:srgbClr val="C0C0C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Rectangle 15"/>
              <p:cNvSpPr>
                <a:spLocks noChangeArrowheads="1"/>
              </p:cNvSpPr>
              <p:nvPr/>
            </p:nvSpPr>
            <p:spPr bwMode="auto">
              <a:xfrm>
                <a:off x="3931" y="2333"/>
                <a:ext cx="878" cy="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7" name="Rectangle 16"/>
              <p:cNvSpPr>
                <a:spLocks noChangeArrowheads="1"/>
              </p:cNvSpPr>
              <p:nvPr/>
            </p:nvSpPr>
            <p:spPr bwMode="auto">
              <a:xfrm>
                <a:off x="3936" y="2511"/>
                <a:ext cx="878" cy="27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Freeform 17"/>
              <p:cNvSpPr>
                <a:spLocks/>
              </p:cNvSpPr>
              <p:nvPr/>
            </p:nvSpPr>
            <p:spPr bwMode="auto">
              <a:xfrm>
                <a:off x="3886" y="2322"/>
                <a:ext cx="64" cy="211"/>
              </a:xfrm>
              <a:custGeom>
                <a:avLst/>
                <a:gdLst>
                  <a:gd name="T0" fmla="*/ 45 w 64"/>
                  <a:gd name="T1" fmla="*/ 0 h 211"/>
                  <a:gd name="T2" fmla="*/ 9 w 64"/>
                  <a:gd name="T3" fmla="*/ 64 h 211"/>
                  <a:gd name="T4" fmla="*/ 0 w 64"/>
                  <a:gd name="T5" fmla="*/ 156 h 211"/>
                  <a:gd name="T6" fmla="*/ 64 w 64"/>
                  <a:gd name="T7" fmla="*/ 211 h 211"/>
                  <a:gd name="T8" fmla="*/ 36 w 64"/>
                  <a:gd name="T9" fmla="*/ 137 h 211"/>
                  <a:gd name="T10" fmla="*/ 36 w 64"/>
                  <a:gd name="T11" fmla="*/ 73 h 211"/>
                  <a:gd name="T12" fmla="*/ 45 w 64"/>
                  <a:gd name="T13" fmla="*/ 0 h 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1"/>
                  <a:gd name="T23" fmla="*/ 64 w 64"/>
                  <a:gd name="T24" fmla="*/ 211 h 2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1">
                    <a:moveTo>
                      <a:pt x="45" y="0"/>
                    </a:moveTo>
                    <a:lnTo>
                      <a:pt x="9" y="64"/>
                    </a:lnTo>
                    <a:lnTo>
                      <a:pt x="0" y="156"/>
                    </a:lnTo>
                    <a:lnTo>
                      <a:pt x="64" y="211"/>
                    </a:lnTo>
                    <a:lnTo>
                      <a:pt x="36" y="137"/>
                    </a:lnTo>
                    <a:lnTo>
                      <a:pt x="36" y="7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3" name="Line 18"/>
            <p:cNvSpPr>
              <a:spLocks noChangeShapeType="1"/>
            </p:cNvSpPr>
            <p:nvPr/>
          </p:nvSpPr>
          <p:spPr bwMode="auto">
            <a:xfrm>
              <a:off x="4262" y="3210"/>
              <a:ext cx="0" cy="4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0" name="Object 19"/>
            <p:cNvGraphicFramePr>
              <a:graphicFrameLocks noChangeAspect="1"/>
            </p:cNvGraphicFramePr>
            <p:nvPr/>
          </p:nvGraphicFramePr>
          <p:xfrm>
            <a:off x="4339" y="3521"/>
            <a:ext cx="31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3" imgW="190440" imgH="241200" progId="Equation.3">
                    <p:embed/>
                  </p:oleObj>
                </mc:Choice>
                <mc:Fallback>
                  <p:oleObj name="Equation" r:id="rId3" imgW="1904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21"/>
                          <a:ext cx="314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Line 21"/>
            <p:cNvSpPr>
              <a:spLocks noChangeShapeType="1"/>
            </p:cNvSpPr>
            <p:nvPr/>
          </p:nvSpPr>
          <p:spPr bwMode="auto">
            <a:xfrm flipV="1">
              <a:off x="4257" y="2557"/>
              <a:ext cx="0" cy="4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1" name="Object 22"/>
            <p:cNvGraphicFramePr>
              <a:graphicFrameLocks noChangeAspect="1"/>
            </p:cNvGraphicFramePr>
            <p:nvPr/>
          </p:nvGraphicFramePr>
          <p:xfrm>
            <a:off x="4321" y="2429"/>
            <a:ext cx="52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5" imgW="317160" imgH="228600" progId="Equation.3">
                    <p:embed/>
                  </p:oleObj>
                </mc:Choice>
                <mc:Fallback>
                  <p:oleObj name="Equation" r:id="rId5" imgW="31716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429"/>
                          <a:ext cx="524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F9FDA-4605-470B-B956-789B87D2F90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if you can feel that you must provide the 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699"/>
            <a:ext cx="2362201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65500"/>
            <a:ext cx="2321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713" y="4965700"/>
            <a:ext cx="23002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334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1841500"/>
            <a:ext cx="2514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3655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889500"/>
            <a:ext cx="259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4"/>
          <p:cNvGrpSpPr/>
          <p:nvPr/>
        </p:nvGrpSpPr>
        <p:grpSpPr>
          <a:xfrm>
            <a:off x="1447800" y="609600"/>
            <a:ext cx="3210854" cy="5181600"/>
            <a:chOff x="1709273" y="738187"/>
            <a:chExt cx="3210854" cy="5181600"/>
          </a:xfrm>
        </p:grpSpPr>
        <p:sp>
          <p:nvSpPr>
            <p:cNvPr id="36" name="TextBox 9"/>
            <p:cNvSpPr txBox="1"/>
            <p:nvPr/>
          </p:nvSpPr>
          <p:spPr>
            <a:xfrm>
              <a:off x="1709273" y="7381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1709273" y="23500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1709273" y="39385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9" name="TextBox 12"/>
            <p:cNvSpPr txBox="1"/>
            <p:nvPr/>
          </p:nvSpPr>
          <p:spPr>
            <a:xfrm>
              <a:off x="1709273" y="55387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3s</a:t>
              </a:r>
              <a:endParaRPr lang="en-US" dirty="0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4528673" y="7498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4s</a:t>
              </a:r>
              <a:endParaRPr lang="en-US" dirty="0"/>
            </a:p>
          </p:txBody>
        </p:sp>
        <p:sp>
          <p:nvSpPr>
            <p:cNvPr id="41" name="TextBox 14"/>
            <p:cNvSpPr txBox="1"/>
            <p:nvPr/>
          </p:nvSpPr>
          <p:spPr>
            <a:xfrm>
              <a:off x="4528673" y="23617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4528673" y="39502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6s</a:t>
              </a:r>
              <a:endParaRPr lang="en-US" dirty="0"/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4528673" y="55504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292EC-ADB3-4B5F-956B-BE6C725E96E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the End of the Rope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750" y="1192213"/>
            <a:ext cx="8399463" cy="5072062"/>
            <a:chOff x="180" y="751"/>
            <a:chExt cx="5291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751"/>
              <a:ext cx="4847" cy="1224"/>
              <a:chOff x="444" y="868"/>
              <a:chExt cx="4847" cy="1224"/>
            </a:xfrm>
          </p:grpSpPr>
          <p:sp>
            <p:nvSpPr>
              <p:cNvPr id="62501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8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9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0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1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25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2" name="Oval 22"/>
            <p:cNvSpPr>
              <a:spLocks noChangeArrowheads="1"/>
            </p:cNvSpPr>
            <p:nvPr/>
          </p:nvSpPr>
          <p:spPr bwMode="auto">
            <a:xfrm>
              <a:off x="481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23"/>
            <p:cNvSpPr>
              <a:spLocks noChangeShapeType="1"/>
            </p:cNvSpPr>
            <p:nvPr/>
          </p:nvSpPr>
          <p:spPr bwMode="auto">
            <a:xfrm flipH="1">
              <a:off x="372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24"/>
            <p:cNvSpPr>
              <a:spLocks noChangeShapeType="1"/>
            </p:cNvSpPr>
            <p:nvPr/>
          </p:nvSpPr>
          <p:spPr bwMode="auto">
            <a:xfrm flipH="1">
              <a:off x="4554" y="2143"/>
              <a:ext cx="832" cy="1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Oval 26"/>
            <p:cNvSpPr>
              <a:spLocks noChangeArrowheads="1"/>
            </p:cNvSpPr>
            <p:nvPr/>
          </p:nvSpPr>
          <p:spPr bwMode="auto">
            <a:xfrm>
              <a:off x="300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88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41" y="2081"/>
              <a:ext cx="1565" cy="1258"/>
              <a:chOff x="3235" y="2328"/>
              <a:chExt cx="1565" cy="1258"/>
            </a:xfrm>
          </p:grpSpPr>
          <p:sp>
            <p:nvSpPr>
              <p:cNvPr id="62488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2493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2494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2495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2499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2500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2478" name="Text Box 43"/>
            <p:cNvSpPr txBox="1">
              <a:spLocks noChangeArrowheads="1"/>
            </p:cNvSpPr>
            <p:nvPr/>
          </p:nvSpPr>
          <p:spPr bwMode="auto">
            <a:xfrm>
              <a:off x="357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79" name="Oval 46"/>
            <p:cNvSpPr>
              <a:spLocks noChangeArrowheads="1"/>
            </p:cNvSpPr>
            <p:nvPr/>
          </p:nvSpPr>
          <p:spPr bwMode="auto">
            <a:xfrm>
              <a:off x="3828" y="2671"/>
              <a:ext cx="438" cy="42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47"/>
            <p:cNvSpPr>
              <a:spLocks noChangeShapeType="1"/>
            </p:cNvSpPr>
            <p:nvPr/>
          </p:nvSpPr>
          <p:spPr bwMode="auto">
            <a:xfrm flipH="1" flipV="1">
              <a:off x="2186" y="1501"/>
              <a:ext cx="1966" cy="11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48"/>
            <p:cNvSpPr>
              <a:spLocks noChangeShapeType="1"/>
            </p:cNvSpPr>
            <p:nvPr/>
          </p:nvSpPr>
          <p:spPr bwMode="auto">
            <a:xfrm flipH="1">
              <a:off x="1863" y="3085"/>
              <a:ext cx="2266" cy="8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Oval 49"/>
            <p:cNvSpPr>
              <a:spLocks noChangeArrowheads="1"/>
            </p:cNvSpPr>
            <p:nvPr/>
          </p:nvSpPr>
          <p:spPr bwMode="auto">
            <a:xfrm>
              <a:off x="18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50"/>
            <p:cNvSpPr txBox="1">
              <a:spLocks noChangeArrowheads="1"/>
            </p:cNvSpPr>
            <p:nvPr/>
          </p:nvSpPr>
          <p:spPr bwMode="auto">
            <a:xfrm>
              <a:off x="98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1067" y="2772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85" name="Line 52"/>
            <p:cNvSpPr>
              <a:spLocks noChangeShapeType="1"/>
            </p:cNvSpPr>
            <p:nvPr/>
          </p:nvSpPr>
          <p:spPr bwMode="auto">
            <a:xfrm>
              <a:off x="1526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53"/>
            <p:cNvSpPr>
              <a:spLocks noChangeArrowheads="1"/>
            </p:cNvSpPr>
            <p:nvPr/>
          </p:nvSpPr>
          <p:spPr bwMode="auto">
            <a:xfrm rot="2051297">
              <a:off x="135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54"/>
            <p:cNvSpPr>
              <a:spLocks noChangeShapeType="1"/>
            </p:cNvSpPr>
            <p:nvPr/>
          </p:nvSpPr>
          <p:spPr bwMode="auto">
            <a:xfrm flipH="1" flipV="1">
              <a:off x="151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60645-FEDE-4321-8C90-8A445AB3CA1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3: Semi-loose End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670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Now the pulse is partially reflected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RHS rope sees a semi-fixed end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LHS receives part of the pulse energy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New pulse has been “transmitted”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95561"/>
            <a:ext cx="4597940" cy="359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FC15-F05C-481F-90B8-18635F0468E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the End of the Rope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938" y="1196621"/>
            <a:ext cx="9142413" cy="5072062"/>
            <a:chOff x="0" y="751"/>
            <a:chExt cx="5759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64555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4567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8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9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0" name="Line 23"/>
            <p:cNvSpPr>
              <a:spLocks noChangeShapeType="1"/>
            </p:cNvSpPr>
            <p:nvPr/>
          </p:nvSpPr>
          <p:spPr bwMode="auto">
            <a:xfrm flipH="1">
              <a:off x="3548" y="1600"/>
              <a:ext cx="138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6"/>
            <p:cNvSpPr>
              <a:spLocks noChangeArrowheads="1"/>
            </p:cNvSpPr>
            <p:nvPr/>
          </p:nvSpPr>
          <p:spPr bwMode="auto">
            <a:xfrm>
              <a:off x="282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370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961" y="2081"/>
              <a:ext cx="1565" cy="1258"/>
              <a:chOff x="3235" y="2328"/>
              <a:chExt cx="1565" cy="1258"/>
            </a:xfrm>
          </p:grpSpPr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3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4547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4549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4553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4524" name="Text Box 43"/>
            <p:cNvSpPr txBox="1">
              <a:spLocks noChangeArrowheads="1"/>
            </p:cNvSpPr>
            <p:nvPr/>
          </p:nvSpPr>
          <p:spPr bwMode="auto">
            <a:xfrm>
              <a:off x="339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3876" y="2880"/>
              <a:ext cx="0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45"/>
            <p:cNvSpPr txBox="1">
              <a:spLocks noChangeArrowheads="1"/>
            </p:cNvSpPr>
            <p:nvPr/>
          </p:nvSpPr>
          <p:spPr bwMode="auto">
            <a:xfrm>
              <a:off x="3714" y="3120"/>
              <a:ext cx="4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</a:t>
              </a:r>
              <a:r>
                <a:rPr lang="en-US" baseline="-25000">
                  <a:solidFill>
                    <a:schemeClr val="accent2"/>
                  </a:solidFill>
                </a:rPr>
                <a:t>RHSl</a:t>
              </a: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3648" y="2671"/>
              <a:ext cx="438" cy="42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47"/>
            <p:cNvSpPr>
              <a:spLocks noChangeShapeType="1"/>
            </p:cNvSpPr>
            <p:nvPr/>
          </p:nvSpPr>
          <p:spPr bwMode="auto">
            <a:xfrm flipH="1" flipV="1">
              <a:off x="1989" y="1495"/>
              <a:ext cx="1975" cy="1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48"/>
            <p:cNvSpPr>
              <a:spLocks noChangeShapeType="1"/>
            </p:cNvSpPr>
            <p:nvPr/>
          </p:nvSpPr>
          <p:spPr bwMode="auto">
            <a:xfrm flipH="1">
              <a:off x="1871" y="3100"/>
              <a:ext cx="2014" cy="7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4532" name="Text Box 51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33" name="Line 52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AutoShape 53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54"/>
            <p:cNvSpPr>
              <a:spLocks noChangeShapeType="1"/>
            </p:cNvSpPr>
            <p:nvPr/>
          </p:nvSpPr>
          <p:spPr bwMode="auto">
            <a:xfrm flipH="1" flipV="1">
              <a:off x="1326" y="1485"/>
              <a:ext cx="13" cy="79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55"/>
            <p:cNvSpPr>
              <a:spLocks noChangeShapeType="1"/>
            </p:cNvSpPr>
            <p:nvPr/>
          </p:nvSpPr>
          <p:spPr bwMode="auto">
            <a:xfrm>
              <a:off x="1344" y="2735"/>
              <a:ext cx="9" cy="4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56"/>
            <p:cNvSpPr txBox="1">
              <a:spLocks noChangeArrowheads="1"/>
            </p:cNvSpPr>
            <p:nvPr/>
          </p:nvSpPr>
          <p:spPr bwMode="auto">
            <a:xfrm>
              <a:off x="1363" y="2875"/>
              <a:ext cx="6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RHS</a:t>
              </a:r>
            </a:p>
          </p:txBody>
        </p:sp>
        <p:sp>
          <p:nvSpPr>
            <p:cNvPr id="64538" name="AutoShape 57"/>
            <p:cNvSpPr>
              <a:spLocks noChangeArrowheads="1"/>
            </p:cNvSpPr>
            <p:nvPr/>
          </p:nvSpPr>
          <p:spPr bwMode="auto">
            <a:xfrm rot="6374373">
              <a:off x="5046" y="1757"/>
              <a:ext cx="430" cy="521"/>
            </a:xfrm>
            <a:prstGeom prst="can">
              <a:avLst>
                <a:gd name="adj" fmla="val 605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utoShape 58"/>
            <p:cNvSpPr>
              <a:spLocks noChangeArrowheads="1"/>
            </p:cNvSpPr>
            <p:nvPr/>
          </p:nvSpPr>
          <p:spPr bwMode="auto">
            <a:xfrm rot="6068705">
              <a:off x="5310" y="1858"/>
              <a:ext cx="430" cy="468"/>
            </a:xfrm>
            <a:prstGeom prst="can">
              <a:avLst>
                <a:gd name="adj" fmla="val 544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Oval 22"/>
            <p:cNvSpPr>
              <a:spLocks noChangeArrowheads="1"/>
            </p:cNvSpPr>
            <p:nvPr/>
          </p:nvSpPr>
          <p:spPr bwMode="auto">
            <a:xfrm>
              <a:off x="4722" y="1586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4"/>
            <p:cNvSpPr>
              <a:spLocks noChangeShapeType="1"/>
            </p:cNvSpPr>
            <p:nvPr/>
          </p:nvSpPr>
          <p:spPr bwMode="auto">
            <a:xfrm flipH="1">
              <a:off x="4374" y="2051"/>
              <a:ext cx="942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3E60E-D79A-4609-A31C-60EED159D9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momentum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051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When we move from a less dense medium to a more dense medium </a:t>
            </a:r>
          </a:p>
          <a:p>
            <a:pPr lvl="1" eaLnBrk="1" hangingPunct="1"/>
            <a:r>
              <a:rPr lang="en-US" sz="2400" smtClean="0"/>
              <a:t>Reflected pulse is inverted</a:t>
            </a:r>
          </a:p>
          <a:p>
            <a:pPr lvl="1" eaLnBrk="1" hangingPunct="1"/>
            <a:r>
              <a:rPr lang="en-US" sz="2400" smtClean="0"/>
              <a:t>Pulse slows down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6238" y="3084513"/>
            <a:ext cx="5994400" cy="1957387"/>
            <a:chOff x="1837" y="1943"/>
            <a:chExt cx="3776" cy="1233"/>
          </a:xfrm>
        </p:grpSpPr>
        <p:sp>
          <p:nvSpPr>
            <p:cNvPr id="18441" name="AutoShape 5"/>
            <p:cNvSpPr>
              <a:spLocks noChangeArrowheads="1"/>
            </p:cNvSpPr>
            <p:nvPr/>
          </p:nvSpPr>
          <p:spPr bwMode="auto">
            <a:xfrm rot="5400000" flipH="1">
              <a:off x="2010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 rot="5400000" flipH="1">
              <a:off x="2426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7"/>
            <p:cNvSpPr>
              <a:spLocks noChangeArrowheads="1"/>
            </p:cNvSpPr>
            <p:nvPr/>
          </p:nvSpPr>
          <p:spPr bwMode="auto">
            <a:xfrm rot="5400000" flipH="1">
              <a:off x="2842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8"/>
            <p:cNvSpPr>
              <a:spLocks noChangeArrowheads="1"/>
            </p:cNvSpPr>
            <p:nvPr/>
          </p:nvSpPr>
          <p:spPr bwMode="auto">
            <a:xfrm rot="5400000" flipH="1">
              <a:off x="3258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 rot="5400000" flipH="1">
              <a:off x="3590" y="2818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rot="5400000" flipH="1">
              <a:off x="4006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11"/>
            <p:cNvSpPr>
              <a:spLocks noChangeArrowheads="1"/>
            </p:cNvSpPr>
            <p:nvPr/>
          </p:nvSpPr>
          <p:spPr bwMode="auto">
            <a:xfrm rot="5400000" flipH="1">
              <a:off x="442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2"/>
            <p:cNvSpPr>
              <a:spLocks noChangeArrowheads="1"/>
            </p:cNvSpPr>
            <p:nvPr/>
          </p:nvSpPr>
          <p:spPr bwMode="auto">
            <a:xfrm rot="5400000" flipH="1">
              <a:off x="4838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5400000" flipH="1">
              <a:off x="526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3320" y="2304"/>
              <a:ext cx="22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>
              <a:off x="3592" y="2296"/>
              <a:ext cx="12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038" y="1943"/>
              <a:ext cx="21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Which piece is harder to move?</a:t>
              </a:r>
            </a:p>
          </p:txBody>
        </p:sp>
      </p:grp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5842000" y="1936750"/>
          <a:ext cx="81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507960" imgH="469800" progId="Equation.3">
                  <p:embed/>
                </p:oleObj>
              </mc:Choice>
              <mc:Fallback>
                <p:oleObj name="Equation" r:id="rId3" imgW="50796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36750"/>
                        <a:ext cx="812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76350"/>
            <a:ext cx="63246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1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Standing Waves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35150"/>
            <a:ext cx="589438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4248150" y="4772025"/>
            <a:ext cx="2154238" cy="40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382963" y="4281488"/>
            <a:ext cx="2024062" cy="142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284" name="TextBox 9"/>
          <p:cNvSpPr txBox="1">
            <a:spLocks noChangeArrowheads="1"/>
          </p:cNvSpPr>
          <p:nvPr/>
        </p:nvSpPr>
        <p:spPr bwMode="auto">
          <a:xfrm>
            <a:off x="4518025" y="6037263"/>
            <a:ext cx="1246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Nodes</a:t>
            </a:r>
          </a:p>
        </p:txBody>
      </p:sp>
      <p:sp>
        <p:nvSpPr>
          <p:cNvPr id="609285" name="TextBox 10"/>
          <p:cNvSpPr txBox="1">
            <a:spLocks noChangeArrowheads="1"/>
          </p:cNvSpPr>
          <p:nvPr/>
        </p:nvSpPr>
        <p:spPr bwMode="auto">
          <a:xfrm>
            <a:off x="3052763" y="1389063"/>
            <a:ext cx="2054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Anti-Nodes</a:t>
            </a:r>
          </a:p>
        </p:txBody>
      </p:sp>
      <p:cxnSp>
        <p:nvCxnSpPr>
          <p:cNvPr id="13" name="Straight Arrow Connector 12"/>
          <p:cNvCxnSpPr>
            <a:stCxn id="609285" idx="2"/>
          </p:cNvCxnSpPr>
          <p:nvPr/>
        </p:nvCxnSpPr>
        <p:spPr>
          <a:xfrm rot="5400000">
            <a:off x="3197225" y="1644651"/>
            <a:ext cx="554037" cy="121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9285" idx="2"/>
          </p:cNvCxnSpPr>
          <p:nvPr/>
        </p:nvCxnSpPr>
        <p:spPr>
          <a:xfrm rot="16200000" flipH="1">
            <a:off x="4071144" y="1981994"/>
            <a:ext cx="536575" cy="5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9285" idx="2"/>
          </p:cNvCxnSpPr>
          <p:nvPr/>
        </p:nvCxnSpPr>
        <p:spPr>
          <a:xfrm rot="16200000" flipH="1">
            <a:off x="4903788" y="1149350"/>
            <a:ext cx="554037" cy="220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9284" idx="0"/>
          </p:cNvCxnSpPr>
          <p:nvPr/>
        </p:nvCxnSpPr>
        <p:spPr>
          <a:xfrm rot="5400000" flipH="1" flipV="1">
            <a:off x="5164137" y="3825876"/>
            <a:ext cx="2187575" cy="22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09284" idx="0"/>
          </p:cNvCxnSpPr>
          <p:nvPr/>
        </p:nvCxnSpPr>
        <p:spPr>
          <a:xfrm rot="16200000" flipV="1">
            <a:off x="2396331" y="3293269"/>
            <a:ext cx="2252663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18.1 Superposition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4425950"/>
            <a:ext cx="456152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400" y="2500313"/>
            <a:ext cx="45466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282575"/>
            <a:ext cx="45227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rot="16200000" flipH="1" flipV="1">
            <a:off x="2259012" y="500063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0"/>
          </p:cNvCxnSpPr>
          <p:nvPr/>
        </p:nvCxnSpPr>
        <p:spPr bwMode="auto">
          <a:xfrm rot="16200000" flipV="1">
            <a:off x="7458869" y="962819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2232025" y="2562225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8" idx="0"/>
          </p:cNvCxnSpPr>
          <p:nvPr/>
        </p:nvCxnSpPr>
        <p:spPr>
          <a:xfrm rot="16200000" flipV="1">
            <a:off x="7450615" y="3043714"/>
            <a:ext cx="570231" cy="276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rot="16200000" flipH="1" flipV="1">
            <a:off x="2236787" y="4592638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rot="16200000" flipV="1">
            <a:off x="7436644" y="5055394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2"/>
          <p:cNvGrpSpPr/>
          <p:nvPr/>
        </p:nvGrpSpPr>
        <p:grpSpPr>
          <a:xfrm>
            <a:off x="778828" y="869950"/>
            <a:ext cx="7927022" cy="1294605"/>
            <a:chOff x="778828" y="869950"/>
            <a:chExt cx="7927022" cy="1294605"/>
          </a:xfrm>
        </p:grpSpPr>
        <p:grpSp>
          <p:nvGrpSpPr>
            <p:cNvPr id="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Trapezoid 22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13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4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17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8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21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22" name="Group 123"/>
          <p:cNvGrpSpPr/>
          <p:nvPr/>
        </p:nvGrpSpPr>
        <p:grpSpPr>
          <a:xfrm>
            <a:off x="824548" y="2896870"/>
            <a:ext cx="7927022" cy="1294605"/>
            <a:chOff x="778828" y="869950"/>
            <a:chExt cx="7927022" cy="1294605"/>
          </a:xfrm>
        </p:grpSpPr>
        <p:grpSp>
          <p:nvGrpSpPr>
            <p:cNvPr id="2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41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Trapezoid 141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3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31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38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28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29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3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4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611335" name="Group 148"/>
          <p:cNvGrpSpPr/>
          <p:nvPr/>
        </p:nvGrpSpPr>
        <p:grpSpPr>
          <a:xfrm>
            <a:off x="809308" y="4969510"/>
            <a:ext cx="7927022" cy="1294605"/>
            <a:chOff x="778828" y="869950"/>
            <a:chExt cx="7927022" cy="1294605"/>
          </a:xfrm>
        </p:grpSpPr>
        <p:grpSp>
          <p:nvGrpSpPr>
            <p:cNvPr id="611336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66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7" name="Trapezoid 166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11337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611338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6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5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39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40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1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2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2305050" y="1343025"/>
            <a:ext cx="4545013" cy="4646613"/>
            <a:chOff x="1815391" y="1538512"/>
            <a:chExt cx="4545420" cy="4646956"/>
          </a:xfrm>
        </p:grpSpPr>
        <p:pic>
          <p:nvPicPr>
            <p:cNvPr id="61235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5391" y="4131115"/>
              <a:ext cx="4471080" cy="115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5099" y="3004458"/>
              <a:ext cx="4408715" cy="89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8851" y="1538512"/>
              <a:ext cx="4521960" cy="1226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rot="10800000" flipH="1">
              <a:off x="1815391" y="5544071"/>
              <a:ext cx="44708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358" name="TextBox 6"/>
            <p:cNvSpPr txBox="1">
              <a:spLocks noChangeArrowheads="1"/>
            </p:cNvSpPr>
            <p:nvPr/>
          </p:nvSpPr>
          <p:spPr bwMode="auto">
            <a:xfrm>
              <a:off x="3918828" y="5600693"/>
              <a:ext cx="35779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18.3 Standing Waves in a String Fixed at Both Ends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Modes, Wavelengths, Frequencies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48225" cy="45259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The </a:t>
            </a:r>
            <a:r>
              <a:rPr lang="en-US" b="1" smtClean="0"/>
              <a:t>wavelengths</a:t>
            </a:r>
            <a:r>
              <a:rPr lang="en-US" b="1" smtClean="0">
                <a:solidFill>
                  <a:schemeClr val="accent2"/>
                </a:solidFill>
              </a:rPr>
              <a:t> and </a:t>
            </a:r>
            <a:r>
              <a:rPr lang="en-US" b="1" smtClean="0"/>
              <a:t>frequencies</a:t>
            </a:r>
            <a:r>
              <a:rPr lang="en-US" b="1" smtClean="0">
                <a:solidFill>
                  <a:schemeClr val="accent2"/>
                </a:solidFill>
              </a:rPr>
              <a:t> of standing waves are: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27663" y="1611313"/>
            <a:ext cx="2932112" cy="4368800"/>
            <a:chOff x="3419" y="1015"/>
            <a:chExt cx="1847" cy="2752"/>
          </a:xfrm>
        </p:grpSpPr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3419" y="1015"/>
              <a:ext cx="1847" cy="27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28" name="Picture 4" descr="11_4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7" y="1079"/>
              <a:ext cx="1667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938" y="3676650"/>
            <a:ext cx="3760787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4476750"/>
            <a:ext cx="51943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Standing Waves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247775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The </a:t>
            </a:r>
            <a:r>
              <a:rPr lang="en-US" sz="2800" b="1"/>
              <a:t>wavelengths</a:t>
            </a:r>
            <a:r>
              <a:rPr lang="en-US" sz="2800" b="1">
                <a:solidFill>
                  <a:schemeClr val="accent2"/>
                </a:solidFill>
              </a:rPr>
              <a:t> and </a:t>
            </a:r>
            <a:r>
              <a:rPr lang="en-US" sz="2800" b="1"/>
              <a:t>frequencies</a:t>
            </a:r>
            <a:r>
              <a:rPr lang="en-US" sz="2800" b="1">
                <a:solidFill>
                  <a:schemeClr val="accent2"/>
                </a:solidFill>
              </a:rPr>
              <a:t> of standing waves are: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4762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124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696200" y="2743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(11-19a)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924800" y="4343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(11-19b)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6144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Superposition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Standing Waves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3"/>
          <p:cNvGraphicFramePr>
            <a:graphicFrameLocks noChangeAspect="1"/>
          </p:cNvGraphicFramePr>
          <p:nvPr/>
        </p:nvGraphicFramePr>
        <p:xfrm>
          <a:off x="1458913" y="2270125"/>
          <a:ext cx="2314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2311200" imgH="431640" progId="Equation.3">
                  <p:embed/>
                </p:oleObj>
              </mc:Choice>
              <mc:Fallback>
                <p:oleObj name="Equation" r:id="rId3" imgW="23112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70125"/>
                        <a:ext cx="23145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4027488" y="2308225"/>
          <a:ext cx="201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2019240" imgH="431640" progId="Equation.3">
                  <p:embed/>
                </p:oleObj>
              </mc:Choice>
              <mc:Fallback>
                <p:oleObj name="Equation" r:id="rId5" imgW="20192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308225"/>
                        <a:ext cx="2017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4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4457700" y="2914650"/>
            <a:ext cx="2270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cs typeface="Times New Roman" pitchFamily="18" charset="0"/>
              </a:rPr>
              <a:t> </a:t>
            </a:r>
            <a:endParaRPr lang="en-US" sz="900"/>
          </a:p>
          <a:p>
            <a:pPr algn="l" eaLnBrk="0" hangingPunct="0"/>
            <a:endParaRPr lang="en-US"/>
          </a:p>
        </p:txBody>
      </p:sp>
      <p:sp>
        <p:nvSpPr>
          <p:cNvPr id="5137" name="Rectangle 2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28"/>
          <p:cNvGraphicFramePr>
            <a:graphicFrameLocks noChangeAspect="1"/>
          </p:cNvGraphicFramePr>
          <p:nvPr/>
        </p:nvGraphicFramePr>
        <p:xfrm>
          <a:off x="1774825" y="4411663"/>
          <a:ext cx="23764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2374560" imgH="215640" progId="Equation.3">
                  <p:embed/>
                </p:oleObj>
              </mc:Choice>
              <mc:Fallback>
                <p:oleObj name="Equation" r:id="rId7" imgW="237456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11663"/>
                        <a:ext cx="23764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1778000" y="4772025"/>
          <a:ext cx="26193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9" imgW="2616120" imgH="215640" progId="Equation.3">
                  <p:embed/>
                </p:oleObj>
              </mc:Choice>
              <mc:Fallback>
                <p:oleObj name="Equation" r:id="rId9" imgW="261612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772025"/>
                        <a:ext cx="261937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3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32"/>
          <p:cNvGraphicFramePr>
            <a:graphicFrameLocks noChangeAspect="1"/>
          </p:cNvGraphicFramePr>
          <p:nvPr/>
        </p:nvGraphicFramePr>
        <p:xfrm>
          <a:off x="1762125" y="5192713"/>
          <a:ext cx="14716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1" imgW="1473120" imgH="215640" progId="Equation.3">
                  <p:embed/>
                </p:oleObj>
              </mc:Choice>
              <mc:Fallback>
                <p:oleObj name="Equation" r:id="rId11" imgW="147312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92713"/>
                        <a:ext cx="1471613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35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7" name="Object 34"/>
          <p:cNvGraphicFramePr>
            <a:graphicFrameLocks noChangeAspect="1"/>
          </p:cNvGraphicFramePr>
          <p:nvPr/>
        </p:nvGraphicFramePr>
        <p:xfrm>
          <a:off x="5422900" y="4146550"/>
          <a:ext cx="509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3" imgW="507960" imgH="393480" progId="Equation.3">
                  <p:embed/>
                </p:oleObj>
              </mc:Choice>
              <mc:Fallback>
                <p:oleObj name="Equation" r:id="rId13" imgW="50796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146550"/>
                        <a:ext cx="5095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37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36"/>
          <p:cNvGraphicFramePr>
            <a:graphicFrameLocks noChangeAspect="1"/>
          </p:cNvGraphicFramePr>
          <p:nvPr/>
        </p:nvGraphicFramePr>
        <p:xfrm>
          <a:off x="5421313" y="4611688"/>
          <a:ext cx="509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5" imgW="507960" imgH="393480" progId="Equation.3">
                  <p:embed/>
                </p:oleObj>
              </mc:Choice>
              <mc:Fallback>
                <p:oleObj name="Equation" r:id="rId15" imgW="50796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4611688"/>
                        <a:ext cx="509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Standing Waves in Strings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8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2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3" name="Rectangle 1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Rectangle 1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5060950" y="1687513"/>
          <a:ext cx="9794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977760" imgH="1320480" progId="Equation.3">
                  <p:embed/>
                </p:oleObj>
              </mc:Choice>
              <mc:Fallback>
                <p:oleObj name="Equation" r:id="rId3" imgW="977760" imgH="1320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87513"/>
                        <a:ext cx="9794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1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6643688" y="1644650"/>
          <a:ext cx="546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44650"/>
                        <a:ext cx="5461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Rectangle 21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1550988"/>
            <a:ext cx="2695575" cy="179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3" y="1546225"/>
            <a:ext cx="2847975" cy="18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8488" y="3502025"/>
            <a:ext cx="2981325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401888" y="3190875"/>
          <a:ext cx="11445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1143000" imgH="215640" progId="Equation.3">
                  <p:embed/>
                </p:oleObj>
              </mc:Choice>
              <mc:Fallback>
                <p:oleObj name="Equation" r:id="rId6" imgW="11430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90875"/>
                        <a:ext cx="11445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705475" y="3262313"/>
          <a:ext cx="13731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1371600" imgH="215640" progId="Equation.3">
                  <p:embed/>
                </p:oleObj>
              </mc:Choice>
              <mc:Fallback>
                <p:oleObj name="Equation" r:id="rId8" imgW="13716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262313"/>
                        <a:ext cx="13731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885825" y="4295775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0" imgW="419100" imgH="1346200" progId="Equation.3">
                  <p:embed/>
                </p:oleObj>
              </mc:Choice>
              <mc:Fallback>
                <p:oleObj name="Equation" r:id="rId10" imgW="419100" imgH="1346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5775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3787775" y="55816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2" imgW="2019300" imgH="431800" progId="Equation.3">
                  <p:embed/>
                </p:oleObj>
              </mc:Choice>
              <mc:Fallback>
                <p:oleObj name="Equation" r:id="rId12" imgW="2019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5816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Amplitude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313" y="2090738"/>
            <a:ext cx="383222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22388" y="2909888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698197" imgH="431613" progId="Equation.3">
                  <p:embed/>
                </p:oleObj>
              </mc:Choice>
              <mc:Fallback>
                <p:oleObj name="Equation" r:id="rId4" imgW="69819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09888"/>
                        <a:ext cx="17113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</a:t>
            </a:r>
            <a:r>
              <a:rPr lang="en-US" smtClean="0">
                <a:sym typeface="Symbol" pitchFamily="18" charset="2"/>
              </a:rPr>
              <a:t>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13150" cy="4525963"/>
          </a:xfrm>
        </p:spPr>
        <p:txBody>
          <a:bodyPr/>
          <a:lstStyle/>
          <a:p>
            <a:pPr eaLnBrk="1" hangingPunct="1"/>
            <a:r>
              <a:rPr lang="en-US" smtClean="0"/>
              <a:t>Same example, but with different values of </a:t>
            </a:r>
            <a:r>
              <a:rPr lang="en-US" smtClean="0">
                <a:sym typeface="Symbol" pitchFamily="18" charset="2"/>
              </a:rPr>
              <a:t></a:t>
            </a:r>
            <a:r>
              <a:rPr lang="en-US" smtClean="0"/>
              <a:t> 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3538" y="2097088"/>
            <a:ext cx="45212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57838" y="5305425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2019300" imgH="431800" progId="Equation.3">
                  <p:embed/>
                </p:oleObj>
              </mc:Choice>
              <mc:Fallback>
                <p:oleObj name="Equation" r:id="rId4" imgW="2019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305425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8201025" y="4760913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419040" imgH="1346040" progId="Equation.3">
                  <p:embed/>
                </p:oleObj>
              </mc:Choice>
              <mc:Fallback>
                <p:oleObj name="Equation" r:id="rId6" imgW="419040" imgH="1346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4760913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77BE-92C3-491C-93AD-A4AD9F2A15F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One: Fixed End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73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 There is a big change in the medium at the end of the rope.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rope ends.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 is a person or (as in the figure) some thing holding the rope in place.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change in medium causes a reflection.  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fixed end case, the pulse is inverted.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Why?</a:t>
            </a:r>
          </a:p>
        </p:txBody>
      </p:sp>
      <p:pic>
        <p:nvPicPr>
          <p:cNvPr id="58375" name="Picture 4" descr="11_32"/>
          <p:cNvPicPr>
            <a:picLocks noChangeAspect="1" noChangeArrowheads="1"/>
          </p:cNvPicPr>
          <p:nvPr/>
        </p:nvPicPr>
        <p:blipFill>
          <a:blip r:embed="rId2" cstate="print"/>
          <a:srcRect r="53421"/>
          <a:stretch>
            <a:fillRect/>
          </a:stretch>
        </p:blipFill>
        <p:spPr bwMode="auto">
          <a:xfrm>
            <a:off x="6022975" y="1717675"/>
            <a:ext cx="23780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09273" y="176212"/>
            <a:ext cx="5725454" cy="6505575"/>
            <a:chOff x="294346" y="123825"/>
            <a:chExt cx="5725454" cy="65055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25" y="123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325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325" y="34290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50292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2525" y="1524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7600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34766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57600" y="5076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9"/>
            <p:cNvSpPr txBox="1"/>
            <p:nvPr/>
          </p:nvSpPr>
          <p:spPr>
            <a:xfrm>
              <a:off x="294346" y="6858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94346" y="22976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94346" y="3886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4346" y="5486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3s</a:t>
              </a:r>
              <a:endParaRPr lang="en-US" dirty="0"/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113746" y="6974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4s</a:t>
              </a:r>
              <a:endParaRPr lang="en-US" dirty="0"/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3113746" y="230933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3113746" y="38978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6s</a:t>
              </a:r>
              <a:endParaRPr lang="en-US" dirty="0"/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13746" y="549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  <a:r>
                <a:rPr lang="en-US" dirty="0" smtClean="0"/>
                <a:t>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E64E3-294D-42DF-BB91-93B1EBA0D53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the End of the Rope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0" y="1192213"/>
            <a:ext cx="8824913" cy="5072062"/>
            <a:chOff x="0" y="751"/>
            <a:chExt cx="5559" cy="3195"/>
          </a:xfrm>
        </p:grpSpPr>
        <p:sp>
          <p:nvSpPr>
            <p:cNvPr id="59399" name="Rectangle 18"/>
            <p:cNvSpPr>
              <a:spLocks noChangeArrowheads="1"/>
            </p:cNvSpPr>
            <p:nvPr/>
          </p:nvSpPr>
          <p:spPr bwMode="auto">
            <a:xfrm>
              <a:off x="5083" y="796"/>
              <a:ext cx="476" cy="2939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59438" name="AutoShape 82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9" name="AutoShape 81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0" name="AutoShape 80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1" name="AutoShape 7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2" name="AutoShape 77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3" name="AutoShape 76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4" name="AutoShape 75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5" name="AutoShape 13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6" name="AutoShape 9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AutoShape 12"/>
              <p:cNvSpPr>
                <a:spLocks noChangeArrowheads="1"/>
              </p:cNvSpPr>
              <p:nvPr/>
            </p:nvSpPr>
            <p:spPr bwMode="auto">
              <a:xfrm rot="1507549">
                <a:off x="3497" y="1086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8" name="AutoShape 11"/>
              <p:cNvSpPr>
                <a:spLocks noChangeArrowheads="1"/>
              </p:cNvSpPr>
              <p:nvPr/>
            </p:nvSpPr>
            <p:spPr bwMode="auto">
              <a:xfrm rot="2051297">
                <a:off x="3817" y="124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59450" name="AutoShape 4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AutoShape 5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2" name="AutoShape 6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401" name="AutoShape 17"/>
            <p:cNvSpPr>
              <a:spLocks noChangeArrowheads="1"/>
            </p:cNvSpPr>
            <p:nvPr/>
          </p:nvSpPr>
          <p:spPr bwMode="auto">
            <a:xfrm rot="-8976195">
              <a:off x="5136" y="1528"/>
              <a:ext cx="56" cy="50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Oval 16"/>
            <p:cNvSpPr>
              <a:spLocks noChangeArrowheads="1"/>
            </p:cNvSpPr>
            <p:nvPr/>
          </p:nvSpPr>
          <p:spPr bwMode="auto">
            <a:xfrm rot="2292968">
              <a:off x="5147" y="1563"/>
              <a:ext cx="275" cy="101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47"/>
            <p:cNvSpPr>
              <a:spLocks noChangeArrowheads="1"/>
            </p:cNvSpPr>
            <p:nvPr/>
          </p:nvSpPr>
          <p:spPr bwMode="auto">
            <a:xfrm>
              <a:off x="463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48"/>
            <p:cNvSpPr>
              <a:spLocks noChangeShapeType="1"/>
            </p:cNvSpPr>
            <p:nvPr/>
          </p:nvSpPr>
          <p:spPr bwMode="auto">
            <a:xfrm flipH="1">
              <a:off x="354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Line 49"/>
            <p:cNvSpPr>
              <a:spLocks noChangeShapeType="1"/>
            </p:cNvSpPr>
            <p:nvPr/>
          </p:nvSpPr>
          <p:spPr bwMode="auto">
            <a:xfrm flipH="1">
              <a:off x="4374" y="2133"/>
              <a:ext cx="832" cy="1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825" y="1902"/>
              <a:ext cx="1764" cy="1709"/>
              <a:chOff x="2825" y="1902"/>
              <a:chExt cx="1764" cy="1709"/>
            </a:xfrm>
          </p:grpSpPr>
          <p:sp>
            <p:nvSpPr>
              <p:cNvPr id="59417" name="Oval 46"/>
              <p:cNvSpPr>
                <a:spLocks noChangeArrowheads="1"/>
              </p:cNvSpPr>
              <p:nvPr/>
            </p:nvSpPr>
            <p:spPr bwMode="auto">
              <a:xfrm>
                <a:off x="2825" y="1902"/>
                <a:ext cx="1764" cy="170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961" y="2081"/>
                <a:ext cx="1565" cy="1353"/>
                <a:chOff x="2961" y="2081"/>
                <a:chExt cx="1565" cy="1353"/>
              </a:xfrm>
            </p:grpSpPr>
            <p:sp>
              <p:nvSpPr>
                <p:cNvPr id="59420" name="Line 40"/>
                <p:cNvSpPr>
                  <a:spLocks noChangeShapeType="1"/>
                </p:cNvSpPr>
                <p:nvPr/>
              </p:nvSpPr>
              <p:spPr bwMode="auto">
                <a:xfrm>
                  <a:off x="3708" y="2796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33CC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2961" y="2081"/>
                  <a:ext cx="1565" cy="1258"/>
                  <a:chOff x="3235" y="2328"/>
                  <a:chExt cx="1565" cy="1258"/>
                </a:xfrm>
              </p:grpSpPr>
              <p:sp>
                <p:nvSpPr>
                  <p:cNvPr id="594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2941"/>
                    <a:ext cx="251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6" name="AutoShape 23"/>
                  <p:cNvSpPr>
                    <a:spLocks noChangeArrowheads="1"/>
                  </p:cNvSpPr>
                  <p:nvPr/>
                </p:nvSpPr>
                <p:spPr bwMode="auto">
                  <a:xfrm rot="2051297">
                    <a:off x="3781" y="2925"/>
                    <a:ext cx="476" cy="219"/>
                  </a:xfrm>
                  <a:prstGeom prst="flowChartMagneticDrum">
                    <a:avLst/>
                  </a:prstGeom>
                  <a:solidFill>
                    <a:schemeClr val="accent1">
                      <a:alpha val="52156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2532"/>
                    <a:ext cx="0" cy="4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9" y="2643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5" y="24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9" y="2835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59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1" y="2328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2709"/>
                    <a:ext cx="8" cy="43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9" y="3132"/>
                    <a:ext cx="35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47" y="3128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7" y="33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579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3" y="2987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594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393" y="2903"/>
                  <a:ext cx="257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7DC4C9"/>
                      </a:solidFill>
                    </a:rPr>
                    <a:t>F</a:t>
                  </a:r>
                  <a:r>
                    <a:rPr lang="en-US" baseline="-25000">
                      <a:solidFill>
                        <a:srgbClr val="7DC4C9"/>
                      </a:solidFill>
                    </a:rPr>
                    <a:t>g</a:t>
                  </a:r>
                </a:p>
              </p:txBody>
            </p:sp>
            <p:sp>
              <p:nvSpPr>
                <p:cNvPr id="59423" name="Line 42"/>
                <p:cNvSpPr>
                  <a:spLocks noChangeShapeType="1"/>
                </p:cNvSpPr>
                <p:nvPr/>
              </p:nvSpPr>
              <p:spPr bwMode="auto">
                <a:xfrm>
                  <a:off x="3876" y="2880"/>
                  <a:ext cx="0" cy="39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79" y="3203"/>
                  <a:ext cx="36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F</a:t>
                  </a:r>
                  <a:r>
                    <a:rPr lang="en-US" baseline="-25000">
                      <a:solidFill>
                        <a:schemeClr val="accent2"/>
                      </a:solidFill>
                    </a:rPr>
                    <a:t>wall</a:t>
                  </a:r>
                </a:p>
              </p:txBody>
            </p:sp>
          </p:grpSp>
          <p:sp>
            <p:nvSpPr>
              <p:cNvPr id="59419" name="Oval 50"/>
              <p:cNvSpPr>
                <a:spLocks noChangeArrowheads="1"/>
              </p:cNvSpPr>
              <p:nvPr/>
            </p:nvSpPr>
            <p:spPr bwMode="auto">
              <a:xfrm>
                <a:off x="3648" y="2671"/>
                <a:ext cx="438" cy="429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7" name="Line 52"/>
            <p:cNvSpPr>
              <a:spLocks noChangeShapeType="1"/>
            </p:cNvSpPr>
            <p:nvPr/>
          </p:nvSpPr>
          <p:spPr bwMode="auto">
            <a:xfrm flipH="1" flipV="1">
              <a:off x="2070" y="1548"/>
              <a:ext cx="1911" cy="1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3"/>
            <p:cNvSpPr>
              <a:spLocks noChangeShapeType="1"/>
            </p:cNvSpPr>
            <p:nvPr/>
          </p:nvSpPr>
          <p:spPr bwMode="auto">
            <a:xfrm flipH="1">
              <a:off x="1669" y="3100"/>
              <a:ext cx="2216" cy="7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51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59411" name="Text Box 70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59412" name="Line 55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AutoShape 58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H="1" flipV="1">
              <a:off x="133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71"/>
            <p:cNvSpPr>
              <a:spLocks noChangeShapeType="1"/>
            </p:cNvSpPr>
            <p:nvPr/>
          </p:nvSpPr>
          <p:spPr bwMode="auto">
            <a:xfrm>
              <a:off x="1344" y="2735"/>
              <a:ext cx="0" cy="7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Text Box 72"/>
            <p:cNvSpPr txBox="1">
              <a:spLocks noChangeArrowheads="1"/>
            </p:cNvSpPr>
            <p:nvPr/>
          </p:nvSpPr>
          <p:spPr bwMode="auto">
            <a:xfrm>
              <a:off x="1396" y="2875"/>
              <a:ext cx="559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wall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369</Words>
  <Application>Microsoft Office PowerPoint</Application>
  <PresentationFormat>On-screen Show (4:3)</PresentationFormat>
  <Paragraphs>140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18.1 Superposition</vt:lpstr>
      <vt:lpstr>Example</vt:lpstr>
      <vt:lpstr>Amplitude</vt:lpstr>
      <vt:lpstr>Effect of </vt:lpstr>
      <vt:lpstr>Case One: Fixed End</vt:lpstr>
      <vt:lpstr>PowerPoint Presentation</vt:lpstr>
      <vt:lpstr>PowerPoint Presentation</vt:lpstr>
      <vt:lpstr>Forces on the End of the Rope</vt:lpstr>
      <vt:lpstr>Reasonable?</vt:lpstr>
      <vt:lpstr>Demo</vt:lpstr>
      <vt:lpstr>PowerPoint Presentation</vt:lpstr>
      <vt:lpstr>Forces on the End of the Rope</vt:lpstr>
      <vt:lpstr>Case 3: Semi-loose End</vt:lpstr>
      <vt:lpstr>Forces on the End of the Rope</vt:lpstr>
      <vt:lpstr>Consider momentum</vt:lpstr>
      <vt:lpstr>PowerPoint Presentation</vt:lpstr>
      <vt:lpstr>Standing Waves</vt:lpstr>
      <vt:lpstr>PowerPoint Presentation</vt:lpstr>
      <vt:lpstr>PowerPoint Presentation</vt:lpstr>
      <vt:lpstr>PowerPoint Presentation</vt:lpstr>
      <vt:lpstr>18.3 Standing Waves in a String Fixed at Both Ends</vt:lpstr>
      <vt:lpstr>Modes, Wavelengths, Frequencies</vt:lpstr>
      <vt:lpstr>PowerPoint Presentation</vt:lpstr>
      <vt:lpstr>Summary</vt:lpstr>
      <vt:lpstr>Summary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12</cp:revision>
  <dcterms:created xsi:type="dcterms:W3CDTF">2011-09-20T01:33:22Z</dcterms:created>
  <dcterms:modified xsi:type="dcterms:W3CDTF">2017-01-16T20:14:37Z</dcterms:modified>
</cp:coreProperties>
</file>