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jpeg" ContentType="image/jpeg"/>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8" r:id="rId3"/>
    <p:sldId id="270" r:id="rId4"/>
    <p:sldId id="271" r:id="rId5"/>
    <p:sldId id="269" r:id="rId6"/>
    <p:sldId id="272" r:id="rId7"/>
    <p:sldId id="265" r:id="rId8"/>
    <p:sldId id="261" r:id="rId9"/>
    <p:sldId id="263" r:id="rId10"/>
    <p:sldId id="259" r:id="rId11"/>
    <p:sldId id="264" r:id="rId12"/>
    <p:sldId id="266" r:id="rId13"/>
    <p:sldId id="267" r:id="rId14"/>
    <p:sldId id="268"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68" autoAdjust="0"/>
    <p:restoredTop sz="94660"/>
  </p:normalViewPr>
  <p:slideViewPr>
    <p:cSldViewPr snapToGrid="0">
      <p:cViewPr varScale="1">
        <p:scale>
          <a:sx n="87" d="100"/>
          <a:sy n="87" d="100"/>
        </p:scale>
        <p:origin x="-1686"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emf"/><Relationship Id="rId1" Type="http://schemas.openxmlformats.org/officeDocument/2006/relationships/image" Target="../media/image7.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DC20DDF-410A-4A2E-BE2B-BF9258AB4EBC}" type="datetimeFigureOut">
              <a:rPr lang="en-US" smtClean="0"/>
              <a:pPr/>
              <a:t>5/7/2015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7D45037-B36C-428B-80E4-B5F1332A92C9}" type="slidenum">
              <a:rPr lang="en-US" smtClean="0"/>
              <a:pPr/>
              <a:t>‹#›</a:t>
            </a:fld>
            <a:endParaRPr lang="en-US"/>
          </a:p>
        </p:txBody>
      </p:sp>
    </p:spTree>
    <p:extLst>
      <p:ext uri="{BB962C8B-B14F-4D97-AF65-F5344CB8AC3E}">
        <p14:creationId xmlns:p14="http://schemas.microsoft.com/office/powerpoint/2010/main" val="23435932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7D45037-B36C-428B-80E4-B5F1332A92C9}" type="slidenum">
              <a:rPr lang="en-US" smtClean="0"/>
              <a:pPr/>
              <a:t>5</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p:spPr>
      </p:sp>
      <p:sp>
        <p:nvSpPr>
          <p:cNvPr id="30723"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smtClean="0"/>
          </a:p>
        </p:txBody>
      </p:sp>
      <p:sp>
        <p:nvSpPr>
          <p:cNvPr id="30724"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fld id="{CA5995E9-268A-47CD-8EB6-6898CE55DF23}" type="slidenum">
              <a:rPr lang="en-US" smtClean="0"/>
              <a:pPr/>
              <a:t>14</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70D32CF-726D-406C-8E04-892C32375105}" type="datetimeFigureOut">
              <a:rPr lang="en-US" smtClean="0"/>
              <a:pPr/>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A76A9-D8C5-4554-9094-501E768039D7}"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0D32CF-726D-406C-8E04-892C32375105}" type="datetimeFigureOut">
              <a:rPr lang="en-US" smtClean="0"/>
              <a:pPr/>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A76A9-D8C5-4554-9094-501E768039D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0D32CF-726D-406C-8E04-892C32375105}" type="datetimeFigureOut">
              <a:rPr lang="en-US" smtClean="0"/>
              <a:pPr/>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A76A9-D8C5-4554-9094-501E768039D7}"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70D32CF-726D-406C-8E04-892C32375105}" type="datetimeFigureOut">
              <a:rPr lang="en-US" smtClean="0"/>
              <a:pPr/>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A76A9-D8C5-4554-9094-501E768039D7}"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0D32CF-726D-406C-8E04-892C32375105}" type="datetimeFigureOut">
              <a:rPr lang="en-US" smtClean="0"/>
              <a:pPr/>
              <a:t>5/7/2015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EA76A9-D8C5-4554-9094-501E768039D7}"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70D32CF-726D-406C-8E04-892C32375105}" type="datetimeFigureOut">
              <a:rPr lang="en-US" smtClean="0"/>
              <a:pPr/>
              <a:t>5/7/2015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EA76A9-D8C5-4554-9094-501E768039D7}"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70D32CF-726D-406C-8E04-892C32375105}" type="datetimeFigureOut">
              <a:rPr lang="en-US" smtClean="0"/>
              <a:pPr/>
              <a:t>5/7/2015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EA76A9-D8C5-4554-9094-501E768039D7}"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70D32CF-726D-406C-8E04-892C32375105}" type="datetimeFigureOut">
              <a:rPr lang="en-US" smtClean="0"/>
              <a:pPr/>
              <a:t>5/7/2015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EA76A9-D8C5-4554-9094-501E768039D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0D32CF-726D-406C-8E04-892C32375105}" type="datetimeFigureOut">
              <a:rPr lang="en-US" smtClean="0"/>
              <a:pPr/>
              <a:t>5/7/2015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EA76A9-D8C5-4554-9094-501E768039D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0D32CF-726D-406C-8E04-892C32375105}" type="datetimeFigureOut">
              <a:rPr lang="en-US" smtClean="0"/>
              <a:pPr/>
              <a:t>5/7/2015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EA76A9-D8C5-4554-9094-501E768039D7}"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0D32CF-726D-406C-8E04-892C32375105}" type="datetimeFigureOut">
              <a:rPr lang="en-US" smtClean="0"/>
              <a:pPr/>
              <a:t>5/7/2015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EA76A9-D8C5-4554-9094-501E768039D7}"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0D32CF-726D-406C-8E04-892C32375105}" type="datetimeFigureOut">
              <a:rPr lang="en-US" smtClean="0"/>
              <a:pPr/>
              <a:t>5/7/2015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EA76A9-D8C5-4554-9094-501E768039D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bin"/><Relationship Id="rId3" Type="http://schemas.openxmlformats.org/officeDocument/2006/relationships/image" Target="../media/image10.emf"/><Relationship Id="rId7" Type="http://schemas.openxmlformats.org/officeDocument/2006/relationships/image" Target="../media/image8.e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7.emf"/><Relationship Id="rId10" Type="http://schemas.openxmlformats.org/officeDocument/2006/relationships/image" Target="../media/image11.emf"/><Relationship Id="rId4" Type="http://schemas.openxmlformats.org/officeDocument/2006/relationships/oleObject" Target="../embeddings/oleObject1.bin"/><Relationship Id="rId9" Type="http://schemas.openxmlformats.org/officeDocument/2006/relationships/image" Target="../media/image9.wmf"/></Relationships>
</file>

<file path=ppt/slides/_rels/slide14.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gif"/><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9217" name="Picture 1"/>
          <p:cNvPicPr>
            <a:picLocks noChangeAspect="1" noChangeArrowheads="1"/>
          </p:cNvPicPr>
          <p:nvPr/>
        </p:nvPicPr>
        <p:blipFill>
          <a:blip r:embed="rId2" cstate="print"/>
          <a:srcRect/>
          <a:stretch>
            <a:fillRect/>
          </a:stretch>
        </p:blipFill>
        <p:spPr bwMode="auto">
          <a:xfrm>
            <a:off x="805613" y="1813560"/>
            <a:ext cx="7606867" cy="3261744"/>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675121" y="2701264"/>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 name="Group 23"/>
          <p:cNvGrpSpPr>
            <a:grpSpLocks/>
          </p:cNvGrpSpPr>
          <p:nvPr/>
        </p:nvGrpSpPr>
        <p:grpSpPr bwMode="auto">
          <a:xfrm>
            <a:off x="-3914774" y="-1114425"/>
            <a:ext cx="8486773" cy="7394575"/>
            <a:chOff x="947057" y="-1"/>
            <a:chExt cx="5573520" cy="5600701"/>
          </a:xfrm>
        </p:grpSpPr>
        <p:sp>
          <p:nvSpPr>
            <p:cNvPr id="20" name="Arc 19"/>
            <p:cNvSpPr/>
            <p:nvPr/>
          </p:nvSpPr>
          <p:spPr>
            <a:xfrm>
              <a:off x="947057" y="-1"/>
              <a:ext cx="5573520" cy="5600701"/>
            </a:xfrm>
            <a:prstGeom prst="arc">
              <a:avLst>
                <a:gd name="adj1" fmla="val 19224137"/>
                <a:gd name="adj2" fmla="val 5740503"/>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2" name="Arc 21"/>
            <p:cNvSpPr/>
            <p:nvPr/>
          </p:nvSpPr>
          <p:spPr>
            <a:xfrm>
              <a:off x="1844699" y="930644"/>
              <a:ext cx="3768364" cy="3722578"/>
            </a:xfrm>
            <a:prstGeom prst="arc">
              <a:avLst>
                <a:gd name="adj1" fmla="val 16954389"/>
                <a:gd name="adj2" fmla="val 5823047"/>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3" name="Arc 22"/>
            <p:cNvSpPr/>
            <p:nvPr/>
          </p:nvSpPr>
          <p:spPr>
            <a:xfrm>
              <a:off x="2906025" y="1811991"/>
              <a:ext cx="1852870" cy="1943051"/>
            </a:xfrm>
            <a:prstGeom prst="arc">
              <a:avLst>
                <a:gd name="adj1" fmla="val 15132351"/>
                <a:gd name="adj2" fmla="val 6529481"/>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3" name="Group 24"/>
          <p:cNvGrpSpPr>
            <a:grpSpLocks/>
          </p:cNvGrpSpPr>
          <p:nvPr/>
        </p:nvGrpSpPr>
        <p:grpSpPr bwMode="auto">
          <a:xfrm flipV="1">
            <a:off x="-3852245" y="546100"/>
            <a:ext cx="8710850" cy="7392988"/>
            <a:chOff x="947056" y="-1"/>
            <a:chExt cx="5845629" cy="5600701"/>
          </a:xfrm>
        </p:grpSpPr>
        <p:sp>
          <p:nvSpPr>
            <p:cNvPr id="26" name="Arc 25"/>
            <p:cNvSpPr/>
            <p:nvPr/>
          </p:nvSpPr>
          <p:spPr>
            <a:xfrm>
              <a:off x="947056" y="-1"/>
              <a:ext cx="5845629" cy="5600701"/>
            </a:xfrm>
            <a:prstGeom prst="arc">
              <a:avLst>
                <a:gd name="adj1" fmla="val 19224137"/>
                <a:gd name="adj2" fmla="val 5740503"/>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7" name="Arc 26"/>
            <p:cNvSpPr/>
            <p:nvPr/>
          </p:nvSpPr>
          <p:spPr>
            <a:xfrm>
              <a:off x="1844700" y="930843"/>
              <a:ext cx="3952342" cy="3723378"/>
            </a:xfrm>
            <a:prstGeom prst="arc">
              <a:avLst>
                <a:gd name="adj1" fmla="val 16954389"/>
                <a:gd name="adj2" fmla="val 5823047"/>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8" name="Arc 27"/>
            <p:cNvSpPr/>
            <p:nvPr/>
          </p:nvSpPr>
          <p:spPr>
            <a:xfrm>
              <a:off x="2906025" y="1812380"/>
              <a:ext cx="1943330" cy="1943468"/>
            </a:xfrm>
            <a:prstGeom prst="arc">
              <a:avLst>
                <a:gd name="adj1" fmla="val 15132351"/>
                <a:gd name="adj2" fmla="val 6529481"/>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4" name="Group 36"/>
          <p:cNvGrpSpPr>
            <a:grpSpLocks/>
          </p:cNvGrpSpPr>
          <p:nvPr/>
        </p:nvGrpSpPr>
        <p:grpSpPr bwMode="auto">
          <a:xfrm>
            <a:off x="200025" y="2166938"/>
            <a:ext cx="571500" cy="638175"/>
            <a:chOff x="1828800" y="1596115"/>
            <a:chExt cx="571500" cy="636814"/>
          </a:xfrm>
        </p:grpSpPr>
        <p:sp>
          <p:nvSpPr>
            <p:cNvPr id="30" name="Rectangle 29"/>
            <p:cNvSpPr/>
            <p:nvPr/>
          </p:nvSpPr>
          <p:spPr>
            <a:xfrm>
              <a:off x="1828800" y="1596115"/>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Trapezoid 31"/>
            <p:cNvSpPr/>
            <p:nvPr/>
          </p:nvSpPr>
          <p:spPr>
            <a:xfrm rot="16200000">
              <a:off x="2001672" y="1820060"/>
              <a:ext cx="587707"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rot="16200000">
              <a:off x="2052007" y="1845459"/>
              <a:ext cx="152075" cy="1444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35"/>
          <p:cNvGrpSpPr>
            <a:grpSpLocks/>
          </p:cNvGrpSpPr>
          <p:nvPr/>
        </p:nvGrpSpPr>
        <p:grpSpPr bwMode="auto">
          <a:xfrm>
            <a:off x="204788" y="3867150"/>
            <a:ext cx="571500" cy="636588"/>
            <a:chOff x="1834243" y="3695700"/>
            <a:chExt cx="571500" cy="636814"/>
          </a:xfrm>
        </p:grpSpPr>
        <p:sp>
          <p:nvSpPr>
            <p:cNvPr id="31" name="Rectangle 30"/>
            <p:cNvSpPr/>
            <p:nvPr/>
          </p:nvSpPr>
          <p:spPr>
            <a:xfrm>
              <a:off x="1834243" y="3695700"/>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rapezoid 33"/>
            <p:cNvSpPr/>
            <p:nvPr/>
          </p:nvSpPr>
          <p:spPr>
            <a:xfrm rot="16200000">
              <a:off x="2000826" y="3927592"/>
              <a:ext cx="587584"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rot="16200000">
              <a:off x="2051703" y="3952992"/>
              <a:ext cx="150867" cy="1444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cxnSp>
        <p:nvCxnSpPr>
          <p:cNvPr id="36" name="Straight Connector 35"/>
          <p:cNvCxnSpPr>
            <a:stCxn id="32" idx="2"/>
          </p:cNvCxnSpPr>
          <p:nvPr/>
        </p:nvCxnSpPr>
        <p:spPr>
          <a:xfrm>
            <a:off x="763588" y="2488406"/>
            <a:ext cx="1092508" cy="35032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4" idx="2"/>
          </p:cNvCxnSpPr>
          <p:nvPr/>
        </p:nvCxnSpPr>
        <p:spPr>
          <a:xfrm flipV="1">
            <a:off x="762000" y="2879678"/>
            <a:ext cx="1080448" cy="131608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056737" y="2230675"/>
            <a:ext cx="2116138" cy="646112"/>
          </a:xfrm>
          <a:prstGeom prst="rect">
            <a:avLst/>
          </a:prstGeom>
          <a:noFill/>
        </p:spPr>
        <p:txBody>
          <a:bodyPr wrap="none">
            <a:spAutoFit/>
          </a:bodyPr>
          <a:lstStyle/>
          <a:p>
            <a:pPr fontAlgn="auto">
              <a:spcBef>
                <a:spcPts val="0"/>
              </a:spcBef>
              <a:spcAft>
                <a:spcPts val="0"/>
              </a:spcAft>
              <a:defRPr/>
            </a:pPr>
            <a:r>
              <a:rPr lang="en-US" sz="3600" dirty="0">
                <a:solidFill>
                  <a:schemeClr val="tx1">
                    <a:lumMod val="65000"/>
                    <a:lumOff val="35000"/>
                  </a:schemeClr>
                </a:solidFill>
                <a:latin typeface="+mn-lt"/>
              </a:rPr>
              <a:t>Dead Spot</a:t>
            </a:r>
          </a:p>
        </p:txBody>
      </p:sp>
      <p:cxnSp>
        <p:nvCxnSpPr>
          <p:cNvPr id="58" name="Straight Arrow Connector 57"/>
          <p:cNvCxnSpPr/>
          <p:nvPr/>
        </p:nvCxnSpPr>
        <p:spPr>
          <a:xfrm rot="5400000" flipH="1" flipV="1">
            <a:off x="1513906" y="3015302"/>
            <a:ext cx="438150" cy="38100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84714" name="TextBox 62"/>
          <p:cNvSpPr txBox="1">
            <a:spLocks noChangeArrowheads="1"/>
          </p:cNvSpPr>
          <p:nvPr/>
        </p:nvSpPr>
        <p:spPr bwMode="auto">
          <a:xfrm>
            <a:off x="1963738" y="3252788"/>
            <a:ext cx="3606800" cy="1384300"/>
          </a:xfrm>
          <a:prstGeom prst="rect">
            <a:avLst/>
          </a:prstGeom>
          <a:noFill/>
          <a:ln w="9525">
            <a:noFill/>
            <a:miter lim="800000"/>
            <a:headEnd/>
            <a:tailEnd/>
          </a:ln>
        </p:spPr>
        <p:txBody>
          <a:bodyPr>
            <a:spAutoFit/>
          </a:bodyPr>
          <a:lstStyle/>
          <a:p>
            <a:r>
              <a:rPr lang="en-US" sz="2800" dirty="0"/>
              <a:t>Half a wavelength farther from the green wave center</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675121" y="2701264"/>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 name="Group 23"/>
          <p:cNvGrpSpPr>
            <a:grpSpLocks/>
          </p:cNvGrpSpPr>
          <p:nvPr/>
        </p:nvGrpSpPr>
        <p:grpSpPr bwMode="auto">
          <a:xfrm>
            <a:off x="-3914774" y="-1114425"/>
            <a:ext cx="8486773" cy="7394575"/>
            <a:chOff x="947057" y="-1"/>
            <a:chExt cx="5573520" cy="5600701"/>
          </a:xfrm>
        </p:grpSpPr>
        <p:sp>
          <p:nvSpPr>
            <p:cNvPr id="20" name="Arc 19"/>
            <p:cNvSpPr/>
            <p:nvPr/>
          </p:nvSpPr>
          <p:spPr>
            <a:xfrm>
              <a:off x="947057" y="-1"/>
              <a:ext cx="5573520" cy="5600701"/>
            </a:xfrm>
            <a:prstGeom prst="arc">
              <a:avLst>
                <a:gd name="adj1" fmla="val 19224137"/>
                <a:gd name="adj2" fmla="val 5740503"/>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2" name="Arc 21"/>
            <p:cNvSpPr/>
            <p:nvPr/>
          </p:nvSpPr>
          <p:spPr>
            <a:xfrm>
              <a:off x="1844699" y="930644"/>
              <a:ext cx="3768364" cy="3722578"/>
            </a:xfrm>
            <a:prstGeom prst="arc">
              <a:avLst>
                <a:gd name="adj1" fmla="val 16954389"/>
                <a:gd name="adj2" fmla="val 5823047"/>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3" name="Arc 22"/>
            <p:cNvSpPr/>
            <p:nvPr/>
          </p:nvSpPr>
          <p:spPr>
            <a:xfrm>
              <a:off x="2906025" y="1811991"/>
              <a:ext cx="1852870" cy="1943051"/>
            </a:xfrm>
            <a:prstGeom prst="arc">
              <a:avLst>
                <a:gd name="adj1" fmla="val 15132351"/>
                <a:gd name="adj2" fmla="val 6529481"/>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3" name="Group 24"/>
          <p:cNvGrpSpPr>
            <a:grpSpLocks/>
          </p:cNvGrpSpPr>
          <p:nvPr/>
        </p:nvGrpSpPr>
        <p:grpSpPr bwMode="auto">
          <a:xfrm flipV="1">
            <a:off x="-3852245" y="546100"/>
            <a:ext cx="8710850" cy="7392988"/>
            <a:chOff x="947056" y="-1"/>
            <a:chExt cx="5845629" cy="5600701"/>
          </a:xfrm>
        </p:grpSpPr>
        <p:sp>
          <p:nvSpPr>
            <p:cNvPr id="26" name="Arc 25"/>
            <p:cNvSpPr/>
            <p:nvPr/>
          </p:nvSpPr>
          <p:spPr>
            <a:xfrm>
              <a:off x="947056" y="-1"/>
              <a:ext cx="5845629" cy="5600701"/>
            </a:xfrm>
            <a:prstGeom prst="arc">
              <a:avLst>
                <a:gd name="adj1" fmla="val 19224137"/>
                <a:gd name="adj2" fmla="val 5740503"/>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7" name="Arc 26"/>
            <p:cNvSpPr/>
            <p:nvPr/>
          </p:nvSpPr>
          <p:spPr>
            <a:xfrm>
              <a:off x="1844700" y="930843"/>
              <a:ext cx="3952342" cy="3723378"/>
            </a:xfrm>
            <a:prstGeom prst="arc">
              <a:avLst>
                <a:gd name="adj1" fmla="val 16954389"/>
                <a:gd name="adj2" fmla="val 5823047"/>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8" name="Arc 27"/>
            <p:cNvSpPr/>
            <p:nvPr/>
          </p:nvSpPr>
          <p:spPr>
            <a:xfrm>
              <a:off x="2906025" y="1812380"/>
              <a:ext cx="1943330" cy="1943468"/>
            </a:xfrm>
            <a:prstGeom prst="arc">
              <a:avLst>
                <a:gd name="adj1" fmla="val 15132351"/>
                <a:gd name="adj2" fmla="val 6529481"/>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4" name="Group 36"/>
          <p:cNvGrpSpPr>
            <a:grpSpLocks/>
          </p:cNvGrpSpPr>
          <p:nvPr/>
        </p:nvGrpSpPr>
        <p:grpSpPr bwMode="auto">
          <a:xfrm>
            <a:off x="200025" y="2166938"/>
            <a:ext cx="571500" cy="638175"/>
            <a:chOff x="1828800" y="1596115"/>
            <a:chExt cx="571500" cy="636814"/>
          </a:xfrm>
        </p:grpSpPr>
        <p:sp>
          <p:nvSpPr>
            <p:cNvPr id="30" name="Rectangle 29"/>
            <p:cNvSpPr/>
            <p:nvPr/>
          </p:nvSpPr>
          <p:spPr>
            <a:xfrm>
              <a:off x="1828800" y="1596115"/>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Trapezoid 31"/>
            <p:cNvSpPr/>
            <p:nvPr/>
          </p:nvSpPr>
          <p:spPr>
            <a:xfrm rot="16200000">
              <a:off x="2001672" y="1820060"/>
              <a:ext cx="587707"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rot="16200000">
              <a:off x="2052007" y="1845459"/>
              <a:ext cx="152075" cy="1444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35"/>
          <p:cNvGrpSpPr>
            <a:grpSpLocks/>
          </p:cNvGrpSpPr>
          <p:nvPr/>
        </p:nvGrpSpPr>
        <p:grpSpPr bwMode="auto">
          <a:xfrm>
            <a:off x="204788" y="3867150"/>
            <a:ext cx="571500" cy="636588"/>
            <a:chOff x="1834243" y="3695700"/>
            <a:chExt cx="571500" cy="636814"/>
          </a:xfrm>
        </p:grpSpPr>
        <p:sp>
          <p:nvSpPr>
            <p:cNvPr id="31" name="Rectangle 30"/>
            <p:cNvSpPr/>
            <p:nvPr/>
          </p:nvSpPr>
          <p:spPr>
            <a:xfrm>
              <a:off x="1834243" y="3695700"/>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rapezoid 33"/>
            <p:cNvSpPr/>
            <p:nvPr/>
          </p:nvSpPr>
          <p:spPr>
            <a:xfrm rot="16200000">
              <a:off x="2000826" y="3927592"/>
              <a:ext cx="587584"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rot="16200000">
              <a:off x="2051703" y="3952992"/>
              <a:ext cx="150867" cy="1444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44" name="TextBox 43"/>
          <p:cNvSpPr txBox="1"/>
          <p:nvPr/>
        </p:nvSpPr>
        <p:spPr>
          <a:xfrm>
            <a:off x="3312331" y="2640107"/>
            <a:ext cx="2297424" cy="646331"/>
          </a:xfrm>
          <a:prstGeom prst="rect">
            <a:avLst/>
          </a:prstGeom>
          <a:noFill/>
        </p:spPr>
        <p:txBody>
          <a:bodyPr wrap="none">
            <a:spAutoFit/>
          </a:bodyPr>
          <a:lstStyle/>
          <a:p>
            <a:pPr fontAlgn="auto">
              <a:spcBef>
                <a:spcPts val="0"/>
              </a:spcBef>
              <a:spcAft>
                <a:spcPts val="0"/>
              </a:spcAft>
              <a:defRPr/>
            </a:pPr>
            <a:r>
              <a:rPr lang="en-US" sz="3600" dirty="0">
                <a:solidFill>
                  <a:schemeClr val="tx1">
                    <a:lumMod val="65000"/>
                    <a:lumOff val="35000"/>
                  </a:schemeClr>
                </a:solidFill>
                <a:latin typeface="+mn-lt"/>
              </a:rPr>
              <a:t>Dead </a:t>
            </a:r>
            <a:r>
              <a:rPr lang="en-US" sz="3600" dirty="0" smtClean="0">
                <a:solidFill>
                  <a:schemeClr val="tx1">
                    <a:lumMod val="65000"/>
                    <a:lumOff val="35000"/>
                  </a:schemeClr>
                </a:solidFill>
                <a:latin typeface="+mn-lt"/>
              </a:rPr>
              <a:t>Spots</a:t>
            </a:r>
            <a:endParaRPr lang="en-US" sz="3600" dirty="0">
              <a:solidFill>
                <a:schemeClr val="tx1">
                  <a:lumMod val="65000"/>
                  <a:lumOff val="35000"/>
                </a:schemeClr>
              </a:solidFill>
              <a:latin typeface="+mn-lt"/>
            </a:endParaRPr>
          </a:p>
        </p:txBody>
      </p:sp>
      <p:sp>
        <p:nvSpPr>
          <p:cNvPr id="24" name="Oval 23"/>
          <p:cNvSpPr/>
          <p:nvPr/>
        </p:nvSpPr>
        <p:spPr>
          <a:xfrm>
            <a:off x="2318841" y="2362344"/>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Oval 24"/>
          <p:cNvSpPr/>
          <p:nvPr/>
        </p:nvSpPr>
        <p:spPr>
          <a:xfrm>
            <a:off x="2948913" y="1968833"/>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9" name="Oval 28"/>
          <p:cNvSpPr/>
          <p:nvPr/>
        </p:nvSpPr>
        <p:spPr>
          <a:xfrm>
            <a:off x="3592633" y="1698152"/>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7" name="Oval 36"/>
          <p:cNvSpPr/>
          <p:nvPr/>
        </p:nvSpPr>
        <p:spPr>
          <a:xfrm>
            <a:off x="1713221" y="3739489"/>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Oval 42"/>
          <p:cNvSpPr/>
          <p:nvPr/>
        </p:nvSpPr>
        <p:spPr>
          <a:xfrm>
            <a:off x="2471241" y="3943494"/>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 name="Oval 44"/>
          <p:cNvSpPr/>
          <p:nvPr/>
        </p:nvSpPr>
        <p:spPr>
          <a:xfrm>
            <a:off x="3187038" y="4092908"/>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Oval 45"/>
          <p:cNvSpPr/>
          <p:nvPr/>
        </p:nvSpPr>
        <p:spPr>
          <a:xfrm>
            <a:off x="3916483" y="4222277"/>
            <a:ext cx="344748" cy="273950"/>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6"/>
          <p:cNvGrpSpPr>
            <a:grpSpLocks/>
          </p:cNvGrpSpPr>
          <p:nvPr/>
        </p:nvGrpSpPr>
        <p:grpSpPr bwMode="auto">
          <a:xfrm>
            <a:off x="1343025" y="1252538"/>
            <a:ext cx="571500" cy="638175"/>
            <a:chOff x="1828800" y="1596115"/>
            <a:chExt cx="571500" cy="636814"/>
          </a:xfrm>
        </p:grpSpPr>
        <p:sp>
          <p:nvSpPr>
            <p:cNvPr id="30" name="Rectangle 29"/>
            <p:cNvSpPr/>
            <p:nvPr/>
          </p:nvSpPr>
          <p:spPr>
            <a:xfrm>
              <a:off x="1828800" y="1596115"/>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Trapezoid 31"/>
            <p:cNvSpPr/>
            <p:nvPr/>
          </p:nvSpPr>
          <p:spPr>
            <a:xfrm rot="16200000">
              <a:off x="2001672" y="1820060"/>
              <a:ext cx="587707"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rot="16200000">
              <a:off x="2052007" y="1845459"/>
              <a:ext cx="152075" cy="1444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35"/>
          <p:cNvGrpSpPr>
            <a:grpSpLocks/>
          </p:cNvGrpSpPr>
          <p:nvPr/>
        </p:nvGrpSpPr>
        <p:grpSpPr bwMode="auto">
          <a:xfrm>
            <a:off x="1319213" y="4924425"/>
            <a:ext cx="571500" cy="636588"/>
            <a:chOff x="1834243" y="3695700"/>
            <a:chExt cx="571500" cy="636814"/>
          </a:xfrm>
        </p:grpSpPr>
        <p:sp>
          <p:nvSpPr>
            <p:cNvPr id="31" name="Rectangle 30"/>
            <p:cNvSpPr/>
            <p:nvPr/>
          </p:nvSpPr>
          <p:spPr>
            <a:xfrm>
              <a:off x="1834243" y="3695700"/>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rapezoid 33"/>
            <p:cNvSpPr/>
            <p:nvPr/>
          </p:nvSpPr>
          <p:spPr>
            <a:xfrm rot="16200000">
              <a:off x="2000826" y="3927592"/>
              <a:ext cx="587584"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rot="16200000">
              <a:off x="2051703" y="3952992"/>
              <a:ext cx="150867" cy="1444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cxnSp>
        <p:nvCxnSpPr>
          <p:cNvPr id="38" name="Straight Connector 37"/>
          <p:cNvCxnSpPr/>
          <p:nvPr/>
        </p:nvCxnSpPr>
        <p:spPr>
          <a:xfrm flipH="1">
            <a:off x="742950" y="3400425"/>
            <a:ext cx="4772025" cy="1"/>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flipV="1">
            <a:off x="1171575" y="1548594"/>
            <a:ext cx="21751" cy="1851831"/>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1152525" y="3386919"/>
            <a:ext cx="21751" cy="1851831"/>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857250" y="2200275"/>
            <a:ext cx="654346" cy="523220"/>
          </a:xfrm>
          <a:prstGeom prst="rect">
            <a:avLst/>
          </a:prstGeom>
          <a:solidFill>
            <a:schemeClr val="bg1"/>
          </a:solidFill>
        </p:spPr>
        <p:txBody>
          <a:bodyPr wrap="none" rtlCol="0">
            <a:spAutoFit/>
          </a:bodyPr>
          <a:lstStyle/>
          <a:p>
            <a:r>
              <a:rPr lang="en-US" sz="2800" dirty="0" smtClean="0"/>
              <a:t>2m</a:t>
            </a:r>
            <a:endParaRPr lang="en-US" sz="2800" dirty="0"/>
          </a:p>
        </p:txBody>
      </p:sp>
      <p:sp>
        <p:nvSpPr>
          <p:cNvPr id="56" name="TextBox 55"/>
          <p:cNvSpPr txBox="1"/>
          <p:nvPr/>
        </p:nvSpPr>
        <p:spPr>
          <a:xfrm>
            <a:off x="838200" y="4010025"/>
            <a:ext cx="654346" cy="523220"/>
          </a:xfrm>
          <a:prstGeom prst="rect">
            <a:avLst/>
          </a:prstGeom>
          <a:solidFill>
            <a:schemeClr val="bg1"/>
          </a:solidFill>
        </p:spPr>
        <p:txBody>
          <a:bodyPr wrap="none" rtlCol="0">
            <a:spAutoFit/>
          </a:bodyPr>
          <a:lstStyle/>
          <a:p>
            <a:r>
              <a:rPr lang="en-US" sz="2800" dirty="0" smtClean="0"/>
              <a:t>2m</a:t>
            </a:r>
            <a:endParaRPr lang="en-US" sz="2800" dirty="0"/>
          </a:p>
        </p:txBody>
      </p:sp>
      <p:sp>
        <p:nvSpPr>
          <p:cNvPr id="64" name="Oval 63"/>
          <p:cNvSpPr/>
          <p:nvPr/>
        </p:nvSpPr>
        <p:spPr>
          <a:xfrm>
            <a:off x="4421308" y="1440977"/>
            <a:ext cx="236417" cy="273523"/>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68" name="Straight Connector 67"/>
          <p:cNvCxnSpPr>
            <a:stCxn id="32" idx="2"/>
            <a:endCxn id="64" idx="2"/>
          </p:cNvCxnSpPr>
          <p:nvPr/>
        </p:nvCxnSpPr>
        <p:spPr>
          <a:xfrm>
            <a:off x="1906588" y="1574006"/>
            <a:ext cx="2514720" cy="3733"/>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34" idx="2"/>
            <a:endCxn id="64" idx="7"/>
          </p:cNvCxnSpPr>
          <p:nvPr/>
        </p:nvCxnSpPr>
        <p:spPr>
          <a:xfrm flipV="1">
            <a:off x="1876425" y="1481033"/>
            <a:ext cx="2746678" cy="3772004"/>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1771651" y="914400"/>
            <a:ext cx="2800349" cy="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77" name="TextBox 76"/>
          <p:cNvSpPr txBox="1"/>
          <p:nvPr/>
        </p:nvSpPr>
        <p:spPr>
          <a:xfrm>
            <a:off x="2895600" y="609600"/>
            <a:ext cx="654346" cy="523220"/>
          </a:xfrm>
          <a:prstGeom prst="rect">
            <a:avLst/>
          </a:prstGeom>
          <a:solidFill>
            <a:schemeClr val="bg1"/>
          </a:solidFill>
        </p:spPr>
        <p:txBody>
          <a:bodyPr wrap="none" rtlCol="0">
            <a:spAutoFit/>
          </a:bodyPr>
          <a:lstStyle/>
          <a:p>
            <a:r>
              <a:rPr lang="en-US" sz="2800" dirty="0"/>
              <a:t>3</a:t>
            </a:r>
            <a:r>
              <a:rPr lang="en-US" sz="2800" dirty="0" smtClean="0"/>
              <a:t>m</a:t>
            </a:r>
            <a:endParaRPr lang="en-US"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noChangeArrowheads="1"/>
          </p:cNvPicPr>
          <p:nvPr/>
        </p:nvPicPr>
        <p:blipFill>
          <a:blip r:embed="rId3" cstate="print"/>
          <a:srcRect/>
          <a:stretch>
            <a:fillRect/>
          </a:stretch>
        </p:blipFill>
        <p:spPr bwMode="auto">
          <a:xfrm>
            <a:off x="2139950" y="1249045"/>
            <a:ext cx="5114290" cy="2379701"/>
          </a:xfrm>
          <a:prstGeom prst="rect">
            <a:avLst/>
          </a:prstGeom>
          <a:noFill/>
          <a:ln w="9525">
            <a:noFill/>
            <a:miter lim="800000"/>
            <a:headEnd/>
            <a:tailEnd/>
          </a:ln>
          <a:effectLst/>
        </p:spPr>
      </p:pic>
      <p:sp>
        <p:nvSpPr>
          <p:cNvPr id="1029" name="Rectangle 2"/>
          <p:cNvSpPr>
            <a:spLocks noGrp="1" noChangeArrowheads="1"/>
          </p:cNvSpPr>
          <p:nvPr>
            <p:ph type="title"/>
          </p:nvPr>
        </p:nvSpPr>
        <p:spPr/>
        <p:txBody>
          <a:bodyPr/>
          <a:lstStyle/>
          <a:p>
            <a:pPr eaLnBrk="1" hangingPunct="1"/>
            <a:r>
              <a:rPr lang="en-US" smtClean="0"/>
              <a:t>Example of Beats</a:t>
            </a:r>
          </a:p>
        </p:txBody>
      </p:sp>
      <p:sp>
        <p:nvSpPr>
          <p:cNvPr id="1031" name="Rectangle 5"/>
          <p:cNvSpPr>
            <a:spLocks noChangeArrowheads="1"/>
          </p:cNvSpPr>
          <p:nvPr/>
        </p:nvSpPr>
        <p:spPr bwMode="auto">
          <a:xfrm>
            <a:off x="0" y="2200275"/>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1026" name="Object 8"/>
          <p:cNvGraphicFramePr>
            <a:graphicFrameLocks noChangeAspect="1"/>
          </p:cNvGraphicFramePr>
          <p:nvPr/>
        </p:nvGraphicFramePr>
        <p:xfrm>
          <a:off x="2178050" y="3019425"/>
          <a:ext cx="1276350" cy="361950"/>
        </p:xfrm>
        <a:graphic>
          <a:graphicData uri="http://schemas.openxmlformats.org/presentationml/2006/ole">
            <mc:AlternateContent xmlns:mc="http://schemas.openxmlformats.org/markup-compatibility/2006">
              <mc:Choice xmlns:v="urn:schemas-microsoft-com:vml" Requires="v">
                <p:oleObj spid="_x0000_s1047" name="Equation" r:id="rId4" imgW="1392480" imgH="399600" progId="Equation.3">
                  <p:embed/>
                </p:oleObj>
              </mc:Choice>
              <mc:Fallback>
                <p:oleObj name="Equation" r:id="rId4" imgW="1392480" imgH="399600" progId="Equation.3">
                  <p:embed/>
                  <p:pic>
                    <p:nvPicPr>
                      <p:cNvPr id="0" name="Object 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8050" y="3019425"/>
                        <a:ext cx="1276350"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027" name="Object 7"/>
          <p:cNvGraphicFramePr>
            <a:graphicFrameLocks noChangeAspect="1"/>
          </p:cNvGraphicFramePr>
          <p:nvPr/>
        </p:nvGraphicFramePr>
        <p:xfrm>
          <a:off x="5748338" y="3017838"/>
          <a:ext cx="1276350" cy="361950"/>
        </p:xfrm>
        <a:graphic>
          <a:graphicData uri="http://schemas.openxmlformats.org/presentationml/2006/ole">
            <mc:AlternateContent xmlns:mc="http://schemas.openxmlformats.org/markup-compatibility/2006">
              <mc:Choice xmlns:v="urn:schemas-microsoft-com:vml" Requires="v">
                <p:oleObj spid="_x0000_s1048" name="Equation" r:id="rId6" imgW="1392480" imgH="399600" progId="Equation.3">
                  <p:embed/>
                </p:oleObj>
              </mc:Choice>
              <mc:Fallback>
                <p:oleObj name="Equation" r:id="rId6" imgW="1392480" imgH="399600" progId="Equation.3">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48338" y="3017838"/>
                        <a:ext cx="1276350" cy="3619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34" name="Rectangle 9"/>
          <p:cNvSpPr>
            <a:spLocks noChangeArrowheads="1"/>
          </p:cNvSpPr>
          <p:nvPr/>
        </p:nvSpPr>
        <p:spPr bwMode="auto">
          <a:xfrm>
            <a:off x="0" y="0"/>
            <a:ext cx="9144000" cy="0"/>
          </a:xfrm>
          <a:prstGeom prst="rect">
            <a:avLst/>
          </a:prstGeom>
          <a:noFill/>
          <a:ln w="9525" algn="ctr">
            <a:noFill/>
            <a:miter lim="800000"/>
            <a:headEnd/>
            <a:tailEnd/>
          </a:ln>
        </p:spPr>
        <p:txBody>
          <a:bodyPr wrap="none" anchor="ctr">
            <a:spAutoFit/>
          </a:bodyPr>
          <a:lstStyle/>
          <a:p>
            <a:endParaRPr lang="en-US"/>
          </a:p>
        </p:txBody>
      </p:sp>
      <p:sp>
        <p:nvSpPr>
          <p:cNvPr id="1035" name="Rectangle 10"/>
          <p:cNvSpPr>
            <a:spLocks noChangeArrowheads="1"/>
          </p:cNvSpPr>
          <p:nvPr/>
        </p:nvSpPr>
        <p:spPr bwMode="auto">
          <a:xfrm>
            <a:off x="0" y="361950"/>
            <a:ext cx="9144000" cy="0"/>
          </a:xfrm>
          <a:prstGeom prst="rect">
            <a:avLst/>
          </a:prstGeom>
          <a:noFill/>
          <a:ln w="9525" algn="ctr">
            <a:noFill/>
            <a:miter lim="800000"/>
            <a:headEnd/>
            <a:tailEnd/>
          </a:ln>
        </p:spPr>
        <p:txBody>
          <a:bodyPr wrap="none" anchor="ctr">
            <a:spAutoFit/>
          </a:bodyPr>
          <a:lstStyle/>
          <a:p>
            <a:pPr algn="l"/>
            <a:endParaRPr lang="en-US"/>
          </a:p>
        </p:txBody>
      </p:sp>
      <p:sp>
        <p:nvSpPr>
          <p:cNvPr id="1036" name="Rectangle 12"/>
          <p:cNvSpPr>
            <a:spLocks noChangeArrowheads="1"/>
          </p:cNvSpPr>
          <p:nvPr/>
        </p:nvSpPr>
        <p:spPr bwMode="auto">
          <a:xfrm>
            <a:off x="0" y="2771775"/>
            <a:ext cx="9144000" cy="0"/>
          </a:xfrm>
          <a:prstGeom prst="rect">
            <a:avLst/>
          </a:prstGeom>
          <a:noFill/>
          <a:ln w="9525" algn="ctr">
            <a:noFill/>
            <a:miter lim="800000"/>
            <a:headEnd/>
            <a:tailEnd/>
          </a:ln>
        </p:spPr>
        <p:txBody>
          <a:bodyPr wrap="none" anchor="ctr">
            <a:spAutoFit/>
          </a:bodyPr>
          <a:lstStyle/>
          <a:p>
            <a:endParaRPr lang="en-US"/>
          </a:p>
        </p:txBody>
      </p:sp>
      <p:graphicFrame>
        <p:nvGraphicFramePr>
          <p:cNvPr id="1028" name="Object 11"/>
          <p:cNvGraphicFramePr>
            <a:graphicFrameLocks noChangeAspect="1"/>
          </p:cNvGraphicFramePr>
          <p:nvPr/>
        </p:nvGraphicFramePr>
        <p:xfrm>
          <a:off x="5087938" y="5637213"/>
          <a:ext cx="2633662" cy="458787"/>
        </p:xfrm>
        <a:graphic>
          <a:graphicData uri="http://schemas.openxmlformats.org/presentationml/2006/ole">
            <mc:AlternateContent xmlns:mc="http://schemas.openxmlformats.org/markup-compatibility/2006">
              <mc:Choice xmlns:v="urn:schemas-microsoft-com:vml" Requires="v">
                <p:oleObj spid="_x0000_s1049" name="Equation" r:id="rId8" imgW="2628720" imgH="457200" progId="Equation.3">
                  <p:embed/>
                </p:oleObj>
              </mc:Choice>
              <mc:Fallback>
                <p:oleObj name="Equation" r:id="rId8" imgW="2628720" imgH="457200" progId="Equation.3">
                  <p:embed/>
                  <p:pic>
                    <p:nvPicPr>
                      <p:cNvPr id="0" name="Object 1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087938" y="5637213"/>
                        <a:ext cx="2633662" cy="4587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pic>
        <p:nvPicPr>
          <p:cNvPr id="3" name="Picture 6"/>
          <p:cNvPicPr>
            <a:picLocks noChangeAspect="1" noChangeArrowheads="1"/>
          </p:cNvPicPr>
          <p:nvPr/>
        </p:nvPicPr>
        <p:blipFill>
          <a:blip r:embed="rId10" cstate="print"/>
          <a:srcRect/>
          <a:stretch>
            <a:fillRect/>
          </a:stretch>
        </p:blipFill>
        <p:spPr bwMode="auto">
          <a:xfrm>
            <a:off x="2270760" y="3529648"/>
            <a:ext cx="4800600" cy="204543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3"/>
          <p:cNvPicPr>
            <a:picLocks noChangeAspect="1" noChangeArrowheads="1"/>
          </p:cNvPicPr>
          <p:nvPr/>
        </p:nvPicPr>
        <p:blipFill>
          <a:blip r:embed="rId3" cstate="print"/>
          <a:srcRect/>
          <a:stretch>
            <a:fillRect/>
          </a:stretch>
        </p:blipFill>
        <p:spPr bwMode="auto">
          <a:xfrm>
            <a:off x="371475" y="1524000"/>
            <a:ext cx="8459788" cy="3948113"/>
          </a:xfrm>
          <a:prstGeom prst="rect">
            <a:avLst/>
          </a:prstGeom>
          <a:noFill/>
          <a:ln w="9525" algn="ctr">
            <a:noFill/>
            <a:miter lim="800000"/>
            <a:headEnd/>
            <a:tailEnd/>
          </a:ln>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85725" y="947739"/>
            <a:ext cx="8658225" cy="4123341"/>
          </a:xfrm>
          <a:prstGeom prst="rect">
            <a:avLst/>
          </a:prstGeom>
          <a:noFill/>
          <a:ln w="9525">
            <a:noFill/>
            <a:miter lim="800000"/>
            <a:headEnd/>
            <a:tailEnd/>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8"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1563" y="2122488"/>
            <a:ext cx="7000875" cy="2619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6179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4" name="Picture 6" descr="ELECTROMAGNETIC SPECTR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26557" y="1351189"/>
            <a:ext cx="5143500" cy="6096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Figure 4. Terrestrial microwave window. Atmospheric water vapor and oxygen degrade the upper end of the microwave window for receivers on Earth's surface and raise the temperature in the lower portion of the windo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975" y="539977"/>
            <a:ext cx="7115175" cy="526732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2470718" y="5987534"/>
            <a:ext cx="4202561" cy="369332"/>
          </a:xfrm>
          <a:prstGeom prst="rect">
            <a:avLst/>
          </a:prstGeom>
        </p:spPr>
        <p:txBody>
          <a:bodyPr wrap="none">
            <a:spAutoFit/>
          </a:bodyPr>
          <a:lstStyle/>
          <a:p>
            <a:r>
              <a:rPr lang="en-US" dirty="0"/>
              <a:t>http://history.nasa.gov/CP-2156/p359.htm</a:t>
            </a:r>
          </a:p>
        </p:txBody>
      </p:sp>
    </p:spTree>
    <p:extLst>
      <p:ext uri="{BB962C8B-B14F-4D97-AF65-F5344CB8AC3E}">
        <p14:creationId xmlns:p14="http://schemas.microsoft.com/office/powerpoint/2010/main" val="1911873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69720" y="1737360"/>
            <a:ext cx="6522720" cy="1066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539240" y="1798320"/>
            <a:ext cx="6583680" cy="94488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554" name="Picture 2"/>
          <p:cNvPicPr>
            <a:picLocks noChangeAspect="1" noChangeArrowheads="1"/>
          </p:cNvPicPr>
          <p:nvPr/>
        </p:nvPicPr>
        <p:blipFill>
          <a:blip r:embed="rId3" cstate="print"/>
          <a:srcRect/>
          <a:stretch>
            <a:fillRect/>
          </a:stretch>
        </p:blipFill>
        <p:spPr bwMode="auto">
          <a:xfrm>
            <a:off x="2846070" y="3767138"/>
            <a:ext cx="3238500" cy="2676525"/>
          </a:xfrm>
          <a:prstGeom prst="rect">
            <a:avLst/>
          </a:prstGeom>
          <a:noFill/>
          <a:ln w="9525">
            <a:noFill/>
            <a:miter lim="800000"/>
            <a:headEnd/>
            <a:tailEnd/>
          </a:ln>
        </p:spPr>
      </p:pic>
      <p:sp>
        <p:nvSpPr>
          <p:cNvPr id="5" name="Rectangle 4"/>
          <p:cNvSpPr/>
          <p:nvPr/>
        </p:nvSpPr>
        <p:spPr>
          <a:xfrm>
            <a:off x="4221480" y="3886200"/>
            <a:ext cx="213360" cy="137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p:cNvCxnSpPr>
            <a:stCxn id="5" idx="1"/>
          </p:cNvCxnSpPr>
          <p:nvPr/>
        </p:nvCxnSpPr>
        <p:spPr>
          <a:xfrm flipH="1" flipV="1">
            <a:off x="1463040" y="3230880"/>
            <a:ext cx="2758440" cy="7239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a:stCxn id="5" idx="3"/>
          </p:cNvCxnSpPr>
          <p:nvPr/>
        </p:nvCxnSpPr>
        <p:spPr>
          <a:xfrm flipV="1">
            <a:off x="4434840" y="3246120"/>
            <a:ext cx="3703320" cy="70866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804160" y="609600"/>
            <a:ext cx="899160" cy="11125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3733800" y="1737360"/>
            <a:ext cx="182880" cy="10363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3749040" y="624840"/>
            <a:ext cx="899160" cy="11125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flipH="1">
            <a:off x="4145280" y="624840"/>
            <a:ext cx="899160" cy="11125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H="1">
            <a:off x="3947160" y="1752600"/>
            <a:ext cx="182880" cy="103632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26" name="Isosceles Triangle 25"/>
          <p:cNvSpPr/>
          <p:nvPr/>
        </p:nvSpPr>
        <p:spPr>
          <a:xfrm rot="8363335">
            <a:off x="3098960" y="972502"/>
            <a:ext cx="198120" cy="24384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Isosceles Triangle 27"/>
          <p:cNvSpPr/>
          <p:nvPr/>
        </p:nvSpPr>
        <p:spPr>
          <a:xfrm rot="2276016">
            <a:off x="4237195" y="893921"/>
            <a:ext cx="198120" cy="24384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Isosceles Triangle 28"/>
          <p:cNvSpPr/>
          <p:nvPr/>
        </p:nvSpPr>
        <p:spPr>
          <a:xfrm rot="2276016">
            <a:off x="4477702" y="1086801"/>
            <a:ext cx="198120" cy="243840"/>
          </a:xfrm>
          <a:prstGeom prst="triangl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p:cNvSpPr/>
          <p:nvPr/>
        </p:nvSpPr>
        <p:spPr>
          <a:xfrm>
            <a:off x="7772400" y="1600200"/>
            <a:ext cx="411480" cy="1249680"/>
          </a:xfrm>
          <a:custGeom>
            <a:avLst/>
            <a:gdLst>
              <a:gd name="connsiteX0" fmla="*/ 411480 w 411480"/>
              <a:gd name="connsiteY0" fmla="*/ 0 h 1249680"/>
              <a:gd name="connsiteX1" fmla="*/ 396240 w 411480"/>
              <a:gd name="connsiteY1" fmla="*/ 1249680 h 1249680"/>
              <a:gd name="connsiteX2" fmla="*/ 60960 w 411480"/>
              <a:gd name="connsiteY2" fmla="*/ 1097280 h 1249680"/>
              <a:gd name="connsiteX3" fmla="*/ 228600 w 411480"/>
              <a:gd name="connsiteY3" fmla="*/ 1005840 h 1249680"/>
              <a:gd name="connsiteX4" fmla="*/ 0 w 411480"/>
              <a:gd name="connsiteY4" fmla="*/ 746760 h 1249680"/>
              <a:gd name="connsiteX5" fmla="*/ 243840 w 411480"/>
              <a:gd name="connsiteY5" fmla="*/ 579120 h 1249680"/>
              <a:gd name="connsiteX6" fmla="*/ 30480 w 411480"/>
              <a:gd name="connsiteY6" fmla="*/ 350520 h 1249680"/>
              <a:gd name="connsiteX7" fmla="*/ 213360 w 411480"/>
              <a:gd name="connsiteY7" fmla="*/ 198120 h 1249680"/>
              <a:gd name="connsiteX8" fmla="*/ 121920 w 411480"/>
              <a:gd name="connsiteY8" fmla="*/ 30480 h 1249680"/>
              <a:gd name="connsiteX9" fmla="*/ 411480 w 411480"/>
              <a:gd name="connsiteY9" fmla="*/ 0 h 1249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1480" h="1249680">
                <a:moveTo>
                  <a:pt x="411480" y="0"/>
                </a:moveTo>
                <a:lnTo>
                  <a:pt x="396240" y="1249680"/>
                </a:lnTo>
                <a:lnTo>
                  <a:pt x="60960" y="1097280"/>
                </a:lnTo>
                <a:lnTo>
                  <a:pt x="228600" y="1005840"/>
                </a:lnTo>
                <a:lnTo>
                  <a:pt x="0" y="746760"/>
                </a:lnTo>
                <a:lnTo>
                  <a:pt x="243840" y="579120"/>
                </a:lnTo>
                <a:lnTo>
                  <a:pt x="30480" y="350520"/>
                </a:lnTo>
                <a:lnTo>
                  <a:pt x="213360" y="198120"/>
                </a:lnTo>
                <a:lnTo>
                  <a:pt x="121920" y="30480"/>
                </a:lnTo>
                <a:lnTo>
                  <a:pt x="41148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p:cNvSpPr/>
          <p:nvPr/>
        </p:nvSpPr>
        <p:spPr>
          <a:xfrm flipH="1">
            <a:off x="1371600" y="1493520"/>
            <a:ext cx="411480" cy="1249680"/>
          </a:xfrm>
          <a:custGeom>
            <a:avLst/>
            <a:gdLst>
              <a:gd name="connsiteX0" fmla="*/ 411480 w 411480"/>
              <a:gd name="connsiteY0" fmla="*/ 0 h 1249680"/>
              <a:gd name="connsiteX1" fmla="*/ 396240 w 411480"/>
              <a:gd name="connsiteY1" fmla="*/ 1249680 h 1249680"/>
              <a:gd name="connsiteX2" fmla="*/ 60960 w 411480"/>
              <a:gd name="connsiteY2" fmla="*/ 1097280 h 1249680"/>
              <a:gd name="connsiteX3" fmla="*/ 228600 w 411480"/>
              <a:gd name="connsiteY3" fmla="*/ 1005840 h 1249680"/>
              <a:gd name="connsiteX4" fmla="*/ 0 w 411480"/>
              <a:gd name="connsiteY4" fmla="*/ 746760 h 1249680"/>
              <a:gd name="connsiteX5" fmla="*/ 243840 w 411480"/>
              <a:gd name="connsiteY5" fmla="*/ 579120 h 1249680"/>
              <a:gd name="connsiteX6" fmla="*/ 30480 w 411480"/>
              <a:gd name="connsiteY6" fmla="*/ 350520 h 1249680"/>
              <a:gd name="connsiteX7" fmla="*/ 213360 w 411480"/>
              <a:gd name="connsiteY7" fmla="*/ 198120 h 1249680"/>
              <a:gd name="connsiteX8" fmla="*/ 121920 w 411480"/>
              <a:gd name="connsiteY8" fmla="*/ 30480 h 1249680"/>
              <a:gd name="connsiteX9" fmla="*/ 411480 w 411480"/>
              <a:gd name="connsiteY9" fmla="*/ 0 h 1249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1480" h="1249680">
                <a:moveTo>
                  <a:pt x="411480" y="0"/>
                </a:moveTo>
                <a:lnTo>
                  <a:pt x="396240" y="1249680"/>
                </a:lnTo>
                <a:lnTo>
                  <a:pt x="60960" y="1097280"/>
                </a:lnTo>
                <a:lnTo>
                  <a:pt x="228600" y="1005840"/>
                </a:lnTo>
                <a:lnTo>
                  <a:pt x="0" y="746760"/>
                </a:lnTo>
                <a:lnTo>
                  <a:pt x="243840" y="579120"/>
                </a:lnTo>
                <a:lnTo>
                  <a:pt x="30480" y="350520"/>
                </a:lnTo>
                <a:lnTo>
                  <a:pt x="213360" y="198120"/>
                </a:lnTo>
                <a:lnTo>
                  <a:pt x="121920" y="30480"/>
                </a:lnTo>
                <a:lnTo>
                  <a:pt x="41148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p:cNvSpPr/>
          <p:nvPr/>
        </p:nvSpPr>
        <p:spPr>
          <a:xfrm>
            <a:off x="1463040" y="411480"/>
            <a:ext cx="6690360" cy="28346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p:cNvSpPr txBox="1"/>
          <p:nvPr/>
        </p:nvSpPr>
        <p:spPr>
          <a:xfrm>
            <a:off x="3383280" y="411480"/>
            <a:ext cx="1221809" cy="369332"/>
          </a:xfrm>
          <a:prstGeom prst="rect">
            <a:avLst/>
          </a:prstGeom>
          <a:noFill/>
        </p:spPr>
        <p:txBody>
          <a:bodyPr wrap="none" rtlCol="0">
            <a:spAutoFit/>
          </a:bodyPr>
          <a:lstStyle/>
          <a:p>
            <a:r>
              <a:rPr lang="en-US" dirty="0" smtClean="0"/>
              <a:t>Phase Shift</a:t>
            </a:r>
            <a:endParaRPr lang="en-US" dirty="0"/>
          </a:p>
        </p:txBody>
      </p:sp>
      <p:sp>
        <p:nvSpPr>
          <p:cNvPr id="46" name="TextBox 45"/>
          <p:cNvSpPr txBox="1"/>
          <p:nvPr/>
        </p:nvSpPr>
        <p:spPr>
          <a:xfrm>
            <a:off x="4937760" y="853440"/>
            <a:ext cx="1545616" cy="369332"/>
          </a:xfrm>
          <a:prstGeom prst="rect">
            <a:avLst/>
          </a:prstGeom>
          <a:noFill/>
        </p:spPr>
        <p:txBody>
          <a:bodyPr wrap="none" rtlCol="0">
            <a:spAutoFit/>
          </a:bodyPr>
          <a:lstStyle/>
          <a:p>
            <a:r>
              <a:rPr lang="en-US" dirty="0" smtClean="0"/>
              <a:t>No Phase Shift</a:t>
            </a:r>
            <a:endParaRPr lang="en-US" dirty="0"/>
          </a:p>
        </p:txBody>
      </p:sp>
      <p:sp>
        <p:nvSpPr>
          <p:cNvPr id="47" name="TextBox 46"/>
          <p:cNvSpPr txBox="1"/>
          <p:nvPr/>
        </p:nvSpPr>
        <p:spPr>
          <a:xfrm>
            <a:off x="7086600" y="1127760"/>
            <a:ext cx="538930" cy="369332"/>
          </a:xfrm>
          <a:prstGeom prst="rect">
            <a:avLst/>
          </a:prstGeom>
          <a:noFill/>
        </p:spPr>
        <p:txBody>
          <a:bodyPr wrap="none" rtlCol="0">
            <a:spAutoFit/>
          </a:bodyPr>
          <a:lstStyle/>
          <a:p>
            <a:r>
              <a:rPr lang="en-US" dirty="0" smtClean="0"/>
              <a:t>n=1</a:t>
            </a:r>
            <a:endParaRPr lang="en-US" dirty="0"/>
          </a:p>
        </p:txBody>
      </p:sp>
      <p:sp>
        <p:nvSpPr>
          <p:cNvPr id="48" name="TextBox 47"/>
          <p:cNvSpPr txBox="1"/>
          <p:nvPr/>
        </p:nvSpPr>
        <p:spPr>
          <a:xfrm>
            <a:off x="7086600" y="2819400"/>
            <a:ext cx="538930" cy="369332"/>
          </a:xfrm>
          <a:prstGeom prst="rect">
            <a:avLst/>
          </a:prstGeom>
          <a:noFill/>
        </p:spPr>
        <p:txBody>
          <a:bodyPr wrap="none" rtlCol="0">
            <a:spAutoFit/>
          </a:bodyPr>
          <a:lstStyle/>
          <a:p>
            <a:r>
              <a:rPr lang="en-US" dirty="0" smtClean="0"/>
              <a:t>n=1</a:t>
            </a:r>
            <a:endParaRPr lang="en-US" dirty="0"/>
          </a:p>
        </p:txBody>
      </p:sp>
      <p:sp>
        <p:nvSpPr>
          <p:cNvPr id="49" name="TextBox 48"/>
          <p:cNvSpPr txBox="1"/>
          <p:nvPr/>
        </p:nvSpPr>
        <p:spPr>
          <a:xfrm>
            <a:off x="7086600" y="2072640"/>
            <a:ext cx="538930" cy="369332"/>
          </a:xfrm>
          <a:prstGeom prst="rect">
            <a:avLst/>
          </a:prstGeom>
          <a:noFill/>
        </p:spPr>
        <p:txBody>
          <a:bodyPr wrap="none" rtlCol="0">
            <a:spAutoFit/>
          </a:bodyPr>
          <a:lstStyle/>
          <a:p>
            <a:r>
              <a:rPr lang="en-US" dirty="0"/>
              <a:t>n</a:t>
            </a:r>
            <a:r>
              <a:rPr lang="en-US" dirty="0" smtClean="0"/>
              <a:t>&gt;1</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49944"/>
            <a:ext cx="8229600" cy="5676220"/>
          </a:xfrm>
        </p:spPr>
        <p:txBody>
          <a:bodyPr/>
          <a:lstStyle/>
          <a:p>
            <a:pPr marL="0" indent="0">
              <a:buNone/>
            </a:pPr>
            <a:r>
              <a:rPr lang="en-US" dirty="0"/>
              <a:t>A thin film of oil (n=1.25) is located on a smooth wet pavement. When viewed perpendicular to the pavement, the film reflects most strongly red light at 640nm  and reflects no blue light at 512nm . </a:t>
            </a:r>
            <a:r>
              <a:rPr lang="en-US"/>
              <a:t>How thick is the oil film?</a:t>
            </a:r>
            <a:endParaRPr lang="en-US" dirty="0"/>
          </a:p>
        </p:txBody>
      </p:sp>
    </p:spTree>
    <p:extLst>
      <p:ext uri="{BB962C8B-B14F-4D97-AF65-F5344CB8AC3E}">
        <p14:creationId xmlns:p14="http://schemas.microsoft.com/office/powerpoint/2010/main" val="31207438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410409" y="3224142"/>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 name="Group 23"/>
          <p:cNvGrpSpPr>
            <a:grpSpLocks/>
          </p:cNvGrpSpPr>
          <p:nvPr/>
        </p:nvGrpSpPr>
        <p:grpSpPr bwMode="auto">
          <a:xfrm>
            <a:off x="-3914774" y="-1114425"/>
            <a:ext cx="8486773" cy="7394575"/>
            <a:chOff x="947057" y="-1"/>
            <a:chExt cx="5573520" cy="5600701"/>
          </a:xfrm>
        </p:grpSpPr>
        <p:sp>
          <p:nvSpPr>
            <p:cNvPr id="20" name="Arc 19"/>
            <p:cNvSpPr/>
            <p:nvPr/>
          </p:nvSpPr>
          <p:spPr>
            <a:xfrm>
              <a:off x="947057" y="-1"/>
              <a:ext cx="5573520" cy="5600701"/>
            </a:xfrm>
            <a:prstGeom prst="arc">
              <a:avLst>
                <a:gd name="adj1" fmla="val 19224137"/>
                <a:gd name="adj2" fmla="val 5740503"/>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2" name="Arc 21"/>
            <p:cNvSpPr/>
            <p:nvPr/>
          </p:nvSpPr>
          <p:spPr>
            <a:xfrm>
              <a:off x="1844699" y="930644"/>
              <a:ext cx="3768364" cy="3722578"/>
            </a:xfrm>
            <a:prstGeom prst="arc">
              <a:avLst>
                <a:gd name="adj1" fmla="val 16954389"/>
                <a:gd name="adj2" fmla="val 5823047"/>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3" name="Arc 22"/>
            <p:cNvSpPr/>
            <p:nvPr/>
          </p:nvSpPr>
          <p:spPr>
            <a:xfrm>
              <a:off x="2906025" y="1811991"/>
              <a:ext cx="1852870" cy="1943051"/>
            </a:xfrm>
            <a:prstGeom prst="arc">
              <a:avLst>
                <a:gd name="adj1" fmla="val 15132351"/>
                <a:gd name="adj2" fmla="val 6529481"/>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3" name="Group 24"/>
          <p:cNvGrpSpPr>
            <a:grpSpLocks/>
          </p:cNvGrpSpPr>
          <p:nvPr/>
        </p:nvGrpSpPr>
        <p:grpSpPr bwMode="auto">
          <a:xfrm flipV="1">
            <a:off x="-3852245" y="546100"/>
            <a:ext cx="8710850" cy="7392988"/>
            <a:chOff x="947056" y="-1"/>
            <a:chExt cx="5845629" cy="5600701"/>
          </a:xfrm>
        </p:grpSpPr>
        <p:sp>
          <p:nvSpPr>
            <p:cNvPr id="26" name="Arc 25"/>
            <p:cNvSpPr/>
            <p:nvPr/>
          </p:nvSpPr>
          <p:spPr>
            <a:xfrm>
              <a:off x="947056" y="-1"/>
              <a:ext cx="5845629" cy="5600701"/>
            </a:xfrm>
            <a:prstGeom prst="arc">
              <a:avLst>
                <a:gd name="adj1" fmla="val 19224137"/>
                <a:gd name="adj2" fmla="val 5740503"/>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7" name="Arc 26"/>
            <p:cNvSpPr/>
            <p:nvPr/>
          </p:nvSpPr>
          <p:spPr>
            <a:xfrm>
              <a:off x="1844700" y="930843"/>
              <a:ext cx="3952342" cy="3723378"/>
            </a:xfrm>
            <a:prstGeom prst="arc">
              <a:avLst>
                <a:gd name="adj1" fmla="val 16954389"/>
                <a:gd name="adj2" fmla="val 5823047"/>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8" name="Arc 27"/>
            <p:cNvSpPr/>
            <p:nvPr/>
          </p:nvSpPr>
          <p:spPr>
            <a:xfrm>
              <a:off x="2906025" y="1812380"/>
              <a:ext cx="1943330" cy="1943468"/>
            </a:xfrm>
            <a:prstGeom prst="arc">
              <a:avLst>
                <a:gd name="adj1" fmla="val 15132351"/>
                <a:gd name="adj2" fmla="val 6529481"/>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4" name="Group 36"/>
          <p:cNvGrpSpPr>
            <a:grpSpLocks/>
          </p:cNvGrpSpPr>
          <p:nvPr/>
        </p:nvGrpSpPr>
        <p:grpSpPr bwMode="auto">
          <a:xfrm>
            <a:off x="200025" y="2166938"/>
            <a:ext cx="571500" cy="638175"/>
            <a:chOff x="1828800" y="1596115"/>
            <a:chExt cx="571500" cy="636814"/>
          </a:xfrm>
        </p:grpSpPr>
        <p:sp>
          <p:nvSpPr>
            <p:cNvPr id="30" name="Rectangle 29"/>
            <p:cNvSpPr/>
            <p:nvPr/>
          </p:nvSpPr>
          <p:spPr>
            <a:xfrm>
              <a:off x="1828800" y="1596115"/>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Trapezoid 31"/>
            <p:cNvSpPr/>
            <p:nvPr/>
          </p:nvSpPr>
          <p:spPr>
            <a:xfrm rot="16200000">
              <a:off x="2001672" y="1820060"/>
              <a:ext cx="587707"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rot="16200000">
              <a:off x="2052007" y="1845459"/>
              <a:ext cx="152075" cy="1444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35"/>
          <p:cNvGrpSpPr>
            <a:grpSpLocks/>
          </p:cNvGrpSpPr>
          <p:nvPr/>
        </p:nvGrpSpPr>
        <p:grpSpPr bwMode="auto">
          <a:xfrm>
            <a:off x="204788" y="3867150"/>
            <a:ext cx="571500" cy="636588"/>
            <a:chOff x="1834243" y="3695700"/>
            <a:chExt cx="571500" cy="636814"/>
          </a:xfrm>
        </p:grpSpPr>
        <p:sp>
          <p:nvSpPr>
            <p:cNvPr id="31" name="Rectangle 30"/>
            <p:cNvSpPr/>
            <p:nvPr/>
          </p:nvSpPr>
          <p:spPr>
            <a:xfrm>
              <a:off x="1834243" y="3695700"/>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rapezoid 33"/>
            <p:cNvSpPr/>
            <p:nvPr/>
          </p:nvSpPr>
          <p:spPr>
            <a:xfrm rot="16200000">
              <a:off x="2000826" y="3927592"/>
              <a:ext cx="587584"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rot="16200000">
              <a:off x="2051703" y="3952992"/>
              <a:ext cx="150867" cy="1444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cxnSp>
        <p:nvCxnSpPr>
          <p:cNvPr id="36" name="Straight Connector 35"/>
          <p:cNvCxnSpPr>
            <a:stCxn id="32" idx="2"/>
          </p:cNvCxnSpPr>
          <p:nvPr/>
        </p:nvCxnSpPr>
        <p:spPr>
          <a:xfrm>
            <a:off x="763588" y="2488406"/>
            <a:ext cx="808037" cy="85486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4" idx="2"/>
          </p:cNvCxnSpPr>
          <p:nvPr/>
        </p:nvCxnSpPr>
        <p:spPr>
          <a:xfrm flipV="1">
            <a:off x="762000" y="3400425"/>
            <a:ext cx="809625" cy="795337"/>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954805" y="3067028"/>
            <a:ext cx="2061783" cy="646331"/>
          </a:xfrm>
          <a:prstGeom prst="rect">
            <a:avLst/>
          </a:prstGeom>
          <a:noFill/>
        </p:spPr>
        <p:txBody>
          <a:bodyPr wrap="none">
            <a:spAutoFit/>
          </a:bodyPr>
          <a:lstStyle/>
          <a:p>
            <a:pPr fontAlgn="auto">
              <a:spcBef>
                <a:spcPts val="0"/>
              </a:spcBef>
              <a:spcAft>
                <a:spcPts val="0"/>
              </a:spcAft>
              <a:defRPr/>
            </a:pPr>
            <a:r>
              <a:rPr lang="en-US" sz="3600" dirty="0" smtClean="0">
                <a:solidFill>
                  <a:schemeClr val="tx1">
                    <a:lumMod val="65000"/>
                    <a:lumOff val="35000"/>
                  </a:schemeClr>
                </a:solidFill>
                <a:latin typeface="+mn-lt"/>
              </a:rPr>
              <a:t>Loud </a:t>
            </a:r>
            <a:r>
              <a:rPr lang="en-US" sz="3600" dirty="0">
                <a:solidFill>
                  <a:schemeClr val="tx1">
                    <a:lumMod val="65000"/>
                    <a:lumOff val="35000"/>
                  </a:schemeClr>
                </a:solidFill>
                <a:latin typeface="+mn-lt"/>
              </a:rPr>
              <a:t>Spot</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610434" y="1909692"/>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 name="Group 23"/>
          <p:cNvGrpSpPr>
            <a:grpSpLocks/>
          </p:cNvGrpSpPr>
          <p:nvPr/>
        </p:nvGrpSpPr>
        <p:grpSpPr bwMode="auto">
          <a:xfrm>
            <a:off x="-3914774" y="-1114425"/>
            <a:ext cx="8486773" cy="7394575"/>
            <a:chOff x="947057" y="-1"/>
            <a:chExt cx="5573520" cy="5600701"/>
          </a:xfrm>
        </p:grpSpPr>
        <p:sp>
          <p:nvSpPr>
            <p:cNvPr id="20" name="Arc 19"/>
            <p:cNvSpPr/>
            <p:nvPr/>
          </p:nvSpPr>
          <p:spPr>
            <a:xfrm>
              <a:off x="947057" y="-1"/>
              <a:ext cx="5573520" cy="5600701"/>
            </a:xfrm>
            <a:prstGeom prst="arc">
              <a:avLst>
                <a:gd name="adj1" fmla="val 19224137"/>
                <a:gd name="adj2" fmla="val 5740503"/>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2" name="Arc 21"/>
            <p:cNvSpPr/>
            <p:nvPr/>
          </p:nvSpPr>
          <p:spPr>
            <a:xfrm>
              <a:off x="1844699" y="930644"/>
              <a:ext cx="3768364" cy="3722578"/>
            </a:xfrm>
            <a:prstGeom prst="arc">
              <a:avLst>
                <a:gd name="adj1" fmla="val 16954389"/>
                <a:gd name="adj2" fmla="val 5823047"/>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3" name="Arc 22"/>
            <p:cNvSpPr/>
            <p:nvPr/>
          </p:nvSpPr>
          <p:spPr>
            <a:xfrm>
              <a:off x="2906025" y="1811991"/>
              <a:ext cx="1852870" cy="1943051"/>
            </a:xfrm>
            <a:prstGeom prst="arc">
              <a:avLst>
                <a:gd name="adj1" fmla="val 15132351"/>
                <a:gd name="adj2" fmla="val 6529481"/>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3" name="Group 24"/>
          <p:cNvGrpSpPr>
            <a:grpSpLocks/>
          </p:cNvGrpSpPr>
          <p:nvPr/>
        </p:nvGrpSpPr>
        <p:grpSpPr bwMode="auto">
          <a:xfrm flipV="1">
            <a:off x="-3852245" y="546100"/>
            <a:ext cx="8710850" cy="7392988"/>
            <a:chOff x="947056" y="-1"/>
            <a:chExt cx="5845629" cy="5600701"/>
          </a:xfrm>
        </p:grpSpPr>
        <p:sp>
          <p:nvSpPr>
            <p:cNvPr id="26" name="Arc 25"/>
            <p:cNvSpPr/>
            <p:nvPr/>
          </p:nvSpPr>
          <p:spPr>
            <a:xfrm>
              <a:off x="947056" y="-1"/>
              <a:ext cx="5845629" cy="5600701"/>
            </a:xfrm>
            <a:prstGeom prst="arc">
              <a:avLst>
                <a:gd name="adj1" fmla="val 19224137"/>
                <a:gd name="adj2" fmla="val 5740503"/>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7" name="Arc 26"/>
            <p:cNvSpPr/>
            <p:nvPr/>
          </p:nvSpPr>
          <p:spPr>
            <a:xfrm>
              <a:off x="1844700" y="930843"/>
              <a:ext cx="3952342" cy="3723378"/>
            </a:xfrm>
            <a:prstGeom prst="arc">
              <a:avLst>
                <a:gd name="adj1" fmla="val 16954389"/>
                <a:gd name="adj2" fmla="val 5823047"/>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8" name="Arc 27"/>
            <p:cNvSpPr/>
            <p:nvPr/>
          </p:nvSpPr>
          <p:spPr>
            <a:xfrm>
              <a:off x="2906025" y="1812380"/>
              <a:ext cx="1943330" cy="1943468"/>
            </a:xfrm>
            <a:prstGeom prst="arc">
              <a:avLst>
                <a:gd name="adj1" fmla="val 15132351"/>
                <a:gd name="adj2" fmla="val 6529481"/>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4" name="Group 36"/>
          <p:cNvGrpSpPr>
            <a:grpSpLocks/>
          </p:cNvGrpSpPr>
          <p:nvPr/>
        </p:nvGrpSpPr>
        <p:grpSpPr bwMode="auto">
          <a:xfrm>
            <a:off x="200025" y="2166938"/>
            <a:ext cx="571500" cy="638175"/>
            <a:chOff x="1828800" y="1596115"/>
            <a:chExt cx="571500" cy="636814"/>
          </a:xfrm>
        </p:grpSpPr>
        <p:sp>
          <p:nvSpPr>
            <p:cNvPr id="30" name="Rectangle 29"/>
            <p:cNvSpPr/>
            <p:nvPr/>
          </p:nvSpPr>
          <p:spPr>
            <a:xfrm>
              <a:off x="1828800" y="1596115"/>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Trapezoid 31"/>
            <p:cNvSpPr/>
            <p:nvPr/>
          </p:nvSpPr>
          <p:spPr>
            <a:xfrm rot="16200000">
              <a:off x="2001672" y="1820060"/>
              <a:ext cx="587707"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rot="16200000">
              <a:off x="2052007" y="1845459"/>
              <a:ext cx="152075" cy="1444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35"/>
          <p:cNvGrpSpPr>
            <a:grpSpLocks/>
          </p:cNvGrpSpPr>
          <p:nvPr/>
        </p:nvGrpSpPr>
        <p:grpSpPr bwMode="auto">
          <a:xfrm>
            <a:off x="204788" y="3867150"/>
            <a:ext cx="571500" cy="636588"/>
            <a:chOff x="1834243" y="3695700"/>
            <a:chExt cx="571500" cy="636814"/>
          </a:xfrm>
        </p:grpSpPr>
        <p:sp>
          <p:nvSpPr>
            <p:cNvPr id="31" name="Rectangle 30"/>
            <p:cNvSpPr/>
            <p:nvPr/>
          </p:nvSpPr>
          <p:spPr>
            <a:xfrm>
              <a:off x="1834243" y="3695700"/>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rapezoid 33"/>
            <p:cNvSpPr/>
            <p:nvPr/>
          </p:nvSpPr>
          <p:spPr>
            <a:xfrm rot="16200000">
              <a:off x="2000826" y="3927592"/>
              <a:ext cx="587584"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rot="16200000">
              <a:off x="2051703" y="3952992"/>
              <a:ext cx="150867" cy="1444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cxnSp>
        <p:nvCxnSpPr>
          <p:cNvPr id="36" name="Straight Connector 35"/>
          <p:cNvCxnSpPr>
            <a:stCxn id="32" idx="2"/>
          </p:cNvCxnSpPr>
          <p:nvPr/>
        </p:nvCxnSpPr>
        <p:spPr>
          <a:xfrm flipV="1">
            <a:off x="763588" y="2088107"/>
            <a:ext cx="1010621" cy="40029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4" idx="2"/>
          </p:cNvCxnSpPr>
          <p:nvPr/>
        </p:nvCxnSpPr>
        <p:spPr>
          <a:xfrm flipV="1">
            <a:off x="762000" y="2115403"/>
            <a:ext cx="998561" cy="208035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097680" y="2066903"/>
            <a:ext cx="2061783" cy="646331"/>
          </a:xfrm>
          <a:prstGeom prst="rect">
            <a:avLst/>
          </a:prstGeom>
          <a:noFill/>
        </p:spPr>
        <p:txBody>
          <a:bodyPr wrap="none">
            <a:spAutoFit/>
          </a:bodyPr>
          <a:lstStyle/>
          <a:p>
            <a:pPr fontAlgn="auto">
              <a:spcBef>
                <a:spcPts val="0"/>
              </a:spcBef>
              <a:spcAft>
                <a:spcPts val="0"/>
              </a:spcAft>
              <a:defRPr/>
            </a:pPr>
            <a:r>
              <a:rPr lang="en-US" sz="3600" dirty="0" smtClean="0">
                <a:solidFill>
                  <a:schemeClr val="tx1">
                    <a:lumMod val="65000"/>
                    <a:lumOff val="35000"/>
                  </a:schemeClr>
                </a:solidFill>
                <a:latin typeface="+mn-lt"/>
              </a:rPr>
              <a:t>Loud </a:t>
            </a:r>
            <a:r>
              <a:rPr lang="en-US" sz="3600" dirty="0">
                <a:solidFill>
                  <a:schemeClr val="tx1">
                    <a:lumMod val="65000"/>
                    <a:lumOff val="35000"/>
                  </a:schemeClr>
                </a:solidFill>
                <a:latin typeface="+mn-lt"/>
              </a:rPr>
              <a:t>Spot</a:t>
            </a:r>
          </a:p>
        </p:txBody>
      </p:sp>
      <p:cxnSp>
        <p:nvCxnSpPr>
          <p:cNvPr id="58" name="Straight Arrow Connector 57"/>
          <p:cNvCxnSpPr/>
          <p:nvPr/>
        </p:nvCxnSpPr>
        <p:spPr>
          <a:xfrm flipV="1">
            <a:off x="846446" y="3234519"/>
            <a:ext cx="518330" cy="1036520"/>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584714" name="TextBox 62"/>
          <p:cNvSpPr txBox="1">
            <a:spLocks noChangeArrowheads="1"/>
          </p:cNvSpPr>
          <p:nvPr/>
        </p:nvSpPr>
        <p:spPr bwMode="auto">
          <a:xfrm>
            <a:off x="1158522" y="3648576"/>
            <a:ext cx="3606800" cy="1384300"/>
          </a:xfrm>
          <a:prstGeom prst="rect">
            <a:avLst/>
          </a:prstGeom>
          <a:noFill/>
          <a:ln w="9525">
            <a:noFill/>
            <a:miter lim="800000"/>
            <a:headEnd/>
            <a:tailEnd/>
          </a:ln>
        </p:spPr>
        <p:txBody>
          <a:bodyPr>
            <a:spAutoFit/>
          </a:bodyPr>
          <a:lstStyle/>
          <a:p>
            <a:r>
              <a:rPr lang="en-US" sz="2800" dirty="0" smtClean="0"/>
              <a:t>Full wavelength </a:t>
            </a:r>
            <a:r>
              <a:rPr lang="en-US" sz="2800" dirty="0"/>
              <a:t>farther from the green wave center</a:t>
            </a: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Oval 61"/>
          <p:cNvSpPr/>
          <p:nvPr/>
        </p:nvSpPr>
        <p:spPr>
          <a:xfrm>
            <a:off x="1610434" y="1909692"/>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2" name="Group 23"/>
          <p:cNvGrpSpPr>
            <a:grpSpLocks/>
          </p:cNvGrpSpPr>
          <p:nvPr/>
        </p:nvGrpSpPr>
        <p:grpSpPr bwMode="auto">
          <a:xfrm>
            <a:off x="-3914774" y="-1114425"/>
            <a:ext cx="8486773" cy="7394575"/>
            <a:chOff x="947057" y="-1"/>
            <a:chExt cx="5573520" cy="5600701"/>
          </a:xfrm>
        </p:grpSpPr>
        <p:sp>
          <p:nvSpPr>
            <p:cNvPr id="20" name="Arc 19"/>
            <p:cNvSpPr/>
            <p:nvPr/>
          </p:nvSpPr>
          <p:spPr>
            <a:xfrm>
              <a:off x="947057" y="-1"/>
              <a:ext cx="5573520" cy="5600701"/>
            </a:xfrm>
            <a:prstGeom prst="arc">
              <a:avLst>
                <a:gd name="adj1" fmla="val 19224137"/>
                <a:gd name="adj2" fmla="val 5740503"/>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2" name="Arc 21"/>
            <p:cNvSpPr/>
            <p:nvPr/>
          </p:nvSpPr>
          <p:spPr>
            <a:xfrm>
              <a:off x="1844699" y="930644"/>
              <a:ext cx="3768364" cy="3722578"/>
            </a:xfrm>
            <a:prstGeom prst="arc">
              <a:avLst>
                <a:gd name="adj1" fmla="val 16954389"/>
                <a:gd name="adj2" fmla="val 5823047"/>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3" name="Arc 22"/>
            <p:cNvSpPr/>
            <p:nvPr/>
          </p:nvSpPr>
          <p:spPr>
            <a:xfrm>
              <a:off x="2906025" y="1811991"/>
              <a:ext cx="1852870" cy="1943051"/>
            </a:xfrm>
            <a:prstGeom prst="arc">
              <a:avLst>
                <a:gd name="adj1" fmla="val 15132351"/>
                <a:gd name="adj2" fmla="val 6529481"/>
              </a:avLst>
            </a:prstGeom>
            <a:ln w="25400">
              <a:solidFill>
                <a:srgbClr val="FF000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3" name="Group 24"/>
          <p:cNvGrpSpPr>
            <a:grpSpLocks/>
          </p:cNvGrpSpPr>
          <p:nvPr/>
        </p:nvGrpSpPr>
        <p:grpSpPr bwMode="auto">
          <a:xfrm flipV="1">
            <a:off x="-3852245" y="546100"/>
            <a:ext cx="8710850" cy="7392988"/>
            <a:chOff x="947056" y="-1"/>
            <a:chExt cx="5845629" cy="5600701"/>
          </a:xfrm>
        </p:grpSpPr>
        <p:sp>
          <p:nvSpPr>
            <p:cNvPr id="26" name="Arc 25"/>
            <p:cNvSpPr/>
            <p:nvPr/>
          </p:nvSpPr>
          <p:spPr>
            <a:xfrm>
              <a:off x="947056" y="-1"/>
              <a:ext cx="5845629" cy="5600701"/>
            </a:xfrm>
            <a:prstGeom prst="arc">
              <a:avLst>
                <a:gd name="adj1" fmla="val 19224137"/>
                <a:gd name="adj2" fmla="val 5740503"/>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7" name="Arc 26"/>
            <p:cNvSpPr/>
            <p:nvPr/>
          </p:nvSpPr>
          <p:spPr>
            <a:xfrm>
              <a:off x="1844700" y="930843"/>
              <a:ext cx="3952342" cy="3723378"/>
            </a:xfrm>
            <a:prstGeom prst="arc">
              <a:avLst>
                <a:gd name="adj1" fmla="val 16954389"/>
                <a:gd name="adj2" fmla="val 5823047"/>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28" name="Arc 27"/>
            <p:cNvSpPr/>
            <p:nvPr/>
          </p:nvSpPr>
          <p:spPr>
            <a:xfrm>
              <a:off x="2906025" y="1812380"/>
              <a:ext cx="1943330" cy="1943468"/>
            </a:xfrm>
            <a:prstGeom prst="arc">
              <a:avLst>
                <a:gd name="adj1" fmla="val 15132351"/>
                <a:gd name="adj2" fmla="val 6529481"/>
              </a:avLst>
            </a:prstGeom>
            <a:ln w="25400">
              <a:solidFill>
                <a:srgbClr val="00B050"/>
              </a:solidFill>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grpSp>
      <p:grpSp>
        <p:nvGrpSpPr>
          <p:cNvPr id="4" name="Group 36"/>
          <p:cNvGrpSpPr>
            <a:grpSpLocks/>
          </p:cNvGrpSpPr>
          <p:nvPr/>
        </p:nvGrpSpPr>
        <p:grpSpPr bwMode="auto">
          <a:xfrm>
            <a:off x="200025" y="2166938"/>
            <a:ext cx="571500" cy="638175"/>
            <a:chOff x="1828800" y="1596115"/>
            <a:chExt cx="571500" cy="636814"/>
          </a:xfrm>
        </p:grpSpPr>
        <p:sp>
          <p:nvSpPr>
            <p:cNvPr id="30" name="Rectangle 29"/>
            <p:cNvSpPr/>
            <p:nvPr/>
          </p:nvSpPr>
          <p:spPr>
            <a:xfrm>
              <a:off x="1828800" y="1596115"/>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2" name="Trapezoid 31"/>
            <p:cNvSpPr/>
            <p:nvPr/>
          </p:nvSpPr>
          <p:spPr>
            <a:xfrm rot="16200000">
              <a:off x="2001672" y="1820060"/>
              <a:ext cx="587707"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3" name="Rectangle 32"/>
            <p:cNvSpPr/>
            <p:nvPr/>
          </p:nvSpPr>
          <p:spPr>
            <a:xfrm rot="16200000">
              <a:off x="2052007" y="1845459"/>
              <a:ext cx="152075" cy="1444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grpSp>
        <p:nvGrpSpPr>
          <p:cNvPr id="5" name="Group 35"/>
          <p:cNvGrpSpPr>
            <a:grpSpLocks/>
          </p:cNvGrpSpPr>
          <p:nvPr/>
        </p:nvGrpSpPr>
        <p:grpSpPr bwMode="auto">
          <a:xfrm>
            <a:off x="204788" y="3867150"/>
            <a:ext cx="571500" cy="636588"/>
            <a:chOff x="1834243" y="3695700"/>
            <a:chExt cx="571500" cy="636814"/>
          </a:xfrm>
        </p:grpSpPr>
        <p:sp>
          <p:nvSpPr>
            <p:cNvPr id="31" name="Rectangle 30"/>
            <p:cNvSpPr/>
            <p:nvPr/>
          </p:nvSpPr>
          <p:spPr>
            <a:xfrm>
              <a:off x="1834243" y="3695700"/>
              <a:ext cx="571500" cy="636814"/>
            </a:xfrm>
            <a:prstGeom prst="rect">
              <a:avLst/>
            </a:prstGeom>
            <a:solidFill>
              <a:schemeClr val="bg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4" name="Trapezoid 33"/>
            <p:cNvSpPr/>
            <p:nvPr/>
          </p:nvSpPr>
          <p:spPr>
            <a:xfrm rot="16200000">
              <a:off x="2000826" y="3927592"/>
              <a:ext cx="587584" cy="193675"/>
            </a:xfrm>
            <a:prstGeom prst="trapezoid">
              <a:avLst>
                <a:gd name="adj" fmla="val 113746"/>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5" name="Rectangle 34"/>
            <p:cNvSpPr/>
            <p:nvPr/>
          </p:nvSpPr>
          <p:spPr>
            <a:xfrm rot="16200000">
              <a:off x="2051703" y="3952992"/>
              <a:ext cx="150867" cy="144463"/>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cxnSp>
        <p:nvCxnSpPr>
          <p:cNvPr id="36" name="Straight Connector 35"/>
          <p:cNvCxnSpPr>
            <a:stCxn id="32" idx="2"/>
          </p:cNvCxnSpPr>
          <p:nvPr/>
        </p:nvCxnSpPr>
        <p:spPr>
          <a:xfrm flipV="1">
            <a:off x="763588" y="2088107"/>
            <a:ext cx="1010621" cy="40029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1" name="Straight Connector 40"/>
          <p:cNvCxnSpPr>
            <a:stCxn id="34" idx="2"/>
          </p:cNvCxnSpPr>
          <p:nvPr/>
        </p:nvCxnSpPr>
        <p:spPr>
          <a:xfrm flipV="1">
            <a:off x="762000" y="2115403"/>
            <a:ext cx="998561" cy="208035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725477" y="1630175"/>
            <a:ext cx="2242922" cy="646331"/>
          </a:xfrm>
          <a:prstGeom prst="rect">
            <a:avLst/>
          </a:prstGeom>
          <a:noFill/>
        </p:spPr>
        <p:txBody>
          <a:bodyPr wrap="none">
            <a:spAutoFit/>
          </a:bodyPr>
          <a:lstStyle/>
          <a:p>
            <a:pPr fontAlgn="auto">
              <a:spcBef>
                <a:spcPts val="0"/>
              </a:spcBef>
              <a:spcAft>
                <a:spcPts val="0"/>
              </a:spcAft>
              <a:defRPr/>
            </a:pPr>
            <a:r>
              <a:rPr lang="en-US" sz="3600" dirty="0" smtClean="0">
                <a:solidFill>
                  <a:schemeClr val="tx1">
                    <a:lumMod val="65000"/>
                    <a:lumOff val="35000"/>
                  </a:schemeClr>
                </a:solidFill>
                <a:latin typeface="+mn-lt"/>
              </a:rPr>
              <a:t>Loud Spots</a:t>
            </a:r>
            <a:endParaRPr lang="en-US" sz="3600" dirty="0">
              <a:solidFill>
                <a:schemeClr val="tx1">
                  <a:lumMod val="65000"/>
                  <a:lumOff val="35000"/>
                </a:schemeClr>
              </a:solidFill>
              <a:latin typeface="+mn-lt"/>
            </a:endParaRPr>
          </a:p>
        </p:txBody>
      </p:sp>
      <p:sp>
        <p:nvSpPr>
          <p:cNvPr id="24" name="Oval 23"/>
          <p:cNvSpPr/>
          <p:nvPr/>
        </p:nvSpPr>
        <p:spPr>
          <a:xfrm>
            <a:off x="2349688" y="820146"/>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5" name="Oval 24"/>
          <p:cNvSpPr/>
          <p:nvPr/>
        </p:nvSpPr>
        <p:spPr>
          <a:xfrm>
            <a:off x="2010769" y="1381979"/>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8" name="Oval 37"/>
          <p:cNvSpPr/>
          <p:nvPr/>
        </p:nvSpPr>
        <p:spPr>
          <a:xfrm>
            <a:off x="2777318" y="224195"/>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39" name="Oval 38"/>
          <p:cNvSpPr/>
          <p:nvPr/>
        </p:nvSpPr>
        <p:spPr>
          <a:xfrm>
            <a:off x="2929718" y="3062645"/>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0" name="Oval 39"/>
          <p:cNvSpPr/>
          <p:nvPr/>
        </p:nvSpPr>
        <p:spPr>
          <a:xfrm>
            <a:off x="1453343" y="3243620"/>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2" name="Oval 41"/>
          <p:cNvSpPr/>
          <p:nvPr/>
        </p:nvSpPr>
        <p:spPr>
          <a:xfrm>
            <a:off x="4377518" y="2681645"/>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3" name="Oval 42"/>
          <p:cNvSpPr/>
          <p:nvPr/>
        </p:nvSpPr>
        <p:spPr>
          <a:xfrm>
            <a:off x="2158193" y="3119795"/>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5" name="Oval 44"/>
          <p:cNvSpPr/>
          <p:nvPr/>
        </p:nvSpPr>
        <p:spPr>
          <a:xfrm>
            <a:off x="3625043" y="2900720"/>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6" name="Oval 45"/>
          <p:cNvSpPr/>
          <p:nvPr/>
        </p:nvSpPr>
        <p:spPr>
          <a:xfrm>
            <a:off x="1705684" y="4462392"/>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7" name="Oval 46"/>
          <p:cNvSpPr/>
          <p:nvPr/>
        </p:nvSpPr>
        <p:spPr>
          <a:xfrm>
            <a:off x="2902138" y="5258796"/>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8" name="Oval 47"/>
          <p:cNvSpPr/>
          <p:nvPr/>
        </p:nvSpPr>
        <p:spPr>
          <a:xfrm>
            <a:off x="2363194" y="4849079"/>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9" name="Oval 48"/>
          <p:cNvSpPr/>
          <p:nvPr/>
        </p:nvSpPr>
        <p:spPr>
          <a:xfrm>
            <a:off x="3529793" y="5691545"/>
            <a:ext cx="338493" cy="342189"/>
          </a:xfrm>
          <a:prstGeom prst="ellipse">
            <a:avLst/>
          </a:prstGeom>
          <a:solidFill>
            <a:schemeClr val="bg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805</TotalTime>
  <Words>93</Words>
  <Application>Microsoft Office PowerPoint</Application>
  <PresentationFormat>On-screen Show (4:3)</PresentationFormat>
  <Paragraphs>20</Paragraphs>
  <Slides>14</Slides>
  <Notes>2</Notes>
  <HiddenSlides>0</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14</vt:i4>
      </vt:variant>
    </vt:vector>
  </HeadingPairs>
  <TitlesOfParts>
    <vt:vector size="16" baseType="lpstr">
      <vt:lpstr>Office Theme</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of Beats</vt:lpstr>
      <vt:lpstr>PowerPoint Presentation</vt:lpstr>
    </vt:vector>
  </TitlesOfParts>
  <Company>BYU-Idaho</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rtlines</cp:lastModifiedBy>
  <cp:revision>14</cp:revision>
  <dcterms:created xsi:type="dcterms:W3CDTF">2011-09-23T00:44:42Z</dcterms:created>
  <dcterms:modified xsi:type="dcterms:W3CDTF">2015-05-07T21:16:36Z</dcterms:modified>
</cp:coreProperties>
</file>