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164" r:id="rId2"/>
    <p:sldId id="1440" r:id="rId3"/>
    <p:sldId id="1165" r:id="rId4"/>
    <p:sldId id="265" r:id="rId5"/>
    <p:sldId id="1166" r:id="rId6"/>
    <p:sldId id="269" r:id="rId7"/>
    <p:sldId id="1167" r:id="rId8"/>
    <p:sldId id="267" r:id="rId9"/>
    <p:sldId id="268" r:id="rId10"/>
    <p:sldId id="1439" r:id="rId11"/>
    <p:sldId id="259" r:id="rId12"/>
    <p:sldId id="260" r:id="rId13"/>
    <p:sldId id="261" r:id="rId14"/>
    <p:sldId id="1168" r:id="rId15"/>
    <p:sldId id="785" r:id="rId16"/>
    <p:sldId id="1318" r:id="rId17"/>
    <p:sldId id="1442" r:id="rId18"/>
    <p:sldId id="1443" r:id="rId19"/>
    <p:sldId id="144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2FAC65-0189-436D-8148-A415797AC138}" v="1" dt="2023-11-11T19:28:22.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80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662FAC65-0189-436D-8148-A415797AC138}"/>
    <pc:docChg chg="custSel addSld modSld sldOrd">
      <pc:chgData name="Lines, Todd" userId="afaf7c3a-e8aa-4568-882a-02ad8f9e19b0" providerId="ADAL" clId="{662FAC65-0189-436D-8148-A415797AC138}" dt="2023-11-14T17:34:08.727" v="539" actId="22"/>
      <pc:docMkLst>
        <pc:docMk/>
      </pc:docMkLst>
      <pc:sldChg chg="modSp add mod ord">
        <pc:chgData name="Lines, Todd" userId="afaf7c3a-e8aa-4568-882a-02ad8f9e19b0" providerId="ADAL" clId="{662FAC65-0189-436D-8148-A415797AC138}" dt="2023-11-11T19:53:16.086" v="531" actId="1076"/>
        <pc:sldMkLst>
          <pc:docMk/>
          <pc:sldMk cId="0" sldId="785"/>
        </pc:sldMkLst>
        <pc:spChg chg="mod">
          <ac:chgData name="Lines, Todd" userId="afaf7c3a-e8aa-4568-882a-02ad8f9e19b0" providerId="ADAL" clId="{662FAC65-0189-436D-8148-A415797AC138}" dt="2023-11-11T19:53:16.086" v="531" actId="1076"/>
          <ac:spMkLst>
            <pc:docMk/>
            <pc:sldMk cId="0" sldId="785"/>
            <ac:spMk id="1560585" creationId="{00000000-0000-0000-0000-000000000000}"/>
          </ac:spMkLst>
        </pc:spChg>
      </pc:sldChg>
      <pc:sldChg chg="add ord">
        <pc:chgData name="Lines, Todd" userId="afaf7c3a-e8aa-4568-882a-02ad8f9e19b0" providerId="ADAL" clId="{662FAC65-0189-436D-8148-A415797AC138}" dt="2023-11-11T19:28:35.171" v="2"/>
        <pc:sldMkLst>
          <pc:docMk/>
          <pc:sldMk cId="0" sldId="1164"/>
        </pc:sldMkLst>
      </pc:sldChg>
      <pc:sldChg chg="add ord">
        <pc:chgData name="Lines, Todd" userId="afaf7c3a-e8aa-4568-882a-02ad8f9e19b0" providerId="ADAL" clId="{662FAC65-0189-436D-8148-A415797AC138}" dt="2023-11-11T19:31:59.921" v="4"/>
        <pc:sldMkLst>
          <pc:docMk/>
          <pc:sldMk cId="0" sldId="1165"/>
        </pc:sldMkLst>
      </pc:sldChg>
      <pc:sldChg chg="add ord">
        <pc:chgData name="Lines, Todd" userId="afaf7c3a-e8aa-4568-882a-02ad8f9e19b0" providerId="ADAL" clId="{662FAC65-0189-436D-8148-A415797AC138}" dt="2023-11-11T19:38:31.899" v="522"/>
        <pc:sldMkLst>
          <pc:docMk/>
          <pc:sldMk cId="0" sldId="1166"/>
        </pc:sldMkLst>
      </pc:sldChg>
      <pc:sldChg chg="add ord">
        <pc:chgData name="Lines, Todd" userId="afaf7c3a-e8aa-4568-882a-02ad8f9e19b0" providerId="ADAL" clId="{662FAC65-0189-436D-8148-A415797AC138}" dt="2023-11-11T19:43:27.025" v="524"/>
        <pc:sldMkLst>
          <pc:docMk/>
          <pc:sldMk cId="0" sldId="1167"/>
        </pc:sldMkLst>
      </pc:sldChg>
      <pc:sldChg chg="add ord">
        <pc:chgData name="Lines, Todd" userId="afaf7c3a-e8aa-4568-882a-02ad8f9e19b0" providerId="ADAL" clId="{662FAC65-0189-436D-8148-A415797AC138}" dt="2023-11-11T19:53:08.398" v="530"/>
        <pc:sldMkLst>
          <pc:docMk/>
          <pc:sldMk cId="0" sldId="1168"/>
        </pc:sldMkLst>
      </pc:sldChg>
      <pc:sldChg chg="add">
        <pc:chgData name="Lines, Todd" userId="afaf7c3a-e8aa-4568-882a-02ad8f9e19b0" providerId="ADAL" clId="{662FAC65-0189-436D-8148-A415797AC138}" dt="2023-11-11T19:28:22.526" v="0"/>
        <pc:sldMkLst>
          <pc:docMk/>
          <pc:sldMk cId="0" sldId="1318"/>
        </pc:sldMkLst>
      </pc:sldChg>
      <pc:sldChg chg="add ord">
        <pc:chgData name="Lines, Todd" userId="afaf7c3a-e8aa-4568-882a-02ad8f9e19b0" providerId="ADAL" clId="{662FAC65-0189-436D-8148-A415797AC138}" dt="2023-11-11T19:51:44.237" v="528"/>
        <pc:sldMkLst>
          <pc:docMk/>
          <pc:sldMk cId="3007205622" sldId="1439"/>
        </pc:sldMkLst>
      </pc:sldChg>
      <pc:sldChg chg="modSp new mod">
        <pc:chgData name="Lines, Todd" userId="afaf7c3a-e8aa-4568-882a-02ad8f9e19b0" providerId="ADAL" clId="{662FAC65-0189-436D-8148-A415797AC138}" dt="2023-11-11T19:35:31.898" v="520" actId="20577"/>
        <pc:sldMkLst>
          <pc:docMk/>
          <pc:sldMk cId="743479051" sldId="1440"/>
        </pc:sldMkLst>
        <pc:spChg chg="mod">
          <ac:chgData name="Lines, Todd" userId="afaf7c3a-e8aa-4568-882a-02ad8f9e19b0" providerId="ADAL" clId="{662FAC65-0189-436D-8148-A415797AC138}" dt="2023-11-11T19:32:13.694" v="13" actId="20577"/>
          <ac:spMkLst>
            <pc:docMk/>
            <pc:sldMk cId="743479051" sldId="1440"/>
            <ac:spMk id="2" creationId="{0551FCBA-E394-7DDD-C0D1-FB9205FFF3F3}"/>
          </ac:spMkLst>
        </pc:spChg>
        <pc:spChg chg="mod">
          <ac:chgData name="Lines, Todd" userId="afaf7c3a-e8aa-4568-882a-02ad8f9e19b0" providerId="ADAL" clId="{662FAC65-0189-436D-8148-A415797AC138}" dt="2023-11-11T19:35:31.898" v="520" actId="20577"/>
          <ac:spMkLst>
            <pc:docMk/>
            <pc:sldMk cId="743479051" sldId="1440"/>
            <ac:spMk id="3" creationId="{FC8EDCBA-3552-7B68-64F5-3692F67D4E06}"/>
          </ac:spMkLst>
        </pc:spChg>
      </pc:sldChg>
      <pc:sldChg chg="addSp delSp new mod">
        <pc:chgData name="Lines, Todd" userId="afaf7c3a-e8aa-4568-882a-02ad8f9e19b0" providerId="ADAL" clId="{662FAC65-0189-436D-8148-A415797AC138}" dt="2023-11-14T17:32:50.951" v="535" actId="478"/>
        <pc:sldMkLst>
          <pc:docMk/>
          <pc:sldMk cId="3770458863" sldId="1441"/>
        </pc:sldMkLst>
        <pc:spChg chg="del">
          <ac:chgData name="Lines, Todd" userId="afaf7c3a-e8aa-4568-882a-02ad8f9e19b0" providerId="ADAL" clId="{662FAC65-0189-436D-8148-A415797AC138}" dt="2023-11-14T17:32:50.951" v="535" actId="478"/>
          <ac:spMkLst>
            <pc:docMk/>
            <pc:sldMk cId="3770458863" sldId="1441"/>
            <ac:spMk id="2" creationId="{FB604045-0913-C708-DC5B-C3540F7D1672}"/>
          </ac:spMkLst>
        </pc:spChg>
        <pc:spChg chg="del">
          <ac:chgData name="Lines, Todd" userId="afaf7c3a-e8aa-4568-882a-02ad8f9e19b0" providerId="ADAL" clId="{662FAC65-0189-436D-8148-A415797AC138}" dt="2023-11-14T17:32:46.904" v="534" actId="478"/>
          <ac:spMkLst>
            <pc:docMk/>
            <pc:sldMk cId="3770458863" sldId="1441"/>
            <ac:spMk id="3" creationId="{1CE1E0D7-54AD-9E16-562E-AB5DEE7F2564}"/>
          </ac:spMkLst>
        </pc:spChg>
        <pc:picChg chg="add">
          <ac:chgData name="Lines, Todd" userId="afaf7c3a-e8aa-4568-882a-02ad8f9e19b0" providerId="ADAL" clId="{662FAC65-0189-436D-8148-A415797AC138}" dt="2023-11-14T17:32:41.602" v="533" actId="22"/>
          <ac:picMkLst>
            <pc:docMk/>
            <pc:sldMk cId="3770458863" sldId="1441"/>
            <ac:picMk id="5" creationId="{6CF1B837-2C95-8F54-F938-A3C21FDE1393}"/>
          </ac:picMkLst>
        </pc:picChg>
      </pc:sldChg>
      <pc:sldChg chg="addSp new mod">
        <pc:chgData name="Lines, Todd" userId="afaf7c3a-e8aa-4568-882a-02ad8f9e19b0" providerId="ADAL" clId="{662FAC65-0189-436D-8148-A415797AC138}" dt="2023-11-14T17:33:57.176" v="537" actId="22"/>
        <pc:sldMkLst>
          <pc:docMk/>
          <pc:sldMk cId="3452187060" sldId="1442"/>
        </pc:sldMkLst>
        <pc:picChg chg="add">
          <ac:chgData name="Lines, Todd" userId="afaf7c3a-e8aa-4568-882a-02ad8f9e19b0" providerId="ADAL" clId="{662FAC65-0189-436D-8148-A415797AC138}" dt="2023-11-14T17:33:57.176" v="537" actId="22"/>
          <ac:picMkLst>
            <pc:docMk/>
            <pc:sldMk cId="3452187060" sldId="1442"/>
            <ac:picMk id="5" creationId="{FA6FBA52-D007-A081-4D30-7B8228119B89}"/>
          </ac:picMkLst>
        </pc:picChg>
      </pc:sldChg>
      <pc:sldChg chg="addSp new mod">
        <pc:chgData name="Lines, Todd" userId="afaf7c3a-e8aa-4568-882a-02ad8f9e19b0" providerId="ADAL" clId="{662FAC65-0189-436D-8148-A415797AC138}" dt="2023-11-14T17:34:08.727" v="539" actId="22"/>
        <pc:sldMkLst>
          <pc:docMk/>
          <pc:sldMk cId="3828300500" sldId="1443"/>
        </pc:sldMkLst>
        <pc:picChg chg="add">
          <ac:chgData name="Lines, Todd" userId="afaf7c3a-e8aa-4568-882a-02ad8f9e19b0" providerId="ADAL" clId="{662FAC65-0189-436D-8148-A415797AC138}" dt="2023-11-14T17:34:08.727" v="539" actId="22"/>
          <ac:picMkLst>
            <pc:docMk/>
            <pc:sldMk cId="3828300500" sldId="1443"/>
            <ac:picMk id="5" creationId="{605FCD64-3799-C8F4-15F5-6A6DA70545C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C16A9-9764-4C88-BFD5-BF9F569572D5}" type="datetimeFigureOut">
              <a:rPr lang="en-US" smtClean="0"/>
              <a:t>11/14/2023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B4B2-5F1E-4881-810A-9DB2EE1C939E}" type="slidenum">
              <a:rPr lang="en-US" smtClean="0"/>
              <a:t>‹#›</a:t>
            </a:fld>
            <a:endParaRPr lang="en-US"/>
          </a:p>
        </p:txBody>
      </p:sp>
    </p:spTree>
    <p:extLst>
      <p:ext uri="{BB962C8B-B14F-4D97-AF65-F5344CB8AC3E}">
        <p14:creationId xmlns:p14="http://schemas.microsoft.com/office/powerpoint/2010/main" val="6199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B37F1DC-EC92-4987-8D65-67E7641C3D1B}" type="slidenum">
              <a:rPr lang="en-US"/>
              <a:pPr/>
              <a:t>14</a:t>
            </a:fld>
            <a:endParaRPr lang="en-US"/>
          </a:p>
        </p:txBody>
      </p:sp>
      <p:sp>
        <p:nvSpPr>
          <p:cNvPr id="1559554" name="Rectangle 2"/>
          <p:cNvSpPr>
            <a:spLocks noGrp="1" noRot="1" noChangeAspect="1" noChangeArrowheads="1" noTextEdit="1"/>
          </p:cNvSpPr>
          <p:nvPr>
            <p:ph type="sldImg"/>
          </p:nvPr>
        </p:nvSpPr>
        <p:spPr>
          <a:ln/>
        </p:spPr>
      </p:sp>
      <p:sp>
        <p:nvSpPr>
          <p:cNvPr id="1559555"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27154766-43A5-46BB-B60F-A7FC2C0B5281}" type="slidenum">
              <a:rPr lang="en-US"/>
              <a:pPr/>
              <a:t>15</a:t>
            </a:fld>
            <a:endParaRPr lang="en-US"/>
          </a:p>
        </p:txBody>
      </p:sp>
      <p:sp>
        <p:nvSpPr>
          <p:cNvPr id="1561602" name="Rectangle 2"/>
          <p:cNvSpPr>
            <a:spLocks noGrp="1" noRot="1" noChangeAspect="1" noChangeArrowheads="1" noTextEdit="1"/>
          </p:cNvSpPr>
          <p:nvPr>
            <p:ph type="sldImg"/>
          </p:nvPr>
        </p:nvSpPr>
        <p:spPr>
          <a:ln/>
        </p:spPr>
      </p:sp>
      <p:sp>
        <p:nvSpPr>
          <p:cNvPr id="1561603"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567E70-1ED4-4006-ABA7-01DCC358FF45}"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D090A7-8BCB-44FE-8B09-D79A4DCD02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67E70-1ED4-4006-ABA7-01DCC358FF45}" type="datetimeFigureOut">
              <a:rPr lang="en-US" smtClean="0"/>
              <a:pPr/>
              <a:t>11/14/2023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D090A7-8BCB-44FE-8B09-D79A4DCD02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223.37.1</a:t>
            </a:r>
          </a:p>
        </p:txBody>
      </p:sp>
      <p:sp>
        <p:nvSpPr>
          <p:cNvPr id="3" name="Content Placeholder 2"/>
          <p:cNvSpPr>
            <a:spLocks noGrp="1"/>
          </p:cNvSpPr>
          <p:nvPr>
            <p:ph idx="1"/>
          </p:nvPr>
        </p:nvSpPr>
        <p:spPr/>
        <p:txBody>
          <a:bodyPr/>
          <a:lstStyle/>
          <a:p>
            <a:pPr>
              <a:buNone/>
            </a:pPr>
            <a:r>
              <a:rPr lang="en-US" dirty="0"/>
              <a:t>Suppose we have a biological system that uses sodium ions (+1q</a:t>
            </a:r>
            <a:r>
              <a:rPr lang="en-US" baseline="-25000" dirty="0"/>
              <a:t>e</a:t>
            </a:r>
            <a:r>
              <a:rPr lang="en-US" dirty="0"/>
              <a:t>) in which we have a current density, J. If we could get the organism to switch to Calcium ions (+2q</a:t>
            </a:r>
            <a:r>
              <a:rPr lang="en-US" baseline="-25000" dirty="0"/>
              <a:t>e</a:t>
            </a:r>
            <a:r>
              <a:rPr lang="en-US" dirty="0"/>
              <a:t>), the current density would</a:t>
            </a:r>
          </a:p>
          <a:p>
            <a:pPr marL="514350" indent="-514350">
              <a:buAutoNum type="alphaLcParenR"/>
            </a:pPr>
            <a:r>
              <a:rPr lang="en-US" dirty="0"/>
              <a:t>Increase</a:t>
            </a:r>
          </a:p>
          <a:p>
            <a:pPr marL="514350" indent="-514350">
              <a:buAutoNum type="alphaLcParenR"/>
            </a:pPr>
            <a:r>
              <a:rPr lang="en-US" dirty="0"/>
              <a:t> decrease </a:t>
            </a:r>
          </a:p>
          <a:p>
            <a:pPr marL="514350" indent="-514350">
              <a:buAutoNum type="alphaLcParenR"/>
            </a:pPr>
            <a:r>
              <a:rPr lang="en-US" dirty="0"/>
              <a:t>stay the same?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223.37.4.5</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t>You start your care in the winter. Since it is dark outside you turned on your lights before you tried to start the car. You notice that when the starter motor turns, the lights dim. Why?</a:t>
            </a:r>
          </a:p>
          <a:p>
            <a:pPr marL="514350" indent="-514350">
              <a:buAutoNum type="alphaLcParenR"/>
            </a:pPr>
            <a:r>
              <a:rPr lang="en-US" dirty="0"/>
              <a:t>The battery can’t supply enough current so you are running out with both the lights and the starter motor working.</a:t>
            </a:r>
          </a:p>
          <a:p>
            <a:pPr marL="514350" indent="-514350">
              <a:buAutoNum type="alphaLcParenR"/>
            </a:pPr>
            <a:r>
              <a:rPr lang="en-US" dirty="0"/>
              <a:t>Your battery is damaged by freezing.</a:t>
            </a:r>
          </a:p>
          <a:p>
            <a:pPr marL="514350" indent="-514350">
              <a:buAutoNum type="alphaLcParenR"/>
            </a:pPr>
            <a:r>
              <a:rPr lang="en-US" dirty="0"/>
              <a:t>Because of the internal resistance in the battery, the voltage supplied has dropped below 12 volts.</a:t>
            </a:r>
          </a:p>
          <a:p>
            <a:pPr marL="514350" indent="-514350">
              <a:buAutoNum type="alphaLcParenR"/>
            </a:pPr>
            <a:r>
              <a:rPr lang="en-US" dirty="0" err="1"/>
              <a:t>Alians</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spTree>
    <p:extLst>
      <p:ext uri="{BB962C8B-B14F-4D97-AF65-F5344CB8AC3E}">
        <p14:creationId xmlns:p14="http://schemas.microsoft.com/office/powerpoint/2010/main" val="3007205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143000" y="456288"/>
            <a:ext cx="6720839" cy="5827861"/>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038600" y="365760"/>
            <a:ext cx="6855719" cy="5944821"/>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99160" y="983618"/>
            <a:ext cx="7702265" cy="512762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8531" name="Rectangle 3"/>
          <p:cNvSpPr>
            <a:spLocks noChangeArrowheads="1"/>
          </p:cNvSpPr>
          <p:nvPr/>
        </p:nvSpPr>
        <p:spPr bwMode="auto">
          <a:xfrm>
            <a:off x="4271963" y="900113"/>
            <a:ext cx="4872037" cy="2247411"/>
          </a:xfrm>
          <a:prstGeom prst="rect">
            <a:avLst/>
          </a:prstGeom>
          <a:noFill/>
          <a:ln w="9525">
            <a:noFill/>
            <a:miter lim="800000"/>
            <a:headEnd/>
            <a:tailEnd/>
          </a:ln>
          <a:effectLst/>
        </p:spPr>
        <p:txBody>
          <a:bodyPr lIns="92075" tIns="46038" rIns="92075" bIns="46038">
            <a:spAutoFit/>
          </a:bodyPr>
          <a:lstStyle/>
          <a:p>
            <a:pPr marL="285750" indent="-285750">
              <a:spcBef>
                <a:spcPct val="50000"/>
              </a:spcBef>
            </a:pPr>
            <a:r>
              <a:rPr lang="en-US" sz="2000" b="1" dirty="0">
                <a:solidFill>
                  <a:schemeClr val="tx2"/>
                </a:solidFill>
              </a:rPr>
              <a:t>1) Ohm’s law is obeyed since the current still increases when V increases</a:t>
            </a:r>
          </a:p>
          <a:p>
            <a:pPr marL="285750" indent="-285750">
              <a:spcBef>
                <a:spcPct val="50000"/>
              </a:spcBef>
            </a:pPr>
            <a:r>
              <a:rPr lang="en-US" sz="2000" b="1" dirty="0">
                <a:solidFill>
                  <a:schemeClr val="tx2"/>
                </a:solidFill>
              </a:rPr>
              <a:t>2) Ohm’s law is not obeyed</a:t>
            </a:r>
          </a:p>
          <a:p>
            <a:pPr marL="285750" indent="-285750">
              <a:spcBef>
                <a:spcPct val="50000"/>
              </a:spcBef>
            </a:pPr>
            <a:r>
              <a:rPr lang="en-US" sz="2000" b="1" dirty="0">
                <a:solidFill>
                  <a:schemeClr val="tx2"/>
                </a:solidFill>
              </a:rPr>
              <a:t>3) </a:t>
            </a:r>
            <a:r>
              <a:rPr lang="en-US" sz="2000" b="1" dirty="0">
                <a:solidFill>
                  <a:schemeClr val="tx2"/>
                </a:solidFill>
                <a:sym typeface="Symbol" pitchFamily="18" charset="2"/>
              </a:rPr>
              <a:t>This has nothing to do with Ohm’s law</a:t>
            </a:r>
            <a:endParaRPr lang="en-US" sz="2200" b="1" dirty="0">
              <a:solidFill>
                <a:schemeClr val="tx2"/>
              </a:solidFill>
              <a:sym typeface="Symbol" pitchFamily="18" charset="2"/>
            </a:endParaRPr>
          </a:p>
        </p:txBody>
      </p:sp>
      <p:sp>
        <p:nvSpPr>
          <p:cNvPr id="1558532" name="Rectangle 4"/>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223.37.5</a:t>
            </a:r>
            <a:endParaRPr lang="en-US" sz="2800" dirty="0">
              <a:solidFill>
                <a:schemeClr val="accent2"/>
              </a:solidFill>
            </a:endParaRPr>
          </a:p>
        </p:txBody>
      </p:sp>
      <p:sp>
        <p:nvSpPr>
          <p:cNvPr id="1558534" name="Rectangle 6"/>
          <p:cNvSpPr>
            <a:spLocks noGrp="1" noChangeArrowheads="1"/>
          </p:cNvSpPr>
          <p:nvPr>
            <p:ph idx="1"/>
          </p:nvPr>
        </p:nvSpPr>
        <p:spPr>
          <a:xfrm>
            <a:off x="0" y="881063"/>
            <a:ext cx="4265613" cy="2395537"/>
          </a:xfrm>
          <a:noFill/>
          <a:ln/>
        </p:spPr>
        <p:txBody>
          <a:bodyPr>
            <a:normAutofit fontScale="70000" lnSpcReduction="20000"/>
          </a:bodyPr>
          <a:lstStyle/>
          <a:p>
            <a:pPr marL="401638" indent="-401638">
              <a:lnSpc>
                <a:spcPct val="130000"/>
              </a:lnSpc>
              <a:spcBef>
                <a:spcPct val="50000"/>
              </a:spcBef>
              <a:buFont typeface="Monotype Sorts" pitchFamily="2" charset="2"/>
              <a:buNone/>
            </a:pPr>
            <a:r>
              <a:rPr lang="en-US" b="1"/>
              <a:t>	You double the </a:t>
            </a:r>
            <a:r>
              <a:rPr lang="en-US" b="1" i="1">
                <a:solidFill>
                  <a:schemeClr val="accent2"/>
                </a:solidFill>
              </a:rPr>
              <a:t>voltage</a:t>
            </a:r>
            <a:r>
              <a:rPr lang="en-US" b="1"/>
              <a:t> across a certain conductor and you observe the </a:t>
            </a:r>
            <a:r>
              <a:rPr lang="en-US" b="1" i="1">
                <a:solidFill>
                  <a:schemeClr val="accent2"/>
                </a:solidFill>
              </a:rPr>
              <a:t>current</a:t>
            </a:r>
            <a:r>
              <a:rPr lang="en-US" b="1"/>
              <a:t> increases three times.  What can you conclude?</a:t>
            </a:r>
            <a:endParaRPr lang="en-US" sz="2200" b="1"/>
          </a:p>
        </p:txBody>
      </p:sp>
      <p:sp>
        <p:nvSpPr>
          <p:cNvPr id="1558533" name="Rectangle 5"/>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579" name="Rectangle 3"/>
          <p:cNvSpPr>
            <a:spLocks noChangeArrowheads="1"/>
          </p:cNvSpPr>
          <p:nvPr/>
        </p:nvSpPr>
        <p:spPr bwMode="auto">
          <a:xfrm>
            <a:off x="4271963" y="900113"/>
            <a:ext cx="4872037" cy="2225675"/>
          </a:xfrm>
          <a:prstGeom prst="rect">
            <a:avLst/>
          </a:prstGeom>
          <a:noFill/>
          <a:ln w="9525">
            <a:noFill/>
            <a:miter lim="800000"/>
            <a:headEnd/>
            <a:tailEnd/>
          </a:ln>
          <a:effectLst/>
        </p:spPr>
        <p:txBody>
          <a:bodyPr lIns="92075" tIns="46038" rIns="92075" bIns="46038">
            <a:spAutoFit/>
          </a:bodyPr>
          <a:lstStyle/>
          <a:p>
            <a:pPr marL="285750" indent="-285750">
              <a:spcBef>
                <a:spcPct val="50000"/>
              </a:spcBef>
            </a:pPr>
            <a:r>
              <a:rPr lang="en-US" sz="2000" b="1">
                <a:solidFill>
                  <a:schemeClr val="tx2"/>
                </a:solidFill>
              </a:rPr>
              <a:t>1)</a:t>
            </a:r>
            <a:r>
              <a:rPr lang="en-US" sz="2000" b="1">
                <a:solidFill>
                  <a:schemeClr val="tx2"/>
                </a:solidFill>
                <a:effectLst>
                  <a:outerShdw blurRad="38100" dist="38100" dir="2700000" algn="tl">
                    <a:srgbClr val="000000"/>
                  </a:outerShdw>
                </a:effectLst>
              </a:rPr>
              <a:t> Ohm’s law is obeyed since the current still increases when V increases</a:t>
            </a:r>
          </a:p>
          <a:p>
            <a:pPr marL="285750" indent="-285750">
              <a:spcBef>
                <a:spcPct val="50000"/>
              </a:spcBef>
            </a:pPr>
            <a:r>
              <a:rPr lang="en-US" sz="2000" b="1">
                <a:solidFill>
                  <a:schemeClr val="tx2"/>
                </a:solidFill>
              </a:rPr>
              <a:t>2) </a:t>
            </a:r>
            <a:r>
              <a:rPr lang="en-US" sz="2000" b="1">
                <a:solidFill>
                  <a:schemeClr val="tx2"/>
                </a:solidFill>
                <a:effectLst>
                  <a:outerShdw blurRad="38100" dist="38100" dir="2700000" algn="tl">
                    <a:srgbClr val="000000"/>
                  </a:outerShdw>
                </a:effectLst>
              </a:rPr>
              <a:t>Ohm’s law is not obeyed</a:t>
            </a:r>
          </a:p>
          <a:p>
            <a:pPr marL="285750" indent="-285750">
              <a:spcBef>
                <a:spcPct val="50000"/>
              </a:spcBef>
            </a:pPr>
            <a:r>
              <a:rPr lang="en-US" sz="2000" b="1">
                <a:solidFill>
                  <a:schemeClr val="tx2"/>
                </a:solidFill>
              </a:rPr>
              <a:t>3) </a:t>
            </a:r>
            <a:r>
              <a:rPr lang="en-US" sz="2000" b="1">
                <a:solidFill>
                  <a:schemeClr val="tx2"/>
                </a:solidFill>
                <a:effectLst>
                  <a:outerShdw blurRad="38100" dist="38100" dir="2700000" algn="tl">
                    <a:srgbClr val="000000"/>
                  </a:outerShdw>
                </a:effectLst>
                <a:sym typeface="Symbol" pitchFamily="18" charset="2"/>
              </a:rPr>
              <a:t>This has nothing to do with Ohm’s law</a:t>
            </a:r>
            <a:endParaRPr lang="en-US" sz="2200" b="1">
              <a:solidFill>
                <a:schemeClr val="tx2"/>
              </a:solidFill>
              <a:effectLst>
                <a:outerShdw blurRad="38100" dist="38100" dir="2700000" algn="tl">
                  <a:srgbClr val="000000"/>
                </a:outerShdw>
              </a:effectLst>
              <a:sym typeface="Symbol" pitchFamily="18" charset="2"/>
            </a:endParaRPr>
          </a:p>
        </p:txBody>
      </p:sp>
      <p:sp>
        <p:nvSpPr>
          <p:cNvPr id="1560580" name="AutoShape 4"/>
          <p:cNvSpPr>
            <a:spLocks noChangeArrowheads="1"/>
          </p:cNvSpPr>
          <p:nvPr/>
        </p:nvSpPr>
        <p:spPr bwMode="auto">
          <a:xfrm>
            <a:off x="541338" y="3227388"/>
            <a:ext cx="5289550" cy="2370137"/>
          </a:xfrm>
          <a:prstGeom prst="roundRect">
            <a:avLst>
              <a:gd name="adj" fmla="val 16667"/>
            </a:avLst>
          </a:prstGeom>
          <a:solidFill>
            <a:schemeClr val="accent1"/>
          </a:solidFill>
          <a:ln w="38100">
            <a:solidFill>
              <a:srgbClr val="000000"/>
            </a:solidFill>
            <a:round/>
            <a:headEnd type="none" w="sm" len="sm"/>
            <a:tailEnd type="none" w="sm" len="sm"/>
          </a:ln>
          <a:effectLst/>
        </p:spPr>
        <p:txBody>
          <a:bodyPr wrap="none" anchor="ctr"/>
          <a:lstStyle/>
          <a:p>
            <a:pPr algn="ctr"/>
            <a:endParaRPr lang="en-US">
              <a:latin typeface="Times New Roman" pitchFamily="18" charset="0"/>
            </a:endParaRPr>
          </a:p>
        </p:txBody>
      </p:sp>
      <p:sp>
        <p:nvSpPr>
          <p:cNvPr id="1560581" name="Rectangle 5"/>
          <p:cNvSpPr>
            <a:spLocks noChangeArrowheads="1"/>
          </p:cNvSpPr>
          <p:nvPr/>
        </p:nvSpPr>
        <p:spPr bwMode="auto">
          <a:xfrm>
            <a:off x="498475" y="3275013"/>
            <a:ext cx="5383213" cy="2227262"/>
          </a:xfrm>
          <a:prstGeom prst="rect">
            <a:avLst/>
          </a:prstGeom>
          <a:noFill/>
          <a:ln w="9525">
            <a:noFill/>
            <a:miter lim="800000"/>
            <a:headEnd/>
            <a:tailEnd/>
          </a:ln>
          <a:effectLst/>
        </p:spPr>
        <p:txBody>
          <a:bodyPr lIns="92075" tIns="46038" rIns="92075" bIns="46038">
            <a:spAutoFit/>
          </a:bodyPr>
          <a:lstStyle/>
          <a:p>
            <a:pPr marL="285750" indent="-285750">
              <a:lnSpc>
                <a:spcPct val="140000"/>
              </a:lnSpc>
              <a:spcBef>
                <a:spcPct val="50000"/>
              </a:spcBef>
            </a:pPr>
            <a:r>
              <a:rPr lang="en-US" sz="2000" b="1" dirty="0">
                <a:solidFill>
                  <a:schemeClr val="bg2"/>
                </a:solidFill>
              </a:rPr>
              <a:t>	Ohm’s law, </a:t>
            </a:r>
            <a:r>
              <a:rPr lang="en-US" sz="2000" b="1" i="1" dirty="0">
                <a:solidFill>
                  <a:srgbClr val="0066FF"/>
                </a:solidFill>
                <a:effectLst>
                  <a:outerShdw blurRad="38100" dist="38100" dir="2700000" algn="tl">
                    <a:srgbClr val="000000"/>
                  </a:outerShdw>
                </a:effectLst>
              </a:rPr>
              <a:t>V = I R</a:t>
            </a:r>
            <a:r>
              <a:rPr lang="en-US" sz="2000" b="1" dirty="0">
                <a:solidFill>
                  <a:schemeClr val="bg2"/>
                </a:solidFill>
              </a:rPr>
              <a:t>, states that the relationship between voltage and current is </a:t>
            </a:r>
            <a:r>
              <a:rPr lang="en-US" sz="2000" b="1" dirty="0">
                <a:solidFill>
                  <a:schemeClr val="bg1"/>
                </a:solidFill>
                <a:effectLst>
                  <a:outerShdw blurRad="38100" dist="38100" dir="2700000" algn="tl">
                    <a:srgbClr val="000000"/>
                  </a:outerShdw>
                </a:effectLst>
              </a:rPr>
              <a:t>linear</a:t>
            </a:r>
            <a:r>
              <a:rPr lang="en-US" sz="2000" b="1" dirty="0">
                <a:solidFill>
                  <a:schemeClr val="bg2"/>
                </a:solidFill>
              </a:rPr>
              <a:t>.  Thus for a conductor that obeys Ohm’s Law, the current must double when you double the voltage.</a:t>
            </a:r>
          </a:p>
        </p:txBody>
      </p:sp>
      <p:sp>
        <p:nvSpPr>
          <p:cNvPr id="1560582" name="Rectangle 6"/>
          <p:cNvSpPr>
            <a:spLocks noGrp="1" noChangeArrowheads="1"/>
          </p:cNvSpPr>
          <p:nvPr>
            <p:ph type="title"/>
          </p:nvPr>
        </p:nvSpPr>
        <p:spPr>
          <a:xfrm>
            <a:off x="660400" y="0"/>
            <a:ext cx="8050213" cy="838200"/>
          </a:xfrm>
          <a:noFill/>
          <a:ln/>
        </p:spPr>
        <p:txBody>
          <a:bodyPr/>
          <a:lstStyle/>
          <a:p>
            <a:pPr>
              <a:lnSpc>
                <a:spcPct val="90000"/>
              </a:lnSpc>
            </a:pPr>
            <a:r>
              <a:rPr lang="en-US" sz="2800" dirty="0"/>
              <a:t>Question 223.37.5</a:t>
            </a:r>
            <a:endParaRPr lang="en-US" sz="2800" dirty="0">
              <a:solidFill>
                <a:schemeClr val="accent2"/>
              </a:solidFill>
            </a:endParaRPr>
          </a:p>
        </p:txBody>
      </p:sp>
      <p:sp>
        <p:nvSpPr>
          <p:cNvPr id="1560584" name="Rectangle 8"/>
          <p:cNvSpPr>
            <a:spLocks noGrp="1" noChangeArrowheads="1"/>
          </p:cNvSpPr>
          <p:nvPr>
            <p:ph idx="1"/>
          </p:nvPr>
        </p:nvSpPr>
        <p:spPr>
          <a:xfrm>
            <a:off x="0" y="881063"/>
            <a:ext cx="4265613" cy="2395537"/>
          </a:xfrm>
          <a:noFill/>
          <a:ln/>
        </p:spPr>
        <p:txBody>
          <a:bodyPr>
            <a:normAutofit fontScale="70000" lnSpcReduction="20000"/>
          </a:bodyPr>
          <a:lstStyle/>
          <a:p>
            <a:pPr marL="401638" indent="-401638">
              <a:lnSpc>
                <a:spcPct val="130000"/>
              </a:lnSpc>
              <a:spcBef>
                <a:spcPct val="50000"/>
              </a:spcBef>
              <a:buFont typeface="Monotype Sorts" pitchFamily="2" charset="2"/>
              <a:buNone/>
            </a:pPr>
            <a:r>
              <a:rPr lang="en-US" b="1">
                <a:effectLst>
                  <a:outerShdw blurRad="38100" dist="38100" dir="2700000" algn="tl">
                    <a:srgbClr val="000000"/>
                  </a:outerShdw>
                </a:effectLst>
              </a:rPr>
              <a:t>	You double the </a:t>
            </a:r>
            <a:r>
              <a:rPr lang="en-US" b="1" i="1">
                <a:solidFill>
                  <a:schemeClr val="accent2"/>
                </a:solidFill>
                <a:effectLst>
                  <a:outerShdw blurRad="38100" dist="38100" dir="2700000" algn="tl">
                    <a:srgbClr val="000000"/>
                  </a:outerShdw>
                </a:effectLst>
              </a:rPr>
              <a:t>voltage</a:t>
            </a:r>
            <a:r>
              <a:rPr lang="en-US" b="1">
                <a:effectLst>
                  <a:outerShdw blurRad="38100" dist="38100" dir="2700000" algn="tl">
                    <a:srgbClr val="000000"/>
                  </a:outerShdw>
                </a:effectLst>
              </a:rPr>
              <a:t> across a certain conductor and you observe the </a:t>
            </a:r>
            <a:r>
              <a:rPr lang="en-US" b="1" i="1">
                <a:solidFill>
                  <a:schemeClr val="accent2"/>
                </a:solidFill>
                <a:effectLst>
                  <a:outerShdw blurRad="38100" dist="38100" dir="2700000" algn="tl">
                    <a:srgbClr val="000000"/>
                  </a:outerShdw>
                </a:effectLst>
              </a:rPr>
              <a:t>current</a:t>
            </a:r>
            <a:r>
              <a:rPr lang="en-US" b="1">
                <a:effectLst>
                  <a:outerShdw blurRad="38100" dist="38100" dir="2700000" algn="tl">
                    <a:srgbClr val="000000"/>
                  </a:outerShdw>
                </a:effectLst>
              </a:rPr>
              <a:t> increases three times.  What can you conclude?</a:t>
            </a:r>
            <a:endParaRPr lang="en-US" sz="2200" b="1">
              <a:effectLst>
                <a:outerShdw blurRad="38100" dist="38100" dir="2700000" algn="tl">
                  <a:srgbClr val="000000"/>
                </a:outerShdw>
              </a:effectLst>
            </a:endParaRPr>
          </a:p>
        </p:txBody>
      </p:sp>
      <p:sp>
        <p:nvSpPr>
          <p:cNvPr id="1560583" name="Rectangle 7"/>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30000"/>
              </a:spcBef>
              <a:buClr>
                <a:schemeClr val="bg2"/>
              </a:buClr>
              <a:buSzPct val="75000"/>
              <a:buFont typeface="Monotype Sorts" pitchFamily="2" charset="2"/>
              <a:buNone/>
            </a:pPr>
            <a:endParaRPr lang="en-US" sz="2000">
              <a:effectLst>
                <a:outerShdw blurRad="38100" dist="38100" dir="2700000" algn="tl">
                  <a:srgbClr val="000000"/>
                </a:outerShdw>
              </a:effectLst>
            </a:endParaRPr>
          </a:p>
        </p:txBody>
      </p:sp>
      <p:sp>
        <p:nvSpPr>
          <p:cNvPr id="1560585" name="Oval 9"/>
          <p:cNvSpPr>
            <a:spLocks noChangeArrowheads="1"/>
          </p:cNvSpPr>
          <p:nvPr/>
        </p:nvSpPr>
        <p:spPr bwMode="auto">
          <a:xfrm>
            <a:off x="3919833" y="1603375"/>
            <a:ext cx="4630737" cy="542925"/>
          </a:xfrm>
          <a:prstGeom prst="ellipse">
            <a:avLst/>
          </a:prstGeom>
          <a:noFill/>
          <a:ln w="38100">
            <a:solidFill>
              <a:schemeClr val="accent1"/>
            </a:solidFill>
            <a:round/>
            <a:headEnd/>
            <a:tailEnd/>
          </a:ln>
          <a:effectLst/>
        </p:spPr>
        <p:txBody>
          <a:bodyPr anchor="ctr">
            <a:spAutoFit/>
          </a:bodyPr>
          <a:lstStyle/>
          <a:p>
            <a:endParaRPr lang="en-US"/>
          </a:p>
        </p:txBody>
      </p:sp>
      <p:pic>
        <p:nvPicPr>
          <p:cNvPr id="1560586" name="Picture 10" descr="FG18_009"/>
          <p:cNvPicPr>
            <a:picLocks noChangeAspect="1" noChangeArrowheads="1"/>
          </p:cNvPicPr>
          <p:nvPr/>
        </p:nvPicPr>
        <p:blipFill>
          <a:blip r:embed="rId3" cstate="print"/>
          <a:srcRect l="36220" t="13840" r="37407" b="16933"/>
          <a:stretch>
            <a:fillRect/>
          </a:stretch>
        </p:blipFill>
        <p:spPr bwMode="auto">
          <a:xfrm>
            <a:off x="6859588" y="3267075"/>
            <a:ext cx="2284412" cy="3309938"/>
          </a:xfrm>
          <a:prstGeom prst="rect">
            <a:avLst/>
          </a:prstGeom>
          <a:noFill/>
        </p:spPr>
      </p:pic>
      <p:sp>
        <p:nvSpPr>
          <p:cNvPr id="1560587" name="Text Box 11"/>
          <p:cNvSpPr txBox="1">
            <a:spLocks noChangeArrowheads="1"/>
          </p:cNvSpPr>
          <p:nvPr/>
        </p:nvSpPr>
        <p:spPr bwMode="auto">
          <a:xfrm>
            <a:off x="0" y="6091238"/>
            <a:ext cx="6869113" cy="406400"/>
          </a:xfrm>
          <a:prstGeom prst="rect">
            <a:avLst/>
          </a:prstGeom>
          <a:solidFill>
            <a:srgbClr val="3366FF"/>
          </a:solidFill>
          <a:ln w="9525">
            <a:solidFill>
              <a:schemeClr val="tx2"/>
            </a:solidFill>
            <a:miter lim="800000"/>
            <a:headEnd type="none" w="sm" len="sm"/>
            <a:tailEnd type="none" w="sm" len="sm"/>
          </a:ln>
          <a:effectLst/>
        </p:spPr>
        <p:txBody>
          <a:bodyPr>
            <a:spAutoFit/>
          </a:bodyPr>
          <a:lstStyle/>
          <a:p>
            <a:pPr algn="ct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000000"/>
                  </a:outerShdw>
                </a:effectLst>
              </a:rPr>
              <a:t>  Where could this situation occur?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560586"/>
                                        </p:tgtEl>
                                        <p:attrNameLst>
                                          <p:attrName>style.visibility</p:attrName>
                                        </p:attrNameLst>
                                      </p:cBhvr>
                                      <p:to>
                                        <p:strVal val="visible"/>
                                      </p:to>
                                    </p:set>
                                    <p:anim calcmode="lin" valueType="num">
                                      <p:cBhvr>
                                        <p:cTn id="7" dur="500" fill="hold"/>
                                        <p:tgtEl>
                                          <p:spTgt spid="1560586"/>
                                        </p:tgtEl>
                                        <p:attrNameLst>
                                          <p:attrName>ppt_x</p:attrName>
                                        </p:attrNameLst>
                                      </p:cBhvr>
                                      <p:tavLst>
                                        <p:tav tm="0">
                                          <p:val>
                                            <p:strVal val="#ppt_x"/>
                                          </p:val>
                                        </p:tav>
                                        <p:tav tm="100000">
                                          <p:val>
                                            <p:strVal val="#ppt_x"/>
                                          </p:val>
                                        </p:tav>
                                      </p:tavLst>
                                    </p:anim>
                                    <p:anim calcmode="lin" valueType="num">
                                      <p:cBhvr>
                                        <p:cTn id="8" dur="500" fill="hold"/>
                                        <p:tgtEl>
                                          <p:spTgt spid="1560586"/>
                                        </p:tgtEl>
                                        <p:attrNameLst>
                                          <p:attrName>ppt_y</p:attrName>
                                        </p:attrNameLst>
                                      </p:cBhvr>
                                      <p:tavLst>
                                        <p:tav tm="0">
                                          <p:val>
                                            <p:strVal val="#ppt_y-#ppt_h/2"/>
                                          </p:val>
                                        </p:tav>
                                        <p:tav tm="100000">
                                          <p:val>
                                            <p:strVal val="#ppt_y"/>
                                          </p:val>
                                        </p:tav>
                                      </p:tavLst>
                                    </p:anim>
                                    <p:anim calcmode="lin" valueType="num">
                                      <p:cBhvr>
                                        <p:cTn id="9" dur="500" fill="hold"/>
                                        <p:tgtEl>
                                          <p:spTgt spid="1560586"/>
                                        </p:tgtEl>
                                        <p:attrNameLst>
                                          <p:attrName>ppt_w</p:attrName>
                                        </p:attrNameLst>
                                      </p:cBhvr>
                                      <p:tavLst>
                                        <p:tav tm="0">
                                          <p:val>
                                            <p:strVal val="#ppt_w"/>
                                          </p:val>
                                        </p:tav>
                                        <p:tav tm="100000">
                                          <p:val>
                                            <p:strVal val="#ppt_w"/>
                                          </p:val>
                                        </p:tav>
                                      </p:tavLst>
                                    </p:anim>
                                    <p:anim calcmode="lin" valueType="num">
                                      <p:cBhvr>
                                        <p:cTn id="10" dur="500" fill="hold"/>
                                        <p:tgtEl>
                                          <p:spTgt spid="15605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233.37.6</a:t>
            </a:r>
          </a:p>
        </p:txBody>
      </p:sp>
      <p:sp>
        <p:nvSpPr>
          <p:cNvPr id="3" name="Content Placeholder 2"/>
          <p:cNvSpPr>
            <a:spLocks noGrp="1"/>
          </p:cNvSpPr>
          <p:nvPr>
            <p:ph idx="1"/>
          </p:nvPr>
        </p:nvSpPr>
        <p:spPr/>
        <p:txBody>
          <a:bodyPr/>
          <a:lstStyle/>
          <a:p>
            <a:pPr>
              <a:buNone/>
            </a:pPr>
            <a:r>
              <a:rPr lang="en-US" dirty="0"/>
              <a:t>Where is the most probable place to find a magnetic monopole (a free magnetic north pole or south pole on it’s own)</a:t>
            </a:r>
          </a:p>
          <a:p>
            <a:pPr marL="514350" indent="-514350">
              <a:buFont typeface="+mj-lt"/>
              <a:buAutoNum type="alphaLcParenR"/>
            </a:pPr>
            <a:r>
              <a:rPr lang="en-US" dirty="0"/>
              <a:t>In the beam of linear accelerators</a:t>
            </a:r>
          </a:p>
          <a:p>
            <a:pPr marL="514350" indent="-514350">
              <a:buFont typeface="+mj-lt"/>
              <a:buAutoNum type="alphaLcParenR"/>
            </a:pPr>
            <a:r>
              <a:rPr lang="en-US" dirty="0"/>
              <a:t>In pieces of broken magnets</a:t>
            </a:r>
          </a:p>
          <a:p>
            <a:pPr marL="514350" indent="-514350">
              <a:buFont typeface="+mj-lt"/>
              <a:buAutoNum type="alphaLcParenR"/>
            </a:pPr>
            <a:r>
              <a:rPr lang="en-US" dirty="0"/>
              <a:t>In atoms</a:t>
            </a:r>
          </a:p>
          <a:p>
            <a:pPr marL="514350" indent="-514350">
              <a:buFont typeface="+mj-lt"/>
              <a:buAutoNum type="alphaLcParenR"/>
            </a:pPr>
            <a:r>
              <a:rPr lang="en-US" dirty="0"/>
              <a:t>In science fiction novels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8388-3367-9D2A-7FD6-BBBE5822EF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FA08FEE-A113-6D78-A404-733E84D99489}"/>
              </a:ext>
            </a:extLst>
          </p:cNvPr>
          <p:cNvSpPr>
            <a:spLocks noGrp="1"/>
          </p:cNvSpPr>
          <p:nvPr>
            <p:ph idx="1"/>
          </p:nvPr>
        </p:nvSpPr>
        <p:spPr/>
        <p:txBody>
          <a:bodyPr/>
          <a:lstStyle/>
          <a:p>
            <a:endParaRPr lang="en-US"/>
          </a:p>
        </p:txBody>
      </p:sp>
      <p:pic>
        <p:nvPicPr>
          <p:cNvPr id="5" name="Graphic 4">
            <a:extLst>
              <a:ext uri="{FF2B5EF4-FFF2-40B4-BE49-F238E27FC236}">
                <a16:creationId xmlns:a16="http://schemas.microsoft.com/office/drawing/2014/main" id="{FA6FBA52-D007-A081-4D30-7B8228119B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279311"/>
            <a:ext cx="9144000" cy="4299378"/>
          </a:xfrm>
          <a:prstGeom prst="rect">
            <a:avLst/>
          </a:prstGeom>
        </p:spPr>
      </p:pic>
    </p:spTree>
    <p:extLst>
      <p:ext uri="{BB962C8B-B14F-4D97-AF65-F5344CB8AC3E}">
        <p14:creationId xmlns:p14="http://schemas.microsoft.com/office/powerpoint/2010/main" val="3452187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48D1-E8C8-DBA8-CF32-310DFA6777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FC4ACE-6071-94B7-56A6-B06666FB7ACE}"/>
              </a:ext>
            </a:extLst>
          </p:cNvPr>
          <p:cNvSpPr>
            <a:spLocks noGrp="1"/>
          </p:cNvSpPr>
          <p:nvPr>
            <p:ph idx="1"/>
          </p:nvPr>
        </p:nvSpPr>
        <p:spPr/>
        <p:txBody>
          <a:bodyPr/>
          <a:lstStyle/>
          <a:p>
            <a:endParaRPr lang="en-US"/>
          </a:p>
        </p:txBody>
      </p:sp>
      <p:pic>
        <p:nvPicPr>
          <p:cNvPr id="5" name="Graphic 4">
            <a:extLst>
              <a:ext uri="{FF2B5EF4-FFF2-40B4-BE49-F238E27FC236}">
                <a16:creationId xmlns:a16="http://schemas.microsoft.com/office/drawing/2014/main" id="{605FCD64-3799-C8F4-15F5-6A6DA70545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28925" y="2319337"/>
            <a:ext cx="3486150" cy="2219325"/>
          </a:xfrm>
          <a:prstGeom prst="rect">
            <a:avLst/>
          </a:prstGeom>
        </p:spPr>
      </p:pic>
    </p:spTree>
    <p:extLst>
      <p:ext uri="{BB962C8B-B14F-4D97-AF65-F5344CB8AC3E}">
        <p14:creationId xmlns:p14="http://schemas.microsoft.com/office/powerpoint/2010/main" val="3828300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CF1B837-2C95-8F54-F938-A3C21FDE13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371995"/>
            <a:ext cx="9144000" cy="4114010"/>
          </a:xfrm>
          <a:prstGeom prst="rect">
            <a:avLst/>
          </a:prstGeom>
        </p:spPr>
      </p:pic>
    </p:spTree>
    <p:extLst>
      <p:ext uri="{BB962C8B-B14F-4D97-AF65-F5344CB8AC3E}">
        <p14:creationId xmlns:p14="http://schemas.microsoft.com/office/powerpoint/2010/main" val="3770458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FCBA-E394-7DDD-C0D1-FB9205FFF3F3}"/>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FC8EDCBA-3552-7B68-64F5-3692F67D4E06}"/>
              </a:ext>
            </a:extLst>
          </p:cNvPr>
          <p:cNvSpPr>
            <a:spLocks noGrp="1"/>
          </p:cNvSpPr>
          <p:nvPr>
            <p:ph idx="1"/>
          </p:nvPr>
        </p:nvSpPr>
        <p:spPr/>
        <p:txBody>
          <a:bodyPr>
            <a:normAutofit fontScale="92500" lnSpcReduction="20000"/>
          </a:bodyPr>
          <a:lstStyle/>
          <a:p>
            <a:pPr marL="0" indent="0">
              <a:buNone/>
            </a:pPr>
            <a:r>
              <a:rPr lang="en-US" dirty="0"/>
              <a:t>What do we mean by conductivity?</a:t>
            </a:r>
          </a:p>
          <a:p>
            <a:pPr marL="514350" indent="-514350">
              <a:buFont typeface="+mj-lt"/>
              <a:buAutoNum type="alphaLcParenR"/>
            </a:pPr>
            <a:r>
              <a:rPr lang="en-US" dirty="0"/>
              <a:t>The material properties of the conductor that determine how easy it is for free charge to flow.</a:t>
            </a:r>
          </a:p>
          <a:p>
            <a:pPr marL="514350" indent="-514350">
              <a:buFont typeface="+mj-lt"/>
              <a:buAutoNum type="alphaLcParenR"/>
            </a:pPr>
            <a:r>
              <a:rPr lang="en-US" dirty="0"/>
              <a:t>The ability of the material to polarize, therefor leaving “extra” charge on the surface forming a surface charge density.</a:t>
            </a:r>
          </a:p>
          <a:p>
            <a:pPr marL="514350" indent="-514350">
              <a:buFont typeface="+mj-lt"/>
              <a:buAutoNum type="alphaLcParenR"/>
            </a:pPr>
            <a:r>
              <a:rPr lang="en-US" dirty="0"/>
              <a:t>The affinity of the material to have low bound electrons that can contribute to an electric current.</a:t>
            </a:r>
          </a:p>
          <a:p>
            <a:pPr marL="514350" indent="-514350">
              <a:buFont typeface="+mj-lt"/>
              <a:buAutoNum type="alphaLcParenR"/>
            </a:pPr>
            <a:r>
              <a:rPr lang="en-US" dirty="0"/>
              <a:t>The ability to work for railroad companies as a guide for passengers.</a:t>
            </a:r>
          </a:p>
        </p:txBody>
      </p:sp>
    </p:spTree>
    <p:extLst>
      <p:ext uri="{BB962C8B-B14F-4D97-AF65-F5344CB8AC3E}">
        <p14:creationId xmlns:p14="http://schemas.microsoft.com/office/powerpoint/2010/main" val="743479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223.37.2</a:t>
            </a:r>
          </a:p>
        </p:txBody>
      </p:sp>
      <p:sp>
        <p:nvSpPr>
          <p:cNvPr id="3" name="Content Placeholder 2"/>
          <p:cNvSpPr>
            <a:spLocks noGrp="1"/>
          </p:cNvSpPr>
          <p:nvPr>
            <p:ph idx="1"/>
          </p:nvPr>
        </p:nvSpPr>
        <p:spPr/>
        <p:txBody>
          <a:bodyPr>
            <a:normAutofit/>
          </a:bodyPr>
          <a:lstStyle/>
          <a:p>
            <a:pPr>
              <a:buNone/>
            </a:pPr>
            <a:r>
              <a:rPr lang="en-US" dirty="0"/>
              <a:t>If the conductivity is </a:t>
            </a:r>
            <a:r>
              <a:rPr lang="el-GR" dirty="0"/>
              <a:t>6.0×10⁷Ω⁻¹</a:t>
            </a:r>
            <a:r>
              <a:rPr lang="en-US" dirty="0"/>
              <a:t>m⁻¹ what is the resistivity?</a:t>
            </a:r>
            <a:r>
              <a:rPr lang="el-GR" dirty="0"/>
              <a:t>	</a:t>
            </a:r>
            <a:endParaRPr lang="en-US" dirty="0"/>
          </a:p>
          <a:p>
            <a:pPr marL="514350" indent="-514350">
              <a:buAutoNum type="alphaLcParenR"/>
            </a:pPr>
            <a:r>
              <a:rPr lang="en-US" dirty="0"/>
              <a:t>1. 6667×10⁻⁸m </a:t>
            </a:r>
            <a:r>
              <a:rPr lang="el-GR" dirty="0"/>
              <a:t>Ω </a:t>
            </a:r>
            <a:endParaRPr lang="en-US" dirty="0"/>
          </a:p>
          <a:p>
            <a:pPr marL="514350" indent="-514350">
              <a:buFont typeface="Arial" pitchFamily="34" charset="0"/>
              <a:buAutoNum type="alphaLcParenR"/>
            </a:pPr>
            <a:r>
              <a:rPr lang="en-US" dirty="0"/>
              <a:t> 3.45×10 ⁻</a:t>
            </a:r>
            <a:r>
              <a:rPr lang="en-US" baseline="30000" dirty="0"/>
              <a:t>9</a:t>
            </a:r>
            <a:r>
              <a:rPr lang="en-US" dirty="0"/>
              <a:t> m </a:t>
            </a:r>
            <a:r>
              <a:rPr lang="el-GR" dirty="0"/>
              <a:t>Ω </a:t>
            </a:r>
            <a:endParaRPr lang="en-US" dirty="0"/>
          </a:p>
          <a:p>
            <a:pPr marL="514350" indent="-514350">
              <a:buFont typeface="Arial" pitchFamily="34" charset="0"/>
              <a:buAutoNum type="alphaLcParenR"/>
            </a:pPr>
            <a:r>
              <a:rPr lang="en-US" dirty="0"/>
              <a:t>6.7×10⁸m </a:t>
            </a:r>
            <a:r>
              <a:rPr lang="el-GR" dirty="0"/>
              <a:t>Ω </a:t>
            </a:r>
            <a:endParaRPr lang="en-US" dirty="0"/>
          </a:p>
          <a:p>
            <a:pPr marL="514350" indent="-514350">
              <a:buFont typeface="Arial" pitchFamily="34" charset="0"/>
              <a:buAutoNum type="alphaLcParenR"/>
            </a:pPr>
            <a:r>
              <a:rPr lang="en-US" dirty="0"/>
              <a:t>5.5⁸</a:t>
            </a:r>
            <a:r>
              <a:rPr lang="en-US" baseline="30000" dirty="0"/>
              <a:t>4</a:t>
            </a:r>
            <a:r>
              <a:rPr lang="en-US" dirty="0"/>
              <a:t>m </a:t>
            </a:r>
            <a:r>
              <a:rPr lang="el-GR" dirty="0"/>
              <a:t>Ω </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9206871" cy="6619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223.37.3</a:t>
            </a:r>
          </a:p>
        </p:txBody>
      </p:sp>
      <p:sp>
        <p:nvSpPr>
          <p:cNvPr id="3" name="Content Placeholder 2"/>
          <p:cNvSpPr>
            <a:spLocks noGrp="1"/>
          </p:cNvSpPr>
          <p:nvPr>
            <p:ph idx="1"/>
          </p:nvPr>
        </p:nvSpPr>
        <p:spPr/>
        <p:txBody>
          <a:bodyPr/>
          <a:lstStyle/>
          <a:p>
            <a:pPr>
              <a:buNone/>
            </a:pPr>
            <a:r>
              <a:rPr lang="en-US" dirty="0"/>
              <a:t>The thermal resistivity coefficient for tungsten is 4.5×10⁻³.  As the tungsten heats up, the resistivity will…</a:t>
            </a:r>
          </a:p>
          <a:p>
            <a:pPr marL="514350" indent="-514350">
              <a:buFont typeface="+mj-lt"/>
              <a:buAutoNum type="alphaLcParenR"/>
            </a:pPr>
            <a:r>
              <a:rPr lang="en-US" dirty="0"/>
              <a:t>increase</a:t>
            </a:r>
          </a:p>
          <a:p>
            <a:pPr marL="514350" indent="-514350">
              <a:buFont typeface="+mj-lt"/>
              <a:buAutoNum type="alphaLcParenR"/>
            </a:pPr>
            <a:r>
              <a:rPr lang="en-US" dirty="0"/>
              <a:t>decrease</a:t>
            </a:r>
          </a:p>
          <a:p>
            <a:pPr marL="514350" indent="-514350">
              <a:buFont typeface="+mj-lt"/>
              <a:buAutoNum type="alphaLcParenR"/>
            </a:pPr>
            <a:r>
              <a:rPr lang="en-US" dirty="0"/>
              <a:t>go away</a:t>
            </a:r>
          </a:p>
          <a:p>
            <a:pPr marL="514350" indent="-514350">
              <a:buFont typeface="+mj-lt"/>
              <a:buAutoNum type="alphaLcParenR"/>
            </a:pPr>
            <a:r>
              <a:rPr lang="en-US" dirty="0"/>
              <a:t>Stay the same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rtlines\Pictures\4-24-2013\DSC04198.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5224" t="5972" b="10598"/>
          <a:stretch/>
        </p:blipFill>
        <p:spPr bwMode="auto">
          <a:xfrm>
            <a:off x="703365" y="1378187"/>
            <a:ext cx="7643607" cy="507609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rtlines\Pictures\4-24-2013\DSC0419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5400000" flipH="1">
            <a:off x="-131578" y="927585"/>
            <a:ext cx="2958020" cy="21945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852510" y="1565759"/>
            <a:ext cx="3360721" cy="1077218"/>
          </a:xfrm>
          <a:prstGeom prst="rect">
            <a:avLst/>
          </a:prstGeom>
          <a:noFill/>
        </p:spPr>
        <p:txBody>
          <a:bodyPr wrap="square" rtlCol="0">
            <a:spAutoFit/>
          </a:bodyPr>
          <a:lstStyle/>
          <a:p>
            <a:pPr algn="r"/>
            <a:r>
              <a:rPr lang="en-US" sz="3200" dirty="0">
                <a:solidFill>
                  <a:schemeClr val="bg1"/>
                </a:solidFill>
              </a:rPr>
              <a:t>Superconducting fibers</a:t>
            </a:r>
          </a:p>
        </p:txBody>
      </p:sp>
      <p:cxnSp>
        <p:nvCxnSpPr>
          <p:cNvPr id="7" name="Straight Arrow Connector 6"/>
          <p:cNvCxnSpPr/>
          <p:nvPr/>
        </p:nvCxnSpPr>
        <p:spPr>
          <a:xfrm flipH="1">
            <a:off x="1347434" y="2227385"/>
            <a:ext cx="2884597" cy="515815"/>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2852510" y="2227385"/>
            <a:ext cx="1379521" cy="1688848"/>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755187" y="2227385"/>
            <a:ext cx="476844" cy="1946030"/>
          </a:xfrm>
          <a:prstGeom prst="straightConnector1">
            <a:avLst/>
          </a:prstGeom>
          <a:ln w="38100">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118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223.37.4</a:t>
            </a:r>
          </a:p>
        </p:txBody>
      </p:sp>
      <p:sp>
        <p:nvSpPr>
          <p:cNvPr id="3" name="Content Placeholder 2"/>
          <p:cNvSpPr>
            <a:spLocks noGrp="1"/>
          </p:cNvSpPr>
          <p:nvPr>
            <p:ph idx="1"/>
          </p:nvPr>
        </p:nvSpPr>
        <p:spPr/>
        <p:txBody>
          <a:bodyPr>
            <a:normAutofit/>
          </a:bodyPr>
          <a:lstStyle/>
          <a:p>
            <a:pPr>
              <a:buNone/>
            </a:pPr>
            <a:r>
              <a:rPr lang="en-US" dirty="0"/>
              <a:t>If a wire is cut in half so the wire is now half </a:t>
            </a:r>
            <a:r>
              <a:rPr lang="en-US"/>
              <a:t>the original  length, </a:t>
            </a:r>
            <a:r>
              <a:rPr lang="en-US" dirty="0"/>
              <a:t>the resistance of the remaining piece will be </a:t>
            </a:r>
          </a:p>
          <a:p>
            <a:pPr marL="514350" indent="-514350">
              <a:buFont typeface="+mj-lt"/>
              <a:buAutoNum type="alphaLcParenR"/>
            </a:pPr>
            <a:r>
              <a:rPr lang="en-US" dirty="0"/>
              <a:t>Larger</a:t>
            </a:r>
          </a:p>
          <a:p>
            <a:pPr marL="514350" indent="-514350">
              <a:buFont typeface="+mj-lt"/>
              <a:buAutoNum type="alphaLcParenR"/>
            </a:pPr>
            <a:r>
              <a:rPr lang="en-US" dirty="0"/>
              <a:t>Smaller</a:t>
            </a:r>
          </a:p>
          <a:p>
            <a:pPr marL="514350" indent="-514350">
              <a:buFont typeface="+mj-lt"/>
              <a:buAutoNum type="alphaLcParenR"/>
            </a:pPr>
            <a:r>
              <a:rPr lang="en-US" dirty="0"/>
              <a:t>The same</a:t>
            </a:r>
          </a:p>
          <a:p>
            <a:pPr marL="514350" indent="-514350">
              <a:buNone/>
            </a:pPr>
            <a:r>
              <a:rPr lang="en-US" dirty="0"/>
              <a:t>As that of the whole piece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4578" name="Picture 2"/>
          <p:cNvPicPr>
            <a:picLocks noChangeAspect="1" noChangeArrowheads="1"/>
          </p:cNvPicPr>
          <p:nvPr/>
        </p:nvPicPr>
        <p:blipFill>
          <a:blip r:embed="rId2" cstate="print"/>
          <a:srcRect/>
          <a:stretch>
            <a:fillRect/>
          </a:stretch>
        </p:blipFill>
        <p:spPr bwMode="auto">
          <a:xfrm>
            <a:off x="-1" y="1878330"/>
            <a:ext cx="9048811" cy="232791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5602" name="Picture 2"/>
          <p:cNvPicPr>
            <a:picLocks noChangeAspect="1" noChangeArrowheads="1"/>
          </p:cNvPicPr>
          <p:nvPr/>
        </p:nvPicPr>
        <p:blipFill>
          <a:blip r:embed="rId2" cstate="print"/>
          <a:srcRect/>
          <a:stretch>
            <a:fillRect/>
          </a:stretch>
        </p:blipFill>
        <p:spPr bwMode="auto">
          <a:xfrm>
            <a:off x="457200" y="283058"/>
            <a:ext cx="8336280" cy="6373444"/>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463</TotalTime>
  <Words>539</Words>
  <Application>Microsoft Office PowerPoint</Application>
  <PresentationFormat>On-screen Show (4:3)</PresentationFormat>
  <Paragraphs>62</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Monotype Sorts</vt:lpstr>
      <vt:lpstr>Times New Roman</vt:lpstr>
      <vt:lpstr>Office Theme</vt:lpstr>
      <vt:lpstr>Question 223.37.1</vt:lpstr>
      <vt:lpstr>Question</vt:lpstr>
      <vt:lpstr>Question 223.37.2</vt:lpstr>
      <vt:lpstr>PowerPoint Presentation</vt:lpstr>
      <vt:lpstr>Question 223.37.3</vt:lpstr>
      <vt:lpstr>PowerPoint Presentation</vt:lpstr>
      <vt:lpstr>Question 223.37.4</vt:lpstr>
      <vt:lpstr>PowerPoint Presentation</vt:lpstr>
      <vt:lpstr>PowerPoint Presentation</vt:lpstr>
      <vt:lpstr>Question 223.37.4.5</vt:lpstr>
      <vt:lpstr>PowerPoint Presentation</vt:lpstr>
      <vt:lpstr>PowerPoint Presentation</vt:lpstr>
      <vt:lpstr>PowerPoint Presentation</vt:lpstr>
      <vt:lpstr>Question 223.37.5</vt:lpstr>
      <vt:lpstr>Question 223.37.5</vt:lpstr>
      <vt:lpstr>Question 233.37.6</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13</cp:revision>
  <dcterms:created xsi:type="dcterms:W3CDTF">2011-11-12T16:31:21Z</dcterms:created>
  <dcterms:modified xsi:type="dcterms:W3CDTF">2023-11-14T17:34:15Z</dcterms:modified>
</cp:coreProperties>
</file>