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1180" r:id="rId2"/>
    <p:sldId id="1174" r:id="rId3"/>
    <p:sldId id="1175" r:id="rId4"/>
    <p:sldId id="1176" r:id="rId5"/>
    <p:sldId id="1177" r:id="rId6"/>
    <p:sldId id="1181" r:id="rId7"/>
    <p:sldId id="256" r:id="rId8"/>
    <p:sldId id="1178" r:id="rId9"/>
    <p:sldId id="1179" r:id="rId10"/>
    <p:sldId id="904" r:id="rId11"/>
    <p:sldId id="905" r:id="rId12"/>
    <p:sldId id="908" r:id="rId13"/>
    <p:sldId id="258" r:id="rId14"/>
    <p:sldId id="259" r:id="rId15"/>
    <p:sldId id="271" r:id="rId16"/>
    <p:sldId id="261" r:id="rId17"/>
    <p:sldId id="906" r:id="rId18"/>
    <p:sldId id="907" r:id="rId19"/>
    <p:sldId id="263" r:id="rId20"/>
    <p:sldId id="266" r:id="rId21"/>
    <p:sldId id="267" r:id="rId22"/>
    <p:sldId id="268" r:id="rId23"/>
    <p:sldId id="269" r:id="rId24"/>
    <p:sldId id="909" r:id="rId25"/>
    <p:sldId id="910" r:id="rId26"/>
    <p:sldId id="911" r:id="rId27"/>
    <p:sldId id="912" r:id="rId28"/>
    <p:sldId id="913" r:id="rId29"/>
    <p:sldId id="914" r:id="rId30"/>
    <p:sldId id="915" r:id="rId31"/>
    <p:sldId id="91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A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E364BC-B8C8-4CBF-B90F-FEDC4D0E3BBC}" v="1" dt="2023-11-17T18:48:32.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57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C3E364BC-B8C8-4CBF-B90F-FEDC4D0E3BBC}"/>
    <pc:docChg chg="custSel addSld delSld modSld sldOrd">
      <pc:chgData name="Lines, Todd" userId="afaf7c3a-e8aa-4568-882a-02ad8f9e19b0" providerId="ADAL" clId="{C3E364BC-B8C8-4CBF-B90F-FEDC4D0E3BBC}" dt="2023-11-20T15:21:11.560" v="404" actId="20577"/>
      <pc:docMkLst>
        <pc:docMk/>
      </pc:docMkLst>
      <pc:sldChg chg="del">
        <pc:chgData name="Lines, Todd" userId="afaf7c3a-e8aa-4568-882a-02ad8f9e19b0" providerId="ADAL" clId="{C3E364BC-B8C8-4CBF-B90F-FEDC4D0E3BBC}" dt="2023-11-17T19:22:05.549" v="5" actId="47"/>
        <pc:sldMkLst>
          <pc:docMk/>
          <pc:sldMk cId="0" sldId="257"/>
        </pc:sldMkLst>
      </pc:sldChg>
      <pc:sldChg chg="del">
        <pc:chgData name="Lines, Todd" userId="afaf7c3a-e8aa-4568-882a-02ad8f9e19b0" providerId="ADAL" clId="{C3E364BC-B8C8-4CBF-B90F-FEDC4D0E3BBC}" dt="2023-11-17T18:44:18.029" v="1" actId="47"/>
        <pc:sldMkLst>
          <pc:docMk/>
          <pc:sldMk cId="0" sldId="270"/>
        </pc:sldMkLst>
      </pc:sldChg>
      <pc:sldChg chg="del">
        <pc:chgData name="Lines, Todd" userId="afaf7c3a-e8aa-4568-882a-02ad8f9e19b0" providerId="ADAL" clId="{C3E364BC-B8C8-4CBF-B90F-FEDC4D0E3BBC}" dt="2023-11-17T18:44:16.855" v="0" actId="47"/>
        <pc:sldMkLst>
          <pc:docMk/>
          <pc:sldMk cId="1411850909" sldId="272"/>
        </pc:sldMkLst>
      </pc:sldChg>
      <pc:sldChg chg="add ord">
        <pc:chgData name="Lines, Todd" userId="afaf7c3a-e8aa-4568-882a-02ad8f9e19b0" providerId="ADAL" clId="{C3E364BC-B8C8-4CBF-B90F-FEDC4D0E3BBC}" dt="2023-11-17T19:22:44.299" v="7"/>
        <pc:sldMkLst>
          <pc:docMk/>
          <pc:sldMk cId="0" sldId="904"/>
        </pc:sldMkLst>
      </pc:sldChg>
      <pc:sldChg chg="add ord">
        <pc:chgData name="Lines, Todd" userId="afaf7c3a-e8aa-4568-882a-02ad8f9e19b0" providerId="ADAL" clId="{C3E364BC-B8C8-4CBF-B90F-FEDC4D0E3BBC}" dt="2023-11-17T19:22:44.299" v="7"/>
        <pc:sldMkLst>
          <pc:docMk/>
          <pc:sldMk cId="0" sldId="905"/>
        </pc:sldMkLst>
      </pc:sldChg>
      <pc:sldChg chg="add ord">
        <pc:chgData name="Lines, Todd" userId="afaf7c3a-e8aa-4568-882a-02ad8f9e19b0" providerId="ADAL" clId="{C3E364BC-B8C8-4CBF-B90F-FEDC4D0E3BBC}" dt="2023-11-17T19:29:03.947" v="11"/>
        <pc:sldMkLst>
          <pc:docMk/>
          <pc:sldMk cId="0" sldId="906"/>
        </pc:sldMkLst>
      </pc:sldChg>
      <pc:sldChg chg="add ord">
        <pc:chgData name="Lines, Todd" userId="afaf7c3a-e8aa-4568-882a-02ad8f9e19b0" providerId="ADAL" clId="{C3E364BC-B8C8-4CBF-B90F-FEDC4D0E3BBC}" dt="2023-11-17T19:29:03.947" v="11"/>
        <pc:sldMkLst>
          <pc:docMk/>
          <pc:sldMk cId="0" sldId="907"/>
        </pc:sldMkLst>
      </pc:sldChg>
      <pc:sldChg chg="add ord">
        <pc:chgData name="Lines, Todd" userId="afaf7c3a-e8aa-4568-882a-02ad8f9e19b0" providerId="ADAL" clId="{C3E364BC-B8C8-4CBF-B90F-FEDC4D0E3BBC}" dt="2023-11-17T19:22:44.299" v="7"/>
        <pc:sldMkLst>
          <pc:docMk/>
          <pc:sldMk cId="0" sldId="908"/>
        </pc:sldMkLst>
      </pc:sldChg>
      <pc:sldChg chg="add">
        <pc:chgData name="Lines, Todd" userId="afaf7c3a-e8aa-4568-882a-02ad8f9e19b0" providerId="ADAL" clId="{C3E364BC-B8C8-4CBF-B90F-FEDC4D0E3BBC}" dt="2023-11-17T18:48:32.551" v="2"/>
        <pc:sldMkLst>
          <pc:docMk/>
          <pc:sldMk cId="0" sldId="909"/>
        </pc:sldMkLst>
      </pc:sldChg>
      <pc:sldChg chg="add">
        <pc:chgData name="Lines, Todd" userId="afaf7c3a-e8aa-4568-882a-02ad8f9e19b0" providerId="ADAL" clId="{C3E364BC-B8C8-4CBF-B90F-FEDC4D0E3BBC}" dt="2023-11-17T18:48:32.551" v="2"/>
        <pc:sldMkLst>
          <pc:docMk/>
          <pc:sldMk cId="0" sldId="910"/>
        </pc:sldMkLst>
      </pc:sldChg>
      <pc:sldChg chg="add">
        <pc:chgData name="Lines, Todd" userId="afaf7c3a-e8aa-4568-882a-02ad8f9e19b0" providerId="ADAL" clId="{C3E364BC-B8C8-4CBF-B90F-FEDC4D0E3BBC}" dt="2023-11-17T18:48:32.551" v="2"/>
        <pc:sldMkLst>
          <pc:docMk/>
          <pc:sldMk cId="0" sldId="911"/>
        </pc:sldMkLst>
      </pc:sldChg>
      <pc:sldChg chg="add">
        <pc:chgData name="Lines, Todd" userId="afaf7c3a-e8aa-4568-882a-02ad8f9e19b0" providerId="ADAL" clId="{C3E364BC-B8C8-4CBF-B90F-FEDC4D0E3BBC}" dt="2023-11-17T18:48:32.551" v="2"/>
        <pc:sldMkLst>
          <pc:docMk/>
          <pc:sldMk cId="0" sldId="912"/>
        </pc:sldMkLst>
      </pc:sldChg>
      <pc:sldChg chg="add">
        <pc:chgData name="Lines, Todd" userId="afaf7c3a-e8aa-4568-882a-02ad8f9e19b0" providerId="ADAL" clId="{C3E364BC-B8C8-4CBF-B90F-FEDC4D0E3BBC}" dt="2023-11-17T18:48:32.551" v="2"/>
        <pc:sldMkLst>
          <pc:docMk/>
          <pc:sldMk cId="0" sldId="913"/>
        </pc:sldMkLst>
      </pc:sldChg>
      <pc:sldChg chg="add">
        <pc:chgData name="Lines, Todd" userId="afaf7c3a-e8aa-4568-882a-02ad8f9e19b0" providerId="ADAL" clId="{C3E364BC-B8C8-4CBF-B90F-FEDC4D0E3BBC}" dt="2023-11-17T18:48:32.551" v="2"/>
        <pc:sldMkLst>
          <pc:docMk/>
          <pc:sldMk cId="0" sldId="914"/>
        </pc:sldMkLst>
      </pc:sldChg>
      <pc:sldChg chg="add">
        <pc:chgData name="Lines, Todd" userId="afaf7c3a-e8aa-4568-882a-02ad8f9e19b0" providerId="ADAL" clId="{C3E364BC-B8C8-4CBF-B90F-FEDC4D0E3BBC}" dt="2023-11-17T18:48:32.551" v="2"/>
        <pc:sldMkLst>
          <pc:docMk/>
          <pc:sldMk cId="0" sldId="915"/>
        </pc:sldMkLst>
      </pc:sldChg>
      <pc:sldChg chg="add">
        <pc:chgData name="Lines, Todd" userId="afaf7c3a-e8aa-4568-882a-02ad8f9e19b0" providerId="ADAL" clId="{C3E364BC-B8C8-4CBF-B90F-FEDC4D0E3BBC}" dt="2023-11-17T18:48:32.551" v="2"/>
        <pc:sldMkLst>
          <pc:docMk/>
          <pc:sldMk cId="0" sldId="916"/>
        </pc:sldMkLst>
      </pc:sldChg>
      <pc:sldChg chg="add ord">
        <pc:chgData name="Lines, Todd" userId="afaf7c3a-e8aa-4568-882a-02ad8f9e19b0" providerId="ADAL" clId="{C3E364BC-B8C8-4CBF-B90F-FEDC4D0E3BBC}" dt="2023-11-17T18:49:04.245" v="4"/>
        <pc:sldMkLst>
          <pc:docMk/>
          <pc:sldMk cId="0" sldId="1174"/>
        </pc:sldMkLst>
      </pc:sldChg>
      <pc:sldChg chg="add ord">
        <pc:chgData name="Lines, Todd" userId="afaf7c3a-e8aa-4568-882a-02ad8f9e19b0" providerId="ADAL" clId="{C3E364BC-B8C8-4CBF-B90F-FEDC4D0E3BBC}" dt="2023-11-17T18:49:04.245" v="4"/>
        <pc:sldMkLst>
          <pc:docMk/>
          <pc:sldMk cId="0" sldId="1175"/>
        </pc:sldMkLst>
      </pc:sldChg>
      <pc:sldChg chg="add ord">
        <pc:chgData name="Lines, Todd" userId="afaf7c3a-e8aa-4568-882a-02ad8f9e19b0" providerId="ADAL" clId="{C3E364BC-B8C8-4CBF-B90F-FEDC4D0E3BBC}" dt="2023-11-17T18:49:04.245" v="4"/>
        <pc:sldMkLst>
          <pc:docMk/>
          <pc:sldMk cId="0" sldId="1176"/>
        </pc:sldMkLst>
      </pc:sldChg>
      <pc:sldChg chg="add ord">
        <pc:chgData name="Lines, Todd" userId="afaf7c3a-e8aa-4568-882a-02ad8f9e19b0" providerId="ADAL" clId="{C3E364BC-B8C8-4CBF-B90F-FEDC4D0E3BBC}" dt="2023-11-17T18:49:04.245" v="4"/>
        <pc:sldMkLst>
          <pc:docMk/>
          <pc:sldMk cId="0" sldId="1177"/>
        </pc:sldMkLst>
      </pc:sldChg>
      <pc:sldChg chg="add ord">
        <pc:chgData name="Lines, Todd" userId="afaf7c3a-e8aa-4568-882a-02ad8f9e19b0" providerId="ADAL" clId="{C3E364BC-B8C8-4CBF-B90F-FEDC4D0E3BBC}" dt="2023-11-17T19:28:45.043" v="9"/>
        <pc:sldMkLst>
          <pc:docMk/>
          <pc:sldMk cId="0" sldId="1178"/>
        </pc:sldMkLst>
      </pc:sldChg>
      <pc:sldChg chg="add ord">
        <pc:chgData name="Lines, Todd" userId="afaf7c3a-e8aa-4568-882a-02ad8f9e19b0" providerId="ADAL" clId="{C3E364BC-B8C8-4CBF-B90F-FEDC4D0E3BBC}" dt="2023-11-17T19:28:45.043" v="9"/>
        <pc:sldMkLst>
          <pc:docMk/>
          <pc:sldMk cId="0" sldId="1179"/>
        </pc:sldMkLst>
      </pc:sldChg>
      <pc:sldChg chg="addSp delSp modSp new mod modClrScheme chgLayout">
        <pc:chgData name="Lines, Todd" userId="afaf7c3a-e8aa-4568-882a-02ad8f9e19b0" providerId="ADAL" clId="{C3E364BC-B8C8-4CBF-B90F-FEDC4D0E3BBC}" dt="2023-11-20T15:18:50.764" v="170" actId="20577"/>
        <pc:sldMkLst>
          <pc:docMk/>
          <pc:sldMk cId="1260986966" sldId="1180"/>
        </pc:sldMkLst>
        <pc:spChg chg="del mod ord">
          <ac:chgData name="Lines, Todd" userId="afaf7c3a-e8aa-4568-882a-02ad8f9e19b0" providerId="ADAL" clId="{C3E364BC-B8C8-4CBF-B90F-FEDC4D0E3BBC}" dt="2023-11-20T15:17:56.955" v="13" actId="700"/>
          <ac:spMkLst>
            <pc:docMk/>
            <pc:sldMk cId="1260986966" sldId="1180"/>
            <ac:spMk id="2" creationId="{6B35B9F4-4225-7F34-6B35-BDCDE2F8F3B8}"/>
          </ac:spMkLst>
        </pc:spChg>
        <pc:spChg chg="del mod ord">
          <ac:chgData name="Lines, Todd" userId="afaf7c3a-e8aa-4568-882a-02ad8f9e19b0" providerId="ADAL" clId="{C3E364BC-B8C8-4CBF-B90F-FEDC4D0E3BBC}" dt="2023-11-20T15:17:56.955" v="13" actId="700"/>
          <ac:spMkLst>
            <pc:docMk/>
            <pc:sldMk cId="1260986966" sldId="1180"/>
            <ac:spMk id="3" creationId="{BACB10ED-E9B2-D910-92C0-0B0B792FDFB4}"/>
          </ac:spMkLst>
        </pc:spChg>
        <pc:spChg chg="add mod ord">
          <ac:chgData name="Lines, Todd" userId="afaf7c3a-e8aa-4568-882a-02ad8f9e19b0" providerId="ADAL" clId="{C3E364BC-B8C8-4CBF-B90F-FEDC4D0E3BBC}" dt="2023-11-20T15:18:00.080" v="21" actId="20577"/>
          <ac:spMkLst>
            <pc:docMk/>
            <pc:sldMk cId="1260986966" sldId="1180"/>
            <ac:spMk id="4" creationId="{B4833A9C-52A7-5291-CA9C-719F58449C41}"/>
          </ac:spMkLst>
        </pc:spChg>
        <pc:spChg chg="add mod ord">
          <ac:chgData name="Lines, Todd" userId="afaf7c3a-e8aa-4568-882a-02ad8f9e19b0" providerId="ADAL" clId="{C3E364BC-B8C8-4CBF-B90F-FEDC4D0E3BBC}" dt="2023-11-20T15:18:50.764" v="170" actId="20577"/>
          <ac:spMkLst>
            <pc:docMk/>
            <pc:sldMk cId="1260986966" sldId="1180"/>
            <ac:spMk id="5" creationId="{84D9FC37-56E8-AB61-E582-E2EB5E43B398}"/>
          </ac:spMkLst>
        </pc:spChg>
      </pc:sldChg>
      <pc:sldChg chg="modSp new mod">
        <pc:chgData name="Lines, Todd" userId="afaf7c3a-e8aa-4568-882a-02ad8f9e19b0" providerId="ADAL" clId="{C3E364BC-B8C8-4CBF-B90F-FEDC4D0E3BBC}" dt="2023-11-20T15:21:11.560" v="404" actId="20577"/>
        <pc:sldMkLst>
          <pc:docMk/>
          <pc:sldMk cId="991711274" sldId="1181"/>
        </pc:sldMkLst>
        <pc:spChg chg="mod">
          <ac:chgData name="Lines, Todd" userId="afaf7c3a-e8aa-4568-882a-02ad8f9e19b0" providerId="ADAL" clId="{C3E364BC-B8C8-4CBF-B90F-FEDC4D0E3BBC}" dt="2023-11-20T15:20:02.476" v="179" actId="20577"/>
          <ac:spMkLst>
            <pc:docMk/>
            <pc:sldMk cId="991711274" sldId="1181"/>
            <ac:spMk id="2" creationId="{23AD1B11-35D3-FF83-18CC-75B2E9B0E1E3}"/>
          </ac:spMkLst>
        </pc:spChg>
        <pc:spChg chg="mod">
          <ac:chgData name="Lines, Todd" userId="afaf7c3a-e8aa-4568-882a-02ad8f9e19b0" providerId="ADAL" clId="{C3E364BC-B8C8-4CBF-B90F-FEDC4D0E3BBC}" dt="2023-11-20T15:21:11.560" v="404" actId="20577"/>
          <ac:spMkLst>
            <pc:docMk/>
            <pc:sldMk cId="991711274" sldId="1181"/>
            <ac:spMk id="3" creationId="{3178D2DB-4E00-A132-3DE8-6EA8818F9FD0}"/>
          </ac:spMkLst>
        </pc:spChg>
      </pc:sldChg>
      <pc:sldMasterChg chg="delSldLayout">
        <pc:chgData name="Lines, Todd" userId="afaf7c3a-e8aa-4568-882a-02ad8f9e19b0" providerId="ADAL" clId="{C3E364BC-B8C8-4CBF-B90F-FEDC4D0E3BBC}" dt="2023-11-17T19:22:05.549" v="5" actId="47"/>
        <pc:sldMasterMkLst>
          <pc:docMk/>
          <pc:sldMasterMk cId="0" sldId="2147483648"/>
        </pc:sldMasterMkLst>
        <pc:sldLayoutChg chg="del">
          <pc:chgData name="Lines, Todd" userId="afaf7c3a-e8aa-4568-882a-02ad8f9e19b0" providerId="ADAL" clId="{C3E364BC-B8C8-4CBF-B90F-FEDC4D0E3BBC}" dt="2023-11-17T19:22:05.549" v="5" actId="47"/>
          <pc:sldLayoutMkLst>
            <pc:docMk/>
            <pc:sldMasterMk cId="0" sldId="2147483648"/>
            <pc:sldLayoutMk cId="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14FC3-B845-497C-807B-C13F1D202AFD}" type="datetimeFigureOut">
              <a:rPr lang="en-US" smtClean="0"/>
              <a:t>11/20/2023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21B01-CB75-4F09-B843-063F75F927FB}" type="slidenum">
              <a:rPr lang="en-US" smtClean="0"/>
              <a:t>‹#›</a:t>
            </a:fld>
            <a:endParaRPr lang="en-US"/>
          </a:p>
        </p:txBody>
      </p:sp>
    </p:spTree>
    <p:extLst>
      <p:ext uri="{BB962C8B-B14F-4D97-AF65-F5344CB8AC3E}">
        <p14:creationId xmlns:p14="http://schemas.microsoft.com/office/powerpoint/2010/main" val="3171921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B143665-AD8A-456E-84B7-1A23ABC42D44}" type="slidenum">
              <a:rPr lang="en-US"/>
              <a:pPr/>
              <a:t>2</a:t>
            </a:fld>
            <a:endParaRPr lang="en-US"/>
          </a:p>
        </p:txBody>
      </p:sp>
      <p:sp>
        <p:nvSpPr>
          <p:cNvPr id="1774594" name="Rectangle 2"/>
          <p:cNvSpPr>
            <a:spLocks noGrp="1" noRot="1" noChangeAspect="1" noChangeArrowheads="1" noTextEdit="1"/>
          </p:cNvSpPr>
          <p:nvPr>
            <p:ph type="sldImg"/>
          </p:nvPr>
        </p:nvSpPr>
        <p:spPr>
          <a:xfrm>
            <a:off x="1266825" y="727075"/>
            <a:ext cx="4781550" cy="3586163"/>
          </a:xfrm>
          <a:ln/>
        </p:spPr>
      </p:sp>
      <p:sp>
        <p:nvSpPr>
          <p:cNvPr id="177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B9B00A9-7591-440C-907D-959FFC1F00F7}" type="slidenum">
              <a:rPr lang="en-US"/>
              <a:pPr/>
              <a:t>18</a:t>
            </a:fld>
            <a:endParaRPr lang="en-US"/>
          </a:p>
        </p:txBody>
      </p:sp>
      <p:sp>
        <p:nvSpPr>
          <p:cNvPr id="1788930" name="Rectangle 2"/>
          <p:cNvSpPr>
            <a:spLocks noGrp="1" noRot="1" noChangeAspect="1" noChangeArrowheads="1" noTextEdit="1"/>
          </p:cNvSpPr>
          <p:nvPr>
            <p:ph type="sldImg"/>
          </p:nvPr>
        </p:nvSpPr>
        <p:spPr>
          <a:xfrm>
            <a:off x="1266825" y="727075"/>
            <a:ext cx="4781550" cy="3586163"/>
          </a:xfrm>
          <a:ln/>
        </p:spPr>
      </p:sp>
      <p:sp>
        <p:nvSpPr>
          <p:cNvPr id="1788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DB5125C-5AE5-4CC8-88CB-D9DD22783B13}" type="slidenum">
              <a:rPr lang="en-US"/>
              <a:pPr/>
              <a:t>24</a:t>
            </a:fld>
            <a:endParaRPr lang="en-US"/>
          </a:p>
        </p:txBody>
      </p:sp>
      <p:sp>
        <p:nvSpPr>
          <p:cNvPr id="1790978" name="Rectangle 2"/>
          <p:cNvSpPr>
            <a:spLocks noGrp="1" noRot="1" noChangeAspect="1" noChangeArrowheads="1" noTextEdit="1"/>
          </p:cNvSpPr>
          <p:nvPr>
            <p:ph type="sldImg"/>
          </p:nvPr>
        </p:nvSpPr>
        <p:spPr>
          <a:xfrm>
            <a:off x="1266825" y="727075"/>
            <a:ext cx="4781550" cy="3586163"/>
          </a:xfrm>
          <a:ln/>
        </p:spPr>
      </p:sp>
      <p:sp>
        <p:nvSpPr>
          <p:cNvPr id="1790979" name="Rectangle 3"/>
          <p:cNvSpPr>
            <a:spLocks noGrp="1" noChangeArrowheads="1"/>
          </p:cNvSpPr>
          <p:nvPr>
            <p:ph type="body" idx="1"/>
          </p:nvPr>
        </p:nvSpPr>
        <p:spPr/>
        <p:txBody>
          <a:bodyPr/>
          <a:lstStyle/>
          <a:p>
            <a:r>
              <a:rPr lang="en-US"/>
              <a:t>[CORRECT 5 ANSWER]</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CBF5A02-CF7D-48FB-A3F2-39E7C313FACE}" type="slidenum">
              <a:rPr lang="en-US"/>
              <a:pPr/>
              <a:t>25</a:t>
            </a:fld>
            <a:endParaRPr lang="en-US"/>
          </a:p>
        </p:txBody>
      </p:sp>
      <p:sp>
        <p:nvSpPr>
          <p:cNvPr id="1793026" name="Rectangle 2"/>
          <p:cNvSpPr>
            <a:spLocks noGrp="1" noRot="1" noChangeAspect="1" noChangeArrowheads="1" noTextEdit="1"/>
          </p:cNvSpPr>
          <p:nvPr>
            <p:ph type="sldImg"/>
          </p:nvPr>
        </p:nvSpPr>
        <p:spPr>
          <a:xfrm>
            <a:off x="1266825" y="727075"/>
            <a:ext cx="4781550" cy="3586163"/>
          </a:xfrm>
          <a:ln/>
        </p:spPr>
      </p:sp>
      <p:sp>
        <p:nvSpPr>
          <p:cNvPr id="1793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32249E2-CF36-47CD-B9B7-8A92542FCCA1}" type="slidenum">
              <a:rPr lang="en-US"/>
              <a:pPr/>
              <a:t>26</a:t>
            </a:fld>
            <a:endParaRPr lang="en-US"/>
          </a:p>
        </p:txBody>
      </p:sp>
      <p:sp>
        <p:nvSpPr>
          <p:cNvPr id="1795074" name="Rectangle 2"/>
          <p:cNvSpPr>
            <a:spLocks noGrp="1" noRot="1" noChangeAspect="1" noChangeArrowheads="1" noTextEdit="1"/>
          </p:cNvSpPr>
          <p:nvPr>
            <p:ph type="sldImg"/>
          </p:nvPr>
        </p:nvSpPr>
        <p:spPr>
          <a:xfrm>
            <a:off x="1266825" y="727075"/>
            <a:ext cx="4781550" cy="3586163"/>
          </a:xfrm>
          <a:ln/>
        </p:spPr>
      </p:sp>
      <p:sp>
        <p:nvSpPr>
          <p:cNvPr id="1795075" name="Rectangle 3"/>
          <p:cNvSpPr>
            <a:spLocks noGrp="1" noChangeArrowheads="1"/>
          </p:cNvSpPr>
          <p:nvPr>
            <p:ph type="body" idx="1"/>
          </p:nvPr>
        </p:nvSpPr>
        <p:spPr/>
        <p:txBody>
          <a:bodyPr/>
          <a:lstStyle/>
          <a:p>
            <a:r>
              <a:rPr lang="en-US"/>
              <a:t>[CORRECT 5 ANSWER]</a:t>
            </a:r>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167DAB9-C1D7-483E-A69E-5612403FAFFB}" type="slidenum">
              <a:rPr lang="en-US"/>
              <a:pPr/>
              <a:t>27</a:t>
            </a:fld>
            <a:endParaRPr lang="en-US"/>
          </a:p>
        </p:txBody>
      </p:sp>
      <p:sp>
        <p:nvSpPr>
          <p:cNvPr id="1797122" name="Rectangle 2"/>
          <p:cNvSpPr>
            <a:spLocks noGrp="1" noRot="1" noChangeAspect="1" noChangeArrowheads="1" noTextEdit="1"/>
          </p:cNvSpPr>
          <p:nvPr>
            <p:ph type="sldImg"/>
          </p:nvPr>
        </p:nvSpPr>
        <p:spPr>
          <a:xfrm>
            <a:off x="1266825" y="727075"/>
            <a:ext cx="4781550" cy="3586163"/>
          </a:xfrm>
          <a:ln/>
        </p:spPr>
      </p:sp>
      <p:sp>
        <p:nvSpPr>
          <p:cNvPr id="1797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A69A2E5-62CE-49D3-9DDB-1EFA676279BD}" type="slidenum">
              <a:rPr lang="en-US"/>
              <a:pPr/>
              <a:t>28</a:t>
            </a:fld>
            <a:endParaRPr lang="en-US"/>
          </a:p>
        </p:txBody>
      </p:sp>
      <p:sp>
        <p:nvSpPr>
          <p:cNvPr id="2417666" name="Rectangle 2"/>
          <p:cNvSpPr>
            <a:spLocks noGrp="1" noRot="1" noChangeAspect="1" noChangeArrowheads="1" noTextEdit="1"/>
          </p:cNvSpPr>
          <p:nvPr>
            <p:ph type="sldImg"/>
          </p:nvPr>
        </p:nvSpPr>
        <p:spPr>
          <a:xfrm>
            <a:off x="1266825" y="727075"/>
            <a:ext cx="4781550" cy="3586163"/>
          </a:xfrm>
          <a:ln/>
        </p:spPr>
      </p:sp>
      <p:sp>
        <p:nvSpPr>
          <p:cNvPr id="2417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CD01B2E-5E91-4D88-ACE8-1E6DFB8B2025}" type="slidenum">
              <a:rPr lang="en-US"/>
              <a:pPr/>
              <a:t>29</a:t>
            </a:fld>
            <a:endParaRPr lang="en-US"/>
          </a:p>
        </p:txBody>
      </p:sp>
      <p:sp>
        <p:nvSpPr>
          <p:cNvPr id="2419714" name="Rectangle 2"/>
          <p:cNvSpPr>
            <a:spLocks noGrp="1" noRot="1" noChangeAspect="1" noChangeArrowheads="1" noTextEdit="1"/>
          </p:cNvSpPr>
          <p:nvPr>
            <p:ph type="sldImg"/>
          </p:nvPr>
        </p:nvSpPr>
        <p:spPr>
          <a:xfrm>
            <a:off x="1266825" y="727075"/>
            <a:ext cx="4781550" cy="3586163"/>
          </a:xfrm>
          <a:ln/>
        </p:spPr>
      </p:sp>
      <p:sp>
        <p:nvSpPr>
          <p:cNvPr id="2419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2D75DEC-0932-473E-A646-C9580EF75926}" type="slidenum">
              <a:rPr lang="en-US"/>
              <a:pPr/>
              <a:t>30</a:t>
            </a:fld>
            <a:endParaRPr lang="en-US"/>
          </a:p>
        </p:txBody>
      </p:sp>
      <p:sp>
        <p:nvSpPr>
          <p:cNvPr id="1799170" name="Rectangle 2"/>
          <p:cNvSpPr>
            <a:spLocks noGrp="1" noRot="1" noChangeAspect="1" noChangeArrowheads="1" noTextEdit="1"/>
          </p:cNvSpPr>
          <p:nvPr>
            <p:ph type="sldImg"/>
          </p:nvPr>
        </p:nvSpPr>
        <p:spPr>
          <a:xfrm>
            <a:off x="1266825" y="727075"/>
            <a:ext cx="4781550" cy="3586163"/>
          </a:xfrm>
          <a:ln/>
        </p:spPr>
      </p:sp>
      <p:sp>
        <p:nvSpPr>
          <p:cNvPr id="179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D2F6106-8702-4F32-BB5A-476492C6F740}" type="slidenum">
              <a:rPr lang="en-US"/>
              <a:pPr/>
              <a:t>31</a:t>
            </a:fld>
            <a:endParaRPr lang="en-US"/>
          </a:p>
        </p:txBody>
      </p:sp>
      <p:sp>
        <p:nvSpPr>
          <p:cNvPr id="1801218" name="Rectangle 2"/>
          <p:cNvSpPr>
            <a:spLocks noGrp="1" noRot="1" noChangeAspect="1" noChangeArrowheads="1" noTextEdit="1"/>
          </p:cNvSpPr>
          <p:nvPr>
            <p:ph type="sldImg"/>
          </p:nvPr>
        </p:nvSpPr>
        <p:spPr>
          <a:xfrm>
            <a:off x="1266825" y="727075"/>
            <a:ext cx="4781550" cy="3586163"/>
          </a:xfrm>
          <a:ln/>
        </p:spPr>
      </p:sp>
      <p:sp>
        <p:nvSpPr>
          <p:cNvPr id="180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2F703D3-D350-46AA-9A7D-C587BF3271A6}" type="slidenum">
              <a:rPr lang="en-US"/>
              <a:pPr/>
              <a:t>3</a:t>
            </a:fld>
            <a:endParaRPr lang="en-US"/>
          </a:p>
        </p:txBody>
      </p:sp>
      <p:sp>
        <p:nvSpPr>
          <p:cNvPr id="1776642" name="Rectangle 2"/>
          <p:cNvSpPr>
            <a:spLocks noGrp="1" noRot="1" noChangeAspect="1" noChangeArrowheads="1" noTextEdit="1"/>
          </p:cNvSpPr>
          <p:nvPr>
            <p:ph type="sldImg"/>
          </p:nvPr>
        </p:nvSpPr>
        <p:spPr>
          <a:xfrm>
            <a:off x="1266825" y="727075"/>
            <a:ext cx="4781550" cy="3586163"/>
          </a:xfrm>
          <a:ln/>
        </p:spPr>
      </p:sp>
      <p:sp>
        <p:nvSpPr>
          <p:cNvPr id="177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ADF3E57-17CE-4B13-A7DF-7642BF17D461}" type="slidenum">
              <a:rPr lang="en-US"/>
              <a:pPr/>
              <a:t>4</a:t>
            </a:fld>
            <a:endParaRPr lang="en-US"/>
          </a:p>
        </p:txBody>
      </p:sp>
      <p:sp>
        <p:nvSpPr>
          <p:cNvPr id="1778690" name="Rectangle 2"/>
          <p:cNvSpPr>
            <a:spLocks noGrp="1" noRot="1" noChangeAspect="1" noChangeArrowheads="1" noTextEdit="1"/>
          </p:cNvSpPr>
          <p:nvPr>
            <p:ph type="sldImg"/>
          </p:nvPr>
        </p:nvSpPr>
        <p:spPr>
          <a:xfrm>
            <a:off x="1266825" y="727075"/>
            <a:ext cx="4781550" cy="3586163"/>
          </a:xfrm>
          <a:ln/>
        </p:spPr>
      </p:sp>
      <p:sp>
        <p:nvSpPr>
          <p:cNvPr id="1778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0E068516-C47E-4CA5-AD42-B19B622B9D84}" type="slidenum">
              <a:rPr lang="en-US"/>
              <a:pPr/>
              <a:t>5</a:t>
            </a:fld>
            <a:endParaRPr lang="en-US"/>
          </a:p>
        </p:txBody>
      </p:sp>
      <p:sp>
        <p:nvSpPr>
          <p:cNvPr id="1780738" name="Rectangle 2"/>
          <p:cNvSpPr>
            <a:spLocks noGrp="1" noRot="1" noChangeAspect="1" noChangeArrowheads="1" noTextEdit="1"/>
          </p:cNvSpPr>
          <p:nvPr>
            <p:ph type="sldImg"/>
          </p:nvPr>
        </p:nvSpPr>
        <p:spPr>
          <a:xfrm>
            <a:off x="1266825" y="727075"/>
            <a:ext cx="4781550" cy="3586163"/>
          </a:xfrm>
          <a:ln/>
        </p:spPr>
      </p:sp>
      <p:sp>
        <p:nvSpPr>
          <p:cNvPr id="178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E5F4349-A9F2-4E39-9441-AAA027AB885B}" type="slidenum">
              <a:rPr lang="en-US"/>
              <a:pPr/>
              <a:t>8</a:t>
            </a:fld>
            <a:endParaRPr lang="en-US"/>
          </a:p>
        </p:txBody>
      </p:sp>
      <p:sp>
        <p:nvSpPr>
          <p:cNvPr id="1803266" name="Rectangle 2"/>
          <p:cNvSpPr>
            <a:spLocks noGrp="1" noRot="1" noChangeAspect="1" noChangeArrowheads="1" noTextEdit="1"/>
          </p:cNvSpPr>
          <p:nvPr>
            <p:ph type="sldImg"/>
          </p:nvPr>
        </p:nvSpPr>
        <p:spPr>
          <a:xfrm>
            <a:off x="1266825" y="727075"/>
            <a:ext cx="4781550" cy="3586163"/>
          </a:xfrm>
          <a:ln/>
        </p:spPr>
      </p:sp>
      <p:sp>
        <p:nvSpPr>
          <p:cNvPr id="1803267" name="Rectangle 3"/>
          <p:cNvSpPr>
            <a:spLocks noGrp="1" noChangeArrowheads="1"/>
          </p:cNvSpPr>
          <p:nvPr>
            <p:ph type="body" idx="1"/>
          </p:nvPr>
        </p:nvSpPr>
        <p:spPr/>
        <p:txBody>
          <a:bodyPr/>
          <a:lstStyle/>
          <a:p>
            <a:r>
              <a:rPr lang="en-US"/>
              <a:t>[CORRECT 5 ANSWER]</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1E8BC94-3754-41D0-86AF-03C15EF4A026}" type="slidenum">
              <a:rPr lang="en-US"/>
              <a:pPr/>
              <a:t>9</a:t>
            </a:fld>
            <a:endParaRPr lang="en-US"/>
          </a:p>
        </p:txBody>
      </p:sp>
      <p:sp>
        <p:nvSpPr>
          <p:cNvPr id="1805314" name="Rectangle 2"/>
          <p:cNvSpPr>
            <a:spLocks noGrp="1" noRot="1" noChangeAspect="1" noChangeArrowheads="1" noTextEdit="1"/>
          </p:cNvSpPr>
          <p:nvPr>
            <p:ph type="sldImg"/>
          </p:nvPr>
        </p:nvSpPr>
        <p:spPr>
          <a:xfrm>
            <a:off x="1266825" y="727075"/>
            <a:ext cx="4781550" cy="3586163"/>
          </a:xfrm>
          <a:ln/>
        </p:spPr>
      </p:sp>
      <p:sp>
        <p:nvSpPr>
          <p:cNvPr id="1805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86FCD0F-D642-4970-AF23-C00A76790AF2}" type="slidenum">
              <a:rPr lang="en-US"/>
              <a:pPr/>
              <a:t>10</a:t>
            </a:fld>
            <a:endParaRPr lang="en-US"/>
          </a:p>
        </p:txBody>
      </p:sp>
      <p:sp>
        <p:nvSpPr>
          <p:cNvPr id="1782786" name="Rectangle 2"/>
          <p:cNvSpPr>
            <a:spLocks noGrp="1" noRot="1" noChangeAspect="1" noChangeArrowheads="1" noTextEdit="1"/>
          </p:cNvSpPr>
          <p:nvPr>
            <p:ph type="sldImg"/>
          </p:nvPr>
        </p:nvSpPr>
        <p:spPr>
          <a:xfrm>
            <a:off x="1266825" y="727075"/>
            <a:ext cx="4781550" cy="3586163"/>
          </a:xfrm>
          <a:ln/>
        </p:spPr>
      </p:sp>
      <p:sp>
        <p:nvSpPr>
          <p:cNvPr id="1782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0BA5020-7D0A-41D9-AF82-BE45E572FDA8}" type="slidenum">
              <a:rPr lang="en-US"/>
              <a:pPr/>
              <a:t>11</a:t>
            </a:fld>
            <a:endParaRPr lang="en-US"/>
          </a:p>
        </p:txBody>
      </p:sp>
      <p:sp>
        <p:nvSpPr>
          <p:cNvPr id="1784834" name="Rectangle 2"/>
          <p:cNvSpPr>
            <a:spLocks noGrp="1" noRot="1" noChangeAspect="1" noChangeArrowheads="1" noTextEdit="1"/>
          </p:cNvSpPr>
          <p:nvPr>
            <p:ph type="sldImg"/>
          </p:nvPr>
        </p:nvSpPr>
        <p:spPr>
          <a:xfrm>
            <a:off x="1266825" y="727075"/>
            <a:ext cx="4781550" cy="3586163"/>
          </a:xfrm>
          <a:ln/>
        </p:spPr>
      </p:sp>
      <p:sp>
        <p:nvSpPr>
          <p:cNvPr id="1784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A3A1E2C-A02D-469E-8D3D-F77BDC8C6E8D}" type="slidenum">
              <a:rPr lang="en-US"/>
              <a:pPr/>
              <a:t>17</a:t>
            </a:fld>
            <a:endParaRPr lang="en-US"/>
          </a:p>
        </p:txBody>
      </p:sp>
      <p:sp>
        <p:nvSpPr>
          <p:cNvPr id="1786882" name="Rectangle 2"/>
          <p:cNvSpPr>
            <a:spLocks noGrp="1" noRot="1" noChangeAspect="1" noChangeArrowheads="1" noTextEdit="1"/>
          </p:cNvSpPr>
          <p:nvPr>
            <p:ph type="sldImg"/>
          </p:nvPr>
        </p:nvSpPr>
        <p:spPr>
          <a:xfrm>
            <a:off x="1266825" y="727075"/>
            <a:ext cx="4781550" cy="3586163"/>
          </a:xfrm>
          <a:ln/>
        </p:spPr>
      </p:sp>
      <p:sp>
        <p:nvSpPr>
          <p:cNvPr id="1786883" name="Rectangle 3"/>
          <p:cNvSpPr>
            <a:spLocks noGrp="1" noChangeArrowheads="1"/>
          </p:cNvSpPr>
          <p:nvPr>
            <p:ph type="body" idx="1"/>
          </p:nvPr>
        </p:nvSpPr>
        <p:spPr/>
        <p:txBody>
          <a:bodyPr/>
          <a:lstStyle/>
          <a:p>
            <a:r>
              <a:rPr lang="en-US"/>
              <a:t>[CORRECT 5 ANSWER]</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1CCDD0-9CAC-4368-8A8C-962BA0DE098E}"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D7699E-5DEC-4029-8717-24CE6797C14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CCDD0-9CAC-4368-8A8C-962BA0DE098E}"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D7699E-5DEC-4029-8717-24CE6797C14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CCDD0-9CAC-4368-8A8C-962BA0DE098E}"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D7699E-5DEC-4029-8717-24CE6797C14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Fall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F5A2E516-7C14-4AF8-85DD-95A3616207C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CCDD0-9CAC-4368-8A8C-962BA0DE098E}"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D7699E-5DEC-4029-8717-24CE6797C14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1CCDD0-9CAC-4368-8A8C-962BA0DE098E}"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D7699E-5DEC-4029-8717-24CE6797C14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1CCDD0-9CAC-4368-8A8C-962BA0DE098E}"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D7699E-5DEC-4029-8717-24CE6797C14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1CCDD0-9CAC-4368-8A8C-962BA0DE098E}" type="datetimeFigureOut">
              <a:rPr lang="en-US" smtClean="0"/>
              <a:pPr/>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D7699E-5DEC-4029-8717-24CE6797C14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1CCDD0-9CAC-4368-8A8C-962BA0DE098E}" type="datetimeFigureOut">
              <a:rPr lang="en-US" smtClean="0"/>
              <a:pPr/>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D7699E-5DEC-4029-8717-24CE6797C14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CCDD0-9CAC-4368-8A8C-962BA0DE098E}" type="datetimeFigureOut">
              <a:rPr lang="en-US" smtClean="0"/>
              <a:pPr/>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D7699E-5DEC-4029-8717-24CE6797C14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1CCDD0-9CAC-4368-8A8C-962BA0DE098E}"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D7699E-5DEC-4029-8717-24CE6797C14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1CCDD0-9CAC-4368-8A8C-962BA0DE098E}"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D7699E-5DEC-4029-8717-24CE6797C14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CCDD0-9CAC-4368-8A8C-962BA0DE098E}" type="datetimeFigureOut">
              <a:rPr lang="en-US" smtClean="0"/>
              <a:pPr/>
              <a:t>11/20/2023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7699E-5DEC-4029-8717-24CE6797C14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833A9C-52A7-5291-CA9C-719F58449C41}"/>
              </a:ext>
            </a:extLst>
          </p:cNvPr>
          <p:cNvSpPr>
            <a:spLocks noGrp="1"/>
          </p:cNvSpPr>
          <p:nvPr>
            <p:ph type="title"/>
          </p:nvPr>
        </p:nvSpPr>
        <p:spPr/>
        <p:txBody>
          <a:bodyPr/>
          <a:lstStyle/>
          <a:p>
            <a:r>
              <a:rPr lang="en-US" dirty="0"/>
              <a:t>Question</a:t>
            </a:r>
          </a:p>
        </p:txBody>
      </p:sp>
      <p:sp>
        <p:nvSpPr>
          <p:cNvPr id="5" name="Content Placeholder 4">
            <a:extLst>
              <a:ext uri="{FF2B5EF4-FFF2-40B4-BE49-F238E27FC236}">
                <a16:creationId xmlns:a16="http://schemas.microsoft.com/office/drawing/2014/main" id="{84D9FC37-56E8-AB61-E582-E2EB5E43B398}"/>
              </a:ext>
            </a:extLst>
          </p:cNvPr>
          <p:cNvSpPr>
            <a:spLocks noGrp="1"/>
          </p:cNvSpPr>
          <p:nvPr>
            <p:ph idx="1"/>
          </p:nvPr>
        </p:nvSpPr>
        <p:spPr/>
        <p:txBody>
          <a:bodyPr/>
          <a:lstStyle/>
          <a:p>
            <a:pPr marL="0" indent="0">
              <a:buNone/>
            </a:pPr>
            <a:r>
              <a:rPr lang="en-US" dirty="0"/>
              <a:t>If a magnetic field causes a force on a moving charge, will it cause a force on lots of moving charge?</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p:txBody>
      </p:sp>
    </p:spTree>
    <p:extLst>
      <p:ext uri="{BB962C8B-B14F-4D97-AF65-F5344CB8AC3E}">
        <p14:creationId xmlns:p14="http://schemas.microsoft.com/office/powerpoint/2010/main" val="1260986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63" name="Rectangle 3"/>
          <p:cNvSpPr>
            <a:spLocks noGrp="1" noChangeArrowheads="1"/>
          </p:cNvSpPr>
          <p:nvPr>
            <p:ph type="title"/>
          </p:nvPr>
        </p:nvSpPr>
        <p:spPr>
          <a:xfrm>
            <a:off x="557213" y="0"/>
            <a:ext cx="8153400" cy="838200"/>
          </a:xfrm>
          <a:noFill/>
          <a:ln/>
        </p:spPr>
        <p:txBody>
          <a:bodyPr/>
          <a:lstStyle/>
          <a:p>
            <a:pPr>
              <a:lnSpc>
                <a:spcPct val="90000"/>
              </a:lnSpc>
            </a:pPr>
            <a:r>
              <a:rPr lang="en-US" sz="2800" i="1" dirty="0"/>
              <a:t>Question 223.41.4</a:t>
            </a:r>
            <a:endParaRPr lang="en-US" sz="2800" dirty="0">
              <a:solidFill>
                <a:schemeClr val="accent2"/>
              </a:solidFill>
            </a:endParaRPr>
          </a:p>
        </p:txBody>
      </p:sp>
      <p:sp>
        <p:nvSpPr>
          <p:cNvPr id="1781790" name="Rectangle 30"/>
          <p:cNvSpPr>
            <a:spLocks noGrp="1" noChangeArrowheads="1"/>
          </p:cNvSpPr>
          <p:nvPr>
            <p:ph idx="1"/>
          </p:nvPr>
        </p:nvSpPr>
        <p:spPr>
          <a:xfrm>
            <a:off x="312738" y="746125"/>
            <a:ext cx="4194175" cy="1804988"/>
          </a:xfrm>
          <a:noFill/>
          <a:ln/>
        </p:spPr>
        <p:txBody>
          <a:bodyPr>
            <a:normAutofit fontScale="70000" lnSpcReduction="20000"/>
          </a:bodyPr>
          <a:lstStyle/>
          <a:p>
            <a:pPr marL="401638" indent="-401638">
              <a:lnSpc>
                <a:spcPct val="130000"/>
              </a:lnSpc>
              <a:buNone/>
            </a:pPr>
            <a:r>
              <a:rPr lang="en-US" sz="2200" b="1" dirty="0">
                <a:effectLst>
                  <a:outerShdw blurRad="38100" dist="38100" dir="2700000" algn="tl">
                    <a:srgbClr val="000000"/>
                  </a:outerShdw>
                </a:effectLst>
              </a:rPr>
              <a:t>	</a:t>
            </a:r>
            <a:r>
              <a:rPr lang="en-US" b="1" dirty="0">
                <a:effectLst>
                  <a:outerShdw blurRad="38100" dist="38100" dir="2700000" algn="tl">
                    <a:srgbClr val="000000"/>
                  </a:outerShdw>
                </a:effectLst>
              </a:rPr>
              <a:t>A rectangular current loop is in a uniform magnetic field.   What is the direction of the net force on the loop? </a:t>
            </a:r>
          </a:p>
        </p:txBody>
      </p:sp>
      <p:grpSp>
        <p:nvGrpSpPr>
          <p:cNvPr id="2" name="Group 4"/>
          <p:cNvGrpSpPr>
            <a:grpSpLocks/>
          </p:cNvGrpSpPr>
          <p:nvPr/>
        </p:nvGrpSpPr>
        <p:grpSpPr bwMode="auto">
          <a:xfrm>
            <a:off x="2921000" y="2921000"/>
            <a:ext cx="3429000" cy="3937000"/>
            <a:chOff x="3545" y="1840"/>
            <a:chExt cx="2160" cy="2480"/>
          </a:xfrm>
        </p:grpSpPr>
        <p:sp>
          <p:nvSpPr>
            <p:cNvPr id="1781765" name="Line 5"/>
            <p:cNvSpPr>
              <a:spLocks noChangeShapeType="1"/>
            </p:cNvSpPr>
            <p:nvPr/>
          </p:nvSpPr>
          <p:spPr bwMode="auto">
            <a:xfrm rot="10800000">
              <a:off x="3623" y="1840"/>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81766" name="Text Box 6"/>
            <p:cNvSpPr txBox="1">
              <a:spLocks noChangeArrowheads="1"/>
            </p:cNvSpPr>
            <p:nvPr/>
          </p:nvSpPr>
          <p:spPr bwMode="auto">
            <a:xfrm>
              <a:off x="5399" y="2887"/>
              <a:ext cx="255" cy="313"/>
            </a:xfrm>
            <a:prstGeom prst="rect">
              <a:avLst/>
            </a:prstGeom>
            <a:solidFill>
              <a:schemeClr val="bg2"/>
            </a:solidFill>
            <a:ln w="9525">
              <a:noFill/>
              <a:miter lim="800000"/>
              <a:headEnd/>
              <a:tailEnd/>
            </a:ln>
            <a:effectLst/>
          </p:spPr>
          <p:txBody>
            <a:bodyPr wrap="none">
              <a:spAutoFit/>
            </a:bodyPr>
            <a:lstStyle/>
            <a:p>
              <a:pPr>
                <a:lnSpc>
                  <a:spcPct val="111000"/>
                </a:lnSpc>
              </a:pPr>
              <a:r>
                <a:rPr lang="en-US" b="1" i="1">
                  <a:solidFill>
                    <a:schemeClr val="accent2"/>
                  </a:solidFill>
                  <a:effectLst>
                    <a:outerShdw blurRad="38100" dist="38100" dir="2700000" algn="tl">
                      <a:srgbClr val="000000"/>
                    </a:outerShdw>
                  </a:effectLst>
                </a:rPr>
                <a:t>B</a:t>
              </a:r>
              <a:endParaRPr lang="en-US" sz="2000" b="1" i="1">
                <a:effectLst>
                  <a:outerShdw blurRad="38100" dist="38100" dir="2700000" algn="tl">
                    <a:srgbClr val="000000"/>
                  </a:outerShdw>
                </a:effectLst>
              </a:endParaRPr>
            </a:p>
          </p:txBody>
        </p:sp>
        <p:sp>
          <p:nvSpPr>
            <p:cNvPr id="1781767" name="Line 7"/>
            <p:cNvSpPr>
              <a:spLocks noChangeShapeType="1"/>
            </p:cNvSpPr>
            <p:nvPr/>
          </p:nvSpPr>
          <p:spPr bwMode="auto">
            <a:xfrm rot="10800000">
              <a:off x="4055" y="1840"/>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81768" name="Line 8"/>
            <p:cNvSpPr>
              <a:spLocks noChangeShapeType="1"/>
            </p:cNvSpPr>
            <p:nvPr/>
          </p:nvSpPr>
          <p:spPr bwMode="auto">
            <a:xfrm rot="10800000">
              <a:off x="4487" y="1840"/>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81769" name="Line 9"/>
            <p:cNvSpPr>
              <a:spLocks noChangeShapeType="1"/>
            </p:cNvSpPr>
            <p:nvPr/>
          </p:nvSpPr>
          <p:spPr bwMode="auto">
            <a:xfrm rot="10800000">
              <a:off x="4919" y="1840"/>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81770" name="Line 10"/>
            <p:cNvSpPr>
              <a:spLocks noChangeShapeType="1"/>
            </p:cNvSpPr>
            <p:nvPr/>
          </p:nvSpPr>
          <p:spPr bwMode="auto">
            <a:xfrm rot="10800000">
              <a:off x="5303" y="1840"/>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81771" name="Line 11"/>
            <p:cNvSpPr>
              <a:spLocks noChangeShapeType="1"/>
            </p:cNvSpPr>
            <p:nvPr/>
          </p:nvSpPr>
          <p:spPr bwMode="auto">
            <a:xfrm rot="10800000">
              <a:off x="5687" y="1840"/>
              <a:ext cx="0" cy="1422"/>
            </a:xfrm>
            <a:prstGeom prst="line">
              <a:avLst/>
            </a:prstGeom>
            <a:noFill/>
            <a:ln w="12700">
              <a:solidFill>
                <a:schemeClr val="accent2"/>
              </a:solidFill>
              <a:round/>
              <a:headEnd/>
              <a:tailEnd type="triangle" w="med" len="med"/>
            </a:ln>
            <a:effectLst/>
          </p:spPr>
          <p:txBody>
            <a:bodyPr wrap="none" anchor="ctr"/>
            <a:lstStyle/>
            <a:p>
              <a:endParaRPr lang="en-US"/>
            </a:p>
          </p:txBody>
        </p:sp>
        <p:grpSp>
          <p:nvGrpSpPr>
            <p:cNvPr id="3" name="Group 12"/>
            <p:cNvGrpSpPr>
              <a:grpSpLocks/>
            </p:cNvGrpSpPr>
            <p:nvPr/>
          </p:nvGrpSpPr>
          <p:grpSpPr bwMode="auto">
            <a:xfrm>
              <a:off x="3545" y="2270"/>
              <a:ext cx="2160" cy="576"/>
              <a:chOff x="2352" y="2688"/>
              <a:chExt cx="2160" cy="576"/>
            </a:xfrm>
          </p:grpSpPr>
          <p:sp>
            <p:nvSpPr>
              <p:cNvPr id="1781773" name="AutoShape 13"/>
              <p:cNvSpPr>
                <a:spLocks noChangeArrowheads="1"/>
              </p:cNvSpPr>
              <p:nvPr/>
            </p:nvSpPr>
            <p:spPr bwMode="auto">
              <a:xfrm>
                <a:off x="2352" y="2688"/>
                <a:ext cx="2160" cy="576"/>
              </a:xfrm>
              <a:prstGeom prst="flowChartInputOutput">
                <a:avLst/>
              </a:prstGeom>
              <a:noFill/>
              <a:ln w="38100">
                <a:solidFill>
                  <a:schemeClr val="accent1"/>
                </a:solidFill>
                <a:miter lim="800000"/>
                <a:headEnd/>
                <a:tailEnd/>
              </a:ln>
              <a:effectLst/>
            </p:spPr>
            <p:txBody>
              <a:bodyPr wrap="none" anchor="ctr"/>
              <a:lstStyle/>
              <a:p>
                <a:endParaRPr lang="en-US"/>
              </a:p>
            </p:txBody>
          </p:sp>
          <p:sp>
            <p:nvSpPr>
              <p:cNvPr id="1781774" name="Line 14"/>
              <p:cNvSpPr>
                <a:spLocks noChangeShapeType="1"/>
              </p:cNvSpPr>
              <p:nvPr/>
            </p:nvSpPr>
            <p:spPr bwMode="auto">
              <a:xfrm flipH="1">
                <a:off x="2496" y="2928"/>
                <a:ext cx="102" cy="144"/>
              </a:xfrm>
              <a:prstGeom prst="line">
                <a:avLst/>
              </a:prstGeom>
              <a:noFill/>
              <a:ln w="28575">
                <a:solidFill>
                  <a:schemeClr val="accent1"/>
                </a:solidFill>
                <a:round/>
                <a:headEnd/>
                <a:tailEnd type="triangle" w="med" len="med"/>
              </a:ln>
              <a:effectLst/>
            </p:spPr>
            <p:txBody>
              <a:bodyPr wrap="none" anchor="ctr"/>
              <a:lstStyle/>
              <a:p>
                <a:endParaRPr lang="en-US"/>
              </a:p>
            </p:txBody>
          </p:sp>
          <p:sp>
            <p:nvSpPr>
              <p:cNvPr id="1781775" name="Line 15"/>
              <p:cNvSpPr>
                <a:spLocks noChangeShapeType="1"/>
              </p:cNvSpPr>
              <p:nvPr/>
            </p:nvSpPr>
            <p:spPr bwMode="auto">
              <a:xfrm flipH="1">
                <a:off x="3399" y="2688"/>
                <a:ext cx="216" cy="0"/>
              </a:xfrm>
              <a:prstGeom prst="line">
                <a:avLst/>
              </a:prstGeom>
              <a:noFill/>
              <a:ln w="28575">
                <a:solidFill>
                  <a:schemeClr val="accent1"/>
                </a:solidFill>
                <a:round/>
                <a:headEnd/>
                <a:tailEnd type="triangle" w="med" len="med"/>
              </a:ln>
              <a:effectLst/>
            </p:spPr>
            <p:txBody>
              <a:bodyPr wrap="none" anchor="ctr"/>
              <a:lstStyle/>
              <a:p>
                <a:endParaRPr lang="en-US"/>
              </a:p>
            </p:txBody>
          </p:sp>
          <p:sp>
            <p:nvSpPr>
              <p:cNvPr id="1781776" name="Line 16"/>
              <p:cNvSpPr>
                <a:spLocks noChangeShapeType="1"/>
              </p:cNvSpPr>
              <p:nvPr/>
            </p:nvSpPr>
            <p:spPr bwMode="auto">
              <a:xfrm>
                <a:off x="3309" y="3264"/>
                <a:ext cx="216" cy="0"/>
              </a:xfrm>
              <a:prstGeom prst="line">
                <a:avLst/>
              </a:prstGeom>
              <a:noFill/>
              <a:ln w="28575">
                <a:solidFill>
                  <a:schemeClr val="accent1"/>
                </a:solidFill>
                <a:round/>
                <a:headEnd/>
                <a:tailEnd type="triangle" w="med" len="med"/>
              </a:ln>
              <a:effectLst/>
            </p:spPr>
            <p:txBody>
              <a:bodyPr wrap="none" anchor="ctr"/>
              <a:lstStyle/>
              <a:p>
                <a:endParaRPr lang="en-US"/>
              </a:p>
            </p:txBody>
          </p:sp>
          <p:sp>
            <p:nvSpPr>
              <p:cNvPr id="1781777" name="Line 17"/>
              <p:cNvSpPr>
                <a:spLocks noChangeShapeType="1"/>
              </p:cNvSpPr>
              <p:nvPr/>
            </p:nvSpPr>
            <p:spPr bwMode="auto">
              <a:xfrm flipV="1">
                <a:off x="4245" y="2901"/>
                <a:ext cx="102" cy="144"/>
              </a:xfrm>
              <a:prstGeom prst="line">
                <a:avLst/>
              </a:prstGeom>
              <a:noFill/>
              <a:ln w="28575">
                <a:solidFill>
                  <a:schemeClr val="accent1"/>
                </a:solidFill>
                <a:round/>
                <a:headEnd/>
                <a:tailEnd type="triangle" w="med" len="med"/>
              </a:ln>
              <a:effectLst/>
            </p:spPr>
            <p:txBody>
              <a:bodyPr wrap="none" anchor="ctr"/>
              <a:lstStyle/>
              <a:p>
                <a:endParaRPr lang="en-US"/>
              </a:p>
            </p:txBody>
          </p:sp>
        </p:grpSp>
        <p:grpSp>
          <p:nvGrpSpPr>
            <p:cNvPr id="4" name="Group 18"/>
            <p:cNvGrpSpPr>
              <a:grpSpLocks/>
            </p:cNvGrpSpPr>
            <p:nvPr/>
          </p:nvGrpSpPr>
          <p:grpSpPr bwMode="auto">
            <a:xfrm>
              <a:off x="4010" y="2931"/>
              <a:ext cx="1065" cy="1389"/>
              <a:chOff x="2200" y="2740"/>
              <a:chExt cx="1065" cy="1389"/>
            </a:xfrm>
          </p:grpSpPr>
          <p:grpSp>
            <p:nvGrpSpPr>
              <p:cNvPr id="5" name="Group 19"/>
              <p:cNvGrpSpPr>
                <a:grpSpLocks/>
              </p:cNvGrpSpPr>
              <p:nvPr/>
            </p:nvGrpSpPr>
            <p:grpSpPr bwMode="auto">
              <a:xfrm>
                <a:off x="2200" y="2843"/>
                <a:ext cx="1065" cy="1175"/>
                <a:chOff x="2122" y="2521"/>
                <a:chExt cx="1418" cy="1567"/>
              </a:xfrm>
            </p:grpSpPr>
            <p:sp>
              <p:nvSpPr>
                <p:cNvPr id="1781780" name="Line 20"/>
                <p:cNvSpPr>
                  <a:spLocks noChangeShapeType="1"/>
                </p:cNvSpPr>
                <p:nvPr/>
              </p:nvSpPr>
              <p:spPr bwMode="auto">
                <a:xfrm flipH="1">
                  <a:off x="2122" y="3488"/>
                  <a:ext cx="456" cy="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781781" name="Line 21"/>
                <p:cNvSpPr>
                  <a:spLocks noChangeShapeType="1"/>
                </p:cNvSpPr>
                <p:nvPr/>
              </p:nvSpPr>
              <p:spPr bwMode="auto">
                <a:xfrm>
                  <a:off x="2574" y="3496"/>
                  <a:ext cx="96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781782" name="Line 22"/>
                <p:cNvSpPr>
                  <a:spLocks noChangeShapeType="1"/>
                </p:cNvSpPr>
                <p:nvPr/>
              </p:nvSpPr>
              <p:spPr bwMode="auto">
                <a:xfrm rot="-5400000">
                  <a:off x="2097" y="3004"/>
                  <a:ext cx="966" cy="0"/>
                </a:xfrm>
                <a:prstGeom prst="line">
                  <a:avLst/>
                </a:prstGeom>
                <a:noFill/>
                <a:ln w="38100">
                  <a:solidFill>
                    <a:schemeClr val="tx1"/>
                  </a:solidFill>
                  <a:round/>
                  <a:headEnd/>
                  <a:tailEnd type="triangle" w="med" len="med"/>
                </a:ln>
                <a:effectLst/>
              </p:spPr>
              <p:txBody>
                <a:bodyPr wrap="none" anchor="ctr"/>
                <a:lstStyle/>
                <a:p>
                  <a:endParaRPr lang="en-US"/>
                </a:p>
              </p:txBody>
            </p:sp>
          </p:grpSp>
          <p:sp>
            <p:nvSpPr>
              <p:cNvPr id="1781783" name="Line 23"/>
              <p:cNvSpPr>
                <a:spLocks noChangeShapeType="1"/>
              </p:cNvSpPr>
              <p:nvPr/>
            </p:nvSpPr>
            <p:spPr bwMode="auto">
              <a:xfrm>
                <a:off x="2490" y="3651"/>
                <a:ext cx="114" cy="0"/>
              </a:xfrm>
              <a:prstGeom prst="line">
                <a:avLst/>
              </a:prstGeom>
              <a:noFill/>
              <a:ln w="38100">
                <a:solidFill>
                  <a:schemeClr val="tx1"/>
                </a:solidFill>
                <a:round/>
                <a:headEnd/>
                <a:tailEnd/>
              </a:ln>
              <a:effectLst/>
            </p:spPr>
            <p:txBody>
              <a:bodyPr wrap="none" anchor="ctr"/>
              <a:lstStyle/>
              <a:p>
                <a:endParaRPr lang="en-US"/>
              </a:p>
            </p:txBody>
          </p:sp>
          <p:sp>
            <p:nvSpPr>
              <p:cNvPr id="1781784" name="Line 24"/>
              <p:cNvSpPr>
                <a:spLocks noChangeShapeType="1"/>
              </p:cNvSpPr>
              <p:nvPr/>
            </p:nvSpPr>
            <p:spPr bwMode="auto">
              <a:xfrm flipV="1">
                <a:off x="2604" y="3570"/>
                <a:ext cx="60" cy="81"/>
              </a:xfrm>
              <a:prstGeom prst="line">
                <a:avLst/>
              </a:prstGeom>
              <a:noFill/>
              <a:ln w="38100">
                <a:solidFill>
                  <a:schemeClr val="tx1"/>
                </a:solidFill>
                <a:round/>
                <a:headEnd/>
                <a:tailEnd/>
              </a:ln>
              <a:effectLst/>
            </p:spPr>
            <p:txBody>
              <a:bodyPr wrap="none" anchor="ctr"/>
              <a:lstStyle/>
              <a:p>
                <a:endParaRPr lang="en-US"/>
              </a:p>
            </p:txBody>
          </p:sp>
          <p:sp>
            <p:nvSpPr>
              <p:cNvPr id="1781785" name="Line 25"/>
              <p:cNvSpPr>
                <a:spLocks noChangeShapeType="1"/>
              </p:cNvSpPr>
              <p:nvPr/>
            </p:nvSpPr>
            <p:spPr bwMode="auto">
              <a:xfrm>
                <a:off x="2547" y="3471"/>
                <a:ext cx="114" cy="0"/>
              </a:xfrm>
              <a:prstGeom prst="line">
                <a:avLst/>
              </a:prstGeom>
              <a:noFill/>
              <a:ln w="38100">
                <a:solidFill>
                  <a:schemeClr val="tx1"/>
                </a:solidFill>
                <a:round/>
                <a:headEnd/>
                <a:tailEnd/>
              </a:ln>
              <a:effectLst/>
            </p:spPr>
            <p:txBody>
              <a:bodyPr wrap="none" anchor="ctr"/>
              <a:lstStyle/>
              <a:p>
                <a:endParaRPr lang="en-US"/>
              </a:p>
            </p:txBody>
          </p:sp>
          <p:sp>
            <p:nvSpPr>
              <p:cNvPr id="1781786" name="Line 26"/>
              <p:cNvSpPr>
                <a:spLocks noChangeShapeType="1"/>
              </p:cNvSpPr>
              <p:nvPr/>
            </p:nvSpPr>
            <p:spPr bwMode="auto">
              <a:xfrm rot="5400000">
                <a:off x="2598" y="3516"/>
                <a:ext cx="114" cy="0"/>
              </a:xfrm>
              <a:prstGeom prst="line">
                <a:avLst/>
              </a:prstGeom>
              <a:noFill/>
              <a:ln w="38100">
                <a:solidFill>
                  <a:schemeClr val="tx1"/>
                </a:solidFill>
                <a:round/>
                <a:headEnd/>
                <a:tailEnd/>
              </a:ln>
              <a:effectLst/>
            </p:spPr>
            <p:txBody>
              <a:bodyPr wrap="none" anchor="ctr"/>
              <a:lstStyle/>
              <a:p>
                <a:endParaRPr lang="en-US"/>
              </a:p>
            </p:txBody>
          </p:sp>
          <p:sp>
            <p:nvSpPr>
              <p:cNvPr id="1781787" name="Text Box 27"/>
              <p:cNvSpPr txBox="1">
                <a:spLocks noChangeArrowheads="1"/>
              </p:cNvSpPr>
              <p:nvPr/>
            </p:nvSpPr>
            <p:spPr bwMode="auto">
              <a:xfrm>
                <a:off x="2271" y="3816"/>
                <a:ext cx="223" cy="313"/>
              </a:xfrm>
              <a:prstGeom prst="rect">
                <a:avLst/>
              </a:prstGeom>
              <a:noFill/>
              <a:ln w="38100">
                <a:noFill/>
                <a:miter lim="800000"/>
                <a:headEnd/>
                <a:tailEnd/>
              </a:ln>
              <a:effectLst/>
            </p:spPr>
            <p:txBody>
              <a:bodyPr wrap="none" anchor="ctr">
                <a:spAutoFit/>
              </a:bodyPr>
              <a:lstStyle/>
              <a:p>
                <a:pPr algn="ctr">
                  <a:lnSpc>
                    <a:spcPct val="111000"/>
                  </a:lnSpc>
                </a:pPr>
                <a:r>
                  <a:rPr lang="en-US" b="1" i="1">
                    <a:effectLst>
                      <a:outerShdw blurRad="38100" dist="38100" dir="2700000" algn="tl">
                        <a:srgbClr val="000000"/>
                      </a:outerShdw>
                    </a:effectLst>
                  </a:rPr>
                  <a:t>x</a:t>
                </a:r>
                <a:endParaRPr lang="en-US" sz="2000" b="1" i="1">
                  <a:effectLst>
                    <a:outerShdw blurRad="38100" dist="38100" dir="2700000" algn="tl">
                      <a:srgbClr val="000000"/>
                    </a:outerShdw>
                  </a:effectLst>
                </a:endParaRPr>
              </a:p>
            </p:txBody>
          </p:sp>
          <p:sp>
            <p:nvSpPr>
              <p:cNvPr id="1781788" name="Text Box 28"/>
              <p:cNvSpPr txBox="1">
                <a:spLocks noChangeArrowheads="1"/>
              </p:cNvSpPr>
              <p:nvPr/>
            </p:nvSpPr>
            <p:spPr bwMode="auto">
              <a:xfrm>
                <a:off x="2289" y="2740"/>
                <a:ext cx="212" cy="313"/>
              </a:xfrm>
              <a:prstGeom prst="rect">
                <a:avLst/>
              </a:prstGeom>
              <a:noFill/>
              <a:ln w="38100">
                <a:noFill/>
                <a:miter lim="800000"/>
                <a:headEnd/>
                <a:tailEnd/>
              </a:ln>
              <a:effectLst/>
            </p:spPr>
            <p:txBody>
              <a:bodyPr wrap="none" anchor="ctr">
                <a:spAutoFit/>
              </a:bodyPr>
              <a:lstStyle/>
              <a:p>
                <a:pPr algn="ctr">
                  <a:lnSpc>
                    <a:spcPct val="111000"/>
                  </a:lnSpc>
                </a:pPr>
                <a:r>
                  <a:rPr lang="en-US" b="1" i="1">
                    <a:effectLst>
                      <a:outerShdw blurRad="38100" dist="38100" dir="2700000" algn="tl">
                        <a:srgbClr val="000000"/>
                      </a:outerShdw>
                    </a:effectLst>
                  </a:rPr>
                  <a:t>z</a:t>
                </a:r>
                <a:endParaRPr lang="en-US" sz="2000" b="1" i="1">
                  <a:effectLst>
                    <a:outerShdw blurRad="38100" dist="38100" dir="2700000" algn="tl">
                      <a:srgbClr val="000000"/>
                    </a:outerShdw>
                  </a:effectLst>
                </a:endParaRPr>
              </a:p>
            </p:txBody>
          </p:sp>
          <p:sp>
            <p:nvSpPr>
              <p:cNvPr id="1781789" name="Text Box 29"/>
              <p:cNvSpPr txBox="1">
                <a:spLocks noChangeArrowheads="1"/>
              </p:cNvSpPr>
              <p:nvPr/>
            </p:nvSpPr>
            <p:spPr bwMode="auto">
              <a:xfrm>
                <a:off x="3031" y="3550"/>
                <a:ext cx="223" cy="313"/>
              </a:xfrm>
              <a:prstGeom prst="rect">
                <a:avLst/>
              </a:prstGeom>
              <a:noFill/>
              <a:ln w="38100">
                <a:noFill/>
                <a:miter lim="800000"/>
                <a:headEnd/>
                <a:tailEnd/>
              </a:ln>
              <a:effectLst/>
            </p:spPr>
            <p:txBody>
              <a:bodyPr wrap="none" anchor="ctr">
                <a:spAutoFit/>
              </a:bodyPr>
              <a:lstStyle/>
              <a:p>
                <a:pPr algn="ctr">
                  <a:lnSpc>
                    <a:spcPct val="111000"/>
                  </a:lnSpc>
                </a:pPr>
                <a:r>
                  <a:rPr lang="en-US" b="1" i="1">
                    <a:effectLst>
                      <a:outerShdw blurRad="38100" dist="38100" dir="2700000" algn="tl">
                        <a:srgbClr val="000000"/>
                      </a:outerShdw>
                    </a:effectLst>
                  </a:rPr>
                  <a:t>y</a:t>
                </a:r>
                <a:endParaRPr lang="en-US" sz="2000" b="1" i="1">
                  <a:effectLst>
                    <a:outerShdw blurRad="38100" dist="38100" dir="2700000" algn="tl">
                      <a:srgbClr val="000000"/>
                    </a:outerShdw>
                  </a:effectLst>
                </a:endParaRPr>
              </a:p>
            </p:txBody>
          </p:sp>
        </p:grpSp>
      </p:grpSp>
      <p:sp>
        <p:nvSpPr>
          <p:cNvPr id="1781791" name="Rectangle 31"/>
          <p:cNvSpPr>
            <a:spLocks noChangeArrowheads="1"/>
          </p:cNvSpPr>
          <p:nvPr/>
        </p:nvSpPr>
        <p:spPr bwMode="auto">
          <a:xfrm>
            <a:off x="6089650" y="677863"/>
            <a:ext cx="2317750" cy="1924050"/>
          </a:xfrm>
          <a:prstGeom prst="rect">
            <a:avLst/>
          </a:prstGeom>
          <a:noFill/>
          <a:ln w="9525">
            <a:noFill/>
            <a:miter lim="800000"/>
            <a:headEnd/>
            <a:tailEnd/>
          </a:ln>
          <a:effectLst/>
        </p:spPr>
        <p:txBody>
          <a:bodyPr lIns="92075" tIns="46038" rIns="92075" bIns="46038">
            <a:spAutoFit/>
          </a:bodyPr>
          <a:lstStyle/>
          <a:p>
            <a:pPr marL="285750" indent="-285750">
              <a:lnSpc>
                <a:spcPct val="80000"/>
              </a:lnSpc>
              <a:spcBef>
                <a:spcPct val="50000"/>
              </a:spcBef>
            </a:pPr>
            <a:r>
              <a:rPr lang="en-US" sz="2000" b="1" dirty="0">
                <a:solidFill>
                  <a:schemeClr val="tx2"/>
                </a:solidFill>
                <a:effectLst>
                  <a:outerShdw blurRad="38100" dist="38100" dir="2700000" algn="tl">
                    <a:srgbClr val="000000"/>
                  </a:outerShdw>
                </a:effectLst>
              </a:rPr>
              <a:t>1)   + </a:t>
            </a:r>
            <a:r>
              <a:rPr lang="en-US" sz="2000" b="1" i="1" dirty="0">
                <a:solidFill>
                  <a:schemeClr val="tx2"/>
                </a:solidFill>
                <a:effectLst>
                  <a:outerShdw blurRad="38100" dist="38100" dir="2700000" algn="tl">
                    <a:srgbClr val="000000"/>
                  </a:outerShdw>
                </a:effectLst>
              </a:rPr>
              <a:t>x</a:t>
            </a:r>
          </a:p>
          <a:p>
            <a:pPr marL="285750" indent="-285750">
              <a:lnSpc>
                <a:spcPct val="80000"/>
              </a:lnSpc>
              <a:spcBef>
                <a:spcPct val="50000"/>
              </a:spcBef>
            </a:pPr>
            <a:r>
              <a:rPr lang="en-US" sz="2000" b="1" dirty="0">
                <a:solidFill>
                  <a:schemeClr val="tx2"/>
                </a:solidFill>
                <a:effectLst>
                  <a:outerShdw blurRad="38100" dist="38100" dir="2700000" algn="tl">
                    <a:srgbClr val="000000"/>
                  </a:outerShdw>
                </a:effectLst>
              </a:rPr>
              <a:t>2)   + </a:t>
            </a:r>
            <a:r>
              <a:rPr lang="en-US" sz="2000" b="1" i="1" dirty="0">
                <a:solidFill>
                  <a:schemeClr val="tx2"/>
                </a:solidFill>
                <a:effectLst>
                  <a:outerShdw blurRad="38100" dist="38100" dir="2700000" algn="tl">
                    <a:srgbClr val="000000"/>
                  </a:outerShdw>
                </a:effectLst>
              </a:rPr>
              <a:t>y</a:t>
            </a:r>
          </a:p>
          <a:p>
            <a:pPr marL="285750" indent="-285750">
              <a:lnSpc>
                <a:spcPct val="80000"/>
              </a:lnSpc>
              <a:spcBef>
                <a:spcPct val="50000"/>
              </a:spcBef>
            </a:pPr>
            <a:r>
              <a:rPr lang="en-US" sz="2000" b="1" dirty="0">
                <a:solidFill>
                  <a:schemeClr val="tx2"/>
                </a:solidFill>
                <a:effectLst>
                  <a:outerShdw blurRad="38100" dist="38100" dir="2700000" algn="tl">
                    <a:srgbClr val="000000"/>
                  </a:outerShdw>
                </a:effectLst>
              </a:rPr>
              <a:t>3)   zero</a:t>
            </a:r>
          </a:p>
          <a:p>
            <a:pPr marL="285750" indent="-285750">
              <a:lnSpc>
                <a:spcPct val="80000"/>
              </a:lnSpc>
              <a:spcBef>
                <a:spcPct val="50000"/>
              </a:spcBef>
            </a:pPr>
            <a:r>
              <a:rPr lang="en-US" sz="2000" b="1" dirty="0">
                <a:solidFill>
                  <a:schemeClr val="tx2"/>
                </a:solidFill>
                <a:effectLst>
                  <a:outerShdw blurRad="38100" dist="38100" dir="2700000" algn="tl">
                    <a:srgbClr val="000000"/>
                  </a:outerShdw>
                </a:effectLst>
              </a:rPr>
              <a:t>4)   - </a:t>
            </a:r>
            <a:r>
              <a:rPr lang="en-US" sz="2000" b="1" i="1" dirty="0">
                <a:solidFill>
                  <a:schemeClr val="tx2"/>
                </a:solidFill>
                <a:effectLst>
                  <a:outerShdw blurRad="38100" dist="38100" dir="2700000" algn="tl">
                    <a:srgbClr val="000000"/>
                  </a:outerShdw>
                </a:effectLst>
              </a:rPr>
              <a:t>x</a:t>
            </a:r>
          </a:p>
          <a:p>
            <a:pPr marL="285750" indent="-285750">
              <a:lnSpc>
                <a:spcPct val="80000"/>
              </a:lnSpc>
              <a:spcBef>
                <a:spcPct val="50000"/>
              </a:spcBef>
            </a:pPr>
            <a:r>
              <a:rPr lang="en-US" sz="2000" b="1" dirty="0">
                <a:solidFill>
                  <a:schemeClr val="tx2"/>
                </a:solidFill>
                <a:effectLst>
                  <a:outerShdw blurRad="38100" dist="38100" dir="2700000" algn="tl">
                    <a:srgbClr val="000000"/>
                  </a:outerShdw>
                </a:effectLst>
              </a:rPr>
              <a:t>5)   - </a:t>
            </a:r>
            <a:r>
              <a:rPr lang="en-US" sz="2000" b="1" i="1" dirty="0">
                <a:solidFill>
                  <a:schemeClr val="tx2"/>
                </a:solidFill>
                <a:effectLst>
                  <a:outerShdw blurRad="38100" dist="38100" dir="2700000" algn="tl">
                    <a:srgbClr val="000000"/>
                  </a:outerShdw>
                </a:effectLst>
              </a:rPr>
              <a:t>y</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3810" name="AutoShape 2"/>
          <p:cNvSpPr>
            <a:spLocks noChangeArrowheads="1"/>
          </p:cNvSpPr>
          <p:nvPr/>
        </p:nvSpPr>
        <p:spPr bwMode="auto">
          <a:xfrm>
            <a:off x="0" y="3162300"/>
            <a:ext cx="5172075" cy="2741613"/>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783811" name="Rectangle 3"/>
          <p:cNvSpPr>
            <a:spLocks noChangeArrowheads="1"/>
          </p:cNvSpPr>
          <p:nvPr/>
        </p:nvSpPr>
        <p:spPr bwMode="auto">
          <a:xfrm>
            <a:off x="0" y="3243263"/>
            <a:ext cx="5092700" cy="2511425"/>
          </a:xfrm>
          <a:prstGeom prst="rect">
            <a:avLst/>
          </a:prstGeom>
          <a:noFill/>
          <a:ln w="9525">
            <a:noFill/>
            <a:miter lim="800000"/>
            <a:headEnd/>
            <a:tailEnd/>
          </a:ln>
          <a:effectLst/>
        </p:spPr>
        <p:txBody>
          <a:bodyPr lIns="92075" tIns="46038" rIns="92075" bIns="46038">
            <a:spAutoFit/>
          </a:bodyPr>
          <a:lstStyle/>
          <a:p>
            <a:pPr marL="285750" indent="-285750">
              <a:lnSpc>
                <a:spcPct val="130000"/>
              </a:lnSpc>
              <a:spcBef>
                <a:spcPct val="50000"/>
              </a:spcBef>
            </a:pPr>
            <a:r>
              <a:rPr lang="en-US" sz="2200" b="1">
                <a:solidFill>
                  <a:schemeClr val="bg2"/>
                </a:solidFill>
              </a:rPr>
              <a:t>	</a:t>
            </a:r>
            <a:r>
              <a:rPr lang="en-US" sz="2000" b="1">
                <a:solidFill>
                  <a:schemeClr val="bg2"/>
                </a:solidFill>
              </a:rPr>
              <a:t>Using the right-hand rule, we find that each of the four wire segments will experience a force </a:t>
            </a:r>
            <a:r>
              <a:rPr lang="en-US" sz="2000" b="1" i="1">
                <a:solidFill>
                  <a:srgbClr val="FF0000"/>
                </a:solidFill>
                <a:effectLst>
                  <a:outerShdw blurRad="38100" dist="38100" dir="2700000" algn="tl">
                    <a:srgbClr val="000000"/>
                  </a:outerShdw>
                </a:effectLst>
              </a:rPr>
              <a:t>outwards</a:t>
            </a:r>
            <a:r>
              <a:rPr lang="en-US" sz="2000" b="1">
                <a:solidFill>
                  <a:schemeClr val="bg2"/>
                </a:solidFill>
              </a:rPr>
              <a:t> from the center of the loop.   Thus, the forces of the opposing segments cancel, so the net force is </a:t>
            </a:r>
            <a:r>
              <a:rPr lang="en-US" sz="2000" b="1">
                <a:solidFill>
                  <a:srgbClr val="FF0000"/>
                </a:solidFill>
                <a:effectLst>
                  <a:outerShdw blurRad="38100" dist="38100" dir="2700000" algn="tl">
                    <a:srgbClr val="000000"/>
                  </a:outerShdw>
                </a:effectLst>
              </a:rPr>
              <a:t>zero</a:t>
            </a:r>
            <a:r>
              <a:rPr lang="en-US" sz="2000" b="1">
                <a:solidFill>
                  <a:schemeClr val="bg2"/>
                </a:solidFill>
              </a:rPr>
              <a:t>.</a:t>
            </a:r>
          </a:p>
        </p:txBody>
      </p:sp>
      <p:sp>
        <p:nvSpPr>
          <p:cNvPr id="1783813" name="Rectangle 5"/>
          <p:cNvSpPr>
            <a:spLocks noGrp="1" noChangeArrowheads="1"/>
          </p:cNvSpPr>
          <p:nvPr>
            <p:ph type="title"/>
          </p:nvPr>
        </p:nvSpPr>
        <p:spPr>
          <a:xfrm>
            <a:off x="557213" y="0"/>
            <a:ext cx="8153400" cy="838200"/>
          </a:xfrm>
          <a:noFill/>
          <a:ln/>
        </p:spPr>
        <p:txBody>
          <a:bodyPr/>
          <a:lstStyle/>
          <a:p>
            <a:pPr>
              <a:lnSpc>
                <a:spcPct val="90000"/>
              </a:lnSpc>
            </a:pPr>
            <a:r>
              <a:rPr lang="en-US" sz="2800" i="1" dirty="0"/>
              <a:t>Question 223.41.4</a:t>
            </a:r>
            <a:endParaRPr lang="en-US" sz="2800" dirty="0">
              <a:solidFill>
                <a:schemeClr val="accent2"/>
              </a:solidFill>
            </a:endParaRPr>
          </a:p>
        </p:txBody>
      </p:sp>
      <p:sp>
        <p:nvSpPr>
          <p:cNvPr id="1783841" name="Rectangle 33"/>
          <p:cNvSpPr>
            <a:spLocks noGrp="1" noChangeArrowheads="1"/>
          </p:cNvSpPr>
          <p:nvPr>
            <p:ph idx="1"/>
          </p:nvPr>
        </p:nvSpPr>
        <p:spPr>
          <a:xfrm>
            <a:off x="312738" y="746125"/>
            <a:ext cx="4194175" cy="1804988"/>
          </a:xfrm>
          <a:noFill/>
          <a:ln/>
        </p:spPr>
        <p:txBody>
          <a:bodyPr>
            <a:normAutofit fontScale="70000" lnSpcReduction="20000"/>
          </a:bodyPr>
          <a:lstStyle/>
          <a:p>
            <a:pPr marL="401638" indent="-401638">
              <a:lnSpc>
                <a:spcPct val="130000"/>
              </a:lnSpc>
              <a:buFont typeface="Monotype Sorts" pitchFamily="2" charset="2"/>
              <a:buNone/>
            </a:pPr>
            <a:r>
              <a:rPr lang="en-US" sz="2200" b="1">
                <a:effectLst>
                  <a:outerShdw blurRad="38100" dist="38100" dir="2700000" algn="tl">
                    <a:srgbClr val="000000"/>
                  </a:outerShdw>
                </a:effectLst>
              </a:rPr>
              <a:t>	</a:t>
            </a:r>
            <a:r>
              <a:rPr lang="en-US" b="1">
                <a:effectLst>
                  <a:outerShdw blurRad="38100" dist="38100" dir="2700000" algn="tl">
                    <a:srgbClr val="000000"/>
                  </a:outerShdw>
                </a:effectLst>
              </a:rPr>
              <a:t>A rectangular current loop is in a uniform magnetic field.   What is the direction of the net force on the loop? </a:t>
            </a:r>
          </a:p>
        </p:txBody>
      </p:sp>
      <p:grpSp>
        <p:nvGrpSpPr>
          <p:cNvPr id="2" name="Group 6"/>
          <p:cNvGrpSpPr>
            <a:grpSpLocks/>
          </p:cNvGrpSpPr>
          <p:nvPr/>
        </p:nvGrpSpPr>
        <p:grpSpPr bwMode="auto">
          <a:xfrm>
            <a:off x="5627688" y="2921000"/>
            <a:ext cx="3429000" cy="3937000"/>
            <a:chOff x="3545" y="1840"/>
            <a:chExt cx="2160" cy="2480"/>
          </a:xfrm>
        </p:grpSpPr>
        <p:sp>
          <p:nvSpPr>
            <p:cNvPr id="1783815" name="Line 7"/>
            <p:cNvSpPr>
              <a:spLocks noChangeShapeType="1"/>
            </p:cNvSpPr>
            <p:nvPr/>
          </p:nvSpPr>
          <p:spPr bwMode="auto">
            <a:xfrm rot="10800000">
              <a:off x="3623" y="1840"/>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83816" name="Text Box 8"/>
            <p:cNvSpPr txBox="1">
              <a:spLocks noChangeArrowheads="1"/>
            </p:cNvSpPr>
            <p:nvPr/>
          </p:nvSpPr>
          <p:spPr bwMode="auto">
            <a:xfrm>
              <a:off x="5399" y="2887"/>
              <a:ext cx="255" cy="313"/>
            </a:xfrm>
            <a:prstGeom prst="rect">
              <a:avLst/>
            </a:prstGeom>
            <a:solidFill>
              <a:schemeClr val="bg2"/>
            </a:solidFill>
            <a:ln w="9525">
              <a:noFill/>
              <a:miter lim="800000"/>
              <a:headEnd/>
              <a:tailEnd/>
            </a:ln>
            <a:effectLst/>
          </p:spPr>
          <p:txBody>
            <a:bodyPr wrap="none">
              <a:spAutoFit/>
            </a:bodyPr>
            <a:lstStyle/>
            <a:p>
              <a:pPr>
                <a:lnSpc>
                  <a:spcPct val="111000"/>
                </a:lnSpc>
              </a:pPr>
              <a:r>
                <a:rPr lang="en-US" b="1" i="1">
                  <a:solidFill>
                    <a:schemeClr val="accent2"/>
                  </a:solidFill>
                  <a:effectLst>
                    <a:outerShdw blurRad="38100" dist="38100" dir="2700000" algn="tl">
                      <a:srgbClr val="000000"/>
                    </a:outerShdw>
                  </a:effectLst>
                </a:rPr>
                <a:t>B</a:t>
              </a:r>
              <a:endParaRPr lang="en-US" sz="2000" b="1" i="1">
                <a:effectLst>
                  <a:outerShdw blurRad="38100" dist="38100" dir="2700000" algn="tl">
                    <a:srgbClr val="000000"/>
                  </a:outerShdw>
                </a:effectLst>
              </a:endParaRPr>
            </a:p>
          </p:txBody>
        </p:sp>
        <p:sp>
          <p:nvSpPr>
            <p:cNvPr id="1783817" name="Line 9"/>
            <p:cNvSpPr>
              <a:spLocks noChangeShapeType="1"/>
            </p:cNvSpPr>
            <p:nvPr/>
          </p:nvSpPr>
          <p:spPr bwMode="auto">
            <a:xfrm rot="10800000">
              <a:off x="4055" y="1840"/>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83818" name="Line 10"/>
            <p:cNvSpPr>
              <a:spLocks noChangeShapeType="1"/>
            </p:cNvSpPr>
            <p:nvPr/>
          </p:nvSpPr>
          <p:spPr bwMode="auto">
            <a:xfrm rot="10800000">
              <a:off x="4487" y="1840"/>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83819" name="Line 11"/>
            <p:cNvSpPr>
              <a:spLocks noChangeShapeType="1"/>
            </p:cNvSpPr>
            <p:nvPr/>
          </p:nvSpPr>
          <p:spPr bwMode="auto">
            <a:xfrm rot="10800000">
              <a:off x="4919" y="1840"/>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83820" name="Line 12"/>
            <p:cNvSpPr>
              <a:spLocks noChangeShapeType="1"/>
            </p:cNvSpPr>
            <p:nvPr/>
          </p:nvSpPr>
          <p:spPr bwMode="auto">
            <a:xfrm rot="10800000">
              <a:off x="5303" y="1840"/>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83821" name="Line 13"/>
            <p:cNvSpPr>
              <a:spLocks noChangeShapeType="1"/>
            </p:cNvSpPr>
            <p:nvPr/>
          </p:nvSpPr>
          <p:spPr bwMode="auto">
            <a:xfrm rot="10800000">
              <a:off x="5687" y="1840"/>
              <a:ext cx="0" cy="1422"/>
            </a:xfrm>
            <a:prstGeom prst="line">
              <a:avLst/>
            </a:prstGeom>
            <a:noFill/>
            <a:ln w="12700">
              <a:solidFill>
                <a:schemeClr val="accent2"/>
              </a:solidFill>
              <a:round/>
              <a:headEnd/>
              <a:tailEnd type="triangle" w="med" len="med"/>
            </a:ln>
            <a:effectLst/>
          </p:spPr>
          <p:txBody>
            <a:bodyPr wrap="none" anchor="ctr"/>
            <a:lstStyle/>
            <a:p>
              <a:endParaRPr lang="en-US"/>
            </a:p>
          </p:txBody>
        </p:sp>
        <p:grpSp>
          <p:nvGrpSpPr>
            <p:cNvPr id="3" name="Group 14"/>
            <p:cNvGrpSpPr>
              <a:grpSpLocks/>
            </p:cNvGrpSpPr>
            <p:nvPr/>
          </p:nvGrpSpPr>
          <p:grpSpPr bwMode="auto">
            <a:xfrm>
              <a:off x="3545" y="2270"/>
              <a:ext cx="2160" cy="576"/>
              <a:chOff x="2352" y="2688"/>
              <a:chExt cx="2160" cy="576"/>
            </a:xfrm>
          </p:grpSpPr>
          <p:sp>
            <p:nvSpPr>
              <p:cNvPr id="1783823" name="AutoShape 15"/>
              <p:cNvSpPr>
                <a:spLocks noChangeArrowheads="1"/>
              </p:cNvSpPr>
              <p:nvPr/>
            </p:nvSpPr>
            <p:spPr bwMode="auto">
              <a:xfrm>
                <a:off x="2352" y="2688"/>
                <a:ext cx="2160" cy="576"/>
              </a:xfrm>
              <a:prstGeom prst="flowChartInputOutput">
                <a:avLst/>
              </a:prstGeom>
              <a:noFill/>
              <a:ln w="38100">
                <a:solidFill>
                  <a:schemeClr val="accent1"/>
                </a:solidFill>
                <a:miter lim="800000"/>
                <a:headEnd/>
                <a:tailEnd/>
              </a:ln>
              <a:effectLst/>
            </p:spPr>
            <p:txBody>
              <a:bodyPr wrap="none" anchor="ctr"/>
              <a:lstStyle/>
              <a:p>
                <a:endParaRPr lang="en-US"/>
              </a:p>
            </p:txBody>
          </p:sp>
          <p:sp>
            <p:nvSpPr>
              <p:cNvPr id="1783824" name="Line 16"/>
              <p:cNvSpPr>
                <a:spLocks noChangeShapeType="1"/>
              </p:cNvSpPr>
              <p:nvPr/>
            </p:nvSpPr>
            <p:spPr bwMode="auto">
              <a:xfrm flipH="1">
                <a:off x="2496" y="2928"/>
                <a:ext cx="102" cy="144"/>
              </a:xfrm>
              <a:prstGeom prst="line">
                <a:avLst/>
              </a:prstGeom>
              <a:noFill/>
              <a:ln w="28575">
                <a:solidFill>
                  <a:schemeClr val="accent1"/>
                </a:solidFill>
                <a:round/>
                <a:headEnd/>
                <a:tailEnd type="triangle" w="med" len="med"/>
              </a:ln>
              <a:effectLst/>
            </p:spPr>
            <p:txBody>
              <a:bodyPr wrap="none" anchor="ctr"/>
              <a:lstStyle/>
              <a:p>
                <a:endParaRPr lang="en-US"/>
              </a:p>
            </p:txBody>
          </p:sp>
          <p:sp>
            <p:nvSpPr>
              <p:cNvPr id="1783825" name="Line 17"/>
              <p:cNvSpPr>
                <a:spLocks noChangeShapeType="1"/>
              </p:cNvSpPr>
              <p:nvPr/>
            </p:nvSpPr>
            <p:spPr bwMode="auto">
              <a:xfrm flipH="1">
                <a:off x="3399" y="2688"/>
                <a:ext cx="216" cy="0"/>
              </a:xfrm>
              <a:prstGeom prst="line">
                <a:avLst/>
              </a:prstGeom>
              <a:noFill/>
              <a:ln w="28575">
                <a:solidFill>
                  <a:schemeClr val="accent1"/>
                </a:solidFill>
                <a:round/>
                <a:headEnd/>
                <a:tailEnd type="triangle" w="med" len="med"/>
              </a:ln>
              <a:effectLst/>
            </p:spPr>
            <p:txBody>
              <a:bodyPr wrap="none" anchor="ctr"/>
              <a:lstStyle/>
              <a:p>
                <a:endParaRPr lang="en-US"/>
              </a:p>
            </p:txBody>
          </p:sp>
          <p:sp>
            <p:nvSpPr>
              <p:cNvPr id="1783826" name="Line 18"/>
              <p:cNvSpPr>
                <a:spLocks noChangeShapeType="1"/>
              </p:cNvSpPr>
              <p:nvPr/>
            </p:nvSpPr>
            <p:spPr bwMode="auto">
              <a:xfrm>
                <a:off x="3309" y="3264"/>
                <a:ext cx="216" cy="0"/>
              </a:xfrm>
              <a:prstGeom prst="line">
                <a:avLst/>
              </a:prstGeom>
              <a:noFill/>
              <a:ln w="28575">
                <a:solidFill>
                  <a:schemeClr val="accent1"/>
                </a:solidFill>
                <a:round/>
                <a:headEnd/>
                <a:tailEnd type="triangle" w="med" len="med"/>
              </a:ln>
              <a:effectLst/>
            </p:spPr>
            <p:txBody>
              <a:bodyPr wrap="none" anchor="ctr"/>
              <a:lstStyle/>
              <a:p>
                <a:endParaRPr lang="en-US"/>
              </a:p>
            </p:txBody>
          </p:sp>
          <p:sp>
            <p:nvSpPr>
              <p:cNvPr id="1783827" name="Line 19"/>
              <p:cNvSpPr>
                <a:spLocks noChangeShapeType="1"/>
              </p:cNvSpPr>
              <p:nvPr/>
            </p:nvSpPr>
            <p:spPr bwMode="auto">
              <a:xfrm flipV="1">
                <a:off x="4245" y="2901"/>
                <a:ext cx="102" cy="144"/>
              </a:xfrm>
              <a:prstGeom prst="line">
                <a:avLst/>
              </a:prstGeom>
              <a:noFill/>
              <a:ln w="28575">
                <a:solidFill>
                  <a:schemeClr val="accent1"/>
                </a:solidFill>
                <a:round/>
                <a:headEnd/>
                <a:tailEnd type="triangle" w="med" len="med"/>
              </a:ln>
              <a:effectLst/>
            </p:spPr>
            <p:txBody>
              <a:bodyPr wrap="none" anchor="ctr"/>
              <a:lstStyle/>
              <a:p>
                <a:endParaRPr lang="en-US"/>
              </a:p>
            </p:txBody>
          </p:sp>
        </p:grpSp>
        <p:grpSp>
          <p:nvGrpSpPr>
            <p:cNvPr id="4" name="Group 20"/>
            <p:cNvGrpSpPr>
              <a:grpSpLocks/>
            </p:cNvGrpSpPr>
            <p:nvPr/>
          </p:nvGrpSpPr>
          <p:grpSpPr bwMode="auto">
            <a:xfrm>
              <a:off x="4010" y="2931"/>
              <a:ext cx="1065" cy="1389"/>
              <a:chOff x="2200" y="2740"/>
              <a:chExt cx="1065" cy="1389"/>
            </a:xfrm>
          </p:grpSpPr>
          <p:grpSp>
            <p:nvGrpSpPr>
              <p:cNvPr id="5" name="Group 21"/>
              <p:cNvGrpSpPr>
                <a:grpSpLocks/>
              </p:cNvGrpSpPr>
              <p:nvPr/>
            </p:nvGrpSpPr>
            <p:grpSpPr bwMode="auto">
              <a:xfrm>
                <a:off x="2200" y="2843"/>
                <a:ext cx="1065" cy="1175"/>
                <a:chOff x="2122" y="2521"/>
                <a:chExt cx="1418" cy="1567"/>
              </a:xfrm>
            </p:grpSpPr>
            <p:sp>
              <p:nvSpPr>
                <p:cNvPr id="1783830" name="Line 22"/>
                <p:cNvSpPr>
                  <a:spLocks noChangeShapeType="1"/>
                </p:cNvSpPr>
                <p:nvPr/>
              </p:nvSpPr>
              <p:spPr bwMode="auto">
                <a:xfrm flipH="1">
                  <a:off x="2122" y="3488"/>
                  <a:ext cx="456" cy="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783831" name="Line 23"/>
                <p:cNvSpPr>
                  <a:spLocks noChangeShapeType="1"/>
                </p:cNvSpPr>
                <p:nvPr/>
              </p:nvSpPr>
              <p:spPr bwMode="auto">
                <a:xfrm>
                  <a:off x="2574" y="3496"/>
                  <a:ext cx="96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783832" name="Line 24"/>
                <p:cNvSpPr>
                  <a:spLocks noChangeShapeType="1"/>
                </p:cNvSpPr>
                <p:nvPr/>
              </p:nvSpPr>
              <p:spPr bwMode="auto">
                <a:xfrm rot="-5400000">
                  <a:off x="2097" y="3004"/>
                  <a:ext cx="966" cy="0"/>
                </a:xfrm>
                <a:prstGeom prst="line">
                  <a:avLst/>
                </a:prstGeom>
                <a:noFill/>
                <a:ln w="38100">
                  <a:solidFill>
                    <a:schemeClr val="tx1"/>
                  </a:solidFill>
                  <a:round/>
                  <a:headEnd/>
                  <a:tailEnd type="triangle" w="med" len="med"/>
                </a:ln>
                <a:effectLst/>
              </p:spPr>
              <p:txBody>
                <a:bodyPr wrap="none" anchor="ctr"/>
                <a:lstStyle/>
                <a:p>
                  <a:endParaRPr lang="en-US"/>
                </a:p>
              </p:txBody>
            </p:sp>
          </p:grpSp>
          <p:sp>
            <p:nvSpPr>
              <p:cNvPr id="1783833" name="Line 25"/>
              <p:cNvSpPr>
                <a:spLocks noChangeShapeType="1"/>
              </p:cNvSpPr>
              <p:nvPr/>
            </p:nvSpPr>
            <p:spPr bwMode="auto">
              <a:xfrm>
                <a:off x="2490" y="3651"/>
                <a:ext cx="114" cy="0"/>
              </a:xfrm>
              <a:prstGeom prst="line">
                <a:avLst/>
              </a:prstGeom>
              <a:noFill/>
              <a:ln w="38100">
                <a:solidFill>
                  <a:schemeClr val="tx1"/>
                </a:solidFill>
                <a:round/>
                <a:headEnd/>
                <a:tailEnd/>
              </a:ln>
              <a:effectLst/>
            </p:spPr>
            <p:txBody>
              <a:bodyPr wrap="none" anchor="ctr"/>
              <a:lstStyle/>
              <a:p>
                <a:endParaRPr lang="en-US"/>
              </a:p>
            </p:txBody>
          </p:sp>
          <p:sp>
            <p:nvSpPr>
              <p:cNvPr id="1783834" name="Line 26"/>
              <p:cNvSpPr>
                <a:spLocks noChangeShapeType="1"/>
              </p:cNvSpPr>
              <p:nvPr/>
            </p:nvSpPr>
            <p:spPr bwMode="auto">
              <a:xfrm flipV="1">
                <a:off x="2604" y="3570"/>
                <a:ext cx="60" cy="81"/>
              </a:xfrm>
              <a:prstGeom prst="line">
                <a:avLst/>
              </a:prstGeom>
              <a:noFill/>
              <a:ln w="38100">
                <a:solidFill>
                  <a:schemeClr val="tx1"/>
                </a:solidFill>
                <a:round/>
                <a:headEnd/>
                <a:tailEnd/>
              </a:ln>
              <a:effectLst/>
            </p:spPr>
            <p:txBody>
              <a:bodyPr wrap="none" anchor="ctr"/>
              <a:lstStyle/>
              <a:p>
                <a:endParaRPr lang="en-US"/>
              </a:p>
            </p:txBody>
          </p:sp>
          <p:sp>
            <p:nvSpPr>
              <p:cNvPr id="1783835" name="Line 27"/>
              <p:cNvSpPr>
                <a:spLocks noChangeShapeType="1"/>
              </p:cNvSpPr>
              <p:nvPr/>
            </p:nvSpPr>
            <p:spPr bwMode="auto">
              <a:xfrm>
                <a:off x="2547" y="3471"/>
                <a:ext cx="114" cy="0"/>
              </a:xfrm>
              <a:prstGeom prst="line">
                <a:avLst/>
              </a:prstGeom>
              <a:noFill/>
              <a:ln w="38100">
                <a:solidFill>
                  <a:schemeClr val="tx1"/>
                </a:solidFill>
                <a:round/>
                <a:headEnd/>
                <a:tailEnd/>
              </a:ln>
              <a:effectLst/>
            </p:spPr>
            <p:txBody>
              <a:bodyPr wrap="none" anchor="ctr"/>
              <a:lstStyle/>
              <a:p>
                <a:endParaRPr lang="en-US"/>
              </a:p>
            </p:txBody>
          </p:sp>
          <p:sp>
            <p:nvSpPr>
              <p:cNvPr id="1783836" name="Line 28"/>
              <p:cNvSpPr>
                <a:spLocks noChangeShapeType="1"/>
              </p:cNvSpPr>
              <p:nvPr/>
            </p:nvSpPr>
            <p:spPr bwMode="auto">
              <a:xfrm rot="5400000">
                <a:off x="2598" y="3516"/>
                <a:ext cx="114" cy="0"/>
              </a:xfrm>
              <a:prstGeom prst="line">
                <a:avLst/>
              </a:prstGeom>
              <a:noFill/>
              <a:ln w="38100">
                <a:solidFill>
                  <a:schemeClr val="tx1"/>
                </a:solidFill>
                <a:round/>
                <a:headEnd/>
                <a:tailEnd/>
              </a:ln>
              <a:effectLst/>
            </p:spPr>
            <p:txBody>
              <a:bodyPr wrap="none" anchor="ctr"/>
              <a:lstStyle/>
              <a:p>
                <a:endParaRPr lang="en-US"/>
              </a:p>
            </p:txBody>
          </p:sp>
          <p:sp>
            <p:nvSpPr>
              <p:cNvPr id="1783837" name="Text Box 29"/>
              <p:cNvSpPr txBox="1">
                <a:spLocks noChangeArrowheads="1"/>
              </p:cNvSpPr>
              <p:nvPr/>
            </p:nvSpPr>
            <p:spPr bwMode="auto">
              <a:xfrm>
                <a:off x="2271" y="3816"/>
                <a:ext cx="223" cy="313"/>
              </a:xfrm>
              <a:prstGeom prst="rect">
                <a:avLst/>
              </a:prstGeom>
              <a:noFill/>
              <a:ln w="38100">
                <a:noFill/>
                <a:miter lim="800000"/>
                <a:headEnd/>
                <a:tailEnd/>
              </a:ln>
              <a:effectLst/>
            </p:spPr>
            <p:txBody>
              <a:bodyPr wrap="none" anchor="ctr">
                <a:spAutoFit/>
              </a:bodyPr>
              <a:lstStyle/>
              <a:p>
                <a:pPr algn="ctr">
                  <a:lnSpc>
                    <a:spcPct val="111000"/>
                  </a:lnSpc>
                </a:pPr>
                <a:r>
                  <a:rPr lang="en-US" b="1" i="1">
                    <a:effectLst>
                      <a:outerShdw blurRad="38100" dist="38100" dir="2700000" algn="tl">
                        <a:srgbClr val="000000"/>
                      </a:outerShdw>
                    </a:effectLst>
                  </a:rPr>
                  <a:t>x</a:t>
                </a:r>
                <a:endParaRPr lang="en-US" sz="2000" b="1" i="1">
                  <a:effectLst>
                    <a:outerShdw blurRad="38100" dist="38100" dir="2700000" algn="tl">
                      <a:srgbClr val="000000"/>
                    </a:outerShdw>
                  </a:effectLst>
                </a:endParaRPr>
              </a:p>
            </p:txBody>
          </p:sp>
          <p:sp>
            <p:nvSpPr>
              <p:cNvPr id="1783838" name="Text Box 30"/>
              <p:cNvSpPr txBox="1">
                <a:spLocks noChangeArrowheads="1"/>
              </p:cNvSpPr>
              <p:nvPr/>
            </p:nvSpPr>
            <p:spPr bwMode="auto">
              <a:xfrm>
                <a:off x="2289" y="2740"/>
                <a:ext cx="212" cy="313"/>
              </a:xfrm>
              <a:prstGeom prst="rect">
                <a:avLst/>
              </a:prstGeom>
              <a:noFill/>
              <a:ln w="38100">
                <a:noFill/>
                <a:miter lim="800000"/>
                <a:headEnd/>
                <a:tailEnd/>
              </a:ln>
              <a:effectLst/>
            </p:spPr>
            <p:txBody>
              <a:bodyPr wrap="none" anchor="ctr">
                <a:spAutoFit/>
              </a:bodyPr>
              <a:lstStyle/>
              <a:p>
                <a:pPr algn="ctr">
                  <a:lnSpc>
                    <a:spcPct val="111000"/>
                  </a:lnSpc>
                </a:pPr>
                <a:r>
                  <a:rPr lang="en-US" b="1" i="1">
                    <a:effectLst>
                      <a:outerShdw blurRad="38100" dist="38100" dir="2700000" algn="tl">
                        <a:srgbClr val="000000"/>
                      </a:outerShdw>
                    </a:effectLst>
                  </a:rPr>
                  <a:t>z</a:t>
                </a:r>
                <a:endParaRPr lang="en-US" sz="2000" b="1" i="1">
                  <a:effectLst>
                    <a:outerShdw blurRad="38100" dist="38100" dir="2700000" algn="tl">
                      <a:srgbClr val="000000"/>
                    </a:outerShdw>
                  </a:effectLst>
                </a:endParaRPr>
              </a:p>
            </p:txBody>
          </p:sp>
          <p:sp>
            <p:nvSpPr>
              <p:cNvPr id="1783839" name="Text Box 31"/>
              <p:cNvSpPr txBox="1">
                <a:spLocks noChangeArrowheads="1"/>
              </p:cNvSpPr>
              <p:nvPr/>
            </p:nvSpPr>
            <p:spPr bwMode="auto">
              <a:xfrm>
                <a:off x="3031" y="3550"/>
                <a:ext cx="223" cy="313"/>
              </a:xfrm>
              <a:prstGeom prst="rect">
                <a:avLst/>
              </a:prstGeom>
              <a:noFill/>
              <a:ln w="38100">
                <a:noFill/>
                <a:miter lim="800000"/>
                <a:headEnd/>
                <a:tailEnd/>
              </a:ln>
              <a:effectLst/>
            </p:spPr>
            <p:txBody>
              <a:bodyPr wrap="none" anchor="ctr">
                <a:spAutoFit/>
              </a:bodyPr>
              <a:lstStyle/>
              <a:p>
                <a:pPr algn="ctr">
                  <a:lnSpc>
                    <a:spcPct val="111000"/>
                  </a:lnSpc>
                </a:pPr>
                <a:r>
                  <a:rPr lang="en-US" b="1" i="1">
                    <a:effectLst>
                      <a:outerShdw blurRad="38100" dist="38100" dir="2700000" algn="tl">
                        <a:srgbClr val="000000"/>
                      </a:outerShdw>
                    </a:effectLst>
                  </a:rPr>
                  <a:t>y</a:t>
                </a:r>
                <a:endParaRPr lang="en-US" sz="2000" b="1" i="1">
                  <a:effectLst>
                    <a:outerShdw blurRad="38100" dist="38100" dir="2700000" algn="tl">
                      <a:srgbClr val="000000"/>
                    </a:outerShdw>
                  </a:effectLst>
                </a:endParaRPr>
              </a:p>
            </p:txBody>
          </p:sp>
        </p:grpSp>
      </p:grpSp>
      <p:sp>
        <p:nvSpPr>
          <p:cNvPr id="1783840" name="Oval 32"/>
          <p:cNvSpPr>
            <a:spLocks noChangeArrowheads="1"/>
          </p:cNvSpPr>
          <p:nvPr/>
        </p:nvSpPr>
        <p:spPr bwMode="auto">
          <a:xfrm>
            <a:off x="5624513" y="1398588"/>
            <a:ext cx="2090737" cy="454025"/>
          </a:xfrm>
          <a:prstGeom prst="ellipse">
            <a:avLst/>
          </a:prstGeom>
          <a:noFill/>
          <a:ln w="38100">
            <a:solidFill>
              <a:schemeClr val="accent1"/>
            </a:solidFill>
            <a:round/>
            <a:headEnd/>
            <a:tailEnd/>
          </a:ln>
          <a:effectLst/>
        </p:spPr>
        <p:txBody>
          <a:bodyPr anchor="ctr">
            <a:spAutoFit/>
          </a:bodyPr>
          <a:lstStyle/>
          <a:p>
            <a:endParaRPr lang="en-US"/>
          </a:p>
        </p:txBody>
      </p:sp>
      <p:sp>
        <p:nvSpPr>
          <p:cNvPr id="1783842" name="Rectangle 34"/>
          <p:cNvSpPr>
            <a:spLocks noChangeArrowheads="1"/>
          </p:cNvSpPr>
          <p:nvPr/>
        </p:nvSpPr>
        <p:spPr bwMode="auto">
          <a:xfrm>
            <a:off x="6089650" y="677863"/>
            <a:ext cx="2317750" cy="1924050"/>
          </a:xfrm>
          <a:prstGeom prst="rect">
            <a:avLst/>
          </a:prstGeom>
          <a:noFill/>
          <a:ln w="9525">
            <a:noFill/>
            <a:miter lim="800000"/>
            <a:headEnd/>
            <a:tailEnd/>
          </a:ln>
          <a:effectLst/>
        </p:spPr>
        <p:txBody>
          <a:bodyPr lIns="92075" tIns="46038" rIns="92075" bIns="46038">
            <a:spAutoFit/>
          </a:bodyPr>
          <a:lstStyle/>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1)   + </a:t>
            </a:r>
            <a:r>
              <a:rPr lang="en-US" sz="2000" b="1" i="1">
                <a:solidFill>
                  <a:schemeClr val="tx2"/>
                </a:solidFill>
                <a:effectLst>
                  <a:outerShdw blurRad="38100" dist="38100" dir="2700000" algn="tl">
                    <a:srgbClr val="000000"/>
                  </a:outerShdw>
                </a:effectLst>
              </a:rPr>
              <a:t>x</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2)   + </a:t>
            </a:r>
            <a:r>
              <a:rPr lang="en-US" sz="2000" b="1" i="1">
                <a:solidFill>
                  <a:schemeClr val="tx2"/>
                </a:solidFill>
                <a:effectLst>
                  <a:outerShdw blurRad="38100" dist="38100" dir="2700000" algn="tl">
                    <a:srgbClr val="000000"/>
                  </a:outerShdw>
                </a:effectLst>
              </a:rPr>
              <a:t>y</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3)   zero</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4)   - </a:t>
            </a:r>
            <a:r>
              <a:rPr lang="en-US" sz="2000" b="1" i="1">
                <a:solidFill>
                  <a:schemeClr val="tx2"/>
                </a:solidFill>
                <a:effectLst>
                  <a:outerShdw blurRad="38100" dist="38100" dir="2700000" algn="tl">
                    <a:srgbClr val="000000"/>
                  </a:outerShdw>
                </a:effectLst>
              </a:rPr>
              <a:t>x</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5)   - </a:t>
            </a:r>
            <a:r>
              <a:rPr lang="en-US" sz="2000" b="1" i="1">
                <a:solidFill>
                  <a:schemeClr val="tx2"/>
                </a:solidFill>
                <a:effectLst>
                  <a:outerShdw blurRad="38100" dist="38100" dir="2700000" algn="tl">
                    <a:srgbClr val="000000"/>
                  </a:outerShdw>
                </a:effectLst>
              </a:rPr>
              <a:t>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5619" name="Rectangle 3"/>
          <p:cNvSpPr>
            <a:spLocks noGrp="1" noChangeArrowheads="1"/>
          </p:cNvSpPr>
          <p:nvPr>
            <p:ph idx="1"/>
          </p:nvPr>
        </p:nvSpPr>
        <p:spPr>
          <a:xfrm>
            <a:off x="451581" y="1202407"/>
            <a:ext cx="8311486" cy="3754888"/>
          </a:xfrm>
        </p:spPr>
        <p:txBody>
          <a:bodyPr>
            <a:normAutofit/>
          </a:bodyPr>
          <a:lstStyle/>
          <a:p>
            <a:pPr>
              <a:buFont typeface="Monotype Sorts" pitchFamily="2" charset="2"/>
              <a:buNone/>
            </a:pPr>
            <a:r>
              <a:rPr lang="en-US" sz="2400" dirty="0"/>
              <a:t>I have a uniform magnetic field. Each loop shown has an identical current. Which has highest potential energy? </a:t>
            </a:r>
          </a:p>
        </p:txBody>
      </p:sp>
      <p:sp>
        <p:nvSpPr>
          <p:cNvPr id="2415659" name="Arc 43"/>
          <p:cNvSpPr>
            <a:spLocks/>
          </p:cNvSpPr>
          <p:nvPr/>
        </p:nvSpPr>
        <p:spPr bwMode="auto">
          <a:xfrm rot="3617927" flipH="1">
            <a:off x="7194551" y="2735262"/>
            <a:ext cx="469900" cy="2511425"/>
          </a:xfrm>
          <a:custGeom>
            <a:avLst/>
            <a:gdLst>
              <a:gd name="G0" fmla="+- 7046 0 0"/>
              <a:gd name="G1" fmla="+- 21600 0 0"/>
              <a:gd name="G2" fmla="+- 21600 0 0"/>
              <a:gd name="T0" fmla="*/ 4830 w 28646"/>
              <a:gd name="T1" fmla="*/ 114 h 43200"/>
              <a:gd name="T2" fmla="*/ 0 w 28646"/>
              <a:gd name="T3" fmla="*/ 42018 h 43200"/>
              <a:gd name="T4" fmla="*/ 7046 w 28646"/>
              <a:gd name="T5" fmla="*/ 21600 h 43200"/>
            </a:gdLst>
            <a:ahLst/>
            <a:cxnLst>
              <a:cxn ang="0">
                <a:pos x="T0" y="T1"/>
              </a:cxn>
              <a:cxn ang="0">
                <a:pos x="T2" y="T3"/>
              </a:cxn>
              <a:cxn ang="0">
                <a:pos x="T4" y="T5"/>
              </a:cxn>
            </a:cxnLst>
            <a:rect l="0" t="0" r="r" b="b"/>
            <a:pathLst>
              <a:path w="28646" h="43200" fill="none" extrusionOk="0">
                <a:moveTo>
                  <a:pt x="4829" y="113"/>
                </a:moveTo>
                <a:cubicBezTo>
                  <a:pt x="5566" y="38"/>
                  <a:pt x="6305" y="-1"/>
                  <a:pt x="7046" y="0"/>
                </a:cubicBezTo>
                <a:cubicBezTo>
                  <a:pt x="18975" y="0"/>
                  <a:pt x="28646" y="9670"/>
                  <a:pt x="28646" y="21600"/>
                </a:cubicBezTo>
                <a:cubicBezTo>
                  <a:pt x="28646" y="33529"/>
                  <a:pt x="18975" y="43200"/>
                  <a:pt x="7046" y="43200"/>
                </a:cubicBezTo>
                <a:cubicBezTo>
                  <a:pt x="4647" y="43200"/>
                  <a:pt x="2266" y="42800"/>
                  <a:pt x="-1" y="42018"/>
                </a:cubicBezTo>
              </a:path>
              <a:path w="28646" h="43200" stroke="0" extrusionOk="0">
                <a:moveTo>
                  <a:pt x="4829" y="113"/>
                </a:moveTo>
                <a:cubicBezTo>
                  <a:pt x="5566" y="38"/>
                  <a:pt x="6305" y="-1"/>
                  <a:pt x="7046" y="0"/>
                </a:cubicBezTo>
                <a:cubicBezTo>
                  <a:pt x="18975" y="0"/>
                  <a:pt x="28646" y="9670"/>
                  <a:pt x="28646" y="21600"/>
                </a:cubicBezTo>
                <a:cubicBezTo>
                  <a:pt x="28646" y="33529"/>
                  <a:pt x="18975" y="43200"/>
                  <a:pt x="7046" y="43200"/>
                </a:cubicBezTo>
                <a:cubicBezTo>
                  <a:pt x="4647" y="43200"/>
                  <a:pt x="2266" y="42800"/>
                  <a:pt x="-1" y="42018"/>
                </a:cubicBezTo>
                <a:lnTo>
                  <a:pt x="7046" y="21600"/>
                </a:lnTo>
                <a:close/>
              </a:path>
            </a:pathLst>
          </a:custGeom>
          <a:noFill/>
          <a:ln w="76200">
            <a:solidFill>
              <a:srgbClr val="FF9933"/>
            </a:solidFill>
            <a:miter lim="800000"/>
            <a:headEnd/>
            <a:tailEnd/>
          </a:ln>
          <a:effectLst/>
        </p:spPr>
        <p:txBody>
          <a:bodyPr wrap="none" anchor="ctr"/>
          <a:lstStyle/>
          <a:p>
            <a:endParaRPr lang="en-US"/>
          </a:p>
        </p:txBody>
      </p:sp>
      <p:sp>
        <p:nvSpPr>
          <p:cNvPr id="2415656" name="Arc 40"/>
          <p:cNvSpPr>
            <a:spLocks/>
          </p:cNvSpPr>
          <p:nvPr/>
        </p:nvSpPr>
        <p:spPr bwMode="auto">
          <a:xfrm rot="-3131519">
            <a:off x="4822825" y="2633663"/>
            <a:ext cx="390525" cy="2511425"/>
          </a:xfrm>
          <a:custGeom>
            <a:avLst/>
            <a:gdLst>
              <a:gd name="G0" fmla="+- 2216 0 0"/>
              <a:gd name="G1" fmla="+- 21600 0 0"/>
              <a:gd name="G2" fmla="+- 21600 0 0"/>
              <a:gd name="T0" fmla="*/ 0 w 23816"/>
              <a:gd name="T1" fmla="*/ 114 h 43200"/>
              <a:gd name="T2" fmla="*/ 2216 w 23816"/>
              <a:gd name="T3" fmla="*/ 43200 h 43200"/>
              <a:gd name="T4" fmla="*/ 2216 w 23816"/>
              <a:gd name="T5" fmla="*/ 21600 h 43200"/>
            </a:gdLst>
            <a:ahLst/>
            <a:cxnLst>
              <a:cxn ang="0">
                <a:pos x="T0" y="T1"/>
              </a:cxn>
              <a:cxn ang="0">
                <a:pos x="T2" y="T3"/>
              </a:cxn>
              <a:cxn ang="0">
                <a:pos x="T4" y="T5"/>
              </a:cxn>
            </a:cxnLst>
            <a:rect l="0" t="0" r="r" b="b"/>
            <a:pathLst>
              <a:path w="23816" h="43200" fill="none" extrusionOk="0">
                <a:moveTo>
                  <a:pt x="-1" y="113"/>
                </a:moveTo>
                <a:cubicBezTo>
                  <a:pt x="736" y="38"/>
                  <a:pt x="1475" y="-1"/>
                  <a:pt x="2216" y="0"/>
                </a:cubicBezTo>
                <a:cubicBezTo>
                  <a:pt x="14145" y="0"/>
                  <a:pt x="23816" y="9670"/>
                  <a:pt x="23816" y="21600"/>
                </a:cubicBezTo>
                <a:cubicBezTo>
                  <a:pt x="23816" y="33529"/>
                  <a:pt x="14145" y="43199"/>
                  <a:pt x="2216" y="43200"/>
                </a:cubicBezTo>
              </a:path>
              <a:path w="23816" h="43200" stroke="0" extrusionOk="0">
                <a:moveTo>
                  <a:pt x="-1" y="113"/>
                </a:moveTo>
                <a:cubicBezTo>
                  <a:pt x="736" y="38"/>
                  <a:pt x="1475" y="-1"/>
                  <a:pt x="2216" y="0"/>
                </a:cubicBezTo>
                <a:cubicBezTo>
                  <a:pt x="14145" y="0"/>
                  <a:pt x="23816" y="9670"/>
                  <a:pt x="23816" y="21600"/>
                </a:cubicBezTo>
                <a:cubicBezTo>
                  <a:pt x="23816" y="33529"/>
                  <a:pt x="14145" y="43199"/>
                  <a:pt x="2216" y="43200"/>
                </a:cubicBezTo>
                <a:lnTo>
                  <a:pt x="2216" y="21600"/>
                </a:lnTo>
                <a:close/>
              </a:path>
            </a:pathLst>
          </a:custGeom>
          <a:noFill/>
          <a:ln w="76200">
            <a:solidFill>
              <a:srgbClr val="FF9933"/>
            </a:solidFill>
            <a:miter lim="800000"/>
            <a:headEnd/>
            <a:tailEnd/>
          </a:ln>
          <a:effectLst/>
        </p:spPr>
        <p:txBody>
          <a:bodyPr wrap="none" anchor="ctr"/>
          <a:lstStyle/>
          <a:p>
            <a:endParaRPr lang="en-US"/>
          </a:p>
        </p:txBody>
      </p:sp>
      <p:sp>
        <p:nvSpPr>
          <p:cNvPr id="2415652" name="Arc 36"/>
          <p:cNvSpPr>
            <a:spLocks/>
          </p:cNvSpPr>
          <p:nvPr/>
        </p:nvSpPr>
        <p:spPr bwMode="auto">
          <a:xfrm>
            <a:off x="2976563" y="2843213"/>
            <a:ext cx="390525" cy="2511425"/>
          </a:xfrm>
          <a:custGeom>
            <a:avLst/>
            <a:gdLst>
              <a:gd name="G0" fmla="+- 2216 0 0"/>
              <a:gd name="G1" fmla="+- 21600 0 0"/>
              <a:gd name="G2" fmla="+- 21600 0 0"/>
              <a:gd name="T0" fmla="*/ 0 w 23816"/>
              <a:gd name="T1" fmla="*/ 114 h 43200"/>
              <a:gd name="T2" fmla="*/ 2216 w 23816"/>
              <a:gd name="T3" fmla="*/ 43200 h 43200"/>
              <a:gd name="T4" fmla="*/ 2216 w 23816"/>
              <a:gd name="T5" fmla="*/ 21600 h 43200"/>
            </a:gdLst>
            <a:ahLst/>
            <a:cxnLst>
              <a:cxn ang="0">
                <a:pos x="T0" y="T1"/>
              </a:cxn>
              <a:cxn ang="0">
                <a:pos x="T2" y="T3"/>
              </a:cxn>
              <a:cxn ang="0">
                <a:pos x="T4" y="T5"/>
              </a:cxn>
            </a:cxnLst>
            <a:rect l="0" t="0" r="r" b="b"/>
            <a:pathLst>
              <a:path w="23816" h="43200" fill="none" extrusionOk="0">
                <a:moveTo>
                  <a:pt x="-1" y="113"/>
                </a:moveTo>
                <a:cubicBezTo>
                  <a:pt x="736" y="38"/>
                  <a:pt x="1475" y="-1"/>
                  <a:pt x="2216" y="0"/>
                </a:cubicBezTo>
                <a:cubicBezTo>
                  <a:pt x="14145" y="0"/>
                  <a:pt x="23816" y="9670"/>
                  <a:pt x="23816" y="21600"/>
                </a:cubicBezTo>
                <a:cubicBezTo>
                  <a:pt x="23816" y="33529"/>
                  <a:pt x="14145" y="43199"/>
                  <a:pt x="2216" y="43200"/>
                </a:cubicBezTo>
              </a:path>
              <a:path w="23816" h="43200" stroke="0" extrusionOk="0">
                <a:moveTo>
                  <a:pt x="-1" y="113"/>
                </a:moveTo>
                <a:cubicBezTo>
                  <a:pt x="736" y="38"/>
                  <a:pt x="1475" y="-1"/>
                  <a:pt x="2216" y="0"/>
                </a:cubicBezTo>
                <a:cubicBezTo>
                  <a:pt x="14145" y="0"/>
                  <a:pt x="23816" y="9670"/>
                  <a:pt x="23816" y="21600"/>
                </a:cubicBezTo>
                <a:cubicBezTo>
                  <a:pt x="23816" y="33529"/>
                  <a:pt x="14145" y="43199"/>
                  <a:pt x="2216" y="43200"/>
                </a:cubicBezTo>
                <a:lnTo>
                  <a:pt x="2216" y="21600"/>
                </a:lnTo>
                <a:close/>
              </a:path>
            </a:pathLst>
          </a:custGeom>
          <a:noFill/>
          <a:ln w="76200">
            <a:solidFill>
              <a:srgbClr val="FF9933"/>
            </a:solidFill>
            <a:miter lim="800000"/>
            <a:headEnd/>
            <a:tailEnd/>
          </a:ln>
          <a:effectLst/>
        </p:spPr>
        <p:txBody>
          <a:bodyPr wrap="none" anchor="ctr"/>
          <a:lstStyle/>
          <a:p>
            <a:endParaRPr lang="en-US"/>
          </a:p>
        </p:txBody>
      </p:sp>
      <p:sp>
        <p:nvSpPr>
          <p:cNvPr id="2415618" name="Rectangle 2"/>
          <p:cNvSpPr>
            <a:spLocks noGrp="1" noChangeArrowheads="1"/>
          </p:cNvSpPr>
          <p:nvPr>
            <p:ph type="title"/>
          </p:nvPr>
        </p:nvSpPr>
        <p:spPr/>
        <p:txBody>
          <a:bodyPr/>
          <a:lstStyle/>
          <a:p>
            <a:r>
              <a:rPr lang="en-US" i="1" dirty="0"/>
              <a:t>Question 223.41.5</a:t>
            </a:r>
            <a:endParaRPr lang="en-US" dirty="0"/>
          </a:p>
        </p:txBody>
      </p:sp>
      <p:grpSp>
        <p:nvGrpSpPr>
          <p:cNvPr id="2" name="Group 8"/>
          <p:cNvGrpSpPr>
            <a:grpSpLocks/>
          </p:cNvGrpSpPr>
          <p:nvPr/>
        </p:nvGrpSpPr>
        <p:grpSpPr bwMode="auto">
          <a:xfrm>
            <a:off x="1917700" y="2247900"/>
            <a:ext cx="1930400" cy="3365500"/>
            <a:chOff x="1160" y="1760"/>
            <a:chExt cx="1216" cy="864"/>
          </a:xfrm>
        </p:grpSpPr>
        <p:sp>
          <p:nvSpPr>
            <p:cNvPr id="2415625" name="Line 9"/>
            <p:cNvSpPr>
              <a:spLocks noChangeShapeType="1"/>
            </p:cNvSpPr>
            <p:nvPr/>
          </p:nvSpPr>
          <p:spPr bwMode="auto">
            <a:xfrm>
              <a:off x="1160" y="1760"/>
              <a:ext cx="1216" cy="0"/>
            </a:xfrm>
            <a:prstGeom prst="line">
              <a:avLst/>
            </a:prstGeom>
            <a:noFill/>
            <a:ln w="9525">
              <a:solidFill>
                <a:schemeClr val="accent1"/>
              </a:solidFill>
              <a:miter lim="800000"/>
              <a:headEnd/>
              <a:tailEnd type="triangle" w="med" len="med"/>
            </a:ln>
            <a:effectLst/>
          </p:spPr>
          <p:txBody>
            <a:bodyPr wrap="none"/>
            <a:lstStyle/>
            <a:p>
              <a:endParaRPr lang="en-US"/>
            </a:p>
          </p:txBody>
        </p:sp>
        <p:sp>
          <p:nvSpPr>
            <p:cNvPr id="2415626" name="Line 10"/>
            <p:cNvSpPr>
              <a:spLocks noChangeShapeType="1"/>
            </p:cNvSpPr>
            <p:nvPr/>
          </p:nvSpPr>
          <p:spPr bwMode="auto">
            <a:xfrm>
              <a:off x="1160" y="1856"/>
              <a:ext cx="1216" cy="0"/>
            </a:xfrm>
            <a:prstGeom prst="line">
              <a:avLst/>
            </a:prstGeom>
            <a:noFill/>
            <a:ln w="9525">
              <a:solidFill>
                <a:schemeClr val="accent1"/>
              </a:solidFill>
              <a:miter lim="800000"/>
              <a:headEnd/>
              <a:tailEnd type="triangle" w="med" len="med"/>
            </a:ln>
            <a:effectLst/>
          </p:spPr>
          <p:txBody>
            <a:bodyPr wrap="none"/>
            <a:lstStyle/>
            <a:p>
              <a:endParaRPr lang="en-US"/>
            </a:p>
          </p:txBody>
        </p:sp>
        <p:sp>
          <p:nvSpPr>
            <p:cNvPr id="2415627" name="Line 11"/>
            <p:cNvSpPr>
              <a:spLocks noChangeShapeType="1"/>
            </p:cNvSpPr>
            <p:nvPr/>
          </p:nvSpPr>
          <p:spPr bwMode="auto">
            <a:xfrm>
              <a:off x="1160" y="1952"/>
              <a:ext cx="1216" cy="0"/>
            </a:xfrm>
            <a:prstGeom prst="line">
              <a:avLst/>
            </a:prstGeom>
            <a:noFill/>
            <a:ln w="9525">
              <a:solidFill>
                <a:schemeClr val="accent1"/>
              </a:solidFill>
              <a:miter lim="800000"/>
              <a:headEnd/>
              <a:tailEnd type="triangle" w="med" len="med"/>
            </a:ln>
            <a:effectLst/>
          </p:spPr>
          <p:txBody>
            <a:bodyPr wrap="none"/>
            <a:lstStyle/>
            <a:p>
              <a:endParaRPr lang="en-US"/>
            </a:p>
          </p:txBody>
        </p:sp>
        <p:sp>
          <p:nvSpPr>
            <p:cNvPr id="2415628" name="Line 12"/>
            <p:cNvSpPr>
              <a:spLocks noChangeShapeType="1"/>
            </p:cNvSpPr>
            <p:nvPr/>
          </p:nvSpPr>
          <p:spPr bwMode="auto">
            <a:xfrm>
              <a:off x="1160" y="2048"/>
              <a:ext cx="1216" cy="0"/>
            </a:xfrm>
            <a:prstGeom prst="line">
              <a:avLst/>
            </a:prstGeom>
            <a:noFill/>
            <a:ln w="9525">
              <a:solidFill>
                <a:schemeClr val="accent1"/>
              </a:solidFill>
              <a:miter lim="800000"/>
              <a:headEnd/>
              <a:tailEnd type="triangle" w="med" len="med"/>
            </a:ln>
            <a:effectLst/>
          </p:spPr>
          <p:txBody>
            <a:bodyPr wrap="none"/>
            <a:lstStyle/>
            <a:p>
              <a:endParaRPr lang="en-US"/>
            </a:p>
          </p:txBody>
        </p:sp>
        <p:sp>
          <p:nvSpPr>
            <p:cNvPr id="2415629" name="Line 13"/>
            <p:cNvSpPr>
              <a:spLocks noChangeShapeType="1"/>
            </p:cNvSpPr>
            <p:nvPr/>
          </p:nvSpPr>
          <p:spPr bwMode="auto">
            <a:xfrm>
              <a:off x="1160" y="2144"/>
              <a:ext cx="1216" cy="0"/>
            </a:xfrm>
            <a:prstGeom prst="line">
              <a:avLst/>
            </a:prstGeom>
            <a:noFill/>
            <a:ln w="9525">
              <a:solidFill>
                <a:schemeClr val="accent1"/>
              </a:solidFill>
              <a:miter lim="800000"/>
              <a:headEnd/>
              <a:tailEnd type="triangle" w="med" len="med"/>
            </a:ln>
            <a:effectLst/>
          </p:spPr>
          <p:txBody>
            <a:bodyPr wrap="none"/>
            <a:lstStyle/>
            <a:p>
              <a:endParaRPr lang="en-US"/>
            </a:p>
          </p:txBody>
        </p:sp>
        <p:sp>
          <p:nvSpPr>
            <p:cNvPr id="2415630" name="Line 14"/>
            <p:cNvSpPr>
              <a:spLocks noChangeShapeType="1"/>
            </p:cNvSpPr>
            <p:nvPr/>
          </p:nvSpPr>
          <p:spPr bwMode="auto">
            <a:xfrm>
              <a:off x="1160" y="2240"/>
              <a:ext cx="1216" cy="0"/>
            </a:xfrm>
            <a:prstGeom prst="line">
              <a:avLst/>
            </a:prstGeom>
            <a:noFill/>
            <a:ln w="9525">
              <a:solidFill>
                <a:schemeClr val="accent1"/>
              </a:solidFill>
              <a:miter lim="800000"/>
              <a:headEnd/>
              <a:tailEnd type="triangle" w="med" len="med"/>
            </a:ln>
            <a:effectLst/>
          </p:spPr>
          <p:txBody>
            <a:bodyPr wrap="none"/>
            <a:lstStyle/>
            <a:p>
              <a:endParaRPr lang="en-US"/>
            </a:p>
          </p:txBody>
        </p:sp>
        <p:sp>
          <p:nvSpPr>
            <p:cNvPr id="2415631" name="Line 15"/>
            <p:cNvSpPr>
              <a:spLocks noChangeShapeType="1"/>
            </p:cNvSpPr>
            <p:nvPr/>
          </p:nvSpPr>
          <p:spPr bwMode="auto">
            <a:xfrm>
              <a:off x="1160" y="2336"/>
              <a:ext cx="1216" cy="0"/>
            </a:xfrm>
            <a:prstGeom prst="line">
              <a:avLst/>
            </a:prstGeom>
            <a:noFill/>
            <a:ln w="9525">
              <a:solidFill>
                <a:schemeClr val="accent1"/>
              </a:solidFill>
              <a:miter lim="800000"/>
              <a:headEnd/>
              <a:tailEnd type="triangle" w="med" len="med"/>
            </a:ln>
            <a:effectLst/>
          </p:spPr>
          <p:txBody>
            <a:bodyPr wrap="none"/>
            <a:lstStyle/>
            <a:p>
              <a:endParaRPr lang="en-US"/>
            </a:p>
          </p:txBody>
        </p:sp>
        <p:sp>
          <p:nvSpPr>
            <p:cNvPr id="2415632" name="Line 16"/>
            <p:cNvSpPr>
              <a:spLocks noChangeShapeType="1"/>
            </p:cNvSpPr>
            <p:nvPr/>
          </p:nvSpPr>
          <p:spPr bwMode="auto">
            <a:xfrm>
              <a:off x="1160" y="2432"/>
              <a:ext cx="1216" cy="0"/>
            </a:xfrm>
            <a:prstGeom prst="line">
              <a:avLst/>
            </a:prstGeom>
            <a:noFill/>
            <a:ln w="9525">
              <a:solidFill>
                <a:schemeClr val="accent1"/>
              </a:solidFill>
              <a:miter lim="800000"/>
              <a:headEnd/>
              <a:tailEnd type="triangle" w="med" len="med"/>
            </a:ln>
            <a:effectLst/>
          </p:spPr>
          <p:txBody>
            <a:bodyPr wrap="none"/>
            <a:lstStyle/>
            <a:p>
              <a:endParaRPr lang="en-US"/>
            </a:p>
          </p:txBody>
        </p:sp>
        <p:sp>
          <p:nvSpPr>
            <p:cNvPr id="2415633" name="Line 17"/>
            <p:cNvSpPr>
              <a:spLocks noChangeShapeType="1"/>
            </p:cNvSpPr>
            <p:nvPr/>
          </p:nvSpPr>
          <p:spPr bwMode="auto">
            <a:xfrm>
              <a:off x="1160" y="2528"/>
              <a:ext cx="1216" cy="0"/>
            </a:xfrm>
            <a:prstGeom prst="line">
              <a:avLst/>
            </a:prstGeom>
            <a:noFill/>
            <a:ln w="9525">
              <a:solidFill>
                <a:schemeClr val="accent1"/>
              </a:solidFill>
              <a:miter lim="800000"/>
              <a:headEnd/>
              <a:tailEnd type="triangle" w="med" len="med"/>
            </a:ln>
            <a:effectLst/>
          </p:spPr>
          <p:txBody>
            <a:bodyPr wrap="none"/>
            <a:lstStyle/>
            <a:p>
              <a:endParaRPr lang="en-US"/>
            </a:p>
          </p:txBody>
        </p:sp>
        <p:sp>
          <p:nvSpPr>
            <p:cNvPr id="2415634" name="Line 18"/>
            <p:cNvSpPr>
              <a:spLocks noChangeShapeType="1"/>
            </p:cNvSpPr>
            <p:nvPr/>
          </p:nvSpPr>
          <p:spPr bwMode="auto">
            <a:xfrm>
              <a:off x="1160" y="2624"/>
              <a:ext cx="1216" cy="0"/>
            </a:xfrm>
            <a:prstGeom prst="line">
              <a:avLst/>
            </a:prstGeom>
            <a:noFill/>
            <a:ln w="9525">
              <a:solidFill>
                <a:schemeClr val="accent1"/>
              </a:solidFill>
              <a:miter lim="800000"/>
              <a:headEnd/>
              <a:tailEnd type="triangle" w="med" len="med"/>
            </a:ln>
            <a:effectLst/>
          </p:spPr>
          <p:txBody>
            <a:bodyPr wrap="none"/>
            <a:lstStyle/>
            <a:p>
              <a:endParaRPr lang="en-US"/>
            </a:p>
          </p:txBody>
        </p:sp>
      </p:grpSp>
      <p:grpSp>
        <p:nvGrpSpPr>
          <p:cNvPr id="3" name="Group 19"/>
          <p:cNvGrpSpPr>
            <a:grpSpLocks/>
          </p:cNvGrpSpPr>
          <p:nvPr/>
        </p:nvGrpSpPr>
        <p:grpSpPr bwMode="auto">
          <a:xfrm>
            <a:off x="3848100" y="2247900"/>
            <a:ext cx="5097463" cy="3365500"/>
            <a:chOff x="1160" y="1760"/>
            <a:chExt cx="1216" cy="864"/>
          </a:xfrm>
        </p:grpSpPr>
        <p:sp>
          <p:nvSpPr>
            <p:cNvPr id="2415636" name="Line 20"/>
            <p:cNvSpPr>
              <a:spLocks noChangeShapeType="1"/>
            </p:cNvSpPr>
            <p:nvPr/>
          </p:nvSpPr>
          <p:spPr bwMode="auto">
            <a:xfrm>
              <a:off x="1160" y="1760"/>
              <a:ext cx="1216" cy="0"/>
            </a:xfrm>
            <a:prstGeom prst="line">
              <a:avLst/>
            </a:prstGeom>
            <a:noFill/>
            <a:ln w="9525">
              <a:solidFill>
                <a:schemeClr val="accent1"/>
              </a:solidFill>
              <a:miter lim="800000"/>
              <a:headEnd/>
              <a:tailEnd/>
            </a:ln>
            <a:effectLst/>
          </p:spPr>
          <p:txBody>
            <a:bodyPr wrap="none"/>
            <a:lstStyle/>
            <a:p>
              <a:endParaRPr lang="en-US"/>
            </a:p>
          </p:txBody>
        </p:sp>
        <p:sp>
          <p:nvSpPr>
            <p:cNvPr id="2415637" name="Line 21"/>
            <p:cNvSpPr>
              <a:spLocks noChangeShapeType="1"/>
            </p:cNvSpPr>
            <p:nvPr/>
          </p:nvSpPr>
          <p:spPr bwMode="auto">
            <a:xfrm>
              <a:off x="1160" y="1856"/>
              <a:ext cx="1216" cy="0"/>
            </a:xfrm>
            <a:prstGeom prst="line">
              <a:avLst/>
            </a:prstGeom>
            <a:noFill/>
            <a:ln w="9525">
              <a:solidFill>
                <a:schemeClr val="accent1"/>
              </a:solidFill>
              <a:miter lim="800000"/>
              <a:headEnd/>
              <a:tailEnd/>
            </a:ln>
            <a:effectLst/>
          </p:spPr>
          <p:txBody>
            <a:bodyPr wrap="none"/>
            <a:lstStyle/>
            <a:p>
              <a:endParaRPr lang="en-US"/>
            </a:p>
          </p:txBody>
        </p:sp>
        <p:sp>
          <p:nvSpPr>
            <p:cNvPr id="2415638" name="Line 22"/>
            <p:cNvSpPr>
              <a:spLocks noChangeShapeType="1"/>
            </p:cNvSpPr>
            <p:nvPr/>
          </p:nvSpPr>
          <p:spPr bwMode="auto">
            <a:xfrm>
              <a:off x="1160" y="1952"/>
              <a:ext cx="1216" cy="0"/>
            </a:xfrm>
            <a:prstGeom prst="line">
              <a:avLst/>
            </a:prstGeom>
            <a:noFill/>
            <a:ln w="9525">
              <a:solidFill>
                <a:schemeClr val="accent1"/>
              </a:solidFill>
              <a:miter lim="800000"/>
              <a:headEnd/>
              <a:tailEnd/>
            </a:ln>
            <a:effectLst/>
          </p:spPr>
          <p:txBody>
            <a:bodyPr wrap="none"/>
            <a:lstStyle/>
            <a:p>
              <a:endParaRPr lang="en-US"/>
            </a:p>
          </p:txBody>
        </p:sp>
        <p:sp>
          <p:nvSpPr>
            <p:cNvPr id="2415639" name="Line 23"/>
            <p:cNvSpPr>
              <a:spLocks noChangeShapeType="1"/>
            </p:cNvSpPr>
            <p:nvPr/>
          </p:nvSpPr>
          <p:spPr bwMode="auto">
            <a:xfrm>
              <a:off x="1160" y="2048"/>
              <a:ext cx="1216" cy="0"/>
            </a:xfrm>
            <a:prstGeom prst="line">
              <a:avLst/>
            </a:prstGeom>
            <a:noFill/>
            <a:ln w="9525">
              <a:solidFill>
                <a:schemeClr val="accent1"/>
              </a:solidFill>
              <a:miter lim="800000"/>
              <a:headEnd/>
              <a:tailEnd/>
            </a:ln>
            <a:effectLst/>
          </p:spPr>
          <p:txBody>
            <a:bodyPr wrap="none"/>
            <a:lstStyle/>
            <a:p>
              <a:endParaRPr lang="en-US"/>
            </a:p>
          </p:txBody>
        </p:sp>
        <p:sp>
          <p:nvSpPr>
            <p:cNvPr id="2415640" name="Line 24"/>
            <p:cNvSpPr>
              <a:spLocks noChangeShapeType="1"/>
            </p:cNvSpPr>
            <p:nvPr/>
          </p:nvSpPr>
          <p:spPr bwMode="auto">
            <a:xfrm>
              <a:off x="1160" y="2144"/>
              <a:ext cx="1216" cy="0"/>
            </a:xfrm>
            <a:prstGeom prst="line">
              <a:avLst/>
            </a:prstGeom>
            <a:noFill/>
            <a:ln w="9525">
              <a:solidFill>
                <a:schemeClr val="accent1"/>
              </a:solidFill>
              <a:miter lim="800000"/>
              <a:headEnd/>
              <a:tailEnd/>
            </a:ln>
            <a:effectLst/>
          </p:spPr>
          <p:txBody>
            <a:bodyPr wrap="none"/>
            <a:lstStyle/>
            <a:p>
              <a:endParaRPr lang="en-US"/>
            </a:p>
          </p:txBody>
        </p:sp>
        <p:sp>
          <p:nvSpPr>
            <p:cNvPr id="2415641" name="Line 25"/>
            <p:cNvSpPr>
              <a:spLocks noChangeShapeType="1"/>
            </p:cNvSpPr>
            <p:nvPr/>
          </p:nvSpPr>
          <p:spPr bwMode="auto">
            <a:xfrm>
              <a:off x="1160" y="2240"/>
              <a:ext cx="1216" cy="0"/>
            </a:xfrm>
            <a:prstGeom prst="line">
              <a:avLst/>
            </a:prstGeom>
            <a:noFill/>
            <a:ln w="9525">
              <a:solidFill>
                <a:schemeClr val="accent1"/>
              </a:solidFill>
              <a:miter lim="800000"/>
              <a:headEnd/>
              <a:tailEnd/>
            </a:ln>
            <a:effectLst/>
          </p:spPr>
          <p:txBody>
            <a:bodyPr wrap="none"/>
            <a:lstStyle/>
            <a:p>
              <a:endParaRPr lang="en-US"/>
            </a:p>
          </p:txBody>
        </p:sp>
        <p:sp>
          <p:nvSpPr>
            <p:cNvPr id="2415642" name="Line 26"/>
            <p:cNvSpPr>
              <a:spLocks noChangeShapeType="1"/>
            </p:cNvSpPr>
            <p:nvPr/>
          </p:nvSpPr>
          <p:spPr bwMode="auto">
            <a:xfrm>
              <a:off x="1160" y="2336"/>
              <a:ext cx="1216" cy="0"/>
            </a:xfrm>
            <a:prstGeom prst="line">
              <a:avLst/>
            </a:prstGeom>
            <a:noFill/>
            <a:ln w="9525">
              <a:solidFill>
                <a:schemeClr val="accent1"/>
              </a:solidFill>
              <a:miter lim="800000"/>
              <a:headEnd/>
              <a:tailEnd/>
            </a:ln>
            <a:effectLst/>
          </p:spPr>
          <p:txBody>
            <a:bodyPr wrap="none"/>
            <a:lstStyle/>
            <a:p>
              <a:endParaRPr lang="en-US"/>
            </a:p>
          </p:txBody>
        </p:sp>
        <p:sp>
          <p:nvSpPr>
            <p:cNvPr id="2415643" name="Line 27"/>
            <p:cNvSpPr>
              <a:spLocks noChangeShapeType="1"/>
            </p:cNvSpPr>
            <p:nvPr/>
          </p:nvSpPr>
          <p:spPr bwMode="auto">
            <a:xfrm>
              <a:off x="1160" y="2432"/>
              <a:ext cx="1216" cy="0"/>
            </a:xfrm>
            <a:prstGeom prst="line">
              <a:avLst/>
            </a:prstGeom>
            <a:noFill/>
            <a:ln w="9525">
              <a:solidFill>
                <a:schemeClr val="accent1"/>
              </a:solidFill>
              <a:miter lim="800000"/>
              <a:headEnd/>
              <a:tailEnd/>
            </a:ln>
            <a:effectLst/>
          </p:spPr>
          <p:txBody>
            <a:bodyPr wrap="none"/>
            <a:lstStyle/>
            <a:p>
              <a:endParaRPr lang="en-US"/>
            </a:p>
          </p:txBody>
        </p:sp>
        <p:sp>
          <p:nvSpPr>
            <p:cNvPr id="2415644" name="Line 28"/>
            <p:cNvSpPr>
              <a:spLocks noChangeShapeType="1"/>
            </p:cNvSpPr>
            <p:nvPr/>
          </p:nvSpPr>
          <p:spPr bwMode="auto">
            <a:xfrm>
              <a:off x="1160" y="2528"/>
              <a:ext cx="1216" cy="0"/>
            </a:xfrm>
            <a:prstGeom prst="line">
              <a:avLst/>
            </a:prstGeom>
            <a:noFill/>
            <a:ln w="9525">
              <a:solidFill>
                <a:schemeClr val="accent1"/>
              </a:solidFill>
              <a:miter lim="800000"/>
              <a:headEnd/>
              <a:tailEnd/>
            </a:ln>
            <a:effectLst/>
          </p:spPr>
          <p:txBody>
            <a:bodyPr wrap="none"/>
            <a:lstStyle/>
            <a:p>
              <a:endParaRPr lang="en-US"/>
            </a:p>
          </p:txBody>
        </p:sp>
        <p:sp>
          <p:nvSpPr>
            <p:cNvPr id="2415645" name="Line 29"/>
            <p:cNvSpPr>
              <a:spLocks noChangeShapeType="1"/>
            </p:cNvSpPr>
            <p:nvPr/>
          </p:nvSpPr>
          <p:spPr bwMode="auto">
            <a:xfrm>
              <a:off x="1160" y="2624"/>
              <a:ext cx="1216" cy="0"/>
            </a:xfrm>
            <a:prstGeom prst="line">
              <a:avLst/>
            </a:prstGeom>
            <a:noFill/>
            <a:ln w="9525">
              <a:solidFill>
                <a:schemeClr val="accent1"/>
              </a:solidFill>
              <a:miter lim="800000"/>
              <a:headEnd/>
              <a:tailEnd/>
            </a:ln>
            <a:effectLst/>
          </p:spPr>
          <p:txBody>
            <a:bodyPr wrap="none"/>
            <a:lstStyle/>
            <a:p>
              <a:endParaRPr lang="en-US"/>
            </a:p>
          </p:txBody>
        </p:sp>
      </p:grpSp>
      <p:sp>
        <p:nvSpPr>
          <p:cNvPr id="2415646" name="Text Box 30"/>
          <p:cNvSpPr txBox="1">
            <a:spLocks noChangeArrowheads="1"/>
          </p:cNvSpPr>
          <p:nvPr/>
        </p:nvSpPr>
        <p:spPr bwMode="auto">
          <a:xfrm>
            <a:off x="1965325" y="2670175"/>
            <a:ext cx="455613" cy="579438"/>
          </a:xfrm>
          <a:prstGeom prst="rect">
            <a:avLst/>
          </a:prstGeom>
          <a:noFill/>
          <a:ln w="9525">
            <a:noFill/>
            <a:miter lim="800000"/>
            <a:headEnd/>
            <a:tailEnd/>
          </a:ln>
          <a:effectLst/>
        </p:spPr>
        <p:txBody>
          <a:bodyPr wrap="none">
            <a:spAutoFit/>
          </a:bodyPr>
          <a:lstStyle/>
          <a:p>
            <a:pPr eaLnBrk="1" hangingPunct="1"/>
            <a:r>
              <a:rPr lang="en-US" sz="3200" dirty="0">
                <a:solidFill>
                  <a:schemeClr val="accent1"/>
                </a:solidFill>
              </a:rPr>
              <a:t>B</a:t>
            </a:r>
          </a:p>
        </p:txBody>
      </p:sp>
      <p:sp>
        <p:nvSpPr>
          <p:cNvPr id="2415653" name="Arc 37"/>
          <p:cNvSpPr>
            <a:spLocks/>
          </p:cNvSpPr>
          <p:nvPr/>
        </p:nvSpPr>
        <p:spPr bwMode="auto">
          <a:xfrm flipH="1">
            <a:off x="2644775" y="2838450"/>
            <a:ext cx="469900" cy="2511425"/>
          </a:xfrm>
          <a:custGeom>
            <a:avLst/>
            <a:gdLst>
              <a:gd name="G0" fmla="+- 7046 0 0"/>
              <a:gd name="G1" fmla="+- 21600 0 0"/>
              <a:gd name="G2" fmla="+- 21600 0 0"/>
              <a:gd name="T0" fmla="*/ 4830 w 28646"/>
              <a:gd name="T1" fmla="*/ 114 h 43200"/>
              <a:gd name="T2" fmla="*/ 0 w 28646"/>
              <a:gd name="T3" fmla="*/ 42018 h 43200"/>
              <a:gd name="T4" fmla="*/ 7046 w 28646"/>
              <a:gd name="T5" fmla="*/ 21600 h 43200"/>
            </a:gdLst>
            <a:ahLst/>
            <a:cxnLst>
              <a:cxn ang="0">
                <a:pos x="T0" y="T1"/>
              </a:cxn>
              <a:cxn ang="0">
                <a:pos x="T2" y="T3"/>
              </a:cxn>
              <a:cxn ang="0">
                <a:pos x="T4" y="T5"/>
              </a:cxn>
            </a:cxnLst>
            <a:rect l="0" t="0" r="r" b="b"/>
            <a:pathLst>
              <a:path w="28646" h="43200" fill="none" extrusionOk="0">
                <a:moveTo>
                  <a:pt x="4829" y="113"/>
                </a:moveTo>
                <a:cubicBezTo>
                  <a:pt x="5566" y="38"/>
                  <a:pt x="6305" y="-1"/>
                  <a:pt x="7046" y="0"/>
                </a:cubicBezTo>
                <a:cubicBezTo>
                  <a:pt x="18975" y="0"/>
                  <a:pt x="28646" y="9670"/>
                  <a:pt x="28646" y="21600"/>
                </a:cubicBezTo>
                <a:cubicBezTo>
                  <a:pt x="28646" y="33529"/>
                  <a:pt x="18975" y="43200"/>
                  <a:pt x="7046" y="43200"/>
                </a:cubicBezTo>
                <a:cubicBezTo>
                  <a:pt x="4647" y="43200"/>
                  <a:pt x="2266" y="42800"/>
                  <a:pt x="-1" y="42018"/>
                </a:cubicBezTo>
              </a:path>
              <a:path w="28646" h="43200" stroke="0" extrusionOk="0">
                <a:moveTo>
                  <a:pt x="4829" y="113"/>
                </a:moveTo>
                <a:cubicBezTo>
                  <a:pt x="5566" y="38"/>
                  <a:pt x="6305" y="-1"/>
                  <a:pt x="7046" y="0"/>
                </a:cubicBezTo>
                <a:cubicBezTo>
                  <a:pt x="18975" y="0"/>
                  <a:pt x="28646" y="9670"/>
                  <a:pt x="28646" y="21600"/>
                </a:cubicBezTo>
                <a:cubicBezTo>
                  <a:pt x="28646" y="33529"/>
                  <a:pt x="18975" y="43200"/>
                  <a:pt x="7046" y="43200"/>
                </a:cubicBezTo>
                <a:cubicBezTo>
                  <a:pt x="4647" y="43200"/>
                  <a:pt x="2266" y="42800"/>
                  <a:pt x="-1" y="42018"/>
                </a:cubicBezTo>
                <a:lnTo>
                  <a:pt x="7046" y="21600"/>
                </a:lnTo>
                <a:close/>
              </a:path>
            </a:pathLst>
          </a:custGeom>
          <a:noFill/>
          <a:ln w="76200">
            <a:solidFill>
              <a:srgbClr val="FF9933"/>
            </a:solidFill>
            <a:miter lim="800000"/>
            <a:headEnd/>
            <a:tailEnd/>
          </a:ln>
          <a:effectLst/>
        </p:spPr>
        <p:txBody>
          <a:bodyPr wrap="none" anchor="ctr"/>
          <a:lstStyle/>
          <a:p>
            <a:endParaRPr lang="en-US"/>
          </a:p>
        </p:txBody>
      </p:sp>
      <p:sp>
        <p:nvSpPr>
          <p:cNvPr id="2415657" name="Arc 41"/>
          <p:cNvSpPr>
            <a:spLocks/>
          </p:cNvSpPr>
          <p:nvPr/>
        </p:nvSpPr>
        <p:spPr bwMode="auto">
          <a:xfrm rot="18468481" flipH="1">
            <a:off x="4600576" y="2860675"/>
            <a:ext cx="469900" cy="2511425"/>
          </a:xfrm>
          <a:custGeom>
            <a:avLst/>
            <a:gdLst>
              <a:gd name="G0" fmla="+- 7046 0 0"/>
              <a:gd name="G1" fmla="+- 21600 0 0"/>
              <a:gd name="G2" fmla="+- 21600 0 0"/>
              <a:gd name="T0" fmla="*/ 4830 w 28646"/>
              <a:gd name="T1" fmla="*/ 114 h 43200"/>
              <a:gd name="T2" fmla="*/ 0 w 28646"/>
              <a:gd name="T3" fmla="*/ 42018 h 43200"/>
              <a:gd name="T4" fmla="*/ 7046 w 28646"/>
              <a:gd name="T5" fmla="*/ 21600 h 43200"/>
            </a:gdLst>
            <a:ahLst/>
            <a:cxnLst>
              <a:cxn ang="0">
                <a:pos x="T0" y="T1"/>
              </a:cxn>
              <a:cxn ang="0">
                <a:pos x="T2" y="T3"/>
              </a:cxn>
              <a:cxn ang="0">
                <a:pos x="T4" y="T5"/>
              </a:cxn>
            </a:cxnLst>
            <a:rect l="0" t="0" r="r" b="b"/>
            <a:pathLst>
              <a:path w="28646" h="43200" fill="none" extrusionOk="0">
                <a:moveTo>
                  <a:pt x="4829" y="113"/>
                </a:moveTo>
                <a:cubicBezTo>
                  <a:pt x="5566" y="38"/>
                  <a:pt x="6305" y="-1"/>
                  <a:pt x="7046" y="0"/>
                </a:cubicBezTo>
                <a:cubicBezTo>
                  <a:pt x="18975" y="0"/>
                  <a:pt x="28646" y="9670"/>
                  <a:pt x="28646" y="21600"/>
                </a:cubicBezTo>
                <a:cubicBezTo>
                  <a:pt x="28646" y="33529"/>
                  <a:pt x="18975" y="43200"/>
                  <a:pt x="7046" y="43200"/>
                </a:cubicBezTo>
                <a:cubicBezTo>
                  <a:pt x="4647" y="43200"/>
                  <a:pt x="2266" y="42800"/>
                  <a:pt x="-1" y="42018"/>
                </a:cubicBezTo>
              </a:path>
              <a:path w="28646" h="43200" stroke="0" extrusionOk="0">
                <a:moveTo>
                  <a:pt x="4829" y="113"/>
                </a:moveTo>
                <a:cubicBezTo>
                  <a:pt x="5566" y="38"/>
                  <a:pt x="6305" y="-1"/>
                  <a:pt x="7046" y="0"/>
                </a:cubicBezTo>
                <a:cubicBezTo>
                  <a:pt x="18975" y="0"/>
                  <a:pt x="28646" y="9670"/>
                  <a:pt x="28646" y="21600"/>
                </a:cubicBezTo>
                <a:cubicBezTo>
                  <a:pt x="28646" y="33529"/>
                  <a:pt x="18975" y="43200"/>
                  <a:pt x="7046" y="43200"/>
                </a:cubicBezTo>
                <a:cubicBezTo>
                  <a:pt x="4647" y="43200"/>
                  <a:pt x="2266" y="42800"/>
                  <a:pt x="-1" y="42018"/>
                </a:cubicBezTo>
                <a:lnTo>
                  <a:pt x="7046" y="21600"/>
                </a:lnTo>
                <a:close/>
              </a:path>
            </a:pathLst>
          </a:custGeom>
          <a:noFill/>
          <a:ln w="76200">
            <a:solidFill>
              <a:srgbClr val="FF9933"/>
            </a:solidFill>
            <a:miter lim="800000"/>
            <a:headEnd/>
            <a:tailEnd/>
          </a:ln>
          <a:effectLst/>
        </p:spPr>
        <p:txBody>
          <a:bodyPr wrap="none" anchor="ctr"/>
          <a:lstStyle/>
          <a:p>
            <a:endParaRPr lang="en-US"/>
          </a:p>
        </p:txBody>
      </p:sp>
      <p:sp>
        <p:nvSpPr>
          <p:cNvPr id="2415658" name="Arc 42"/>
          <p:cNvSpPr>
            <a:spLocks/>
          </p:cNvSpPr>
          <p:nvPr/>
        </p:nvSpPr>
        <p:spPr bwMode="auto">
          <a:xfrm rot="3617927">
            <a:off x="7373938" y="2990850"/>
            <a:ext cx="390525" cy="2511425"/>
          </a:xfrm>
          <a:custGeom>
            <a:avLst/>
            <a:gdLst>
              <a:gd name="G0" fmla="+- 2216 0 0"/>
              <a:gd name="G1" fmla="+- 21600 0 0"/>
              <a:gd name="G2" fmla="+- 21600 0 0"/>
              <a:gd name="T0" fmla="*/ 0 w 23816"/>
              <a:gd name="T1" fmla="*/ 114 h 43200"/>
              <a:gd name="T2" fmla="*/ 2216 w 23816"/>
              <a:gd name="T3" fmla="*/ 43200 h 43200"/>
              <a:gd name="T4" fmla="*/ 2216 w 23816"/>
              <a:gd name="T5" fmla="*/ 21600 h 43200"/>
            </a:gdLst>
            <a:ahLst/>
            <a:cxnLst>
              <a:cxn ang="0">
                <a:pos x="T0" y="T1"/>
              </a:cxn>
              <a:cxn ang="0">
                <a:pos x="T2" y="T3"/>
              </a:cxn>
              <a:cxn ang="0">
                <a:pos x="T4" y="T5"/>
              </a:cxn>
            </a:cxnLst>
            <a:rect l="0" t="0" r="r" b="b"/>
            <a:pathLst>
              <a:path w="23816" h="43200" fill="none" extrusionOk="0">
                <a:moveTo>
                  <a:pt x="-1" y="113"/>
                </a:moveTo>
                <a:cubicBezTo>
                  <a:pt x="736" y="38"/>
                  <a:pt x="1475" y="-1"/>
                  <a:pt x="2216" y="0"/>
                </a:cubicBezTo>
                <a:cubicBezTo>
                  <a:pt x="14145" y="0"/>
                  <a:pt x="23816" y="9670"/>
                  <a:pt x="23816" y="21600"/>
                </a:cubicBezTo>
                <a:cubicBezTo>
                  <a:pt x="23816" y="33529"/>
                  <a:pt x="14145" y="43199"/>
                  <a:pt x="2216" y="43200"/>
                </a:cubicBezTo>
              </a:path>
              <a:path w="23816" h="43200" stroke="0" extrusionOk="0">
                <a:moveTo>
                  <a:pt x="-1" y="113"/>
                </a:moveTo>
                <a:cubicBezTo>
                  <a:pt x="736" y="38"/>
                  <a:pt x="1475" y="-1"/>
                  <a:pt x="2216" y="0"/>
                </a:cubicBezTo>
                <a:cubicBezTo>
                  <a:pt x="14145" y="0"/>
                  <a:pt x="23816" y="9670"/>
                  <a:pt x="23816" y="21600"/>
                </a:cubicBezTo>
                <a:cubicBezTo>
                  <a:pt x="23816" y="33529"/>
                  <a:pt x="14145" y="43199"/>
                  <a:pt x="2216" y="43200"/>
                </a:cubicBezTo>
                <a:lnTo>
                  <a:pt x="2216" y="21600"/>
                </a:lnTo>
                <a:close/>
              </a:path>
            </a:pathLst>
          </a:custGeom>
          <a:noFill/>
          <a:ln w="76200">
            <a:solidFill>
              <a:srgbClr val="FF9933"/>
            </a:solidFill>
            <a:miter lim="800000"/>
            <a:headEnd/>
            <a:tailEnd/>
          </a:ln>
          <a:effectLst/>
        </p:spPr>
        <p:txBody>
          <a:bodyPr wrap="none" anchor="ctr"/>
          <a:lstStyle/>
          <a:p>
            <a:endParaRPr lang="en-US"/>
          </a:p>
        </p:txBody>
      </p:sp>
      <p:grpSp>
        <p:nvGrpSpPr>
          <p:cNvPr id="4" name="Group 47"/>
          <p:cNvGrpSpPr>
            <a:grpSpLocks/>
          </p:cNvGrpSpPr>
          <p:nvPr/>
        </p:nvGrpSpPr>
        <p:grpSpPr bwMode="auto">
          <a:xfrm>
            <a:off x="2211388" y="3109913"/>
            <a:ext cx="546100" cy="1108075"/>
            <a:chOff x="1393" y="1959"/>
            <a:chExt cx="344" cy="698"/>
          </a:xfrm>
        </p:grpSpPr>
        <p:sp>
          <p:nvSpPr>
            <p:cNvPr id="2415661" name="Arc 45"/>
            <p:cNvSpPr>
              <a:spLocks/>
            </p:cNvSpPr>
            <p:nvPr/>
          </p:nvSpPr>
          <p:spPr bwMode="auto">
            <a:xfrm>
              <a:off x="1565" y="1979"/>
              <a:ext cx="172" cy="678"/>
            </a:xfrm>
            <a:custGeom>
              <a:avLst/>
              <a:gdLst>
                <a:gd name="G0" fmla="+- 19330 0 0"/>
                <a:gd name="G1" fmla="+- 16594 0 0"/>
                <a:gd name="G2" fmla="+- 21600 0 0"/>
                <a:gd name="T0" fmla="*/ 0 w 19330"/>
                <a:gd name="T1" fmla="*/ 6955 h 16594"/>
                <a:gd name="T2" fmla="*/ 5502 w 19330"/>
                <a:gd name="T3" fmla="*/ 0 h 16594"/>
                <a:gd name="T4" fmla="*/ 19330 w 19330"/>
                <a:gd name="T5" fmla="*/ 16594 h 16594"/>
              </a:gdLst>
              <a:ahLst/>
              <a:cxnLst>
                <a:cxn ang="0">
                  <a:pos x="T0" y="T1"/>
                </a:cxn>
                <a:cxn ang="0">
                  <a:pos x="T2" y="T3"/>
                </a:cxn>
                <a:cxn ang="0">
                  <a:pos x="T4" y="T5"/>
                </a:cxn>
              </a:cxnLst>
              <a:rect l="0" t="0" r="r" b="b"/>
              <a:pathLst>
                <a:path w="19330" h="16594" fill="none" extrusionOk="0">
                  <a:moveTo>
                    <a:pt x="-1" y="6954"/>
                  </a:moveTo>
                  <a:cubicBezTo>
                    <a:pt x="1333" y="4281"/>
                    <a:pt x="3206" y="1912"/>
                    <a:pt x="5502" y="0"/>
                  </a:cubicBezTo>
                </a:path>
                <a:path w="19330" h="16594" stroke="0" extrusionOk="0">
                  <a:moveTo>
                    <a:pt x="-1" y="6954"/>
                  </a:moveTo>
                  <a:cubicBezTo>
                    <a:pt x="1333" y="4281"/>
                    <a:pt x="3206" y="1912"/>
                    <a:pt x="5502" y="0"/>
                  </a:cubicBezTo>
                  <a:lnTo>
                    <a:pt x="19330" y="16594"/>
                  </a:lnTo>
                  <a:close/>
                </a:path>
              </a:pathLst>
            </a:custGeom>
            <a:noFill/>
            <a:ln w="28575">
              <a:solidFill>
                <a:schemeClr val="tx1"/>
              </a:solidFill>
              <a:miter lim="800000"/>
              <a:headEnd type="triangle" w="med" len="med"/>
              <a:tailEnd/>
            </a:ln>
            <a:effectLst/>
          </p:spPr>
          <p:txBody>
            <a:bodyPr wrap="none" anchor="ctr"/>
            <a:lstStyle/>
            <a:p>
              <a:endParaRPr lang="en-US"/>
            </a:p>
          </p:txBody>
        </p:sp>
        <p:sp>
          <p:nvSpPr>
            <p:cNvPr id="2415662" name="Text Box 46"/>
            <p:cNvSpPr txBox="1">
              <a:spLocks noChangeArrowheads="1"/>
            </p:cNvSpPr>
            <p:nvPr/>
          </p:nvSpPr>
          <p:spPr bwMode="auto">
            <a:xfrm>
              <a:off x="1393" y="1959"/>
              <a:ext cx="165" cy="233"/>
            </a:xfrm>
            <a:prstGeom prst="rect">
              <a:avLst/>
            </a:prstGeom>
            <a:noFill/>
            <a:ln w="9525">
              <a:noFill/>
              <a:miter lim="800000"/>
              <a:headEnd/>
              <a:tailEnd/>
            </a:ln>
            <a:effectLst/>
          </p:spPr>
          <p:txBody>
            <a:bodyPr wrap="none">
              <a:spAutoFit/>
            </a:bodyPr>
            <a:lstStyle/>
            <a:p>
              <a:r>
                <a:rPr lang="en-US">
                  <a:latin typeface="Times New Roman" pitchFamily="18" charset="0"/>
                </a:rPr>
                <a:t>I</a:t>
              </a:r>
            </a:p>
          </p:txBody>
        </p:sp>
      </p:grpSp>
      <p:sp>
        <p:nvSpPr>
          <p:cNvPr id="2415665" name="Arc 49"/>
          <p:cNvSpPr>
            <a:spLocks/>
          </p:cNvSpPr>
          <p:nvPr/>
        </p:nvSpPr>
        <p:spPr bwMode="auto">
          <a:xfrm rot="-3973549">
            <a:off x="4819651" y="3965575"/>
            <a:ext cx="273050" cy="1076325"/>
          </a:xfrm>
          <a:custGeom>
            <a:avLst/>
            <a:gdLst>
              <a:gd name="G0" fmla="+- 19330 0 0"/>
              <a:gd name="G1" fmla="+- 16594 0 0"/>
              <a:gd name="G2" fmla="+- 21600 0 0"/>
              <a:gd name="T0" fmla="*/ 0 w 19330"/>
              <a:gd name="T1" fmla="*/ 6955 h 16594"/>
              <a:gd name="T2" fmla="*/ 5502 w 19330"/>
              <a:gd name="T3" fmla="*/ 0 h 16594"/>
              <a:gd name="T4" fmla="*/ 19330 w 19330"/>
              <a:gd name="T5" fmla="*/ 16594 h 16594"/>
            </a:gdLst>
            <a:ahLst/>
            <a:cxnLst>
              <a:cxn ang="0">
                <a:pos x="T0" y="T1"/>
              </a:cxn>
              <a:cxn ang="0">
                <a:pos x="T2" y="T3"/>
              </a:cxn>
              <a:cxn ang="0">
                <a:pos x="T4" y="T5"/>
              </a:cxn>
            </a:cxnLst>
            <a:rect l="0" t="0" r="r" b="b"/>
            <a:pathLst>
              <a:path w="19330" h="16594" fill="none" extrusionOk="0">
                <a:moveTo>
                  <a:pt x="-1" y="6954"/>
                </a:moveTo>
                <a:cubicBezTo>
                  <a:pt x="1333" y="4281"/>
                  <a:pt x="3206" y="1912"/>
                  <a:pt x="5502" y="0"/>
                </a:cubicBezTo>
              </a:path>
              <a:path w="19330" h="16594" stroke="0" extrusionOk="0">
                <a:moveTo>
                  <a:pt x="-1" y="6954"/>
                </a:moveTo>
                <a:cubicBezTo>
                  <a:pt x="1333" y="4281"/>
                  <a:pt x="3206" y="1912"/>
                  <a:pt x="5502" y="0"/>
                </a:cubicBezTo>
                <a:lnTo>
                  <a:pt x="19330" y="16594"/>
                </a:lnTo>
                <a:close/>
              </a:path>
            </a:pathLst>
          </a:custGeom>
          <a:noFill/>
          <a:ln w="28575">
            <a:solidFill>
              <a:schemeClr val="tx1"/>
            </a:solidFill>
            <a:miter lim="800000"/>
            <a:headEnd type="triangle" w="med" len="med"/>
            <a:tailEnd/>
          </a:ln>
          <a:effectLst/>
        </p:spPr>
        <p:txBody>
          <a:bodyPr wrap="none" anchor="ctr"/>
          <a:lstStyle/>
          <a:p>
            <a:endParaRPr lang="en-US"/>
          </a:p>
        </p:txBody>
      </p:sp>
      <p:sp>
        <p:nvSpPr>
          <p:cNvPr id="2415666" name="Text Box 50"/>
          <p:cNvSpPr txBox="1">
            <a:spLocks noChangeArrowheads="1"/>
          </p:cNvSpPr>
          <p:nvPr/>
        </p:nvSpPr>
        <p:spPr bwMode="auto">
          <a:xfrm>
            <a:off x="4400550" y="4541838"/>
            <a:ext cx="261610" cy="369332"/>
          </a:xfrm>
          <a:prstGeom prst="rect">
            <a:avLst/>
          </a:prstGeom>
          <a:noFill/>
          <a:ln w="9525">
            <a:noFill/>
            <a:miter lim="800000"/>
            <a:headEnd/>
            <a:tailEnd/>
          </a:ln>
          <a:effectLst/>
        </p:spPr>
        <p:txBody>
          <a:bodyPr wrap="none">
            <a:spAutoFit/>
          </a:bodyPr>
          <a:lstStyle/>
          <a:p>
            <a:r>
              <a:rPr lang="en-US" dirty="0">
                <a:latin typeface="Times New Roman" pitchFamily="18" charset="0"/>
              </a:rPr>
              <a:t>I</a:t>
            </a:r>
          </a:p>
        </p:txBody>
      </p:sp>
      <p:sp>
        <p:nvSpPr>
          <p:cNvPr id="2415667" name="Arc 51"/>
          <p:cNvSpPr>
            <a:spLocks/>
          </p:cNvSpPr>
          <p:nvPr/>
        </p:nvSpPr>
        <p:spPr bwMode="auto">
          <a:xfrm rot="-8395906">
            <a:off x="8045450" y="3557588"/>
            <a:ext cx="273050" cy="1076325"/>
          </a:xfrm>
          <a:custGeom>
            <a:avLst/>
            <a:gdLst>
              <a:gd name="G0" fmla="+- 19330 0 0"/>
              <a:gd name="G1" fmla="+- 16594 0 0"/>
              <a:gd name="G2" fmla="+- 21600 0 0"/>
              <a:gd name="T0" fmla="*/ 0 w 19330"/>
              <a:gd name="T1" fmla="*/ 6955 h 16594"/>
              <a:gd name="T2" fmla="*/ 5502 w 19330"/>
              <a:gd name="T3" fmla="*/ 0 h 16594"/>
              <a:gd name="T4" fmla="*/ 19330 w 19330"/>
              <a:gd name="T5" fmla="*/ 16594 h 16594"/>
            </a:gdLst>
            <a:ahLst/>
            <a:cxnLst>
              <a:cxn ang="0">
                <a:pos x="T0" y="T1"/>
              </a:cxn>
              <a:cxn ang="0">
                <a:pos x="T2" y="T3"/>
              </a:cxn>
              <a:cxn ang="0">
                <a:pos x="T4" y="T5"/>
              </a:cxn>
            </a:cxnLst>
            <a:rect l="0" t="0" r="r" b="b"/>
            <a:pathLst>
              <a:path w="19330" h="16594" fill="none" extrusionOk="0">
                <a:moveTo>
                  <a:pt x="-1" y="6954"/>
                </a:moveTo>
                <a:cubicBezTo>
                  <a:pt x="1333" y="4281"/>
                  <a:pt x="3206" y="1912"/>
                  <a:pt x="5502" y="0"/>
                </a:cubicBezTo>
              </a:path>
              <a:path w="19330" h="16594" stroke="0" extrusionOk="0">
                <a:moveTo>
                  <a:pt x="-1" y="6954"/>
                </a:moveTo>
                <a:cubicBezTo>
                  <a:pt x="1333" y="4281"/>
                  <a:pt x="3206" y="1912"/>
                  <a:pt x="5502" y="0"/>
                </a:cubicBezTo>
                <a:lnTo>
                  <a:pt x="19330" y="16594"/>
                </a:lnTo>
                <a:close/>
              </a:path>
            </a:pathLst>
          </a:custGeom>
          <a:noFill/>
          <a:ln w="28575">
            <a:solidFill>
              <a:schemeClr val="tx1"/>
            </a:solidFill>
            <a:miter lim="800000"/>
            <a:headEnd type="triangle" w="med" len="med"/>
            <a:tailEnd/>
          </a:ln>
          <a:effectLst/>
        </p:spPr>
        <p:txBody>
          <a:bodyPr wrap="none" anchor="ctr"/>
          <a:lstStyle/>
          <a:p>
            <a:endParaRPr lang="en-US"/>
          </a:p>
        </p:txBody>
      </p:sp>
      <p:sp>
        <p:nvSpPr>
          <p:cNvPr id="2415668" name="Text Box 52"/>
          <p:cNvSpPr txBox="1">
            <a:spLocks noChangeArrowheads="1"/>
          </p:cNvSpPr>
          <p:nvPr/>
        </p:nvSpPr>
        <p:spPr bwMode="auto">
          <a:xfrm>
            <a:off x="8040688" y="4451350"/>
            <a:ext cx="261610" cy="369332"/>
          </a:xfrm>
          <a:prstGeom prst="rect">
            <a:avLst/>
          </a:prstGeom>
          <a:noFill/>
          <a:ln w="9525">
            <a:noFill/>
            <a:miter lim="800000"/>
            <a:headEnd/>
            <a:tailEnd/>
          </a:ln>
          <a:effectLst/>
        </p:spPr>
        <p:txBody>
          <a:bodyPr wrap="none">
            <a:spAutoFit/>
          </a:bodyPr>
          <a:lstStyle/>
          <a:p>
            <a:r>
              <a:rPr lang="en-US" dirty="0">
                <a:latin typeface="Times New Roman" pitchFamily="18" charset="0"/>
              </a:rPr>
              <a:t>I</a:t>
            </a:r>
          </a:p>
        </p:txBody>
      </p:sp>
      <p:sp>
        <p:nvSpPr>
          <p:cNvPr id="2415669" name="Text Box 53"/>
          <p:cNvSpPr txBox="1">
            <a:spLocks noChangeArrowheads="1"/>
          </p:cNvSpPr>
          <p:nvPr/>
        </p:nvSpPr>
        <p:spPr bwMode="auto">
          <a:xfrm>
            <a:off x="2492375" y="5705475"/>
            <a:ext cx="5198924" cy="369332"/>
          </a:xfrm>
          <a:prstGeom prst="rect">
            <a:avLst/>
          </a:prstGeom>
          <a:noFill/>
          <a:ln w="9525">
            <a:noFill/>
            <a:miter lim="800000"/>
            <a:headEnd/>
            <a:tailEnd/>
          </a:ln>
          <a:effectLst/>
        </p:spPr>
        <p:txBody>
          <a:bodyPr wrap="none">
            <a:spAutoFit/>
          </a:bodyPr>
          <a:lstStyle/>
          <a:p>
            <a:r>
              <a:rPr lang="en-US" dirty="0"/>
              <a:t>A                                       B                                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en-US" dirty="0"/>
              <a:t>Current Loop</a:t>
            </a:r>
          </a:p>
        </p:txBody>
      </p:sp>
      <p:grpSp>
        <p:nvGrpSpPr>
          <p:cNvPr id="2" name="Group 24"/>
          <p:cNvGrpSpPr>
            <a:grpSpLocks/>
          </p:cNvGrpSpPr>
          <p:nvPr/>
        </p:nvGrpSpPr>
        <p:grpSpPr bwMode="auto">
          <a:xfrm>
            <a:off x="3352800" y="1789113"/>
            <a:ext cx="3133725" cy="3573462"/>
            <a:chOff x="2112" y="1127"/>
            <a:chExt cx="1974" cy="2251"/>
          </a:xfrm>
        </p:grpSpPr>
        <p:sp>
          <p:nvSpPr>
            <p:cNvPr id="38918" name="Line 4"/>
            <p:cNvSpPr>
              <a:spLocks noChangeShapeType="1"/>
            </p:cNvSpPr>
            <p:nvPr/>
          </p:nvSpPr>
          <p:spPr bwMode="auto">
            <a:xfrm flipV="1">
              <a:off x="2112" y="1506"/>
              <a:ext cx="1546" cy="0"/>
            </a:xfrm>
            <a:prstGeom prst="line">
              <a:avLst/>
            </a:prstGeom>
            <a:noFill/>
            <a:ln w="28575">
              <a:solidFill>
                <a:srgbClr val="FF9900"/>
              </a:solidFill>
              <a:miter lim="800000"/>
              <a:headEnd/>
              <a:tailEnd/>
            </a:ln>
          </p:spPr>
          <p:txBody>
            <a:bodyPr wrap="none"/>
            <a:lstStyle/>
            <a:p>
              <a:endParaRPr lang="en-US" dirty="0"/>
            </a:p>
          </p:txBody>
        </p:sp>
        <p:sp>
          <p:nvSpPr>
            <p:cNvPr id="38919" name="Line 5"/>
            <p:cNvSpPr>
              <a:spLocks noChangeShapeType="1"/>
            </p:cNvSpPr>
            <p:nvPr/>
          </p:nvSpPr>
          <p:spPr bwMode="auto">
            <a:xfrm flipV="1">
              <a:off x="2117" y="3044"/>
              <a:ext cx="1546" cy="0"/>
            </a:xfrm>
            <a:prstGeom prst="line">
              <a:avLst/>
            </a:prstGeom>
            <a:noFill/>
            <a:ln w="28575">
              <a:solidFill>
                <a:srgbClr val="FF9900"/>
              </a:solidFill>
              <a:miter lim="800000"/>
              <a:headEnd/>
              <a:tailEnd/>
            </a:ln>
          </p:spPr>
          <p:txBody>
            <a:bodyPr wrap="none"/>
            <a:lstStyle/>
            <a:p>
              <a:endParaRPr lang="en-US" dirty="0"/>
            </a:p>
          </p:txBody>
        </p:sp>
        <p:sp>
          <p:nvSpPr>
            <p:cNvPr id="38920" name="Line 6"/>
            <p:cNvSpPr>
              <a:spLocks noChangeShapeType="1"/>
            </p:cNvSpPr>
            <p:nvPr/>
          </p:nvSpPr>
          <p:spPr bwMode="auto">
            <a:xfrm rot="16200000" flipV="1">
              <a:off x="1346" y="2277"/>
              <a:ext cx="1546" cy="0"/>
            </a:xfrm>
            <a:prstGeom prst="line">
              <a:avLst/>
            </a:prstGeom>
            <a:noFill/>
            <a:ln w="28575">
              <a:solidFill>
                <a:srgbClr val="FF9900"/>
              </a:solidFill>
              <a:miter lim="800000"/>
              <a:headEnd/>
              <a:tailEnd/>
            </a:ln>
          </p:spPr>
          <p:txBody>
            <a:bodyPr wrap="none"/>
            <a:lstStyle/>
            <a:p>
              <a:endParaRPr lang="en-US" dirty="0"/>
            </a:p>
          </p:txBody>
        </p:sp>
        <p:sp>
          <p:nvSpPr>
            <p:cNvPr id="38921" name="Line 7"/>
            <p:cNvSpPr>
              <a:spLocks noChangeShapeType="1"/>
            </p:cNvSpPr>
            <p:nvPr/>
          </p:nvSpPr>
          <p:spPr bwMode="auto">
            <a:xfrm rot="16200000" flipV="1">
              <a:off x="2880" y="2275"/>
              <a:ext cx="1546" cy="0"/>
            </a:xfrm>
            <a:prstGeom prst="line">
              <a:avLst/>
            </a:prstGeom>
            <a:noFill/>
            <a:ln w="28575">
              <a:solidFill>
                <a:srgbClr val="FF9900"/>
              </a:solidFill>
              <a:miter lim="800000"/>
              <a:headEnd/>
              <a:tailEnd/>
            </a:ln>
          </p:spPr>
          <p:txBody>
            <a:bodyPr wrap="none"/>
            <a:lstStyle/>
            <a:p>
              <a:endParaRPr lang="en-US" dirty="0"/>
            </a:p>
          </p:txBody>
        </p:sp>
        <p:sp>
          <p:nvSpPr>
            <p:cNvPr id="38922" name="Line 8"/>
            <p:cNvSpPr>
              <a:spLocks noChangeShapeType="1"/>
            </p:cNvSpPr>
            <p:nvPr/>
          </p:nvSpPr>
          <p:spPr bwMode="auto">
            <a:xfrm>
              <a:off x="2116" y="1996"/>
              <a:ext cx="0" cy="284"/>
            </a:xfrm>
            <a:prstGeom prst="line">
              <a:avLst/>
            </a:prstGeom>
            <a:noFill/>
            <a:ln w="9525">
              <a:solidFill>
                <a:srgbClr val="FF9900"/>
              </a:solidFill>
              <a:miter lim="800000"/>
              <a:headEnd/>
              <a:tailEnd type="triangle" w="med" len="med"/>
            </a:ln>
          </p:spPr>
          <p:txBody>
            <a:bodyPr wrap="none"/>
            <a:lstStyle/>
            <a:p>
              <a:endParaRPr lang="en-US" dirty="0"/>
            </a:p>
          </p:txBody>
        </p:sp>
        <p:sp>
          <p:nvSpPr>
            <p:cNvPr id="38923" name="Line 9"/>
            <p:cNvSpPr>
              <a:spLocks noChangeShapeType="1"/>
            </p:cNvSpPr>
            <p:nvPr/>
          </p:nvSpPr>
          <p:spPr bwMode="auto">
            <a:xfrm flipV="1">
              <a:off x="3652" y="2104"/>
              <a:ext cx="0" cy="284"/>
            </a:xfrm>
            <a:prstGeom prst="line">
              <a:avLst/>
            </a:prstGeom>
            <a:noFill/>
            <a:ln w="9525">
              <a:solidFill>
                <a:srgbClr val="FF9900"/>
              </a:solidFill>
              <a:miter lim="800000"/>
              <a:headEnd/>
              <a:tailEnd type="triangle" w="med" len="med"/>
            </a:ln>
          </p:spPr>
          <p:txBody>
            <a:bodyPr wrap="none"/>
            <a:lstStyle/>
            <a:p>
              <a:endParaRPr lang="en-US" dirty="0"/>
            </a:p>
          </p:txBody>
        </p:sp>
        <p:sp>
          <p:nvSpPr>
            <p:cNvPr id="38924" name="Line 10"/>
            <p:cNvSpPr>
              <a:spLocks noChangeShapeType="1"/>
            </p:cNvSpPr>
            <p:nvPr/>
          </p:nvSpPr>
          <p:spPr bwMode="auto">
            <a:xfrm rot="16200000" flipV="1">
              <a:off x="2872" y="1364"/>
              <a:ext cx="0" cy="284"/>
            </a:xfrm>
            <a:prstGeom prst="line">
              <a:avLst/>
            </a:prstGeom>
            <a:noFill/>
            <a:ln w="9525">
              <a:solidFill>
                <a:srgbClr val="FF9900"/>
              </a:solidFill>
              <a:miter lim="800000"/>
              <a:headEnd/>
              <a:tailEnd type="triangle" w="med" len="med"/>
            </a:ln>
          </p:spPr>
          <p:txBody>
            <a:bodyPr wrap="none"/>
            <a:lstStyle/>
            <a:p>
              <a:endParaRPr lang="en-US" dirty="0"/>
            </a:p>
          </p:txBody>
        </p:sp>
        <p:sp>
          <p:nvSpPr>
            <p:cNvPr id="38925" name="Line 11"/>
            <p:cNvSpPr>
              <a:spLocks noChangeShapeType="1"/>
            </p:cNvSpPr>
            <p:nvPr/>
          </p:nvSpPr>
          <p:spPr bwMode="auto">
            <a:xfrm rot="5400000" flipH="1" flipV="1">
              <a:off x="2836" y="2900"/>
              <a:ext cx="0" cy="284"/>
            </a:xfrm>
            <a:prstGeom prst="line">
              <a:avLst/>
            </a:prstGeom>
            <a:noFill/>
            <a:ln w="9525">
              <a:solidFill>
                <a:srgbClr val="FF9900"/>
              </a:solidFill>
              <a:miter lim="800000"/>
              <a:headEnd/>
              <a:tailEnd type="triangle" w="med" len="med"/>
            </a:ln>
          </p:spPr>
          <p:txBody>
            <a:bodyPr wrap="none"/>
            <a:lstStyle/>
            <a:p>
              <a:endParaRPr lang="en-US" dirty="0"/>
            </a:p>
          </p:txBody>
        </p:sp>
        <p:sp>
          <p:nvSpPr>
            <p:cNvPr id="38926" name="Line 12"/>
            <p:cNvSpPr>
              <a:spLocks noChangeShapeType="1"/>
            </p:cNvSpPr>
            <p:nvPr/>
          </p:nvSpPr>
          <p:spPr bwMode="auto">
            <a:xfrm flipH="1">
              <a:off x="2840" y="1368"/>
              <a:ext cx="224" cy="0"/>
            </a:xfrm>
            <a:prstGeom prst="line">
              <a:avLst/>
            </a:prstGeom>
            <a:noFill/>
            <a:ln w="9525">
              <a:solidFill>
                <a:schemeClr val="tx1"/>
              </a:solidFill>
              <a:miter lim="800000"/>
              <a:headEnd/>
              <a:tailEnd type="triangle" w="med" len="med"/>
            </a:ln>
          </p:spPr>
          <p:txBody>
            <a:bodyPr wrap="none"/>
            <a:lstStyle/>
            <a:p>
              <a:endParaRPr lang="en-US" dirty="0"/>
            </a:p>
          </p:txBody>
        </p:sp>
        <p:sp>
          <p:nvSpPr>
            <p:cNvPr id="38927" name="Text Box 13"/>
            <p:cNvSpPr txBox="1">
              <a:spLocks noChangeArrowheads="1"/>
            </p:cNvSpPr>
            <p:nvPr/>
          </p:nvSpPr>
          <p:spPr bwMode="auto">
            <a:xfrm>
              <a:off x="2886" y="1127"/>
              <a:ext cx="159" cy="212"/>
            </a:xfrm>
            <a:prstGeom prst="rect">
              <a:avLst/>
            </a:prstGeom>
            <a:noFill/>
            <a:ln w="9525">
              <a:noFill/>
              <a:miter lim="800000"/>
              <a:headEnd/>
              <a:tailEnd/>
            </a:ln>
          </p:spPr>
          <p:txBody>
            <a:bodyPr wrap="none">
              <a:spAutoFit/>
            </a:bodyPr>
            <a:lstStyle/>
            <a:p>
              <a:r>
                <a:rPr lang="en-US" dirty="0">
                  <a:latin typeface="Times New Roman" pitchFamily="18" charset="0"/>
                </a:rPr>
                <a:t>I</a:t>
              </a:r>
            </a:p>
          </p:txBody>
        </p:sp>
        <p:grpSp>
          <p:nvGrpSpPr>
            <p:cNvPr id="3" name="Group 18"/>
            <p:cNvGrpSpPr>
              <a:grpSpLocks/>
            </p:cNvGrpSpPr>
            <p:nvPr/>
          </p:nvGrpSpPr>
          <p:grpSpPr bwMode="auto">
            <a:xfrm>
              <a:off x="2120" y="3128"/>
              <a:ext cx="1536" cy="160"/>
              <a:chOff x="2120" y="3128"/>
              <a:chExt cx="1536" cy="160"/>
            </a:xfrm>
          </p:grpSpPr>
          <p:sp>
            <p:nvSpPr>
              <p:cNvPr id="38935" name="Line 14"/>
              <p:cNvSpPr>
                <a:spLocks noChangeShapeType="1"/>
              </p:cNvSpPr>
              <p:nvPr/>
            </p:nvSpPr>
            <p:spPr bwMode="auto">
              <a:xfrm>
                <a:off x="2120" y="3128"/>
                <a:ext cx="0" cy="160"/>
              </a:xfrm>
              <a:prstGeom prst="line">
                <a:avLst/>
              </a:prstGeom>
              <a:noFill/>
              <a:ln w="9525">
                <a:solidFill>
                  <a:schemeClr val="tx1"/>
                </a:solidFill>
                <a:prstDash val="dash"/>
                <a:miter lim="800000"/>
                <a:headEnd/>
                <a:tailEnd/>
              </a:ln>
            </p:spPr>
            <p:txBody>
              <a:bodyPr wrap="none"/>
              <a:lstStyle/>
              <a:p>
                <a:endParaRPr lang="en-US" dirty="0"/>
              </a:p>
            </p:txBody>
          </p:sp>
          <p:sp>
            <p:nvSpPr>
              <p:cNvPr id="38936" name="Line 15"/>
              <p:cNvSpPr>
                <a:spLocks noChangeShapeType="1"/>
              </p:cNvSpPr>
              <p:nvPr/>
            </p:nvSpPr>
            <p:spPr bwMode="auto">
              <a:xfrm>
                <a:off x="3656" y="3128"/>
                <a:ext cx="0" cy="160"/>
              </a:xfrm>
              <a:prstGeom prst="line">
                <a:avLst/>
              </a:prstGeom>
              <a:noFill/>
              <a:ln w="9525">
                <a:solidFill>
                  <a:schemeClr val="tx1"/>
                </a:solidFill>
                <a:prstDash val="dash"/>
                <a:miter lim="800000"/>
                <a:headEnd/>
                <a:tailEnd/>
              </a:ln>
            </p:spPr>
            <p:txBody>
              <a:bodyPr wrap="none"/>
              <a:lstStyle/>
              <a:p>
                <a:endParaRPr lang="en-US" dirty="0"/>
              </a:p>
            </p:txBody>
          </p:sp>
          <p:sp>
            <p:nvSpPr>
              <p:cNvPr id="38937" name="Line 16"/>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p:spPr>
            <p:txBody>
              <a:bodyPr wrap="none"/>
              <a:lstStyle/>
              <a:p>
                <a:endParaRPr lang="en-US" dirty="0"/>
              </a:p>
            </p:txBody>
          </p:sp>
        </p:grpSp>
        <p:sp>
          <p:nvSpPr>
            <p:cNvPr id="38929" name="Text Box 17"/>
            <p:cNvSpPr txBox="1">
              <a:spLocks noChangeArrowheads="1"/>
            </p:cNvSpPr>
            <p:nvPr/>
          </p:nvSpPr>
          <p:spPr bwMode="auto">
            <a:xfrm>
              <a:off x="2822" y="3166"/>
              <a:ext cx="187" cy="212"/>
            </a:xfrm>
            <a:prstGeom prst="rect">
              <a:avLst/>
            </a:prstGeom>
            <a:noFill/>
            <a:ln w="9525">
              <a:noFill/>
              <a:miter lim="800000"/>
              <a:headEnd/>
              <a:tailEnd/>
            </a:ln>
          </p:spPr>
          <p:txBody>
            <a:bodyPr wrap="none">
              <a:spAutoFit/>
            </a:bodyPr>
            <a:lstStyle/>
            <a:p>
              <a:r>
                <a:rPr lang="en-US" dirty="0"/>
                <a:t>a</a:t>
              </a:r>
            </a:p>
          </p:txBody>
        </p:sp>
        <p:grpSp>
          <p:nvGrpSpPr>
            <p:cNvPr id="4" name="Group 19"/>
            <p:cNvGrpSpPr>
              <a:grpSpLocks/>
            </p:cNvGrpSpPr>
            <p:nvPr/>
          </p:nvGrpSpPr>
          <p:grpSpPr bwMode="auto">
            <a:xfrm rot="-5400000">
              <a:off x="3064" y="2192"/>
              <a:ext cx="1536" cy="160"/>
              <a:chOff x="2120" y="3128"/>
              <a:chExt cx="1536" cy="160"/>
            </a:xfrm>
          </p:grpSpPr>
          <p:sp>
            <p:nvSpPr>
              <p:cNvPr id="38932" name="Line 20"/>
              <p:cNvSpPr>
                <a:spLocks noChangeShapeType="1"/>
              </p:cNvSpPr>
              <p:nvPr/>
            </p:nvSpPr>
            <p:spPr bwMode="auto">
              <a:xfrm>
                <a:off x="2120" y="3128"/>
                <a:ext cx="0" cy="160"/>
              </a:xfrm>
              <a:prstGeom prst="line">
                <a:avLst/>
              </a:prstGeom>
              <a:noFill/>
              <a:ln w="9525">
                <a:solidFill>
                  <a:schemeClr val="tx1"/>
                </a:solidFill>
                <a:prstDash val="dash"/>
                <a:miter lim="800000"/>
                <a:headEnd/>
                <a:tailEnd/>
              </a:ln>
            </p:spPr>
            <p:txBody>
              <a:bodyPr wrap="none"/>
              <a:lstStyle/>
              <a:p>
                <a:endParaRPr lang="en-US" dirty="0"/>
              </a:p>
            </p:txBody>
          </p:sp>
          <p:sp>
            <p:nvSpPr>
              <p:cNvPr id="38933" name="Line 21"/>
              <p:cNvSpPr>
                <a:spLocks noChangeShapeType="1"/>
              </p:cNvSpPr>
              <p:nvPr/>
            </p:nvSpPr>
            <p:spPr bwMode="auto">
              <a:xfrm>
                <a:off x="3656" y="3128"/>
                <a:ext cx="0" cy="160"/>
              </a:xfrm>
              <a:prstGeom prst="line">
                <a:avLst/>
              </a:prstGeom>
              <a:noFill/>
              <a:ln w="9525">
                <a:solidFill>
                  <a:schemeClr val="tx1"/>
                </a:solidFill>
                <a:prstDash val="dash"/>
                <a:miter lim="800000"/>
                <a:headEnd/>
                <a:tailEnd/>
              </a:ln>
            </p:spPr>
            <p:txBody>
              <a:bodyPr wrap="none"/>
              <a:lstStyle/>
              <a:p>
                <a:endParaRPr lang="en-US" dirty="0"/>
              </a:p>
            </p:txBody>
          </p:sp>
          <p:sp>
            <p:nvSpPr>
              <p:cNvPr id="38934" name="Line 22"/>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p:spPr>
            <p:txBody>
              <a:bodyPr wrap="none"/>
              <a:lstStyle/>
              <a:p>
                <a:endParaRPr lang="en-US" dirty="0"/>
              </a:p>
            </p:txBody>
          </p:sp>
        </p:grpSp>
        <p:sp>
          <p:nvSpPr>
            <p:cNvPr id="38931" name="Rectangle 23"/>
            <p:cNvSpPr>
              <a:spLocks noChangeArrowheads="1"/>
            </p:cNvSpPr>
            <p:nvPr/>
          </p:nvSpPr>
          <p:spPr bwMode="auto">
            <a:xfrm>
              <a:off x="3899" y="2166"/>
              <a:ext cx="187" cy="212"/>
            </a:xfrm>
            <a:prstGeom prst="rect">
              <a:avLst/>
            </a:prstGeom>
            <a:noFill/>
            <a:ln w="9525">
              <a:noFill/>
              <a:miter lim="800000"/>
              <a:headEnd/>
              <a:tailEnd/>
            </a:ln>
          </p:spPr>
          <p:txBody>
            <a:bodyPr wrap="none">
              <a:spAutoFit/>
            </a:bodyPr>
            <a:lstStyle/>
            <a:p>
              <a:r>
                <a:rPr lang="en-US" dirty="0"/>
                <a:t>b</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dirty="0"/>
              <a:t>Current Loop</a:t>
            </a:r>
          </a:p>
        </p:txBody>
      </p:sp>
      <p:grpSp>
        <p:nvGrpSpPr>
          <p:cNvPr id="3" name="Group 3"/>
          <p:cNvGrpSpPr>
            <a:grpSpLocks/>
          </p:cNvGrpSpPr>
          <p:nvPr/>
        </p:nvGrpSpPr>
        <p:grpSpPr bwMode="auto">
          <a:xfrm>
            <a:off x="3352800" y="1789113"/>
            <a:ext cx="3133725" cy="3573462"/>
            <a:chOff x="2112" y="1127"/>
            <a:chExt cx="1974" cy="2251"/>
          </a:xfrm>
        </p:grpSpPr>
        <p:sp>
          <p:nvSpPr>
            <p:cNvPr id="39955" name="Line 4"/>
            <p:cNvSpPr>
              <a:spLocks noChangeShapeType="1"/>
            </p:cNvSpPr>
            <p:nvPr/>
          </p:nvSpPr>
          <p:spPr bwMode="auto">
            <a:xfrm flipV="1">
              <a:off x="2112" y="1506"/>
              <a:ext cx="1546" cy="0"/>
            </a:xfrm>
            <a:prstGeom prst="line">
              <a:avLst/>
            </a:prstGeom>
            <a:noFill/>
            <a:ln w="28575">
              <a:solidFill>
                <a:srgbClr val="FF9900"/>
              </a:solidFill>
              <a:miter lim="800000"/>
              <a:headEnd/>
              <a:tailEnd/>
            </a:ln>
          </p:spPr>
          <p:txBody>
            <a:bodyPr wrap="none"/>
            <a:lstStyle/>
            <a:p>
              <a:endParaRPr lang="en-US" dirty="0"/>
            </a:p>
          </p:txBody>
        </p:sp>
        <p:sp>
          <p:nvSpPr>
            <p:cNvPr id="39956" name="Line 5"/>
            <p:cNvSpPr>
              <a:spLocks noChangeShapeType="1"/>
            </p:cNvSpPr>
            <p:nvPr/>
          </p:nvSpPr>
          <p:spPr bwMode="auto">
            <a:xfrm flipV="1">
              <a:off x="2117" y="3044"/>
              <a:ext cx="1546" cy="0"/>
            </a:xfrm>
            <a:prstGeom prst="line">
              <a:avLst/>
            </a:prstGeom>
            <a:noFill/>
            <a:ln w="28575">
              <a:solidFill>
                <a:srgbClr val="FF9900"/>
              </a:solidFill>
              <a:miter lim="800000"/>
              <a:headEnd/>
              <a:tailEnd/>
            </a:ln>
          </p:spPr>
          <p:txBody>
            <a:bodyPr wrap="none"/>
            <a:lstStyle/>
            <a:p>
              <a:endParaRPr lang="en-US" dirty="0"/>
            </a:p>
          </p:txBody>
        </p:sp>
        <p:sp>
          <p:nvSpPr>
            <p:cNvPr id="39957" name="Line 6"/>
            <p:cNvSpPr>
              <a:spLocks noChangeShapeType="1"/>
            </p:cNvSpPr>
            <p:nvPr/>
          </p:nvSpPr>
          <p:spPr bwMode="auto">
            <a:xfrm rot="16200000" flipV="1">
              <a:off x="1346" y="2277"/>
              <a:ext cx="1546" cy="0"/>
            </a:xfrm>
            <a:prstGeom prst="line">
              <a:avLst/>
            </a:prstGeom>
            <a:noFill/>
            <a:ln w="28575">
              <a:solidFill>
                <a:srgbClr val="FF9900"/>
              </a:solidFill>
              <a:miter lim="800000"/>
              <a:headEnd/>
              <a:tailEnd/>
            </a:ln>
          </p:spPr>
          <p:txBody>
            <a:bodyPr wrap="none"/>
            <a:lstStyle/>
            <a:p>
              <a:endParaRPr lang="en-US" dirty="0"/>
            </a:p>
          </p:txBody>
        </p:sp>
        <p:sp>
          <p:nvSpPr>
            <p:cNvPr id="39958" name="Line 7"/>
            <p:cNvSpPr>
              <a:spLocks noChangeShapeType="1"/>
            </p:cNvSpPr>
            <p:nvPr/>
          </p:nvSpPr>
          <p:spPr bwMode="auto">
            <a:xfrm rot="16200000" flipV="1">
              <a:off x="2880" y="2275"/>
              <a:ext cx="1546" cy="0"/>
            </a:xfrm>
            <a:prstGeom prst="line">
              <a:avLst/>
            </a:prstGeom>
            <a:noFill/>
            <a:ln w="28575">
              <a:solidFill>
                <a:srgbClr val="FF9900"/>
              </a:solidFill>
              <a:miter lim="800000"/>
              <a:headEnd/>
              <a:tailEnd/>
            </a:ln>
          </p:spPr>
          <p:txBody>
            <a:bodyPr wrap="none"/>
            <a:lstStyle/>
            <a:p>
              <a:endParaRPr lang="en-US" dirty="0"/>
            </a:p>
          </p:txBody>
        </p:sp>
        <p:sp>
          <p:nvSpPr>
            <p:cNvPr id="39959" name="Line 8"/>
            <p:cNvSpPr>
              <a:spLocks noChangeShapeType="1"/>
            </p:cNvSpPr>
            <p:nvPr/>
          </p:nvSpPr>
          <p:spPr bwMode="auto">
            <a:xfrm>
              <a:off x="2116" y="1996"/>
              <a:ext cx="0" cy="284"/>
            </a:xfrm>
            <a:prstGeom prst="line">
              <a:avLst/>
            </a:prstGeom>
            <a:noFill/>
            <a:ln w="9525">
              <a:solidFill>
                <a:srgbClr val="FF9900"/>
              </a:solidFill>
              <a:miter lim="800000"/>
              <a:headEnd/>
              <a:tailEnd type="triangle" w="med" len="med"/>
            </a:ln>
          </p:spPr>
          <p:txBody>
            <a:bodyPr wrap="none"/>
            <a:lstStyle/>
            <a:p>
              <a:endParaRPr lang="en-US" dirty="0"/>
            </a:p>
          </p:txBody>
        </p:sp>
        <p:sp>
          <p:nvSpPr>
            <p:cNvPr id="39960" name="Line 9"/>
            <p:cNvSpPr>
              <a:spLocks noChangeShapeType="1"/>
            </p:cNvSpPr>
            <p:nvPr/>
          </p:nvSpPr>
          <p:spPr bwMode="auto">
            <a:xfrm flipV="1">
              <a:off x="3652" y="2104"/>
              <a:ext cx="0" cy="284"/>
            </a:xfrm>
            <a:prstGeom prst="line">
              <a:avLst/>
            </a:prstGeom>
            <a:noFill/>
            <a:ln w="9525">
              <a:solidFill>
                <a:srgbClr val="FF9900"/>
              </a:solidFill>
              <a:miter lim="800000"/>
              <a:headEnd/>
              <a:tailEnd type="triangle" w="med" len="med"/>
            </a:ln>
          </p:spPr>
          <p:txBody>
            <a:bodyPr wrap="none"/>
            <a:lstStyle/>
            <a:p>
              <a:endParaRPr lang="en-US" dirty="0"/>
            </a:p>
          </p:txBody>
        </p:sp>
        <p:sp>
          <p:nvSpPr>
            <p:cNvPr id="39961" name="Line 10"/>
            <p:cNvSpPr>
              <a:spLocks noChangeShapeType="1"/>
            </p:cNvSpPr>
            <p:nvPr/>
          </p:nvSpPr>
          <p:spPr bwMode="auto">
            <a:xfrm rot="16200000" flipV="1">
              <a:off x="2872" y="1364"/>
              <a:ext cx="0" cy="284"/>
            </a:xfrm>
            <a:prstGeom prst="line">
              <a:avLst/>
            </a:prstGeom>
            <a:noFill/>
            <a:ln w="9525">
              <a:solidFill>
                <a:srgbClr val="FF9900"/>
              </a:solidFill>
              <a:miter lim="800000"/>
              <a:headEnd/>
              <a:tailEnd type="triangle" w="med" len="med"/>
            </a:ln>
          </p:spPr>
          <p:txBody>
            <a:bodyPr wrap="none"/>
            <a:lstStyle/>
            <a:p>
              <a:endParaRPr lang="en-US" dirty="0"/>
            </a:p>
          </p:txBody>
        </p:sp>
        <p:sp>
          <p:nvSpPr>
            <p:cNvPr id="39962" name="Line 11"/>
            <p:cNvSpPr>
              <a:spLocks noChangeShapeType="1"/>
            </p:cNvSpPr>
            <p:nvPr/>
          </p:nvSpPr>
          <p:spPr bwMode="auto">
            <a:xfrm rot="5400000" flipH="1" flipV="1">
              <a:off x="2836" y="2900"/>
              <a:ext cx="0" cy="284"/>
            </a:xfrm>
            <a:prstGeom prst="line">
              <a:avLst/>
            </a:prstGeom>
            <a:noFill/>
            <a:ln w="9525">
              <a:solidFill>
                <a:srgbClr val="FF9900"/>
              </a:solidFill>
              <a:miter lim="800000"/>
              <a:headEnd/>
              <a:tailEnd type="triangle" w="med" len="med"/>
            </a:ln>
          </p:spPr>
          <p:txBody>
            <a:bodyPr wrap="none"/>
            <a:lstStyle/>
            <a:p>
              <a:endParaRPr lang="en-US" dirty="0"/>
            </a:p>
          </p:txBody>
        </p:sp>
        <p:sp>
          <p:nvSpPr>
            <p:cNvPr id="39963" name="Line 12"/>
            <p:cNvSpPr>
              <a:spLocks noChangeShapeType="1"/>
            </p:cNvSpPr>
            <p:nvPr/>
          </p:nvSpPr>
          <p:spPr bwMode="auto">
            <a:xfrm flipH="1">
              <a:off x="2840" y="1368"/>
              <a:ext cx="224" cy="0"/>
            </a:xfrm>
            <a:prstGeom prst="line">
              <a:avLst/>
            </a:prstGeom>
            <a:noFill/>
            <a:ln w="9525">
              <a:solidFill>
                <a:schemeClr val="tx1"/>
              </a:solidFill>
              <a:miter lim="800000"/>
              <a:headEnd/>
              <a:tailEnd type="triangle" w="med" len="med"/>
            </a:ln>
          </p:spPr>
          <p:txBody>
            <a:bodyPr wrap="none"/>
            <a:lstStyle/>
            <a:p>
              <a:endParaRPr lang="en-US" dirty="0"/>
            </a:p>
          </p:txBody>
        </p:sp>
        <p:sp>
          <p:nvSpPr>
            <p:cNvPr id="39964" name="Text Box 13"/>
            <p:cNvSpPr txBox="1">
              <a:spLocks noChangeArrowheads="1"/>
            </p:cNvSpPr>
            <p:nvPr/>
          </p:nvSpPr>
          <p:spPr bwMode="auto">
            <a:xfrm>
              <a:off x="2886" y="1127"/>
              <a:ext cx="159" cy="212"/>
            </a:xfrm>
            <a:prstGeom prst="rect">
              <a:avLst/>
            </a:prstGeom>
            <a:noFill/>
            <a:ln w="9525">
              <a:noFill/>
              <a:miter lim="800000"/>
              <a:headEnd/>
              <a:tailEnd/>
            </a:ln>
          </p:spPr>
          <p:txBody>
            <a:bodyPr wrap="none">
              <a:spAutoFit/>
            </a:bodyPr>
            <a:lstStyle/>
            <a:p>
              <a:r>
                <a:rPr lang="en-US" dirty="0">
                  <a:latin typeface="Times New Roman" pitchFamily="18" charset="0"/>
                </a:rPr>
                <a:t>I</a:t>
              </a:r>
            </a:p>
          </p:txBody>
        </p:sp>
        <p:grpSp>
          <p:nvGrpSpPr>
            <p:cNvPr id="4" name="Group 14"/>
            <p:cNvGrpSpPr>
              <a:grpSpLocks/>
            </p:cNvGrpSpPr>
            <p:nvPr/>
          </p:nvGrpSpPr>
          <p:grpSpPr bwMode="auto">
            <a:xfrm>
              <a:off x="2120" y="3128"/>
              <a:ext cx="1536" cy="160"/>
              <a:chOff x="2120" y="3128"/>
              <a:chExt cx="1536" cy="160"/>
            </a:xfrm>
          </p:grpSpPr>
          <p:sp>
            <p:nvSpPr>
              <p:cNvPr id="39972" name="Line 15"/>
              <p:cNvSpPr>
                <a:spLocks noChangeShapeType="1"/>
              </p:cNvSpPr>
              <p:nvPr/>
            </p:nvSpPr>
            <p:spPr bwMode="auto">
              <a:xfrm>
                <a:off x="2120" y="3128"/>
                <a:ext cx="0" cy="160"/>
              </a:xfrm>
              <a:prstGeom prst="line">
                <a:avLst/>
              </a:prstGeom>
              <a:noFill/>
              <a:ln w="9525">
                <a:solidFill>
                  <a:schemeClr val="tx1"/>
                </a:solidFill>
                <a:prstDash val="dash"/>
                <a:miter lim="800000"/>
                <a:headEnd/>
                <a:tailEnd/>
              </a:ln>
            </p:spPr>
            <p:txBody>
              <a:bodyPr wrap="none"/>
              <a:lstStyle/>
              <a:p>
                <a:endParaRPr lang="en-US" dirty="0"/>
              </a:p>
            </p:txBody>
          </p:sp>
          <p:sp>
            <p:nvSpPr>
              <p:cNvPr id="39973" name="Line 16"/>
              <p:cNvSpPr>
                <a:spLocks noChangeShapeType="1"/>
              </p:cNvSpPr>
              <p:nvPr/>
            </p:nvSpPr>
            <p:spPr bwMode="auto">
              <a:xfrm>
                <a:off x="3656" y="3128"/>
                <a:ext cx="0" cy="160"/>
              </a:xfrm>
              <a:prstGeom prst="line">
                <a:avLst/>
              </a:prstGeom>
              <a:noFill/>
              <a:ln w="9525">
                <a:solidFill>
                  <a:schemeClr val="tx1"/>
                </a:solidFill>
                <a:prstDash val="dash"/>
                <a:miter lim="800000"/>
                <a:headEnd/>
                <a:tailEnd/>
              </a:ln>
            </p:spPr>
            <p:txBody>
              <a:bodyPr wrap="none"/>
              <a:lstStyle/>
              <a:p>
                <a:endParaRPr lang="en-US" dirty="0"/>
              </a:p>
            </p:txBody>
          </p:sp>
          <p:sp>
            <p:nvSpPr>
              <p:cNvPr id="39974" name="Line 17"/>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p:spPr>
            <p:txBody>
              <a:bodyPr wrap="none"/>
              <a:lstStyle/>
              <a:p>
                <a:endParaRPr lang="en-US" dirty="0"/>
              </a:p>
            </p:txBody>
          </p:sp>
        </p:grpSp>
        <p:sp>
          <p:nvSpPr>
            <p:cNvPr id="39966" name="Text Box 18"/>
            <p:cNvSpPr txBox="1">
              <a:spLocks noChangeArrowheads="1"/>
            </p:cNvSpPr>
            <p:nvPr/>
          </p:nvSpPr>
          <p:spPr bwMode="auto">
            <a:xfrm>
              <a:off x="2822" y="3166"/>
              <a:ext cx="187" cy="212"/>
            </a:xfrm>
            <a:prstGeom prst="rect">
              <a:avLst/>
            </a:prstGeom>
            <a:noFill/>
            <a:ln w="9525">
              <a:noFill/>
              <a:miter lim="800000"/>
              <a:headEnd/>
              <a:tailEnd/>
            </a:ln>
          </p:spPr>
          <p:txBody>
            <a:bodyPr wrap="none">
              <a:spAutoFit/>
            </a:bodyPr>
            <a:lstStyle/>
            <a:p>
              <a:r>
                <a:rPr lang="en-US" dirty="0"/>
                <a:t>a</a:t>
              </a:r>
            </a:p>
          </p:txBody>
        </p:sp>
        <p:grpSp>
          <p:nvGrpSpPr>
            <p:cNvPr id="5" name="Group 19"/>
            <p:cNvGrpSpPr>
              <a:grpSpLocks/>
            </p:cNvGrpSpPr>
            <p:nvPr/>
          </p:nvGrpSpPr>
          <p:grpSpPr bwMode="auto">
            <a:xfrm rot="-5400000">
              <a:off x="3064" y="2192"/>
              <a:ext cx="1536" cy="160"/>
              <a:chOff x="2120" y="3128"/>
              <a:chExt cx="1536" cy="160"/>
            </a:xfrm>
          </p:grpSpPr>
          <p:sp>
            <p:nvSpPr>
              <p:cNvPr id="39969" name="Line 20"/>
              <p:cNvSpPr>
                <a:spLocks noChangeShapeType="1"/>
              </p:cNvSpPr>
              <p:nvPr/>
            </p:nvSpPr>
            <p:spPr bwMode="auto">
              <a:xfrm>
                <a:off x="2120" y="3128"/>
                <a:ext cx="0" cy="160"/>
              </a:xfrm>
              <a:prstGeom prst="line">
                <a:avLst/>
              </a:prstGeom>
              <a:noFill/>
              <a:ln w="9525">
                <a:solidFill>
                  <a:schemeClr val="tx1"/>
                </a:solidFill>
                <a:prstDash val="dash"/>
                <a:miter lim="800000"/>
                <a:headEnd/>
                <a:tailEnd/>
              </a:ln>
            </p:spPr>
            <p:txBody>
              <a:bodyPr wrap="none"/>
              <a:lstStyle/>
              <a:p>
                <a:endParaRPr lang="en-US" dirty="0"/>
              </a:p>
            </p:txBody>
          </p:sp>
          <p:sp>
            <p:nvSpPr>
              <p:cNvPr id="39970" name="Line 21"/>
              <p:cNvSpPr>
                <a:spLocks noChangeShapeType="1"/>
              </p:cNvSpPr>
              <p:nvPr/>
            </p:nvSpPr>
            <p:spPr bwMode="auto">
              <a:xfrm>
                <a:off x="3656" y="3128"/>
                <a:ext cx="0" cy="160"/>
              </a:xfrm>
              <a:prstGeom prst="line">
                <a:avLst/>
              </a:prstGeom>
              <a:noFill/>
              <a:ln w="9525">
                <a:solidFill>
                  <a:schemeClr val="tx1"/>
                </a:solidFill>
                <a:prstDash val="dash"/>
                <a:miter lim="800000"/>
                <a:headEnd/>
                <a:tailEnd/>
              </a:ln>
            </p:spPr>
            <p:txBody>
              <a:bodyPr wrap="none"/>
              <a:lstStyle/>
              <a:p>
                <a:endParaRPr lang="en-US" dirty="0"/>
              </a:p>
            </p:txBody>
          </p:sp>
          <p:sp>
            <p:nvSpPr>
              <p:cNvPr id="39971" name="Line 22"/>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p:spPr>
            <p:txBody>
              <a:bodyPr wrap="none"/>
              <a:lstStyle/>
              <a:p>
                <a:endParaRPr lang="en-US" dirty="0"/>
              </a:p>
            </p:txBody>
          </p:sp>
        </p:grpSp>
        <p:sp>
          <p:nvSpPr>
            <p:cNvPr id="39968" name="Rectangle 23"/>
            <p:cNvSpPr>
              <a:spLocks noChangeArrowheads="1"/>
            </p:cNvSpPr>
            <p:nvPr/>
          </p:nvSpPr>
          <p:spPr bwMode="auto">
            <a:xfrm>
              <a:off x="3899" y="2166"/>
              <a:ext cx="187" cy="212"/>
            </a:xfrm>
            <a:prstGeom prst="rect">
              <a:avLst/>
            </a:prstGeom>
            <a:noFill/>
            <a:ln w="9525">
              <a:noFill/>
              <a:miter lim="800000"/>
              <a:headEnd/>
              <a:tailEnd/>
            </a:ln>
          </p:spPr>
          <p:txBody>
            <a:bodyPr wrap="none">
              <a:spAutoFit/>
            </a:bodyPr>
            <a:lstStyle/>
            <a:p>
              <a:r>
                <a:rPr lang="en-US" dirty="0"/>
                <a:t>b</a:t>
              </a:r>
            </a:p>
          </p:txBody>
        </p:sp>
      </p:grpSp>
      <p:grpSp>
        <p:nvGrpSpPr>
          <p:cNvPr id="6" name="Group 34"/>
          <p:cNvGrpSpPr>
            <a:grpSpLocks/>
          </p:cNvGrpSpPr>
          <p:nvPr/>
        </p:nvGrpSpPr>
        <p:grpSpPr bwMode="auto">
          <a:xfrm>
            <a:off x="1765300" y="2141220"/>
            <a:ext cx="1930400" cy="3365500"/>
            <a:chOff x="1160" y="1760"/>
            <a:chExt cx="1216" cy="864"/>
          </a:xfrm>
        </p:grpSpPr>
        <p:sp>
          <p:nvSpPr>
            <p:cNvPr id="39945" name="Line 24"/>
            <p:cNvSpPr>
              <a:spLocks noChangeShapeType="1"/>
            </p:cNvSpPr>
            <p:nvPr/>
          </p:nvSpPr>
          <p:spPr bwMode="auto">
            <a:xfrm>
              <a:off x="1160" y="1760"/>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39946" name="Line 25"/>
            <p:cNvSpPr>
              <a:spLocks noChangeShapeType="1"/>
            </p:cNvSpPr>
            <p:nvPr/>
          </p:nvSpPr>
          <p:spPr bwMode="auto">
            <a:xfrm>
              <a:off x="1160" y="1856"/>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39947" name="Line 26"/>
            <p:cNvSpPr>
              <a:spLocks noChangeShapeType="1"/>
            </p:cNvSpPr>
            <p:nvPr/>
          </p:nvSpPr>
          <p:spPr bwMode="auto">
            <a:xfrm>
              <a:off x="1160" y="1952"/>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39948" name="Line 27"/>
            <p:cNvSpPr>
              <a:spLocks noChangeShapeType="1"/>
            </p:cNvSpPr>
            <p:nvPr/>
          </p:nvSpPr>
          <p:spPr bwMode="auto">
            <a:xfrm>
              <a:off x="1160" y="2048"/>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39949" name="Line 28"/>
            <p:cNvSpPr>
              <a:spLocks noChangeShapeType="1"/>
            </p:cNvSpPr>
            <p:nvPr/>
          </p:nvSpPr>
          <p:spPr bwMode="auto">
            <a:xfrm>
              <a:off x="1160" y="2144"/>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39950" name="Line 29"/>
            <p:cNvSpPr>
              <a:spLocks noChangeShapeType="1"/>
            </p:cNvSpPr>
            <p:nvPr/>
          </p:nvSpPr>
          <p:spPr bwMode="auto">
            <a:xfrm>
              <a:off x="1160" y="2240"/>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39951" name="Line 30"/>
            <p:cNvSpPr>
              <a:spLocks noChangeShapeType="1"/>
            </p:cNvSpPr>
            <p:nvPr/>
          </p:nvSpPr>
          <p:spPr bwMode="auto">
            <a:xfrm>
              <a:off x="1160" y="2336"/>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39952" name="Line 31"/>
            <p:cNvSpPr>
              <a:spLocks noChangeShapeType="1"/>
            </p:cNvSpPr>
            <p:nvPr/>
          </p:nvSpPr>
          <p:spPr bwMode="auto">
            <a:xfrm>
              <a:off x="1160" y="2432"/>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39953" name="Line 32"/>
            <p:cNvSpPr>
              <a:spLocks noChangeShapeType="1"/>
            </p:cNvSpPr>
            <p:nvPr/>
          </p:nvSpPr>
          <p:spPr bwMode="auto">
            <a:xfrm>
              <a:off x="1160" y="2528"/>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39954" name="Line 33"/>
            <p:cNvSpPr>
              <a:spLocks noChangeShapeType="1"/>
            </p:cNvSpPr>
            <p:nvPr/>
          </p:nvSpPr>
          <p:spPr bwMode="auto">
            <a:xfrm>
              <a:off x="1160" y="2624"/>
              <a:ext cx="1216" cy="0"/>
            </a:xfrm>
            <a:prstGeom prst="line">
              <a:avLst/>
            </a:prstGeom>
            <a:noFill/>
            <a:ln w="9525">
              <a:solidFill>
                <a:schemeClr val="accent1"/>
              </a:solidFill>
              <a:miter lim="800000"/>
              <a:headEnd/>
              <a:tailEnd type="triangle" w="med" len="med"/>
            </a:ln>
          </p:spPr>
          <p:txBody>
            <a:bodyPr wrap="none"/>
            <a:lstStyle/>
            <a:p>
              <a:endParaRPr lang="en-US" dirty="0"/>
            </a:p>
          </p:txBody>
        </p:sp>
      </p:grpSp>
      <p:sp>
        <p:nvSpPr>
          <p:cNvPr id="39944" name="Text Box 35"/>
          <p:cNvSpPr txBox="1">
            <a:spLocks noChangeArrowheads="1"/>
          </p:cNvSpPr>
          <p:nvPr/>
        </p:nvSpPr>
        <p:spPr bwMode="auto">
          <a:xfrm>
            <a:off x="1139825" y="3114675"/>
            <a:ext cx="407484" cy="584775"/>
          </a:xfrm>
          <a:prstGeom prst="rect">
            <a:avLst/>
          </a:prstGeom>
          <a:noFill/>
          <a:ln w="9525">
            <a:noFill/>
            <a:miter lim="800000"/>
            <a:headEnd/>
            <a:tailEnd/>
          </a:ln>
        </p:spPr>
        <p:txBody>
          <a:bodyPr wrap="none">
            <a:spAutoFit/>
          </a:bodyPr>
          <a:lstStyle/>
          <a:p>
            <a:r>
              <a:rPr lang="en-US" sz="3200" dirty="0">
                <a:solidFill>
                  <a:schemeClr val="accent1"/>
                </a:solidFill>
              </a:rPr>
              <a:t>B</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a:grpSpLocks/>
          </p:cNvGrpSpPr>
          <p:nvPr/>
        </p:nvGrpSpPr>
        <p:grpSpPr bwMode="auto">
          <a:xfrm>
            <a:off x="1664335" y="1255713"/>
            <a:ext cx="3133725" cy="3573462"/>
            <a:chOff x="2112" y="1127"/>
            <a:chExt cx="1974" cy="2251"/>
          </a:xfrm>
        </p:grpSpPr>
        <p:sp>
          <p:nvSpPr>
            <p:cNvPr id="6" name="Line 4"/>
            <p:cNvSpPr>
              <a:spLocks noChangeShapeType="1"/>
            </p:cNvSpPr>
            <p:nvPr/>
          </p:nvSpPr>
          <p:spPr bwMode="auto">
            <a:xfrm flipV="1">
              <a:off x="2112" y="1506"/>
              <a:ext cx="1546" cy="0"/>
            </a:xfrm>
            <a:prstGeom prst="line">
              <a:avLst/>
            </a:prstGeom>
            <a:noFill/>
            <a:ln w="28575">
              <a:solidFill>
                <a:srgbClr val="FF9900"/>
              </a:solidFill>
              <a:miter lim="800000"/>
              <a:headEnd/>
              <a:tailEnd/>
            </a:ln>
          </p:spPr>
          <p:txBody>
            <a:bodyPr wrap="none"/>
            <a:lstStyle/>
            <a:p>
              <a:endParaRPr lang="en-US" dirty="0"/>
            </a:p>
          </p:txBody>
        </p:sp>
        <p:sp>
          <p:nvSpPr>
            <p:cNvPr id="7" name="Line 5"/>
            <p:cNvSpPr>
              <a:spLocks noChangeShapeType="1"/>
            </p:cNvSpPr>
            <p:nvPr/>
          </p:nvSpPr>
          <p:spPr bwMode="auto">
            <a:xfrm flipV="1">
              <a:off x="2117" y="3044"/>
              <a:ext cx="1546" cy="0"/>
            </a:xfrm>
            <a:prstGeom prst="line">
              <a:avLst/>
            </a:prstGeom>
            <a:noFill/>
            <a:ln w="28575">
              <a:solidFill>
                <a:srgbClr val="FF9900"/>
              </a:solidFill>
              <a:miter lim="800000"/>
              <a:headEnd/>
              <a:tailEnd/>
            </a:ln>
          </p:spPr>
          <p:txBody>
            <a:bodyPr wrap="none"/>
            <a:lstStyle/>
            <a:p>
              <a:endParaRPr lang="en-US" dirty="0"/>
            </a:p>
          </p:txBody>
        </p:sp>
        <p:sp>
          <p:nvSpPr>
            <p:cNvPr id="8" name="Line 6"/>
            <p:cNvSpPr>
              <a:spLocks noChangeShapeType="1"/>
            </p:cNvSpPr>
            <p:nvPr/>
          </p:nvSpPr>
          <p:spPr bwMode="auto">
            <a:xfrm rot="16200000" flipV="1">
              <a:off x="1346" y="2277"/>
              <a:ext cx="1546" cy="0"/>
            </a:xfrm>
            <a:prstGeom prst="line">
              <a:avLst/>
            </a:prstGeom>
            <a:noFill/>
            <a:ln w="28575">
              <a:solidFill>
                <a:srgbClr val="FF9900"/>
              </a:solidFill>
              <a:miter lim="800000"/>
              <a:headEnd/>
              <a:tailEnd/>
            </a:ln>
          </p:spPr>
          <p:txBody>
            <a:bodyPr wrap="none"/>
            <a:lstStyle/>
            <a:p>
              <a:endParaRPr lang="en-US" dirty="0"/>
            </a:p>
          </p:txBody>
        </p:sp>
        <p:sp>
          <p:nvSpPr>
            <p:cNvPr id="9" name="Line 7"/>
            <p:cNvSpPr>
              <a:spLocks noChangeShapeType="1"/>
            </p:cNvSpPr>
            <p:nvPr/>
          </p:nvSpPr>
          <p:spPr bwMode="auto">
            <a:xfrm rot="16200000" flipV="1">
              <a:off x="2880" y="2275"/>
              <a:ext cx="1546" cy="0"/>
            </a:xfrm>
            <a:prstGeom prst="line">
              <a:avLst/>
            </a:prstGeom>
            <a:noFill/>
            <a:ln w="28575">
              <a:solidFill>
                <a:srgbClr val="FF9900"/>
              </a:solidFill>
              <a:miter lim="800000"/>
              <a:headEnd/>
              <a:tailEnd/>
            </a:ln>
          </p:spPr>
          <p:txBody>
            <a:bodyPr wrap="none"/>
            <a:lstStyle/>
            <a:p>
              <a:endParaRPr lang="en-US" dirty="0"/>
            </a:p>
          </p:txBody>
        </p:sp>
        <p:sp>
          <p:nvSpPr>
            <p:cNvPr id="10" name="Line 8"/>
            <p:cNvSpPr>
              <a:spLocks noChangeShapeType="1"/>
            </p:cNvSpPr>
            <p:nvPr/>
          </p:nvSpPr>
          <p:spPr bwMode="auto">
            <a:xfrm>
              <a:off x="2116" y="1996"/>
              <a:ext cx="0" cy="284"/>
            </a:xfrm>
            <a:prstGeom prst="line">
              <a:avLst/>
            </a:prstGeom>
            <a:noFill/>
            <a:ln w="9525">
              <a:solidFill>
                <a:srgbClr val="FF9900"/>
              </a:solidFill>
              <a:miter lim="800000"/>
              <a:headEnd/>
              <a:tailEnd type="triangle" w="med" len="med"/>
            </a:ln>
          </p:spPr>
          <p:txBody>
            <a:bodyPr wrap="none"/>
            <a:lstStyle/>
            <a:p>
              <a:endParaRPr lang="en-US" dirty="0"/>
            </a:p>
          </p:txBody>
        </p:sp>
        <p:sp>
          <p:nvSpPr>
            <p:cNvPr id="11" name="Line 9"/>
            <p:cNvSpPr>
              <a:spLocks noChangeShapeType="1"/>
            </p:cNvSpPr>
            <p:nvPr/>
          </p:nvSpPr>
          <p:spPr bwMode="auto">
            <a:xfrm flipV="1">
              <a:off x="3652" y="2104"/>
              <a:ext cx="0" cy="284"/>
            </a:xfrm>
            <a:prstGeom prst="line">
              <a:avLst/>
            </a:prstGeom>
            <a:noFill/>
            <a:ln w="9525">
              <a:solidFill>
                <a:srgbClr val="FF9900"/>
              </a:solidFill>
              <a:miter lim="800000"/>
              <a:headEnd/>
              <a:tailEnd type="triangle" w="med" len="med"/>
            </a:ln>
          </p:spPr>
          <p:txBody>
            <a:bodyPr wrap="none"/>
            <a:lstStyle/>
            <a:p>
              <a:endParaRPr lang="en-US" dirty="0"/>
            </a:p>
          </p:txBody>
        </p:sp>
        <p:sp>
          <p:nvSpPr>
            <p:cNvPr id="12" name="Line 10"/>
            <p:cNvSpPr>
              <a:spLocks noChangeShapeType="1"/>
            </p:cNvSpPr>
            <p:nvPr/>
          </p:nvSpPr>
          <p:spPr bwMode="auto">
            <a:xfrm rot="16200000" flipV="1">
              <a:off x="2872" y="1364"/>
              <a:ext cx="0" cy="284"/>
            </a:xfrm>
            <a:prstGeom prst="line">
              <a:avLst/>
            </a:prstGeom>
            <a:noFill/>
            <a:ln w="9525">
              <a:solidFill>
                <a:srgbClr val="FF9900"/>
              </a:solidFill>
              <a:miter lim="800000"/>
              <a:headEnd/>
              <a:tailEnd type="triangle" w="med" len="med"/>
            </a:ln>
          </p:spPr>
          <p:txBody>
            <a:bodyPr wrap="none"/>
            <a:lstStyle/>
            <a:p>
              <a:endParaRPr lang="en-US" dirty="0"/>
            </a:p>
          </p:txBody>
        </p:sp>
        <p:sp>
          <p:nvSpPr>
            <p:cNvPr id="13" name="Line 11"/>
            <p:cNvSpPr>
              <a:spLocks noChangeShapeType="1"/>
            </p:cNvSpPr>
            <p:nvPr/>
          </p:nvSpPr>
          <p:spPr bwMode="auto">
            <a:xfrm rot="5400000" flipH="1" flipV="1">
              <a:off x="2836" y="2900"/>
              <a:ext cx="0" cy="284"/>
            </a:xfrm>
            <a:prstGeom prst="line">
              <a:avLst/>
            </a:prstGeom>
            <a:noFill/>
            <a:ln w="9525">
              <a:solidFill>
                <a:srgbClr val="FF9900"/>
              </a:solidFill>
              <a:miter lim="800000"/>
              <a:headEnd/>
              <a:tailEnd type="triangle" w="med" len="med"/>
            </a:ln>
          </p:spPr>
          <p:txBody>
            <a:bodyPr wrap="none"/>
            <a:lstStyle/>
            <a:p>
              <a:endParaRPr lang="en-US" dirty="0"/>
            </a:p>
          </p:txBody>
        </p:sp>
        <p:sp>
          <p:nvSpPr>
            <p:cNvPr id="14" name="Line 12"/>
            <p:cNvSpPr>
              <a:spLocks noChangeShapeType="1"/>
            </p:cNvSpPr>
            <p:nvPr/>
          </p:nvSpPr>
          <p:spPr bwMode="auto">
            <a:xfrm flipH="1">
              <a:off x="2840" y="1368"/>
              <a:ext cx="224" cy="0"/>
            </a:xfrm>
            <a:prstGeom prst="line">
              <a:avLst/>
            </a:prstGeom>
            <a:noFill/>
            <a:ln w="9525">
              <a:solidFill>
                <a:schemeClr val="tx1"/>
              </a:solidFill>
              <a:miter lim="800000"/>
              <a:headEnd/>
              <a:tailEnd type="triangle" w="med" len="med"/>
            </a:ln>
          </p:spPr>
          <p:txBody>
            <a:bodyPr wrap="none"/>
            <a:lstStyle/>
            <a:p>
              <a:endParaRPr lang="en-US" dirty="0"/>
            </a:p>
          </p:txBody>
        </p:sp>
        <p:sp>
          <p:nvSpPr>
            <p:cNvPr id="15" name="Text Box 13"/>
            <p:cNvSpPr txBox="1">
              <a:spLocks noChangeArrowheads="1"/>
            </p:cNvSpPr>
            <p:nvPr/>
          </p:nvSpPr>
          <p:spPr bwMode="auto">
            <a:xfrm>
              <a:off x="2886" y="1127"/>
              <a:ext cx="159" cy="212"/>
            </a:xfrm>
            <a:prstGeom prst="rect">
              <a:avLst/>
            </a:prstGeom>
            <a:noFill/>
            <a:ln w="9525">
              <a:noFill/>
              <a:miter lim="800000"/>
              <a:headEnd/>
              <a:tailEnd/>
            </a:ln>
          </p:spPr>
          <p:txBody>
            <a:bodyPr wrap="none">
              <a:spAutoFit/>
            </a:bodyPr>
            <a:lstStyle/>
            <a:p>
              <a:r>
                <a:rPr lang="en-US" dirty="0">
                  <a:latin typeface="Times New Roman" pitchFamily="18" charset="0"/>
                </a:rPr>
                <a:t>I</a:t>
              </a:r>
            </a:p>
          </p:txBody>
        </p:sp>
        <p:grpSp>
          <p:nvGrpSpPr>
            <p:cNvPr id="16" name="Group 14"/>
            <p:cNvGrpSpPr>
              <a:grpSpLocks/>
            </p:cNvGrpSpPr>
            <p:nvPr/>
          </p:nvGrpSpPr>
          <p:grpSpPr bwMode="auto">
            <a:xfrm>
              <a:off x="2120" y="3128"/>
              <a:ext cx="1536" cy="160"/>
              <a:chOff x="2120" y="3128"/>
              <a:chExt cx="1536" cy="160"/>
            </a:xfrm>
          </p:grpSpPr>
          <p:sp>
            <p:nvSpPr>
              <p:cNvPr id="23" name="Line 15"/>
              <p:cNvSpPr>
                <a:spLocks noChangeShapeType="1"/>
              </p:cNvSpPr>
              <p:nvPr/>
            </p:nvSpPr>
            <p:spPr bwMode="auto">
              <a:xfrm>
                <a:off x="2120" y="3128"/>
                <a:ext cx="0" cy="160"/>
              </a:xfrm>
              <a:prstGeom prst="line">
                <a:avLst/>
              </a:prstGeom>
              <a:noFill/>
              <a:ln w="9525">
                <a:solidFill>
                  <a:schemeClr val="tx1"/>
                </a:solidFill>
                <a:prstDash val="dash"/>
                <a:miter lim="800000"/>
                <a:headEnd/>
                <a:tailEnd/>
              </a:ln>
            </p:spPr>
            <p:txBody>
              <a:bodyPr wrap="none"/>
              <a:lstStyle/>
              <a:p>
                <a:endParaRPr lang="en-US" dirty="0"/>
              </a:p>
            </p:txBody>
          </p:sp>
          <p:sp>
            <p:nvSpPr>
              <p:cNvPr id="24" name="Line 16"/>
              <p:cNvSpPr>
                <a:spLocks noChangeShapeType="1"/>
              </p:cNvSpPr>
              <p:nvPr/>
            </p:nvSpPr>
            <p:spPr bwMode="auto">
              <a:xfrm>
                <a:off x="3656" y="3128"/>
                <a:ext cx="0" cy="160"/>
              </a:xfrm>
              <a:prstGeom prst="line">
                <a:avLst/>
              </a:prstGeom>
              <a:noFill/>
              <a:ln w="9525">
                <a:solidFill>
                  <a:schemeClr val="tx1"/>
                </a:solidFill>
                <a:prstDash val="dash"/>
                <a:miter lim="800000"/>
                <a:headEnd/>
                <a:tailEnd/>
              </a:ln>
            </p:spPr>
            <p:txBody>
              <a:bodyPr wrap="none"/>
              <a:lstStyle/>
              <a:p>
                <a:endParaRPr lang="en-US" dirty="0"/>
              </a:p>
            </p:txBody>
          </p:sp>
          <p:sp>
            <p:nvSpPr>
              <p:cNvPr id="25" name="Line 17"/>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p:spPr>
            <p:txBody>
              <a:bodyPr wrap="none"/>
              <a:lstStyle/>
              <a:p>
                <a:endParaRPr lang="en-US" dirty="0"/>
              </a:p>
            </p:txBody>
          </p:sp>
        </p:grpSp>
        <p:sp>
          <p:nvSpPr>
            <p:cNvPr id="17" name="Text Box 18"/>
            <p:cNvSpPr txBox="1">
              <a:spLocks noChangeArrowheads="1"/>
            </p:cNvSpPr>
            <p:nvPr/>
          </p:nvSpPr>
          <p:spPr bwMode="auto">
            <a:xfrm>
              <a:off x="2822" y="3166"/>
              <a:ext cx="187" cy="212"/>
            </a:xfrm>
            <a:prstGeom prst="rect">
              <a:avLst/>
            </a:prstGeom>
            <a:noFill/>
            <a:ln w="9525">
              <a:noFill/>
              <a:miter lim="800000"/>
              <a:headEnd/>
              <a:tailEnd/>
            </a:ln>
          </p:spPr>
          <p:txBody>
            <a:bodyPr wrap="none">
              <a:spAutoFit/>
            </a:bodyPr>
            <a:lstStyle/>
            <a:p>
              <a:r>
                <a:rPr lang="en-US" dirty="0"/>
                <a:t>a</a:t>
              </a:r>
            </a:p>
          </p:txBody>
        </p:sp>
        <p:grpSp>
          <p:nvGrpSpPr>
            <p:cNvPr id="18" name="Group 19"/>
            <p:cNvGrpSpPr>
              <a:grpSpLocks/>
            </p:cNvGrpSpPr>
            <p:nvPr/>
          </p:nvGrpSpPr>
          <p:grpSpPr bwMode="auto">
            <a:xfrm rot="-5400000">
              <a:off x="3064" y="2192"/>
              <a:ext cx="1536" cy="160"/>
              <a:chOff x="2120" y="3128"/>
              <a:chExt cx="1536" cy="160"/>
            </a:xfrm>
          </p:grpSpPr>
          <p:sp>
            <p:nvSpPr>
              <p:cNvPr id="20" name="Line 20"/>
              <p:cNvSpPr>
                <a:spLocks noChangeShapeType="1"/>
              </p:cNvSpPr>
              <p:nvPr/>
            </p:nvSpPr>
            <p:spPr bwMode="auto">
              <a:xfrm>
                <a:off x="2120" y="3128"/>
                <a:ext cx="0" cy="160"/>
              </a:xfrm>
              <a:prstGeom prst="line">
                <a:avLst/>
              </a:prstGeom>
              <a:noFill/>
              <a:ln w="9525">
                <a:solidFill>
                  <a:schemeClr val="tx1"/>
                </a:solidFill>
                <a:prstDash val="dash"/>
                <a:miter lim="800000"/>
                <a:headEnd/>
                <a:tailEnd/>
              </a:ln>
            </p:spPr>
            <p:txBody>
              <a:bodyPr wrap="none"/>
              <a:lstStyle/>
              <a:p>
                <a:endParaRPr lang="en-US" dirty="0"/>
              </a:p>
            </p:txBody>
          </p:sp>
          <p:sp>
            <p:nvSpPr>
              <p:cNvPr id="21" name="Line 21"/>
              <p:cNvSpPr>
                <a:spLocks noChangeShapeType="1"/>
              </p:cNvSpPr>
              <p:nvPr/>
            </p:nvSpPr>
            <p:spPr bwMode="auto">
              <a:xfrm>
                <a:off x="3656" y="3128"/>
                <a:ext cx="0" cy="160"/>
              </a:xfrm>
              <a:prstGeom prst="line">
                <a:avLst/>
              </a:prstGeom>
              <a:noFill/>
              <a:ln w="9525">
                <a:solidFill>
                  <a:schemeClr val="tx1"/>
                </a:solidFill>
                <a:prstDash val="dash"/>
                <a:miter lim="800000"/>
                <a:headEnd/>
                <a:tailEnd/>
              </a:ln>
            </p:spPr>
            <p:txBody>
              <a:bodyPr wrap="none"/>
              <a:lstStyle/>
              <a:p>
                <a:endParaRPr lang="en-US" dirty="0"/>
              </a:p>
            </p:txBody>
          </p:sp>
          <p:sp>
            <p:nvSpPr>
              <p:cNvPr id="22" name="Line 22"/>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p:spPr>
            <p:txBody>
              <a:bodyPr wrap="none"/>
              <a:lstStyle/>
              <a:p>
                <a:endParaRPr lang="en-US" dirty="0"/>
              </a:p>
            </p:txBody>
          </p:sp>
        </p:grpSp>
        <p:sp>
          <p:nvSpPr>
            <p:cNvPr id="19" name="Rectangle 23"/>
            <p:cNvSpPr>
              <a:spLocks noChangeArrowheads="1"/>
            </p:cNvSpPr>
            <p:nvPr/>
          </p:nvSpPr>
          <p:spPr bwMode="auto">
            <a:xfrm>
              <a:off x="3899" y="2166"/>
              <a:ext cx="187" cy="212"/>
            </a:xfrm>
            <a:prstGeom prst="rect">
              <a:avLst/>
            </a:prstGeom>
            <a:noFill/>
            <a:ln w="9525">
              <a:noFill/>
              <a:miter lim="800000"/>
              <a:headEnd/>
              <a:tailEnd/>
            </a:ln>
          </p:spPr>
          <p:txBody>
            <a:bodyPr wrap="none">
              <a:spAutoFit/>
            </a:bodyPr>
            <a:lstStyle/>
            <a:p>
              <a:r>
                <a:rPr lang="en-US" dirty="0"/>
                <a:t>b</a:t>
              </a:r>
            </a:p>
          </p:txBody>
        </p:sp>
      </p:grpSp>
      <p:grpSp>
        <p:nvGrpSpPr>
          <p:cNvPr id="26" name="Group 34"/>
          <p:cNvGrpSpPr>
            <a:grpSpLocks/>
          </p:cNvGrpSpPr>
          <p:nvPr/>
        </p:nvGrpSpPr>
        <p:grpSpPr bwMode="auto">
          <a:xfrm>
            <a:off x="76835" y="1607820"/>
            <a:ext cx="1930400" cy="3365500"/>
            <a:chOff x="1160" y="1760"/>
            <a:chExt cx="1216" cy="864"/>
          </a:xfrm>
        </p:grpSpPr>
        <p:sp>
          <p:nvSpPr>
            <p:cNvPr id="27" name="Line 24"/>
            <p:cNvSpPr>
              <a:spLocks noChangeShapeType="1"/>
            </p:cNvSpPr>
            <p:nvPr/>
          </p:nvSpPr>
          <p:spPr bwMode="auto">
            <a:xfrm>
              <a:off x="1160" y="1760"/>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28" name="Line 25"/>
            <p:cNvSpPr>
              <a:spLocks noChangeShapeType="1"/>
            </p:cNvSpPr>
            <p:nvPr/>
          </p:nvSpPr>
          <p:spPr bwMode="auto">
            <a:xfrm>
              <a:off x="1160" y="1856"/>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29" name="Line 26"/>
            <p:cNvSpPr>
              <a:spLocks noChangeShapeType="1"/>
            </p:cNvSpPr>
            <p:nvPr/>
          </p:nvSpPr>
          <p:spPr bwMode="auto">
            <a:xfrm>
              <a:off x="1160" y="1952"/>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30" name="Line 27"/>
            <p:cNvSpPr>
              <a:spLocks noChangeShapeType="1"/>
            </p:cNvSpPr>
            <p:nvPr/>
          </p:nvSpPr>
          <p:spPr bwMode="auto">
            <a:xfrm>
              <a:off x="1160" y="2048"/>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31" name="Line 28"/>
            <p:cNvSpPr>
              <a:spLocks noChangeShapeType="1"/>
            </p:cNvSpPr>
            <p:nvPr/>
          </p:nvSpPr>
          <p:spPr bwMode="auto">
            <a:xfrm>
              <a:off x="1160" y="2144"/>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32" name="Line 29"/>
            <p:cNvSpPr>
              <a:spLocks noChangeShapeType="1"/>
            </p:cNvSpPr>
            <p:nvPr/>
          </p:nvSpPr>
          <p:spPr bwMode="auto">
            <a:xfrm>
              <a:off x="1160" y="2240"/>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33" name="Line 30"/>
            <p:cNvSpPr>
              <a:spLocks noChangeShapeType="1"/>
            </p:cNvSpPr>
            <p:nvPr/>
          </p:nvSpPr>
          <p:spPr bwMode="auto">
            <a:xfrm>
              <a:off x="1160" y="2336"/>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34" name="Line 31"/>
            <p:cNvSpPr>
              <a:spLocks noChangeShapeType="1"/>
            </p:cNvSpPr>
            <p:nvPr/>
          </p:nvSpPr>
          <p:spPr bwMode="auto">
            <a:xfrm>
              <a:off x="1160" y="2432"/>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35" name="Line 32"/>
            <p:cNvSpPr>
              <a:spLocks noChangeShapeType="1"/>
            </p:cNvSpPr>
            <p:nvPr/>
          </p:nvSpPr>
          <p:spPr bwMode="auto">
            <a:xfrm>
              <a:off x="1160" y="2528"/>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36" name="Line 33"/>
            <p:cNvSpPr>
              <a:spLocks noChangeShapeType="1"/>
            </p:cNvSpPr>
            <p:nvPr/>
          </p:nvSpPr>
          <p:spPr bwMode="auto">
            <a:xfrm>
              <a:off x="1160" y="2624"/>
              <a:ext cx="1216" cy="0"/>
            </a:xfrm>
            <a:prstGeom prst="line">
              <a:avLst/>
            </a:prstGeom>
            <a:noFill/>
            <a:ln w="9525">
              <a:solidFill>
                <a:schemeClr val="accent1"/>
              </a:solidFill>
              <a:miter lim="800000"/>
              <a:headEnd/>
              <a:tailEnd type="triangle" w="med" len="med"/>
            </a:ln>
          </p:spPr>
          <p:txBody>
            <a:bodyPr wrap="none"/>
            <a:lstStyle/>
            <a:p>
              <a:endParaRPr lang="en-US" dirty="0"/>
            </a:p>
          </p:txBody>
        </p:sp>
      </p:grpSp>
      <p:sp>
        <p:nvSpPr>
          <p:cNvPr id="37" name="Text Box 35"/>
          <p:cNvSpPr txBox="1">
            <a:spLocks noChangeArrowheads="1"/>
          </p:cNvSpPr>
          <p:nvPr/>
        </p:nvSpPr>
        <p:spPr bwMode="auto">
          <a:xfrm>
            <a:off x="243840" y="1011555"/>
            <a:ext cx="407484" cy="584775"/>
          </a:xfrm>
          <a:prstGeom prst="rect">
            <a:avLst/>
          </a:prstGeom>
          <a:noFill/>
          <a:ln w="9525">
            <a:noFill/>
            <a:miter lim="800000"/>
            <a:headEnd/>
            <a:tailEnd/>
          </a:ln>
        </p:spPr>
        <p:txBody>
          <a:bodyPr wrap="none">
            <a:spAutoFit/>
          </a:bodyPr>
          <a:lstStyle/>
          <a:p>
            <a:r>
              <a:rPr lang="en-US" sz="3200" dirty="0">
                <a:solidFill>
                  <a:schemeClr val="accent1"/>
                </a:solidFill>
              </a:rPr>
              <a:t>B</a:t>
            </a:r>
          </a:p>
        </p:txBody>
      </p:sp>
      <p:sp>
        <p:nvSpPr>
          <p:cNvPr id="38" name="Oval 37"/>
          <p:cNvSpPr/>
          <p:nvPr/>
        </p:nvSpPr>
        <p:spPr>
          <a:xfrm>
            <a:off x="6233160" y="3246120"/>
            <a:ext cx="335280" cy="3352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6339840" y="335280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8046720" y="3230880"/>
            <a:ext cx="335280" cy="3352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Connector 41"/>
          <p:cNvCxnSpPr>
            <a:stCxn id="38" idx="6"/>
            <a:endCxn id="40" idx="2"/>
          </p:cNvCxnSpPr>
          <p:nvPr/>
        </p:nvCxnSpPr>
        <p:spPr>
          <a:xfrm flipV="1">
            <a:off x="6568440" y="3398520"/>
            <a:ext cx="1478280" cy="1524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rot="18907136">
            <a:off x="8100941" y="3294338"/>
            <a:ext cx="222792" cy="213964"/>
            <a:chOff x="5505450" y="1573530"/>
            <a:chExt cx="304800" cy="304800"/>
          </a:xfrm>
        </p:grpSpPr>
        <p:sp>
          <p:nvSpPr>
            <p:cNvPr id="43" name="Rectangle 42"/>
            <p:cNvSpPr/>
            <p:nvPr/>
          </p:nvSpPr>
          <p:spPr>
            <a:xfrm>
              <a:off x="5505450" y="1687830"/>
              <a:ext cx="3048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rot="5400000">
              <a:off x="5505450" y="1687830"/>
              <a:ext cx="304800" cy="76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34"/>
          <p:cNvGrpSpPr>
            <a:grpSpLocks/>
          </p:cNvGrpSpPr>
          <p:nvPr/>
        </p:nvGrpSpPr>
        <p:grpSpPr bwMode="auto">
          <a:xfrm>
            <a:off x="6005194" y="1729740"/>
            <a:ext cx="2742565" cy="3365500"/>
            <a:chOff x="1160" y="1760"/>
            <a:chExt cx="1216" cy="864"/>
          </a:xfrm>
        </p:grpSpPr>
        <p:sp>
          <p:nvSpPr>
            <p:cNvPr id="47" name="Line 24"/>
            <p:cNvSpPr>
              <a:spLocks noChangeShapeType="1"/>
            </p:cNvSpPr>
            <p:nvPr/>
          </p:nvSpPr>
          <p:spPr bwMode="auto">
            <a:xfrm>
              <a:off x="1160" y="1760"/>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48" name="Line 25"/>
            <p:cNvSpPr>
              <a:spLocks noChangeShapeType="1"/>
            </p:cNvSpPr>
            <p:nvPr/>
          </p:nvSpPr>
          <p:spPr bwMode="auto">
            <a:xfrm>
              <a:off x="1160" y="1856"/>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49" name="Line 26"/>
            <p:cNvSpPr>
              <a:spLocks noChangeShapeType="1"/>
            </p:cNvSpPr>
            <p:nvPr/>
          </p:nvSpPr>
          <p:spPr bwMode="auto">
            <a:xfrm>
              <a:off x="1160" y="1952"/>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50" name="Line 27"/>
            <p:cNvSpPr>
              <a:spLocks noChangeShapeType="1"/>
            </p:cNvSpPr>
            <p:nvPr/>
          </p:nvSpPr>
          <p:spPr bwMode="auto">
            <a:xfrm>
              <a:off x="1160" y="2048"/>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51" name="Line 28"/>
            <p:cNvSpPr>
              <a:spLocks noChangeShapeType="1"/>
            </p:cNvSpPr>
            <p:nvPr/>
          </p:nvSpPr>
          <p:spPr bwMode="auto">
            <a:xfrm>
              <a:off x="1160" y="2144"/>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52" name="Line 29"/>
            <p:cNvSpPr>
              <a:spLocks noChangeShapeType="1"/>
            </p:cNvSpPr>
            <p:nvPr/>
          </p:nvSpPr>
          <p:spPr bwMode="auto">
            <a:xfrm>
              <a:off x="1160" y="2240"/>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53" name="Line 30"/>
            <p:cNvSpPr>
              <a:spLocks noChangeShapeType="1"/>
            </p:cNvSpPr>
            <p:nvPr/>
          </p:nvSpPr>
          <p:spPr bwMode="auto">
            <a:xfrm>
              <a:off x="1160" y="2336"/>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54" name="Line 31"/>
            <p:cNvSpPr>
              <a:spLocks noChangeShapeType="1"/>
            </p:cNvSpPr>
            <p:nvPr/>
          </p:nvSpPr>
          <p:spPr bwMode="auto">
            <a:xfrm>
              <a:off x="1160" y="2432"/>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55" name="Line 32"/>
            <p:cNvSpPr>
              <a:spLocks noChangeShapeType="1"/>
            </p:cNvSpPr>
            <p:nvPr/>
          </p:nvSpPr>
          <p:spPr bwMode="auto">
            <a:xfrm>
              <a:off x="1160" y="2528"/>
              <a:ext cx="1216" cy="0"/>
            </a:xfrm>
            <a:prstGeom prst="line">
              <a:avLst/>
            </a:prstGeom>
            <a:noFill/>
            <a:ln w="9525">
              <a:solidFill>
                <a:schemeClr val="accent1"/>
              </a:solidFill>
              <a:miter lim="800000"/>
              <a:headEnd/>
              <a:tailEnd type="triangle" w="med" len="med"/>
            </a:ln>
          </p:spPr>
          <p:txBody>
            <a:bodyPr wrap="none"/>
            <a:lstStyle/>
            <a:p>
              <a:endParaRPr lang="en-US" dirty="0"/>
            </a:p>
          </p:txBody>
        </p:sp>
        <p:sp>
          <p:nvSpPr>
            <p:cNvPr id="56" name="Line 33"/>
            <p:cNvSpPr>
              <a:spLocks noChangeShapeType="1"/>
            </p:cNvSpPr>
            <p:nvPr/>
          </p:nvSpPr>
          <p:spPr bwMode="auto">
            <a:xfrm>
              <a:off x="1160" y="2624"/>
              <a:ext cx="1216" cy="0"/>
            </a:xfrm>
            <a:prstGeom prst="line">
              <a:avLst/>
            </a:prstGeom>
            <a:noFill/>
            <a:ln w="9525">
              <a:solidFill>
                <a:schemeClr val="accent1"/>
              </a:solidFill>
              <a:miter lim="800000"/>
              <a:headEnd/>
              <a:tailEnd type="triangle" w="med" len="med"/>
            </a:ln>
          </p:spPr>
          <p:txBody>
            <a:bodyPr wrap="none"/>
            <a:lstStyle/>
            <a:p>
              <a:endParaRPr lang="en-US" dirty="0"/>
            </a:p>
          </p:txBody>
        </p:sp>
      </p:grpSp>
      <p:cxnSp>
        <p:nvCxnSpPr>
          <p:cNvPr id="58" name="Straight Arrow Connector 57"/>
          <p:cNvCxnSpPr/>
          <p:nvPr/>
        </p:nvCxnSpPr>
        <p:spPr>
          <a:xfrm flipV="1">
            <a:off x="6385560" y="2316480"/>
            <a:ext cx="0" cy="92964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8214360" y="3566160"/>
            <a:ext cx="0" cy="92964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7239000" y="333756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Line 17"/>
          <p:cNvSpPr>
            <a:spLocks noChangeShapeType="1"/>
          </p:cNvSpPr>
          <p:nvPr/>
        </p:nvSpPr>
        <p:spPr bwMode="auto">
          <a:xfrm>
            <a:off x="7299959" y="3017520"/>
            <a:ext cx="929641" cy="0"/>
          </a:xfrm>
          <a:prstGeom prst="line">
            <a:avLst/>
          </a:prstGeom>
          <a:noFill/>
          <a:ln w="9525">
            <a:solidFill>
              <a:schemeClr val="tx1"/>
            </a:solidFill>
            <a:prstDash val="dash"/>
            <a:miter lim="800000"/>
            <a:headEnd type="triangle" w="med" len="med"/>
            <a:tailEnd type="triangle" w="med" len="med"/>
          </a:ln>
        </p:spPr>
        <p:txBody>
          <a:bodyPr wrap="none"/>
          <a:lstStyle/>
          <a:p>
            <a:endParaRPr lang="en-US" dirty="0"/>
          </a:p>
        </p:txBody>
      </p:sp>
      <p:sp>
        <p:nvSpPr>
          <p:cNvPr id="62" name="Text Box 18"/>
          <p:cNvSpPr txBox="1">
            <a:spLocks noChangeArrowheads="1"/>
          </p:cNvSpPr>
          <p:nvPr/>
        </p:nvSpPr>
        <p:spPr bwMode="auto">
          <a:xfrm>
            <a:off x="7576820" y="2496185"/>
            <a:ext cx="502061" cy="369332"/>
          </a:xfrm>
          <a:prstGeom prst="rect">
            <a:avLst/>
          </a:prstGeom>
          <a:noFill/>
          <a:ln w="9525">
            <a:noFill/>
            <a:miter lim="800000"/>
            <a:headEnd/>
            <a:tailEnd/>
          </a:ln>
        </p:spPr>
        <p:txBody>
          <a:bodyPr wrap="none">
            <a:spAutoFit/>
          </a:bodyPr>
          <a:lstStyle/>
          <a:p>
            <a:r>
              <a:rPr lang="en-US" dirty="0"/>
              <a:t>a/2</a:t>
            </a:r>
          </a:p>
        </p:txBody>
      </p:sp>
      <p:sp>
        <p:nvSpPr>
          <p:cNvPr id="63" name="Text Box 35"/>
          <p:cNvSpPr txBox="1">
            <a:spLocks noChangeArrowheads="1"/>
          </p:cNvSpPr>
          <p:nvPr/>
        </p:nvSpPr>
        <p:spPr bwMode="auto">
          <a:xfrm>
            <a:off x="5806440" y="1194435"/>
            <a:ext cx="407484" cy="584775"/>
          </a:xfrm>
          <a:prstGeom prst="rect">
            <a:avLst/>
          </a:prstGeom>
          <a:noFill/>
          <a:ln w="9525">
            <a:noFill/>
            <a:miter lim="800000"/>
            <a:headEnd/>
            <a:tailEnd/>
          </a:ln>
        </p:spPr>
        <p:txBody>
          <a:bodyPr wrap="none">
            <a:spAutoFit/>
          </a:bodyPr>
          <a:lstStyle/>
          <a:p>
            <a:r>
              <a:rPr lang="en-US" sz="3200" dirty="0">
                <a:solidFill>
                  <a:schemeClr val="accent1"/>
                </a:solidFill>
              </a:rPr>
              <a:t>B</a:t>
            </a:r>
          </a:p>
        </p:txBody>
      </p:sp>
      <p:sp>
        <p:nvSpPr>
          <p:cNvPr id="64" name="Text Box 13"/>
          <p:cNvSpPr txBox="1">
            <a:spLocks noChangeArrowheads="1"/>
          </p:cNvSpPr>
          <p:nvPr/>
        </p:nvSpPr>
        <p:spPr bwMode="auto">
          <a:xfrm>
            <a:off x="6855460" y="3617913"/>
            <a:ext cx="252413" cy="336550"/>
          </a:xfrm>
          <a:prstGeom prst="rect">
            <a:avLst/>
          </a:prstGeom>
          <a:noFill/>
          <a:ln w="9525">
            <a:noFill/>
            <a:miter lim="800000"/>
            <a:headEnd/>
            <a:tailEnd/>
          </a:ln>
        </p:spPr>
        <p:txBody>
          <a:bodyPr wrap="none">
            <a:spAutoFit/>
          </a:bodyPr>
          <a:lstStyle/>
          <a:p>
            <a:r>
              <a:rPr lang="en-US" dirty="0">
                <a:latin typeface="Times New Roman" pitchFamily="18" charset="0"/>
              </a:rPr>
              <a:t>I</a:t>
            </a:r>
          </a:p>
        </p:txBody>
      </p:sp>
      <p:sp>
        <p:nvSpPr>
          <p:cNvPr id="65" name="Line 12"/>
          <p:cNvSpPr>
            <a:spLocks noChangeShapeType="1"/>
          </p:cNvSpPr>
          <p:nvPr/>
        </p:nvSpPr>
        <p:spPr bwMode="auto">
          <a:xfrm>
            <a:off x="7117715" y="3771900"/>
            <a:ext cx="355600" cy="0"/>
          </a:xfrm>
          <a:prstGeom prst="line">
            <a:avLst/>
          </a:prstGeom>
          <a:noFill/>
          <a:ln w="9525">
            <a:solidFill>
              <a:schemeClr val="tx1"/>
            </a:solidFill>
            <a:miter lim="800000"/>
            <a:headEnd/>
            <a:tailEnd type="triangle" w="med" len="med"/>
          </a:ln>
        </p:spPr>
        <p:txBody>
          <a:bodyPr wrap="none"/>
          <a:lstStyle/>
          <a:p>
            <a:endParaRPr lang="en-US" dirty="0"/>
          </a:p>
        </p:txBody>
      </p:sp>
      <p:sp>
        <p:nvSpPr>
          <p:cNvPr id="66" name="TextBox 65"/>
          <p:cNvSpPr txBox="1"/>
          <p:nvPr/>
        </p:nvSpPr>
        <p:spPr>
          <a:xfrm>
            <a:off x="5897880" y="2423160"/>
            <a:ext cx="429926" cy="461665"/>
          </a:xfrm>
          <a:prstGeom prst="rect">
            <a:avLst/>
          </a:prstGeom>
          <a:noFill/>
        </p:spPr>
        <p:txBody>
          <a:bodyPr wrap="none" rtlCol="0">
            <a:spAutoFit/>
          </a:bodyPr>
          <a:lstStyle/>
          <a:p>
            <a:r>
              <a:rPr lang="en-US" sz="2400" dirty="0">
                <a:solidFill>
                  <a:srgbClr val="00B050"/>
                </a:solidFill>
              </a:rPr>
              <a:t>F</a:t>
            </a:r>
            <a:r>
              <a:rPr lang="en-US" sz="2400" baseline="-25000" dirty="0">
                <a:solidFill>
                  <a:srgbClr val="00B050"/>
                </a:solidFill>
              </a:rPr>
              <a:t>1</a:t>
            </a:r>
          </a:p>
        </p:txBody>
      </p:sp>
      <p:sp>
        <p:nvSpPr>
          <p:cNvPr id="67" name="TextBox 66"/>
          <p:cNvSpPr txBox="1"/>
          <p:nvPr/>
        </p:nvSpPr>
        <p:spPr>
          <a:xfrm>
            <a:off x="8305800" y="3901440"/>
            <a:ext cx="429926" cy="461665"/>
          </a:xfrm>
          <a:prstGeom prst="rect">
            <a:avLst/>
          </a:prstGeom>
          <a:noFill/>
        </p:spPr>
        <p:txBody>
          <a:bodyPr wrap="none" rtlCol="0">
            <a:spAutoFit/>
          </a:bodyPr>
          <a:lstStyle/>
          <a:p>
            <a:r>
              <a:rPr lang="en-US" sz="2400" dirty="0">
                <a:solidFill>
                  <a:srgbClr val="00B050"/>
                </a:solidFill>
              </a:rPr>
              <a:t>F</a:t>
            </a:r>
            <a:r>
              <a:rPr lang="en-US" sz="2400" baseline="-25000" dirty="0">
                <a:solidFill>
                  <a:srgbClr val="00B050"/>
                </a:solidFill>
              </a:rPr>
              <a:t>2</a:t>
            </a:r>
          </a:p>
        </p:txBody>
      </p:sp>
      <p:sp>
        <p:nvSpPr>
          <p:cNvPr id="68" name="Arc 67"/>
          <p:cNvSpPr/>
          <p:nvPr/>
        </p:nvSpPr>
        <p:spPr>
          <a:xfrm>
            <a:off x="7086600" y="3154680"/>
            <a:ext cx="441960" cy="472440"/>
          </a:xfrm>
          <a:prstGeom prst="arc">
            <a:avLst>
              <a:gd name="adj1" fmla="val 16200000"/>
              <a:gd name="adj2" fmla="val 1169588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0" name="TextBox 69"/>
          <p:cNvSpPr txBox="1"/>
          <p:nvPr/>
        </p:nvSpPr>
        <p:spPr>
          <a:xfrm>
            <a:off x="2362200" y="5539740"/>
            <a:ext cx="1097223" cy="369332"/>
          </a:xfrm>
          <a:prstGeom prst="rect">
            <a:avLst/>
          </a:prstGeom>
          <a:noFill/>
        </p:spPr>
        <p:txBody>
          <a:bodyPr wrap="none" rtlCol="0">
            <a:spAutoFit/>
          </a:bodyPr>
          <a:lstStyle/>
          <a:p>
            <a:r>
              <a:rPr lang="en-US" dirty="0"/>
              <a:t>Side View</a:t>
            </a:r>
          </a:p>
        </p:txBody>
      </p:sp>
      <p:sp>
        <p:nvSpPr>
          <p:cNvPr id="71" name="TextBox 70"/>
          <p:cNvSpPr txBox="1"/>
          <p:nvPr/>
        </p:nvSpPr>
        <p:spPr>
          <a:xfrm>
            <a:off x="6751320" y="5539740"/>
            <a:ext cx="1455591" cy="369332"/>
          </a:xfrm>
          <a:prstGeom prst="rect">
            <a:avLst/>
          </a:prstGeom>
          <a:noFill/>
        </p:spPr>
        <p:txBody>
          <a:bodyPr wrap="none" rtlCol="0">
            <a:spAutoFit/>
          </a:bodyPr>
          <a:lstStyle/>
          <a:p>
            <a:r>
              <a:rPr lang="en-US" dirty="0"/>
              <a:t>Bottom  View</a:t>
            </a:r>
          </a:p>
        </p:txBody>
      </p:sp>
      <p:cxnSp>
        <p:nvCxnSpPr>
          <p:cNvPr id="73" name="Straight Connector 72"/>
          <p:cNvCxnSpPr/>
          <p:nvPr/>
        </p:nvCxnSpPr>
        <p:spPr>
          <a:xfrm flipH="1">
            <a:off x="5212080" y="533400"/>
            <a:ext cx="45720" cy="513588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r>
              <a:rPr lang="en-US" dirty="0"/>
              <a:t>Current Loop</a:t>
            </a:r>
          </a:p>
        </p:txBody>
      </p:sp>
      <p:grpSp>
        <p:nvGrpSpPr>
          <p:cNvPr id="2" name="Group 42"/>
          <p:cNvGrpSpPr>
            <a:grpSpLocks/>
          </p:cNvGrpSpPr>
          <p:nvPr/>
        </p:nvGrpSpPr>
        <p:grpSpPr bwMode="auto">
          <a:xfrm>
            <a:off x="1139825" y="1692275"/>
            <a:ext cx="5403850" cy="3821113"/>
            <a:chOff x="718" y="1066"/>
            <a:chExt cx="3404" cy="2407"/>
          </a:xfrm>
        </p:grpSpPr>
        <p:sp>
          <p:nvSpPr>
            <p:cNvPr id="41990" name="Line 5"/>
            <p:cNvSpPr>
              <a:spLocks noChangeShapeType="1"/>
            </p:cNvSpPr>
            <p:nvPr/>
          </p:nvSpPr>
          <p:spPr bwMode="auto">
            <a:xfrm flipV="1">
              <a:off x="2112" y="1506"/>
              <a:ext cx="1546" cy="0"/>
            </a:xfrm>
            <a:prstGeom prst="line">
              <a:avLst/>
            </a:prstGeom>
            <a:noFill/>
            <a:ln w="28575">
              <a:solidFill>
                <a:srgbClr val="FF9900"/>
              </a:solidFill>
              <a:miter lim="800000"/>
              <a:headEnd/>
              <a:tailEnd/>
            </a:ln>
          </p:spPr>
          <p:txBody>
            <a:bodyPr wrap="none"/>
            <a:lstStyle/>
            <a:p>
              <a:endParaRPr lang="en-US" dirty="0"/>
            </a:p>
          </p:txBody>
        </p:sp>
        <p:grpSp>
          <p:nvGrpSpPr>
            <p:cNvPr id="3" name="Group 40"/>
            <p:cNvGrpSpPr>
              <a:grpSpLocks/>
            </p:cNvGrpSpPr>
            <p:nvPr/>
          </p:nvGrpSpPr>
          <p:grpSpPr bwMode="auto">
            <a:xfrm flipH="1">
              <a:off x="2116" y="1502"/>
              <a:ext cx="1547" cy="1548"/>
              <a:chOff x="2116" y="1502"/>
              <a:chExt cx="1547" cy="1548"/>
            </a:xfrm>
          </p:grpSpPr>
          <p:sp>
            <p:nvSpPr>
              <p:cNvPr id="42016" name="Line 7"/>
              <p:cNvSpPr>
                <a:spLocks noChangeShapeType="1"/>
              </p:cNvSpPr>
              <p:nvPr/>
            </p:nvSpPr>
            <p:spPr bwMode="auto">
              <a:xfrm rot="16200000" flipV="1">
                <a:off x="1346" y="2277"/>
                <a:ext cx="1546" cy="0"/>
              </a:xfrm>
              <a:prstGeom prst="line">
                <a:avLst/>
              </a:prstGeom>
              <a:noFill/>
              <a:ln w="28575">
                <a:solidFill>
                  <a:srgbClr val="FF9900"/>
                </a:solidFill>
                <a:miter lim="800000"/>
                <a:headEnd/>
                <a:tailEnd/>
              </a:ln>
            </p:spPr>
            <p:txBody>
              <a:bodyPr wrap="none"/>
              <a:lstStyle/>
              <a:p>
                <a:endParaRPr lang="en-US" dirty="0"/>
              </a:p>
            </p:txBody>
          </p:sp>
          <p:grpSp>
            <p:nvGrpSpPr>
              <p:cNvPr id="4" name="Group 39"/>
              <p:cNvGrpSpPr>
                <a:grpSpLocks/>
              </p:cNvGrpSpPr>
              <p:nvPr/>
            </p:nvGrpSpPr>
            <p:grpSpPr bwMode="auto">
              <a:xfrm>
                <a:off x="2116" y="1502"/>
                <a:ext cx="1547" cy="1546"/>
                <a:chOff x="2116" y="1502"/>
                <a:chExt cx="1547" cy="1546"/>
              </a:xfrm>
            </p:grpSpPr>
            <p:sp>
              <p:nvSpPr>
                <p:cNvPr id="42018" name="Line 6"/>
                <p:cNvSpPr>
                  <a:spLocks noChangeShapeType="1"/>
                </p:cNvSpPr>
                <p:nvPr/>
              </p:nvSpPr>
              <p:spPr bwMode="auto">
                <a:xfrm flipV="1">
                  <a:off x="2117" y="3044"/>
                  <a:ext cx="1546" cy="0"/>
                </a:xfrm>
                <a:prstGeom prst="line">
                  <a:avLst/>
                </a:prstGeom>
                <a:noFill/>
                <a:ln w="28575">
                  <a:solidFill>
                    <a:srgbClr val="FF9900"/>
                  </a:solidFill>
                  <a:miter lim="800000"/>
                  <a:headEnd/>
                  <a:tailEnd/>
                </a:ln>
              </p:spPr>
              <p:txBody>
                <a:bodyPr wrap="none"/>
                <a:lstStyle/>
                <a:p>
                  <a:endParaRPr lang="en-US" dirty="0"/>
                </a:p>
              </p:txBody>
            </p:sp>
            <p:grpSp>
              <p:nvGrpSpPr>
                <p:cNvPr id="5" name="Group 38"/>
                <p:cNvGrpSpPr>
                  <a:grpSpLocks/>
                </p:cNvGrpSpPr>
                <p:nvPr/>
              </p:nvGrpSpPr>
              <p:grpSpPr bwMode="auto">
                <a:xfrm>
                  <a:off x="2116" y="1502"/>
                  <a:ext cx="1537" cy="1546"/>
                  <a:chOff x="2116" y="1502"/>
                  <a:chExt cx="1537" cy="1546"/>
                </a:xfrm>
              </p:grpSpPr>
              <p:sp>
                <p:nvSpPr>
                  <p:cNvPr id="42020" name="Line 8"/>
                  <p:cNvSpPr>
                    <a:spLocks noChangeShapeType="1"/>
                  </p:cNvSpPr>
                  <p:nvPr/>
                </p:nvSpPr>
                <p:spPr bwMode="auto">
                  <a:xfrm rot="16200000" flipV="1">
                    <a:off x="2880" y="2275"/>
                    <a:ext cx="1546" cy="0"/>
                  </a:xfrm>
                  <a:prstGeom prst="line">
                    <a:avLst/>
                  </a:prstGeom>
                  <a:noFill/>
                  <a:ln w="28575">
                    <a:solidFill>
                      <a:srgbClr val="FF9900"/>
                    </a:solidFill>
                    <a:miter lim="800000"/>
                    <a:headEnd/>
                    <a:tailEnd/>
                  </a:ln>
                </p:spPr>
                <p:txBody>
                  <a:bodyPr wrap="none"/>
                  <a:lstStyle/>
                  <a:p>
                    <a:endParaRPr lang="en-US" dirty="0"/>
                  </a:p>
                </p:txBody>
              </p:sp>
              <p:sp>
                <p:nvSpPr>
                  <p:cNvPr id="42021" name="Line 9"/>
                  <p:cNvSpPr>
                    <a:spLocks noChangeShapeType="1"/>
                  </p:cNvSpPr>
                  <p:nvPr/>
                </p:nvSpPr>
                <p:spPr bwMode="auto">
                  <a:xfrm>
                    <a:off x="2116" y="1996"/>
                    <a:ext cx="0" cy="284"/>
                  </a:xfrm>
                  <a:prstGeom prst="line">
                    <a:avLst/>
                  </a:prstGeom>
                  <a:noFill/>
                  <a:ln w="9525">
                    <a:solidFill>
                      <a:srgbClr val="FF9900"/>
                    </a:solidFill>
                    <a:miter lim="800000"/>
                    <a:headEnd/>
                    <a:tailEnd type="triangle" w="med" len="med"/>
                  </a:ln>
                </p:spPr>
                <p:txBody>
                  <a:bodyPr wrap="none"/>
                  <a:lstStyle/>
                  <a:p>
                    <a:endParaRPr lang="en-US" dirty="0"/>
                  </a:p>
                </p:txBody>
              </p:sp>
              <p:sp>
                <p:nvSpPr>
                  <p:cNvPr id="42022" name="Line 10"/>
                  <p:cNvSpPr>
                    <a:spLocks noChangeShapeType="1"/>
                  </p:cNvSpPr>
                  <p:nvPr/>
                </p:nvSpPr>
                <p:spPr bwMode="auto">
                  <a:xfrm flipV="1">
                    <a:off x="3652" y="2104"/>
                    <a:ext cx="0" cy="284"/>
                  </a:xfrm>
                  <a:prstGeom prst="line">
                    <a:avLst/>
                  </a:prstGeom>
                  <a:noFill/>
                  <a:ln w="9525">
                    <a:solidFill>
                      <a:srgbClr val="FF9900"/>
                    </a:solidFill>
                    <a:miter lim="800000"/>
                    <a:headEnd/>
                    <a:tailEnd type="triangle" w="med" len="med"/>
                  </a:ln>
                </p:spPr>
                <p:txBody>
                  <a:bodyPr wrap="none"/>
                  <a:lstStyle/>
                  <a:p>
                    <a:endParaRPr lang="en-US" dirty="0"/>
                  </a:p>
                </p:txBody>
              </p:sp>
              <p:sp>
                <p:nvSpPr>
                  <p:cNvPr id="42023" name="Line 11"/>
                  <p:cNvSpPr>
                    <a:spLocks noChangeShapeType="1"/>
                  </p:cNvSpPr>
                  <p:nvPr/>
                </p:nvSpPr>
                <p:spPr bwMode="auto">
                  <a:xfrm rot="16200000" flipV="1">
                    <a:off x="2872" y="1364"/>
                    <a:ext cx="0" cy="284"/>
                  </a:xfrm>
                  <a:prstGeom prst="line">
                    <a:avLst/>
                  </a:prstGeom>
                  <a:noFill/>
                  <a:ln w="9525">
                    <a:solidFill>
                      <a:srgbClr val="FF9900"/>
                    </a:solidFill>
                    <a:miter lim="800000"/>
                    <a:headEnd/>
                    <a:tailEnd type="triangle" w="med" len="med"/>
                  </a:ln>
                </p:spPr>
                <p:txBody>
                  <a:bodyPr wrap="none"/>
                  <a:lstStyle/>
                  <a:p>
                    <a:endParaRPr lang="en-US" dirty="0"/>
                  </a:p>
                </p:txBody>
              </p:sp>
              <p:sp>
                <p:nvSpPr>
                  <p:cNvPr id="42024" name="Line 12"/>
                  <p:cNvSpPr>
                    <a:spLocks noChangeShapeType="1"/>
                  </p:cNvSpPr>
                  <p:nvPr/>
                </p:nvSpPr>
                <p:spPr bwMode="auto">
                  <a:xfrm rot="5400000" flipH="1" flipV="1">
                    <a:off x="2836" y="2900"/>
                    <a:ext cx="0" cy="284"/>
                  </a:xfrm>
                  <a:prstGeom prst="line">
                    <a:avLst/>
                  </a:prstGeom>
                  <a:noFill/>
                  <a:ln w="9525">
                    <a:solidFill>
                      <a:srgbClr val="FF9900"/>
                    </a:solidFill>
                    <a:miter lim="800000"/>
                    <a:headEnd/>
                    <a:tailEnd type="triangle" w="med" len="med"/>
                  </a:ln>
                </p:spPr>
                <p:txBody>
                  <a:bodyPr wrap="none"/>
                  <a:lstStyle/>
                  <a:p>
                    <a:endParaRPr lang="en-US" dirty="0"/>
                  </a:p>
                </p:txBody>
              </p:sp>
            </p:grpSp>
          </p:grpSp>
        </p:grpSp>
        <p:sp>
          <p:nvSpPr>
            <p:cNvPr id="41992" name="Line 13"/>
            <p:cNvSpPr>
              <a:spLocks noChangeShapeType="1"/>
            </p:cNvSpPr>
            <p:nvPr/>
          </p:nvSpPr>
          <p:spPr bwMode="auto">
            <a:xfrm>
              <a:off x="2840" y="1368"/>
              <a:ext cx="224" cy="0"/>
            </a:xfrm>
            <a:prstGeom prst="line">
              <a:avLst/>
            </a:prstGeom>
            <a:noFill/>
            <a:ln w="9525">
              <a:solidFill>
                <a:schemeClr val="tx1"/>
              </a:solidFill>
              <a:miter lim="800000"/>
              <a:headEnd/>
              <a:tailEnd type="triangle" w="med" len="med"/>
            </a:ln>
          </p:spPr>
          <p:txBody>
            <a:bodyPr wrap="none"/>
            <a:lstStyle/>
            <a:p>
              <a:endParaRPr lang="en-US" dirty="0"/>
            </a:p>
          </p:txBody>
        </p:sp>
        <p:sp>
          <p:nvSpPr>
            <p:cNvPr id="41993" name="Text Box 14"/>
            <p:cNvSpPr txBox="1">
              <a:spLocks noChangeArrowheads="1"/>
            </p:cNvSpPr>
            <p:nvPr/>
          </p:nvSpPr>
          <p:spPr bwMode="auto">
            <a:xfrm>
              <a:off x="2886" y="1066"/>
              <a:ext cx="180" cy="288"/>
            </a:xfrm>
            <a:prstGeom prst="rect">
              <a:avLst/>
            </a:prstGeom>
            <a:noFill/>
            <a:ln w="9525">
              <a:noFill/>
              <a:miter lim="800000"/>
              <a:headEnd/>
              <a:tailEnd/>
            </a:ln>
          </p:spPr>
          <p:txBody>
            <a:bodyPr wrap="none">
              <a:spAutoFit/>
            </a:bodyPr>
            <a:lstStyle/>
            <a:p>
              <a:r>
                <a:rPr lang="en-US" sz="2400" dirty="0">
                  <a:latin typeface="Times New Roman" pitchFamily="18" charset="0"/>
                </a:rPr>
                <a:t>I</a:t>
              </a:r>
            </a:p>
          </p:txBody>
        </p:sp>
        <p:grpSp>
          <p:nvGrpSpPr>
            <p:cNvPr id="6" name="Group 15"/>
            <p:cNvGrpSpPr>
              <a:grpSpLocks/>
            </p:cNvGrpSpPr>
            <p:nvPr/>
          </p:nvGrpSpPr>
          <p:grpSpPr bwMode="auto">
            <a:xfrm>
              <a:off x="2120" y="3128"/>
              <a:ext cx="1536" cy="160"/>
              <a:chOff x="2120" y="3128"/>
              <a:chExt cx="1536" cy="160"/>
            </a:xfrm>
          </p:grpSpPr>
          <p:sp>
            <p:nvSpPr>
              <p:cNvPr id="42013" name="Line 16"/>
              <p:cNvSpPr>
                <a:spLocks noChangeShapeType="1"/>
              </p:cNvSpPr>
              <p:nvPr/>
            </p:nvSpPr>
            <p:spPr bwMode="auto">
              <a:xfrm>
                <a:off x="2120" y="3128"/>
                <a:ext cx="0" cy="160"/>
              </a:xfrm>
              <a:prstGeom prst="line">
                <a:avLst/>
              </a:prstGeom>
              <a:noFill/>
              <a:ln w="9525">
                <a:solidFill>
                  <a:schemeClr val="tx1"/>
                </a:solidFill>
                <a:prstDash val="dash"/>
                <a:miter lim="800000"/>
                <a:headEnd/>
                <a:tailEnd/>
              </a:ln>
            </p:spPr>
            <p:txBody>
              <a:bodyPr wrap="none"/>
              <a:lstStyle/>
              <a:p>
                <a:endParaRPr lang="en-US" dirty="0"/>
              </a:p>
            </p:txBody>
          </p:sp>
          <p:sp>
            <p:nvSpPr>
              <p:cNvPr id="42014" name="Line 17"/>
              <p:cNvSpPr>
                <a:spLocks noChangeShapeType="1"/>
              </p:cNvSpPr>
              <p:nvPr/>
            </p:nvSpPr>
            <p:spPr bwMode="auto">
              <a:xfrm>
                <a:off x="3656" y="3128"/>
                <a:ext cx="0" cy="160"/>
              </a:xfrm>
              <a:prstGeom prst="line">
                <a:avLst/>
              </a:prstGeom>
              <a:noFill/>
              <a:ln w="9525">
                <a:solidFill>
                  <a:schemeClr val="tx1"/>
                </a:solidFill>
                <a:prstDash val="dash"/>
                <a:miter lim="800000"/>
                <a:headEnd/>
                <a:tailEnd/>
              </a:ln>
            </p:spPr>
            <p:txBody>
              <a:bodyPr wrap="none"/>
              <a:lstStyle/>
              <a:p>
                <a:endParaRPr lang="en-US" dirty="0"/>
              </a:p>
            </p:txBody>
          </p:sp>
          <p:sp>
            <p:nvSpPr>
              <p:cNvPr id="42015" name="Line 18"/>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p:spPr>
            <p:txBody>
              <a:bodyPr wrap="none"/>
              <a:lstStyle/>
              <a:p>
                <a:endParaRPr lang="en-US" dirty="0"/>
              </a:p>
            </p:txBody>
          </p:sp>
        </p:grpSp>
        <p:sp>
          <p:nvSpPr>
            <p:cNvPr id="41995" name="Text Box 19"/>
            <p:cNvSpPr txBox="1">
              <a:spLocks noChangeArrowheads="1"/>
            </p:cNvSpPr>
            <p:nvPr/>
          </p:nvSpPr>
          <p:spPr bwMode="auto">
            <a:xfrm>
              <a:off x="2830" y="3185"/>
              <a:ext cx="223" cy="288"/>
            </a:xfrm>
            <a:prstGeom prst="rect">
              <a:avLst/>
            </a:prstGeom>
            <a:noFill/>
            <a:ln w="9525">
              <a:noFill/>
              <a:miter lim="800000"/>
              <a:headEnd/>
              <a:tailEnd/>
            </a:ln>
          </p:spPr>
          <p:txBody>
            <a:bodyPr wrap="none">
              <a:spAutoFit/>
            </a:bodyPr>
            <a:lstStyle/>
            <a:p>
              <a:r>
                <a:rPr lang="en-US" sz="2400" dirty="0"/>
                <a:t>a</a:t>
              </a:r>
            </a:p>
          </p:txBody>
        </p:sp>
        <p:grpSp>
          <p:nvGrpSpPr>
            <p:cNvPr id="7" name="Group 20"/>
            <p:cNvGrpSpPr>
              <a:grpSpLocks/>
            </p:cNvGrpSpPr>
            <p:nvPr/>
          </p:nvGrpSpPr>
          <p:grpSpPr bwMode="auto">
            <a:xfrm rot="-5400000">
              <a:off x="3064" y="2192"/>
              <a:ext cx="1536" cy="160"/>
              <a:chOff x="2120" y="3128"/>
              <a:chExt cx="1536" cy="160"/>
            </a:xfrm>
          </p:grpSpPr>
          <p:sp>
            <p:nvSpPr>
              <p:cNvPr id="42010" name="Line 21"/>
              <p:cNvSpPr>
                <a:spLocks noChangeShapeType="1"/>
              </p:cNvSpPr>
              <p:nvPr/>
            </p:nvSpPr>
            <p:spPr bwMode="auto">
              <a:xfrm>
                <a:off x="2120" y="3128"/>
                <a:ext cx="0" cy="160"/>
              </a:xfrm>
              <a:prstGeom prst="line">
                <a:avLst/>
              </a:prstGeom>
              <a:noFill/>
              <a:ln w="9525">
                <a:solidFill>
                  <a:schemeClr val="tx1"/>
                </a:solidFill>
                <a:prstDash val="dash"/>
                <a:miter lim="800000"/>
                <a:headEnd/>
                <a:tailEnd/>
              </a:ln>
            </p:spPr>
            <p:txBody>
              <a:bodyPr wrap="none"/>
              <a:lstStyle/>
              <a:p>
                <a:endParaRPr lang="en-US" dirty="0"/>
              </a:p>
            </p:txBody>
          </p:sp>
          <p:sp>
            <p:nvSpPr>
              <p:cNvPr id="42011" name="Line 22"/>
              <p:cNvSpPr>
                <a:spLocks noChangeShapeType="1"/>
              </p:cNvSpPr>
              <p:nvPr/>
            </p:nvSpPr>
            <p:spPr bwMode="auto">
              <a:xfrm>
                <a:off x="3656" y="3128"/>
                <a:ext cx="0" cy="160"/>
              </a:xfrm>
              <a:prstGeom prst="line">
                <a:avLst/>
              </a:prstGeom>
              <a:noFill/>
              <a:ln w="9525">
                <a:solidFill>
                  <a:schemeClr val="tx1"/>
                </a:solidFill>
                <a:prstDash val="dash"/>
                <a:miter lim="800000"/>
                <a:headEnd/>
                <a:tailEnd/>
              </a:ln>
            </p:spPr>
            <p:txBody>
              <a:bodyPr wrap="none"/>
              <a:lstStyle/>
              <a:p>
                <a:endParaRPr lang="en-US" dirty="0"/>
              </a:p>
            </p:txBody>
          </p:sp>
          <p:sp>
            <p:nvSpPr>
              <p:cNvPr id="42012" name="Line 23"/>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p:spPr>
            <p:txBody>
              <a:bodyPr wrap="none"/>
              <a:lstStyle/>
              <a:p>
                <a:endParaRPr lang="en-US" dirty="0"/>
              </a:p>
            </p:txBody>
          </p:sp>
        </p:grpSp>
        <p:sp>
          <p:nvSpPr>
            <p:cNvPr id="41997" name="Rectangle 24"/>
            <p:cNvSpPr>
              <a:spLocks noChangeArrowheads="1"/>
            </p:cNvSpPr>
            <p:nvPr/>
          </p:nvSpPr>
          <p:spPr bwMode="auto">
            <a:xfrm>
              <a:off x="3899" y="2105"/>
              <a:ext cx="223" cy="288"/>
            </a:xfrm>
            <a:prstGeom prst="rect">
              <a:avLst/>
            </a:prstGeom>
            <a:noFill/>
            <a:ln w="9525">
              <a:noFill/>
              <a:miter lim="800000"/>
              <a:headEnd/>
              <a:tailEnd/>
            </a:ln>
          </p:spPr>
          <p:txBody>
            <a:bodyPr wrap="none">
              <a:spAutoFit/>
            </a:bodyPr>
            <a:lstStyle/>
            <a:p>
              <a:r>
                <a:rPr lang="en-US" sz="2400" dirty="0"/>
                <a:t>b</a:t>
              </a:r>
            </a:p>
          </p:txBody>
        </p:sp>
        <p:grpSp>
          <p:nvGrpSpPr>
            <p:cNvPr id="8" name="Group 25"/>
            <p:cNvGrpSpPr>
              <a:grpSpLocks/>
            </p:cNvGrpSpPr>
            <p:nvPr/>
          </p:nvGrpSpPr>
          <p:grpSpPr bwMode="auto">
            <a:xfrm>
              <a:off x="1112" y="1320"/>
              <a:ext cx="1216" cy="2120"/>
              <a:chOff x="1160" y="1760"/>
              <a:chExt cx="1216" cy="864"/>
            </a:xfrm>
          </p:grpSpPr>
          <p:sp>
            <p:nvSpPr>
              <p:cNvPr id="42000" name="Line 26"/>
              <p:cNvSpPr>
                <a:spLocks noChangeShapeType="1"/>
              </p:cNvSpPr>
              <p:nvPr/>
            </p:nvSpPr>
            <p:spPr bwMode="auto">
              <a:xfrm>
                <a:off x="1160" y="1760"/>
                <a:ext cx="1216" cy="0"/>
              </a:xfrm>
              <a:prstGeom prst="line">
                <a:avLst/>
              </a:prstGeom>
              <a:noFill/>
              <a:ln w="9525">
                <a:solidFill>
                  <a:schemeClr val="accent2"/>
                </a:solidFill>
                <a:miter lim="800000"/>
                <a:headEnd/>
                <a:tailEnd type="triangle" w="med" len="med"/>
              </a:ln>
            </p:spPr>
            <p:txBody>
              <a:bodyPr wrap="none"/>
              <a:lstStyle/>
              <a:p>
                <a:endParaRPr lang="en-US" dirty="0"/>
              </a:p>
            </p:txBody>
          </p:sp>
          <p:sp>
            <p:nvSpPr>
              <p:cNvPr id="42001" name="Line 27"/>
              <p:cNvSpPr>
                <a:spLocks noChangeShapeType="1"/>
              </p:cNvSpPr>
              <p:nvPr/>
            </p:nvSpPr>
            <p:spPr bwMode="auto">
              <a:xfrm>
                <a:off x="1160" y="1856"/>
                <a:ext cx="1216" cy="0"/>
              </a:xfrm>
              <a:prstGeom prst="line">
                <a:avLst/>
              </a:prstGeom>
              <a:noFill/>
              <a:ln w="9525">
                <a:solidFill>
                  <a:schemeClr val="accent2"/>
                </a:solidFill>
                <a:miter lim="800000"/>
                <a:headEnd/>
                <a:tailEnd type="triangle" w="med" len="med"/>
              </a:ln>
            </p:spPr>
            <p:txBody>
              <a:bodyPr wrap="none"/>
              <a:lstStyle/>
              <a:p>
                <a:endParaRPr lang="en-US" dirty="0"/>
              </a:p>
            </p:txBody>
          </p:sp>
          <p:sp>
            <p:nvSpPr>
              <p:cNvPr id="42002" name="Line 28"/>
              <p:cNvSpPr>
                <a:spLocks noChangeShapeType="1"/>
              </p:cNvSpPr>
              <p:nvPr/>
            </p:nvSpPr>
            <p:spPr bwMode="auto">
              <a:xfrm>
                <a:off x="1160" y="1952"/>
                <a:ext cx="1216" cy="0"/>
              </a:xfrm>
              <a:prstGeom prst="line">
                <a:avLst/>
              </a:prstGeom>
              <a:noFill/>
              <a:ln w="9525">
                <a:solidFill>
                  <a:schemeClr val="accent2"/>
                </a:solidFill>
                <a:miter lim="800000"/>
                <a:headEnd/>
                <a:tailEnd type="triangle" w="med" len="med"/>
              </a:ln>
            </p:spPr>
            <p:txBody>
              <a:bodyPr wrap="none"/>
              <a:lstStyle/>
              <a:p>
                <a:endParaRPr lang="en-US" dirty="0"/>
              </a:p>
            </p:txBody>
          </p:sp>
          <p:sp>
            <p:nvSpPr>
              <p:cNvPr id="42003" name="Line 29"/>
              <p:cNvSpPr>
                <a:spLocks noChangeShapeType="1"/>
              </p:cNvSpPr>
              <p:nvPr/>
            </p:nvSpPr>
            <p:spPr bwMode="auto">
              <a:xfrm>
                <a:off x="1160" y="2048"/>
                <a:ext cx="1216" cy="0"/>
              </a:xfrm>
              <a:prstGeom prst="line">
                <a:avLst/>
              </a:prstGeom>
              <a:noFill/>
              <a:ln w="9525">
                <a:solidFill>
                  <a:schemeClr val="accent2"/>
                </a:solidFill>
                <a:miter lim="800000"/>
                <a:headEnd/>
                <a:tailEnd type="triangle" w="med" len="med"/>
              </a:ln>
            </p:spPr>
            <p:txBody>
              <a:bodyPr wrap="none"/>
              <a:lstStyle/>
              <a:p>
                <a:endParaRPr lang="en-US" dirty="0"/>
              </a:p>
            </p:txBody>
          </p:sp>
          <p:sp>
            <p:nvSpPr>
              <p:cNvPr id="42004" name="Line 30"/>
              <p:cNvSpPr>
                <a:spLocks noChangeShapeType="1"/>
              </p:cNvSpPr>
              <p:nvPr/>
            </p:nvSpPr>
            <p:spPr bwMode="auto">
              <a:xfrm>
                <a:off x="1160" y="2144"/>
                <a:ext cx="1216" cy="0"/>
              </a:xfrm>
              <a:prstGeom prst="line">
                <a:avLst/>
              </a:prstGeom>
              <a:noFill/>
              <a:ln w="9525">
                <a:solidFill>
                  <a:schemeClr val="accent2"/>
                </a:solidFill>
                <a:miter lim="800000"/>
                <a:headEnd/>
                <a:tailEnd type="triangle" w="med" len="med"/>
              </a:ln>
            </p:spPr>
            <p:txBody>
              <a:bodyPr wrap="none"/>
              <a:lstStyle/>
              <a:p>
                <a:endParaRPr lang="en-US" dirty="0"/>
              </a:p>
            </p:txBody>
          </p:sp>
          <p:sp>
            <p:nvSpPr>
              <p:cNvPr id="42005" name="Line 31"/>
              <p:cNvSpPr>
                <a:spLocks noChangeShapeType="1"/>
              </p:cNvSpPr>
              <p:nvPr/>
            </p:nvSpPr>
            <p:spPr bwMode="auto">
              <a:xfrm>
                <a:off x="1160" y="2240"/>
                <a:ext cx="1216" cy="0"/>
              </a:xfrm>
              <a:prstGeom prst="line">
                <a:avLst/>
              </a:prstGeom>
              <a:noFill/>
              <a:ln w="9525">
                <a:solidFill>
                  <a:schemeClr val="accent2"/>
                </a:solidFill>
                <a:miter lim="800000"/>
                <a:headEnd/>
                <a:tailEnd type="triangle" w="med" len="med"/>
              </a:ln>
            </p:spPr>
            <p:txBody>
              <a:bodyPr wrap="none"/>
              <a:lstStyle/>
              <a:p>
                <a:endParaRPr lang="en-US" dirty="0"/>
              </a:p>
            </p:txBody>
          </p:sp>
          <p:sp>
            <p:nvSpPr>
              <p:cNvPr id="42006" name="Line 32"/>
              <p:cNvSpPr>
                <a:spLocks noChangeShapeType="1"/>
              </p:cNvSpPr>
              <p:nvPr/>
            </p:nvSpPr>
            <p:spPr bwMode="auto">
              <a:xfrm>
                <a:off x="1160" y="2336"/>
                <a:ext cx="1216" cy="0"/>
              </a:xfrm>
              <a:prstGeom prst="line">
                <a:avLst/>
              </a:prstGeom>
              <a:noFill/>
              <a:ln w="9525">
                <a:solidFill>
                  <a:schemeClr val="accent2"/>
                </a:solidFill>
                <a:miter lim="800000"/>
                <a:headEnd/>
                <a:tailEnd type="triangle" w="med" len="med"/>
              </a:ln>
            </p:spPr>
            <p:txBody>
              <a:bodyPr wrap="none"/>
              <a:lstStyle/>
              <a:p>
                <a:endParaRPr lang="en-US" dirty="0"/>
              </a:p>
            </p:txBody>
          </p:sp>
          <p:sp>
            <p:nvSpPr>
              <p:cNvPr id="42007" name="Line 33"/>
              <p:cNvSpPr>
                <a:spLocks noChangeShapeType="1"/>
              </p:cNvSpPr>
              <p:nvPr/>
            </p:nvSpPr>
            <p:spPr bwMode="auto">
              <a:xfrm>
                <a:off x="1160" y="2432"/>
                <a:ext cx="1216" cy="0"/>
              </a:xfrm>
              <a:prstGeom prst="line">
                <a:avLst/>
              </a:prstGeom>
              <a:noFill/>
              <a:ln w="9525">
                <a:solidFill>
                  <a:schemeClr val="accent2"/>
                </a:solidFill>
                <a:miter lim="800000"/>
                <a:headEnd/>
                <a:tailEnd type="triangle" w="med" len="med"/>
              </a:ln>
            </p:spPr>
            <p:txBody>
              <a:bodyPr wrap="none"/>
              <a:lstStyle/>
              <a:p>
                <a:endParaRPr lang="en-US" dirty="0"/>
              </a:p>
            </p:txBody>
          </p:sp>
          <p:sp>
            <p:nvSpPr>
              <p:cNvPr id="42008" name="Line 34"/>
              <p:cNvSpPr>
                <a:spLocks noChangeShapeType="1"/>
              </p:cNvSpPr>
              <p:nvPr/>
            </p:nvSpPr>
            <p:spPr bwMode="auto">
              <a:xfrm>
                <a:off x="1160" y="2528"/>
                <a:ext cx="1216" cy="0"/>
              </a:xfrm>
              <a:prstGeom prst="line">
                <a:avLst/>
              </a:prstGeom>
              <a:noFill/>
              <a:ln w="9525">
                <a:solidFill>
                  <a:schemeClr val="accent2"/>
                </a:solidFill>
                <a:miter lim="800000"/>
                <a:headEnd/>
                <a:tailEnd type="triangle" w="med" len="med"/>
              </a:ln>
            </p:spPr>
            <p:txBody>
              <a:bodyPr wrap="none"/>
              <a:lstStyle/>
              <a:p>
                <a:endParaRPr lang="en-US" dirty="0"/>
              </a:p>
            </p:txBody>
          </p:sp>
          <p:sp>
            <p:nvSpPr>
              <p:cNvPr id="42009" name="Line 35"/>
              <p:cNvSpPr>
                <a:spLocks noChangeShapeType="1"/>
              </p:cNvSpPr>
              <p:nvPr/>
            </p:nvSpPr>
            <p:spPr bwMode="auto">
              <a:xfrm>
                <a:off x="1160" y="2624"/>
                <a:ext cx="1216" cy="0"/>
              </a:xfrm>
              <a:prstGeom prst="line">
                <a:avLst/>
              </a:prstGeom>
              <a:noFill/>
              <a:ln w="9525">
                <a:solidFill>
                  <a:schemeClr val="accent2"/>
                </a:solidFill>
                <a:miter lim="800000"/>
                <a:headEnd/>
                <a:tailEnd type="triangle" w="med" len="med"/>
              </a:ln>
            </p:spPr>
            <p:txBody>
              <a:bodyPr wrap="none"/>
              <a:lstStyle/>
              <a:p>
                <a:endParaRPr lang="en-US" dirty="0"/>
              </a:p>
            </p:txBody>
          </p:sp>
        </p:grpSp>
        <p:sp>
          <p:nvSpPr>
            <p:cNvPr id="41999" name="Text Box 36"/>
            <p:cNvSpPr txBox="1">
              <a:spLocks noChangeArrowheads="1"/>
            </p:cNvSpPr>
            <p:nvPr/>
          </p:nvSpPr>
          <p:spPr bwMode="auto">
            <a:xfrm>
              <a:off x="718" y="1962"/>
              <a:ext cx="287" cy="365"/>
            </a:xfrm>
            <a:prstGeom prst="rect">
              <a:avLst/>
            </a:prstGeom>
            <a:noFill/>
            <a:ln w="9525">
              <a:noFill/>
              <a:miter lim="800000"/>
              <a:headEnd/>
              <a:tailEnd/>
            </a:ln>
          </p:spPr>
          <p:txBody>
            <a:bodyPr wrap="none">
              <a:spAutoFit/>
            </a:bodyPr>
            <a:lstStyle/>
            <a:p>
              <a:r>
                <a:rPr lang="en-US" sz="3200" dirty="0">
                  <a:solidFill>
                    <a:schemeClr val="accent2"/>
                  </a:solidFill>
                </a:rPr>
                <a:t>B</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5892" name="Rectangle 36"/>
          <p:cNvSpPr>
            <a:spLocks noGrp="1" noChangeArrowheads="1"/>
          </p:cNvSpPr>
          <p:nvPr>
            <p:ph type="title"/>
          </p:nvPr>
        </p:nvSpPr>
        <p:spPr>
          <a:xfrm>
            <a:off x="479425" y="0"/>
            <a:ext cx="8281988" cy="838200"/>
          </a:xfrm>
          <a:noFill/>
          <a:ln/>
        </p:spPr>
        <p:txBody>
          <a:bodyPr/>
          <a:lstStyle/>
          <a:p>
            <a:pPr>
              <a:lnSpc>
                <a:spcPct val="90000"/>
              </a:lnSpc>
            </a:pPr>
            <a:r>
              <a:rPr lang="en-US" sz="2800" i="1" dirty="0"/>
              <a:t>Question 223.41.6</a:t>
            </a:r>
            <a:endParaRPr lang="en-US" sz="2800" dirty="0">
              <a:solidFill>
                <a:schemeClr val="accent2"/>
              </a:solidFill>
            </a:endParaRPr>
          </a:p>
        </p:txBody>
      </p:sp>
      <p:sp>
        <p:nvSpPr>
          <p:cNvPr id="1785859" name="Rectangle 3"/>
          <p:cNvSpPr>
            <a:spLocks noGrp="1" noChangeArrowheads="1"/>
          </p:cNvSpPr>
          <p:nvPr>
            <p:ph idx="1"/>
          </p:nvPr>
        </p:nvSpPr>
        <p:spPr>
          <a:xfrm>
            <a:off x="196850" y="788988"/>
            <a:ext cx="3581400" cy="1793875"/>
          </a:xfrm>
          <a:noFill/>
          <a:ln/>
        </p:spPr>
        <p:txBody>
          <a:bodyPr>
            <a:normAutofit fontScale="70000" lnSpcReduction="20000"/>
          </a:bodyPr>
          <a:lstStyle/>
          <a:p>
            <a:pPr marL="401638" indent="-401638">
              <a:lnSpc>
                <a:spcPct val="140000"/>
              </a:lnSpc>
              <a:buFont typeface="Monotype Sorts" pitchFamily="2" charset="2"/>
              <a:buNone/>
            </a:pPr>
            <a:r>
              <a:rPr lang="en-US" sz="2200" b="1">
                <a:effectLst>
                  <a:outerShdw blurRad="38100" dist="38100" dir="2700000" algn="tl">
                    <a:srgbClr val="000000"/>
                  </a:outerShdw>
                </a:effectLst>
              </a:rPr>
              <a:t>	</a:t>
            </a:r>
            <a:r>
              <a:rPr lang="en-US" b="1">
                <a:effectLst>
                  <a:outerShdw blurRad="38100" dist="38100" dir="2700000" algn="tl">
                    <a:srgbClr val="000000"/>
                  </a:outerShdw>
                </a:effectLst>
              </a:rPr>
              <a:t>If there is a current in the loop in the direction shown, the loop will:</a:t>
            </a:r>
            <a:r>
              <a:rPr lang="en-US" b="1">
                <a:solidFill>
                  <a:schemeClr val="accent2"/>
                </a:solidFill>
              </a:rPr>
              <a:t> </a:t>
            </a:r>
            <a:endParaRPr lang="en-US" b="1">
              <a:effectLst>
                <a:outerShdw blurRad="38100" dist="38100" dir="2700000" algn="tl">
                  <a:srgbClr val="000000"/>
                </a:outerShdw>
              </a:effectLst>
            </a:endParaRPr>
          </a:p>
        </p:txBody>
      </p:sp>
      <p:sp>
        <p:nvSpPr>
          <p:cNvPr id="1785860" name="Rectangle 4"/>
          <p:cNvSpPr>
            <a:spLocks noChangeArrowheads="1"/>
          </p:cNvSpPr>
          <p:nvPr/>
        </p:nvSpPr>
        <p:spPr bwMode="auto">
          <a:xfrm>
            <a:off x="4876800" y="695325"/>
            <a:ext cx="4267200" cy="1924050"/>
          </a:xfrm>
          <a:prstGeom prst="rect">
            <a:avLst/>
          </a:prstGeom>
          <a:noFill/>
          <a:ln w="9525">
            <a:noFill/>
            <a:miter lim="800000"/>
            <a:headEnd/>
            <a:tailEnd/>
          </a:ln>
          <a:effectLst/>
        </p:spPr>
        <p:txBody>
          <a:bodyPr lIns="92075" tIns="46038" rIns="92075" bIns="46038">
            <a:spAutoFit/>
          </a:bodyPr>
          <a:lstStyle/>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1)   move up</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2)   move down</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3)   rotate clockwise</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4)   rotate counterclockwise</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5)   both rotate and move</a:t>
            </a:r>
          </a:p>
        </p:txBody>
      </p:sp>
      <p:grpSp>
        <p:nvGrpSpPr>
          <p:cNvPr id="2" name="Group 5"/>
          <p:cNvGrpSpPr>
            <a:grpSpLocks/>
          </p:cNvGrpSpPr>
          <p:nvPr/>
        </p:nvGrpSpPr>
        <p:grpSpPr bwMode="auto">
          <a:xfrm>
            <a:off x="5432425" y="3454400"/>
            <a:ext cx="2254250" cy="2419350"/>
            <a:chOff x="2124" y="622"/>
            <a:chExt cx="1420" cy="1524"/>
          </a:xfrm>
        </p:grpSpPr>
        <p:sp>
          <p:nvSpPr>
            <p:cNvPr id="1785862" name="Line 6"/>
            <p:cNvSpPr>
              <a:spLocks noChangeShapeType="1"/>
            </p:cNvSpPr>
            <p:nvPr/>
          </p:nvSpPr>
          <p:spPr bwMode="auto">
            <a:xfrm flipH="1">
              <a:off x="2814" y="794"/>
              <a:ext cx="58" cy="74"/>
            </a:xfrm>
            <a:prstGeom prst="line">
              <a:avLst/>
            </a:prstGeom>
            <a:noFill/>
            <a:ln w="38100">
              <a:solidFill>
                <a:schemeClr val="tx2"/>
              </a:solidFill>
              <a:round/>
              <a:headEnd/>
              <a:tailEnd type="triangle" w="lg" len="med"/>
            </a:ln>
            <a:effectLst/>
          </p:spPr>
          <p:txBody>
            <a:bodyPr wrap="none" anchor="ctr"/>
            <a:lstStyle/>
            <a:p>
              <a:endParaRPr lang="en-US"/>
            </a:p>
          </p:txBody>
        </p:sp>
        <p:sp>
          <p:nvSpPr>
            <p:cNvPr id="1785863" name="Text Box 7"/>
            <p:cNvSpPr txBox="1">
              <a:spLocks noChangeArrowheads="1"/>
            </p:cNvSpPr>
            <p:nvPr/>
          </p:nvSpPr>
          <p:spPr bwMode="auto">
            <a:xfrm>
              <a:off x="2354" y="921"/>
              <a:ext cx="246" cy="250"/>
            </a:xfrm>
            <a:prstGeom prst="rect">
              <a:avLst/>
            </a:prstGeom>
            <a:noFill/>
            <a:ln w="19050">
              <a:noFill/>
              <a:miter lim="800000"/>
              <a:headEnd/>
              <a:tailEnd/>
            </a:ln>
            <a:effectLst/>
          </p:spPr>
          <p:txBody>
            <a:bodyPr wrap="none">
              <a:spAutoFit/>
            </a:bodyPr>
            <a:lstStyle/>
            <a:p>
              <a:r>
                <a:rPr lang="en-US" sz="2000" b="1">
                  <a:latin typeface="Comic Sans MS" pitchFamily="66" charset="0"/>
                </a:rPr>
                <a:t>N</a:t>
              </a:r>
            </a:p>
          </p:txBody>
        </p:sp>
        <p:sp>
          <p:nvSpPr>
            <p:cNvPr id="1785864" name="Arc 8"/>
            <p:cNvSpPr>
              <a:spLocks/>
            </p:cNvSpPr>
            <p:nvPr/>
          </p:nvSpPr>
          <p:spPr bwMode="auto">
            <a:xfrm flipV="1">
              <a:off x="2581" y="1663"/>
              <a:ext cx="535" cy="281"/>
            </a:xfrm>
            <a:custGeom>
              <a:avLst/>
              <a:gdLst>
                <a:gd name="G0" fmla="+- 21600 0 0"/>
                <a:gd name="G1" fmla="+- 21600 0 0"/>
                <a:gd name="G2" fmla="+- 21600 0 0"/>
                <a:gd name="T0" fmla="*/ 13 w 43200"/>
                <a:gd name="T1" fmla="*/ 22344 h 22344"/>
                <a:gd name="T2" fmla="*/ 43200 w 43200"/>
                <a:gd name="T3" fmla="*/ 21600 h 22344"/>
                <a:gd name="T4" fmla="*/ 21600 w 43200"/>
                <a:gd name="T5" fmla="*/ 21600 h 22344"/>
              </a:gdLst>
              <a:ahLst/>
              <a:cxnLst>
                <a:cxn ang="0">
                  <a:pos x="T0" y="T1"/>
                </a:cxn>
                <a:cxn ang="0">
                  <a:pos x="T2" y="T3"/>
                </a:cxn>
                <a:cxn ang="0">
                  <a:pos x="T4" y="T5"/>
                </a:cxn>
              </a:cxnLst>
              <a:rect l="0" t="0" r="r" b="b"/>
              <a:pathLst>
                <a:path w="43200" h="22344" fill="none" extrusionOk="0">
                  <a:moveTo>
                    <a:pt x="12" y="22344"/>
                  </a:moveTo>
                  <a:cubicBezTo>
                    <a:pt x="4" y="22096"/>
                    <a:pt x="0" y="21848"/>
                    <a:pt x="0" y="21600"/>
                  </a:cubicBezTo>
                  <a:cubicBezTo>
                    <a:pt x="0" y="9670"/>
                    <a:pt x="9670" y="0"/>
                    <a:pt x="21600" y="0"/>
                  </a:cubicBezTo>
                  <a:cubicBezTo>
                    <a:pt x="33529" y="-1"/>
                    <a:pt x="43199" y="9670"/>
                    <a:pt x="43200" y="21599"/>
                  </a:cubicBezTo>
                </a:path>
                <a:path w="43200" h="22344" stroke="0" extrusionOk="0">
                  <a:moveTo>
                    <a:pt x="12" y="22344"/>
                  </a:moveTo>
                  <a:cubicBezTo>
                    <a:pt x="4" y="22096"/>
                    <a:pt x="0" y="21848"/>
                    <a:pt x="0" y="21600"/>
                  </a:cubicBezTo>
                  <a:cubicBezTo>
                    <a:pt x="0" y="9670"/>
                    <a:pt x="9670" y="0"/>
                    <a:pt x="21600" y="0"/>
                  </a:cubicBezTo>
                  <a:cubicBezTo>
                    <a:pt x="33529" y="-1"/>
                    <a:pt x="43199" y="9670"/>
                    <a:pt x="43200" y="21599"/>
                  </a:cubicBezTo>
                  <a:lnTo>
                    <a:pt x="21600" y="21600"/>
                  </a:lnTo>
                  <a:close/>
                </a:path>
              </a:pathLst>
            </a:custGeom>
            <a:solidFill>
              <a:srgbClr val="B2B2B2"/>
            </a:solidFill>
            <a:ln w="28575">
              <a:solidFill>
                <a:schemeClr val="tx1"/>
              </a:solidFill>
              <a:round/>
              <a:headEnd/>
              <a:tailEnd/>
            </a:ln>
            <a:effectLst/>
          </p:spPr>
          <p:txBody>
            <a:bodyPr wrap="none" anchor="ctr"/>
            <a:lstStyle/>
            <a:p>
              <a:endParaRPr lang="en-US"/>
            </a:p>
          </p:txBody>
        </p:sp>
        <p:sp>
          <p:nvSpPr>
            <p:cNvPr id="1785865" name="Arc 9"/>
            <p:cNvSpPr>
              <a:spLocks/>
            </p:cNvSpPr>
            <p:nvPr/>
          </p:nvSpPr>
          <p:spPr bwMode="auto">
            <a:xfrm flipV="1">
              <a:off x="2677" y="1523"/>
              <a:ext cx="421" cy="281"/>
            </a:xfrm>
            <a:custGeom>
              <a:avLst/>
              <a:gdLst>
                <a:gd name="G0" fmla="+- 21600 0 0"/>
                <a:gd name="G1" fmla="+- 21600 0 0"/>
                <a:gd name="G2" fmla="+- 21600 0 0"/>
                <a:gd name="T0" fmla="*/ 13 w 33412"/>
                <a:gd name="T1" fmla="*/ 22344 h 22344"/>
                <a:gd name="T2" fmla="*/ 33412 w 33412"/>
                <a:gd name="T3" fmla="*/ 3516 h 22344"/>
                <a:gd name="T4" fmla="*/ 21600 w 33412"/>
                <a:gd name="T5" fmla="*/ 21600 h 22344"/>
              </a:gdLst>
              <a:ahLst/>
              <a:cxnLst>
                <a:cxn ang="0">
                  <a:pos x="T0" y="T1"/>
                </a:cxn>
                <a:cxn ang="0">
                  <a:pos x="T2" y="T3"/>
                </a:cxn>
                <a:cxn ang="0">
                  <a:pos x="T4" y="T5"/>
                </a:cxn>
              </a:cxnLst>
              <a:rect l="0" t="0" r="r" b="b"/>
              <a:pathLst>
                <a:path w="33412" h="22344" fill="none" extrusionOk="0">
                  <a:moveTo>
                    <a:pt x="12" y="22344"/>
                  </a:moveTo>
                  <a:cubicBezTo>
                    <a:pt x="4" y="22096"/>
                    <a:pt x="0" y="21848"/>
                    <a:pt x="0" y="21600"/>
                  </a:cubicBezTo>
                  <a:cubicBezTo>
                    <a:pt x="0" y="9670"/>
                    <a:pt x="9670" y="0"/>
                    <a:pt x="21600" y="0"/>
                  </a:cubicBezTo>
                  <a:cubicBezTo>
                    <a:pt x="25795" y="-1"/>
                    <a:pt x="29899" y="1221"/>
                    <a:pt x="33412" y="3515"/>
                  </a:cubicBezTo>
                </a:path>
                <a:path w="33412" h="22344" stroke="0" extrusionOk="0">
                  <a:moveTo>
                    <a:pt x="12" y="22344"/>
                  </a:moveTo>
                  <a:cubicBezTo>
                    <a:pt x="4" y="22096"/>
                    <a:pt x="0" y="21848"/>
                    <a:pt x="0" y="21600"/>
                  </a:cubicBezTo>
                  <a:cubicBezTo>
                    <a:pt x="0" y="9670"/>
                    <a:pt x="9670" y="0"/>
                    <a:pt x="21600" y="0"/>
                  </a:cubicBezTo>
                  <a:cubicBezTo>
                    <a:pt x="25795" y="-1"/>
                    <a:pt x="29899" y="1221"/>
                    <a:pt x="33412" y="3515"/>
                  </a:cubicBezTo>
                  <a:lnTo>
                    <a:pt x="21600" y="21600"/>
                  </a:lnTo>
                  <a:close/>
                </a:path>
              </a:pathLst>
            </a:custGeom>
            <a:noFill/>
            <a:ln w="19050">
              <a:solidFill>
                <a:schemeClr val="tx1"/>
              </a:solidFill>
              <a:round/>
              <a:headEnd/>
              <a:tailEnd/>
            </a:ln>
            <a:effectLst/>
          </p:spPr>
          <p:txBody>
            <a:bodyPr wrap="none" anchor="ctr"/>
            <a:lstStyle/>
            <a:p>
              <a:endParaRPr lang="en-US"/>
            </a:p>
          </p:txBody>
        </p:sp>
        <p:sp>
          <p:nvSpPr>
            <p:cNvPr id="1785866" name="Arc 10"/>
            <p:cNvSpPr>
              <a:spLocks/>
            </p:cNvSpPr>
            <p:nvPr/>
          </p:nvSpPr>
          <p:spPr bwMode="auto">
            <a:xfrm flipV="1">
              <a:off x="2377" y="1659"/>
              <a:ext cx="942" cy="487"/>
            </a:xfrm>
            <a:custGeom>
              <a:avLst/>
              <a:gdLst>
                <a:gd name="G0" fmla="+- 21600 0 0"/>
                <a:gd name="G1" fmla="+- 21600 0 0"/>
                <a:gd name="G2" fmla="+- 21600 0 0"/>
                <a:gd name="T0" fmla="*/ 13 w 43200"/>
                <a:gd name="T1" fmla="*/ 22344 h 22344"/>
                <a:gd name="T2" fmla="*/ 43200 w 43200"/>
                <a:gd name="T3" fmla="*/ 21600 h 22344"/>
                <a:gd name="T4" fmla="*/ 21600 w 43200"/>
                <a:gd name="T5" fmla="*/ 21600 h 22344"/>
              </a:gdLst>
              <a:ahLst/>
              <a:cxnLst>
                <a:cxn ang="0">
                  <a:pos x="T0" y="T1"/>
                </a:cxn>
                <a:cxn ang="0">
                  <a:pos x="T2" y="T3"/>
                </a:cxn>
                <a:cxn ang="0">
                  <a:pos x="T4" y="T5"/>
                </a:cxn>
              </a:cxnLst>
              <a:rect l="0" t="0" r="r" b="b"/>
              <a:pathLst>
                <a:path w="43200" h="22344" fill="none" extrusionOk="0">
                  <a:moveTo>
                    <a:pt x="12" y="22344"/>
                  </a:moveTo>
                  <a:cubicBezTo>
                    <a:pt x="4" y="22096"/>
                    <a:pt x="0" y="21848"/>
                    <a:pt x="0" y="21600"/>
                  </a:cubicBezTo>
                  <a:cubicBezTo>
                    <a:pt x="0" y="9670"/>
                    <a:pt x="9670" y="0"/>
                    <a:pt x="21600" y="0"/>
                  </a:cubicBezTo>
                  <a:cubicBezTo>
                    <a:pt x="33529" y="-1"/>
                    <a:pt x="43199" y="9670"/>
                    <a:pt x="43200" y="21599"/>
                  </a:cubicBezTo>
                </a:path>
                <a:path w="43200" h="22344" stroke="0" extrusionOk="0">
                  <a:moveTo>
                    <a:pt x="12" y="22344"/>
                  </a:moveTo>
                  <a:cubicBezTo>
                    <a:pt x="4" y="22096"/>
                    <a:pt x="0" y="21848"/>
                    <a:pt x="0" y="21600"/>
                  </a:cubicBezTo>
                  <a:cubicBezTo>
                    <a:pt x="0" y="9670"/>
                    <a:pt x="9670" y="0"/>
                    <a:pt x="21600" y="0"/>
                  </a:cubicBezTo>
                  <a:cubicBezTo>
                    <a:pt x="33529" y="-1"/>
                    <a:pt x="43199" y="9670"/>
                    <a:pt x="43200" y="21599"/>
                  </a:cubicBezTo>
                  <a:lnTo>
                    <a:pt x="21600" y="21600"/>
                  </a:lnTo>
                  <a:close/>
                </a:path>
              </a:pathLst>
            </a:custGeom>
            <a:noFill/>
            <a:ln w="28575">
              <a:solidFill>
                <a:schemeClr val="tx1"/>
              </a:solidFill>
              <a:round/>
              <a:headEnd/>
              <a:tailEnd/>
            </a:ln>
            <a:effectLst/>
          </p:spPr>
          <p:txBody>
            <a:bodyPr wrap="none" anchor="ctr"/>
            <a:lstStyle/>
            <a:p>
              <a:endParaRPr lang="en-US"/>
            </a:p>
          </p:txBody>
        </p:sp>
        <p:sp>
          <p:nvSpPr>
            <p:cNvPr id="1785867" name="AutoShape 11"/>
            <p:cNvSpPr>
              <a:spLocks noChangeArrowheads="1"/>
            </p:cNvSpPr>
            <p:nvPr/>
          </p:nvSpPr>
          <p:spPr bwMode="auto">
            <a:xfrm>
              <a:off x="2379" y="814"/>
              <a:ext cx="293" cy="120"/>
            </a:xfrm>
            <a:prstGeom prst="parallelogram">
              <a:avLst>
                <a:gd name="adj" fmla="val 77907"/>
              </a:avLst>
            </a:prstGeom>
            <a:solidFill>
              <a:srgbClr val="C0C0C0"/>
            </a:solidFill>
            <a:ln w="28575">
              <a:solidFill>
                <a:schemeClr val="tx1"/>
              </a:solidFill>
              <a:miter lim="800000"/>
              <a:headEnd/>
              <a:tailEnd/>
            </a:ln>
            <a:effectLst/>
          </p:spPr>
          <p:txBody>
            <a:bodyPr wrap="none" anchor="ctr"/>
            <a:lstStyle/>
            <a:p>
              <a:endParaRPr lang="en-US"/>
            </a:p>
          </p:txBody>
        </p:sp>
        <p:sp>
          <p:nvSpPr>
            <p:cNvPr id="1785868" name="Line 12"/>
            <p:cNvSpPr>
              <a:spLocks noChangeShapeType="1"/>
            </p:cNvSpPr>
            <p:nvPr/>
          </p:nvSpPr>
          <p:spPr bwMode="auto">
            <a:xfrm>
              <a:off x="2376" y="938"/>
              <a:ext cx="0" cy="721"/>
            </a:xfrm>
            <a:prstGeom prst="line">
              <a:avLst/>
            </a:prstGeom>
            <a:noFill/>
            <a:ln w="28575">
              <a:solidFill>
                <a:schemeClr val="tx1"/>
              </a:solidFill>
              <a:round/>
              <a:headEnd/>
              <a:tailEnd/>
            </a:ln>
            <a:effectLst/>
          </p:spPr>
          <p:txBody>
            <a:bodyPr wrap="none" anchor="ctr"/>
            <a:lstStyle/>
            <a:p>
              <a:endParaRPr lang="en-US"/>
            </a:p>
          </p:txBody>
        </p:sp>
        <p:sp>
          <p:nvSpPr>
            <p:cNvPr id="1785869" name="Line 13"/>
            <p:cNvSpPr>
              <a:spLocks noChangeShapeType="1"/>
            </p:cNvSpPr>
            <p:nvPr/>
          </p:nvSpPr>
          <p:spPr bwMode="auto">
            <a:xfrm>
              <a:off x="2579" y="941"/>
              <a:ext cx="0" cy="721"/>
            </a:xfrm>
            <a:prstGeom prst="line">
              <a:avLst/>
            </a:prstGeom>
            <a:noFill/>
            <a:ln w="28575">
              <a:solidFill>
                <a:schemeClr val="tx1"/>
              </a:solidFill>
              <a:round/>
              <a:headEnd/>
              <a:tailEnd/>
            </a:ln>
            <a:effectLst/>
          </p:spPr>
          <p:txBody>
            <a:bodyPr wrap="none" anchor="ctr"/>
            <a:lstStyle/>
            <a:p>
              <a:endParaRPr lang="en-US"/>
            </a:p>
          </p:txBody>
        </p:sp>
        <p:sp>
          <p:nvSpPr>
            <p:cNvPr id="1785870" name="Line 14"/>
            <p:cNvSpPr>
              <a:spLocks noChangeShapeType="1"/>
            </p:cNvSpPr>
            <p:nvPr/>
          </p:nvSpPr>
          <p:spPr bwMode="auto">
            <a:xfrm>
              <a:off x="2677" y="817"/>
              <a:ext cx="0" cy="721"/>
            </a:xfrm>
            <a:prstGeom prst="line">
              <a:avLst/>
            </a:prstGeom>
            <a:noFill/>
            <a:ln w="28575">
              <a:solidFill>
                <a:schemeClr val="tx1"/>
              </a:solidFill>
              <a:round/>
              <a:headEnd/>
              <a:tailEnd/>
            </a:ln>
            <a:effectLst/>
          </p:spPr>
          <p:txBody>
            <a:bodyPr wrap="none" anchor="ctr"/>
            <a:lstStyle/>
            <a:p>
              <a:endParaRPr lang="en-US"/>
            </a:p>
          </p:txBody>
        </p:sp>
        <p:sp>
          <p:nvSpPr>
            <p:cNvPr id="1785871" name="Arc 15"/>
            <p:cNvSpPr>
              <a:spLocks/>
            </p:cNvSpPr>
            <p:nvPr/>
          </p:nvSpPr>
          <p:spPr bwMode="auto">
            <a:xfrm flipV="1">
              <a:off x="2947" y="1549"/>
              <a:ext cx="471" cy="349"/>
            </a:xfrm>
            <a:custGeom>
              <a:avLst/>
              <a:gdLst>
                <a:gd name="G0" fmla="+- 0 0 0"/>
                <a:gd name="G1" fmla="+- 16028 0 0"/>
                <a:gd name="G2" fmla="+- 21600 0 0"/>
                <a:gd name="T0" fmla="*/ 14479 w 21600"/>
                <a:gd name="T1" fmla="*/ 0 h 16028"/>
                <a:gd name="T2" fmla="*/ 21600 w 21600"/>
                <a:gd name="T3" fmla="*/ 16028 h 16028"/>
                <a:gd name="T4" fmla="*/ 0 w 21600"/>
                <a:gd name="T5" fmla="*/ 16028 h 16028"/>
              </a:gdLst>
              <a:ahLst/>
              <a:cxnLst>
                <a:cxn ang="0">
                  <a:pos x="T0" y="T1"/>
                </a:cxn>
                <a:cxn ang="0">
                  <a:pos x="T2" y="T3"/>
                </a:cxn>
                <a:cxn ang="0">
                  <a:pos x="T4" y="T5"/>
                </a:cxn>
              </a:cxnLst>
              <a:rect l="0" t="0" r="r" b="b"/>
              <a:pathLst>
                <a:path w="21600" h="16028" fill="none" extrusionOk="0">
                  <a:moveTo>
                    <a:pt x="14479" y="-1"/>
                  </a:moveTo>
                  <a:cubicBezTo>
                    <a:pt x="19012" y="4094"/>
                    <a:pt x="21600" y="9918"/>
                    <a:pt x="21600" y="16028"/>
                  </a:cubicBezTo>
                </a:path>
                <a:path w="21600" h="16028" stroke="0" extrusionOk="0">
                  <a:moveTo>
                    <a:pt x="14479" y="-1"/>
                  </a:moveTo>
                  <a:cubicBezTo>
                    <a:pt x="19012" y="4094"/>
                    <a:pt x="21600" y="9918"/>
                    <a:pt x="21600" y="16028"/>
                  </a:cubicBezTo>
                  <a:lnTo>
                    <a:pt x="0" y="16028"/>
                  </a:lnTo>
                  <a:close/>
                </a:path>
              </a:pathLst>
            </a:custGeom>
            <a:noFill/>
            <a:ln w="28575">
              <a:solidFill>
                <a:schemeClr val="tx1"/>
              </a:solidFill>
              <a:round/>
              <a:headEnd/>
              <a:tailEnd/>
            </a:ln>
            <a:effectLst/>
          </p:spPr>
          <p:txBody>
            <a:bodyPr wrap="none" anchor="ctr"/>
            <a:lstStyle/>
            <a:p>
              <a:endParaRPr lang="en-US"/>
            </a:p>
          </p:txBody>
        </p:sp>
        <p:sp>
          <p:nvSpPr>
            <p:cNvPr id="1785872" name="Freeform 16"/>
            <p:cNvSpPr>
              <a:spLocks/>
            </p:cNvSpPr>
            <p:nvPr/>
          </p:nvSpPr>
          <p:spPr bwMode="auto">
            <a:xfrm>
              <a:off x="2583" y="832"/>
              <a:ext cx="135" cy="852"/>
            </a:xfrm>
            <a:custGeom>
              <a:avLst/>
              <a:gdLst/>
              <a:ahLst/>
              <a:cxnLst>
                <a:cxn ang="0">
                  <a:pos x="0" y="108"/>
                </a:cxn>
                <a:cxn ang="0">
                  <a:pos x="0" y="852"/>
                </a:cxn>
                <a:cxn ang="0">
                  <a:pos x="126" y="852"/>
                </a:cxn>
                <a:cxn ang="0">
                  <a:pos x="105" y="813"/>
                </a:cxn>
                <a:cxn ang="0">
                  <a:pos x="96" y="780"/>
                </a:cxn>
                <a:cxn ang="0">
                  <a:pos x="87" y="735"/>
                </a:cxn>
                <a:cxn ang="0">
                  <a:pos x="81" y="699"/>
                </a:cxn>
                <a:cxn ang="0">
                  <a:pos x="81" y="0"/>
                </a:cxn>
                <a:cxn ang="0">
                  <a:pos x="0" y="108"/>
                </a:cxn>
              </a:cxnLst>
              <a:rect l="0" t="0" r="r" b="b"/>
              <a:pathLst>
                <a:path w="126" h="852">
                  <a:moveTo>
                    <a:pt x="0" y="108"/>
                  </a:moveTo>
                  <a:lnTo>
                    <a:pt x="0" y="852"/>
                  </a:lnTo>
                  <a:lnTo>
                    <a:pt x="126" y="852"/>
                  </a:lnTo>
                  <a:lnTo>
                    <a:pt x="105" y="813"/>
                  </a:lnTo>
                  <a:lnTo>
                    <a:pt x="96" y="780"/>
                  </a:lnTo>
                  <a:lnTo>
                    <a:pt x="87" y="735"/>
                  </a:lnTo>
                  <a:lnTo>
                    <a:pt x="81" y="699"/>
                  </a:lnTo>
                  <a:lnTo>
                    <a:pt x="81" y="0"/>
                  </a:lnTo>
                  <a:lnTo>
                    <a:pt x="0" y="108"/>
                  </a:lnTo>
                  <a:close/>
                </a:path>
              </a:pathLst>
            </a:custGeom>
            <a:solidFill>
              <a:srgbClr val="B2B2B2"/>
            </a:solidFill>
            <a:ln w="28575" cap="flat" cmpd="sng">
              <a:noFill/>
              <a:prstDash val="solid"/>
              <a:round/>
              <a:headEnd type="none" w="med" len="med"/>
              <a:tailEnd type="none" w="med" len="med"/>
            </a:ln>
            <a:effectLst/>
          </p:spPr>
          <p:txBody>
            <a:bodyPr wrap="none" anchor="ctr"/>
            <a:lstStyle/>
            <a:p>
              <a:endParaRPr lang="en-US"/>
            </a:p>
          </p:txBody>
        </p:sp>
        <p:sp>
          <p:nvSpPr>
            <p:cNvPr id="1785873" name="Line 17"/>
            <p:cNvSpPr>
              <a:spLocks noChangeShapeType="1"/>
            </p:cNvSpPr>
            <p:nvPr/>
          </p:nvSpPr>
          <p:spPr bwMode="auto">
            <a:xfrm rot="10800000" flipH="1">
              <a:off x="2788" y="1422"/>
              <a:ext cx="58" cy="74"/>
            </a:xfrm>
            <a:prstGeom prst="line">
              <a:avLst/>
            </a:prstGeom>
            <a:noFill/>
            <a:ln w="38100">
              <a:solidFill>
                <a:schemeClr val="tx2"/>
              </a:solidFill>
              <a:round/>
              <a:headEnd/>
              <a:tailEnd type="triangle" w="lg" len="med"/>
            </a:ln>
            <a:effectLst/>
          </p:spPr>
          <p:txBody>
            <a:bodyPr wrap="none" anchor="ctr"/>
            <a:lstStyle/>
            <a:p>
              <a:endParaRPr lang="en-US"/>
            </a:p>
          </p:txBody>
        </p:sp>
        <p:sp useBgFill="1">
          <p:nvSpPr>
            <p:cNvPr id="1785874" name="Arc 18"/>
            <p:cNvSpPr>
              <a:spLocks/>
            </p:cNvSpPr>
            <p:nvPr/>
          </p:nvSpPr>
          <p:spPr bwMode="auto">
            <a:xfrm flipV="1">
              <a:off x="2677" y="1523"/>
              <a:ext cx="421" cy="281"/>
            </a:xfrm>
            <a:custGeom>
              <a:avLst/>
              <a:gdLst>
                <a:gd name="G0" fmla="+- 21600 0 0"/>
                <a:gd name="G1" fmla="+- 21600 0 0"/>
                <a:gd name="G2" fmla="+- 21600 0 0"/>
                <a:gd name="T0" fmla="*/ 13 w 33412"/>
                <a:gd name="T1" fmla="*/ 22344 h 22344"/>
                <a:gd name="T2" fmla="*/ 33412 w 33412"/>
                <a:gd name="T3" fmla="*/ 3516 h 22344"/>
                <a:gd name="T4" fmla="*/ 21600 w 33412"/>
                <a:gd name="T5" fmla="*/ 21600 h 22344"/>
              </a:gdLst>
              <a:ahLst/>
              <a:cxnLst>
                <a:cxn ang="0">
                  <a:pos x="T0" y="T1"/>
                </a:cxn>
                <a:cxn ang="0">
                  <a:pos x="T2" y="T3"/>
                </a:cxn>
                <a:cxn ang="0">
                  <a:pos x="T4" y="T5"/>
                </a:cxn>
              </a:cxnLst>
              <a:rect l="0" t="0" r="r" b="b"/>
              <a:pathLst>
                <a:path w="33412" h="22344" fill="none" extrusionOk="0">
                  <a:moveTo>
                    <a:pt x="12" y="22344"/>
                  </a:moveTo>
                  <a:cubicBezTo>
                    <a:pt x="4" y="22096"/>
                    <a:pt x="0" y="21848"/>
                    <a:pt x="0" y="21600"/>
                  </a:cubicBezTo>
                  <a:cubicBezTo>
                    <a:pt x="0" y="9670"/>
                    <a:pt x="9670" y="0"/>
                    <a:pt x="21600" y="0"/>
                  </a:cubicBezTo>
                  <a:cubicBezTo>
                    <a:pt x="25795" y="-1"/>
                    <a:pt x="29899" y="1221"/>
                    <a:pt x="33412" y="3515"/>
                  </a:cubicBezTo>
                </a:path>
                <a:path w="33412" h="22344" stroke="0" extrusionOk="0">
                  <a:moveTo>
                    <a:pt x="12" y="22344"/>
                  </a:moveTo>
                  <a:cubicBezTo>
                    <a:pt x="4" y="22096"/>
                    <a:pt x="0" y="21848"/>
                    <a:pt x="0" y="21600"/>
                  </a:cubicBezTo>
                  <a:cubicBezTo>
                    <a:pt x="0" y="9670"/>
                    <a:pt x="9670" y="0"/>
                    <a:pt x="21600" y="0"/>
                  </a:cubicBezTo>
                  <a:cubicBezTo>
                    <a:pt x="25795" y="-1"/>
                    <a:pt x="29899" y="1221"/>
                    <a:pt x="33412" y="3515"/>
                  </a:cubicBezTo>
                  <a:lnTo>
                    <a:pt x="21600" y="21600"/>
                  </a:lnTo>
                  <a:close/>
                </a:path>
              </a:pathLst>
            </a:custGeom>
            <a:ln w="28575">
              <a:solidFill>
                <a:schemeClr val="tx1"/>
              </a:solidFill>
              <a:round/>
              <a:headEnd/>
              <a:tailEnd/>
            </a:ln>
            <a:effectLst/>
          </p:spPr>
          <p:txBody>
            <a:bodyPr wrap="none" anchor="ctr"/>
            <a:lstStyle/>
            <a:p>
              <a:endParaRPr lang="en-US"/>
            </a:p>
          </p:txBody>
        </p:sp>
        <p:sp useBgFill="1">
          <p:nvSpPr>
            <p:cNvPr id="1785875" name="Freeform 19"/>
            <p:cNvSpPr>
              <a:spLocks/>
            </p:cNvSpPr>
            <p:nvPr/>
          </p:nvSpPr>
          <p:spPr bwMode="auto">
            <a:xfrm>
              <a:off x="3021" y="1657"/>
              <a:ext cx="90" cy="110"/>
            </a:xfrm>
            <a:custGeom>
              <a:avLst/>
              <a:gdLst/>
              <a:ahLst/>
              <a:cxnLst>
                <a:cxn ang="0">
                  <a:pos x="90" y="0"/>
                </a:cxn>
                <a:cxn ang="0">
                  <a:pos x="90" y="29"/>
                </a:cxn>
                <a:cxn ang="0">
                  <a:pos x="87" y="56"/>
                </a:cxn>
                <a:cxn ang="0">
                  <a:pos x="78" y="81"/>
                </a:cxn>
                <a:cxn ang="0">
                  <a:pos x="72" y="102"/>
                </a:cxn>
                <a:cxn ang="0">
                  <a:pos x="60" y="110"/>
                </a:cxn>
                <a:cxn ang="0">
                  <a:pos x="0" y="9"/>
                </a:cxn>
                <a:cxn ang="0">
                  <a:pos x="90" y="0"/>
                </a:cxn>
              </a:cxnLst>
              <a:rect l="0" t="0" r="r" b="b"/>
              <a:pathLst>
                <a:path w="90" h="110">
                  <a:moveTo>
                    <a:pt x="90" y="0"/>
                  </a:moveTo>
                  <a:lnTo>
                    <a:pt x="90" y="29"/>
                  </a:lnTo>
                  <a:lnTo>
                    <a:pt x="87" y="56"/>
                  </a:lnTo>
                  <a:lnTo>
                    <a:pt x="78" y="81"/>
                  </a:lnTo>
                  <a:lnTo>
                    <a:pt x="72" y="102"/>
                  </a:lnTo>
                  <a:lnTo>
                    <a:pt x="60" y="110"/>
                  </a:lnTo>
                  <a:lnTo>
                    <a:pt x="0" y="9"/>
                  </a:lnTo>
                  <a:lnTo>
                    <a:pt x="90" y="0"/>
                  </a:lnTo>
                  <a:close/>
                </a:path>
              </a:pathLst>
            </a:custGeom>
            <a:ln w="19050" cap="flat" cmpd="sng">
              <a:noFill/>
              <a:prstDash val="solid"/>
              <a:round/>
              <a:headEnd type="none" w="med" len="med"/>
              <a:tailEnd type="none" w="med" len="med"/>
            </a:ln>
            <a:effectLst/>
          </p:spPr>
          <p:txBody>
            <a:bodyPr wrap="none" anchor="ctr"/>
            <a:lstStyle/>
            <a:p>
              <a:endParaRPr lang="en-US"/>
            </a:p>
          </p:txBody>
        </p:sp>
        <p:sp>
          <p:nvSpPr>
            <p:cNvPr id="1785876" name="AutoShape 20"/>
            <p:cNvSpPr>
              <a:spLocks noChangeArrowheads="1"/>
            </p:cNvSpPr>
            <p:nvPr/>
          </p:nvSpPr>
          <p:spPr bwMode="auto">
            <a:xfrm>
              <a:off x="2124" y="622"/>
              <a:ext cx="1420" cy="1032"/>
            </a:xfrm>
            <a:prstGeom prst="parallelogram">
              <a:avLst>
                <a:gd name="adj" fmla="val 87501"/>
              </a:avLst>
            </a:prstGeom>
            <a:noFill/>
            <a:ln w="38100">
              <a:solidFill>
                <a:schemeClr val="tx2"/>
              </a:solidFill>
              <a:miter lim="800000"/>
              <a:headEnd/>
              <a:tailEnd/>
            </a:ln>
            <a:effectLst/>
          </p:spPr>
          <p:txBody>
            <a:bodyPr wrap="none" anchor="ctr"/>
            <a:lstStyle/>
            <a:p>
              <a:endParaRPr lang="en-US"/>
            </a:p>
          </p:txBody>
        </p:sp>
        <p:sp>
          <p:nvSpPr>
            <p:cNvPr id="1785877" name="Line 21"/>
            <p:cNvSpPr>
              <a:spLocks noChangeShapeType="1"/>
            </p:cNvSpPr>
            <p:nvPr/>
          </p:nvSpPr>
          <p:spPr bwMode="auto">
            <a:xfrm>
              <a:off x="3321" y="968"/>
              <a:ext cx="0" cy="721"/>
            </a:xfrm>
            <a:prstGeom prst="line">
              <a:avLst/>
            </a:prstGeom>
            <a:noFill/>
            <a:ln w="28575">
              <a:solidFill>
                <a:schemeClr val="tx1"/>
              </a:solidFill>
              <a:round/>
              <a:headEnd/>
              <a:tailEnd/>
            </a:ln>
            <a:effectLst/>
          </p:spPr>
          <p:txBody>
            <a:bodyPr wrap="none" anchor="ctr"/>
            <a:lstStyle/>
            <a:p>
              <a:endParaRPr lang="en-US"/>
            </a:p>
          </p:txBody>
        </p:sp>
        <p:sp>
          <p:nvSpPr>
            <p:cNvPr id="1785878" name="Line 22"/>
            <p:cNvSpPr>
              <a:spLocks noChangeShapeType="1"/>
            </p:cNvSpPr>
            <p:nvPr/>
          </p:nvSpPr>
          <p:spPr bwMode="auto">
            <a:xfrm>
              <a:off x="3418" y="837"/>
              <a:ext cx="0" cy="721"/>
            </a:xfrm>
            <a:prstGeom prst="line">
              <a:avLst/>
            </a:prstGeom>
            <a:noFill/>
            <a:ln w="28575">
              <a:solidFill>
                <a:schemeClr val="tx1"/>
              </a:solidFill>
              <a:round/>
              <a:headEnd/>
              <a:tailEnd/>
            </a:ln>
            <a:effectLst/>
          </p:spPr>
          <p:txBody>
            <a:bodyPr wrap="none" anchor="ctr"/>
            <a:lstStyle/>
            <a:p>
              <a:endParaRPr lang="en-US"/>
            </a:p>
          </p:txBody>
        </p:sp>
        <p:sp>
          <p:nvSpPr>
            <p:cNvPr id="1785879" name="Line 23"/>
            <p:cNvSpPr>
              <a:spLocks noChangeShapeType="1"/>
            </p:cNvSpPr>
            <p:nvPr/>
          </p:nvSpPr>
          <p:spPr bwMode="auto">
            <a:xfrm>
              <a:off x="3117" y="964"/>
              <a:ext cx="0" cy="721"/>
            </a:xfrm>
            <a:prstGeom prst="line">
              <a:avLst/>
            </a:prstGeom>
            <a:noFill/>
            <a:ln w="28575">
              <a:solidFill>
                <a:schemeClr val="tx1"/>
              </a:solidFill>
              <a:round/>
              <a:headEnd/>
              <a:tailEnd/>
            </a:ln>
            <a:effectLst/>
          </p:spPr>
          <p:txBody>
            <a:bodyPr wrap="none" anchor="ctr"/>
            <a:lstStyle/>
            <a:p>
              <a:endParaRPr lang="en-US"/>
            </a:p>
          </p:txBody>
        </p:sp>
        <p:sp>
          <p:nvSpPr>
            <p:cNvPr id="1785880" name="AutoShape 24"/>
            <p:cNvSpPr>
              <a:spLocks noChangeArrowheads="1"/>
            </p:cNvSpPr>
            <p:nvPr/>
          </p:nvSpPr>
          <p:spPr bwMode="auto">
            <a:xfrm>
              <a:off x="3121" y="841"/>
              <a:ext cx="293" cy="120"/>
            </a:xfrm>
            <a:prstGeom prst="parallelogram">
              <a:avLst>
                <a:gd name="adj" fmla="val 77907"/>
              </a:avLst>
            </a:prstGeom>
            <a:solidFill>
              <a:srgbClr val="C0C0C0"/>
            </a:solidFill>
            <a:ln w="28575">
              <a:solidFill>
                <a:schemeClr val="tx1"/>
              </a:solidFill>
              <a:miter lim="800000"/>
              <a:headEnd/>
              <a:tailEnd/>
            </a:ln>
            <a:effectLst/>
          </p:spPr>
          <p:txBody>
            <a:bodyPr wrap="none" anchor="ctr"/>
            <a:lstStyle/>
            <a:p>
              <a:endParaRPr lang="en-US"/>
            </a:p>
          </p:txBody>
        </p:sp>
        <p:sp>
          <p:nvSpPr>
            <p:cNvPr id="1785881" name="Rectangle 25"/>
            <p:cNvSpPr>
              <a:spLocks noChangeArrowheads="1"/>
            </p:cNvSpPr>
            <p:nvPr/>
          </p:nvSpPr>
          <p:spPr bwMode="white">
            <a:xfrm>
              <a:off x="3128" y="972"/>
              <a:ext cx="170" cy="690"/>
            </a:xfrm>
            <a:prstGeom prst="rect">
              <a:avLst/>
            </a:prstGeom>
            <a:noFill/>
            <a:ln w="19050">
              <a:noFill/>
              <a:miter lim="800000"/>
              <a:headEnd/>
              <a:tailEnd/>
            </a:ln>
            <a:effectLst/>
          </p:spPr>
          <p:txBody>
            <a:bodyPr wrap="none" anchor="ctr"/>
            <a:lstStyle/>
            <a:p>
              <a:endParaRPr lang="en-US"/>
            </a:p>
          </p:txBody>
        </p:sp>
        <p:sp>
          <p:nvSpPr>
            <p:cNvPr id="1785882" name="Rectangle 26"/>
            <p:cNvSpPr>
              <a:spLocks noChangeArrowheads="1"/>
            </p:cNvSpPr>
            <p:nvPr/>
          </p:nvSpPr>
          <p:spPr bwMode="auto">
            <a:xfrm>
              <a:off x="3126" y="969"/>
              <a:ext cx="189" cy="213"/>
            </a:xfrm>
            <a:prstGeom prst="rect">
              <a:avLst/>
            </a:prstGeom>
            <a:solidFill>
              <a:schemeClr val="bg1"/>
            </a:solidFill>
            <a:ln w="9525">
              <a:noFill/>
              <a:miter lim="800000"/>
              <a:headEnd/>
              <a:tailEnd/>
            </a:ln>
            <a:effectLst/>
          </p:spPr>
          <p:txBody>
            <a:bodyPr wrap="none" anchor="ctr">
              <a:spAutoFit/>
            </a:bodyPr>
            <a:lstStyle/>
            <a:p>
              <a:endParaRPr lang="en-US"/>
            </a:p>
          </p:txBody>
        </p:sp>
        <p:sp>
          <p:nvSpPr>
            <p:cNvPr id="1785883" name="Text Box 27"/>
            <p:cNvSpPr txBox="1">
              <a:spLocks noChangeArrowheads="1"/>
            </p:cNvSpPr>
            <p:nvPr/>
          </p:nvSpPr>
          <p:spPr bwMode="auto">
            <a:xfrm>
              <a:off x="3101" y="957"/>
              <a:ext cx="227" cy="250"/>
            </a:xfrm>
            <a:prstGeom prst="rect">
              <a:avLst/>
            </a:prstGeom>
            <a:noFill/>
            <a:ln w="19050">
              <a:noFill/>
              <a:miter lim="800000"/>
              <a:headEnd/>
              <a:tailEnd/>
            </a:ln>
            <a:effectLst/>
          </p:spPr>
          <p:txBody>
            <a:bodyPr wrap="none">
              <a:spAutoFit/>
            </a:bodyPr>
            <a:lstStyle/>
            <a:p>
              <a:r>
                <a:rPr lang="en-US" sz="2000" b="1">
                  <a:latin typeface="Comic Sans MS" pitchFamily="66" charset="0"/>
                </a:rPr>
                <a:t>S</a:t>
              </a:r>
            </a:p>
          </p:txBody>
        </p:sp>
      </p:grpSp>
      <p:grpSp>
        <p:nvGrpSpPr>
          <p:cNvPr id="3" name="Group 28"/>
          <p:cNvGrpSpPr>
            <a:grpSpLocks/>
          </p:cNvGrpSpPr>
          <p:nvPr/>
        </p:nvGrpSpPr>
        <p:grpSpPr bwMode="auto">
          <a:xfrm>
            <a:off x="696913" y="4067175"/>
            <a:ext cx="3286125" cy="1895475"/>
            <a:chOff x="1227" y="2251"/>
            <a:chExt cx="2070" cy="1194"/>
          </a:xfrm>
        </p:grpSpPr>
        <p:graphicFrame>
          <p:nvGraphicFramePr>
            <p:cNvPr id="1785885" name="Object 29"/>
            <p:cNvGraphicFramePr>
              <a:graphicFrameLocks noChangeAspect="1"/>
            </p:cNvGraphicFramePr>
            <p:nvPr/>
          </p:nvGraphicFramePr>
          <p:xfrm>
            <a:off x="1227" y="2251"/>
            <a:ext cx="2070" cy="1194"/>
          </p:xfrm>
          <a:graphic>
            <a:graphicData uri="http://schemas.openxmlformats.org/presentationml/2006/ole">
              <mc:AlternateContent xmlns:mc="http://schemas.openxmlformats.org/markup-compatibility/2006">
                <mc:Choice xmlns:v="urn:schemas-microsoft-com:vml" Requires="v">
                  <p:oleObj name="Photo Editor Photo" r:id="rId3" imgW="3019048" imgH="1895238" progId="">
                    <p:embed/>
                  </p:oleObj>
                </mc:Choice>
                <mc:Fallback>
                  <p:oleObj name="Photo Editor Photo" r:id="rId3" imgW="3019048" imgH="1895238" progId="">
                    <p:embed/>
                    <p:pic>
                      <p:nvPicPr>
                        <p:cNvPr id="1785885"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7" y="2251"/>
                          <a:ext cx="2070" cy="11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30"/>
            <p:cNvGrpSpPr>
              <a:grpSpLocks/>
            </p:cNvGrpSpPr>
            <p:nvPr/>
          </p:nvGrpSpPr>
          <p:grpSpPr bwMode="auto">
            <a:xfrm>
              <a:off x="1725" y="2719"/>
              <a:ext cx="1110" cy="255"/>
              <a:chOff x="1323" y="3213"/>
              <a:chExt cx="1110" cy="255"/>
            </a:xfrm>
          </p:grpSpPr>
          <p:sp>
            <p:nvSpPr>
              <p:cNvPr id="1785887" name="Rectangle 31"/>
              <p:cNvSpPr>
                <a:spLocks noChangeArrowheads="1"/>
              </p:cNvSpPr>
              <p:nvPr/>
            </p:nvSpPr>
            <p:spPr bwMode="auto">
              <a:xfrm>
                <a:off x="1323" y="3229"/>
                <a:ext cx="1110" cy="225"/>
              </a:xfrm>
              <a:prstGeom prst="rect">
                <a:avLst/>
              </a:prstGeom>
              <a:solidFill>
                <a:srgbClr val="009688"/>
              </a:solidFill>
              <a:ln w="23813">
                <a:solidFill>
                  <a:srgbClr val="000000"/>
                </a:solidFill>
                <a:miter lim="800000"/>
                <a:headEnd/>
                <a:tailEnd/>
              </a:ln>
            </p:spPr>
            <p:txBody>
              <a:bodyPr/>
              <a:lstStyle/>
              <a:p>
                <a:endParaRPr lang="en-US"/>
              </a:p>
            </p:txBody>
          </p:sp>
          <p:grpSp>
            <p:nvGrpSpPr>
              <p:cNvPr id="5" name="Group 32"/>
              <p:cNvGrpSpPr>
                <a:grpSpLocks/>
              </p:cNvGrpSpPr>
              <p:nvPr/>
            </p:nvGrpSpPr>
            <p:grpSpPr bwMode="auto">
              <a:xfrm>
                <a:off x="1349" y="3213"/>
                <a:ext cx="1053" cy="255"/>
                <a:chOff x="1106" y="3079"/>
                <a:chExt cx="1213" cy="214"/>
              </a:xfrm>
            </p:grpSpPr>
            <p:sp>
              <p:nvSpPr>
                <p:cNvPr id="1785889" name="Rectangle 33"/>
                <p:cNvSpPr>
                  <a:spLocks noChangeArrowheads="1"/>
                </p:cNvSpPr>
                <p:nvPr/>
              </p:nvSpPr>
              <p:spPr bwMode="auto">
                <a:xfrm>
                  <a:off x="2159" y="3079"/>
                  <a:ext cx="160" cy="214"/>
                </a:xfrm>
                <a:prstGeom prst="rect">
                  <a:avLst/>
                </a:prstGeom>
                <a:noFill/>
                <a:ln w="9525">
                  <a:noFill/>
                  <a:miter lim="800000"/>
                  <a:headEnd/>
                  <a:tailEnd/>
                </a:ln>
              </p:spPr>
              <p:txBody>
                <a:bodyPr wrap="none" lIns="0" tIns="0" rIns="0" bIns="0">
                  <a:spAutoFit/>
                </a:bodyPr>
                <a:lstStyle/>
                <a:p>
                  <a:pPr algn="ctr">
                    <a:lnSpc>
                      <a:spcPct val="111000"/>
                    </a:lnSpc>
                  </a:pPr>
                  <a:r>
                    <a:rPr lang="en-US" b="1">
                      <a:solidFill>
                        <a:srgbClr val="000000"/>
                      </a:solidFill>
                      <a:latin typeface="Helvetica" charset="0"/>
                    </a:rPr>
                    <a:t>N</a:t>
                  </a:r>
                  <a:endParaRPr lang="en-US" sz="2000" b="1"/>
                </a:p>
              </p:txBody>
            </p:sp>
            <p:sp>
              <p:nvSpPr>
                <p:cNvPr id="1785890" name="Rectangle 34"/>
                <p:cNvSpPr>
                  <a:spLocks noChangeArrowheads="1"/>
                </p:cNvSpPr>
                <p:nvPr/>
              </p:nvSpPr>
              <p:spPr bwMode="auto">
                <a:xfrm>
                  <a:off x="1106" y="3079"/>
                  <a:ext cx="148" cy="214"/>
                </a:xfrm>
                <a:prstGeom prst="rect">
                  <a:avLst/>
                </a:prstGeom>
                <a:noFill/>
                <a:ln w="9525">
                  <a:noFill/>
                  <a:miter lim="800000"/>
                  <a:headEnd/>
                  <a:tailEnd/>
                </a:ln>
              </p:spPr>
              <p:txBody>
                <a:bodyPr wrap="none" lIns="0" tIns="0" rIns="0" bIns="0">
                  <a:spAutoFit/>
                </a:bodyPr>
                <a:lstStyle/>
                <a:p>
                  <a:pPr algn="ctr">
                    <a:lnSpc>
                      <a:spcPct val="111000"/>
                    </a:lnSpc>
                  </a:pPr>
                  <a:r>
                    <a:rPr lang="en-US" b="1">
                      <a:solidFill>
                        <a:srgbClr val="000000"/>
                      </a:solidFill>
                      <a:latin typeface="Helvetica" charset="0"/>
                    </a:rPr>
                    <a:t>S</a:t>
                  </a:r>
                  <a:endParaRPr lang="en-US" sz="2000" b="1"/>
                </a:p>
              </p:txBody>
            </p:sp>
          </p:grpSp>
        </p:grpSp>
      </p:grpSp>
      <p:sp>
        <p:nvSpPr>
          <p:cNvPr id="1785891" name="Text Box 35"/>
          <p:cNvSpPr txBox="1">
            <a:spLocks noChangeArrowheads="1"/>
          </p:cNvSpPr>
          <p:nvPr/>
        </p:nvSpPr>
        <p:spPr bwMode="auto">
          <a:xfrm>
            <a:off x="1114425" y="3340100"/>
            <a:ext cx="2254250" cy="641350"/>
          </a:xfrm>
          <a:prstGeom prst="rect">
            <a:avLst/>
          </a:prstGeom>
          <a:solidFill>
            <a:srgbClr val="808080"/>
          </a:solidFill>
          <a:ln w="9525">
            <a:noFill/>
            <a:miter lim="800000"/>
            <a:headEnd type="none" w="sm" len="sm"/>
            <a:tailEnd type="none" w="sm" len="sm"/>
          </a:ln>
          <a:effectLst/>
        </p:spPr>
        <p:txBody>
          <a:bodyPr wrap="none">
            <a:spAutoFit/>
          </a:bodyPr>
          <a:lstStyle/>
          <a:p>
            <a:pPr algn="ctr"/>
            <a:r>
              <a:rPr lang="en-US" sz="1800" b="1">
                <a:effectLst>
                  <a:outerShdw blurRad="38100" dist="38100" dir="2700000" algn="tl">
                    <a:srgbClr val="000000"/>
                  </a:outerShdw>
                </a:effectLst>
              </a:rPr>
              <a:t>B field out of North</a:t>
            </a:r>
          </a:p>
          <a:p>
            <a:pPr algn="ctr"/>
            <a:r>
              <a:rPr lang="en-US" sz="1800" b="1">
                <a:effectLst>
                  <a:outerShdw blurRad="38100" dist="38100" dir="2700000" algn="tl">
                    <a:srgbClr val="000000"/>
                  </a:outerShdw>
                </a:effectLst>
              </a:rPr>
              <a:t>B field into South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7906" name="AutoShape 2"/>
          <p:cNvSpPr>
            <a:spLocks noChangeArrowheads="1"/>
          </p:cNvSpPr>
          <p:nvPr/>
        </p:nvSpPr>
        <p:spPr bwMode="auto">
          <a:xfrm>
            <a:off x="0" y="3013075"/>
            <a:ext cx="5237163" cy="3011488"/>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787907" name="Rectangle 3"/>
          <p:cNvSpPr>
            <a:spLocks noChangeArrowheads="1"/>
          </p:cNvSpPr>
          <p:nvPr/>
        </p:nvSpPr>
        <p:spPr bwMode="auto">
          <a:xfrm>
            <a:off x="0" y="3006725"/>
            <a:ext cx="5175250" cy="2908300"/>
          </a:xfrm>
          <a:prstGeom prst="rect">
            <a:avLst/>
          </a:prstGeom>
          <a:noFill/>
          <a:ln w="9525">
            <a:noFill/>
            <a:miter lim="800000"/>
            <a:headEnd/>
            <a:tailEnd/>
          </a:ln>
          <a:effectLst/>
        </p:spPr>
        <p:txBody>
          <a:bodyPr lIns="92075" tIns="46038" rIns="92075" bIns="46038">
            <a:spAutoFit/>
          </a:bodyPr>
          <a:lstStyle/>
          <a:p>
            <a:pPr marL="285750" indent="-285750">
              <a:lnSpc>
                <a:spcPct val="130000"/>
              </a:lnSpc>
              <a:spcBef>
                <a:spcPct val="50000"/>
              </a:spcBef>
            </a:pPr>
            <a:r>
              <a:rPr lang="en-US" sz="2200" b="1">
                <a:solidFill>
                  <a:schemeClr val="bg2"/>
                </a:solidFill>
              </a:rPr>
              <a:t>	</a:t>
            </a:r>
            <a:r>
              <a:rPr lang="en-US" sz="2000" b="1">
                <a:solidFill>
                  <a:schemeClr val="bg2"/>
                </a:solidFill>
              </a:rPr>
              <a:t>Look at the North Pole:  here the magnetic field points to the </a:t>
            </a:r>
            <a:r>
              <a:rPr lang="en-US" sz="2000" b="1" i="1">
                <a:solidFill>
                  <a:srgbClr val="FF0000"/>
                </a:solidFill>
                <a:effectLst>
                  <a:outerShdw blurRad="38100" dist="38100" dir="2700000" algn="tl">
                    <a:srgbClr val="000000"/>
                  </a:outerShdw>
                </a:effectLst>
              </a:rPr>
              <a:t>right</a:t>
            </a:r>
            <a:r>
              <a:rPr lang="en-US" sz="2000" b="1" i="1">
                <a:solidFill>
                  <a:srgbClr val="990000"/>
                </a:solidFill>
              </a:rPr>
              <a:t> </a:t>
            </a:r>
            <a:r>
              <a:rPr lang="en-US" sz="2000" b="1">
                <a:solidFill>
                  <a:schemeClr val="bg2"/>
                </a:solidFill>
              </a:rPr>
              <a:t>and the current points </a:t>
            </a:r>
            <a:r>
              <a:rPr lang="en-US" sz="2000" b="1" i="1">
                <a:solidFill>
                  <a:srgbClr val="FF0000"/>
                </a:solidFill>
                <a:effectLst>
                  <a:outerShdw blurRad="38100" dist="38100" dir="2700000" algn="tl">
                    <a:srgbClr val="000000"/>
                  </a:outerShdw>
                </a:effectLst>
              </a:rPr>
              <a:t>out of the page</a:t>
            </a:r>
            <a:r>
              <a:rPr lang="en-US" sz="2000" b="1">
                <a:solidFill>
                  <a:schemeClr val="bg2"/>
                </a:solidFill>
              </a:rPr>
              <a:t>.  The right-hand rule says that the force must point</a:t>
            </a:r>
            <a:r>
              <a:rPr lang="en-US" sz="2000" b="1" i="1">
                <a:solidFill>
                  <a:srgbClr val="990000"/>
                </a:solidFill>
              </a:rPr>
              <a:t> </a:t>
            </a:r>
            <a:r>
              <a:rPr lang="en-US" sz="2000" b="1" i="1">
                <a:solidFill>
                  <a:srgbClr val="0000FF"/>
                </a:solidFill>
                <a:effectLst>
                  <a:outerShdw blurRad="38100" dist="38100" dir="2700000" algn="tl">
                    <a:srgbClr val="000000"/>
                  </a:outerShdw>
                </a:effectLst>
              </a:rPr>
              <a:t>up</a:t>
            </a:r>
            <a:r>
              <a:rPr lang="en-US" sz="2000" b="1">
                <a:solidFill>
                  <a:schemeClr val="bg2"/>
                </a:solidFill>
              </a:rPr>
              <a:t>.   At the south pole, the same logic leads to a </a:t>
            </a:r>
            <a:r>
              <a:rPr lang="en-US" sz="2000" b="1" i="1">
                <a:solidFill>
                  <a:srgbClr val="0000FF"/>
                </a:solidFill>
                <a:effectLst>
                  <a:outerShdw blurRad="38100" dist="38100" dir="2700000" algn="tl">
                    <a:srgbClr val="000000"/>
                  </a:outerShdw>
                </a:effectLst>
              </a:rPr>
              <a:t>downward</a:t>
            </a:r>
            <a:r>
              <a:rPr lang="en-US" sz="2000" b="1">
                <a:solidFill>
                  <a:schemeClr val="bg2"/>
                </a:solidFill>
              </a:rPr>
              <a:t> force.  Thus the loop rotates </a:t>
            </a:r>
            <a:r>
              <a:rPr lang="en-US" sz="2000" b="1" i="1">
                <a:solidFill>
                  <a:schemeClr val="tx2"/>
                </a:solidFill>
                <a:effectLst>
                  <a:outerShdw blurRad="38100" dist="38100" dir="2700000" algn="tl">
                    <a:srgbClr val="000000"/>
                  </a:outerShdw>
                </a:effectLst>
              </a:rPr>
              <a:t>clockwise</a:t>
            </a:r>
            <a:r>
              <a:rPr lang="en-US" sz="2000" b="1">
                <a:solidFill>
                  <a:schemeClr val="bg2"/>
                </a:solidFill>
              </a:rPr>
              <a:t>.</a:t>
            </a:r>
          </a:p>
        </p:txBody>
      </p:sp>
      <p:sp>
        <p:nvSpPr>
          <p:cNvPr id="1787909" name="Oval 5"/>
          <p:cNvSpPr>
            <a:spLocks noChangeArrowheads="1"/>
          </p:cNvSpPr>
          <p:nvPr/>
        </p:nvSpPr>
        <p:spPr bwMode="auto">
          <a:xfrm>
            <a:off x="4564063" y="1387475"/>
            <a:ext cx="3641725" cy="527050"/>
          </a:xfrm>
          <a:prstGeom prst="ellipse">
            <a:avLst/>
          </a:prstGeom>
          <a:noFill/>
          <a:ln w="38100">
            <a:solidFill>
              <a:schemeClr val="accent1"/>
            </a:solidFill>
            <a:round/>
            <a:headEnd/>
            <a:tailEnd/>
          </a:ln>
          <a:effectLst/>
        </p:spPr>
        <p:txBody>
          <a:bodyPr anchor="ctr">
            <a:spAutoFit/>
          </a:bodyPr>
          <a:lstStyle/>
          <a:p>
            <a:endParaRPr lang="en-US"/>
          </a:p>
        </p:txBody>
      </p:sp>
      <p:grpSp>
        <p:nvGrpSpPr>
          <p:cNvPr id="2" name="Group 6"/>
          <p:cNvGrpSpPr>
            <a:grpSpLocks/>
          </p:cNvGrpSpPr>
          <p:nvPr/>
        </p:nvGrpSpPr>
        <p:grpSpPr bwMode="auto">
          <a:xfrm>
            <a:off x="6008688" y="3394075"/>
            <a:ext cx="2254250" cy="2419350"/>
            <a:chOff x="2124" y="622"/>
            <a:chExt cx="1420" cy="1524"/>
          </a:xfrm>
        </p:grpSpPr>
        <p:sp>
          <p:nvSpPr>
            <p:cNvPr id="1787911" name="Line 7"/>
            <p:cNvSpPr>
              <a:spLocks noChangeShapeType="1"/>
            </p:cNvSpPr>
            <p:nvPr/>
          </p:nvSpPr>
          <p:spPr bwMode="auto">
            <a:xfrm flipH="1">
              <a:off x="2814" y="794"/>
              <a:ext cx="58" cy="74"/>
            </a:xfrm>
            <a:prstGeom prst="line">
              <a:avLst/>
            </a:prstGeom>
            <a:noFill/>
            <a:ln w="38100">
              <a:solidFill>
                <a:schemeClr val="tx2"/>
              </a:solidFill>
              <a:round/>
              <a:headEnd/>
              <a:tailEnd type="triangle" w="lg" len="med"/>
            </a:ln>
            <a:effectLst/>
          </p:spPr>
          <p:txBody>
            <a:bodyPr wrap="none" anchor="ctr"/>
            <a:lstStyle/>
            <a:p>
              <a:endParaRPr lang="en-US"/>
            </a:p>
          </p:txBody>
        </p:sp>
        <p:sp>
          <p:nvSpPr>
            <p:cNvPr id="1787912" name="Text Box 8"/>
            <p:cNvSpPr txBox="1">
              <a:spLocks noChangeArrowheads="1"/>
            </p:cNvSpPr>
            <p:nvPr/>
          </p:nvSpPr>
          <p:spPr bwMode="auto">
            <a:xfrm>
              <a:off x="2354" y="921"/>
              <a:ext cx="246" cy="250"/>
            </a:xfrm>
            <a:prstGeom prst="rect">
              <a:avLst/>
            </a:prstGeom>
            <a:noFill/>
            <a:ln w="19050">
              <a:noFill/>
              <a:miter lim="800000"/>
              <a:headEnd/>
              <a:tailEnd/>
            </a:ln>
            <a:effectLst/>
          </p:spPr>
          <p:txBody>
            <a:bodyPr wrap="none">
              <a:spAutoFit/>
            </a:bodyPr>
            <a:lstStyle/>
            <a:p>
              <a:r>
                <a:rPr lang="en-US" sz="2000" b="1">
                  <a:latin typeface="Comic Sans MS" pitchFamily="66" charset="0"/>
                </a:rPr>
                <a:t>N</a:t>
              </a:r>
            </a:p>
          </p:txBody>
        </p:sp>
        <p:sp>
          <p:nvSpPr>
            <p:cNvPr id="1787913" name="Arc 9"/>
            <p:cNvSpPr>
              <a:spLocks/>
            </p:cNvSpPr>
            <p:nvPr/>
          </p:nvSpPr>
          <p:spPr bwMode="auto">
            <a:xfrm flipV="1">
              <a:off x="2581" y="1663"/>
              <a:ext cx="535" cy="281"/>
            </a:xfrm>
            <a:custGeom>
              <a:avLst/>
              <a:gdLst>
                <a:gd name="G0" fmla="+- 21600 0 0"/>
                <a:gd name="G1" fmla="+- 21600 0 0"/>
                <a:gd name="G2" fmla="+- 21600 0 0"/>
                <a:gd name="T0" fmla="*/ 13 w 43200"/>
                <a:gd name="T1" fmla="*/ 22344 h 22344"/>
                <a:gd name="T2" fmla="*/ 43200 w 43200"/>
                <a:gd name="T3" fmla="*/ 21600 h 22344"/>
                <a:gd name="T4" fmla="*/ 21600 w 43200"/>
                <a:gd name="T5" fmla="*/ 21600 h 22344"/>
              </a:gdLst>
              <a:ahLst/>
              <a:cxnLst>
                <a:cxn ang="0">
                  <a:pos x="T0" y="T1"/>
                </a:cxn>
                <a:cxn ang="0">
                  <a:pos x="T2" y="T3"/>
                </a:cxn>
                <a:cxn ang="0">
                  <a:pos x="T4" y="T5"/>
                </a:cxn>
              </a:cxnLst>
              <a:rect l="0" t="0" r="r" b="b"/>
              <a:pathLst>
                <a:path w="43200" h="22344" fill="none" extrusionOk="0">
                  <a:moveTo>
                    <a:pt x="12" y="22344"/>
                  </a:moveTo>
                  <a:cubicBezTo>
                    <a:pt x="4" y="22096"/>
                    <a:pt x="0" y="21848"/>
                    <a:pt x="0" y="21600"/>
                  </a:cubicBezTo>
                  <a:cubicBezTo>
                    <a:pt x="0" y="9670"/>
                    <a:pt x="9670" y="0"/>
                    <a:pt x="21600" y="0"/>
                  </a:cubicBezTo>
                  <a:cubicBezTo>
                    <a:pt x="33529" y="-1"/>
                    <a:pt x="43199" y="9670"/>
                    <a:pt x="43200" y="21599"/>
                  </a:cubicBezTo>
                </a:path>
                <a:path w="43200" h="22344" stroke="0" extrusionOk="0">
                  <a:moveTo>
                    <a:pt x="12" y="22344"/>
                  </a:moveTo>
                  <a:cubicBezTo>
                    <a:pt x="4" y="22096"/>
                    <a:pt x="0" y="21848"/>
                    <a:pt x="0" y="21600"/>
                  </a:cubicBezTo>
                  <a:cubicBezTo>
                    <a:pt x="0" y="9670"/>
                    <a:pt x="9670" y="0"/>
                    <a:pt x="21600" y="0"/>
                  </a:cubicBezTo>
                  <a:cubicBezTo>
                    <a:pt x="33529" y="-1"/>
                    <a:pt x="43199" y="9670"/>
                    <a:pt x="43200" y="21599"/>
                  </a:cubicBezTo>
                  <a:lnTo>
                    <a:pt x="21600" y="21600"/>
                  </a:lnTo>
                  <a:close/>
                </a:path>
              </a:pathLst>
            </a:custGeom>
            <a:solidFill>
              <a:srgbClr val="B2B2B2"/>
            </a:solidFill>
            <a:ln w="28575">
              <a:solidFill>
                <a:schemeClr val="tx1"/>
              </a:solidFill>
              <a:round/>
              <a:headEnd/>
              <a:tailEnd/>
            </a:ln>
            <a:effectLst/>
          </p:spPr>
          <p:txBody>
            <a:bodyPr wrap="none" anchor="ctr"/>
            <a:lstStyle/>
            <a:p>
              <a:endParaRPr lang="en-US"/>
            </a:p>
          </p:txBody>
        </p:sp>
        <p:sp>
          <p:nvSpPr>
            <p:cNvPr id="1787914" name="Arc 10"/>
            <p:cNvSpPr>
              <a:spLocks/>
            </p:cNvSpPr>
            <p:nvPr/>
          </p:nvSpPr>
          <p:spPr bwMode="auto">
            <a:xfrm flipV="1">
              <a:off x="2677" y="1523"/>
              <a:ext cx="421" cy="281"/>
            </a:xfrm>
            <a:custGeom>
              <a:avLst/>
              <a:gdLst>
                <a:gd name="G0" fmla="+- 21600 0 0"/>
                <a:gd name="G1" fmla="+- 21600 0 0"/>
                <a:gd name="G2" fmla="+- 21600 0 0"/>
                <a:gd name="T0" fmla="*/ 13 w 33412"/>
                <a:gd name="T1" fmla="*/ 22344 h 22344"/>
                <a:gd name="T2" fmla="*/ 33412 w 33412"/>
                <a:gd name="T3" fmla="*/ 3516 h 22344"/>
                <a:gd name="T4" fmla="*/ 21600 w 33412"/>
                <a:gd name="T5" fmla="*/ 21600 h 22344"/>
              </a:gdLst>
              <a:ahLst/>
              <a:cxnLst>
                <a:cxn ang="0">
                  <a:pos x="T0" y="T1"/>
                </a:cxn>
                <a:cxn ang="0">
                  <a:pos x="T2" y="T3"/>
                </a:cxn>
                <a:cxn ang="0">
                  <a:pos x="T4" y="T5"/>
                </a:cxn>
              </a:cxnLst>
              <a:rect l="0" t="0" r="r" b="b"/>
              <a:pathLst>
                <a:path w="33412" h="22344" fill="none" extrusionOk="0">
                  <a:moveTo>
                    <a:pt x="12" y="22344"/>
                  </a:moveTo>
                  <a:cubicBezTo>
                    <a:pt x="4" y="22096"/>
                    <a:pt x="0" y="21848"/>
                    <a:pt x="0" y="21600"/>
                  </a:cubicBezTo>
                  <a:cubicBezTo>
                    <a:pt x="0" y="9670"/>
                    <a:pt x="9670" y="0"/>
                    <a:pt x="21600" y="0"/>
                  </a:cubicBezTo>
                  <a:cubicBezTo>
                    <a:pt x="25795" y="-1"/>
                    <a:pt x="29899" y="1221"/>
                    <a:pt x="33412" y="3515"/>
                  </a:cubicBezTo>
                </a:path>
                <a:path w="33412" h="22344" stroke="0" extrusionOk="0">
                  <a:moveTo>
                    <a:pt x="12" y="22344"/>
                  </a:moveTo>
                  <a:cubicBezTo>
                    <a:pt x="4" y="22096"/>
                    <a:pt x="0" y="21848"/>
                    <a:pt x="0" y="21600"/>
                  </a:cubicBezTo>
                  <a:cubicBezTo>
                    <a:pt x="0" y="9670"/>
                    <a:pt x="9670" y="0"/>
                    <a:pt x="21600" y="0"/>
                  </a:cubicBezTo>
                  <a:cubicBezTo>
                    <a:pt x="25795" y="-1"/>
                    <a:pt x="29899" y="1221"/>
                    <a:pt x="33412" y="3515"/>
                  </a:cubicBezTo>
                  <a:lnTo>
                    <a:pt x="21600" y="21600"/>
                  </a:lnTo>
                  <a:close/>
                </a:path>
              </a:pathLst>
            </a:custGeom>
            <a:noFill/>
            <a:ln w="19050">
              <a:solidFill>
                <a:schemeClr val="tx1"/>
              </a:solidFill>
              <a:round/>
              <a:headEnd/>
              <a:tailEnd/>
            </a:ln>
            <a:effectLst/>
          </p:spPr>
          <p:txBody>
            <a:bodyPr wrap="none" anchor="ctr"/>
            <a:lstStyle/>
            <a:p>
              <a:endParaRPr lang="en-US"/>
            </a:p>
          </p:txBody>
        </p:sp>
        <p:sp>
          <p:nvSpPr>
            <p:cNvPr id="1787915" name="Arc 11"/>
            <p:cNvSpPr>
              <a:spLocks/>
            </p:cNvSpPr>
            <p:nvPr/>
          </p:nvSpPr>
          <p:spPr bwMode="auto">
            <a:xfrm flipV="1">
              <a:off x="2377" y="1659"/>
              <a:ext cx="942" cy="487"/>
            </a:xfrm>
            <a:custGeom>
              <a:avLst/>
              <a:gdLst>
                <a:gd name="G0" fmla="+- 21600 0 0"/>
                <a:gd name="G1" fmla="+- 21600 0 0"/>
                <a:gd name="G2" fmla="+- 21600 0 0"/>
                <a:gd name="T0" fmla="*/ 13 w 43200"/>
                <a:gd name="T1" fmla="*/ 22344 h 22344"/>
                <a:gd name="T2" fmla="*/ 43200 w 43200"/>
                <a:gd name="T3" fmla="*/ 21600 h 22344"/>
                <a:gd name="T4" fmla="*/ 21600 w 43200"/>
                <a:gd name="T5" fmla="*/ 21600 h 22344"/>
              </a:gdLst>
              <a:ahLst/>
              <a:cxnLst>
                <a:cxn ang="0">
                  <a:pos x="T0" y="T1"/>
                </a:cxn>
                <a:cxn ang="0">
                  <a:pos x="T2" y="T3"/>
                </a:cxn>
                <a:cxn ang="0">
                  <a:pos x="T4" y="T5"/>
                </a:cxn>
              </a:cxnLst>
              <a:rect l="0" t="0" r="r" b="b"/>
              <a:pathLst>
                <a:path w="43200" h="22344" fill="none" extrusionOk="0">
                  <a:moveTo>
                    <a:pt x="12" y="22344"/>
                  </a:moveTo>
                  <a:cubicBezTo>
                    <a:pt x="4" y="22096"/>
                    <a:pt x="0" y="21848"/>
                    <a:pt x="0" y="21600"/>
                  </a:cubicBezTo>
                  <a:cubicBezTo>
                    <a:pt x="0" y="9670"/>
                    <a:pt x="9670" y="0"/>
                    <a:pt x="21600" y="0"/>
                  </a:cubicBezTo>
                  <a:cubicBezTo>
                    <a:pt x="33529" y="-1"/>
                    <a:pt x="43199" y="9670"/>
                    <a:pt x="43200" y="21599"/>
                  </a:cubicBezTo>
                </a:path>
                <a:path w="43200" h="22344" stroke="0" extrusionOk="0">
                  <a:moveTo>
                    <a:pt x="12" y="22344"/>
                  </a:moveTo>
                  <a:cubicBezTo>
                    <a:pt x="4" y="22096"/>
                    <a:pt x="0" y="21848"/>
                    <a:pt x="0" y="21600"/>
                  </a:cubicBezTo>
                  <a:cubicBezTo>
                    <a:pt x="0" y="9670"/>
                    <a:pt x="9670" y="0"/>
                    <a:pt x="21600" y="0"/>
                  </a:cubicBezTo>
                  <a:cubicBezTo>
                    <a:pt x="33529" y="-1"/>
                    <a:pt x="43199" y="9670"/>
                    <a:pt x="43200" y="21599"/>
                  </a:cubicBezTo>
                  <a:lnTo>
                    <a:pt x="21600" y="21600"/>
                  </a:lnTo>
                  <a:close/>
                </a:path>
              </a:pathLst>
            </a:custGeom>
            <a:noFill/>
            <a:ln w="28575">
              <a:solidFill>
                <a:schemeClr val="tx1"/>
              </a:solidFill>
              <a:round/>
              <a:headEnd/>
              <a:tailEnd/>
            </a:ln>
            <a:effectLst/>
          </p:spPr>
          <p:txBody>
            <a:bodyPr wrap="none" anchor="ctr"/>
            <a:lstStyle/>
            <a:p>
              <a:endParaRPr lang="en-US"/>
            </a:p>
          </p:txBody>
        </p:sp>
        <p:sp>
          <p:nvSpPr>
            <p:cNvPr id="1787916" name="AutoShape 12"/>
            <p:cNvSpPr>
              <a:spLocks noChangeArrowheads="1"/>
            </p:cNvSpPr>
            <p:nvPr/>
          </p:nvSpPr>
          <p:spPr bwMode="auto">
            <a:xfrm>
              <a:off x="2379" y="814"/>
              <a:ext cx="293" cy="120"/>
            </a:xfrm>
            <a:prstGeom prst="parallelogram">
              <a:avLst>
                <a:gd name="adj" fmla="val 77907"/>
              </a:avLst>
            </a:prstGeom>
            <a:solidFill>
              <a:srgbClr val="C0C0C0"/>
            </a:solidFill>
            <a:ln w="28575">
              <a:solidFill>
                <a:schemeClr val="tx1"/>
              </a:solidFill>
              <a:miter lim="800000"/>
              <a:headEnd/>
              <a:tailEnd/>
            </a:ln>
            <a:effectLst/>
          </p:spPr>
          <p:txBody>
            <a:bodyPr wrap="none" anchor="ctr"/>
            <a:lstStyle/>
            <a:p>
              <a:endParaRPr lang="en-US"/>
            </a:p>
          </p:txBody>
        </p:sp>
        <p:sp>
          <p:nvSpPr>
            <p:cNvPr id="1787917" name="Line 13"/>
            <p:cNvSpPr>
              <a:spLocks noChangeShapeType="1"/>
            </p:cNvSpPr>
            <p:nvPr/>
          </p:nvSpPr>
          <p:spPr bwMode="auto">
            <a:xfrm>
              <a:off x="2376" y="938"/>
              <a:ext cx="0" cy="721"/>
            </a:xfrm>
            <a:prstGeom prst="line">
              <a:avLst/>
            </a:prstGeom>
            <a:noFill/>
            <a:ln w="28575">
              <a:solidFill>
                <a:schemeClr val="tx1"/>
              </a:solidFill>
              <a:round/>
              <a:headEnd/>
              <a:tailEnd/>
            </a:ln>
            <a:effectLst/>
          </p:spPr>
          <p:txBody>
            <a:bodyPr wrap="none" anchor="ctr"/>
            <a:lstStyle/>
            <a:p>
              <a:endParaRPr lang="en-US"/>
            </a:p>
          </p:txBody>
        </p:sp>
        <p:sp>
          <p:nvSpPr>
            <p:cNvPr id="1787918" name="Line 14"/>
            <p:cNvSpPr>
              <a:spLocks noChangeShapeType="1"/>
            </p:cNvSpPr>
            <p:nvPr/>
          </p:nvSpPr>
          <p:spPr bwMode="auto">
            <a:xfrm>
              <a:off x="2579" y="941"/>
              <a:ext cx="0" cy="721"/>
            </a:xfrm>
            <a:prstGeom prst="line">
              <a:avLst/>
            </a:prstGeom>
            <a:noFill/>
            <a:ln w="28575">
              <a:solidFill>
                <a:schemeClr val="tx1"/>
              </a:solidFill>
              <a:round/>
              <a:headEnd/>
              <a:tailEnd/>
            </a:ln>
            <a:effectLst/>
          </p:spPr>
          <p:txBody>
            <a:bodyPr wrap="none" anchor="ctr"/>
            <a:lstStyle/>
            <a:p>
              <a:endParaRPr lang="en-US"/>
            </a:p>
          </p:txBody>
        </p:sp>
        <p:sp>
          <p:nvSpPr>
            <p:cNvPr id="1787919" name="Line 15"/>
            <p:cNvSpPr>
              <a:spLocks noChangeShapeType="1"/>
            </p:cNvSpPr>
            <p:nvPr/>
          </p:nvSpPr>
          <p:spPr bwMode="auto">
            <a:xfrm>
              <a:off x="2677" y="817"/>
              <a:ext cx="0" cy="721"/>
            </a:xfrm>
            <a:prstGeom prst="line">
              <a:avLst/>
            </a:prstGeom>
            <a:noFill/>
            <a:ln w="28575">
              <a:solidFill>
                <a:schemeClr val="tx1"/>
              </a:solidFill>
              <a:round/>
              <a:headEnd/>
              <a:tailEnd/>
            </a:ln>
            <a:effectLst/>
          </p:spPr>
          <p:txBody>
            <a:bodyPr wrap="none" anchor="ctr"/>
            <a:lstStyle/>
            <a:p>
              <a:endParaRPr lang="en-US"/>
            </a:p>
          </p:txBody>
        </p:sp>
        <p:sp>
          <p:nvSpPr>
            <p:cNvPr id="1787920" name="Arc 16"/>
            <p:cNvSpPr>
              <a:spLocks/>
            </p:cNvSpPr>
            <p:nvPr/>
          </p:nvSpPr>
          <p:spPr bwMode="auto">
            <a:xfrm flipV="1">
              <a:off x="2947" y="1549"/>
              <a:ext cx="471" cy="349"/>
            </a:xfrm>
            <a:custGeom>
              <a:avLst/>
              <a:gdLst>
                <a:gd name="G0" fmla="+- 0 0 0"/>
                <a:gd name="G1" fmla="+- 16028 0 0"/>
                <a:gd name="G2" fmla="+- 21600 0 0"/>
                <a:gd name="T0" fmla="*/ 14479 w 21600"/>
                <a:gd name="T1" fmla="*/ 0 h 16028"/>
                <a:gd name="T2" fmla="*/ 21600 w 21600"/>
                <a:gd name="T3" fmla="*/ 16028 h 16028"/>
                <a:gd name="T4" fmla="*/ 0 w 21600"/>
                <a:gd name="T5" fmla="*/ 16028 h 16028"/>
              </a:gdLst>
              <a:ahLst/>
              <a:cxnLst>
                <a:cxn ang="0">
                  <a:pos x="T0" y="T1"/>
                </a:cxn>
                <a:cxn ang="0">
                  <a:pos x="T2" y="T3"/>
                </a:cxn>
                <a:cxn ang="0">
                  <a:pos x="T4" y="T5"/>
                </a:cxn>
              </a:cxnLst>
              <a:rect l="0" t="0" r="r" b="b"/>
              <a:pathLst>
                <a:path w="21600" h="16028" fill="none" extrusionOk="0">
                  <a:moveTo>
                    <a:pt x="14479" y="-1"/>
                  </a:moveTo>
                  <a:cubicBezTo>
                    <a:pt x="19012" y="4094"/>
                    <a:pt x="21600" y="9918"/>
                    <a:pt x="21600" y="16028"/>
                  </a:cubicBezTo>
                </a:path>
                <a:path w="21600" h="16028" stroke="0" extrusionOk="0">
                  <a:moveTo>
                    <a:pt x="14479" y="-1"/>
                  </a:moveTo>
                  <a:cubicBezTo>
                    <a:pt x="19012" y="4094"/>
                    <a:pt x="21600" y="9918"/>
                    <a:pt x="21600" y="16028"/>
                  </a:cubicBezTo>
                  <a:lnTo>
                    <a:pt x="0" y="16028"/>
                  </a:lnTo>
                  <a:close/>
                </a:path>
              </a:pathLst>
            </a:custGeom>
            <a:noFill/>
            <a:ln w="28575">
              <a:solidFill>
                <a:schemeClr val="tx1"/>
              </a:solidFill>
              <a:round/>
              <a:headEnd/>
              <a:tailEnd/>
            </a:ln>
            <a:effectLst/>
          </p:spPr>
          <p:txBody>
            <a:bodyPr wrap="none" anchor="ctr"/>
            <a:lstStyle/>
            <a:p>
              <a:endParaRPr lang="en-US"/>
            </a:p>
          </p:txBody>
        </p:sp>
        <p:sp>
          <p:nvSpPr>
            <p:cNvPr id="1787921" name="Freeform 17"/>
            <p:cNvSpPr>
              <a:spLocks/>
            </p:cNvSpPr>
            <p:nvPr/>
          </p:nvSpPr>
          <p:spPr bwMode="auto">
            <a:xfrm>
              <a:off x="2583" y="832"/>
              <a:ext cx="135" cy="852"/>
            </a:xfrm>
            <a:custGeom>
              <a:avLst/>
              <a:gdLst/>
              <a:ahLst/>
              <a:cxnLst>
                <a:cxn ang="0">
                  <a:pos x="0" y="108"/>
                </a:cxn>
                <a:cxn ang="0">
                  <a:pos x="0" y="852"/>
                </a:cxn>
                <a:cxn ang="0">
                  <a:pos x="126" y="852"/>
                </a:cxn>
                <a:cxn ang="0">
                  <a:pos x="105" y="813"/>
                </a:cxn>
                <a:cxn ang="0">
                  <a:pos x="96" y="780"/>
                </a:cxn>
                <a:cxn ang="0">
                  <a:pos x="87" y="735"/>
                </a:cxn>
                <a:cxn ang="0">
                  <a:pos x="81" y="699"/>
                </a:cxn>
                <a:cxn ang="0">
                  <a:pos x="81" y="0"/>
                </a:cxn>
                <a:cxn ang="0">
                  <a:pos x="0" y="108"/>
                </a:cxn>
              </a:cxnLst>
              <a:rect l="0" t="0" r="r" b="b"/>
              <a:pathLst>
                <a:path w="126" h="852">
                  <a:moveTo>
                    <a:pt x="0" y="108"/>
                  </a:moveTo>
                  <a:lnTo>
                    <a:pt x="0" y="852"/>
                  </a:lnTo>
                  <a:lnTo>
                    <a:pt x="126" y="852"/>
                  </a:lnTo>
                  <a:lnTo>
                    <a:pt x="105" y="813"/>
                  </a:lnTo>
                  <a:lnTo>
                    <a:pt x="96" y="780"/>
                  </a:lnTo>
                  <a:lnTo>
                    <a:pt x="87" y="735"/>
                  </a:lnTo>
                  <a:lnTo>
                    <a:pt x="81" y="699"/>
                  </a:lnTo>
                  <a:lnTo>
                    <a:pt x="81" y="0"/>
                  </a:lnTo>
                  <a:lnTo>
                    <a:pt x="0" y="108"/>
                  </a:lnTo>
                  <a:close/>
                </a:path>
              </a:pathLst>
            </a:custGeom>
            <a:solidFill>
              <a:srgbClr val="B2B2B2"/>
            </a:solidFill>
            <a:ln w="28575" cap="flat" cmpd="sng">
              <a:noFill/>
              <a:prstDash val="solid"/>
              <a:round/>
              <a:headEnd type="none" w="med" len="med"/>
              <a:tailEnd type="none" w="med" len="med"/>
            </a:ln>
            <a:effectLst/>
          </p:spPr>
          <p:txBody>
            <a:bodyPr wrap="none" anchor="ctr"/>
            <a:lstStyle/>
            <a:p>
              <a:endParaRPr lang="en-US"/>
            </a:p>
          </p:txBody>
        </p:sp>
        <p:sp>
          <p:nvSpPr>
            <p:cNvPr id="1787922" name="Line 18"/>
            <p:cNvSpPr>
              <a:spLocks noChangeShapeType="1"/>
            </p:cNvSpPr>
            <p:nvPr/>
          </p:nvSpPr>
          <p:spPr bwMode="auto">
            <a:xfrm rot="10800000" flipH="1">
              <a:off x="2788" y="1422"/>
              <a:ext cx="58" cy="74"/>
            </a:xfrm>
            <a:prstGeom prst="line">
              <a:avLst/>
            </a:prstGeom>
            <a:noFill/>
            <a:ln w="38100">
              <a:solidFill>
                <a:schemeClr val="tx2"/>
              </a:solidFill>
              <a:round/>
              <a:headEnd/>
              <a:tailEnd type="triangle" w="lg" len="med"/>
            </a:ln>
            <a:effectLst/>
          </p:spPr>
          <p:txBody>
            <a:bodyPr wrap="none" anchor="ctr"/>
            <a:lstStyle/>
            <a:p>
              <a:endParaRPr lang="en-US"/>
            </a:p>
          </p:txBody>
        </p:sp>
        <p:sp useBgFill="1">
          <p:nvSpPr>
            <p:cNvPr id="1787923" name="Arc 19"/>
            <p:cNvSpPr>
              <a:spLocks/>
            </p:cNvSpPr>
            <p:nvPr/>
          </p:nvSpPr>
          <p:spPr bwMode="auto">
            <a:xfrm flipV="1">
              <a:off x="2677" y="1523"/>
              <a:ext cx="421" cy="281"/>
            </a:xfrm>
            <a:custGeom>
              <a:avLst/>
              <a:gdLst>
                <a:gd name="G0" fmla="+- 21600 0 0"/>
                <a:gd name="G1" fmla="+- 21600 0 0"/>
                <a:gd name="G2" fmla="+- 21600 0 0"/>
                <a:gd name="T0" fmla="*/ 13 w 33412"/>
                <a:gd name="T1" fmla="*/ 22344 h 22344"/>
                <a:gd name="T2" fmla="*/ 33412 w 33412"/>
                <a:gd name="T3" fmla="*/ 3516 h 22344"/>
                <a:gd name="T4" fmla="*/ 21600 w 33412"/>
                <a:gd name="T5" fmla="*/ 21600 h 22344"/>
              </a:gdLst>
              <a:ahLst/>
              <a:cxnLst>
                <a:cxn ang="0">
                  <a:pos x="T0" y="T1"/>
                </a:cxn>
                <a:cxn ang="0">
                  <a:pos x="T2" y="T3"/>
                </a:cxn>
                <a:cxn ang="0">
                  <a:pos x="T4" y="T5"/>
                </a:cxn>
              </a:cxnLst>
              <a:rect l="0" t="0" r="r" b="b"/>
              <a:pathLst>
                <a:path w="33412" h="22344" fill="none" extrusionOk="0">
                  <a:moveTo>
                    <a:pt x="12" y="22344"/>
                  </a:moveTo>
                  <a:cubicBezTo>
                    <a:pt x="4" y="22096"/>
                    <a:pt x="0" y="21848"/>
                    <a:pt x="0" y="21600"/>
                  </a:cubicBezTo>
                  <a:cubicBezTo>
                    <a:pt x="0" y="9670"/>
                    <a:pt x="9670" y="0"/>
                    <a:pt x="21600" y="0"/>
                  </a:cubicBezTo>
                  <a:cubicBezTo>
                    <a:pt x="25795" y="-1"/>
                    <a:pt x="29899" y="1221"/>
                    <a:pt x="33412" y="3515"/>
                  </a:cubicBezTo>
                </a:path>
                <a:path w="33412" h="22344" stroke="0" extrusionOk="0">
                  <a:moveTo>
                    <a:pt x="12" y="22344"/>
                  </a:moveTo>
                  <a:cubicBezTo>
                    <a:pt x="4" y="22096"/>
                    <a:pt x="0" y="21848"/>
                    <a:pt x="0" y="21600"/>
                  </a:cubicBezTo>
                  <a:cubicBezTo>
                    <a:pt x="0" y="9670"/>
                    <a:pt x="9670" y="0"/>
                    <a:pt x="21600" y="0"/>
                  </a:cubicBezTo>
                  <a:cubicBezTo>
                    <a:pt x="25795" y="-1"/>
                    <a:pt x="29899" y="1221"/>
                    <a:pt x="33412" y="3515"/>
                  </a:cubicBezTo>
                  <a:lnTo>
                    <a:pt x="21600" y="21600"/>
                  </a:lnTo>
                  <a:close/>
                </a:path>
              </a:pathLst>
            </a:custGeom>
            <a:ln w="28575">
              <a:solidFill>
                <a:schemeClr val="tx1"/>
              </a:solidFill>
              <a:round/>
              <a:headEnd/>
              <a:tailEnd/>
            </a:ln>
            <a:effectLst/>
          </p:spPr>
          <p:txBody>
            <a:bodyPr wrap="none" anchor="ctr"/>
            <a:lstStyle/>
            <a:p>
              <a:endParaRPr lang="en-US"/>
            </a:p>
          </p:txBody>
        </p:sp>
        <p:sp useBgFill="1">
          <p:nvSpPr>
            <p:cNvPr id="1787924" name="Freeform 20"/>
            <p:cNvSpPr>
              <a:spLocks/>
            </p:cNvSpPr>
            <p:nvPr/>
          </p:nvSpPr>
          <p:spPr bwMode="auto">
            <a:xfrm>
              <a:off x="3021" y="1657"/>
              <a:ext cx="90" cy="110"/>
            </a:xfrm>
            <a:custGeom>
              <a:avLst/>
              <a:gdLst/>
              <a:ahLst/>
              <a:cxnLst>
                <a:cxn ang="0">
                  <a:pos x="90" y="0"/>
                </a:cxn>
                <a:cxn ang="0">
                  <a:pos x="90" y="29"/>
                </a:cxn>
                <a:cxn ang="0">
                  <a:pos x="87" y="56"/>
                </a:cxn>
                <a:cxn ang="0">
                  <a:pos x="78" y="81"/>
                </a:cxn>
                <a:cxn ang="0">
                  <a:pos x="72" y="102"/>
                </a:cxn>
                <a:cxn ang="0">
                  <a:pos x="60" y="110"/>
                </a:cxn>
                <a:cxn ang="0">
                  <a:pos x="0" y="9"/>
                </a:cxn>
                <a:cxn ang="0">
                  <a:pos x="90" y="0"/>
                </a:cxn>
              </a:cxnLst>
              <a:rect l="0" t="0" r="r" b="b"/>
              <a:pathLst>
                <a:path w="90" h="110">
                  <a:moveTo>
                    <a:pt x="90" y="0"/>
                  </a:moveTo>
                  <a:lnTo>
                    <a:pt x="90" y="29"/>
                  </a:lnTo>
                  <a:lnTo>
                    <a:pt x="87" y="56"/>
                  </a:lnTo>
                  <a:lnTo>
                    <a:pt x="78" y="81"/>
                  </a:lnTo>
                  <a:lnTo>
                    <a:pt x="72" y="102"/>
                  </a:lnTo>
                  <a:lnTo>
                    <a:pt x="60" y="110"/>
                  </a:lnTo>
                  <a:lnTo>
                    <a:pt x="0" y="9"/>
                  </a:lnTo>
                  <a:lnTo>
                    <a:pt x="90" y="0"/>
                  </a:lnTo>
                  <a:close/>
                </a:path>
              </a:pathLst>
            </a:custGeom>
            <a:ln w="19050" cap="flat" cmpd="sng">
              <a:noFill/>
              <a:prstDash val="solid"/>
              <a:round/>
              <a:headEnd type="none" w="med" len="med"/>
              <a:tailEnd type="none" w="med" len="med"/>
            </a:ln>
            <a:effectLst/>
          </p:spPr>
          <p:txBody>
            <a:bodyPr wrap="none" anchor="ctr"/>
            <a:lstStyle/>
            <a:p>
              <a:endParaRPr lang="en-US"/>
            </a:p>
          </p:txBody>
        </p:sp>
        <p:sp>
          <p:nvSpPr>
            <p:cNvPr id="1787925" name="AutoShape 21"/>
            <p:cNvSpPr>
              <a:spLocks noChangeArrowheads="1"/>
            </p:cNvSpPr>
            <p:nvPr/>
          </p:nvSpPr>
          <p:spPr bwMode="auto">
            <a:xfrm>
              <a:off x="2124" y="622"/>
              <a:ext cx="1420" cy="1032"/>
            </a:xfrm>
            <a:prstGeom prst="parallelogram">
              <a:avLst>
                <a:gd name="adj" fmla="val 87501"/>
              </a:avLst>
            </a:prstGeom>
            <a:noFill/>
            <a:ln w="38100">
              <a:solidFill>
                <a:schemeClr val="tx2"/>
              </a:solidFill>
              <a:miter lim="800000"/>
              <a:headEnd/>
              <a:tailEnd/>
            </a:ln>
            <a:effectLst/>
          </p:spPr>
          <p:txBody>
            <a:bodyPr wrap="none" anchor="ctr"/>
            <a:lstStyle/>
            <a:p>
              <a:endParaRPr lang="en-US"/>
            </a:p>
          </p:txBody>
        </p:sp>
        <p:sp>
          <p:nvSpPr>
            <p:cNvPr id="1787926" name="Line 22"/>
            <p:cNvSpPr>
              <a:spLocks noChangeShapeType="1"/>
            </p:cNvSpPr>
            <p:nvPr/>
          </p:nvSpPr>
          <p:spPr bwMode="auto">
            <a:xfrm>
              <a:off x="3321" y="968"/>
              <a:ext cx="0" cy="721"/>
            </a:xfrm>
            <a:prstGeom prst="line">
              <a:avLst/>
            </a:prstGeom>
            <a:noFill/>
            <a:ln w="28575">
              <a:solidFill>
                <a:schemeClr val="tx1"/>
              </a:solidFill>
              <a:round/>
              <a:headEnd/>
              <a:tailEnd/>
            </a:ln>
            <a:effectLst/>
          </p:spPr>
          <p:txBody>
            <a:bodyPr wrap="none" anchor="ctr"/>
            <a:lstStyle/>
            <a:p>
              <a:endParaRPr lang="en-US"/>
            </a:p>
          </p:txBody>
        </p:sp>
        <p:sp>
          <p:nvSpPr>
            <p:cNvPr id="1787927" name="Line 23"/>
            <p:cNvSpPr>
              <a:spLocks noChangeShapeType="1"/>
            </p:cNvSpPr>
            <p:nvPr/>
          </p:nvSpPr>
          <p:spPr bwMode="auto">
            <a:xfrm>
              <a:off x="3418" y="837"/>
              <a:ext cx="0" cy="721"/>
            </a:xfrm>
            <a:prstGeom prst="line">
              <a:avLst/>
            </a:prstGeom>
            <a:noFill/>
            <a:ln w="28575">
              <a:solidFill>
                <a:schemeClr val="tx1"/>
              </a:solidFill>
              <a:round/>
              <a:headEnd/>
              <a:tailEnd/>
            </a:ln>
            <a:effectLst/>
          </p:spPr>
          <p:txBody>
            <a:bodyPr wrap="none" anchor="ctr"/>
            <a:lstStyle/>
            <a:p>
              <a:endParaRPr lang="en-US"/>
            </a:p>
          </p:txBody>
        </p:sp>
        <p:sp>
          <p:nvSpPr>
            <p:cNvPr id="1787928" name="Line 24"/>
            <p:cNvSpPr>
              <a:spLocks noChangeShapeType="1"/>
            </p:cNvSpPr>
            <p:nvPr/>
          </p:nvSpPr>
          <p:spPr bwMode="auto">
            <a:xfrm>
              <a:off x="3117" y="964"/>
              <a:ext cx="0" cy="721"/>
            </a:xfrm>
            <a:prstGeom prst="line">
              <a:avLst/>
            </a:prstGeom>
            <a:noFill/>
            <a:ln w="28575">
              <a:solidFill>
                <a:schemeClr val="tx1"/>
              </a:solidFill>
              <a:round/>
              <a:headEnd/>
              <a:tailEnd/>
            </a:ln>
            <a:effectLst/>
          </p:spPr>
          <p:txBody>
            <a:bodyPr wrap="none" anchor="ctr"/>
            <a:lstStyle/>
            <a:p>
              <a:endParaRPr lang="en-US"/>
            </a:p>
          </p:txBody>
        </p:sp>
        <p:sp>
          <p:nvSpPr>
            <p:cNvPr id="1787929" name="AutoShape 25"/>
            <p:cNvSpPr>
              <a:spLocks noChangeArrowheads="1"/>
            </p:cNvSpPr>
            <p:nvPr/>
          </p:nvSpPr>
          <p:spPr bwMode="auto">
            <a:xfrm>
              <a:off x="3121" y="841"/>
              <a:ext cx="293" cy="120"/>
            </a:xfrm>
            <a:prstGeom prst="parallelogram">
              <a:avLst>
                <a:gd name="adj" fmla="val 77907"/>
              </a:avLst>
            </a:prstGeom>
            <a:solidFill>
              <a:srgbClr val="C0C0C0"/>
            </a:solidFill>
            <a:ln w="28575">
              <a:solidFill>
                <a:schemeClr val="tx1"/>
              </a:solidFill>
              <a:miter lim="800000"/>
              <a:headEnd/>
              <a:tailEnd/>
            </a:ln>
            <a:effectLst/>
          </p:spPr>
          <p:txBody>
            <a:bodyPr wrap="none" anchor="ctr"/>
            <a:lstStyle/>
            <a:p>
              <a:endParaRPr lang="en-US"/>
            </a:p>
          </p:txBody>
        </p:sp>
        <p:sp>
          <p:nvSpPr>
            <p:cNvPr id="1787930" name="Rectangle 26"/>
            <p:cNvSpPr>
              <a:spLocks noChangeArrowheads="1"/>
            </p:cNvSpPr>
            <p:nvPr/>
          </p:nvSpPr>
          <p:spPr bwMode="white">
            <a:xfrm>
              <a:off x="3128" y="972"/>
              <a:ext cx="170" cy="690"/>
            </a:xfrm>
            <a:prstGeom prst="rect">
              <a:avLst/>
            </a:prstGeom>
            <a:noFill/>
            <a:ln w="19050">
              <a:noFill/>
              <a:miter lim="800000"/>
              <a:headEnd/>
              <a:tailEnd/>
            </a:ln>
            <a:effectLst/>
          </p:spPr>
          <p:txBody>
            <a:bodyPr wrap="none" anchor="ctr"/>
            <a:lstStyle/>
            <a:p>
              <a:endParaRPr lang="en-US"/>
            </a:p>
          </p:txBody>
        </p:sp>
        <p:sp>
          <p:nvSpPr>
            <p:cNvPr id="1787931" name="Rectangle 27"/>
            <p:cNvSpPr>
              <a:spLocks noChangeArrowheads="1"/>
            </p:cNvSpPr>
            <p:nvPr/>
          </p:nvSpPr>
          <p:spPr bwMode="auto">
            <a:xfrm>
              <a:off x="3126" y="969"/>
              <a:ext cx="189" cy="213"/>
            </a:xfrm>
            <a:prstGeom prst="rect">
              <a:avLst/>
            </a:prstGeom>
            <a:solidFill>
              <a:schemeClr val="bg1"/>
            </a:solidFill>
            <a:ln w="9525">
              <a:noFill/>
              <a:miter lim="800000"/>
              <a:headEnd/>
              <a:tailEnd/>
            </a:ln>
            <a:effectLst/>
          </p:spPr>
          <p:txBody>
            <a:bodyPr wrap="none" anchor="ctr">
              <a:spAutoFit/>
            </a:bodyPr>
            <a:lstStyle/>
            <a:p>
              <a:endParaRPr lang="en-US"/>
            </a:p>
          </p:txBody>
        </p:sp>
        <p:sp>
          <p:nvSpPr>
            <p:cNvPr id="1787932" name="Text Box 28"/>
            <p:cNvSpPr txBox="1">
              <a:spLocks noChangeArrowheads="1"/>
            </p:cNvSpPr>
            <p:nvPr/>
          </p:nvSpPr>
          <p:spPr bwMode="auto">
            <a:xfrm>
              <a:off x="3101" y="957"/>
              <a:ext cx="227" cy="250"/>
            </a:xfrm>
            <a:prstGeom prst="rect">
              <a:avLst/>
            </a:prstGeom>
            <a:noFill/>
            <a:ln w="19050">
              <a:noFill/>
              <a:miter lim="800000"/>
              <a:headEnd/>
              <a:tailEnd/>
            </a:ln>
            <a:effectLst/>
          </p:spPr>
          <p:txBody>
            <a:bodyPr wrap="none">
              <a:spAutoFit/>
            </a:bodyPr>
            <a:lstStyle/>
            <a:p>
              <a:r>
                <a:rPr lang="en-US" sz="2000" b="1">
                  <a:latin typeface="Comic Sans MS" pitchFamily="66" charset="0"/>
                </a:rPr>
                <a:t>S</a:t>
              </a:r>
            </a:p>
          </p:txBody>
        </p:sp>
      </p:grpSp>
      <p:sp>
        <p:nvSpPr>
          <p:cNvPr id="1787933" name="Line 29"/>
          <p:cNvSpPr>
            <a:spLocks noChangeShapeType="1"/>
          </p:cNvSpPr>
          <p:nvPr/>
        </p:nvSpPr>
        <p:spPr bwMode="auto">
          <a:xfrm>
            <a:off x="7421563" y="4318000"/>
            <a:ext cx="0" cy="838200"/>
          </a:xfrm>
          <a:prstGeom prst="line">
            <a:avLst/>
          </a:prstGeom>
          <a:noFill/>
          <a:ln w="76200">
            <a:solidFill>
              <a:srgbClr val="0000FF"/>
            </a:solidFill>
            <a:round/>
            <a:headEnd type="none" w="sm" len="sm"/>
            <a:tailEnd type="triangle" w="med" len="med"/>
          </a:ln>
          <a:effectLst/>
        </p:spPr>
        <p:txBody>
          <a:bodyPr wrap="none" anchor="ctr"/>
          <a:lstStyle/>
          <a:p>
            <a:endParaRPr lang="en-US"/>
          </a:p>
        </p:txBody>
      </p:sp>
      <p:sp>
        <p:nvSpPr>
          <p:cNvPr id="1787934" name="Line 30"/>
          <p:cNvSpPr>
            <a:spLocks noChangeShapeType="1"/>
          </p:cNvSpPr>
          <p:nvPr/>
        </p:nvSpPr>
        <p:spPr bwMode="auto">
          <a:xfrm flipV="1">
            <a:off x="6900863" y="3189288"/>
            <a:ext cx="0" cy="838200"/>
          </a:xfrm>
          <a:prstGeom prst="line">
            <a:avLst/>
          </a:prstGeom>
          <a:noFill/>
          <a:ln w="76200">
            <a:solidFill>
              <a:srgbClr val="0000FF"/>
            </a:solidFill>
            <a:round/>
            <a:headEnd type="none" w="sm" len="sm"/>
            <a:tailEnd type="triangle" w="med" len="med"/>
          </a:ln>
          <a:effectLst/>
        </p:spPr>
        <p:txBody>
          <a:bodyPr wrap="none" anchor="ctr"/>
          <a:lstStyle/>
          <a:p>
            <a:endParaRPr lang="en-US"/>
          </a:p>
        </p:txBody>
      </p:sp>
      <p:sp>
        <p:nvSpPr>
          <p:cNvPr id="1787935" name="Line 31"/>
          <p:cNvSpPr>
            <a:spLocks noChangeShapeType="1"/>
          </p:cNvSpPr>
          <p:nvPr/>
        </p:nvSpPr>
        <p:spPr bwMode="auto">
          <a:xfrm>
            <a:off x="6897688" y="4089400"/>
            <a:ext cx="666750" cy="1588"/>
          </a:xfrm>
          <a:prstGeom prst="line">
            <a:avLst/>
          </a:prstGeom>
          <a:noFill/>
          <a:ln w="57150">
            <a:solidFill>
              <a:schemeClr val="accent1"/>
            </a:solidFill>
            <a:round/>
            <a:headEnd type="none" w="sm" len="sm"/>
            <a:tailEnd type="triangle" w="sm" len="sm"/>
          </a:ln>
          <a:effectLst/>
        </p:spPr>
        <p:txBody>
          <a:bodyPr wrap="none" anchor="ctr"/>
          <a:lstStyle/>
          <a:p>
            <a:endParaRPr lang="en-US"/>
          </a:p>
        </p:txBody>
      </p:sp>
      <p:sp>
        <p:nvSpPr>
          <p:cNvPr id="1787936" name="Text Box 32"/>
          <p:cNvSpPr txBox="1">
            <a:spLocks noChangeArrowheads="1"/>
          </p:cNvSpPr>
          <p:nvPr/>
        </p:nvSpPr>
        <p:spPr bwMode="auto">
          <a:xfrm>
            <a:off x="6311900" y="2974975"/>
            <a:ext cx="403225" cy="457200"/>
          </a:xfrm>
          <a:prstGeom prst="rect">
            <a:avLst/>
          </a:prstGeom>
          <a:solidFill>
            <a:schemeClr val="tx1"/>
          </a:solidFill>
          <a:ln w="9525">
            <a:noFill/>
            <a:miter lim="800000"/>
            <a:headEnd type="none" w="sm" len="sm"/>
            <a:tailEnd type="none" w="sm" len="sm"/>
          </a:ln>
          <a:effectLst/>
        </p:spPr>
        <p:txBody>
          <a:bodyPr>
            <a:spAutoFit/>
          </a:bodyPr>
          <a:lstStyle/>
          <a:p>
            <a:r>
              <a:rPr lang="en-US" b="1" i="1">
                <a:solidFill>
                  <a:srgbClr val="0000FF"/>
                </a:solidFill>
              </a:rPr>
              <a:t>F</a:t>
            </a:r>
            <a:endParaRPr lang="en-US"/>
          </a:p>
        </p:txBody>
      </p:sp>
      <p:sp>
        <p:nvSpPr>
          <p:cNvPr id="1787937" name="Text Box 33"/>
          <p:cNvSpPr txBox="1">
            <a:spLocks noChangeArrowheads="1"/>
          </p:cNvSpPr>
          <p:nvPr/>
        </p:nvSpPr>
        <p:spPr bwMode="auto">
          <a:xfrm>
            <a:off x="7562850" y="5114925"/>
            <a:ext cx="401638" cy="457200"/>
          </a:xfrm>
          <a:prstGeom prst="rect">
            <a:avLst/>
          </a:prstGeom>
          <a:solidFill>
            <a:schemeClr val="tx1"/>
          </a:solidFill>
          <a:ln w="9525">
            <a:noFill/>
            <a:miter lim="800000"/>
            <a:headEnd type="none" w="sm" len="sm"/>
            <a:tailEnd type="none" w="sm" len="sm"/>
          </a:ln>
          <a:effectLst/>
        </p:spPr>
        <p:txBody>
          <a:bodyPr>
            <a:spAutoFit/>
          </a:bodyPr>
          <a:lstStyle/>
          <a:p>
            <a:r>
              <a:rPr lang="en-US" b="1" i="1">
                <a:solidFill>
                  <a:srgbClr val="0000FF"/>
                </a:solidFill>
              </a:rPr>
              <a:t>F</a:t>
            </a:r>
            <a:endParaRPr lang="en-US"/>
          </a:p>
        </p:txBody>
      </p:sp>
      <p:sp>
        <p:nvSpPr>
          <p:cNvPr id="1787938" name="AutoShape 34"/>
          <p:cNvSpPr>
            <a:spLocks noChangeArrowheads="1"/>
          </p:cNvSpPr>
          <p:nvPr/>
        </p:nvSpPr>
        <p:spPr bwMode="auto">
          <a:xfrm>
            <a:off x="7389813" y="2841625"/>
            <a:ext cx="1182687" cy="442913"/>
          </a:xfrm>
          <a:prstGeom prst="curvedDownArrow">
            <a:avLst>
              <a:gd name="adj1" fmla="val 53405"/>
              <a:gd name="adj2" fmla="val 106810"/>
              <a:gd name="adj3" fmla="val 33333"/>
            </a:avLst>
          </a:prstGeom>
          <a:solidFill>
            <a:srgbClr val="FF0000"/>
          </a:solidFill>
          <a:ln w="38100">
            <a:solidFill>
              <a:srgbClr val="0000FF"/>
            </a:solidFill>
            <a:miter lim="800000"/>
            <a:headEnd type="none" w="sm" len="sm"/>
            <a:tailEnd type="none" w="sm" len="sm"/>
          </a:ln>
          <a:effectLst/>
        </p:spPr>
        <p:txBody>
          <a:bodyPr wrap="none" anchor="ctr"/>
          <a:lstStyle/>
          <a:p>
            <a:endParaRPr lang="en-US"/>
          </a:p>
        </p:txBody>
      </p:sp>
      <p:sp>
        <p:nvSpPr>
          <p:cNvPr id="1787939" name="Rectangle 35"/>
          <p:cNvSpPr>
            <a:spLocks noChangeArrowheads="1"/>
          </p:cNvSpPr>
          <p:nvPr/>
        </p:nvSpPr>
        <p:spPr bwMode="auto">
          <a:xfrm>
            <a:off x="4876800" y="695325"/>
            <a:ext cx="4267200" cy="1924050"/>
          </a:xfrm>
          <a:prstGeom prst="rect">
            <a:avLst/>
          </a:prstGeom>
          <a:noFill/>
          <a:ln w="9525">
            <a:noFill/>
            <a:miter lim="800000"/>
            <a:headEnd/>
            <a:tailEnd/>
          </a:ln>
          <a:effectLst/>
        </p:spPr>
        <p:txBody>
          <a:bodyPr lIns="92075" tIns="46038" rIns="92075" bIns="46038">
            <a:spAutoFit/>
          </a:bodyPr>
          <a:lstStyle/>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1)   move up</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2)   move down</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3)   rotate clockwise</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4)   rotate counterclockwise</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5)   both rotate and move</a:t>
            </a:r>
          </a:p>
        </p:txBody>
      </p:sp>
      <p:sp>
        <p:nvSpPr>
          <p:cNvPr id="1787941" name="Rectangle 37"/>
          <p:cNvSpPr>
            <a:spLocks noGrp="1" noChangeArrowheads="1"/>
          </p:cNvSpPr>
          <p:nvPr>
            <p:ph type="title"/>
          </p:nvPr>
        </p:nvSpPr>
        <p:spPr>
          <a:xfrm>
            <a:off x="479425" y="0"/>
            <a:ext cx="8281988" cy="838200"/>
          </a:xfrm>
          <a:noFill/>
          <a:ln/>
        </p:spPr>
        <p:txBody>
          <a:bodyPr/>
          <a:lstStyle/>
          <a:p>
            <a:pPr>
              <a:lnSpc>
                <a:spcPct val="90000"/>
              </a:lnSpc>
            </a:pPr>
            <a:r>
              <a:rPr lang="en-US" sz="2800" i="1" dirty="0"/>
              <a:t>Question 223.41.6</a:t>
            </a:r>
            <a:endParaRPr lang="en-US" sz="2800" dirty="0">
              <a:solidFill>
                <a:schemeClr val="accent2"/>
              </a:solidFill>
            </a:endParaRPr>
          </a:p>
        </p:txBody>
      </p:sp>
      <p:sp>
        <p:nvSpPr>
          <p:cNvPr id="1787940" name="Rectangle 36"/>
          <p:cNvSpPr>
            <a:spLocks noGrp="1" noChangeArrowheads="1"/>
          </p:cNvSpPr>
          <p:nvPr>
            <p:ph idx="1"/>
          </p:nvPr>
        </p:nvSpPr>
        <p:spPr>
          <a:xfrm>
            <a:off x="196850" y="788988"/>
            <a:ext cx="3581400" cy="1793875"/>
          </a:xfrm>
          <a:noFill/>
          <a:ln/>
        </p:spPr>
        <p:txBody>
          <a:bodyPr>
            <a:normAutofit fontScale="70000" lnSpcReduction="20000"/>
          </a:bodyPr>
          <a:lstStyle/>
          <a:p>
            <a:pPr marL="401638" indent="-401638">
              <a:lnSpc>
                <a:spcPct val="140000"/>
              </a:lnSpc>
              <a:buFont typeface="Monotype Sorts" pitchFamily="2" charset="2"/>
              <a:buNone/>
            </a:pPr>
            <a:r>
              <a:rPr lang="en-US" sz="2200" b="1">
                <a:effectLst>
                  <a:outerShdw blurRad="38100" dist="38100" dir="2700000" algn="tl">
                    <a:srgbClr val="000000"/>
                  </a:outerShdw>
                </a:effectLst>
              </a:rPr>
              <a:t>	</a:t>
            </a:r>
            <a:r>
              <a:rPr lang="en-US" b="1">
                <a:effectLst>
                  <a:outerShdw blurRad="38100" dist="38100" dir="2700000" algn="tl">
                    <a:srgbClr val="000000"/>
                  </a:outerShdw>
                </a:effectLst>
              </a:rPr>
              <a:t>If there is a current in the loop in the direction shown, the loop will:</a:t>
            </a:r>
            <a:r>
              <a:rPr lang="en-US" b="1">
                <a:solidFill>
                  <a:schemeClr val="accent2"/>
                </a:solidFill>
              </a:rPr>
              <a:t> </a:t>
            </a:r>
            <a:endParaRPr lang="en-US" b="1">
              <a:effectLst>
                <a:outerShdw blurRad="38100" dist="38100" dir="2700000" algn="tl">
                  <a:srgbClr val="000000"/>
                </a:outerShdw>
              </a:effectLst>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2"/>
          <p:cNvGrpSpPr/>
          <p:nvPr/>
        </p:nvGrpSpPr>
        <p:grpSpPr>
          <a:xfrm>
            <a:off x="1239170" y="2008686"/>
            <a:ext cx="6270886" cy="4519534"/>
            <a:chOff x="-259830" y="12497"/>
            <a:chExt cx="8654322" cy="6845503"/>
          </a:xfrm>
        </p:grpSpPr>
        <p:sp>
          <p:nvSpPr>
            <p:cNvPr id="21" name="Cube 20"/>
            <p:cNvSpPr/>
            <p:nvPr/>
          </p:nvSpPr>
          <p:spPr>
            <a:xfrm>
              <a:off x="1154243" y="4422102"/>
              <a:ext cx="7240249" cy="674554"/>
            </a:xfrm>
            <a:prstGeom prst="cube">
              <a:avLst>
                <a:gd name="adj" fmla="val 67684"/>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Wave 12"/>
            <p:cNvSpPr/>
            <p:nvPr/>
          </p:nvSpPr>
          <p:spPr>
            <a:xfrm rot="4375344" flipH="1" flipV="1">
              <a:off x="5096672" y="2921628"/>
              <a:ext cx="941358" cy="358461"/>
            </a:xfrm>
            <a:prstGeom prst="wave">
              <a:avLst>
                <a:gd name="adj1" fmla="val 20000"/>
                <a:gd name="adj2" fmla="val 3286"/>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pic>
          <p:nvPicPr>
            <p:cNvPr id="2" name="Picture 1" descr="comutator.png"/>
            <p:cNvPicPr>
              <a:picLocks noChangeAspect="1"/>
            </p:cNvPicPr>
            <p:nvPr/>
          </p:nvPicPr>
          <p:blipFill>
            <a:blip r:embed="rId2" cstate="print"/>
            <a:stretch>
              <a:fillRect/>
            </a:stretch>
          </p:blipFill>
          <p:spPr>
            <a:xfrm>
              <a:off x="4391528" y="845700"/>
              <a:ext cx="2009272" cy="1889983"/>
            </a:xfrm>
            <a:prstGeom prst="rect">
              <a:avLst/>
            </a:prstGeom>
          </p:spPr>
        </p:pic>
        <p:sp>
          <p:nvSpPr>
            <p:cNvPr id="5" name="Freeform 4"/>
            <p:cNvSpPr/>
            <p:nvPr/>
          </p:nvSpPr>
          <p:spPr>
            <a:xfrm>
              <a:off x="3096128" y="693300"/>
              <a:ext cx="2173573" cy="4495800"/>
            </a:xfrm>
            <a:custGeom>
              <a:avLst/>
              <a:gdLst>
                <a:gd name="connsiteX0" fmla="*/ 2068642 w 2173573"/>
                <a:gd name="connsiteY0" fmla="*/ 0 h 3507698"/>
                <a:gd name="connsiteX1" fmla="*/ 0 w 2173573"/>
                <a:gd name="connsiteY1" fmla="*/ 1469036 h 3507698"/>
                <a:gd name="connsiteX2" fmla="*/ 0 w 2173573"/>
                <a:gd name="connsiteY2" fmla="*/ 3507698 h 3507698"/>
                <a:gd name="connsiteX3" fmla="*/ 2173573 w 2173573"/>
                <a:gd name="connsiteY3" fmla="*/ 1753849 h 3507698"/>
              </a:gdLst>
              <a:ahLst/>
              <a:cxnLst>
                <a:cxn ang="0">
                  <a:pos x="connsiteX0" y="connsiteY0"/>
                </a:cxn>
                <a:cxn ang="0">
                  <a:pos x="connsiteX1" y="connsiteY1"/>
                </a:cxn>
                <a:cxn ang="0">
                  <a:pos x="connsiteX2" y="connsiteY2"/>
                </a:cxn>
                <a:cxn ang="0">
                  <a:pos x="connsiteX3" y="connsiteY3"/>
                </a:cxn>
              </a:cxnLst>
              <a:rect l="l" t="t" r="r" b="b"/>
              <a:pathLst>
                <a:path w="2173573" h="3507698">
                  <a:moveTo>
                    <a:pt x="2068642" y="0"/>
                  </a:moveTo>
                  <a:lnTo>
                    <a:pt x="0" y="1469036"/>
                  </a:lnTo>
                  <a:lnTo>
                    <a:pt x="0" y="3507698"/>
                  </a:lnTo>
                  <a:lnTo>
                    <a:pt x="2173573" y="1753849"/>
                  </a:lnTo>
                </a:path>
              </a:pathLst>
            </a:cu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6" name="Freeform 5"/>
            <p:cNvSpPr/>
            <p:nvPr/>
          </p:nvSpPr>
          <p:spPr>
            <a:xfrm>
              <a:off x="5092318" y="689552"/>
              <a:ext cx="239843" cy="599607"/>
            </a:xfrm>
            <a:custGeom>
              <a:avLst/>
              <a:gdLst>
                <a:gd name="connsiteX0" fmla="*/ 59961 w 239843"/>
                <a:gd name="connsiteY0" fmla="*/ 0 h 599607"/>
                <a:gd name="connsiteX1" fmla="*/ 0 w 239843"/>
                <a:gd name="connsiteY1" fmla="*/ 599607 h 599607"/>
                <a:gd name="connsiteX2" fmla="*/ 239843 w 239843"/>
                <a:gd name="connsiteY2" fmla="*/ 374755 h 599607"/>
              </a:gdLst>
              <a:ahLst/>
              <a:cxnLst>
                <a:cxn ang="0">
                  <a:pos x="connsiteX0" y="connsiteY0"/>
                </a:cxn>
                <a:cxn ang="0">
                  <a:pos x="connsiteX1" y="connsiteY1"/>
                </a:cxn>
                <a:cxn ang="0">
                  <a:pos x="connsiteX2" y="connsiteY2"/>
                </a:cxn>
              </a:cxnLst>
              <a:rect l="l" t="t" r="r" b="b"/>
              <a:pathLst>
                <a:path w="239843" h="599607">
                  <a:moveTo>
                    <a:pt x="59961" y="0"/>
                  </a:moveTo>
                  <a:lnTo>
                    <a:pt x="0" y="599607"/>
                  </a:lnTo>
                  <a:lnTo>
                    <a:pt x="239843" y="374755"/>
                  </a:lnTo>
                </a:path>
              </a:pathLst>
            </a:cu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8" name="Freeform 7"/>
            <p:cNvSpPr/>
            <p:nvPr/>
          </p:nvSpPr>
          <p:spPr>
            <a:xfrm>
              <a:off x="5257210" y="2598300"/>
              <a:ext cx="48718" cy="381000"/>
            </a:xfrm>
            <a:custGeom>
              <a:avLst/>
              <a:gdLst>
                <a:gd name="connsiteX0" fmla="*/ 14990 w 74951"/>
                <a:gd name="connsiteY0" fmla="*/ 719528 h 719528"/>
                <a:gd name="connsiteX1" fmla="*/ 0 w 74951"/>
                <a:gd name="connsiteY1" fmla="*/ 89941 h 719528"/>
                <a:gd name="connsiteX2" fmla="*/ 74951 w 74951"/>
                <a:gd name="connsiteY2" fmla="*/ 0 h 719528"/>
              </a:gdLst>
              <a:ahLst/>
              <a:cxnLst>
                <a:cxn ang="0">
                  <a:pos x="connsiteX0" y="connsiteY0"/>
                </a:cxn>
                <a:cxn ang="0">
                  <a:pos x="connsiteX1" y="connsiteY1"/>
                </a:cxn>
                <a:cxn ang="0">
                  <a:pos x="connsiteX2" y="connsiteY2"/>
                </a:cxn>
              </a:cxnLst>
              <a:rect l="l" t="t" r="r" b="b"/>
              <a:pathLst>
                <a:path w="74951" h="719528">
                  <a:moveTo>
                    <a:pt x="14990" y="719528"/>
                  </a:moveTo>
                  <a:lnTo>
                    <a:pt x="0" y="89941"/>
                  </a:lnTo>
                  <a:lnTo>
                    <a:pt x="74951" y="0"/>
                  </a:lnTo>
                </a:path>
              </a:pathLst>
            </a:cu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9" name="Cube 8"/>
            <p:cNvSpPr/>
            <p:nvPr/>
          </p:nvSpPr>
          <p:spPr>
            <a:xfrm>
              <a:off x="1154241" y="851950"/>
              <a:ext cx="1484028" cy="4038600"/>
            </a:xfrm>
            <a:prstGeom prst="cube">
              <a:avLst>
                <a:gd name="adj" fmla="val 32071"/>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N</a:t>
              </a:r>
            </a:p>
          </p:txBody>
        </p:sp>
        <p:sp>
          <p:nvSpPr>
            <p:cNvPr id="11" name="Cube 10"/>
            <p:cNvSpPr/>
            <p:nvPr/>
          </p:nvSpPr>
          <p:spPr>
            <a:xfrm>
              <a:off x="6780550" y="880680"/>
              <a:ext cx="1613941" cy="4038600"/>
            </a:xfrm>
            <a:prstGeom prst="cube">
              <a:avLst>
                <a:gd name="adj" fmla="val 27684"/>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S</a:t>
              </a:r>
            </a:p>
          </p:txBody>
        </p:sp>
        <p:sp>
          <p:nvSpPr>
            <p:cNvPr id="12" name="Wave 11"/>
            <p:cNvSpPr/>
            <p:nvPr/>
          </p:nvSpPr>
          <p:spPr>
            <a:xfrm rot="4375344" flipH="1" flipV="1">
              <a:off x="5020471" y="330829"/>
              <a:ext cx="941358" cy="358461"/>
            </a:xfrm>
            <a:prstGeom prst="wave">
              <a:avLst>
                <a:gd name="adj1" fmla="val 20000"/>
                <a:gd name="adj2" fmla="val 3286"/>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4" name="Group 15"/>
            <p:cNvGrpSpPr/>
            <p:nvPr/>
          </p:nvGrpSpPr>
          <p:grpSpPr>
            <a:xfrm rot="16200000">
              <a:off x="4370882" y="5609582"/>
              <a:ext cx="914400" cy="1402556"/>
              <a:chOff x="5105400" y="5455444"/>
              <a:chExt cx="914400" cy="1402556"/>
            </a:xfrm>
          </p:grpSpPr>
          <p:sp>
            <p:nvSpPr>
              <p:cNvPr id="15" name="Can 14"/>
              <p:cNvSpPr/>
              <p:nvPr/>
            </p:nvSpPr>
            <p:spPr>
              <a:xfrm>
                <a:off x="5105400" y="5486400"/>
                <a:ext cx="914400" cy="1371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Can 13"/>
              <p:cNvSpPr/>
              <p:nvPr/>
            </p:nvSpPr>
            <p:spPr>
              <a:xfrm>
                <a:off x="5403056" y="5455444"/>
                <a:ext cx="304800" cy="152400"/>
              </a:xfrm>
              <a:prstGeom prst="can">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9" name="Freeform 18"/>
            <p:cNvSpPr/>
            <p:nvPr/>
          </p:nvSpPr>
          <p:spPr>
            <a:xfrm>
              <a:off x="-259830" y="12497"/>
              <a:ext cx="5611319" cy="6845503"/>
            </a:xfrm>
            <a:custGeom>
              <a:avLst/>
              <a:gdLst>
                <a:gd name="connsiteX0" fmla="*/ 5611319 w 5611319"/>
                <a:gd name="connsiteY0" fmla="*/ 62459 h 6268387"/>
                <a:gd name="connsiteX1" fmla="*/ 3692578 w 5611319"/>
                <a:gd name="connsiteY1" fmla="*/ 77449 h 6268387"/>
                <a:gd name="connsiteX2" fmla="*/ 1114269 w 5611319"/>
                <a:gd name="connsiteY2" fmla="*/ 527154 h 6268387"/>
                <a:gd name="connsiteX3" fmla="*/ 634584 w 5611319"/>
                <a:gd name="connsiteY3" fmla="*/ 1591455 h 6268387"/>
                <a:gd name="connsiteX4" fmla="*/ 634584 w 5611319"/>
                <a:gd name="connsiteY4" fmla="*/ 5578839 h 6268387"/>
                <a:gd name="connsiteX5" fmla="*/ 4442086 w 5611319"/>
                <a:gd name="connsiteY5" fmla="*/ 5728741 h 62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1319" h="6268387">
                  <a:moveTo>
                    <a:pt x="5611319" y="62459"/>
                  </a:moveTo>
                  <a:cubicBezTo>
                    <a:pt x="5026702" y="31229"/>
                    <a:pt x="4442086" y="0"/>
                    <a:pt x="3692578" y="77449"/>
                  </a:cubicBezTo>
                  <a:cubicBezTo>
                    <a:pt x="2943070" y="154898"/>
                    <a:pt x="1623935" y="274820"/>
                    <a:pt x="1114269" y="527154"/>
                  </a:cubicBezTo>
                  <a:cubicBezTo>
                    <a:pt x="604603" y="779488"/>
                    <a:pt x="714532" y="749508"/>
                    <a:pt x="634584" y="1591455"/>
                  </a:cubicBezTo>
                  <a:cubicBezTo>
                    <a:pt x="554637" y="2433403"/>
                    <a:pt x="0" y="4889291"/>
                    <a:pt x="634584" y="5578839"/>
                  </a:cubicBezTo>
                  <a:cubicBezTo>
                    <a:pt x="1269168" y="6268387"/>
                    <a:pt x="2855627" y="5998564"/>
                    <a:pt x="4442086" y="5728741"/>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2" name="Freeform 21"/>
            <p:cNvSpPr/>
            <p:nvPr/>
          </p:nvSpPr>
          <p:spPr>
            <a:xfrm>
              <a:off x="5546361" y="3507698"/>
              <a:ext cx="674557" cy="2738204"/>
            </a:xfrm>
            <a:custGeom>
              <a:avLst/>
              <a:gdLst>
                <a:gd name="connsiteX0" fmla="*/ 0 w 674557"/>
                <a:gd name="connsiteY0" fmla="*/ 2728210 h 2738204"/>
                <a:gd name="connsiteX1" fmla="*/ 359764 w 674557"/>
                <a:gd name="connsiteY1" fmla="*/ 2683240 h 2738204"/>
                <a:gd name="connsiteX2" fmla="*/ 659567 w 674557"/>
                <a:gd name="connsiteY2" fmla="*/ 2398427 h 2738204"/>
                <a:gd name="connsiteX3" fmla="*/ 449705 w 674557"/>
                <a:gd name="connsiteY3" fmla="*/ 1843791 h 2738204"/>
                <a:gd name="connsiteX4" fmla="*/ 209862 w 674557"/>
                <a:gd name="connsiteY4" fmla="*/ 1603948 h 2738204"/>
                <a:gd name="connsiteX5" fmla="*/ 179882 w 674557"/>
                <a:gd name="connsiteY5" fmla="*/ 1304145 h 2738204"/>
                <a:gd name="connsiteX6" fmla="*/ 359764 w 674557"/>
                <a:gd name="connsiteY6" fmla="*/ 1064302 h 2738204"/>
                <a:gd name="connsiteX7" fmla="*/ 524655 w 674557"/>
                <a:gd name="connsiteY7" fmla="*/ 824459 h 2738204"/>
                <a:gd name="connsiteX8" fmla="*/ 539646 w 674557"/>
                <a:gd name="connsiteY8" fmla="*/ 299804 h 2738204"/>
                <a:gd name="connsiteX9" fmla="*/ 134911 w 674557"/>
                <a:gd name="connsiteY9" fmla="*/ 0 h 273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4557" h="2738204">
                  <a:moveTo>
                    <a:pt x="0" y="2728210"/>
                  </a:moveTo>
                  <a:cubicBezTo>
                    <a:pt x="124918" y="2733207"/>
                    <a:pt x="249836" y="2738204"/>
                    <a:pt x="359764" y="2683240"/>
                  </a:cubicBezTo>
                  <a:cubicBezTo>
                    <a:pt x="469692" y="2628276"/>
                    <a:pt x="644577" y="2538335"/>
                    <a:pt x="659567" y="2398427"/>
                  </a:cubicBezTo>
                  <a:cubicBezTo>
                    <a:pt x="674557" y="2258519"/>
                    <a:pt x="524656" y="1976204"/>
                    <a:pt x="449705" y="1843791"/>
                  </a:cubicBezTo>
                  <a:cubicBezTo>
                    <a:pt x="374754" y="1711378"/>
                    <a:pt x="254832" y="1693889"/>
                    <a:pt x="209862" y="1603948"/>
                  </a:cubicBezTo>
                  <a:cubicBezTo>
                    <a:pt x="164892" y="1514007"/>
                    <a:pt x="154898" y="1394086"/>
                    <a:pt x="179882" y="1304145"/>
                  </a:cubicBezTo>
                  <a:cubicBezTo>
                    <a:pt x="204866" y="1214204"/>
                    <a:pt x="302302" y="1144250"/>
                    <a:pt x="359764" y="1064302"/>
                  </a:cubicBezTo>
                  <a:cubicBezTo>
                    <a:pt x="417226" y="984354"/>
                    <a:pt x="494675" y="951875"/>
                    <a:pt x="524655" y="824459"/>
                  </a:cubicBezTo>
                  <a:cubicBezTo>
                    <a:pt x="554635" y="697043"/>
                    <a:pt x="604603" y="437214"/>
                    <a:pt x="539646" y="299804"/>
                  </a:cubicBezTo>
                  <a:cubicBezTo>
                    <a:pt x="474689" y="162394"/>
                    <a:pt x="304800" y="81197"/>
                    <a:pt x="134911" y="0"/>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cxnSp>
          <p:nvCxnSpPr>
            <p:cNvPr id="17" name="Straight Arrow Connector 16"/>
            <p:cNvCxnSpPr/>
            <p:nvPr/>
          </p:nvCxnSpPr>
          <p:spPr>
            <a:xfrm rot="10800000" flipV="1">
              <a:off x="6145968" y="614597"/>
              <a:ext cx="479685" cy="419724"/>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90938" y="134914"/>
              <a:ext cx="2088828" cy="606026"/>
            </a:xfrm>
            <a:prstGeom prst="rect">
              <a:avLst/>
            </a:prstGeom>
            <a:noFill/>
          </p:spPr>
          <p:txBody>
            <a:bodyPr wrap="none" rtlCol="0">
              <a:spAutoFit/>
            </a:bodyPr>
            <a:lstStyle/>
            <a:p>
              <a:r>
                <a:rPr lang="en-US" sz="2000" dirty="0"/>
                <a:t>Commutator</a:t>
              </a:r>
            </a:p>
          </p:txBody>
        </p:sp>
        <p:sp>
          <p:nvSpPr>
            <p:cNvPr id="26" name="Rectangle 25"/>
            <p:cNvSpPr/>
            <p:nvPr/>
          </p:nvSpPr>
          <p:spPr>
            <a:xfrm>
              <a:off x="2682917" y="336242"/>
              <a:ext cx="1398599" cy="606026"/>
            </a:xfrm>
            <a:prstGeom prst="rect">
              <a:avLst/>
            </a:prstGeom>
          </p:spPr>
          <p:txBody>
            <a:bodyPr wrap="none">
              <a:spAutoFit/>
            </a:bodyPr>
            <a:lstStyle/>
            <a:p>
              <a:r>
                <a:rPr lang="en-US" sz="2000" dirty="0"/>
                <a:t>Brushes</a:t>
              </a:r>
            </a:p>
          </p:txBody>
        </p:sp>
        <p:sp>
          <p:nvSpPr>
            <p:cNvPr id="39" name="Freeform 38"/>
            <p:cNvSpPr/>
            <p:nvPr/>
          </p:nvSpPr>
          <p:spPr>
            <a:xfrm>
              <a:off x="4047344" y="434715"/>
              <a:ext cx="1289154" cy="329783"/>
            </a:xfrm>
            <a:custGeom>
              <a:avLst/>
              <a:gdLst>
                <a:gd name="connsiteX0" fmla="*/ 0 w 1289154"/>
                <a:gd name="connsiteY0" fmla="*/ 329783 h 329783"/>
                <a:gd name="connsiteX1" fmla="*/ 599607 w 1289154"/>
                <a:gd name="connsiteY1" fmla="*/ 269823 h 329783"/>
                <a:gd name="connsiteX2" fmla="*/ 1289154 w 1289154"/>
                <a:gd name="connsiteY2" fmla="*/ 0 h 329783"/>
              </a:gdLst>
              <a:ahLst/>
              <a:cxnLst>
                <a:cxn ang="0">
                  <a:pos x="connsiteX0" y="connsiteY0"/>
                </a:cxn>
                <a:cxn ang="0">
                  <a:pos x="connsiteX1" y="connsiteY1"/>
                </a:cxn>
                <a:cxn ang="0">
                  <a:pos x="connsiteX2" y="connsiteY2"/>
                </a:cxn>
              </a:cxnLst>
              <a:rect l="l" t="t" r="r" b="b"/>
              <a:pathLst>
                <a:path w="1289154" h="329783">
                  <a:moveTo>
                    <a:pt x="0" y="329783"/>
                  </a:moveTo>
                  <a:cubicBezTo>
                    <a:pt x="192374" y="327285"/>
                    <a:pt x="384748" y="324787"/>
                    <a:pt x="599607" y="269823"/>
                  </a:cubicBezTo>
                  <a:cubicBezTo>
                    <a:pt x="814466" y="214859"/>
                    <a:pt x="1051810" y="107429"/>
                    <a:pt x="1289154" y="0"/>
                  </a:cubicBezTo>
                </a:path>
              </a:pathLst>
            </a:cu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40" name="Freeform 39"/>
            <p:cNvSpPr/>
            <p:nvPr/>
          </p:nvSpPr>
          <p:spPr>
            <a:xfrm>
              <a:off x="3637613" y="749508"/>
              <a:ext cx="1653915" cy="2550827"/>
            </a:xfrm>
            <a:custGeom>
              <a:avLst/>
              <a:gdLst>
                <a:gd name="connsiteX0" fmla="*/ 409731 w 1653915"/>
                <a:gd name="connsiteY0" fmla="*/ 0 h 2550827"/>
                <a:gd name="connsiteX1" fmla="*/ 544643 w 1653915"/>
                <a:gd name="connsiteY1" fmla="*/ 284813 h 2550827"/>
                <a:gd name="connsiteX2" fmla="*/ 274820 w 1653915"/>
                <a:gd name="connsiteY2" fmla="*/ 1244184 h 2550827"/>
                <a:gd name="connsiteX3" fmla="*/ 229849 w 1653915"/>
                <a:gd name="connsiteY3" fmla="*/ 2338466 h 2550827"/>
                <a:gd name="connsiteX4" fmla="*/ 1653915 w 1653915"/>
                <a:gd name="connsiteY4" fmla="*/ 2518348 h 2550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915" h="2550827">
                  <a:moveTo>
                    <a:pt x="409731" y="0"/>
                  </a:moveTo>
                  <a:cubicBezTo>
                    <a:pt x="488429" y="38724"/>
                    <a:pt x="567128" y="77449"/>
                    <a:pt x="544643" y="284813"/>
                  </a:cubicBezTo>
                  <a:cubicBezTo>
                    <a:pt x="522158" y="492177"/>
                    <a:pt x="327286" y="901909"/>
                    <a:pt x="274820" y="1244184"/>
                  </a:cubicBezTo>
                  <a:cubicBezTo>
                    <a:pt x="222354" y="1586460"/>
                    <a:pt x="0" y="2126105"/>
                    <a:pt x="229849" y="2338466"/>
                  </a:cubicBezTo>
                  <a:cubicBezTo>
                    <a:pt x="459698" y="2550827"/>
                    <a:pt x="1056806" y="2534587"/>
                    <a:pt x="1653915" y="2518348"/>
                  </a:cubicBezTo>
                </a:path>
              </a:pathLst>
            </a:cu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3571" name="Rectangle 3"/>
          <p:cNvSpPr>
            <a:spLocks noGrp="1" noChangeArrowheads="1"/>
          </p:cNvSpPr>
          <p:nvPr>
            <p:ph type="title"/>
          </p:nvPr>
        </p:nvSpPr>
        <p:spPr>
          <a:xfrm>
            <a:off x="660400" y="0"/>
            <a:ext cx="8050213" cy="838200"/>
          </a:xfrm>
          <a:noFill/>
          <a:ln/>
        </p:spPr>
        <p:txBody>
          <a:bodyPr/>
          <a:lstStyle/>
          <a:p>
            <a:pPr>
              <a:lnSpc>
                <a:spcPct val="90000"/>
              </a:lnSpc>
            </a:pPr>
            <a:r>
              <a:rPr lang="en-US" sz="2800" i="1" dirty="0"/>
              <a:t>Question 223.41.1</a:t>
            </a:r>
            <a:endParaRPr lang="en-US" sz="2800" dirty="0">
              <a:solidFill>
                <a:schemeClr val="accent2"/>
              </a:solidFill>
            </a:endParaRPr>
          </a:p>
        </p:txBody>
      </p:sp>
      <p:sp>
        <p:nvSpPr>
          <p:cNvPr id="1773572" name="Rectangle 4"/>
          <p:cNvSpPr>
            <a:spLocks noGrp="1" noChangeArrowheads="1"/>
          </p:cNvSpPr>
          <p:nvPr>
            <p:ph idx="1"/>
          </p:nvPr>
        </p:nvSpPr>
        <p:spPr>
          <a:xfrm>
            <a:off x="244475" y="782638"/>
            <a:ext cx="4733925" cy="1770062"/>
          </a:xfrm>
          <a:noFill/>
          <a:ln/>
        </p:spPr>
        <p:txBody>
          <a:bodyPr>
            <a:normAutofit fontScale="70000" lnSpcReduction="20000"/>
          </a:bodyPr>
          <a:lstStyle/>
          <a:p>
            <a:pPr marL="401638" indent="-401638">
              <a:lnSpc>
                <a:spcPct val="140000"/>
              </a:lnSpc>
              <a:buNone/>
            </a:pPr>
            <a:r>
              <a:rPr lang="en-US" b="1" dirty="0">
                <a:effectLst>
                  <a:outerShdw blurRad="38100" dist="38100" dir="2700000" algn="tl">
                    <a:srgbClr val="000000"/>
                  </a:outerShdw>
                </a:effectLst>
              </a:rPr>
              <a:t>	A horizontal wire carries a current and is in a vertical magnetic field.  What is the direction of the force on the wire? </a:t>
            </a:r>
          </a:p>
        </p:txBody>
      </p:sp>
      <p:sp>
        <p:nvSpPr>
          <p:cNvPr id="1773573" name="Rectangle 5"/>
          <p:cNvSpPr>
            <a:spLocks noChangeArrowheads="1"/>
          </p:cNvSpPr>
          <p:nvPr/>
        </p:nvSpPr>
        <p:spPr bwMode="auto">
          <a:xfrm>
            <a:off x="5886450" y="747713"/>
            <a:ext cx="2987675" cy="1924050"/>
          </a:xfrm>
          <a:prstGeom prst="rect">
            <a:avLst/>
          </a:prstGeom>
          <a:noFill/>
          <a:ln w="9525">
            <a:noFill/>
            <a:miter lim="800000"/>
            <a:headEnd/>
            <a:tailEnd/>
          </a:ln>
          <a:effectLst/>
        </p:spPr>
        <p:txBody>
          <a:bodyPr lIns="92075" tIns="46038" rIns="92075" bIns="46038">
            <a:spAutoFit/>
          </a:bodyPr>
          <a:lstStyle/>
          <a:p>
            <a:pPr marL="285750" indent="-285750">
              <a:lnSpc>
                <a:spcPct val="80000"/>
              </a:lnSpc>
              <a:spcBef>
                <a:spcPct val="50000"/>
              </a:spcBef>
            </a:pPr>
            <a:r>
              <a:rPr lang="en-US" sz="2000" b="1" dirty="0">
                <a:solidFill>
                  <a:schemeClr val="tx2"/>
                </a:solidFill>
                <a:effectLst>
                  <a:outerShdw blurRad="38100" dist="38100" dir="2700000" algn="tl">
                    <a:srgbClr val="000000"/>
                  </a:outerShdw>
                </a:effectLst>
              </a:rPr>
              <a:t>1)   left</a:t>
            </a:r>
          </a:p>
          <a:p>
            <a:pPr marL="285750" indent="-285750">
              <a:lnSpc>
                <a:spcPct val="80000"/>
              </a:lnSpc>
              <a:spcBef>
                <a:spcPct val="50000"/>
              </a:spcBef>
            </a:pPr>
            <a:r>
              <a:rPr lang="en-US" sz="2000" b="1" dirty="0">
                <a:solidFill>
                  <a:schemeClr val="tx2"/>
                </a:solidFill>
                <a:effectLst>
                  <a:outerShdw blurRad="38100" dist="38100" dir="2700000" algn="tl">
                    <a:srgbClr val="000000"/>
                  </a:outerShdw>
                </a:effectLst>
              </a:rPr>
              <a:t>2)   right</a:t>
            </a:r>
          </a:p>
          <a:p>
            <a:pPr marL="285750" indent="-285750">
              <a:lnSpc>
                <a:spcPct val="80000"/>
              </a:lnSpc>
              <a:spcBef>
                <a:spcPct val="50000"/>
              </a:spcBef>
            </a:pPr>
            <a:r>
              <a:rPr lang="en-US" sz="2000" b="1" dirty="0">
                <a:solidFill>
                  <a:schemeClr val="tx2"/>
                </a:solidFill>
                <a:effectLst>
                  <a:outerShdw blurRad="38100" dist="38100" dir="2700000" algn="tl">
                    <a:srgbClr val="000000"/>
                  </a:outerShdw>
                </a:effectLst>
              </a:rPr>
              <a:t>3)   zero</a:t>
            </a:r>
          </a:p>
          <a:p>
            <a:pPr marL="285750" indent="-285750">
              <a:lnSpc>
                <a:spcPct val="80000"/>
              </a:lnSpc>
              <a:spcBef>
                <a:spcPct val="50000"/>
              </a:spcBef>
            </a:pPr>
            <a:r>
              <a:rPr lang="en-US" sz="2000" b="1" dirty="0">
                <a:solidFill>
                  <a:schemeClr val="tx2"/>
                </a:solidFill>
                <a:effectLst>
                  <a:outerShdw blurRad="38100" dist="38100" dir="2700000" algn="tl">
                    <a:srgbClr val="000000"/>
                  </a:outerShdw>
                </a:effectLst>
              </a:rPr>
              <a:t>4)   into the page</a:t>
            </a:r>
          </a:p>
          <a:p>
            <a:pPr marL="285750" indent="-285750">
              <a:lnSpc>
                <a:spcPct val="80000"/>
              </a:lnSpc>
              <a:spcBef>
                <a:spcPct val="50000"/>
              </a:spcBef>
            </a:pPr>
            <a:r>
              <a:rPr lang="en-US" sz="2000" b="1" dirty="0">
                <a:solidFill>
                  <a:schemeClr val="tx2"/>
                </a:solidFill>
                <a:effectLst>
                  <a:outerShdw blurRad="38100" dist="38100" dir="2700000" algn="tl">
                    <a:srgbClr val="000000"/>
                  </a:outerShdw>
                </a:effectLst>
              </a:rPr>
              <a:t>5)   out of the page</a:t>
            </a:r>
          </a:p>
        </p:txBody>
      </p:sp>
      <p:grpSp>
        <p:nvGrpSpPr>
          <p:cNvPr id="2" name="Group 6"/>
          <p:cNvGrpSpPr>
            <a:grpSpLocks/>
          </p:cNvGrpSpPr>
          <p:nvPr/>
        </p:nvGrpSpPr>
        <p:grpSpPr bwMode="auto">
          <a:xfrm>
            <a:off x="2879725" y="3295650"/>
            <a:ext cx="3276600" cy="2257425"/>
            <a:chOff x="3271" y="2012"/>
            <a:chExt cx="2064" cy="1422"/>
          </a:xfrm>
        </p:grpSpPr>
        <p:sp>
          <p:nvSpPr>
            <p:cNvPr id="1773575" name="Line 7"/>
            <p:cNvSpPr>
              <a:spLocks noChangeShapeType="1"/>
            </p:cNvSpPr>
            <p:nvPr/>
          </p:nvSpPr>
          <p:spPr bwMode="auto">
            <a:xfrm rot="10800000">
              <a:off x="3271"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3576" name="Text Box 8"/>
            <p:cNvSpPr txBox="1">
              <a:spLocks noChangeArrowheads="1"/>
            </p:cNvSpPr>
            <p:nvPr/>
          </p:nvSpPr>
          <p:spPr bwMode="auto">
            <a:xfrm>
              <a:off x="5047" y="3059"/>
              <a:ext cx="255" cy="313"/>
            </a:xfrm>
            <a:prstGeom prst="rect">
              <a:avLst/>
            </a:prstGeom>
            <a:solidFill>
              <a:schemeClr val="bg1"/>
            </a:solidFill>
            <a:ln w="9525">
              <a:noFill/>
              <a:miter lim="800000"/>
              <a:headEnd/>
              <a:tailEnd/>
            </a:ln>
            <a:effectLst/>
          </p:spPr>
          <p:txBody>
            <a:bodyPr wrap="none">
              <a:spAutoFit/>
            </a:bodyPr>
            <a:lstStyle/>
            <a:p>
              <a:pPr>
                <a:lnSpc>
                  <a:spcPct val="111000"/>
                </a:lnSpc>
              </a:pPr>
              <a:r>
                <a:rPr lang="en-US" b="1" i="1">
                  <a:solidFill>
                    <a:schemeClr val="accent2"/>
                  </a:solidFill>
                </a:rPr>
                <a:t>B</a:t>
              </a:r>
              <a:endParaRPr lang="en-US" sz="2000" b="1" i="1"/>
            </a:p>
          </p:txBody>
        </p:sp>
        <p:sp>
          <p:nvSpPr>
            <p:cNvPr id="1773577" name="Line 9"/>
            <p:cNvSpPr>
              <a:spLocks noChangeShapeType="1"/>
            </p:cNvSpPr>
            <p:nvPr/>
          </p:nvSpPr>
          <p:spPr bwMode="auto">
            <a:xfrm rot="10800000">
              <a:off x="3703"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3578" name="Line 10"/>
            <p:cNvSpPr>
              <a:spLocks noChangeShapeType="1"/>
            </p:cNvSpPr>
            <p:nvPr/>
          </p:nvSpPr>
          <p:spPr bwMode="auto">
            <a:xfrm rot="10800000">
              <a:off x="4135"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3579" name="Line 11"/>
            <p:cNvSpPr>
              <a:spLocks noChangeShapeType="1"/>
            </p:cNvSpPr>
            <p:nvPr/>
          </p:nvSpPr>
          <p:spPr bwMode="auto">
            <a:xfrm rot="10800000">
              <a:off x="4567"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3580" name="Line 12"/>
            <p:cNvSpPr>
              <a:spLocks noChangeShapeType="1"/>
            </p:cNvSpPr>
            <p:nvPr/>
          </p:nvSpPr>
          <p:spPr bwMode="auto">
            <a:xfrm rot="10800000">
              <a:off x="4951"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3581" name="Line 13"/>
            <p:cNvSpPr>
              <a:spLocks noChangeShapeType="1"/>
            </p:cNvSpPr>
            <p:nvPr/>
          </p:nvSpPr>
          <p:spPr bwMode="auto">
            <a:xfrm rot="10800000">
              <a:off x="5335"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grpSp>
          <p:nvGrpSpPr>
            <p:cNvPr id="3" name="Group 14"/>
            <p:cNvGrpSpPr>
              <a:grpSpLocks/>
            </p:cNvGrpSpPr>
            <p:nvPr/>
          </p:nvGrpSpPr>
          <p:grpSpPr bwMode="auto">
            <a:xfrm rot="5400000">
              <a:off x="4309" y="1786"/>
              <a:ext cx="0" cy="1968"/>
              <a:chOff x="2832" y="1872"/>
              <a:chExt cx="0" cy="1968"/>
            </a:xfrm>
          </p:grpSpPr>
          <p:sp>
            <p:nvSpPr>
              <p:cNvPr id="1773583" name="Line 15"/>
              <p:cNvSpPr>
                <a:spLocks noChangeShapeType="1"/>
              </p:cNvSpPr>
              <p:nvPr/>
            </p:nvSpPr>
            <p:spPr bwMode="auto">
              <a:xfrm flipV="1">
                <a:off x="2832" y="3120"/>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3584" name="Line 16"/>
              <p:cNvSpPr>
                <a:spLocks noChangeShapeType="1"/>
              </p:cNvSpPr>
              <p:nvPr/>
            </p:nvSpPr>
            <p:spPr bwMode="auto">
              <a:xfrm flipV="1">
                <a:off x="2832" y="2448"/>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3585" name="Line 17"/>
              <p:cNvSpPr>
                <a:spLocks noChangeShapeType="1"/>
              </p:cNvSpPr>
              <p:nvPr/>
            </p:nvSpPr>
            <p:spPr bwMode="auto">
              <a:xfrm flipV="1">
                <a:off x="2832" y="3456"/>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3586" name="Line 18"/>
              <p:cNvSpPr>
                <a:spLocks noChangeShapeType="1"/>
              </p:cNvSpPr>
              <p:nvPr/>
            </p:nvSpPr>
            <p:spPr bwMode="auto">
              <a:xfrm flipV="1">
                <a:off x="2832" y="2784"/>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3587" name="Line 19"/>
              <p:cNvSpPr>
                <a:spLocks noChangeShapeType="1"/>
              </p:cNvSpPr>
              <p:nvPr/>
            </p:nvSpPr>
            <p:spPr bwMode="auto">
              <a:xfrm flipV="1">
                <a:off x="2832" y="2112"/>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3588" name="Line 20"/>
              <p:cNvSpPr>
                <a:spLocks noChangeShapeType="1"/>
              </p:cNvSpPr>
              <p:nvPr/>
            </p:nvSpPr>
            <p:spPr bwMode="auto">
              <a:xfrm flipV="1">
                <a:off x="2832" y="1872"/>
                <a:ext cx="0" cy="384"/>
              </a:xfrm>
              <a:prstGeom prst="line">
                <a:avLst/>
              </a:prstGeom>
              <a:noFill/>
              <a:ln w="57150">
                <a:solidFill>
                  <a:schemeClr val="tx2"/>
                </a:solidFill>
                <a:round/>
                <a:headEnd/>
                <a:tailEnd/>
              </a:ln>
              <a:effectLst/>
            </p:spPr>
            <p:txBody>
              <a:bodyPr wrap="none" anchor="ctr"/>
              <a:lstStyle/>
              <a:p>
                <a:endParaRPr lang="en-US"/>
              </a:p>
            </p:txBody>
          </p:sp>
        </p:grpSp>
        <p:sp>
          <p:nvSpPr>
            <p:cNvPr id="1773589" name="Text Box 21"/>
            <p:cNvSpPr txBox="1">
              <a:spLocks noChangeArrowheads="1"/>
            </p:cNvSpPr>
            <p:nvPr/>
          </p:nvSpPr>
          <p:spPr bwMode="auto">
            <a:xfrm>
              <a:off x="4264" y="2416"/>
              <a:ext cx="191" cy="313"/>
            </a:xfrm>
            <a:prstGeom prst="rect">
              <a:avLst/>
            </a:prstGeom>
            <a:solidFill>
              <a:schemeClr val="bg1"/>
            </a:solidFill>
            <a:ln w="9525">
              <a:noFill/>
              <a:miter lim="800000"/>
              <a:headEnd/>
              <a:tailEnd/>
            </a:ln>
            <a:effectLst/>
          </p:spPr>
          <p:txBody>
            <a:bodyPr wrap="none">
              <a:spAutoFit/>
            </a:bodyPr>
            <a:lstStyle/>
            <a:p>
              <a:pPr>
                <a:lnSpc>
                  <a:spcPct val="111000"/>
                </a:lnSpc>
              </a:pPr>
              <a:r>
                <a:rPr lang="en-US" b="1" i="1">
                  <a:solidFill>
                    <a:schemeClr val="hlink"/>
                  </a:solidFill>
                  <a:latin typeface="Times New Roman" pitchFamily="18" charset="0"/>
                </a:rPr>
                <a:t>I</a:t>
              </a:r>
              <a:endParaRPr lang="en-US" sz="2000" b="1" i="1"/>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mutator.png"/>
          <p:cNvPicPr>
            <a:picLocks noChangeAspect="1"/>
          </p:cNvPicPr>
          <p:nvPr/>
        </p:nvPicPr>
        <p:blipFill>
          <a:blip r:embed="rId2" cstate="print"/>
          <a:stretch>
            <a:fillRect/>
          </a:stretch>
        </p:blipFill>
        <p:spPr>
          <a:xfrm>
            <a:off x="3552079" y="2749452"/>
            <a:ext cx="2009272" cy="188998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2"/>
          <p:cNvGrpSpPr/>
          <p:nvPr/>
        </p:nvGrpSpPr>
        <p:grpSpPr>
          <a:xfrm>
            <a:off x="1239170" y="2008686"/>
            <a:ext cx="6270886" cy="4519534"/>
            <a:chOff x="-259830" y="12497"/>
            <a:chExt cx="8654322" cy="6845503"/>
          </a:xfrm>
        </p:grpSpPr>
        <p:sp>
          <p:nvSpPr>
            <p:cNvPr id="21" name="Cube 20"/>
            <p:cNvSpPr/>
            <p:nvPr/>
          </p:nvSpPr>
          <p:spPr>
            <a:xfrm>
              <a:off x="1154243" y="4422102"/>
              <a:ext cx="7240249" cy="674554"/>
            </a:xfrm>
            <a:prstGeom prst="cube">
              <a:avLst>
                <a:gd name="adj" fmla="val 67684"/>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Wave 12"/>
            <p:cNvSpPr/>
            <p:nvPr/>
          </p:nvSpPr>
          <p:spPr>
            <a:xfrm rot="4375344" flipH="1" flipV="1">
              <a:off x="5096672" y="2921628"/>
              <a:ext cx="941358" cy="358461"/>
            </a:xfrm>
            <a:prstGeom prst="wave">
              <a:avLst>
                <a:gd name="adj1" fmla="val 20000"/>
                <a:gd name="adj2" fmla="val 3286"/>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pic>
          <p:nvPicPr>
            <p:cNvPr id="2" name="Picture 1" descr="comutator.png"/>
            <p:cNvPicPr>
              <a:picLocks noChangeAspect="1"/>
            </p:cNvPicPr>
            <p:nvPr/>
          </p:nvPicPr>
          <p:blipFill>
            <a:blip r:embed="rId2" cstate="print"/>
            <a:stretch>
              <a:fillRect/>
            </a:stretch>
          </p:blipFill>
          <p:spPr>
            <a:xfrm>
              <a:off x="4391528" y="845700"/>
              <a:ext cx="2009272" cy="1889983"/>
            </a:xfrm>
            <a:prstGeom prst="rect">
              <a:avLst/>
            </a:prstGeom>
          </p:spPr>
        </p:pic>
        <p:sp>
          <p:nvSpPr>
            <p:cNvPr id="5" name="Freeform 4"/>
            <p:cNvSpPr/>
            <p:nvPr/>
          </p:nvSpPr>
          <p:spPr>
            <a:xfrm>
              <a:off x="3096128" y="693300"/>
              <a:ext cx="2173573" cy="4495800"/>
            </a:xfrm>
            <a:custGeom>
              <a:avLst/>
              <a:gdLst>
                <a:gd name="connsiteX0" fmla="*/ 2068642 w 2173573"/>
                <a:gd name="connsiteY0" fmla="*/ 0 h 3507698"/>
                <a:gd name="connsiteX1" fmla="*/ 0 w 2173573"/>
                <a:gd name="connsiteY1" fmla="*/ 1469036 h 3507698"/>
                <a:gd name="connsiteX2" fmla="*/ 0 w 2173573"/>
                <a:gd name="connsiteY2" fmla="*/ 3507698 h 3507698"/>
                <a:gd name="connsiteX3" fmla="*/ 2173573 w 2173573"/>
                <a:gd name="connsiteY3" fmla="*/ 1753849 h 3507698"/>
              </a:gdLst>
              <a:ahLst/>
              <a:cxnLst>
                <a:cxn ang="0">
                  <a:pos x="connsiteX0" y="connsiteY0"/>
                </a:cxn>
                <a:cxn ang="0">
                  <a:pos x="connsiteX1" y="connsiteY1"/>
                </a:cxn>
                <a:cxn ang="0">
                  <a:pos x="connsiteX2" y="connsiteY2"/>
                </a:cxn>
                <a:cxn ang="0">
                  <a:pos x="connsiteX3" y="connsiteY3"/>
                </a:cxn>
              </a:cxnLst>
              <a:rect l="l" t="t" r="r" b="b"/>
              <a:pathLst>
                <a:path w="2173573" h="3507698">
                  <a:moveTo>
                    <a:pt x="2068642" y="0"/>
                  </a:moveTo>
                  <a:lnTo>
                    <a:pt x="0" y="1469036"/>
                  </a:lnTo>
                  <a:lnTo>
                    <a:pt x="0" y="3507698"/>
                  </a:lnTo>
                  <a:lnTo>
                    <a:pt x="2173573" y="1753849"/>
                  </a:lnTo>
                </a:path>
              </a:pathLst>
            </a:cu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6" name="Freeform 5"/>
            <p:cNvSpPr/>
            <p:nvPr/>
          </p:nvSpPr>
          <p:spPr>
            <a:xfrm>
              <a:off x="5092318" y="689552"/>
              <a:ext cx="239843" cy="599607"/>
            </a:xfrm>
            <a:custGeom>
              <a:avLst/>
              <a:gdLst>
                <a:gd name="connsiteX0" fmla="*/ 59961 w 239843"/>
                <a:gd name="connsiteY0" fmla="*/ 0 h 599607"/>
                <a:gd name="connsiteX1" fmla="*/ 0 w 239843"/>
                <a:gd name="connsiteY1" fmla="*/ 599607 h 599607"/>
                <a:gd name="connsiteX2" fmla="*/ 239843 w 239843"/>
                <a:gd name="connsiteY2" fmla="*/ 374755 h 599607"/>
              </a:gdLst>
              <a:ahLst/>
              <a:cxnLst>
                <a:cxn ang="0">
                  <a:pos x="connsiteX0" y="connsiteY0"/>
                </a:cxn>
                <a:cxn ang="0">
                  <a:pos x="connsiteX1" y="connsiteY1"/>
                </a:cxn>
                <a:cxn ang="0">
                  <a:pos x="connsiteX2" y="connsiteY2"/>
                </a:cxn>
              </a:cxnLst>
              <a:rect l="l" t="t" r="r" b="b"/>
              <a:pathLst>
                <a:path w="239843" h="599607">
                  <a:moveTo>
                    <a:pt x="59961" y="0"/>
                  </a:moveTo>
                  <a:lnTo>
                    <a:pt x="0" y="599607"/>
                  </a:lnTo>
                  <a:lnTo>
                    <a:pt x="239843" y="374755"/>
                  </a:lnTo>
                </a:path>
              </a:pathLst>
            </a:cu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8" name="Freeform 7"/>
            <p:cNvSpPr/>
            <p:nvPr/>
          </p:nvSpPr>
          <p:spPr>
            <a:xfrm>
              <a:off x="5257210" y="2598300"/>
              <a:ext cx="48718" cy="381000"/>
            </a:xfrm>
            <a:custGeom>
              <a:avLst/>
              <a:gdLst>
                <a:gd name="connsiteX0" fmla="*/ 14990 w 74951"/>
                <a:gd name="connsiteY0" fmla="*/ 719528 h 719528"/>
                <a:gd name="connsiteX1" fmla="*/ 0 w 74951"/>
                <a:gd name="connsiteY1" fmla="*/ 89941 h 719528"/>
                <a:gd name="connsiteX2" fmla="*/ 74951 w 74951"/>
                <a:gd name="connsiteY2" fmla="*/ 0 h 719528"/>
              </a:gdLst>
              <a:ahLst/>
              <a:cxnLst>
                <a:cxn ang="0">
                  <a:pos x="connsiteX0" y="connsiteY0"/>
                </a:cxn>
                <a:cxn ang="0">
                  <a:pos x="connsiteX1" y="connsiteY1"/>
                </a:cxn>
                <a:cxn ang="0">
                  <a:pos x="connsiteX2" y="connsiteY2"/>
                </a:cxn>
              </a:cxnLst>
              <a:rect l="l" t="t" r="r" b="b"/>
              <a:pathLst>
                <a:path w="74951" h="719528">
                  <a:moveTo>
                    <a:pt x="14990" y="719528"/>
                  </a:moveTo>
                  <a:lnTo>
                    <a:pt x="0" y="89941"/>
                  </a:lnTo>
                  <a:lnTo>
                    <a:pt x="74951" y="0"/>
                  </a:lnTo>
                </a:path>
              </a:pathLst>
            </a:cu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9" name="Cube 8"/>
            <p:cNvSpPr/>
            <p:nvPr/>
          </p:nvSpPr>
          <p:spPr>
            <a:xfrm>
              <a:off x="1154241" y="851950"/>
              <a:ext cx="1484028" cy="4038600"/>
            </a:xfrm>
            <a:prstGeom prst="cube">
              <a:avLst>
                <a:gd name="adj" fmla="val 32071"/>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N</a:t>
              </a:r>
            </a:p>
          </p:txBody>
        </p:sp>
        <p:sp>
          <p:nvSpPr>
            <p:cNvPr id="11" name="Cube 10"/>
            <p:cNvSpPr/>
            <p:nvPr/>
          </p:nvSpPr>
          <p:spPr>
            <a:xfrm>
              <a:off x="6780550" y="880680"/>
              <a:ext cx="1613941" cy="4038600"/>
            </a:xfrm>
            <a:prstGeom prst="cube">
              <a:avLst>
                <a:gd name="adj" fmla="val 27684"/>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S</a:t>
              </a:r>
            </a:p>
          </p:txBody>
        </p:sp>
        <p:sp>
          <p:nvSpPr>
            <p:cNvPr id="12" name="Wave 11"/>
            <p:cNvSpPr/>
            <p:nvPr/>
          </p:nvSpPr>
          <p:spPr>
            <a:xfrm rot="4375344" flipH="1" flipV="1">
              <a:off x="5020471" y="330829"/>
              <a:ext cx="941358" cy="358461"/>
            </a:xfrm>
            <a:prstGeom prst="wave">
              <a:avLst>
                <a:gd name="adj1" fmla="val 20000"/>
                <a:gd name="adj2" fmla="val 3286"/>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4" name="Group 15"/>
            <p:cNvGrpSpPr/>
            <p:nvPr/>
          </p:nvGrpSpPr>
          <p:grpSpPr>
            <a:xfrm rot="16200000">
              <a:off x="4370882" y="5609582"/>
              <a:ext cx="914400" cy="1402556"/>
              <a:chOff x="5105400" y="5455444"/>
              <a:chExt cx="914400" cy="1402556"/>
            </a:xfrm>
          </p:grpSpPr>
          <p:sp>
            <p:nvSpPr>
              <p:cNvPr id="15" name="Can 14"/>
              <p:cNvSpPr/>
              <p:nvPr/>
            </p:nvSpPr>
            <p:spPr>
              <a:xfrm>
                <a:off x="5105400" y="5486400"/>
                <a:ext cx="914400" cy="1371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Can 13"/>
              <p:cNvSpPr/>
              <p:nvPr/>
            </p:nvSpPr>
            <p:spPr>
              <a:xfrm>
                <a:off x="5403056" y="5455444"/>
                <a:ext cx="304800" cy="152400"/>
              </a:xfrm>
              <a:prstGeom prst="can">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9" name="Freeform 18"/>
            <p:cNvSpPr/>
            <p:nvPr/>
          </p:nvSpPr>
          <p:spPr>
            <a:xfrm>
              <a:off x="-259830" y="12497"/>
              <a:ext cx="5611319" cy="6845503"/>
            </a:xfrm>
            <a:custGeom>
              <a:avLst/>
              <a:gdLst>
                <a:gd name="connsiteX0" fmla="*/ 5611319 w 5611319"/>
                <a:gd name="connsiteY0" fmla="*/ 62459 h 6268387"/>
                <a:gd name="connsiteX1" fmla="*/ 3692578 w 5611319"/>
                <a:gd name="connsiteY1" fmla="*/ 77449 h 6268387"/>
                <a:gd name="connsiteX2" fmla="*/ 1114269 w 5611319"/>
                <a:gd name="connsiteY2" fmla="*/ 527154 h 6268387"/>
                <a:gd name="connsiteX3" fmla="*/ 634584 w 5611319"/>
                <a:gd name="connsiteY3" fmla="*/ 1591455 h 6268387"/>
                <a:gd name="connsiteX4" fmla="*/ 634584 w 5611319"/>
                <a:gd name="connsiteY4" fmla="*/ 5578839 h 6268387"/>
                <a:gd name="connsiteX5" fmla="*/ 4442086 w 5611319"/>
                <a:gd name="connsiteY5" fmla="*/ 5728741 h 626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1319" h="6268387">
                  <a:moveTo>
                    <a:pt x="5611319" y="62459"/>
                  </a:moveTo>
                  <a:cubicBezTo>
                    <a:pt x="5026702" y="31229"/>
                    <a:pt x="4442086" y="0"/>
                    <a:pt x="3692578" y="77449"/>
                  </a:cubicBezTo>
                  <a:cubicBezTo>
                    <a:pt x="2943070" y="154898"/>
                    <a:pt x="1623935" y="274820"/>
                    <a:pt x="1114269" y="527154"/>
                  </a:cubicBezTo>
                  <a:cubicBezTo>
                    <a:pt x="604603" y="779488"/>
                    <a:pt x="714532" y="749508"/>
                    <a:pt x="634584" y="1591455"/>
                  </a:cubicBezTo>
                  <a:cubicBezTo>
                    <a:pt x="554637" y="2433403"/>
                    <a:pt x="0" y="4889291"/>
                    <a:pt x="634584" y="5578839"/>
                  </a:cubicBezTo>
                  <a:cubicBezTo>
                    <a:pt x="1269168" y="6268387"/>
                    <a:pt x="2855627" y="5998564"/>
                    <a:pt x="4442086" y="5728741"/>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22" name="Freeform 21"/>
            <p:cNvSpPr/>
            <p:nvPr/>
          </p:nvSpPr>
          <p:spPr>
            <a:xfrm>
              <a:off x="5546361" y="3507698"/>
              <a:ext cx="674557" cy="2738204"/>
            </a:xfrm>
            <a:custGeom>
              <a:avLst/>
              <a:gdLst>
                <a:gd name="connsiteX0" fmla="*/ 0 w 674557"/>
                <a:gd name="connsiteY0" fmla="*/ 2728210 h 2738204"/>
                <a:gd name="connsiteX1" fmla="*/ 359764 w 674557"/>
                <a:gd name="connsiteY1" fmla="*/ 2683240 h 2738204"/>
                <a:gd name="connsiteX2" fmla="*/ 659567 w 674557"/>
                <a:gd name="connsiteY2" fmla="*/ 2398427 h 2738204"/>
                <a:gd name="connsiteX3" fmla="*/ 449705 w 674557"/>
                <a:gd name="connsiteY3" fmla="*/ 1843791 h 2738204"/>
                <a:gd name="connsiteX4" fmla="*/ 209862 w 674557"/>
                <a:gd name="connsiteY4" fmla="*/ 1603948 h 2738204"/>
                <a:gd name="connsiteX5" fmla="*/ 179882 w 674557"/>
                <a:gd name="connsiteY5" fmla="*/ 1304145 h 2738204"/>
                <a:gd name="connsiteX6" fmla="*/ 359764 w 674557"/>
                <a:gd name="connsiteY6" fmla="*/ 1064302 h 2738204"/>
                <a:gd name="connsiteX7" fmla="*/ 524655 w 674557"/>
                <a:gd name="connsiteY7" fmla="*/ 824459 h 2738204"/>
                <a:gd name="connsiteX8" fmla="*/ 539646 w 674557"/>
                <a:gd name="connsiteY8" fmla="*/ 299804 h 2738204"/>
                <a:gd name="connsiteX9" fmla="*/ 134911 w 674557"/>
                <a:gd name="connsiteY9" fmla="*/ 0 h 273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4557" h="2738204">
                  <a:moveTo>
                    <a:pt x="0" y="2728210"/>
                  </a:moveTo>
                  <a:cubicBezTo>
                    <a:pt x="124918" y="2733207"/>
                    <a:pt x="249836" y="2738204"/>
                    <a:pt x="359764" y="2683240"/>
                  </a:cubicBezTo>
                  <a:cubicBezTo>
                    <a:pt x="469692" y="2628276"/>
                    <a:pt x="644577" y="2538335"/>
                    <a:pt x="659567" y="2398427"/>
                  </a:cubicBezTo>
                  <a:cubicBezTo>
                    <a:pt x="674557" y="2258519"/>
                    <a:pt x="524656" y="1976204"/>
                    <a:pt x="449705" y="1843791"/>
                  </a:cubicBezTo>
                  <a:cubicBezTo>
                    <a:pt x="374754" y="1711378"/>
                    <a:pt x="254832" y="1693889"/>
                    <a:pt x="209862" y="1603948"/>
                  </a:cubicBezTo>
                  <a:cubicBezTo>
                    <a:pt x="164892" y="1514007"/>
                    <a:pt x="154898" y="1394086"/>
                    <a:pt x="179882" y="1304145"/>
                  </a:cubicBezTo>
                  <a:cubicBezTo>
                    <a:pt x="204866" y="1214204"/>
                    <a:pt x="302302" y="1144250"/>
                    <a:pt x="359764" y="1064302"/>
                  </a:cubicBezTo>
                  <a:cubicBezTo>
                    <a:pt x="417226" y="984354"/>
                    <a:pt x="494675" y="951875"/>
                    <a:pt x="524655" y="824459"/>
                  </a:cubicBezTo>
                  <a:cubicBezTo>
                    <a:pt x="554635" y="697043"/>
                    <a:pt x="604603" y="437214"/>
                    <a:pt x="539646" y="299804"/>
                  </a:cubicBezTo>
                  <a:cubicBezTo>
                    <a:pt x="474689" y="162394"/>
                    <a:pt x="304800" y="81197"/>
                    <a:pt x="134911" y="0"/>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cxnSp>
          <p:nvCxnSpPr>
            <p:cNvPr id="17" name="Straight Arrow Connector 16"/>
            <p:cNvCxnSpPr/>
            <p:nvPr/>
          </p:nvCxnSpPr>
          <p:spPr>
            <a:xfrm rot="10800000" flipV="1">
              <a:off x="6145968" y="614597"/>
              <a:ext cx="479685" cy="419724"/>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90938" y="134914"/>
              <a:ext cx="2088828" cy="606026"/>
            </a:xfrm>
            <a:prstGeom prst="rect">
              <a:avLst/>
            </a:prstGeom>
            <a:noFill/>
          </p:spPr>
          <p:txBody>
            <a:bodyPr wrap="none" rtlCol="0">
              <a:spAutoFit/>
            </a:bodyPr>
            <a:lstStyle/>
            <a:p>
              <a:r>
                <a:rPr lang="en-US" sz="2000" dirty="0"/>
                <a:t>Commutator</a:t>
              </a:r>
            </a:p>
          </p:txBody>
        </p:sp>
        <p:sp>
          <p:nvSpPr>
            <p:cNvPr id="26" name="Rectangle 25"/>
            <p:cNvSpPr/>
            <p:nvPr/>
          </p:nvSpPr>
          <p:spPr>
            <a:xfrm>
              <a:off x="2682917" y="336242"/>
              <a:ext cx="1398599" cy="606026"/>
            </a:xfrm>
            <a:prstGeom prst="rect">
              <a:avLst/>
            </a:prstGeom>
          </p:spPr>
          <p:txBody>
            <a:bodyPr wrap="none">
              <a:spAutoFit/>
            </a:bodyPr>
            <a:lstStyle/>
            <a:p>
              <a:r>
                <a:rPr lang="en-US" sz="2000" dirty="0"/>
                <a:t>Brushes</a:t>
              </a:r>
            </a:p>
          </p:txBody>
        </p:sp>
        <p:sp>
          <p:nvSpPr>
            <p:cNvPr id="39" name="Freeform 38"/>
            <p:cNvSpPr/>
            <p:nvPr/>
          </p:nvSpPr>
          <p:spPr>
            <a:xfrm>
              <a:off x="4047344" y="434715"/>
              <a:ext cx="1289154" cy="329783"/>
            </a:xfrm>
            <a:custGeom>
              <a:avLst/>
              <a:gdLst>
                <a:gd name="connsiteX0" fmla="*/ 0 w 1289154"/>
                <a:gd name="connsiteY0" fmla="*/ 329783 h 329783"/>
                <a:gd name="connsiteX1" fmla="*/ 599607 w 1289154"/>
                <a:gd name="connsiteY1" fmla="*/ 269823 h 329783"/>
                <a:gd name="connsiteX2" fmla="*/ 1289154 w 1289154"/>
                <a:gd name="connsiteY2" fmla="*/ 0 h 329783"/>
              </a:gdLst>
              <a:ahLst/>
              <a:cxnLst>
                <a:cxn ang="0">
                  <a:pos x="connsiteX0" y="connsiteY0"/>
                </a:cxn>
                <a:cxn ang="0">
                  <a:pos x="connsiteX1" y="connsiteY1"/>
                </a:cxn>
                <a:cxn ang="0">
                  <a:pos x="connsiteX2" y="connsiteY2"/>
                </a:cxn>
              </a:cxnLst>
              <a:rect l="l" t="t" r="r" b="b"/>
              <a:pathLst>
                <a:path w="1289154" h="329783">
                  <a:moveTo>
                    <a:pt x="0" y="329783"/>
                  </a:moveTo>
                  <a:cubicBezTo>
                    <a:pt x="192374" y="327285"/>
                    <a:pt x="384748" y="324787"/>
                    <a:pt x="599607" y="269823"/>
                  </a:cubicBezTo>
                  <a:cubicBezTo>
                    <a:pt x="814466" y="214859"/>
                    <a:pt x="1051810" y="107429"/>
                    <a:pt x="1289154" y="0"/>
                  </a:cubicBezTo>
                </a:path>
              </a:pathLst>
            </a:cu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sp>
          <p:nvSpPr>
            <p:cNvPr id="40" name="Freeform 39"/>
            <p:cNvSpPr/>
            <p:nvPr/>
          </p:nvSpPr>
          <p:spPr>
            <a:xfrm>
              <a:off x="3637613" y="749508"/>
              <a:ext cx="1653915" cy="2550827"/>
            </a:xfrm>
            <a:custGeom>
              <a:avLst/>
              <a:gdLst>
                <a:gd name="connsiteX0" fmla="*/ 409731 w 1653915"/>
                <a:gd name="connsiteY0" fmla="*/ 0 h 2550827"/>
                <a:gd name="connsiteX1" fmla="*/ 544643 w 1653915"/>
                <a:gd name="connsiteY1" fmla="*/ 284813 h 2550827"/>
                <a:gd name="connsiteX2" fmla="*/ 274820 w 1653915"/>
                <a:gd name="connsiteY2" fmla="*/ 1244184 h 2550827"/>
                <a:gd name="connsiteX3" fmla="*/ 229849 w 1653915"/>
                <a:gd name="connsiteY3" fmla="*/ 2338466 h 2550827"/>
                <a:gd name="connsiteX4" fmla="*/ 1653915 w 1653915"/>
                <a:gd name="connsiteY4" fmla="*/ 2518348 h 2550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915" h="2550827">
                  <a:moveTo>
                    <a:pt x="409731" y="0"/>
                  </a:moveTo>
                  <a:cubicBezTo>
                    <a:pt x="488429" y="38724"/>
                    <a:pt x="567128" y="77449"/>
                    <a:pt x="544643" y="284813"/>
                  </a:cubicBezTo>
                  <a:cubicBezTo>
                    <a:pt x="522158" y="492177"/>
                    <a:pt x="327286" y="901909"/>
                    <a:pt x="274820" y="1244184"/>
                  </a:cubicBezTo>
                  <a:cubicBezTo>
                    <a:pt x="222354" y="1586460"/>
                    <a:pt x="0" y="2126105"/>
                    <a:pt x="229849" y="2338466"/>
                  </a:cubicBezTo>
                  <a:cubicBezTo>
                    <a:pt x="459698" y="2550827"/>
                    <a:pt x="1056806" y="2534587"/>
                    <a:pt x="1653915" y="2518348"/>
                  </a:cubicBezTo>
                </a:path>
              </a:pathLst>
            </a:cu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p:nvPr/>
        </p:nvGrpSpPr>
        <p:grpSpPr>
          <a:xfrm>
            <a:off x="391233" y="1978695"/>
            <a:ext cx="2245555" cy="4317169"/>
            <a:chOff x="211351" y="869429"/>
            <a:chExt cx="2245555" cy="4417103"/>
          </a:xfrm>
        </p:grpSpPr>
        <p:pic>
          <p:nvPicPr>
            <p:cNvPr id="9" name="Picture 8" descr="commutator2.png"/>
            <p:cNvPicPr>
              <a:picLocks noChangeAspect="1"/>
            </p:cNvPicPr>
            <p:nvPr/>
          </p:nvPicPr>
          <p:blipFill>
            <a:blip r:embed="rId2" cstate="print"/>
            <a:stretch>
              <a:fillRect/>
            </a:stretch>
          </p:blipFill>
          <p:spPr>
            <a:xfrm>
              <a:off x="211351" y="1870251"/>
              <a:ext cx="2245555" cy="2397968"/>
            </a:xfrm>
            <a:prstGeom prst="rect">
              <a:avLst/>
            </a:prstGeom>
          </p:spPr>
        </p:pic>
        <p:sp>
          <p:nvSpPr>
            <p:cNvPr id="11" name="Freeform 10"/>
            <p:cNvSpPr/>
            <p:nvPr/>
          </p:nvSpPr>
          <p:spPr>
            <a:xfrm>
              <a:off x="1156744" y="869429"/>
              <a:ext cx="417226" cy="996846"/>
            </a:xfrm>
            <a:custGeom>
              <a:avLst/>
              <a:gdLst>
                <a:gd name="connsiteX0" fmla="*/ 417226 w 417226"/>
                <a:gd name="connsiteY0" fmla="*/ 839449 h 996846"/>
                <a:gd name="connsiteX1" fmla="*/ 192374 w 417226"/>
                <a:gd name="connsiteY1" fmla="*/ 989351 h 996846"/>
                <a:gd name="connsiteX2" fmla="*/ 12492 w 417226"/>
                <a:gd name="connsiteY2" fmla="*/ 794479 h 996846"/>
                <a:gd name="connsiteX3" fmla="*/ 267325 w 417226"/>
                <a:gd name="connsiteY3" fmla="*/ 434715 h 996846"/>
                <a:gd name="connsiteX4" fmla="*/ 342276 w 417226"/>
                <a:gd name="connsiteY4" fmla="*/ 119922 h 996846"/>
                <a:gd name="connsiteX5" fmla="*/ 117423 w 417226"/>
                <a:gd name="connsiteY5" fmla="*/ 0 h 99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226" h="996846">
                  <a:moveTo>
                    <a:pt x="417226" y="839449"/>
                  </a:moveTo>
                  <a:cubicBezTo>
                    <a:pt x="338528" y="918147"/>
                    <a:pt x="259830" y="996846"/>
                    <a:pt x="192374" y="989351"/>
                  </a:cubicBezTo>
                  <a:cubicBezTo>
                    <a:pt x="124918" y="981856"/>
                    <a:pt x="0" y="886918"/>
                    <a:pt x="12492" y="794479"/>
                  </a:cubicBezTo>
                  <a:cubicBezTo>
                    <a:pt x="24984" y="702040"/>
                    <a:pt x="212361" y="547141"/>
                    <a:pt x="267325" y="434715"/>
                  </a:cubicBezTo>
                  <a:cubicBezTo>
                    <a:pt x="322289" y="322289"/>
                    <a:pt x="367260" y="192374"/>
                    <a:pt x="342276" y="119922"/>
                  </a:cubicBezTo>
                  <a:cubicBezTo>
                    <a:pt x="317292" y="47470"/>
                    <a:pt x="167390" y="14990"/>
                    <a:pt x="117423" y="0"/>
                  </a:cubicBezTo>
                </a:path>
              </a:pathLst>
            </a:cu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Freeform 13"/>
            <p:cNvSpPr/>
            <p:nvPr/>
          </p:nvSpPr>
          <p:spPr>
            <a:xfrm rot="10448398">
              <a:off x="1219203" y="4289686"/>
              <a:ext cx="417226" cy="996846"/>
            </a:xfrm>
            <a:custGeom>
              <a:avLst/>
              <a:gdLst>
                <a:gd name="connsiteX0" fmla="*/ 417226 w 417226"/>
                <a:gd name="connsiteY0" fmla="*/ 839449 h 996846"/>
                <a:gd name="connsiteX1" fmla="*/ 192374 w 417226"/>
                <a:gd name="connsiteY1" fmla="*/ 989351 h 996846"/>
                <a:gd name="connsiteX2" fmla="*/ 12492 w 417226"/>
                <a:gd name="connsiteY2" fmla="*/ 794479 h 996846"/>
                <a:gd name="connsiteX3" fmla="*/ 267325 w 417226"/>
                <a:gd name="connsiteY3" fmla="*/ 434715 h 996846"/>
                <a:gd name="connsiteX4" fmla="*/ 342276 w 417226"/>
                <a:gd name="connsiteY4" fmla="*/ 119922 h 996846"/>
                <a:gd name="connsiteX5" fmla="*/ 117423 w 417226"/>
                <a:gd name="connsiteY5" fmla="*/ 0 h 99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226" h="996846">
                  <a:moveTo>
                    <a:pt x="417226" y="839449"/>
                  </a:moveTo>
                  <a:cubicBezTo>
                    <a:pt x="338528" y="918147"/>
                    <a:pt x="259830" y="996846"/>
                    <a:pt x="192374" y="989351"/>
                  </a:cubicBezTo>
                  <a:cubicBezTo>
                    <a:pt x="124918" y="981856"/>
                    <a:pt x="0" y="886918"/>
                    <a:pt x="12492" y="794479"/>
                  </a:cubicBezTo>
                  <a:cubicBezTo>
                    <a:pt x="24984" y="702040"/>
                    <a:pt x="212361" y="547141"/>
                    <a:pt x="267325" y="434715"/>
                  </a:cubicBezTo>
                  <a:cubicBezTo>
                    <a:pt x="322289" y="322289"/>
                    <a:pt x="367260" y="192374"/>
                    <a:pt x="342276" y="119922"/>
                  </a:cubicBezTo>
                  <a:cubicBezTo>
                    <a:pt x="317292" y="47470"/>
                    <a:pt x="167390" y="14990"/>
                    <a:pt x="117423" y="0"/>
                  </a:cubicBezTo>
                </a:path>
              </a:pathLst>
            </a:cu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 name="Group 23"/>
          <p:cNvGrpSpPr/>
          <p:nvPr/>
        </p:nvGrpSpPr>
        <p:grpSpPr>
          <a:xfrm>
            <a:off x="3810231" y="1951212"/>
            <a:ext cx="2397968" cy="4282193"/>
            <a:chOff x="2940804" y="916896"/>
            <a:chExt cx="2397968" cy="4282193"/>
          </a:xfrm>
        </p:grpSpPr>
        <p:pic>
          <p:nvPicPr>
            <p:cNvPr id="15" name="Picture 14" descr="commutator2.png"/>
            <p:cNvPicPr>
              <a:picLocks noChangeAspect="1"/>
            </p:cNvPicPr>
            <p:nvPr/>
          </p:nvPicPr>
          <p:blipFill>
            <a:blip r:embed="rId2" cstate="print"/>
            <a:stretch>
              <a:fillRect/>
            </a:stretch>
          </p:blipFill>
          <p:spPr>
            <a:xfrm rot="17458867">
              <a:off x="3017010" y="1872748"/>
              <a:ext cx="2245555" cy="2397968"/>
            </a:xfrm>
            <a:prstGeom prst="rect">
              <a:avLst/>
            </a:prstGeom>
          </p:spPr>
        </p:pic>
        <p:sp>
          <p:nvSpPr>
            <p:cNvPr id="18" name="Freeform 17"/>
            <p:cNvSpPr/>
            <p:nvPr/>
          </p:nvSpPr>
          <p:spPr>
            <a:xfrm>
              <a:off x="3962403" y="916896"/>
              <a:ext cx="417226" cy="996846"/>
            </a:xfrm>
            <a:custGeom>
              <a:avLst/>
              <a:gdLst>
                <a:gd name="connsiteX0" fmla="*/ 417226 w 417226"/>
                <a:gd name="connsiteY0" fmla="*/ 839449 h 996846"/>
                <a:gd name="connsiteX1" fmla="*/ 192374 w 417226"/>
                <a:gd name="connsiteY1" fmla="*/ 989351 h 996846"/>
                <a:gd name="connsiteX2" fmla="*/ 12492 w 417226"/>
                <a:gd name="connsiteY2" fmla="*/ 794479 h 996846"/>
                <a:gd name="connsiteX3" fmla="*/ 267325 w 417226"/>
                <a:gd name="connsiteY3" fmla="*/ 434715 h 996846"/>
                <a:gd name="connsiteX4" fmla="*/ 342276 w 417226"/>
                <a:gd name="connsiteY4" fmla="*/ 119922 h 996846"/>
                <a:gd name="connsiteX5" fmla="*/ 117423 w 417226"/>
                <a:gd name="connsiteY5" fmla="*/ 0 h 99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226" h="996846">
                  <a:moveTo>
                    <a:pt x="417226" y="839449"/>
                  </a:moveTo>
                  <a:cubicBezTo>
                    <a:pt x="338528" y="918147"/>
                    <a:pt x="259830" y="996846"/>
                    <a:pt x="192374" y="989351"/>
                  </a:cubicBezTo>
                  <a:cubicBezTo>
                    <a:pt x="124918" y="981856"/>
                    <a:pt x="0" y="886918"/>
                    <a:pt x="12492" y="794479"/>
                  </a:cubicBezTo>
                  <a:cubicBezTo>
                    <a:pt x="24984" y="702040"/>
                    <a:pt x="212361" y="547141"/>
                    <a:pt x="267325" y="434715"/>
                  </a:cubicBezTo>
                  <a:cubicBezTo>
                    <a:pt x="322289" y="322289"/>
                    <a:pt x="367260" y="192374"/>
                    <a:pt x="342276" y="119922"/>
                  </a:cubicBezTo>
                  <a:cubicBezTo>
                    <a:pt x="317292" y="47470"/>
                    <a:pt x="167390" y="14990"/>
                    <a:pt x="117423" y="0"/>
                  </a:cubicBezTo>
                </a:path>
              </a:pathLst>
            </a:cu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Freeform 18"/>
            <p:cNvSpPr/>
            <p:nvPr/>
          </p:nvSpPr>
          <p:spPr>
            <a:xfrm rot="10448398">
              <a:off x="4024862" y="4202243"/>
              <a:ext cx="417226" cy="996846"/>
            </a:xfrm>
            <a:custGeom>
              <a:avLst/>
              <a:gdLst>
                <a:gd name="connsiteX0" fmla="*/ 417226 w 417226"/>
                <a:gd name="connsiteY0" fmla="*/ 839449 h 996846"/>
                <a:gd name="connsiteX1" fmla="*/ 192374 w 417226"/>
                <a:gd name="connsiteY1" fmla="*/ 989351 h 996846"/>
                <a:gd name="connsiteX2" fmla="*/ 12492 w 417226"/>
                <a:gd name="connsiteY2" fmla="*/ 794479 h 996846"/>
                <a:gd name="connsiteX3" fmla="*/ 267325 w 417226"/>
                <a:gd name="connsiteY3" fmla="*/ 434715 h 996846"/>
                <a:gd name="connsiteX4" fmla="*/ 342276 w 417226"/>
                <a:gd name="connsiteY4" fmla="*/ 119922 h 996846"/>
                <a:gd name="connsiteX5" fmla="*/ 117423 w 417226"/>
                <a:gd name="connsiteY5" fmla="*/ 0 h 99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226" h="996846">
                  <a:moveTo>
                    <a:pt x="417226" y="839449"/>
                  </a:moveTo>
                  <a:cubicBezTo>
                    <a:pt x="338528" y="918147"/>
                    <a:pt x="259830" y="996846"/>
                    <a:pt x="192374" y="989351"/>
                  </a:cubicBezTo>
                  <a:cubicBezTo>
                    <a:pt x="124918" y="981856"/>
                    <a:pt x="0" y="886918"/>
                    <a:pt x="12492" y="794479"/>
                  </a:cubicBezTo>
                  <a:cubicBezTo>
                    <a:pt x="24984" y="702040"/>
                    <a:pt x="212361" y="547141"/>
                    <a:pt x="267325" y="434715"/>
                  </a:cubicBezTo>
                  <a:cubicBezTo>
                    <a:pt x="322289" y="322289"/>
                    <a:pt x="367260" y="192374"/>
                    <a:pt x="342276" y="119922"/>
                  </a:cubicBezTo>
                  <a:cubicBezTo>
                    <a:pt x="317292" y="47470"/>
                    <a:pt x="167390" y="14990"/>
                    <a:pt x="117423" y="0"/>
                  </a:cubicBezTo>
                </a:path>
              </a:pathLst>
            </a:cu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4" name="Group 24"/>
          <p:cNvGrpSpPr/>
          <p:nvPr/>
        </p:nvGrpSpPr>
        <p:grpSpPr>
          <a:xfrm>
            <a:off x="6585881" y="1923732"/>
            <a:ext cx="2397968" cy="4297183"/>
            <a:chOff x="5701464" y="874426"/>
            <a:chExt cx="2397968" cy="4297183"/>
          </a:xfrm>
        </p:grpSpPr>
        <p:pic>
          <p:nvPicPr>
            <p:cNvPr id="20" name="Picture 19" descr="commutator2.png"/>
            <p:cNvPicPr>
              <a:picLocks noChangeAspect="1"/>
            </p:cNvPicPr>
            <p:nvPr/>
          </p:nvPicPr>
          <p:blipFill>
            <a:blip r:embed="rId2" cstate="print"/>
            <a:stretch>
              <a:fillRect/>
            </a:stretch>
          </p:blipFill>
          <p:spPr>
            <a:xfrm rot="15039801">
              <a:off x="5777670" y="1845268"/>
              <a:ext cx="2245555" cy="2397968"/>
            </a:xfrm>
            <a:prstGeom prst="rect">
              <a:avLst/>
            </a:prstGeom>
          </p:spPr>
        </p:pic>
        <p:sp>
          <p:nvSpPr>
            <p:cNvPr id="21" name="Freeform 20"/>
            <p:cNvSpPr/>
            <p:nvPr/>
          </p:nvSpPr>
          <p:spPr>
            <a:xfrm>
              <a:off x="6723063" y="874426"/>
              <a:ext cx="417226" cy="996846"/>
            </a:xfrm>
            <a:custGeom>
              <a:avLst/>
              <a:gdLst>
                <a:gd name="connsiteX0" fmla="*/ 417226 w 417226"/>
                <a:gd name="connsiteY0" fmla="*/ 839449 h 996846"/>
                <a:gd name="connsiteX1" fmla="*/ 192374 w 417226"/>
                <a:gd name="connsiteY1" fmla="*/ 989351 h 996846"/>
                <a:gd name="connsiteX2" fmla="*/ 12492 w 417226"/>
                <a:gd name="connsiteY2" fmla="*/ 794479 h 996846"/>
                <a:gd name="connsiteX3" fmla="*/ 267325 w 417226"/>
                <a:gd name="connsiteY3" fmla="*/ 434715 h 996846"/>
                <a:gd name="connsiteX4" fmla="*/ 342276 w 417226"/>
                <a:gd name="connsiteY4" fmla="*/ 119922 h 996846"/>
                <a:gd name="connsiteX5" fmla="*/ 117423 w 417226"/>
                <a:gd name="connsiteY5" fmla="*/ 0 h 99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226" h="996846">
                  <a:moveTo>
                    <a:pt x="417226" y="839449"/>
                  </a:moveTo>
                  <a:cubicBezTo>
                    <a:pt x="338528" y="918147"/>
                    <a:pt x="259830" y="996846"/>
                    <a:pt x="192374" y="989351"/>
                  </a:cubicBezTo>
                  <a:cubicBezTo>
                    <a:pt x="124918" y="981856"/>
                    <a:pt x="0" y="886918"/>
                    <a:pt x="12492" y="794479"/>
                  </a:cubicBezTo>
                  <a:cubicBezTo>
                    <a:pt x="24984" y="702040"/>
                    <a:pt x="212361" y="547141"/>
                    <a:pt x="267325" y="434715"/>
                  </a:cubicBezTo>
                  <a:cubicBezTo>
                    <a:pt x="322289" y="322289"/>
                    <a:pt x="367260" y="192374"/>
                    <a:pt x="342276" y="119922"/>
                  </a:cubicBezTo>
                  <a:cubicBezTo>
                    <a:pt x="317292" y="47470"/>
                    <a:pt x="167390" y="14990"/>
                    <a:pt x="117423" y="0"/>
                  </a:cubicBezTo>
                </a:path>
              </a:pathLst>
            </a:cu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Freeform 21"/>
            <p:cNvSpPr/>
            <p:nvPr/>
          </p:nvSpPr>
          <p:spPr>
            <a:xfrm rot="10448398">
              <a:off x="6785522" y="4174763"/>
              <a:ext cx="417226" cy="996846"/>
            </a:xfrm>
            <a:custGeom>
              <a:avLst/>
              <a:gdLst>
                <a:gd name="connsiteX0" fmla="*/ 417226 w 417226"/>
                <a:gd name="connsiteY0" fmla="*/ 839449 h 996846"/>
                <a:gd name="connsiteX1" fmla="*/ 192374 w 417226"/>
                <a:gd name="connsiteY1" fmla="*/ 989351 h 996846"/>
                <a:gd name="connsiteX2" fmla="*/ 12492 w 417226"/>
                <a:gd name="connsiteY2" fmla="*/ 794479 h 996846"/>
                <a:gd name="connsiteX3" fmla="*/ 267325 w 417226"/>
                <a:gd name="connsiteY3" fmla="*/ 434715 h 996846"/>
                <a:gd name="connsiteX4" fmla="*/ 342276 w 417226"/>
                <a:gd name="connsiteY4" fmla="*/ 119922 h 996846"/>
                <a:gd name="connsiteX5" fmla="*/ 117423 w 417226"/>
                <a:gd name="connsiteY5" fmla="*/ 0 h 996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226" h="996846">
                  <a:moveTo>
                    <a:pt x="417226" y="839449"/>
                  </a:moveTo>
                  <a:cubicBezTo>
                    <a:pt x="338528" y="918147"/>
                    <a:pt x="259830" y="996846"/>
                    <a:pt x="192374" y="989351"/>
                  </a:cubicBezTo>
                  <a:cubicBezTo>
                    <a:pt x="124918" y="981856"/>
                    <a:pt x="0" y="886918"/>
                    <a:pt x="12492" y="794479"/>
                  </a:cubicBezTo>
                  <a:cubicBezTo>
                    <a:pt x="24984" y="702040"/>
                    <a:pt x="212361" y="547141"/>
                    <a:pt x="267325" y="434715"/>
                  </a:cubicBezTo>
                  <a:cubicBezTo>
                    <a:pt x="322289" y="322289"/>
                    <a:pt x="367260" y="192374"/>
                    <a:pt x="342276" y="119922"/>
                  </a:cubicBezTo>
                  <a:cubicBezTo>
                    <a:pt x="317292" y="47470"/>
                    <a:pt x="167390" y="14990"/>
                    <a:pt x="117423" y="0"/>
                  </a:cubicBezTo>
                </a:path>
              </a:pathLst>
            </a:cu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6" name="TextBox 15"/>
          <p:cNvSpPr txBox="1"/>
          <p:nvPr/>
        </p:nvSpPr>
        <p:spPr>
          <a:xfrm>
            <a:off x="5276537" y="6488668"/>
            <a:ext cx="2866169" cy="369332"/>
          </a:xfrm>
          <a:prstGeom prst="rect">
            <a:avLst/>
          </a:prstGeom>
          <a:noFill/>
        </p:spPr>
        <p:txBody>
          <a:bodyPr wrap="none" rtlCol="0">
            <a:spAutoFit/>
          </a:bodyPr>
          <a:lstStyle/>
          <a:p>
            <a:r>
              <a:rPr lang="en-US" dirty="0"/>
              <a:t>Reversal of current Direction</a:t>
            </a:r>
          </a:p>
        </p:txBody>
      </p:sp>
      <p:sp>
        <p:nvSpPr>
          <p:cNvPr id="17" name="TextBox 16"/>
          <p:cNvSpPr txBox="1"/>
          <p:nvPr/>
        </p:nvSpPr>
        <p:spPr>
          <a:xfrm>
            <a:off x="1906250" y="2091553"/>
            <a:ext cx="1501886" cy="369332"/>
          </a:xfrm>
          <a:prstGeom prst="rect">
            <a:avLst/>
          </a:prstGeom>
          <a:noFill/>
        </p:spPr>
        <p:txBody>
          <a:bodyPr wrap="none" rtlCol="0">
            <a:spAutoFit/>
          </a:bodyPr>
          <a:lstStyle/>
          <a:p>
            <a:r>
              <a:rPr lang="en-US" dirty="0"/>
              <a:t>Positive Brush</a:t>
            </a:r>
          </a:p>
        </p:txBody>
      </p:sp>
      <p:sp>
        <p:nvSpPr>
          <p:cNvPr id="23" name="TextBox 22"/>
          <p:cNvSpPr txBox="1"/>
          <p:nvPr/>
        </p:nvSpPr>
        <p:spPr>
          <a:xfrm>
            <a:off x="1908748" y="5766641"/>
            <a:ext cx="1601079" cy="369332"/>
          </a:xfrm>
          <a:prstGeom prst="rect">
            <a:avLst/>
          </a:prstGeom>
          <a:noFill/>
        </p:spPr>
        <p:txBody>
          <a:bodyPr wrap="none" rtlCol="0">
            <a:spAutoFit/>
          </a:bodyPr>
          <a:lstStyle/>
          <a:p>
            <a:r>
              <a:rPr lang="en-US" dirty="0"/>
              <a:t>Negative Brush</a:t>
            </a:r>
          </a:p>
        </p:txBody>
      </p:sp>
      <p:sp>
        <p:nvSpPr>
          <p:cNvPr id="24" name="TextBox 23"/>
          <p:cNvSpPr txBox="1"/>
          <p:nvPr/>
        </p:nvSpPr>
        <p:spPr>
          <a:xfrm>
            <a:off x="799476" y="3922852"/>
            <a:ext cx="1379737" cy="369332"/>
          </a:xfrm>
          <a:prstGeom prst="rect">
            <a:avLst/>
          </a:prstGeom>
          <a:noFill/>
        </p:spPr>
        <p:txBody>
          <a:bodyPr wrap="none" rtlCol="0">
            <a:spAutoFit/>
          </a:bodyPr>
          <a:lstStyle/>
          <a:p>
            <a:r>
              <a:rPr lang="en-US" dirty="0"/>
              <a:t>Commutator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850900"/>
            <a:ext cx="5048250"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9955" name="Rectangle 3"/>
          <p:cNvSpPr>
            <a:spLocks noGrp="1" noChangeArrowheads="1"/>
          </p:cNvSpPr>
          <p:nvPr>
            <p:ph type="title"/>
          </p:nvPr>
        </p:nvSpPr>
        <p:spPr>
          <a:xfrm>
            <a:off x="660400" y="0"/>
            <a:ext cx="8050213" cy="838200"/>
          </a:xfrm>
          <a:noFill/>
          <a:ln/>
        </p:spPr>
        <p:txBody>
          <a:bodyPr/>
          <a:lstStyle/>
          <a:p>
            <a:pPr>
              <a:lnSpc>
                <a:spcPct val="90000"/>
              </a:lnSpc>
            </a:pPr>
            <a:r>
              <a:rPr lang="en-US" sz="2800" i="1"/>
              <a:t>ConcepTest 20.8a   </a:t>
            </a:r>
            <a:r>
              <a:rPr lang="en-US" sz="2800">
                <a:solidFill>
                  <a:schemeClr val="accent2"/>
                </a:solidFill>
              </a:rPr>
              <a:t>Magnetic Field of a Wire I</a:t>
            </a:r>
          </a:p>
        </p:txBody>
      </p:sp>
      <p:sp>
        <p:nvSpPr>
          <p:cNvPr id="1789980" name="Rectangle 28"/>
          <p:cNvSpPr>
            <a:spLocks noGrp="1" noChangeArrowheads="1"/>
          </p:cNvSpPr>
          <p:nvPr>
            <p:ph idx="1"/>
          </p:nvPr>
        </p:nvSpPr>
        <p:spPr>
          <a:xfrm>
            <a:off x="0" y="868363"/>
            <a:ext cx="4725988" cy="1985962"/>
          </a:xfrm>
          <a:noFill/>
          <a:ln/>
        </p:spPr>
        <p:txBody>
          <a:bodyPr>
            <a:normAutofit fontScale="70000" lnSpcReduction="20000"/>
          </a:bodyPr>
          <a:lstStyle/>
          <a:p>
            <a:pPr marL="401638" indent="-401638">
              <a:lnSpc>
                <a:spcPct val="131000"/>
              </a:lnSpc>
              <a:buFont typeface="Monotype Sorts" pitchFamily="2" charset="2"/>
              <a:buNone/>
            </a:pPr>
            <a:r>
              <a:rPr lang="en-US" sz="2200" b="1" dirty="0"/>
              <a:t>	</a:t>
            </a:r>
            <a:r>
              <a:rPr lang="en-US" b="1" dirty="0"/>
              <a:t>If the currents in these wires have the same magnitude, but opposite directions, what is the direction of the magnetic field at point P?</a:t>
            </a:r>
            <a:endParaRPr lang="en-US" b="1" dirty="0">
              <a:effectLst>
                <a:outerShdw blurRad="38100" dist="38100" dir="2700000" algn="tl">
                  <a:srgbClr val="000000"/>
                </a:outerShdw>
              </a:effectLst>
            </a:endParaRPr>
          </a:p>
        </p:txBody>
      </p:sp>
      <p:grpSp>
        <p:nvGrpSpPr>
          <p:cNvPr id="2" name="Group 4"/>
          <p:cNvGrpSpPr>
            <a:grpSpLocks/>
          </p:cNvGrpSpPr>
          <p:nvPr/>
        </p:nvGrpSpPr>
        <p:grpSpPr bwMode="auto">
          <a:xfrm>
            <a:off x="2457450" y="3462338"/>
            <a:ext cx="4227513" cy="2892425"/>
            <a:chOff x="2959" y="1800"/>
            <a:chExt cx="2663" cy="1822"/>
          </a:xfrm>
        </p:grpSpPr>
        <p:sp>
          <p:nvSpPr>
            <p:cNvPr id="1789957" name="Rectangle 5"/>
            <p:cNvSpPr>
              <a:spLocks noChangeArrowheads="1"/>
            </p:cNvSpPr>
            <p:nvPr/>
          </p:nvSpPr>
          <p:spPr bwMode="auto">
            <a:xfrm>
              <a:off x="2959" y="1800"/>
              <a:ext cx="2663" cy="1822"/>
            </a:xfrm>
            <a:prstGeom prst="rect">
              <a:avLst/>
            </a:prstGeom>
            <a:solidFill>
              <a:schemeClr val="bg2"/>
            </a:solidFill>
            <a:ln w="9525">
              <a:noFill/>
              <a:miter lim="800000"/>
              <a:headEnd type="none" w="sm" len="sm"/>
              <a:tailEnd type="none" w="sm" len="sm"/>
            </a:ln>
            <a:effectLst/>
          </p:spPr>
          <p:txBody>
            <a:bodyPr wrap="none" anchor="ctr"/>
            <a:lstStyle/>
            <a:p>
              <a:endParaRPr lang="en-US"/>
            </a:p>
          </p:txBody>
        </p:sp>
        <p:grpSp>
          <p:nvGrpSpPr>
            <p:cNvPr id="3" name="Group 6"/>
            <p:cNvGrpSpPr>
              <a:grpSpLocks/>
            </p:cNvGrpSpPr>
            <p:nvPr/>
          </p:nvGrpSpPr>
          <p:grpSpPr bwMode="auto">
            <a:xfrm>
              <a:off x="3100" y="1816"/>
              <a:ext cx="2381" cy="1713"/>
              <a:chOff x="3113" y="1861"/>
              <a:chExt cx="2462" cy="1884"/>
            </a:xfrm>
          </p:grpSpPr>
          <p:sp>
            <p:nvSpPr>
              <p:cNvPr id="1789959" name="Rectangle 7"/>
              <p:cNvSpPr>
                <a:spLocks noChangeArrowheads="1"/>
              </p:cNvSpPr>
              <p:nvPr/>
            </p:nvSpPr>
            <p:spPr bwMode="auto">
              <a:xfrm>
                <a:off x="3113" y="1861"/>
                <a:ext cx="2462" cy="1884"/>
              </a:xfrm>
              <a:prstGeom prst="rect">
                <a:avLst/>
              </a:prstGeom>
              <a:solidFill>
                <a:schemeClr val="bg2"/>
              </a:solidFill>
              <a:ln w="9525">
                <a:noFill/>
                <a:miter lim="800000"/>
                <a:headEnd type="none" w="sm" len="sm"/>
                <a:tailEnd type="none" w="sm" len="sm"/>
              </a:ln>
              <a:effectLst/>
            </p:spPr>
            <p:txBody>
              <a:bodyPr wrap="none" anchor="ctr"/>
              <a:lstStyle/>
              <a:p>
                <a:endParaRPr lang="en-US"/>
              </a:p>
            </p:txBody>
          </p:sp>
          <p:grpSp>
            <p:nvGrpSpPr>
              <p:cNvPr id="4" name="Group 8"/>
              <p:cNvGrpSpPr>
                <a:grpSpLocks/>
              </p:cNvGrpSpPr>
              <p:nvPr/>
            </p:nvGrpSpPr>
            <p:grpSpPr bwMode="auto">
              <a:xfrm>
                <a:off x="3244" y="1974"/>
                <a:ext cx="2191" cy="1512"/>
                <a:chOff x="2750" y="933"/>
                <a:chExt cx="2191" cy="1512"/>
              </a:xfrm>
            </p:grpSpPr>
            <p:sp>
              <p:nvSpPr>
                <p:cNvPr id="1789961" name="Line 9"/>
                <p:cNvSpPr>
                  <a:spLocks noChangeShapeType="1"/>
                </p:cNvSpPr>
                <p:nvPr/>
              </p:nvSpPr>
              <p:spPr bwMode="auto">
                <a:xfrm flipH="1">
                  <a:off x="2750" y="2308"/>
                  <a:ext cx="2191" cy="0"/>
                </a:xfrm>
                <a:prstGeom prst="line">
                  <a:avLst/>
                </a:prstGeom>
                <a:noFill/>
                <a:ln w="28575">
                  <a:solidFill>
                    <a:schemeClr val="tx1"/>
                  </a:solidFill>
                  <a:prstDash val="dash"/>
                  <a:round/>
                  <a:headEnd/>
                  <a:tailEnd/>
                </a:ln>
                <a:effectLst/>
              </p:spPr>
              <p:txBody>
                <a:bodyPr wrap="none" anchor="ctr"/>
                <a:lstStyle/>
                <a:p>
                  <a:endParaRPr lang="en-US"/>
                </a:p>
              </p:txBody>
            </p:sp>
            <p:grpSp>
              <p:nvGrpSpPr>
                <p:cNvPr id="5" name="Group 10"/>
                <p:cNvGrpSpPr>
                  <a:grpSpLocks/>
                </p:cNvGrpSpPr>
                <p:nvPr/>
              </p:nvGrpSpPr>
              <p:grpSpPr bwMode="auto">
                <a:xfrm>
                  <a:off x="3143" y="2172"/>
                  <a:ext cx="273" cy="273"/>
                  <a:chOff x="1719" y="1255"/>
                  <a:chExt cx="273" cy="273"/>
                </a:xfrm>
              </p:grpSpPr>
              <p:sp>
                <p:nvSpPr>
                  <p:cNvPr id="1789963" name="Oval 11"/>
                  <p:cNvSpPr>
                    <a:spLocks noChangeArrowheads="1"/>
                  </p:cNvSpPr>
                  <p:nvPr/>
                </p:nvSpPr>
                <p:spPr bwMode="auto">
                  <a:xfrm>
                    <a:off x="1719" y="1255"/>
                    <a:ext cx="273" cy="273"/>
                  </a:xfrm>
                  <a:prstGeom prst="ellipse">
                    <a:avLst/>
                  </a:prstGeom>
                  <a:solidFill>
                    <a:schemeClr val="bg1"/>
                  </a:solidFill>
                  <a:ln w="38100">
                    <a:solidFill>
                      <a:schemeClr val="accent2"/>
                    </a:solidFill>
                    <a:round/>
                    <a:headEnd/>
                    <a:tailEnd/>
                  </a:ln>
                  <a:effectLst/>
                </p:spPr>
                <p:txBody>
                  <a:bodyPr wrap="none" anchor="ctr"/>
                  <a:lstStyle/>
                  <a:p>
                    <a:endParaRPr lang="en-US"/>
                  </a:p>
                </p:txBody>
              </p:sp>
              <p:grpSp>
                <p:nvGrpSpPr>
                  <p:cNvPr id="6" name="Group 12"/>
                  <p:cNvGrpSpPr>
                    <a:grpSpLocks/>
                  </p:cNvGrpSpPr>
                  <p:nvPr/>
                </p:nvGrpSpPr>
                <p:grpSpPr bwMode="auto">
                  <a:xfrm rot="2700000">
                    <a:off x="1770" y="1305"/>
                    <a:ext cx="173" cy="173"/>
                    <a:chOff x="2432" y="2387"/>
                    <a:chExt cx="173" cy="173"/>
                  </a:xfrm>
                </p:grpSpPr>
                <p:sp>
                  <p:nvSpPr>
                    <p:cNvPr id="1789965" name="Line 13"/>
                    <p:cNvSpPr>
                      <a:spLocks noChangeShapeType="1"/>
                    </p:cNvSpPr>
                    <p:nvPr/>
                  </p:nvSpPr>
                  <p:spPr bwMode="auto">
                    <a:xfrm>
                      <a:off x="2432" y="2473"/>
                      <a:ext cx="173" cy="0"/>
                    </a:xfrm>
                    <a:prstGeom prst="line">
                      <a:avLst/>
                    </a:prstGeom>
                    <a:noFill/>
                    <a:ln w="38100">
                      <a:solidFill>
                        <a:schemeClr val="accent2"/>
                      </a:solidFill>
                      <a:round/>
                      <a:headEnd/>
                      <a:tailEnd/>
                    </a:ln>
                    <a:effectLst/>
                  </p:spPr>
                  <p:txBody>
                    <a:bodyPr wrap="none" anchor="ctr"/>
                    <a:lstStyle/>
                    <a:p>
                      <a:endParaRPr lang="en-US"/>
                    </a:p>
                  </p:txBody>
                </p:sp>
                <p:sp>
                  <p:nvSpPr>
                    <p:cNvPr id="1789966" name="Line 14"/>
                    <p:cNvSpPr>
                      <a:spLocks noChangeShapeType="1"/>
                    </p:cNvSpPr>
                    <p:nvPr/>
                  </p:nvSpPr>
                  <p:spPr bwMode="auto">
                    <a:xfrm rot="-5400000">
                      <a:off x="2432" y="2474"/>
                      <a:ext cx="173" cy="0"/>
                    </a:xfrm>
                    <a:prstGeom prst="line">
                      <a:avLst/>
                    </a:prstGeom>
                    <a:noFill/>
                    <a:ln w="38100">
                      <a:solidFill>
                        <a:schemeClr val="accent2"/>
                      </a:solidFill>
                      <a:round/>
                      <a:headEnd/>
                      <a:tailEnd/>
                    </a:ln>
                    <a:effectLst/>
                  </p:spPr>
                  <p:txBody>
                    <a:bodyPr wrap="none" anchor="ctr"/>
                    <a:lstStyle/>
                    <a:p>
                      <a:endParaRPr lang="en-US"/>
                    </a:p>
                  </p:txBody>
                </p:sp>
              </p:grpSp>
            </p:grpSp>
            <p:grpSp>
              <p:nvGrpSpPr>
                <p:cNvPr id="7" name="Group 15"/>
                <p:cNvGrpSpPr>
                  <a:grpSpLocks/>
                </p:cNvGrpSpPr>
                <p:nvPr/>
              </p:nvGrpSpPr>
              <p:grpSpPr bwMode="auto">
                <a:xfrm>
                  <a:off x="4236" y="2171"/>
                  <a:ext cx="273" cy="273"/>
                  <a:chOff x="4930" y="1486"/>
                  <a:chExt cx="273" cy="273"/>
                </a:xfrm>
              </p:grpSpPr>
              <p:sp>
                <p:nvSpPr>
                  <p:cNvPr id="1789968" name="Oval 16"/>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89969" name="Oval 17"/>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sp>
              <p:nvSpPr>
                <p:cNvPr id="1789970" name="Oval 18"/>
                <p:cNvSpPr>
                  <a:spLocks noChangeArrowheads="1"/>
                </p:cNvSpPr>
                <p:nvPr/>
              </p:nvSpPr>
              <p:spPr bwMode="auto">
                <a:xfrm>
                  <a:off x="3763" y="1509"/>
                  <a:ext cx="109" cy="109"/>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1789971" name="Text Box 19"/>
                <p:cNvSpPr txBox="1">
                  <a:spLocks noChangeArrowheads="1"/>
                </p:cNvSpPr>
                <p:nvPr/>
              </p:nvSpPr>
              <p:spPr bwMode="auto">
                <a:xfrm>
                  <a:off x="3527" y="1200"/>
                  <a:ext cx="252" cy="344"/>
                </a:xfrm>
                <a:prstGeom prst="rect">
                  <a:avLst/>
                </a:prstGeom>
                <a:noFill/>
                <a:ln w="9525">
                  <a:noFill/>
                  <a:miter lim="800000"/>
                  <a:headEnd/>
                  <a:tailEnd/>
                </a:ln>
                <a:effectLst/>
              </p:spPr>
              <p:txBody>
                <a:bodyPr wrap="none" anchor="ctr">
                  <a:spAutoFit/>
                </a:bodyPr>
                <a:lstStyle/>
                <a:p>
                  <a:pPr algn="ctr">
                    <a:lnSpc>
                      <a:spcPct val="111000"/>
                    </a:lnSpc>
                  </a:pPr>
                  <a:r>
                    <a:rPr lang="en-US" b="1"/>
                    <a:t>P</a:t>
                  </a:r>
                </a:p>
              </p:txBody>
            </p:sp>
            <p:sp>
              <p:nvSpPr>
                <p:cNvPr id="1789972" name="Line 20"/>
                <p:cNvSpPr>
                  <a:spLocks noChangeShapeType="1"/>
                </p:cNvSpPr>
                <p:nvPr/>
              </p:nvSpPr>
              <p:spPr bwMode="auto">
                <a:xfrm flipV="1">
                  <a:off x="3818" y="1067"/>
                  <a:ext cx="0" cy="436"/>
                </a:xfrm>
                <a:prstGeom prst="line">
                  <a:avLst/>
                </a:prstGeom>
                <a:noFill/>
                <a:ln w="38100">
                  <a:solidFill>
                    <a:schemeClr val="tx2"/>
                  </a:solidFill>
                  <a:round/>
                  <a:headEnd/>
                  <a:tailEnd type="triangle" w="med" len="med"/>
                </a:ln>
                <a:effectLst/>
              </p:spPr>
              <p:txBody>
                <a:bodyPr wrap="none" anchor="ctr">
                  <a:spAutoFit/>
                </a:bodyPr>
                <a:lstStyle/>
                <a:p>
                  <a:endParaRPr lang="en-US"/>
                </a:p>
              </p:txBody>
            </p:sp>
            <p:sp>
              <p:nvSpPr>
                <p:cNvPr id="1789973" name="Line 21"/>
                <p:cNvSpPr>
                  <a:spLocks noChangeShapeType="1"/>
                </p:cNvSpPr>
                <p:nvPr/>
              </p:nvSpPr>
              <p:spPr bwMode="auto">
                <a:xfrm rot="5400000" flipV="1">
                  <a:off x="4097" y="1345"/>
                  <a:ext cx="0" cy="436"/>
                </a:xfrm>
                <a:prstGeom prst="line">
                  <a:avLst/>
                </a:prstGeom>
                <a:noFill/>
                <a:ln w="38100">
                  <a:solidFill>
                    <a:schemeClr val="tx2"/>
                  </a:solidFill>
                  <a:round/>
                  <a:headEnd/>
                  <a:tailEnd type="triangle" w="med" len="med"/>
                </a:ln>
                <a:effectLst/>
              </p:spPr>
              <p:txBody>
                <a:bodyPr wrap="none" anchor="ctr">
                  <a:spAutoFit/>
                </a:bodyPr>
                <a:lstStyle/>
                <a:p>
                  <a:endParaRPr lang="en-US"/>
                </a:p>
              </p:txBody>
            </p:sp>
            <p:sp>
              <p:nvSpPr>
                <p:cNvPr id="1789974" name="Line 22"/>
                <p:cNvSpPr>
                  <a:spLocks noChangeShapeType="1"/>
                </p:cNvSpPr>
                <p:nvPr/>
              </p:nvSpPr>
              <p:spPr bwMode="auto">
                <a:xfrm rot="10800000" flipV="1">
                  <a:off x="3818" y="1627"/>
                  <a:ext cx="0" cy="436"/>
                </a:xfrm>
                <a:prstGeom prst="line">
                  <a:avLst/>
                </a:prstGeom>
                <a:noFill/>
                <a:ln w="38100">
                  <a:solidFill>
                    <a:schemeClr val="tx2"/>
                  </a:solidFill>
                  <a:round/>
                  <a:headEnd/>
                  <a:tailEnd type="triangle" w="med" len="med"/>
                </a:ln>
                <a:effectLst/>
              </p:spPr>
              <p:txBody>
                <a:bodyPr wrap="none" anchor="ctr">
                  <a:spAutoFit/>
                </a:bodyPr>
                <a:lstStyle/>
                <a:p>
                  <a:endParaRPr lang="en-US"/>
                </a:p>
              </p:txBody>
            </p:sp>
            <p:sp>
              <p:nvSpPr>
                <p:cNvPr id="1789975" name="Line 23"/>
                <p:cNvSpPr>
                  <a:spLocks noChangeShapeType="1"/>
                </p:cNvSpPr>
                <p:nvPr/>
              </p:nvSpPr>
              <p:spPr bwMode="auto">
                <a:xfrm rot="16200000" flipV="1">
                  <a:off x="3538" y="1345"/>
                  <a:ext cx="0" cy="436"/>
                </a:xfrm>
                <a:prstGeom prst="line">
                  <a:avLst/>
                </a:prstGeom>
                <a:noFill/>
                <a:ln w="38100">
                  <a:solidFill>
                    <a:schemeClr val="tx2"/>
                  </a:solidFill>
                  <a:round/>
                  <a:headEnd/>
                  <a:tailEnd type="triangle" w="med" len="med"/>
                </a:ln>
                <a:effectLst/>
              </p:spPr>
              <p:txBody>
                <a:bodyPr wrap="none" anchor="ctr">
                  <a:spAutoFit/>
                </a:bodyPr>
                <a:lstStyle/>
                <a:p>
                  <a:endParaRPr lang="en-US"/>
                </a:p>
              </p:txBody>
            </p:sp>
            <p:sp>
              <p:nvSpPr>
                <p:cNvPr id="1789976" name="Text Box 24"/>
                <p:cNvSpPr txBox="1">
                  <a:spLocks noChangeArrowheads="1"/>
                </p:cNvSpPr>
                <p:nvPr/>
              </p:nvSpPr>
              <p:spPr bwMode="auto">
                <a:xfrm>
                  <a:off x="3827" y="933"/>
                  <a:ext cx="231" cy="344"/>
                </a:xfrm>
                <a:prstGeom prst="rect">
                  <a:avLst/>
                </a:prstGeom>
                <a:noFill/>
                <a:ln w="9525">
                  <a:noFill/>
                  <a:miter lim="800000"/>
                  <a:headEnd/>
                  <a:tailEnd/>
                </a:ln>
                <a:effectLst/>
              </p:spPr>
              <p:txBody>
                <a:bodyPr wrap="none">
                  <a:spAutoFit/>
                </a:bodyPr>
                <a:lstStyle/>
                <a:p>
                  <a:pPr algn="ctr">
                    <a:lnSpc>
                      <a:spcPct val="111000"/>
                    </a:lnSpc>
                  </a:pPr>
                  <a:r>
                    <a:rPr lang="en-US" b="1">
                      <a:solidFill>
                        <a:schemeClr val="tx2"/>
                      </a:solidFill>
                    </a:rPr>
                    <a:t>1</a:t>
                  </a:r>
                </a:p>
              </p:txBody>
            </p:sp>
            <p:sp>
              <p:nvSpPr>
                <p:cNvPr id="1789977" name="Text Box 25"/>
                <p:cNvSpPr txBox="1">
                  <a:spLocks noChangeArrowheads="1"/>
                </p:cNvSpPr>
                <p:nvPr/>
              </p:nvSpPr>
              <p:spPr bwMode="auto">
                <a:xfrm>
                  <a:off x="4260" y="1538"/>
                  <a:ext cx="230" cy="344"/>
                </a:xfrm>
                <a:prstGeom prst="rect">
                  <a:avLst/>
                </a:prstGeom>
                <a:noFill/>
                <a:ln w="9525">
                  <a:noFill/>
                  <a:miter lim="800000"/>
                  <a:headEnd/>
                  <a:tailEnd/>
                </a:ln>
                <a:effectLst/>
              </p:spPr>
              <p:txBody>
                <a:bodyPr wrap="none">
                  <a:spAutoFit/>
                </a:bodyPr>
                <a:lstStyle/>
                <a:p>
                  <a:pPr algn="ctr">
                    <a:lnSpc>
                      <a:spcPct val="111000"/>
                    </a:lnSpc>
                  </a:pPr>
                  <a:r>
                    <a:rPr lang="en-US" b="1">
                      <a:solidFill>
                        <a:schemeClr val="tx2"/>
                      </a:solidFill>
                    </a:rPr>
                    <a:t>2</a:t>
                  </a:r>
                </a:p>
              </p:txBody>
            </p:sp>
            <p:sp>
              <p:nvSpPr>
                <p:cNvPr id="1789978" name="Text Box 26"/>
                <p:cNvSpPr txBox="1">
                  <a:spLocks noChangeArrowheads="1"/>
                </p:cNvSpPr>
                <p:nvPr/>
              </p:nvSpPr>
              <p:spPr bwMode="auto">
                <a:xfrm>
                  <a:off x="3846" y="1942"/>
                  <a:ext cx="231" cy="345"/>
                </a:xfrm>
                <a:prstGeom prst="rect">
                  <a:avLst/>
                </a:prstGeom>
                <a:noFill/>
                <a:ln w="9525">
                  <a:noFill/>
                  <a:miter lim="800000"/>
                  <a:headEnd/>
                  <a:tailEnd/>
                </a:ln>
                <a:effectLst/>
              </p:spPr>
              <p:txBody>
                <a:bodyPr wrap="none">
                  <a:spAutoFit/>
                </a:bodyPr>
                <a:lstStyle/>
                <a:p>
                  <a:pPr algn="ctr">
                    <a:lnSpc>
                      <a:spcPct val="111000"/>
                    </a:lnSpc>
                  </a:pPr>
                  <a:r>
                    <a:rPr lang="en-US" b="1">
                      <a:solidFill>
                        <a:schemeClr val="tx2"/>
                      </a:solidFill>
                    </a:rPr>
                    <a:t>3</a:t>
                  </a:r>
                </a:p>
              </p:txBody>
            </p:sp>
            <p:sp>
              <p:nvSpPr>
                <p:cNvPr id="1789979" name="Text Box 27"/>
                <p:cNvSpPr txBox="1">
                  <a:spLocks noChangeArrowheads="1"/>
                </p:cNvSpPr>
                <p:nvPr/>
              </p:nvSpPr>
              <p:spPr bwMode="auto">
                <a:xfrm>
                  <a:off x="3151" y="1530"/>
                  <a:ext cx="231" cy="344"/>
                </a:xfrm>
                <a:prstGeom prst="rect">
                  <a:avLst/>
                </a:prstGeom>
                <a:noFill/>
                <a:ln w="9525">
                  <a:noFill/>
                  <a:miter lim="800000"/>
                  <a:headEnd/>
                  <a:tailEnd/>
                </a:ln>
                <a:effectLst/>
              </p:spPr>
              <p:txBody>
                <a:bodyPr wrap="none">
                  <a:spAutoFit/>
                </a:bodyPr>
                <a:lstStyle/>
                <a:p>
                  <a:pPr algn="ctr">
                    <a:lnSpc>
                      <a:spcPct val="111000"/>
                    </a:lnSpc>
                  </a:pPr>
                  <a:r>
                    <a:rPr lang="en-US" b="1">
                      <a:solidFill>
                        <a:schemeClr val="tx2"/>
                      </a:solidFill>
                    </a:rPr>
                    <a:t>4</a:t>
                  </a:r>
                </a:p>
              </p:txBody>
            </p:sp>
          </p:grpSp>
        </p:grpSp>
      </p:grpSp>
      <p:sp>
        <p:nvSpPr>
          <p:cNvPr id="1789981" name="Rectangle 29"/>
          <p:cNvSpPr>
            <a:spLocks noChangeArrowheads="1"/>
          </p:cNvSpPr>
          <p:nvPr/>
        </p:nvSpPr>
        <p:spPr bwMode="auto">
          <a:xfrm>
            <a:off x="5511800" y="896938"/>
            <a:ext cx="3370263" cy="1924050"/>
          </a:xfrm>
          <a:prstGeom prst="rect">
            <a:avLst/>
          </a:prstGeom>
          <a:noFill/>
          <a:ln w="9525">
            <a:noFill/>
            <a:miter lim="800000"/>
            <a:headEnd/>
            <a:tailEnd/>
          </a:ln>
          <a:effectLst/>
        </p:spPr>
        <p:txBody>
          <a:bodyPr lIns="92075" tIns="46038" rIns="92075" bIns="46038">
            <a:spAutoFit/>
          </a:bodyPr>
          <a:lstStyle/>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1)   direction 1</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2)   direction 2</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3)   direction 3</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4)   direction 4</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5)   the </a:t>
            </a:r>
            <a:r>
              <a:rPr lang="en-US" sz="2000" b="1" i="1">
                <a:solidFill>
                  <a:schemeClr val="tx2"/>
                </a:solidFill>
                <a:effectLst>
                  <a:outerShdw blurRad="38100" dist="38100" dir="2700000" algn="tl">
                    <a:srgbClr val="000000"/>
                  </a:outerShdw>
                </a:effectLst>
              </a:rPr>
              <a:t>B</a:t>
            </a:r>
            <a:r>
              <a:rPr lang="en-US" sz="2000" b="1">
                <a:solidFill>
                  <a:schemeClr val="tx2"/>
                </a:solidFill>
                <a:effectLst>
                  <a:outerShdw blurRad="38100" dist="38100" dir="2700000" algn="tl">
                    <a:srgbClr val="000000"/>
                  </a:outerShdw>
                </a:effectLst>
              </a:rPr>
              <a:t> field is zero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02" name="Rectangle 2"/>
          <p:cNvSpPr>
            <a:spLocks noChangeArrowheads="1"/>
          </p:cNvSpPr>
          <p:nvPr/>
        </p:nvSpPr>
        <p:spPr bwMode="auto">
          <a:xfrm>
            <a:off x="4286250" y="2857500"/>
            <a:ext cx="4857750" cy="3743325"/>
          </a:xfrm>
          <a:prstGeom prst="rect">
            <a:avLst/>
          </a:prstGeom>
          <a:solidFill>
            <a:schemeClr val="bg2"/>
          </a:solidFill>
          <a:ln w="9525">
            <a:noFill/>
            <a:miter lim="800000"/>
            <a:headEnd type="none" w="sm" len="sm"/>
            <a:tailEnd type="none" w="sm" len="sm"/>
          </a:ln>
          <a:effectLst/>
        </p:spPr>
        <p:txBody>
          <a:bodyPr wrap="none" anchor="ctr"/>
          <a:lstStyle/>
          <a:p>
            <a:endParaRPr lang="en-US"/>
          </a:p>
        </p:txBody>
      </p:sp>
      <p:sp>
        <p:nvSpPr>
          <p:cNvPr id="1792003" name="AutoShape 3"/>
          <p:cNvSpPr>
            <a:spLocks noChangeArrowheads="1"/>
          </p:cNvSpPr>
          <p:nvPr/>
        </p:nvSpPr>
        <p:spPr bwMode="auto">
          <a:xfrm>
            <a:off x="0" y="3276600"/>
            <a:ext cx="4170363" cy="2819400"/>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792004" name="Rectangle 4"/>
          <p:cNvSpPr>
            <a:spLocks noChangeArrowheads="1"/>
          </p:cNvSpPr>
          <p:nvPr/>
        </p:nvSpPr>
        <p:spPr bwMode="auto">
          <a:xfrm>
            <a:off x="0" y="3429000"/>
            <a:ext cx="4003675" cy="2473325"/>
          </a:xfrm>
          <a:prstGeom prst="rect">
            <a:avLst/>
          </a:prstGeom>
          <a:noFill/>
          <a:ln w="9525">
            <a:noFill/>
            <a:miter lim="800000"/>
            <a:headEnd/>
            <a:tailEnd/>
          </a:ln>
          <a:effectLst/>
        </p:spPr>
        <p:txBody>
          <a:bodyPr lIns="92075" tIns="46038" rIns="92075" bIns="46038">
            <a:spAutoFit/>
          </a:bodyPr>
          <a:lstStyle/>
          <a:p>
            <a:pPr marL="285750" indent="-285750">
              <a:lnSpc>
                <a:spcPct val="130000"/>
              </a:lnSpc>
              <a:spcBef>
                <a:spcPct val="50000"/>
              </a:spcBef>
            </a:pPr>
            <a:r>
              <a:rPr lang="en-US" sz="2000" b="1">
                <a:solidFill>
                  <a:schemeClr val="bg2"/>
                </a:solidFill>
              </a:rPr>
              <a:t>	Using the right-hand rule, we can sketch the </a:t>
            </a:r>
            <a:r>
              <a:rPr lang="en-US" sz="2000" b="1" i="1">
                <a:solidFill>
                  <a:schemeClr val="bg2"/>
                </a:solidFill>
              </a:rPr>
              <a:t>B</a:t>
            </a:r>
            <a:r>
              <a:rPr lang="en-US" sz="2000" b="1">
                <a:solidFill>
                  <a:schemeClr val="bg2"/>
                </a:solidFill>
              </a:rPr>
              <a:t> fields due to the two currents.  </a:t>
            </a:r>
            <a:r>
              <a:rPr lang="en-US" sz="2000" b="1">
                <a:solidFill>
                  <a:srgbClr val="0000FF"/>
                </a:solidFill>
                <a:effectLst>
                  <a:outerShdw blurRad="38100" dist="38100" dir="2700000" algn="tl">
                    <a:srgbClr val="000000"/>
                  </a:outerShdw>
                </a:effectLst>
              </a:rPr>
              <a:t>Adding them up as vectors</a:t>
            </a:r>
            <a:r>
              <a:rPr lang="en-US" sz="2000" b="1">
                <a:solidFill>
                  <a:schemeClr val="bg2"/>
                </a:solidFill>
              </a:rPr>
              <a:t> gives a total magnetic field pointing </a:t>
            </a:r>
            <a:r>
              <a:rPr lang="en-US" sz="2000" b="1">
                <a:solidFill>
                  <a:srgbClr val="FF0000"/>
                </a:solidFill>
                <a:effectLst>
                  <a:outerShdw blurRad="38100" dist="38100" dir="2700000" algn="tl">
                    <a:srgbClr val="000000"/>
                  </a:outerShdw>
                </a:effectLst>
              </a:rPr>
              <a:t>downward</a:t>
            </a:r>
            <a:r>
              <a:rPr lang="en-US" sz="2000" b="1">
                <a:solidFill>
                  <a:schemeClr val="bg2"/>
                </a:solidFill>
              </a:rPr>
              <a:t>.</a:t>
            </a:r>
          </a:p>
        </p:txBody>
      </p:sp>
      <p:sp>
        <p:nvSpPr>
          <p:cNvPr id="1792006" name="Oval 6"/>
          <p:cNvSpPr>
            <a:spLocks noChangeArrowheads="1"/>
          </p:cNvSpPr>
          <p:nvPr/>
        </p:nvSpPr>
        <p:spPr bwMode="auto">
          <a:xfrm>
            <a:off x="5045075" y="1593850"/>
            <a:ext cx="2992438" cy="479425"/>
          </a:xfrm>
          <a:prstGeom prst="ellipse">
            <a:avLst/>
          </a:prstGeom>
          <a:noFill/>
          <a:ln w="38100">
            <a:solidFill>
              <a:schemeClr val="accent1"/>
            </a:solidFill>
            <a:round/>
            <a:headEnd/>
            <a:tailEnd/>
          </a:ln>
          <a:effectLst/>
        </p:spPr>
        <p:txBody>
          <a:bodyPr anchor="ctr">
            <a:spAutoFit/>
          </a:bodyPr>
          <a:lstStyle/>
          <a:p>
            <a:endParaRPr lang="en-US"/>
          </a:p>
        </p:txBody>
      </p:sp>
      <p:sp>
        <p:nvSpPr>
          <p:cNvPr id="1792007" name="Line 7"/>
          <p:cNvSpPr>
            <a:spLocks noChangeShapeType="1"/>
          </p:cNvSpPr>
          <p:nvPr/>
        </p:nvSpPr>
        <p:spPr bwMode="auto">
          <a:xfrm flipH="1">
            <a:off x="5108575" y="5000625"/>
            <a:ext cx="3478213" cy="0"/>
          </a:xfrm>
          <a:prstGeom prst="line">
            <a:avLst/>
          </a:prstGeom>
          <a:noFill/>
          <a:ln w="28575">
            <a:solidFill>
              <a:schemeClr val="tx1"/>
            </a:solidFill>
            <a:prstDash val="dash"/>
            <a:round/>
            <a:headEnd/>
            <a:tailEnd/>
          </a:ln>
          <a:effectLst/>
        </p:spPr>
        <p:txBody>
          <a:bodyPr wrap="none" anchor="ctr"/>
          <a:lstStyle/>
          <a:p>
            <a:endParaRPr lang="en-US"/>
          </a:p>
        </p:txBody>
      </p:sp>
      <p:sp>
        <p:nvSpPr>
          <p:cNvPr id="1792008" name="Oval 8"/>
          <p:cNvSpPr>
            <a:spLocks noChangeArrowheads="1"/>
          </p:cNvSpPr>
          <p:nvPr/>
        </p:nvSpPr>
        <p:spPr bwMode="auto">
          <a:xfrm>
            <a:off x="6716713" y="3732213"/>
            <a:ext cx="173037" cy="173037"/>
          </a:xfrm>
          <a:prstGeom prst="ellipse">
            <a:avLst/>
          </a:prstGeom>
          <a:solidFill>
            <a:srgbClr val="FFFFFF"/>
          </a:solidFill>
          <a:ln w="9525">
            <a:solidFill>
              <a:schemeClr val="tx1"/>
            </a:solidFill>
            <a:round/>
            <a:headEnd/>
            <a:tailEnd/>
          </a:ln>
          <a:effectLst/>
        </p:spPr>
        <p:txBody>
          <a:bodyPr wrap="none" anchor="ctr"/>
          <a:lstStyle/>
          <a:p>
            <a:endParaRPr lang="en-US"/>
          </a:p>
        </p:txBody>
      </p:sp>
      <p:sp>
        <p:nvSpPr>
          <p:cNvPr id="1792009" name="Text Box 9"/>
          <p:cNvSpPr txBox="1">
            <a:spLocks noChangeArrowheads="1"/>
          </p:cNvSpPr>
          <p:nvPr/>
        </p:nvSpPr>
        <p:spPr bwMode="auto">
          <a:xfrm>
            <a:off x="6348413" y="3265488"/>
            <a:ext cx="387350" cy="496887"/>
          </a:xfrm>
          <a:prstGeom prst="rect">
            <a:avLst/>
          </a:prstGeom>
          <a:noFill/>
          <a:ln w="9525">
            <a:noFill/>
            <a:miter lim="800000"/>
            <a:headEnd/>
            <a:tailEnd/>
          </a:ln>
          <a:effectLst/>
        </p:spPr>
        <p:txBody>
          <a:bodyPr wrap="none" anchor="ctr">
            <a:spAutoFit/>
          </a:bodyPr>
          <a:lstStyle/>
          <a:p>
            <a:pPr algn="ctr">
              <a:lnSpc>
                <a:spcPct val="111000"/>
              </a:lnSpc>
            </a:pPr>
            <a:r>
              <a:rPr lang="en-US" b="1"/>
              <a:t>P</a:t>
            </a:r>
          </a:p>
        </p:txBody>
      </p:sp>
      <p:sp>
        <p:nvSpPr>
          <p:cNvPr id="1792010" name="Line 10"/>
          <p:cNvSpPr>
            <a:spLocks noChangeShapeType="1"/>
          </p:cNvSpPr>
          <p:nvPr/>
        </p:nvSpPr>
        <p:spPr bwMode="auto">
          <a:xfrm flipV="1">
            <a:off x="6804025" y="3030538"/>
            <a:ext cx="0" cy="692150"/>
          </a:xfrm>
          <a:prstGeom prst="line">
            <a:avLst/>
          </a:prstGeom>
          <a:noFill/>
          <a:ln w="38100">
            <a:solidFill>
              <a:schemeClr val="tx2"/>
            </a:solidFill>
            <a:round/>
            <a:headEnd/>
            <a:tailEnd type="triangle" w="med" len="med"/>
          </a:ln>
          <a:effectLst/>
        </p:spPr>
        <p:txBody>
          <a:bodyPr wrap="none" anchor="ctr">
            <a:spAutoFit/>
          </a:bodyPr>
          <a:lstStyle/>
          <a:p>
            <a:endParaRPr lang="en-US"/>
          </a:p>
        </p:txBody>
      </p:sp>
      <p:sp>
        <p:nvSpPr>
          <p:cNvPr id="1792011" name="Line 11"/>
          <p:cNvSpPr>
            <a:spLocks noChangeShapeType="1"/>
          </p:cNvSpPr>
          <p:nvPr/>
        </p:nvSpPr>
        <p:spPr bwMode="auto">
          <a:xfrm rot="5400000" flipV="1">
            <a:off x="7246938" y="3471863"/>
            <a:ext cx="0" cy="692150"/>
          </a:xfrm>
          <a:prstGeom prst="line">
            <a:avLst/>
          </a:prstGeom>
          <a:noFill/>
          <a:ln w="38100">
            <a:solidFill>
              <a:schemeClr val="tx2"/>
            </a:solidFill>
            <a:round/>
            <a:headEnd/>
            <a:tailEnd type="triangle" w="med" len="med"/>
          </a:ln>
          <a:effectLst/>
        </p:spPr>
        <p:txBody>
          <a:bodyPr wrap="none" anchor="ctr">
            <a:spAutoFit/>
          </a:bodyPr>
          <a:lstStyle/>
          <a:p>
            <a:endParaRPr lang="en-US"/>
          </a:p>
        </p:txBody>
      </p:sp>
      <p:sp>
        <p:nvSpPr>
          <p:cNvPr id="1792012" name="Line 12"/>
          <p:cNvSpPr>
            <a:spLocks noChangeShapeType="1"/>
          </p:cNvSpPr>
          <p:nvPr/>
        </p:nvSpPr>
        <p:spPr bwMode="auto">
          <a:xfrm rot="10800000" flipV="1">
            <a:off x="6804025" y="3919538"/>
            <a:ext cx="0" cy="692150"/>
          </a:xfrm>
          <a:prstGeom prst="line">
            <a:avLst/>
          </a:prstGeom>
          <a:noFill/>
          <a:ln w="38100">
            <a:solidFill>
              <a:schemeClr val="tx2"/>
            </a:solidFill>
            <a:round/>
            <a:headEnd/>
            <a:tailEnd type="triangle" w="med" len="med"/>
          </a:ln>
          <a:effectLst/>
        </p:spPr>
        <p:txBody>
          <a:bodyPr wrap="none" anchor="ctr">
            <a:spAutoFit/>
          </a:bodyPr>
          <a:lstStyle/>
          <a:p>
            <a:endParaRPr lang="en-US"/>
          </a:p>
        </p:txBody>
      </p:sp>
      <p:sp>
        <p:nvSpPr>
          <p:cNvPr id="1792013" name="Line 13"/>
          <p:cNvSpPr>
            <a:spLocks noChangeShapeType="1"/>
          </p:cNvSpPr>
          <p:nvPr/>
        </p:nvSpPr>
        <p:spPr bwMode="auto">
          <a:xfrm rot="16200000" flipV="1">
            <a:off x="6359525" y="3471863"/>
            <a:ext cx="0" cy="692150"/>
          </a:xfrm>
          <a:prstGeom prst="line">
            <a:avLst/>
          </a:prstGeom>
          <a:noFill/>
          <a:ln w="38100">
            <a:solidFill>
              <a:schemeClr val="tx2"/>
            </a:solidFill>
            <a:round/>
            <a:headEnd/>
            <a:tailEnd type="triangle" w="med" len="med"/>
          </a:ln>
          <a:effectLst/>
        </p:spPr>
        <p:txBody>
          <a:bodyPr wrap="none" anchor="ctr">
            <a:spAutoFit/>
          </a:bodyPr>
          <a:lstStyle/>
          <a:p>
            <a:endParaRPr lang="en-US"/>
          </a:p>
        </p:txBody>
      </p:sp>
      <p:sp>
        <p:nvSpPr>
          <p:cNvPr id="1792014" name="Text Box 14"/>
          <p:cNvSpPr txBox="1">
            <a:spLocks noChangeArrowheads="1"/>
          </p:cNvSpPr>
          <p:nvPr/>
        </p:nvSpPr>
        <p:spPr bwMode="auto">
          <a:xfrm>
            <a:off x="6824663" y="2817813"/>
            <a:ext cx="354012" cy="496887"/>
          </a:xfrm>
          <a:prstGeom prst="rect">
            <a:avLst/>
          </a:prstGeom>
          <a:noFill/>
          <a:ln w="9525">
            <a:noFill/>
            <a:miter lim="800000"/>
            <a:headEnd/>
            <a:tailEnd/>
          </a:ln>
          <a:effectLst/>
        </p:spPr>
        <p:txBody>
          <a:bodyPr wrap="none">
            <a:spAutoFit/>
          </a:bodyPr>
          <a:lstStyle/>
          <a:p>
            <a:pPr algn="ctr">
              <a:lnSpc>
                <a:spcPct val="111000"/>
              </a:lnSpc>
            </a:pPr>
            <a:r>
              <a:rPr lang="en-US" b="1">
                <a:solidFill>
                  <a:schemeClr val="tx2"/>
                </a:solidFill>
              </a:rPr>
              <a:t>1</a:t>
            </a:r>
          </a:p>
        </p:txBody>
      </p:sp>
      <p:sp>
        <p:nvSpPr>
          <p:cNvPr id="1792015" name="Text Box 15"/>
          <p:cNvSpPr txBox="1">
            <a:spLocks noChangeArrowheads="1"/>
          </p:cNvSpPr>
          <p:nvPr/>
        </p:nvSpPr>
        <p:spPr bwMode="auto">
          <a:xfrm>
            <a:off x="7510463" y="3778250"/>
            <a:ext cx="354012" cy="496888"/>
          </a:xfrm>
          <a:prstGeom prst="rect">
            <a:avLst/>
          </a:prstGeom>
          <a:noFill/>
          <a:ln w="9525">
            <a:noFill/>
            <a:miter lim="800000"/>
            <a:headEnd/>
            <a:tailEnd/>
          </a:ln>
          <a:effectLst/>
        </p:spPr>
        <p:txBody>
          <a:bodyPr wrap="none">
            <a:spAutoFit/>
          </a:bodyPr>
          <a:lstStyle/>
          <a:p>
            <a:pPr algn="ctr">
              <a:lnSpc>
                <a:spcPct val="111000"/>
              </a:lnSpc>
            </a:pPr>
            <a:r>
              <a:rPr lang="en-US" b="1">
                <a:solidFill>
                  <a:schemeClr val="tx2"/>
                </a:solidFill>
              </a:rPr>
              <a:t>2</a:t>
            </a:r>
          </a:p>
        </p:txBody>
      </p:sp>
      <p:sp>
        <p:nvSpPr>
          <p:cNvPr id="1792016" name="Text Box 16"/>
          <p:cNvSpPr txBox="1">
            <a:spLocks noChangeArrowheads="1"/>
          </p:cNvSpPr>
          <p:nvPr/>
        </p:nvSpPr>
        <p:spPr bwMode="auto">
          <a:xfrm>
            <a:off x="6854825" y="4421188"/>
            <a:ext cx="354013" cy="496887"/>
          </a:xfrm>
          <a:prstGeom prst="rect">
            <a:avLst/>
          </a:prstGeom>
          <a:noFill/>
          <a:ln w="9525">
            <a:noFill/>
            <a:miter lim="800000"/>
            <a:headEnd/>
            <a:tailEnd/>
          </a:ln>
          <a:effectLst/>
        </p:spPr>
        <p:txBody>
          <a:bodyPr wrap="none">
            <a:spAutoFit/>
          </a:bodyPr>
          <a:lstStyle/>
          <a:p>
            <a:pPr algn="ctr">
              <a:lnSpc>
                <a:spcPct val="111000"/>
              </a:lnSpc>
            </a:pPr>
            <a:r>
              <a:rPr lang="en-US" b="1">
                <a:solidFill>
                  <a:schemeClr val="tx2"/>
                </a:solidFill>
              </a:rPr>
              <a:t>3</a:t>
            </a:r>
          </a:p>
        </p:txBody>
      </p:sp>
      <p:sp>
        <p:nvSpPr>
          <p:cNvPr id="1792017" name="Text Box 17"/>
          <p:cNvSpPr txBox="1">
            <a:spLocks noChangeArrowheads="1"/>
          </p:cNvSpPr>
          <p:nvPr/>
        </p:nvSpPr>
        <p:spPr bwMode="auto">
          <a:xfrm>
            <a:off x="5751513" y="3765550"/>
            <a:ext cx="354012" cy="496888"/>
          </a:xfrm>
          <a:prstGeom prst="rect">
            <a:avLst/>
          </a:prstGeom>
          <a:noFill/>
          <a:ln w="9525">
            <a:noFill/>
            <a:miter lim="800000"/>
            <a:headEnd/>
            <a:tailEnd/>
          </a:ln>
          <a:effectLst/>
        </p:spPr>
        <p:txBody>
          <a:bodyPr wrap="none">
            <a:spAutoFit/>
          </a:bodyPr>
          <a:lstStyle/>
          <a:p>
            <a:pPr algn="ctr">
              <a:lnSpc>
                <a:spcPct val="111000"/>
              </a:lnSpc>
            </a:pPr>
            <a:r>
              <a:rPr lang="en-US" b="1">
                <a:solidFill>
                  <a:schemeClr val="tx2"/>
                </a:solidFill>
              </a:rPr>
              <a:t>4</a:t>
            </a:r>
          </a:p>
        </p:txBody>
      </p:sp>
      <p:grpSp>
        <p:nvGrpSpPr>
          <p:cNvPr id="2" name="Group 18"/>
          <p:cNvGrpSpPr>
            <a:grpSpLocks/>
          </p:cNvGrpSpPr>
          <p:nvPr/>
        </p:nvGrpSpPr>
        <p:grpSpPr bwMode="auto">
          <a:xfrm>
            <a:off x="4489450" y="3540125"/>
            <a:ext cx="2921000" cy="2921000"/>
            <a:chOff x="2360" y="1388"/>
            <a:chExt cx="1840" cy="1840"/>
          </a:xfrm>
        </p:grpSpPr>
        <p:sp>
          <p:nvSpPr>
            <p:cNvPr id="1792019" name="Line 19"/>
            <p:cNvSpPr>
              <a:spLocks noChangeShapeType="1"/>
            </p:cNvSpPr>
            <p:nvPr/>
          </p:nvSpPr>
          <p:spPr bwMode="auto">
            <a:xfrm rot="5400000" flipV="1">
              <a:off x="3868" y="1605"/>
              <a:ext cx="288" cy="288"/>
            </a:xfrm>
            <a:prstGeom prst="line">
              <a:avLst/>
            </a:prstGeom>
            <a:noFill/>
            <a:ln w="38100">
              <a:solidFill>
                <a:schemeClr val="accent2"/>
              </a:solidFill>
              <a:round/>
              <a:headEnd/>
              <a:tailEnd type="triangle" w="med" len="med"/>
            </a:ln>
            <a:effectLst/>
          </p:spPr>
          <p:txBody>
            <a:bodyPr wrap="none" anchor="ctr">
              <a:spAutoFit/>
            </a:bodyPr>
            <a:lstStyle/>
            <a:p>
              <a:endParaRPr lang="en-US"/>
            </a:p>
          </p:txBody>
        </p:sp>
        <p:sp>
          <p:nvSpPr>
            <p:cNvPr id="1792020" name="Oval 20"/>
            <p:cNvSpPr>
              <a:spLocks noChangeArrowheads="1"/>
            </p:cNvSpPr>
            <p:nvPr/>
          </p:nvSpPr>
          <p:spPr bwMode="auto">
            <a:xfrm>
              <a:off x="2360" y="1388"/>
              <a:ext cx="1840" cy="1840"/>
            </a:xfrm>
            <a:prstGeom prst="ellipse">
              <a:avLst/>
            </a:prstGeom>
            <a:noFill/>
            <a:ln w="19050">
              <a:solidFill>
                <a:schemeClr val="accent2"/>
              </a:solidFill>
              <a:round/>
              <a:headEnd/>
              <a:tailEnd/>
            </a:ln>
            <a:effectLst/>
          </p:spPr>
          <p:txBody>
            <a:bodyPr anchor="ctr">
              <a:spAutoFit/>
            </a:bodyPr>
            <a:lstStyle/>
            <a:p>
              <a:endParaRPr lang="en-US"/>
            </a:p>
          </p:txBody>
        </p:sp>
      </p:grpSp>
      <p:grpSp>
        <p:nvGrpSpPr>
          <p:cNvPr id="3" name="Group 21"/>
          <p:cNvGrpSpPr>
            <a:grpSpLocks/>
          </p:cNvGrpSpPr>
          <p:nvPr/>
        </p:nvGrpSpPr>
        <p:grpSpPr bwMode="auto">
          <a:xfrm>
            <a:off x="6223000" y="3540125"/>
            <a:ext cx="2921000" cy="2921000"/>
            <a:chOff x="3452" y="1388"/>
            <a:chExt cx="1840" cy="1840"/>
          </a:xfrm>
        </p:grpSpPr>
        <p:sp>
          <p:nvSpPr>
            <p:cNvPr id="1792022" name="Line 22"/>
            <p:cNvSpPr>
              <a:spLocks noChangeShapeType="1"/>
            </p:cNvSpPr>
            <p:nvPr/>
          </p:nvSpPr>
          <p:spPr bwMode="auto">
            <a:xfrm rot="10800000" flipV="1">
              <a:off x="3492" y="1602"/>
              <a:ext cx="288" cy="288"/>
            </a:xfrm>
            <a:prstGeom prst="line">
              <a:avLst/>
            </a:prstGeom>
            <a:noFill/>
            <a:ln w="38100">
              <a:solidFill>
                <a:schemeClr val="accent1"/>
              </a:solidFill>
              <a:round/>
              <a:headEnd/>
              <a:tailEnd type="triangle" w="med" len="med"/>
            </a:ln>
            <a:effectLst/>
          </p:spPr>
          <p:txBody>
            <a:bodyPr wrap="none" anchor="ctr">
              <a:spAutoFit/>
            </a:bodyPr>
            <a:lstStyle/>
            <a:p>
              <a:endParaRPr lang="en-US"/>
            </a:p>
          </p:txBody>
        </p:sp>
        <p:sp>
          <p:nvSpPr>
            <p:cNvPr id="1792023" name="Oval 23"/>
            <p:cNvSpPr>
              <a:spLocks noChangeArrowheads="1"/>
            </p:cNvSpPr>
            <p:nvPr/>
          </p:nvSpPr>
          <p:spPr bwMode="auto">
            <a:xfrm>
              <a:off x="3452" y="1388"/>
              <a:ext cx="1840" cy="1840"/>
            </a:xfrm>
            <a:prstGeom prst="ellipse">
              <a:avLst/>
            </a:prstGeom>
            <a:noFill/>
            <a:ln w="19050">
              <a:solidFill>
                <a:schemeClr val="accent1"/>
              </a:solidFill>
              <a:round/>
              <a:headEnd/>
              <a:tailEnd/>
            </a:ln>
            <a:effectLst/>
          </p:spPr>
          <p:txBody>
            <a:bodyPr anchor="ctr">
              <a:spAutoFit/>
            </a:bodyPr>
            <a:lstStyle/>
            <a:p>
              <a:endParaRPr lang="en-US"/>
            </a:p>
          </p:txBody>
        </p:sp>
      </p:grpSp>
      <p:grpSp>
        <p:nvGrpSpPr>
          <p:cNvPr id="4" name="Group 24"/>
          <p:cNvGrpSpPr>
            <a:grpSpLocks/>
          </p:cNvGrpSpPr>
          <p:nvPr/>
        </p:nvGrpSpPr>
        <p:grpSpPr bwMode="auto">
          <a:xfrm>
            <a:off x="5732463" y="4784725"/>
            <a:ext cx="433387" cy="433388"/>
            <a:chOff x="1719" y="1255"/>
            <a:chExt cx="273" cy="273"/>
          </a:xfrm>
        </p:grpSpPr>
        <p:sp>
          <p:nvSpPr>
            <p:cNvPr id="1792025" name="Oval 25"/>
            <p:cNvSpPr>
              <a:spLocks noChangeArrowheads="1"/>
            </p:cNvSpPr>
            <p:nvPr/>
          </p:nvSpPr>
          <p:spPr bwMode="auto">
            <a:xfrm>
              <a:off x="1719" y="1255"/>
              <a:ext cx="273" cy="273"/>
            </a:xfrm>
            <a:prstGeom prst="ellipse">
              <a:avLst/>
            </a:prstGeom>
            <a:solidFill>
              <a:schemeClr val="bg1"/>
            </a:solidFill>
            <a:ln w="38100">
              <a:solidFill>
                <a:schemeClr val="accent2"/>
              </a:solidFill>
              <a:round/>
              <a:headEnd/>
              <a:tailEnd/>
            </a:ln>
            <a:effectLst/>
          </p:spPr>
          <p:txBody>
            <a:bodyPr wrap="none" anchor="ctr"/>
            <a:lstStyle/>
            <a:p>
              <a:endParaRPr lang="en-US"/>
            </a:p>
          </p:txBody>
        </p:sp>
        <p:grpSp>
          <p:nvGrpSpPr>
            <p:cNvPr id="5" name="Group 26"/>
            <p:cNvGrpSpPr>
              <a:grpSpLocks/>
            </p:cNvGrpSpPr>
            <p:nvPr/>
          </p:nvGrpSpPr>
          <p:grpSpPr bwMode="auto">
            <a:xfrm rot="2700000">
              <a:off x="1770" y="1305"/>
              <a:ext cx="173" cy="173"/>
              <a:chOff x="2432" y="2387"/>
              <a:chExt cx="173" cy="173"/>
            </a:xfrm>
          </p:grpSpPr>
          <p:sp>
            <p:nvSpPr>
              <p:cNvPr id="1792027" name="Line 27"/>
              <p:cNvSpPr>
                <a:spLocks noChangeShapeType="1"/>
              </p:cNvSpPr>
              <p:nvPr/>
            </p:nvSpPr>
            <p:spPr bwMode="auto">
              <a:xfrm>
                <a:off x="2432" y="2473"/>
                <a:ext cx="173" cy="0"/>
              </a:xfrm>
              <a:prstGeom prst="line">
                <a:avLst/>
              </a:prstGeom>
              <a:noFill/>
              <a:ln w="38100">
                <a:solidFill>
                  <a:schemeClr val="accent2"/>
                </a:solidFill>
                <a:round/>
                <a:headEnd/>
                <a:tailEnd/>
              </a:ln>
              <a:effectLst/>
            </p:spPr>
            <p:txBody>
              <a:bodyPr wrap="none" anchor="ctr"/>
              <a:lstStyle/>
              <a:p>
                <a:endParaRPr lang="en-US"/>
              </a:p>
            </p:txBody>
          </p:sp>
          <p:sp>
            <p:nvSpPr>
              <p:cNvPr id="1792028" name="Line 28"/>
              <p:cNvSpPr>
                <a:spLocks noChangeShapeType="1"/>
              </p:cNvSpPr>
              <p:nvPr/>
            </p:nvSpPr>
            <p:spPr bwMode="auto">
              <a:xfrm rot="-5400000">
                <a:off x="2432" y="2474"/>
                <a:ext cx="173" cy="0"/>
              </a:xfrm>
              <a:prstGeom prst="line">
                <a:avLst/>
              </a:prstGeom>
              <a:noFill/>
              <a:ln w="38100">
                <a:solidFill>
                  <a:schemeClr val="accent2"/>
                </a:solidFill>
                <a:round/>
                <a:headEnd/>
                <a:tailEnd/>
              </a:ln>
              <a:effectLst/>
            </p:spPr>
            <p:txBody>
              <a:bodyPr wrap="none" anchor="ctr"/>
              <a:lstStyle/>
              <a:p>
                <a:endParaRPr lang="en-US"/>
              </a:p>
            </p:txBody>
          </p:sp>
        </p:grpSp>
      </p:grpSp>
      <p:grpSp>
        <p:nvGrpSpPr>
          <p:cNvPr id="6" name="Group 29"/>
          <p:cNvGrpSpPr>
            <a:grpSpLocks/>
          </p:cNvGrpSpPr>
          <p:nvPr/>
        </p:nvGrpSpPr>
        <p:grpSpPr bwMode="auto">
          <a:xfrm>
            <a:off x="7467600" y="4783138"/>
            <a:ext cx="433388" cy="433387"/>
            <a:chOff x="4930" y="1486"/>
            <a:chExt cx="273" cy="273"/>
          </a:xfrm>
        </p:grpSpPr>
        <p:sp>
          <p:nvSpPr>
            <p:cNvPr id="1792030" name="Oval 30"/>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2031" name="Oval 31"/>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sp>
        <p:nvSpPr>
          <p:cNvPr id="1792032" name="Line 32"/>
          <p:cNvSpPr>
            <a:spLocks noChangeShapeType="1"/>
          </p:cNvSpPr>
          <p:nvPr/>
        </p:nvSpPr>
        <p:spPr bwMode="auto">
          <a:xfrm>
            <a:off x="6800850" y="3871913"/>
            <a:ext cx="0" cy="812800"/>
          </a:xfrm>
          <a:prstGeom prst="line">
            <a:avLst/>
          </a:prstGeom>
          <a:noFill/>
          <a:ln w="76200">
            <a:solidFill>
              <a:srgbClr val="FF0000"/>
            </a:solidFill>
            <a:round/>
            <a:headEnd type="none" w="sm" len="sm"/>
            <a:tailEnd type="triangle" w="med" len="med"/>
          </a:ln>
          <a:effectLst/>
        </p:spPr>
        <p:txBody>
          <a:bodyPr/>
          <a:lstStyle/>
          <a:p>
            <a:endParaRPr lang="en-US"/>
          </a:p>
        </p:txBody>
      </p:sp>
      <p:sp>
        <p:nvSpPr>
          <p:cNvPr id="1792033" name="Rectangle 33"/>
          <p:cNvSpPr>
            <a:spLocks noGrp="1" noChangeArrowheads="1"/>
          </p:cNvSpPr>
          <p:nvPr>
            <p:ph type="title"/>
          </p:nvPr>
        </p:nvSpPr>
        <p:spPr>
          <a:xfrm>
            <a:off x="660400" y="0"/>
            <a:ext cx="8050213" cy="838200"/>
          </a:xfrm>
          <a:noFill/>
          <a:ln/>
        </p:spPr>
        <p:txBody>
          <a:bodyPr/>
          <a:lstStyle/>
          <a:p>
            <a:pPr>
              <a:lnSpc>
                <a:spcPct val="90000"/>
              </a:lnSpc>
            </a:pPr>
            <a:r>
              <a:rPr lang="en-US" sz="2800" i="1"/>
              <a:t>ConcepTest 20.8a   </a:t>
            </a:r>
            <a:r>
              <a:rPr lang="en-US" sz="2800">
                <a:solidFill>
                  <a:schemeClr val="accent2"/>
                </a:solidFill>
              </a:rPr>
              <a:t>Magnetic Field of a Wire I</a:t>
            </a:r>
          </a:p>
        </p:txBody>
      </p:sp>
      <p:sp>
        <p:nvSpPr>
          <p:cNvPr id="1792034" name="Rectangle 34"/>
          <p:cNvSpPr>
            <a:spLocks noGrp="1" noChangeArrowheads="1"/>
          </p:cNvSpPr>
          <p:nvPr>
            <p:ph idx="1"/>
          </p:nvPr>
        </p:nvSpPr>
        <p:spPr>
          <a:xfrm>
            <a:off x="0" y="868363"/>
            <a:ext cx="4725988" cy="1985962"/>
          </a:xfrm>
          <a:noFill/>
          <a:ln/>
        </p:spPr>
        <p:txBody>
          <a:bodyPr>
            <a:normAutofit fontScale="70000" lnSpcReduction="20000"/>
          </a:bodyPr>
          <a:lstStyle/>
          <a:p>
            <a:pPr marL="401638" indent="-401638">
              <a:lnSpc>
                <a:spcPct val="131000"/>
              </a:lnSpc>
              <a:buFont typeface="Monotype Sorts" pitchFamily="2" charset="2"/>
              <a:buNone/>
            </a:pPr>
            <a:r>
              <a:rPr lang="en-US" sz="2200" b="1"/>
              <a:t>	</a:t>
            </a:r>
            <a:r>
              <a:rPr lang="en-US" b="1"/>
              <a:t>If the currents in these wires have the same magnitude, but opposite directions, what is the direction of the magnetic field at point P?</a:t>
            </a:r>
            <a:endParaRPr lang="en-US" b="1">
              <a:effectLst>
                <a:outerShdw blurRad="38100" dist="38100" dir="2700000" algn="tl">
                  <a:srgbClr val="000000"/>
                </a:outerShdw>
              </a:effectLst>
            </a:endParaRPr>
          </a:p>
        </p:txBody>
      </p:sp>
      <p:sp>
        <p:nvSpPr>
          <p:cNvPr id="1792035" name="Rectangle 35"/>
          <p:cNvSpPr>
            <a:spLocks noChangeArrowheads="1"/>
          </p:cNvSpPr>
          <p:nvPr/>
        </p:nvSpPr>
        <p:spPr bwMode="auto">
          <a:xfrm>
            <a:off x="5511800" y="896938"/>
            <a:ext cx="3370263" cy="1924050"/>
          </a:xfrm>
          <a:prstGeom prst="rect">
            <a:avLst/>
          </a:prstGeom>
          <a:noFill/>
          <a:ln w="9525">
            <a:noFill/>
            <a:miter lim="800000"/>
            <a:headEnd/>
            <a:tailEnd/>
          </a:ln>
          <a:effectLst/>
        </p:spPr>
        <p:txBody>
          <a:bodyPr lIns="92075" tIns="46038" rIns="92075" bIns="46038">
            <a:spAutoFit/>
          </a:bodyPr>
          <a:lstStyle/>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1)   direction 1</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2)   direction 2</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3)   direction 3</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4)   direction 4</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5)   the </a:t>
            </a:r>
            <a:r>
              <a:rPr lang="en-US" sz="2000" b="1" i="1">
                <a:solidFill>
                  <a:schemeClr val="tx2"/>
                </a:solidFill>
                <a:effectLst>
                  <a:outerShdw blurRad="38100" dist="38100" dir="2700000" algn="tl">
                    <a:srgbClr val="000000"/>
                  </a:outerShdw>
                </a:effectLst>
              </a:rPr>
              <a:t>B</a:t>
            </a:r>
            <a:r>
              <a:rPr lang="en-US" sz="2000" b="1">
                <a:solidFill>
                  <a:schemeClr val="tx2"/>
                </a:solidFill>
                <a:effectLst>
                  <a:outerShdw blurRad="38100" dist="38100" dir="2700000" algn="tl">
                    <a:srgbClr val="000000"/>
                  </a:outerShdw>
                </a:effectLst>
              </a:rPr>
              <a:t> field is zero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92032"/>
                                        </p:tgtEl>
                                        <p:attrNameLst>
                                          <p:attrName>style.visibility</p:attrName>
                                        </p:attrNameLst>
                                      </p:cBhvr>
                                      <p:to>
                                        <p:strVal val="visible"/>
                                      </p:to>
                                    </p:set>
                                    <p:animEffect transition="in" filter="dissolve">
                                      <p:cBhvr>
                                        <p:cTn id="17" dur="500"/>
                                        <p:tgtEl>
                                          <p:spTgt spid="1792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4166" name="Rectangle 118"/>
          <p:cNvSpPr>
            <a:spLocks noGrp="1" noChangeArrowheads="1"/>
          </p:cNvSpPr>
          <p:nvPr>
            <p:ph type="title"/>
          </p:nvPr>
        </p:nvSpPr>
        <p:spPr>
          <a:xfrm>
            <a:off x="660400" y="0"/>
            <a:ext cx="8050213" cy="838200"/>
          </a:xfrm>
          <a:noFill/>
          <a:ln/>
        </p:spPr>
        <p:txBody>
          <a:bodyPr/>
          <a:lstStyle/>
          <a:p>
            <a:pPr>
              <a:lnSpc>
                <a:spcPct val="90000"/>
              </a:lnSpc>
            </a:pPr>
            <a:r>
              <a:rPr lang="en-US" sz="2800" i="1"/>
              <a:t>ConcepTest 20.8b   </a:t>
            </a:r>
            <a:r>
              <a:rPr lang="en-US" sz="2800">
                <a:solidFill>
                  <a:schemeClr val="accent2"/>
                </a:solidFill>
              </a:rPr>
              <a:t>Magnetic Field of a Wire II</a:t>
            </a:r>
          </a:p>
        </p:txBody>
      </p:sp>
      <p:sp>
        <p:nvSpPr>
          <p:cNvPr id="1794051" name="Rectangle 3"/>
          <p:cNvSpPr>
            <a:spLocks noGrp="1" noChangeArrowheads="1"/>
          </p:cNvSpPr>
          <p:nvPr>
            <p:ph idx="1"/>
          </p:nvPr>
        </p:nvSpPr>
        <p:spPr>
          <a:xfrm>
            <a:off x="0" y="817563"/>
            <a:ext cx="4779963" cy="2333625"/>
          </a:xfrm>
          <a:noFill/>
          <a:ln/>
        </p:spPr>
        <p:txBody>
          <a:bodyPr>
            <a:normAutofit fontScale="85000" lnSpcReduction="10000"/>
          </a:bodyPr>
          <a:lstStyle/>
          <a:p>
            <a:pPr marL="744538" lvl="1">
              <a:lnSpc>
                <a:spcPct val="111000"/>
              </a:lnSpc>
              <a:buFont typeface="Monotype Sorts" pitchFamily="2" charset="2"/>
              <a:buNone/>
            </a:pPr>
            <a:r>
              <a:rPr lang="en-US" b="1"/>
              <a:t>	Each of the wires in the figures below carry the same current, either into or out of the page.   In  which case is the magnetic field at the center of the square greatest?</a:t>
            </a:r>
          </a:p>
        </p:txBody>
      </p:sp>
      <p:sp>
        <p:nvSpPr>
          <p:cNvPr id="1794052" name="Rectangle 4"/>
          <p:cNvSpPr>
            <a:spLocks noChangeArrowheads="1"/>
          </p:cNvSpPr>
          <p:nvPr/>
        </p:nvSpPr>
        <p:spPr bwMode="auto">
          <a:xfrm>
            <a:off x="5694363" y="979488"/>
            <a:ext cx="3449637" cy="1647825"/>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effectLst>
                  <a:outerShdw blurRad="38100" dist="38100" dir="2700000" algn="tl">
                    <a:srgbClr val="000000"/>
                  </a:outerShdw>
                </a:effectLst>
              </a:rPr>
              <a:t>1)   arrangement 1</a:t>
            </a:r>
          </a:p>
          <a:p>
            <a:pPr marL="285750" indent="-285750">
              <a:lnSpc>
                <a:spcPct val="90000"/>
              </a:lnSpc>
              <a:spcBef>
                <a:spcPct val="50000"/>
              </a:spcBef>
            </a:pPr>
            <a:r>
              <a:rPr lang="en-US" sz="2000" b="1">
                <a:solidFill>
                  <a:schemeClr val="tx2"/>
                </a:solidFill>
                <a:effectLst>
                  <a:outerShdw blurRad="38100" dist="38100" dir="2700000" algn="tl">
                    <a:srgbClr val="000000"/>
                  </a:outerShdw>
                </a:effectLst>
              </a:rPr>
              <a:t>2)   arrangement 2</a:t>
            </a:r>
          </a:p>
          <a:p>
            <a:pPr marL="285750" indent="-285750">
              <a:lnSpc>
                <a:spcPct val="90000"/>
              </a:lnSpc>
              <a:spcBef>
                <a:spcPct val="50000"/>
              </a:spcBef>
            </a:pPr>
            <a:r>
              <a:rPr lang="en-US" sz="2000" b="1">
                <a:solidFill>
                  <a:schemeClr val="tx2"/>
                </a:solidFill>
                <a:effectLst>
                  <a:outerShdw blurRad="38100" dist="38100" dir="2700000" algn="tl">
                    <a:srgbClr val="000000"/>
                  </a:outerShdw>
                </a:effectLst>
              </a:rPr>
              <a:t>3)   arrangement 3</a:t>
            </a:r>
          </a:p>
          <a:p>
            <a:pPr marL="285750" indent="-285750">
              <a:lnSpc>
                <a:spcPct val="90000"/>
              </a:lnSpc>
              <a:spcBef>
                <a:spcPct val="50000"/>
              </a:spcBef>
            </a:pPr>
            <a:r>
              <a:rPr lang="en-US" sz="2000" b="1">
                <a:solidFill>
                  <a:schemeClr val="tx2"/>
                </a:solidFill>
                <a:effectLst>
                  <a:outerShdw blurRad="38100" dist="38100" dir="2700000" algn="tl">
                    <a:srgbClr val="000000"/>
                  </a:outerShdw>
                </a:effectLst>
              </a:rPr>
              <a:t>4)   same for all</a:t>
            </a:r>
          </a:p>
        </p:txBody>
      </p:sp>
      <p:grpSp>
        <p:nvGrpSpPr>
          <p:cNvPr id="2" name="Group 5"/>
          <p:cNvGrpSpPr>
            <a:grpSpLocks/>
          </p:cNvGrpSpPr>
          <p:nvPr/>
        </p:nvGrpSpPr>
        <p:grpSpPr bwMode="auto">
          <a:xfrm>
            <a:off x="963613" y="3917950"/>
            <a:ext cx="7461250" cy="1946275"/>
            <a:chOff x="539" y="612"/>
            <a:chExt cx="4700" cy="1226"/>
          </a:xfrm>
        </p:grpSpPr>
        <p:grpSp>
          <p:nvGrpSpPr>
            <p:cNvPr id="3" name="Group 6"/>
            <p:cNvGrpSpPr>
              <a:grpSpLocks/>
            </p:cNvGrpSpPr>
            <p:nvPr/>
          </p:nvGrpSpPr>
          <p:grpSpPr bwMode="auto">
            <a:xfrm>
              <a:off x="539" y="617"/>
              <a:ext cx="1222" cy="1216"/>
              <a:chOff x="1007" y="887"/>
              <a:chExt cx="1222" cy="1216"/>
            </a:xfrm>
          </p:grpSpPr>
          <p:sp>
            <p:nvSpPr>
              <p:cNvPr id="1794055" name="Rectangle 7"/>
              <p:cNvSpPr>
                <a:spLocks noChangeArrowheads="1"/>
              </p:cNvSpPr>
              <p:nvPr/>
            </p:nvSpPr>
            <p:spPr bwMode="auto">
              <a:xfrm>
                <a:off x="1146" y="1038"/>
                <a:ext cx="936" cy="936"/>
              </a:xfrm>
              <a:prstGeom prst="rect">
                <a:avLst/>
              </a:prstGeom>
              <a:noFill/>
              <a:ln w="28575">
                <a:solidFill>
                  <a:schemeClr val="tx1"/>
                </a:solidFill>
                <a:prstDash val="dash"/>
                <a:miter lim="800000"/>
                <a:headEnd/>
                <a:tailEnd/>
              </a:ln>
              <a:effectLst/>
            </p:spPr>
            <p:txBody>
              <a:bodyPr anchor="ctr">
                <a:spAutoFit/>
              </a:bodyPr>
              <a:lstStyle/>
              <a:p>
                <a:endParaRPr lang="en-US"/>
              </a:p>
            </p:txBody>
          </p:sp>
          <p:grpSp>
            <p:nvGrpSpPr>
              <p:cNvPr id="4" name="Group 8"/>
              <p:cNvGrpSpPr>
                <a:grpSpLocks/>
              </p:cNvGrpSpPr>
              <p:nvPr/>
            </p:nvGrpSpPr>
            <p:grpSpPr bwMode="auto">
              <a:xfrm>
                <a:off x="1007" y="887"/>
                <a:ext cx="1222" cy="274"/>
                <a:chOff x="1019" y="863"/>
                <a:chExt cx="1222" cy="274"/>
              </a:xfrm>
            </p:grpSpPr>
            <p:grpSp>
              <p:nvGrpSpPr>
                <p:cNvPr id="5" name="Group 9"/>
                <p:cNvGrpSpPr>
                  <a:grpSpLocks/>
                </p:cNvGrpSpPr>
                <p:nvPr/>
              </p:nvGrpSpPr>
              <p:grpSpPr bwMode="auto">
                <a:xfrm>
                  <a:off x="1019" y="864"/>
                  <a:ext cx="273" cy="273"/>
                  <a:chOff x="1719" y="1255"/>
                  <a:chExt cx="273" cy="273"/>
                </a:xfrm>
              </p:grpSpPr>
              <p:sp>
                <p:nvSpPr>
                  <p:cNvPr id="1794058" name="Oval 10"/>
                  <p:cNvSpPr>
                    <a:spLocks noChangeArrowheads="1"/>
                  </p:cNvSpPr>
                  <p:nvPr/>
                </p:nvSpPr>
                <p:spPr bwMode="auto">
                  <a:xfrm>
                    <a:off x="1719" y="1255"/>
                    <a:ext cx="273" cy="273"/>
                  </a:xfrm>
                  <a:prstGeom prst="ellipse">
                    <a:avLst/>
                  </a:prstGeom>
                  <a:solidFill>
                    <a:schemeClr val="bg1"/>
                  </a:solidFill>
                  <a:ln w="38100">
                    <a:solidFill>
                      <a:schemeClr val="accent2"/>
                    </a:solidFill>
                    <a:round/>
                    <a:headEnd/>
                    <a:tailEnd/>
                  </a:ln>
                  <a:effectLst/>
                </p:spPr>
                <p:txBody>
                  <a:bodyPr wrap="none" anchor="ctr"/>
                  <a:lstStyle/>
                  <a:p>
                    <a:endParaRPr lang="en-US"/>
                  </a:p>
                </p:txBody>
              </p:sp>
              <p:grpSp>
                <p:nvGrpSpPr>
                  <p:cNvPr id="6" name="Group 11"/>
                  <p:cNvGrpSpPr>
                    <a:grpSpLocks/>
                  </p:cNvGrpSpPr>
                  <p:nvPr/>
                </p:nvGrpSpPr>
                <p:grpSpPr bwMode="auto">
                  <a:xfrm rot="2700000">
                    <a:off x="1770" y="1305"/>
                    <a:ext cx="173" cy="173"/>
                    <a:chOff x="2432" y="2387"/>
                    <a:chExt cx="173" cy="173"/>
                  </a:xfrm>
                </p:grpSpPr>
                <p:sp>
                  <p:nvSpPr>
                    <p:cNvPr id="1794060" name="Line 12"/>
                    <p:cNvSpPr>
                      <a:spLocks noChangeShapeType="1"/>
                    </p:cNvSpPr>
                    <p:nvPr/>
                  </p:nvSpPr>
                  <p:spPr bwMode="auto">
                    <a:xfrm>
                      <a:off x="2432" y="2473"/>
                      <a:ext cx="173" cy="0"/>
                    </a:xfrm>
                    <a:prstGeom prst="line">
                      <a:avLst/>
                    </a:prstGeom>
                    <a:noFill/>
                    <a:ln w="38100">
                      <a:solidFill>
                        <a:schemeClr val="accent2"/>
                      </a:solidFill>
                      <a:round/>
                      <a:headEnd/>
                      <a:tailEnd/>
                    </a:ln>
                    <a:effectLst/>
                  </p:spPr>
                  <p:txBody>
                    <a:bodyPr wrap="none" anchor="ctr"/>
                    <a:lstStyle/>
                    <a:p>
                      <a:endParaRPr lang="en-US"/>
                    </a:p>
                  </p:txBody>
                </p:sp>
                <p:sp>
                  <p:nvSpPr>
                    <p:cNvPr id="1794061" name="Line 13"/>
                    <p:cNvSpPr>
                      <a:spLocks noChangeShapeType="1"/>
                    </p:cNvSpPr>
                    <p:nvPr/>
                  </p:nvSpPr>
                  <p:spPr bwMode="auto">
                    <a:xfrm rot="-5400000">
                      <a:off x="2432" y="2474"/>
                      <a:ext cx="173" cy="0"/>
                    </a:xfrm>
                    <a:prstGeom prst="line">
                      <a:avLst/>
                    </a:prstGeom>
                    <a:noFill/>
                    <a:ln w="38100">
                      <a:solidFill>
                        <a:schemeClr val="accent2"/>
                      </a:solidFill>
                      <a:round/>
                      <a:headEnd/>
                      <a:tailEnd/>
                    </a:ln>
                    <a:effectLst/>
                  </p:spPr>
                  <p:txBody>
                    <a:bodyPr wrap="none" anchor="ctr"/>
                    <a:lstStyle/>
                    <a:p>
                      <a:endParaRPr lang="en-US"/>
                    </a:p>
                  </p:txBody>
                </p:sp>
              </p:grpSp>
            </p:grpSp>
            <p:grpSp>
              <p:nvGrpSpPr>
                <p:cNvPr id="7" name="Group 14"/>
                <p:cNvGrpSpPr>
                  <a:grpSpLocks/>
                </p:cNvGrpSpPr>
                <p:nvPr/>
              </p:nvGrpSpPr>
              <p:grpSpPr bwMode="auto">
                <a:xfrm>
                  <a:off x="1968" y="863"/>
                  <a:ext cx="273" cy="273"/>
                  <a:chOff x="4930" y="1486"/>
                  <a:chExt cx="273" cy="273"/>
                </a:xfrm>
              </p:grpSpPr>
              <p:sp>
                <p:nvSpPr>
                  <p:cNvPr id="1794063" name="Oval 15"/>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4064" name="Oval 16"/>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grpSp>
            <p:nvGrpSpPr>
              <p:cNvPr id="8" name="Group 17"/>
              <p:cNvGrpSpPr>
                <a:grpSpLocks/>
              </p:cNvGrpSpPr>
              <p:nvPr/>
            </p:nvGrpSpPr>
            <p:grpSpPr bwMode="auto">
              <a:xfrm flipH="1">
                <a:off x="1007" y="1829"/>
                <a:ext cx="1222" cy="274"/>
                <a:chOff x="1019" y="863"/>
                <a:chExt cx="1222" cy="274"/>
              </a:xfrm>
            </p:grpSpPr>
            <p:grpSp>
              <p:nvGrpSpPr>
                <p:cNvPr id="9" name="Group 18"/>
                <p:cNvGrpSpPr>
                  <a:grpSpLocks/>
                </p:cNvGrpSpPr>
                <p:nvPr/>
              </p:nvGrpSpPr>
              <p:grpSpPr bwMode="auto">
                <a:xfrm>
                  <a:off x="1019" y="864"/>
                  <a:ext cx="273" cy="273"/>
                  <a:chOff x="1719" y="1255"/>
                  <a:chExt cx="273" cy="273"/>
                </a:xfrm>
              </p:grpSpPr>
              <p:sp>
                <p:nvSpPr>
                  <p:cNvPr id="1794067" name="Oval 19"/>
                  <p:cNvSpPr>
                    <a:spLocks noChangeArrowheads="1"/>
                  </p:cNvSpPr>
                  <p:nvPr/>
                </p:nvSpPr>
                <p:spPr bwMode="auto">
                  <a:xfrm>
                    <a:off x="1719" y="1255"/>
                    <a:ext cx="273" cy="273"/>
                  </a:xfrm>
                  <a:prstGeom prst="ellipse">
                    <a:avLst/>
                  </a:prstGeom>
                  <a:solidFill>
                    <a:schemeClr val="bg1"/>
                  </a:solidFill>
                  <a:ln w="38100">
                    <a:solidFill>
                      <a:schemeClr val="accent2"/>
                    </a:solidFill>
                    <a:round/>
                    <a:headEnd/>
                    <a:tailEnd/>
                  </a:ln>
                  <a:effectLst/>
                </p:spPr>
                <p:txBody>
                  <a:bodyPr wrap="none" anchor="ctr"/>
                  <a:lstStyle/>
                  <a:p>
                    <a:endParaRPr lang="en-US"/>
                  </a:p>
                </p:txBody>
              </p:sp>
              <p:grpSp>
                <p:nvGrpSpPr>
                  <p:cNvPr id="10" name="Group 20"/>
                  <p:cNvGrpSpPr>
                    <a:grpSpLocks/>
                  </p:cNvGrpSpPr>
                  <p:nvPr/>
                </p:nvGrpSpPr>
                <p:grpSpPr bwMode="auto">
                  <a:xfrm rot="2700000">
                    <a:off x="1770" y="1305"/>
                    <a:ext cx="173" cy="173"/>
                    <a:chOff x="2432" y="2387"/>
                    <a:chExt cx="173" cy="173"/>
                  </a:xfrm>
                </p:grpSpPr>
                <p:sp>
                  <p:nvSpPr>
                    <p:cNvPr id="1794069" name="Line 21"/>
                    <p:cNvSpPr>
                      <a:spLocks noChangeShapeType="1"/>
                    </p:cNvSpPr>
                    <p:nvPr/>
                  </p:nvSpPr>
                  <p:spPr bwMode="auto">
                    <a:xfrm>
                      <a:off x="2432" y="2473"/>
                      <a:ext cx="173" cy="0"/>
                    </a:xfrm>
                    <a:prstGeom prst="line">
                      <a:avLst/>
                    </a:prstGeom>
                    <a:noFill/>
                    <a:ln w="38100">
                      <a:solidFill>
                        <a:schemeClr val="accent2"/>
                      </a:solidFill>
                      <a:round/>
                      <a:headEnd/>
                      <a:tailEnd/>
                    </a:ln>
                    <a:effectLst/>
                  </p:spPr>
                  <p:txBody>
                    <a:bodyPr wrap="none" anchor="ctr"/>
                    <a:lstStyle/>
                    <a:p>
                      <a:endParaRPr lang="en-US"/>
                    </a:p>
                  </p:txBody>
                </p:sp>
                <p:sp>
                  <p:nvSpPr>
                    <p:cNvPr id="1794070" name="Line 22"/>
                    <p:cNvSpPr>
                      <a:spLocks noChangeShapeType="1"/>
                    </p:cNvSpPr>
                    <p:nvPr/>
                  </p:nvSpPr>
                  <p:spPr bwMode="auto">
                    <a:xfrm rot="-5400000">
                      <a:off x="2432" y="2474"/>
                      <a:ext cx="173" cy="0"/>
                    </a:xfrm>
                    <a:prstGeom prst="line">
                      <a:avLst/>
                    </a:prstGeom>
                    <a:noFill/>
                    <a:ln w="38100">
                      <a:solidFill>
                        <a:schemeClr val="accent2"/>
                      </a:solidFill>
                      <a:round/>
                      <a:headEnd/>
                      <a:tailEnd/>
                    </a:ln>
                    <a:effectLst/>
                  </p:spPr>
                  <p:txBody>
                    <a:bodyPr wrap="none" anchor="ctr"/>
                    <a:lstStyle/>
                    <a:p>
                      <a:endParaRPr lang="en-US"/>
                    </a:p>
                  </p:txBody>
                </p:sp>
              </p:grpSp>
            </p:grpSp>
            <p:grpSp>
              <p:nvGrpSpPr>
                <p:cNvPr id="11" name="Group 23"/>
                <p:cNvGrpSpPr>
                  <a:grpSpLocks/>
                </p:cNvGrpSpPr>
                <p:nvPr/>
              </p:nvGrpSpPr>
              <p:grpSpPr bwMode="auto">
                <a:xfrm>
                  <a:off x="1968" y="863"/>
                  <a:ext cx="273" cy="273"/>
                  <a:chOff x="4930" y="1486"/>
                  <a:chExt cx="273" cy="273"/>
                </a:xfrm>
              </p:grpSpPr>
              <p:sp>
                <p:nvSpPr>
                  <p:cNvPr id="1794072" name="Oval 24"/>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4073" name="Oval 25"/>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grpSp>
        <p:grpSp>
          <p:nvGrpSpPr>
            <p:cNvPr id="12" name="Group 26"/>
            <p:cNvGrpSpPr>
              <a:grpSpLocks/>
            </p:cNvGrpSpPr>
            <p:nvPr/>
          </p:nvGrpSpPr>
          <p:grpSpPr bwMode="auto">
            <a:xfrm>
              <a:off x="2292" y="612"/>
              <a:ext cx="1216" cy="1226"/>
              <a:chOff x="3311" y="882"/>
              <a:chExt cx="1216" cy="1226"/>
            </a:xfrm>
          </p:grpSpPr>
          <p:sp>
            <p:nvSpPr>
              <p:cNvPr id="1794075" name="Rectangle 27"/>
              <p:cNvSpPr>
                <a:spLocks noChangeArrowheads="1"/>
              </p:cNvSpPr>
              <p:nvPr/>
            </p:nvSpPr>
            <p:spPr bwMode="auto">
              <a:xfrm>
                <a:off x="3450" y="1032"/>
                <a:ext cx="936" cy="936"/>
              </a:xfrm>
              <a:prstGeom prst="rect">
                <a:avLst/>
              </a:prstGeom>
              <a:noFill/>
              <a:ln w="28575">
                <a:solidFill>
                  <a:schemeClr val="tx1"/>
                </a:solidFill>
                <a:prstDash val="dash"/>
                <a:miter lim="800000"/>
                <a:headEnd/>
                <a:tailEnd/>
              </a:ln>
              <a:effectLst/>
            </p:spPr>
            <p:txBody>
              <a:bodyPr anchor="ctr">
                <a:spAutoFit/>
              </a:bodyPr>
              <a:lstStyle/>
              <a:p>
                <a:endParaRPr lang="en-US"/>
              </a:p>
            </p:txBody>
          </p:sp>
          <p:grpSp>
            <p:nvGrpSpPr>
              <p:cNvPr id="13" name="Group 28"/>
              <p:cNvGrpSpPr>
                <a:grpSpLocks/>
              </p:cNvGrpSpPr>
              <p:nvPr/>
            </p:nvGrpSpPr>
            <p:grpSpPr bwMode="auto">
              <a:xfrm>
                <a:off x="3311" y="882"/>
                <a:ext cx="273" cy="273"/>
                <a:chOff x="1719" y="1255"/>
                <a:chExt cx="273" cy="273"/>
              </a:xfrm>
            </p:grpSpPr>
            <p:sp>
              <p:nvSpPr>
                <p:cNvPr id="1794077" name="Oval 29"/>
                <p:cNvSpPr>
                  <a:spLocks noChangeArrowheads="1"/>
                </p:cNvSpPr>
                <p:nvPr/>
              </p:nvSpPr>
              <p:spPr bwMode="auto">
                <a:xfrm>
                  <a:off x="1719" y="1255"/>
                  <a:ext cx="273" cy="273"/>
                </a:xfrm>
                <a:prstGeom prst="ellipse">
                  <a:avLst/>
                </a:prstGeom>
                <a:solidFill>
                  <a:schemeClr val="bg1"/>
                </a:solidFill>
                <a:ln w="38100">
                  <a:solidFill>
                    <a:schemeClr val="accent2"/>
                  </a:solidFill>
                  <a:round/>
                  <a:headEnd/>
                  <a:tailEnd/>
                </a:ln>
                <a:effectLst/>
              </p:spPr>
              <p:txBody>
                <a:bodyPr wrap="none" anchor="ctr"/>
                <a:lstStyle/>
                <a:p>
                  <a:endParaRPr lang="en-US"/>
                </a:p>
              </p:txBody>
            </p:sp>
            <p:grpSp>
              <p:nvGrpSpPr>
                <p:cNvPr id="14" name="Group 30"/>
                <p:cNvGrpSpPr>
                  <a:grpSpLocks/>
                </p:cNvGrpSpPr>
                <p:nvPr/>
              </p:nvGrpSpPr>
              <p:grpSpPr bwMode="auto">
                <a:xfrm rot="2700000">
                  <a:off x="1770" y="1305"/>
                  <a:ext cx="173" cy="173"/>
                  <a:chOff x="2432" y="2387"/>
                  <a:chExt cx="173" cy="173"/>
                </a:xfrm>
              </p:grpSpPr>
              <p:sp>
                <p:nvSpPr>
                  <p:cNvPr id="1794079" name="Line 31"/>
                  <p:cNvSpPr>
                    <a:spLocks noChangeShapeType="1"/>
                  </p:cNvSpPr>
                  <p:nvPr/>
                </p:nvSpPr>
                <p:spPr bwMode="auto">
                  <a:xfrm>
                    <a:off x="2432" y="2473"/>
                    <a:ext cx="173" cy="0"/>
                  </a:xfrm>
                  <a:prstGeom prst="line">
                    <a:avLst/>
                  </a:prstGeom>
                  <a:noFill/>
                  <a:ln w="38100">
                    <a:solidFill>
                      <a:schemeClr val="accent2"/>
                    </a:solidFill>
                    <a:round/>
                    <a:headEnd/>
                    <a:tailEnd/>
                  </a:ln>
                  <a:effectLst/>
                </p:spPr>
                <p:txBody>
                  <a:bodyPr wrap="none" anchor="ctr"/>
                  <a:lstStyle/>
                  <a:p>
                    <a:endParaRPr lang="en-US"/>
                  </a:p>
                </p:txBody>
              </p:sp>
              <p:sp>
                <p:nvSpPr>
                  <p:cNvPr id="1794080" name="Line 32"/>
                  <p:cNvSpPr>
                    <a:spLocks noChangeShapeType="1"/>
                  </p:cNvSpPr>
                  <p:nvPr/>
                </p:nvSpPr>
                <p:spPr bwMode="auto">
                  <a:xfrm rot="-5400000">
                    <a:off x="2432" y="2474"/>
                    <a:ext cx="173" cy="0"/>
                  </a:xfrm>
                  <a:prstGeom prst="line">
                    <a:avLst/>
                  </a:prstGeom>
                  <a:noFill/>
                  <a:ln w="38100">
                    <a:solidFill>
                      <a:schemeClr val="accent2"/>
                    </a:solidFill>
                    <a:round/>
                    <a:headEnd/>
                    <a:tailEnd/>
                  </a:ln>
                  <a:effectLst/>
                </p:spPr>
                <p:txBody>
                  <a:bodyPr wrap="none" anchor="ctr"/>
                  <a:lstStyle/>
                  <a:p>
                    <a:endParaRPr lang="en-US"/>
                  </a:p>
                </p:txBody>
              </p:sp>
            </p:grpSp>
          </p:grpSp>
          <p:grpSp>
            <p:nvGrpSpPr>
              <p:cNvPr id="15" name="Group 33"/>
              <p:cNvGrpSpPr>
                <a:grpSpLocks/>
              </p:cNvGrpSpPr>
              <p:nvPr/>
            </p:nvGrpSpPr>
            <p:grpSpPr bwMode="auto">
              <a:xfrm>
                <a:off x="3312" y="1835"/>
                <a:ext cx="273" cy="273"/>
                <a:chOff x="4930" y="1486"/>
                <a:chExt cx="273" cy="273"/>
              </a:xfrm>
            </p:grpSpPr>
            <p:sp>
              <p:nvSpPr>
                <p:cNvPr id="1794082" name="Oval 34"/>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4083" name="Oval 35"/>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nvGrpSpPr>
              <p:cNvPr id="16" name="Group 36"/>
              <p:cNvGrpSpPr>
                <a:grpSpLocks/>
              </p:cNvGrpSpPr>
              <p:nvPr/>
            </p:nvGrpSpPr>
            <p:grpSpPr bwMode="auto">
              <a:xfrm flipH="1">
                <a:off x="4254" y="894"/>
                <a:ext cx="273" cy="273"/>
                <a:chOff x="1719" y="1255"/>
                <a:chExt cx="273" cy="273"/>
              </a:xfrm>
            </p:grpSpPr>
            <p:sp>
              <p:nvSpPr>
                <p:cNvPr id="1794085" name="Oval 37"/>
                <p:cNvSpPr>
                  <a:spLocks noChangeArrowheads="1"/>
                </p:cNvSpPr>
                <p:nvPr/>
              </p:nvSpPr>
              <p:spPr bwMode="auto">
                <a:xfrm>
                  <a:off x="1719" y="1255"/>
                  <a:ext cx="273" cy="273"/>
                </a:xfrm>
                <a:prstGeom prst="ellipse">
                  <a:avLst/>
                </a:prstGeom>
                <a:solidFill>
                  <a:schemeClr val="bg1"/>
                </a:solidFill>
                <a:ln w="38100">
                  <a:solidFill>
                    <a:schemeClr val="accent2"/>
                  </a:solidFill>
                  <a:round/>
                  <a:headEnd/>
                  <a:tailEnd/>
                </a:ln>
                <a:effectLst/>
              </p:spPr>
              <p:txBody>
                <a:bodyPr wrap="none" anchor="ctr"/>
                <a:lstStyle/>
                <a:p>
                  <a:endParaRPr lang="en-US"/>
                </a:p>
              </p:txBody>
            </p:sp>
            <p:grpSp>
              <p:nvGrpSpPr>
                <p:cNvPr id="17" name="Group 38"/>
                <p:cNvGrpSpPr>
                  <a:grpSpLocks/>
                </p:cNvGrpSpPr>
                <p:nvPr/>
              </p:nvGrpSpPr>
              <p:grpSpPr bwMode="auto">
                <a:xfrm rot="2700000">
                  <a:off x="1770" y="1305"/>
                  <a:ext cx="173" cy="173"/>
                  <a:chOff x="2432" y="2387"/>
                  <a:chExt cx="173" cy="173"/>
                </a:xfrm>
              </p:grpSpPr>
              <p:sp>
                <p:nvSpPr>
                  <p:cNvPr id="1794087" name="Line 39"/>
                  <p:cNvSpPr>
                    <a:spLocks noChangeShapeType="1"/>
                  </p:cNvSpPr>
                  <p:nvPr/>
                </p:nvSpPr>
                <p:spPr bwMode="auto">
                  <a:xfrm>
                    <a:off x="2432" y="2473"/>
                    <a:ext cx="173" cy="0"/>
                  </a:xfrm>
                  <a:prstGeom prst="line">
                    <a:avLst/>
                  </a:prstGeom>
                  <a:noFill/>
                  <a:ln w="38100">
                    <a:solidFill>
                      <a:schemeClr val="accent2"/>
                    </a:solidFill>
                    <a:round/>
                    <a:headEnd/>
                    <a:tailEnd/>
                  </a:ln>
                  <a:effectLst/>
                </p:spPr>
                <p:txBody>
                  <a:bodyPr wrap="none" anchor="ctr"/>
                  <a:lstStyle/>
                  <a:p>
                    <a:endParaRPr lang="en-US"/>
                  </a:p>
                </p:txBody>
              </p:sp>
              <p:sp>
                <p:nvSpPr>
                  <p:cNvPr id="1794088" name="Line 40"/>
                  <p:cNvSpPr>
                    <a:spLocks noChangeShapeType="1"/>
                  </p:cNvSpPr>
                  <p:nvPr/>
                </p:nvSpPr>
                <p:spPr bwMode="auto">
                  <a:xfrm rot="-5400000">
                    <a:off x="2432" y="2474"/>
                    <a:ext cx="173" cy="0"/>
                  </a:xfrm>
                  <a:prstGeom prst="line">
                    <a:avLst/>
                  </a:prstGeom>
                  <a:noFill/>
                  <a:ln w="38100">
                    <a:solidFill>
                      <a:schemeClr val="accent2"/>
                    </a:solidFill>
                    <a:round/>
                    <a:headEnd/>
                    <a:tailEnd/>
                  </a:ln>
                  <a:effectLst/>
                </p:spPr>
                <p:txBody>
                  <a:bodyPr wrap="none" anchor="ctr"/>
                  <a:lstStyle/>
                  <a:p>
                    <a:endParaRPr lang="en-US"/>
                  </a:p>
                </p:txBody>
              </p:sp>
            </p:grpSp>
          </p:grpSp>
          <p:grpSp>
            <p:nvGrpSpPr>
              <p:cNvPr id="18" name="Group 41"/>
              <p:cNvGrpSpPr>
                <a:grpSpLocks/>
              </p:cNvGrpSpPr>
              <p:nvPr/>
            </p:nvGrpSpPr>
            <p:grpSpPr bwMode="auto">
              <a:xfrm flipH="1">
                <a:off x="4241" y="1829"/>
                <a:ext cx="273" cy="273"/>
                <a:chOff x="4930" y="1486"/>
                <a:chExt cx="273" cy="273"/>
              </a:xfrm>
            </p:grpSpPr>
            <p:sp>
              <p:nvSpPr>
                <p:cNvPr id="1794090" name="Oval 42"/>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4091" name="Oval 43"/>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grpSp>
          <p:nvGrpSpPr>
            <p:cNvPr id="19" name="Group 44"/>
            <p:cNvGrpSpPr>
              <a:grpSpLocks/>
            </p:cNvGrpSpPr>
            <p:nvPr/>
          </p:nvGrpSpPr>
          <p:grpSpPr bwMode="auto">
            <a:xfrm>
              <a:off x="4039" y="621"/>
              <a:ext cx="1200" cy="1209"/>
              <a:chOff x="3036" y="2552"/>
              <a:chExt cx="1200" cy="1209"/>
            </a:xfrm>
          </p:grpSpPr>
          <p:sp>
            <p:nvSpPr>
              <p:cNvPr id="1794093" name="Rectangle 45"/>
              <p:cNvSpPr>
                <a:spLocks noChangeArrowheads="1"/>
              </p:cNvSpPr>
              <p:nvPr/>
            </p:nvSpPr>
            <p:spPr bwMode="auto">
              <a:xfrm>
                <a:off x="3174" y="2688"/>
                <a:ext cx="936" cy="936"/>
              </a:xfrm>
              <a:prstGeom prst="rect">
                <a:avLst/>
              </a:prstGeom>
              <a:noFill/>
              <a:ln w="28575">
                <a:solidFill>
                  <a:schemeClr val="tx1"/>
                </a:solidFill>
                <a:prstDash val="dash"/>
                <a:miter lim="800000"/>
                <a:headEnd/>
                <a:tailEnd/>
              </a:ln>
              <a:effectLst/>
            </p:spPr>
            <p:txBody>
              <a:bodyPr anchor="ctr">
                <a:spAutoFit/>
              </a:bodyPr>
              <a:lstStyle/>
              <a:p>
                <a:endParaRPr lang="en-US"/>
              </a:p>
            </p:txBody>
          </p:sp>
          <p:grpSp>
            <p:nvGrpSpPr>
              <p:cNvPr id="20" name="Group 46"/>
              <p:cNvGrpSpPr>
                <a:grpSpLocks/>
              </p:cNvGrpSpPr>
              <p:nvPr/>
            </p:nvGrpSpPr>
            <p:grpSpPr bwMode="auto">
              <a:xfrm>
                <a:off x="3036" y="3488"/>
                <a:ext cx="273" cy="273"/>
                <a:chOff x="4930" y="1486"/>
                <a:chExt cx="273" cy="273"/>
              </a:xfrm>
            </p:grpSpPr>
            <p:sp>
              <p:nvSpPr>
                <p:cNvPr id="1794095" name="Oval 47"/>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4096" name="Oval 48"/>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nvGrpSpPr>
              <p:cNvPr id="21" name="Group 49"/>
              <p:cNvGrpSpPr>
                <a:grpSpLocks/>
              </p:cNvGrpSpPr>
              <p:nvPr/>
            </p:nvGrpSpPr>
            <p:grpSpPr bwMode="auto">
              <a:xfrm flipH="1">
                <a:off x="3963" y="3488"/>
                <a:ext cx="273" cy="273"/>
                <a:chOff x="4930" y="1486"/>
                <a:chExt cx="273" cy="273"/>
              </a:xfrm>
            </p:grpSpPr>
            <p:sp>
              <p:nvSpPr>
                <p:cNvPr id="1794098" name="Oval 50"/>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4099" name="Oval 51"/>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nvGrpSpPr>
              <p:cNvPr id="22" name="Group 52"/>
              <p:cNvGrpSpPr>
                <a:grpSpLocks/>
              </p:cNvGrpSpPr>
              <p:nvPr/>
            </p:nvGrpSpPr>
            <p:grpSpPr bwMode="auto">
              <a:xfrm>
                <a:off x="3036" y="2552"/>
                <a:ext cx="273" cy="273"/>
                <a:chOff x="4930" y="1486"/>
                <a:chExt cx="273" cy="273"/>
              </a:xfrm>
            </p:grpSpPr>
            <p:sp>
              <p:nvSpPr>
                <p:cNvPr id="1794101" name="Oval 53"/>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4102" name="Oval 54"/>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nvGrpSpPr>
              <p:cNvPr id="23" name="Group 55"/>
              <p:cNvGrpSpPr>
                <a:grpSpLocks/>
              </p:cNvGrpSpPr>
              <p:nvPr/>
            </p:nvGrpSpPr>
            <p:grpSpPr bwMode="auto">
              <a:xfrm flipH="1">
                <a:off x="3963" y="2552"/>
                <a:ext cx="273" cy="273"/>
                <a:chOff x="4930" y="1486"/>
                <a:chExt cx="273" cy="273"/>
              </a:xfrm>
            </p:grpSpPr>
            <p:sp>
              <p:nvSpPr>
                <p:cNvPr id="1794104" name="Oval 56"/>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4105" name="Oval 57"/>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grpSp>
      <p:grpSp>
        <p:nvGrpSpPr>
          <p:cNvPr id="24" name="Group 58"/>
          <p:cNvGrpSpPr>
            <a:grpSpLocks/>
          </p:cNvGrpSpPr>
          <p:nvPr/>
        </p:nvGrpSpPr>
        <p:grpSpPr bwMode="auto">
          <a:xfrm>
            <a:off x="885825" y="3937000"/>
            <a:ext cx="7543800" cy="1946275"/>
            <a:chOff x="1008" y="1866"/>
            <a:chExt cx="4752" cy="1226"/>
          </a:xfrm>
        </p:grpSpPr>
        <p:grpSp>
          <p:nvGrpSpPr>
            <p:cNvPr id="25" name="Group 59"/>
            <p:cNvGrpSpPr>
              <a:grpSpLocks/>
            </p:cNvGrpSpPr>
            <p:nvPr/>
          </p:nvGrpSpPr>
          <p:grpSpPr bwMode="auto">
            <a:xfrm>
              <a:off x="1060" y="1866"/>
              <a:ext cx="4700" cy="1226"/>
              <a:chOff x="539" y="612"/>
              <a:chExt cx="4700" cy="1226"/>
            </a:xfrm>
          </p:grpSpPr>
          <p:grpSp>
            <p:nvGrpSpPr>
              <p:cNvPr id="26" name="Group 60"/>
              <p:cNvGrpSpPr>
                <a:grpSpLocks/>
              </p:cNvGrpSpPr>
              <p:nvPr/>
            </p:nvGrpSpPr>
            <p:grpSpPr bwMode="auto">
              <a:xfrm>
                <a:off x="539" y="617"/>
                <a:ext cx="1222" cy="1216"/>
                <a:chOff x="1007" y="887"/>
                <a:chExt cx="1222" cy="1216"/>
              </a:xfrm>
            </p:grpSpPr>
            <p:sp>
              <p:nvSpPr>
                <p:cNvPr id="1794109" name="Rectangle 61"/>
                <p:cNvSpPr>
                  <a:spLocks noChangeArrowheads="1"/>
                </p:cNvSpPr>
                <p:nvPr/>
              </p:nvSpPr>
              <p:spPr bwMode="auto">
                <a:xfrm>
                  <a:off x="1146" y="1038"/>
                  <a:ext cx="936" cy="936"/>
                </a:xfrm>
                <a:prstGeom prst="rect">
                  <a:avLst/>
                </a:prstGeom>
                <a:noFill/>
                <a:ln w="28575">
                  <a:solidFill>
                    <a:schemeClr val="tx1"/>
                  </a:solidFill>
                  <a:prstDash val="dash"/>
                  <a:miter lim="800000"/>
                  <a:headEnd/>
                  <a:tailEnd/>
                </a:ln>
                <a:effectLst/>
              </p:spPr>
              <p:txBody>
                <a:bodyPr anchor="ctr">
                  <a:spAutoFit/>
                </a:bodyPr>
                <a:lstStyle/>
                <a:p>
                  <a:endParaRPr lang="en-US"/>
                </a:p>
              </p:txBody>
            </p:sp>
            <p:grpSp>
              <p:nvGrpSpPr>
                <p:cNvPr id="27" name="Group 62"/>
                <p:cNvGrpSpPr>
                  <a:grpSpLocks/>
                </p:cNvGrpSpPr>
                <p:nvPr/>
              </p:nvGrpSpPr>
              <p:grpSpPr bwMode="auto">
                <a:xfrm>
                  <a:off x="1007" y="887"/>
                  <a:ext cx="1222" cy="274"/>
                  <a:chOff x="1019" y="863"/>
                  <a:chExt cx="1222" cy="274"/>
                </a:xfrm>
              </p:grpSpPr>
              <p:grpSp>
                <p:nvGrpSpPr>
                  <p:cNvPr id="28" name="Group 63"/>
                  <p:cNvGrpSpPr>
                    <a:grpSpLocks/>
                  </p:cNvGrpSpPr>
                  <p:nvPr/>
                </p:nvGrpSpPr>
                <p:grpSpPr bwMode="auto">
                  <a:xfrm>
                    <a:off x="1019" y="864"/>
                    <a:ext cx="273" cy="273"/>
                    <a:chOff x="1719" y="1255"/>
                    <a:chExt cx="273" cy="273"/>
                  </a:xfrm>
                </p:grpSpPr>
                <p:sp>
                  <p:nvSpPr>
                    <p:cNvPr id="1794112" name="Oval 64"/>
                    <p:cNvSpPr>
                      <a:spLocks noChangeArrowheads="1"/>
                    </p:cNvSpPr>
                    <p:nvPr/>
                  </p:nvSpPr>
                  <p:spPr bwMode="auto">
                    <a:xfrm>
                      <a:off x="1719" y="1255"/>
                      <a:ext cx="273" cy="273"/>
                    </a:xfrm>
                    <a:prstGeom prst="ellipse">
                      <a:avLst/>
                    </a:prstGeom>
                    <a:solidFill>
                      <a:schemeClr val="bg1"/>
                    </a:solidFill>
                    <a:ln w="38100">
                      <a:solidFill>
                        <a:schemeClr val="accent2"/>
                      </a:solidFill>
                      <a:round/>
                      <a:headEnd/>
                      <a:tailEnd/>
                    </a:ln>
                    <a:effectLst/>
                  </p:spPr>
                  <p:txBody>
                    <a:bodyPr wrap="none" anchor="ctr"/>
                    <a:lstStyle/>
                    <a:p>
                      <a:endParaRPr lang="en-US"/>
                    </a:p>
                  </p:txBody>
                </p:sp>
                <p:grpSp>
                  <p:nvGrpSpPr>
                    <p:cNvPr id="29" name="Group 65"/>
                    <p:cNvGrpSpPr>
                      <a:grpSpLocks/>
                    </p:cNvGrpSpPr>
                    <p:nvPr/>
                  </p:nvGrpSpPr>
                  <p:grpSpPr bwMode="auto">
                    <a:xfrm rot="2700000">
                      <a:off x="1770" y="1305"/>
                      <a:ext cx="173" cy="173"/>
                      <a:chOff x="2432" y="2387"/>
                      <a:chExt cx="173" cy="173"/>
                    </a:xfrm>
                  </p:grpSpPr>
                  <p:sp>
                    <p:nvSpPr>
                      <p:cNvPr id="1794114" name="Line 66"/>
                      <p:cNvSpPr>
                        <a:spLocks noChangeShapeType="1"/>
                      </p:cNvSpPr>
                      <p:nvPr/>
                    </p:nvSpPr>
                    <p:spPr bwMode="auto">
                      <a:xfrm>
                        <a:off x="2432" y="2473"/>
                        <a:ext cx="173" cy="0"/>
                      </a:xfrm>
                      <a:prstGeom prst="line">
                        <a:avLst/>
                      </a:prstGeom>
                      <a:noFill/>
                      <a:ln w="38100">
                        <a:solidFill>
                          <a:schemeClr val="accent2"/>
                        </a:solidFill>
                        <a:round/>
                        <a:headEnd/>
                        <a:tailEnd/>
                      </a:ln>
                      <a:effectLst/>
                    </p:spPr>
                    <p:txBody>
                      <a:bodyPr wrap="none" anchor="ctr"/>
                      <a:lstStyle/>
                      <a:p>
                        <a:endParaRPr lang="en-US"/>
                      </a:p>
                    </p:txBody>
                  </p:sp>
                  <p:sp>
                    <p:nvSpPr>
                      <p:cNvPr id="1794115" name="Line 67"/>
                      <p:cNvSpPr>
                        <a:spLocks noChangeShapeType="1"/>
                      </p:cNvSpPr>
                      <p:nvPr/>
                    </p:nvSpPr>
                    <p:spPr bwMode="auto">
                      <a:xfrm rot="-5400000">
                        <a:off x="2432" y="2474"/>
                        <a:ext cx="173" cy="0"/>
                      </a:xfrm>
                      <a:prstGeom prst="line">
                        <a:avLst/>
                      </a:prstGeom>
                      <a:noFill/>
                      <a:ln w="38100">
                        <a:solidFill>
                          <a:schemeClr val="accent2"/>
                        </a:solidFill>
                        <a:round/>
                        <a:headEnd/>
                        <a:tailEnd/>
                      </a:ln>
                      <a:effectLst/>
                    </p:spPr>
                    <p:txBody>
                      <a:bodyPr wrap="none" anchor="ctr"/>
                      <a:lstStyle/>
                      <a:p>
                        <a:endParaRPr lang="en-US"/>
                      </a:p>
                    </p:txBody>
                  </p:sp>
                </p:grpSp>
              </p:grpSp>
              <p:grpSp>
                <p:nvGrpSpPr>
                  <p:cNvPr id="30" name="Group 68"/>
                  <p:cNvGrpSpPr>
                    <a:grpSpLocks/>
                  </p:cNvGrpSpPr>
                  <p:nvPr/>
                </p:nvGrpSpPr>
                <p:grpSpPr bwMode="auto">
                  <a:xfrm>
                    <a:off x="1968" y="863"/>
                    <a:ext cx="273" cy="273"/>
                    <a:chOff x="4930" y="1486"/>
                    <a:chExt cx="273" cy="273"/>
                  </a:xfrm>
                </p:grpSpPr>
                <p:sp>
                  <p:nvSpPr>
                    <p:cNvPr id="1794117" name="Oval 69"/>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4118" name="Oval 70"/>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grpSp>
              <p:nvGrpSpPr>
                <p:cNvPr id="31" name="Group 71"/>
                <p:cNvGrpSpPr>
                  <a:grpSpLocks/>
                </p:cNvGrpSpPr>
                <p:nvPr/>
              </p:nvGrpSpPr>
              <p:grpSpPr bwMode="auto">
                <a:xfrm flipH="1">
                  <a:off x="1007" y="1829"/>
                  <a:ext cx="1222" cy="274"/>
                  <a:chOff x="1019" y="863"/>
                  <a:chExt cx="1222" cy="274"/>
                </a:xfrm>
              </p:grpSpPr>
              <p:grpSp>
                <p:nvGrpSpPr>
                  <p:cNvPr id="1794048" name="Group 72"/>
                  <p:cNvGrpSpPr>
                    <a:grpSpLocks/>
                  </p:cNvGrpSpPr>
                  <p:nvPr/>
                </p:nvGrpSpPr>
                <p:grpSpPr bwMode="auto">
                  <a:xfrm>
                    <a:off x="1019" y="864"/>
                    <a:ext cx="273" cy="273"/>
                    <a:chOff x="1719" y="1255"/>
                    <a:chExt cx="273" cy="273"/>
                  </a:xfrm>
                </p:grpSpPr>
                <p:sp>
                  <p:nvSpPr>
                    <p:cNvPr id="1794121" name="Oval 73"/>
                    <p:cNvSpPr>
                      <a:spLocks noChangeArrowheads="1"/>
                    </p:cNvSpPr>
                    <p:nvPr/>
                  </p:nvSpPr>
                  <p:spPr bwMode="auto">
                    <a:xfrm>
                      <a:off x="1719" y="1255"/>
                      <a:ext cx="273" cy="273"/>
                    </a:xfrm>
                    <a:prstGeom prst="ellipse">
                      <a:avLst/>
                    </a:prstGeom>
                    <a:solidFill>
                      <a:schemeClr val="bg1"/>
                    </a:solidFill>
                    <a:ln w="38100">
                      <a:solidFill>
                        <a:schemeClr val="accent2"/>
                      </a:solidFill>
                      <a:round/>
                      <a:headEnd/>
                      <a:tailEnd/>
                    </a:ln>
                    <a:effectLst/>
                  </p:spPr>
                  <p:txBody>
                    <a:bodyPr wrap="none" anchor="ctr"/>
                    <a:lstStyle/>
                    <a:p>
                      <a:endParaRPr lang="en-US"/>
                    </a:p>
                  </p:txBody>
                </p:sp>
                <p:grpSp>
                  <p:nvGrpSpPr>
                    <p:cNvPr id="1794049" name="Group 74"/>
                    <p:cNvGrpSpPr>
                      <a:grpSpLocks/>
                    </p:cNvGrpSpPr>
                    <p:nvPr/>
                  </p:nvGrpSpPr>
                  <p:grpSpPr bwMode="auto">
                    <a:xfrm rot="2700000">
                      <a:off x="1770" y="1305"/>
                      <a:ext cx="173" cy="173"/>
                      <a:chOff x="2432" y="2387"/>
                      <a:chExt cx="173" cy="173"/>
                    </a:xfrm>
                  </p:grpSpPr>
                  <p:sp>
                    <p:nvSpPr>
                      <p:cNvPr id="1794123" name="Line 75"/>
                      <p:cNvSpPr>
                        <a:spLocks noChangeShapeType="1"/>
                      </p:cNvSpPr>
                      <p:nvPr/>
                    </p:nvSpPr>
                    <p:spPr bwMode="auto">
                      <a:xfrm>
                        <a:off x="2432" y="2473"/>
                        <a:ext cx="173" cy="0"/>
                      </a:xfrm>
                      <a:prstGeom prst="line">
                        <a:avLst/>
                      </a:prstGeom>
                      <a:noFill/>
                      <a:ln w="38100">
                        <a:solidFill>
                          <a:schemeClr val="accent2"/>
                        </a:solidFill>
                        <a:round/>
                        <a:headEnd/>
                        <a:tailEnd/>
                      </a:ln>
                      <a:effectLst/>
                    </p:spPr>
                    <p:txBody>
                      <a:bodyPr wrap="none" anchor="ctr"/>
                      <a:lstStyle/>
                      <a:p>
                        <a:endParaRPr lang="en-US"/>
                      </a:p>
                    </p:txBody>
                  </p:sp>
                  <p:sp>
                    <p:nvSpPr>
                      <p:cNvPr id="1794124" name="Line 76"/>
                      <p:cNvSpPr>
                        <a:spLocks noChangeShapeType="1"/>
                      </p:cNvSpPr>
                      <p:nvPr/>
                    </p:nvSpPr>
                    <p:spPr bwMode="auto">
                      <a:xfrm rot="-5400000">
                        <a:off x="2432" y="2474"/>
                        <a:ext cx="173" cy="0"/>
                      </a:xfrm>
                      <a:prstGeom prst="line">
                        <a:avLst/>
                      </a:prstGeom>
                      <a:noFill/>
                      <a:ln w="38100">
                        <a:solidFill>
                          <a:schemeClr val="accent2"/>
                        </a:solidFill>
                        <a:round/>
                        <a:headEnd/>
                        <a:tailEnd/>
                      </a:ln>
                      <a:effectLst/>
                    </p:spPr>
                    <p:txBody>
                      <a:bodyPr wrap="none" anchor="ctr"/>
                      <a:lstStyle/>
                      <a:p>
                        <a:endParaRPr lang="en-US"/>
                      </a:p>
                    </p:txBody>
                  </p:sp>
                </p:grpSp>
              </p:grpSp>
              <p:grpSp>
                <p:nvGrpSpPr>
                  <p:cNvPr id="1794053" name="Group 77"/>
                  <p:cNvGrpSpPr>
                    <a:grpSpLocks/>
                  </p:cNvGrpSpPr>
                  <p:nvPr/>
                </p:nvGrpSpPr>
                <p:grpSpPr bwMode="auto">
                  <a:xfrm>
                    <a:off x="1968" y="863"/>
                    <a:ext cx="273" cy="273"/>
                    <a:chOff x="4930" y="1486"/>
                    <a:chExt cx="273" cy="273"/>
                  </a:xfrm>
                </p:grpSpPr>
                <p:sp>
                  <p:nvSpPr>
                    <p:cNvPr id="1794126" name="Oval 78"/>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4127" name="Oval 79"/>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grpSp>
          <p:grpSp>
            <p:nvGrpSpPr>
              <p:cNvPr id="1794054" name="Group 80"/>
              <p:cNvGrpSpPr>
                <a:grpSpLocks/>
              </p:cNvGrpSpPr>
              <p:nvPr/>
            </p:nvGrpSpPr>
            <p:grpSpPr bwMode="auto">
              <a:xfrm>
                <a:off x="2292" y="612"/>
                <a:ext cx="1216" cy="1226"/>
                <a:chOff x="3311" y="882"/>
                <a:chExt cx="1216" cy="1226"/>
              </a:xfrm>
            </p:grpSpPr>
            <p:sp>
              <p:nvSpPr>
                <p:cNvPr id="1794129" name="Rectangle 81"/>
                <p:cNvSpPr>
                  <a:spLocks noChangeArrowheads="1"/>
                </p:cNvSpPr>
                <p:nvPr/>
              </p:nvSpPr>
              <p:spPr bwMode="auto">
                <a:xfrm>
                  <a:off x="3450" y="1032"/>
                  <a:ext cx="936" cy="936"/>
                </a:xfrm>
                <a:prstGeom prst="rect">
                  <a:avLst/>
                </a:prstGeom>
                <a:noFill/>
                <a:ln w="28575">
                  <a:solidFill>
                    <a:schemeClr val="tx1"/>
                  </a:solidFill>
                  <a:prstDash val="dash"/>
                  <a:miter lim="800000"/>
                  <a:headEnd/>
                  <a:tailEnd/>
                </a:ln>
                <a:effectLst/>
              </p:spPr>
              <p:txBody>
                <a:bodyPr anchor="ctr">
                  <a:spAutoFit/>
                </a:bodyPr>
                <a:lstStyle/>
                <a:p>
                  <a:endParaRPr lang="en-US"/>
                </a:p>
              </p:txBody>
            </p:sp>
            <p:grpSp>
              <p:nvGrpSpPr>
                <p:cNvPr id="1794056" name="Group 82"/>
                <p:cNvGrpSpPr>
                  <a:grpSpLocks/>
                </p:cNvGrpSpPr>
                <p:nvPr/>
              </p:nvGrpSpPr>
              <p:grpSpPr bwMode="auto">
                <a:xfrm>
                  <a:off x="3311" y="882"/>
                  <a:ext cx="273" cy="273"/>
                  <a:chOff x="1719" y="1255"/>
                  <a:chExt cx="273" cy="273"/>
                </a:xfrm>
              </p:grpSpPr>
              <p:sp>
                <p:nvSpPr>
                  <p:cNvPr id="1794131" name="Oval 83"/>
                  <p:cNvSpPr>
                    <a:spLocks noChangeArrowheads="1"/>
                  </p:cNvSpPr>
                  <p:nvPr/>
                </p:nvSpPr>
                <p:spPr bwMode="auto">
                  <a:xfrm>
                    <a:off x="1719" y="1255"/>
                    <a:ext cx="273" cy="273"/>
                  </a:xfrm>
                  <a:prstGeom prst="ellipse">
                    <a:avLst/>
                  </a:prstGeom>
                  <a:solidFill>
                    <a:schemeClr val="bg1"/>
                  </a:solidFill>
                  <a:ln w="38100">
                    <a:solidFill>
                      <a:schemeClr val="accent2"/>
                    </a:solidFill>
                    <a:round/>
                    <a:headEnd/>
                    <a:tailEnd/>
                  </a:ln>
                  <a:effectLst/>
                </p:spPr>
                <p:txBody>
                  <a:bodyPr wrap="none" anchor="ctr"/>
                  <a:lstStyle/>
                  <a:p>
                    <a:endParaRPr lang="en-US"/>
                  </a:p>
                </p:txBody>
              </p:sp>
              <p:grpSp>
                <p:nvGrpSpPr>
                  <p:cNvPr id="1794057" name="Group 84"/>
                  <p:cNvGrpSpPr>
                    <a:grpSpLocks/>
                  </p:cNvGrpSpPr>
                  <p:nvPr/>
                </p:nvGrpSpPr>
                <p:grpSpPr bwMode="auto">
                  <a:xfrm rot="2700000">
                    <a:off x="1770" y="1305"/>
                    <a:ext cx="173" cy="173"/>
                    <a:chOff x="2432" y="2387"/>
                    <a:chExt cx="173" cy="173"/>
                  </a:xfrm>
                </p:grpSpPr>
                <p:sp>
                  <p:nvSpPr>
                    <p:cNvPr id="1794133" name="Line 85"/>
                    <p:cNvSpPr>
                      <a:spLocks noChangeShapeType="1"/>
                    </p:cNvSpPr>
                    <p:nvPr/>
                  </p:nvSpPr>
                  <p:spPr bwMode="auto">
                    <a:xfrm>
                      <a:off x="2432" y="2473"/>
                      <a:ext cx="173" cy="0"/>
                    </a:xfrm>
                    <a:prstGeom prst="line">
                      <a:avLst/>
                    </a:prstGeom>
                    <a:noFill/>
                    <a:ln w="38100">
                      <a:solidFill>
                        <a:schemeClr val="accent2"/>
                      </a:solidFill>
                      <a:round/>
                      <a:headEnd/>
                      <a:tailEnd/>
                    </a:ln>
                    <a:effectLst/>
                  </p:spPr>
                  <p:txBody>
                    <a:bodyPr wrap="none" anchor="ctr"/>
                    <a:lstStyle/>
                    <a:p>
                      <a:endParaRPr lang="en-US"/>
                    </a:p>
                  </p:txBody>
                </p:sp>
                <p:sp>
                  <p:nvSpPr>
                    <p:cNvPr id="1794134" name="Line 86"/>
                    <p:cNvSpPr>
                      <a:spLocks noChangeShapeType="1"/>
                    </p:cNvSpPr>
                    <p:nvPr/>
                  </p:nvSpPr>
                  <p:spPr bwMode="auto">
                    <a:xfrm rot="-5400000">
                      <a:off x="2432" y="2474"/>
                      <a:ext cx="173" cy="0"/>
                    </a:xfrm>
                    <a:prstGeom prst="line">
                      <a:avLst/>
                    </a:prstGeom>
                    <a:noFill/>
                    <a:ln w="38100">
                      <a:solidFill>
                        <a:schemeClr val="accent2"/>
                      </a:solidFill>
                      <a:round/>
                      <a:headEnd/>
                      <a:tailEnd/>
                    </a:ln>
                    <a:effectLst/>
                  </p:spPr>
                  <p:txBody>
                    <a:bodyPr wrap="none" anchor="ctr"/>
                    <a:lstStyle/>
                    <a:p>
                      <a:endParaRPr lang="en-US"/>
                    </a:p>
                  </p:txBody>
                </p:sp>
              </p:grpSp>
            </p:grpSp>
            <p:grpSp>
              <p:nvGrpSpPr>
                <p:cNvPr id="1794059" name="Group 87"/>
                <p:cNvGrpSpPr>
                  <a:grpSpLocks/>
                </p:cNvGrpSpPr>
                <p:nvPr/>
              </p:nvGrpSpPr>
              <p:grpSpPr bwMode="auto">
                <a:xfrm>
                  <a:off x="3312" y="1835"/>
                  <a:ext cx="273" cy="273"/>
                  <a:chOff x="4930" y="1486"/>
                  <a:chExt cx="273" cy="273"/>
                </a:xfrm>
              </p:grpSpPr>
              <p:sp>
                <p:nvSpPr>
                  <p:cNvPr id="1794136" name="Oval 88"/>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4137" name="Oval 89"/>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nvGrpSpPr>
                <p:cNvPr id="1794062" name="Group 90"/>
                <p:cNvGrpSpPr>
                  <a:grpSpLocks/>
                </p:cNvGrpSpPr>
                <p:nvPr/>
              </p:nvGrpSpPr>
              <p:grpSpPr bwMode="auto">
                <a:xfrm flipH="1">
                  <a:off x="4254" y="894"/>
                  <a:ext cx="273" cy="273"/>
                  <a:chOff x="1719" y="1255"/>
                  <a:chExt cx="273" cy="273"/>
                </a:xfrm>
              </p:grpSpPr>
              <p:sp>
                <p:nvSpPr>
                  <p:cNvPr id="1794139" name="Oval 91"/>
                  <p:cNvSpPr>
                    <a:spLocks noChangeArrowheads="1"/>
                  </p:cNvSpPr>
                  <p:nvPr/>
                </p:nvSpPr>
                <p:spPr bwMode="auto">
                  <a:xfrm>
                    <a:off x="1719" y="1255"/>
                    <a:ext cx="273" cy="273"/>
                  </a:xfrm>
                  <a:prstGeom prst="ellipse">
                    <a:avLst/>
                  </a:prstGeom>
                  <a:solidFill>
                    <a:schemeClr val="bg1"/>
                  </a:solidFill>
                  <a:ln w="38100">
                    <a:solidFill>
                      <a:schemeClr val="accent2"/>
                    </a:solidFill>
                    <a:round/>
                    <a:headEnd/>
                    <a:tailEnd/>
                  </a:ln>
                  <a:effectLst/>
                </p:spPr>
                <p:txBody>
                  <a:bodyPr wrap="none" anchor="ctr"/>
                  <a:lstStyle/>
                  <a:p>
                    <a:endParaRPr lang="en-US"/>
                  </a:p>
                </p:txBody>
              </p:sp>
              <p:grpSp>
                <p:nvGrpSpPr>
                  <p:cNvPr id="1794065" name="Group 92"/>
                  <p:cNvGrpSpPr>
                    <a:grpSpLocks/>
                  </p:cNvGrpSpPr>
                  <p:nvPr/>
                </p:nvGrpSpPr>
                <p:grpSpPr bwMode="auto">
                  <a:xfrm rot="2700000">
                    <a:off x="1770" y="1305"/>
                    <a:ext cx="173" cy="173"/>
                    <a:chOff x="2432" y="2387"/>
                    <a:chExt cx="173" cy="173"/>
                  </a:xfrm>
                </p:grpSpPr>
                <p:sp>
                  <p:nvSpPr>
                    <p:cNvPr id="1794141" name="Line 93"/>
                    <p:cNvSpPr>
                      <a:spLocks noChangeShapeType="1"/>
                    </p:cNvSpPr>
                    <p:nvPr/>
                  </p:nvSpPr>
                  <p:spPr bwMode="auto">
                    <a:xfrm>
                      <a:off x="2432" y="2473"/>
                      <a:ext cx="173" cy="0"/>
                    </a:xfrm>
                    <a:prstGeom prst="line">
                      <a:avLst/>
                    </a:prstGeom>
                    <a:noFill/>
                    <a:ln w="38100">
                      <a:solidFill>
                        <a:schemeClr val="accent2"/>
                      </a:solidFill>
                      <a:round/>
                      <a:headEnd/>
                      <a:tailEnd/>
                    </a:ln>
                    <a:effectLst/>
                  </p:spPr>
                  <p:txBody>
                    <a:bodyPr wrap="none" anchor="ctr"/>
                    <a:lstStyle/>
                    <a:p>
                      <a:endParaRPr lang="en-US"/>
                    </a:p>
                  </p:txBody>
                </p:sp>
                <p:sp>
                  <p:nvSpPr>
                    <p:cNvPr id="1794142" name="Line 94"/>
                    <p:cNvSpPr>
                      <a:spLocks noChangeShapeType="1"/>
                    </p:cNvSpPr>
                    <p:nvPr/>
                  </p:nvSpPr>
                  <p:spPr bwMode="auto">
                    <a:xfrm rot="-5400000">
                      <a:off x="2432" y="2474"/>
                      <a:ext cx="173" cy="0"/>
                    </a:xfrm>
                    <a:prstGeom prst="line">
                      <a:avLst/>
                    </a:prstGeom>
                    <a:noFill/>
                    <a:ln w="38100">
                      <a:solidFill>
                        <a:schemeClr val="accent2"/>
                      </a:solidFill>
                      <a:round/>
                      <a:headEnd/>
                      <a:tailEnd/>
                    </a:ln>
                    <a:effectLst/>
                  </p:spPr>
                  <p:txBody>
                    <a:bodyPr wrap="none" anchor="ctr"/>
                    <a:lstStyle/>
                    <a:p>
                      <a:endParaRPr lang="en-US"/>
                    </a:p>
                  </p:txBody>
                </p:sp>
              </p:grpSp>
            </p:grpSp>
            <p:grpSp>
              <p:nvGrpSpPr>
                <p:cNvPr id="1794066" name="Group 95"/>
                <p:cNvGrpSpPr>
                  <a:grpSpLocks/>
                </p:cNvGrpSpPr>
                <p:nvPr/>
              </p:nvGrpSpPr>
              <p:grpSpPr bwMode="auto">
                <a:xfrm flipH="1">
                  <a:off x="4241" y="1829"/>
                  <a:ext cx="273" cy="273"/>
                  <a:chOff x="4930" y="1486"/>
                  <a:chExt cx="273" cy="273"/>
                </a:xfrm>
              </p:grpSpPr>
              <p:sp>
                <p:nvSpPr>
                  <p:cNvPr id="1794144" name="Oval 96"/>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4145" name="Oval 97"/>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grpSp>
            <p:nvGrpSpPr>
              <p:cNvPr id="1794068" name="Group 98"/>
              <p:cNvGrpSpPr>
                <a:grpSpLocks/>
              </p:cNvGrpSpPr>
              <p:nvPr/>
            </p:nvGrpSpPr>
            <p:grpSpPr bwMode="auto">
              <a:xfrm>
                <a:off x="4039" y="621"/>
                <a:ext cx="1200" cy="1209"/>
                <a:chOff x="3036" y="2552"/>
                <a:chExt cx="1200" cy="1209"/>
              </a:xfrm>
            </p:grpSpPr>
            <p:sp>
              <p:nvSpPr>
                <p:cNvPr id="1794147" name="Rectangle 99"/>
                <p:cNvSpPr>
                  <a:spLocks noChangeArrowheads="1"/>
                </p:cNvSpPr>
                <p:nvPr/>
              </p:nvSpPr>
              <p:spPr bwMode="auto">
                <a:xfrm>
                  <a:off x="3174" y="2688"/>
                  <a:ext cx="936" cy="936"/>
                </a:xfrm>
                <a:prstGeom prst="rect">
                  <a:avLst/>
                </a:prstGeom>
                <a:noFill/>
                <a:ln w="28575">
                  <a:solidFill>
                    <a:schemeClr val="tx1"/>
                  </a:solidFill>
                  <a:prstDash val="dash"/>
                  <a:miter lim="800000"/>
                  <a:headEnd/>
                  <a:tailEnd/>
                </a:ln>
                <a:effectLst/>
              </p:spPr>
              <p:txBody>
                <a:bodyPr anchor="ctr">
                  <a:spAutoFit/>
                </a:bodyPr>
                <a:lstStyle/>
                <a:p>
                  <a:endParaRPr lang="en-US"/>
                </a:p>
              </p:txBody>
            </p:sp>
            <p:grpSp>
              <p:nvGrpSpPr>
                <p:cNvPr id="1794071" name="Group 100"/>
                <p:cNvGrpSpPr>
                  <a:grpSpLocks/>
                </p:cNvGrpSpPr>
                <p:nvPr/>
              </p:nvGrpSpPr>
              <p:grpSpPr bwMode="auto">
                <a:xfrm>
                  <a:off x="3036" y="3488"/>
                  <a:ext cx="273" cy="273"/>
                  <a:chOff x="4930" y="1486"/>
                  <a:chExt cx="273" cy="273"/>
                </a:xfrm>
              </p:grpSpPr>
              <p:sp>
                <p:nvSpPr>
                  <p:cNvPr id="1794149" name="Oval 101"/>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4150" name="Oval 102"/>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nvGrpSpPr>
                <p:cNvPr id="1794074" name="Group 103"/>
                <p:cNvGrpSpPr>
                  <a:grpSpLocks/>
                </p:cNvGrpSpPr>
                <p:nvPr/>
              </p:nvGrpSpPr>
              <p:grpSpPr bwMode="auto">
                <a:xfrm flipH="1">
                  <a:off x="3963" y="3488"/>
                  <a:ext cx="273" cy="273"/>
                  <a:chOff x="4930" y="1486"/>
                  <a:chExt cx="273" cy="273"/>
                </a:xfrm>
              </p:grpSpPr>
              <p:sp>
                <p:nvSpPr>
                  <p:cNvPr id="1794152" name="Oval 104"/>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4153" name="Oval 105"/>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nvGrpSpPr>
                <p:cNvPr id="1794076" name="Group 106"/>
                <p:cNvGrpSpPr>
                  <a:grpSpLocks/>
                </p:cNvGrpSpPr>
                <p:nvPr/>
              </p:nvGrpSpPr>
              <p:grpSpPr bwMode="auto">
                <a:xfrm>
                  <a:off x="3036" y="2552"/>
                  <a:ext cx="273" cy="273"/>
                  <a:chOff x="4930" y="1486"/>
                  <a:chExt cx="273" cy="273"/>
                </a:xfrm>
              </p:grpSpPr>
              <p:sp>
                <p:nvSpPr>
                  <p:cNvPr id="1794155" name="Oval 107"/>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4156" name="Oval 108"/>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nvGrpSpPr>
                <p:cNvPr id="1794078" name="Group 109"/>
                <p:cNvGrpSpPr>
                  <a:grpSpLocks/>
                </p:cNvGrpSpPr>
                <p:nvPr/>
              </p:nvGrpSpPr>
              <p:grpSpPr bwMode="auto">
                <a:xfrm flipH="1">
                  <a:off x="3963" y="2552"/>
                  <a:ext cx="273" cy="273"/>
                  <a:chOff x="4930" y="1486"/>
                  <a:chExt cx="273" cy="273"/>
                </a:xfrm>
              </p:grpSpPr>
              <p:sp>
                <p:nvSpPr>
                  <p:cNvPr id="1794158" name="Oval 110"/>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4159" name="Oval 111"/>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grpSp>
        <p:sp>
          <p:nvSpPr>
            <p:cNvPr id="1794160" name="Text Box 112"/>
            <p:cNvSpPr txBox="1">
              <a:spLocks noChangeArrowheads="1"/>
            </p:cNvSpPr>
            <p:nvPr/>
          </p:nvSpPr>
          <p:spPr bwMode="auto">
            <a:xfrm>
              <a:off x="1008" y="2315"/>
              <a:ext cx="223" cy="313"/>
            </a:xfrm>
            <a:prstGeom prst="rect">
              <a:avLst/>
            </a:prstGeom>
            <a:noFill/>
            <a:ln w="9525">
              <a:noFill/>
              <a:miter lim="800000"/>
              <a:headEnd/>
              <a:tailEnd/>
            </a:ln>
            <a:effectLst/>
          </p:spPr>
          <p:txBody>
            <a:bodyPr wrap="none">
              <a:spAutoFit/>
            </a:bodyPr>
            <a:lstStyle/>
            <a:p>
              <a:pPr>
                <a:lnSpc>
                  <a:spcPct val="111000"/>
                </a:lnSpc>
              </a:pPr>
              <a:r>
                <a:rPr lang="en-US" b="1">
                  <a:solidFill>
                    <a:schemeClr val="tx2"/>
                  </a:solidFill>
                </a:rPr>
                <a:t>1</a:t>
              </a:r>
            </a:p>
          </p:txBody>
        </p:sp>
        <p:sp>
          <p:nvSpPr>
            <p:cNvPr id="1794161" name="Text Box 113"/>
            <p:cNvSpPr txBox="1">
              <a:spLocks noChangeArrowheads="1"/>
            </p:cNvSpPr>
            <p:nvPr/>
          </p:nvSpPr>
          <p:spPr bwMode="auto">
            <a:xfrm>
              <a:off x="2657" y="2339"/>
              <a:ext cx="223" cy="313"/>
            </a:xfrm>
            <a:prstGeom prst="rect">
              <a:avLst/>
            </a:prstGeom>
            <a:noFill/>
            <a:ln w="9525">
              <a:noFill/>
              <a:miter lim="800000"/>
              <a:headEnd/>
              <a:tailEnd/>
            </a:ln>
            <a:effectLst/>
          </p:spPr>
          <p:txBody>
            <a:bodyPr wrap="none">
              <a:spAutoFit/>
            </a:bodyPr>
            <a:lstStyle/>
            <a:p>
              <a:pPr>
                <a:lnSpc>
                  <a:spcPct val="111000"/>
                </a:lnSpc>
              </a:pPr>
              <a:r>
                <a:rPr lang="en-US" b="1">
                  <a:solidFill>
                    <a:schemeClr val="tx2"/>
                  </a:solidFill>
                </a:rPr>
                <a:t>2</a:t>
              </a:r>
            </a:p>
          </p:txBody>
        </p:sp>
        <p:sp>
          <p:nvSpPr>
            <p:cNvPr id="1794162" name="Text Box 114"/>
            <p:cNvSpPr txBox="1">
              <a:spLocks noChangeArrowheads="1"/>
            </p:cNvSpPr>
            <p:nvPr/>
          </p:nvSpPr>
          <p:spPr bwMode="auto">
            <a:xfrm>
              <a:off x="4415" y="2347"/>
              <a:ext cx="223" cy="313"/>
            </a:xfrm>
            <a:prstGeom prst="rect">
              <a:avLst/>
            </a:prstGeom>
            <a:noFill/>
            <a:ln w="9525">
              <a:noFill/>
              <a:miter lim="800000"/>
              <a:headEnd/>
              <a:tailEnd/>
            </a:ln>
            <a:effectLst/>
          </p:spPr>
          <p:txBody>
            <a:bodyPr wrap="none">
              <a:spAutoFit/>
            </a:bodyPr>
            <a:lstStyle/>
            <a:p>
              <a:pPr>
                <a:lnSpc>
                  <a:spcPct val="111000"/>
                </a:lnSpc>
              </a:pPr>
              <a:r>
                <a:rPr lang="en-US" b="1">
                  <a:solidFill>
                    <a:schemeClr val="tx2"/>
                  </a:solidFill>
                </a:rPr>
                <a:t>3</a:t>
              </a:r>
            </a:p>
          </p:txBody>
        </p:sp>
        <p:sp>
          <p:nvSpPr>
            <p:cNvPr id="1794163" name="Text Box 115"/>
            <p:cNvSpPr txBox="1">
              <a:spLocks noChangeArrowheads="1"/>
            </p:cNvSpPr>
            <p:nvPr/>
          </p:nvSpPr>
          <p:spPr bwMode="auto">
            <a:xfrm>
              <a:off x="1433" y="2322"/>
              <a:ext cx="507" cy="288"/>
            </a:xfrm>
            <a:prstGeom prst="rect">
              <a:avLst/>
            </a:prstGeom>
            <a:noFill/>
            <a:ln w="9525">
              <a:noFill/>
              <a:miter lim="800000"/>
              <a:headEnd type="none" w="sm" len="sm"/>
              <a:tailEnd type="none" w="sm" len="sm"/>
            </a:ln>
            <a:effectLst/>
          </p:spPr>
          <p:txBody>
            <a:bodyPr>
              <a:spAutoFit/>
            </a:bodyPr>
            <a:lstStyle/>
            <a:p>
              <a:pPr>
                <a:spcBef>
                  <a:spcPct val="50000"/>
                </a:spcBef>
              </a:pPr>
              <a:r>
                <a:rPr lang="en-US" b="1">
                  <a:solidFill>
                    <a:srgbClr val="800000"/>
                  </a:solidFill>
                </a:rPr>
                <a:t>B=?</a:t>
              </a:r>
              <a:endParaRPr lang="en-US"/>
            </a:p>
          </p:txBody>
        </p:sp>
        <p:sp>
          <p:nvSpPr>
            <p:cNvPr id="1794164" name="Text Box 116"/>
            <p:cNvSpPr txBox="1">
              <a:spLocks noChangeArrowheads="1"/>
            </p:cNvSpPr>
            <p:nvPr/>
          </p:nvSpPr>
          <p:spPr bwMode="auto">
            <a:xfrm>
              <a:off x="4935" y="2308"/>
              <a:ext cx="507" cy="288"/>
            </a:xfrm>
            <a:prstGeom prst="rect">
              <a:avLst/>
            </a:prstGeom>
            <a:noFill/>
            <a:ln w="9525">
              <a:noFill/>
              <a:miter lim="800000"/>
              <a:headEnd type="none" w="sm" len="sm"/>
              <a:tailEnd type="none" w="sm" len="sm"/>
            </a:ln>
            <a:effectLst/>
          </p:spPr>
          <p:txBody>
            <a:bodyPr>
              <a:spAutoFit/>
            </a:bodyPr>
            <a:lstStyle/>
            <a:p>
              <a:pPr>
                <a:spcBef>
                  <a:spcPct val="50000"/>
                </a:spcBef>
              </a:pPr>
              <a:r>
                <a:rPr lang="en-US" b="1">
                  <a:solidFill>
                    <a:srgbClr val="800000"/>
                  </a:solidFill>
                </a:rPr>
                <a:t>B=?</a:t>
              </a:r>
              <a:endParaRPr lang="en-US"/>
            </a:p>
          </p:txBody>
        </p:sp>
        <p:sp>
          <p:nvSpPr>
            <p:cNvPr id="1794165" name="Text Box 117"/>
            <p:cNvSpPr txBox="1">
              <a:spLocks noChangeArrowheads="1"/>
            </p:cNvSpPr>
            <p:nvPr/>
          </p:nvSpPr>
          <p:spPr bwMode="auto">
            <a:xfrm>
              <a:off x="3137" y="2335"/>
              <a:ext cx="507" cy="288"/>
            </a:xfrm>
            <a:prstGeom prst="rect">
              <a:avLst/>
            </a:prstGeom>
            <a:noFill/>
            <a:ln w="9525">
              <a:noFill/>
              <a:miter lim="800000"/>
              <a:headEnd type="none" w="sm" len="sm"/>
              <a:tailEnd type="none" w="sm" len="sm"/>
            </a:ln>
            <a:effectLst/>
          </p:spPr>
          <p:txBody>
            <a:bodyPr>
              <a:spAutoFit/>
            </a:bodyPr>
            <a:lstStyle/>
            <a:p>
              <a:pPr>
                <a:spcBef>
                  <a:spcPct val="50000"/>
                </a:spcBef>
              </a:pPr>
              <a:r>
                <a:rPr lang="en-US" b="1">
                  <a:solidFill>
                    <a:srgbClr val="800000"/>
                  </a:solidFill>
                </a:rPr>
                <a:t>B=?</a:t>
              </a:r>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6099" name="Oval 3"/>
          <p:cNvSpPr>
            <a:spLocks noChangeArrowheads="1"/>
          </p:cNvSpPr>
          <p:nvPr/>
        </p:nvSpPr>
        <p:spPr bwMode="auto">
          <a:xfrm>
            <a:off x="5192713" y="1311275"/>
            <a:ext cx="3475037" cy="527050"/>
          </a:xfrm>
          <a:prstGeom prst="ellipse">
            <a:avLst/>
          </a:prstGeom>
          <a:noFill/>
          <a:ln w="38100">
            <a:solidFill>
              <a:schemeClr val="accent1"/>
            </a:solidFill>
            <a:round/>
            <a:headEnd/>
            <a:tailEnd/>
          </a:ln>
          <a:effectLst/>
        </p:spPr>
        <p:txBody>
          <a:bodyPr anchor="ctr">
            <a:spAutoFit/>
          </a:bodyPr>
          <a:lstStyle/>
          <a:p>
            <a:endParaRPr lang="en-US"/>
          </a:p>
        </p:txBody>
      </p:sp>
      <p:grpSp>
        <p:nvGrpSpPr>
          <p:cNvPr id="2" name="Group 4"/>
          <p:cNvGrpSpPr>
            <a:grpSpLocks/>
          </p:cNvGrpSpPr>
          <p:nvPr/>
        </p:nvGrpSpPr>
        <p:grpSpPr bwMode="auto">
          <a:xfrm>
            <a:off x="938213" y="3879850"/>
            <a:ext cx="7461250" cy="1946275"/>
            <a:chOff x="539" y="612"/>
            <a:chExt cx="4700" cy="1226"/>
          </a:xfrm>
        </p:grpSpPr>
        <p:grpSp>
          <p:nvGrpSpPr>
            <p:cNvPr id="3" name="Group 5"/>
            <p:cNvGrpSpPr>
              <a:grpSpLocks/>
            </p:cNvGrpSpPr>
            <p:nvPr/>
          </p:nvGrpSpPr>
          <p:grpSpPr bwMode="auto">
            <a:xfrm>
              <a:off x="539" y="617"/>
              <a:ext cx="1222" cy="1216"/>
              <a:chOff x="1007" y="887"/>
              <a:chExt cx="1222" cy="1216"/>
            </a:xfrm>
          </p:grpSpPr>
          <p:sp>
            <p:nvSpPr>
              <p:cNvPr id="1796102" name="Rectangle 6"/>
              <p:cNvSpPr>
                <a:spLocks noChangeArrowheads="1"/>
              </p:cNvSpPr>
              <p:nvPr/>
            </p:nvSpPr>
            <p:spPr bwMode="auto">
              <a:xfrm>
                <a:off x="1146" y="1038"/>
                <a:ext cx="936" cy="936"/>
              </a:xfrm>
              <a:prstGeom prst="rect">
                <a:avLst/>
              </a:prstGeom>
              <a:noFill/>
              <a:ln w="28575">
                <a:solidFill>
                  <a:schemeClr val="tx1"/>
                </a:solidFill>
                <a:prstDash val="dash"/>
                <a:miter lim="800000"/>
                <a:headEnd/>
                <a:tailEnd/>
              </a:ln>
              <a:effectLst/>
            </p:spPr>
            <p:txBody>
              <a:bodyPr anchor="ctr">
                <a:spAutoFit/>
              </a:bodyPr>
              <a:lstStyle/>
              <a:p>
                <a:endParaRPr lang="en-US"/>
              </a:p>
            </p:txBody>
          </p:sp>
          <p:grpSp>
            <p:nvGrpSpPr>
              <p:cNvPr id="4" name="Group 7"/>
              <p:cNvGrpSpPr>
                <a:grpSpLocks/>
              </p:cNvGrpSpPr>
              <p:nvPr/>
            </p:nvGrpSpPr>
            <p:grpSpPr bwMode="auto">
              <a:xfrm>
                <a:off x="1007" y="887"/>
                <a:ext cx="1222" cy="274"/>
                <a:chOff x="1019" y="863"/>
                <a:chExt cx="1222" cy="274"/>
              </a:xfrm>
            </p:grpSpPr>
            <p:grpSp>
              <p:nvGrpSpPr>
                <p:cNvPr id="5" name="Group 8"/>
                <p:cNvGrpSpPr>
                  <a:grpSpLocks/>
                </p:cNvGrpSpPr>
                <p:nvPr/>
              </p:nvGrpSpPr>
              <p:grpSpPr bwMode="auto">
                <a:xfrm>
                  <a:off x="1019" y="864"/>
                  <a:ext cx="273" cy="273"/>
                  <a:chOff x="1719" y="1255"/>
                  <a:chExt cx="273" cy="273"/>
                </a:xfrm>
              </p:grpSpPr>
              <p:sp>
                <p:nvSpPr>
                  <p:cNvPr id="1796105" name="Oval 9"/>
                  <p:cNvSpPr>
                    <a:spLocks noChangeArrowheads="1"/>
                  </p:cNvSpPr>
                  <p:nvPr/>
                </p:nvSpPr>
                <p:spPr bwMode="auto">
                  <a:xfrm>
                    <a:off x="1719" y="1255"/>
                    <a:ext cx="273" cy="273"/>
                  </a:xfrm>
                  <a:prstGeom prst="ellipse">
                    <a:avLst/>
                  </a:prstGeom>
                  <a:solidFill>
                    <a:schemeClr val="bg1"/>
                  </a:solidFill>
                  <a:ln w="38100">
                    <a:solidFill>
                      <a:schemeClr val="accent2"/>
                    </a:solidFill>
                    <a:round/>
                    <a:headEnd/>
                    <a:tailEnd/>
                  </a:ln>
                  <a:effectLst/>
                </p:spPr>
                <p:txBody>
                  <a:bodyPr wrap="none" anchor="ctr"/>
                  <a:lstStyle/>
                  <a:p>
                    <a:endParaRPr lang="en-US"/>
                  </a:p>
                </p:txBody>
              </p:sp>
              <p:grpSp>
                <p:nvGrpSpPr>
                  <p:cNvPr id="6" name="Group 10"/>
                  <p:cNvGrpSpPr>
                    <a:grpSpLocks/>
                  </p:cNvGrpSpPr>
                  <p:nvPr/>
                </p:nvGrpSpPr>
                <p:grpSpPr bwMode="auto">
                  <a:xfrm rot="2700000">
                    <a:off x="1770" y="1305"/>
                    <a:ext cx="173" cy="173"/>
                    <a:chOff x="2432" y="2387"/>
                    <a:chExt cx="173" cy="173"/>
                  </a:xfrm>
                </p:grpSpPr>
                <p:sp>
                  <p:nvSpPr>
                    <p:cNvPr id="1796107" name="Line 11"/>
                    <p:cNvSpPr>
                      <a:spLocks noChangeShapeType="1"/>
                    </p:cNvSpPr>
                    <p:nvPr/>
                  </p:nvSpPr>
                  <p:spPr bwMode="auto">
                    <a:xfrm>
                      <a:off x="2432" y="2473"/>
                      <a:ext cx="173" cy="0"/>
                    </a:xfrm>
                    <a:prstGeom prst="line">
                      <a:avLst/>
                    </a:prstGeom>
                    <a:noFill/>
                    <a:ln w="38100">
                      <a:solidFill>
                        <a:schemeClr val="accent2"/>
                      </a:solidFill>
                      <a:round/>
                      <a:headEnd/>
                      <a:tailEnd/>
                    </a:ln>
                    <a:effectLst/>
                  </p:spPr>
                  <p:txBody>
                    <a:bodyPr wrap="none" anchor="ctr"/>
                    <a:lstStyle/>
                    <a:p>
                      <a:endParaRPr lang="en-US"/>
                    </a:p>
                  </p:txBody>
                </p:sp>
                <p:sp>
                  <p:nvSpPr>
                    <p:cNvPr id="1796108" name="Line 12"/>
                    <p:cNvSpPr>
                      <a:spLocks noChangeShapeType="1"/>
                    </p:cNvSpPr>
                    <p:nvPr/>
                  </p:nvSpPr>
                  <p:spPr bwMode="auto">
                    <a:xfrm rot="-5400000">
                      <a:off x="2432" y="2474"/>
                      <a:ext cx="173" cy="0"/>
                    </a:xfrm>
                    <a:prstGeom prst="line">
                      <a:avLst/>
                    </a:prstGeom>
                    <a:noFill/>
                    <a:ln w="38100">
                      <a:solidFill>
                        <a:schemeClr val="accent2"/>
                      </a:solidFill>
                      <a:round/>
                      <a:headEnd/>
                      <a:tailEnd/>
                    </a:ln>
                    <a:effectLst/>
                  </p:spPr>
                  <p:txBody>
                    <a:bodyPr wrap="none" anchor="ctr"/>
                    <a:lstStyle/>
                    <a:p>
                      <a:endParaRPr lang="en-US"/>
                    </a:p>
                  </p:txBody>
                </p:sp>
              </p:grpSp>
            </p:grpSp>
            <p:grpSp>
              <p:nvGrpSpPr>
                <p:cNvPr id="7" name="Group 13"/>
                <p:cNvGrpSpPr>
                  <a:grpSpLocks/>
                </p:cNvGrpSpPr>
                <p:nvPr/>
              </p:nvGrpSpPr>
              <p:grpSpPr bwMode="auto">
                <a:xfrm>
                  <a:off x="1968" y="863"/>
                  <a:ext cx="273" cy="273"/>
                  <a:chOff x="4930" y="1486"/>
                  <a:chExt cx="273" cy="273"/>
                </a:xfrm>
              </p:grpSpPr>
              <p:sp>
                <p:nvSpPr>
                  <p:cNvPr id="1796110" name="Oval 14"/>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6111" name="Oval 15"/>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grpSp>
            <p:nvGrpSpPr>
              <p:cNvPr id="8" name="Group 16"/>
              <p:cNvGrpSpPr>
                <a:grpSpLocks/>
              </p:cNvGrpSpPr>
              <p:nvPr/>
            </p:nvGrpSpPr>
            <p:grpSpPr bwMode="auto">
              <a:xfrm flipH="1">
                <a:off x="1007" y="1829"/>
                <a:ext cx="1222" cy="274"/>
                <a:chOff x="1019" y="863"/>
                <a:chExt cx="1222" cy="274"/>
              </a:xfrm>
            </p:grpSpPr>
            <p:grpSp>
              <p:nvGrpSpPr>
                <p:cNvPr id="9" name="Group 17"/>
                <p:cNvGrpSpPr>
                  <a:grpSpLocks/>
                </p:cNvGrpSpPr>
                <p:nvPr/>
              </p:nvGrpSpPr>
              <p:grpSpPr bwMode="auto">
                <a:xfrm>
                  <a:off x="1019" y="864"/>
                  <a:ext cx="273" cy="273"/>
                  <a:chOff x="1719" y="1255"/>
                  <a:chExt cx="273" cy="273"/>
                </a:xfrm>
              </p:grpSpPr>
              <p:sp>
                <p:nvSpPr>
                  <p:cNvPr id="1796114" name="Oval 18"/>
                  <p:cNvSpPr>
                    <a:spLocks noChangeArrowheads="1"/>
                  </p:cNvSpPr>
                  <p:nvPr/>
                </p:nvSpPr>
                <p:spPr bwMode="auto">
                  <a:xfrm>
                    <a:off x="1719" y="1255"/>
                    <a:ext cx="273" cy="273"/>
                  </a:xfrm>
                  <a:prstGeom prst="ellipse">
                    <a:avLst/>
                  </a:prstGeom>
                  <a:solidFill>
                    <a:schemeClr val="bg1"/>
                  </a:solidFill>
                  <a:ln w="38100">
                    <a:solidFill>
                      <a:schemeClr val="accent2"/>
                    </a:solidFill>
                    <a:round/>
                    <a:headEnd/>
                    <a:tailEnd/>
                  </a:ln>
                  <a:effectLst/>
                </p:spPr>
                <p:txBody>
                  <a:bodyPr wrap="none" anchor="ctr"/>
                  <a:lstStyle/>
                  <a:p>
                    <a:endParaRPr lang="en-US"/>
                  </a:p>
                </p:txBody>
              </p:sp>
              <p:grpSp>
                <p:nvGrpSpPr>
                  <p:cNvPr id="10" name="Group 19"/>
                  <p:cNvGrpSpPr>
                    <a:grpSpLocks/>
                  </p:cNvGrpSpPr>
                  <p:nvPr/>
                </p:nvGrpSpPr>
                <p:grpSpPr bwMode="auto">
                  <a:xfrm rot="2700000">
                    <a:off x="1770" y="1305"/>
                    <a:ext cx="173" cy="173"/>
                    <a:chOff x="2432" y="2387"/>
                    <a:chExt cx="173" cy="173"/>
                  </a:xfrm>
                </p:grpSpPr>
                <p:sp>
                  <p:nvSpPr>
                    <p:cNvPr id="1796116" name="Line 20"/>
                    <p:cNvSpPr>
                      <a:spLocks noChangeShapeType="1"/>
                    </p:cNvSpPr>
                    <p:nvPr/>
                  </p:nvSpPr>
                  <p:spPr bwMode="auto">
                    <a:xfrm>
                      <a:off x="2432" y="2473"/>
                      <a:ext cx="173" cy="0"/>
                    </a:xfrm>
                    <a:prstGeom prst="line">
                      <a:avLst/>
                    </a:prstGeom>
                    <a:noFill/>
                    <a:ln w="38100">
                      <a:solidFill>
                        <a:schemeClr val="accent2"/>
                      </a:solidFill>
                      <a:round/>
                      <a:headEnd/>
                      <a:tailEnd/>
                    </a:ln>
                    <a:effectLst/>
                  </p:spPr>
                  <p:txBody>
                    <a:bodyPr wrap="none" anchor="ctr"/>
                    <a:lstStyle/>
                    <a:p>
                      <a:endParaRPr lang="en-US"/>
                    </a:p>
                  </p:txBody>
                </p:sp>
                <p:sp>
                  <p:nvSpPr>
                    <p:cNvPr id="1796117" name="Line 21"/>
                    <p:cNvSpPr>
                      <a:spLocks noChangeShapeType="1"/>
                    </p:cNvSpPr>
                    <p:nvPr/>
                  </p:nvSpPr>
                  <p:spPr bwMode="auto">
                    <a:xfrm rot="-5400000">
                      <a:off x="2432" y="2474"/>
                      <a:ext cx="173" cy="0"/>
                    </a:xfrm>
                    <a:prstGeom prst="line">
                      <a:avLst/>
                    </a:prstGeom>
                    <a:noFill/>
                    <a:ln w="38100">
                      <a:solidFill>
                        <a:schemeClr val="accent2"/>
                      </a:solidFill>
                      <a:round/>
                      <a:headEnd/>
                      <a:tailEnd/>
                    </a:ln>
                    <a:effectLst/>
                  </p:spPr>
                  <p:txBody>
                    <a:bodyPr wrap="none" anchor="ctr"/>
                    <a:lstStyle/>
                    <a:p>
                      <a:endParaRPr lang="en-US"/>
                    </a:p>
                  </p:txBody>
                </p:sp>
              </p:grpSp>
            </p:grpSp>
            <p:grpSp>
              <p:nvGrpSpPr>
                <p:cNvPr id="11" name="Group 22"/>
                <p:cNvGrpSpPr>
                  <a:grpSpLocks/>
                </p:cNvGrpSpPr>
                <p:nvPr/>
              </p:nvGrpSpPr>
              <p:grpSpPr bwMode="auto">
                <a:xfrm>
                  <a:off x="1968" y="863"/>
                  <a:ext cx="273" cy="273"/>
                  <a:chOff x="4930" y="1486"/>
                  <a:chExt cx="273" cy="273"/>
                </a:xfrm>
              </p:grpSpPr>
              <p:sp>
                <p:nvSpPr>
                  <p:cNvPr id="1796119" name="Oval 23"/>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6120" name="Oval 24"/>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grpSp>
        <p:grpSp>
          <p:nvGrpSpPr>
            <p:cNvPr id="12" name="Group 25"/>
            <p:cNvGrpSpPr>
              <a:grpSpLocks/>
            </p:cNvGrpSpPr>
            <p:nvPr/>
          </p:nvGrpSpPr>
          <p:grpSpPr bwMode="auto">
            <a:xfrm>
              <a:off x="2292" y="612"/>
              <a:ext cx="1216" cy="1226"/>
              <a:chOff x="3311" y="882"/>
              <a:chExt cx="1216" cy="1226"/>
            </a:xfrm>
          </p:grpSpPr>
          <p:sp>
            <p:nvSpPr>
              <p:cNvPr id="1796122" name="Rectangle 26"/>
              <p:cNvSpPr>
                <a:spLocks noChangeArrowheads="1"/>
              </p:cNvSpPr>
              <p:nvPr/>
            </p:nvSpPr>
            <p:spPr bwMode="auto">
              <a:xfrm>
                <a:off x="3450" y="1032"/>
                <a:ext cx="936" cy="936"/>
              </a:xfrm>
              <a:prstGeom prst="rect">
                <a:avLst/>
              </a:prstGeom>
              <a:noFill/>
              <a:ln w="28575">
                <a:solidFill>
                  <a:schemeClr val="tx1"/>
                </a:solidFill>
                <a:prstDash val="dash"/>
                <a:miter lim="800000"/>
                <a:headEnd/>
                <a:tailEnd/>
              </a:ln>
              <a:effectLst/>
            </p:spPr>
            <p:txBody>
              <a:bodyPr anchor="ctr">
                <a:spAutoFit/>
              </a:bodyPr>
              <a:lstStyle/>
              <a:p>
                <a:endParaRPr lang="en-US"/>
              </a:p>
            </p:txBody>
          </p:sp>
          <p:grpSp>
            <p:nvGrpSpPr>
              <p:cNvPr id="13" name="Group 27"/>
              <p:cNvGrpSpPr>
                <a:grpSpLocks/>
              </p:cNvGrpSpPr>
              <p:nvPr/>
            </p:nvGrpSpPr>
            <p:grpSpPr bwMode="auto">
              <a:xfrm>
                <a:off x="3311" y="882"/>
                <a:ext cx="273" cy="273"/>
                <a:chOff x="1719" y="1255"/>
                <a:chExt cx="273" cy="273"/>
              </a:xfrm>
            </p:grpSpPr>
            <p:sp>
              <p:nvSpPr>
                <p:cNvPr id="1796124" name="Oval 28"/>
                <p:cNvSpPr>
                  <a:spLocks noChangeArrowheads="1"/>
                </p:cNvSpPr>
                <p:nvPr/>
              </p:nvSpPr>
              <p:spPr bwMode="auto">
                <a:xfrm>
                  <a:off x="1719" y="1255"/>
                  <a:ext cx="273" cy="273"/>
                </a:xfrm>
                <a:prstGeom prst="ellipse">
                  <a:avLst/>
                </a:prstGeom>
                <a:solidFill>
                  <a:schemeClr val="bg1"/>
                </a:solidFill>
                <a:ln w="38100">
                  <a:solidFill>
                    <a:schemeClr val="accent2"/>
                  </a:solidFill>
                  <a:round/>
                  <a:headEnd/>
                  <a:tailEnd/>
                </a:ln>
                <a:effectLst/>
              </p:spPr>
              <p:txBody>
                <a:bodyPr wrap="none" anchor="ctr"/>
                <a:lstStyle/>
                <a:p>
                  <a:endParaRPr lang="en-US"/>
                </a:p>
              </p:txBody>
            </p:sp>
            <p:grpSp>
              <p:nvGrpSpPr>
                <p:cNvPr id="14" name="Group 29"/>
                <p:cNvGrpSpPr>
                  <a:grpSpLocks/>
                </p:cNvGrpSpPr>
                <p:nvPr/>
              </p:nvGrpSpPr>
              <p:grpSpPr bwMode="auto">
                <a:xfrm rot="2700000">
                  <a:off x="1770" y="1305"/>
                  <a:ext cx="173" cy="173"/>
                  <a:chOff x="2432" y="2387"/>
                  <a:chExt cx="173" cy="173"/>
                </a:xfrm>
              </p:grpSpPr>
              <p:sp>
                <p:nvSpPr>
                  <p:cNvPr id="1796126" name="Line 30"/>
                  <p:cNvSpPr>
                    <a:spLocks noChangeShapeType="1"/>
                  </p:cNvSpPr>
                  <p:nvPr/>
                </p:nvSpPr>
                <p:spPr bwMode="auto">
                  <a:xfrm>
                    <a:off x="2432" y="2473"/>
                    <a:ext cx="173" cy="0"/>
                  </a:xfrm>
                  <a:prstGeom prst="line">
                    <a:avLst/>
                  </a:prstGeom>
                  <a:noFill/>
                  <a:ln w="38100">
                    <a:solidFill>
                      <a:schemeClr val="accent2"/>
                    </a:solidFill>
                    <a:round/>
                    <a:headEnd/>
                    <a:tailEnd/>
                  </a:ln>
                  <a:effectLst/>
                </p:spPr>
                <p:txBody>
                  <a:bodyPr wrap="none" anchor="ctr"/>
                  <a:lstStyle/>
                  <a:p>
                    <a:endParaRPr lang="en-US"/>
                  </a:p>
                </p:txBody>
              </p:sp>
              <p:sp>
                <p:nvSpPr>
                  <p:cNvPr id="1796127" name="Line 31"/>
                  <p:cNvSpPr>
                    <a:spLocks noChangeShapeType="1"/>
                  </p:cNvSpPr>
                  <p:nvPr/>
                </p:nvSpPr>
                <p:spPr bwMode="auto">
                  <a:xfrm rot="-5400000">
                    <a:off x="2432" y="2474"/>
                    <a:ext cx="173" cy="0"/>
                  </a:xfrm>
                  <a:prstGeom prst="line">
                    <a:avLst/>
                  </a:prstGeom>
                  <a:noFill/>
                  <a:ln w="38100">
                    <a:solidFill>
                      <a:schemeClr val="accent2"/>
                    </a:solidFill>
                    <a:round/>
                    <a:headEnd/>
                    <a:tailEnd/>
                  </a:ln>
                  <a:effectLst/>
                </p:spPr>
                <p:txBody>
                  <a:bodyPr wrap="none" anchor="ctr"/>
                  <a:lstStyle/>
                  <a:p>
                    <a:endParaRPr lang="en-US"/>
                  </a:p>
                </p:txBody>
              </p:sp>
            </p:grpSp>
          </p:grpSp>
          <p:grpSp>
            <p:nvGrpSpPr>
              <p:cNvPr id="15" name="Group 32"/>
              <p:cNvGrpSpPr>
                <a:grpSpLocks/>
              </p:cNvGrpSpPr>
              <p:nvPr/>
            </p:nvGrpSpPr>
            <p:grpSpPr bwMode="auto">
              <a:xfrm>
                <a:off x="3312" y="1835"/>
                <a:ext cx="273" cy="273"/>
                <a:chOff x="4930" y="1486"/>
                <a:chExt cx="273" cy="273"/>
              </a:xfrm>
            </p:grpSpPr>
            <p:sp>
              <p:nvSpPr>
                <p:cNvPr id="1796129" name="Oval 33"/>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6130" name="Oval 34"/>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nvGrpSpPr>
              <p:cNvPr id="16" name="Group 35"/>
              <p:cNvGrpSpPr>
                <a:grpSpLocks/>
              </p:cNvGrpSpPr>
              <p:nvPr/>
            </p:nvGrpSpPr>
            <p:grpSpPr bwMode="auto">
              <a:xfrm flipH="1">
                <a:off x="4254" y="894"/>
                <a:ext cx="273" cy="273"/>
                <a:chOff x="1719" y="1255"/>
                <a:chExt cx="273" cy="273"/>
              </a:xfrm>
            </p:grpSpPr>
            <p:sp>
              <p:nvSpPr>
                <p:cNvPr id="1796132" name="Oval 36"/>
                <p:cNvSpPr>
                  <a:spLocks noChangeArrowheads="1"/>
                </p:cNvSpPr>
                <p:nvPr/>
              </p:nvSpPr>
              <p:spPr bwMode="auto">
                <a:xfrm>
                  <a:off x="1719" y="1255"/>
                  <a:ext cx="273" cy="273"/>
                </a:xfrm>
                <a:prstGeom prst="ellipse">
                  <a:avLst/>
                </a:prstGeom>
                <a:solidFill>
                  <a:schemeClr val="bg1"/>
                </a:solidFill>
                <a:ln w="38100">
                  <a:solidFill>
                    <a:schemeClr val="accent2"/>
                  </a:solidFill>
                  <a:round/>
                  <a:headEnd/>
                  <a:tailEnd/>
                </a:ln>
                <a:effectLst/>
              </p:spPr>
              <p:txBody>
                <a:bodyPr wrap="none" anchor="ctr"/>
                <a:lstStyle/>
                <a:p>
                  <a:endParaRPr lang="en-US"/>
                </a:p>
              </p:txBody>
            </p:sp>
            <p:grpSp>
              <p:nvGrpSpPr>
                <p:cNvPr id="17" name="Group 37"/>
                <p:cNvGrpSpPr>
                  <a:grpSpLocks/>
                </p:cNvGrpSpPr>
                <p:nvPr/>
              </p:nvGrpSpPr>
              <p:grpSpPr bwMode="auto">
                <a:xfrm rot="2700000">
                  <a:off x="1770" y="1305"/>
                  <a:ext cx="173" cy="173"/>
                  <a:chOff x="2432" y="2387"/>
                  <a:chExt cx="173" cy="173"/>
                </a:xfrm>
              </p:grpSpPr>
              <p:sp>
                <p:nvSpPr>
                  <p:cNvPr id="1796134" name="Line 38"/>
                  <p:cNvSpPr>
                    <a:spLocks noChangeShapeType="1"/>
                  </p:cNvSpPr>
                  <p:nvPr/>
                </p:nvSpPr>
                <p:spPr bwMode="auto">
                  <a:xfrm>
                    <a:off x="2432" y="2473"/>
                    <a:ext cx="173" cy="0"/>
                  </a:xfrm>
                  <a:prstGeom prst="line">
                    <a:avLst/>
                  </a:prstGeom>
                  <a:noFill/>
                  <a:ln w="38100">
                    <a:solidFill>
                      <a:schemeClr val="accent2"/>
                    </a:solidFill>
                    <a:round/>
                    <a:headEnd/>
                    <a:tailEnd/>
                  </a:ln>
                  <a:effectLst/>
                </p:spPr>
                <p:txBody>
                  <a:bodyPr wrap="none" anchor="ctr"/>
                  <a:lstStyle/>
                  <a:p>
                    <a:endParaRPr lang="en-US"/>
                  </a:p>
                </p:txBody>
              </p:sp>
              <p:sp>
                <p:nvSpPr>
                  <p:cNvPr id="1796135" name="Line 39"/>
                  <p:cNvSpPr>
                    <a:spLocks noChangeShapeType="1"/>
                  </p:cNvSpPr>
                  <p:nvPr/>
                </p:nvSpPr>
                <p:spPr bwMode="auto">
                  <a:xfrm rot="-5400000">
                    <a:off x="2432" y="2474"/>
                    <a:ext cx="173" cy="0"/>
                  </a:xfrm>
                  <a:prstGeom prst="line">
                    <a:avLst/>
                  </a:prstGeom>
                  <a:noFill/>
                  <a:ln w="38100">
                    <a:solidFill>
                      <a:schemeClr val="accent2"/>
                    </a:solidFill>
                    <a:round/>
                    <a:headEnd/>
                    <a:tailEnd/>
                  </a:ln>
                  <a:effectLst/>
                </p:spPr>
                <p:txBody>
                  <a:bodyPr wrap="none" anchor="ctr"/>
                  <a:lstStyle/>
                  <a:p>
                    <a:endParaRPr lang="en-US"/>
                  </a:p>
                </p:txBody>
              </p:sp>
            </p:grpSp>
          </p:grpSp>
          <p:grpSp>
            <p:nvGrpSpPr>
              <p:cNvPr id="18" name="Group 40"/>
              <p:cNvGrpSpPr>
                <a:grpSpLocks/>
              </p:cNvGrpSpPr>
              <p:nvPr/>
            </p:nvGrpSpPr>
            <p:grpSpPr bwMode="auto">
              <a:xfrm flipH="1">
                <a:off x="4241" y="1829"/>
                <a:ext cx="273" cy="273"/>
                <a:chOff x="4930" y="1486"/>
                <a:chExt cx="273" cy="273"/>
              </a:xfrm>
            </p:grpSpPr>
            <p:sp>
              <p:nvSpPr>
                <p:cNvPr id="1796137" name="Oval 41"/>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6138" name="Oval 42"/>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grpSp>
          <p:nvGrpSpPr>
            <p:cNvPr id="19" name="Group 43"/>
            <p:cNvGrpSpPr>
              <a:grpSpLocks/>
            </p:cNvGrpSpPr>
            <p:nvPr/>
          </p:nvGrpSpPr>
          <p:grpSpPr bwMode="auto">
            <a:xfrm>
              <a:off x="4039" y="621"/>
              <a:ext cx="1200" cy="1209"/>
              <a:chOff x="3036" y="2552"/>
              <a:chExt cx="1200" cy="1209"/>
            </a:xfrm>
          </p:grpSpPr>
          <p:sp>
            <p:nvSpPr>
              <p:cNvPr id="1796140" name="Rectangle 44"/>
              <p:cNvSpPr>
                <a:spLocks noChangeArrowheads="1"/>
              </p:cNvSpPr>
              <p:nvPr/>
            </p:nvSpPr>
            <p:spPr bwMode="auto">
              <a:xfrm>
                <a:off x="3174" y="2688"/>
                <a:ext cx="936" cy="936"/>
              </a:xfrm>
              <a:prstGeom prst="rect">
                <a:avLst/>
              </a:prstGeom>
              <a:noFill/>
              <a:ln w="28575">
                <a:solidFill>
                  <a:schemeClr val="tx1"/>
                </a:solidFill>
                <a:prstDash val="dash"/>
                <a:miter lim="800000"/>
                <a:headEnd/>
                <a:tailEnd/>
              </a:ln>
              <a:effectLst/>
            </p:spPr>
            <p:txBody>
              <a:bodyPr anchor="ctr">
                <a:spAutoFit/>
              </a:bodyPr>
              <a:lstStyle/>
              <a:p>
                <a:endParaRPr lang="en-US"/>
              </a:p>
            </p:txBody>
          </p:sp>
          <p:grpSp>
            <p:nvGrpSpPr>
              <p:cNvPr id="20" name="Group 45"/>
              <p:cNvGrpSpPr>
                <a:grpSpLocks/>
              </p:cNvGrpSpPr>
              <p:nvPr/>
            </p:nvGrpSpPr>
            <p:grpSpPr bwMode="auto">
              <a:xfrm>
                <a:off x="3036" y="3488"/>
                <a:ext cx="273" cy="273"/>
                <a:chOff x="4930" y="1486"/>
                <a:chExt cx="273" cy="273"/>
              </a:xfrm>
            </p:grpSpPr>
            <p:sp>
              <p:nvSpPr>
                <p:cNvPr id="1796142" name="Oval 46"/>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6143" name="Oval 47"/>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nvGrpSpPr>
              <p:cNvPr id="21" name="Group 48"/>
              <p:cNvGrpSpPr>
                <a:grpSpLocks/>
              </p:cNvGrpSpPr>
              <p:nvPr/>
            </p:nvGrpSpPr>
            <p:grpSpPr bwMode="auto">
              <a:xfrm flipH="1">
                <a:off x="3963" y="3488"/>
                <a:ext cx="273" cy="273"/>
                <a:chOff x="4930" y="1486"/>
                <a:chExt cx="273" cy="273"/>
              </a:xfrm>
            </p:grpSpPr>
            <p:sp>
              <p:nvSpPr>
                <p:cNvPr id="1796145" name="Oval 49"/>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6146" name="Oval 50"/>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nvGrpSpPr>
              <p:cNvPr id="22" name="Group 51"/>
              <p:cNvGrpSpPr>
                <a:grpSpLocks/>
              </p:cNvGrpSpPr>
              <p:nvPr/>
            </p:nvGrpSpPr>
            <p:grpSpPr bwMode="auto">
              <a:xfrm>
                <a:off x="3036" y="2552"/>
                <a:ext cx="273" cy="273"/>
                <a:chOff x="4930" y="1486"/>
                <a:chExt cx="273" cy="273"/>
              </a:xfrm>
            </p:grpSpPr>
            <p:sp>
              <p:nvSpPr>
                <p:cNvPr id="1796148" name="Oval 52"/>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6149" name="Oval 53"/>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nvGrpSpPr>
              <p:cNvPr id="23" name="Group 54"/>
              <p:cNvGrpSpPr>
                <a:grpSpLocks/>
              </p:cNvGrpSpPr>
              <p:nvPr/>
            </p:nvGrpSpPr>
            <p:grpSpPr bwMode="auto">
              <a:xfrm flipH="1">
                <a:off x="3963" y="2552"/>
                <a:ext cx="273" cy="273"/>
                <a:chOff x="4930" y="1486"/>
                <a:chExt cx="273" cy="273"/>
              </a:xfrm>
            </p:grpSpPr>
            <p:sp>
              <p:nvSpPr>
                <p:cNvPr id="1796151" name="Oval 55"/>
                <p:cNvSpPr>
                  <a:spLocks noChangeArrowheads="1"/>
                </p:cNvSpPr>
                <p:nvPr/>
              </p:nvSpPr>
              <p:spPr bwMode="auto">
                <a:xfrm>
                  <a:off x="4930" y="1486"/>
                  <a:ext cx="273" cy="273"/>
                </a:xfrm>
                <a:prstGeom prst="ellipse">
                  <a:avLst/>
                </a:prstGeom>
                <a:solidFill>
                  <a:schemeClr val="bg1"/>
                </a:solidFill>
                <a:ln w="38100">
                  <a:solidFill>
                    <a:schemeClr val="accent1"/>
                  </a:solidFill>
                  <a:round/>
                  <a:headEnd/>
                  <a:tailEnd/>
                </a:ln>
                <a:effectLst/>
              </p:spPr>
              <p:txBody>
                <a:bodyPr wrap="none" anchor="ctr"/>
                <a:lstStyle/>
                <a:p>
                  <a:endParaRPr lang="en-US"/>
                </a:p>
              </p:txBody>
            </p:sp>
            <p:sp>
              <p:nvSpPr>
                <p:cNvPr id="1796152" name="Oval 56"/>
                <p:cNvSpPr>
                  <a:spLocks noChangeArrowheads="1"/>
                </p:cNvSpPr>
                <p:nvPr/>
              </p:nvSpPr>
              <p:spPr bwMode="auto">
                <a:xfrm>
                  <a:off x="5026" y="1582"/>
                  <a:ext cx="82" cy="82"/>
                </a:xfrm>
                <a:prstGeom prst="ellipse">
                  <a:avLst/>
                </a:prstGeom>
                <a:solidFill>
                  <a:schemeClr val="accent1"/>
                </a:solidFill>
                <a:ln w="38100">
                  <a:solidFill>
                    <a:schemeClr val="accent1"/>
                  </a:solidFill>
                  <a:round/>
                  <a:headEnd/>
                  <a:tailEnd/>
                </a:ln>
                <a:effectLst/>
              </p:spPr>
              <p:txBody>
                <a:bodyPr wrap="none" anchor="ctr"/>
                <a:lstStyle/>
                <a:p>
                  <a:endParaRPr lang="en-US"/>
                </a:p>
              </p:txBody>
            </p:sp>
          </p:grpSp>
        </p:grpSp>
      </p:grpSp>
      <p:sp>
        <p:nvSpPr>
          <p:cNvPr id="1796153" name="Text Box 57"/>
          <p:cNvSpPr txBox="1">
            <a:spLocks noChangeArrowheads="1"/>
          </p:cNvSpPr>
          <p:nvPr/>
        </p:nvSpPr>
        <p:spPr bwMode="auto">
          <a:xfrm>
            <a:off x="855663" y="4592638"/>
            <a:ext cx="354012" cy="496887"/>
          </a:xfrm>
          <a:prstGeom prst="rect">
            <a:avLst/>
          </a:prstGeom>
          <a:noFill/>
          <a:ln w="9525">
            <a:noFill/>
            <a:miter lim="800000"/>
            <a:headEnd/>
            <a:tailEnd/>
          </a:ln>
          <a:effectLst/>
        </p:spPr>
        <p:txBody>
          <a:bodyPr wrap="none">
            <a:spAutoFit/>
          </a:bodyPr>
          <a:lstStyle/>
          <a:p>
            <a:pPr>
              <a:lnSpc>
                <a:spcPct val="111000"/>
              </a:lnSpc>
            </a:pPr>
            <a:r>
              <a:rPr lang="en-US" b="1">
                <a:solidFill>
                  <a:schemeClr val="tx2"/>
                </a:solidFill>
              </a:rPr>
              <a:t>1</a:t>
            </a:r>
          </a:p>
        </p:txBody>
      </p:sp>
      <p:sp>
        <p:nvSpPr>
          <p:cNvPr id="1796154" name="Text Box 58"/>
          <p:cNvSpPr txBox="1">
            <a:spLocks noChangeArrowheads="1"/>
          </p:cNvSpPr>
          <p:nvPr/>
        </p:nvSpPr>
        <p:spPr bwMode="auto">
          <a:xfrm>
            <a:off x="3473450" y="4630738"/>
            <a:ext cx="354013" cy="496887"/>
          </a:xfrm>
          <a:prstGeom prst="rect">
            <a:avLst/>
          </a:prstGeom>
          <a:noFill/>
          <a:ln w="9525">
            <a:noFill/>
            <a:miter lim="800000"/>
            <a:headEnd/>
            <a:tailEnd/>
          </a:ln>
          <a:effectLst/>
        </p:spPr>
        <p:txBody>
          <a:bodyPr wrap="none">
            <a:spAutoFit/>
          </a:bodyPr>
          <a:lstStyle/>
          <a:p>
            <a:pPr>
              <a:lnSpc>
                <a:spcPct val="111000"/>
              </a:lnSpc>
            </a:pPr>
            <a:r>
              <a:rPr lang="en-US" b="1">
                <a:solidFill>
                  <a:schemeClr val="tx2"/>
                </a:solidFill>
              </a:rPr>
              <a:t>2</a:t>
            </a:r>
          </a:p>
        </p:txBody>
      </p:sp>
      <p:sp>
        <p:nvSpPr>
          <p:cNvPr id="1796155" name="Text Box 59"/>
          <p:cNvSpPr txBox="1">
            <a:spLocks noChangeArrowheads="1"/>
          </p:cNvSpPr>
          <p:nvPr/>
        </p:nvSpPr>
        <p:spPr bwMode="auto">
          <a:xfrm>
            <a:off x="6264275" y="4643438"/>
            <a:ext cx="354013" cy="496887"/>
          </a:xfrm>
          <a:prstGeom prst="rect">
            <a:avLst/>
          </a:prstGeom>
          <a:noFill/>
          <a:ln w="9525">
            <a:noFill/>
            <a:miter lim="800000"/>
            <a:headEnd/>
            <a:tailEnd/>
          </a:ln>
          <a:effectLst/>
        </p:spPr>
        <p:txBody>
          <a:bodyPr wrap="none">
            <a:spAutoFit/>
          </a:bodyPr>
          <a:lstStyle/>
          <a:p>
            <a:pPr>
              <a:lnSpc>
                <a:spcPct val="111000"/>
              </a:lnSpc>
            </a:pPr>
            <a:r>
              <a:rPr lang="en-US" b="1">
                <a:solidFill>
                  <a:schemeClr val="tx2"/>
                </a:solidFill>
              </a:rPr>
              <a:t>3</a:t>
            </a:r>
          </a:p>
        </p:txBody>
      </p:sp>
      <p:grpSp>
        <p:nvGrpSpPr>
          <p:cNvPr id="24" name="Group 60"/>
          <p:cNvGrpSpPr>
            <a:grpSpLocks/>
          </p:cNvGrpSpPr>
          <p:nvPr/>
        </p:nvGrpSpPr>
        <p:grpSpPr bwMode="auto">
          <a:xfrm rot="5101138">
            <a:off x="3163094" y="3336131"/>
            <a:ext cx="1555750" cy="1557338"/>
            <a:chOff x="2360" y="1388"/>
            <a:chExt cx="1840" cy="1840"/>
          </a:xfrm>
        </p:grpSpPr>
        <p:sp>
          <p:nvSpPr>
            <p:cNvPr id="1796157" name="Line 61"/>
            <p:cNvSpPr>
              <a:spLocks noChangeShapeType="1"/>
            </p:cNvSpPr>
            <p:nvPr/>
          </p:nvSpPr>
          <p:spPr bwMode="auto">
            <a:xfrm rot="5400000" flipV="1">
              <a:off x="3868" y="1605"/>
              <a:ext cx="288" cy="288"/>
            </a:xfrm>
            <a:prstGeom prst="line">
              <a:avLst/>
            </a:prstGeom>
            <a:noFill/>
            <a:ln w="38100">
              <a:solidFill>
                <a:schemeClr val="accent2"/>
              </a:solidFill>
              <a:round/>
              <a:headEnd/>
              <a:tailEnd type="triangle" w="med" len="med"/>
            </a:ln>
            <a:effectLst/>
          </p:spPr>
          <p:txBody>
            <a:bodyPr wrap="none" anchor="ctr">
              <a:spAutoFit/>
            </a:bodyPr>
            <a:lstStyle/>
            <a:p>
              <a:endParaRPr lang="en-US"/>
            </a:p>
          </p:txBody>
        </p:sp>
        <p:sp>
          <p:nvSpPr>
            <p:cNvPr id="1796158" name="Oval 62"/>
            <p:cNvSpPr>
              <a:spLocks noChangeArrowheads="1"/>
            </p:cNvSpPr>
            <p:nvPr/>
          </p:nvSpPr>
          <p:spPr bwMode="auto">
            <a:xfrm>
              <a:off x="2360" y="1388"/>
              <a:ext cx="1840" cy="1840"/>
            </a:xfrm>
            <a:prstGeom prst="ellipse">
              <a:avLst/>
            </a:prstGeom>
            <a:noFill/>
            <a:ln w="19050">
              <a:solidFill>
                <a:schemeClr val="accent2"/>
              </a:solidFill>
              <a:round/>
              <a:headEnd/>
              <a:tailEnd/>
            </a:ln>
            <a:effectLst/>
          </p:spPr>
          <p:txBody>
            <a:bodyPr anchor="ctr">
              <a:spAutoFit/>
            </a:bodyPr>
            <a:lstStyle/>
            <a:p>
              <a:endParaRPr lang="en-US"/>
            </a:p>
          </p:txBody>
        </p:sp>
      </p:grpSp>
      <p:grpSp>
        <p:nvGrpSpPr>
          <p:cNvPr id="25" name="Group 63"/>
          <p:cNvGrpSpPr>
            <a:grpSpLocks/>
          </p:cNvGrpSpPr>
          <p:nvPr/>
        </p:nvGrpSpPr>
        <p:grpSpPr bwMode="auto">
          <a:xfrm>
            <a:off x="4549775" y="4778375"/>
            <a:ext cx="1644650" cy="1597025"/>
            <a:chOff x="3452" y="1388"/>
            <a:chExt cx="1840" cy="1840"/>
          </a:xfrm>
        </p:grpSpPr>
        <p:sp>
          <p:nvSpPr>
            <p:cNvPr id="1796160" name="Line 64"/>
            <p:cNvSpPr>
              <a:spLocks noChangeShapeType="1"/>
            </p:cNvSpPr>
            <p:nvPr/>
          </p:nvSpPr>
          <p:spPr bwMode="auto">
            <a:xfrm rot="10800000" flipV="1">
              <a:off x="3492" y="1602"/>
              <a:ext cx="288" cy="288"/>
            </a:xfrm>
            <a:prstGeom prst="line">
              <a:avLst/>
            </a:prstGeom>
            <a:noFill/>
            <a:ln w="38100">
              <a:solidFill>
                <a:srgbClr val="FF9900"/>
              </a:solidFill>
              <a:round/>
              <a:headEnd/>
              <a:tailEnd type="triangle" w="med" len="med"/>
            </a:ln>
            <a:effectLst/>
          </p:spPr>
          <p:txBody>
            <a:bodyPr wrap="none" anchor="ctr">
              <a:spAutoFit/>
            </a:bodyPr>
            <a:lstStyle/>
            <a:p>
              <a:endParaRPr lang="en-US"/>
            </a:p>
          </p:txBody>
        </p:sp>
        <p:sp>
          <p:nvSpPr>
            <p:cNvPr id="1796161" name="Oval 65"/>
            <p:cNvSpPr>
              <a:spLocks noChangeArrowheads="1"/>
            </p:cNvSpPr>
            <p:nvPr/>
          </p:nvSpPr>
          <p:spPr bwMode="auto">
            <a:xfrm>
              <a:off x="3452" y="1388"/>
              <a:ext cx="1840" cy="1840"/>
            </a:xfrm>
            <a:prstGeom prst="ellipse">
              <a:avLst/>
            </a:prstGeom>
            <a:noFill/>
            <a:ln w="19050">
              <a:solidFill>
                <a:srgbClr val="FF9900"/>
              </a:solidFill>
              <a:round/>
              <a:headEnd/>
              <a:tailEnd/>
            </a:ln>
            <a:effectLst/>
          </p:spPr>
          <p:txBody>
            <a:bodyPr anchor="ctr">
              <a:spAutoFit/>
            </a:bodyPr>
            <a:lstStyle/>
            <a:p>
              <a:endParaRPr lang="en-US"/>
            </a:p>
          </p:txBody>
        </p:sp>
      </p:grpSp>
      <p:grpSp>
        <p:nvGrpSpPr>
          <p:cNvPr id="26" name="Group 66"/>
          <p:cNvGrpSpPr>
            <a:grpSpLocks/>
          </p:cNvGrpSpPr>
          <p:nvPr/>
        </p:nvGrpSpPr>
        <p:grpSpPr bwMode="auto">
          <a:xfrm rot="-10188900">
            <a:off x="4640263" y="3363913"/>
            <a:ext cx="1555750" cy="1557337"/>
            <a:chOff x="2360" y="1388"/>
            <a:chExt cx="1840" cy="1840"/>
          </a:xfrm>
        </p:grpSpPr>
        <p:sp>
          <p:nvSpPr>
            <p:cNvPr id="1796163" name="Line 67"/>
            <p:cNvSpPr>
              <a:spLocks noChangeShapeType="1"/>
            </p:cNvSpPr>
            <p:nvPr/>
          </p:nvSpPr>
          <p:spPr bwMode="auto">
            <a:xfrm rot="5400000" flipV="1">
              <a:off x="3868" y="1605"/>
              <a:ext cx="288" cy="288"/>
            </a:xfrm>
            <a:prstGeom prst="line">
              <a:avLst/>
            </a:prstGeom>
            <a:noFill/>
            <a:ln w="38100">
              <a:solidFill>
                <a:schemeClr val="accent2"/>
              </a:solidFill>
              <a:round/>
              <a:headEnd/>
              <a:tailEnd type="triangle" w="med" len="med"/>
            </a:ln>
            <a:effectLst/>
          </p:spPr>
          <p:txBody>
            <a:bodyPr wrap="none" anchor="ctr">
              <a:spAutoFit/>
            </a:bodyPr>
            <a:lstStyle/>
            <a:p>
              <a:endParaRPr lang="en-US"/>
            </a:p>
          </p:txBody>
        </p:sp>
        <p:sp>
          <p:nvSpPr>
            <p:cNvPr id="1796164" name="Oval 68"/>
            <p:cNvSpPr>
              <a:spLocks noChangeArrowheads="1"/>
            </p:cNvSpPr>
            <p:nvPr/>
          </p:nvSpPr>
          <p:spPr bwMode="auto">
            <a:xfrm>
              <a:off x="2360" y="1388"/>
              <a:ext cx="1840" cy="1840"/>
            </a:xfrm>
            <a:prstGeom prst="ellipse">
              <a:avLst/>
            </a:prstGeom>
            <a:noFill/>
            <a:ln w="19050">
              <a:solidFill>
                <a:schemeClr val="accent2"/>
              </a:solidFill>
              <a:round/>
              <a:headEnd/>
              <a:tailEnd/>
            </a:ln>
            <a:effectLst/>
          </p:spPr>
          <p:txBody>
            <a:bodyPr anchor="ctr">
              <a:spAutoFit/>
            </a:bodyPr>
            <a:lstStyle/>
            <a:p>
              <a:endParaRPr lang="en-US"/>
            </a:p>
          </p:txBody>
        </p:sp>
      </p:grpSp>
      <p:grpSp>
        <p:nvGrpSpPr>
          <p:cNvPr id="27" name="Group 69"/>
          <p:cNvGrpSpPr>
            <a:grpSpLocks/>
          </p:cNvGrpSpPr>
          <p:nvPr/>
        </p:nvGrpSpPr>
        <p:grpSpPr bwMode="auto">
          <a:xfrm rot="5844152">
            <a:off x="3157538" y="4770437"/>
            <a:ext cx="1644650" cy="1597025"/>
            <a:chOff x="3452" y="1388"/>
            <a:chExt cx="1840" cy="1840"/>
          </a:xfrm>
        </p:grpSpPr>
        <p:sp>
          <p:nvSpPr>
            <p:cNvPr id="1796166" name="Line 70"/>
            <p:cNvSpPr>
              <a:spLocks noChangeShapeType="1"/>
            </p:cNvSpPr>
            <p:nvPr/>
          </p:nvSpPr>
          <p:spPr bwMode="auto">
            <a:xfrm rot="10800000" flipV="1">
              <a:off x="3492" y="1602"/>
              <a:ext cx="288" cy="288"/>
            </a:xfrm>
            <a:prstGeom prst="line">
              <a:avLst/>
            </a:prstGeom>
            <a:noFill/>
            <a:ln w="38100">
              <a:solidFill>
                <a:srgbClr val="FF9900"/>
              </a:solidFill>
              <a:round/>
              <a:headEnd/>
              <a:tailEnd type="triangle" w="med" len="med"/>
            </a:ln>
            <a:effectLst/>
          </p:spPr>
          <p:txBody>
            <a:bodyPr wrap="none" anchor="ctr">
              <a:spAutoFit/>
            </a:bodyPr>
            <a:lstStyle/>
            <a:p>
              <a:endParaRPr lang="en-US"/>
            </a:p>
          </p:txBody>
        </p:sp>
        <p:sp>
          <p:nvSpPr>
            <p:cNvPr id="1796167" name="Oval 71"/>
            <p:cNvSpPr>
              <a:spLocks noChangeArrowheads="1"/>
            </p:cNvSpPr>
            <p:nvPr/>
          </p:nvSpPr>
          <p:spPr bwMode="auto">
            <a:xfrm>
              <a:off x="3452" y="1388"/>
              <a:ext cx="1840" cy="1840"/>
            </a:xfrm>
            <a:prstGeom prst="ellipse">
              <a:avLst/>
            </a:prstGeom>
            <a:noFill/>
            <a:ln w="19050">
              <a:solidFill>
                <a:srgbClr val="FF9900"/>
              </a:solidFill>
              <a:round/>
              <a:headEnd/>
              <a:tailEnd/>
            </a:ln>
            <a:effectLst/>
          </p:spPr>
          <p:txBody>
            <a:bodyPr anchor="ctr">
              <a:spAutoFit/>
            </a:bodyPr>
            <a:lstStyle/>
            <a:p>
              <a:endParaRPr lang="en-US"/>
            </a:p>
          </p:txBody>
        </p:sp>
      </p:grpSp>
      <p:sp>
        <p:nvSpPr>
          <p:cNvPr id="1796168" name="Rectangle 72"/>
          <p:cNvSpPr>
            <a:spLocks noGrp="1" noChangeArrowheads="1"/>
          </p:cNvSpPr>
          <p:nvPr>
            <p:ph type="title"/>
          </p:nvPr>
        </p:nvSpPr>
        <p:spPr>
          <a:xfrm>
            <a:off x="660400" y="0"/>
            <a:ext cx="8050213" cy="838200"/>
          </a:xfrm>
          <a:noFill/>
          <a:ln/>
        </p:spPr>
        <p:txBody>
          <a:bodyPr/>
          <a:lstStyle/>
          <a:p>
            <a:pPr>
              <a:lnSpc>
                <a:spcPct val="90000"/>
              </a:lnSpc>
            </a:pPr>
            <a:r>
              <a:rPr lang="en-US" sz="2800" i="1"/>
              <a:t>ConcepTest 20.8b   </a:t>
            </a:r>
            <a:r>
              <a:rPr lang="en-US" sz="2800">
                <a:solidFill>
                  <a:schemeClr val="accent2"/>
                </a:solidFill>
              </a:rPr>
              <a:t>Magnetic Field of a Wire II</a:t>
            </a:r>
          </a:p>
        </p:txBody>
      </p:sp>
      <p:sp>
        <p:nvSpPr>
          <p:cNvPr id="1796169" name="Rectangle 73"/>
          <p:cNvSpPr>
            <a:spLocks noGrp="1" noChangeArrowheads="1"/>
          </p:cNvSpPr>
          <p:nvPr>
            <p:ph idx="1"/>
          </p:nvPr>
        </p:nvSpPr>
        <p:spPr>
          <a:xfrm>
            <a:off x="0" y="817563"/>
            <a:ext cx="4779963" cy="2333625"/>
          </a:xfrm>
          <a:noFill/>
          <a:ln/>
        </p:spPr>
        <p:txBody>
          <a:bodyPr>
            <a:normAutofit fontScale="85000" lnSpcReduction="10000"/>
          </a:bodyPr>
          <a:lstStyle/>
          <a:p>
            <a:pPr marL="744538" lvl="1">
              <a:lnSpc>
                <a:spcPct val="111000"/>
              </a:lnSpc>
              <a:buFont typeface="Monotype Sorts" pitchFamily="2" charset="2"/>
              <a:buNone/>
            </a:pPr>
            <a:r>
              <a:rPr lang="en-US" b="1"/>
              <a:t>	Each of the wires in the figures below carry the same current, either into or out of the page.   In  which case is the magnetic field at the center of the square greatest?</a:t>
            </a:r>
          </a:p>
        </p:txBody>
      </p:sp>
      <p:sp>
        <p:nvSpPr>
          <p:cNvPr id="1796170" name="Rectangle 74"/>
          <p:cNvSpPr>
            <a:spLocks noChangeArrowheads="1"/>
          </p:cNvSpPr>
          <p:nvPr/>
        </p:nvSpPr>
        <p:spPr bwMode="auto">
          <a:xfrm>
            <a:off x="5694363" y="979488"/>
            <a:ext cx="3449637" cy="1647825"/>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effectLst>
                  <a:outerShdw blurRad="38100" dist="38100" dir="2700000" algn="tl">
                    <a:srgbClr val="000000"/>
                  </a:outerShdw>
                </a:effectLst>
              </a:rPr>
              <a:t>1)   arrangement 1</a:t>
            </a:r>
          </a:p>
          <a:p>
            <a:pPr marL="285750" indent="-285750">
              <a:lnSpc>
                <a:spcPct val="90000"/>
              </a:lnSpc>
              <a:spcBef>
                <a:spcPct val="50000"/>
              </a:spcBef>
            </a:pPr>
            <a:r>
              <a:rPr lang="en-US" sz="2000" b="1">
                <a:solidFill>
                  <a:schemeClr val="tx2"/>
                </a:solidFill>
                <a:effectLst>
                  <a:outerShdw blurRad="38100" dist="38100" dir="2700000" algn="tl">
                    <a:srgbClr val="000000"/>
                  </a:outerShdw>
                </a:effectLst>
              </a:rPr>
              <a:t>2)   arrangement 2</a:t>
            </a:r>
          </a:p>
          <a:p>
            <a:pPr marL="285750" indent="-285750">
              <a:lnSpc>
                <a:spcPct val="90000"/>
              </a:lnSpc>
              <a:spcBef>
                <a:spcPct val="50000"/>
              </a:spcBef>
            </a:pPr>
            <a:r>
              <a:rPr lang="en-US" sz="2000" b="1">
                <a:solidFill>
                  <a:schemeClr val="tx2"/>
                </a:solidFill>
                <a:effectLst>
                  <a:outerShdw blurRad="38100" dist="38100" dir="2700000" algn="tl">
                    <a:srgbClr val="000000"/>
                  </a:outerShdw>
                </a:effectLst>
              </a:rPr>
              <a:t>3)   arrangement 3</a:t>
            </a:r>
          </a:p>
          <a:p>
            <a:pPr marL="285750" indent="-285750">
              <a:lnSpc>
                <a:spcPct val="90000"/>
              </a:lnSpc>
              <a:spcBef>
                <a:spcPct val="50000"/>
              </a:spcBef>
            </a:pPr>
            <a:r>
              <a:rPr lang="en-US" sz="2000" b="1">
                <a:solidFill>
                  <a:schemeClr val="tx2"/>
                </a:solidFill>
                <a:effectLst>
                  <a:outerShdw blurRad="38100" dist="38100" dir="2700000" algn="tl">
                    <a:srgbClr val="000000"/>
                  </a:outerShdw>
                </a:effectLst>
              </a:rPr>
              <a:t>4)   same for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43" name="Rectangle 3"/>
          <p:cNvSpPr>
            <a:spLocks noGrp="1" noChangeArrowheads="1"/>
          </p:cNvSpPr>
          <p:nvPr>
            <p:ph type="title"/>
          </p:nvPr>
        </p:nvSpPr>
        <p:spPr>
          <a:xfrm>
            <a:off x="660400" y="0"/>
            <a:ext cx="8050213" cy="838200"/>
          </a:xfrm>
          <a:noFill/>
          <a:ln/>
        </p:spPr>
        <p:txBody>
          <a:bodyPr/>
          <a:lstStyle/>
          <a:p>
            <a:pPr>
              <a:lnSpc>
                <a:spcPct val="90000"/>
              </a:lnSpc>
            </a:pPr>
            <a:r>
              <a:rPr lang="en-US" sz="2800" i="1"/>
              <a:t>ConcepTest 20.10   </a:t>
            </a:r>
            <a:r>
              <a:rPr lang="en-US" sz="2800">
                <a:solidFill>
                  <a:schemeClr val="accent2"/>
                </a:solidFill>
              </a:rPr>
              <a:t>Current Loop</a:t>
            </a:r>
          </a:p>
        </p:txBody>
      </p:sp>
      <p:sp>
        <p:nvSpPr>
          <p:cNvPr id="2416665" name="Rectangle 25"/>
          <p:cNvSpPr>
            <a:spLocks noGrp="1" noChangeArrowheads="1"/>
          </p:cNvSpPr>
          <p:nvPr>
            <p:ph idx="1"/>
          </p:nvPr>
        </p:nvSpPr>
        <p:spPr>
          <a:xfrm>
            <a:off x="0" y="1006475"/>
            <a:ext cx="4081463" cy="1898650"/>
          </a:xfrm>
          <a:noFill/>
          <a:ln/>
        </p:spPr>
        <p:txBody>
          <a:bodyPr>
            <a:normAutofit fontScale="85000" lnSpcReduction="20000"/>
          </a:bodyPr>
          <a:lstStyle/>
          <a:p>
            <a:pPr marL="401638" indent="-401638">
              <a:lnSpc>
                <a:spcPct val="130000"/>
              </a:lnSpc>
              <a:buFont typeface="Monotype Sorts" pitchFamily="2" charset="2"/>
              <a:buNone/>
            </a:pPr>
            <a:r>
              <a:rPr lang="en-US" b="1">
                <a:effectLst>
                  <a:outerShdw blurRad="38100" dist="38100" dir="2700000" algn="tl">
                    <a:srgbClr val="000000"/>
                  </a:outerShdw>
                </a:effectLst>
              </a:rPr>
              <a:t>	What is the direction of the magnetic field at the center (point P) of the square loop of current?</a:t>
            </a:r>
          </a:p>
        </p:txBody>
      </p:sp>
      <p:grpSp>
        <p:nvGrpSpPr>
          <p:cNvPr id="2" name="Group 4"/>
          <p:cNvGrpSpPr>
            <a:grpSpLocks/>
          </p:cNvGrpSpPr>
          <p:nvPr/>
        </p:nvGrpSpPr>
        <p:grpSpPr bwMode="auto">
          <a:xfrm>
            <a:off x="3089275" y="3503613"/>
            <a:ext cx="2928938" cy="2427287"/>
            <a:chOff x="3569" y="1996"/>
            <a:chExt cx="2017" cy="1614"/>
          </a:xfrm>
        </p:grpSpPr>
        <p:sp>
          <p:nvSpPr>
            <p:cNvPr id="2416645" name="Rectangle 5"/>
            <p:cNvSpPr>
              <a:spLocks noChangeArrowheads="1"/>
            </p:cNvSpPr>
            <p:nvPr/>
          </p:nvSpPr>
          <p:spPr bwMode="auto">
            <a:xfrm>
              <a:off x="3569" y="1996"/>
              <a:ext cx="2017" cy="1614"/>
            </a:xfrm>
            <a:prstGeom prst="rect">
              <a:avLst/>
            </a:prstGeom>
            <a:solidFill>
              <a:schemeClr val="bg2"/>
            </a:solidFill>
            <a:ln w="9525">
              <a:noFill/>
              <a:miter lim="800000"/>
              <a:headEnd type="none" w="sm" len="sm"/>
              <a:tailEnd type="none" w="sm" len="sm"/>
            </a:ln>
            <a:effectLst/>
          </p:spPr>
          <p:txBody>
            <a:bodyPr wrap="none" anchor="ctr"/>
            <a:lstStyle/>
            <a:p>
              <a:endParaRPr lang="en-US"/>
            </a:p>
          </p:txBody>
        </p:sp>
        <p:grpSp>
          <p:nvGrpSpPr>
            <p:cNvPr id="3" name="Group 6"/>
            <p:cNvGrpSpPr>
              <a:grpSpLocks/>
            </p:cNvGrpSpPr>
            <p:nvPr/>
          </p:nvGrpSpPr>
          <p:grpSpPr bwMode="auto">
            <a:xfrm>
              <a:off x="4053" y="2216"/>
              <a:ext cx="1163" cy="1163"/>
              <a:chOff x="692" y="2227"/>
              <a:chExt cx="746" cy="746"/>
            </a:xfrm>
          </p:grpSpPr>
          <p:grpSp>
            <p:nvGrpSpPr>
              <p:cNvPr id="4" name="Group 7"/>
              <p:cNvGrpSpPr>
                <a:grpSpLocks/>
              </p:cNvGrpSpPr>
              <p:nvPr/>
            </p:nvGrpSpPr>
            <p:grpSpPr bwMode="auto">
              <a:xfrm>
                <a:off x="703" y="2227"/>
                <a:ext cx="723" cy="746"/>
                <a:chOff x="673" y="799"/>
                <a:chExt cx="723" cy="991"/>
              </a:xfrm>
            </p:grpSpPr>
            <p:grpSp>
              <p:nvGrpSpPr>
                <p:cNvPr id="5" name="Group 8"/>
                <p:cNvGrpSpPr>
                  <a:grpSpLocks/>
                </p:cNvGrpSpPr>
                <p:nvPr/>
              </p:nvGrpSpPr>
              <p:grpSpPr bwMode="auto">
                <a:xfrm>
                  <a:off x="673" y="799"/>
                  <a:ext cx="0" cy="991"/>
                  <a:chOff x="973" y="1527"/>
                  <a:chExt cx="0" cy="991"/>
                </a:xfrm>
              </p:grpSpPr>
              <p:sp>
                <p:nvSpPr>
                  <p:cNvPr id="2416649" name="Line 9"/>
                  <p:cNvSpPr>
                    <a:spLocks noChangeShapeType="1"/>
                  </p:cNvSpPr>
                  <p:nvPr/>
                </p:nvSpPr>
                <p:spPr bwMode="auto">
                  <a:xfrm>
                    <a:off x="973" y="1527"/>
                    <a:ext cx="0" cy="991"/>
                  </a:xfrm>
                  <a:prstGeom prst="line">
                    <a:avLst/>
                  </a:prstGeom>
                  <a:noFill/>
                  <a:ln w="38100">
                    <a:solidFill>
                      <a:schemeClr val="tx2"/>
                    </a:solidFill>
                    <a:round/>
                    <a:headEnd/>
                    <a:tailEnd/>
                  </a:ln>
                  <a:effectLst/>
                </p:spPr>
                <p:txBody>
                  <a:bodyPr anchor="ctr">
                    <a:spAutoFit/>
                  </a:bodyPr>
                  <a:lstStyle/>
                  <a:p>
                    <a:endParaRPr lang="en-US"/>
                  </a:p>
                </p:txBody>
              </p:sp>
              <p:sp>
                <p:nvSpPr>
                  <p:cNvPr id="2416650" name="Line 10"/>
                  <p:cNvSpPr>
                    <a:spLocks noChangeShapeType="1"/>
                  </p:cNvSpPr>
                  <p:nvPr/>
                </p:nvSpPr>
                <p:spPr bwMode="auto">
                  <a:xfrm>
                    <a:off x="973" y="2001"/>
                    <a:ext cx="0" cy="109"/>
                  </a:xfrm>
                  <a:prstGeom prst="line">
                    <a:avLst/>
                  </a:prstGeom>
                  <a:noFill/>
                  <a:ln w="38100">
                    <a:solidFill>
                      <a:schemeClr val="tx2"/>
                    </a:solidFill>
                    <a:round/>
                    <a:headEnd/>
                    <a:tailEnd type="triangle" w="med" len="med"/>
                  </a:ln>
                  <a:effectLst/>
                </p:spPr>
                <p:txBody>
                  <a:bodyPr anchor="ctr">
                    <a:spAutoFit/>
                  </a:bodyPr>
                  <a:lstStyle/>
                  <a:p>
                    <a:endParaRPr lang="en-US"/>
                  </a:p>
                </p:txBody>
              </p:sp>
            </p:grpSp>
            <p:grpSp>
              <p:nvGrpSpPr>
                <p:cNvPr id="6" name="Group 11"/>
                <p:cNvGrpSpPr>
                  <a:grpSpLocks/>
                </p:cNvGrpSpPr>
                <p:nvPr/>
              </p:nvGrpSpPr>
              <p:grpSpPr bwMode="auto">
                <a:xfrm rot="10800000">
                  <a:off x="1396" y="799"/>
                  <a:ext cx="0" cy="991"/>
                  <a:chOff x="973" y="1527"/>
                  <a:chExt cx="0" cy="991"/>
                </a:xfrm>
              </p:grpSpPr>
              <p:sp>
                <p:nvSpPr>
                  <p:cNvPr id="2416652" name="Line 12"/>
                  <p:cNvSpPr>
                    <a:spLocks noChangeShapeType="1"/>
                  </p:cNvSpPr>
                  <p:nvPr/>
                </p:nvSpPr>
                <p:spPr bwMode="auto">
                  <a:xfrm>
                    <a:off x="973" y="1527"/>
                    <a:ext cx="0" cy="991"/>
                  </a:xfrm>
                  <a:prstGeom prst="line">
                    <a:avLst/>
                  </a:prstGeom>
                  <a:noFill/>
                  <a:ln w="38100">
                    <a:solidFill>
                      <a:schemeClr val="tx2"/>
                    </a:solidFill>
                    <a:round/>
                    <a:headEnd/>
                    <a:tailEnd/>
                  </a:ln>
                  <a:effectLst/>
                </p:spPr>
                <p:txBody>
                  <a:bodyPr anchor="ctr">
                    <a:spAutoFit/>
                  </a:bodyPr>
                  <a:lstStyle/>
                  <a:p>
                    <a:endParaRPr lang="en-US"/>
                  </a:p>
                </p:txBody>
              </p:sp>
              <p:sp>
                <p:nvSpPr>
                  <p:cNvPr id="2416653" name="Line 13"/>
                  <p:cNvSpPr>
                    <a:spLocks noChangeShapeType="1"/>
                  </p:cNvSpPr>
                  <p:nvPr/>
                </p:nvSpPr>
                <p:spPr bwMode="auto">
                  <a:xfrm>
                    <a:off x="973" y="2001"/>
                    <a:ext cx="0" cy="109"/>
                  </a:xfrm>
                  <a:prstGeom prst="line">
                    <a:avLst/>
                  </a:prstGeom>
                  <a:noFill/>
                  <a:ln w="38100">
                    <a:solidFill>
                      <a:schemeClr val="tx2"/>
                    </a:solidFill>
                    <a:round/>
                    <a:headEnd/>
                    <a:tailEnd type="triangle" w="med" len="med"/>
                  </a:ln>
                  <a:effectLst/>
                </p:spPr>
                <p:txBody>
                  <a:bodyPr anchor="ctr">
                    <a:spAutoFit/>
                  </a:bodyPr>
                  <a:lstStyle/>
                  <a:p>
                    <a:endParaRPr lang="en-US"/>
                  </a:p>
                </p:txBody>
              </p:sp>
            </p:grpSp>
          </p:grpSp>
          <p:grpSp>
            <p:nvGrpSpPr>
              <p:cNvPr id="7" name="Group 14"/>
              <p:cNvGrpSpPr>
                <a:grpSpLocks/>
              </p:cNvGrpSpPr>
              <p:nvPr/>
            </p:nvGrpSpPr>
            <p:grpSpPr bwMode="auto">
              <a:xfrm rot="-5400000">
                <a:off x="703" y="2228"/>
                <a:ext cx="723" cy="746"/>
                <a:chOff x="673" y="799"/>
                <a:chExt cx="723" cy="991"/>
              </a:xfrm>
            </p:grpSpPr>
            <p:grpSp>
              <p:nvGrpSpPr>
                <p:cNvPr id="8" name="Group 15"/>
                <p:cNvGrpSpPr>
                  <a:grpSpLocks/>
                </p:cNvGrpSpPr>
                <p:nvPr/>
              </p:nvGrpSpPr>
              <p:grpSpPr bwMode="auto">
                <a:xfrm>
                  <a:off x="673" y="799"/>
                  <a:ext cx="0" cy="991"/>
                  <a:chOff x="973" y="1527"/>
                  <a:chExt cx="0" cy="991"/>
                </a:xfrm>
              </p:grpSpPr>
              <p:sp>
                <p:nvSpPr>
                  <p:cNvPr id="2416656" name="Line 16"/>
                  <p:cNvSpPr>
                    <a:spLocks noChangeShapeType="1"/>
                  </p:cNvSpPr>
                  <p:nvPr/>
                </p:nvSpPr>
                <p:spPr bwMode="auto">
                  <a:xfrm>
                    <a:off x="973" y="1527"/>
                    <a:ext cx="0" cy="991"/>
                  </a:xfrm>
                  <a:prstGeom prst="line">
                    <a:avLst/>
                  </a:prstGeom>
                  <a:noFill/>
                  <a:ln w="38100">
                    <a:solidFill>
                      <a:schemeClr val="tx2"/>
                    </a:solidFill>
                    <a:round/>
                    <a:headEnd/>
                    <a:tailEnd/>
                  </a:ln>
                  <a:effectLst/>
                </p:spPr>
                <p:txBody>
                  <a:bodyPr anchor="ctr">
                    <a:spAutoFit/>
                  </a:bodyPr>
                  <a:lstStyle/>
                  <a:p>
                    <a:endParaRPr lang="en-US"/>
                  </a:p>
                </p:txBody>
              </p:sp>
              <p:sp>
                <p:nvSpPr>
                  <p:cNvPr id="2416657" name="Line 17"/>
                  <p:cNvSpPr>
                    <a:spLocks noChangeShapeType="1"/>
                  </p:cNvSpPr>
                  <p:nvPr/>
                </p:nvSpPr>
                <p:spPr bwMode="auto">
                  <a:xfrm>
                    <a:off x="973" y="2001"/>
                    <a:ext cx="0" cy="109"/>
                  </a:xfrm>
                  <a:prstGeom prst="line">
                    <a:avLst/>
                  </a:prstGeom>
                  <a:noFill/>
                  <a:ln w="38100">
                    <a:solidFill>
                      <a:schemeClr val="tx2"/>
                    </a:solidFill>
                    <a:round/>
                    <a:headEnd/>
                    <a:tailEnd type="triangle" w="med" len="med"/>
                  </a:ln>
                  <a:effectLst/>
                </p:spPr>
                <p:txBody>
                  <a:bodyPr anchor="ctr">
                    <a:spAutoFit/>
                  </a:bodyPr>
                  <a:lstStyle/>
                  <a:p>
                    <a:endParaRPr lang="en-US"/>
                  </a:p>
                </p:txBody>
              </p:sp>
            </p:grpSp>
            <p:grpSp>
              <p:nvGrpSpPr>
                <p:cNvPr id="9" name="Group 18"/>
                <p:cNvGrpSpPr>
                  <a:grpSpLocks/>
                </p:cNvGrpSpPr>
                <p:nvPr/>
              </p:nvGrpSpPr>
              <p:grpSpPr bwMode="auto">
                <a:xfrm rot="10800000">
                  <a:off x="1396" y="799"/>
                  <a:ext cx="0" cy="991"/>
                  <a:chOff x="973" y="1527"/>
                  <a:chExt cx="0" cy="991"/>
                </a:xfrm>
              </p:grpSpPr>
              <p:sp>
                <p:nvSpPr>
                  <p:cNvPr id="2416659" name="Line 19"/>
                  <p:cNvSpPr>
                    <a:spLocks noChangeShapeType="1"/>
                  </p:cNvSpPr>
                  <p:nvPr/>
                </p:nvSpPr>
                <p:spPr bwMode="auto">
                  <a:xfrm>
                    <a:off x="973" y="1527"/>
                    <a:ext cx="0" cy="991"/>
                  </a:xfrm>
                  <a:prstGeom prst="line">
                    <a:avLst/>
                  </a:prstGeom>
                  <a:noFill/>
                  <a:ln w="38100">
                    <a:solidFill>
                      <a:schemeClr val="tx2"/>
                    </a:solidFill>
                    <a:round/>
                    <a:headEnd/>
                    <a:tailEnd/>
                  </a:ln>
                  <a:effectLst/>
                </p:spPr>
                <p:txBody>
                  <a:bodyPr anchor="ctr">
                    <a:spAutoFit/>
                  </a:bodyPr>
                  <a:lstStyle/>
                  <a:p>
                    <a:endParaRPr lang="en-US"/>
                  </a:p>
                </p:txBody>
              </p:sp>
              <p:sp>
                <p:nvSpPr>
                  <p:cNvPr id="2416660" name="Line 20"/>
                  <p:cNvSpPr>
                    <a:spLocks noChangeShapeType="1"/>
                  </p:cNvSpPr>
                  <p:nvPr/>
                </p:nvSpPr>
                <p:spPr bwMode="auto">
                  <a:xfrm>
                    <a:off x="973" y="2001"/>
                    <a:ext cx="0" cy="109"/>
                  </a:xfrm>
                  <a:prstGeom prst="line">
                    <a:avLst/>
                  </a:prstGeom>
                  <a:noFill/>
                  <a:ln w="38100">
                    <a:solidFill>
                      <a:schemeClr val="tx2"/>
                    </a:solidFill>
                    <a:round/>
                    <a:headEnd/>
                    <a:tailEnd type="triangle" w="med" len="med"/>
                  </a:ln>
                  <a:effectLst/>
                </p:spPr>
                <p:txBody>
                  <a:bodyPr anchor="ctr">
                    <a:spAutoFit/>
                  </a:bodyPr>
                  <a:lstStyle/>
                  <a:p>
                    <a:endParaRPr lang="en-US"/>
                  </a:p>
                </p:txBody>
              </p:sp>
            </p:grpSp>
          </p:grpSp>
        </p:grpSp>
        <p:grpSp>
          <p:nvGrpSpPr>
            <p:cNvPr id="10" name="Group 21"/>
            <p:cNvGrpSpPr>
              <a:grpSpLocks/>
            </p:cNvGrpSpPr>
            <p:nvPr/>
          </p:nvGrpSpPr>
          <p:grpSpPr bwMode="auto">
            <a:xfrm>
              <a:off x="4391" y="2748"/>
              <a:ext cx="273" cy="330"/>
              <a:chOff x="839" y="1439"/>
              <a:chExt cx="273" cy="330"/>
            </a:xfrm>
          </p:grpSpPr>
          <p:sp>
            <p:nvSpPr>
              <p:cNvPr id="2416662" name="Oval 22"/>
              <p:cNvSpPr>
                <a:spLocks noChangeArrowheads="1"/>
              </p:cNvSpPr>
              <p:nvPr/>
            </p:nvSpPr>
            <p:spPr bwMode="auto">
              <a:xfrm>
                <a:off x="1040" y="1440"/>
                <a:ext cx="72" cy="72"/>
              </a:xfrm>
              <a:prstGeom prst="ellipse">
                <a:avLst/>
              </a:prstGeom>
              <a:solidFill>
                <a:schemeClr val="tx1"/>
              </a:solidFill>
              <a:ln w="9525">
                <a:solidFill>
                  <a:schemeClr val="tx1"/>
                </a:solidFill>
                <a:round/>
                <a:headEnd/>
                <a:tailEnd/>
              </a:ln>
              <a:effectLst/>
            </p:spPr>
            <p:txBody>
              <a:bodyPr wrap="none" anchor="ctr">
                <a:spAutoFit/>
              </a:bodyPr>
              <a:lstStyle/>
              <a:p>
                <a:endParaRPr lang="en-US"/>
              </a:p>
            </p:txBody>
          </p:sp>
          <p:sp>
            <p:nvSpPr>
              <p:cNvPr id="2416663" name="Text Box 23"/>
              <p:cNvSpPr txBox="1">
                <a:spLocks noChangeArrowheads="1"/>
              </p:cNvSpPr>
              <p:nvPr/>
            </p:nvSpPr>
            <p:spPr bwMode="auto">
              <a:xfrm>
                <a:off x="839" y="1439"/>
                <a:ext cx="267" cy="330"/>
              </a:xfrm>
              <a:prstGeom prst="rect">
                <a:avLst/>
              </a:prstGeom>
              <a:noFill/>
              <a:ln w="9525">
                <a:noFill/>
                <a:miter lim="800000"/>
                <a:headEnd/>
                <a:tailEnd/>
              </a:ln>
              <a:effectLst/>
            </p:spPr>
            <p:txBody>
              <a:bodyPr wrap="none">
                <a:spAutoFit/>
              </a:bodyPr>
              <a:lstStyle/>
              <a:p>
                <a:pPr>
                  <a:lnSpc>
                    <a:spcPct val="111000"/>
                  </a:lnSpc>
                </a:pPr>
                <a:r>
                  <a:rPr lang="en-US" b="1"/>
                  <a:t>P</a:t>
                </a:r>
                <a:endParaRPr lang="en-US" sz="2000" b="1"/>
              </a:p>
            </p:txBody>
          </p:sp>
        </p:grpSp>
        <p:sp>
          <p:nvSpPr>
            <p:cNvPr id="2416664" name="Text Box 24"/>
            <p:cNvSpPr txBox="1">
              <a:spLocks noChangeArrowheads="1"/>
            </p:cNvSpPr>
            <p:nvPr/>
          </p:nvSpPr>
          <p:spPr bwMode="auto">
            <a:xfrm>
              <a:off x="3753" y="2232"/>
              <a:ext cx="222" cy="377"/>
            </a:xfrm>
            <a:prstGeom prst="rect">
              <a:avLst/>
            </a:prstGeom>
            <a:noFill/>
            <a:ln w="9525">
              <a:noFill/>
              <a:miter lim="800000"/>
              <a:headEnd/>
              <a:tailEnd/>
            </a:ln>
            <a:effectLst/>
          </p:spPr>
          <p:txBody>
            <a:bodyPr wrap="none">
              <a:spAutoFit/>
            </a:bodyPr>
            <a:lstStyle/>
            <a:p>
              <a:pPr>
                <a:lnSpc>
                  <a:spcPct val="111000"/>
                </a:lnSpc>
              </a:pPr>
              <a:r>
                <a:rPr lang="en-US" sz="2800" b="1" i="1">
                  <a:solidFill>
                    <a:schemeClr val="tx2"/>
                  </a:solidFill>
                  <a:latin typeface="Times New Roman" pitchFamily="18" charset="0"/>
                </a:rPr>
                <a:t>I</a:t>
              </a:r>
              <a:endParaRPr lang="en-US" sz="2000" b="1" i="1">
                <a:solidFill>
                  <a:schemeClr val="tx2"/>
                </a:solidFill>
                <a:latin typeface="Times New Roman" pitchFamily="18" charset="0"/>
              </a:endParaRPr>
            </a:p>
          </p:txBody>
        </p:sp>
      </p:grpSp>
      <p:sp>
        <p:nvSpPr>
          <p:cNvPr id="2416666" name="Rectangle 26"/>
          <p:cNvSpPr>
            <a:spLocks noChangeArrowheads="1"/>
          </p:cNvSpPr>
          <p:nvPr/>
        </p:nvSpPr>
        <p:spPr bwMode="auto">
          <a:xfrm>
            <a:off x="5121275" y="879475"/>
            <a:ext cx="3756025" cy="1924050"/>
          </a:xfrm>
          <a:prstGeom prst="rect">
            <a:avLst/>
          </a:prstGeom>
          <a:noFill/>
          <a:ln w="9525">
            <a:noFill/>
            <a:miter lim="800000"/>
            <a:headEnd/>
            <a:tailEnd/>
          </a:ln>
          <a:effectLst/>
        </p:spPr>
        <p:txBody>
          <a:bodyPr lIns="92075" tIns="46038" rIns="92075" bIns="46038">
            <a:spAutoFit/>
          </a:bodyPr>
          <a:lstStyle/>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1)   left</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2)   right</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3)   zero</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4)  into the page</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5)  out of the page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8690" name="AutoShape 2"/>
          <p:cNvSpPr>
            <a:spLocks noChangeArrowheads="1"/>
          </p:cNvSpPr>
          <p:nvPr/>
        </p:nvSpPr>
        <p:spPr bwMode="auto">
          <a:xfrm>
            <a:off x="363538" y="3590925"/>
            <a:ext cx="4595812" cy="1914525"/>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2418691" name="Rectangle 3"/>
          <p:cNvSpPr>
            <a:spLocks noChangeArrowheads="1"/>
          </p:cNvSpPr>
          <p:nvPr/>
        </p:nvSpPr>
        <p:spPr bwMode="auto">
          <a:xfrm>
            <a:off x="427038" y="3671888"/>
            <a:ext cx="4514850" cy="1679575"/>
          </a:xfrm>
          <a:prstGeom prst="rect">
            <a:avLst/>
          </a:prstGeom>
          <a:noFill/>
          <a:ln w="9525">
            <a:noFill/>
            <a:miter lim="800000"/>
            <a:headEnd/>
            <a:tailEnd/>
          </a:ln>
          <a:effectLst/>
        </p:spPr>
        <p:txBody>
          <a:bodyPr lIns="92075" tIns="46038" rIns="92075" bIns="46038">
            <a:spAutoFit/>
          </a:bodyPr>
          <a:lstStyle/>
          <a:p>
            <a:pPr marL="285750" indent="-285750">
              <a:lnSpc>
                <a:spcPct val="130000"/>
              </a:lnSpc>
              <a:spcBef>
                <a:spcPct val="50000"/>
              </a:spcBef>
            </a:pPr>
            <a:r>
              <a:rPr lang="en-US" sz="2000" b="1">
                <a:solidFill>
                  <a:schemeClr val="bg2"/>
                </a:solidFill>
              </a:rPr>
              <a:t>	Use the right-hand rule for each wire segment to find that each segment has its </a:t>
            </a:r>
            <a:r>
              <a:rPr lang="en-US" sz="2000" b="1" i="1">
                <a:solidFill>
                  <a:schemeClr val="bg2"/>
                </a:solidFill>
              </a:rPr>
              <a:t>B</a:t>
            </a:r>
            <a:r>
              <a:rPr lang="en-US" sz="2000" b="1">
                <a:solidFill>
                  <a:schemeClr val="bg2"/>
                </a:solidFill>
              </a:rPr>
              <a:t> field pointing </a:t>
            </a:r>
            <a:r>
              <a:rPr lang="en-US" sz="2000" b="1">
                <a:solidFill>
                  <a:srgbClr val="FF0000"/>
                </a:solidFill>
                <a:effectLst>
                  <a:outerShdw blurRad="38100" dist="38100" dir="2700000" algn="tl">
                    <a:srgbClr val="000000"/>
                  </a:outerShdw>
                </a:effectLst>
              </a:rPr>
              <a:t>out of the page</a:t>
            </a:r>
            <a:r>
              <a:rPr lang="en-US" sz="2000" b="1">
                <a:solidFill>
                  <a:schemeClr val="bg2"/>
                </a:solidFill>
              </a:rPr>
              <a:t> at point P.</a:t>
            </a:r>
          </a:p>
        </p:txBody>
      </p:sp>
      <p:sp>
        <p:nvSpPr>
          <p:cNvPr id="2418693" name="Rectangle 5"/>
          <p:cNvSpPr>
            <a:spLocks noGrp="1" noChangeArrowheads="1"/>
          </p:cNvSpPr>
          <p:nvPr>
            <p:ph type="title"/>
          </p:nvPr>
        </p:nvSpPr>
        <p:spPr>
          <a:xfrm>
            <a:off x="660400" y="0"/>
            <a:ext cx="8050213" cy="838200"/>
          </a:xfrm>
          <a:noFill/>
          <a:ln/>
        </p:spPr>
        <p:txBody>
          <a:bodyPr/>
          <a:lstStyle/>
          <a:p>
            <a:pPr>
              <a:lnSpc>
                <a:spcPct val="90000"/>
              </a:lnSpc>
            </a:pPr>
            <a:r>
              <a:rPr lang="en-US" sz="2800" i="1"/>
              <a:t>ConcepTest 20.10   </a:t>
            </a:r>
            <a:r>
              <a:rPr lang="en-US" sz="2800">
                <a:solidFill>
                  <a:schemeClr val="accent2"/>
                </a:solidFill>
              </a:rPr>
              <a:t>Current Loop</a:t>
            </a:r>
          </a:p>
        </p:txBody>
      </p:sp>
      <p:sp>
        <p:nvSpPr>
          <p:cNvPr id="2418716" name="Rectangle 28"/>
          <p:cNvSpPr>
            <a:spLocks noGrp="1" noChangeArrowheads="1"/>
          </p:cNvSpPr>
          <p:nvPr>
            <p:ph idx="1"/>
          </p:nvPr>
        </p:nvSpPr>
        <p:spPr>
          <a:xfrm>
            <a:off x="0" y="1006475"/>
            <a:ext cx="4081463" cy="1898650"/>
          </a:xfrm>
          <a:noFill/>
          <a:ln/>
        </p:spPr>
        <p:txBody>
          <a:bodyPr>
            <a:normAutofit fontScale="85000" lnSpcReduction="20000"/>
          </a:bodyPr>
          <a:lstStyle/>
          <a:p>
            <a:pPr marL="401638" indent="-401638">
              <a:lnSpc>
                <a:spcPct val="130000"/>
              </a:lnSpc>
              <a:buFont typeface="Monotype Sorts" pitchFamily="2" charset="2"/>
              <a:buNone/>
            </a:pPr>
            <a:r>
              <a:rPr lang="en-US" b="1">
                <a:effectLst>
                  <a:outerShdw blurRad="38100" dist="38100" dir="2700000" algn="tl">
                    <a:srgbClr val="000000"/>
                  </a:outerShdw>
                </a:effectLst>
              </a:rPr>
              <a:t>	What is the direction of the magnetic field at the center (point P) of the square loop of current?</a:t>
            </a:r>
          </a:p>
        </p:txBody>
      </p:sp>
      <p:sp>
        <p:nvSpPr>
          <p:cNvPr id="2418694" name="Oval 6"/>
          <p:cNvSpPr>
            <a:spLocks noChangeArrowheads="1"/>
          </p:cNvSpPr>
          <p:nvPr/>
        </p:nvSpPr>
        <p:spPr bwMode="auto">
          <a:xfrm>
            <a:off x="4730750" y="2389188"/>
            <a:ext cx="3557588" cy="484187"/>
          </a:xfrm>
          <a:prstGeom prst="ellipse">
            <a:avLst/>
          </a:prstGeom>
          <a:noFill/>
          <a:ln w="38100">
            <a:solidFill>
              <a:schemeClr val="accent1"/>
            </a:solidFill>
            <a:round/>
            <a:headEnd/>
            <a:tailEnd/>
          </a:ln>
          <a:effectLst/>
        </p:spPr>
        <p:txBody>
          <a:bodyPr anchor="ctr">
            <a:spAutoFit/>
          </a:bodyPr>
          <a:lstStyle/>
          <a:p>
            <a:endParaRPr lang="en-US"/>
          </a:p>
        </p:txBody>
      </p:sp>
      <p:grpSp>
        <p:nvGrpSpPr>
          <p:cNvPr id="2" name="Group 7"/>
          <p:cNvGrpSpPr>
            <a:grpSpLocks/>
          </p:cNvGrpSpPr>
          <p:nvPr/>
        </p:nvGrpSpPr>
        <p:grpSpPr bwMode="auto">
          <a:xfrm>
            <a:off x="5815013" y="3586163"/>
            <a:ext cx="2928937" cy="2427287"/>
            <a:chOff x="3569" y="1996"/>
            <a:chExt cx="2017" cy="1614"/>
          </a:xfrm>
        </p:grpSpPr>
        <p:sp>
          <p:nvSpPr>
            <p:cNvPr id="2418696" name="Rectangle 8"/>
            <p:cNvSpPr>
              <a:spLocks noChangeArrowheads="1"/>
            </p:cNvSpPr>
            <p:nvPr/>
          </p:nvSpPr>
          <p:spPr bwMode="auto">
            <a:xfrm>
              <a:off x="3569" y="1996"/>
              <a:ext cx="2017" cy="1614"/>
            </a:xfrm>
            <a:prstGeom prst="rect">
              <a:avLst/>
            </a:prstGeom>
            <a:solidFill>
              <a:schemeClr val="bg2"/>
            </a:solidFill>
            <a:ln w="9525">
              <a:noFill/>
              <a:miter lim="800000"/>
              <a:headEnd type="none" w="sm" len="sm"/>
              <a:tailEnd type="none" w="sm" len="sm"/>
            </a:ln>
            <a:effectLst/>
          </p:spPr>
          <p:txBody>
            <a:bodyPr wrap="none" anchor="ctr"/>
            <a:lstStyle/>
            <a:p>
              <a:endParaRPr lang="en-US"/>
            </a:p>
          </p:txBody>
        </p:sp>
        <p:grpSp>
          <p:nvGrpSpPr>
            <p:cNvPr id="3" name="Group 9"/>
            <p:cNvGrpSpPr>
              <a:grpSpLocks/>
            </p:cNvGrpSpPr>
            <p:nvPr/>
          </p:nvGrpSpPr>
          <p:grpSpPr bwMode="auto">
            <a:xfrm>
              <a:off x="4053" y="2216"/>
              <a:ext cx="1163" cy="1163"/>
              <a:chOff x="692" y="2227"/>
              <a:chExt cx="746" cy="746"/>
            </a:xfrm>
          </p:grpSpPr>
          <p:grpSp>
            <p:nvGrpSpPr>
              <p:cNvPr id="4" name="Group 10"/>
              <p:cNvGrpSpPr>
                <a:grpSpLocks/>
              </p:cNvGrpSpPr>
              <p:nvPr/>
            </p:nvGrpSpPr>
            <p:grpSpPr bwMode="auto">
              <a:xfrm>
                <a:off x="703" y="2227"/>
                <a:ext cx="723" cy="746"/>
                <a:chOff x="673" y="799"/>
                <a:chExt cx="723" cy="991"/>
              </a:xfrm>
            </p:grpSpPr>
            <p:grpSp>
              <p:nvGrpSpPr>
                <p:cNvPr id="5" name="Group 11"/>
                <p:cNvGrpSpPr>
                  <a:grpSpLocks/>
                </p:cNvGrpSpPr>
                <p:nvPr/>
              </p:nvGrpSpPr>
              <p:grpSpPr bwMode="auto">
                <a:xfrm>
                  <a:off x="673" y="799"/>
                  <a:ext cx="0" cy="991"/>
                  <a:chOff x="973" y="1527"/>
                  <a:chExt cx="0" cy="991"/>
                </a:xfrm>
              </p:grpSpPr>
              <p:sp>
                <p:nvSpPr>
                  <p:cNvPr id="2418700" name="Line 12"/>
                  <p:cNvSpPr>
                    <a:spLocks noChangeShapeType="1"/>
                  </p:cNvSpPr>
                  <p:nvPr/>
                </p:nvSpPr>
                <p:spPr bwMode="auto">
                  <a:xfrm>
                    <a:off x="973" y="1527"/>
                    <a:ext cx="0" cy="991"/>
                  </a:xfrm>
                  <a:prstGeom prst="line">
                    <a:avLst/>
                  </a:prstGeom>
                  <a:noFill/>
                  <a:ln w="38100">
                    <a:solidFill>
                      <a:schemeClr val="tx2"/>
                    </a:solidFill>
                    <a:round/>
                    <a:headEnd/>
                    <a:tailEnd/>
                  </a:ln>
                  <a:effectLst/>
                </p:spPr>
                <p:txBody>
                  <a:bodyPr anchor="ctr">
                    <a:spAutoFit/>
                  </a:bodyPr>
                  <a:lstStyle/>
                  <a:p>
                    <a:endParaRPr lang="en-US"/>
                  </a:p>
                </p:txBody>
              </p:sp>
              <p:sp>
                <p:nvSpPr>
                  <p:cNvPr id="2418701" name="Line 13"/>
                  <p:cNvSpPr>
                    <a:spLocks noChangeShapeType="1"/>
                  </p:cNvSpPr>
                  <p:nvPr/>
                </p:nvSpPr>
                <p:spPr bwMode="auto">
                  <a:xfrm>
                    <a:off x="973" y="2001"/>
                    <a:ext cx="0" cy="109"/>
                  </a:xfrm>
                  <a:prstGeom prst="line">
                    <a:avLst/>
                  </a:prstGeom>
                  <a:noFill/>
                  <a:ln w="38100">
                    <a:solidFill>
                      <a:schemeClr val="tx2"/>
                    </a:solidFill>
                    <a:round/>
                    <a:headEnd/>
                    <a:tailEnd type="triangle" w="med" len="med"/>
                  </a:ln>
                  <a:effectLst/>
                </p:spPr>
                <p:txBody>
                  <a:bodyPr anchor="ctr">
                    <a:spAutoFit/>
                  </a:bodyPr>
                  <a:lstStyle/>
                  <a:p>
                    <a:endParaRPr lang="en-US"/>
                  </a:p>
                </p:txBody>
              </p:sp>
            </p:grpSp>
            <p:grpSp>
              <p:nvGrpSpPr>
                <p:cNvPr id="6" name="Group 14"/>
                <p:cNvGrpSpPr>
                  <a:grpSpLocks/>
                </p:cNvGrpSpPr>
                <p:nvPr/>
              </p:nvGrpSpPr>
              <p:grpSpPr bwMode="auto">
                <a:xfrm rot="10800000">
                  <a:off x="1396" y="799"/>
                  <a:ext cx="0" cy="991"/>
                  <a:chOff x="973" y="1527"/>
                  <a:chExt cx="0" cy="991"/>
                </a:xfrm>
              </p:grpSpPr>
              <p:sp>
                <p:nvSpPr>
                  <p:cNvPr id="2418703" name="Line 15"/>
                  <p:cNvSpPr>
                    <a:spLocks noChangeShapeType="1"/>
                  </p:cNvSpPr>
                  <p:nvPr/>
                </p:nvSpPr>
                <p:spPr bwMode="auto">
                  <a:xfrm>
                    <a:off x="973" y="1527"/>
                    <a:ext cx="0" cy="991"/>
                  </a:xfrm>
                  <a:prstGeom prst="line">
                    <a:avLst/>
                  </a:prstGeom>
                  <a:noFill/>
                  <a:ln w="38100">
                    <a:solidFill>
                      <a:schemeClr val="tx2"/>
                    </a:solidFill>
                    <a:round/>
                    <a:headEnd/>
                    <a:tailEnd/>
                  </a:ln>
                  <a:effectLst/>
                </p:spPr>
                <p:txBody>
                  <a:bodyPr anchor="ctr">
                    <a:spAutoFit/>
                  </a:bodyPr>
                  <a:lstStyle/>
                  <a:p>
                    <a:endParaRPr lang="en-US"/>
                  </a:p>
                </p:txBody>
              </p:sp>
              <p:sp>
                <p:nvSpPr>
                  <p:cNvPr id="2418704" name="Line 16"/>
                  <p:cNvSpPr>
                    <a:spLocks noChangeShapeType="1"/>
                  </p:cNvSpPr>
                  <p:nvPr/>
                </p:nvSpPr>
                <p:spPr bwMode="auto">
                  <a:xfrm>
                    <a:off x="973" y="2001"/>
                    <a:ext cx="0" cy="109"/>
                  </a:xfrm>
                  <a:prstGeom prst="line">
                    <a:avLst/>
                  </a:prstGeom>
                  <a:noFill/>
                  <a:ln w="38100">
                    <a:solidFill>
                      <a:schemeClr val="tx2"/>
                    </a:solidFill>
                    <a:round/>
                    <a:headEnd/>
                    <a:tailEnd type="triangle" w="med" len="med"/>
                  </a:ln>
                  <a:effectLst/>
                </p:spPr>
                <p:txBody>
                  <a:bodyPr anchor="ctr">
                    <a:spAutoFit/>
                  </a:bodyPr>
                  <a:lstStyle/>
                  <a:p>
                    <a:endParaRPr lang="en-US"/>
                  </a:p>
                </p:txBody>
              </p:sp>
            </p:grpSp>
          </p:grpSp>
          <p:grpSp>
            <p:nvGrpSpPr>
              <p:cNvPr id="7" name="Group 17"/>
              <p:cNvGrpSpPr>
                <a:grpSpLocks/>
              </p:cNvGrpSpPr>
              <p:nvPr/>
            </p:nvGrpSpPr>
            <p:grpSpPr bwMode="auto">
              <a:xfrm rot="-5400000">
                <a:off x="703" y="2228"/>
                <a:ext cx="723" cy="746"/>
                <a:chOff x="673" y="799"/>
                <a:chExt cx="723" cy="991"/>
              </a:xfrm>
            </p:grpSpPr>
            <p:grpSp>
              <p:nvGrpSpPr>
                <p:cNvPr id="8" name="Group 18"/>
                <p:cNvGrpSpPr>
                  <a:grpSpLocks/>
                </p:cNvGrpSpPr>
                <p:nvPr/>
              </p:nvGrpSpPr>
              <p:grpSpPr bwMode="auto">
                <a:xfrm>
                  <a:off x="673" y="799"/>
                  <a:ext cx="0" cy="991"/>
                  <a:chOff x="973" y="1527"/>
                  <a:chExt cx="0" cy="991"/>
                </a:xfrm>
              </p:grpSpPr>
              <p:sp>
                <p:nvSpPr>
                  <p:cNvPr id="2418707" name="Line 19"/>
                  <p:cNvSpPr>
                    <a:spLocks noChangeShapeType="1"/>
                  </p:cNvSpPr>
                  <p:nvPr/>
                </p:nvSpPr>
                <p:spPr bwMode="auto">
                  <a:xfrm>
                    <a:off x="973" y="1527"/>
                    <a:ext cx="0" cy="991"/>
                  </a:xfrm>
                  <a:prstGeom prst="line">
                    <a:avLst/>
                  </a:prstGeom>
                  <a:noFill/>
                  <a:ln w="38100">
                    <a:solidFill>
                      <a:schemeClr val="tx2"/>
                    </a:solidFill>
                    <a:round/>
                    <a:headEnd/>
                    <a:tailEnd/>
                  </a:ln>
                  <a:effectLst/>
                </p:spPr>
                <p:txBody>
                  <a:bodyPr anchor="ctr">
                    <a:spAutoFit/>
                  </a:bodyPr>
                  <a:lstStyle/>
                  <a:p>
                    <a:endParaRPr lang="en-US"/>
                  </a:p>
                </p:txBody>
              </p:sp>
              <p:sp>
                <p:nvSpPr>
                  <p:cNvPr id="2418708" name="Line 20"/>
                  <p:cNvSpPr>
                    <a:spLocks noChangeShapeType="1"/>
                  </p:cNvSpPr>
                  <p:nvPr/>
                </p:nvSpPr>
                <p:spPr bwMode="auto">
                  <a:xfrm>
                    <a:off x="973" y="2001"/>
                    <a:ext cx="0" cy="109"/>
                  </a:xfrm>
                  <a:prstGeom prst="line">
                    <a:avLst/>
                  </a:prstGeom>
                  <a:noFill/>
                  <a:ln w="38100">
                    <a:solidFill>
                      <a:schemeClr val="tx2"/>
                    </a:solidFill>
                    <a:round/>
                    <a:headEnd/>
                    <a:tailEnd type="triangle" w="med" len="med"/>
                  </a:ln>
                  <a:effectLst/>
                </p:spPr>
                <p:txBody>
                  <a:bodyPr anchor="ctr">
                    <a:spAutoFit/>
                  </a:bodyPr>
                  <a:lstStyle/>
                  <a:p>
                    <a:endParaRPr lang="en-US"/>
                  </a:p>
                </p:txBody>
              </p:sp>
            </p:grpSp>
            <p:grpSp>
              <p:nvGrpSpPr>
                <p:cNvPr id="9" name="Group 21"/>
                <p:cNvGrpSpPr>
                  <a:grpSpLocks/>
                </p:cNvGrpSpPr>
                <p:nvPr/>
              </p:nvGrpSpPr>
              <p:grpSpPr bwMode="auto">
                <a:xfrm rot="10800000">
                  <a:off x="1396" y="799"/>
                  <a:ext cx="0" cy="991"/>
                  <a:chOff x="973" y="1527"/>
                  <a:chExt cx="0" cy="991"/>
                </a:xfrm>
              </p:grpSpPr>
              <p:sp>
                <p:nvSpPr>
                  <p:cNvPr id="2418710" name="Line 22"/>
                  <p:cNvSpPr>
                    <a:spLocks noChangeShapeType="1"/>
                  </p:cNvSpPr>
                  <p:nvPr/>
                </p:nvSpPr>
                <p:spPr bwMode="auto">
                  <a:xfrm>
                    <a:off x="973" y="1527"/>
                    <a:ext cx="0" cy="991"/>
                  </a:xfrm>
                  <a:prstGeom prst="line">
                    <a:avLst/>
                  </a:prstGeom>
                  <a:noFill/>
                  <a:ln w="38100">
                    <a:solidFill>
                      <a:schemeClr val="tx2"/>
                    </a:solidFill>
                    <a:round/>
                    <a:headEnd/>
                    <a:tailEnd/>
                  </a:ln>
                  <a:effectLst/>
                </p:spPr>
                <p:txBody>
                  <a:bodyPr anchor="ctr">
                    <a:spAutoFit/>
                  </a:bodyPr>
                  <a:lstStyle/>
                  <a:p>
                    <a:endParaRPr lang="en-US"/>
                  </a:p>
                </p:txBody>
              </p:sp>
              <p:sp>
                <p:nvSpPr>
                  <p:cNvPr id="2418711" name="Line 23"/>
                  <p:cNvSpPr>
                    <a:spLocks noChangeShapeType="1"/>
                  </p:cNvSpPr>
                  <p:nvPr/>
                </p:nvSpPr>
                <p:spPr bwMode="auto">
                  <a:xfrm>
                    <a:off x="973" y="2001"/>
                    <a:ext cx="0" cy="109"/>
                  </a:xfrm>
                  <a:prstGeom prst="line">
                    <a:avLst/>
                  </a:prstGeom>
                  <a:noFill/>
                  <a:ln w="38100">
                    <a:solidFill>
                      <a:schemeClr val="tx2"/>
                    </a:solidFill>
                    <a:round/>
                    <a:headEnd/>
                    <a:tailEnd type="triangle" w="med" len="med"/>
                  </a:ln>
                  <a:effectLst/>
                </p:spPr>
                <p:txBody>
                  <a:bodyPr anchor="ctr">
                    <a:spAutoFit/>
                  </a:bodyPr>
                  <a:lstStyle/>
                  <a:p>
                    <a:endParaRPr lang="en-US"/>
                  </a:p>
                </p:txBody>
              </p:sp>
            </p:grpSp>
          </p:grpSp>
        </p:grpSp>
        <p:grpSp>
          <p:nvGrpSpPr>
            <p:cNvPr id="10" name="Group 24"/>
            <p:cNvGrpSpPr>
              <a:grpSpLocks/>
            </p:cNvGrpSpPr>
            <p:nvPr/>
          </p:nvGrpSpPr>
          <p:grpSpPr bwMode="auto">
            <a:xfrm>
              <a:off x="4391" y="2748"/>
              <a:ext cx="273" cy="330"/>
              <a:chOff x="839" y="1439"/>
              <a:chExt cx="273" cy="330"/>
            </a:xfrm>
          </p:grpSpPr>
          <p:sp>
            <p:nvSpPr>
              <p:cNvPr id="2418713" name="Oval 25"/>
              <p:cNvSpPr>
                <a:spLocks noChangeArrowheads="1"/>
              </p:cNvSpPr>
              <p:nvPr/>
            </p:nvSpPr>
            <p:spPr bwMode="auto">
              <a:xfrm>
                <a:off x="1040" y="1440"/>
                <a:ext cx="72" cy="72"/>
              </a:xfrm>
              <a:prstGeom prst="ellipse">
                <a:avLst/>
              </a:prstGeom>
              <a:solidFill>
                <a:schemeClr val="tx1"/>
              </a:solidFill>
              <a:ln w="9525">
                <a:solidFill>
                  <a:schemeClr val="tx1"/>
                </a:solidFill>
                <a:round/>
                <a:headEnd/>
                <a:tailEnd/>
              </a:ln>
              <a:effectLst/>
            </p:spPr>
            <p:txBody>
              <a:bodyPr wrap="none" anchor="ctr">
                <a:spAutoFit/>
              </a:bodyPr>
              <a:lstStyle/>
              <a:p>
                <a:endParaRPr lang="en-US"/>
              </a:p>
            </p:txBody>
          </p:sp>
          <p:sp>
            <p:nvSpPr>
              <p:cNvPr id="2418714" name="Text Box 26"/>
              <p:cNvSpPr txBox="1">
                <a:spLocks noChangeArrowheads="1"/>
              </p:cNvSpPr>
              <p:nvPr/>
            </p:nvSpPr>
            <p:spPr bwMode="auto">
              <a:xfrm>
                <a:off x="839" y="1439"/>
                <a:ext cx="267" cy="330"/>
              </a:xfrm>
              <a:prstGeom prst="rect">
                <a:avLst/>
              </a:prstGeom>
              <a:noFill/>
              <a:ln w="9525">
                <a:noFill/>
                <a:miter lim="800000"/>
                <a:headEnd/>
                <a:tailEnd/>
              </a:ln>
              <a:effectLst/>
            </p:spPr>
            <p:txBody>
              <a:bodyPr wrap="none">
                <a:spAutoFit/>
              </a:bodyPr>
              <a:lstStyle/>
              <a:p>
                <a:pPr>
                  <a:lnSpc>
                    <a:spcPct val="111000"/>
                  </a:lnSpc>
                </a:pPr>
                <a:r>
                  <a:rPr lang="en-US" b="1"/>
                  <a:t>P</a:t>
                </a:r>
                <a:endParaRPr lang="en-US" sz="2000" b="1"/>
              </a:p>
            </p:txBody>
          </p:sp>
        </p:grpSp>
        <p:sp>
          <p:nvSpPr>
            <p:cNvPr id="2418715" name="Text Box 27"/>
            <p:cNvSpPr txBox="1">
              <a:spLocks noChangeArrowheads="1"/>
            </p:cNvSpPr>
            <p:nvPr/>
          </p:nvSpPr>
          <p:spPr bwMode="auto">
            <a:xfrm>
              <a:off x="3753" y="2232"/>
              <a:ext cx="222" cy="377"/>
            </a:xfrm>
            <a:prstGeom prst="rect">
              <a:avLst/>
            </a:prstGeom>
            <a:noFill/>
            <a:ln w="9525">
              <a:noFill/>
              <a:miter lim="800000"/>
              <a:headEnd/>
              <a:tailEnd/>
            </a:ln>
            <a:effectLst/>
          </p:spPr>
          <p:txBody>
            <a:bodyPr wrap="none">
              <a:spAutoFit/>
            </a:bodyPr>
            <a:lstStyle/>
            <a:p>
              <a:pPr>
                <a:lnSpc>
                  <a:spcPct val="111000"/>
                </a:lnSpc>
              </a:pPr>
              <a:r>
                <a:rPr lang="en-US" sz="2800" b="1" i="1">
                  <a:solidFill>
                    <a:schemeClr val="tx2"/>
                  </a:solidFill>
                  <a:latin typeface="Times New Roman" pitchFamily="18" charset="0"/>
                </a:rPr>
                <a:t>I</a:t>
              </a:r>
              <a:endParaRPr lang="en-US" sz="2000" b="1" i="1">
                <a:solidFill>
                  <a:schemeClr val="tx2"/>
                </a:solidFill>
                <a:latin typeface="Times New Roman" pitchFamily="18" charset="0"/>
              </a:endParaRPr>
            </a:p>
          </p:txBody>
        </p:sp>
      </p:grpSp>
      <p:sp>
        <p:nvSpPr>
          <p:cNvPr id="2418717" name="Rectangle 29"/>
          <p:cNvSpPr>
            <a:spLocks noChangeArrowheads="1"/>
          </p:cNvSpPr>
          <p:nvPr/>
        </p:nvSpPr>
        <p:spPr bwMode="auto">
          <a:xfrm>
            <a:off x="5121275" y="879475"/>
            <a:ext cx="3756025" cy="1924050"/>
          </a:xfrm>
          <a:prstGeom prst="rect">
            <a:avLst/>
          </a:prstGeom>
          <a:noFill/>
          <a:ln w="9525">
            <a:noFill/>
            <a:miter lim="800000"/>
            <a:headEnd/>
            <a:tailEnd/>
          </a:ln>
          <a:effectLst/>
        </p:spPr>
        <p:txBody>
          <a:bodyPr lIns="92075" tIns="46038" rIns="92075" bIns="46038">
            <a:spAutoFit/>
          </a:bodyPr>
          <a:lstStyle/>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1)   left</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2)   right</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3)   zero</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4)  into the page</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5)  out of the page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5618" name="AutoShape 2"/>
          <p:cNvSpPr>
            <a:spLocks noChangeArrowheads="1"/>
          </p:cNvSpPr>
          <p:nvPr/>
        </p:nvSpPr>
        <p:spPr bwMode="auto">
          <a:xfrm>
            <a:off x="415925" y="3032125"/>
            <a:ext cx="4322763" cy="3079750"/>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775619" name="Rectangle 3"/>
          <p:cNvSpPr>
            <a:spLocks noChangeArrowheads="1"/>
          </p:cNvSpPr>
          <p:nvPr/>
        </p:nvSpPr>
        <p:spPr bwMode="auto">
          <a:xfrm>
            <a:off x="368300" y="3184525"/>
            <a:ext cx="4338638" cy="2647950"/>
          </a:xfrm>
          <a:prstGeom prst="rect">
            <a:avLst/>
          </a:prstGeom>
          <a:noFill/>
          <a:ln w="9525">
            <a:noFill/>
            <a:miter lim="800000"/>
            <a:headEnd/>
            <a:tailEnd/>
          </a:ln>
          <a:effectLst/>
        </p:spPr>
        <p:txBody>
          <a:bodyPr lIns="92075" tIns="46038" rIns="92075" bIns="46038">
            <a:spAutoFit/>
          </a:bodyPr>
          <a:lstStyle/>
          <a:p>
            <a:pPr marL="285750" indent="-285750">
              <a:lnSpc>
                <a:spcPct val="120000"/>
              </a:lnSpc>
              <a:spcBef>
                <a:spcPct val="50000"/>
              </a:spcBef>
            </a:pPr>
            <a:r>
              <a:rPr lang="en-US" sz="2000" b="1">
                <a:solidFill>
                  <a:schemeClr val="bg2"/>
                </a:solidFill>
              </a:rPr>
              <a:t>	Using the right-hand rule, we see that the magnetic force must point </a:t>
            </a:r>
            <a:r>
              <a:rPr lang="en-US" sz="2000" b="1">
                <a:solidFill>
                  <a:srgbClr val="FF0000"/>
                </a:solidFill>
                <a:effectLst>
                  <a:outerShdw blurRad="38100" dist="38100" dir="2700000" algn="tl">
                    <a:srgbClr val="000000"/>
                  </a:outerShdw>
                </a:effectLst>
              </a:rPr>
              <a:t>out of the page</a:t>
            </a:r>
            <a:r>
              <a:rPr lang="en-US" sz="2000" b="1">
                <a:solidFill>
                  <a:schemeClr val="bg2"/>
                </a:solidFill>
              </a:rPr>
              <a:t>. Since </a:t>
            </a:r>
            <a:r>
              <a:rPr lang="en-US" sz="2000" b="1" i="1">
                <a:solidFill>
                  <a:schemeClr val="bg2"/>
                </a:solidFill>
              </a:rPr>
              <a:t>F</a:t>
            </a:r>
            <a:r>
              <a:rPr lang="en-US" sz="2000" b="1">
                <a:solidFill>
                  <a:schemeClr val="bg2"/>
                </a:solidFill>
              </a:rPr>
              <a:t> must be perpendicular to both </a:t>
            </a:r>
            <a:r>
              <a:rPr lang="en-US" sz="2000" b="1" i="1">
                <a:solidFill>
                  <a:schemeClr val="bg2"/>
                </a:solidFill>
              </a:rPr>
              <a:t>I</a:t>
            </a:r>
            <a:r>
              <a:rPr lang="en-US" sz="2000" b="1">
                <a:solidFill>
                  <a:schemeClr val="bg2"/>
                </a:solidFill>
              </a:rPr>
              <a:t> and </a:t>
            </a:r>
            <a:r>
              <a:rPr lang="en-US" sz="2000" b="1" i="1">
                <a:solidFill>
                  <a:schemeClr val="bg2"/>
                </a:solidFill>
              </a:rPr>
              <a:t>B</a:t>
            </a:r>
            <a:r>
              <a:rPr lang="en-US" sz="2000" b="1">
                <a:solidFill>
                  <a:schemeClr val="bg2"/>
                </a:solidFill>
              </a:rPr>
              <a:t>, you should realize that </a:t>
            </a:r>
            <a:r>
              <a:rPr lang="en-US" sz="2000" b="1" i="1">
                <a:solidFill>
                  <a:srgbClr val="0000FF"/>
                </a:solidFill>
                <a:effectLst>
                  <a:outerShdw blurRad="38100" dist="38100" dir="2700000" algn="tl">
                    <a:srgbClr val="000000"/>
                  </a:outerShdw>
                </a:effectLst>
              </a:rPr>
              <a:t>F</a:t>
            </a:r>
            <a:r>
              <a:rPr lang="en-US" sz="2000" b="1">
                <a:solidFill>
                  <a:srgbClr val="0000FF"/>
                </a:solidFill>
                <a:effectLst>
                  <a:outerShdw blurRad="38100" dist="38100" dir="2700000" algn="tl">
                    <a:srgbClr val="000000"/>
                  </a:outerShdw>
                </a:effectLst>
              </a:rPr>
              <a:t> cannot be in the plane of the page at all</a:t>
            </a:r>
            <a:r>
              <a:rPr lang="en-US" sz="2000" b="1">
                <a:solidFill>
                  <a:schemeClr val="bg2"/>
                </a:solidFill>
              </a:rPr>
              <a:t>.</a:t>
            </a:r>
            <a:r>
              <a:rPr lang="en-US" sz="2000"/>
              <a:t> </a:t>
            </a:r>
          </a:p>
        </p:txBody>
      </p:sp>
      <p:sp>
        <p:nvSpPr>
          <p:cNvPr id="1775621" name="Rectangle 5"/>
          <p:cNvSpPr>
            <a:spLocks noGrp="1" noChangeArrowheads="1"/>
          </p:cNvSpPr>
          <p:nvPr>
            <p:ph type="title"/>
          </p:nvPr>
        </p:nvSpPr>
        <p:spPr>
          <a:xfrm>
            <a:off x="660400" y="0"/>
            <a:ext cx="8050213" cy="838200"/>
          </a:xfrm>
          <a:noFill/>
          <a:ln/>
        </p:spPr>
        <p:txBody>
          <a:bodyPr>
            <a:normAutofit/>
          </a:bodyPr>
          <a:lstStyle/>
          <a:p>
            <a:pPr>
              <a:lnSpc>
                <a:spcPct val="90000"/>
              </a:lnSpc>
            </a:pPr>
            <a:r>
              <a:rPr lang="en-US" sz="2800" i="1" dirty="0"/>
              <a:t>Question 223.41.1</a:t>
            </a:r>
            <a:endParaRPr lang="en-US" sz="2800" dirty="0">
              <a:solidFill>
                <a:schemeClr val="accent2"/>
              </a:solidFill>
            </a:endParaRPr>
          </a:p>
        </p:txBody>
      </p:sp>
      <p:sp>
        <p:nvSpPr>
          <p:cNvPr id="1775623" name="Rectangle 7"/>
          <p:cNvSpPr>
            <a:spLocks noGrp="1" noChangeArrowheads="1"/>
          </p:cNvSpPr>
          <p:nvPr>
            <p:ph idx="1"/>
          </p:nvPr>
        </p:nvSpPr>
        <p:spPr>
          <a:xfrm>
            <a:off x="244475" y="782638"/>
            <a:ext cx="4733925" cy="1770062"/>
          </a:xfrm>
          <a:noFill/>
          <a:ln/>
        </p:spPr>
        <p:txBody>
          <a:bodyPr/>
          <a:lstStyle/>
          <a:p>
            <a:pPr marL="401638" indent="-401638">
              <a:lnSpc>
                <a:spcPct val="140000"/>
              </a:lnSpc>
              <a:buNone/>
            </a:pPr>
            <a:r>
              <a:rPr lang="en-US" sz="1800" b="1" dirty="0">
                <a:effectLst>
                  <a:outerShdw blurRad="38100" dist="38100" dir="2700000" algn="tl">
                    <a:srgbClr val="000000"/>
                  </a:outerShdw>
                </a:effectLst>
              </a:rPr>
              <a:t>	A horizontal wire carries a current and is in a vertical magnetic field.  What is the direction of the force on the wire? </a:t>
            </a:r>
          </a:p>
        </p:txBody>
      </p:sp>
      <p:sp>
        <p:nvSpPr>
          <p:cNvPr id="1775622" name="Oval 6"/>
          <p:cNvSpPr>
            <a:spLocks noChangeArrowheads="1"/>
          </p:cNvSpPr>
          <p:nvPr/>
        </p:nvSpPr>
        <p:spPr bwMode="auto">
          <a:xfrm>
            <a:off x="5614988" y="2244725"/>
            <a:ext cx="3079750" cy="509588"/>
          </a:xfrm>
          <a:prstGeom prst="ellipse">
            <a:avLst/>
          </a:prstGeom>
          <a:noFill/>
          <a:ln w="38100">
            <a:solidFill>
              <a:schemeClr val="accent1"/>
            </a:solidFill>
            <a:round/>
            <a:headEnd/>
            <a:tailEnd/>
          </a:ln>
          <a:effectLst/>
        </p:spPr>
        <p:txBody>
          <a:bodyPr anchor="ctr">
            <a:spAutoFit/>
          </a:bodyPr>
          <a:lstStyle/>
          <a:p>
            <a:endParaRPr lang="en-US"/>
          </a:p>
        </p:txBody>
      </p:sp>
      <p:sp>
        <p:nvSpPr>
          <p:cNvPr id="1775624" name="Rectangle 8"/>
          <p:cNvSpPr>
            <a:spLocks noChangeArrowheads="1"/>
          </p:cNvSpPr>
          <p:nvPr/>
        </p:nvSpPr>
        <p:spPr bwMode="auto">
          <a:xfrm>
            <a:off x="5886450" y="747713"/>
            <a:ext cx="2987675" cy="1924050"/>
          </a:xfrm>
          <a:prstGeom prst="rect">
            <a:avLst/>
          </a:prstGeom>
          <a:noFill/>
          <a:ln w="9525">
            <a:noFill/>
            <a:miter lim="800000"/>
            <a:headEnd/>
            <a:tailEnd/>
          </a:ln>
          <a:effectLst/>
        </p:spPr>
        <p:txBody>
          <a:bodyPr lIns="92075" tIns="46038" rIns="92075" bIns="46038">
            <a:spAutoFit/>
          </a:bodyPr>
          <a:lstStyle/>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1)   left</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2)   right</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3)   zero</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4)   into the page</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5)   out of the page</a:t>
            </a:r>
          </a:p>
        </p:txBody>
      </p:sp>
      <p:grpSp>
        <p:nvGrpSpPr>
          <p:cNvPr id="2" name="Group 9"/>
          <p:cNvGrpSpPr>
            <a:grpSpLocks/>
          </p:cNvGrpSpPr>
          <p:nvPr/>
        </p:nvGrpSpPr>
        <p:grpSpPr bwMode="auto">
          <a:xfrm>
            <a:off x="5192713" y="3194050"/>
            <a:ext cx="3276600" cy="2257425"/>
            <a:chOff x="3271" y="2012"/>
            <a:chExt cx="2064" cy="1422"/>
          </a:xfrm>
        </p:grpSpPr>
        <p:sp>
          <p:nvSpPr>
            <p:cNvPr id="1775626" name="Line 10"/>
            <p:cNvSpPr>
              <a:spLocks noChangeShapeType="1"/>
            </p:cNvSpPr>
            <p:nvPr/>
          </p:nvSpPr>
          <p:spPr bwMode="auto">
            <a:xfrm rot="10800000">
              <a:off x="3271"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5627" name="Text Box 11"/>
            <p:cNvSpPr txBox="1">
              <a:spLocks noChangeArrowheads="1"/>
            </p:cNvSpPr>
            <p:nvPr/>
          </p:nvSpPr>
          <p:spPr bwMode="auto">
            <a:xfrm>
              <a:off x="5047" y="3059"/>
              <a:ext cx="255" cy="313"/>
            </a:xfrm>
            <a:prstGeom prst="rect">
              <a:avLst/>
            </a:prstGeom>
            <a:solidFill>
              <a:schemeClr val="bg1"/>
            </a:solidFill>
            <a:ln w="9525">
              <a:noFill/>
              <a:miter lim="800000"/>
              <a:headEnd/>
              <a:tailEnd/>
            </a:ln>
            <a:effectLst/>
          </p:spPr>
          <p:txBody>
            <a:bodyPr wrap="none">
              <a:spAutoFit/>
            </a:bodyPr>
            <a:lstStyle/>
            <a:p>
              <a:pPr>
                <a:lnSpc>
                  <a:spcPct val="111000"/>
                </a:lnSpc>
              </a:pPr>
              <a:r>
                <a:rPr lang="en-US" b="1" i="1">
                  <a:solidFill>
                    <a:schemeClr val="accent2"/>
                  </a:solidFill>
                </a:rPr>
                <a:t>B</a:t>
              </a:r>
              <a:endParaRPr lang="en-US" sz="2000" b="1" i="1"/>
            </a:p>
          </p:txBody>
        </p:sp>
        <p:sp>
          <p:nvSpPr>
            <p:cNvPr id="1775628" name="Line 12"/>
            <p:cNvSpPr>
              <a:spLocks noChangeShapeType="1"/>
            </p:cNvSpPr>
            <p:nvPr/>
          </p:nvSpPr>
          <p:spPr bwMode="auto">
            <a:xfrm rot="10800000">
              <a:off x="3703"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5629" name="Line 13"/>
            <p:cNvSpPr>
              <a:spLocks noChangeShapeType="1"/>
            </p:cNvSpPr>
            <p:nvPr/>
          </p:nvSpPr>
          <p:spPr bwMode="auto">
            <a:xfrm rot="10800000">
              <a:off x="4135"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5630" name="Line 14"/>
            <p:cNvSpPr>
              <a:spLocks noChangeShapeType="1"/>
            </p:cNvSpPr>
            <p:nvPr/>
          </p:nvSpPr>
          <p:spPr bwMode="auto">
            <a:xfrm rot="10800000">
              <a:off x="4567"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5631" name="Line 15"/>
            <p:cNvSpPr>
              <a:spLocks noChangeShapeType="1"/>
            </p:cNvSpPr>
            <p:nvPr/>
          </p:nvSpPr>
          <p:spPr bwMode="auto">
            <a:xfrm rot="10800000">
              <a:off x="4951"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5632" name="Line 16"/>
            <p:cNvSpPr>
              <a:spLocks noChangeShapeType="1"/>
            </p:cNvSpPr>
            <p:nvPr/>
          </p:nvSpPr>
          <p:spPr bwMode="auto">
            <a:xfrm rot="10800000">
              <a:off x="5335"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grpSp>
          <p:nvGrpSpPr>
            <p:cNvPr id="3" name="Group 17"/>
            <p:cNvGrpSpPr>
              <a:grpSpLocks/>
            </p:cNvGrpSpPr>
            <p:nvPr/>
          </p:nvGrpSpPr>
          <p:grpSpPr bwMode="auto">
            <a:xfrm rot="5400000">
              <a:off x="4309" y="1786"/>
              <a:ext cx="0" cy="1968"/>
              <a:chOff x="2832" y="1872"/>
              <a:chExt cx="0" cy="1968"/>
            </a:xfrm>
          </p:grpSpPr>
          <p:sp>
            <p:nvSpPr>
              <p:cNvPr id="1775634" name="Line 18"/>
              <p:cNvSpPr>
                <a:spLocks noChangeShapeType="1"/>
              </p:cNvSpPr>
              <p:nvPr/>
            </p:nvSpPr>
            <p:spPr bwMode="auto">
              <a:xfrm flipV="1">
                <a:off x="2832" y="3120"/>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5635" name="Line 19"/>
              <p:cNvSpPr>
                <a:spLocks noChangeShapeType="1"/>
              </p:cNvSpPr>
              <p:nvPr/>
            </p:nvSpPr>
            <p:spPr bwMode="auto">
              <a:xfrm flipV="1">
                <a:off x="2832" y="2448"/>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5636" name="Line 20"/>
              <p:cNvSpPr>
                <a:spLocks noChangeShapeType="1"/>
              </p:cNvSpPr>
              <p:nvPr/>
            </p:nvSpPr>
            <p:spPr bwMode="auto">
              <a:xfrm flipV="1">
                <a:off x="2832" y="3456"/>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5637" name="Line 21"/>
              <p:cNvSpPr>
                <a:spLocks noChangeShapeType="1"/>
              </p:cNvSpPr>
              <p:nvPr/>
            </p:nvSpPr>
            <p:spPr bwMode="auto">
              <a:xfrm flipV="1">
                <a:off x="2832" y="2784"/>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5638" name="Line 22"/>
              <p:cNvSpPr>
                <a:spLocks noChangeShapeType="1"/>
              </p:cNvSpPr>
              <p:nvPr/>
            </p:nvSpPr>
            <p:spPr bwMode="auto">
              <a:xfrm flipV="1">
                <a:off x="2832" y="2112"/>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5639" name="Line 23"/>
              <p:cNvSpPr>
                <a:spLocks noChangeShapeType="1"/>
              </p:cNvSpPr>
              <p:nvPr/>
            </p:nvSpPr>
            <p:spPr bwMode="auto">
              <a:xfrm flipV="1">
                <a:off x="2832" y="1872"/>
                <a:ext cx="0" cy="384"/>
              </a:xfrm>
              <a:prstGeom prst="line">
                <a:avLst/>
              </a:prstGeom>
              <a:noFill/>
              <a:ln w="57150">
                <a:solidFill>
                  <a:schemeClr val="tx2"/>
                </a:solidFill>
                <a:round/>
                <a:headEnd/>
                <a:tailEnd/>
              </a:ln>
              <a:effectLst/>
            </p:spPr>
            <p:txBody>
              <a:bodyPr wrap="none" anchor="ctr"/>
              <a:lstStyle/>
              <a:p>
                <a:endParaRPr lang="en-US"/>
              </a:p>
            </p:txBody>
          </p:sp>
        </p:grpSp>
        <p:sp>
          <p:nvSpPr>
            <p:cNvPr id="1775640" name="Text Box 24"/>
            <p:cNvSpPr txBox="1">
              <a:spLocks noChangeArrowheads="1"/>
            </p:cNvSpPr>
            <p:nvPr/>
          </p:nvSpPr>
          <p:spPr bwMode="auto">
            <a:xfrm>
              <a:off x="4264" y="2416"/>
              <a:ext cx="191" cy="313"/>
            </a:xfrm>
            <a:prstGeom prst="rect">
              <a:avLst/>
            </a:prstGeom>
            <a:solidFill>
              <a:schemeClr val="bg1"/>
            </a:solidFill>
            <a:ln w="9525">
              <a:noFill/>
              <a:miter lim="800000"/>
              <a:headEnd/>
              <a:tailEnd/>
            </a:ln>
            <a:effectLst/>
          </p:spPr>
          <p:txBody>
            <a:bodyPr wrap="none">
              <a:spAutoFit/>
            </a:bodyPr>
            <a:lstStyle/>
            <a:p>
              <a:pPr>
                <a:lnSpc>
                  <a:spcPct val="111000"/>
                </a:lnSpc>
              </a:pPr>
              <a:r>
                <a:rPr lang="en-US" b="1" i="1" dirty="0">
                  <a:solidFill>
                    <a:schemeClr val="hlink"/>
                  </a:solidFill>
                  <a:latin typeface="Times New Roman" pitchFamily="18" charset="0"/>
                </a:rPr>
                <a:t>I</a:t>
              </a:r>
              <a:endParaRPr lang="en-US" sz="2000" b="1" i="1" dirty="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8147" name="Rectangle 3"/>
          <p:cNvSpPr>
            <a:spLocks noGrp="1" noChangeArrowheads="1"/>
          </p:cNvSpPr>
          <p:nvPr>
            <p:ph type="title"/>
          </p:nvPr>
        </p:nvSpPr>
        <p:spPr>
          <a:xfrm>
            <a:off x="660400" y="0"/>
            <a:ext cx="8050213" cy="838200"/>
          </a:xfrm>
          <a:noFill/>
          <a:ln/>
        </p:spPr>
        <p:txBody>
          <a:bodyPr/>
          <a:lstStyle/>
          <a:p>
            <a:pPr>
              <a:lnSpc>
                <a:spcPct val="90000"/>
              </a:lnSpc>
            </a:pPr>
            <a:r>
              <a:rPr lang="en-US" sz="2800" i="1"/>
              <a:t>ConcepTest 20.9a   </a:t>
            </a:r>
            <a:r>
              <a:rPr lang="en-US" sz="2800">
                <a:solidFill>
                  <a:schemeClr val="accent2"/>
                </a:solidFill>
              </a:rPr>
              <a:t>Field and Force I</a:t>
            </a:r>
          </a:p>
        </p:txBody>
      </p:sp>
      <p:sp>
        <p:nvSpPr>
          <p:cNvPr id="1798166" name="Rectangle 22"/>
          <p:cNvSpPr>
            <a:spLocks noGrp="1" noChangeArrowheads="1"/>
          </p:cNvSpPr>
          <p:nvPr>
            <p:ph idx="1"/>
          </p:nvPr>
        </p:nvSpPr>
        <p:spPr>
          <a:xfrm>
            <a:off x="0" y="679450"/>
            <a:ext cx="4725988" cy="1757363"/>
          </a:xfrm>
          <a:noFill/>
          <a:ln/>
        </p:spPr>
        <p:txBody>
          <a:bodyPr>
            <a:normAutofit fontScale="77500" lnSpcReduction="20000"/>
          </a:bodyPr>
          <a:lstStyle/>
          <a:p>
            <a:pPr marL="401638" indent="-401638">
              <a:lnSpc>
                <a:spcPct val="130000"/>
              </a:lnSpc>
              <a:buFont typeface="Monotype Sorts" pitchFamily="2" charset="2"/>
              <a:buNone/>
            </a:pPr>
            <a:r>
              <a:rPr lang="en-US" b="1">
                <a:effectLst>
                  <a:outerShdw blurRad="38100" dist="38100" dir="2700000" algn="tl">
                    <a:srgbClr val="000000"/>
                  </a:outerShdw>
                </a:effectLst>
              </a:rPr>
              <a:t>	A positive charge moves parallel to a wire.  If a current is suddenly turned on, which direction will the force act?</a:t>
            </a:r>
            <a:r>
              <a:rPr lang="en-US" sz="2200" b="1">
                <a:effectLst>
                  <a:outerShdw blurRad="38100" dist="38100" dir="2700000" algn="tl">
                    <a:srgbClr val="000000"/>
                  </a:outerShdw>
                </a:effectLst>
              </a:rPr>
              <a:t> </a:t>
            </a:r>
          </a:p>
        </p:txBody>
      </p:sp>
      <p:grpSp>
        <p:nvGrpSpPr>
          <p:cNvPr id="2" name="Group 4"/>
          <p:cNvGrpSpPr>
            <a:grpSpLocks/>
          </p:cNvGrpSpPr>
          <p:nvPr/>
        </p:nvGrpSpPr>
        <p:grpSpPr bwMode="auto">
          <a:xfrm>
            <a:off x="3076575" y="2960688"/>
            <a:ext cx="2952750" cy="3600450"/>
            <a:chOff x="3230" y="1903"/>
            <a:chExt cx="1860" cy="2268"/>
          </a:xfrm>
        </p:grpSpPr>
        <p:grpSp>
          <p:nvGrpSpPr>
            <p:cNvPr id="3" name="Group 5"/>
            <p:cNvGrpSpPr>
              <a:grpSpLocks/>
            </p:cNvGrpSpPr>
            <p:nvPr/>
          </p:nvGrpSpPr>
          <p:grpSpPr bwMode="auto">
            <a:xfrm>
              <a:off x="3230" y="2782"/>
              <a:ext cx="1065" cy="1389"/>
              <a:chOff x="2200" y="2740"/>
              <a:chExt cx="1065" cy="1389"/>
            </a:xfrm>
          </p:grpSpPr>
          <p:grpSp>
            <p:nvGrpSpPr>
              <p:cNvPr id="4" name="Group 6"/>
              <p:cNvGrpSpPr>
                <a:grpSpLocks/>
              </p:cNvGrpSpPr>
              <p:nvPr/>
            </p:nvGrpSpPr>
            <p:grpSpPr bwMode="auto">
              <a:xfrm>
                <a:off x="2200" y="2843"/>
                <a:ext cx="1065" cy="1175"/>
                <a:chOff x="2122" y="2521"/>
                <a:chExt cx="1418" cy="1567"/>
              </a:xfrm>
            </p:grpSpPr>
            <p:sp>
              <p:nvSpPr>
                <p:cNvPr id="1798151" name="Line 7"/>
                <p:cNvSpPr>
                  <a:spLocks noChangeShapeType="1"/>
                </p:cNvSpPr>
                <p:nvPr/>
              </p:nvSpPr>
              <p:spPr bwMode="auto">
                <a:xfrm flipH="1">
                  <a:off x="2122" y="3488"/>
                  <a:ext cx="456" cy="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798152" name="Line 8"/>
                <p:cNvSpPr>
                  <a:spLocks noChangeShapeType="1"/>
                </p:cNvSpPr>
                <p:nvPr/>
              </p:nvSpPr>
              <p:spPr bwMode="auto">
                <a:xfrm>
                  <a:off x="2574" y="3496"/>
                  <a:ext cx="96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798153" name="Line 9"/>
                <p:cNvSpPr>
                  <a:spLocks noChangeShapeType="1"/>
                </p:cNvSpPr>
                <p:nvPr/>
              </p:nvSpPr>
              <p:spPr bwMode="auto">
                <a:xfrm rot="-5400000">
                  <a:off x="2097" y="3004"/>
                  <a:ext cx="966" cy="0"/>
                </a:xfrm>
                <a:prstGeom prst="line">
                  <a:avLst/>
                </a:prstGeom>
                <a:noFill/>
                <a:ln w="38100">
                  <a:solidFill>
                    <a:schemeClr val="tx1"/>
                  </a:solidFill>
                  <a:round/>
                  <a:headEnd/>
                  <a:tailEnd type="triangle" w="med" len="med"/>
                </a:ln>
                <a:effectLst/>
              </p:spPr>
              <p:txBody>
                <a:bodyPr wrap="none" anchor="ctr"/>
                <a:lstStyle/>
                <a:p>
                  <a:endParaRPr lang="en-US"/>
                </a:p>
              </p:txBody>
            </p:sp>
          </p:grpSp>
          <p:sp>
            <p:nvSpPr>
              <p:cNvPr id="1798154" name="Line 10"/>
              <p:cNvSpPr>
                <a:spLocks noChangeShapeType="1"/>
              </p:cNvSpPr>
              <p:nvPr/>
            </p:nvSpPr>
            <p:spPr bwMode="auto">
              <a:xfrm>
                <a:off x="2490" y="3651"/>
                <a:ext cx="114" cy="0"/>
              </a:xfrm>
              <a:prstGeom prst="line">
                <a:avLst/>
              </a:prstGeom>
              <a:noFill/>
              <a:ln w="38100">
                <a:solidFill>
                  <a:schemeClr val="tx1"/>
                </a:solidFill>
                <a:round/>
                <a:headEnd/>
                <a:tailEnd/>
              </a:ln>
              <a:effectLst/>
            </p:spPr>
            <p:txBody>
              <a:bodyPr wrap="none" anchor="ctr"/>
              <a:lstStyle/>
              <a:p>
                <a:endParaRPr lang="en-US"/>
              </a:p>
            </p:txBody>
          </p:sp>
          <p:sp>
            <p:nvSpPr>
              <p:cNvPr id="1798155" name="Line 11"/>
              <p:cNvSpPr>
                <a:spLocks noChangeShapeType="1"/>
              </p:cNvSpPr>
              <p:nvPr/>
            </p:nvSpPr>
            <p:spPr bwMode="auto">
              <a:xfrm flipV="1">
                <a:off x="2604" y="3570"/>
                <a:ext cx="60" cy="81"/>
              </a:xfrm>
              <a:prstGeom prst="line">
                <a:avLst/>
              </a:prstGeom>
              <a:noFill/>
              <a:ln w="38100">
                <a:solidFill>
                  <a:schemeClr val="tx1"/>
                </a:solidFill>
                <a:round/>
                <a:headEnd/>
                <a:tailEnd/>
              </a:ln>
              <a:effectLst/>
            </p:spPr>
            <p:txBody>
              <a:bodyPr wrap="none" anchor="ctr"/>
              <a:lstStyle/>
              <a:p>
                <a:endParaRPr lang="en-US"/>
              </a:p>
            </p:txBody>
          </p:sp>
          <p:sp>
            <p:nvSpPr>
              <p:cNvPr id="1798156" name="Line 12"/>
              <p:cNvSpPr>
                <a:spLocks noChangeShapeType="1"/>
              </p:cNvSpPr>
              <p:nvPr/>
            </p:nvSpPr>
            <p:spPr bwMode="auto">
              <a:xfrm>
                <a:off x="2547" y="3471"/>
                <a:ext cx="114" cy="0"/>
              </a:xfrm>
              <a:prstGeom prst="line">
                <a:avLst/>
              </a:prstGeom>
              <a:noFill/>
              <a:ln w="38100">
                <a:solidFill>
                  <a:schemeClr val="tx1"/>
                </a:solidFill>
                <a:round/>
                <a:headEnd/>
                <a:tailEnd/>
              </a:ln>
              <a:effectLst/>
            </p:spPr>
            <p:txBody>
              <a:bodyPr wrap="none" anchor="ctr"/>
              <a:lstStyle/>
              <a:p>
                <a:endParaRPr lang="en-US"/>
              </a:p>
            </p:txBody>
          </p:sp>
          <p:sp>
            <p:nvSpPr>
              <p:cNvPr id="1798157" name="Line 13"/>
              <p:cNvSpPr>
                <a:spLocks noChangeShapeType="1"/>
              </p:cNvSpPr>
              <p:nvPr/>
            </p:nvSpPr>
            <p:spPr bwMode="auto">
              <a:xfrm rot="5400000">
                <a:off x="2598" y="3516"/>
                <a:ext cx="114" cy="0"/>
              </a:xfrm>
              <a:prstGeom prst="line">
                <a:avLst/>
              </a:prstGeom>
              <a:noFill/>
              <a:ln w="38100">
                <a:solidFill>
                  <a:schemeClr val="tx1"/>
                </a:solidFill>
                <a:round/>
                <a:headEnd/>
                <a:tailEnd/>
              </a:ln>
              <a:effectLst/>
            </p:spPr>
            <p:txBody>
              <a:bodyPr wrap="none" anchor="ctr"/>
              <a:lstStyle/>
              <a:p>
                <a:endParaRPr lang="en-US"/>
              </a:p>
            </p:txBody>
          </p:sp>
          <p:sp>
            <p:nvSpPr>
              <p:cNvPr id="1798158" name="Text Box 14"/>
              <p:cNvSpPr txBox="1">
                <a:spLocks noChangeArrowheads="1"/>
              </p:cNvSpPr>
              <p:nvPr/>
            </p:nvSpPr>
            <p:spPr bwMode="auto">
              <a:xfrm>
                <a:off x="2276" y="3816"/>
                <a:ext cx="212" cy="313"/>
              </a:xfrm>
              <a:prstGeom prst="rect">
                <a:avLst/>
              </a:prstGeom>
              <a:noFill/>
              <a:ln w="38100">
                <a:noFill/>
                <a:miter lim="800000"/>
                <a:headEnd/>
                <a:tailEnd/>
              </a:ln>
              <a:effectLst/>
            </p:spPr>
            <p:txBody>
              <a:bodyPr wrap="none" anchor="ctr">
                <a:spAutoFit/>
              </a:bodyPr>
              <a:lstStyle/>
              <a:p>
                <a:pPr algn="ctr">
                  <a:lnSpc>
                    <a:spcPct val="111000"/>
                  </a:lnSpc>
                </a:pPr>
                <a:r>
                  <a:rPr lang="en-US" b="1" i="1"/>
                  <a:t>z</a:t>
                </a:r>
                <a:endParaRPr lang="en-US" sz="2000" b="1" i="1"/>
              </a:p>
            </p:txBody>
          </p:sp>
          <p:sp>
            <p:nvSpPr>
              <p:cNvPr id="1798159" name="Text Box 15"/>
              <p:cNvSpPr txBox="1">
                <a:spLocks noChangeArrowheads="1"/>
              </p:cNvSpPr>
              <p:nvPr/>
            </p:nvSpPr>
            <p:spPr bwMode="auto">
              <a:xfrm>
                <a:off x="2284" y="2740"/>
                <a:ext cx="223" cy="313"/>
              </a:xfrm>
              <a:prstGeom prst="rect">
                <a:avLst/>
              </a:prstGeom>
              <a:noFill/>
              <a:ln w="38100">
                <a:noFill/>
                <a:miter lim="800000"/>
                <a:headEnd/>
                <a:tailEnd/>
              </a:ln>
              <a:effectLst/>
            </p:spPr>
            <p:txBody>
              <a:bodyPr wrap="none" anchor="ctr">
                <a:spAutoFit/>
              </a:bodyPr>
              <a:lstStyle/>
              <a:p>
                <a:pPr algn="ctr">
                  <a:lnSpc>
                    <a:spcPct val="111000"/>
                  </a:lnSpc>
                </a:pPr>
                <a:r>
                  <a:rPr lang="en-US" b="1" i="1"/>
                  <a:t>y</a:t>
                </a:r>
                <a:endParaRPr lang="en-US" sz="2000" b="1" i="1"/>
              </a:p>
            </p:txBody>
          </p:sp>
          <p:sp>
            <p:nvSpPr>
              <p:cNvPr id="1798160" name="Text Box 16"/>
              <p:cNvSpPr txBox="1">
                <a:spLocks noChangeArrowheads="1"/>
              </p:cNvSpPr>
              <p:nvPr/>
            </p:nvSpPr>
            <p:spPr bwMode="auto">
              <a:xfrm>
                <a:off x="3031" y="3550"/>
                <a:ext cx="223" cy="313"/>
              </a:xfrm>
              <a:prstGeom prst="rect">
                <a:avLst/>
              </a:prstGeom>
              <a:noFill/>
              <a:ln w="38100">
                <a:noFill/>
                <a:miter lim="800000"/>
                <a:headEnd/>
                <a:tailEnd/>
              </a:ln>
              <a:effectLst/>
            </p:spPr>
            <p:txBody>
              <a:bodyPr wrap="none" anchor="ctr">
                <a:spAutoFit/>
              </a:bodyPr>
              <a:lstStyle/>
              <a:p>
                <a:pPr algn="ctr">
                  <a:lnSpc>
                    <a:spcPct val="111000"/>
                  </a:lnSpc>
                </a:pPr>
                <a:r>
                  <a:rPr lang="en-US" b="1" i="1"/>
                  <a:t>x</a:t>
                </a:r>
                <a:endParaRPr lang="en-US" sz="2000" b="1" i="1"/>
              </a:p>
            </p:txBody>
          </p:sp>
        </p:grpSp>
        <p:sp>
          <p:nvSpPr>
            <p:cNvPr id="1798161" name="Text Box 17"/>
            <p:cNvSpPr txBox="1">
              <a:spLocks noChangeArrowheads="1"/>
            </p:cNvSpPr>
            <p:nvPr/>
          </p:nvSpPr>
          <p:spPr bwMode="auto">
            <a:xfrm>
              <a:off x="4899" y="2951"/>
              <a:ext cx="191" cy="313"/>
            </a:xfrm>
            <a:prstGeom prst="rect">
              <a:avLst/>
            </a:prstGeom>
            <a:solidFill>
              <a:schemeClr val="bg1"/>
            </a:solidFill>
            <a:ln w="9525">
              <a:noFill/>
              <a:miter lim="800000"/>
              <a:headEnd/>
              <a:tailEnd/>
            </a:ln>
            <a:effectLst/>
          </p:spPr>
          <p:txBody>
            <a:bodyPr wrap="none">
              <a:spAutoFit/>
            </a:bodyPr>
            <a:lstStyle/>
            <a:p>
              <a:pPr>
                <a:lnSpc>
                  <a:spcPct val="111000"/>
                </a:lnSpc>
              </a:pPr>
              <a:r>
                <a:rPr lang="en-US" b="1" i="1" dirty="0">
                  <a:solidFill>
                    <a:schemeClr val="accent2"/>
                  </a:solidFill>
                  <a:latin typeface="Times New Roman" pitchFamily="18" charset="0"/>
                </a:rPr>
                <a:t>I</a:t>
              </a:r>
              <a:endParaRPr lang="en-US" sz="2000" b="1" i="1" dirty="0"/>
            </a:p>
          </p:txBody>
        </p:sp>
        <p:sp>
          <p:nvSpPr>
            <p:cNvPr id="1798162" name="Line 18"/>
            <p:cNvSpPr>
              <a:spLocks noChangeShapeType="1"/>
            </p:cNvSpPr>
            <p:nvPr/>
          </p:nvSpPr>
          <p:spPr bwMode="auto">
            <a:xfrm rot="10800000">
              <a:off x="4803" y="1903"/>
              <a:ext cx="0" cy="1422"/>
            </a:xfrm>
            <a:prstGeom prst="line">
              <a:avLst/>
            </a:prstGeom>
            <a:noFill/>
            <a:ln w="38100">
              <a:solidFill>
                <a:schemeClr val="accent2"/>
              </a:solidFill>
              <a:round/>
              <a:headEnd/>
              <a:tailEnd type="triangle" w="med" len="med"/>
            </a:ln>
            <a:effectLst/>
          </p:spPr>
          <p:txBody>
            <a:bodyPr wrap="none" anchor="ctr"/>
            <a:lstStyle/>
            <a:p>
              <a:endParaRPr lang="en-US"/>
            </a:p>
          </p:txBody>
        </p:sp>
        <p:sp>
          <p:nvSpPr>
            <p:cNvPr id="1798163" name="Line 19"/>
            <p:cNvSpPr>
              <a:spLocks noChangeShapeType="1"/>
            </p:cNvSpPr>
            <p:nvPr/>
          </p:nvSpPr>
          <p:spPr bwMode="auto">
            <a:xfrm rot="10800000" flipH="1">
              <a:off x="4374" y="2214"/>
              <a:ext cx="0" cy="700"/>
            </a:xfrm>
            <a:prstGeom prst="line">
              <a:avLst/>
            </a:prstGeom>
            <a:noFill/>
            <a:ln w="57150">
              <a:solidFill>
                <a:schemeClr val="accent1"/>
              </a:solidFill>
              <a:round/>
              <a:headEnd/>
              <a:tailEnd type="triangle" w="med" len="med"/>
            </a:ln>
            <a:effectLst/>
          </p:spPr>
          <p:txBody>
            <a:bodyPr wrap="none" anchor="ctr"/>
            <a:lstStyle/>
            <a:p>
              <a:endParaRPr lang="en-US"/>
            </a:p>
          </p:txBody>
        </p:sp>
        <p:sp>
          <p:nvSpPr>
            <p:cNvPr id="1798164" name="Text Box 20"/>
            <p:cNvSpPr txBox="1">
              <a:spLocks noChangeArrowheads="1"/>
            </p:cNvSpPr>
            <p:nvPr/>
          </p:nvSpPr>
          <p:spPr bwMode="auto">
            <a:xfrm>
              <a:off x="4020" y="2923"/>
              <a:ext cx="345" cy="313"/>
            </a:xfrm>
            <a:prstGeom prst="rect">
              <a:avLst/>
            </a:prstGeom>
            <a:solidFill>
              <a:schemeClr val="bg1"/>
            </a:solidFill>
            <a:ln w="38100">
              <a:noFill/>
              <a:miter lim="800000"/>
              <a:headEnd/>
              <a:tailEnd/>
            </a:ln>
            <a:effectLst/>
          </p:spPr>
          <p:txBody>
            <a:bodyPr wrap="none" anchor="ctr">
              <a:spAutoFit/>
            </a:bodyPr>
            <a:lstStyle/>
            <a:p>
              <a:pPr algn="ctr">
                <a:lnSpc>
                  <a:spcPct val="111000"/>
                </a:lnSpc>
              </a:pPr>
              <a:r>
                <a:rPr lang="en-US" b="1" dirty="0"/>
                <a:t>+</a:t>
              </a:r>
              <a:r>
                <a:rPr lang="en-US" b="1" i="1" dirty="0"/>
                <a:t>q</a:t>
              </a:r>
              <a:endParaRPr lang="en-US" sz="2000" b="1" i="1" dirty="0"/>
            </a:p>
          </p:txBody>
        </p:sp>
        <p:sp>
          <p:nvSpPr>
            <p:cNvPr id="1798165" name="Oval 21"/>
            <p:cNvSpPr>
              <a:spLocks noChangeArrowheads="1"/>
            </p:cNvSpPr>
            <p:nvPr/>
          </p:nvSpPr>
          <p:spPr bwMode="auto">
            <a:xfrm>
              <a:off x="4305" y="2827"/>
              <a:ext cx="144" cy="144"/>
            </a:xfrm>
            <a:prstGeom prst="ellipse">
              <a:avLst/>
            </a:prstGeom>
            <a:solidFill>
              <a:srgbClr val="FF0000"/>
            </a:solidFill>
            <a:ln w="38100">
              <a:noFill/>
              <a:round/>
              <a:headEnd/>
              <a:tailEnd/>
            </a:ln>
            <a:effectLst/>
          </p:spPr>
          <p:txBody>
            <a:bodyPr wrap="none" anchor="ctr"/>
            <a:lstStyle/>
            <a:p>
              <a:endParaRPr lang="en-US"/>
            </a:p>
          </p:txBody>
        </p:sp>
      </p:grpSp>
      <p:sp>
        <p:nvSpPr>
          <p:cNvPr id="1798167" name="Rectangle 23"/>
          <p:cNvSpPr>
            <a:spLocks noChangeArrowheads="1"/>
          </p:cNvSpPr>
          <p:nvPr/>
        </p:nvSpPr>
        <p:spPr bwMode="auto">
          <a:xfrm>
            <a:off x="5283200" y="712788"/>
            <a:ext cx="3370263" cy="1924050"/>
          </a:xfrm>
          <a:prstGeom prst="rect">
            <a:avLst/>
          </a:prstGeom>
          <a:noFill/>
          <a:ln w="9525">
            <a:noFill/>
            <a:miter lim="800000"/>
            <a:headEnd/>
            <a:tailEnd/>
          </a:ln>
          <a:effectLst/>
        </p:spPr>
        <p:txBody>
          <a:bodyPr lIns="92075" tIns="46038" rIns="92075" bIns="46038">
            <a:spAutoFit/>
          </a:bodyPr>
          <a:lstStyle/>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1)   + </a:t>
            </a:r>
            <a:r>
              <a:rPr lang="en-US" sz="2000" b="1" i="1">
                <a:solidFill>
                  <a:schemeClr val="tx2"/>
                </a:solidFill>
                <a:effectLst>
                  <a:outerShdw blurRad="38100" dist="38100" dir="2700000" algn="tl">
                    <a:srgbClr val="000000"/>
                  </a:outerShdw>
                </a:effectLst>
              </a:rPr>
              <a:t>z</a:t>
            </a:r>
            <a:r>
              <a:rPr lang="en-US" sz="2000" b="1">
                <a:solidFill>
                  <a:schemeClr val="tx2"/>
                </a:solidFill>
                <a:effectLst>
                  <a:outerShdw blurRad="38100" dist="38100" dir="2700000" algn="tl">
                    <a:srgbClr val="000000"/>
                  </a:outerShdw>
                </a:effectLst>
              </a:rPr>
              <a:t>  (out of page)</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2)   -  </a:t>
            </a:r>
            <a:r>
              <a:rPr lang="en-US" sz="2000" b="1" i="1">
                <a:solidFill>
                  <a:schemeClr val="tx2"/>
                </a:solidFill>
                <a:effectLst>
                  <a:outerShdw blurRad="38100" dist="38100" dir="2700000" algn="tl">
                    <a:srgbClr val="000000"/>
                  </a:outerShdw>
                </a:effectLst>
              </a:rPr>
              <a:t>z</a:t>
            </a:r>
            <a:r>
              <a:rPr lang="en-US" sz="2000" b="1">
                <a:solidFill>
                  <a:schemeClr val="tx2"/>
                </a:solidFill>
                <a:effectLst>
                  <a:outerShdw blurRad="38100" dist="38100" dir="2700000" algn="tl">
                    <a:srgbClr val="000000"/>
                  </a:outerShdw>
                </a:effectLst>
              </a:rPr>
              <a:t>  (into page)</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3)   + </a:t>
            </a:r>
            <a:r>
              <a:rPr lang="en-US" sz="2000" b="1" i="1">
                <a:solidFill>
                  <a:schemeClr val="tx2"/>
                </a:solidFill>
                <a:effectLst>
                  <a:outerShdw blurRad="38100" dist="38100" dir="2700000" algn="tl">
                    <a:srgbClr val="000000"/>
                  </a:outerShdw>
                </a:effectLst>
              </a:rPr>
              <a:t>x</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4)   - </a:t>
            </a:r>
            <a:r>
              <a:rPr lang="en-US" sz="2000" b="1" i="1">
                <a:solidFill>
                  <a:schemeClr val="tx2"/>
                </a:solidFill>
                <a:effectLst>
                  <a:outerShdw blurRad="38100" dist="38100" dir="2700000" algn="tl">
                    <a:srgbClr val="000000"/>
                  </a:outerShdw>
                </a:effectLst>
              </a:rPr>
              <a:t>x</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5)   - </a:t>
            </a:r>
            <a:r>
              <a:rPr lang="en-US" sz="2000" b="1" i="1">
                <a:solidFill>
                  <a:schemeClr val="tx2"/>
                </a:solidFill>
                <a:effectLst>
                  <a:outerShdw blurRad="38100" dist="38100" dir="2700000" algn="tl">
                    <a:srgbClr val="000000"/>
                  </a:outerShdw>
                </a:effectLst>
              </a:rPr>
              <a:t>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0194" name="AutoShape 2"/>
          <p:cNvSpPr>
            <a:spLocks noChangeArrowheads="1"/>
          </p:cNvSpPr>
          <p:nvPr/>
        </p:nvSpPr>
        <p:spPr bwMode="auto">
          <a:xfrm>
            <a:off x="0" y="3162300"/>
            <a:ext cx="5711825" cy="3097213"/>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800195" name="Rectangle 3"/>
          <p:cNvSpPr>
            <a:spLocks noChangeArrowheads="1"/>
          </p:cNvSpPr>
          <p:nvPr/>
        </p:nvSpPr>
        <p:spPr bwMode="auto">
          <a:xfrm>
            <a:off x="0" y="3214688"/>
            <a:ext cx="5675313" cy="3013075"/>
          </a:xfrm>
          <a:prstGeom prst="rect">
            <a:avLst/>
          </a:prstGeom>
          <a:noFill/>
          <a:ln w="9525">
            <a:noFill/>
            <a:miter lim="800000"/>
            <a:headEnd/>
            <a:tailEnd/>
          </a:ln>
          <a:effectLst/>
        </p:spPr>
        <p:txBody>
          <a:bodyPr lIns="92075" tIns="46038" rIns="92075" bIns="46038">
            <a:spAutoFit/>
          </a:bodyPr>
          <a:lstStyle/>
          <a:p>
            <a:pPr marL="285750" indent="-285750">
              <a:lnSpc>
                <a:spcPct val="120000"/>
              </a:lnSpc>
              <a:spcBef>
                <a:spcPct val="50000"/>
              </a:spcBef>
            </a:pPr>
            <a:r>
              <a:rPr lang="en-US" sz="2000" b="1">
                <a:solidFill>
                  <a:schemeClr val="bg2"/>
                </a:solidFill>
              </a:rPr>
              <a:t>	Using the right-hand rule to determine the magnetic field produced by the wire, we find that at the position of the charge +</a:t>
            </a:r>
            <a:r>
              <a:rPr lang="en-US" sz="2000" b="1" i="1">
                <a:solidFill>
                  <a:schemeClr val="bg2"/>
                </a:solidFill>
              </a:rPr>
              <a:t>q</a:t>
            </a:r>
            <a:r>
              <a:rPr lang="en-US" sz="2000" b="1">
                <a:solidFill>
                  <a:schemeClr val="bg2"/>
                </a:solidFill>
              </a:rPr>
              <a:t> (to the left of the wire) the </a:t>
            </a:r>
            <a:r>
              <a:rPr lang="en-US" sz="2000" b="1" i="1">
                <a:solidFill>
                  <a:schemeClr val="bg2"/>
                </a:solidFill>
              </a:rPr>
              <a:t>B</a:t>
            </a:r>
            <a:r>
              <a:rPr lang="en-US" sz="2000" b="1">
                <a:solidFill>
                  <a:schemeClr val="bg2"/>
                </a:solidFill>
              </a:rPr>
              <a:t> field </a:t>
            </a:r>
            <a:r>
              <a:rPr lang="en-US" sz="2000" b="1" i="1">
                <a:solidFill>
                  <a:schemeClr val="bg1"/>
                </a:solidFill>
                <a:effectLst>
                  <a:outerShdw blurRad="38100" dist="38100" dir="2700000" algn="tl">
                    <a:srgbClr val="000000"/>
                  </a:outerShdw>
                </a:effectLst>
              </a:rPr>
              <a:t>points out of the page</a:t>
            </a:r>
            <a:r>
              <a:rPr lang="en-US" sz="2000" b="1">
                <a:solidFill>
                  <a:schemeClr val="bg2"/>
                </a:solidFill>
              </a:rPr>
              <a:t>.   Applying the right-hand rule again for the magnetic force on the charge, we find that +</a:t>
            </a:r>
            <a:r>
              <a:rPr lang="en-US" sz="2000" b="1" i="1">
                <a:solidFill>
                  <a:schemeClr val="bg2"/>
                </a:solidFill>
              </a:rPr>
              <a:t>q</a:t>
            </a:r>
            <a:r>
              <a:rPr lang="en-US" sz="2000" b="1">
                <a:solidFill>
                  <a:schemeClr val="bg2"/>
                </a:solidFill>
              </a:rPr>
              <a:t> experiences a force in the </a:t>
            </a:r>
            <a:r>
              <a:rPr lang="en-US" sz="2000" b="1" i="1">
                <a:solidFill>
                  <a:schemeClr val="bg1"/>
                </a:solidFill>
                <a:effectLst>
                  <a:outerShdw blurRad="38100" dist="38100" dir="2700000" algn="tl">
                    <a:srgbClr val="000000"/>
                  </a:outerShdw>
                </a:effectLst>
              </a:rPr>
              <a:t>+x direction</a:t>
            </a:r>
            <a:r>
              <a:rPr lang="en-US" sz="2000" b="1">
                <a:solidFill>
                  <a:schemeClr val="bg2"/>
                </a:solidFill>
              </a:rPr>
              <a:t>.</a:t>
            </a:r>
          </a:p>
        </p:txBody>
      </p:sp>
      <p:sp>
        <p:nvSpPr>
          <p:cNvPr id="1800197" name="Rectangle 5"/>
          <p:cNvSpPr>
            <a:spLocks noGrp="1" noChangeArrowheads="1"/>
          </p:cNvSpPr>
          <p:nvPr>
            <p:ph type="title"/>
          </p:nvPr>
        </p:nvSpPr>
        <p:spPr>
          <a:xfrm>
            <a:off x="660400" y="0"/>
            <a:ext cx="8050213" cy="838200"/>
          </a:xfrm>
          <a:noFill/>
          <a:ln/>
        </p:spPr>
        <p:txBody>
          <a:bodyPr/>
          <a:lstStyle/>
          <a:p>
            <a:pPr>
              <a:lnSpc>
                <a:spcPct val="90000"/>
              </a:lnSpc>
            </a:pPr>
            <a:r>
              <a:rPr lang="en-US" sz="2800" i="1"/>
              <a:t>ConcepTest 20.9a   </a:t>
            </a:r>
            <a:r>
              <a:rPr lang="en-US" sz="2800">
                <a:solidFill>
                  <a:schemeClr val="accent2"/>
                </a:solidFill>
              </a:rPr>
              <a:t>Field and Force I</a:t>
            </a:r>
          </a:p>
        </p:txBody>
      </p:sp>
      <p:sp>
        <p:nvSpPr>
          <p:cNvPr id="1800217" name="Rectangle 25"/>
          <p:cNvSpPr>
            <a:spLocks noGrp="1" noChangeArrowheads="1"/>
          </p:cNvSpPr>
          <p:nvPr>
            <p:ph idx="1"/>
          </p:nvPr>
        </p:nvSpPr>
        <p:spPr>
          <a:xfrm>
            <a:off x="0" y="679450"/>
            <a:ext cx="4725988" cy="1757363"/>
          </a:xfrm>
          <a:noFill/>
          <a:ln/>
        </p:spPr>
        <p:txBody>
          <a:bodyPr>
            <a:normAutofit fontScale="77500" lnSpcReduction="20000"/>
          </a:bodyPr>
          <a:lstStyle/>
          <a:p>
            <a:pPr marL="401638" indent="-401638">
              <a:lnSpc>
                <a:spcPct val="130000"/>
              </a:lnSpc>
              <a:buFont typeface="Monotype Sorts" pitchFamily="2" charset="2"/>
              <a:buNone/>
            </a:pPr>
            <a:r>
              <a:rPr lang="en-US" b="1">
                <a:effectLst>
                  <a:outerShdw blurRad="38100" dist="38100" dir="2700000" algn="tl">
                    <a:srgbClr val="000000"/>
                  </a:outerShdw>
                </a:effectLst>
              </a:rPr>
              <a:t>	A positive charge moves parallel to a wire.  If a current is suddenly turned on, which direction will the force act?</a:t>
            </a:r>
            <a:r>
              <a:rPr lang="en-US" sz="2200" b="1">
                <a:effectLst>
                  <a:outerShdw blurRad="38100" dist="38100" dir="2700000" algn="tl">
                    <a:srgbClr val="000000"/>
                  </a:outerShdw>
                </a:effectLst>
              </a:rPr>
              <a:t> </a:t>
            </a:r>
          </a:p>
        </p:txBody>
      </p:sp>
      <p:grpSp>
        <p:nvGrpSpPr>
          <p:cNvPr id="2" name="Group 6"/>
          <p:cNvGrpSpPr>
            <a:grpSpLocks/>
          </p:cNvGrpSpPr>
          <p:nvPr/>
        </p:nvGrpSpPr>
        <p:grpSpPr bwMode="auto">
          <a:xfrm>
            <a:off x="5783263" y="3052763"/>
            <a:ext cx="2952750" cy="3600450"/>
            <a:chOff x="3230" y="1903"/>
            <a:chExt cx="1860" cy="2268"/>
          </a:xfrm>
        </p:grpSpPr>
        <p:grpSp>
          <p:nvGrpSpPr>
            <p:cNvPr id="3" name="Group 7"/>
            <p:cNvGrpSpPr>
              <a:grpSpLocks/>
            </p:cNvGrpSpPr>
            <p:nvPr/>
          </p:nvGrpSpPr>
          <p:grpSpPr bwMode="auto">
            <a:xfrm>
              <a:off x="3230" y="2782"/>
              <a:ext cx="1065" cy="1389"/>
              <a:chOff x="2200" y="2740"/>
              <a:chExt cx="1065" cy="1389"/>
            </a:xfrm>
          </p:grpSpPr>
          <p:grpSp>
            <p:nvGrpSpPr>
              <p:cNvPr id="4" name="Group 8"/>
              <p:cNvGrpSpPr>
                <a:grpSpLocks/>
              </p:cNvGrpSpPr>
              <p:nvPr/>
            </p:nvGrpSpPr>
            <p:grpSpPr bwMode="auto">
              <a:xfrm>
                <a:off x="2200" y="2843"/>
                <a:ext cx="1065" cy="1175"/>
                <a:chOff x="2122" y="2521"/>
                <a:chExt cx="1418" cy="1567"/>
              </a:xfrm>
            </p:grpSpPr>
            <p:sp>
              <p:nvSpPr>
                <p:cNvPr id="1800201" name="Line 9"/>
                <p:cNvSpPr>
                  <a:spLocks noChangeShapeType="1"/>
                </p:cNvSpPr>
                <p:nvPr/>
              </p:nvSpPr>
              <p:spPr bwMode="auto">
                <a:xfrm flipH="1">
                  <a:off x="2122" y="3488"/>
                  <a:ext cx="456" cy="60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800202" name="Line 10"/>
                <p:cNvSpPr>
                  <a:spLocks noChangeShapeType="1"/>
                </p:cNvSpPr>
                <p:nvPr/>
              </p:nvSpPr>
              <p:spPr bwMode="auto">
                <a:xfrm>
                  <a:off x="2574" y="3496"/>
                  <a:ext cx="966"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1800203" name="Line 11"/>
                <p:cNvSpPr>
                  <a:spLocks noChangeShapeType="1"/>
                </p:cNvSpPr>
                <p:nvPr/>
              </p:nvSpPr>
              <p:spPr bwMode="auto">
                <a:xfrm rot="-5400000">
                  <a:off x="2097" y="3004"/>
                  <a:ext cx="966" cy="0"/>
                </a:xfrm>
                <a:prstGeom prst="line">
                  <a:avLst/>
                </a:prstGeom>
                <a:noFill/>
                <a:ln w="38100">
                  <a:solidFill>
                    <a:schemeClr val="tx1"/>
                  </a:solidFill>
                  <a:round/>
                  <a:headEnd/>
                  <a:tailEnd type="triangle" w="med" len="med"/>
                </a:ln>
                <a:effectLst/>
              </p:spPr>
              <p:txBody>
                <a:bodyPr wrap="none" anchor="ctr"/>
                <a:lstStyle/>
                <a:p>
                  <a:endParaRPr lang="en-US"/>
                </a:p>
              </p:txBody>
            </p:sp>
          </p:grpSp>
          <p:sp>
            <p:nvSpPr>
              <p:cNvPr id="1800204" name="Line 12"/>
              <p:cNvSpPr>
                <a:spLocks noChangeShapeType="1"/>
              </p:cNvSpPr>
              <p:nvPr/>
            </p:nvSpPr>
            <p:spPr bwMode="auto">
              <a:xfrm>
                <a:off x="2490" y="3651"/>
                <a:ext cx="114" cy="0"/>
              </a:xfrm>
              <a:prstGeom prst="line">
                <a:avLst/>
              </a:prstGeom>
              <a:noFill/>
              <a:ln w="38100">
                <a:solidFill>
                  <a:schemeClr val="tx1"/>
                </a:solidFill>
                <a:round/>
                <a:headEnd/>
                <a:tailEnd/>
              </a:ln>
              <a:effectLst/>
            </p:spPr>
            <p:txBody>
              <a:bodyPr wrap="none" anchor="ctr"/>
              <a:lstStyle/>
              <a:p>
                <a:endParaRPr lang="en-US"/>
              </a:p>
            </p:txBody>
          </p:sp>
          <p:sp>
            <p:nvSpPr>
              <p:cNvPr id="1800205" name="Line 13"/>
              <p:cNvSpPr>
                <a:spLocks noChangeShapeType="1"/>
              </p:cNvSpPr>
              <p:nvPr/>
            </p:nvSpPr>
            <p:spPr bwMode="auto">
              <a:xfrm flipV="1">
                <a:off x="2604" y="3570"/>
                <a:ext cx="60" cy="81"/>
              </a:xfrm>
              <a:prstGeom prst="line">
                <a:avLst/>
              </a:prstGeom>
              <a:noFill/>
              <a:ln w="38100">
                <a:solidFill>
                  <a:schemeClr val="tx1"/>
                </a:solidFill>
                <a:round/>
                <a:headEnd/>
                <a:tailEnd/>
              </a:ln>
              <a:effectLst/>
            </p:spPr>
            <p:txBody>
              <a:bodyPr wrap="none" anchor="ctr"/>
              <a:lstStyle/>
              <a:p>
                <a:endParaRPr lang="en-US"/>
              </a:p>
            </p:txBody>
          </p:sp>
          <p:sp>
            <p:nvSpPr>
              <p:cNvPr id="1800206" name="Line 14"/>
              <p:cNvSpPr>
                <a:spLocks noChangeShapeType="1"/>
              </p:cNvSpPr>
              <p:nvPr/>
            </p:nvSpPr>
            <p:spPr bwMode="auto">
              <a:xfrm>
                <a:off x="2547" y="3471"/>
                <a:ext cx="114" cy="0"/>
              </a:xfrm>
              <a:prstGeom prst="line">
                <a:avLst/>
              </a:prstGeom>
              <a:noFill/>
              <a:ln w="38100">
                <a:solidFill>
                  <a:schemeClr val="tx1"/>
                </a:solidFill>
                <a:round/>
                <a:headEnd/>
                <a:tailEnd/>
              </a:ln>
              <a:effectLst/>
            </p:spPr>
            <p:txBody>
              <a:bodyPr wrap="none" anchor="ctr"/>
              <a:lstStyle/>
              <a:p>
                <a:endParaRPr lang="en-US"/>
              </a:p>
            </p:txBody>
          </p:sp>
          <p:sp>
            <p:nvSpPr>
              <p:cNvPr id="1800207" name="Line 15"/>
              <p:cNvSpPr>
                <a:spLocks noChangeShapeType="1"/>
              </p:cNvSpPr>
              <p:nvPr/>
            </p:nvSpPr>
            <p:spPr bwMode="auto">
              <a:xfrm rot="5400000">
                <a:off x="2598" y="3516"/>
                <a:ext cx="114" cy="0"/>
              </a:xfrm>
              <a:prstGeom prst="line">
                <a:avLst/>
              </a:prstGeom>
              <a:noFill/>
              <a:ln w="38100">
                <a:solidFill>
                  <a:schemeClr val="tx1"/>
                </a:solidFill>
                <a:round/>
                <a:headEnd/>
                <a:tailEnd/>
              </a:ln>
              <a:effectLst/>
            </p:spPr>
            <p:txBody>
              <a:bodyPr wrap="none" anchor="ctr"/>
              <a:lstStyle/>
              <a:p>
                <a:endParaRPr lang="en-US"/>
              </a:p>
            </p:txBody>
          </p:sp>
          <p:sp>
            <p:nvSpPr>
              <p:cNvPr id="1800208" name="Text Box 16"/>
              <p:cNvSpPr txBox="1">
                <a:spLocks noChangeArrowheads="1"/>
              </p:cNvSpPr>
              <p:nvPr/>
            </p:nvSpPr>
            <p:spPr bwMode="auto">
              <a:xfrm>
                <a:off x="2276" y="3816"/>
                <a:ext cx="212" cy="313"/>
              </a:xfrm>
              <a:prstGeom prst="rect">
                <a:avLst/>
              </a:prstGeom>
              <a:noFill/>
              <a:ln w="38100">
                <a:noFill/>
                <a:miter lim="800000"/>
                <a:headEnd/>
                <a:tailEnd/>
              </a:ln>
              <a:effectLst/>
            </p:spPr>
            <p:txBody>
              <a:bodyPr wrap="none" anchor="ctr">
                <a:spAutoFit/>
              </a:bodyPr>
              <a:lstStyle/>
              <a:p>
                <a:pPr algn="ctr">
                  <a:lnSpc>
                    <a:spcPct val="111000"/>
                  </a:lnSpc>
                </a:pPr>
                <a:r>
                  <a:rPr lang="en-US" b="1" i="1"/>
                  <a:t>z</a:t>
                </a:r>
                <a:endParaRPr lang="en-US" sz="2000" b="1" i="1"/>
              </a:p>
            </p:txBody>
          </p:sp>
          <p:sp>
            <p:nvSpPr>
              <p:cNvPr id="1800209" name="Text Box 17"/>
              <p:cNvSpPr txBox="1">
                <a:spLocks noChangeArrowheads="1"/>
              </p:cNvSpPr>
              <p:nvPr/>
            </p:nvSpPr>
            <p:spPr bwMode="auto">
              <a:xfrm>
                <a:off x="2284" y="2740"/>
                <a:ext cx="223" cy="313"/>
              </a:xfrm>
              <a:prstGeom prst="rect">
                <a:avLst/>
              </a:prstGeom>
              <a:noFill/>
              <a:ln w="38100">
                <a:noFill/>
                <a:miter lim="800000"/>
                <a:headEnd/>
                <a:tailEnd/>
              </a:ln>
              <a:effectLst/>
            </p:spPr>
            <p:txBody>
              <a:bodyPr wrap="none" anchor="ctr">
                <a:spAutoFit/>
              </a:bodyPr>
              <a:lstStyle/>
              <a:p>
                <a:pPr algn="ctr">
                  <a:lnSpc>
                    <a:spcPct val="111000"/>
                  </a:lnSpc>
                </a:pPr>
                <a:r>
                  <a:rPr lang="en-US" b="1" i="1"/>
                  <a:t>y</a:t>
                </a:r>
                <a:endParaRPr lang="en-US" sz="2000" b="1" i="1"/>
              </a:p>
            </p:txBody>
          </p:sp>
          <p:sp>
            <p:nvSpPr>
              <p:cNvPr id="1800210" name="Text Box 18"/>
              <p:cNvSpPr txBox="1">
                <a:spLocks noChangeArrowheads="1"/>
              </p:cNvSpPr>
              <p:nvPr/>
            </p:nvSpPr>
            <p:spPr bwMode="auto">
              <a:xfrm>
                <a:off x="3031" y="3550"/>
                <a:ext cx="223" cy="313"/>
              </a:xfrm>
              <a:prstGeom prst="rect">
                <a:avLst/>
              </a:prstGeom>
              <a:noFill/>
              <a:ln w="38100">
                <a:noFill/>
                <a:miter lim="800000"/>
                <a:headEnd/>
                <a:tailEnd/>
              </a:ln>
              <a:effectLst/>
            </p:spPr>
            <p:txBody>
              <a:bodyPr wrap="none" anchor="ctr">
                <a:spAutoFit/>
              </a:bodyPr>
              <a:lstStyle/>
              <a:p>
                <a:pPr algn="ctr">
                  <a:lnSpc>
                    <a:spcPct val="111000"/>
                  </a:lnSpc>
                </a:pPr>
                <a:r>
                  <a:rPr lang="en-US" b="1" i="1"/>
                  <a:t>x</a:t>
                </a:r>
                <a:endParaRPr lang="en-US" sz="2000" b="1" i="1"/>
              </a:p>
            </p:txBody>
          </p:sp>
        </p:grpSp>
        <p:sp>
          <p:nvSpPr>
            <p:cNvPr id="1800211" name="Text Box 19"/>
            <p:cNvSpPr txBox="1">
              <a:spLocks noChangeArrowheads="1"/>
            </p:cNvSpPr>
            <p:nvPr/>
          </p:nvSpPr>
          <p:spPr bwMode="auto">
            <a:xfrm>
              <a:off x="4899" y="2951"/>
              <a:ext cx="191" cy="313"/>
            </a:xfrm>
            <a:prstGeom prst="rect">
              <a:avLst/>
            </a:prstGeom>
            <a:solidFill>
              <a:schemeClr val="bg1"/>
            </a:solidFill>
            <a:ln w="9525">
              <a:noFill/>
              <a:miter lim="800000"/>
              <a:headEnd/>
              <a:tailEnd/>
            </a:ln>
            <a:effectLst/>
          </p:spPr>
          <p:txBody>
            <a:bodyPr wrap="none">
              <a:spAutoFit/>
            </a:bodyPr>
            <a:lstStyle/>
            <a:p>
              <a:pPr>
                <a:lnSpc>
                  <a:spcPct val="111000"/>
                </a:lnSpc>
              </a:pPr>
              <a:r>
                <a:rPr lang="en-US" b="1" i="1" dirty="0">
                  <a:solidFill>
                    <a:schemeClr val="accent2"/>
                  </a:solidFill>
                  <a:latin typeface="Times New Roman" pitchFamily="18" charset="0"/>
                </a:rPr>
                <a:t>I</a:t>
              </a:r>
              <a:endParaRPr lang="en-US" sz="2000" b="1" i="1" dirty="0"/>
            </a:p>
          </p:txBody>
        </p:sp>
        <p:sp>
          <p:nvSpPr>
            <p:cNvPr id="1800212" name="Line 20"/>
            <p:cNvSpPr>
              <a:spLocks noChangeShapeType="1"/>
            </p:cNvSpPr>
            <p:nvPr/>
          </p:nvSpPr>
          <p:spPr bwMode="auto">
            <a:xfrm rot="10800000">
              <a:off x="4803" y="1903"/>
              <a:ext cx="0" cy="1422"/>
            </a:xfrm>
            <a:prstGeom prst="line">
              <a:avLst/>
            </a:prstGeom>
            <a:noFill/>
            <a:ln w="38100">
              <a:solidFill>
                <a:schemeClr val="accent2"/>
              </a:solidFill>
              <a:round/>
              <a:headEnd/>
              <a:tailEnd type="triangle" w="med" len="med"/>
            </a:ln>
            <a:effectLst/>
          </p:spPr>
          <p:txBody>
            <a:bodyPr wrap="none" anchor="ctr"/>
            <a:lstStyle/>
            <a:p>
              <a:endParaRPr lang="en-US"/>
            </a:p>
          </p:txBody>
        </p:sp>
        <p:sp>
          <p:nvSpPr>
            <p:cNvPr id="1800213" name="Line 21"/>
            <p:cNvSpPr>
              <a:spLocks noChangeShapeType="1"/>
            </p:cNvSpPr>
            <p:nvPr/>
          </p:nvSpPr>
          <p:spPr bwMode="auto">
            <a:xfrm rot="10800000" flipH="1">
              <a:off x="4374" y="2214"/>
              <a:ext cx="0" cy="700"/>
            </a:xfrm>
            <a:prstGeom prst="line">
              <a:avLst/>
            </a:prstGeom>
            <a:noFill/>
            <a:ln w="57150">
              <a:solidFill>
                <a:schemeClr val="accent1"/>
              </a:solidFill>
              <a:round/>
              <a:headEnd/>
              <a:tailEnd type="triangle" w="med" len="med"/>
            </a:ln>
            <a:effectLst/>
          </p:spPr>
          <p:txBody>
            <a:bodyPr wrap="none" anchor="ctr"/>
            <a:lstStyle/>
            <a:p>
              <a:endParaRPr lang="en-US"/>
            </a:p>
          </p:txBody>
        </p:sp>
        <p:sp>
          <p:nvSpPr>
            <p:cNvPr id="1800214" name="Text Box 22"/>
            <p:cNvSpPr txBox="1">
              <a:spLocks noChangeArrowheads="1"/>
            </p:cNvSpPr>
            <p:nvPr/>
          </p:nvSpPr>
          <p:spPr bwMode="auto">
            <a:xfrm>
              <a:off x="4020" y="2923"/>
              <a:ext cx="345" cy="313"/>
            </a:xfrm>
            <a:prstGeom prst="rect">
              <a:avLst/>
            </a:prstGeom>
            <a:solidFill>
              <a:schemeClr val="bg1"/>
            </a:solidFill>
            <a:ln w="38100">
              <a:noFill/>
              <a:miter lim="800000"/>
              <a:headEnd/>
              <a:tailEnd/>
            </a:ln>
            <a:effectLst/>
          </p:spPr>
          <p:txBody>
            <a:bodyPr wrap="none" anchor="ctr">
              <a:spAutoFit/>
            </a:bodyPr>
            <a:lstStyle/>
            <a:p>
              <a:pPr algn="ctr">
                <a:lnSpc>
                  <a:spcPct val="111000"/>
                </a:lnSpc>
              </a:pPr>
              <a:r>
                <a:rPr lang="en-US" b="1" dirty="0"/>
                <a:t>+</a:t>
              </a:r>
              <a:r>
                <a:rPr lang="en-US" b="1" i="1" dirty="0"/>
                <a:t>q</a:t>
              </a:r>
              <a:endParaRPr lang="en-US" sz="2000" b="1" i="1" dirty="0"/>
            </a:p>
          </p:txBody>
        </p:sp>
        <p:sp>
          <p:nvSpPr>
            <p:cNvPr id="1800215" name="Oval 23"/>
            <p:cNvSpPr>
              <a:spLocks noChangeArrowheads="1"/>
            </p:cNvSpPr>
            <p:nvPr/>
          </p:nvSpPr>
          <p:spPr bwMode="auto">
            <a:xfrm>
              <a:off x="4305" y="2827"/>
              <a:ext cx="144" cy="144"/>
            </a:xfrm>
            <a:prstGeom prst="ellipse">
              <a:avLst/>
            </a:prstGeom>
            <a:solidFill>
              <a:srgbClr val="FF0000"/>
            </a:solidFill>
            <a:ln w="38100">
              <a:noFill/>
              <a:round/>
              <a:headEnd/>
              <a:tailEnd/>
            </a:ln>
            <a:effectLst/>
          </p:spPr>
          <p:txBody>
            <a:bodyPr wrap="none" anchor="ctr"/>
            <a:lstStyle/>
            <a:p>
              <a:endParaRPr lang="en-US"/>
            </a:p>
          </p:txBody>
        </p:sp>
      </p:grpSp>
      <p:sp>
        <p:nvSpPr>
          <p:cNvPr id="1800216" name="Oval 24"/>
          <p:cNvSpPr>
            <a:spLocks noChangeArrowheads="1"/>
          </p:cNvSpPr>
          <p:nvPr/>
        </p:nvSpPr>
        <p:spPr bwMode="auto">
          <a:xfrm>
            <a:off x="4967288" y="1441450"/>
            <a:ext cx="2008187" cy="460375"/>
          </a:xfrm>
          <a:prstGeom prst="ellipse">
            <a:avLst/>
          </a:prstGeom>
          <a:noFill/>
          <a:ln w="38100">
            <a:solidFill>
              <a:schemeClr val="accent1"/>
            </a:solidFill>
            <a:round/>
            <a:headEnd/>
            <a:tailEnd/>
          </a:ln>
          <a:effectLst/>
        </p:spPr>
        <p:txBody>
          <a:bodyPr anchor="ctr">
            <a:spAutoFit/>
          </a:bodyPr>
          <a:lstStyle/>
          <a:p>
            <a:endParaRPr lang="en-US"/>
          </a:p>
        </p:txBody>
      </p:sp>
      <p:sp>
        <p:nvSpPr>
          <p:cNvPr id="1800218" name="Rectangle 26"/>
          <p:cNvSpPr>
            <a:spLocks noChangeArrowheads="1"/>
          </p:cNvSpPr>
          <p:nvPr/>
        </p:nvSpPr>
        <p:spPr bwMode="auto">
          <a:xfrm>
            <a:off x="5283200" y="712788"/>
            <a:ext cx="3370263" cy="1924050"/>
          </a:xfrm>
          <a:prstGeom prst="rect">
            <a:avLst/>
          </a:prstGeom>
          <a:noFill/>
          <a:ln w="9525">
            <a:noFill/>
            <a:miter lim="800000"/>
            <a:headEnd/>
            <a:tailEnd/>
          </a:ln>
          <a:effectLst/>
        </p:spPr>
        <p:txBody>
          <a:bodyPr lIns="92075" tIns="46038" rIns="92075" bIns="46038">
            <a:spAutoFit/>
          </a:bodyPr>
          <a:lstStyle/>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1)   + </a:t>
            </a:r>
            <a:r>
              <a:rPr lang="en-US" sz="2000" b="1" i="1">
                <a:solidFill>
                  <a:schemeClr val="tx2"/>
                </a:solidFill>
                <a:effectLst>
                  <a:outerShdw blurRad="38100" dist="38100" dir="2700000" algn="tl">
                    <a:srgbClr val="000000"/>
                  </a:outerShdw>
                </a:effectLst>
              </a:rPr>
              <a:t>z</a:t>
            </a:r>
            <a:r>
              <a:rPr lang="en-US" sz="2000" b="1">
                <a:solidFill>
                  <a:schemeClr val="tx2"/>
                </a:solidFill>
                <a:effectLst>
                  <a:outerShdw blurRad="38100" dist="38100" dir="2700000" algn="tl">
                    <a:srgbClr val="000000"/>
                  </a:outerShdw>
                </a:effectLst>
              </a:rPr>
              <a:t>  (out of page)</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2)   -  </a:t>
            </a:r>
            <a:r>
              <a:rPr lang="en-US" sz="2000" b="1" i="1">
                <a:solidFill>
                  <a:schemeClr val="tx2"/>
                </a:solidFill>
                <a:effectLst>
                  <a:outerShdw blurRad="38100" dist="38100" dir="2700000" algn="tl">
                    <a:srgbClr val="000000"/>
                  </a:outerShdw>
                </a:effectLst>
              </a:rPr>
              <a:t>z</a:t>
            </a:r>
            <a:r>
              <a:rPr lang="en-US" sz="2000" b="1">
                <a:solidFill>
                  <a:schemeClr val="tx2"/>
                </a:solidFill>
                <a:effectLst>
                  <a:outerShdw blurRad="38100" dist="38100" dir="2700000" algn="tl">
                    <a:srgbClr val="000000"/>
                  </a:outerShdw>
                </a:effectLst>
              </a:rPr>
              <a:t>  (into page)</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3)   + </a:t>
            </a:r>
            <a:r>
              <a:rPr lang="en-US" sz="2000" b="1" i="1">
                <a:solidFill>
                  <a:schemeClr val="tx2"/>
                </a:solidFill>
                <a:effectLst>
                  <a:outerShdw blurRad="38100" dist="38100" dir="2700000" algn="tl">
                    <a:srgbClr val="000000"/>
                  </a:outerShdw>
                </a:effectLst>
              </a:rPr>
              <a:t>x</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4)   - </a:t>
            </a:r>
            <a:r>
              <a:rPr lang="en-US" sz="2000" b="1" i="1">
                <a:solidFill>
                  <a:schemeClr val="tx2"/>
                </a:solidFill>
                <a:effectLst>
                  <a:outerShdw blurRad="38100" dist="38100" dir="2700000" algn="tl">
                    <a:srgbClr val="000000"/>
                  </a:outerShdw>
                </a:effectLst>
              </a:rPr>
              <a:t>x</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5)   - </a:t>
            </a:r>
            <a:r>
              <a:rPr lang="en-US" sz="2000" b="1" i="1">
                <a:solidFill>
                  <a:schemeClr val="tx2"/>
                </a:solidFill>
                <a:effectLst>
                  <a:outerShdw blurRad="38100" dist="38100" dir="2700000" algn="tl">
                    <a:srgbClr val="000000"/>
                  </a:outerShdw>
                </a:effectLst>
              </a:rPr>
              <a:t>y</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635250" y="3078163"/>
            <a:ext cx="3276600" cy="3240087"/>
            <a:chOff x="3271" y="1847"/>
            <a:chExt cx="2064" cy="2041"/>
          </a:xfrm>
        </p:grpSpPr>
        <p:sp>
          <p:nvSpPr>
            <p:cNvPr id="1777668" name="Line 4"/>
            <p:cNvSpPr>
              <a:spLocks noChangeShapeType="1"/>
            </p:cNvSpPr>
            <p:nvPr/>
          </p:nvSpPr>
          <p:spPr bwMode="auto">
            <a:xfrm rot="10800000">
              <a:off x="3271"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7669" name="Text Box 5"/>
            <p:cNvSpPr txBox="1">
              <a:spLocks noChangeArrowheads="1"/>
            </p:cNvSpPr>
            <p:nvPr/>
          </p:nvSpPr>
          <p:spPr bwMode="auto">
            <a:xfrm>
              <a:off x="5047" y="3059"/>
              <a:ext cx="255" cy="313"/>
            </a:xfrm>
            <a:prstGeom prst="rect">
              <a:avLst/>
            </a:prstGeom>
            <a:solidFill>
              <a:schemeClr val="bg1"/>
            </a:solidFill>
            <a:ln w="9525">
              <a:noFill/>
              <a:miter lim="800000"/>
              <a:headEnd/>
              <a:tailEnd/>
            </a:ln>
            <a:effectLst/>
          </p:spPr>
          <p:txBody>
            <a:bodyPr wrap="none">
              <a:spAutoFit/>
            </a:bodyPr>
            <a:lstStyle/>
            <a:p>
              <a:pPr>
                <a:lnSpc>
                  <a:spcPct val="111000"/>
                </a:lnSpc>
              </a:pPr>
              <a:r>
                <a:rPr lang="en-US" b="1" i="1">
                  <a:solidFill>
                    <a:schemeClr val="accent2"/>
                  </a:solidFill>
                </a:rPr>
                <a:t>B</a:t>
              </a:r>
              <a:endParaRPr lang="en-US" sz="2000" b="1" i="1"/>
            </a:p>
          </p:txBody>
        </p:sp>
        <p:sp>
          <p:nvSpPr>
            <p:cNvPr id="1777670" name="Line 6"/>
            <p:cNvSpPr>
              <a:spLocks noChangeShapeType="1"/>
            </p:cNvSpPr>
            <p:nvPr/>
          </p:nvSpPr>
          <p:spPr bwMode="auto">
            <a:xfrm rot="10800000">
              <a:off x="3703"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7671" name="Line 7"/>
            <p:cNvSpPr>
              <a:spLocks noChangeShapeType="1"/>
            </p:cNvSpPr>
            <p:nvPr/>
          </p:nvSpPr>
          <p:spPr bwMode="auto">
            <a:xfrm rot="10800000">
              <a:off x="4135"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7672" name="Line 8"/>
            <p:cNvSpPr>
              <a:spLocks noChangeShapeType="1"/>
            </p:cNvSpPr>
            <p:nvPr/>
          </p:nvSpPr>
          <p:spPr bwMode="auto">
            <a:xfrm rot="10800000">
              <a:off x="4567"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7673" name="Line 9"/>
            <p:cNvSpPr>
              <a:spLocks noChangeShapeType="1"/>
            </p:cNvSpPr>
            <p:nvPr/>
          </p:nvSpPr>
          <p:spPr bwMode="auto">
            <a:xfrm rot="10800000">
              <a:off x="4951"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7674" name="Line 10"/>
            <p:cNvSpPr>
              <a:spLocks noChangeShapeType="1"/>
            </p:cNvSpPr>
            <p:nvPr/>
          </p:nvSpPr>
          <p:spPr bwMode="auto">
            <a:xfrm rot="10800000">
              <a:off x="5335"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grpSp>
          <p:nvGrpSpPr>
            <p:cNvPr id="3" name="Group 11"/>
            <p:cNvGrpSpPr>
              <a:grpSpLocks/>
            </p:cNvGrpSpPr>
            <p:nvPr/>
          </p:nvGrpSpPr>
          <p:grpSpPr bwMode="auto">
            <a:xfrm>
              <a:off x="4320" y="1920"/>
              <a:ext cx="0" cy="1968"/>
              <a:chOff x="2832" y="1872"/>
              <a:chExt cx="0" cy="1968"/>
            </a:xfrm>
          </p:grpSpPr>
          <p:sp>
            <p:nvSpPr>
              <p:cNvPr id="1777676" name="Line 12"/>
              <p:cNvSpPr>
                <a:spLocks noChangeShapeType="1"/>
              </p:cNvSpPr>
              <p:nvPr/>
            </p:nvSpPr>
            <p:spPr bwMode="auto">
              <a:xfrm flipV="1">
                <a:off x="2832" y="3120"/>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7677" name="Line 13"/>
              <p:cNvSpPr>
                <a:spLocks noChangeShapeType="1"/>
              </p:cNvSpPr>
              <p:nvPr/>
            </p:nvSpPr>
            <p:spPr bwMode="auto">
              <a:xfrm flipV="1">
                <a:off x="2832" y="2448"/>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7678" name="Line 14"/>
              <p:cNvSpPr>
                <a:spLocks noChangeShapeType="1"/>
              </p:cNvSpPr>
              <p:nvPr/>
            </p:nvSpPr>
            <p:spPr bwMode="auto">
              <a:xfrm flipV="1">
                <a:off x="2832" y="3456"/>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7679" name="Line 15"/>
              <p:cNvSpPr>
                <a:spLocks noChangeShapeType="1"/>
              </p:cNvSpPr>
              <p:nvPr/>
            </p:nvSpPr>
            <p:spPr bwMode="auto">
              <a:xfrm flipV="1">
                <a:off x="2832" y="2784"/>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7680" name="Line 16"/>
              <p:cNvSpPr>
                <a:spLocks noChangeShapeType="1"/>
              </p:cNvSpPr>
              <p:nvPr/>
            </p:nvSpPr>
            <p:spPr bwMode="auto">
              <a:xfrm flipV="1">
                <a:off x="2832" y="2112"/>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7681" name="Line 17"/>
              <p:cNvSpPr>
                <a:spLocks noChangeShapeType="1"/>
              </p:cNvSpPr>
              <p:nvPr/>
            </p:nvSpPr>
            <p:spPr bwMode="auto">
              <a:xfrm flipV="1">
                <a:off x="2832" y="1872"/>
                <a:ext cx="0" cy="384"/>
              </a:xfrm>
              <a:prstGeom prst="line">
                <a:avLst/>
              </a:prstGeom>
              <a:noFill/>
              <a:ln w="57150">
                <a:solidFill>
                  <a:schemeClr val="tx2"/>
                </a:solidFill>
                <a:round/>
                <a:headEnd/>
                <a:tailEnd/>
              </a:ln>
              <a:effectLst/>
            </p:spPr>
            <p:txBody>
              <a:bodyPr wrap="none" anchor="ctr"/>
              <a:lstStyle/>
              <a:p>
                <a:endParaRPr lang="en-US"/>
              </a:p>
            </p:txBody>
          </p:sp>
        </p:grpSp>
        <p:sp>
          <p:nvSpPr>
            <p:cNvPr id="1777682" name="Text Box 18"/>
            <p:cNvSpPr txBox="1">
              <a:spLocks noChangeArrowheads="1"/>
            </p:cNvSpPr>
            <p:nvPr/>
          </p:nvSpPr>
          <p:spPr bwMode="auto">
            <a:xfrm>
              <a:off x="4409" y="1847"/>
              <a:ext cx="191" cy="313"/>
            </a:xfrm>
            <a:prstGeom prst="rect">
              <a:avLst/>
            </a:prstGeom>
            <a:solidFill>
              <a:schemeClr val="bg1"/>
            </a:solidFill>
            <a:ln w="9525">
              <a:noFill/>
              <a:miter lim="800000"/>
              <a:headEnd/>
              <a:tailEnd/>
            </a:ln>
            <a:effectLst/>
          </p:spPr>
          <p:txBody>
            <a:bodyPr wrap="none">
              <a:spAutoFit/>
            </a:bodyPr>
            <a:lstStyle/>
            <a:p>
              <a:pPr>
                <a:lnSpc>
                  <a:spcPct val="111000"/>
                </a:lnSpc>
              </a:pPr>
              <a:r>
                <a:rPr lang="en-US" b="1" i="1" dirty="0">
                  <a:solidFill>
                    <a:schemeClr val="hlink"/>
                  </a:solidFill>
                  <a:latin typeface="Times New Roman" pitchFamily="18" charset="0"/>
                </a:rPr>
                <a:t>I</a:t>
              </a:r>
              <a:endParaRPr lang="en-US" sz="2000" b="1" i="1" dirty="0"/>
            </a:p>
          </p:txBody>
        </p:sp>
      </p:grpSp>
      <p:sp>
        <p:nvSpPr>
          <p:cNvPr id="1777683" name="Rectangle 19"/>
          <p:cNvSpPr>
            <a:spLocks noChangeArrowheads="1"/>
          </p:cNvSpPr>
          <p:nvPr/>
        </p:nvSpPr>
        <p:spPr bwMode="auto">
          <a:xfrm>
            <a:off x="5859463" y="801688"/>
            <a:ext cx="2987675" cy="1924050"/>
          </a:xfrm>
          <a:prstGeom prst="rect">
            <a:avLst/>
          </a:prstGeom>
          <a:noFill/>
          <a:ln w="9525">
            <a:noFill/>
            <a:miter lim="800000"/>
            <a:headEnd/>
            <a:tailEnd/>
          </a:ln>
          <a:effectLst/>
        </p:spPr>
        <p:txBody>
          <a:bodyPr lIns="92075" tIns="46038" rIns="92075" bIns="46038">
            <a:spAutoFit/>
          </a:bodyPr>
          <a:lstStyle/>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1)   left</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2)   right</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3)   zero</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4)   into the page</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5)   out of the page</a:t>
            </a:r>
          </a:p>
        </p:txBody>
      </p:sp>
      <p:sp>
        <p:nvSpPr>
          <p:cNvPr id="1777684" name="Rectangle 20"/>
          <p:cNvSpPr>
            <a:spLocks noGrp="1" noChangeArrowheads="1"/>
          </p:cNvSpPr>
          <p:nvPr>
            <p:ph type="title"/>
          </p:nvPr>
        </p:nvSpPr>
        <p:spPr>
          <a:xfrm>
            <a:off x="519113" y="0"/>
            <a:ext cx="8191500" cy="838200"/>
          </a:xfrm>
          <a:noFill/>
          <a:ln/>
        </p:spPr>
        <p:txBody>
          <a:bodyPr/>
          <a:lstStyle/>
          <a:p>
            <a:pPr>
              <a:lnSpc>
                <a:spcPct val="90000"/>
              </a:lnSpc>
            </a:pPr>
            <a:r>
              <a:rPr lang="en-US" sz="2800" i="1" dirty="0"/>
              <a:t>Question 223.41.2</a:t>
            </a:r>
            <a:endParaRPr lang="en-US" sz="2800" dirty="0">
              <a:solidFill>
                <a:schemeClr val="accent2"/>
              </a:solidFill>
            </a:endParaRPr>
          </a:p>
        </p:txBody>
      </p:sp>
      <p:sp>
        <p:nvSpPr>
          <p:cNvPr id="1777685" name="Rectangle 21"/>
          <p:cNvSpPr>
            <a:spLocks noGrp="1" noChangeArrowheads="1"/>
          </p:cNvSpPr>
          <p:nvPr>
            <p:ph idx="1"/>
          </p:nvPr>
        </p:nvSpPr>
        <p:spPr>
          <a:xfrm>
            <a:off x="244475" y="782638"/>
            <a:ext cx="4733925" cy="1770062"/>
          </a:xfrm>
          <a:noFill/>
          <a:ln/>
        </p:spPr>
        <p:txBody>
          <a:bodyPr>
            <a:normAutofit fontScale="70000" lnSpcReduction="20000"/>
          </a:bodyPr>
          <a:lstStyle/>
          <a:p>
            <a:pPr marL="401638" indent="-401638">
              <a:lnSpc>
                <a:spcPct val="140000"/>
              </a:lnSpc>
              <a:buNone/>
            </a:pPr>
            <a:r>
              <a:rPr lang="en-US" b="1" dirty="0">
                <a:effectLst>
                  <a:outerShdw blurRad="38100" dist="38100" dir="2700000" algn="tl">
                    <a:srgbClr val="000000"/>
                  </a:outerShdw>
                </a:effectLst>
              </a:rPr>
              <a:t>	A vertical wire carries a current and is in a vertical magnetic field.  What is the direction of the force on the wire?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9714" name="AutoShape 2"/>
          <p:cNvSpPr>
            <a:spLocks noChangeArrowheads="1"/>
          </p:cNvSpPr>
          <p:nvPr/>
        </p:nvSpPr>
        <p:spPr bwMode="auto">
          <a:xfrm>
            <a:off x="338138" y="3773488"/>
            <a:ext cx="4616450" cy="1598612"/>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779715" name="Rectangle 3"/>
          <p:cNvSpPr>
            <a:spLocks noChangeArrowheads="1"/>
          </p:cNvSpPr>
          <p:nvPr/>
        </p:nvSpPr>
        <p:spPr bwMode="auto">
          <a:xfrm>
            <a:off x="425450" y="3841750"/>
            <a:ext cx="4535488" cy="1373188"/>
          </a:xfrm>
          <a:prstGeom prst="rect">
            <a:avLst/>
          </a:prstGeom>
          <a:noFill/>
          <a:ln w="9525">
            <a:noFill/>
            <a:miter lim="800000"/>
            <a:headEnd/>
            <a:tailEnd/>
          </a:ln>
          <a:effectLst/>
        </p:spPr>
        <p:txBody>
          <a:bodyPr lIns="92075" tIns="46038" rIns="92075" bIns="46038">
            <a:spAutoFit/>
          </a:bodyPr>
          <a:lstStyle/>
          <a:p>
            <a:pPr marL="285750" indent="-285750">
              <a:lnSpc>
                <a:spcPct val="140000"/>
              </a:lnSpc>
              <a:spcBef>
                <a:spcPct val="50000"/>
              </a:spcBef>
            </a:pPr>
            <a:r>
              <a:rPr lang="en-US" sz="2000" b="1">
                <a:solidFill>
                  <a:schemeClr val="bg2"/>
                </a:solidFill>
              </a:rPr>
              <a:t>	When the current is </a:t>
            </a:r>
            <a:r>
              <a:rPr lang="en-US" sz="2000" b="1">
                <a:solidFill>
                  <a:srgbClr val="FF0000"/>
                </a:solidFill>
                <a:effectLst>
                  <a:outerShdw blurRad="38100" dist="38100" dir="2700000" algn="tl">
                    <a:srgbClr val="000000"/>
                  </a:outerShdw>
                </a:effectLst>
              </a:rPr>
              <a:t>parallel</a:t>
            </a:r>
            <a:r>
              <a:rPr lang="en-US" sz="2000" b="1">
                <a:solidFill>
                  <a:schemeClr val="bg2"/>
                </a:solidFill>
              </a:rPr>
              <a:t> to the magnetic field lines, the force on the wire is </a:t>
            </a:r>
            <a:r>
              <a:rPr lang="en-US" sz="2000" b="1" i="1">
                <a:solidFill>
                  <a:srgbClr val="FF0000"/>
                </a:solidFill>
                <a:effectLst>
                  <a:outerShdw blurRad="38100" dist="38100" dir="2700000" algn="tl">
                    <a:srgbClr val="000000"/>
                  </a:outerShdw>
                </a:effectLst>
              </a:rPr>
              <a:t>zero</a:t>
            </a:r>
            <a:r>
              <a:rPr lang="en-US" sz="2000" b="1">
                <a:solidFill>
                  <a:schemeClr val="bg2"/>
                </a:solidFill>
              </a:rPr>
              <a:t>. </a:t>
            </a:r>
          </a:p>
        </p:txBody>
      </p:sp>
      <p:sp>
        <p:nvSpPr>
          <p:cNvPr id="1779717" name="Oval 5"/>
          <p:cNvSpPr>
            <a:spLocks noChangeArrowheads="1"/>
          </p:cNvSpPr>
          <p:nvPr/>
        </p:nvSpPr>
        <p:spPr bwMode="auto">
          <a:xfrm>
            <a:off x="5578475" y="1520825"/>
            <a:ext cx="2136775" cy="468313"/>
          </a:xfrm>
          <a:prstGeom prst="ellipse">
            <a:avLst/>
          </a:prstGeom>
          <a:noFill/>
          <a:ln w="38100">
            <a:solidFill>
              <a:schemeClr val="accent1"/>
            </a:solidFill>
            <a:round/>
            <a:headEnd/>
            <a:tailEnd/>
          </a:ln>
          <a:effectLst/>
        </p:spPr>
        <p:txBody>
          <a:bodyPr anchor="ctr">
            <a:spAutoFit/>
          </a:bodyPr>
          <a:lstStyle/>
          <a:p>
            <a:endParaRPr lang="en-US"/>
          </a:p>
        </p:txBody>
      </p:sp>
      <p:grpSp>
        <p:nvGrpSpPr>
          <p:cNvPr id="2" name="Group 6"/>
          <p:cNvGrpSpPr>
            <a:grpSpLocks/>
          </p:cNvGrpSpPr>
          <p:nvPr/>
        </p:nvGrpSpPr>
        <p:grpSpPr bwMode="auto">
          <a:xfrm>
            <a:off x="5514975" y="3105150"/>
            <a:ext cx="3276600" cy="3240088"/>
            <a:chOff x="3271" y="1847"/>
            <a:chExt cx="2064" cy="2041"/>
          </a:xfrm>
        </p:grpSpPr>
        <p:sp>
          <p:nvSpPr>
            <p:cNvPr id="1779719" name="Line 7"/>
            <p:cNvSpPr>
              <a:spLocks noChangeShapeType="1"/>
            </p:cNvSpPr>
            <p:nvPr/>
          </p:nvSpPr>
          <p:spPr bwMode="auto">
            <a:xfrm rot="10800000">
              <a:off x="3271"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9720" name="Text Box 8"/>
            <p:cNvSpPr txBox="1">
              <a:spLocks noChangeArrowheads="1"/>
            </p:cNvSpPr>
            <p:nvPr/>
          </p:nvSpPr>
          <p:spPr bwMode="auto">
            <a:xfrm>
              <a:off x="5047" y="3059"/>
              <a:ext cx="255" cy="313"/>
            </a:xfrm>
            <a:prstGeom prst="rect">
              <a:avLst/>
            </a:prstGeom>
            <a:solidFill>
              <a:schemeClr val="bg1"/>
            </a:solidFill>
            <a:ln w="9525">
              <a:noFill/>
              <a:miter lim="800000"/>
              <a:headEnd/>
              <a:tailEnd/>
            </a:ln>
            <a:effectLst/>
          </p:spPr>
          <p:txBody>
            <a:bodyPr wrap="none">
              <a:spAutoFit/>
            </a:bodyPr>
            <a:lstStyle/>
            <a:p>
              <a:pPr>
                <a:lnSpc>
                  <a:spcPct val="111000"/>
                </a:lnSpc>
              </a:pPr>
              <a:r>
                <a:rPr lang="en-US" b="1" i="1">
                  <a:solidFill>
                    <a:schemeClr val="accent2"/>
                  </a:solidFill>
                </a:rPr>
                <a:t>B</a:t>
              </a:r>
              <a:endParaRPr lang="en-US" sz="2000" b="1" i="1"/>
            </a:p>
          </p:txBody>
        </p:sp>
        <p:sp>
          <p:nvSpPr>
            <p:cNvPr id="1779721" name="Line 9"/>
            <p:cNvSpPr>
              <a:spLocks noChangeShapeType="1"/>
            </p:cNvSpPr>
            <p:nvPr/>
          </p:nvSpPr>
          <p:spPr bwMode="auto">
            <a:xfrm rot="10800000">
              <a:off x="3703"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9722" name="Line 10"/>
            <p:cNvSpPr>
              <a:spLocks noChangeShapeType="1"/>
            </p:cNvSpPr>
            <p:nvPr/>
          </p:nvSpPr>
          <p:spPr bwMode="auto">
            <a:xfrm rot="10800000">
              <a:off x="4135"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9723" name="Line 11"/>
            <p:cNvSpPr>
              <a:spLocks noChangeShapeType="1"/>
            </p:cNvSpPr>
            <p:nvPr/>
          </p:nvSpPr>
          <p:spPr bwMode="auto">
            <a:xfrm rot="10800000">
              <a:off x="4567"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9724" name="Line 12"/>
            <p:cNvSpPr>
              <a:spLocks noChangeShapeType="1"/>
            </p:cNvSpPr>
            <p:nvPr/>
          </p:nvSpPr>
          <p:spPr bwMode="auto">
            <a:xfrm rot="10800000">
              <a:off x="4951"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sp>
          <p:nvSpPr>
            <p:cNvPr id="1779725" name="Line 13"/>
            <p:cNvSpPr>
              <a:spLocks noChangeShapeType="1"/>
            </p:cNvSpPr>
            <p:nvPr/>
          </p:nvSpPr>
          <p:spPr bwMode="auto">
            <a:xfrm rot="10800000">
              <a:off x="5335" y="2012"/>
              <a:ext cx="0" cy="1422"/>
            </a:xfrm>
            <a:prstGeom prst="line">
              <a:avLst/>
            </a:prstGeom>
            <a:noFill/>
            <a:ln w="12700">
              <a:solidFill>
                <a:schemeClr val="accent2"/>
              </a:solidFill>
              <a:round/>
              <a:headEnd/>
              <a:tailEnd type="triangle" w="med" len="med"/>
            </a:ln>
            <a:effectLst/>
          </p:spPr>
          <p:txBody>
            <a:bodyPr wrap="none" anchor="ctr"/>
            <a:lstStyle/>
            <a:p>
              <a:endParaRPr lang="en-US"/>
            </a:p>
          </p:txBody>
        </p:sp>
        <p:grpSp>
          <p:nvGrpSpPr>
            <p:cNvPr id="3" name="Group 14"/>
            <p:cNvGrpSpPr>
              <a:grpSpLocks/>
            </p:cNvGrpSpPr>
            <p:nvPr/>
          </p:nvGrpSpPr>
          <p:grpSpPr bwMode="auto">
            <a:xfrm>
              <a:off x="4320" y="1920"/>
              <a:ext cx="0" cy="1968"/>
              <a:chOff x="2832" y="1872"/>
              <a:chExt cx="0" cy="1968"/>
            </a:xfrm>
          </p:grpSpPr>
          <p:sp>
            <p:nvSpPr>
              <p:cNvPr id="1779727" name="Line 15"/>
              <p:cNvSpPr>
                <a:spLocks noChangeShapeType="1"/>
              </p:cNvSpPr>
              <p:nvPr/>
            </p:nvSpPr>
            <p:spPr bwMode="auto">
              <a:xfrm flipV="1">
                <a:off x="2832" y="3120"/>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9728" name="Line 16"/>
              <p:cNvSpPr>
                <a:spLocks noChangeShapeType="1"/>
              </p:cNvSpPr>
              <p:nvPr/>
            </p:nvSpPr>
            <p:spPr bwMode="auto">
              <a:xfrm flipV="1">
                <a:off x="2832" y="2448"/>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9729" name="Line 17"/>
              <p:cNvSpPr>
                <a:spLocks noChangeShapeType="1"/>
              </p:cNvSpPr>
              <p:nvPr/>
            </p:nvSpPr>
            <p:spPr bwMode="auto">
              <a:xfrm flipV="1">
                <a:off x="2832" y="3456"/>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9730" name="Line 18"/>
              <p:cNvSpPr>
                <a:spLocks noChangeShapeType="1"/>
              </p:cNvSpPr>
              <p:nvPr/>
            </p:nvSpPr>
            <p:spPr bwMode="auto">
              <a:xfrm flipV="1">
                <a:off x="2832" y="2784"/>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9731" name="Line 19"/>
              <p:cNvSpPr>
                <a:spLocks noChangeShapeType="1"/>
              </p:cNvSpPr>
              <p:nvPr/>
            </p:nvSpPr>
            <p:spPr bwMode="auto">
              <a:xfrm flipV="1">
                <a:off x="2832" y="2112"/>
                <a:ext cx="0" cy="384"/>
              </a:xfrm>
              <a:prstGeom prst="line">
                <a:avLst/>
              </a:prstGeom>
              <a:noFill/>
              <a:ln w="57150">
                <a:solidFill>
                  <a:schemeClr val="tx2"/>
                </a:solidFill>
                <a:round/>
                <a:headEnd/>
                <a:tailEnd type="triangle" w="med" len="med"/>
              </a:ln>
              <a:effectLst/>
            </p:spPr>
            <p:txBody>
              <a:bodyPr wrap="none" anchor="ctr"/>
              <a:lstStyle/>
              <a:p>
                <a:endParaRPr lang="en-US"/>
              </a:p>
            </p:txBody>
          </p:sp>
          <p:sp>
            <p:nvSpPr>
              <p:cNvPr id="1779732" name="Line 20"/>
              <p:cNvSpPr>
                <a:spLocks noChangeShapeType="1"/>
              </p:cNvSpPr>
              <p:nvPr/>
            </p:nvSpPr>
            <p:spPr bwMode="auto">
              <a:xfrm flipV="1">
                <a:off x="2832" y="1872"/>
                <a:ext cx="0" cy="384"/>
              </a:xfrm>
              <a:prstGeom prst="line">
                <a:avLst/>
              </a:prstGeom>
              <a:noFill/>
              <a:ln w="57150">
                <a:solidFill>
                  <a:schemeClr val="tx2"/>
                </a:solidFill>
                <a:round/>
                <a:headEnd/>
                <a:tailEnd/>
              </a:ln>
              <a:effectLst/>
            </p:spPr>
            <p:txBody>
              <a:bodyPr wrap="none" anchor="ctr"/>
              <a:lstStyle/>
              <a:p>
                <a:endParaRPr lang="en-US"/>
              </a:p>
            </p:txBody>
          </p:sp>
        </p:grpSp>
        <p:sp>
          <p:nvSpPr>
            <p:cNvPr id="1779733" name="Text Box 21"/>
            <p:cNvSpPr txBox="1">
              <a:spLocks noChangeArrowheads="1"/>
            </p:cNvSpPr>
            <p:nvPr/>
          </p:nvSpPr>
          <p:spPr bwMode="auto">
            <a:xfrm>
              <a:off x="4409" y="1847"/>
              <a:ext cx="191" cy="313"/>
            </a:xfrm>
            <a:prstGeom prst="rect">
              <a:avLst/>
            </a:prstGeom>
            <a:solidFill>
              <a:schemeClr val="bg1"/>
            </a:solidFill>
            <a:ln w="9525">
              <a:noFill/>
              <a:miter lim="800000"/>
              <a:headEnd/>
              <a:tailEnd/>
            </a:ln>
            <a:effectLst/>
          </p:spPr>
          <p:txBody>
            <a:bodyPr wrap="none">
              <a:spAutoFit/>
            </a:bodyPr>
            <a:lstStyle/>
            <a:p>
              <a:pPr>
                <a:lnSpc>
                  <a:spcPct val="111000"/>
                </a:lnSpc>
              </a:pPr>
              <a:r>
                <a:rPr lang="en-US" b="1" i="1" dirty="0">
                  <a:solidFill>
                    <a:schemeClr val="hlink"/>
                  </a:solidFill>
                  <a:latin typeface="Times New Roman" pitchFamily="18" charset="0"/>
                </a:rPr>
                <a:t>I</a:t>
              </a:r>
              <a:endParaRPr lang="en-US" sz="2000" b="1" i="1" dirty="0"/>
            </a:p>
          </p:txBody>
        </p:sp>
      </p:grpSp>
      <p:sp>
        <p:nvSpPr>
          <p:cNvPr id="1779734" name="Rectangle 22"/>
          <p:cNvSpPr>
            <a:spLocks noChangeArrowheads="1"/>
          </p:cNvSpPr>
          <p:nvPr/>
        </p:nvSpPr>
        <p:spPr bwMode="auto">
          <a:xfrm>
            <a:off x="5859463" y="801688"/>
            <a:ext cx="2987675" cy="1924050"/>
          </a:xfrm>
          <a:prstGeom prst="rect">
            <a:avLst/>
          </a:prstGeom>
          <a:noFill/>
          <a:ln w="9525">
            <a:noFill/>
            <a:miter lim="800000"/>
            <a:headEnd/>
            <a:tailEnd/>
          </a:ln>
          <a:effectLst/>
        </p:spPr>
        <p:txBody>
          <a:bodyPr lIns="92075" tIns="46038" rIns="92075" bIns="46038">
            <a:spAutoFit/>
          </a:bodyPr>
          <a:lstStyle/>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1)   left</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2)   right</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3)   zero</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4)   into the page</a:t>
            </a:r>
          </a:p>
          <a:p>
            <a:pPr marL="285750" indent="-285750">
              <a:lnSpc>
                <a:spcPct val="80000"/>
              </a:lnSpc>
              <a:spcBef>
                <a:spcPct val="50000"/>
              </a:spcBef>
            </a:pPr>
            <a:r>
              <a:rPr lang="en-US" sz="2000" b="1">
                <a:solidFill>
                  <a:schemeClr val="tx2"/>
                </a:solidFill>
                <a:effectLst>
                  <a:outerShdw blurRad="38100" dist="38100" dir="2700000" algn="tl">
                    <a:srgbClr val="000000"/>
                  </a:outerShdw>
                </a:effectLst>
              </a:rPr>
              <a:t>5)   out of the page</a:t>
            </a:r>
          </a:p>
        </p:txBody>
      </p:sp>
      <p:sp>
        <p:nvSpPr>
          <p:cNvPr id="1779735" name="Rectangle 23"/>
          <p:cNvSpPr>
            <a:spLocks noGrp="1" noChangeArrowheads="1"/>
          </p:cNvSpPr>
          <p:nvPr>
            <p:ph type="title"/>
          </p:nvPr>
        </p:nvSpPr>
        <p:spPr>
          <a:xfrm>
            <a:off x="519113" y="0"/>
            <a:ext cx="8191500" cy="838200"/>
          </a:xfrm>
          <a:noFill/>
          <a:ln/>
        </p:spPr>
        <p:txBody>
          <a:bodyPr/>
          <a:lstStyle/>
          <a:p>
            <a:pPr>
              <a:lnSpc>
                <a:spcPct val="90000"/>
              </a:lnSpc>
            </a:pPr>
            <a:r>
              <a:rPr lang="en-US" sz="2800" i="1" dirty="0"/>
              <a:t>Question 223.41.2</a:t>
            </a:r>
            <a:endParaRPr lang="en-US" sz="2800" dirty="0">
              <a:solidFill>
                <a:schemeClr val="accent2"/>
              </a:solidFill>
            </a:endParaRPr>
          </a:p>
        </p:txBody>
      </p:sp>
      <p:sp>
        <p:nvSpPr>
          <p:cNvPr id="1779736" name="Rectangle 24"/>
          <p:cNvSpPr>
            <a:spLocks noGrp="1" noChangeArrowheads="1"/>
          </p:cNvSpPr>
          <p:nvPr>
            <p:ph idx="1"/>
          </p:nvPr>
        </p:nvSpPr>
        <p:spPr>
          <a:xfrm>
            <a:off x="244475" y="782638"/>
            <a:ext cx="4733925" cy="1770062"/>
          </a:xfrm>
          <a:noFill/>
          <a:ln/>
        </p:spPr>
        <p:txBody>
          <a:bodyPr/>
          <a:lstStyle/>
          <a:p>
            <a:pPr marL="401638" indent="-401638">
              <a:lnSpc>
                <a:spcPct val="140000"/>
              </a:lnSpc>
              <a:buNone/>
            </a:pPr>
            <a:r>
              <a:rPr lang="en-US" sz="1800" b="1" dirty="0">
                <a:effectLst>
                  <a:outerShdw blurRad="38100" dist="38100" dir="2700000" algn="tl">
                    <a:srgbClr val="000000"/>
                  </a:outerShdw>
                </a:effectLst>
              </a:rPr>
              <a:t>	A horizontal wire carries a current and is in a vertical magnetic field.  What is the direction of the force on the wire?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1B11-35D3-FF83-18CC-75B2E9B0E1E3}"/>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3178D2DB-4E00-A132-3DE8-6EA8818F9FD0}"/>
              </a:ext>
            </a:extLst>
          </p:cNvPr>
          <p:cNvSpPr>
            <a:spLocks noGrp="1"/>
          </p:cNvSpPr>
          <p:nvPr>
            <p:ph idx="1"/>
          </p:nvPr>
        </p:nvSpPr>
        <p:spPr/>
        <p:txBody>
          <a:bodyPr/>
          <a:lstStyle/>
          <a:p>
            <a:pPr marL="0" indent="0">
              <a:buNone/>
            </a:pPr>
            <a:r>
              <a:rPr lang="en-US" dirty="0"/>
              <a:t>Currents in wires cause magnetic fields. Magnetic fields exert forces on current carrying wires. Does this mean that currents in one wire exert forces on other wires?</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p:txBody>
      </p:sp>
    </p:spTree>
    <p:extLst>
      <p:ext uri="{BB962C8B-B14F-4D97-AF65-F5344CB8AC3E}">
        <p14:creationId xmlns:p14="http://schemas.microsoft.com/office/powerpoint/2010/main" val="99171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rot="6402138">
            <a:off x="4206241" y="182881"/>
            <a:ext cx="518160" cy="3642360"/>
          </a:xfrm>
          <a:prstGeom prst="can">
            <a:avLst>
              <a:gd name="adj" fmla="val 41903"/>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n 4"/>
          <p:cNvSpPr/>
          <p:nvPr/>
        </p:nvSpPr>
        <p:spPr>
          <a:xfrm rot="6402138">
            <a:off x="4191001" y="2133602"/>
            <a:ext cx="518160" cy="3642360"/>
          </a:xfrm>
          <a:prstGeom prst="can">
            <a:avLst>
              <a:gd name="adj" fmla="val 41903"/>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981200" y="868680"/>
            <a:ext cx="367408" cy="523220"/>
          </a:xfrm>
          <a:prstGeom prst="rect">
            <a:avLst/>
          </a:prstGeom>
          <a:noFill/>
        </p:spPr>
        <p:txBody>
          <a:bodyPr wrap="none" rtlCol="0">
            <a:spAutoFit/>
          </a:bodyPr>
          <a:lstStyle/>
          <a:p>
            <a:r>
              <a:rPr lang="en-US" sz="2800" dirty="0"/>
              <a:t>1</a:t>
            </a:r>
          </a:p>
        </p:txBody>
      </p:sp>
      <p:sp>
        <p:nvSpPr>
          <p:cNvPr id="7" name="TextBox 6"/>
          <p:cNvSpPr txBox="1"/>
          <p:nvPr/>
        </p:nvSpPr>
        <p:spPr>
          <a:xfrm>
            <a:off x="1981200" y="2788920"/>
            <a:ext cx="367408" cy="523220"/>
          </a:xfrm>
          <a:prstGeom prst="rect">
            <a:avLst/>
          </a:prstGeom>
          <a:noFill/>
        </p:spPr>
        <p:txBody>
          <a:bodyPr wrap="none" rtlCol="0">
            <a:spAutoFit/>
          </a:bodyPr>
          <a:lstStyle/>
          <a:p>
            <a:r>
              <a:rPr lang="en-US" sz="2800" dirty="0"/>
              <a:t>2</a:t>
            </a:r>
          </a:p>
        </p:txBody>
      </p:sp>
      <p:cxnSp>
        <p:nvCxnSpPr>
          <p:cNvPr id="9" name="Straight Arrow Connector 8"/>
          <p:cNvCxnSpPr/>
          <p:nvPr/>
        </p:nvCxnSpPr>
        <p:spPr>
          <a:xfrm flipH="1">
            <a:off x="3322320" y="1996440"/>
            <a:ext cx="1036320" cy="289560"/>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19400" y="609600"/>
            <a:ext cx="0" cy="441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248400" y="1645920"/>
            <a:ext cx="0" cy="441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849880" y="822960"/>
            <a:ext cx="3398520" cy="1021080"/>
          </a:xfrm>
          <a:prstGeom prst="straightConnector1">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73880" y="1112520"/>
            <a:ext cx="314510" cy="461665"/>
          </a:xfrm>
          <a:prstGeom prst="rect">
            <a:avLst/>
          </a:prstGeom>
          <a:solidFill>
            <a:schemeClr val="bg1"/>
          </a:solidFill>
        </p:spPr>
        <p:txBody>
          <a:bodyPr wrap="none" rtlCol="0">
            <a:spAutoFit/>
          </a:bodyPr>
          <a:lstStyle/>
          <a:p>
            <a:r>
              <a:rPr lang="en-US" sz="2400" dirty="0"/>
              <a:t>L</a:t>
            </a:r>
          </a:p>
        </p:txBody>
      </p:sp>
      <p:cxnSp>
        <p:nvCxnSpPr>
          <p:cNvPr id="16" name="Straight Arrow Connector 15"/>
          <p:cNvCxnSpPr/>
          <p:nvPr/>
        </p:nvCxnSpPr>
        <p:spPr>
          <a:xfrm>
            <a:off x="6507480" y="2529840"/>
            <a:ext cx="0" cy="1965960"/>
          </a:xfrm>
          <a:prstGeom prst="straightConnector1">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507480" y="2270760"/>
            <a:ext cx="0" cy="441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6507480" y="4267200"/>
            <a:ext cx="0" cy="441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385560" y="3215640"/>
            <a:ext cx="346570" cy="461665"/>
          </a:xfrm>
          <a:prstGeom prst="rect">
            <a:avLst/>
          </a:prstGeom>
          <a:solidFill>
            <a:schemeClr val="bg1"/>
          </a:solidFill>
        </p:spPr>
        <p:txBody>
          <a:bodyPr wrap="none" rtlCol="0">
            <a:spAutoFit/>
          </a:bodyPr>
          <a:lstStyle/>
          <a:p>
            <a:r>
              <a:rPr lang="en-US" sz="2400" dirty="0"/>
              <a:t>d</a:t>
            </a:r>
          </a:p>
        </p:txBody>
      </p:sp>
      <p:grpSp>
        <p:nvGrpSpPr>
          <p:cNvPr id="24" name="Group 23"/>
          <p:cNvGrpSpPr/>
          <p:nvPr/>
        </p:nvGrpSpPr>
        <p:grpSpPr>
          <a:xfrm>
            <a:off x="2697480" y="2118360"/>
            <a:ext cx="822960" cy="523220"/>
            <a:chOff x="2453640" y="2087880"/>
            <a:chExt cx="822960" cy="523220"/>
          </a:xfrm>
        </p:grpSpPr>
        <p:sp>
          <p:nvSpPr>
            <p:cNvPr id="21" name="TextBox 20"/>
            <p:cNvSpPr txBox="1"/>
            <p:nvPr/>
          </p:nvSpPr>
          <p:spPr>
            <a:xfrm>
              <a:off x="2453640" y="2087880"/>
              <a:ext cx="822960" cy="523220"/>
            </a:xfrm>
            <a:prstGeom prst="rect">
              <a:avLst/>
            </a:prstGeom>
            <a:noFill/>
          </p:spPr>
          <p:txBody>
            <a:bodyPr wrap="square" rtlCol="0">
              <a:spAutoFit/>
            </a:bodyPr>
            <a:lstStyle/>
            <a:p>
              <a:r>
                <a:rPr lang="en-US" sz="2800" dirty="0">
                  <a:solidFill>
                    <a:schemeClr val="accent1"/>
                  </a:solidFill>
                </a:rPr>
                <a:t>B</a:t>
              </a:r>
              <a:r>
                <a:rPr lang="en-US" sz="2800" baseline="-25000" dirty="0">
                  <a:solidFill>
                    <a:schemeClr val="accent1"/>
                  </a:solidFill>
                </a:rPr>
                <a:t>12</a:t>
              </a:r>
            </a:p>
          </p:txBody>
        </p:sp>
        <p:cxnSp>
          <p:nvCxnSpPr>
            <p:cNvPr id="23" name="Straight Arrow Connector 22"/>
            <p:cNvCxnSpPr/>
            <p:nvPr/>
          </p:nvCxnSpPr>
          <p:spPr>
            <a:xfrm>
              <a:off x="2484120" y="2148840"/>
              <a:ext cx="32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5" name="Arc 24"/>
          <p:cNvSpPr/>
          <p:nvPr/>
        </p:nvSpPr>
        <p:spPr>
          <a:xfrm rot="604675">
            <a:off x="3535680" y="1965960"/>
            <a:ext cx="1203960" cy="3855720"/>
          </a:xfrm>
          <a:prstGeom prst="arc">
            <a:avLst>
              <a:gd name="adj1" fmla="val 16995784"/>
              <a:gd name="adj2" fmla="val 20182451"/>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Arc 25"/>
          <p:cNvSpPr/>
          <p:nvPr/>
        </p:nvSpPr>
        <p:spPr>
          <a:xfrm rot="604675">
            <a:off x="3535680" y="1965960"/>
            <a:ext cx="1203960" cy="3855720"/>
          </a:xfrm>
          <a:prstGeom prst="arc">
            <a:avLst>
              <a:gd name="adj1" fmla="val 1941469"/>
              <a:gd name="adj2" fmla="val 16097560"/>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7" name="Straight Arrow Connector 26"/>
          <p:cNvCxnSpPr/>
          <p:nvPr/>
        </p:nvCxnSpPr>
        <p:spPr>
          <a:xfrm>
            <a:off x="4358640" y="1996440"/>
            <a:ext cx="0" cy="100584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4008120" y="2987040"/>
            <a:ext cx="822960" cy="523220"/>
            <a:chOff x="2453640" y="2087880"/>
            <a:chExt cx="822960" cy="523220"/>
          </a:xfrm>
        </p:grpSpPr>
        <p:sp>
          <p:nvSpPr>
            <p:cNvPr id="30" name="TextBox 29"/>
            <p:cNvSpPr txBox="1"/>
            <p:nvPr/>
          </p:nvSpPr>
          <p:spPr>
            <a:xfrm>
              <a:off x="2453640" y="2087880"/>
              <a:ext cx="822960" cy="523220"/>
            </a:xfrm>
            <a:prstGeom prst="rect">
              <a:avLst/>
            </a:prstGeom>
            <a:noFill/>
          </p:spPr>
          <p:txBody>
            <a:bodyPr wrap="square" rtlCol="0">
              <a:spAutoFit/>
            </a:bodyPr>
            <a:lstStyle/>
            <a:p>
              <a:r>
                <a:rPr lang="en-US" sz="2800" dirty="0"/>
                <a:t>F</a:t>
              </a:r>
              <a:r>
                <a:rPr lang="en-US" sz="2800" baseline="-25000" dirty="0"/>
                <a:t>12</a:t>
              </a:r>
            </a:p>
          </p:txBody>
        </p:sp>
        <p:cxnSp>
          <p:nvCxnSpPr>
            <p:cNvPr id="31" name="Straight Arrow Connector 30"/>
            <p:cNvCxnSpPr/>
            <p:nvPr/>
          </p:nvCxnSpPr>
          <p:spPr>
            <a:xfrm>
              <a:off x="2484120" y="2148840"/>
              <a:ext cx="32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p:nvPr/>
        </p:nvCxnSpPr>
        <p:spPr>
          <a:xfrm>
            <a:off x="5242560" y="2240280"/>
            <a:ext cx="54864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907280" y="1981200"/>
            <a:ext cx="338554" cy="369332"/>
          </a:xfrm>
          <a:prstGeom prst="rect">
            <a:avLst/>
          </a:prstGeom>
          <a:noFill/>
        </p:spPr>
        <p:txBody>
          <a:bodyPr wrap="none" rtlCol="0">
            <a:spAutoFit/>
          </a:bodyPr>
          <a:lstStyle/>
          <a:p>
            <a:r>
              <a:rPr lang="en-US" i="1" dirty="0">
                <a:latin typeface="Times New Roman" pitchFamily="18" charset="0"/>
                <a:cs typeface="Times New Roman" pitchFamily="18" charset="0"/>
              </a:rPr>
              <a:t>I</a:t>
            </a:r>
            <a:r>
              <a:rPr lang="en-US" i="1" baseline="-25000" dirty="0">
                <a:latin typeface="Times New Roman" pitchFamily="18" charset="0"/>
                <a:cs typeface="Times New Roman" pitchFamily="18" charset="0"/>
              </a:rPr>
              <a:t>1</a:t>
            </a:r>
          </a:p>
        </p:txBody>
      </p:sp>
      <p:cxnSp>
        <p:nvCxnSpPr>
          <p:cNvPr id="35" name="Straight Arrow Connector 34"/>
          <p:cNvCxnSpPr/>
          <p:nvPr/>
        </p:nvCxnSpPr>
        <p:spPr>
          <a:xfrm>
            <a:off x="5273040" y="4221480"/>
            <a:ext cx="54864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937760" y="3962400"/>
            <a:ext cx="338554" cy="369332"/>
          </a:xfrm>
          <a:prstGeom prst="rect">
            <a:avLst/>
          </a:prstGeom>
          <a:noFill/>
        </p:spPr>
        <p:txBody>
          <a:bodyPr wrap="none" rtlCol="0">
            <a:spAutoFit/>
          </a:bodyPr>
          <a:lstStyle/>
          <a:p>
            <a:r>
              <a:rPr lang="en-US" i="1" dirty="0">
                <a:latin typeface="Times New Roman" pitchFamily="18" charset="0"/>
                <a:cs typeface="Times New Roman" pitchFamily="18" charset="0"/>
              </a:rPr>
              <a:t>I</a:t>
            </a:r>
            <a:r>
              <a:rPr lang="en-US" i="1" baseline="-25000" dirty="0">
                <a:latin typeface="Times New Roman" pitchFamily="18" charset="0"/>
                <a:cs typeface="Times New Roman" pitchFamily="18" charset="0"/>
              </a:rPr>
              <a:t>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306763" y="2976563"/>
            <a:ext cx="2555875" cy="3881437"/>
            <a:chOff x="3421" y="1812"/>
            <a:chExt cx="1610" cy="2508"/>
          </a:xfrm>
        </p:grpSpPr>
        <p:grpSp>
          <p:nvGrpSpPr>
            <p:cNvPr id="3" name="Group 4"/>
            <p:cNvGrpSpPr>
              <a:grpSpLocks/>
            </p:cNvGrpSpPr>
            <p:nvPr/>
          </p:nvGrpSpPr>
          <p:grpSpPr bwMode="auto">
            <a:xfrm>
              <a:off x="3421" y="1812"/>
              <a:ext cx="1610" cy="2508"/>
              <a:chOff x="3421" y="1812"/>
              <a:chExt cx="1610" cy="2508"/>
            </a:xfrm>
          </p:grpSpPr>
          <p:pic>
            <p:nvPicPr>
              <p:cNvPr id="1802245" name="Picture 5" descr="FG20_023"/>
              <p:cNvPicPr>
                <a:picLocks noChangeAspect="1" noChangeArrowheads="1"/>
              </p:cNvPicPr>
              <p:nvPr/>
            </p:nvPicPr>
            <p:blipFill>
              <a:blip r:embed="rId3" cstate="print">
                <a:lum contrast="24000"/>
              </a:blip>
              <a:srcRect l="27307" t="17369" r="46053" b="18744"/>
              <a:stretch>
                <a:fillRect/>
              </a:stretch>
            </p:blipFill>
            <p:spPr bwMode="auto">
              <a:xfrm>
                <a:off x="3421" y="1812"/>
                <a:ext cx="1610" cy="2508"/>
              </a:xfrm>
              <a:prstGeom prst="rect">
                <a:avLst/>
              </a:prstGeom>
              <a:noFill/>
            </p:spPr>
          </p:pic>
          <p:sp>
            <p:nvSpPr>
              <p:cNvPr id="1802246" name="Text Box 6"/>
              <p:cNvSpPr txBox="1">
                <a:spLocks noChangeArrowheads="1"/>
              </p:cNvSpPr>
              <p:nvPr/>
            </p:nvSpPr>
            <p:spPr bwMode="auto">
              <a:xfrm>
                <a:off x="3929" y="3336"/>
                <a:ext cx="606" cy="296"/>
              </a:xfrm>
              <a:prstGeom prst="rect">
                <a:avLst/>
              </a:prstGeom>
              <a:solidFill>
                <a:schemeClr val="bg1"/>
              </a:solidFill>
              <a:ln w="9525">
                <a:noFill/>
                <a:miter lim="800000"/>
                <a:headEnd type="none" w="sm" len="sm"/>
                <a:tailEnd type="none" w="sm" len="sm"/>
              </a:ln>
              <a:effectLst/>
            </p:spPr>
            <p:txBody>
              <a:bodyPr>
                <a:spAutoFit/>
              </a:bodyPr>
              <a:lstStyle/>
              <a:p>
                <a:pPr>
                  <a:spcBef>
                    <a:spcPct val="50000"/>
                  </a:spcBef>
                </a:pPr>
                <a:endParaRPr lang="en-US"/>
              </a:p>
            </p:txBody>
          </p:sp>
        </p:grpSp>
        <p:sp>
          <p:nvSpPr>
            <p:cNvPr id="1802247" name="Line 7"/>
            <p:cNvSpPr>
              <a:spLocks noChangeShapeType="1"/>
            </p:cNvSpPr>
            <p:nvPr/>
          </p:nvSpPr>
          <p:spPr bwMode="auto">
            <a:xfrm flipH="1">
              <a:off x="3919" y="2523"/>
              <a:ext cx="1" cy="1692"/>
            </a:xfrm>
            <a:prstGeom prst="line">
              <a:avLst/>
            </a:prstGeom>
            <a:noFill/>
            <a:ln w="57150">
              <a:solidFill>
                <a:srgbClr val="00CC00"/>
              </a:solidFill>
              <a:round/>
              <a:headEnd type="none" w="sm" len="sm"/>
              <a:tailEnd type="none" w="sm" len="sm"/>
            </a:ln>
            <a:effectLst/>
          </p:spPr>
          <p:txBody>
            <a:bodyPr wrap="none" anchor="ctr"/>
            <a:lstStyle/>
            <a:p>
              <a:endParaRPr lang="en-US"/>
            </a:p>
          </p:txBody>
        </p:sp>
        <p:sp>
          <p:nvSpPr>
            <p:cNvPr id="1802248" name="Line 8"/>
            <p:cNvSpPr>
              <a:spLocks noChangeShapeType="1"/>
            </p:cNvSpPr>
            <p:nvPr/>
          </p:nvSpPr>
          <p:spPr bwMode="auto">
            <a:xfrm flipH="1">
              <a:off x="4533" y="2529"/>
              <a:ext cx="1" cy="1692"/>
            </a:xfrm>
            <a:prstGeom prst="line">
              <a:avLst/>
            </a:prstGeom>
            <a:noFill/>
            <a:ln w="57150">
              <a:solidFill>
                <a:srgbClr val="0066FF"/>
              </a:solidFill>
              <a:round/>
              <a:headEnd type="none" w="sm" len="sm"/>
              <a:tailEnd type="none" w="sm" len="sm"/>
            </a:ln>
            <a:effectLst/>
          </p:spPr>
          <p:txBody>
            <a:bodyPr wrap="none" anchor="ctr"/>
            <a:lstStyle/>
            <a:p>
              <a:endParaRPr lang="en-US"/>
            </a:p>
          </p:txBody>
        </p:sp>
      </p:grpSp>
      <p:sp>
        <p:nvSpPr>
          <p:cNvPr id="1802251" name="Rectangle 11"/>
          <p:cNvSpPr>
            <a:spLocks noGrp="1" noChangeArrowheads="1"/>
          </p:cNvSpPr>
          <p:nvPr>
            <p:ph type="title"/>
          </p:nvPr>
        </p:nvSpPr>
        <p:spPr>
          <a:xfrm>
            <a:off x="660400" y="0"/>
            <a:ext cx="8050213" cy="838200"/>
          </a:xfrm>
          <a:noFill/>
          <a:ln/>
        </p:spPr>
        <p:txBody>
          <a:bodyPr/>
          <a:lstStyle/>
          <a:p>
            <a:pPr>
              <a:lnSpc>
                <a:spcPct val="90000"/>
              </a:lnSpc>
            </a:pPr>
            <a:r>
              <a:rPr lang="en-US" sz="2800" i="1" dirty="0"/>
              <a:t>Question 223.41.2.3</a:t>
            </a:r>
            <a:endParaRPr lang="en-US" sz="2800" dirty="0">
              <a:solidFill>
                <a:schemeClr val="accent2"/>
              </a:solidFill>
            </a:endParaRPr>
          </a:p>
        </p:txBody>
      </p:sp>
      <p:sp>
        <p:nvSpPr>
          <p:cNvPr id="1802249" name="Rectangle 9"/>
          <p:cNvSpPr>
            <a:spLocks noGrp="1" noChangeArrowheads="1"/>
          </p:cNvSpPr>
          <p:nvPr>
            <p:ph idx="1"/>
          </p:nvPr>
        </p:nvSpPr>
        <p:spPr>
          <a:xfrm>
            <a:off x="0" y="720725"/>
            <a:ext cx="4705350" cy="2068513"/>
          </a:xfrm>
          <a:noFill/>
          <a:ln/>
        </p:spPr>
        <p:txBody>
          <a:bodyPr>
            <a:normAutofit fontScale="70000" lnSpcReduction="20000"/>
          </a:bodyPr>
          <a:lstStyle/>
          <a:p>
            <a:pPr marL="401638" indent="-401638">
              <a:lnSpc>
                <a:spcPct val="120000"/>
              </a:lnSpc>
              <a:buFont typeface="Monotype Sorts" pitchFamily="2" charset="2"/>
              <a:buNone/>
            </a:pPr>
            <a:r>
              <a:rPr lang="en-US" b="1" dirty="0">
                <a:effectLst>
                  <a:outerShdw blurRad="38100" dist="38100" dir="2700000" algn="tl">
                    <a:srgbClr val="000000"/>
                  </a:outerShdw>
                </a:effectLst>
              </a:rPr>
              <a:t>	Two straight wires run parallel to each other, each carrying a current in the direction shown below.  The two wires experience a force in which direction?</a:t>
            </a:r>
          </a:p>
        </p:txBody>
      </p:sp>
      <p:sp>
        <p:nvSpPr>
          <p:cNvPr id="1802250" name="Rectangle 10"/>
          <p:cNvSpPr>
            <a:spLocks noChangeArrowheads="1"/>
          </p:cNvSpPr>
          <p:nvPr/>
        </p:nvSpPr>
        <p:spPr bwMode="auto">
          <a:xfrm>
            <a:off x="5387975" y="931863"/>
            <a:ext cx="3756025" cy="1401762"/>
          </a:xfrm>
          <a:prstGeom prst="rect">
            <a:avLst/>
          </a:prstGeom>
          <a:noFill/>
          <a:ln w="9525">
            <a:noFill/>
            <a:miter lim="800000"/>
            <a:headEnd/>
            <a:tailEnd/>
          </a:ln>
          <a:effectLst/>
        </p:spPr>
        <p:txBody>
          <a:bodyPr lIns="92075" tIns="46038" rIns="92075" bIns="46038">
            <a:spAutoFit/>
          </a:bodyPr>
          <a:lstStyle/>
          <a:p>
            <a:pPr marL="285750" indent="-285750">
              <a:lnSpc>
                <a:spcPct val="110000"/>
              </a:lnSpc>
              <a:spcBef>
                <a:spcPct val="50000"/>
              </a:spcBef>
            </a:pPr>
            <a:r>
              <a:rPr lang="en-US" sz="2000" b="1">
                <a:solidFill>
                  <a:schemeClr val="tx2"/>
                </a:solidFill>
                <a:effectLst>
                  <a:outerShdw blurRad="38100" dist="38100" dir="2700000" algn="tl">
                    <a:srgbClr val="000000"/>
                  </a:outerShdw>
                </a:effectLst>
              </a:rPr>
              <a:t>1)   toward each other</a:t>
            </a:r>
          </a:p>
          <a:p>
            <a:pPr marL="285750" indent="-285750">
              <a:lnSpc>
                <a:spcPct val="110000"/>
              </a:lnSpc>
              <a:spcBef>
                <a:spcPct val="50000"/>
              </a:spcBef>
            </a:pPr>
            <a:r>
              <a:rPr lang="en-US" sz="2000" b="1">
                <a:solidFill>
                  <a:schemeClr val="tx2"/>
                </a:solidFill>
                <a:effectLst>
                  <a:outerShdw blurRad="38100" dist="38100" dir="2700000" algn="tl">
                    <a:srgbClr val="000000"/>
                  </a:outerShdw>
                </a:effectLst>
              </a:rPr>
              <a:t>2)   away from each other</a:t>
            </a:r>
          </a:p>
          <a:p>
            <a:pPr marL="285750" indent="-285750">
              <a:lnSpc>
                <a:spcPct val="110000"/>
              </a:lnSpc>
              <a:spcBef>
                <a:spcPct val="50000"/>
              </a:spcBef>
            </a:pPr>
            <a:r>
              <a:rPr lang="en-US" sz="2000" b="1">
                <a:solidFill>
                  <a:schemeClr val="tx2"/>
                </a:solidFill>
                <a:effectLst>
                  <a:outerShdw blurRad="38100" dist="38100" dir="2700000" algn="tl">
                    <a:srgbClr val="000000"/>
                  </a:outerShdw>
                </a:effectLst>
              </a:rPr>
              <a:t>3)   there is no force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4290" name="AutoShape 2"/>
          <p:cNvSpPr>
            <a:spLocks noChangeArrowheads="1"/>
          </p:cNvSpPr>
          <p:nvPr/>
        </p:nvSpPr>
        <p:spPr bwMode="auto">
          <a:xfrm>
            <a:off x="0" y="2968625"/>
            <a:ext cx="6100763" cy="2459038"/>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804291" name="Rectangle 3"/>
          <p:cNvSpPr>
            <a:spLocks noChangeArrowheads="1"/>
          </p:cNvSpPr>
          <p:nvPr/>
        </p:nvSpPr>
        <p:spPr bwMode="auto">
          <a:xfrm>
            <a:off x="0" y="3062288"/>
            <a:ext cx="6119813" cy="2282825"/>
          </a:xfrm>
          <a:prstGeom prst="rect">
            <a:avLst/>
          </a:prstGeom>
          <a:noFill/>
          <a:ln w="9525">
            <a:noFill/>
            <a:miter lim="800000"/>
            <a:headEnd/>
            <a:tailEnd/>
          </a:ln>
          <a:effectLst/>
        </p:spPr>
        <p:txBody>
          <a:bodyPr lIns="92075" tIns="46038" rIns="92075" bIns="46038">
            <a:spAutoFit/>
          </a:bodyPr>
          <a:lstStyle/>
          <a:p>
            <a:pPr marL="285750" indent="-285750">
              <a:lnSpc>
                <a:spcPct val="120000"/>
              </a:lnSpc>
              <a:spcBef>
                <a:spcPct val="50000"/>
              </a:spcBef>
            </a:pPr>
            <a:r>
              <a:rPr lang="en-US" sz="2000" b="1">
                <a:solidFill>
                  <a:schemeClr val="bg2"/>
                </a:solidFill>
              </a:rPr>
              <a:t>   The current in each wire produces a magnetic field that is felt by the current of the other wire.  Using the right-hand rule, we find that each wire experiences a force toward the other wire (i.e., an </a:t>
            </a:r>
            <a:r>
              <a:rPr lang="en-US" sz="2000" b="1">
                <a:solidFill>
                  <a:srgbClr val="FF0000"/>
                </a:solidFill>
                <a:effectLst>
                  <a:outerShdw blurRad="38100" dist="38100" dir="2700000" algn="tl">
                    <a:srgbClr val="000000"/>
                  </a:outerShdw>
                </a:effectLst>
              </a:rPr>
              <a:t>attractive force</a:t>
            </a:r>
            <a:r>
              <a:rPr lang="en-US" sz="2000" b="1">
                <a:solidFill>
                  <a:schemeClr val="bg2"/>
                </a:solidFill>
              </a:rPr>
              <a:t>) when the </a:t>
            </a:r>
            <a:r>
              <a:rPr lang="en-US" sz="2000" b="1">
                <a:solidFill>
                  <a:srgbClr val="0000FF"/>
                </a:solidFill>
                <a:effectLst>
                  <a:outerShdw blurRad="38100" dist="38100" dir="2700000" algn="tl">
                    <a:srgbClr val="000000"/>
                  </a:outerShdw>
                </a:effectLst>
              </a:rPr>
              <a:t>currents are parallel</a:t>
            </a:r>
            <a:r>
              <a:rPr lang="en-US" sz="2000" b="1">
                <a:solidFill>
                  <a:schemeClr val="bg2"/>
                </a:solidFill>
              </a:rPr>
              <a:t> (as shown).</a:t>
            </a:r>
          </a:p>
        </p:txBody>
      </p:sp>
      <p:sp>
        <p:nvSpPr>
          <p:cNvPr id="1804293" name="Oval 5"/>
          <p:cNvSpPr>
            <a:spLocks noChangeArrowheads="1"/>
          </p:cNvSpPr>
          <p:nvPr/>
        </p:nvSpPr>
        <p:spPr bwMode="auto">
          <a:xfrm>
            <a:off x="4929188" y="898525"/>
            <a:ext cx="4214812" cy="527050"/>
          </a:xfrm>
          <a:prstGeom prst="ellipse">
            <a:avLst/>
          </a:prstGeom>
          <a:noFill/>
          <a:ln w="38100">
            <a:solidFill>
              <a:schemeClr val="accent1"/>
            </a:solidFill>
            <a:round/>
            <a:headEnd/>
            <a:tailEnd/>
          </a:ln>
          <a:effectLst/>
        </p:spPr>
        <p:txBody>
          <a:bodyPr anchor="ctr">
            <a:spAutoFit/>
          </a:bodyPr>
          <a:lstStyle/>
          <a:p>
            <a:endParaRPr lang="en-US"/>
          </a:p>
        </p:txBody>
      </p:sp>
      <p:grpSp>
        <p:nvGrpSpPr>
          <p:cNvPr id="2" name="Group 6"/>
          <p:cNvGrpSpPr>
            <a:grpSpLocks/>
          </p:cNvGrpSpPr>
          <p:nvPr/>
        </p:nvGrpSpPr>
        <p:grpSpPr bwMode="auto">
          <a:xfrm>
            <a:off x="6684963" y="2986088"/>
            <a:ext cx="2459037" cy="3871912"/>
            <a:chOff x="3963" y="1881"/>
            <a:chExt cx="1549" cy="2439"/>
          </a:xfrm>
        </p:grpSpPr>
        <p:grpSp>
          <p:nvGrpSpPr>
            <p:cNvPr id="3" name="Group 7"/>
            <p:cNvGrpSpPr>
              <a:grpSpLocks/>
            </p:cNvGrpSpPr>
            <p:nvPr/>
          </p:nvGrpSpPr>
          <p:grpSpPr bwMode="auto">
            <a:xfrm>
              <a:off x="3963" y="1881"/>
              <a:ext cx="1549" cy="2439"/>
              <a:chOff x="2880" y="1754"/>
              <a:chExt cx="1549" cy="2439"/>
            </a:xfrm>
          </p:grpSpPr>
          <p:pic>
            <p:nvPicPr>
              <p:cNvPr id="1804296" name="Picture 8" descr="FG20_022"/>
              <p:cNvPicPr>
                <a:picLocks noChangeAspect="1" noChangeArrowheads="1"/>
              </p:cNvPicPr>
              <p:nvPr/>
            </p:nvPicPr>
            <p:blipFill>
              <a:blip r:embed="rId3" cstate="print"/>
              <a:srcRect l="46991" r="19891" b="5905"/>
              <a:stretch>
                <a:fillRect/>
              </a:stretch>
            </p:blipFill>
            <p:spPr bwMode="auto">
              <a:xfrm>
                <a:off x="2880" y="1754"/>
                <a:ext cx="1549" cy="2439"/>
              </a:xfrm>
              <a:prstGeom prst="rect">
                <a:avLst/>
              </a:prstGeom>
              <a:noFill/>
            </p:spPr>
          </p:pic>
          <p:pic>
            <p:nvPicPr>
              <p:cNvPr id="1804297" name="Picture 9" descr="FG20_023"/>
              <p:cNvPicPr>
                <a:picLocks noChangeAspect="1" noChangeArrowheads="1"/>
              </p:cNvPicPr>
              <p:nvPr/>
            </p:nvPicPr>
            <p:blipFill>
              <a:blip r:embed="rId4" cstate="print">
                <a:lum contrast="24000"/>
              </a:blip>
              <a:srcRect l="34048" t="55643" r="52660" b="36046"/>
              <a:stretch>
                <a:fillRect/>
              </a:stretch>
            </p:blipFill>
            <p:spPr bwMode="auto">
              <a:xfrm>
                <a:off x="3524" y="3237"/>
                <a:ext cx="582" cy="281"/>
              </a:xfrm>
              <a:prstGeom prst="rect">
                <a:avLst/>
              </a:prstGeom>
              <a:noFill/>
            </p:spPr>
          </p:pic>
        </p:grpSp>
        <p:sp>
          <p:nvSpPr>
            <p:cNvPr id="1804298" name="Line 10"/>
            <p:cNvSpPr>
              <a:spLocks noChangeShapeType="1"/>
            </p:cNvSpPr>
            <p:nvPr/>
          </p:nvSpPr>
          <p:spPr bwMode="auto">
            <a:xfrm flipH="1">
              <a:off x="4673" y="2228"/>
              <a:ext cx="3" cy="2092"/>
            </a:xfrm>
            <a:prstGeom prst="line">
              <a:avLst/>
            </a:prstGeom>
            <a:noFill/>
            <a:ln w="57150">
              <a:solidFill>
                <a:srgbClr val="00CC00"/>
              </a:solidFill>
              <a:round/>
              <a:headEnd type="none" w="sm" len="sm"/>
              <a:tailEnd type="none" w="sm" len="sm"/>
            </a:ln>
            <a:effectLst/>
          </p:spPr>
          <p:txBody>
            <a:bodyPr wrap="none" anchor="ctr"/>
            <a:lstStyle/>
            <a:p>
              <a:endParaRPr lang="en-US"/>
            </a:p>
          </p:txBody>
        </p:sp>
        <p:sp>
          <p:nvSpPr>
            <p:cNvPr id="1804299" name="Line 11"/>
            <p:cNvSpPr>
              <a:spLocks noChangeShapeType="1"/>
            </p:cNvSpPr>
            <p:nvPr/>
          </p:nvSpPr>
          <p:spPr bwMode="auto">
            <a:xfrm>
              <a:off x="5117" y="2228"/>
              <a:ext cx="5" cy="2092"/>
            </a:xfrm>
            <a:prstGeom prst="line">
              <a:avLst/>
            </a:prstGeom>
            <a:noFill/>
            <a:ln w="57150">
              <a:solidFill>
                <a:srgbClr val="0066FF"/>
              </a:solidFill>
              <a:round/>
              <a:headEnd type="none" w="sm" len="sm"/>
              <a:tailEnd type="none" w="sm" len="sm"/>
            </a:ln>
            <a:effectLst/>
          </p:spPr>
          <p:txBody>
            <a:bodyPr wrap="none" anchor="ctr"/>
            <a:lstStyle/>
            <a:p>
              <a:endParaRPr lang="en-US"/>
            </a:p>
          </p:txBody>
        </p:sp>
      </p:grpSp>
      <p:sp>
        <p:nvSpPr>
          <p:cNvPr id="1804300" name="Rectangle 12"/>
          <p:cNvSpPr>
            <a:spLocks noGrp="1" noChangeArrowheads="1"/>
          </p:cNvSpPr>
          <p:nvPr>
            <p:ph type="title"/>
          </p:nvPr>
        </p:nvSpPr>
        <p:spPr>
          <a:xfrm>
            <a:off x="660400" y="0"/>
            <a:ext cx="8050213" cy="838200"/>
          </a:xfrm>
          <a:noFill/>
          <a:ln/>
        </p:spPr>
        <p:txBody>
          <a:bodyPr/>
          <a:lstStyle/>
          <a:p>
            <a:pPr>
              <a:lnSpc>
                <a:spcPct val="90000"/>
              </a:lnSpc>
            </a:pPr>
            <a:r>
              <a:rPr lang="en-US" sz="2800" i="1" dirty="0"/>
              <a:t>Question 223.41.2.3</a:t>
            </a:r>
            <a:endParaRPr lang="en-US" sz="2800" dirty="0">
              <a:solidFill>
                <a:schemeClr val="accent2"/>
              </a:solidFill>
            </a:endParaRPr>
          </a:p>
        </p:txBody>
      </p:sp>
      <p:sp>
        <p:nvSpPr>
          <p:cNvPr id="1804301" name="Rectangle 13"/>
          <p:cNvSpPr>
            <a:spLocks noGrp="1" noChangeArrowheads="1"/>
          </p:cNvSpPr>
          <p:nvPr>
            <p:ph idx="1"/>
          </p:nvPr>
        </p:nvSpPr>
        <p:spPr>
          <a:xfrm>
            <a:off x="0" y="720725"/>
            <a:ext cx="4705350" cy="2068513"/>
          </a:xfrm>
          <a:noFill/>
          <a:ln/>
        </p:spPr>
        <p:txBody>
          <a:bodyPr>
            <a:normAutofit fontScale="70000" lnSpcReduction="20000"/>
          </a:bodyPr>
          <a:lstStyle/>
          <a:p>
            <a:pPr marL="401638" indent="-401638">
              <a:lnSpc>
                <a:spcPct val="120000"/>
              </a:lnSpc>
              <a:buFont typeface="Monotype Sorts" pitchFamily="2" charset="2"/>
              <a:buNone/>
            </a:pPr>
            <a:r>
              <a:rPr lang="en-US" b="1">
                <a:effectLst>
                  <a:outerShdw blurRad="38100" dist="38100" dir="2700000" algn="tl">
                    <a:srgbClr val="000000"/>
                  </a:outerShdw>
                </a:effectLst>
              </a:rPr>
              <a:t>	Two straight wires run parallel to each other, each carrying a current in the direction shown below.  The two wires experience a force in which direction?</a:t>
            </a:r>
          </a:p>
        </p:txBody>
      </p:sp>
      <p:sp>
        <p:nvSpPr>
          <p:cNvPr id="1804302" name="Rectangle 14"/>
          <p:cNvSpPr>
            <a:spLocks noChangeArrowheads="1"/>
          </p:cNvSpPr>
          <p:nvPr/>
        </p:nvSpPr>
        <p:spPr bwMode="auto">
          <a:xfrm>
            <a:off x="5387975" y="931863"/>
            <a:ext cx="3756025" cy="1401762"/>
          </a:xfrm>
          <a:prstGeom prst="rect">
            <a:avLst/>
          </a:prstGeom>
          <a:noFill/>
          <a:ln w="9525">
            <a:noFill/>
            <a:miter lim="800000"/>
            <a:headEnd/>
            <a:tailEnd/>
          </a:ln>
          <a:effectLst/>
        </p:spPr>
        <p:txBody>
          <a:bodyPr lIns="92075" tIns="46038" rIns="92075" bIns="46038">
            <a:spAutoFit/>
          </a:bodyPr>
          <a:lstStyle/>
          <a:p>
            <a:pPr marL="285750" indent="-285750">
              <a:lnSpc>
                <a:spcPct val="110000"/>
              </a:lnSpc>
              <a:spcBef>
                <a:spcPct val="50000"/>
              </a:spcBef>
            </a:pPr>
            <a:r>
              <a:rPr lang="en-US" sz="2000" b="1">
                <a:solidFill>
                  <a:schemeClr val="tx2"/>
                </a:solidFill>
                <a:effectLst>
                  <a:outerShdw blurRad="38100" dist="38100" dir="2700000" algn="tl">
                    <a:srgbClr val="000000"/>
                  </a:outerShdw>
                </a:effectLst>
              </a:rPr>
              <a:t>1)   toward each other</a:t>
            </a:r>
          </a:p>
          <a:p>
            <a:pPr marL="285750" indent="-285750">
              <a:lnSpc>
                <a:spcPct val="110000"/>
              </a:lnSpc>
              <a:spcBef>
                <a:spcPct val="50000"/>
              </a:spcBef>
            </a:pPr>
            <a:r>
              <a:rPr lang="en-US" sz="2000" b="1">
                <a:solidFill>
                  <a:schemeClr val="tx2"/>
                </a:solidFill>
                <a:effectLst>
                  <a:outerShdw blurRad="38100" dist="38100" dir="2700000" algn="tl">
                    <a:srgbClr val="000000"/>
                  </a:outerShdw>
                </a:effectLst>
              </a:rPr>
              <a:t>2)   away from each other</a:t>
            </a:r>
          </a:p>
          <a:p>
            <a:pPr marL="285750" indent="-285750">
              <a:lnSpc>
                <a:spcPct val="110000"/>
              </a:lnSpc>
              <a:spcBef>
                <a:spcPct val="50000"/>
              </a:spcBef>
            </a:pPr>
            <a:r>
              <a:rPr lang="en-US" sz="2000" b="1">
                <a:solidFill>
                  <a:schemeClr val="tx2"/>
                </a:solidFill>
                <a:effectLst>
                  <a:outerShdw blurRad="38100" dist="38100" dir="2700000" algn="tl">
                    <a:srgbClr val="000000"/>
                  </a:outerShdw>
                </a:effectLst>
              </a:rPr>
              <a:t>3)   there is no force</a:t>
            </a:r>
          </a:p>
        </p:txBody>
      </p:sp>
      <p:sp>
        <p:nvSpPr>
          <p:cNvPr id="1804303" name="Text Box 15"/>
          <p:cNvSpPr txBox="1">
            <a:spLocks noChangeArrowheads="1"/>
          </p:cNvSpPr>
          <p:nvPr/>
        </p:nvSpPr>
        <p:spPr bwMode="auto">
          <a:xfrm>
            <a:off x="1003300" y="5727700"/>
            <a:ext cx="4391025" cy="711200"/>
          </a:xfrm>
          <a:prstGeom prst="rect">
            <a:avLst/>
          </a:prstGeom>
          <a:solidFill>
            <a:srgbClr val="3366FF"/>
          </a:solidFill>
          <a:ln w="9525">
            <a:solidFill>
              <a:schemeClr val="tx2"/>
            </a:solidFill>
            <a:miter lim="800000"/>
            <a:headEnd type="none" w="sm" len="sm"/>
            <a:tailEnd type="none" w="sm" len="sm"/>
          </a:ln>
          <a:effectLst/>
        </p:spPr>
        <p:txBody>
          <a:bodyPr>
            <a:spAutoFit/>
          </a:bodyPr>
          <a:lstStyle/>
          <a:p>
            <a:pPr algn="ct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000000"/>
                  </a:outerShdw>
                </a:effectLst>
              </a:rPr>
              <a:t>  What happens when one of the currents is turned off?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1539</Words>
  <Application>Microsoft Office PowerPoint</Application>
  <PresentationFormat>On-screen Show (4:3)</PresentationFormat>
  <Paragraphs>272</Paragraphs>
  <Slides>31</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Calibri</vt:lpstr>
      <vt:lpstr>Comic Sans MS</vt:lpstr>
      <vt:lpstr>Helvetica</vt:lpstr>
      <vt:lpstr>Monotype Sorts</vt:lpstr>
      <vt:lpstr>Times New Roman</vt:lpstr>
      <vt:lpstr>Office Theme</vt:lpstr>
      <vt:lpstr>Photo Editor Photo</vt:lpstr>
      <vt:lpstr>Question</vt:lpstr>
      <vt:lpstr>Question 223.41.1</vt:lpstr>
      <vt:lpstr>Question 223.41.1</vt:lpstr>
      <vt:lpstr>Question 223.41.2</vt:lpstr>
      <vt:lpstr>Question 223.41.2</vt:lpstr>
      <vt:lpstr>Question</vt:lpstr>
      <vt:lpstr>PowerPoint Presentation</vt:lpstr>
      <vt:lpstr>Question 223.41.2.3</vt:lpstr>
      <vt:lpstr>Question 223.41.2.3</vt:lpstr>
      <vt:lpstr>Question 223.41.4</vt:lpstr>
      <vt:lpstr>Question 223.41.4</vt:lpstr>
      <vt:lpstr>Question 223.41.5</vt:lpstr>
      <vt:lpstr>Current Loop</vt:lpstr>
      <vt:lpstr>Current Loop</vt:lpstr>
      <vt:lpstr>PowerPoint Presentation</vt:lpstr>
      <vt:lpstr>Current Loop</vt:lpstr>
      <vt:lpstr>Question 223.41.6</vt:lpstr>
      <vt:lpstr>Question 223.41.6</vt:lpstr>
      <vt:lpstr>PowerPoint Presentation</vt:lpstr>
      <vt:lpstr>PowerPoint Presentation</vt:lpstr>
      <vt:lpstr>PowerPoint Presentation</vt:lpstr>
      <vt:lpstr>PowerPoint Presentation</vt:lpstr>
      <vt:lpstr>PowerPoint Presentation</vt:lpstr>
      <vt:lpstr>ConcepTest 20.8a   Magnetic Field of a Wire I</vt:lpstr>
      <vt:lpstr>ConcepTest 20.8a   Magnetic Field of a Wire I</vt:lpstr>
      <vt:lpstr>ConcepTest 20.8b   Magnetic Field of a Wire II</vt:lpstr>
      <vt:lpstr>ConcepTest 20.8b   Magnetic Field of a Wire II</vt:lpstr>
      <vt:lpstr>ConcepTest 20.10   Current Loop</vt:lpstr>
      <vt:lpstr>ConcepTest 20.10   Current Loop</vt:lpstr>
      <vt:lpstr>ConcepTest 20.9a   Field and Force I</vt:lpstr>
      <vt:lpstr>ConcepTest 20.9a   Field and Force I</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13</cp:revision>
  <dcterms:created xsi:type="dcterms:W3CDTF">2011-11-17T16:46:51Z</dcterms:created>
  <dcterms:modified xsi:type="dcterms:W3CDTF">2023-11-20T15:21:51Z</dcterms:modified>
</cp:coreProperties>
</file>