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922" r:id="rId2"/>
    <p:sldId id="923" r:id="rId3"/>
    <p:sldId id="924" r:id="rId4"/>
    <p:sldId id="925" r:id="rId5"/>
    <p:sldId id="926" r:id="rId6"/>
    <p:sldId id="267" r:id="rId7"/>
    <p:sldId id="257" r:id="rId8"/>
    <p:sldId id="256" r:id="rId9"/>
    <p:sldId id="261" r:id="rId10"/>
    <p:sldId id="258" r:id="rId11"/>
    <p:sldId id="259" r:id="rId12"/>
    <p:sldId id="260" r:id="rId13"/>
    <p:sldId id="262" r:id="rId14"/>
    <p:sldId id="263" r:id="rId15"/>
    <p:sldId id="264" r:id="rId16"/>
    <p:sldId id="265" r:id="rId17"/>
    <p:sldId id="266" r:id="rId18"/>
    <p:sldId id="927" r:id="rId19"/>
    <p:sldId id="928" r:id="rId20"/>
    <p:sldId id="929" r:id="rId21"/>
    <p:sldId id="930" r:id="rId22"/>
    <p:sldId id="931" r:id="rId23"/>
    <p:sldId id="932" r:id="rId24"/>
    <p:sldId id="933" r:id="rId25"/>
    <p:sldId id="934" r:id="rId26"/>
    <p:sldId id="935" r:id="rId27"/>
    <p:sldId id="936" r:id="rId28"/>
    <p:sldId id="937" r:id="rId29"/>
    <p:sldId id="938" r:id="rId30"/>
    <p:sldId id="939" r:id="rId31"/>
    <p:sldId id="940" r:id="rId32"/>
    <p:sldId id="941" r:id="rId33"/>
    <p:sldId id="942" r:id="rId34"/>
    <p:sldId id="943" r:id="rId35"/>
    <p:sldId id="944" r:id="rId36"/>
    <p:sldId id="945" r:id="rId37"/>
    <p:sldId id="946" r:id="rId38"/>
    <p:sldId id="947" r:id="rId39"/>
    <p:sldId id="948" r:id="rId40"/>
    <p:sldId id="949" r:id="rId41"/>
    <p:sldId id="950" r:id="rId42"/>
    <p:sldId id="951" r:id="rId43"/>
    <p:sldId id="952" r:id="rId44"/>
    <p:sldId id="1182" r:id="rId45"/>
    <p:sldId id="1183" r:id="rId46"/>
    <p:sldId id="953" r:id="rId47"/>
    <p:sldId id="954" r:id="rId48"/>
    <p:sldId id="957" r:id="rId49"/>
    <p:sldId id="955" r:id="rId50"/>
    <p:sldId id="956" r:id="rId51"/>
    <p:sldId id="1336" r:id="rId52"/>
    <p:sldId id="133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60921-6C8B-4194-82AF-A99F2712CFFF}" v="1" dt="2023-11-21T17:55:4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DB960921-6C8B-4194-82AF-A99F2712CFFF}"/>
    <pc:docChg chg="addSld modSld sldOrd">
      <pc:chgData name="Lines, Todd" userId="afaf7c3a-e8aa-4568-882a-02ad8f9e19b0" providerId="ADAL" clId="{DB960921-6C8B-4194-82AF-A99F2712CFFF}" dt="2023-11-21T17:56:27.871" v="4"/>
      <pc:docMkLst>
        <pc:docMk/>
      </pc:docMkLst>
      <pc:sldChg chg="add ord">
        <pc:chgData name="Lines, Todd" userId="afaf7c3a-e8aa-4568-882a-02ad8f9e19b0" providerId="ADAL" clId="{DB960921-6C8B-4194-82AF-A99F2712CFFF}" dt="2023-11-21T17:55:58.553" v="2"/>
        <pc:sldMkLst>
          <pc:docMk/>
          <pc:sldMk cId="0" sldId="922"/>
        </pc:sldMkLst>
      </pc:sldChg>
      <pc:sldChg chg="add ord">
        <pc:chgData name="Lines, Todd" userId="afaf7c3a-e8aa-4568-882a-02ad8f9e19b0" providerId="ADAL" clId="{DB960921-6C8B-4194-82AF-A99F2712CFFF}" dt="2023-11-21T17:56:27.871" v="4"/>
        <pc:sldMkLst>
          <pc:docMk/>
          <pc:sldMk cId="0" sldId="923"/>
        </pc:sldMkLst>
      </pc:sldChg>
      <pc:sldChg chg="add ord">
        <pc:chgData name="Lines, Todd" userId="afaf7c3a-e8aa-4568-882a-02ad8f9e19b0" providerId="ADAL" clId="{DB960921-6C8B-4194-82AF-A99F2712CFFF}" dt="2023-11-21T17:56:27.871" v="4"/>
        <pc:sldMkLst>
          <pc:docMk/>
          <pc:sldMk cId="0" sldId="924"/>
        </pc:sldMkLst>
      </pc:sldChg>
      <pc:sldChg chg="add ord">
        <pc:chgData name="Lines, Todd" userId="afaf7c3a-e8aa-4568-882a-02ad8f9e19b0" providerId="ADAL" clId="{DB960921-6C8B-4194-82AF-A99F2712CFFF}" dt="2023-11-21T17:56:27.871" v="4"/>
        <pc:sldMkLst>
          <pc:docMk/>
          <pc:sldMk cId="0" sldId="925"/>
        </pc:sldMkLst>
      </pc:sldChg>
      <pc:sldChg chg="add ord">
        <pc:chgData name="Lines, Todd" userId="afaf7c3a-e8aa-4568-882a-02ad8f9e19b0" providerId="ADAL" clId="{DB960921-6C8B-4194-82AF-A99F2712CFFF}" dt="2023-11-21T17:56:27.871" v="4"/>
        <pc:sldMkLst>
          <pc:docMk/>
          <pc:sldMk cId="0" sldId="926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27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28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29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0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1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2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3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4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5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6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7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8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9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0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1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2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3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4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5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6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7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8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9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0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1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2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3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4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5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6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7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1182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1183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1335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1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DDF9-9459-4FA2-85C1-697BC8F8094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FEE66-0C81-4DD6-8DC3-EEB5B7C3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3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9A1F5-9EF1-4FE0-874F-D7CBD7C96460}" type="slidenum">
              <a:rPr lang="en-US"/>
              <a:pPr/>
              <a:t>2</a:t>
            </a:fld>
            <a:endParaRPr lang="en-US"/>
          </a:p>
        </p:txBody>
      </p:sp>
      <p:sp>
        <p:nvSpPr>
          <p:cNvPr id="181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72B8C-726D-4273-B28D-15CD4910E72D}" type="slidenum">
              <a:rPr lang="en-US"/>
              <a:pPr/>
              <a:t>23</a:t>
            </a:fld>
            <a:endParaRPr lang="en-US"/>
          </a:p>
        </p:txBody>
      </p:sp>
      <p:sp>
        <p:nvSpPr>
          <p:cNvPr id="182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5C0FA6-6595-4B40-89A3-C7979A9F3A6C}" type="slidenum">
              <a:rPr lang="en-US"/>
              <a:pPr/>
              <a:t>24</a:t>
            </a:fld>
            <a:endParaRPr lang="en-US"/>
          </a:p>
        </p:txBody>
      </p:sp>
      <p:sp>
        <p:nvSpPr>
          <p:cNvPr id="183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63F14-19F9-4BAA-9DA7-86E0AAB85E75}" type="slidenum">
              <a:rPr lang="en-US"/>
              <a:pPr/>
              <a:t>25</a:t>
            </a:fld>
            <a:endParaRPr lang="en-US"/>
          </a:p>
        </p:txBody>
      </p:sp>
      <p:sp>
        <p:nvSpPr>
          <p:cNvPr id="183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26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42278-32A2-40E7-9E58-CE62C25C40E8}" type="slidenum">
              <a:rPr lang="en-US"/>
              <a:pPr/>
              <a:t>27</a:t>
            </a:fld>
            <a:endParaRPr lang="en-US"/>
          </a:p>
        </p:txBody>
      </p:sp>
      <p:sp>
        <p:nvSpPr>
          <p:cNvPr id="183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74B84-C84D-4546-834C-A070F5EF0760}" type="slidenum">
              <a:rPr lang="en-US"/>
              <a:pPr/>
              <a:t>28</a:t>
            </a:fld>
            <a:endParaRPr lang="en-US"/>
          </a:p>
        </p:txBody>
      </p:sp>
      <p:sp>
        <p:nvSpPr>
          <p:cNvPr id="184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4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D7C75-8BF9-4588-837A-363FBCF288AF}" type="slidenum">
              <a:rPr lang="en-US"/>
              <a:pPr/>
              <a:t>29</a:t>
            </a:fld>
            <a:endParaRPr lang="en-US"/>
          </a:p>
        </p:txBody>
      </p:sp>
      <p:sp>
        <p:nvSpPr>
          <p:cNvPr id="184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4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6C6A1-C49F-461D-BC66-9D336BB8726E}" type="slidenum">
              <a:rPr lang="en-US"/>
              <a:pPr/>
              <a:t>30</a:t>
            </a:fld>
            <a:endParaRPr lang="en-US"/>
          </a:p>
        </p:txBody>
      </p:sp>
      <p:sp>
        <p:nvSpPr>
          <p:cNvPr id="184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BE0C8-8178-4EF1-AF93-0A3C723F3A6C}" type="slidenum">
              <a:rPr lang="en-US"/>
              <a:pPr/>
              <a:t>31</a:t>
            </a:fld>
            <a:endParaRPr lang="en-US"/>
          </a:p>
        </p:txBody>
      </p:sp>
      <p:sp>
        <p:nvSpPr>
          <p:cNvPr id="184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C702F-79F9-403A-BECF-07D14CFAAF9D}" type="slidenum">
              <a:rPr lang="en-US"/>
              <a:pPr/>
              <a:t>32</a:t>
            </a:fld>
            <a:endParaRPr lang="en-US"/>
          </a:p>
        </p:txBody>
      </p:sp>
      <p:sp>
        <p:nvSpPr>
          <p:cNvPr id="184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CE15C-D526-49E7-B9B9-ACD4337232F6}" type="slidenum">
              <a:rPr lang="en-US"/>
              <a:pPr/>
              <a:t>3</a:t>
            </a:fld>
            <a:endParaRPr lang="en-US"/>
          </a:p>
        </p:txBody>
      </p:sp>
      <p:sp>
        <p:nvSpPr>
          <p:cNvPr id="181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BB446-FE7D-452B-BFFB-068FB05760D3}" type="slidenum">
              <a:rPr lang="en-US"/>
              <a:pPr/>
              <a:t>33</a:t>
            </a:fld>
            <a:endParaRPr lang="en-US"/>
          </a:p>
        </p:txBody>
      </p:sp>
      <p:sp>
        <p:nvSpPr>
          <p:cNvPr id="185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6DE83-FB80-471C-BE4B-37F8540B1D76}" type="slidenum">
              <a:rPr lang="en-US"/>
              <a:pPr/>
              <a:t>34</a:t>
            </a:fld>
            <a:endParaRPr lang="en-US"/>
          </a:p>
        </p:txBody>
      </p:sp>
      <p:sp>
        <p:nvSpPr>
          <p:cNvPr id="185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035C6-DE91-4023-8A34-DF74D6BBDB88}" type="slidenum">
              <a:rPr lang="en-US"/>
              <a:pPr/>
              <a:t>35</a:t>
            </a:fld>
            <a:endParaRPr lang="en-US"/>
          </a:p>
        </p:txBody>
      </p:sp>
      <p:sp>
        <p:nvSpPr>
          <p:cNvPr id="185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E4B1C-6296-44DC-A454-0BA69E7AE228}" type="slidenum">
              <a:rPr lang="en-US"/>
              <a:pPr/>
              <a:t>36</a:t>
            </a:fld>
            <a:endParaRPr lang="en-US"/>
          </a:p>
        </p:txBody>
      </p:sp>
      <p:sp>
        <p:nvSpPr>
          <p:cNvPr id="185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1FF75-78D3-49F5-BAC1-C60D002131B0}" type="slidenum">
              <a:rPr lang="en-US"/>
              <a:pPr/>
              <a:t>37</a:t>
            </a:fld>
            <a:endParaRPr lang="en-US"/>
          </a:p>
        </p:txBody>
      </p:sp>
      <p:sp>
        <p:nvSpPr>
          <p:cNvPr id="185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5CB45-8D7E-4F27-BC8F-FE81EFD4061E}" type="slidenum">
              <a:rPr lang="en-US"/>
              <a:pPr/>
              <a:t>38</a:t>
            </a:fld>
            <a:endParaRPr lang="en-US"/>
          </a:p>
        </p:txBody>
      </p:sp>
      <p:sp>
        <p:nvSpPr>
          <p:cNvPr id="186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38CAB-08B3-4443-8F2B-3D435A4C289F}" type="slidenum">
              <a:rPr lang="en-US"/>
              <a:pPr/>
              <a:t>39</a:t>
            </a:fld>
            <a:endParaRPr lang="en-US"/>
          </a:p>
        </p:txBody>
      </p:sp>
      <p:sp>
        <p:nvSpPr>
          <p:cNvPr id="186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AECB4-ADA3-4D11-A3D3-7A122649CDCD}" type="slidenum">
              <a:rPr lang="en-US"/>
              <a:pPr/>
              <a:t>40</a:t>
            </a:fld>
            <a:endParaRPr lang="en-US"/>
          </a:p>
        </p:txBody>
      </p:sp>
      <p:sp>
        <p:nvSpPr>
          <p:cNvPr id="186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66D7A-0D0B-4F5D-9379-E9C728CCFED3}" type="slidenum">
              <a:rPr lang="en-US"/>
              <a:pPr/>
              <a:t>41</a:t>
            </a:fld>
            <a:endParaRPr lang="en-US"/>
          </a:p>
        </p:txBody>
      </p:sp>
      <p:sp>
        <p:nvSpPr>
          <p:cNvPr id="186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07511-ECC2-423C-A67E-871E39FD4C90}" type="slidenum">
              <a:rPr lang="en-US"/>
              <a:pPr/>
              <a:t>42</a:t>
            </a:fld>
            <a:endParaRPr lang="en-US"/>
          </a:p>
        </p:txBody>
      </p:sp>
      <p:sp>
        <p:nvSpPr>
          <p:cNvPr id="186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2B3D3-0726-4A3C-A028-F76029C36345}" type="slidenum">
              <a:rPr lang="en-US"/>
              <a:pPr/>
              <a:t>4</a:t>
            </a:fld>
            <a:endParaRPr lang="en-US"/>
          </a:p>
        </p:txBody>
      </p:sp>
      <p:sp>
        <p:nvSpPr>
          <p:cNvPr id="181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9918F-269A-44D1-B685-37CEB498F7D4}" type="slidenum">
              <a:rPr lang="en-US"/>
              <a:pPr/>
              <a:t>43</a:t>
            </a:fld>
            <a:endParaRPr lang="en-US"/>
          </a:p>
        </p:txBody>
      </p:sp>
      <p:sp>
        <p:nvSpPr>
          <p:cNvPr id="187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44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45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0EE61-3E69-4687-8F5A-1E98E32B0462}" type="slidenum">
              <a:rPr lang="en-US"/>
              <a:pPr/>
              <a:t>46</a:t>
            </a:fld>
            <a:endParaRPr lang="en-US"/>
          </a:p>
        </p:txBody>
      </p:sp>
      <p:sp>
        <p:nvSpPr>
          <p:cNvPr id="187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6C06A-DE7B-4785-873A-9408151E893E}" type="slidenum">
              <a:rPr lang="en-US"/>
              <a:pPr/>
              <a:t>47</a:t>
            </a:fld>
            <a:endParaRPr lang="en-US"/>
          </a:p>
        </p:txBody>
      </p:sp>
      <p:sp>
        <p:nvSpPr>
          <p:cNvPr id="187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10FC6-F105-4F17-8C19-18F5ABFEBFEF}" type="slidenum">
              <a:rPr lang="en-US"/>
              <a:pPr/>
              <a:t>5</a:t>
            </a:fld>
            <a:endParaRPr lang="en-US"/>
          </a:p>
        </p:txBody>
      </p:sp>
      <p:sp>
        <p:nvSpPr>
          <p:cNvPr id="181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57AD7-D222-450C-881C-ACD08E2BC324}" type="slidenum">
              <a:rPr lang="en-US"/>
              <a:pPr/>
              <a:t>18</a:t>
            </a:fld>
            <a:endParaRPr lang="en-US"/>
          </a:p>
        </p:txBody>
      </p:sp>
      <p:sp>
        <p:nvSpPr>
          <p:cNvPr id="181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59F14-60D1-4A89-AADA-CE0614E854F3}" type="slidenum">
              <a:rPr lang="en-US"/>
              <a:pPr/>
              <a:t>19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3EE5F-A1B1-48A3-B457-D4A2FA261647}" type="slidenum">
              <a:rPr lang="en-US"/>
              <a:pPr/>
              <a:t>20</a:t>
            </a:fld>
            <a:endParaRPr lang="en-US"/>
          </a:p>
        </p:txBody>
      </p:sp>
      <p:sp>
        <p:nvSpPr>
          <p:cNvPr id="182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9538A-02FF-44C5-BFA1-5DD97ED3EAD1}" type="slidenum">
              <a:rPr lang="en-US"/>
              <a:pPr/>
              <a:t>21</a:t>
            </a:fld>
            <a:endParaRPr lang="en-US"/>
          </a:p>
        </p:txBody>
      </p:sp>
      <p:sp>
        <p:nvSpPr>
          <p:cNvPr id="182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143CA-E62D-41E8-98E9-A0A5029806FF}" type="slidenum">
              <a:rPr lang="en-US"/>
              <a:pPr/>
              <a:t>22</a:t>
            </a:fld>
            <a:endParaRPr lang="en-US"/>
          </a:p>
        </p:txBody>
      </p:sp>
      <p:sp>
        <p:nvSpPr>
          <p:cNvPr id="182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55935A-5E47-456A-BD17-C62E225AD8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F9D9300-C089-4930-A569-568869C54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EEFE-3B03-4423-B8E6-132535E74FC3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223.44.2</a:t>
            </a:r>
          </a:p>
        </p:txBody>
      </p:sp>
      <p:sp>
        <p:nvSpPr>
          <p:cNvPr id="2425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Can a changing magnetic field create an electric field?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No</a:t>
            </a:r>
          </a:p>
          <a:p>
            <a:pPr marL="381000" indent="-381000">
              <a:buFont typeface="Monotype Sort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2539365" y="41605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2615565" y="39319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3134678" y="3674746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2615565" y="33223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3148965" y="32461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2691765" y="29413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2996565" y="2865121"/>
            <a:ext cx="2514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2615565" y="25603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>
            <a:off x="3377565" y="24079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3758565" y="27127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3148965" y="21031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3606165" y="20269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>
            <a:off x="3606165" y="17983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2" name="Freeform 24"/>
          <p:cNvSpPr>
            <a:spLocks/>
          </p:cNvSpPr>
          <p:nvPr/>
        </p:nvSpPr>
        <p:spPr bwMode="auto">
          <a:xfrm>
            <a:off x="3348990" y="1636396"/>
            <a:ext cx="1700213" cy="3243263"/>
          </a:xfrm>
          <a:custGeom>
            <a:avLst/>
            <a:gdLst/>
            <a:ahLst/>
            <a:cxnLst>
              <a:cxn ang="0">
                <a:pos x="0" y="2043"/>
              </a:cxn>
              <a:cxn ang="0">
                <a:pos x="3" y="615"/>
              </a:cxn>
              <a:cxn ang="0">
                <a:pos x="1071" y="0"/>
              </a:cxn>
              <a:cxn ang="0">
                <a:pos x="1071" y="1347"/>
              </a:cxn>
              <a:cxn ang="0">
                <a:pos x="0" y="2043"/>
              </a:cxn>
            </a:cxnLst>
            <a:rect l="0" t="0" r="r" b="b"/>
            <a:pathLst>
              <a:path w="1071" h="2043">
                <a:moveTo>
                  <a:pt x="0" y="2043"/>
                </a:moveTo>
                <a:lnTo>
                  <a:pt x="3" y="615"/>
                </a:lnTo>
                <a:lnTo>
                  <a:pt x="1071" y="0"/>
                </a:lnTo>
                <a:lnTo>
                  <a:pt x="1071" y="1347"/>
                </a:lnTo>
                <a:lnTo>
                  <a:pt x="0" y="2043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190615" y="3312796"/>
            <a:ext cx="338554" cy="369332"/>
            <a:chOff x="6190615" y="3312796"/>
            <a:chExt cx="338554" cy="369332"/>
          </a:xfrm>
        </p:grpSpPr>
        <p:sp>
          <p:nvSpPr>
            <p:cNvPr id="78874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4199890" y="100615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78877" name="Line 29"/>
          <p:cNvSpPr>
            <a:spLocks noChangeShapeType="1"/>
          </p:cNvSpPr>
          <p:nvPr/>
        </p:nvSpPr>
        <p:spPr bwMode="auto">
          <a:xfrm>
            <a:off x="3596640" y="4455796"/>
            <a:ext cx="1152525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>
            <a:off x="3677603" y="4227196"/>
            <a:ext cx="1147763" cy="31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>
            <a:off x="2772728" y="37795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>
            <a:off x="3744278" y="4050983"/>
            <a:ext cx="1243013" cy="3333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3882390" y="3879533"/>
            <a:ext cx="1462088" cy="4095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3753803" y="3641408"/>
            <a:ext cx="1076325" cy="29051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>
            <a:off x="4220528" y="3541396"/>
            <a:ext cx="1143000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4" name="Line 36"/>
          <p:cNvSpPr>
            <a:spLocks noChangeShapeType="1"/>
          </p:cNvSpPr>
          <p:nvPr/>
        </p:nvSpPr>
        <p:spPr bwMode="auto">
          <a:xfrm>
            <a:off x="3801428" y="3250883"/>
            <a:ext cx="1109663" cy="300038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>
            <a:off x="4320540" y="3227071"/>
            <a:ext cx="1190625" cy="3238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6" name="Line 38"/>
          <p:cNvSpPr>
            <a:spLocks noChangeShapeType="1"/>
          </p:cNvSpPr>
          <p:nvPr/>
        </p:nvSpPr>
        <p:spPr bwMode="auto">
          <a:xfrm>
            <a:off x="3715703" y="2855596"/>
            <a:ext cx="1190625" cy="31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7" name="Line 39"/>
          <p:cNvSpPr>
            <a:spLocks noChangeShapeType="1"/>
          </p:cNvSpPr>
          <p:nvPr/>
        </p:nvSpPr>
        <p:spPr bwMode="auto">
          <a:xfrm>
            <a:off x="4639628" y="2950846"/>
            <a:ext cx="1404938" cy="376238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8" name="Line 40"/>
          <p:cNvSpPr>
            <a:spLocks noChangeShapeType="1"/>
          </p:cNvSpPr>
          <p:nvPr/>
        </p:nvSpPr>
        <p:spPr bwMode="auto">
          <a:xfrm>
            <a:off x="4563428" y="2722246"/>
            <a:ext cx="1109663" cy="2952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9" name="Line 41"/>
          <p:cNvSpPr>
            <a:spLocks noChangeShapeType="1"/>
          </p:cNvSpPr>
          <p:nvPr/>
        </p:nvSpPr>
        <p:spPr bwMode="auto">
          <a:xfrm>
            <a:off x="4263390" y="2403158"/>
            <a:ext cx="1176338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0" name="Line 42"/>
          <p:cNvSpPr>
            <a:spLocks noChangeShapeType="1"/>
          </p:cNvSpPr>
          <p:nvPr/>
        </p:nvSpPr>
        <p:spPr bwMode="auto">
          <a:xfrm>
            <a:off x="4868228" y="2365058"/>
            <a:ext cx="1028700" cy="2714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1" name="Line 43"/>
          <p:cNvSpPr>
            <a:spLocks noChangeShapeType="1"/>
          </p:cNvSpPr>
          <p:nvPr/>
        </p:nvSpPr>
        <p:spPr bwMode="auto">
          <a:xfrm>
            <a:off x="4796790" y="2117408"/>
            <a:ext cx="1100138" cy="29051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2" name="Freeform 44"/>
          <p:cNvSpPr>
            <a:spLocks/>
          </p:cNvSpPr>
          <p:nvPr/>
        </p:nvSpPr>
        <p:spPr bwMode="auto">
          <a:xfrm>
            <a:off x="4577715" y="1393508"/>
            <a:ext cx="166688" cy="647700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16" name="Line 68"/>
          <p:cNvSpPr>
            <a:spLocks noChangeShapeType="1"/>
          </p:cNvSpPr>
          <p:nvPr/>
        </p:nvSpPr>
        <p:spPr bwMode="auto">
          <a:xfrm flipH="1">
            <a:off x="3770948" y="4242435"/>
            <a:ext cx="1700213" cy="11096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5" name="Line 67"/>
          <p:cNvSpPr>
            <a:spLocks noChangeShapeType="1"/>
          </p:cNvSpPr>
          <p:nvPr/>
        </p:nvSpPr>
        <p:spPr bwMode="auto">
          <a:xfrm>
            <a:off x="5461635" y="2113598"/>
            <a:ext cx="4763" cy="2138362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>
            <a:off x="2956560" y="46329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3" name="Line 35"/>
          <p:cNvSpPr>
            <a:spLocks noChangeShapeType="1"/>
          </p:cNvSpPr>
          <p:nvPr/>
        </p:nvSpPr>
        <p:spPr bwMode="auto">
          <a:xfrm>
            <a:off x="3189923" y="42519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6" name="Line 18"/>
          <p:cNvSpPr>
            <a:spLocks noChangeShapeType="1"/>
          </p:cNvSpPr>
          <p:nvPr/>
        </p:nvSpPr>
        <p:spPr bwMode="auto">
          <a:xfrm>
            <a:off x="3413760" y="3337560"/>
            <a:ext cx="2514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>
            <a:off x="4023360" y="24993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7" name="Line 19"/>
          <p:cNvSpPr>
            <a:spLocks noChangeShapeType="1"/>
          </p:cNvSpPr>
          <p:nvPr/>
        </p:nvSpPr>
        <p:spPr bwMode="auto">
          <a:xfrm>
            <a:off x="3032760" y="30327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>
            <a:off x="3032760" y="44043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>
            <a:off x="3551873" y="4147185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>
            <a:off x="3032760" y="37947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4" name="Line 16"/>
          <p:cNvSpPr>
            <a:spLocks noChangeShapeType="1"/>
          </p:cNvSpPr>
          <p:nvPr/>
        </p:nvSpPr>
        <p:spPr bwMode="auto">
          <a:xfrm>
            <a:off x="3566160" y="37185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>
            <a:off x="3108960" y="34137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8" name="Line 20"/>
          <p:cNvSpPr>
            <a:spLocks noChangeShapeType="1"/>
          </p:cNvSpPr>
          <p:nvPr/>
        </p:nvSpPr>
        <p:spPr bwMode="auto">
          <a:xfrm>
            <a:off x="3794760" y="28803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9" name="Line 21"/>
          <p:cNvSpPr>
            <a:spLocks noChangeShapeType="1"/>
          </p:cNvSpPr>
          <p:nvPr/>
        </p:nvSpPr>
        <p:spPr bwMode="auto">
          <a:xfrm>
            <a:off x="4175760" y="31851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07" name="Freeform 59"/>
          <p:cNvSpPr>
            <a:spLocks/>
          </p:cNvSpPr>
          <p:nvPr/>
        </p:nvSpPr>
        <p:spPr bwMode="auto">
          <a:xfrm>
            <a:off x="3220872" y="2345965"/>
            <a:ext cx="2667000" cy="2990850"/>
          </a:xfrm>
          <a:custGeom>
            <a:avLst/>
            <a:gdLst/>
            <a:ahLst/>
            <a:cxnLst>
              <a:cxn ang="0">
                <a:pos x="0" y="1884"/>
              </a:cxn>
              <a:cxn ang="0">
                <a:pos x="612" y="618"/>
              </a:cxn>
              <a:cxn ang="0">
                <a:pos x="1680" y="0"/>
              </a:cxn>
              <a:cxn ang="0">
                <a:pos x="1068" y="1194"/>
              </a:cxn>
              <a:cxn ang="0">
                <a:pos x="0" y="1884"/>
              </a:cxn>
            </a:cxnLst>
            <a:rect l="0" t="0" r="r" b="b"/>
            <a:pathLst>
              <a:path w="1680" h="1884">
                <a:moveTo>
                  <a:pt x="0" y="1884"/>
                </a:moveTo>
                <a:lnTo>
                  <a:pt x="612" y="618"/>
                </a:lnTo>
                <a:lnTo>
                  <a:pt x="1680" y="0"/>
                </a:lnTo>
                <a:lnTo>
                  <a:pt x="1068" y="1194"/>
                </a:lnTo>
                <a:lnTo>
                  <a:pt x="0" y="1884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9" name="Text Box 31"/>
          <p:cNvSpPr txBox="1">
            <a:spLocks noChangeArrowheads="1"/>
          </p:cNvSpPr>
          <p:nvPr/>
        </p:nvSpPr>
        <p:spPr bwMode="auto">
          <a:xfrm>
            <a:off x="4617085" y="147859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155681" name="Line 33"/>
          <p:cNvSpPr>
            <a:spLocks noChangeShapeType="1"/>
          </p:cNvSpPr>
          <p:nvPr/>
        </p:nvSpPr>
        <p:spPr bwMode="auto">
          <a:xfrm>
            <a:off x="3709035" y="4842510"/>
            <a:ext cx="1457325" cy="39528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2" name="Line 34"/>
          <p:cNvSpPr>
            <a:spLocks noChangeShapeType="1"/>
          </p:cNvSpPr>
          <p:nvPr/>
        </p:nvSpPr>
        <p:spPr bwMode="auto">
          <a:xfrm>
            <a:off x="3970973" y="4652010"/>
            <a:ext cx="1271588" cy="3619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4161473" y="4523423"/>
            <a:ext cx="1243013" cy="3333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5" name="Line 37"/>
          <p:cNvSpPr>
            <a:spLocks noChangeShapeType="1"/>
          </p:cNvSpPr>
          <p:nvPr/>
        </p:nvSpPr>
        <p:spPr bwMode="auto">
          <a:xfrm>
            <a:off x="4299585" y="4351973"/>
            <a:ext cx="1462088" cy="4095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6" name="Line 38"/>
          <p:cNvSpPr>
            <a:spLocks noChangeShapeType="1"/>
          </p:cNvSpPr>
          <p:nvPr/>
        </p:nvSpPr>
        <p:spPr bwMode="auto">
          <a:xfrm>
            <a:off x="4170998" y="4113848"/>
            <a:ext cx="1076325" cy="29051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7" name="Line 39"/>
          <p:cNvSpPr>
            <a:spLocks noChangeShapeType="1"/>
          </p:cNvSpPr>
          <p:nvPr/>
        </p:nvSpPr>
        <p:spPr bwMode="auto">
          <a:xfrm>
            <a:off x="4637723" y="4013835"/>
            <a:ext cx="1143000" cy="3095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8" name="Line 40"/>
          <p:cNvSpPr>
            <a:spLocks noChangeShapeType="1"/>
          </p:cNvSpPr>
          <p:nvPr/>
        </p:nvSpPr>
        <p:spPr bwMode="auto">
          <a:xfrm>
            <a:off x="4218623" y="3723323"/>
            <a:ext cx="1109663" cy="30003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0" name="Line 42"/>
          <p:cNvSpPr>
            <a:spLocks noChangeShapeType="1"/>
          </p:cNvSpPr>
          <p:nvPr/>
        </p:nvSpPr>
        <p:spPr bwMode="auto">
          <a:xfrm>
            <a:off x="4256723" y="3375660"/>
            <a:ext cx="1066800" cy="2667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1" name="Line 43"/>
          <p:cNvSpPr>
            <a:spLocks noChangeShapeType="1"/>
          </p:cNvSpPr>
          <p:nvPr/>
        </p:nvSpPr>
        <p:spPr bwMode="auto">
          <a:xfrm>
            <a:off x="5056823" y="3423285"/>
            <a:ext cx="1404938" cy="37623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2" name="Line 44"/>
          <p:cNvSpPr>
            <a:spLocks noChangeShapeType="1"/>
          </p:cNvSpPr>
          <p:nvPr/>
        </p:nvSpPr>
        <p:spPr bwMode="auto">
          <a:xfrm>
            <a:off x="4980623" y="3194685"/>
            <a:ext cx="1109663" cy="2952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4" name="Line 46"/>
          <p:cNvSpPr>
            <a:spLocks noChangeShapeType="1"/>
          </p:cNvSpPr>
          <p:nvPr/>
        </p:nvSpPr>
        <p:spPr bwMode="auto">
          <a:xfrm>
            <a:off x="5285423" y="2837498"/>
            <a:ext cx="1028700" cy="2714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7" name="Freeform 49"/>
          <p:cNvSpPr>
            <a:spLocks/>
          </p:cNvSpPr>
          <p:nvPr/>
        </p:nvSpPr>
        <p:spPr bwMode="auto">
          <a:xfrm flipH="1">
            <a:off x="5509260" y="1770698"/>
            <a:ext cx="242888" cy="619125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9" name="Line 41"/>
          <p:cNvSpPr>
            <a:spLocks noChangeShapeType="1"/>
          </p:cNvSpPr>
          <p:nvPr/>
        </p:nvSpPr>
        <p:spPr bwMode="auto">
          <a:xfrm>
            <a:off x="4737735" y="3699510"/>
            <a:ext cx="1190625" cy="3238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08" name="Arc 60"/>
          <p:cNvSpPr>
            <a:spLocks/>
          </p:cNvSpPr>
          <p:nvPr/>
        </p:nvSpPr>
        <p:spPr bwMode="auto">
          <a:xfrm>
            <a:off x="3291523" y="4596448"/>
            <a:ext cx="457200" cy="581025"/>
          </a:xfrm>
          <a:custGeom>
            <a:avLst/>
            <a:gdLst>
              <a:gd name="G0" fmla="+- 9648 0 0"/>
              <a:gd name="G1" fmla="+- 0 0 0"/>
              <a:gd name="G2" fmla="+- 21600 0 0"/>
              <a:gd name="T0" fmla="*/ 15511 w 15511"/>
              <a:gd name="T1" fmla="*/ 20789 h 21600"/>
              <a:gd name="T2" fmla="*/ 0 w 15511"/>
              <a:gd name="T3" fmla="*/ 19326 h 21600"/>
              <a:gd name="T4" fmla="*/ 9648 w 1551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11" h="21600" fill="none" extrusionOk="0">
                <a:moveTo>
                  <a:pt x="15511" y="20789"/>
                </a:moveTo>
                <a:cubicBezTo>
                  <a:pt x="13603" y="21327"/>
                  <a:pt x="11630" y="21599"/>
                  <a:pt x="9648" y="21600"/>
                </a:cubicBezTo>
                <a:cubicBezTo>
                  <a:pt x="6299" y="21600"/>
                  <a:pt x="2996" y="20821"/>
                  <a:pt x="0" y="19325"/>
                </a:cubicBezTo>
              </a:path>
              <a:path w="15511" h="21600" stroke="0" extrusionOk="0">
                <a:moveTo>
                  <a:pt x="15511" y="20789"/>
                </a:moveTo>
                <a:cubicBezTo>
                  <a:pt x="13603" y="21327"/>
                  <a:pt x="11630" y="21599"/>
                  <a:pt x="9648" y="21600"/>
                </a:cubicBezTo>
                <a:cubicBezTo>
                  <a:pt x="6299" y="21600"/>
                  <a:pt x="2996" y="20821"/>
                  <a:pt x="0" y="19325"/>
                </a:cubicBezTo>
                <a:lnTo>
                  <a:pt x="9648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709" name="Text Box 61"/>
          <p:cNvSpPr txBox="1">
            <a:spLocks noChangeArrowheads="1"/>
          </p:cNvSpPr>
          <p:nvPr/>
        </p:nvSpPr>
        <p:spPr bwMode="auto">
          <a:xfrm>
            <a:off x="3293110" y="5147310"/>
            <a:ext cx="341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</a:t>
            </a:r>
          </a:p>
        </p:txBody>
      </p:sp>
      <p:sp>
        <p:nvSpPr>
          <p:cNvPr id="155672" name="Line 24"/>
          <p:cNvSpPr>
            <a:spLocks noChangeShapeType="1"/>
          </p:cNvSpPr>
          <p:nvPr/>
        </p:nvSpPr>
        <p:spPr bwMode="auto">
          <a:xfrm>
            <a:off x="4023360" y="22707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>
            <a:off x="3566160" y="2570798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3" name="Line 65"/>
          <p:cNvSpPr>
            <a:spLocks noChangeShapeType="1"/>
          </p:cNvSpPr>
          <p:nvPr/>
        </p:nvSpPr>
        <p:spPr bwMode="auto">
          <a:xfrm flipH="1">
            <a:off x="3766185" y="2118360"/>
            <a:ext cx="1695450" cy="97155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4" name="Line 66"/>
          <p:cNvSpPr>
            <a:spLocks noChangeShapeType="1"/>
          </p:cNvSpPr>
          <p:nvPr/>
        </p:nvSpPr>
        <p:spPr bwMode="auto">
          <a:xfrm>
            <a:off x="3766185" y="3080385"/>
            <a:ext cx="4763" cy="2262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525895" y="3297556"/>
            <a:ext cx="338554" cy="369332"/>
            <a:chOff x="6190615" y="3312796"/>
            <a:chExt cx="338554" cy="369332"/>
          </a:xfrm>
        </p:grpSpPr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Line 4"/>
          <p:cNvSpPr>
            <a:spLocks noChangeShapeType="1"/>
          </p:cNvSpPr>
          <p:nvPr/>
        </p:nvSpPr>
        <p:spPr bwMode="auto">
          <a:xfrm>
            <a:off x="2316480" y="431292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2549843" y="39319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2773680" y="3017520"/>
            <a:ext cx="2514600" cy="6858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3383280" y="21793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2392680" y="27127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2392680" y="40843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2911793" y="3827145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>
            <a:off x="2392680" y="34747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2926080" y="33985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2468880" y="30937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3154680" y="25603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3535680" y="28651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2" name="Freeform 18"/>
          <p:cNvSpPr>
            <a:spLocks/>
          </p:cNvSpPr>
          <p:nvPr/>
        </p:nvSpPr>
        <p:spPr bwMode="auto">
          <a:xfrm>
            <a:off x="2592705" y="1903095"/>
            <a:ext cx="2667000" cy="2990850"/>
          </a:xfrm>
          <a:custGeom>
            <a:avLst/>
            <a:gdLst/>
            <a:ahLst/>
            <a:cxnLst>
              <a:cxn ang="0">
                <a:pos x="0" y="1884"/>
              </a:cxn>
              <a:cxn ang="0">
                <a:pos x="612" y="618"/>
              </a:cxn>
              <a:cxn ang="0">
                <a:pos x="1680" y="0"/>
              </a:cxn>
              <a:cxn ang="0">
                <a:pos x="1068" y="1194"/>
              </a:cxn>
              <a:cxn ang="0">
                <a:pos x="0" y="1884"/>
              </a:cxn>
            </a:cxnLst>
            <a:rect l="0" t="0" r="r" b="b"/>
            <a:pathLst>
              <a:path w="1680" h="1884">
                <a:moveTo>
                  <a:pt x="0" y="1884"/>
                </a:moveTo>
                <a:lnTo>
                  <a:pt x="612" y="618"/>
                </a:lnTo>
                <a:lnTo>
                  <a:pt x="1680" y="0"/>
                </a:lnTo>
                <a:lnTo>
                  <a:pt x="1068" y="1194"/>
                </a:lnTo>
                <a:lnTo>
                  <a:pt x="0" y="1884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3977005" y="115855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159768" name="Line 24"/>
          <p:cNvSpPr>
            <a:spLocks noChangeShapeType="1"/>
          </p:cNvSpPr>
          <p:nvPr/>
        </p:nvSpPr>
        <p:spPr bwMode="auto">
          <a:xfrm>
            <a:off x="3068955" y="4522470"/>
            <a:ext cx="1457325" cy="39528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>
            <a:off x="3330893" y="4331970"/>
            <a:ext cx="1271588" cy="36195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>
            <a:off x="3521393" y="4203383"/>
            <a:ext cx="1243013" cy="3333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>
            <a:off x="3659505" y="4031933"/>
            <a:ext cx="1462088" cy="4095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2" name="Line 28"/>
          <p:cNvSpPr>
            <a:spLocks noChangeShapeType="1"/>
          </p:cNvSpPr>
          <p:nvPr/>
        </p:nvSpPr>
        <p:spPr bwMode="auto">
          <a:xfrm>
            <a:off x="3530918" y="3793808"/>
            <a:ext cx="1076325" cy="29051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3" name="Line 29"/>
          <p:cNvSpPr>
            <a:spLocks noChangeShapeType="1"/>
          </p:cNvSpPr>
          <p:nvPr/>
        </p:nvSpPr>
        <p:spPr bwMode="auto">
          <a:xfrm>
            <a:off x="3997643" y="3693795"/>
            <a:ext cx="1143000" cy="30956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3578543" y="3403283"/>
            <a:ext cx="1109663" cy="300037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5" name="Line 31"/>
          <p:cNvSpPr>
            <a:spLocks noChangeShapeType="1"/>
          </p:cNvSpPr>
          <p:nvPr/>
        </p:nvSpPr>
        <p:spPr bwMode="auto">
          <a:xfrm>
            <a:off x="3616643" y="3055620"/>
            <a:ext cx="1066800" cy="2667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6" name="Line 32"/>
          <p:cNvSpPr>
            <a:spLocks noChangeShapeType="1"/>
          </p:cNvSpPr>
          <p:nvPr/>
        </p:nvSpPr>
        <p:spPr bwMode="auto">
          <a:xfrm>
            <a:off x="4407218" y="3093720"/>
            <a:ext cx="1404938" cy="376237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7" name="Line 33"/>
          <p:cNvSpPr>
            <a:spLocks noChangeShapeType="1"/>
          </p:cNvSpPr>
          <p:nvPr/>
        </p:nvSpPr>
        <p:spPr bwMode="auto">
          <a:xfrm>
            <a:off x="4340543" y="2874645"/>
            <a:ext cx="1109663" cy="2952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9" name="Line 35"/>
          <p:cNvSpPr>
            <a:spLocks noChangeShapeType="1"/>
          </p:cNvSpPr>
          <p:nvPr/>
        </p:nvSpPr>
        <p:spPr bwMode="auto">
          <a:xfrm>
            <a:off x="4645343" y="2517458"/>
            <a:ext cx="1028700" cy="27146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87" name="Line 43"/>
          <p:cNvSpPr>
            <a:spLocks noChangeShapeType="1"/>
          </p:cNvSpPr>
          <p:nvPr/>
        </p:nvSpPr>
        <p:spPr bwMode="auto">
          <a:xfrm>
            <a:off x="4097655" y="3379470"/>
            <a:ext cx="1190625" cy="32385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88" name="Arc 44"/>
          <p:cNvSpPr>
            <a:spLocks/>
          </p:cNvSpPr>
          <p:nvPr/>
        </p:nvSpPr>
        <p:spPr bwMode="auto">
          <a:xfrm>
            <a:off x="3735705" y="4600258"/>
            <a:ext cx="560388" cy="4746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8978 w 18978"/>
              <a:gd name="T1" fmla="*/ 10315 h 17674"/>
              <a:gd name="T2" fmla="*/ 12417 w 18978"/>
              <a:gd name="T3" fmla="*/ 17674 h 17674"/>
              <a:gd name="T4" fmla="*/ 0 w 18978"/>
              <a:gd name="T5" fmla="*/ 0 h 17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78" h="17674" fill="none" extrusionOk="0">
                <a:moveTo>
                  <a:pt x="18977" y="10314"/>
                </a:moveTo>
                <a:cubicBezTo>
                  <a:pt x="17387" y="13240"/>
                  <a:pt x="15142" y="15759"/>
                  <a:pt x="12417" y="17674"/>
                </a:cubicBezTo>
              </a:path>
              <a:path w="18978" h="17674" stroke="0" extrusionOk="0">
                <a:moveTo>
                  <a:pt x="18977" y="10314"/>
                </a:moveTo>
                <a:cubicBezTo>
                  <a:pt x="17387" y="13240"/>
                  <a:pt x="15142" y="15759"/>
                  <a:pt x="12417" y="17674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89" name="Text Box 45"/>
          <p:cNvSpPr txBox="1">
            <a:spLocks noChangeArrowheads="1"/>
          </p:cNvSpPr>
          <p:nvPr/>
        </p:nvSpPr>
        <p:spPr bwMode="auto">
          <a:xfrm>
            <a:off x="4177030" y="4893945"/>
            <a:ext cx="341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</a:t>
            </a:r>
          </a:p>
        </p:txBody>
      </p:sp>
      <p:sp>
        <p:nvSpPr>
          <p:cNvPr id="159790" name="Line 46"/>
          <p:cNvSpPr>
            <a:spLocks noChangeShapeType="1"/>
          </p:cNvSpPr>
          <p:nvPr/>
        </p:nvSpPr>
        <p:spPr bwMode="auto">
          <a:xfrm>
            <a:off x="3059430" y="4522470"/>
            <a:ext cx="2162175" cy="1209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958080" y="5201920"/>
            <a:ext cx="296863" cy="422275"/>
            <a:chOff x="4640" y="3680"/>
            <a:chExt cx="187" cy="266"/>
          </a:xfrm>
        </p:grpSpPr>
        <p:sp>
          <p:nvSpPr>
            <p:cNvPr id="159791" name="Text Box 47"/>
            <p:cNvSpPr txBox="1">
              <a:spLocks noChangeArrowheads="1"/>
            </p:cNvSpPr>
            <p:nvPr/>
          </p:nvSpPr>
          <p:spPr bwMode="auto">
            <a:xfrm>
              <a:off x="4640" y="373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59792" name="Text Box 48"/>
            <p:cNvSpPr txBox="1">
              <a:spLocks noChangeArrowheads="1"/>
            </p:cNvSpPr>
            <p:nvPr/>
          </p:nvSpPr>
          <p:spPr bwMode="auto">
            <a:xfrm>
              <a:off x="4646" y="3680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^</a:t>
              </a:r>
            </a:p>
          </p:txBody>
        </p:sp>
      </p:grpSp>
      <p:sp>
        <p:nvSpPr>
          <p:cNvPr id="159795" name="Freeform 51"/>
          <p:cNvSpPr>
            <a:spLocks/>
          </p:cNvSpPr>
          <p:nvPr/>
        </p:nvSpPr>
        <p:spPr bwMode="auto">
          <a:xfrm flipH="1">
            <a:off x="4869180" y="1450658"/>
            <a:ext cx="242888" cy="619125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3383280" y="19507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2926080" y="22555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855335" y="3358516"/>
            <a:ext cx="338554" cy="369332"/>
            <a:chOff x="6190615" y="3312796"/>
            <a:chExt cx="338554" cy="369332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20"/>
          <p:cNvSpPr/>
          <p:nvPr/>
        </p:nvSpPr>
        <p:spPr>
          <a:xfrm>
            <a:off x="1325880" y="304800"/>
            <a:ext cx="6537960" cy="632460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524000" y="457200"/>
            <a:ext cx="6156960" cy="598932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9399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183511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322195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505578" y="460879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9399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183511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322195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80098" y="460879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88720" y="28956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83" name="Group 5"/>
          <p:cNvGrpSpPr/>
          <p:nvPr/>
        </p:nvGrpSpPr>
        <p:grpSpPr>
          <a:xfrm rot="2700000">
            <a:off x="8037699" y="1408391"/>
            <a:ext cx="389386" cy="421715"/>
            <a:chOff x="883920" y="396240"/>
            <a:chExt cx="929640" cy="929640"/>
          </a:xfrm>
        </p:grpSpPr>
        <p:sp>
          <p:nvSpPr>
            <p:cNvPr id="87" name="Rectangle 8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6"/>
          <p:cNvGrpSpPr/>
          <p:nvPr/>
        </p:nvGrpSpPr>
        <p:grpSpPr>
          <a:xfrm rot="2700000">
            <a:off x="8037698" y="3191470"/>
            <a:ext cx="389386" cy="421715"/>
            <a:chOff x="883920" y="396240"/>
            <a:chExt cx="929640" cy="929640"/>
          </a:xfrm>
        </p:grpSpPr>
        <p:sp>
          <p:nvSpPr>
            <p:cNvPr id="92" name="Rectangle 9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"/>
          <p:cNvGrpSpPr/>
          <p:nvPr/>
        </p:nvGrpSpPr>
        <p:grpSpPr>
          <a:xfrm rot="2700000">
            <a:off x="8022458" y="5035511"/>
            <a:ext cx="389386" cy="421715"/>
            <a:chOff x="883920" y="396240"/>
            <a:chExt cx="929640" cy="929640"/>
          </a:xfrm>
        </p:grpSpPr>
        <p:sp>
          <p:nvSpPr>
            <p:cNvPr id="95" name="Rectangle 9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5"/>
          <p:cNvGrpSpPr/>
          <p:nvPr/>
        </p:nvGrpSpPr>
        <p:grpSpPr>
          <a:xfrm rot="2700000">
            <a:off x="6193659" y="1362671"/>
            <a:ext cx="389386" cy="421715"/>
            <a:chOff x="883920" y="396240"/>
            <a:chExt cx="929640" cy="929640"/>
          </a:xfrm>
        </p:grpSpPr>
        <p:sp>
          <p:nvSpPr>
            <p:cNvPr id="101" name="Rectangle 10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6"/>
          <p:cNvGrpSpPr/>
          <p:nvPr/>
        </p:nvGrpSpPr>
        <p:grpSpPr>
          <a:xfrm rot="2700000">
            <a:off x="6193658" y="3145750"/>
            <a:ext cx="389386" cy="421715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9"/>
          <p:cNvGrpSpPr/>
          <p:nvPr/>
        </p:nvGrpSpPr>
        <p:grpSpPr>
          <a:xfrm rot="2700000">
            <a:off x="6178418" y="4989791"/>
            <a:ext cx="389386" cy="421715"/>
            <a:chOff x="883920" y="396240"/>
            <a:chExt cx="929640" cy="929640"/>
          </a:xfrm>
        </p:grpSpPr>
        <p:sp>
          <p:nvSpPr>
            <p:cNvPr id="107" name="Rectangle 10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36"/>
          <p:cNvGrpSpPr/>
          <p:nvPr/>
        </p:nvGrpSpPr>
        <p:grpSpPr>
          <a:xfrm rot="2700000">
            <a:off x="4349618" y="5933656"/>
            <a:ext cx="389386" cy="421715"/>
            <a:chOff x="883920" y="396240"/>
            <a:chExt cx="929640" cy="929640"/>
          </a:xfrm>
        </p:grpSpPr>
        <p:sp>
          <p:nvSpPr>
            <p:cNvPr id="124" name="Rectangle 12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24"/>
          <p:cNvGrpSpPr/>
          <p:nvPr/>
        </p:nvGrpSpPr>
        <p:grpSpPr>
          <a:xfrm rot="2700000">
            <a:off x="2551300" y="5933655"/>
            <a:ext cx="389386" cy="421715"/>
            <a:chOff x="883920" y="396240"/>
            <a:chExt cx="929640" cy="929640"/>
          </a:xfrm>
        </p:grpSpPr>
        <p:sp>
          <p:nvSpPr>
            <p:cNvPr id="127" name="Rectangle 12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1" name="Straight Connector 130"/>
          <p:cNvCxnSpPr>
            <a:stCxn id="36" idx="0"/>
            <a:endCxn id="121" idx="1"/>
          </p:cNvCxnSpPr>
          <p:nvPr/>
        </p:nvCxnSpPr>
        <p:spPr>
          <a:xfrm flipH="1" flipV="1">
            <a:off x="2283343" y="1231016"/>
            <a:ext cx="2264924" cy="219050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36" idx="0"/>
          </p:cNvCxnSpPr>
          <p:nvPr/>
        </p:nvCxnSpPr>
        <p:spPr>
          <a:xfrm flipH="1" flipV="1">
            <a:off x="3215640" y="624840"/>
            <a:ext cx="1332627" cy="279668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2103120" y="1051560"/>
            <a:ext cx="4907280" cy="486156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423160" y="1402080"/>
            <a:ext cx="4267200" cy="417576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2828925" y="1273969"/>
            <a:ext cx="847725" cy="719137"/>
          </a:xfrm>
          <a:custGeom>
            <a:avLst/>
            <a:gdLst>
              <a:gd name="connsiteX0" fmla="*/ 0 w 847725"/>
              <a:gd name="connsiteY0" fmla="*/ 485775 h 719137"/>
              <a:gd name="connsiteX1" fmla="*/ 92869 w 847725"/>
              <a:gd name="connsiteY1" fmla="*/ 400050 h 719137"/>
              <a:gd name="connsiteX2" fmla="*/ 180975 w 847725"/>
              <a:gd name="connsiteY2" fmla="*/ 323850 h 719137"/>
              <a:gd name="connsiteX3" fmla="*/ 266700 w 847725"/>
              <a:gd name="connsiteY3" fmla="*/ 259556 h 719137"/>
              <a:gd name="connsiteX4" fmla="*/ 345281 w 847725"/>
              <a:gd name="connsiteY4" fmla="*/ 200025 h 719137"/>
              <a:gd name="connsiteX5" fmla="*/ 440531 w 847725"/>
              <a:gd name="connsiteY5" fmla="*/ 140494 h 719137"/>
              <a:gd name="connsiteX6" fmla="*/ 550069 w 847725"/>
              <a:gd name="connsiteY6" fmla="*/ 78581 h 719137"/>
              <a:gd name="connsiteX7" fmla="*/ 652463 w 847725"/>
              <a:gd name="connsiteY7" fmla="*/ 19050 h 719137"/>
              <a:gd name="connsiteX8" fmla="*/ 697706 w 847725"/>
              <a:gd name="connsiteY8" fmla="*/ 0 h 719137"/>
              <a:gd name="connsiteX9" fmla="*/ 847725 w 847725"/>
              <a:gd name="connsiteY9" fmla="*/ 316706 h 719137"/>
              <a:gd name="connsiteX10" fmla="*/ 771525 w 847725"/>
              <a:gd name="connsiteY10" fmla="*/ 345281 h 719137"/>
              <a:gd name="connsiteX11" fmla="*/ 697706 w 847725"/>
              <a:gd name="connsiteY11" fmla="*/ 388144 h 719137"/>
              <a:gd name="connsiteX12" fmla="*/ 623888 w 847725"/>
              <a:gd name="connsiteY12" fmla="*/ 431006 h 719137"/>
              <a:gd name="connsiteX13" fmla="*/ 569119 w 847725"/>
              <a:gd name="connsiteY13" fmla="*/ 464344 h 719137"/>
              <a:gd name="connsiteX14" fmla="*/ 495300 w 847725"/>
              <a:gd name="connsiteY14" fmla="*/ 514350 h 719137"/>
              <a:gd name="connsiteX15" fmla="*/ 428625 w 847725"/>
              <a:gd name="connsiteY15" fmla="*/ 561975 h 719137"/>
              <a:gd name="connsiteX16" fmla="*/ 366713 w 847725"/>
              <a:gd name="connsiteY16" fmla="*/ 607219 h 719137"/>
              <a:gd name="connsiteX17" fmla="*/ 304800 w 847725"/>
              <a:gd name="connsiteY17" fmla="*/ 661987 h 719137"/>
              <a:gd name="connsiteX18" fmla="*/ 266700 w 847725"/>
              <a:gd name="connsiteY18" fmla="*/ 702469 h 719137"/>
              <a:gd name="connsiteX19" fmla="*/ 242888 w 847725"/>
              <a:gd name="connsiteY19" fmla="*/ 719137 h 719137"/>
              <a:gd name="connsiteX20" fmla="*/ 0 w 847725"/>
              <a:gd name="connsiteY20" fmla="*/ 485775 h 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47725" h="719137">
                <a:moveTo>
                  <a:pt x="0" y="485775"/>
                </a:moveTo>
                <a:lnTo>
                  <a:pt x="92869" y="400050"/>
                </a:lnTo>
                <a:lnTo>
                  <a:pt x="180975" y="323850"/>
                </a:lnTo>
                <a:lnTo>
                  <a:pt x="266700" y="259556"/>
                </a:lnTo>
                <a:lnTo>
                  <a:pt x="345281" y="200025"/>
                </a:lnTo>
                <a:lnTo>
                  <a:pt x="440531" y="140494"/>
                </a:lnTo>
                <a:lnTo>
                  <a:pt x="550069" y="78581"/>
                </a:lnTo>
                <a:lnTo>
                  <a:pt x="652463" y="19050"/>
                </a:lnTo>
                <a:lnTo>
                  <a:pt x="697706" y="0"/>
                </a:lnTo>
                <a:lnTo>
                  <a:pt x="847725" y="316706"/>
                </a:lnTo>
                <a:lnTo>
                  <a:pt x="771525" y="345281"/>
                </a:lnTo>
                <a:lnTo>
                  <a:pt x="697706" y="388144"/>
                </a:lnTo>
                <a:lnTo>
                  <a:pt x="623888" y="431006"/>
                </a:lnTo>
                <a:lnTo>
                  <a:pt x="569119" y="464344"/>
                </a:lnTo>
                <a:lnTo>
                  <a:pt x="495300" y="514350"/>
                </a:lnTo>
                <a:lnTo>
                  <a:pt x="428625" y="561975"/>
                </a:lnTo>
                <a:lnTo>
                  <a:pt x="366713" y="607219"/>
                </a:lnTo>
                <a:lnTo>
                  <a:pt x="304800" y="661987"/>
                </a:lnTo>
                <a:lnTo>
                  <a:pt x="266700" y="702469"/>
                </a:lnTo>
                <a:lnTo>
                  <a:pt x="242888" y="719137"/>
                </a:lnTo>
                <a:lnTo>
                  <a:pt x="0" y="48577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3246120" y="176784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dA</a:t>
            </a:r>
            <a:endParaRPr lang="en-US" sz="28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2209800" y="1051560"/>
            <a:ext cx="4587240" cy="473964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407920" y="1219200"/>
            <a:ext cx="4175760" cy="438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9399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183511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322195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505578" y="460879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9399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183511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322195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80098" y="460879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88720" y="28956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58" name="Group 5"/>
          <p:cNvGrpSpPr/>
          <p:nvPr/>
        </p:nvGrpSpPr>
        <p:grpSpPr>
          <a:xfrm rot="2700000">
            <a:off x="8037699" y="1408391"/>
            <a:ext cx="389386" cy="421715"/>
            <a:chOff x="883920" y="396240"/>
            <a:chExt cx="929640" cy="929640"/>
          </a:xfrm>
        </p:grpSpPr>
        <p:sp>
          <p:nvSpPr>
            <p:cNvPr id="87" name="Rectangle 8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"/>
          <p:cNvGrpSpPr/>
          <p:nvPr/>
        </p:nvGrpSpPr>
        <p:grpSpPr>
          <a:xfrm rot="2700000">
            <a:off x="8037698" y="3191470"/>
            <a:ext cx="389386" cy="421715"/>
            <a:chOff x="883920" y="396240"/>
            <a:chExt cx="929640" cy="929640"/>
          </a:xfrm>
        </p:grpSpPr>
        <p:sp>
          <p:nvSpPr>
            <p:cNvPr id="92" name="Rectangle 9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9"/>
          <p:cNvGrpSpPr/>
          <p:nvPr/>
        </p:nvGrpSpPr>
        <p:grpSpPr>
          <a:xfrm rot="2700000">
            <a:off x="8022458" y="5035511"/>
            <a:ext cx="389386" cy="421715"/>
            <a:chOff x="883920" y="396240"/>
            <a:chExt cx="929640" cy="929640"/>
          </a:xfrm>
        </p:grpSpPr>
        <p:sp>
          <p:nvSpPr>
            <p:cNvPr id="95" name="Rectangle 9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5"/>
          <p:cNvGrpSpPr/>
          <p:nvPr/>
        </p:nvGrpSpPr>
        <p:grpSpPr>
          <a:xfrm rot="2700000">
            <a:off x="6193659" y="1362671"/>
            <a:ext cx="389386" cy="421715"/>
            <a:chOff x="883920" y="396240"/>
            <a:chExt cx="929640" cy="929640"/>
          </a:xfrm>
        </p:grpSpPr>
        <p:sp>
          <p:nvSpPr>
            <p:cNvPr id="101" name="Rectangle 10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"/>
          <p:cNvGrpSpPr/>
          <p:nvPr/>
        </p:nvGrpSpPr>
        <p:grpSpPr>
          <a:xfrm rot="2700000">
            <a:off x="6193658" y="3145750"/>
            <a:ext cx="389386" cy="421715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9"/>
          <p:cNvGrpSpPr/>
          <p:nvPr/>
        </p:nvGrpSpPr>
        <p:grpSpPr>
          <a:xfrm rot="2700000">
            <a:off x="6178418" y="4989791"/>
            <a:ext cx="389386" cy="421715"/>
            <a:chOff x="883920" y="396240"/>
            <a:chExt cx="929640" cy="929640"/>
          </a:xfrm>
        </p:grpSpPr>
        <p:sp>
          <p:nvSpPr>
            <p:cNvPr id="107" name="Rectangle 10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36"/>
          <p:cNvGrpSpPr/>
          <p:nvPr/>
        </p:nvGrpSpPr>
        <p:grpSpPr>
          <a:xfrm rot="2700000">
            <a:off x="4349618" y="5933656"/>
            <a:ext cx="389386" cy="421715"/>
            <a:chOff x="883920" y="396240"/>
            <a:chExt cx="929640" cy="929640"/>
          </a:xfrm>
        </p:grpSpPr>
        <p:sp>
          <p:nvSpPr>
            <p:cNvPr id="124" name="Rectangle 12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24"/>
          <p:cNvGrpSpPr/>
          <p:nvPr/>
        </p:nvGrpSpPr>
        <p:grpSpPr>
          <a:xfrm rot="2700000">
            <a:off x="2551300" y="5933655"/>
            <a:ext cx="389386" cy="421715"/>
            <a:chOff x="883920" y="396240"/>
            <a:chExt cx="929640" cy="929640"/>
          </a:xfrm>
        </p:grpSpPr>
        <p:sp>
          <p:nvSpPr>
            <p:cNvPr id="127" name="Rectangle 12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3657600" y="214884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dA</a:t>
            </a:r>
            <a:endParaRPr lang="en-US" sz="2800" i="1" dirty="0"/>
          </a:p>
        </p:txBody>
      </p:sp>
      <p:sp>
        <p:nvSpPr>
          <p:cNvPr id="99" name="Rectangle 98"/>
          <p:cNvSpPr/>
          <p:nvPr/>
        </p:nvSpPr>
        <p:spPr>
          <a:xfrm>
            <a:off x="3093720" y="1737360"/>
            <a:ext cx="518160" cy="579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5422935" y="2340851"/>
            <a:ext cx="1593067" cy="193426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9540" y="1739405"/>
            <a:ext cx="4467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57120" y="2673102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rgbClr val="92D050"/>
                </a:solidFill>
              </a:rPr>
              <a:t>dA</a:t>
            </a:r>
            <a:endParaRPr lang="en-US" sz="2800" i="1" dirty="0">
              <a:solidFill>
                <a:srgbClr val="92D050"/>
              </a:solidFill>
            </a:endParaRPr>
          </a:p>
        </p:txBody>
      </p:sp>
      <p:sp>
        <p:nvSpPr>
          <p:cNvPr id="200" name="Can 199"/>
          <p:cNvSpPr/>
          <p:nvPr/>
        </p:nvSpPr>
        <p:spPr>
          <a:xfrm>
            <a:off x="4404360" y="616648"/>
            <a:ext cx="274320" cy="534924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ight Arrow 200"/>
          <p:cNvSpPr/>
          <p:nvPr/>
        </p:nvSpPr>
        <p:spPr>
          <a:xfrm rot="5400000" flipH="1">
            <a:off x="4607667" y="731686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2" name="TextBox 201"/>
          <p:cNvSpPr txBox="1"/>
          <p:nvPr/>
        </p:nvSpPr>
        <p:spPr>
          <a:xfrm>
            <a:off x="5129689" y="6942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7248781" y="322109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Rectangle 97"/>
          <p:cNvSpPr/>
          <p:nvPr/>
        </p:nvSpPr>
        <p:spPr>
          <a:xfrm flipH="1">
            <a:off x="5490978" y="2409263"/>
            <a:ext cx="1450167" cy="179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flipH="1">
            <a:off x="6567303" y="2410874"/>
            <a:ext cx="135676" cy="1783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Arrow Connector 347"/>
          <p:cNvCxnSpPr/>
          <p:nvPr/>
        </p:nvCxnSpPr>
        <p:spPr>
          <a:xfrm flipH="1">
            <a:off x="7314063" y="2349913"/>
            <a:ext cx="0" cy="18745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7085463" y="4209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7039743" y="234991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4674358" y="4667525"/>
            <a:ext cx="81204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16200000" flipH="1">
            <a:off x="5180463" y="4590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16200000" flipH="1">
            <a:off x="6734943" y="457495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/>
          <p:nvPr/>
        </p:nvCxnSpPr>
        <p:spPr>
          <a:xfrm flipV="1">
            <a:off x="5457967" y="4667534"/>
            <a:ext cx="155698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098274" y="451945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4942765" y="4460085"/>
            <a:ext cx="342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grpSp>
        <p:nvGrpSpPr>
          <p:cNvPr id="433" name="Group 432"/>
          <p:cNvGrpSpPr/>
          <p:nvPr/>
        </p:nvGrpSpPr>
        <p:grpSpPr>
          <a:xfrm>
            <a:off x="4974359" y="2095570"/>
            <a:ext cx="2704642" cy="2372618"/>
            <a:chOff x="1396371" y="3171469"/>
            <a:chExt cx="2704642" cy="2372618"/>
          </a:xfrm>
        </p:grpSpPr>
        <p:grpSp>
          <p:nvGrpSpPr>
            <p:cNvPr id="434" name="Group 5"/>
            <p:cNvGrpSpPr/>
            <p:nvPr/>
          </p:nvGrpSpPr>
          <p:grpSpPr>
            <a:xfrm rot="18900000" flipH="1">
              <a:off x="3936810" y="3171469"/>
              <a:ext cx="158910" cy="146454"/>
              <a:chOff x="883920" y="396240"/>
              <a:chExt cx="929640" cy="929640"/>
            </a:xfrm>
          </p:grpSpPr>
          <p:sp>
            <p:nvSpPr>
              <p:cNvPr id="510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6"/>
            <p:cNvGrpSpPr/>
            <p:nvPr/>
          </p:nvGrpSpPr>
          <p:grpSpPr>
            <a:xfrm rot="18900000" flipH="1">
              <a:off x="3936810" y="3899149"/>
              <a:ext cx="158910" cy="146454"/>
              <a:chOff x="883920" y="396240"/>
              <a:chExt cx="929640" cy="929640"/>
            </a:xfrm>
          </p:grpSpPr>
          <p:sp>
            <p:nvSpPr>
              <p:cNvPr id="50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6" name="Group 9"/>
            <p:cNvGrpSpPr/>
            <p:nvPr/>
          </p:nvGrpSpPr>
          <p:grpSpPr>
            <a:xfrm rot="18900000" flipH="1">
              <a:off x="3942103" y="4651708"/>
              <a:ext cx="158910" cy="146454"/>
              <a:chOff x="883920" y="396240"/>
              <a:chExt cx="929640" cy="929640"/>
            </a:xfrm>
          </p:grpSpPr>
          <p:sp>
            <p:nvSpPr>
              <p:cNvPr id="506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7" name="Group 12"/>
            <p:cNvGrpSpPr/>
            <p:nvPr/>
          </p:nvGrpSpPr>
          <p:grpSpPr>
            <a:xfrm rot="18900000" flipH="1">
              <a:off x="3942103" y="5391827"/>
              <a:ext cx="158910" cy="146454"/>
              <a:chOff x="883920" y="396240"/>
              <a:chExt cx="929640" cy="929640"/>
            </a:xfrm>
          </p:grpSpPr>
          <p:sp>
            <p:nvSpPr>
              <p:cNvPr id="50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15"/>
            <p:cNvGrpSpPr/>
            <p:nvPr/>
          </p:nvGrpSpPr>
          <p:grpSpPr>
            <a:xfrm rot="18900000" flipH="1">
              <a:off x="3317578" y="3177688"/>
              <a:ext cx="158910" cy="146454"/>
              <a:chOff x="883920" y="396240"/>
              <a:chExt cx="929640" cy="929640"/>
            </a:xfrm>
          </p:grpSpPr>
          <p:sp>
            <p:nvSpPr>
              <p:cNvPr id="502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9" name="Group 18"/>
            <p:cNvGrpSpPr/>
            <p:nvPr/>
          </p:nvGrpSpPr>
          <p:grpSpPr>
            <a:xfrm rot="18900000" flipH="1">
              <a:off x="3317579" y="3861483"/>
              <a:ext cx="158910" cy="146454"/>
              <a:chOff x="883920" y="396240"/>
              <a:chExt cx="929640" cy="929640"/>
            </a:xfrm>
          </p:grpSpPr>
          <p:sp>
            <p:nvSpPr>
              <p:cNvPr id="50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0" name="Group 24"/>
            <p:cNvGrpSpPr/>
            <p:nvPr/>
          </p:nvGrpSpPr>
          <p:grpSpPr>
            <a:xfrm rot="18900000" flipH="1">
              <a:off x="3317579" y="4706823"/>
              <a:ext cx="158910" cy="146454"/>
              <a:chOff x="883920" y="396240"/>
              <a:chExt cx="929640" cy="929640"/>
            </a:xfrm>
          </p:grpSpPr>
          <p:sp>
            <p:nvSpPr>
              <p:cNvPr id="498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27"/>
            <p:cNvGrpSpPr/>
            <p:nvPr/>
          </p:nvGrpSpPr>
          <p:grpSpPr>
            <a:xfrm rot="18900000" flipH="1">
              <a:off x="2666591" y="3177688"/>
              <a:ext cx="158910" cy="146454"/>
              <a:chOff x="883920" y="396240"/>
              <a:chExt cx="929640" cy="929640"/>
            </a:xfrm>
          </p:grpSpPr>
          <p:sp>
            <p:nvSpPr>
              <p:cNvPr id="496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2" name="Group 30"/>
            <p:cNvGrpSpPr/>
            <p:nvPr/>
          </p:nvGrpSpPr>
          <p:grpSpPr>
            <a:xfrm rot="18900000" flipH="1">
              <a:off x="2666591" y="3725003"/>
              <a:ext cx="158910" cy="146454"/>
              <a:chOff x="883920" y="396240"/>
              <a:chExt cx="929640" cy="929640"/>
            </a:xfrm>
          </p:grpSpPr>
          <p:sp>
            <p:nvSpPr>
              <p:cNvPr id="494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33"/>
            <p:cNvGrpSpPr/>
            <p:nvPr/>
          </p:nvGrpSpPr>
          <p:grpSpPr>
            <a:xfrm rot="18900000" flipH="1">
              <a:off x="2671884" y="4290978"/>
              <a:ext cx="158910" cy="146454"/>
              <a:chOff x="883920" y="396240"/>
              <a:chExt cx="929640" cy="929640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4" name="Group 36"/>
            <p:cNvGrpSpPr/>
            <p:nvPr/>
          </p:nvGrpSpPr>
          <p:grpSpPr>
            <a:xfrm rot="18900000" flipH="1">
              <a:off x="2666591" y="4856951"/>
              <a:ext cx="158910" cy="146454"/>
              <a:chOff x="883920" y="396240"/>
              <a:chExt cx="929640" cy="929640"/>
            </a:xfrm>
          </p:grpSpPr>
          <p:sp>
            <p:nvSpPr>
              <p:cNvPr id="490" name="Rectangle 4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5" name="Group 39"/>
            <p:cNvGrpSpPr/>
            <p:nvPr/>
          </p:nvGrpSpPr>
          <p:grpSpPr>
            <a:xfrm rot="18900000" flipH="1">
              <a:off x="2036773" y="3171469"/>
              <a:ext cx="158910" cy="146454"/>
              <a:chOff x="883920" y="396240"/>
              <a:chExt cx="929640" cy="92964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6" name="Group 42"/>
            <p:cNvGrpSpPr/>
            <p:nvPr/>
          </p:nvGrpSpPr>
          <p:grpSpPr>
            <a:xfrm rot="18900000" flipH="1">
              <a:off x="2036774" y="4049277"/>
              <a:ext cx="158910" cy="146454"/>
              <a:chOff x="883920" y="396240"/>
              <a:chExt cx="929640" cy="929640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7" name="Group 45"/>
            <p:cNvGrpSpPr/>
            <p:nvPr/>
          </p:nvGrpSpPr>
          <p:grpSpPr>
            <a:xfrm rot="18900000" flipH="1">
              <a:off x="2042066" y="4583468"/>
              <a:ext cx="158910" cy="146454"/>
              <a:chOff x="883920" y="396240"/>
              <a:chExt cx="929640" cy="929640"/>
            </a:xfrm>
          </p:grpSpPr>
          <p:sp>
            <p:nvSpPr>
              <p:cNvPr id="484" name="Rectangle 4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8" name="Group 48"/>
            <p:cNvGrpSpPr/>
            <p:nvPr/>
          </p:nvGrpSpPr>
          <p:grpSpPr>
            <a:xfrm rot="18900000" flipH="1">
              <a:off x="2042066" y="5391827"/>
              <a:ext cx="158910" cy="146454"/>
              <a:chOff x="883920" y="396240"/>
              <a:chExt cx="929640" cy="92964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9" name="Group 51"/>
            <p:cNvGrpSpPr/>
            <p:nvPr/>
          </p:nvGrpSpPr>
          <p:grpSpPr>
            <a:xfrm rot="18900000" flipH="1">
              <a:off x="1412249" y="3171469"/>
              <a:ext cx="158910" cy="146454"/>
              <a:chOff x="883920" y="396240"/>
              <a:chExt cx="929640" cy="929640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0" name="Group 54"/>
            <p:cNvGrpSpPr/>
            <p:nvPr/>
          </p:nvGrpSpPr>
          <p:grpSpPr>
            <a:xfrm rot="18900000" flipH="1">
              <a:off x="1412249" y="3899149"/>
              <a:ext cx="158910" cy="146454"/>
              <a:chOff x="883920" y="396240"/>
              <a:chExt cx="929640" cy="929640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1" name="Group 57"/>
            <p:cNvGrpSpPr/>
            <p:nvPr/>
          </p:nvGrpSpPr>
          <p:grpSpPr>
            <a:xfrm rot="18900000" flipH="1">
              <a:off x="1417542" y="4651708"/>
              <a:ext cx="158910" cy="146454"/>
              <a:chOff x="883920" y="396240"/>
              <a:chExt cx="929640" cy="929640"/>
            </a:xfrm>
          </p:grpSpPr>
          <p:sp>
            <p:nvSpPr>
              <p:cNvPr id="476" name="Rectangle 4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2" name="Group 60"/>
            <p:cNvGrpSpPr/>
            <p:nvPr/>
          </p:nvGrpSpPr>
          <p:grpSpPr>
            <a:xfrm rot="18900000" flipH="1">
              <a:off x="1417542" y="5391827"/>
              <a:ext cx="158910" cy="146454"/>
              <a:chOff x="883920" y="396240"/>
              <a:chExt cx="929640" cy="929640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3" name="Group 5"/>
            <p:cNvGrpSpPr/>
            <p:nvPr/>
          </p:nvGrpSpPr>
          <p:grpSpPr>
            <a:xfrm rot="18900000" flipH="1">
              <a:off x="1396371" y="3550858"/>
              <a:ext cx="158910" cy="146454"/>
              <a:chOff x="883920" y="396240"/>
              <a:chExt cx="929640" cy="92964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4" name="Group 6"/>
            <p:cNvGrpSpPr/>
            <p:nvPr/>
          </p:nvGrpSpPr>
          <p:grpSpPr>
            <a:xfrm rot="18900000" flipH="1">
              <a:off x="1396371" y="4278538"/>
              <a:ext cx="158910" cy="146454"/>
              <a:chOff x="883920" y="396240"/>
              <a:chExt cx="929640" cy="92964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5" name="Group 9"/>
            <p:cNvGrpSpPr/>
            <p:nvPr/>
          </p:nvGrpSpPr>
          <p:grpSpPr>
            <a:xfrm rot="18900000" flipH="1">
              <a:off x="1401664" y="5031097"/>
              <a:ext cx="158910" cy="146454"/>
              <a:chOff x="883920" y="396240"/>
              <a:chExt cx="929640" cy="929640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6" name="Group 5"/>
            <p:cNvGrpSpPr/>
            <p:nvPr/>
          </p:nvGrpSpPr>
          <p:grpSpPr>
            <a:xfrm rot="18900000" flipH="1">
              <a:off x="2036773" y="3573144"/>
              <a:ext cx="158910" cy="146454"/>
              <a:chOff x="883920" y="396240"/>
              <a:chExt cx="929640" cy="929640"/>
            </a:xfrm>
          </p:grpSpPr>
          <p:sp>
            <p:nvSpPr>
              <p:cNvPr id="466" name="Rectangle 46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7" name="Group 9"/>
            <p:cNvGrpSpPr/>
            <p:nvPr/>
          </p:nvGrpSpPr>
          <p:grpSpPr>
            <a:xfrm rot="18900000" flipH="1">
              <a:off x="2042066" y="4971495"/>
              <a:ext cx="158910" cy="146454"/>
              <a:chOff x="883920" y="396240"/>
              <a:chExt cx="929640" cy="929640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8" name="Group 36"/>
            <p:cNvGrpSpPr/>
            <p:nvPr/>
          </p:nvGrpSpPr>
          <p:grpSpPr>
            <a:xfrm rot="18900000" flipH="1">
              <a:off x="2677176" y="5397633"/>
              <a:ext cx="158910" cy="146454"/>
              <a:chOff x="883920" y="396240"/>
              <a:chExt cx="929640" cy="929640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24"/>
            <p:cNvGrpSpPr/>
            <p:nvPr/>
          </p:nvGrpSpPr>
          <p:grpSpPr>
            <a:xfrm rot="18900000" flipH="1">
              <a:off x="3301700" y="5397632"/>
              <a:ext cx="158910" cy="146454"/>
              <a:chOff x="883920" y="396240"/>
              <a:chExt cx="929640" cy="929640"/>
            </a:xfrm>
          </p:grpSpPr>
          <p:sp>
            <p:nvSpPr>
              <p:cNvPr id="460" name="Rectangle 4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6" name="Group 625"/>
          <p:cNvGrpSpPr/>
          <p:nvPr/>
        </p:nvGrpSpPr>
        <p:grpSpPr>
          <a:xfrm>
            <a:off x="1288554" y="2113981"/>
            <a:ext cx="2680144" cy="2413639"/>
            <a:chOff x="1220314" y="2823677"/>
            <a:chExt cx="2680144" cy="2413639"/>
          </a:xfrm>
        </p:grpSpPr>
        <p:grpSp>
          <p:nvGrpSpPr>
            <p:cNvPr id="292" name="Group 291"/>
            <p:cNvGrpSpPr/>
            <p:nvPr/>
          </p:nvGrpSpPr>
          <p:grpSpPr>
            <a:xfrm>
              <a:off x="3749195" y="2841449"/>
              <a:ext cx="151263" cy="162185"/>
              <a:chOff x="6355080" y="777240"/>
              <a:chExt cx="472440" cy="51816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4" name="Group 523"/>
            <p:cNvGrpSpPr/>
            <p:nvPr/>
          </p:nvGrpSpPr>
          <p:grpSpPr>
            <a:xfrm>
              <a:off x="3749195" y="3227211"/>
              <a:ext cx="151263" cy="162185"/>
              <a:chOff x="6355080" y="777240"/>
              <a:chExt cx="472440" cy="518160"/>
            </a:xfrm>
          </p:grpSpPr>
          <p:sp>
            <p:nvSpPr>
              <p:cNvPr id="525" name="Oval 52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749195" y="3579636"/>
              <a:ext cx="151263" cy="162185"/>
              <a:chOff x="6355080" y="777240"/>
              <a:chExt cx="472440" cy="518160"/>
            </a:xfrm>
          </p:grpSpPr>
          <p:sp>
            <p:nvSpPr>
              <p:cNvPr id="529" name="Oval 52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2" name="Group 531"/>
            <p:cNvGrpSpPr/>
            <p:nvPr/>
          </p:nvGrpSpPr>
          <p:grpSpPr>
            <a:xfrm>
              <a:off x="3749195" y="3960660"/>
              <a:ext cx="151263" cy="162185"/>
              <a:chOff x="6355080" y="777240"/>
              <a:chExt cx="472440" cy="518160"/>
            </a:xfrm>
          </p:grpSpPr>
          <p:sp>
            <p:nvSpPr>
              <p:cNvPr id="533" name="Oval 53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6" name="Group 535"/>
            <p:cNvGrpSpPr/>
            <p:nvPr/>
          </p:nvGrpSpPr>
          <p:grpSpPr>
            <a:xfrm>
              <a:off x="3749195" y="4327395"/>
              <a:ext cx="151263" cy="162185"/>
              <a:chOff x="6355080" y="777240"/>
              <a:chExt cx="472440" cy="518160"/>
            </a:xfrm>
          </p:grpSpPr>
          <p:sp>
            <p:nvSpPr>
              <p:cNvPr id="537" name="Oval 53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>
              <a:off x="3749195" y="4684607"/>
              <a:ext cx="151263" cy="162185"/>
              <a:chOff x="6355080" y="777240"/>
              <a:chExt cx="472440" cy="518160"/>
            </a:xfrm>
          </p:grpSpPr>
          <p:sp>
            <p:nvSpPr>
              <p:cNvPr id="541" name="Oval 54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>
              <a:off x="3122933" y="2837325"/>
              <a:ext cx="151263" cy="162185"/>
              <a:chOff x="6355080" y="777240"/>
              <a:chExt cx="472440" cy="518160"/>
            </a:xfrm>
          </p:grpSpPr>
          <p:sp>
            <p:nvSpPr>
              <p:cNvPr id="545" name="Oval 54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8" name="Group 547"/>
            <p:cNvGrpSpPr/>
            <p:nvPr/>
          </p:nvGrpSpPr>
          <p:grpSpPr>
            <a:xfrm>
              <a:off x="2491901" y="2837325"/>
              <a:ext cx="151263" cy="162185"/>
              <a:chOff x="6355080" y="777240"/>
              <a:chExt cx="472440" cy="518160"/>
            </a:xfrm>
          </p:grpSpPr>
          <p:sp>
            <p:nvSpPr>
              <p:cNvPr id="549" name="Oval 54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6" name="Group 555"/>
            <p:cNvGrpSpPr/>
            <p:nvPr/>
          </p:nvGrpSpPr>
          <p:grpSpPr>
            <a:xfrm>
              <a:off x="3122933" y="3237376"/>
              <a:ext cx="151263" cy="162185"/>
              <a:chOff x="6355080" y="777240"/>
              <a:chExt cx="472440" cy="518160"/>
            </a:xfrm>
          </p:grpSpPr>
          <p:sp>
            <p:nvSpPr>
              <p:cNvPr id="557" name="Oval 55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0" name="Group 559"/>
            <p:cNvGrpSpPr/>
            <p:nvPr/>
          </p:nvGrpSpPr>
          <p:grpSpPr>
            <a:xfrm>
              <a:off x="3122933" y="3718388"/>
              <a:ext cx="151263" cy="162185"/>
              <a:chOff x="6355080" y="777240"/>
              <a:chExt cx="472440" cy="518160"/>
            </a:xfrm>
          </p:grpSpPr>
          <p:sp>
            <p:nvSpPr>
              <p:cNvPr id="561" name="Oval 56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4" name="Group 563"/>
            <p:cNvGrpSpPr/>
            <p:nvPr/>
          </p:nvGrpSpPr>
          <p:grpSpPr>
            <a:xfrm>
              <a:off x="3122933" y="4247025"/>
              <a:ext cx="151263" cy="162185"/>
              <a:chOff x="6355080" y="777240"/>
              <a:chExt cx="472440" cy="518160"/>
            </a:xfrm>
          </p:grpSpPr>
          <p:sp>
            <p:nvSpPr>
              <p:cNvPr id="565" name="Oval 56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>
              <a:off x="3122933" y="4632787"/>
              <a:ext cx="151263" cy="162185"/>
              <a:chOff x="6355080" y="777240"/>
              <a:chExt cx="472440" cy="518160"/>
            </a:xfrm>
          </p:grpSpPr>
          <p:sp>
            <p:nvSpPr>
              <p:cNvPr id="569" name="Oval 56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2" name="Group 571"/>
            <p:cNvGrpSpPr/>
            <p:nvPr/>
          </p:nvGrpSpPr>
          <p:grpSpPr>
            <a:xfrm>
              <a:off x="2491901" y="4528012"/>
              <a:ext cx="151263" cy="162185"/>
              <a:chOff x="6355080" y="777240"/>
              <a:chExt cx="472440" cy="518160"/>
            </a:xfrm>
          </p:grpSpPr>
          <p:sp>
            <p:nvSpPr>
              <p:cNvPr id="573" name="Oval 57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6" name="Group 575"/>
            <p:cNvGrpSpPr/>
            <p:nvPr/>
          </p:nvGrpSpPr>
          <p:grpSpPr>
            <a:xfrm>
              <a:off x="2491901" y="3956512"/>
              <a:ext cx="151263" cy="162185"/>
              <a:chOff x="6355080" y="777240"/>
              <a:chExt cx="472440" cy="518160"/>
            </a:xfrm>
          </p:grpSpPr>
          <p:sp>
            <p:nvSpPr>
              <p:cNvPr id="577" name="Oval 57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>
              <a:off x="2491901" y="3385012"/>
              <a:ext cx="151263" cy="162185"/>
              <a:chOff x="6355080" y="777240"/>
              <a:chExt cx="472440" cy="518160"/>
            </a:xfrm>
          </p:grpSpPr>
          <p:sp>
            <p:nvSpPr>
              <p:cNvPr id="581" name="Oval 58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/>
            <p:cNvGrpSpPr/>
            <p:nvPr/>
          </p:nvGrpSpPr>
          <p:grpSpPr>
            <a:xfrm>
              <a:off x="1220314" y="3557102"/>
              <a:ext cx="151263" cy="162185"/>
              <a:chOff x="6355080" y="777240"/>
              <a:chExt cx="472440" cy="518160"/>
            </a:xfrm>
          </p:grpSpPr>
          <p:sp>
            <p:nvSpPr>
              <p:cNvPr id="585" name="Oval 58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3" name="Group 592"/>
            <p:cNvGrpSpPr/>
            <p:nvPr/>
          </p:nvGrpSpPr>
          <p:grpSpPr>
            <a:xfrm>
              <a:off x="1220314" y="2823677"/>
              <a:ext cx="151263" cy="162185"/>
              <a:chOff x="6355080" y="777240"/>
              <a:chExt cx="472440" cy="518160"/>
            </a:xfrm>
          </p:grpSpPr>
          <p:sp>
            <p:nvSpPr>
              <p:cNvPr id="594" name="Oval 59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1" name="Group 600"/>
            <p:cNvGrpSpPr/>
            <p:nvPr/>
          </p:nvGrpSpPr>
          <p:grpSpPr>
            <a:xfrm>
              <a:off x="1220314" y="4309577"/>
              <a:ext cx="151263" cy="162185"/>
              <a:chOff x="6355080" y="777240"/>
              <a:chExt cx="472440" cy="518160"/>
            </a:xfrm>
          </p:grpSpPr>
          <p:sp>
            <p:nvSpPr>
              <p:cNvPr id="602" name="Oval 60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>
              <a:off x="3749195" y="5075131"/>
              <a:ext cx="151263" cy="162185"/>
              <a:chOff x="6355080" y="777240"/>
              <a:chExt cx="472440" cy="518160"/>
            </a:xfrm>
          </p:grpSpPr>
          <p:sp>
            <p:nvSpPr>
              <p:cNvPr id="606" name="Oval 605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>
              <a:off x="3122933" y="5061483"/>
              <a:ext cx="151263" cy="162185"/>
              <a:chOff x="6355080" y="777240"/>
              <a:chExt cx="472440" cy="518160"/>
            </a:xfrm>
          </p:grpSpPr>
          <p:sp>
            <p:nvSpPr>
              <p:cNvPr id="610" name="Oval 609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>
              <a:off x="2491901" y="5066246"/>
              <a:ext cx="151263" cy="162185"/>
              <a:chOff x="6355080" y="777240"/>
              <a:chExt cx="472440" cy="518160"/>
            </a:xfrm>
          </p:grpSpPr>
          <p:sp>
            <p:nvSpPr>
              <p:cNvPr id="614" name="Oval 61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5" name="Group 624"/>
            <p:cNvGrpSpPr/>
            <p:nvPr/>
          </p:nvGrpSpPr>
          <p:grpSpPr>
            <a:xfrm>
              <a:off x="1844224" y="2828440"/>
              <a:ext cx="165504" cy="2386343"/>
              <a:chOff x="1844224" y="2855736"/>
              <a:chExt cx="165504" cy="2386343"/>
            </a:xfrm>
          </p:grpSpPr>
          <p:grpSp>
            <p:nvGrpSpPr>
              <p:cNvPr id="552" name="Group 551"/>
              <p:cNvGrpSpPr/>
              <p:nvPr/>
            </p:nvGrpSpPr>
            <p:grpSpPr>
              <a:xfrm>
                <a:off x="1844224" y="2855736"/>
                <a:ext cx="151263" cy="162185"/>
                <a:chOff x="6355080" y="777240"/>
                <a:chExt cx="472440" cy="518160"/>
              </a:xfrm>
            </p:grpSpPr>
            <p:sp>
              <p:nvSpPr>
                <p:cNvPr id="553" name="Oval 552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8" name="Group 587"/>
              <p:cNvGrpSpPr/>
              <p:nvPr/>
            </p:nvGrpSpPr>
            <p:grpSpPr>
              <a:xfrm>
                <a:off x="1844225" y="4394023"/>
                <a:ext cx="151263" cy="162185"/>
                <a:chOff x="6355080" y="777240"/>
                <a:chExt cx="472440" cy="518160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844226" y="3541535"/>
                <a:ext cx="151263" cy="162185"/>
                <a:chOff x="6355080" y="777240"/>
                <a:chExt cx="472440" cy="518160"/>
              </a:xfrm>
            </p:grpSpPr>
            <p:sp>
              <p:nvSpPr>
                <p:cNvPr id="598" name="Oval 59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>
                <a:off x="1858465" y="5079894"/>
                <a:ext cx="151263" cy="162185"/>
                <a:chOff x="6355080" y="777240"/>
                <a:chExt cx="472440" cy="518160"/>
              </a:xfrm>
            </p:grpSpPr>
            <p:sp>
              <p:nvSpPr>
                <p:cNvPr id="618" name="Oval 61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1" name="Group 620"/>
            <p:cNvGrpSpPr/>
            <p:nvPr/>
          </p:nvGrpSpPr>
          <p:grpSpPr>
            <a:xfrm>
              <a:off x="1220314" y="5033548"/>
              <a:ext cx="151263" cy="162185"/>
              <a:chOff x="6355080" y="777240"/>
              <a:chExt cx="472440" cy="518160"/>
            </a:xfrm>
          </p:grpSpPr>
          <p:sp>
            <p:nvSpPr>
              <p:cNvPr id="622" name="Oval 62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162050"/>
            <a:ext cx="61436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5422935" y="2340851"/>
            <a:ext cx="1593067" cy="193426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9540" y="1739405"/>
            <a:ext cx="4467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57120" y="2673102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rgbClr val="92D050"/>
                </a:solidFill>
              </a:rPr>
              <a:t>dA</a:t>
            </a:r>
            <a:endParaRPr lang="en-US" sz="2800" i="1" dirty="0">
              <a:solidFill>
                <a:srgbClr val="92D050"/>
              </a:solidFill>
            </a:endParaRPr>
          </a:p>
        </p:txBody>
      </p:sp>
      <p:sp>
        <p:nvSpPr>
          <p:cNvPr id="200" name="Can 199"/>
          <p:cNvSpPr/>
          <p:nvPr/>
        </p:nvSpPr>
        <p:spPr>
          <a:xfrm>
            <a:off x="4404360" y="616648"/>
            <a:ext cx="274320" cy="534924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ight Arrow 200"/>
          <p:cNvSpPr/>
          <p:nvPr/>
        </p:nvSpPr>
        <p:spPr>
          <a:xfrm rot="5400000" flipH="1">
            <a:off x="4607667" y="731686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2" name="TextBox 201"/>
          <p:cNvSpPr txBox="1"/>
          <p:nvPr/>
        </p:nvSpPr>
        <p:spPr>
          <a:xfrm>
            <a:off x="5129689" y="6942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7248781" y="322109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Rectangle 97"/>
          <p:cNvSpPr/>
          <p:nvPr/>
        </p:nvSpPr>
        <p:spPr>
          <a:xfrm flipH="1">
            <a:off x="5490978" y="2409263"/>
            <a:ext cx="1450167" cy="179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flipH="1">
            <a:off x="6567303" y="2410874"/>
            <a:ext cx="135676" cy="1783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Arrow Connector 347"/>
          <p:cNvCxnSpPr/>
          <p:nvPr/>
        </p:nvCxnSpPr>
        <p:spPr>
          <a:xfrm flipH="1">
            <a:off x="7314063" y="2349913"/>
            <a:ext cx="0" cy="18745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7085463" y="4209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7039743" y="234991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4674358" y="4667525"/>
            <a:ext cx="81204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16200000" flipH="1">
            <a:off x="5180463" y="4590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16200000" flipH="1">
            <a:off x="6734943" y="457495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/>
          <p:nvPr/>
        </p:nvCxnSpPr>
        <p:spPr>
          <a:xfrm flipV="1">
            <a:off x="5457967" y="4667534"/>
            <a:ext cx="155698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098274" y="451945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4942765" y="4460085"/>
            <a:ext cx="342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grpSp>
        <p:nvGrpSpPr>
          <p:cNvPr id="2" name="Group 432"/>
          <p:cNvGrpSpPr/>
          <p:nvPr/>
        </p:nvGrpSpPr>
        <p:grpSpPr>
          <a:xfrm>
            <a:off x="4974359" y="2095570"/>
            <a:ext cx="2704642" cy="2372618"/>
            <a:chOff x="1396371" y="3171469"/>
            <a:chExt cx="2704642" cy="2372618"/>
          </a:xfrm>
        </p:grpSpPr>
        <p:grpSp>
          <p:nvGrpSpPr>
            <p:cNvPr id="3" name="Group 5"/>
            <p:cNvGrpSpPr/>
            <p:nvPr/>
          </p:nvGrpSpPr>
          <p:grpSpPr>
            <a:xfrm rot="18900000" flipH="1">
              <a:off x="3936810" y="3171469"/>
              <a:ext cx="158910" cy="146454"/>
              <a:chOff x="883920" y="396240"/>
              <a:chExt cx="929640" cy="929640"/>
            </a:xfrm>
          </p:grpSpPr>
          <p:sp>
            <p:nvSpPr>
              <p:cNvPr id="510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6"/>
            <p:cNvGrpSpPr/>
            <p:nvPr/>
          </p:nvGrpSpPr>
          <p:grpSpPr>
            <a:xfrm rot="18900000" flipH="1">
              <a:off x="3936810" y="3899149"/>
              <a:ext cx="158910" cy="146454"/>
              <a:chOff x="883920" y="396240"/>
              <a:chExt cx="929640" cy="929640"/>
            </a:xfrm>
          </p:grpSpPr>
          <p:sp>
            <p:nvSpPr>
              <p:cNvPr id="50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9"/>
            <p:cNvGrpSpPr/>
            <p:nvPr/>
          </p:nvGrpSpPr>
          <p:grpSpPr>
            <a:xfrm rot="18900000" flipH="1">
              <a:off x="3942103" y="4651708"/>
              <a:ext cx="158910" cy="146454"/>
              <a:chOff x="883920" y="396240"/>
              <a:chExt cx="929640" cy="929640"/>
            </a:xfrm>
          </p:grpSpPr>
          <p:sp>
            <p:nvSpPr>
              <p:cNvPr id="506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2"/>
            <p:cNvGrpSpPr/>
            <p:nvPr/>
          </p:nvGrpSpPr>
          <p:grpSpPr>
            <a:xfrm rot="18900000" flipH="1">
              <a:off x="3942103" y="5391827"/>
              <a:ext cx="158910" cy="146454"/>
              <a:chOff x="883920" y="396240"/>
              <a:chExt cx="929640" cy="929640"/>
            </a:xfrm>
          </p:grpSpPr>
          <p:sp>
            <p:nvSpPr>
              <p:cNvPr id="50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5"/>
            <p:cNvGrpSpPr/>
            <p:nvPr/>
          </p:nvGrpSpPr>
          <p:grpSpPr>
            <a:xfrm rot="18900000" flipH="1">
              <a:off x="3317578" y="3177688"/>
              <a:ext cx="158910" cy="146454"/>
              <a:chOff x="883920" y="396240"/>
              <a:chExt cx="929640" cy="929640"/>
            </a:xfrm>
          </p:grpSpPr>
          <p:sp>
            <p:nvSpPr>
              <p:cNvPr id="502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8"/>
            <p:cNvGrpSpPr/>
            <p:nvPr/>
          </p:nvGrpSpPr>
          <p:grpSpPr>
            <a:xfrm rot="18900000" flipH="1">
              <a:off x="3317579" y="3861483"/>
              <a:ext cx="158910" cy="146454"/>
              <a:chOff x="883920" y="396240"/>
              <a:chExt cx="929640" cy="929640"/>
            </a:xfrm>
          </p:grpSpPr>
          <p:sp>
            <p:nvSpPr>
              <p:cNvPr id="50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 rot="18900000" flipH="1">
              <a:off x="3317579" y="4706823"/>
              <a:ext cx="158910" cy="146454"/>
              <a:chOff x="883920" y="396240"/>
              <a:chExt cx="929640" cy="929640"/>
            </a:xfrm>
          </p:grpSpPr>
          <p:sp>
            <p:nvSpPr>
              <p:cNvPr id="498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 rot="18900000" flipH="1">
              <a:off x="2666591" y="3177688"/>
              <a:ext cx="158910" cy="146454"/>
              <a:chOff x="883920" y="396240"/>
              <a:chExt cx="929640" cy="929640"/>
            </a:xfrm>
          </p:grpSpPr>
          <p:sp>
            <p:nvSpPr>
              <p:cNvPr id="496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0"/>
            <p:cNvGrpSpPr/>
            <p:nvPr/>
          </p:nvGrpSpPr>
          <p:grpSpPr>
            <a:xfrm rot="18900000" flipH="1">
              <a:off x="2666591" y="3725003"/>
              <a:ext cx="158910" cy="146454"/>
              <a:chOff x="883920" y="396240"/>
              <a:chExt cx="929640" cy="929640"/>
            </a:xfrm>
          </p:grpSpPr>
          <p:sp>
            <p:nvSpPr>
              <p:cNvPr id="494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3"/>
            <p:cNvGrpSpPr/>
            <p:nvPr/>
          </p:nvGrpSpPr>
          <p:grpSpPr>
            <a:xfrm rot="18900000" flipH="1">
              <a:off x="2671884" y="4290978"/>
              <a:ext cx="158910" cy="146454"/>
              <a:chOff x="883920" y="396240"/>
              <a:chExt cx="929640" cy="929640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/>
          </p:nvGrpSpPr>
          <p:grpSpPr>
            <a:xfrm rot="18900000" flipH="1">
              <a:off x="2666591" y="4856951"/>
              <a:ext cx="158910" cy="146454"/>
              <a:chOff x="883920" y="396240"/>
              <a:chExt cx="929640" cy="929640"/>
            </a:xfrm>
          </p:grpSpPr>
          <p:sp>
            <p:nvSpPr>
              <p:cNvPr id="490" name="Rectangle 4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39"/>
            <p:cNvGrpSpPr/>
            <p:nvPr/>
          </p:nvGrpSpPr>
          <p:grpSpPr>
            <a:xfrm rot="18900000" flipH="1">
              <a:off x="2036773" y="3171469"/>
              <a:ext cx="158910" cy="146454"/>
              <a:chOff x="883920" y="396240"/>
              <a:chExt cx="929640" cy="92964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42"/>
            <p:cNvGrpSpPr/>
            <p:nvPr/>
          </p:nvGrpSpPr>
          <p:grpSpPr>
            <a:xfrm rot="18900000" flipH="1">
              <a:off x="2036774" y="4049277"/>
              <a:ext cx="158910" cy="146454"/>
              <a:chOff x="883920" y="396240"/>
              <a:chExt cx="929640" cy="929640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45"/>
            <p:cNvGrpSpPr/>
            <p:nvPr/>
          </p:nvGrpSpPr>
          <p:grpSpPr>
            <a:xfrm rot="18900000" flipH="1">
              <a:off x="2042066" y="4583468"/>
              <a:ext cx="158910" cy="146454"/>
              <a:chOff x="883920" y="396240"/>
              <a:chExt cx="929640" cy="929640"/>
            </a:xfrm>
          </p:grpSpPr>
          <p:sp>
            <p:nvSpPr>
              <p:cNvPr id="484" name="Rectangle 4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48"/>
            <p:cNvGrpSpPr/>
            <p:nvPr/>
          </p:nvGrpSpPr>
          <p:grpSpPr>
            <a:xfrm rot="18900000" flipH="1">
              <a:off x="2042066" y="5391827"/>
              <a:ext cx="158910" cy="146454"/>
              <a:chOff x="883920" y="396240"/>
              <a:chExt cx="929640" cy="92964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51"/>
            <p:cNvGrpSpPr/>
            <p:nvPr/>
          </p:nvGrpSpPr>
          <p:grpSpPr>
            <a:xfrm rot="18900000" flipH="1">
              <a:off x="1412249" y="3171469"/>
              <a:ext cx="158910" cy="146454"/>
              <a:chOff x="883920" y="396240"/>
              <a:chExt cx="929640" cy="929640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54"/>
            <p:cNvGrpSpPr/>
            <p:nvPr/>
          </p:nvGrpSpPr>
          <p:grpSpPr>
            <a:xfrm rot="18900000" flipH="1">
              <a:off x="1412249" y="3899149"/>
              <a:ext cx="158910" cy="146454"/>
              <a:chOff x="883920" y="396240"/>
              <a:chExt cx="929640" cy="929640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57"/>
            <p:cNvGrpSpPr/>
            <p:nvPr/>
          </p:nvGrpSpPr>
          <p:grpSpPr>
            <a:xfrm rot="18900000" flipH="1">
              <a:off x="1417542" y="4651708"/>
              <a:ext cx="158910" cy="146454"/>
              <a:chOff x="883920" y="396240"/>
              <a:chExt cx="929640" cy="929640"/>
            </a:xfrm>
          </p:grpSpPr>
          <p:sp>
            <p:nvSpPr>
              <p:cNvPr id="476" name="Rectangle 4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60"/>
            <p:cNvGrpSpPr/>
            <p:nvPr/>
          </p:nvGrpSpPr>
          <p:grpSpPr>
            <a:xfrm rot="18900000" flipH="1">
              <a:off x="1417542" y="5391827"/>
              <a:ext cx="158910" cy="146454"/>
              <a:chOff x="883920" y="396240"/>
              <a:chExt cx="929640" cy="929640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5"/>
            <p:cNvGrpSpPr/>
            <p:nvPr/>
          </p:nvGrpSpPr>
          <p:grpSpPr>
            <a:xfrm rot="18900000" flipH="1">
              <a:off x="1396371" y="3550858"/>
              <a:ext cx="158910" cy="146454"/>
              <a:chOff x="883920" y="396240"/>
              <a:chExt cx="929640" cy="92964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 rot="18900000" flipH="1">
              <a:off x="1396371" y="4278538"/>
              <a:ext cx="158910" cy="146454"/>
              <a:chOff x="883920" y="396240"/>
              <a:chExt cx="929640" cy="92964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9"/>
            <p:cNvGrpSpPr/>
            <p:nvPr/>
          </p:nvGrpSpPr>
          <p:grpSpPr>
            <a:xfrm rot="18900000" flipH="1">
              <a:off x="1401664" y="5031097"/>
              <a:ext cx="158910" cy="146454"/>
              <a:chOff x="883920" y="396240"/>
              <a:chExt cx="929640" cy="929640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5"/>
            <p:cNvGrpSpPr/>
            <p:nvPr/>
          </p:nvGrpSpPr>
          <p:grpSpPr>
            <a:xfrm rot="18900000" flipH="1">
              <a:off x="2036773" y="3573144"/>
              <a:ext cx="158910" cy="146454"/>
              <a:chOff x="883920" y="396240"/>
              <a:chExt cx="929640" cy="929640"/>
            </a:xfrm>
          </p:grpSpPr>
          <p:sp>
            <p:nvSpPr>
              <p:cNvPr id="466" name="Rectangle 46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9"/>
            <p:cNvGrpSpPr/>
            <p:nvPr/>
          </p:nvGrpSpPr>
          <p:grpSpPr>
            <a:xfrm rot="18900000" flipH="1">
              <a:off x="2042066" y="4971495"/>
              <a:ext cx="158910" cy="146454"/>
              <a:chOff x="883920" y="396240"/>
              <a:chExt cx="929640" cy="929640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36"/>
            <p:cNvGrpSpPr/>
            <p:nvPr/>
          </p:nvGrpSpPr>
          <p:grpSpPr>
            <a:xfrm rot="18900000" flipH="1">
              <a:off x="2677176" y="5397633"/>
              <a:ext cx="158910" cy="146454"/>
              <a:chOff x="883920" y="396240"/>
              <a:chExt cx="929640" cy="929640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4"/>
            <p:cNvGrpSpPr/>
            <p:nvPr/>
          </p:nvGrpSpPr>
          <p:grpSpPr>
            <a:xfrm rot="18900000" flipH="1">
              <a:off x="3301700" y="5397632"/>
              <a:ext cx="158910" cy="146454"/>
              <a:chOff x="883920" y="396240"/>
              <a:chExt cx="929640" cy="929640"/>
            </a:xfrm>
          </p:grpSpPr>
          <p:sp>
            <p:nvSpPr>
              <p:cNvPr id="460" name="Rectangle 4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625"/>
          <p:cNvGrpSpPr/>
          <p:nvPr/>
        </p:nvGrpSpPr>
        <p:grpSpPr>
          <a:xfrm>
            <a:off x="1288554" y="2113981"/>
            <a:ext cx="2680144" cy="2413639"/>
            <a:chOff x="1220314" y="2823677"/>
            <a:chExt cx="2680144" cy="2413639"/>
          </a:xfrm>
        </p:grpSpPr>
        <p:grpSp>
          <p:nvGrpSpPr>
            <p:cNvPr id="30" name="Group 291"/>
            <p:cNvGrpSpPr/>
            <p:nvPr/>
          </p:nvGrpSpPr>
          <p:grpSpPr>
            <a:xfrm>
              <a:off x="3749195" y="2841449"/>
              <a:ext cx="151263" cy="162185"/>
              <a:chOff x="6355080" y="777240"/>
              <a:chExt cx="472440" cy="51816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523"/>
            <p:cNvGrpSpPr/>
            <p:nvPr/>
          </p:nvGrpSpPr>
          <p:grpSpPr>
            <a:xfrm>
              <a:off x="3749195" y="3227211"/>
              <a:ext cx="151263" cy="162185"/>
              <a:chOff x="6355080" y="777240"/>
              <a:chExt cx="472440" cy="518160"/>
            </a:xfrm>
          </p:grpSpPr>
          <p:sp>
            <p:nvSpPr>
              <p:cNvPr id="525" name="Oval 52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527"/>
            <p:cNvGrpSpPr/>
            <p:nvPr/>
          </p:nvGrpSpPr>
          <p:grpSpPr>
            <a:xfrm>
              <a:off x="3749195" y="3579636"/>
              <a:ext cx="151263" cy="162185"/>
              <a:chOff x="6355080" y="777240"/>
              <a:chExt cx="472440" cy="518160"/>
            </a:xfrm>
          </p:grpSpPr>
          <p:sp>
            <p:nvSpPr>
              <p:cNvPr id="529" name="Oval 52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531"/>
            <p:cNvGrpSpPr/>
            <p:nvPr/>
          </p:nvGrpSpPr>
          <p:grpSpPr>
            <a:xfrm>
              <a:off x="3749195" y="3960660"/>
              <a:ext cx="151263" cy="162185"/>
              <a:chOff x="6355080" y="777240"/>
              <a:chExt cx="472440" cy="518160"/>
            </a:xfrm>
          </p:grpSpPr>
          <p:sp>
            <p:nvSpPr>
              <p:cNvPr id="533" name="Oval 53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535"/>
            <p:cNvGrpSpPr/>
            <p:nvPr/>
          </p:nvGrpSpPr>
          <p:grpSpPr>
            <a:xfrm>
              <a:off x="3749195" y="4327395"/>
              <a:ext cx="151263" cy="162185"/>
              <a:chOff x="6355080" y="777240"/>
              <a:chExt cx="472440" cy="518160"/>
            </a:xfrm>
          </p:grpSpPr>
          <p:sp>
            <p:nvSpPr>
              <p:cNvPr id="537" name="Oval 53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539"/>
            <p:cNvGrpSpPr/>
            <p:nvPr/>
          </p:nvGrpSpPr>
          <p:grpSpPr>
            <a:xfrm>
              <a:off x="3749195" y="4684607"/>
              <a:ext cx="151263" cy="162185"/>
              <a:chOff x="6355080" y="777240"/>
              <a:chExt cx="472440" cy="518160"/>
            </a:xfrm>
          </p:grpSpPr>
          <p:sp>
            <p:nvSpPr>
              <p:cNvPr id="541" name="Oval 54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543"/>
            <p:cNvGrpSpPr/>
            <p:nvPr/>
          </p:nvGrpSpPr>
          <p:grpSpPr>
            <a:xfrm>
              <a:off x="3122933" y="2837325"/>
              <a:ext cx="151263" cy="162185"/>
              <a:chOff x="6355080" y="777240"/>
              <a:chExt cx="472440" cy="518160"/>
            </a:xfrm>
          </p:grpSpPr>
          <p:sp>
            <p:nvSpPr>
              <p:cNvPr id="545" name="Oval 54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547"/>
            <p:cNvGrpSpPr/>
            <p:nvPr/>
          </p:nvGrpSpPr>
          <p:grpSpPr>
            <a:xfrm>
              <a:off x="2491901" y="2837325"/>
              <a:ext cx="151263" cy="162185"/>
              <a:chOff x="6355080" y="777240"/>
              <a:chExt cx="472440" cy="518160"/>
            </a:xfrm>
          </p:grpSpPr>
          <p:sp>
            <p:nvSpPr>
              <p:cNvPr id="549" name="Oval 54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555"/>
            <p:cNvGrpSpPr/>
            <p:nvPr/>
          </p:nvGrpSpPr>
          <p:grpSpPr>
            <a:xfrm>
              <a:off x="3122933" y="3237376"/>
              <a:ext cx="151263" cy="162185"/>
              <a:chOff x="6355080" y="777240"/>
              <a:chExt cx="472440" cy="518160"/>
            </a:xfrm>
          </p:grpSpPr>
          <p:sp>
            <p:nvSpPr>
              <p:cNvPr id="557" name="Oval 55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559"/>
            <p:cNvGrpSpPr/>
            <p:nvPr/>
          </p:nvGrpSpPr>
          <p:grpSpPr>
            <a:xfrm>
              <a:off x="3122933" y="3718388"/>
              <a:ext cx="151263" cy="162185"/>
              <a:chOff x="6355080" y="777240"/>
              <a:chExt cx="472440" cy="518160"/>
            </a:xfrm>
          </p:grpSpPr>
          <p:sp>
            <p:nvSpPr>
              <p:cNvPr id="561" name="Oval 56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563"/>
            <p:cNvGrpSpPr/>
            <p:nvPr/>
          </p:nvGrpSpPr>
          <p:grpSpPr>
            <a:xfrm>
              <a:off x="3122933" y="4247025"/>
              <a:ext cx="151263" cy="162185"/>
              <a:chOff x="6355080" y="777240"/>
              <a:chExt cx="472440" cy="518160"/>
            </a:xfrm>
          </p:grpSpPr>
          <p:sp>
            <p:nvSpPr>
              <p:cNvPr id="565" name="Oval 56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567"/>
            <p:cNvGrpSpPr/>
            <p:nvPr/>
          </p:nvGrpSpPr>
          <p:grpSpPr>
            <a:xfrm>
              <a:off x="3122933" y="4632787"/>
              <a:ext cx="151263" cy="162185"/>
              <a:chOff x="6355080" y="777240"/>
              <a:chExt cx="472440" cy="518160"/>
            </a:xfrm>
          </p:grpSpPr>
          <p:sp>
            <p:nvSpPr>
              <p:cNvPr id="569" name="Oval 56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571"/>
            <p:cNvGrpSpPr/>
            <p:nvPr/>
          </p:nvGrpSpPr>
          <p:grpSpPr>
            <a:xfrm>
              <a:off x="2491901" y="4528012"/>
              <a:ext cx="151263" cy="162185"/>
              <a:chOff x="6355080" y="777240"/>
              <a:chExt cx="472440" cy="518160"/>
            </a:xfrm>
          </p:grpSpPr>
          <p:sp>
            <p:nvSpPr>
              <p:cNvPr id="573" name="Oval 57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575"/>
            <p:cNvGrpSpPr/>
            <p:nvPr/>
          </p:nvGrpSpPr>
          <p:grpSpPr>
            <a:xfrm>
              <a:off x="2491901" y="3956512"/>
              <a:ext cx="151263" cy="162185"/>
              <a:chOff x="6355080" y="777240"/>
              <a:chExt cx="472440" cy="518160"/>
            </a:xfrm>
          </p:grpSpPr>
          <p:sp>
            <p:nvSpPr>
              <p:cNvPr id="577" name="Oval 57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579"/>
            <p:cNvGrpSpPr/>
            <p:nvPr/>
          </p:nvGrpSpPr>
          <p:grpSpPr>
            <a:xfrm>
              <a:off x="2491901" y="3385012"/>
              <a:ext cx="151263" cy="162185"/>
              <a:chOff x="6355080" y="777240"/>
              <a:chExt cx="472440" cy="518160"/>
            </a:xfrm>
          </p:grpSpPr>
          <p:sp>
            <p:nvSpPr>
              <p:cNvPr id="581" name="Oval 58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583"/>
            <p:cNvGrpSpPr/>
            <p:nvPr/>
          </p:nvGrpSpPr>
          <p:grpSpPr>
            <a:xfrm>
              <a:off x="1220314" y="3557102"/>
              <a:ext cx="151263" cy="162185"/>
              <a:chOff x="6355080" y="777240"/>
              <a:chExt cx="472440" cy="518160"/>
            </a:xfrm>
          </p:grpSpPr>
          <p:sp>
            <p:nvSpPr>
              <p:cNvPr id="585" name="Oval 58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592"/>
            <p:cNvGrpSpPr/>
            <p:nvPr/>
          </p:nvGrpSpPr>
          <p:grpSpPr>
            <a:xfrm>
              <a:off x="1220314" y="2823677"/>
              <a:ext cx="151263" cy="162185"/>
              <a:chOff x="6355080" y="777240"/>
              <a:chExt cx="472440" cy="518160"/>
            </a:xfrm>
          </p:grpSpPr>
          <p:sp>
            <p:nvSpPr>
              <p:cNvPr id="594" name="Oval 59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600"/>
            <p:cNvGrpSpPr/>
            <p:nvPr/>
          </p:nvGrpSpPr>
          <p:grpSpPr>
            <a:xfrm>
              <a:off x="1220314" y="4309577"/>
              <a:ext cx="151263" cy="162185"/>
              <a:chOff x="6355080" y="777240"/>
              <a:chExt cx="472440" cy="518160"/>
            </a:xfrm>
          </p:grpSpPr>
          <p:sp>
            <p:nvSpPr>
              <p:cNvPr id="602" name="Oval 60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604"/>
            <p:cNvGrpSpPr/>
            <p:nvPr/>
          </p:nvGrpSpPr>
          <p:grpSpPr>
            <a:xfrm>
              <a:off x="3749195" y="5075131"/>
              <a:ext cx="151263" cy="162185"/>
              <a:chOff x="6355080" y="777240"/>
              <a:chExt cx="472440" cy="518160"/>
            </a:xfrm>
          </p:grpSpPr>
          <p:sp>
            <p:nvSpPr>
              <p:cNvPr id="606" name="Oval 605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608"/>
            <p:cNvGrpSpPr/>
            <p:nvPr/>
          </p:nvGrpSpPr>
          <p:grpSpPr>
            <a:xfrm>
              <a:off x="3122933" y="5061483"/>
              <a:ext cx="151263" cy="162185"/>
              <a:chOff x="6355080" y="777240"/>
              <a:chExt cx="472440" cy="518160"/>
            </a:xfrm>
          </p:grpSpPr>
          <p:sp>
            <p:nvSpPr>
              <p:cNvPr id="610" name="Oval 609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612"/>
            <p:cNvGrpSpPr/>
            <p:nvPr/>
          </p:nvGrpSpPr>
          <p:grpSpPr>
            <a:xfrm>
              <a:off x="2491901" y="5066246"/>
              <a:ext cx="151263" cy="162185"/>
              <a:chOff x="6355080" y="777240"/>
              <a:chExt cx="472440" cy="518160"/>
            </a:xfrm>
          </p:grpSpPr>
          <p:sp>
            <p:nvSpPr>
              <p:cNvPr id="614" name="Oval 61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624"/>
            <p:cNvGrpSpPr/>
            <p:nvPr/>
          </p:nvGrpSpPr>
          <p:grpSpPr>
            <a:xfrm>
              <a:off x="1844224" y="2828440"/>
              <a:ext cx="165504" cy="2386343"/>
              <a:chOff x="1844224" y="2855736"/>
              <a:chExt cx="165504" cy="2386343"/>
            </a:xfrm>
          </p:grpSpPr>
          <p:grpSp>
            <p:nvGrpSpPr>
              <p:cNvPr id="85" name="Group 551"/>
              <p:cNvGrpSpPr/>
              <p:nvPr/>
            </p:nvGrpSpPr>
            <p:grpSpPr>
              <a:xfrm>
                <a:off x="1844224" y="2855736"/>
                <a:ext cx="151263" cy="162185"/>
                <a:chOff x="6355080" y="777240"/>
                <a:chExt cx="472440" cy="518160"/>
              </a:xfrm>
            </p:grpSpPr>
            <p:sp>
              <p:nvSpPr>
                <p:cNvPr id="553" name="Oval 552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587"/>
              <p:cNvGrpSpPr/>
              <p:nvPr/>
            </p:nvGrpSpPr>
            <p:grpSpPr>
              <a:xfrm>
                <a:off x="1844225" y="4394023"/>
                <a:ext cx="151263" cy="162185"/>
                <a:chOff x="6355080" y="777240"/>
                <a:chExt cx="472440" cy="518160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596"/>
              <p:cNvGrpSpPr/>
              <p:nvPr/>
            </p:nvGrpSpPr>
            <p:grpSpPr>
              <a:xfrm>
                <a:off x="1844226" y="3541535"/>
                <a:ext cx="151263" cy="162185"/>
                <a:chOff x="6355080" y="777240"/>
                <a:chExt cx="472440" cy="518160"/>
              </a:xfrm>
            </p:grpSpPr>
            <p:sp>
              <p:nvSpPr>
                <p:cNvPr id="598" name="Oval 59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616"/>
              <p:cNvGrpSpPr/>
              <p:nvPr/>
            </p:nvGrpSpPr>
            <p:grpSpPr>
              <a:xfrm>
                <a:off x="1858465" y="5079894"/>
                <a:ext cx="151263" cy="162185"/>
                <a:chOff x="6355080" y="777240"/>
                <a:chExt cx="472440" cy="518160"/>
              </a:xfrm>
            </p:grpSpPr>
            <p:sp>
              <p:nvSpPr>
                <p:cNvPr id="618" name="Oval 61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9" name="Group 620"/>
            <p:cNvGrpSpPr/>
            <p:nvPr/>
          </p:nvGrpSpPr>
          <p:grpSpPr>
            <a:xfrm>
              <a:off x="1220314" y="5033548"/>
              <a:ext cx="151263" cy="162185"/>
              <a:chOff x="6355080" y="777240"/>
              <a:chExt cx="472440" cy="518160"/>
            </a:xfrm>
          </p:grpSpPr>
          <p:sp>
            <p:nvSpPr>
              <p:cNvPr id="622" name="Oval 62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32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949325"/>
            <a:ext cx="4973638" cy="15859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from above the page, in what direction is the induced current? </a:t>
            </a:r>
          </a:p>
        </p:txBody>
      </p:sp>
      <p:sp>
        <p:nvSpPr>
          <p:cNvPr id="1818628" name="Rectangle 4"/>
          <p:cNvSpPr>
            <a:spLocks noChangeArrowheads="1"/>
          </p:cNvSpPr>
          <p:nvPr/>
        </p:nvSpPr>
        <p:spPr bwMode="auto">
          <a:xfrm>
            <a:off x="5781675" y="1116013"/>
            <a:ext cx="3362325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3388" y="3444875"/>
            <a:ext cx="3648075" cy="2036763"/>
            <a:chOff x="2616" y="2463"/>
            <a:chExt cx="2485" cy="1432"/>
          </a:xfrm>
        </p:grpSpPr>
        <p:pic>
          <p:nvPicPr>
            <p:cNvPr id="1818630" name="Picture 6" descr="FG21_007"/>
            <p:cNvPicPr>
              <a:picLocks noChangeAspect="1" noChangeArrowheads="1"/>
            </p:cNvPicPr>
            <p:nvPr/>
          </p:nvPicPr>
          <p:blipFill>
            <a:blip r:embed="rId3" cstate="print">
              <a:lum bright="-54000" contrast="72000"/>
            </a:blip>
            <a:srcRect r="71130" b="73788"/>
            <a:stretch>
              <a:fillRect/>
            </a:stretch>
          </p:blipFill>
          <p:spPr bwMode="auto">
            <a:xfrm>
              <a:off x="2616" y="2463"/>
              <a:ext cx="2485" cy="1432"/>
            </a:xfrm>
            <a:prstGeom prst="rect">
              <a:avLst/>
            </a:prstGeom>
            <a:noFill/>
          </p:spPr>
        </p:pic>
        <p:sp>
          <p:nvSpPr>
            <p:cNvPr id="1818631" name="Oval 7"/>
            <p:cNvSpPr>
              <a:spLocks noChangeArrowheads="1"/>
            </p:cNvSpPr>
            <p:nvPr/>
          </p:nvSpPr>
          <p:spPr bwMode="auto">
            <a:xfrm>
              <a:off x="3139" y="2497"/>
              <a:ext cx="1422" cy="13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5" name="Oval 3"/>
          <p:cNvSpPr>
            <a:spLocks noChangeArrowheads="1"/>
          </p:cNvSpPr>
          <p:nvPr/>
        </p:nvSpPr>
        <p:spPr bwMode="auto">
          <a:xfrm>
            <a:off x="5292725" y="1439863"/>
            <a:ext cx="3851275" cy="4683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20683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0676" name="Rectangle 4"/>
          <p:cNvSpPr>
            <a:spLocks noGrp="1" noChangeArrowheads="1"/>
          </p:cNvSpPr>
          <p:nvPr>
            <p:ph idx="1"/>
          </p:nvPr>
        </p:nvSpPr>
        <p:spPr>
          <a:xfrm>
            <a:off x="0" y="949325"/>
            <a:ext cx="4973638" cy="15859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from above the page, in what direction is the induced current? </a:t>
            </a:r>
          </a:p>
        </p:txBody>
      </p:sp>
      <p:sp>
        <p:nvSpPr>
          <p:cNvPr id="1820677" name="Rectangle 5"/>
          <p:cNvSpPr>
            <a:spLocks noChangeArrowheads="1"/>
          </p:cNvSpPr>
          <p:nvPr/>
        </p:nvSpPr>
        <p:spPr bwMode="auto">
          <a:xfrm>
            <a:off x="5781675" y="1116013"/>
            <a:ext cx="3362325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78438" y="3557588"/>
            <a:ext cx="3648075" cy="2036762"/>
            <a:chOff x="2616" y="2463"/>
            <a:chExt cx="2485" cy="1432"/>
          </a:xfrm>
        </p:grpSpPr>
        <p:pic>
          <p:nvPicPr>
            <p:cNvPr id="1820679" name="Picture 7" descr="FG21_007"/>
            <p:cNvPicPr>
              <a:picLocks noChangeAspect="1" noChangeArrowheads="1"/>
            </p:cNvPicPr>
            <p:nvPr/>
          </p:nvPicPr>
          <p:blipFill>
            <a:blip r:embed="rId3" cstate="print">
              <a:lum bright="-54000" contrast="72000"/>
            </a:blip>
            <a:srcRect r="71130" b="73788"/>
            <a:stretch>
              <a:fillRect/>
            </a:stretch>
          </p:blipFill>
          <p:spPr bwMode="auto">
            <a:xfrm>
              <a:off x="2616" y="2463"/>
              <a:ext cx="2485" cy="1432"/>
            </a:xfrm>
            <a:prstGeom prst="rect">
              <a:avLst/>
            </a:prstGeom>
            <a:noFill/>
          </p:spPr>
        </p:pic>
        <p:sp>
          <p:nvSpPr>
            <p:cNvPr id="1820680" name="Oval 8"/>
            <p:cNvSpPr>
              <a:spLocks noChangeArrowheads="1"/>
            </p:cNvSpPr>
            <p:nvPr/>
          </p:nvSpPr>
          <p:spPr bwMode="auto">
            <a:xfrm>
              <a:off x="3139" y="2497"/>
              <a:ext cx="1422" cy="13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0681" name="AutoShape 9"/>
          <p:cNvSpPr>
            <a:spLocks noChangeArrowheads="1"/>
          </p:cNvSpPr>
          <p:nvPr/>
        </p:nvSpPr>
        <p:spPr bwMode="auto">
          <a:xfrm>
            <a:off x="0" y="2979738"/>
            <a:ext cx="5029200" cy="30305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0682" name="Rectangle 10"/>
          <p:cNvSpPr>
            <a:spLocks noChangeArrowheads="1"/>
          </p:cNvSpPr>
          <p:nvPr/>
        </p:nvSpPr>
        <p:spPr bwMode="auto">
          <a:xfrm>
            <a:off x="0" y="3003550"/>
            <a:ext cx="500538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magnetic field of the moving bar magnet is pointing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and getting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larger</a:t>
            </a:r>
            <a:r>
              <a:rPr lang="en-US" sz="2000" b="1">
                <a:solidFill>
                  <a:schemeClr val="bg2"/>
                </a:solidFill>
              </a:rPr>
              <a:t> as the magnet moves closer to the loop.  Thus the induced magnetic field has to point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 of the page</a:t>
            </a:r>
            <a:r>
              <a:rPr lang="en-US" sz="2000" b="1">
                <a:solidFill>
                  <a:schemeClr val="bg2"/>
                </a:solidFill>
              </a:rPr>
              <a:t>.  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induced current will give just such an induced magnetic field.</a:t>
            </a:r>
          </a:p>
        </p:txBody>
      </p:sp>
      <p:sp>
        <p:nvSpPr>
          <p:cNvPr id="1820684" name="Text Box 12"/>
          <p:cNvSpPr txBox="1">
            <a:spLocks noChangeArrowheads="1"/>
          </p:cNvSpPr>
          <p:nvPr/>
        </p:nvSpPr>
        <p:spPr bwMode="auto">
          <a:xfrm>
            <a:off x="0" y="62103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magnet is stationary but the loop moves?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0436" name="Rectangle 4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1810437" name="Rectangle 5"/>
          <p:cNvSpPr>
            <a:spLocks noChangeArrowheads="1"/>
          </p:cNvSpPr>
          <p:nvPr/>
        </p:nvSpPr>
        <p:spPr bwMode="auto">
          <a:xfrm>
            <a:off x="4222750" y="793750"/>
            <a:ext cx="4741863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drop the magnet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move the magnet upwards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move the magnet sideways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 only (1) and (2)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5)   all of the above</a:t>
            </a:r>
          </a:p>
        </p:txBody>
      </p:sp>
      <p:pic>
        <p:nvPicPr>
          <p:cNvPr id="1810438" name="Picture 6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3436938" y="3267075"/>
            <a:ext cx="2417762" cy="3590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23" name="Picture 3" descr="FG21_007"/>
          <p:cNvPicPr>
            <a:picLocks noChangeAspect="1" noChangeArrowheads="1"/>
          </p:cNvPicPr>
          <p:nvPr/>
        </p:nvPicPr>
        <p:blipFill>
          <a:blip r:embed="rId3" cstate="print">
            <a:lum bright="-48000" contrast="72000"/>
          </a:blip>
          <a:srcRect l="26994" t="1405" r="41345" b="71509"/>
          <a:stretch>
            <a:fillRect/>
          </a:stretch>
        </p:blipFill>
        <p:spPr bwMode="auto">
          <a:xfrm>
            <a:off x="2673350" y="3862388"/>
            <a:ext cx="3711575" cy="2117725"/>
          </a:xfrm>
          <a:prstGeom prst="rect">
            <a:avLst/>
          </a:prstGeom>
          <a:noFill/>
        </p:spPr>
      </p:pic>
      <p:sp>
        <p:nvSpPr>
          <p:cNvPr id="1822726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2724" name="Rectangle 4"/>
          <p:cNvSpPr>
            <a:spLocks noGrp="1" noChangeArrowheads="1"/>
          </p:cNvSpPr>
          <p:nvPr>
            <p:ph idx="1"/>
          </p:nvPr>
        </p:nvSpPr>
        <p:spPr>
          <a:xfrm>
            <a:off x="0" y="1003300"/>
            <a:ext cx="4387850" cy="1870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in the plane of the page, in what direction is the induced current? </a:t>
            </a:r>
          </a:p>
        </p:txBody>
      </p:sp>
      <p:sp>
        <p:nvSpPr>
          <p:cNvPr id="1822725" name="Rectangle 5"/>
          <p:cNvSpPr>
            <a:spLocks noChangeArrowheads="1"/>
          </p:cNvSpPr>
          <p:nvPr/>
        </p:nvSpPr>
        <p:spPr bwMode="auto">
          <a:xfrm>
            <a:off x="5164138" y="1144588"/>
            <a:ext cx="3763962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770" name="AutoShape 2"/>
          <p:cNvSpPr>
            <a:spLocks noChangeArrowheads="1"/>
          </p:cNvSpPr>
          <p:nvPr/>
        </p:nvSpPr>
        <p:spPr bwMode="auto">
          <a:xfrm>
            <a:off x="142875" y="3946525"/>
            <a:ext cx="4881563" cy="2043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4771" name="Rectangle 3"/>
          <p:cNvSpPr>
            <a:spLocks noChangeArrowheads="1"/>
          </p:cNvSpPr>
          <p:nvPr/>
        </p:nvSpPr>
        <p:spPr bwMode="auto">
          <a:xfrm>
            <a:off x="0" y="3962400"/>
            <a:ext cx="48434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the magnet is moving parallel to the loop, there is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magnetic flux through the loop</a:t>
            </a:r>
            <a:r>
              <a:rPr lang="en-US" sz="2000" b="1">
                <a:solidFill>
                  <a:schemeClr val="bg2"/>
                </a:solidFill>
              </a:rPr>
              <a:t>.  Thus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is zero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24773" name="Oval 5"/>
          <p:cNvSpPr>
            <a:spLocks noChangeArrowheads="1"/>
          </p:cNvSpPr>
          <p:nvPr/>
        </p:nvSpPr>
        <p:spPr bwMode="auto">
          <a:xfrm>
            <a:off x="4819650" y="1911350"/>
            <a:ext cx="3689350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24774" name="Picture 6" descr="FG21_007"/>
          <p:cNvPicPr>
            <a:picLocks noChangeAspect="1" noChangeArrowheads="1"/>
          </p:cNvPicPr>
          <p:nvPr/>
        </p:nvPicPr>
        <p:blipFill>
          <a:blip r:embed="rId3" cstate="print">
            <a:lum bright="-48000" contrast="72000"/>
          </a:blip>
          <a:srcRect l="26994" t="1405" r="41345" b="71509"/>
          <a:stretch>
            <a:fillRect/>
          </a:stretch>
        </p:blipFill>
        <p:spPr bwMode="auto">
          <a:xfrm>
            <a:off x="5211763" y="3889375"/>
            <a:ext cx="3711575" cy="2117725"/>
          </a:xfrm>
          <a:prstGeom prst="rect">
            <a:avLst/>
          </a:prstGeom>
          <a:noFill/>
        </p:spPr>
      </p:pic>
      <p:sp>
        <p:nvSpPr>
          <p:cNvPr id="1824777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4775" name="Rectangle 7"/>
          <p:cNvSpPr>
            <a:spLocks noGrp="1" noChangeArrowheads="1"/>
          </p:cNvSpPr>
          <p:nvPr>
            <p:ph idx="1"/>
          </p:nvPr>
        </p:nvSpPr>
        <p:spPr>
          <a:xfrm>
            <a:off x="0" y="1003300"/>
            <a:ext cx="4387850" cy="1870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in the plane of the page, in what direction is the induced current? </a:t>
            </a:r>
          </a:p>
        </p:txBody>
      </p:sp>
      <p:sp>
        <p:nvSpPr>
          <p:cNvPr id="1824776" name="Rectangle 8"/>
          <p:cNvSpPr>
            <a:spLocks noChangeArrowheads="1"/>
          </p:cNvSpPr>
          <p:nvPr/>
        </p:nvSpPr>
        <p:spPr bwMode="auto">
          <a:xfrm>
            <a:off x="5164138" y="1144588"/>
            <a:ext cx="3763962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92450" y="3311525"/>
            <a:ext cx="3268663" cy="2824163"/>
            <a:chOff x="3506" y="2293"/>
            <a:chExt cx="2059" cy="1779"/>
          </a:xfrm>
        </p:grpSpPr>
        <p:sp>
          <p:nvSpPr>
            <p:cNvPr id="1826820" name="Rectangle 4"/>
            <p:cNvSpPr>
              <a:spLocks noChangeArrowheads="1"/>
            </p:cNvSpPr>
            <p:nvPr/>
          </p:nvSpPr>
          <p:spPr bwMode="auto">
            <a:xfrm>
              <a:off x="3506" y="2293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sp>
          <p:nvSpPr>
            <p:cNvPr id="1826821" name="Line 5"/>
            <p:cNvSpPr>
              <a:spLocks noChangeShapeType="1"/>
            </p:cNvSpPr>
            <p:nvPr/>
          </p:nvSpPr>
          <p:spPr bwMode="auto">
            <a:xfrm>
              <a:off x="4608" y="308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6822" name="Rectangle 6"/>
            <p:cNvSpPr>
              <a:spLocks noChangeArrowheads="1"/>
            </p:cNvSpPr>
            <p:nvPr/>
          </p:nvSpPr>
          <p:spPr bwMode="auto">
            <a:xfrm>
              <a:off x="3729" y="285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6825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6823" name="Rectangle 7"/>
          <p:cNvSpPr>
            <a:spLocks noGrp="1" noChangeArrowheads="1"/>
          </p:cNvSpPr>
          <p:nvPr>
            <p:ph idx="1"/>
          </p:nvPr>
        </p:nvSpPr>
        <p:spPr>
          <a:xfrm>
            <a:off x="195263" y="855663"/>
            <a:ext cx="4070350" cy="1984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uniform magnetic field.   What is the direction of the induced current? </a:t>
            </a:r>
          </a:p>
        </p:txBody>
      </p:sp>
      <p:sp>
        <p:nvSpPr>
          <p:cNvPr id="1826824" name="Rectangle 8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866" name="AutoShape 2"/>
          <p:cNvSpPr>
            <a:spLocks noChangeArrowheads="1"/>
          </p:cNvSpPr>
          <p:nvPr/>
        </p:nvSpPr>
        <p:spPr bwMode="auto">
          <a:xfrm>
            <a:off x="0" y="3749675"/>
            <a:ext cx="5281613" cy="18653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8867" name="Rectangle 3"/>
          <p:cNvSpPr>
            <a:spLocks noChangeArrowheads="1"/>
          </p:cNvSpPr>
          <p:nvPr/>
        </p:nvSpPr>
        <p:spPr bwMode="auto">
          <a:xfrm>
            <a:off x="0" y="3795713"/>
            <a:ext cx="5272088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Since the magnetic field is uniform,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.  Thus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current is induced</a:t>
            </a:r>
            <a:r>
              <a:rPr lang="en-US" sz="2000" b="1">
                <a:solidFill>
                  <a:schemeClr val="bg2"/>
                </a:solidFill>
              </a:rPr>
              <a:t>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828869" name="Oval 5"/>
          <p:cNvSpPr>
            <a:spLocks noChangeArrowheads="1"/>
          </p:cNvSpPr>
          <p:nvPr/>
        </p:nvSpPr>
        <p:spPr bwMode="auto">
          <a:xfrm>
            <a:off x="4730750" y="2030413"/>
            <a:ext cx="3902075" cy="4730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65775" y="3275013"/>
            <a:ext cx="3268663" cy="2824162"/>
            <a:chOff x="3506" y="2293"/>
            <a:chExt cx="2059" cy="1779"/>
          </a:xfrm>
        </p:grpSpPr>
        <p:sp>
          <p:nvSpPr>
            <p:cNvPr id="1828871" name="Rectangle 7"/>
            <p:cNvSpPr>
              <a:spLocks noChangeArrowheads="1"/>
            </p:cNvSpPr>
            <p:nvPr/>
          </p:nvSpPr>
          <p:spPr bwMode="auto">
            <a:xfrm>
              <a:off x="3506" y="2293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sp>
          <p:nvSpPr>
            <p:cNvPr id="1828872" name="Line 8"/>
            <p:cNvSpPr>
              <a:spLocks noChangeShapeType="1"/>
            </p:cNvSpPr>
            <p:nvPr/>
          </p:nvSpPr>
          <p:spPr bwMode="auto">
            <a:xfrm>
              <a:off x="4608" y="308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8873" name="Rectangle 9"/>
            <p:cNvSpPr>
              <a:spLocks noChangeArrowheads="1"/>
            </p:cNvSpPr>
            <p:nvPr/>
          </p:nvSpPr>
          <p:spPr bwMode="auto">
            <a:xfrm>
              <a:off x="3729" y="285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8876" name="Rectangle 1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8874" name="Rectangle 10"/>
          <p:cNvSpPr>
            <a:spLocks noGrp="1" noChangeArrowheads="1"/>
          </p:cNvSpPr>
          <p:nvPr>
            <p:ph idx="1"/>
          </p:nvPr>
        </p:nvSpPr>
        <p:spPr>
          <a:xfrm>
            <a:off x="195263" y="855663"/>
            <a:ext cx="4070350" cy="1984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uniform magnetic field.   What is the direction of the induced current? </a:t>
            </a:r>
          </a:p>
        </p:txBody>
      </p:sp>
      <p:sp>
        <p:nvSpPr>
          <p:cNvPr id="1828875" name="Rectangle 11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28877" name="Text Box 13"/>
          <p:cNvSpPr txBox="1">
            <a:spLocks noChangeArrowheads="1"/>
          </p:cNvSpPr>
          <p:nvPr/>
        </p:nvSpPr>
        <p:spPr bwMode="auto">
          <a:xfrm>
            <a:off x="0" y="6283325"/>
            <a:ext cx="7558088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loop moves out of the page?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5" name="Rectangle 3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30921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0916" name="Rectangle 4"/>
          <p:cNvSpPr>
            <a:spLocks noGrp="1" noChangeArrowheads="1"/>
          </p:cNvSpPr>
          <p:nvPr>
            <p:ph idx="1"/>
          </p:nvPr>
        </p:nvSpPr>
        <p:spPr>
          <a:xfrm>
            <a:off x="0" y="808038"/>
            <a:ext cx="4097338" cy="24066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uniform magnetic field that suddenly ends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What is the direction of the induced current?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41663" y="3573463"/>
            <a:ext cx="2840037" cy="2824162"/>
            <a:chOff x="3326" y="2323"/>
            <a:chExt cx="1789" cy="1779"/>
          </a:xfrm>
        </p:grpSpPr>
        <p:sp>
          <p:nvSpPr>
            <p:cNvPr id="1830918" name="Rectangle 6"/>
            <p:cNvSpPr>
              <a:spLocks noChangeArrowheads="1"/>
            </p:cNvSpPr>
            <p:nvPr/>
          </p:nvSpPr>
          <p:spPr bwMode="auto">
            <a:xfrm>
              <a:off x="3326" y="2323"/>
              <a:ext cx="906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</p:txBody>
        </p:sp>
        <p:sp>
          <p:nvSpPr>
            <p:cNvPr id="1830919" name="Line 7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0920" name="Rectangle 8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63" name="Rectangle 3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32972" name="Rectangle 1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2964" name="Rectangle 4"/>
          <p:cNvSpPr>
            <a:spLocks noGrp="1" noChangeArrowheads="1"/>
          </p:cNvSpPr>
          <p:nvPr>
            <p:ph idx="1"/>
          </p:nvPr>
        </p:nvSpPr>
        <p:spPr>
          <a:xfrm>
            <a:off x="0" y="808038"/>
            <a:ext cx="4097338" cy="24066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uniform magnetic field that suddenly ends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What is the direction of the induced current? </a:t>
            </a:r>
          </a:p>
        </p:txBody>
      </p:sp>
      <p:sp>
        <p:nvSpPr>
          <p:cNvPr id="1832965" name="AutoShape 5"/>
          <p:cNvSpPr>
            <a:spLocks noChangeArrowheads="1"/>
          </p:cNvSpPr>
          <p:nvPr/>
        </p:nvSpPr>
        <p:spPr bwMode="auto">
          <a:xfrm>
            <a:off x="0" y="3656013"/>
            <a:ext cx="5822950" cy="2549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32966" name="Rectangle 6"/>
          <p:cNvSpPr>
            <a:spLocks noChangeArrowheads="1"/>
          </p:cNvSpPr>
          <p:nvPr/>
        </p:nvSpPr>
        <p:spPr bwMode="auto">
          <a:xfrm>
            <a:off x="0" y="3662363"/>
            <a:ext cx="56927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into the page</a:t>
            </a:r>
            <a:r>
              <a:rPr lang="en-US" sz="2000" b="1">
                <a:solidFill>
                  <a:schemeClr val="bg2"/>
                </a:solidFill>
              </a:rPr>
              <a:t> is disappearing in the loop, so it must be compensated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flux also into the page</a:t>
            </a:r>
            <a:r>
              <a:rPr lang="en-US" sz="2000" b="1">
                <a:solidFill>
                  <a:schemeClr val="bg2"/>
                </a:solidFill>
              </a:rPr>
              <a:t>.   This can be accomplished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in the clockwise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direction</a:t>
            </a:r>
            <a:r>
              <a:rPr lang="en-US" sz="2000" b="1">
                <a:solidFill>
                  <a:schemeClr val="bg2"/>
                </a:solidFill>
              </a:rPr>
              <a:t> in the wire loop.</a:t>
            </a:r>
            <a:endParaRPr lang="en-US" sz="2200" b="1">
              <a:solidFill>
                <a:schemeClr val="bg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03963" y="3508375"/>
            <a:ext cx="2840037" cy="2824163"/>
            <a:chOff x="3326" y="2323"/>
            <a:chExt cx="1789" cy="1779"/>
          </a:xfrm>
        </p:grpSpPr>
        <p:sp>
          <p:nvSpPr>
            <p:cNvPr id="1832968" name="Rectangle 8"/>
            <p:cNvSpPr>
              <a:spLocks noChangeArrowheads="1"/>
            </p:cNvSpPr>
            <p:nvPr/>
          </p:nvSpPr>
          <p:spPr bwMode="auto">
            <a:xfrm>
              <a:off x="3326" y="2323"/>
              <a:ext cx="906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</p:txBody>
        </p:sp>
        <p:sp>
          <p:nvSpPr>
            <p:cNvPr id="1832969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2970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2971" name="Oval 11"/>
          <p:cNvSpPr>
            <a:spLocks noChangeArrowheads="1"/>
          </p:cNvSpPr>
          <p:nvPr/>
        </p:nvSpPr>
        <p:spPr bwMode="auto">
          <a:xfrm>
            <a:off x="4786313" y="1160463"/>
            <a:ext cx="2830512" cy="509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32973" name="Text Box 13"/>
          <p:cNvSpPr txBox="1">
            <a:spLocks noChangeArrowheads="1"/>
          </p:cNvSpPr>
          <p:nvPr/>
        </p:nvSpPr>
        <p:spPr bwMode="auto">
          <a:xfrm>
            <a:off x="0" y="64516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when the loop is completely out of the field?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7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0" y="8159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direction of the induced current if the </a:t>
            </a:r>
            <a:r>
              <a:rPr lang="en-US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suddenly increases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while the loop is in the region?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4975" y="3116263"/>
            <a:ext cx="3268663" cy="2824162"/>
            <a:chOff x="3551" y="2224"/>
            <a:chExt cx="2059" cy="1779"/>
          </a:xfrm>
        </p:grpSpPr>
        <p:sp>
          <p:nvSpPr>
            <p:cNvPr id="1835014" name="Rectangle 6"/>
            <p:cNvSpPr>
              <a:spLocks noChangeArrowheads="1"/>
            </p:cNvSpPr>
            <p:nvPr/>
          </p:nvSpPr>
          <p:spPr bwMode="auto">
            <a:xfrm>
              <a:off x="3551" y="2224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551" y="2224"/>
              <a:ext cx="1789" cy="1779"/>
              <a:chOff x="3326" y="2323"/>
              <a:chExt cx="1789" cy="1779"/>
            </a:xfrm>
          </p:grpSpPr>
          <p:sp>
            <p:nvSpPr>
              <p:cNvPr id="1835016" name="Rectangle 8"/>
              <p:cNvSpPr>
                <a:spLocks noChangeArrowheads="1"/>
              </p:cNvSpPr>
              <p:nvPr/>
            </p:nvSpPr>
            <p:spPr bwMode="auto">
              <a:xfrm>
                <a:off x="3326" y="2323"/>
                <a:ext cx="906" cy="1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</p:txBody>
          </p:sp>
          <p:sp>
            <p:nvSpPr>
              <p:cNvPr id="1835017" name="Line 9"/>
              <p:cNvSpPr>
                <a:spLocks noChangeShapeType="1"/>
              </p:cNvSpPr>
              <p:nvPr/>
            </p:nvSpPr>
            <p:spPr bwMode="auto">
              <a:xfrm>
                <a:off x="4448" y="3105"/>
                <a:ext cx="66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5018" name="Rectangle 10"/>
              <p:cNvSpPr>
                <a:spLocks noChangeArrowheads="1"/>
              </p:cNvSpPr>
              <p:nvPr/>
            </p:nvSpPr>
            <p:spPr bwMode="auto">
              <a:xfrm>
                <a:off x="3529" y="2884"/>
                <a:ext cx="881" cy="64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223.44.9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9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7060" name="Rectangle 4"/>
          <p:cNvSpPr>
            <a:spLocks noChangeArrowheads="1"/>
          </p:cNvSpPr>
          <p:nvPr/>
        </p:nvSpPr>
        <p:spPr bwMode="auto">
          <a:xfrm>
            <a:off x="0" y="8159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direction of the induced current if the </a:t>
            </a:r>
            <a:r>
              <a:rPr lang="en-US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suddenly increases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while the loop is in the region? </a:t>
            </a:r>
          </a:p>
        </p:txBody>
      </p:sp>
      <p:sp>
        <p:nvSpPr>
          <p:cNvPr id="1837061" name="AutoShape 5"/>
          <p:cNvSpPr>
            <a:spLocks noChangeArrowheads="1"/>
          </p:cNvSpPr>
          <p:nvPr/>
        </p:nvSpPr>
        <p:spPr bwMode="auto">
          <a:xfrm>
            <a:off x="268288" y="3076575"/>
            <a:ext cx="4927600" cy="2938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37062" name="Rectangle 6"/>
          <p:cNvSpPr>
            <a:spLocks noChangeArrowheads="1"/>
          </p:cNvSpPr>
          <p:nvPr/>
        </p:nvSpPr>
        <p:spPr bwMode="auto">
          <a:xfrm>
            <a:off x="268288" y="3067050"/>
            <a:ext cx="4786312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into the page</a:t>
            </a:r>
            <a:r>
              <a:rPr lang="en-US" sz="2000" b="1">
                <a:solidFill>
                  <a:schemeClr val="bg2"/>
                </a:solidFill>
              </a:rPr>
              <a:t> must be countered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flux out of the page</a:t>
            </a:r>
            <a:r>
              <a:rPr lang="en-US" sz="2000" b="1">
                <a:solidFill>
                  <a:schemeClr val="bg2"/>
                </a:solidFill>
              </a:rPr>
              <a:t>.   This can be accomplished by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in the counterclockwise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direction</a:t>
            </a:r>
            <a:r>
              <a:rPr lang="en-US" sz="2000" b="1">
                <a:solidFill>
                  <a:schemeClr val="bg2"/>
                </a:solidFill>
              </a:rPr>
              <a:t> in the wire loop.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88000" y="3163888"/>
            <a:ext cx="3268663" cy="2824162"/>
            <a:chOff x="3551" y="2224"/>
            <a:chExt cx="2059" cy="1779"/>
          </a:xfrm>
        </p:grpSpPr>
        <p:sp>
          <p:nvSpPr>
            <p:cNvPr id="1837064" name="Rectangle 8"/>
            <p:cNvSpPr>
              <a:spLocks noChangeArrowheads="1"/>
            </p:cNvSpPr>
            <p:nvPr/>
          </p:nvSpPr>
          <p:spPr bwMode="auto">
            <a:xfrm>
              <a:off x="3551" y="2224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551" y="2224"/>
              <a:ext cx="1789" cy="1779"/>
              <a:chOff x="3326" y="2323"/>
              <a:chExt cx="1789" cy="1779"/>
            </a:xfrm>
          </p:grpSpPr>
          <p:sp>
            <p:nvSpPr>
              <p:cNvPr id="1837066" name="Rectangle 10"/>
              <p:cNvSpPr>
                <a:spLocks noChangeArrowheads="1"/>
              </p:cNvSpPr>
              <p:nvPr/>
            </p:nvSpPr>
            <p:spPr bwMode="auto">
              <a:xfrm>
                <a:off x="3326" y="2323"/>
                <a:ext cx="906" cy="1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</p:txBody>
          </p:sp>
          <p:sp>
            <p:nvSpPr>
              <p:cNvPr id="1837067" name="Line 11"/>
              <p:cNvSpPr>
                <a:spLocks noChangeShapeType="1"/>
              </p:cNvSpPr>
              <p:nvPr/>
            </p:nvSpPr>
            <p:spPr bwMode="auto">
              <a:xfrm>
                <a:off x="4448" y="3105"/>
                <a:ext cx="66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7068" name="Rectangle 12"/>
              <p:cNvSpPr>
                <a:spLocks noChangeArrowheads="1"/>
              </p:cNvSpPr>
              <p:nvPr/>
            </p:nvSpPr>
            <p:spPr bwMode="auto">
              <a:xfrm>
                <a:off x="3529" y="2884"/>
                <a:ext cx="881" cy="64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37069" name="Oval 13"/>
          <p:cNvSpPr>
            <a:spLocks noChangeArrowheads="1"/>
          </p:cNvSpPr>
          <p:nvPr/>
        </p:nvSpPr>
        <p:spPr bwMode="auto">
          <a:xfrm>
            <a:off x="4914900" y="1404938"/>
            <a:ext cx="3806825" cy="5222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37070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7071" name="Text Box 15"/>
          <p:cNvSpPr txBox="1">
            <a:spLocks noChangeArrowheads="1"/>
          </p:cNvSpPr>
          <p:nvPr/>
        </p:nvSpPr>
        <p:spPr bwMode="auto">
          <a:xfrm>
            <a:off x="352425" y="6210300"/>
            <a:ext cx="8450263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if the loop stops moving while the field increases?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107" name="Picture 3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60000"/>
          </a:blip>
          <a:srcRect l="33180" t="47484" r="36722" b="22243"/>
          <a:stretch>
            <a:fillRect/>
          </a:stretch>
        </p:blipFill>
        <p:spPr bwMode="auto">
          <a:xfrm>
            <a:off x="2808288" y="3459163"/>
            <a:ext cx="3629025" cy="2433637"/>
          </a:xfrm>
          <a:prstGeom prst="rect">
            <a:avLst/>
          </a:prstGeom>
          <a:noFill/>
        </p:spPr>
      </p:pic>
      <p:sp>
        <p:nvSpPr>
          <p:cNvPr id="1839108" name="Rectangle 4"/>
          <p:cNvSpPr>
            <a:spLocks noChangeArrowheads="1"/>
          </p:cNvSpPr>
          <p:nvPr/>
        </p:nvSpPr>
        <p:spPr bwMode="auto">
          <a:xfrm>
            <a:off x="5380038" y="1177925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39110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223.44.10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9109" name="Rectangle 5"/>
          <p:cNvSpPr>
            <a:spLocks noGrp="1" noChangeArrowheads="1"/>
          </p:cNvSpPr>
          <p:nvPr>
            <p:ph idx="1"/>
          </p:nvPr>
        </p:nvSpPr>
        <p:spPr>
          <a:xfrm>
            <a:off x="409575" y="865188"/>
            <a:ext cx="3927475" cy="20589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coil is shrinking in a magnetic field pointing into the page, in what direction is the induced current?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4" name="AutoShape 2"/>
          <p:cNvSpPr>
            <a:spLocks noChangeArrowheads="1"/>
          </p:cNvSpPr>
          <p:nvPr/>
        </p:nvSpPr>
        <p:spPr bwMode="auto">
          <a:xfrm>
            <a:off x="0" y="3321050"/>
            <a:ext cx="5381625" cy="27701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1155" name="Rectangle 3"/>
          <p:cNvSpPr>
            <a:spLocks noChangeArrowheads="1"/>
          </p:cNvSpPr>
          <p:nvPr/>
        </p:nvSpPr>
        <p:spPr bwMode="auto">
          <a:xfrm>
            <a:off x="0" y="3368675"/>
            <a:ext cx="53800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through the loop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, so the induced B field must try to reinforce it and therefore points in the same direction  </a:t>
            </a:r>
            <a:r>
              <a:rPr lang="en-US" sz="2000" b="1">
                <a:solidFill>
                  <a:schemeClr val="bg2"/>
                </a:solidFill>
                <a:cs typeface="Arial" charset="0"/>
              </a:rPr>
              <a:t>— 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  According to the right-hand rule,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will generate a magnetic field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41157" name="Oval 5"/>
          <p:cNvSpPr>
            <a:spLocks noChangeArrowheads="1"/>
          </p:cNvSpPr>
          <p:nvPr/>
        </p:nvSpPr>
        <p:spPr bwMode="auto">
          <a:xfrm>
            <a:off x="5046663" y="1092200"/>
            <a:ext cx="2922587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41158" name="Picture 6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60000"/>
          </a:blip>
          <a:srcRect l="33180" t="47484" r="36722" b="22243"/>
          <a:stretch>
            <a:fillRect/>
          </a:stretch>
        </p:blipFill>
        <p:spPr bwMode="auto">
          <a:xfrm>
            <a:off x="5514975" y="3570288"/>
            <a:ext cx="3629025" cy="2433637"/>
          </a:xfrm>
          <a:prstGeom prst="rect">
            <a:avLst/>
          </a:prstGeom>
          <a:noFill/>
        </p:spPr>
      </p:pic>
      <p:sp>
        <p:nvSpPr>
          <p:cNvPr id="1841159" name="Rectangle 7"/>
          <p:cNvSpPr>
            <a:spLocks noChangeArrowheads="1"/>
          </p:cNvSpPr>
          <p:nvPr/>
        </p:nvSpPr>
        <p:spPr bwMode="auto">
          <a:xfrm>
            <a:off x="5380038" y="1177925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41161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223.44.10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1160" name="Rectangle 8"/>
          <p:cNvSpPr>
            <a:spLocks noGrp="1" noChangeArrowheads="1"/>
          </p:cNvSpPr>
          <p:nvPr>
            <p:ph idx="1"/>
          </p:nvPr>
        </p:nvSpPr>
        <p:spPr>
          <a:xfrm>
            <a:off x="409575" y="865188"/>
            <a:ext cx="3927475" cy="20589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coil is shrinking in a magnetic field pointing into the page, in what direction is the induced current? </a:t>
            </a:r>
          </a:p>
        </p:txBody>
      </p:sp>
      <p:sp>
        <p:nvSpPr>
          <p:cNvPr id="1841162" name="Text Box 10"/>
          <p:cNvSpPr txBox="1">
            <a:spLocks noChangeArrowheads="1"/>
          </p:cNvSpPr>
          <p:nvPr/>
        </p:nvSpPr>
        <p:spPr bwMode="auto">
          <a:xfrm>
            <a:off x="0" y="6283325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if the 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field is oriented at 90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°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to its present direction?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82" name="AutoShape 2"/>
          <p:cNvSpPr>
            <a:spLocks noChangeArrowheads="1"/>
          </p:cNvSpPr>
          <p:nvPr/>
        </p:nvSpPr>
        <p:spPr bwMode="auto">
          <a:xfrm>
            <a:off x="228600" y="3930650"/>
            <a:ext cx="5667375" cy="148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12483" name="Rectangle 3"/>
          <p:cNvSpPr>
            <a:spLocks noChangeArrowheads="1"/>
          </p:cNvSpPr>
          <p:nvPr/>
        </p:nvSpPr>
        <p:spPr bwMode="auto">
          <a:xfrm>
            <a:off x="228600" y="3910013"/>
            <a:ext cx="5672138" cy="13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   </a:t>
            </a:r>
            <a:r>
              <a:rPr lang="en-US" sz="2000" b="1">
                <a:solidFill>
                  <a:schemeClr val="bg2"/>
                </a:solidFill>
              </a:rPr>
              <a:t>Moving the magnet in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any direction</a:t>
            </a:r>
            <a:r>
              <a:rPr lang="en-US" sz="2000" b="1">
                <a:solidFill>
                  <a:schemeClr val="bg2"/>
                </a:solidFill>
              </a:rPr>
              <a:t> would change the magnetic field through the loop and thus the magnetic flux.</a:t>
            </a:r>
          </a:p>
        </p:txBody>
      </p:sp>
      <p:sp>
        <p:nvSpPr>
          <p:cNvPr id="1812485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2487" name="Rectangle 7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1812486" name="Oval 6"/>
          <p:cNvSpPr>
            <a:spLocks noChangeArrowheads="1"/>
          </p:cNvSpPr>
          <p:nvPr/>
        </p:nvSpPr>
        <p:spPr bwMode="auto">
          <a:xfrm>
            <a:off x="3878263" y="2444750"/>
            <a:ext cx="3792537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12488" name="Rectangle 8"/>
          <p:cNvSpPr>
            <a:spLocks noChangeArrowheads="1"/>
          </p:cNvSpPr>
          <p:nvPr/>
        </p:nvSpPr>
        <p:spPr bwMode="auto">
          <a:xfrm>
            <a:off x="4222750" y="793750"/>
            <a:ext cx="4741863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drop the magnet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move the magnet upwards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move the magnet sideways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 only (1) and (2)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5)   all of the above</a:t>
            </a:r>
          </a:p>
        </p:txBody>
      </p:sp>
      <p:pic>
        <p:nvPicPr>
          <p:cNvPr id="1812489" name="Picture 9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6470650" y="3260725"/>
            <a:ext cx="2417763" cy="3590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6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3203" name="Rectangle 3"/>
          <p:cNvSpPr>
            <a:spLocks noGrp="1" noChangeArrowheads="1"/>
          </p:cNvSpPr>
          <p:nvPr>
            <p:ph idx="1"/>
          </p:nvPr>
        </p:nvSpPr>
        <p:spPr>
          <a:xfrm>
            <a:off x="0" y="935038"/>
            <a:ext cx="4083050" cy="19685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If a coil is rotated as shown, in a magnetic field pointing to the left, in what direction is the induced current? </a:t>
            </a:r>
          </a:p>
        </p:txBody>
      </p:sp>
      <p:sp>
        <p:nvSpPr>
          <p:cNvPr id="1843204" name="Rectangle 4"/>
          <p:cNvSpPr>
            <a:spLocks noChangeArrowheads="1"/>
          </p:cNvSpPr>
          <p:nvPr/>
        </p:nvSpPr>
        <p:spPr bwMode="auto">
          <a:xfrm>
            <a:off x="5180013" y="1325563"/>
            <a:ext cx="3763962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pic>
        <p:nvPicPr>
          <p:cNvPr id="1843205" name="Picture 5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72000"/>
          </a:blip>
          <a:srcRect l="69902" t="11778" r="8018" b="58762"/>
          <a:stretch>
            <a:fillRect/>
          </a:stretch>
        </p:blipFill>
        <p:spPr bwMode="auto">
          <a:xfrm>
            <a:off x="2921000" y="3671888"/>
            <a:ext cx="3068638" cy="273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50" name="AutoShape 2"/>
          <p:cNvSpPr>
            <a:spLocks noChangeArrowheads="1"/>
          </p:cNvSpPr>
          <p:nvPr/>
        </p:nvSpPr>
        <p:spPr bwMode="auto">
          <a:xfrm>
            <a:off x="212725" y="3644900"/>
            <a:ext cx="5375275" cy="297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5251" name="Rectangle 3"/>
          <p:cNvSpPr>
            <a:spLocks noChangeArrowheads="1"/>
          </p:cNvSpPr>
          <p:nvPr/>
        </p:nvSpPr>
        <p:spPr bwMode="auto">
          <a:xfrm>
            <a:off x="263525" y="3692525"/>
            <a:ext cx="523557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As the coil is rotated into the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field, the magnetic flux through it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increases</a:t>
            </a:r>
            <a:r>
              <a:rPr lang="en-US" sz="2000" b="1">
                <a:solidFill>
                  <a:schemeClr val="bg2"/>
                </a:solidFill>
              </a:rPr>
              <a:t>.  According to Lenz’s Law, the induced B field has to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increase</a:t>
            </a:r>
            <a:r>
              <a:rPr lang="en-US" sz="2000" b="1">
                <a:solidFill>
                  <a:schemeClr val="bg2"/>
                </a:solidFill>
              </a:rPr>
              <a:t>, thus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the right</a:t>
            </a:r>
            <a:r>
              <a:rPr lang="en-US" sz="2000" b="1">
                <a:solidFill>
                  <a:schemeClr val="bg2"/>
                </a:solidFill>
              </a:rPr>
              <a:t>. 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current produces just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45253" name="Oval 5"/>
          <p:cNvSpPr>
            <a:spLocks noChangeArrowheads="1"/>
          </p:cNvSpPr>
          <p:nvPr/>
        </p:nvSpPr>
        <p:spPr bwMode="auto">
          <a:xfrm>
            <a:off x="4792663" y="1625600"/>
            <a:ext cx="3700462" cy="509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257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5254" name="Rectangle 6"/>
          <p:cNvSpPr>
            <a:spLocks noGrp="1" noChangeArrowheads="1"/>
          </p:cNvSpPr>
          <p:nvPr>
            <p:ph idx="1"/>
          </p:nvPr>
        </p:nvSpPr>
        <p:spPr>
          <a:xfrm>
            <a:off x="0" y="935038"/>
            <a:ext cx="4083050" cy="19685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If a coil is rotated as shown, in a magnetic field pointing to the left, in what direction is the induced current? </a:t>
            </a:r>
          </a:p>
        </p:txBody>
      </p:sp>
      <p:sp>
        <p:nvSpPr>
          <p:cNvPr id="1845255" name="Rectangle 7"/>
          <p:cNvSpPr>
            <a:spLocks noChangeArrowheads="1"/>
          </p:cNvSpPr>
          <p:nvPr/>
        </p:nvSpPr>
        <p:spPr bwMode="auto">
          <a:xfrm>
            <a:off x="5180013" y="1325563"/>
            <a:ext cx="3763962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pic>
        <p:nvPicPr>
          <p:cNvPr id="1845256" name="Picture 8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72000"/>
          </a:blip>
          <a:srcRect l="69902" t="11778" r="8018" b="58762"/>
          <a:stretch>
            <a:fillRect/>
          </a:stretch>
        </p:blipFill>
        <p:spPr bwMode="auto">
          <a:xfrm>
            <a:off x="5795963" y="3746500"/>
            <a:ext cx="3068637" cy="273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84463" y="3248025"/>
            <a:ext cx="418147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7301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02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03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4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5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6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7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8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9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0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1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2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7314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7315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7317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8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9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20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21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322" name="Rectangle 26"/>
          <p:cNvSpPr>
            <a:spLocks noChangeArrowheads="1"/>
          </p:cNvSpPr>
          <p:nvPr/>
        </p:nvSpPr>
        <p:spPr bwMode="auto">
          <a:xfrm>
            <a:off x="6376988" y="881063"/>
            <a:ext cx="276701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7324" name="Rectangle 2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7323" name="Rectangle 27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AutoShape 2"/>
          <p:cNvSpPr>
            <a:spLocks noChangeArrowheads="1"/>
          </p:cNvSpPr>
          <p:nvPr/>
        </p:nvSpPr>
        <p:spPr bwMode="auto">
          <a:xfrm>
            <a:off x="0" y="3529013"/>
            <a:ext cx="4786313" cy="22923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9347" name="Rectangle 3"/>
          <p:cNvSpPr>
            <a:spLocks noChangeArrowheads="1"/>
          </p:cNvSpPr>
          <p:nvPr/>
        </p:nvSpPr>
        <p:spPr bwMode="auto">
          <a:xfrm>
            <a:off x="0" y="3803650"/>
            <a:ext cx="46116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depends on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000" b="1">
                <a:solidFill>
                  <a:schemeClr val="bg2"/>
                </a:solidFill>
              </a:rPr>
              <a:t>  (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 of loops</a:t>
            </a:r>
            <a:r>
              <a:rPr lang="en-US" sz="2000" b="1">
                <a:solidFill>
                  <a:schemeClr val="bg2"/>
                </a:solidFill>
              </a:rPr>
              <a:t>) so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 twice as large in the wire with 2 loops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65675" y="3238500"/>
            <a:ext cx="418147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9351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52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53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4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5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6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7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8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9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0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1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2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936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9365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9367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8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9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70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71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9372" name="Oval 28"/>
          <p:cNvSpPr>
            <a:spLocks noChangeArrowheads="1"/>
          </p:cNvSpPr>
          <p:nvPr/>
        </p:nvSpPr>
        <p:spPr bwMode="auto">
          <a:xfrm>
            <a:off x="6049963" y="1320800"/>
            <a:ext cx="2601912" cy="49053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9374" name="Rectangle 30"/>
          <p:cNvSpPr>
            <a:spLocks noChangeArrowheads="1"/>
          </p:cNvSpPr>
          <p:nvPr/>
        </p:nvSpPr>
        <p:spPr bwMode="auto">
          <a:xfrm>
            <a:off x="2430463" y="3652839"/>
            <a:ext cx="2030412" cy="808037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376" name="Rectangle 32"/>
          <p:cNvSpPr>
            <a:spLocks noChangeArrowheads="1"/>
          </p:cNvSpPr>
          <p:nvPr/>
        </p:nvSpPr>
        <p:spPr bwMode="auto">
          <a:xfrm>
            <a:off x="6376988" y="881063"/>
            <a:ext cx="276701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9378" name="Rectangle 3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9377" name="Rectangle 33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604542" y="3705809"/>
          <a:ext cx="1626264" cy="68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457200" progId="Equation.3">
                  <p:embed/>
                </p:oleObj>
              </mc:Choice>
              <mc:Fallback>
                <p:oleObj name="Equation" r:id="rId5" imgW="1079280" imgH="4572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542" y="3705809"/>
                        <a:ext cx="1626264" cy="688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40000" y="3294063"/>
            <a:ext cx="421322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1397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398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399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0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1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2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3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4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5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6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7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8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9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141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1411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1413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4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5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6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417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1418" name="Rectangle 26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1419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1420" name="Rectangle 28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42" name="AutoShape 2"/>
          <p:cNvSpPr>
            <a:spLocks noChangeArrowheads="1"/>
          </p:cNvSpPr>
          <p:nvPr/>
        </p:nvSpPr>
        <p:spPr bwMode="auto">
          <a:xfrm>
            <a:off x="0" y="3317875"/>
            <a:ext cx="4881563" cy="33639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3443" name="Rectangle 3"/>
          <p:cNvSpPr>
            <a:spLocks noChangeArrowheads="1"/>
          </p:cNvSpPr>
          <p:nvPr/>
        </p:nvSpPr>
        <p:spPr bwMode="auto">
          <a:xfrm>
            <a:off x="0" y="3429000"/>
            <a:ext cx="47212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says that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 large in the wire with 2 loops</a:t>
            </a:r>
            <a:r>
              <a:rPr lang="en-US" sz="2000" b="1">
                <a:solidFill>
                  <a:schemeClr val="bg2"/>
                </a:solidFill>
              </a:rPr>
              <a:t>.  The current is given by Ohm’s law: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= V/R</a:t>
            </a:r>
            <a:r>
              <a:rPr lang="en-US" sz="2000" b="1" i="1">
                <a:solidFill>
                  <a:srgbClr val="000000"/>
                </a:solidFill>
              </a:rPr>
              <a:t>.</a:t>
            </a:r>
            <a:r>
              <a:rPr lang="en-US" sz="2000" b="1" i="1">
                <a:solidFill>
                  <a:srgbClr val="800000"/>
                </a:solidFill>
              </a:rPr>
              <a:t>   </a:t>
            </a:r>
            <a:r>
              <a:rPr lang="en-US" sz="2000" b="1">
                <a:solidFill>
                  <a:schemeClr val="bg2"/>
                </a:solidFill>
              </a:rPr>
              <a:t>Since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 is twice as long as wire #1, it has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resistance</a:t>
            </a:r>
            <a:r>
              <a:rPr lang="en-US" sz="2000" b="1">
                <a:solidFill>
                  <a:schemeClr val="bg2"/>
                </a:solidFill>
              </a:rPr>
              <a:t>, so the current in both wires is the same.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33925" y="3238500"/>
            <a:ext cx="421322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3447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48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49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0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1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2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3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4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5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6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7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8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346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3461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3463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4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5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6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67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468" name="Oval 28"/>
          <p:cNvSpPr>
            <a:spLocks noChangeArrowheads="1"/>
          </p:cNvSpPr>
          <p:nvPr/>
        </p:nvSpPr>
        <p:spPr bwMode="auto">
          <a:xfrm>
            <a:off x="6053138" y="1806575"/>
            <a:ext cx="2652712" cy="56356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3470" name="Rectangle 30"/>
          <p:cNvSpPr>
            <a:spLocks noChangeArrowheads="1"/>
          </p:cNvSpPr>
          <p:nvPr/>
        </p:nvSpPr>
        <p:spPr bwMode="auto">
          <a:xfrm>
            <a:off x="2347913" y="3394075"/>
            <a:ext cx="2030412" cy="808038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72" name="Rectangle 32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3473" name="Rectangle 3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3474" name="Rectangle 34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2495906" y="3459565"/>
          <a:ext cx="1625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457200" progId="Equation.3">
                  <p:embed/>
                </p:oleObj>
              </mc:Choice>
              <mc:Fallback>
                <p:oleObj name="Equation" r:id="rId3" imgW="1079280" imgH="457200" progId="Equation.3">
                  <p:embed/>
                  <p:pic>
                    <p:nvPicPr>
                      <p:cNvPr id="257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906" y="3459565"/>
                        <a:ext cx="16256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5491" name="Rectangle 3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>
                <a:solidFill>
                  <a:schemeClr val="hlink"/>
                </a:solidFill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2600" y="3359150"/>
            <a:ext cx="3554413" cy="3257550"/>
            <a:chOff x="3521" y="1915"/>
            <a:chExt cx="2239" cy="20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5494" name="Arc 6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495" name="Arc 7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5496" name="Text Box 8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5497" name="Rectangle 9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498" name="Text Box 10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5499" name="Text Box 11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5500" name="Line 12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1" name="Line 13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2" name="Freeform 14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5503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5505" name="Rectangle 17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506" name="Text Box 18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5507" name="Text Box 19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5508" name="Freeform 20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509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5510" name="Line 22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5511" name="Rectangle 23"/>
          <p:cNvSpPr>
            <a:spLocks noChangeArrowheads="1"/>
          </p:cNvSpPr>
          <p:nvPr/>
        </p:nvSpPr>
        <p:spPr bwMode="auto">
          <a:xfrm>
            <a:off x="5722938" y="1038225"/>
            <a:ext cx="3421062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it will fall slower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it will fall the same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538" name="AutoShape 2"/>
          <p:cNvSpPr>
            <a:spLocks noChangeArrowheads="1"/>
          </p:cNvSpPr>
          <p:nvPr/>
        </p:nvSpPr>
        <p:spPr bwMode="auto">
          <a:xfrm>
            <a:off x="0" y="3314700"/>
            <a:ext cx="5345113" cy="28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7539" name="Rectangle 3"/>
          <p:cNvSpPr>
            <a:spLocks noChangeArrowheads="1"/>
          </p:cNvSpPr>
          <p:nvPr/>
        </p:nvSpPr>
        <p:spPr bwMode="auto">
          <a:xfrm>
            <a:off x="0" y="3306763"/>
            <a:ext cx="5349875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When the magnet is falling from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above</a:t>
            </a:r>
            <a:r>
              <a:rPr lang="en-US" sz="2000" b="1">
                <a:solidFill>
                  <a:schemeClr val="bg2"/>
                </a:solidFill>
              </a:rPr>
              <a:t> the loop in 2, the induced current will produce a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top of the loop</a:t>
            </a:r>
            <a:r>
              <a:rPr lang="en-US" sz="2000" b="1">
                <a:solidFill>
                  <a:schemeClr val="bg2"/>
                </a:solidFill>
              </a:rPr>
              <a:t>, which repels the magnet.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	When the magnet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below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the loop, the induced current will produce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the bottom of the loop</a:t>
            </a:r>
            <a:r>
              <a:rPr lang="en-US" sz="2000" b="1">
                <a:solidFill>
                  <a:schemeClr val="bg2"/>
                </a:solidFill>
              </a:rPr>
              <a:t>, which attracts the South pole of the magnet.</a:t>
            </a:r>
          </a:p>
        </p:txBody>
      </p:sp>
      <p:sp>
        <p:nvSpPr>
          <p:cNvPr id="1857563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7541" name="Rectangle 5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>
                <a:solidFill>
                  <a:schemeClr val="hlink"/>
                </a:solidFill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9588" y="3406775"/>
            <a:ext cx="3554412" cy="3257550"/>
            <a:chOff x="3521" y="1915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7544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45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546" name="Text Box 1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7547" name="Rectangle 11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48" name="Text Box 12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7549" name="Text Box 13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7550" name="Line 14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1" name="Line 15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2" name="Freeform 16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755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7555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56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7557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7558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559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7560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7561" name="Oval 25"/>
          <p:cNvSpPr>
            <a:spLocks noChangeArrowheads="1"/>
          </p:cNvSpPr>
          <p:nvPr/>
        </p:nvSpPr>
        <p:spPr bwMode="auto">
          <a:xfrm>
            <a:off x="5410200" y="1008063"/>
            <a:ext cx="3297238" cy="5238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7562" name="Rectangle 26"/>
          <p:cNvSpPr>
            <a:spLocks noChangeArrowheads="1"/>
          </p:cNvSpPr>
          <p:nvPr/>
        </p:nvSpPr>
        <p:spPr bwMode="auto">
          <a:xfrm>
            <a:off x="5722938" y="1038225"/>
            <a:ext cx="3421062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it will fall slower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it will fall the same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57564" name="Text Box 28"/>
          <p:cNvSpPr txBox="1">
            <a:spLocks noChangeArrowheads="1"/>
          </p:cNvSpPr>
          <p:nvPr/>
        </p:nvSpPr>
        <p:spPr bwMode="auto">
          <a:xfrm>
            <a:off x="0" y="6146800"/>
            <a:ext cx="7435850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in case 2 if you flip the magnet so that the South pole is on the bottom as the magnet falls?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587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induced current doesn’t need any energy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there is more gravitational PE in case 2</a:t>
            </a:r>
          </a:p>
        </p:txBody>
      </p:sp>
      <p:sp>
        <p:nvSpPr>
          <p:cNvPr id="185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9588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55913" y="3381375"/>
            <a:ext cx="3554412" cy="3257550"/>
            <a:chOff x="3521" y="1923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59592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593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9594" name="Rectangle 10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5" name="Text Box 11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9596" name="Text Box 12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9597" name="Line 13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8" name="Line 14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9" name="Freeform 15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9600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9601" name="Text Box 17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9603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604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9605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9606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607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9608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635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induced current doesn’t need any energy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there is more gravitational PE in case 2</a:t>
            </a:r>
          </a:p>
        </p:txBody>
      </p:sp>
      <p:sp>
        <p:nvSpPr>
          <p:cNvPr id="1861640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1636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61637" name="AutoShape 5"/>
          <p:cNvSpPr>
            <a:spLocks noChangeArrowheads="1"/>
          </p:cNvSpPr>
          <p:nvPr/>
        </p:nvSpPr>
        <p:spPr bwMode="auto">
          <a:xfrm>
            <a:off x="0" y="3346450"/>
            <a:ext cx="5124450" cy="3011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1638" name="Rectangle 6"/>
          <p:cNvSpPr>
            <a:spLocks noChangeArrowheads="1"/>
          </p:cNvSpPr>
          <p:nvPr/>
        </p:nvSpPr>
        <p:spPr bwMode="auto">
          <a:xfrm>
            <a:off x="0" y="3424238"/>
            <a:ext cx="5116513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both cases, the magnet starts with the same initial gravitational PE.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 In case 1, all the gravitational PE has been converted into kinetic energy.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 In case 2, we know the magnet falls slower, thus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 KE</a:t>
            </a:r>
            <a:r>
              <a:rPr lang="en-US" sz="2000" b="1">
                <a:solidFill>
                  <a:schemeClr val="bg2"/>
                </a:solidFill>
              </a:rPr>
              <a:t>.  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difference in energy</a:t>
            </a:r>
            <a:r>
              <a:rPr lang="en-US" sz="2000" b="1">
                <a:solidFill>
                  <a:schemeClr val="bg2"/>
                </a:solidFill>
              </a:rPr>
              <a:t> goes into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making the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1639" name="Oval 7"/>
          <p:cNvSpPr>
            <a:spLocks noChangeArrowheads="1"/>
          </p:cNvSpPr>
          <p:nvPr/>
        </p:nvSpPr>
        <p:spPr bwMode="auto">
          <a:xfrm>
            <a:off x="2974975" y="1812925"/>
            <a:ext cx="4583113" cy="5318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89588" y="3381375"/>
            <a:ext cx="3554412" cy="3257550"/>
            <a:chOff x="3521" y="1923"/>
            <a:chExt cx="2239" cy="2052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61643" name="Arc 11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44" name="Arc 12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1645" name="Rectangle 13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6" name="Text Box 14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61647" name="Text Box 15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61648" name="Line 16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9" name="Line 17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50" name="Freeform 18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65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61652" name="Text Box 2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61654" name="Rectangle 22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55" name="Text Box 23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61656" name="Text Box 24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61657" name="Freeform 25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58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61659" name="Line 27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1" name="Rectangle 3"/>
          <p:cNvSpPr>
            <a:spLocks noChangeArrowheads="1"/>
          </p:cNvSpPr>
          <p:nvPr/>
        </p:nvSpPr>
        <p:spPr bwMode="auto">
          <a:xfrm>
            <a:off x="4605338" y="762000"/>
            <a:ext cx="3819525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tilt the loop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change the loop area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use thicker wires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 only (1) and (2)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5)   all of the above</a:t>
            </a:r>
          </a:p>
        </p:txBody>
      </p:sp>
      <p:pic>
        <p:nvPicPr>
          <p:cNvPr id="1814532" name="Picture 4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3289300" y="3267075"/>
            <a:ext cx="2417763" cy="3590925"/>
          </a:xfrm>
          <a:prstGeom prst="rect">
            <a:avLst/>
          </a:prstGeom>
          <a:noFill/>
        </p:spPr>
      </p:pic>
      <p:sp>
        <p:nvSpPr>
          <p:cNvPr id="1814533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4534" name="Rectangle 6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8" name="Rectangle 1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3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73413" y="3143250"/>
            <a:ext cx="2862262" cy="3465513"/>
            <a:chOff x="1945" y="1895"/>
            <a:chExt cx="1803" cy="2183"/>
          </a:xfrm>
          <a:solidFill>
            <a:schemeClr val="bg1"/>
          </a:solidFill>
        </p:grpSpPr>
        <p:sp>
          <p:nvSpPr>
            <p:cNvPr id="1863685" name="Rectangle 5"/>
            <p:cNvSpPr>
              <a:spLocks noChangeArrowheads="1"/>
            </p:cNvSpPr>
            <p:nvPr/>
          </p:nvSpPr>
          <p:spPr bwMode="auto">
            <a:xfrm>
              <a:off x="1945" y="1895"/>
              <a:ext cx="1803" cy="218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12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368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8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3694" name="Text Box 14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3695" name="Rectangle 15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696" name="Line 16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3697" name="Rectangle 17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730" name="AutoShape 2"/>
          <p:cNvSpPr>
            <a:spLocks noChangeArrowheads="1"/>
          </p:cNvSpPr>
          <p:nvPr/>
        </p:nvSpPr>
        <p:spPr bwMode="auto">
          <a:xfrm>
            <a:off x="0" y="3338513"/>
            <a:ext cx="5668963" cy="3173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5731" name="Rectangle 3"/>
          <p:cNvSpPr>
            <a:spLocks noChangeArrowheads="1"/>
          </p:cNvSpPr>
          <p:nvPr/>
        </p:nvSpPr>
        <p:spPr bwMode="auto">
          <a:xfrm>
            <a:off x="0" y="3390900"/>
            <a:ext cx="56261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on the right side of the wire and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 due to the fact that the loop is being pulled away.  By Lenz’s Law, the induced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will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decrease</a:t>
            </a:r>
            <a:r>
              <a:rPr lang="en-US" sz="2000" b="1">
                <a:solidFill>
                  <a:schemeClr val="bg2"/>
                </a:solidFill>
              </a:rPr>
              <a:t>.  Thus,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page,</a:t>
            </a:r>
            <a:r>
              <a:rPr lang="en-US" sz="2000" b="1">
                <a:solidFill>
                  <a:schemeClr val="bg2"/>
                </a:solidFill>
              </a:rPr>
              <a:t> which requires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to produce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65733" name="Oval 5"/>
          <p:cNvSpPr>
            <a:spLocks noChangeArrowheads="1"/>
          </p:cNvSpPr>
          <p:nvPr/>
        </p:nvSpPr>
        <p:spPr bwMode="auto">
          <a:xfrm>
            <a:off x="5176838" y="1031875"/>
            <a:ext cx="2320925" cy="5397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02350" y="3113088"/>
            <a:ext cx="3041650" cy="3468687"/>
            <a:chOff x="3744" y="1885"/>
            <a:chExt cx="1916" cy="2185"/>
          </a:xfrm>
          <a:solidFill>
            <a:schemeClr val="bg1"/>
          </a:solidFill>
        </p:grpSpPr>
        <p:sp>
          <p:nvSpPr>
            <p:cNvPr id="1865735" name="Rectangle 7"/>
            <p:cNvSpPr>
              <a:spLocks noChangeArrowheads="1"/>
            </p:cNvSpPr>
            <p:nvPr/>
          </p:nvSpPr>
          <p:spPr bwMode="auto">
            <a:xfrm>
              <a:off x="3744" y="1885"/>
              <a:ext cx="1916" cy="2185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055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573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3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5744" name="Text Box 16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5745" name="Rectangle 17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46" name="Line 18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 rot="-5400000">
              <a:off x="3547" y="2728"/>
              <a:ext cx="1651" cy="218"/>
              <a:chOff x="3381" y="1812"/>
              <a:chExt cx="1651" cy="218"/>
            </a:xfrm>
            <a:grpFill/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49" name="Oval 2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2" name="Line 2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4" name="Oval 2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7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9" name="Oval 3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" name="Group 3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2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64" name="Oval 3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7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3754" y="2018"/>
              <a:ext cx="218" cy="1656"/>
              <a:chOff x="3508" y="1263"/>
              <a:chExt cx="218" cy="1656"/>
            </a:xfrm>
            <a:grpFill/>
          </p:grpSpPr>
          <p:sp>
            <p:nvSpPr>
              <p:cNvPr id="1865769" name="Oval 41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0" name="Oval 42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1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2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3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4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5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6" name="Oval 48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5777" name="Rectangle 4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5779" name="Rectangle 51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5778" name="Rectangle 50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793" name="Rectangle 1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777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blue arrow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7780" name="Rectangle 4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30575" y="2968625"/>
            <a:ext cx="2471738" cy="3724275"/>
            <a:chOff x="1953" y="1855"/>
            <a:chExt cx="1557" cy="2346"/>
          </a:xfrm>
          <a:solidFill>
            <a:schemeClr val="bg1"/>
          </a:solidFill>
        </p:grpSpPr>
        <p:sp>
          <p:nvSpPr>
            <p:cNvPr id="1867782" name="Rectangle 6"/>
            <p:cNvSpPr>
              <a:spLocks noChangeArrowheads="1"/>
            </p:cNvSpPr>
            <p:nvPr/>
          </p:nvSpPr>
          <p:spPr bwMode="auto">
            <a:xfrm>
              <a:off x="1953" y="1855"/>
              <a:ext cx="1557" cy="2346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205" y="1952"/>
              <a:ext cx="0" cy="2142"/>
              <a:chOff x="2832" y="1872"/>
              <a:chExt cx="0" cy="1968"/>
            </a:xfrm>
            <a:grpFill/>
          </p:grpSpPr>
          <p:sp>
            <p:nvSpPr>
              <p:cNvPr id="1867784" name="Line 8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5" name="Line 9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6" name="Line 10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7" name="Line 11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8" name="Line 12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9" name="Line 13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7790" name="Rectangle 14"/>
            <p:cNvSpPr>
              <a:spLocks noChangeArrowheads="1"/>
            </p:cNvSpPr>
            <p:nvPr/>
          </p:nvSpPr>
          <p:spPr bwMode="auto">
            <a:xfrm>
              <a:off x="2663" y="2410"/>
              <a:ext cx="459" cy="959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1" name="Line 15"/>
            <p:cNvSpPr>
              <a:spLocks noChangeShapeType="1"/>
            </p:cNvSpPr>
            <p:nvPr/>
          </p:nvSpPr>
          <p:spPr bwMode="auto">
            <a:xfrm rot="5400000" flipV="1">
              <a:off x="2635" y="3677"/>
              <a:ext cx="524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2" name="Text Box 16"/>
            <p:cNvSpPr txBox="1">
              <a:spLocks noChangeArrowheads="1"/>
            </p:cNvSpPr>
            <p:nvPr/>
          </p:nvSpPr>
          <p:spPr bwMode="auto">
            <a:xfrm>
              <a:off x="2114" y="3886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826" name="AutoShape 2"/>
          <p:cNvSpPr>
            <a:spLocks noChangeArrowheads="1"/>
          </p:cNvSpPr>
          <p:nvPr/>
        </p:nvSpPr>
        <p:spPr bwMode="auto">
          <a:xfrm>
            <a:off x="195263" y="3581400"/>
            <a:ext cx="5113337" cy="2176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9827" name="Rectangle 3"/>
          <p:cNvSpPr>
            <a:spLocks noChangeArrowheads="1"/>
          </p:cNvSpPr>
          <p:nvPr/>
        </p:nvSpPr>
        <p:spPr bwMode="auto">
          <a:xfrm>
            <a:off x="231775" y="3548063"/>
            <a:ext cx="4956175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2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chemeClr val="bg2"/>
                </a:solidFill>
              </a:rPr>
              <a:t>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 as it moves parallel to the wire.  Therefore,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9829" name="Oval 5"/>
          <p:cNvSpPr>
            <a:spLocks noChangeArrowheads="1"/>
          </p:cNvSpPr>
          <p:nvPr/>
        </p:nvSpPr>
        <p:spPr bwMode="auto">
          <a:xfrm>
            <a:off x="4806950" y="1949450"/>
            <a:ext cx="3702050" cy="609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37275" y="3127375"/>
            <a:ext cx="2543175" cy="3584575"/>
            <a:chOff x="3812" y="1958"/>
            <a:chExt cx="1602" cy="2258"/>
          </a:xfrm>
          <a:solidFill>
            <a:schemeClr val="bg1"/>
          </a:solidFill>
        </p:grpSpPr>
        <p:sp>
          <p:nvSpPr>
            <p:cNvPr id="1869831" name="Rectangle 7"/>
            <p:cNvSpPr>
              <a:spLocks noChangeArrowheads="1"/>
            </p:cNvSpPr>
            <p:nvPr/>
          </p:nvSpPr>
          <p:spPr bwMode="auto">
            <a:xfrm>
              <a:off x="3812" y="1958"/>
              <a:ext cx="1602" cy="2258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219" y="2029"/>
              <a:ext cx="0" cy="2072"/>
              <a:chOff x="2832" y="1872"/>
              <a:chExt cx="0" cy="1968"/>
            </a:xfrm>
            <a:grpFill/>
          </p:grpSpPr>
          <p:sp>
            <p:nvSpPr>
              <p:cNvPr id="1869833" name="Line 9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4" name="Line 10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5" name="Line 11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6" name="Line 12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7" name="Line 13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8" name="Line 14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9839" name="Text Box 15"/>
            <p:cNvSpPr txBox="1">
              <a:spLocks noChangeArrowheads="1"/>
            </p:cNvSpPr>
            <p:nvPr/>
          </p:nvSpPr>
          <p:spPr bwMode="auto">
            <a:xfrm>
              <a:off x="4122" y="3892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  <p:sp>
          <p:nvSpPr>
            <p:cNvPr id="1869840" name="Rectangle 16"/>
            <p:cNvSpPr>
              <a:spLocks noChangeArrowheads="1"/>
            </p:cNvSpPr>
            <p:nvPr/>
          </p:nvSpPr>
          <p:spPr bwMode="auto">
            <a:xfrm>
              <a:off x="4655" y="2472"/>
              <a:ext cx="436" cy="928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841" name="Line 17"/>
            <p:cNvSpPr>
              <a:spLocks noChangeShapeType="1"/>
            </p:cNvSpPr>
            <p:nvPr/>
          </p:nvSpPr>
          <p:spPr bwMode="auto">
            <a:xfrm rot="5400000" flipV="1">
              <a:off x="4623" y="3687"/>
              <a:ext cx="508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 rot="-5400000">
              <a:off x="3570" y="2858"/>
              <a:ext cx="1738" cy="208"/>
              <a:chOff x="3381" y="1812"/>
              <a:chExt cx="1651" cy="218"/>
            </a:xfrm>
            <a:grpFill/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4" name="Oval 2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" name="Group 2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4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47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9" name="Oval 2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2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2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4" name="Oval 3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3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7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" name="Group 34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9" name="Oval 3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3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62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3850" y="2100"/>
              <a:ext cx="207" cy="1744"/>
              <a:chOff x="3508" y="1263"/>
              <a:chExt cx="218" cy="1656"/>
            </a:xfrm>
            <a:grpFill/>
          </p:grpSpPr>
          <p:sp>
            <p:nvSpPr>
              <p:cNvPr id="1869864" name="Oval 40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5" name="Oval 41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6" name="Oval 42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7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8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9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0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1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9872" name="Rectangle 48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69874" name="Rectangle 50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9873" name="Rectangle 49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yellow arrow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350520" y="7397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At the moment shown, what direction is the induced current?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22243" y="3753898"/>
            <a:ext cx="3201084" cy="1107747"/>
            <a:chOff x="3529" y="2884"/>
            <a:chExt cx="1586" cy="644"/>
          </a:xfrm>
        </p:grpSpPr>
        <p:sp>
          <p:nvSpPr>
            <p:cNvPr id="1835017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5018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223.44.E1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84020" y="3291840"/>
            <a:ext cx="259080" cy="243840"/>
            <a:chOff x="594360" y="2895600"/>
            <a:chExt cx="1066800" cy="1021080"/>
          </a:xfrm>
        </p:grpSpPr>
        <p:sp>
          <p:nvSpPr>
            <p:cNvPr id="11" name="Oval 10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99260" y="4206240"/>
            <a:ext cx="259080" cy="243840"/>
            <a:chOff x="594360" y="2895600"/>
            <a:chExt cx="1066800" cy="1021080"/>
          </a:xfrm>
        </p:grpSpPr>
        <p:sp>
          <p:nvSpPr>
            <p:cNvPr id="16" name="Oval 1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14500" y="5135880"/>
            <a:ext cx="259080" cy="243840"/>
            <a:chOff x="594360" y="2895600"/>
            <a:chExt cx="1066800" cy="1021080"/>
          </a:xfrm>
        </p:grpSpPr>
        <p:sp>
          <p:nvSpPr>
            <p:cNvPr id="20" name="Oval 1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84020" y="6035040"/>
            <a:ext cx="259080" cy="243840"/>
            <a:chOff x="594360" y="2895600"/>
            <a:chExt cx="1066800" cy="1021080"/>
          </a:xfrm>
        </p:grpSpPr>
        <p:sp>
          <p:nvSpPr>
            <p:cNvPr id="24" name="Oval 2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13660" y="3307080"/>
            <a:ext cx="259080" cy="243840"/>
            <a:chOff x="594360" y="2895600"/>
            <a:chExt cx="1066800" cy="1021080"/>
          </a:xfrm>
        </p:grpSpPr>
        <p:sp>
          <p:nvSpPr>
            <p:cNvPr id="28" name="Oval 2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8900" y="4221480"/>
            <a:ext cx="259080" cy="243840"/>
            <a:chOff x="594360" y="2895600"/>
            <a:chExt cx="1066800" cy="1021080"/>
          </a:xfrm>
        </p:grpSpPr>
        <p:sp>
          <p:nvSpPr>
            <p:cNvPr id="32" name="Oval 3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44140" y="5151120"/>
            <a:ext cx="259080" cy="243840"/>
            <a:chOff x="594360" y="2895600"/>
            <a:chExt cx="1066800" cy="1021080"/>
          </a:xfrm>
        </p:grpSpPr>
        <p:sp>
          <p:nvSpPr>
            <p:cNvPr id="36" name="Oval 3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13660" y="6050280"/>
            <a:ext cx="259080" cy="243840"/>
            <a:chOff x="594360" y="2895600"/>
            <a:chExt cx="1066800" cy="1021080"/>
          </a:xfrm>
        </p:grpSpPr>
        <p:sp>
          <p:nvSpPr>
            <p:cNvPr id="40" name="Oval 3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28060" y="3291840"/>
            <a:ext cx="259080" cy="243840"/>
            <a:chOff x="594360" y="2895600"/>
            <a:chExt cx="1066800" cy="1021080"/>
          </a:xfrm>
        </p:grpSpPr>
        <p:sp>
          <p:nvSpPr>
            <p:cNvPr id="44" name="Oval 4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43300" y="4206240"/>
            <a:ext cx="259080" cy="243840"/>
            <a:chOff x="594360" y="2895600"/>
            <a:chExt cx="1066800" cy="1021080"/>
          </a:xfrm>
        </p:grpSpPr>
        <p:sp>
          <p:nvSpPr>
            <p:cNvPr id="48" name="Oval 4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558540" y="5135880"/>
            <a:ext cx="259080" cy="243840"/>
            <a:chOff x="594360" y="2895600"/>
            <a:chExt cx="1066800" cy="1021080"/>
          </a:xfrm>
        </p:grpSpPr>
        <p:sp>
          <p:nvSpPr>
            <p:cNvPr id="52" name="Oval 5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28060" y="6035040"/>
            <a:ext cx="259080" cy="243840"/>
            <a:chOff x="594360" y="2895600"/>
            <a:chExt cx="1066800" cy="1021080"/>
          </a:xfrm>
        </p:grpSpPr>
        <p:sp>
          <p:nvSpPr>
            <p:cNvPr id="56" name="Oval 5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57700" y="3307080"/>
            <a:ext cx="259080" cy="243840"/>
            <a:chOff x="594360" y="2895600"/>
            <a:chExt cx="1066800" cy="1021080"/>
          </a:xfrm>
        </p:grpSpPr>
        <p:sp>
          <p:nvSpPr>
            <p:cNvPr id="60" name="Oval 5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472940" y="4221480"/>
            <a:ext cx="259080" cy="243840"/>
            <a:chOff x="594360" y="2895600"/>
            <a:chExt cx="1066800" cy="1021080"/>
          </a:xfrm>
        </p:grpSpPr>
        <p:sp>
          <p:nvSpPr>
            <p:cNvPr id="64" name="Oval 6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88180" y="5151120"/>
            <a:ext cx="259080" cy="243840"/>
            <a:chOff x="594360" y="2895600"/>
            <a:chExt cx="1066800" cy="1021080"/>
          </a:xfrm>
        </p:grpSpPr>
        <p:sp>
          <p:nvSpPr>
            <p:cNvPr id="68" name="Oval 6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457700" y="6050280"/>
            <a:ext cx="259080" cy="243840"/>
            <a:chOff x="594360" y="2895600"/>
            <a:chExt cx="1066800" cy="1021080"/>
          </a:xfrm>
        </p:grpSpPr>
        <p:sp>
          <p:nvSpPr>
            <p:cNvPr id="72" name="Oval 7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54380" y="3291840"/>
            <a:ext cx="259080" cy="243840"/>
            <a:chOff x="594360" y="2895600"/>
            <a:chExt cx="1066800" cy="1021080"/>
          </a:xfrm>
        </p:grpSpPr>
        <p:sp>
          <p:nvSpPr>
            <p:cNvPr id="76" name="Oval 7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69620" y="4206240"/>
            <a:ext cx="259080" cy="243840"/>
            <a:chOff x="594360" y="2895600"/>
            <a:chExt cx="1066800" cy="1021080"/>
          </a:xfrm>
        </p:grpSpPr>
        <p:sp>
          <p:nvSpPr>
            <p:cNvPr id="80" name="Oval 7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84860" y="5135880"/>
            <a:ext cx="259080" cy="243840"/>
            <a:chOff x="594360" y="2895600"/>
            <a:chExt cx="1066800" cy="1021080"/>
          </a:xfrm>
        </p:grpSpPr>
        <p:sp>
          <p:nvSpPr>
            <p:cNvPr id="84" name="Oval 8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54380" y="6035040"/>
            <a:ext cx="259080" cy="243840"/>
            <a:chOff x="594360" y="2895600"/>
            <a:chExt cx="1066800" cy="1021080"/>
          </a:xfrm>
        </p:grpSpPr>
        <p:sp>
          <p:nvSpPr>
            <p:cNvPr id="88" name="Oval 8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350520" y="7397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At the moment shown, what direction is the induced current?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79643" y="3830098"/>
            <a:ext cx="3201084" cy="1107747"/>
            <a:chOff x="3529" y="2884"/>
            <a:chExt cx="1586" cy="644"/>
          </a:xfrm>
        </p:grpSpPr>
        <p:sp>
          <p:nvSpPr>
            <p:cNvPr id="1835017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5018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223.44.E2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1684020" y="3291840"/>
            <a:ext cx="259080" cy="243840"/>
            <a:chOff x="594360" y="2895600"/>
            <a:chExt cx="1066800" cy="1021080"/>
          </a:xfrm>
        </p:grpSpPr>
        <p:sp>
          <p:nvSpPr>
            <p:cNvPr id="11" name="Oval 10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699260" y="4206240"/>
            <a:ext cx="259080" cy="243840"/>
            <a:chOff x="594360" y="2895600"/>
            <a:chExt cx="1066800" cy="1021080"/>
          </a:xfrm>
        </p:grpSpPr>
        <p:sp>
          <p:nvSpPr>
            <p:cNvPr id="16" name="Oval 1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1714500" y="5135880"/>
            <a:ext cx="259080" cy="243840"/>
            <a:chOff x="594360" y="2895600"/>
            <a:chExt cx="1066800" cy="1021080"/>
          </a:xfrm>
        </p:grpSpPr>
        <p:sp>
          <p:nvSpPr>
            <p:cNvPr id="20" name="Oval 1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1684020" y="6035040"/>
            <a:ext cx="259080" cy="243840"/>
            <a:chOff x="594360" y="2895600"/>
            <a:chExt cx="1066800" cy="1021080"/>
          </a:xfrm>
        </p:grpSpPr>
        <p:sp>
          <p:nvSpPr>
            <p:cNvPr id="24" name="Oval 2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2613660" y="3307080"/>
            <a:ext cx="259080" cy="243840"/>
            <a:chOff x="594360" y="2895600"/>
            <a:chExt cx="1066800" cy="1021080"/>
          </a:xfrm>
        </p:grpSpPr>
        <p:sp>
          <p:nvSpPr>
            <p:cNvPr id="28" name="Oval 2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2628900" y="4221480"/>
            <a:ext cx="259080" cy="243840"/>
            <a:chOff x="594360" y="2895600"/>
            <a:chExt cx="1066800" cy="1021080"/>
          </a:xfrm>
        </p:grpSpPr>
        <p:sp>
          <p:nvSpPr>
            <p:cNvPr id="32" name="Oval 3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4"/>
          <p:cNvGrpSpPr/>
          <p:nvPr/>
        </p:nvGrpSpPr>
        <p:grpSpPr>
          <a:xfrm>
            <a:off x="2644140" y="5151120"/>
            <a:ext cx="259080" cy="243840"/>
            <a:chOff x="594360" y="2895600"/>
            <a:chExt cx="1066800" cy="1021080"/>
          </a:xfrm>
        </p:grpSpPr>
        <p:sp>
          <p:nvSpPr>
            <p:cNvPr id="36" name="Oval 3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8"/>
          <p:cNvGrpSpPr/>
          <p:nvPr/>
        </p:nvGrpSpPr>
        <p:grpSpPr>
          <a:xfrm>
            <a:off x="2613660" y="6050280"/>
            <a:ext cx="259080" cy="243840"/>
            <a:chOff x="594360" y="2895600"/>
            <a:chExt cx="1066800" cy="1021080"/>
          </a:xfrm>
        </p:grpSpPr>
        <p:sp>
          <p:nvSpPr>
            <p:cNvPr id="40" name="Oval 3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42"/>
          <p:cNvGrpSpPr/>
          <p:nvPr/>
        </p:nvGrpSpPr>
        <p:grpSpPr>
          <a:xfrm>
            <a:off x="3528060" y="3291840"/>
            <a:ext cx="259080" cy="243840"/>
            <a:chOff x="594360" y="2895600"/>
            <a:chExt cx="1066800" cy="1021080"/>
          </a:xfrm>
        </p:grpSpPr>
        <p:sp>
          <p:nvSpPr>
            <p:cNvPr id="44" name="Oval 4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46"/>
          <p:cNvGrpSpPr/>
          <p:nvPr/>
        </p:nvGrpSpPr>
        <p:grpSpPr>
          <a:xfrm>
            <a:off x="3543300" y="4206240"/>
            <a:ext cx="259080" cy="243840"/>
            <a:chOff x="594360" y="2895600"/>
            <a:chExt cx="1066800" cy="1021080"/>
          </a:xfrm>
        </p:grpSpPr>
        <p:sp>
          <p:nvSpPr>
            <p:cNvPr id="48" name="Oval 4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50"/>
          <p:cNvGrpSpPr/>
          <p:nvPr/>
        </p:nvGrpSpPr>
        <p:grpSpPr>
          <a:xfrm>
            <a:off x="3558540" y="5135880"/>
            <a:ext cx="259080" cy="243840"/>
            <a:chOff x="594360" y="2895600"/>
            <a:chExt cx="1066800" cy="1021080"/>
          </a:xfrm>
        </p:grpSpPr>
        <p:sp>
          <p:nvSpPr>
            <p:cNvPr id="52" name="Oval 5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54"/>
          <p:cNvGrpSpPr/>
          <p:nvPr/>
        </p:nvGrpSpPr>
        <p:grpSpPr>
          <a:xfrm>
            <a:off x="3528060" y="6035040"/>
            <a:ext cx="259080" cy="243840"/>
            <a:chOff x="594360" y="2895600"/>
            <a:chExt cx="1066800" cy="1021080"/>
          </a:xfrm>
        </p:grpSpPr>
        <p:sp>
          <p:nvSpPr>
            <p:cNvPr id="56" name="Oval 5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58"/>
          <p:cNvGrpSpPr/>
          <p:nvPr/>
        </p:nvGrpSpPr>
        <p:grpSpPr>
          <a:xfrm>
            <a:off x="4457700" y="3307080"/>
            <a:ext cx="259080" cy="243840"/>
            <a:chOff x="594360" y="2895600"/>
            <a:chExt cx="1066800" cy="1021080"/>
          </a:xfrm>
        </p:grpSpPr>
        <p:sp>
          <p:nvSpPr>
            <p:cNvPr id="60" name="Oval 5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62"/>
          <p:cNvGrpSpPr/>
          <p:nvPr/>
        </p:nvGrpSpPr>
        <p:grpSpPr>
          <a:xfrm>
            <a:off x="4472940" y="4221480"/>
            <a:ext cx="259080" cy="243840"/>
            <a:chOff x="594360" y="2895600"/>
            <a:chExt cx="1066800" cy="1021080"/>
          </a:xfrm>
        </p:grpSpPr>
        <p:sp>
          <p:nvSpPr>
            <p:cNvPr id="64" name="Oval 6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08" name="Group 66"/>
          <p:cNvGrpSpPr/>
          <p:nvPr/>
        </p:nvGrpSpPr>
        <p:grpSpPr>
          <a:xfrm>
            <a:off x="4488180" y="5151120"/>
            <a:ext cx="259080" cy="243840"/>
            <a:chOff x="594360" y="2895600"/>
            <a:chExt cx="1066800" cy="1021080"/>
          </a:xfrm>
        </p:grpSpPr>
        <p:sp>
          <p:nvSpPr>
            <p:cNvPr id="68" name="Oval 6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09" name="Group 70"/>
          <p:cNvGrpSpPr/>
          <p:nvPr/>
        </p:nvGrpSpPr>
        <p:grpSpPr>
          <a:xfrm>
            <a:off x="4457700" y="6050280"/>
            <a:ext cx="259080" cy="243840"/>
            <a:chOff x="594360" y="2895600"/>
            <a:chExt cx="1066800" cy="1021080"/>
          </a:xfrm>
        </p:grpSpPr>
        <p:sp>
          <p:nvSpPr>
            <p:cNvPr id="72" name="Oval 7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0" name="Group 74"/>
          <p:cNvGrpSpPr/>
          <p:nvPr/>
        </p:nvGrpSpPr>
        <p:grpSpPr>
          <a:xfrm>
            <a:off x="754380" y="3291840"/>
            <a:ext cx="259080" cy="243840"/>
            <a:chOff x="594360" y="2895600"/>
            <a:chExt cx="1066800" cy="1021080"/>
          </a:xfrm>
        </p:grpSpPr>
        <p:sp>
          <p:nvSpPr>
            <p:cNvPr id="76" name="Oval 7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3" name="Group 78"/>
          <p:cNvGrpSpPr/>
          <p:nvPr/>
        </p:nvGrpSpPr>
        <p:grpSpPr>
          <a:xfrm>
            <a:off x="769620" y="4206240"/>
            <a:ext cx="259080" cy="243840"/>
            <a:chOff x="594360" y="2895600"/>
            <a:chExt cx="1066800" cy="1021080"/>
          </a:xfrm>
        </p:grpSpPr>
        <p:sp>
          <p:nvSpPr>
            <p:cNvPr id="80" name="Oval 7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4" name="Group 82"/>
          <p:cNvGrpSpPr/>
          <p:nvPr/>
        </p:nvGrpSpPr>
        <p:grpSpPr>
          <a:xfrm>
            <a:off x="784860" y="5135880"/>
            <a:ext cx="259080" cy="243840"/>
            <a:chOff x="594360" y="2895600"/>
            <a:chExt cx="1066800" cy="1021080"/>
          </a:xfrm>
        </p:grpSpPr>
        <p:sp>
          <p:nvSpPr>
            <p:cNvPr id="84" name="Oval 8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5" name="Group 86"/>
          <p:cNvGrpSpPr/>
          <p:nvPr/>
        </p:nvGrpSpPr>
        <p:grpSpPr>
          <a:xfrm>
            <a:off x="754380" y="6035040"/>
            <a:ext cx="259080" cy="243840"/>
            <a:chOff x="594360" y="2895600"/>
            <a:chExt cx="1066800" cy="1021080"/>
          </a:xfrm>
        </p:grpSpPr>
        <p:sp>
          <p:nvSpPr>
            <p:cNvPr id="88" name="Oval 8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886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223.43.0.1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71875" name="Rectangle 3"/>
          <p:cNvSpPr>
            <a:spLocks noGrp="1" noChangeArrowheads="1"/>
          </p:cNvSpPr>
          <p:nvPr>
            <p:ph idx="1"/>
          </p:nvPr>
        </p:nvSpPr>
        <p:spPr>
          <a:xfrm>
            <a:off x="0" y="727075"/>
            <a:ext cx="4243388" cy="2320925"/>
          </a:xfrm>
          <a:noFill/>
          <a:ln/>
        </p:spPr>
        <p:txBody>
          <a:bodyPr/>
          <a:lstStyle/>
          <a:p>
            <a:pPr marL="744538" lvl="1">
              <a:lnSpc>
                <a:spcPct val="150000"/>
              </a:lnSpc>
              <a:buFont typeface="Monotype Sorts" pitchFamily="2" charset="2"/>
              <a:buNone/>
            </a:pPr>
            <a:r>
              <a:rPr lang="en-US" sz="1800" b="1" dirty="0"/>
              <a:t>	A conducting rod slides on a conducting track in a constant </a:t>
            </a:r>
            <a:r>
              <a:rPr lang="en-US" sz="1800" b="1" i="1" dirty="0"/>
              <a:t>B</a:t>
            </a:r>
            <a:r>
              <a:rPr lang="en-US" sz="1800" b="1" dirty="0"/>
              <a:t> field directed into the page.  What is the direction of the induced current?</a:t>
            </a:r>
            <a:r>
              <a:rPr lang="en-US" sz="1200" b="1" dirty="0"/>
              <a:t> 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13000" y="3621088"/>
            <a:ext cx="4435475" cy="2414587"/>
            <a:chOff x="2966" y="2328"/>
            <a:chExt cx="2794" cy="1521"/>
          </a:xfrm>
          <a:solidFill>
            <a:schemeClr val="bg1"/>
          </a:solidFill>
        </p:grpSpPr>
        <p:sp>
          <p:nvSpPr>
            <p:cNvPr id="1871877" name="Rectangle 5"/>
            <p:cNvSpPr>
              <a:spLocks noChangeArrowheads="1"/>
            </p:cNvSpPr>
            <p:nvPr/>
          </p:nvSpPr>
          <p:spPr bwMode="auto">
            <a:xfrm>
              <a:off x="2966" y="2328"/>
              <a:ext cx="2794" cy="1521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019" y="2547"/>
              <a:ext cx="2664" cy="1047"/>
              <a:chOff x="2391" y="2660"/>
              <a:chExt cx="2664" cy="1047"/>
            </a:xfrm>
            <a:grpFill/>
          </p:grpSpPr>
          <p:sp>
            <p:nvSpPr>
              <p:cNvPr id="1871879" name="Rectangle 7"/>
              <p:cNvSpPr>
                <a:spLocks noChangeArrowheads="1"/>
              </p:cNvSpPr>
              <p:nvPr/>
            </p:nvSpPr>
            <p:spPr bwMode="auto">
              <a:xfrm>
                <a:off x="2391" y="2660"/>
                <a:ext cx="2059" cy="10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x  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x  x  x  x  x  x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x  x  x  x  x  x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x  x  x  x  x  x </a:t>
                </a:r>
              </a:p>
            </p:txBody>
          </p:sp>
          <p:sp>
            <p:nvSpPr>
              <p:cNvPr id="1871880" name="Line 8"/>
              <p:cNvSpPr>
                <a:spLocks noChangeShapeType="1"/>
              </p:cNvSpPr>
              <p:nvPr/>
            </p:nvSpPr>
            <p:spPr bwMode="auto">
              <a:xfrm>
                <a:off x="3688" y="3161"/>
                <a:ext cx="667" cy="0"/>
              </a:xfrm>
              <a:prstGeom prst="line">
                <a:avLst/>
              </a:prstGeom>
              <a:grp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881" name="Rectangle 9"/>
              <p:cNvSpPr>
                <a:spLocks noChangeArrowheads="1"/>
              </p:cNvSpPr>
              <p:nvPr/>
            </p:nvSpPr>
            <p:spPr bwMode="auto">
              <a:xfrm>
                <a:off x="2568" y="2840"/>
                <a:ext cx="2414" cy="644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882" name="Rectangle 10"/>
              <p:cNvSpPr>
                <a:spLocks noChangeArrowheads="1"/>
              </p:cNvSpPr>
              <p:nvPr/>
            </p:nvSpPr>
            <p:spPr bwMode="auto">
              <a:xfrm>
                <a:off x="3588" y="2728"/>
                <a:ext cx="89" cy="9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883" name="Text Box 11"/>
              <p:cNvSpPr txBox="1">
                <a:spLocks noChangeArrowheads="1"/>
              </p:cNvSpPr>
              <p:nvPr/>
            </p:nvSpPr>
            <p:spPr bwMode="auto">
              <a:xfrm>
                <a:off x="4393" y="2973"/>
                <a:ext cx="258" cy="3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11000"/>
                  </a:lnSpc>
                </a:pPr>
                <a:r>
                  <a:rPr lang="en-US" sz="3200" b="1">
                    <a:solidFill>
                      <a:schemeClr val="accent1"/>
                    </a:solidFill>
                  </a:rPr>
                  <a:t>v</a:t>
                </a:r>
                <a:endParaRPr lang="en-US" sz="20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71884" name="Rectangle 12"/>
              <p:cNvSpPr>
                <a:spLocks noChangeArrowheads="1"/>
              </p:cNvSpPr>
              <p:nvPr/>
            </p:nvSpPr>
            <p:spPr bwMode="auto">
              <a:xfrm>
                <a:off x="4733" y="2663"/>
                <a:ext cx="322" cy="1044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71885" name="Rectangle 13"/>
          <p:cNvSpPr>
            <a:spLocks noChangeArrowheads="1"/>
          </p:cNvSpPr>
          <p:nvPr/>
        </p:nvSpPr>
        <p:spPr bwMode="auto">
          <a:xfrm>
            <a:off x="5199063" y="1128713"/>
            <a:ext cx="37639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23" name="Oval 3"/>
          <p:cNvSpPr>
            <a:spLocks noChangeArrowheads="1"/>
          </p:cNvSpPr>
          <p:nvPr/>
        </p:nvSpPr>
        <p:spPr bwMode="auto">
          <a:xfrm>
            <a:off x="4668838" y="1520825"/>
            <a:ext cx="4124325" cy="5302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3936" name="Rectangle 1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223.43.0.1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73924" name="Rectangle 4"/>
          <p:cNvSpPr>
            <a:spLocks noGrp="1" noChangeArrowheads="1"/>
          </p:cNvSpPr>
          <p:nvPr>
            <p:ph idx="1"/>
          </p:nvPr>
        </p:nvSpPr>
        <p:spPr>
          <a:xfrm>
            <a:off x="0" y="727075"/>
            <a:ext cx="4243388" cy="2320925"/>
          </a:xfrm>
          <a:noFill/>
          <a:ln/>
        </p:spPr>
        <p:txBody>
          <a:bodyPr/>
          <a:lstStyle/>
          <a:p>
            <a:pPr marL="744538" lvl="1">
              <a:lnSpc>
                <a:spcPct val="150000"/>
              </a:lnSpc>
              <a:buFont typeface="Monotype Sorts" pitchFamily="2" charset="2"/>
              <a:buNone/>
            </a:pPr>
            <a:r>
              <a:rPr lang="en-US" sz="1800" b="1"/>
              <a:t>	A conducting rod slides on a conducting track in a constant </a:t>
            </a:r>
            <a:r>
              <a:rPr lang="en-US" sz="1800" b="1" i="1"/>
              <a:t>B</a:t>
            </a:r>
            <a:r>
              <a:rPr lang="en-US" sz="1800" b="1"/>
              <a:t> field directed into the page.  What is the direction of the induced current?</a:t>
            </a:r>
            <a:r>
              <a:rPr lang="en-US" sz="1200" b="1"/>
              <a:t>  </a:t>
            </a: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73925" name="Rectangle 5"/>
          <p:cNvSpPr>
            <a:spLocks noChangeArrowheads="1"/>
          </p:cNvSpPr>
          <p:nvPr/>
        </p:nvSpPr>
        <p:spPr bwMode="auto">
          <a:xfrm>
            <a:off x="4708525" y="3695700"/>
            <a:ext cx="4435475" cy="2414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92663" y="4043363"/>
            <a:ext cx="4229100" cy="1662112"/>
            <a:chOff x="2391" y="2660"/>
            <a:chExt cx="2664" cy="1047"/>
          </a:xfrm>
        </p:grpSpPr>
        <p:sp>
          <p:nvSpPr>
            <p:cNvPr id="1873927" name="Rectangle 7"/>
            <p:cNvSpPr>
              <a:spLocks noChangeArrowheads="1"/>
            </p:cNvSpPr>
            <p:nvPr/>
          </p:nvSpPr>
          <p:spPr bwMode="auto">
            <a:xfrm>
              <a:off x="2391" y="2660"/>
              <a:ext cx="2059" cy="1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</a:t>
              </a:r>
            </a:p>
          </p:txBody>
        </p:sp>
        <p:sp>
          <p:nvSpPr>
            <p:cNvPr id="1873928" name="Line 8"/>
            <p:cNvSpPr>
              <a:spLocks noChangeShapeType="1"/>
            </p:cNvSpPr>
            <p:nvPr/>
          </p:nvSpPr>
          <p:spPr bwMode="auto">
            <a:xfrm>
              <a:off x="3688" y="3161"/>
              <a:ext cx="667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929" name="Rectangle 9"/>
            <p:cNvSpPr>
              <a:spLocks noChangeArrowheads="1"/>
            </p:cNvSpPr>
            <p:nvPr/>
          </p:nvSpPr>
          <p:spPr bwMode="auto">
            <a:xfrm>
              <a:off x="2568" y="2840"/>
              <a:ext cx="2414" cy="644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930" name="Rectangle 10"/>
            <p:cNvSpPr>
              <a:spLocks noChangeArrowheads="1"/>
            </p:cNvSpPr>
            <p:nvPr/>
          </p:nvSpPr>
          <p:spPr bwMode="auto">
            <a:xfrm>
              <a:off x="3588" y="2728"/>
              <a:ext cx="89" cy="9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931" name="Text Box 11"/>
            <p:cNvSpPr txBox="1">
              <a:spLocks noChangeArrowheads="1"/>
            </p:cNvSpPr>
            <p:nvPr/>
          </p:nvSpPr>
          <p:spPr bwMode="auto">
            <a:xfrm>
              <a:off x="4393" y="2973"/>
              <a:ext cx="258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1000"/>
                </a:lnSpc>
              </a:pPr>
              <a:r>
                <a:rPr lang="en-US" sz="3200" b="1">
                  <a:solidFill>
                    <a:schemeClr val="accent1"/>
                  </a:solidFill>
                </a:rPr>
                <a:t>v</a:t>
              </a:r>
              <a:endParaRPr lang="en-US" sz="2000" b="1">
                <a:solidFill>
                  <a:schemeClr val="accent1"/>
                </a:solidFill>
              </a:endParaRPr>
            </a:p>
          </p:txBody>
        </p:sp>
        <p:sp>
          <p:nvSpPr>
            <p:cNvPr id="1873932" name="Rectangle 12"/>
            <p:cNvSpPr>
              <a:spLocks noChangeArrowheads="1"/>
            </p:cNvSpPr>
            <p:nvPr/>
          </p:nvSpPr>
          <p:spPr bwMode="auto">
            <a:xfrm>
              <a:off x="4733" y="2663"/>
              <a:ext cx="322" cy="1044"/>
            </a:xfrm>
            <a:prstGeom prst="rect">
              <a:avLst/>
            </a:prstGeom>
            <a:solidFill>
              <a:srgbClr val="99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73933" name="AutoShape 13"/>
          <p:cNvSpPr>
            <a:spLocks noChangeArrowheads="1"/>
          </p:cNvSpPr>
          <p:nvPr/>
        </p:nvSpPr>
        <p:spPr bwMode="auto">
          <a:xfrm>
            <a:off x="0" y="3314700"/>
            <a:ext cx="4576763" cy="2930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73934" name="Rectangle 14"/>
          <p:cNvSpPr>
            <a:spLocks noChangeArrowheads="1"/>
          </p:cNvSpPr>
          <p:nvPr/>
        </p:nvSpPr>
        <p:spPr bwMode="auto">
          <a:xfrm>
            <a:off x="0" y="3357563"/>
            <a:ext cx="4456113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200" b="1">
                <a:solidFill>
                  <a:schemeClr val="bg2"/>
                </a:solidFill>
              </a:rPr>
              <a:t>    </a:t>
            </a:r>
            <a:r>
              <a:rPr lang="en-US" sz="2000" b="1">
                <a:solidFill>
                  <a:schemeClr val="bg2"/>
                </a:solidFill>
              </a:rPr>
              <a:t>The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  The flux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</a:t>
            </a:r>
            <a:r>
              <a:rPr lang="en-US" sz="2000" b="1">
                <a:solidFill>
                  <a:schemeClr val="bg2"/>
                </a:solidFill>
              </a:rPr>
              <a:t> since the area is increasing.  The induced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opposes this change and therefore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 of the page</a:t>
            </a:r>
            <a:r>
              <a:rPr lang="en-US" sz="2000" b="1">
                <a:solidFill>
                  <a:schemeClr val="bg2"/>
                </a:solidFill>
              </a:rPr>
              <a:t>.  Thus, the induced current runs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according to  the right-hand rule.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873935" name="Rectangle 15"/>
          <p:cNvSpPr>
            <a:spLocks noChangeArrowheads="1"/>
          </p:cNvSpPr>
          <p:nvPr/>
        </p:nvSpPr>
        <p:spPr bwMode="auto">
          <a:xfrm>
            <a:off x="5199063" y="1128713"/>
            <a:ext cx="37639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73937" name="Text Box 17"/>
          <p:cNvSpPr txBox="1">
            <a:spLocks noChangeArrowheads="1"/>
          </p:cNvSpPr>
          <p:nvPr/>
        </p:nvSpPr>
        <p:spPr bwMode="auto">
          <a:xfrm>
            <a:off x="0" y="64516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direction is the magnetic force on the rod as it moves?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223.43.1</a:t>
            </a:r>
          </a:p>
        </p:txBody>
      </p:sp>
      <p:sp>
        <p:nvSpPr>
          <p:cNvPr id="242893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3590925" cy="4114800"/>
          </a:xfrm>
        </p:spPr>
        <p:txBody>
          <a:bodyPr/>
          <a:lstStyle/>
          <a:p>
            <a:pPr marL="381000" indent="-381000">
              <a:lnSpc>
                <a:spcPct val="79000"/>
              </a:lnSpc>
              <a:buFont typeface="Monotype Sorts" pitchFamily="2" charset="2"/>
              <a:buNone/>
            </a:pPr>
            <a:r>
              <a:rPr lang="en-US" sz="1800"/>
              <a:t>We have a coil of wire with a small diode. The diode is bidirectional, so it shows a green light when the current goes one way through the diode, and shows a red light when it goes the other way. What do we see when the pendulum swings?</a:t>
            </a:r>
          </a:p>
          <a:p>
            <a:pPr marL="381000" indent="-381000">
              <a:lnSpc>
                <a:spcPct val="79000"/>
              </a:lnSpc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 sz="1800"/>
              <a:t>We see a red light</a:t>
            </a:r>
          </a:p>
          <a:p>
            <a:pPr marL="381000" indent="-381000">
              <a:lnSpc>
                <a:spcPct val="79000"/>
              </a:lnSpc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 sz="1800"/>
              <a:t>We see a green light</a:t>
            </a:r>
          </a:p>
          <a:p>
            <a:pPr marL="381000" indent="-381000">
              <a:lnSpc>
                <a:spcPct val="79000"/>
              </a:lnSpc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 sz="1800"/>
              <a:t>We see an alternating red and green light</a:t>
            </a:r>
          </a:p>
          <a:p>
            <a:pPr marL="381000" indent="-381000">
              <a:lnSpc>
                <a:spcPct val="79000"/>
              </a:lnSpc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 sz="1800"/>
              <a:t>Plaid</a:t>
            </a:r>
          </a:p>
          <a:p>
            <a:pPr marL="381000" indent="-381000">
              <a:lnSpc>
                <a:spcPct val="79000"/>
              </a:lnSpc>
              <a:buFont typeface="Monotype Sorts" pitchFamily="2" charset="2"/>
              <a:buNone/>
            </a:pPr>
            <a:r>
              <a:rPr lang="en-US" sz="1800"/>
              <a:t>  </a:t>
            </a:r>
          </a:p>
        </p:txBody>
      </p:sp>
      <p:sp>
        <p:nvSpPr>
          <p:cNvPr id="2428932" name="Rectangle 4"/>
          <p:cNvSpPr>
            <a:spLocks noChangeArrowheads="1"/>
          </p:cNvSpPr>
          <p:nvPr/>
        </p:nvSpPr>
        <p:spPr bwMode="auto">
          <a:xfrm rot="-3701955">
            <a:off x="5543550" y="2847976"/>
            <a:ext cx="2401887" cy="428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33" name="Rectangle 5"/>
          <p:cNvSpPr>
            <a:spLocks noChangeArrowheads="1"/>
          </p:cNvSpPr>
          <p:nvPr/>
        </p:nvSpPr>
        <p:spPr bwMode="auto">
          <a:xfrm>
            <a:off x="6003925" y="1590675"/>
            <a:ext cx="2549525" cy="2444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34" name="Oval 6"/>
          <p:cNvSpPr>
            <a:spLocks noChangeArrowheads="1"/>
          </p:cNvSpPr>
          <p:nvPr/>
        </p:nvSpPr>
        <p:spPr bwMode="auto">
          <a:xfrm>
            <a:off x="7229475" y="1768475"/>
            <a:ext cx="134938" cy="146050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36" name="Rectangle 8"/>
          <p:cNvSpPr>
            <a:spLocks noChangeArrowheads="1"/>
          </p:cNvSpPr>
          <p:nvPr/>
        </p:nvSpPr>
        <p:spPr bwMode="auto">
          <a:xfrm>
            <a:off x="6511925" y="4565650"/>
            <a:ext cx="1184275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70" tIns="40628" rIns="101570" bIns="40628">
            <a:spAutoFit/>
          </a:bodyPr>
          <a:lstStyle/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</a:t>
            </a:r>
          </a:p>
        </p:txBody>
      </p:sp>
      <p:sp>
        <p:nvSpPr>
          <p:cNvPr id="2428937" name="Text Box 9"/>
          <p:cNvSpPr txBox="1">
            <a:spLocks noChangeArrowheads="1"/>
          </p:cNvSpPr>
          <p:nvPr/>
        </p:nvSpPr>
        <p:spPr bwMode="auto">
          <a:xfrm>
            <a:off x="7673975" y="5511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428938" name="Oval 10"/>
          <p:cNvSpPr>
            <a:spLocks noChangeArrowheads="1"/>
          </p:cNvSpPr>
          <p:nvPr/>
        </p:nvSpPr>
        <p:spPr bwMode="auto">
          <a:xfrm>
            <a:off x="5108575" y="3803650"/>
            <a:ext cx="1389063" cy="1401763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39" name="Oval 11"/>
          <p:cNvSpPr>
            <a:spLocks noChangeArrowheads="1"/>
          </p:cNvSpPr>
          <p:nvPr/>
        </p:nvSpPr>
        <p:spPr bwMode="auto">
          <a:xfrm>
            <a:off x="5076825" y="3795713"/>
            <a:ext cx="1389063" cy="1401762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0" name="Oval 12"/>
          <p:cNvSpPr>
            <a:spLocks noChangeArrowheads="1"/>
          </p:cNvSpPr>
          <p:nvPr/>
        </p:nvSpPr>
        <p:spPr bwMode="auto">
          <a:xfrm>
            <a:off x="5059363" y="3743325"/>
            <a:ext cx="1389062" cy="1401763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1" name="Oval 13"/>
          <p:cNvSpPr>
            <a:spLocks noChangeArrowheads="1"/>
          </p:cNvSpPr>
          <p:nvPr/>
        </p:nvSpPr>
        <p:spPr bwMode="auto">
          <a:xfrm>
            <a:off x="5089525" y="3773488"/>
            <a:ext cx="1389063" cy="1401762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2" name="Oval 14"/>
          <p:cNvSpPr>
            <a:spLocks noChangeArrowheads="1"/>
          </p:cNvSpPr>
          <p:nvPr/>
        </p:nvSpPr>
        <p:spPr bwMode="auto">
          <a:xfrm>
            <a:off x="5145088" y="3814763"/>
            <a:ext cx="1389062" cy="1401762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3" name="Oval 15"/>
          <p:cNvSpPr>
            <a:spLocks noChangeArrowheads="1"/>
          </p:cNvSpPr>
          <p:nvPr/>
        </p:nvSpPr>
        <p:spPr bwMode="auto">
          <a:xfrm>
            <a:off x="5065713" y="3821113"/>
            <a:ext cx="1389062" cy="1401762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4" name="Oval 16"/>
          <p:cNvSpPr>
            <a:spLocks noChangeArrowheads="1"/>
          </p:cNvSpPr>
          <p:nvPr/>
        </p:nvSpPr>
        <p:spPr bwMode="auto">
          <a:xfrm>
            <a:off x="5095875" y="3803650"/>
            <a:ext cx="1389063" cy="1401763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5" name="Oval 17"/>
          <p:cNvSpPr>
            <a:spLocks noChangeArrowheads="1"/>
          </p:cNvSpPr>
          <p:nvPr/>
        </p:nvSpPr>
        <p:spPr bwMode="auto">
          <a:xfrm>
            <a:off x="5078413" y="3797300"/>
            <a:ext cx="1389062" cy="1401763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6" name="Oval 18"/>
          <p:cNvSpPr>
            <a:spLocks noChangeArrowheads="1"/>
          </p:cNvSpPr>
          <p:nvPr/>
        </p:nvSpPr>
        <p:spPr bwMode="auto">
          <a:xfrm>
            <a:off x="6010275" y="3719513"/>
            <a:ext cx="146050" cy="133350"/>
          </a:xfrm>
          <a:prstGeom prst="ellipse">
            <a:avLst/>
          </a:prstGeom>
          <a:solidFill>
            <a:srgbClr val="92D050">
              <a:alpha val="6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7" name="Line 19"/>
          <p:cNvSpPr>
            <a:spLocks noChangeShapeType="1"/>
          </p:cNvSpPr>
          <p:nvPr/>
        </p:nvSpPr>
        <p:spPr bwMode="auto">
          <a:xfrm>
            <a:off x="5730875" y="2914650"/>
            <a:ext cx="268288" cy="657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28948" name="Text Box 20"/>
          <p:cNvSpPr txBox="1">
            <a:spLocks noChangeArrowheads="1"/>
          </p:cNvSpPr>
          <p:nvPr/>
        </p:nvSpPr>
        <p:spPr bwMode="auto">
          <a:xfrm>
            <a:off x="5126038" y="2378075"/>
            <a:ext cx="17907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Bidirectional Diode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223.43.2</a:t>
            </a:r>
          </a:p>
        </p:txBody>
      </p:sp>
      <p:sp>
        <p:nvSpPr>
          <p:cNvPr id="242688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3590925" cy="4114800"/>
          </a:xfrm>
        </p:spPr>
        <p:txBody>
          <a:bodyPr>
            <a:normAutofit fontScale="70000" lnSpcReduction="20000"/>
          </a:bodyPr>
          <a:lstStyle/>
          <a:p>
            <a:pPr marL="381000" indent="-381000">
              <a:buFont typeface="Monotype Sorts" pitchFamily="2" charset="2"/>
              <a:buNone/>
            </a:pPr>
            <a:r>
              <a:rPr lang="en-US"/>
              <a:t>An aluminum plate is swung as a pendulum. The pendulum seems to brake if we include a magnetic field as shown. This is because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plate is attracted to the magnet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bar holding the plate is attracted to the magnet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There must be a current in the plate</a:t>
            </a:r>
          </a:p>
          <a:p>
            <a:pPr marL="381000" indent="-381000">
              <a:buFont typeface="Monotype Sorts" pitchFamily="2" charset="2"/>
              <a:buNone/>
            </a:pPr>
            <a:r>
              <a:rPr lang="en-US"/>
              <a:t>  </a:t>
            </a:r>
          </a:p>
        </p:txBody>
      </p:sp>
      <p:sp>
        <p:nvSpPr>
          <p:cNvPr id="2426884" name="Rectangle 4"/>
          <p:cNvSpPr>
            <a:spLocks noChangeArrowheads="1"/>
          </p:cNvSpPr>
          <p:nvPr/>
        </p:nvSpPr>
        <p:spPr bwMode="auto">
          <a:xfrm rot="-3701955">
            <a:off x="5436394" y="2913856"/>
            <a:ext cx="2549525" cy="428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885" name="Rectangle 5"/>
          <p:cNvSpPr>
            <a:spLocks noChangeArrowheads="1"/>
          </p:cNvSpPr>
          <p:nvPr/>
        </p:nvSpPr>
        <p:spPr bwMode="auto">
          <a:xfrm>
            <a:off x="6003925" y="1590675"/>
            <a:ext cx="2549525" cy="2444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886" name="Oval 6"/>
          <p:cNvSpPr>
            <a:spLocks noChangeArrowheads="1"/>
          </p:cNvSpPr>
          <p:nvPr/>
        </p:nvSpPr>
        <p:spPr bwMode="auto">
          <a:xfrm>
            <a:off x="7229475" y="1768475"/>
            <a:ext cx="134938" cy="146050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887" name="Oval 7"/>
          <p:cNvSpPr>
            <a:spLocks noChangeArrowheads="1"/>
          </p:cNvSpPr>
          <p:nvPr/>
        </p:nvSpPr>
        <p:spPr bwMode="auto">
          <a:xfrm>
            <a:off x="5268913" y="3632200"/>
            <a:ext cx="1401762" cy="1414463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889" name="Rectangle 9"/>
          <p:cNvSpPr>
            <a:spLocks noChangeArrowheads="1"/>
          </p:cNvSpPr>
          <p:nvPr/>
        </p:nvSpPr>
        <p:spPr bwMode="auto">
          <a:xfrm>
            <a:off x="6511925" y="4565650"/>
            <a:ext cx="1184275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70" tIns="40628" rIns="101570" bIns="40628">
            <a:spAutoFit/>
          </a:bodyPr>
          <a:lstStyle/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</a:t>
            </a:r>
          </a:p>
        </p:txBody>
      </p:sp>
      <p:sp>
        <p:nvSpPr>
          <p:cNvPr id="2426895" name="Text Box 15"/>
          <p:cNvSpPr txBox="1">
            <a:spLocks noChangeArrowheads="1"/>
          </p:cNvSpPr>
          <p:nvPr/>
        </p:nvSpPr>
        <p:spPr bwMode="auto">
          <a:xfrm>
            <a:off x="7673975" y="5511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579" name="Oval 3"/>
          <p:cNvSpPr>
            <a:spLocks noChangeArrowheads="1"/>
          </p:cNvSpPr>
          <p:nvPr/>
        </p:nvSpPr>
        <p:spPr bwMode="auto">
          <a:xfrm>
            <a:off x="4248150" y="1968500"/>
            <a:ext cx="3673475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16580" name="Rectangle 4"/>
          <p:cNvSpPr>
            <a:spLocks noChangeArrowheads="1"/>
          </p:cNvSpPr>
          <p:nvPr/>
        </p:nvSpPr>
        <p:spPr bwMode="auto">
          <a:xfrm>
            <a:off x="4605338" y="762000"/>
            <a:ext cx="3819525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tilt the loop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change the loop area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use thicker wires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 only (1) and (2)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5)   all of the above</a:t>
            </a:r>
          </a:p>
        </p:txBody>
      </p:sp>
      <p:pic>
        <p:nvPicPr>
          <p:cNvPr id="1816581" name="Picture 5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6470650" y="3267075"/>
            <a:ext cx="2417763" cy="3590925"/>
          </a:xfrm>
          <a:prstGeom prst="rect">
            <a:avLst/>
          </a:prstGeom>
          <a:noFill/>
        </p:spPr>
      </p:pic>
      <p:sp>
        <p:nvSpPr>
          <p:cNvPr id="1816582" name="AutoShape 6"/>
          <p:cNvSpPr>
            <a:spLocks noChangeArrowheads="1"/>
          </p:cNvSpPr>
          <p:nvPr/>
        </p:nvSpPr>
        <p:spPr bwMode="auto">
          <a:xfrm>
            <a:off x="695325" y="3598863"/>
            <a:ext cx="4881563" cy="20177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16583" name="Rectangle 7"/>
          <p:cNvSpPr>
            <a:spLocks noChangeArrowheads="1"/>
          </p:cNvSpPr>
          <p:nvPr/>
        </p:nvSpPr>
        <p:spPr bwMode="auto">
          <a:xfrm>
            <a:off x="609600" y="3660775"/>
            <a:ext cx="4870450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Since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F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A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cos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,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changing the area </a:t>
            </a:r>
            <a:r>
              <a:rPr lang="en-US" sz="2000" b="1">
                <a:solidFill>
                  <a:srgbClr val="000000"/>
                </a:solidFill>
              </a:rPr>
              <a:t>or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tilting the loop</a:t>
            </a:r>
            <a:r>
              <a:rPr lang="en-US" sz="2000" b="1">
                <a:solidFill>
                  <a:schemeClr val="bg2"/>
                </a:solidFill>
              </a:rPr>
              <a:t> (which varies the projected area) would change the magnetic flux through the loop.</a:t>
            </a:r>
            <a:r>
              <a:rPr lang="en-US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816584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6585" name="Rectangle 9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6579" grpId="0" animBg="1"/>
      <p:bldP spid="1816582" grpId="0" animBg="1" autoUpdateAnimBg="0"/>
      <p:bldP spid="181658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223.43.3</a:t>
            </a:r>
          </a:p>
        </p:txBody>
      </p:sp>
      <p:sp>
        <p:nvSpPr>
          <p:cNvPr id="242790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3590925" cy="4114800"/>
          </a:xfrm>
        </p:spPr>
        <p:txBody>
          <a:bodyPr>
            <a:normAutofit fontScale="70000" lnSpcReduction="20000"/>
          </a:bodyPr>
          <a:lstStyle/>
          <a:p>
            <a:pPr marL="381000" indent="-381000">
              <a:buFont typeface="Monotype Sorts" pitchFamily="2" charset="2"/>
              <a:buNone/>
            </a:pPr>
            <a:r>
              <a:rPr lang="en-US"/>
              <a:t>An aluminum plate is swung as a pendulum. This time we have cut grooves in the plate as shown. What will happen when we release the pendulum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plate swings normally with no braking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braking effect increases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plate speeds up as it passes through the field</a:t>
            </a:r>
          </a:p>
          <a:p>
            <a:pPr marL="381000" indent="-381000">
              <a:buFont typeface="Monotype Sorts" pitchFamily="2" charset="2"/>
              <a:buNone/>
            </a:pPr>
            <a:r>
              <a:rPr lang="en-US"/>
              <a:t>  </a:t>
            </a:r>
          </a:p>
        </p:txBody>
      </p:sp>
      <p:sp>
        <p:nvSpPr>
          <p:cNvPr id="2427908" name="Rectangle 4"/>
          <p:cNvSpPr>
            <a:spLocks noChangeArrowheads="1"/>
          </p:cNvSpPr>
          <p:nvPr/>
        </p:nvSpPr>
        <p:spPr bwMode="auto">
          <a:xfrm rot="-3701955">
            <a:off x="5436394" y="2913856"/>
            <a:ext cx="2549525" cy="428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09" name="Rectangle 5"/>
          <p:cNvSpPr>
            <a:spLocks noChangeArrowheads="1"/>
          </p:cNvSpPr>
          <p:nvPr/>
        </p:nvSpPr>
        <p:spPr bwMode="auto">
          <a:xfrm>
            <a:off x="6003925" y="1590675"/>
            <a:ext cx="2549525" cy="2444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0" name="Oval 6"/>
          <p:cNvSpPr>
            <a:spLocks noChangeArrowheads="1"/>
          </p:cNvSpPr>
          <p:nvPr/>
        </p:nvSpPr>
        <p:spPr bwMode="auto">
          <a:xfrm>
            <a:off x="7229475" y="1768475"/>
            <a:ext cx="134938" cy="146050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1" name="Oval 7"/>
          <p:cNvSpPr>
            <a:spLocks noChangeArrowheads="1"/>
          </p:cNvSpPr>
          <p:nvPr/>
        </p:nvSpPr>
        <p:spPr bwMode="auto">
          <a:xfrm>
            <a:off x="5268913" y="3632200"/>
            <a:ext cx="1401762" cy="1414463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2" name="Rectangle 8"/>
          <p:cNvSpPr>
            <a:spLocks noChangeArrowheads="1"/>
          </p:cNvSpPr>
          <p:nvPr/>
        </p:nvSpPr>
        <p:spPr bwMode="auto">
          <a:xfrm>
            <a:off x="6511925" y="4565650"/>
            <a:ext cx="1184275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70" tIns="40628" rIns="101570" bIns="40628">
            <a:spAutoFit/>
          </a:bodyPr>
          <a:lstStyle/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</a:t>
            </a:r>
          </a:p>
        </p:txBody>
      </p:sp>
      <p:sp>
        <p:nvSpPr>
          <p:cNvPr id="2427913" name="Text Box 9"/>
          <p:cNvSpPr txBox="1">
            <a:spLocks noChangeArrowheads="1"/>
          </p:cNvSpPr>
          <p:nvPr/>
        </p:nvSpPr>
        <p:spPr bwMode="auto">
          <a:xfrm>
            <a:off x="7673975" y="5511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427914" name="Rectangle 10"/>
          <p:cNvSpPr>
            <a:spLocks noChangeArrowheads="1"/>
          </p:cNvSpPr>
          <p:nvPr/>
        </p:nvSpPr>
        <p:spPr bwMode="auto">
          <a:xfrm rot="-3750771">
            <a:off x="5299869" y="4487069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5" name="Rectangle 11"/>
          <p:cNvSpPr>
            <a:spLocks noChangeArrowheads="1"/>
          </p:cNvSpPr>
          <p:nvPr/>
        </p:nvSpPr>
        <p:spPr bwMode="auto">
          <a:xfrm rot="-3750771">
            <a:off x="5515769" y="4590256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6" name="Rectangle 12"/>
          <p:cNvSpPr>
            <a:spLocks noChangeArrowheads="1"/>
          </p:cNvSpPr>
          <p:nvPr/>
        </p:nvSpPr>
        <p:spPr bwMode="auto">
          <a:xfrm rot="-3750771">
            <a:off x="5703094" y="4717256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7" name="Rectangle 13"/>
          <p:cNvSpPr>
            <a:spLocks noChangeArrowheads="1"/>
          </p:cNvSpPr>
          <p:nvPr/>
        </p:nvSpPr>
        <p:spPr bwMode="auto">
          <a:xfrm rot="-3750771">
            <a:off x="5093494" y="4366419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8" name="Rectangle 14"/>
          <p:cNvSpPr>
            <a:spLocks noChangeArrowheads="1"/>
          </p:cNvSpPr>
          <p:nvPr/>
        </p:nvSpPr>
        <p:spPr bwMode="auto">
          <a:xfrm rot="-3750771">
            <a:off x="4902994" y="4264819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For a square loop, what might be a good form for </a:t>
            </a:r>
            <a:r>
              <a:rPr lang="en-US" dirty="0" err="1"/>
              <a:t>dA</a:t>
            </a:r>
            <a:r>
              <a:rPr lang="en-US" dirty="0"/>
              <a:t>?</a:t>
            </a:r>
          </a:p>
          <a:p>
            <a:pPr marL="514350" indent="-514350">
              <a:buAutoNum type="alphaLcParenR"/>
            </a:pPr>
            <a:r>
              <a:rPr lang="en-US" dirty="0" err="1"/>
              <a:t>dxdy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dxd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dyd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rd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rdrd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4508" y="1752600"/>
            <a:ext cx="2736531" cy="21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For a circular loop, what might be a good form for </a:t>
            </a:r>
            <a:r>
              <a:rPr lang="en-US" dirty="0" err="1"/>
              <a:t>dA</a:t>
            </a:r>
            <a:r>
              <a:rPr lang="en-US" dirty="0"/>
              <a:t>?</a:t>
            </a:r>
          </a:p>
          <a:p>
            <a:pPr marL="514350" indent="-514350">
              <a:buAutoNum type="alphaLcParenR"/>
            </a:pPr>
            <a:r>
              <a:rPr lang="en-US" dirty="0" err="1"/>
              <a:t>dxdy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dxd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dyd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rd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rdrd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7389" y="1645920"/>
            <a:ext cx="2766546" cy="233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7875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226183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410587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490338" y="591943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7875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226183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410587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64858" y="591943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63240" y="777240"/>
            <a:ext cx="838200" cy="51968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4099560" y="3230880"/>
            <a:ext cx="1082040" cy="350520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983480" y="26670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51320" y="27432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240280" y="792480"/>
            <a:ext cx="15240" cy="51663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91640" y="7772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28800" y="59588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11680" y="3078480"/>
            <a:ext cx="3738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urb10"/>
              </a:rPr>
              <a:t>`</a:t>
            </a:r>
            <a:endParaRPr lang="en-US" sz="3600" dirty="0"/>
          </a:p>
        </p:txBody>
      </p:sp>
      <p:grpSp>
        <p:nvGrpSpPr>
          <p:cNvPr id="58" name="Group 76"/>
          <p:cNvGrpSpPr/>
          <p:nvPr/>
        </p:nvGrpSpPr>
        <p:grpSpPr>
          <a:xfrm>
            <a:off x="3124200" y="861060"/>
            <a:ext cx="259080" cy="266700"/>
            <a:chOff x="0" y="1531620"/>
            <a:chExt cx="548640" cy="548640"/>
          </a:xfrm>
        </p:grpSpPr>
        <p:sp>
          <p:nvSpPr>
            <p:cNvPr id="75" name="Rectangle 74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77"/>
          <p:cNvGrpSpPr/>
          <p:nvPr/>
        </p:nvGrpSpPr>
        <p:grpSpPr>
          <a:xfrm>
            <a:off x="3550920" y="876300"/>
            <a:ext cx="259080" cy="266700"/>
            <a:chOff x="0" y="1531620"/>
            <a:chExt cx="548640" cy="548640"/>
          </a:xfrm>
        </p:grpSpPr>
        <p:sp>
          <p:nvSpPr>
            <p:cNvPr id="79" name="Rectangle 78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15468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52044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86"/>
          <p:cNvGrpSpPr/>
          <p:nvPr/>
        </p:nvGrpSpPr>
        <p:grpSpPr>
          <a:xfrm>
            <a:off x="3230880" y="1722120"/>
            <a:ext cx="487680" cy="502920"/>
            <a:chOff x="3230880" y="1722120"/>
            <a:chExt cx="487680" cy="502920"/>
          </a:xfrm>
        </p:grpSpPr>
        <p:sp>
          <p:nvSpPr>
            <p:cNvPr id="86" name="Oval 85"/>
            <p:cNvSpPr/>
            <p:nvPr/>
          </p:nvSpPr>
          <p:spPr>
            <a:xfrm>
              <a:off x="3230880" y="1722120"/>
              <a:ext cx="48768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37560" y="1943841"/>
              <a:ext cx="259080" cy="518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55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7875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226183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410587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490338" y="591943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7875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226183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410587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64858" y="591943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63240" y="777240"/>
            <a:ext cx="838200" cy="51968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4099560" y="3230880"/>
            <a:ext cx="1082040" cy="350520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983480" y="26670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51320" y="27432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240280" y="792480"/>
            <a:ext cx="15240" cy="51663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91640" y="7772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28800" y="59588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11680" y="3078480"/>
            <a:ext cx="3738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urb10"/>
              </a:rPr>
              <a:t>`</a:t>
            </a:r>
            <a:endParaRPr lang="en-US" sz="3600" dirty="0"/>
          </a:p>
        </p:txBody>
      </p:sp>
      <p:grpSp>
        <p:nvGrpSpPr>
          <p:cNvPr id="58" name="Group 76"/>
          <p:cNvGrpSpPr/>
          <p:nvPr/>
        </p:nvGrpSpPr>
        <p:grpSpPr>
          <a:xfrm>
            <a:off x="3124200" y="861060"/>
            <a:ext cx="259080" cy="266700"/>
            <a:chOff x="0" y="1531620"/>
            <a:chExt cx="548640" cy="548640"/>
          </a:xfrm>
        </p:grpSpPr>
        <p:sp>
          <p:nvSpPr>
            <p:cNvPr id="75" name="Rectangle 74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77"/>
          <p:cNvGrpSpPr/>
          <p:nvPr/>
        </p:nvGrpSpPr>
        <p:grpSpPr>
          <a:xfrm>
            <a:off x="3550920" y="876300"/>
            <a:ext cx="259080" cy="266700"/>
            <a:chOff x="0" y="1531620"/>
            <a:chExt cx="548640" cy="548640"/>
          </a:xfrm>
        </p:grpSpPr>
        <p:sp>
          <p:nvSpPr>
            <p:cNvPr id="79" name="Rectangle 78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15468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52044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86"/>
          <p:cNvGrpSpPr/>
          <p:nvPr/>
        </p:nvGrpSpPr>
        <p:grpSpPr>
          <a:xfrm>
            <a:off x="3230880" y="1722120"/>
            <a:ext cx="487680" cy="502920"/>
            <a:chOff x="3230880" y="1722120"/>
            <a:chExt cx="487680" cy="502920"/>
          </a:xfrm>
        </p:grpSpPr>
        <p:sp>
          <p:nvSpPr>
            <p:cNvPr id="86" name="Oval 85"/>
            <p:cNvSpPr/>
            <p:nvPr/>
          </p:nvSpPr>
          <p:spPr>
            <a:xfrm>
              <a:off x="3230880" y="1722120"/>
              <a:ext cx="48768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37560" y="1943841"/>
              <a:ext cx="259080" cy="518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ight Arrow 87"/>
          <p:cNvSpPr/>
          <p:nvPr/>
        </p:nvSpPr>
        <p:spPr>
          <a:xfrm rot="5400000" flipV="1">
            <a:off x="2636520" y="3048000"/>
            <a:ext cx="1661160" cy="228600"/>
          </a:xfrm>
          <a:prstGeom prst="rightArrow">
            <a:avLst>
              <a:gd name="adj1" fmla="val 50000"/>
              <a:gd name="adj2" fmla="val 7187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520440" y="283464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777240" y="1493521"/>
            <a:ext cx="3683794" cy="3322319"/>
            <a:chOff x="1066800" y="1493521"/>
            <a:chExt cx="3683794" cy="3322319"/>
          </a:xfrm>
        </p:grpSpPr>
        <p:sp>
          <p:nvSpPr>
            <p:cNvPr id="91" name="Rectangle 90"/>
            <p:cNvSpPr/>
            <p:nvPr/>
          </p:nvSpPr>
          <p:spPr>
            <a:xfrm>
              <a:off x="1066800" y="2071922"/>
              <a:ext cx="3672840" cy="244688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76149" y="2184238"/>
              <a:ext cx="3574445" cy="2222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6" name="Group 5"/>
            <p:cNvGrpSpPr/>
            <p:nvPr/>
          </p:nvGrpSpPr>
          <p:grpSpPr>
            <a:xfrm rot="2700000">
              <a:off x="1158458" y="1760299"/>
              <a:ext cx="204979" cy="177992"/>
              <a:chOff x="883920" y="396240"/>
              <a:chExt cx="929640" cy="92964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2700000">
              <a:off x="1158458" y="2698939"/>
              <a:ext cx="204979" cy="177992"/>
              <a:chOff x="883920" y="396240"/>
              <a:chExt cx="929640" cy="92964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2700000">
              <a:off x="1152026" y="3669670"/>
              <a:ext cx="204979" cy="177992"/>
              <a:chOff x="883920" y="396240"/>
              <a:chExt cx="929640" cy="92964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2700000">
              <a:off x="1152026" y="4624355"/>
              <a:ext cx="204979" cy="177992"/>
              <a:chOff x="883920" y="396240"/>
              <a:chExt cx="929640" cy="9296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2700000">
              <a:off x="1911036" y="1760299"/>
              <a:ext cx="204979" cy="177992"/>
              <a:chOff x="883920" y="396240"/>
              <a:chExt cx="929640" cy="92964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2700000">
              <a:off x="1911036" y="2698939"/>
              <a:ext cx="204979" cy="177992"/>
              <a:chOff x="883920" y="396240"/>
              <a:chExt cx="929640" cy="9296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2700000">
              <a:off x="1904604" y="3669670"/>
              <a:ext cx="204979" cy="177992"/>
              <a:chOff x="883920" y="396240"/>
              <a:chExt cx="929640" cy="9296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2700000">
              <a:off x="1904604" y="4624355"/>
              <a:ext cx="204979" cy="177992"/>
              <a:chOff x="883920" y="396240"/>
              <a:chExt cx="929640" cy="92964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2700000">
              <a:off x="2702208" y="1760299"/>
              <a:ext cx="204979" cy="177992"/>
              <a:chOff x="883920" y="396240"/>
              <a:chExt cx="929640" cy="92964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2700000">
              <a:off x="2702208" y="2698939"/>
              <a:ext cx="204979" cy="177992"/>
              <a:chOff x="883920" y="396240"/>
              <a:chExt cx="929640" cy="92964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2700000">
              <a:off x="2695776" y="3669670"/>
              <a:ext cx="204979" cy="177992"/>
              <a:chOff x="883920" y="396240"/>
              <a:chExt cx="929640" cy="92964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2700000">
              <a:off x="2695776" y="4624355"/>
              <a:ext cx="204979" cy="177992"/>
              <a:chOff x="883920" y="396240"/>
              <a:chExt cx="929640" cy="92964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rot="2700000">
              <a:off x="3467652" y="1760299"/>
              <a:ext cx="204979" cy="177992"/>
              <a:chOff x="883920" y="396240"/>
              <a:chExt cx="929640" cy="92964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2700000">
              <a:off x="3467651" y="2698939"/>
              <a:ext cx="204979" cy="177992"/>
              <a:chOff x="883920" y="396240"/>
              <a:chExt cx="929640" cy="9296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700000">
              <a:off x="3461219" y="3669670"/>
              <a:ext cx="204979" cy="177992"/>
              <a:chOff x="883920" y="396240"/>
              <a:chExt cx="929640" cy="9296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2700000">
              <a:off x="3461219" y="4624355"/>
              <a:ext cx="204979" cy="177992"/>
              <a:chOff x="883920" y="396240"/>
              <a:chExt cx="929640" cy="929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2700000">
              <a:off x="4226662" y="1760299"/>
              <a:ext cx="204979" cy="177992"/>
              <a:chOff x="883920" y="396240"/>
              <a:chExt cx="929640" cy="92964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4226662" y="2698939"/>
              <a:ext cx="204979" cy="177992"/>
              <a:chOff x="883920" y="396240"/>
              <a:chExt cx="929640" cy="929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2700000">
              <a:off x="4220230" y="3669670"/>
              <a:ext cx="204979" cy="177992"/>
              <a:chOff x="883920" y="396240"/>
              <a:chExt cx="929640" cy="92964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2700000">
              <a:off x="4220230" y="4624355"/>
              <a:ext cx="204979" cy="177992"/>
              <a:chOff x="883920" y="396240"/>
              <a:chExt cx="929640" cy="92964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2166722" y="1895426"/>
              <a:ext cx="353776" cy="2735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5" name="Right Arrow 64"/>
            <p:cNvSpPr/>
            <p:nvPr/>
          </p:nvSpPr>
          <p:spPr>
            <a:xfrm>
              <a:off x="2546228" y="3050676"/>
              <a:ext cx="456693" cy="184519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12868" y="276988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62378" y="149352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80108" y="3692481"/>
              <a:ext cx="481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r>
                <a:rPr lang="en-US" sz="1600" i="1" baseline="-25000" dirty="0" err="1">
                  <a:solidFill>
                    <a:schemeClr val="accent2">
                      <a:lumMod val="75000"/>
                    </a:schemeClr>
                  </a:solidFill>
                </a:rPr>
                <a:t>pull</a:t>
              </a:r>
              <a:endParaRPr lang="en-US" sz="1600" i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4" name="Right Arrow 93"/>
            <p:cNvSpPr/>
            <p:nvPr/>
          </p:nvSpPr>
          <p:spPr>
            <a:xfrm rot="10800000" flipV="1">
              <a:off x="1465602" y="3443781"/>
              <a:ext cx="701120" cy="208587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5" name="Right Arrow 94"/>
            <p:cNvSpPr/>
            <p:nvPr/>
          </p:nvSpPr>
          <p:spPr>
            <a:xfrm rot="10800000" flipH="1" flipV="1">
              <a:off x="2526931" y="3467849"/>
              <a:ext cx="701120" cy="208587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408699" y="3067526"/>
              <a:ext cx="730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r>
                <a:rPr lang="en-US" sz="1600" i="1" baseline="-25000" dirty="0" err="1">
                  <a:solidFill>
                    <a:schemeClr val="accent2">
                      <a:lumMod val="75000"/>
                    </a:schemeClr>
                  </a:solidFill>
                </a:rPr>
                <a:t>resistive</a:t>
              </a:r>
              <a:endParaRPr lang="en-US" sz="1600" i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Right Arrow 97"/>
          <p:cNvSpPr/>
          <p:nvPr/>
        </p:nvSpPr>
        <p:spPr>
          <a:xfrm rot="10800000" flipH="1">
            <a:off x="980547" y="4549878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9" name="TextBox 98"/>
          <p:cNvSpPr txBox="1"/>
          <p:nvPr/>
        </p:nvSpPr>
        <p:spPr>
          <a:xfrm>
            <a:off x="1197769" y="466486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242560" y="2069306"/>
            <a:ext cx="2362200" cy="3117295"/>
            <a:chOff x="5684520" y="2069306"/>
            <a:chExt cx="2362200" cy="3117295"/>
          </a:xfrm>
        </p:grpSpPr>
        <p:sp>
          <p:nvSpPr>
            <p:cNvPr id="100" name="Rectangle 99"/>
            <p:cNvSpPr/>
            <p:nvPr/>
          </p:nvSpPr>
          <p:spPr>
            <a:xfrm>
              <a:off x="7376160" y="3139441"/>
              <a:ext cx="67056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513320" y="3246121"/>
              <a:ext cx="396240" cy="914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 rot="5400000">
              <a:off x="5333999" y="3124204"/>
              <a:ext cx="1143001" cy="441960"/>
              <a:chOff x="5466397" y="1269682"/>
              <a:chExt cx="4186712" cy="620078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6503670" y="1274445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/>
              <p:cNvGrpSpPr/>
              <p:nvPr/>
            </p:nvGrpSpPr>
            <p:grpSpPr>
              <a:xfrm>
                <a:off x="5466397" y="1280160"/>
                <a:ext cx="1046797" cy="609600"/>
                <a:chOff x="5466397" y="1280160"/>
                <a:chExt cx="1046797" cy="609600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466397" y="1569720"/>
                  <a:ext cx="350520" cy="3200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5812154" y="1280160"/>
                  <a:ext cx="70104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Connector 112"/>
              <p:cNvCxnSpPr/>
              <p:nvPr/>
            </p:nvCxnSpPr>
            <p:spPr>
              <a:xfrm flipH="1">
                <a:off x="7199946" y="1274445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905749" y="1269682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>
              <a:xfrm flipH="1" flipV="1">
                <a:off x="8606312" y="1275398"/>
                <a:ext cx="1046797" cy="609600"/>
                <a:chOff x="5466397" y="1280160"/>
                <a:chExt cx="1046797" cy="60960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466397" y="1569720"/>
                  <a:ext cx="350520" cy="3200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5812154" y="1280160"/>
                  <a:ext cx="70104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5" name="Elbow Connector 124"/>
            <p:cNvCxnSpPr>
              <a:endCxn id="100" idx="0"/>
            </p:cNvCxnSpPr>
            <p:nvPr/>
          </p:nvCxnSpPr>
          <p:spPr>
            <a:xfrm>
              <a:off x="5905024" y="2071688"/>
              <a:ext cx="1806416" cy="106775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5901690" y="2069306"/>
              <a:ext cx="953" cy="714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 flipV="1">
              <a:off x="5886450" y="3337560"/>
              <a:ext cx="1824990" cy="1295401"/>
              <a:chOff x="6038850" y="2221706"/>
              <a:chExt cx="1824990" cy="1295401"/>
            </a:xfrm>
          </p:grpSpPr>
          <p:cxnSp>
            <p:nvCxnSpPr>
              <p:cNvPr id="135" name="Elbow Connector 124"/>
              <p:cNvCxnSpPr>
                <a:endCxn id="101" idx="2"/>
              </p:cNvCxnSpPr>
              <p:nvPr/>
            </p:nvCxnSpPr>
            <p:spPr>
              <a:xfrm>
                <a:off x="6057424" y="2224087"/>
                <a:ext cx="1806416" cy="1293020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6038850" y="2221706"/>
                <a:ext cx="953" cy="714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ight Arrow 138"/>
            <p:cNvSpPr/>
            <p:nvPr/>
          </p:nvSpPr>
          <p:spPr>
            <a:xfrm rot="10800000" flipH="1">
              <a:off x="6497427" y="4702278"/>
              <a:ext cx="701120" cy="191190"/>
            </a:xfrm>
            <a:prstGeom prst="rightArrow">
              <a:avLst>
                <a:gd name="adj1" fmla="val 24910"/>
                <a:gd name="adj2" fmla="val 7880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714649" y="481726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620000" y="2956560"/>
            <a:ext cx="149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eusm7"/>
              </a:rPr>
              <a:t>E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2800" i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2800" i="1" dirty="0" err="1">
                <a:latin typeface="eurb10"/>
              </a:rPr>
              <a:t>`</a:t>
            </a:r>
            <a:r>
              <a:rPr lang="en-US" sz="2800" i="1" dirty="0" err="1">
                <a:latin typeface="Arial" pitchFamily="34" charset="0"/>
                <a:cs typeface="Arial" pitchFamily="34" charset="0"/>
              </a:rPr>
              <a:t>v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83205" y="1661478"/>
            <a:ext cx="3970338" cy="3873500"/>
            <a:chOff x="2976" y="1133"/>
            <a:chExt cx="2501" cy="2440"/>
          </a:xfrm>
        </p:grpSpPr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2976" y="3120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3024" y="2976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3351" y="2814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3024" y="2592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3360" y="2544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3072" y="2352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4" y="2304"/>
              <a:ext cx="1584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024" y="2112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3504" y="2016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3744" y="2208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360" y="1824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3648" y="1776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3648" y="1632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3486" y="1530"/>
              <a:ext cx="1071" cy="2043"/>
            </a:xfrm>
            <a:custGeom>
              <a:avLst/>
              <a:gdLst/>
              <a:ahLst/>
              <a:cxnLst>
                <a:cxn ang="0">
                  <a:pos x="0" y="2043"/>
                </a:cxn>
                <a:cxn ang="0">
                  <a:pos x="3" y="615"/>
                </a:cxn>
                <a:cxn ang="0">
                  <a:pos x="1071" y="0"/>
                </a:cxn>
                <a:cxn ang="0">
                  <a:pos x="1071" y="1347"/>
                </a:cxn>
                <a:cxn ang="0">
                  <a:pos x="0" y="2043"/>
                </a:cxn>
              </a:cxnLst>
              <a:rect l="0" t="0" r="r" b="b"/>
              <a:pathLst>
                <a:path w="1071" h="2043">
                  <a:moveTo>
                    <a:pt x="0" y="2043"/>
                  </a:moveTo>
                  <a:lnTo>
                    <a:pt x="3" y="615"/>
                  </a:lnTo>
                  <a:lnTo>
                    <a:pt x="1071" y="0"/>
                  </a:lnTo>
                  <a:lnTo>
                    <a:pt x="1071" y="1347"/>
                  </a:lnTo>
                  <a:lnTo>
                    <a:pt x="0" y="2043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>
              <a:off x="5276" y="2586"/>
              <a:ext cx="201" cy="212"/>
              <a:chOff x="5135" y="2868"/>
              <a:chExt cx="201" cy="212"/>
            </a:xfrm>
          </p:grpSpPr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auto">
              <a:xfrm>
                <a:off x="5135" y="286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>
                <a:off x="5196" y="2898"/>
                <a:ext cx="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4022" y="1133"/>
              <a:ext cx="6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Area = A</a:t>
              </a:r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3642" y="3306"/>
              <a:ext cx="726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3693" y="3162"/>
              <a:ext cx="723" cy="19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3123" y="2880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3735" y="3051"/>
              <a:ext cx="783" cy="2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3822" y="2943"/>
              <a:ext cx="921" cy="25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3741" y="2793"/>
              <a:ext cx="678" cy="1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4035" y="2730"/>
              <a:ext cx="720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3771" y="2547"/>
              <a:ext cx="699" cy="1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4098" y="2532"/>
              <a:ext cx="750" cy="2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3717" y="2298"/>
              <a:ext cx="750" cy="19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>
              <a:off x="4299" y="2358"/>
              <a:ext cx="885" cy="2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4251" y="2214"/>
              <a:ext cx="699" cy="18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4062" y="2013"/>
              <a:ext cx="741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>
              <a:off x="4443" y="1989"/>
              <a:ext cx="648" cy="1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>
              <a:off x="4398" y="1833"/>
              <a:ext cx="693" cy="1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Freeform 44"/>
            <p:cNvSpPr>
              <a:spLocks/>
            </p:cNvSpPr>
            <p:nvPr/>
          </p:nvSpPr>
          <p:spPr bwMode="auto">
            <a:xfrm>
              <a:off x="4260" y="1377"/>
              <a:ext cx="105" cy="408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5" y="162"/>
                </a:cxn>
                <a:cxn ang="0">
                  <a:pos x="84" y="153"/>
                </a:cxn>
                <a:cxn ang="0">
                  <a:pos x="0" y="408"/>
                </a:cxn>
              </a:cxnLst>
              <a:rect l="0" t="0" r="r" b="b"/>
              <a:pathLst>
                <a:path w="105" h="408">
                  <a:moveTo>
                    <a:pt x="105" y="0"/>
                  </a:moveTo>
                  <a:cubicBezTo>
                    <a:pt x="61" y="68"/>
                    <a:pt x="18" y="137"/>
                    <a:pt x="15" y="162"/>
                  </a:cubicBezTo>
                  <a:cubicBezTo>
                    <a:pt x="12" y="187"/>
                    <a:pt x="86" y="112"/>
                    <a:pt x="84" y="153"/>
                  </a:cubicBezTo>
                  <a:cubicBezTo>
                    <a:pt x="82" y="194"/>
                    <a:pt x="41" y="301"/>
                    <a:pt x="0" y="4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3404</Words>
  <Application>Microsoft Office PowerPoint</Application>
  <PresentationFormat>On-screen Show (4:3)</PresentationFormat>
  <Paragraphs>470</Paragraphs>
  <Slides>52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Calibri</vt:lpstr>
      <vt:lpstr>Comic Sans MS</vt:lpstr>
      <vt:lpstr>eurb10</vt:lpstr>
      <vt:lpstr>eusm7</vt:lpstr>
      <vt:lpstr>Impact</vt:lpstr>
      <vt:lpstr>Monotype Sorts</vt:lpstr>
      <vt:lpstr>Symbol</vt:lpstr>
      <vt:lpstr>Tahoma</vt:lpstr>
      <vt:lpstr>Times New Roman</vt:lpstr>
      <vt:lpstr>Office Theme</vt:lpstr>
      <vt:lpstr>Equation</vt:lpstr>
      <vt:lpstr>Question 223.44.2</vt:lpstr>
      <vt:lpstr>Question 223.44.3</vt:lpstr>
      <vt:lpstr>Question 223.44.3</vt:lpstr>
      <vt:lpstr>Question 223.44.4</vt:lpstr>
      <vt:lpstr>Question 223.44.4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223.44.5</vt:lpstr>
      <vt:lpstr>Question 223.44.5</vt:lpstr>
      <vt:lpstr>Question 223.44.6</vt:lpstr>
      <vt:lpstr>Question 223.44.6</vt:lpstr>
      <vt:lpstr>Question 223.44.7</vt:lpstr>
      <vt:lpstr>Question 223.44.7</vt:lpstr>
      <vt:lpstr>Question 223.44.8</vt:lpstr>
      <vt:lpstr>Question 223.44.8</vt:lpstr>
      <vt:lpstr>Question 223.44.9</vt:lpstr>
      <vt:lpstr>Question 223.44.9</vt:lpstr>
      <vt:lpstr>Question 223.44.10</vt:lpstr>
      <vt:lpstr>Question 223.44.10</vt:lpstr>
      <vt:lpstr>Question 223.44.11</vt:lpstr>
      <vt:lpstr>Question 223.44.11</vt:lpstr>
      <vt:lpstr>Question 223.44.12</vt:lpstr>
      <vt:lpstr>Question 223.44.12</vt:lpstr>
      <vt:lpstr>Question 223.44.13</vt:lpstr>
      <vt:lpstr>Question 223.44.13</vt:lpstr>
      <vt:lpstr>Question 223.44.14</vt:lpstr>
      <vt:lpstr>Question 223.44.14</vt:lpstr>
      <vt:lpstr>Question 223.44.15</vt:lpstr>
      <vt:lpstr>Question 223.44.15</vt:lpstr>
      <vt:lpstr>Question 223.44.16</vt:lpstr>
      <vt:lpstr>Question 223.44.16</vt:lpstr>
      <vt:lpstr>Question 223.44.17</vt:lpstr>
      <vt:lpstr>Question 223.44.17</vt:lpstr>
      <vt:lpstr>Question 223.44.E1</vt:lpstr>
      <vt:lpstr>Question 223.44.E2</vt:lpstr>
      <vt:lpstr>Question 223.43.0.1</vt:lpstr>
      <vt:lpstr>Question 223.43.0.1</vt:lpstr>
      <vt:lpstr>Question 223.43.1</vt:lpstr>
      <vt:lpstr>Question 223.43.2</vt:lpstr>
      <vt:lpstr>Question 223.43.3</vt:lpstr>
      <vt:lpstr>Question 223.43.4</vt:lpstr>
      <vt:lpstr>Question 223.43.5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10</cp:revision>
  <dcterms:created xsi:type="dcterms:W3CDTF">2011-11-26T18:01:23Z</dcterms:created>
  <dcterms:modified xsi:type="dcterms:W3CDTF">2023-11-21T17:56:38Z</dcterms:modified>
</cp:coreProperties>
</file>