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1200" r:id="rId4"/>
    <p:sldId id="1347" r:id="rId5"/>
    <p:sldId id="1363" r:id="rId6"/>
    <p:sldId id="1201" r:id="rId7"/>
    <p:sldId id="1202" r:id="rId8"/>
    <p:sldId id="261" r:id="rId9"/>
    <p:sldId id="263" r:id="rId10"/>
    <p:sldId id="271" r:id="rId11"/>
    <p:sldId id="272" r:id="rId12"/>
    <p:sldId id="273" r:id="rId13"/>
    <p:sldId id="274" r:id="rId14"/>
    <p:sldId id="1203" r:id="rId15"/>
    <p:sldId id="1204" r:id="rId16"/>
    <p:sldId id="1206" r:id="rId17"/>
    <p:sldId id="275" r:id="rId18"/>
    <p:sldId id="1205" r:id="rId19"/>
    <p:sldId id="264" r:id="rId20"/>
    <p:sldId id="260" r:id="rId21"/>
    <p:sldId id="269" r:id="rId22"/>
    <p:sldId id="270" r:id="rId23"/>
    <p:sldId id="265" r:id="rId24"/>
    <p:sldId id="266" r:id="rId25"/>
    <p:sldId id="1348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E54D0-7540-40D1-B7AF-190AEBC0F0E5}" v="1" dt="2023-12-01T22:28:3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FDE54D0-7540-40D1-B7AF-190AEBC0F0E5}"/>
    <pc:docChg chg="addSld modSld sldOrd">
      <pc:chgData name="Lines, Todd" userId="afaf7c3a-e8aa-4568-882a-02ad8f9e19b0" providerId="ADAL" clId="{7FDE54D0-7540-40D1-B7AF-190AEBC0F0E5}" dt="2023-12-04T22:07:58.726" v="12"/>
      <pc:docMkLst>
        <pc:docMk/>
      </pc:docMkLst>
      <pc:sldChg chg="ord">
        <pc:chgData name="Lines, Todd" userId="afaf7c3a-e8aa-4568-882a-02ad8f9e19b0" providerId="ADAL" clId="{7FDE54D0-7540-40D1-B7AF-190AEBC0F0E5}" dt="2023-12-04T22:07:58.726" v="12"/>
        <pc:sldMkLst>
          <pc:docMk/>
          <pc:sldMk cId="0" sldId="262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0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1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202"/>
        </pc:sldMkLst>
      </pc:sldChg>
      <pc:sldChg chg="add ord">
        <pc:chgData name="Lines, Todd" userId="afaf7c3a-e8aa-4568-882a-02ad8f9e19b0" providerId="ADAL" clId="{7FDE54D0-7540-40D1-B7AF-190AEBC0F0E5}" dt="2023-12-01T22:39:15.050" v="4"/>
        <pc:sldMkLst>
          <pc:docMk/>
          <pc:sldMk cId="0" sldId="1203"/>
        </pc:sldMkLst>
      </pc:sldChg>
      <pc:sldChg chg="add ord">
        <pc:chgData name="Lines, Todd" userId="afaf7c3a-e8aa-4568-882a-02ad8f9e19b0" providerId="ADAL" clId="{7FDE54D0-7540-40D1-B7AF-190AEBC0F0E5}" dt="2023-12-01T22:40:55.824" v="6"/>
        <pc:sldMkLst>
          <pc:docMk/>
          <pc:sldMk cId="0" sldId="1204"/>
        </pc:sldMkLst>
      </pc:sldChg>
      <pc:sldChg chg="add ord">
        <pc:chgData name="Lines, Todd" userId="afaf7c3a-e8aa-4568-882a-02ad8f9e19b0" providerId="ADAL" clId="{7FDE54D0-7540-40D1-B7AF-190AEBC0F0E5}" dt="2023-12-01T22:43:15.050" v="8"/>
        <pc:sldMkLst>
          <pc:docMk/>
          <pc:sldMk cId="0" sldId="1205"/>
        </pc:sldMkLst>
      </pc:sldChg>
      <pc:sldChg chg="add ord">
        <pc:chgData name="Lines, Todd" userId="afaf7c3a-e8aa-4568-882a-02ad8f9e19b0" providerId="ADAL" clId="{7FDE54D0-7540-40D1-B7AF-190AEBC0F0E5}" dt="2023-12-01T22:40:55.824" v="6"/>
        <pc:sldMkLst>
          <pc:docMk/>
          <pc:sldMk cId="0" sldId="1206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0" sldId="1347"/>
        </pc:sldMkLst>
      </pc:sldChg>
      <pc:sldChg chg="add ord">
        <pc:chgData name="Lines, Todd" userId="afaf7c3a-e8aa-4568-882a-02ad8f9e19b0" providerId="ADAL" clId="{7FDE54D0-7540-40D1-B7AF-190AEBC0F0E5}" dt="2023-12-01T22:52:23.372" v="10"/>
        <pc:sldMkLst>
          <pc:docMk/>
          <pc:sldMk cId="0" sldId="1348"/>
        </pc:sldMkLst>
      </pc:sldChg>
      <pc:sldChg chg="add ord">
        <pc:chgData name="Lines, Todd" userId="afaf7c3a-e8aa-4568-882a-02ad8f9e19b0" providerId="ADAL" clId="{7FDE54D0-7540-40D1-B7AF-190AEBC0F0E5}" dt="2023-12-01T22:29:25.483" v="2"/>
        <pc:sldMkLst>
          <pc:docMk/>
          <pc:sldMk cId="1448281487" sldId="13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E359-9639-405C-8C91-EB2B194AA000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831-E319-490F-8AAB-F4F5744F8F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6761" y="1463040"/>
            <a:ext cx="7543800" cy="3049932"/>
            <a:chOff x="802" y="2409"/>
            <a:chExt cx="3142" cy="1093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802" y="2409"/>
              <a:ext cx="3142" cy="1093"/>
              <a:chOff x="802" y="2409"/>
              <a:chExt cx="3142" cy="10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87" y="3355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2170" y="3030"/>
                <a:ext cx="1774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2800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1024" y="2587"/>
                <a:ext cx="0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 flipV="1">
                <a:off x="1028" y="3387"/>
                <a:ext cx="26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9" name="Text Box 11"/>
              <p:cNvSpPr txBox="1">
                <a:spLocks noChangeArrowheads="1"/>
              </p:cNvSpPr>
              <p:nvPr/>
            </p:nvSpPr>
            <p:spPr bwMode="auto">
              <a:xfrm>
                <a:off x="802" y="2482"/>
                <a:ext cx="144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y</a:t>
                </a:r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3691" y="3314"/>
                <a:ext cx="142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/>
                  <a:t>x</a:t>
                </a: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3072" y="2724"/>
                <a:ext cx="41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3182" y="2409"/>
                <a:ext cx="188" cy="1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  <a:r>
                  <a:rPr lang="en-US" sz="2800" baseline="-2500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3759" y="2701"/>
              <a:ext cx="74" cy="275"/>
              <a:chOff x="4491" y="2017"/>
              <a:chExt cx="422" cy="142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1101" y="3043"/>
              <a:ext cx="74" cy="275"/>
              <a:chOff x="4491" y="2017"/>
              <a:chExt cx="422" cy="1421"/>
            </a:xfrm>
          </p:grpSpPr>
          <p:sp>
            <p:nvSpPr>
              <p:cNvPr id="11" name="Oval 24"/>
              <p:cNvSpPr>
                <a:spLocks noChangeArrowheads="1"/>
              </p:cNvSpPr>
              <p:nvPr/>
            </p:nvSpPr>
            <p:spPr bwMode="auto">
              <a:xfrm>
                <a:off x="4675" y="2017"/>
                <a:ext cx="238" cy="27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4681" y="2277"/>
                <a:ext cx="201" cy="59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 rot="3194042">
                <a:off x="4624" y="2261"/>
                <a:ext cx="51" cy="318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 rot="-2837193">
                <a:off x="4615" y="2443"/>
                <a:ext cx="66" cy="28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 rot="-725482">
                <a:off x="4755" y="2780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 rot="1101632">
                <a:off x="4746" y="3071"/>
                <a:ext cx="94" cy="339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4695" y="3366"/>
                <a:ext cx="195" cy="72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354203" y="2230406"/>
            <a:ext cx="39305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4293500" y="2332793"/>
            <a:ext cx="38023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82508" y="292983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</a:p>
        </p:txBody>
      </p:sp>
    </p:spTree>
    <p:extLst>
      <p:ext uri="{BB962C8B-B14F-4D97-AF65-F5344CB8AC3E}">
        <p14:creationId xmlns:p14="http://schemas.microsoft.com/office/powerpoint/2010/main" val="173794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1282631">
            <a:off x="4250627" y="2039823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10580900">
            <a:off x="4680562" y="2504870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623055">
            <a:off x="4282405" y="2902322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600727" y="338019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542190" y="3890219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9522329">
            <a:off x="4593846" y="2070625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158806">
            <a:off x="4174353" y="2477387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20419614">
            <a:off x="4519050" y="2870313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160717">
            <a:off x="4221020" y="3436261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4074827" y="3897174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23016" y="289137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2895" y="1964973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597077" y="5653122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7189" y="5075694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seems to go this way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65224" y="2167454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2108" y="3133434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60531" y="1928296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0790" y="3066374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8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24"/>
          <p:cNvSpPr>
            <a:spLocks noChangeArrowheads="1"/>
          </p:cNvSpPr>
          <p:nvPr/>
        </p:nvSpPr>
        <p:spPr bwMode="auto">
          <a:xfrm>
            <a:off x="4294349" y="1569433"/>
            <a:ext cx="371333" cy="47152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4303711" y="2015233"/>
            <a:ext cx="313604" cy="1018483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 rot="3194042">
            <a:off x="4210840" y="2012349"/>
            <a:ext cx="87446" cy="49615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 rot="2152136">
            <a:off x="4816438" y="2131014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 rot="1447721">
            <a:off x="4243514" y="292876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 rot="1101632">
            <a:off x="4629149" y="3337965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 rot="21441305">
            <a:off x="4542190" y="386754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 rot="8594042">
            <a:off x="4589155" y="2096412"/>
            <a:ext cx="81287" cy="53374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 rot="747474">
            <a:off x="3978907" y="2360706"/>
            <a:ext cx="105194" cy="485071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 rot="19710460">
            <a:off x="4572777" y="2889364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 rot="2258235">
            <a:off x="4020471" y="3360327"/>
            <a:ext cx="146661" cy="58125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 rot="1794105">
            <a:off x="3879380" y="3794508"/>
            <a:ext cx="304244" cy="12345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2753748" y="4043364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42226" y="4039953"/>
            <a:ext cx="854672" cy="868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81085" y="4043364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81085" y="4125089"/>
            <a:ext cx="2867298" cy="74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31323" y="414214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09323" y="4135975"/>
            <a:ext cx="688821" cy="6751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75732" y="4829752"/>
            <a:ext cx="2872650" cy="8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32840" y="4365461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7369" y="4352764"/>
            <a:ext cx="264384" cy="2416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82629" y="3856235"/>
            <a:ext cx="1337515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22691" y="3083640"/>
            <a:ext cx="2416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baseline="-25000" dirty="0">
                <a:solidFill>
                  <a:srgbClr val="FF0000"/>
                </a:solidFill>
              </a:rPr>
              <a:t>SS’</a:t>
            </a:r>
            <a:r>
              <a:rPr lang="en-US" sz="3200" dirty="0">
                <a:solidFill>
                  <a:srgbClr val="FF0000"/>
                </a:solidFill>
              </a:rPr>
              <a:t> =2m/s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268611" y="2260424"/>
            <a:ext cx="1129533" cy="1357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4562" y="1541970"/>
            <a:ext cx="218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v’=1.9 m/s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924" y="247521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V="1">
            <a:off x="2398800" y="4239626"/>
            <a:ext cx="0" cy="35288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575" y="2455017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9689" y="5975438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45159" y="1498910"/>
            <a:ext cx="0" cy="956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742043" y="2464890"/>
            <a:ext cx="7775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0466" y="1259752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80725" y="2397830"/>
            <a:ext cx="89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x’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135183" y="5659459"/>
            <a:ext cx="406152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02305" y="5390663"/>
            <a:ext cx="225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v = -0.1m/s 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A magnetic field is stationary with respect to frame  S. The person in frame  S’ has a positive charge. The person in frame S’ does see a force acting on the charge. What would be the electric field magnitude as seen in frame S’?</a:t>
            </a:r>
          </a:p>
          <a:p>
            <a:pPr marL="514350" indent="-514350">
              <a:buAutoNum type="alphaLcParenR"/>
            </a:pPr>
            <a:r>
              <a:rPr lang="en-US" sz="2000" dirty="0"/>
              <a:t>V</a:t>
            </a:r>
            <a:r>
              <a:rPr lang="en-US" sz="2000" dirty="0">
                <a:sym typeface="Symbol"/>
              </a:rPr>
              <a:t>B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sz="2000" dirty="0" err="1">
                <a:sym typeface="Symbol"/>
              </a:rPr>
              <a:t>q</a:t>
            </a:r>
            <a:r>
              <a:rPr lang="en-US" sz="2000" dirty="0" err="1"/>
              <a:t>V</a:t>
            </a:r>
            <a:r>
              <a:rPr lang="en-US" sz="2000" dirty="0" err="1">
                <a:sym typeface="Symbol"/>
              </a:rPr>
              <a:t>B</a:t>
            </a:r>
            <a:endParaRPr lang="en-US" sz="2000" dirty="0"/>
          </a:p>
          <a:p>
            <a:pPr marL="514350" indent="-514350">
              <a:buAutoNum type="alphaLcParenR"/>
            </a:pPr>
            <a:r>
              <a:rPr lang="en-US" sz="2000" dirty="0"/>
              <a:t>0</a:t>
            </a:r>
          </a:p>
          <a:p>
            <a:pPr marL="514350" indent="-514350">
              <a:buAutoNum type="alphaLcParenR"/>
            </a:pPr>
            <a:r>
              <a:rPr lang="en-US" sz="2000" dirty="0"/>
              <a:t>kq</a:t>
            </a:r>
            <a:r>
              <a:rPr lang="en-US" sz="2000" baseline="30000" dirty="0"/>
              <a:t>2</a:t>
            </a:r>
            <a:r>
              <a:rPr lang="en-US" sz="2000" dirty="0"/>
              <a:t>/r</a:t>
            </a:r>
            <a:r>
              <a:rPr lang="en-US" sz="2000" baseline="30000" dirty="0"/>
              <a:t>2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Is the electric field a different physical thing than the magnetic field?</a:t>
            </a:r>
          </a:p>
          <a:p>
            <a:pPr>
              <a:buNone/>
            </a:pPr>
            <a:r>
              <a:rPr lang="en-US" sz="2400" dirty="0"/>
              <a:t>a) Yes</a:t>
            </a:r>
          </a:p>
          <a:p>
            <a:pPr marL="514350" indent="-514350">
              <a:buNone/>
            </a:pPr>
            <a:r>
              <a:rPr lang="en-US" sz="2400" dirty="0"/>
              <a:t>b) No</a:t>
            </a:r>
          </a:p>
          <a:p>
            <a:pPr marL="514350" indent="-514350">
              <a:buNone/>
            </a:pPr>
            <a:r>
              <a:rPr lang="en-US" sz="2400" dirty="0"/>
              <a:t>c) Maybe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560"/>
            <a:ext cx="8229600" cy="2438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Now we have an electric field that is static with respect to frame S’. </a:t>
            </a:r>
          </a:p>
          <a:p>
            <a:pPr>
              <a:buNone/>
            </a:pPr>
            <a:r>
              <a:rPr lang="en-US" dirty="0"/>
              <a:t>The person in frame S’ does see a force acting on the charge. What causes this force?</a:t>
            </a:r>
          </a:p>
          <a:p>
            <a:pPr marL="514350" indent="-514350">
              <a:buAutoNum type="alphaLcParenR"/>
            </a:pPr>
            <a:r>
              <a:rPr lang="en-US" dirty="0"/>
              <a:t>A magnetic field</a:t>
            </a:r>
          </a:p>
          <a:p>
            <a:pPr marL="514350" indent="-514350">
              <a:buAutoNum type="alphaLcParenR"/>
            </a:pPr>
            <a:r>
              <a:rPr lang="en-US" dirty="0"/>
              <a:t>The Electric field</a:t>
            </a:r>
          </a:p>
          <a:p>
            <a:pPr marL="514350" indent="-514350">
              <a:buAutoNum type="alphaLcParenR"/>
            </a:pPr>
            <a:r>
              <a:rPr lang="en-US" dirty="0"/>
              <a:t>The person in frame S’ must be pushing on the charge.</a:t>
            </a:r>
          </a:p>
          <a:p>
            <a:pPr marL="514350" indent="-514350">
              <a:buAutoNum type="alphaLcParenR"/>
            </a:pPr>
            <a:r>
              <a:rPr lang="en-US" dirty="0"/>
              <a:t>Nothing, it is magic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50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62" y="1113473"/>
            <a:ext cx="5361877" cy="301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5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1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66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99560"/>
            <a:ext cx="8229600" cy="243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Now we have an electric field that is static with respect to frame S’. Will the person in frame S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507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3762" y="1113473"/>
            <a:ext cx="5361877" cy="301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5880" y="506786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18135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4711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642360" y="67056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299960" y="655320"/>
            <a:ext cx="0" cy="449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5371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4111885" y="56250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221963" y="1228182"/>
            <a:ext cx="3891812" cy="3071307"/>
            <a:chOff x="1929099" y="1705862"/>
            <a:chExt cx="3891812" cy="3071307"/>
          </a:xfrm>
        </p:grpSpPr>
        <p:grpSp>
          <p:nvGrpSpPr>
            <p:cNvPr id="6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3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9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5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6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2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4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8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9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0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8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3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187364" y="460486"/>
            <a:ext cx="1486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S’S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872477" y="24860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30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2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3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4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5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6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7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8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9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0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1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2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74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3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i="1" dirty="0">
                <a:solidFill>
                  <a:srgbClr val="FF0000"/>
                </a:solidFill>
              </a:rPr>
              <a:t>=V</a:t>
            </a:r>
            <a:r>
              <a:rPr lang="en-US" sz="2400" b="1" i="1" baseline="-25000" dirty="0">
                <a:solidFill>
                  <a:srgbClr val="FF0000"/>
                </a:solidFill>
              </a:rPr>
              <a:t>S’S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45181" y="340123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234566" y="3848420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ounded Rectangle 242"/>
          <p:cNvSpPr/>
          <p:nvPr/>
        </p:nvSpPr>
        <p:spPr>
          <a:xfrm>
            <a:off x="2479406" y="4036826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25041" y="733745"/>
            <a:ext cx="1804366" cy="141629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69881" y="922151"/>
            <a:ext cx="1294399" cy="1013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3111" y="319023"/>
            <a:ext cx="2775770" cy="2195578"/>
            <a:chOff x="1929099" y="1705862"/>
            <a:chExt cx="3891812" cy="3071307"/>
          </a:xfrm>
        </p:grpSpPr>
        <p:grpSp>
          <p:nvGrpSpPr>
            <p:cNvPr id="8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7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9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7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1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7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2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4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66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0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1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3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4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6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7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34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32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0" name="Right Arrow 79"/>
          <p:cNvSpPr/>
          <p:nvPr/>
        </p:nvSpPr>
        <p:spPr>
          <a:xfrm>
            <a:off x="4235931" y="1224001"/>
            <a:ext cx="500005" cy="41399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6"/>
          <p:cNvGrpSpPr/>
          <p:nvPr/>
        </p:nvGrpSpPr>
        <p:grpSpPr>
          <a:xfrm>
            <a:off x="3533591" y="3443223"/>
            <a:ext cx="2775770" cy="2195578"/>
            <a:chOff x="1929099" y="1705862"/>
            <a:chExt cx="3891812" cy="3071307"/>
          </a:xfrm>
        </p:grpSpPr>
        <p:grpSp>
          <p:nvGrpSpPr>
            <p:cNvPr id="162" name="Group 161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23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23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1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4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22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5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22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6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224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5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7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222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3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8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220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1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9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9" name="Rectangle 21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0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1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2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3" name="Rectangle 21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3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4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5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6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7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8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79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0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1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2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192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3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190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1" name="Rectangle 8"/>
              <p:cNvSpPr/>
              <p:nvPr/>
            </p:nvSpPr>
            <p:spPr>
              <a:xfrm rot="16200000">
                <a:off x="883921" y="822959"/>
                <a:ext cx="929640" cy="762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4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188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9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85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186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7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1" name="Right Arrow 160"/>
          <p:cNvSpPr/>
          <p:nvPr/>
        </p:nvSpPr>
        <p:spPr>
          <a:xfrm flipH="1">
            <a:off x="3013816" y="4393921"/>
            <a:ext cx="476144" cy="41399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40"/>
          <p:cNvGrpSpPr/>
          <p:nvPr/>
        </p:nvGrpSpPr>
        <p:grpSpPr>
          <a:xfrm>
            <a:off x="3801903" y="1381126"/>
            <a:ext cx="208122" cy="209550"/>
            <a:chOff x="7117080" y="2259330"/>
            <a:chExt cx="289560" cy="304800"/>
          </a:xfrm>
        </p:grpSpPr>
        <p:sp>
          <p:nvSpPr>
            <p:cNvPr id="238" name="Oval 237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Cross 238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657725" y="9525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2686050" y="413385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</a:p>
        </p:txBody>
      </p:sp>
      <p:sp>
        <p:nvSpPr>
          <p:cNvPr id="244" name="Down Arrow 243"/>
          <p:cNvSpPr/>
          <p:nvPr/>
        </p:nvSpPr>
        <p:spPr>
          <a:xfrm flipV="1">
            <a:off x="3819525" y="838199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986212" y="61436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dirty="0">
                <a:solidFill>
                  <a:srgbClr val="00B05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46" name="Down Arrow 245"/>
          <p:cNvSpPr/>
          <p:nvPr/>
        </p:nvSpPr>
        <p:spPr>
          <a:xfrm flipV="1">
            <a:off x="3824288" y="3943335"/>
            <a:ext cx="171450" cy="523876"/>
          </a:xfrm>
          <a:prstGeom prst="downArrow">
            <a:avLst>
              <a:gd name="adj1" fmla="val 28571"/>
              <a:gd name="adj2" fmla="val 11201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3990975" y="371949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</a:t>
            </a:r>
            <a:r>
              <a:rPr lang="en-US" sz="2400" b="1" i="1" dirty="0">
                <a:solidFill>
                  <a:srgbClr val="00B050"/>
                </a:solidFill>
              </a:rPr>
              <a:t>=</a:t>
            </a:r>
            <a:r>
              <a:rPr lang="en-US" sz="2400" b="1" i="1" dirty="0" err="1">
                <a:solidFill>
                  <a:srgbClr val="00B050"/>
                </a:solidFill>
              </a:rPr>
              <a:t>q</a:t>
            </a:r>
            <a:r>
              <a:rPr lang="en-US" sz="2400" b="1" dirty="0" err="1">
                <a:solidFill>
                  <a:srgbClr val="00B050"/>
                </a:solidFill>
                <a:sym typeface="Symbol"/>
              </a:rPr>
              <a:t>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248" name="Group 40"/>
          <p:cNvGrpSpPr/>
          <p:nvPr/>
        </p:nvGrpSpPr>
        <p:grpSpPr>
          <a:xfrm>
            <a:off x="3806665" y="4462463"/>
            <a:ext cx="208122" cy="209550"/>
            <a:chOff x="7117080" y="2259330"/>
            <a:chExt cx="289560" cy="304800"/>
          </a:xfrm>
        </p:grpSpPr>
        <p:sp>
          <p:nvSpPr>
            <p:cNvPr id="249" name="Oval 24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Cross 24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3581400" y="3352800"/>
            <a:ext cx="2758440" cy="1813560"/>
            <a:chOff x="1813560" y="655320"/>
            <a:chExt cx="5486400" cy="4511040"/>
          </a:xfrm>
        </p:grpSpPr>
        <p:cxnSp>
          <p:nvCxnSpPr>
            <p:cNvPr id="252" name="Straight Arrow Connector 251"/>
            <p:cNvCxnSpPr/>
            <p:nvPr/>
          </p:nvCxnSpPr>
          <p:spPr>
            <a:xfrm flipV="1">
              <a:off x="18135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54711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3642360" y="67056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7299960" y="655320"/>
              <a:ext cx="0" cy="449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>
            <a:off x="6485572" y="3479482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i="1" dirty="0">
                <a:solidFill>
                  <a:srgbClr val="FF0000"/>
                </a:solidFill>
              </a:rPr>
              <a:t>=V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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18820" y="411480"/>
            <a:ext cx="6762831" cy="5789930"/>
            <a:chOff x="718820" y="411480"/>
            <a:chExt cx="6762831" cy="578993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Closed Surface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38663" y="35877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354513" y="3092450"/>
              <a:ext cx="493712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06961" y="411480"/>
              <a:ext cx="5774690" cy="5774690"/>
              <a:chOff x="1706961" y="411480"/>
              <a:chExt cx="5774690" cy="5774690"/>
            </a:xfrm>
          </p:grpSpPr>
          <p:cxnSp>
            <p:nvCxnSpPr>
              <p:cNvPr id="11" name="Straight Arrow Connector 10"/>
              <p:cNvCxnSpPr>
                <a:stCxn id="9" idx="0"/>
              </p:cNvCxnSpPr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 rot="2700000">
              <a:off x="1706961" y="426720"/>
              <a:ext cx="5774690" cy="5774690"/>
              <a:chOff x="1706961" y="411480"/>
              <a:chExt cx="5774690" cy="577469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572000" y="41148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556760" y="3505200"/>
                <a:ext cx="29369" cy="26809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16"/>
              <p:cNvGrpSpPr/>
              <p:nvPr/>
            </p:nvGrpSpPr>
            <p:grpSpPr>
              <a:xfrm rot="16200000">
                <a:off x="4572001" y="441960"/>
                <a:ext cx="44609" cy="5774690"/>
                <a:chOff x="4709160" y="563880"/>
                <a:chExt cx="44609" cy="5774690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24400" y="56388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>
                  <a:off x="4709160" y="3657600"/>
                  <a:ext cx="29369" cy="268097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TextBox 25"/>
          <p:cNvSpPr txBox="1"/>
          <p:nvPr/>
        </p:nvSpPr>
        <p:spPr>
          <a:xfrm>
            <a:off x="6546532" y="13611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developed Gauss’ law for electric field flux, but we now know there is magnetic field flux. What is Gauss’ law for magnetic fields?</a:t>
            </a:r>
          </a:p>
          <a:p>
            <a:pPr>
              <a:buNone/>
            </a:pPr>
            <a:r>
              <a:rPr lang="en-US" dirty="0"/>
              <a:t>a)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b)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59859" y="3280334"/>
          <a:ext cx="1539294" cy="726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31640" progId="Equation.3">
                  <p:embed/>
                </p:oleObj>
              </mc:Choice>
              <mc:Fallback>
                <p:oleObj name="Equation" r:id="rId2" imgW="9144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859" y="3280334"/>
                        <a:ext cx="1539294" cy="726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6211" name="Object 3"/>
          <p:cNvGraphicFramePr>
            <a:graphicFrameLocks noChangeAspect="1"/>
          </p:cNvGraphicFramePr>
          <p:nvPr/>
        </p:nvGraphicFramePr>
        <p:xfrm>
          <a:off x="1679575" y="4292600"/>
          <a:ext cx="1495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31640" progId="Equation.3">
                  <p:embed/>
                </p:oleObj>
              </mc:Choice>
              <mc:Fallback>
                <p:oleObj name="Equation" r:id="rId4" imgW="888840" imgH="431640" progId="Equation.3">
                  <p:embed/>
                  <p:pic>
                    <p:nvPicPr>
                      <p:cNvPr id="5086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292600"/>
                        <a:ext cx="14954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6212" name="Object 4"/>
          <p:cNvGraphicFramePr>
            <a:graphicFrameLocks noChangeAspect="1"/>
          </p:cNvGraphicFramePr>
          <p:nvPr/>
        </p:nvGraphicFramePr>
        <p:xfrm>
          <a:off x="1685551" y="5635159"/>
          <a:ext cx="1303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279360" progId="Equation.3">
                  <p:embed/>
                </p:oleObj>
              </mc:Choice>
              <mc:Fallback>
                <p:oleObj name="Equation" r:id="rId6" imgW="774360" imgH="279360" progId="Equation.3">
                  <p:embed/>
                  <p:pic>
                    <p:nvPicPr>
                      <p:cNvPr id="5086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551" y="5635159"/>
                        <a:ext cx="13033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55319"/>
          <a:stretch>
            <a:fillRect/>
          </a:stretch>
        </p:blipFill>
        <p:spPr bwMode="auto">
          <a:xfrm>
            <a:off x="2547938" y="769620"/>
            <a:ext cx="4538662" cy="47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4"/>
          <p:cNvGrpSpPr/>
          <p:nvPr/>
        </p:nvGrpSpPr>
        <p:grpSpPr>
          <a:xfrm>
            <a:off x="703580" y="1754823"/>
            <a:ext cx="5623243" cy="3106737"/>
            <a:chOff x="718820" y="1770063"/>
            <a:chExt cx="5623243" cy="3106737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946400" y="1770063"/>
              <a:ext cx="3395663" cy="31067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235200" y="2220913"/>
              <a:ext cx="885825" cy="36195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18820" y="1842453"/>
              <a:ext cx="1560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Closed Surface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482975" y="2220913"/>
              <a:ext cx="1117600" cy="1103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54450" y="2541588"/>
              <a:ext cx="252413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227236"/>
            <a:ext cx="4632960" cy="37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4373880"/>
            <a:ext cx="7909560" cy="222472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 magnetic field is stationary with respect to frame  S. The person in frame  S’ has a positive charge. Will the person in frame S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40" y="1078229"/>
            <a:ext cx="5440680" cy="30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3509682"/>
            <a:ext cx="7909560" cy="30889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What is the magnitude of the force on the charge according to the person in frame S?</a:t>
            </a:r>
          </a:p>
          <a:p>
            <a:pPr marL="514350" indent="-514350">
              <a:buAutoNum type="alphaLcParenR"/>
            </a:pPr>
            <a:r>
              <a:rPr lang="en-US" dirty="0"/>
              <a:t>F=mg</a:t>
            </a:r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qvBsin</a:t>
            </a:r>
            <a:r>
              <a:rPr lang="en-US" dirty="0">
                <a:sym typeface="Symbol"/>
              </a:rPr>
              <a:t>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qE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F=</a:t>
            </a:r>
            <a:r>
              <a:rPr lang="en-US" dirty="0" err="1"/>
              <a:t>arcsin</a:t>
            </a:r>
            <a:r>
              <a:rPr lang="en-US" dirty="0"/>
              <a:t>(-1)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82" y="1158912"/>
            <a:ext cx="3660289" cy="207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3509682"/>
            <a:ext cx="7909560" cy="30889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What is the direction of the force on the charge according to the person in frame S?</a:t>
            </a:r>
          </a:p>
          <a:p>
            <a:pPr marL="514350" indent="-514350">
              <a:buAutoNum type="alphaLcParenR"/>
            </a:pPr>
            <a:r>
              <a:rPr lang="en-US" dirty="0"/>
              <a:t>Up</a:t>
            </a:r>
          </a:p>
          <a:p>
            <a:pPr marL="514350" indent="-514350">
              <a:buAutoNum type="alphaLcParenR"/>
            </a:pPr>
            <a:r>
              <a:rPr lang="en-US" dirty="0"/>
              <a:t>Down</a:t>
            </a:r>
          </a:p>
          <a:p>
            <a:pPr marL="514350" indent="-514350">
              <a:buAutoNum type="alphaLcParenR"/>
            </a:pPr>
            <a:r>
              <a:rPr lang="en-US" dirty="0"/>
              <a:t>Into the page</a:t>
            </a:r>
          </a:p>
          <a:p>
            <a:pPr marL="514350" indent="-514350">
              <a:buAutoNum type="alphaLcParenR"/>
            </a:pPr>
            <a:r>
              <a:rPr lang="en-US" dirty="0"/>
              <a:t>Out of the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82" y="1158912"/>
            <a:ext cx="3660289" cy="207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828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4373880"/>
            <a:ext cx="7909560" cy="222472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 magnetic field is stationary with respect to frame  S. The person in frame  S’ has a positive charge. Will the person in frame S’ see a force acting on the charge?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40" y="1078229"/>
            <a:ext cx="5440680" cy="30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901441"/>
            <a:ext cx="7909560" cy="2392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A magnetic field is stationary with respect to frame  S. The person in frame  S’ has a positive charge. The person in frame S’ does see a force acting on the charge. What causes this force?</a:t>
            </a:r>
          </a:p>
          <a:p>
            <a:pPr marL="514350" indent="-514350">
              <a:buAutoNum type="alphaLcParenR"/>
            </a:pPr>
            <a:r>
              <a:rPr lang="en-US" sz="2000" dirty="0"/>
              <a:t>The magnetic field</a:t>
            </a:r>
          </a:p>
          <a:p>
            <a:pPr marL="514350" indent="-514350">
              <a:buAutoNum type="alphaLcParenR"/>
            </a:pPr>
            <a:r>
              <a:rPr lang="en-US" sz="2000" dirty="0"/>
              <a:t>An Electric field</a:t>
            </a:r>
          </a:p>
          <a:p>
            <a:pPr marL="514350" indent="-514350">
              <a:buAutoNum type="alphaLcParenR"/>
            </a:pPr>
            <a:r>
              <a:rPr lang="en-US" sz="2000" dirty="0"/>
              <a:t>The person in frame S’ must be pushing on the charge.</a:t>
            </a:r>
          </a:p>
          <a:p>
            <a:pPr marL="514350" indent="-514350">
              <a:buAutoNum type="alphaLcParenR"/>
            </a:pPr>
            <a:r>
              <a:rPr lang="en-US" sz="2000" dirty="0"/>
              <a:t>Nothing, it is magic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506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078230"/>
            <a:ext cx="4617720" cy="2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281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314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108165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109125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4008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48499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9880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26291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72667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75242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92262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91712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77983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78731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74578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3258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57340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985140" y="3719633"/>
            <a:ext cx="65950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85533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86493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41376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35367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65804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55708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41" name="Group 40"/>
          <p:cNvGrpSpPr/>
          <p:nvPr/>
        </p:nvGrpSpPr>
        <p:grpSpPr>
          <a:xfrm>
            <a:off x="739282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91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59080" y="914400"/>
            <a:ext cx="8869680" cy="4739640"/>
            <a:chOff x="1929099" y="1705862"/>
            <a:chExt cx="3891812" cy="3071307"/>
          </a:xfrm>
        </p:grpSpPr>
        <p:grpSp>
          <p:nvGrpSpPr>
            <p:cNvPr id="44" name="Group 5"/>
            <p:cNvGrpSpPr/>
            <p:nvPr/>
          </p:nvGrpSpPr>
          <p:grpSpPr>
            <a:xfrm rot="2700000">
              <a:off x="2561221" y="1719356"/>
              <a:ext cx="204979" cy="177992"/>
              <a:chOff x="883920" y="396240"/>
              <a:chExt cx="929640" cy="929640"/>
            </a:xfrm>
          </p:grpSpPr>
          <p:sp>
            <p:nvSpPr>
              <p:cNvPr id="11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5" name="Group 6"/>
            <p:cNvGrpSpPr/>
            <p:nvPr/>
          </p:nvGrpSpPr>
          <p:grpSpPr>
            <a:xfrm rot="2700000">
              <a:off x="2561221" y="2657996"/>
              <a:ext cx="204979" cy="177992"/>
              <a:chOff x="883920" y="396240"/>
              <a:chExt cx="929640" cy="929640"/>
            </a:xfrm>
          </p:grpSpPr>
          <p:sp>
            <p:nvSpPr>
              <p:cNvPr id="11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9"/>
            <p:cNvGrpSpPr/>
            <p:nvPr/>
          </p:nvGrpSpPr>
          <p:grpSpPr>
            <a:xfrm rot="2700000">
              <a:off x="2554789" y="3628727"/>
              <a:ext cx="204979" cy="177992"/>
              <a:chOff x="883920" y="396240"/>
              <a:chExt cx="929640" cy="929640"/>
            </a:xfrm>
          </p:grpSpPr>
          <p:sp>
            <p:nvSpPr>
              <p:cNvPr id="11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7" name="Group 12"/>
            <p:cNvGrpSpPr/>
            <p:nvPr/>
          </p:nvGrpSpPr>
          <p:grpSpPr>
            <a:xfrm rot="2700000">
              <a:off x="2554789" y="4583412"/>
              <a:ext cx="204979" cy="177992"/>
              <a:chOff x="883920" y="396240"/>
              <a:chExt cx="929640" cy="929640"/>
            </a:xfrm>
          </p:grpSpPr>
          <p:sp>
            <p:nvSpPr>
              <p:cNvPr id="10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8" name="Group 15"/>
            <p:cNvGrpSpPr/>
            <p:nvPr/>
          </p:nvGrpSpPr>
          <p:grpSpPr>
            <a:xfrm rot="2700000">
              <a:off x="3313799" y="1719356"/>
              <a:ext cx="204979" cy="177992"/>
              <a:chOff x="883920" y="396240"/>
              <a:chExt cx="929640" cy="929640"/>
            </a:xfrm>
          </p:grpSpPr>
          <p:sp>
            <p:nvSpPr>
              <p:cNvPr id="106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7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18"/>
            <p:cNvGrpSpPr/>
            <p:nvPr/>
          </p:nvGrpSpPr>
          <p:grpSpPr>
            <a:xfrm rot="2700000">
              <a:off x="3313799" y="2657996"/>
              <a:ext cx="204979" cy="177992"/>
              <a:chOff x="883920" y="396240"/>
              <a:chExt cx="929640" cy="929640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5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0" name="Group 21"/>
            <p:cNvGrpSpPr/>
            <p:nvPr/>
          </p:nvGrpSpPr>
          <p:grpSpPr>
            <a:xfrm rot="2700000">
              <a:off x="3307367" y="3628727"/>
              <a:ext cx="204979" cy="177992"/>
              <a:chOff x="883920" y="396240"/>
              <a:chExt cx="929640" cy="929640"/>
            </a:xfrm>
          </p:grpSpPr>
          <p:sp>
            <p:nvSpPr>
              <p:cNvPr id="102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3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1" name="Group 24"/>
            <p:cNvGrpSpPr/>
            <p:nvPr/>
          </p:nvGrpSpPr>
          <p:grpSpPr>
            <a:xfrm rot="2700000">
              <a:off x="3307367" y="4583412"/>
              <a:ext cx="204979" cy="177992"/>
              <a:chOff x="883920" y="396240"/>
              <a:chExt cx="929640" cy="9296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27"/>
            <p:cNvGrpSpPr/>
            <p:nvPr/>
          </p:nvGrpSpPr>
          <p:grpSpPr>
            <a:xfrm rot="2700000">
              <a:off x="4104971" y="1719356"/>
              <a:ext cx="204979" cy="177992"/>
              <a:chOff x="883920" y="396240"/>
              <a:chExt cx="929640" cy="9296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3" name="Group 30"/>
            <p:cNvGrpSpPr/>
            <p:nvPr/>
          </p:nvGrpSpPr>
          <p:grpSpPr>
            <a:xfrm rot="2700000">
              <a:off x="4104971" y="2657996"/>
              <a:ext cx="204979" cy="177992"/>
              <a:chOff x="883920" y="396240"/>
              <a:chExt cx="929640" cy="9296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4" name="Group 33"/>
            <p:cNvGrpSpPr/>
            <p:nvPr/>
          </p:nvGrpSpPr>
          <p:grpSpPr>
            <a:xfrm rot="2700000">
              <a:off x="4098539" y="3628727"/>
              <a:ext cx="204979" cy="177992"/>
              <a:chOff x="883920" y="396240"/>
              <a:chExt cx="929640" cy="9296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36"/>
            <p:cNvGrpSpPr/>
            <p:nvPr/>
          </p:nvGrpSpPr>
          <p:grpSpPr>
            <a:xfrm rot="2700000">
              <a:off x="4098539" y="4583412"/>
              <a:ext cx="204979" cy="177992"/>
              <a:chOff x="883920" y="396240"/>
              <a:chExt cx="929640" cy="9296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6" name="Group 39"/>
            <p:cNvGrpSpPr/>
            <p:nvPr/>
          </p:nvGrpSpPr>
          <p:grpSpPr>
            <a:xfrm rot="2700000">
              <a:off x="4870415" y="1719356"/>
              <a:ext cx="204979" cy="177992"/>
              <a:chOff x="883920" y="396240"/>
              <a:chExt cx="929640" cy="9296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7" name="Group 42"/>
            <p:cNvGrpSpPr/>
            <p:nvPr/>
          </p:nvGrpSpPr>
          <p:grpSpPr>
            <a:xfrm rot="2700000">
              <a:off x="4870414" y="2657996"/>
              <a:ext cx="204979" cy="177992"/>
              <a:chOff x="883920" y="396240"/>
              <a:chExt cx="929640" cy="92964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45"/>
            <p:cNvGrpSpPr/>
            <p:nvPr/>
          </p:nvGrpSpPr>
          <p:grpSpPr>
            <a:xfrm rot="2700000">
              <a:off x="4863982" y="3628727"/>
              <a:ext cx="204979" cy="177992"/>
              <a:chOff x="883920" y="396240"/>
              <a:chExt cx="929640" cy="92964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4863982" y="4583412"/>
              <a:ext cx="204979" cy="177992"/>
              <a:chOff x="883920" y="396240"/>
              <a:chExt cx="929640" cy="9296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0" name="Group 51"/>
            <p:cNvGrpSpPr/>
            <p:nvPr/>
          </p:nvGrpSpPr>
          <p:grpSpPr>
            <a:xfrm rot="2700000">
              <a:off x="5629425" y="1719356"/>
              <a:ext cx="204979" cy="177992"/>
              <a:chOff x="883920" y="396240"/>
              <a:chExt cx="929640" cy="92964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54"/>
            <p:cNvGrpSpPr/>
            <p:nvPr/>
          </p:nvGrpSpPr>
          <p:grpSpPr>
            <a:xfrm rot="2700000">
              <a:off x="5629425" y="2657996"/>
              <a:ext cx="204979" cy="177992"/>
              <a:chOff x="883920" y="396240"/>
              <a:chExt cx="929640" cy="92964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2" name="Group 57"/>
            <p:cNvGrpSpPr/>
            <p:nvPr/>
          </p:nvGrpSpPr>
          <p:grpSpPr>
            <a:xfrm rot="2700000">
              <a:off x="5622993" y="3628727"/>
              <a:ext cx="204979" cy="177992"/>
              <a:chOff x="883920" y="396240"/>
              <a:chExt cx="929640" cy="92964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3" name="Group 60"/>
            <p:cNvGrpSpPr/>
            <p:nvPr/>
          </p:nvGrpSpPr>
          <p:grpSpPr>
            <a:xfrm rot="2700000">
              <a:off x="5622993" y="4583412"/>
              <a:ext cx="204979" cy="177992"/>
              <a:chOff x="883920" y="396240"/>
              <a:chExt cx="929640" cy="9296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4" name="Group 5"/>
            <p:cNvGrpSpPr/>
            <p:nvPr/>
          </p:nvGrpSpPr>
          <p:grpSpPr>
            <a:xfrm rot="2700000">
              <a:off x="1922037" y="1721628"/>
              <a:ext cx="204979" cy="177992"/>
              <a:chOff x="883920" y="396240"/>
              <a:chExt cx="929640" cy="929640"/>
            </a:xfrm>
          </p:grpSpPr>
          <p:sp>
            <p:nvSpPr>
              <p:cNvPr id="7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5" name="Group 6"/>
            <p:cNvGrpSpPr/>
            <p:nvPr/>
          </p:nvGrpSpPr>
          <p:grpSpPr>
            <a:xfrm rot="2700000">
              <a:off x="1922037" y="2660268"/>
              <a:ext cx="204979" cy="177992"/>
              <a:chOff x="883920" y="396240"/>
              <a:chExt cx="929640" cy="929640"/>
            </a:xfrm>
          </p:grpSpPr>
          <p:sp>
            <p:nvSpPr>
              <p:cNvPr id="72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6" name="Group 9"/>
            <p:cNvGrpSpPr/>
            <p:nvPr/>
          </p:nvGrpSpPr>
          <p:grpSpPr>
            <a:xfrm rot="2700000">
              <a:off x="1915605" y="3630999"/>
              <a:ext cx="204979" cy="177992"/>
              <a:chOff x="883920" y="396240"/>
              <a:chExt cx="929640" cy="929640"/>
            </a:xfrm>
          </p:grpSpPr>
          <p:sp>
            <p:nvSpPr>
              <p:cNvPr id="70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7" name="Group 12"/>
            <p:cNvGrpSpPr/>
            <p:nvPr/>
          </p:nvGrpSpPr>
          <p:grpSpPr>
            <a:xfrm rot="2700000">
              <a:off x="1915605" y="4585684"/>
              <a:ext cx="204979" cy="177992"/>
              <a:chOff x="883920" y="396240"/>
              <a:chExt cx="929640" cy="929640"/>
            </a:xfrm>
          </p:grpSpPr>
          <p:sp>
            <p:nvSpPr>
              <p:cNvPr id="68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733738" y="4483780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574067" y="3576892"/>
            <a:ext cx="4259294" cy="15626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 sz="2800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822573" y="234073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V="1">
            <a:off x="832177" y="4573073"/>
            <a:ext cx="64105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81001" y="2062981"/>
            <a:ext cx="345737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225919" y="4369373"/>
            <a:ext cx="340936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739728" y="2723023"/>
            <a:ext cx="98679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003833" y="1844040"/>
            <a:ext cx="451380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v</a:t>
            </a:r>
            <a:r>
              <a:rPr lang="en-US" sz="2800" baseline="-25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 flipH="1">
            <a:off x="7467599" y="2209800"/>
            <a:ext cx="197686" cy="247204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flipH="1">
            <a:off x="7493348" y="2443520"/>
            <a:ext cx="166953" cy="53396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rot="18405958" flipH="1">
            <a:off x="7663543" y="2439998"/>
            <a:ext cx="45845" cy="2641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rot="2837193" flipH="1">
            <a:off x="7658047" y="2602612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rot="725482" flipH="1">
            <a:off x="7520758" y="2895678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rot="20498368" flipH="1">
            <a:off x="7528234" y="3157264"/>
            <a:ext cx="78078" cy="30473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7486703" y="3422447"/>
            <a:ext cx="161970" cy="6472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49680" y="3017520"/>
            <a:ext cx="396240" cy="1363014"/>
            <a:chOff x="4491" y="2017"/>
            <a:chExt cx="422" cy="1421"/>
          </a:xfrm>
        </p:grpSpPr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4675" y="2017"/>
              <a:ext cx="238" cy="275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Oval 25"/>
            <p:cNvSpPr>
              <a:spLocks noChangeArrowheads="1"/>
            </p:cNvSpPr>
            <p:nvPr/>
          </p:nvSpPr>
          <p:spPr bwMode="auto">
            <a:xfrm>
              <a:off x="4681" y="2277"/>
              <a:ext cx="201" cy="594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 rot="3194042">
              <a:off x="4624" y="2261"/>
              <a:ext cx="51" cy="318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 rot="-2837193">
              <a:off x="4615" y="2443"/>
              <a:ext cx="66" cy="28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 rot="-725482">
              <a:off x="4755" y="2780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 rot="1101632">
              <a:off x="4746" y="3071"/>
              <a:ext cx="94" cy="339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4695" y="3366"/>
              <a:ext cx="195" cy="72"/>
            </a:xfrm>
            <a:prstGeom prst="rect">
              <a:avLst/>
            </a:pr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314323" y="4653566"/>
            <a:ext cx="350539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436500" y="3719633"/>
            <a:ext cx="436974" cy="5245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S’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3596253" y="1411095"/>
            <a:ext cx="0" cy="2221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3605857" y="3642360"/>
            <a:ext cx="5050463" cy="1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154681" y="1133341"/>
            <a:ext cx="4472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y’</a:t>
            </a: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8094599" y="3668333"/>
            <a:ext cx="43883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x’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 rot="2837193" flipH="1">
            <a:off x="7398967" y="2587373"/>
            <a:ext cx="59329" cy="240047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 rot="-600000" flipH="1">
            <a:off x="7298002" y="2554034"/>
            <a:ext cx="59329" cy="2400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3" name="Group 40"/>
          <p:cNvGrpSpPr/>
          <p:nvPr/>
        </p:nvGrpSpPr>
        <p:grpSpPr>
          <a:xfrm>
            <a:off x="7133748" y="2268855"/>
            <a:ext cx="289560" cy="304800"/>
            <a:chOff x="7117080" y="2259330"/>
            <a:chExt cx="289560" cy="304800"/>
          </a:xfrm>
        </p:grpSpPr>
        <p:sp>
          <p:nvSpPr>
            <p:cNvPr id="39" name="Oval 38"/>
            <p:cNvSpPr/>
            <p:nvPr/>
          </p:nvSpPr>
          <p:spPr>
            <a:xfrm>
              <a:off x="7117080" y="2259330"/>
              <a:ext cx="289560" cy="30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/>
            <p:cNvSpPr/>
            <p:nvPr/>
          </p:nvSpPr>
          <p:spPr>
            <a:xfrm>
              <a:off x="7157323" y="2298859"/>
              <a:ext cx="209074" cy="225742"/>
            </a:xfrm>
            <a:prstGeom prst="plus">
              <a:avLst>
                <a:gd name="adj" fmla="val 36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588</Words>
  <Application>Microsoft Office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Question 223.47.1</vt:lpstr>
      <vt:lpstr>Question 223.47.1.5</vt:lpstr>
      <vt:lpstr>Question 223.47.1.6</vt:lpstr>
      <vt:lpstr>Question 223.47.2</vt:lpstr>
      <vt:lpstr>Question 223.47.3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223.47.4</vt:lpstr>
      <vt:lpstr>Question 223.47.5</vt:lpstr>
      <vt:lpstr>Question 223.47.6</vt:lpstr>
      <vt:lpstr>PowerPoint Presentation</vt:lpstr>
      <vt:lpstr>Question 223.47.7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223.47.8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2011-12-03T18:37:24Z</dcterms:created>
  <dcterms:modified xsi:type="dcterms:W3CDTF">2023-12-04T22:08:09Z</dcterms:modified>
</cp:coreProperties>
</file>