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09" r:id="rId2"/>
    <p:sldId id="1410" r:id="rId3"/>
    <p:sldId id="1418" r:id="rId4"/>
    <p:sldId id="1419" r:id="rId5"/>
    <p:sldId id="1420" r:id="rId6"/>
    <p:sldId id="1421" r:id="rId7"/>
    <p:sldId id="256" r:id="rId8"/>
    <p:sldId id="278" r:id="rId9"/>
    <p:sldId id="277" r:id="rId10"/>
    <p:sldId id="1422" r:id="rId11"/>
    <p:sldId id="259" r:id="rId12"/>
    <p:sldId id="260" r:id="rId13"/>
    <p:sldId id="261" r:id="rId14"/>
    <p:sldId id="262" r:id="rId15"/>
    <p:sldId id="1423" r:id="rId16"/>
    <p:sldId id="263" r:id="rId17"/>
    <p:sldId id="264" r:id="rId18"/>
    <p:sldId id="1413" r:id="rId19"/>
    <p:sldId id="265" r:id="rId20"/>
    <p:sldId id="1412" r:id="rId21"/>
    <p:sldId id="266" r:id="rId22"/>
    <p:sldId id="267" r:id="rId23"/>
    <p:sldId id="1408" r:id="rId24"/>
    <p:sldId id="279" r:id="rId25"/>
    <p:sldId id="1414" r:id="rId26"/>
    <p:sldId id="282" r:id="rId27"/>
    <p:sldId id="1415" r:id="rId28"/>
    <p:sldId id="1424" r:id="rId29"/>
    <p:sldId id="292" r:id="rId30"/>
    <p:sldId id="1416" r:id="rId31"/>
    <p:sldId id="284" r:id="rId32"/>
    <p:sldId id="285" r:id="rId33"/>
    <p:sldId id="1411" r:id="rId34"/>
    <p:sldId id="283" r:id="rId35"/>
    <p:sldId id="286" r:id="rId36"/>
    <p:sldId id="1425" r:id="rId37"/>
    <p:sldId id="287" r:id="rId38"/>
    <p:sldId id="1417" r:id="rId39"/>
    <p:sldId id="288" r:id="rId40"/>
    <p:sldId id="289" r:id="rId41"/>
    <p:sldId id="291" r:id="rId42"/>
    <p:sldId id="28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15E92-2F82-402D-9C92-E6C0E586A257}" v="2" dt="2024-02-09T21:43:2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A3B95CE-6008-4B32-B188-10F482EB8E33}"/>
    <pc:docChg chg="custSel addSld modSld sldOrd">
      <pc:chgData name="Lines, Todd" userId="afaf7c3a-e8aa-4568-882a-02ad8f9e19b0" providerId="ADAL" clId="{0A3B95CE-6008-4B32-B188-10F482EB8E33}" dt="2023-10-12T23:47:24.925" v="1421"/>
      <pc:docMkLst>
        <pc:docMk/>
      </pc:docMkLst>
      <pc:sldChg chg="add ord">
        <pc:chgData name="Lines, Todd" userId="afaf7c3a-e8aa-4568-882a-02ad8f9e19b0" providerId="ADAL" clId="{0A3B95CE-6008-4B32-B188-10F482EB8E33}" dt="2023-10-12T23:23:56.861" v="2"/>
        <pc:sldMkLst>
          <pc:docMk/>
          <pc:sldMk cId="2427354402" sldId="1408"/>
        </pc:sldMkLst>
      </pc:sldChg>
      <pc:sldChg chg="add ord">
        <pc:chgData name="Lines, Todd" userId="afaf7c3a-e8aa-4568-882a-02ad8f9e19b0" providerId="ADAL" clId="{0A3B95CE-6008-4B32-B188-10F482EB8E33}" dt="2023-10-12T23:24:59.639" v="4"/>
        <pc:sldMkLst>
          <pc:docMk/>
          <pc:sldMk cId="291239573" sldId="1409"/>
        </pc:sldMkLst>
      </pc:sldChg>
      <pc:sldChg chg="add ord">
        <pc:chgData name="Lines, Todd" userId="afaf7c3a-e8aa-4568-882a-02ad8f9e19b0" providerId="ADAL" clId="{0A3B95CE-6008-4B32-B188-10F482EB8E33}" dt="2023-10-12T23:25:09.960" v="6"/>
        <pc:sldMkLst>
          <pc:docMk/>
          <pc:sldMk cId="2997488455" sldId="1410"/>
        </pc:sldMkLst>
      </pc:sldChg>
      <pc:sldChg chg="add ord">
        <pc:chgData name="Lines, Todd" userId="afaf7c3a-e8aa-4568-882a-02ad8f9e19b0" providerId="ADAL" clId="{0A3B95CE-6008-4B32-B188-10F482EB8E33}" dt="2023-10-12T23:30:50.929" v="22"/>
        <pc:sldMkLst>
          <pc:docMk/>
          <pc:sldMk cId="3096072697" sldId="1411"/>
        </pc:sldMkLst>
      </pc:sldChg>
      <pc:sldChg chg="add ord">
        <pc:chgData name="Lines, Todd" userId="afaf7c3a-e8aa-4568-882a-02ad8f9e19b0" providerId="ADAL" clId="{0A3B95CE-6008-4B32-B188-10F482EB8E33}" dt="2023-10-12T23:27:14.887" v="8"/>
        <pc:sldMkLst>
          <pc:docMk/>
          <pc:sldMk cId="22370060" sldId="1412"/>
        </pc:sldMkLst>
      </pc:sldChg>
      <pc:sldChg chg="add ord">
        <pc:chgData name="Lines, Todd" userId="afaf7c3a-e8aa-4568-882a-02ad8f9e19b0" providerId="ADAL" clId="{0A3B95CE-6008-4B32-B188-10F482EB8E33}" dt="2023-10-12T23:27:48.776" v="10"/>
        <pc:sldMkLst>
          <pc:docMk/>
          <pc:sldMk cId="537801803" sldId="1413"/>
        </pc:sldMkLst>
      </pc:sldChg>
      <pc:sldChg chg="add ord">
        <pc:chgData name="Lines, Todd" userId="afaf7c3a-e8aa-4568-882a-02ad8f9e19b0" providerId="ADAL" clId="{0A3B95CE-6008-4B32-B188-10F482EB8E33}" dt="2023-10-12T23:28:20.217" v="12"/>
        <pc:sldMkLst>
          <pc:docMk/>
          <pc:sldMk cId="37824726" sldId="1414"/>
        </pc:sldMkLst>
      </pc:sldChg>
      <pc:sldChg chg="add ord">
        <pc:chgData name="Lines, Todd" userId="afaf7c3a-e8aa-4568-882a-02ad8f9e19b0" providerId="ADAL" clId="{0A3B95CE-6008-4B32-B188-10F482EB8E33}" dt="2023-10-12T23:29:55.940" v="20"/>
        <pc:sldMkLst>
          <pc:docMk/>
          <pc:sldMk cId="1116435086" sldId="1415"/>
        </pc:sldMkLst>
      </pc:sldChg>
      <pc:sldChg chg="add ord">
        <pc:chgData name="Lines, Todd" userId="afaf7c3a-e8aa-4568-882a-02ad8f9e19b0" providerId="ADAL" clId="{0A3B95CE-6008-4B32-B188-10F482EB8E33}" dt="2023-10-12T23:32:21.359" v="26"/>
        <pc:sldMkLst>
          <pc:docMk/>
          <pc:sldMk cId="3262488496" sldId="1416"/>
        </pc:sldMkLst>
      </pc:sldChg>
      <pc:sldChg chg="add ord">
        <pc:chgData name="Lines, Todd" userId="afaf7c3a-e8aa-4568-882a-02ad8f9e19b0" providerId="ADAL" clId="{0A3B95CE-6008-4B32-B188-10F482EB8E33}" dt="2023-10-12T23:31:55.629" v="24"/>
        <pc:sldMkLst>
          <pc:docMk/>
          <pc:sldMk cId="634460207" sldId="1417"/>
        </pc:sldMkLst>
      </pc:sldChg>
      <pc:sldChg chg="modSp add mod">
        <pc:chgData name="Lines, Todd" userId="afaf7c3a-e8aa-4568-882a-02ad8f9e19b0" providerId="ADAL" clId="{0A3B95CE-6008-4B32-B188-10F482EB8E33}" dt="2023-10-12T23:33:27.293" v="84" actId="20577"/>
        <pc:sldMkLst>
          <pc:docMk/>
          <pc:sldMk cId="1575541757" sldId="1418"/>
        </pc:sldMkLst>
        <pc:spChg chg="mod">
          <ac:chgData name="Lines, Todd" userId="afaf7c3a-e8aa-4568-882a-02ad8f9e19b0" providerId="ADAL" clId="{0A3B95CE-6008-4B32-B188-10F482EB8E33}" dt="2023-10-12T23:33:05.363" v="29" actId="20577"/>
          <ac:spMkLst>
            <pc:docMk/>
            <pc:sldMk cId="1575541757" sldId="1418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3:27.293" v="84" actId="20577"/>
          <ac:spMkLst>
            <pc:docMk/>
            <pc:sldMk cId="1575541757" sldId="1418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5:09.459" v="340" actId="20577"/>
        <pc:sldMkLst>
          <pc:docMk/>
          <pc:sldMk cId="2984133197" sldId="1419"/>
        </pc:sldMkLst>
        <pc:spChg chg="mod">
          <ac:chgData name="Lines, Todd" userId="afaf7c3a-e8aa-4568-882a-02ad8f9e19b0" providerId="ADAL" clId="{0A3B95CE-6008-4B32-B188-10F482EB8E33}" dt="2023-10-12T23:35:09.459" v="340" actId="20577"/>
          <ac:spMkLst>
            <pc:docMk/>
            <pc:sldMk cId="2984133197" sldId="1419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4:47.710" v="338" actId="27636"/>
          <ac:spMkLst>
            <pc:docMk/>
            <pc:sldMk cId="2984133197" sldId="1419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6:40.668" v="602" actId="20577"/>
        <pc:sldMkLst>
          <pc:docMk/>
          <pc:sldMk cId="475899680" sldId="1420"/>
        </pc:sldMkLst>
        <pc:spChg chg="mod">
          <ac:chgData name="Lines, Todd" userId="afaf7c3a-e8aa-4568-882a-02ad8f9e19b0" providerId="ADAL" clId="{0A3B95CE-6008-4B32-B188-10F482EB8E33}" dt="2023-10-12T23:36:40.668" v="602" actId="20577"/>
          <ac:spMkLst>
            <pc:docMk/>
            <pc:sldMk cId="475899680" sldId="1420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6:30.779" v="600" actId="5793"/>
          <ac:spMkLst>
            <pc:docMk/>
            <pc:sldMk cId="475899680" sldId="1420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8:01.030" v="762" actId="20577"/>
        <pc:sldMkLst>
          <pc:docMk/>
          <pc:sldMk cId="536904061" sldId="1421"/>
        </pc:sldMkLst>
        <pc:spChg chg="mod">
          <ac:chgData name="Lines, Todd" userId="afaf7c3a-e8aa-4568-882a-02ad8f9e19b0" providerId="ADAL" clId="{0A3B95CE-6008-4B32-B188-10F482EB8E33}" dt="2023-10-12T23:36:49.369" v="605" actId="20577"/>
          <ac:spMkLst>
            <pc:docMk/>
            <pc:sldMk cId="536904061" sldId="1421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8:01.030" v="762" actId="20577"/>
          <ac:spMkLst>
            <pc:docMk/>
            <pc:sldMk cId="536904061" sldId="1421"/>
            <ac:spMk id="3" creationId="{00000000-0000-0000-0000-000000000000}"/>
          </ac:spMkLst>
        </pc:spChg>
      </pc:sldChg>
      <pc:sldChg chg="modSp new mod">
        <pc:chgData name="Lines, Todd" userId="afaf7c3a-e8aa-4568-882a-02ad8f9e19b0" providerId="ADAL" clId="{0A3B95CE-6008-4B32-B188-10F482EB8E33}" dt="2023-10-12T23:39:53.373" v="1078" actId="20577"/>
        <pc:sldMkLst>
          <pc:docMk/>
          <pc:sldMk cId="85490068" sldId="1422"/>
        </pc:sldMkLst>
        <pc:spChg chg="mod">
          <ac:chgData name="Lines, Todd" userId="afaf7c3a-e8aa-4568-882a-02ad8f9e19b0" providerId="ADAL" clId="{0A3B95CE-6008-4B32-B188-10F482EB8E33}" dt="2023-10-12T23:38:20.536" v="771" actId="20577"/>
          <ac:spMkLst>
            <pc:docMk/>
            <pc:sldMk cId="85490068" sldId="1422"/>
            <ac:spMk id="2" creationId="{00C66BA7-D34F-A74B-38A3-EE071BBCBFAF}"/>
          </ac:spMkLst>
        </pc:spChg>
        <pc:spChg chg="mod">
          <ac:chgData name="Lines, Todd" userId="afaf7c3a-e8aa-4568-882a-02ad8f9e19b0" providerId="ADAL" clId="{0A3B95CE-6008-4B32-B188-10F482EB8E33}" dt="2023-10-12T23:39:53.373" v="1078" actId="20577"/>
          <ac:spMkLst>
            <pc:docMk/>
            <pc:sldMk cId="85490068" sldId="1422"/>
            <ac:spMk id="3" creationId="{60701CC6-493E-7FC2-067A-CE16F236FEF3}"/>
          </ac:spMkLst>
        </pc:spChg>
      </pc:sldChg>
      <pc:sldChg chg="modSp new mod">
        <pc:chgData name="Lines, Todd" userId="afaf7c3a-e8aa-4568-882a-02ad8f9e19b0" providerId="ADAL" clId="{0A3B95CE-6008-4B32-B188-10F482EB8E33}" dt="2023-10-12T23:42:12.397" v="1318" actId="20577"/>
        <pc:sldMkLst>
          <pc:docMk/>
          <pc:sldMk cId="2775268226" sldId="1423"/>
        </pc:sldMkLst>
        <pc:spChg chg="mod">
          <ac:chgData name="Lines, Todd" userId="afaf7c3a-e8aa-4568-882a-02ad8f9e19b0" providerId="ADAL" clId="{0A3B95CE-6008-4B32-B188-10F482EB8E33}" dt="2023-10-12T23:40:11.589" v="1087" actId="20577"/>
          <ac:spMkLst>
            <pc:docMk/>
            <pc:sldMk cId="2775268226" sldId="1423"/>
            <ac:spMk id="2" creationId="{899F7B3B-84FF-EF2A-F106-70C7349F8FEB}"/>
          </ac:spMkLst>
        </pc:spChg>
        <pc:spChg chg="mod">
          <ac:chgData name="Lines, Todd" userId="afaf7c3a-e8aa-4568-882a-02ad8f9e19b0" providerId="ADAL" clId="{0A3B95CE-6008-4B32-B188-10F482EB8E33}" dt="2023-10-12T23:42:12.397" v="1318" actId="20577"/>
          <ac:spMkLst>
            <pc:docMk/>
            <pc:sldMk cId="2775268226" sldId="1423"/>
            <ac:spMk id="3" creationId="{D99AEE59-4DE9-49C2-F375-FDF7E847FB26}"/>
          </ac:spMkLst>
        </pc:spChg>
      </pc:sldChg>
      <pc:sldChg chg="addSp delSp modSp new mod">
        <pc:chgData name="Lines, Todd" userId="afaf7c3a-e8aa-4568-882a-02ad8f9e19b0" providerId="ADAL" clId="{0A3B95CE-6008-4B32-B188-10F482EB8E33}" dt="2023-10-12T23:46:12.302" v="1327" actId="1076"/>
        <pc:sldMkLst>
          <pc:docMk/>
          <pc:sldMk cId="1527117504" sldId="1424"/>
        </pc:sldMkLst>
        <pc:spChg chg="add mod">
          <ac:chgData name="Lines, Todd" userId="afaf7c3a-e8aa-4568-882a-02ad8f9e19b0" providerId="ADAL" clId="{0A3B95CE-6008-4B32-B188-10F482EB8E33}" dt="2023-10-12T23:46:12.302" v="1327" actId="1076"/>
          <ac:spMkLst>
            <pc:docMk/>
            <pc:sldMk cId="1527117504" sldId="1424"/>
            <ac:spMk id="5" creationId="{83BD936C-82C2-7E47-8B63-59B05F724A51}"/>
          </ac:spMkLst>
        </pc:spChg>
        <pc:picChg chg="add del mod">
          <ac:chgData name="Lines, Todd" userId="afaf7c3a-e8aa-4568-882a-02ad8f9e19b0" providerId="ADAL" clId="{0A3B95CE-6008-4B32-B188-10F482EB8E33}" dt="2023-10-12T23:45:50.045" v="1324" actId="478"/>
          <ac:picMkLst>
            <pc:docMk/>
            <pc:sldMk cId="1527117504" sldId="1424"/>
            <ac:picMk id="1026" creationId="{929D04CD-C650-79F4-70A4-A613CC3793AE}"/>
          </ac:picMkLst>
        </pc:picChg>
        <pc:picChg chg="add">
          <ac:chgData name="Lines, Todd" userId="afaf7c3a-e8aa-4568-882a-02ad8f9e19b0" providerId="ADAL" clId="{0A3B95CE-6008-4B32-B188-10F482EB8E33}" dt="2023-10-12T23:45:51.619" v="1325"/>
          <ac:picMkLst>
            <pc:docMk/>
            <pc:sldMk cId="1527117504" sldId="1424"/>
            <ac:picMk id="1028" creationId="{038862B6-2AC8-5972-C129-A30A7094FA76}"/>
          </ac:picMkLst>
        </pc:picChg>
      </pc:sldChg>
      <pc:sldChg chg="addSp modSp new mod ord modClrScheme chgLayout">
        <pc:chgData name="Lines, Todd" userId="afaf7c3a-e8aa-4568-882a-02ad8f9e19b0" providerId="ADAL" clId="{0A3B95CE-6008-4B32-B188-10F482EB8E33}" dt="2023-10-12T23:47:24.925" v="1421"/>
        <pc:sldMkLst>
          <pc:docMk/>
          <pc:sldMk cId="1728446092" sldId="1425"/>
        </pc:sldMkLst>
        <pc:spChg chg="add mod">
          <ac:chgData name="Lines, Todd" userId="afaf7c3a-e8aa-4568-882a-02ad8f9e19b0" providerId="ADAL" clId="{0A3B95CE-6008-4B32-B188-10F482EB8E33}" dt="2023-10-12T23:46:47.574" v="1337" actId="20577"/>
          <ac:spMkLst>
            <pc:docMk/>
            <pc:sldMk cId="1728446092" sldId="1425"/>
            <ac:spMk id="2" creationId="{6DAAF1F7-8F93-797F-13DC-2969F043DD4D}"/>
          </ac:spMkLst>
        </pc:spChg>
        <pc:spChg chg="add mod">
          <ac:chgData name="Lines, Todd" userId="afaf7c3a-e8aa-4568-882a-02ad8f9e19b0" providerId="ADAL" clId="{0A3B95CE-6008-4B32-B188-10F482EB8E33}" dt="2023-10-12T23:47:20.452" v="1419" actId="20577"/>
          <ac:spMkLst>
            <pc:docMk/>
            <pc:sldMk cId="1728446092" sldId="1425"/>
            <ac:spMk id="3" creationId="{0D902C0F-A244-85F1-338A-214F3575F29F}"/>
          </ac:spMkLst>
        </pc:spChg>
      </pc:sldChg>
    </pc:docChg>
  </pc:docChgLst>
  <pc:docChgLst>
    <pc:chgData name="Lines, Todd" userId="afaf7c3a-e8aa-4568-882a-02ad8f9e19b0" providerId="ADAL" clId="{75015E92-2F82-402D-9C92-E6C0E586A257}"/>
    <pc:docChg chg="undo custSel modSld">
      <pc:chgData name="Lines, Todd" userId="afaf7c3a-e8aa-4568-882a-02ad8f9e19b0" providerId="ADAL" clId="{75015E92-2F82-402D-9C92-E6C0E586A257}" dt="2024-02-09T21:43:46.708" v="11" actId="208"/>
      <pc:docMkLst>
        <pc:docMk/>
      </pc:docMkLst>
      <pc:sldChg chg="delSp modSp mod">
        <pc:chgData name="Lines, Todd" userId="afaf7c3a-e8aa-4568-882a-02ad8f9e19b0" providerId="ADAL" clId="{75015E92-2F82-402D-9C92-E6C0E586A257}" dt="2024-02-09T21:43:46.708" v="11" actId="208"/>
        <pc:sldMkLst>
          <pc:docMk/>
          <pc:sldMk cId="0" sldId="260"/>
        </pc:sldMkLst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0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1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2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3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4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5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6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7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8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9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0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1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2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0.741" v="6" actId="208"/>
          <ac:spMkLst>
            <pc:docMk/>
            <pc:sldMk cId="0" sldId="260"/>
            <ac:spMk id="67603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3.996" v="7" actId="208"/>
          <ac:spMkLst>
            <pc:docMk/>
            <pc:sldMk cId="0" sldId="260"/>
            <ac:spMk id="67604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6.909" v="8" actId="208"/>
          <ac:spMkLst>
            <pc:docMk/>
            <pc:sldMk cId="0" sldId="260"/>
            <ac:spMk id="67605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0.909" v="9" actId="208"/>
          <ac:spMkLst>
            <pc:docMk/>
            <pc:sldMk cId="0" sldId="260"/>
            <ac:spMk id="67606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3.683" v="10" actId="208"/>
          <ac:spMkLst>
            <pc:docMk/>
            <pc:sldMk cId="0" sldId="260"/>
            <ac:spMk id="67607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6.708" v="11" actId="208"/>
          <ac:spMkLst>
            <pc:docMk/>
            <pc:sldMk cId="0" sldId="260"/>
            <ac:spMk id="67608" creationId="{00000000-0000-0000-0000-000000000000}"/>
          </ac:spMkLst>
        </pc:spChg>
        <pc:grpChg chg="del">
          <ac:chgData name="Lines, Todd" userId="afaf7c3a-e8aa-4568-882a-02ad8f9e19b0" providerId="ADAL" clId="{75015E92-2F82-402D-9C92-E6C0E586A257}" dt="2024-02-09T21:43:21.746" v="5" actId="165"/>
          <ac:grpSpMkLst>
            <pc:docMk/>
            <pc:sldMk cId="0" sldId="260"/>
            <ac:grpSpMk id="2" creationId="{00000000-0000-0000-0000-000000000000}"/>
          </ac:grpSpMkLst>
        </pc:grpChg>
      </pc:sldChg>
      <pc:sldChg chg="addSp modSp mod">
        <pc:chgData name="Lines, Todd" userId="afaf7c3a-e8aa-4568-882a-02ad8f9e19b0" providerId="ADAL" clId="{75015E92-2F82-402D-9C92-E6C0E586A257}" dt="2024-02-09T21:37:36.451" v="4" actId="1076"/>
        <pc:sldMkLst>
          <pc:docMk/>
          <pc:sldMk cId="0" sldId="278"/>
        </pc:sldMkLst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7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6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9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7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9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5" creationId="{00000000-0000-0000-0000-000000000000}"/>
          </ac:spMkLst>
        </pc:spChg>
        <pc:grpChg chg="add mod">
          <ac:chgData name="Lines, Todd" userId="afaf7c3a-e8aa-4568-882a-02ad8f9e19b0" providerId="ADAL" clId="{75015E92-2F82-402D-9C92-E6C0E586A257}" dt="2024-02-09T21:37:36.451" v="4" actId="1076"/>
          <ac:grpSpMkLst>
            <pc:docMk/>
            <pc:sldMk cId="0" sldId="278"/>
            <ac:grpSpMk id="2" creationId="{5703D52F-4300-E8E8-54FA-453775C7283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7B259-A448-48C6-9AF0-4DAAFC566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067B-9C56-42EE-A882-361E4A5CF15A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two positive charges,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6BA7-D34F-A74B-38A3-EE071BBC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CC6-493E-7FC2-067A-CE16F23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I bring two atoms together and force them to get close, what happens to their electron energy levels?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stay the same, why would they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split so the 1s and 2s levels are different energies for the two atoms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combine so the two atoms have half the electrons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explode</a:t>
            </a:r>
          </a:p>
        </p:txBody>
      </p:sp>
    </p:spTree>
    <p:extLst>
      <p:ext uri="{BB962C8B-B14F-4D97-AF65-F5344CB8AC3E}">
        <p14:creationId xmlns:p14="http://schemas.microsoft.com/office/powerpoint/2010/main" val="8549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Two Atoms Together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656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657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6574" name="Freeform 13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5 Atoms Together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2286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 rot="16200000">
            <a:off x="1582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2286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41910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Distance, r</a:t>
            </a:r>
          </a:p>
        </p:txBody>
      </p:sp>
      <p:sp>
        <p:nvSpPr>
          <p:cNvPr id="67594" name="Line 8"/>
          <p:cNvSpPr>
            <a:spLocks noChangeShapeType="1"/>
          </p:cNvSpPr>
          <p:nvPr/>
        </p:nvSpPr>
        <p:spPr bwMode="auto">
          <a:xfrm>
            <a:off x="5638800" y="4343400"/>
            <a:ext cx="53340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5" name="Line 9"/>
          <p:cNvSpPr>
            <a:spLocks noChangeShapeType="1"/>
          </p:cNvSpPr>
          <p:nvPr/>
        </p:nvSpPr>
        <p:spPr bwMode="auto">
          <a:xfrm>
            <a:off x="5562600" y="3352800"/>
            <a:ext cx="53340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Text Box 10"/>
          <p:cNvSpPr txBox="1">
            <a:spLocks noChangeArrowheads="1"/>
          </p:cNvSpPr>
          <p:nvPr/>
        </p:nvSpPr>
        <p:spPr bwMode="auto">
          <a:xfrm>
            <a:off x="6232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6172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7598" name="Freeform 12"/>
          <p:cNvSpPr>
            <a:spLocks/>
          </p:cNvSpPr>
          <p:nvPr/>
        </p:nvSpPr>
        <p:spPr bwMode="auto">
          <a:xfrm>
            <a:off x="3962400" y="2438400"/>
            <a:ext cx="1600200" cy="914400"/>
          </a:xfrm>
          <a:custGeom>
            <a:avLst/>
            <a:gdLst>
              <a:gd name="T0" fmla="*/ 1008 w 1008"/>
              <a:gd name="T1" fmla="*/ 576 h 576"/>
              <a:gd name="T2" fmla="*/ 288 w 1008"/>
              <a:gd name="T3" fmla="*/ 432 h 576"/>
              <a:gd name="T4" fmla="*/ 0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1008" y="576"/>
                </a:moveTo>
                <a:cubicBezTo>
                  <a:pt x="732" y="552"/>
                  <a:pt x="456" y="528"/>
                  <a:pt x="288" y="432"/>
                </a:cubicBezTo>
                <a:cubicBezTo>
                  <a:pt x="120" y="336"/>
                  <a:pt x="60" y="168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9" name="Freeform 13"/>
          <p:cNvSpPr>
            <a:spLocks/>
          </p:cNvSpPr>
          <p:nvPr/>
        </p:nvSpPr>
        <p:spPr bwMode="auto">
          <a:xfrm>
            <a:off x="3505200" y="2447925"/>
            <a:ext cx="2057400" cy="1270000"/>
          </a:xfrm>
          <a:custGeom>
            <a:avLst/>
            <a:gdLst>
              <a:gd name="T0" fmla="*/ 1296 w 912"/>
              <a:gd name="T1" fmla="*/ 576 h 800"/>
              <a:gd name="T2" fmla="*/ 1160 w 912"/>
              <a:gd name="T3" fmla="*/ 576 h 800"/>
              <a:gd name="T4" fmla="*/ 955 w 912"/>
              <a:gd name="T5" fmla="*/ 720 h 800"/>
              <a:gd name="T6" fmla="*/ 546 w 912"/>
              <a:gd name="T7" fmla="*/ 768 h 800"/>
              <a:gd name="T8" fmla="*/ 205 w 912"/>
              <a:gd name="T9" fmla="*/ 528 h 800"/>
              <a:gd name="T10" fmla="*/ 0 w 912"/>
              <a:gd name="T11" fmla="*/ 0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800"/>
              <a:gd name="T20" fmla="*/ 912 w 912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800">
                <a:moveTo>
                  <a:pt x="912" y="576"/>
                </a:moveTo>
                <a:cubicBezTo>
                  <a:pt x="884" y="564"/>
                  <a:pt x="856" y="552"/>
                  <a:pt x="816" y="576"/>
                </a:cubicBezTo>
                <a:cubicBezTo>
                  <a:pt x="776" y="600"/>
                  <a:pt x="744" y="688"/>
                  <a:pt x="672" y="720"/>
                </a:cubicBezTo>
                <a:cubicBezTo>
                  <a:pt x="600" y="752"/>
                  <a:pt x="472" y="800"/>
                  <a:pt x="384" y="768"/>
                </a:cubicBezTo>
                <a:cubicBezTo>
                  <a:pt x="296" y="736"/>
                  <a:pt x="208" y="656"/>
                  <a:pt x="144" y="528"/>
                </a:cubicBezTo>
                <a:cubicBezTo>
                  <a:pt x="80" y="400"/>
                  <a:pt x="40" y="200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0" name="Freeform 14"/>
          <p:cNvSpPr>
            <a:spLocks/>
          </p:cNvSpPr>
          <p:nvPr/>
        </p:nvSpPr>
        <p:spPr bwMode="auto">
          <a:xfrm>
            <a:off x="3179763" y="3421063"/>
            <a:ext cx="2449513" cy="914400"/>
          </a:xfrm>
          <a:custGeom>
            <a:avLst/>
            <a:gdLst>
              <a:gd name="T0" fmla="*/ 1543 w 1008"/>
              <a:gd name="T1" fmla="*/ 576 h 576"/>
              <a:gd name="T2" fmla="*/ 441 w 1008"/>
              <a:gd name="T3" fmla="*/ 432 h 576"/>
              <a:gd name="T4" fmla="*/ 0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1008" y="576"/>
                </a:moveTo>
                <a:cubicBezTo>
                  <a:pt x="732" y="552"/>
                  <a:pt x="456" y="528"/>
                  <a:pt x="288" y="432"/>
                </a:cubicBezTo>
                <a:cubicBezTo>
                  <a:pt x="120" y="336"/>
                  <a:pt x="60" y="168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1" name="Freeform 15"/>
          <p:cNvSpPr>
            <a:spLocks/>
          </p:cNvSpPr>
          <p:nvPr/>
        </p:nvSpPr>
        <p:spPr bwMode="auto">
          <a:xfrm>
            <a:off x="2865438" y="3440113"/>
            <a:ext cx="2840038" cy="1270000"/>
          </a:xfrm>
          <a:custGeom>
            <a:avLst/>
            <a:gdLst>
              <a:gd name="T0" fmla="*/ 1789 w 912"/>
              <a:gd name="T1" fmla="*/ 576 h 800"/>
              <a:gd name="T2" fmla="*/ 1601 w 912"/>
              <a:gd name="T3" fmla="*/ 576 h 800"/>
              <a:gd name="T4" fmla="*/ 1318 w 912"/>
              <a:gd name="T5" fmla="*/ 720 h 800"/>
              <a:gd name="T6" fmla="*/ 753 w 912"/>
              <a:gd name="T7" fmla="*/ 768 h 800"/>
              <a:gd name="T8" fmla="*/ 282 w 912"/>
              <a:gd name="T9" fmla="*/ 528 h 800"/>
              <a:gd name="T10" fmla="*/ 0 w 912"/>
              <a:gd name="T11" fmla="*/ 0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800"/>
              <a:gd name="T20" fmla="*/ 912 w 912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800">
                <a:moveTo>
                  <a:pt x="912" y="576"/>
                </a:moveTo>
                <a:cubicBezTo>
                  <a:pt x="884" y="564"/>
                  <a:pt x="856" y="552"/>
                  <a:pt x="816" y="576"/>
                </a:cubicBezTo>
                <a:cubicBezTo>
                  <a:pt x="776" y="600"/>
                  <a:pt x="744" y="688"/>
                  <a:pt x="672" y="720"/>
                </a:cubicBezTo>
                <a:cubicBezTo>
                  <a:pt x="600" y="752"/>
                  <a:pt x="472" y="800"/>
                  <a:pt x="384" y="768"/>
                </a:cubicBezTo>
                <a:cubicBezTo>
                  <a:pt x="296" y="736"/>
                  <a:pt x="208" y="656"/>
                  <a:pt x="144" y="528"/>
                </a:cubicBezTo>
                <a:cubicBezTo>
                  <a:pt x="80" y="400"/>
                  <a:pt x="40" y="200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4054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(Schematic)</a:t>
            </a:r>
          </a:p>
        </p:txBody>
      </p:sp>
      <p:sp>
        <p:nvSpPr>
          <p:cNvPr id="67603" name="Freeform 17"/>
          <p:cNvSpPr>
            <a:spLocks/>
          </p:cNvSpPr>
          <p:nvPr/>
        </p:nvSpPr>
        <p:spPr bwMode="auto">
          <a:xfrm>
            <a:off x="3846513" y="2498725"/>
            <a:ext cx="1489075" cy="896938"/>
          </a:xfrm>
          <a:custGeom>
            <a:avLst/>
            <a:gdLst>
              <a:gd name="T0" fmla="*/ 938 w 938"/>
              <a:gd name="T1" fmla="*/ 540 h 565"/>
              <a:gd name="T2" fmla="*/ 659 w 938"/>
              <a:gd name="T3" fmla="*/ 546 h 565"/>
              <a:gd name="T4" fmla="*/ 255 w 938"/>
              <a:gd name="T5" fmla="*/ 427 h 565"/>
              <a:gd name="T6" fmla="*/ 0 w 938"/>
              <a:gd name="T7" fmla="*/ 0 h 565"/>
              <a:gd name="T8" fmla="*/ 0 60000 65536"/>
              <a:gd name="T9" fmla="*/ 0 60000 65536"/>
              <a:gd name="T10" fmla="*/ 0 60000 65536"/>
              <a:gd name="T11" fmla="*/ 0 60000 65536"/>
              <a:gd name="T12" fmla="*/ 0 w 938"/>
              <a:gd name="T13" fmla="*/ 0 h 565"/>
              <a:gd name="T14" fmla="*/ 938 w 938"/>
              <a:gd name="T15" fmla="*/ 565 h 5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8" h="565">
                <a:moveTo>
                  <a:pt x="938" y="540"/>
                </a:moveTo>
                <a:cubicBezTo>
                  <a:pt x="855" y="552"/>
                  <a:pt x="773" y="565"/>
                  <a:pt x="659" y="546"/>
                </a:cubicBezTo>
                <a:cubicBezTo>
                  <a:pt x="545" y="527"/>
                  <a:pt x="365" y="518"/>
                  <a:pt x="255" y="427"/>
                </a:cubicBezTo>
                <a:cubicBezTo>
                  <a:pt x="145" y="336"/>
                  <a:pt x="42" y="7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4" name="Freeform 18"/>
          <p:cNvSpPr>
            <a:spLocks/>
          </p:cNvSpPr>
          <p:nvPr/>
        </p:nvSpPr>
        <p:spPr bwMode="auto">
          <a:xfrm>
            <a:off x="3733800" y="2516188"/>
            <a:ext cx="1611313" cy="979488"/>
          </a:xfrm>
          <a:custGeom>
            <a:avLst/>
            <a:gdLst>
              <a:gd name="T0" fmla="*/ 1015 w 1015"/>
              <a:gd name="T1" fmla="*/ 529 h 617"/>
              <a:gd name="T2" fmla="*/ 801 w 1015"/>
              <a:gd name="T3" fmla="*/ 594 h 617"/>
              <a:gd name="T4" fmla="*/ 427 w 1015"/>
              <a:gd name="T5" fmla="*/ 582 h 617"/>
              <a:gd name="T6" fmla="*/ 160 w 1015"/>
              <a:gd name="T7" fmla="*/ 381 h 617"/>
              <a:gd name="T8" fmla="*/ 0 w 1015"/>
              <a:gd name="T9" fmla="*/ 0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"/>
              <a:gd name="T16" fmla="*/ 0 h 617"/>
              <a:gd name="T17" fmla="*/ 1015 w 1015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" h="617">
                <a:moveTo>
                  <a:pt x="1015" y="529"/>
                </a:moveTo>
                <a:cubicBezTo>
                  <a:pt x="957" y="557"/>
                  <a:pt x="899" y="585"/>
                  <a:pt x="801" y="594"/>
                </a:cubicBezTo>
                <a:cubicBezTo>
                  <a:pt x="703" y="603"/>
                  <a:pt x="534" y="617"/>
                  <a:pt x="427" y="582"/>
                </a:cubicBezTo>
                <a:cubicBezTo>
                  <a:pt x="320" y="547"/>
                  <a:pt x="231" y="478"/>
                  <a:pt x="160" y="381"/>
                </a:cubicBezTo>
                <a:cubicBezTo>
                  <a:pt x="89" y="284"/>
                  <a:pt x="44" y="14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5" name="Freeform 19"/>
          <p:cNvSpPr>
            <a:spLocks/>
          </p:cNvSpPr>
          <p:nvPr/>
        </p:nvSpPr>
        <p:spPr bwMode="auto">
          <a:xfrm>
            <a:off x="3629025" y="2498725"/>
            <a:ext cx="1677988" cy="1104900"/>
          </a:xfrm>
          <a:custGeom>
            <a:avLst/>
            <a:gdLst>
              <a:gd name="T0" fmla="*/ 1057 w 1057"/>
              <a:gd name="T1" fmla="*/ 552 h 696"/>
              <a:gd name="T2" fmla="*/ 760 w 1057"/>
              <a:gd name="T3" fmla="*/ 677 h 696"/>
              <a:gd name="T4" fmla="*/ 380 w 1057"/>
              <a:gd name="T5" fmla="*/ 635 h 696"/>
              <a:gd name="T6" fmla="*/ 95 w 1057"/>
              <a:gd name="T7" fmla="*/ 308 h 696"/>
              <a:gd name="T8" fmla="*/ 0 w 1057"/>
              <a:gd name="T9" fmla="*/ 0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"/>
              <a:gd name="T16" fmla="*/ 0 h 696"/>
              <a:gd name="T17" fmla="*/ 1057 w 1057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" h="696">
                <a:moveTo>
                  <a:pt x="1057" y="552"/>
                </a:moveTo>
                <a:cubicBezTo>
                  <a:pt x="965" y="607"/>
                  <a:pt x="873" y="663"/>
                  <a:pt x="760" y="677"/>
                </a:cubicBezTo>
                <a:cubicBezTo>
                  <a:pt x="647" y="691"/>
                  <a:pt x="491" y="696"/>
                  <a:pt x="380" y="635"/>
                </a:cubicBezTo>
                <a:cubicBezTo>
                  <a:pt x="269" y="574"/>
                  <a:pt x="158" y="414"/>
                  <a:pt x="95" y="308"/>
                </a:cubicBezTo>
                <a:cubicBezTo>
                  <a:pt x="32" y="202"/>
                  <a:pt x="16" y="5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6" name="Freeform 20"/>
          <p:cNvSpPr>
            <a:spLocks/>
          </p:cNvSpPr>
          <p:nvPr/>
        </p:nvSpPr>
        <p:spPr bwMode="auto">
          <a:xfrm>
            <a:off x="3082925" y="3430588"/>
            <a:ext cx="2365375" cy="944563"/>
          </a:xfrm>
          <a:custGeom>
            <a:avLst/>
            <a:gdLst>
              <a:gd name="T0" fmla="*/ 1490 w 1490"/>
              <a:gd name="T1" fmla="*/ 565 h 595"/>
              <a:gd name="T2" fmla="*/ 1140 w 1490"/>
              <a:gd name="T3" fmla="*/ 588 h 595"/>
              <a:gd name="T4" fmla="*/ 611 w 1490"/>
              <a:gd name="T5" fmla="*/ 523 h 595"/>
              <a:gd name="T6" fmla="*/ 273 w 1490"/>
              <a:gd name="T7" fmla="*/ 392 h 595"/>
              <a:gd name="T8" fmla="*/ 0 w 149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0"/>
              <a:gd name="T16" fmla="*/ 0 h 595"/>
              <a:gd name="T17" fmla="*/ 1490 w 149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0" h="595">
                <a:moveTo>
                  <a:pt x="1490" y="565"/>
                </a:moveTo>
                <a:cubicBezTo>
                  <a:pt x="1388" y="580"/>
                  <a:pt x="1286" y="595"/>
                  <a:pt x="1140" y="588"/>
                </a:cubicBezTo>
                <a:cubicBezTo>
                  <a:pt x="994" y="581"/>
                  <a:pt x="755" y="556"/>
                  <a:pt x="611" y="523"/>
                </a:cubicBezTo>
                <a:cubicBezTo>
                  <a:pt x="467" y="490"/>
                  <a:pt x="375" y="479"/>
                  <a:pt x="273" y="392"/>
                </a:cubicBezTo>
                <a:cubicBezTo>
                  <a:pt x="171" y="305"/>
                  <a:pt x="47" y="36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7" name="Freeform 21"/>
          <p:cNvSpPr>
            <a:spLocks/>
          </p:cNvSpPr>
          <p:nvPr/>
        </p:nvSpPr>
        <p:spPr bwMode="auto">
          <a:xfrm>
            <a:off x="3016250" y="3468688"/>
            <a:ext cx="2386013" cy="1006475"/>
          </a:xfrm>
          <a:custGeom>
            <a:avLst/>
            <a:gdLst>
              <a:gd name="T0" fmla="*/ 1503 w 1503"/>
              <a:gd name="T1" fmla="*/ 552 h 634"/>
              <a:gd name="T2" fmla="*/ 1194 w 1503"/>
              <a:gd name="T3" fmla="*/ 618 h 634"/>
              <a:gd name="T4" fmla="*/ 737 w 1503"/>
              <a:gd name="T5" fmla="*/ 606 h 634"/>
              <a:gd name="T6" fmla="*/ 303 w 1503"/>
              <a:gd name="T7" fmla="*/ 452 h 634"/>
              <a:gd name="T8" fmla="*/ 0 w 1503"/>
              <a:gd name="T9" fmla="*/ 0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3"/>
              <a:gd name="T16" fmla="*/ 0 h 634"/>
              <a:gd name="T17" fmla="*/ 1503 w 150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3" h="634">
                <a:moveTo>
                  <a:pt x="1503" y="552"/>
                </a:moveTo>
                <a:cubicBezTo>
                  <a:pt x="1412" y="580"/>
                  <a:pt x="1322" y="609"/>
                  <a:pt x="1194" y="618"/>
                </a:cubicBezTo>
                <a:cubicBezTo>
                  <a:pt x="1066" y="627"/>
                  <a:pt x="885" y="634"/>
                  <a:pt x="737" y="606"/>
                </a:cubicBezTo>
                <a:cubicBezTo>
                  <a:pt x="589" y="578"/>
                  <a:pt x="426" y="553"/>
                  <a:pt x="303" y="452"/>
                </a:cubicBezTo>
                <a:cubicBezTo>
                  <a:pt x="180" y="351"/>
                  <a:pt x="90" y="175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8" name="Freeform 23"/>
          <p:cNvSpPr>
            <a:spLocks/>
          </p:cNvSpPr>
          <p:nvPr/>
        </p:nvSpPr>
        <p:spPr bwMode="auto">
          <a:xfrm>
            <a:off x="2932113" y="3440113"/>
            <a:ext cx="2460625" cy="1168400"/>
          </a:xfrm>
          <a:custGeom>
            <a:avLst/>
            <a:gdLst>
              <a:gd name="T0" fmla="*/ 1550 w 1550"/>
              <a:gd name="T1" fmla="*/ 570 h 736"/>
              <a:gd name="T2" fmla="*/ 1223 w 1550"/>
              <a:gd name="T3" fmla="*/ 689 h 736"/>
              <a:gd name="T4" fmla="*/ 706 w 1550"/>
              <a:gd name="T5" fmla="*/ 701 h 736"/>
              <a:gd name="T6" fmla="*/ 255 w 1550"/>
              <a:gd name="T7" fmla="*/ 481 h 736"/>
              <a:gd name="T8" fmla="*/ 0 w 1550"/>
              <a:gd name="T9" fmla="*/ 0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0"/>
              <a:gd name="T16" fmla="*/ 0 h 736"/>
              <a:gd name="T17" fmla="*/ 1550 w 1550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0" h="736">
                <a:moveTo>
                  <a:pt x="1550" y="570"/>
                </a:moveTo>
                <a:cubicBezTo>
                  <a:pt x="1457" y="618"/>
                  <a:pt x="1364" y="667"/>
                  <a:pt x="1223" y="689"/>
                </a:cubicBezTo>
                <a:cubicBezTo>
                  <a:pt x="1082" y="711"/>
                  <a:pt x="867" y="736"/>
                  <a:pt x="706" y="701"/>
                </a:cubicBezTo>
                <a:cubicBezTo>
                  <a:pt x="545" y="666"/>
                  <a:pt x="373" y="598"/>
                  <a:pt x="255" y="481"/>
                </a:cubicBezTo>
                <a:cubicBezTo>
                  <a:pt x="137" y="364"/>
                  <a:pt x="68" y="18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8614" name="Freeform 24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5" name="Freeform 2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862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8624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5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6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7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8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28800" y="2082800"/>
            <a:ext cx="4802188" cy="3919538"/>
            <a:chOff x="1152" y="1312"/>
            <a:chExt cx="3025" cy="2469"/>
          </a:xfrm>
        </p:grpSpPr>
        <p:sp>
          <p:nvSpPr>
            <p:cNvPr id="69638" name="Freeform 2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Freeform 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Line 6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1" name="Text Box 7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9642" name="Line 8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Text Box 9"/>
            <p:cNvSpPr txBox="1">
              <a:spLocks noChangeArrowheads="1"/>
            </p:cNvSpPr>
            <p:nvPr/>
          </p:nvSpPr>
          <p:spPr bwMode="auto">
            <a:xfrm>
              <a:off x="3448" y="3324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9644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5" name="Line 11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6" name="Text Box 12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9647" name="Text Box 13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9648" name="Freeform 14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9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0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1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2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2749" y="1312"/>
              <a:ext cx="0" cy="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Text Box 20"/>
            <p:cNvSpPr txBox="1">
              <a:spLocks noChangeArrowheads="1"/>
            </p:cNvSpPr>
            <p:nvPr/>
          </p:nvSpPr>
          <p:spPr bwMode="auto">
            <a:xfrm>
              <a:off x="2641" y="328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o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7B3B-84FF-EF2A-F106-70C7349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EE59-4DE9-49C2-F375-FDF7E847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energy band?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Guns and Roses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a group of closely spaced allowed states for the electrons in a material to occupy.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group of frequencies that make up a laser beam</a:t>
            </a:r>
          </a:p>
        </p:txBody>
      </p:sp>
    </p:spTree>
    <p:extLst>
      <p:ext uri="{BB962C8B-B14F-4D97-AF65-F5344CB8AC3E}">
        <p14:creationId xmlns:p14="http://schemas.microsoft.com/office/powerpoint/2010/main" val="277526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Bands, Detail</a:t>
            </a:r>
          </a:p>
        </p:txBody>
      </p:sp>
      <p:sp>
        <p:nvSpPr>
          <p:cNvPr id="7066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1371600"/>
            <a:ext cx="4459288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Sodium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Blue represents energy bands occupied by the sodium electrons when the atoms are in their ground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Gold represents energy bands that are 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White represents energy gaps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Electrons can have any energy within the allowed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Electrons cannot have energies in the gaps</a:t>
            </a:r>
          </a:p>
        </p:txBody>
      </p:sp>
      <p:sp>
        <p:nvSpPr>
          <p:cNvPr id="70662" name="Text Box 18"/>
          <p:cNvSpPr txBox="1">
            <a:spLocks noChangeArrowheads="1"/>
          </p:cNvSpPr>
          <p:nvPr/>
        </p:nvSpPr>
        <p:spPr bwMode="auto">
          <a:xfrm>
            <a:off x="4564063" y="5661025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70663" name="Text Box 19"/>
          <p:cNvSpPr txBox="1">
            <a:spLocks noChangeArrowheads="1"/>
          </p:cNvSpPr>
          <p:nvPr/>
        </p:nvSpPr>
        <p:spPr bwMode="auto">
          <a:xfrm>
            <a:off x="4564063" y="4921250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70664" name="Text Box 20"/>
          <p:cNvSpPr txBox="1">
            <a:spLocks noChangeArrowheads="1"/>
          </p:cNvSpPr>
          <p:nvPr/>
        </p:nvSpPr>
        <p:spPr bwMode="auto">
          <a:xfrm>
            <a:off x="4557713" y="40624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2p</a:t>
            </a:r>
          </a:p>
        </p:txBody>
      </p:sp>
      <p:sp>
        <p:nvSpPr>
          <p:cNvPr id="70665" name="Text Box 21"/>
          <p:cNvSpPr txBox="1">
            <a:spLocks noChangeArrowheads="1"/>
          </p:cNvSpPr>
          <p:nvPr/>
        </p:nvSpPr>
        <p:spPr bwMode="auto">
          <a:xfrm>
            <a:off x="4562475" y="2967038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3s</a:t>
            </a:r>
          </a:p>
        </p:txBody>
      </p:sp>
      <p:sp>
        <p:nvSpPr>
          <p:cNvPr id="70666" name="Text Box 22"/>
          <p:cNvSpPr txBox="1">
            <a:spLocks noChangeArrowheads="1"/>
          </p:cNvSpPr>
          <p:nvPr/>
        </p:nvSpPr>
        <p:spPr bwMode="auto">
          <a:xfrm>
            <a:off x="4557713" y="20907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3p</a:t>
            </a:r>
          </a:p>
        </p:txBody>
      </p:sp>
      <p:sp>
        <p:nvSpPr>
          <p:cNvPr id="70667" name="Rectangle 28"/>
          <p:cNvSpPr>
            <a:spLocks noChangeArrowheads="1"/>
          </p:cNvSpPr>
          <p:nvPr/>
        </p:nvSpPr>
        <p:spPr bwMode="auto">
          <a:xfrm>
            <a:off x="5478463" y="1628775"/>
            <a:ext cx="3200400" cy="1519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27"/>
          <p:cNvSpPr>
            <a:spLocks noChangeArrowheads="1"/>
          </p:cNvSpPr>
          <p:nvPr/>
        </p:nvSpPr>
        <p:spPr bwMode="auto">
          <a:xfrm>
            <a:off x="5476875" y="3138488"/>
            <a:ext cx="3200400" cy="271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26"/>
          <p:cNvSpPr>
            <a:spLocks noChangeArrowheads="1"/>
          </p:cNvSpPr>
          <p:nvPr/>
        </p:nvSpPr>
        <p:spPr bwMode="auto">
          <a:xfrm>
            <a:off x="5473700" y="3997325"/>
            <a:ext cx="32004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25"/>
          <p:cNvSpPr>
            <a:spLocks noChangeArrowheads="1"/>
          </p:cNvSpPr>
          <p:nvPr/>
        </p:nvSpPr>
        <p:spPr bwMode="auto">
          <a:xfrm>
            <a:off x="5470525" y="5022850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4"/>
          <p:cNvSpPr>
            <a:spLocks noChangeArrowheads="1"/>
          </p:cNvSpPr>
          <p:nvPr/>
        </p:nvSpPr>
        <p:spPr bwMode="auto">
          <a:xfrm>
            <a:off x="5459413" y="5749925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0"/>
          <p:cNvSpPr>
            <a:spLocks noChangeShapeType="1"/>
          </p:cNvSpPr>
          <p:nvPr/>
        </p:nvSpPr>
        <p:spPr bwMode="auto">
          <a:xfrm flipV="1">
            <a:off x="5451475" y="5757863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3" name="Line 11"/>
          <p:cNvSpPr>
            <a:spLocks noChangeShapeType="1"/>
          </p:cNvSpPr>
          <p:nvPr/>
        </p:nvSpPr>
        <p:spPr bwMode="auto">
          <a:xfrm flipV="1">
            <a:off x="5451475" y="5919788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4" name="Line 12"/>
          <p:cNvSpPr>
            <a:spLocks noChangeShapeType="1"/>
          </p:cNvSpPr>
          <p:nvPr/>
        </p:nvSpPr>
        <p:spPr bwMode="auto">
          <a:xfrm flipV="1">
            <a:off x="5464175" y="51784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5" name="Line 13"/>
          <p:cNvSpPr>
            <a:spLocks noChangeShapeType="1"/>
          </p:cNvSpPr>
          <p:nvPr/>
        </p:nvSpPr>
        <p:spPr bwMode="auto">
          <a:xfrm flipV="1">
            <a:off x="5454650" y="501650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6" name="Line 14"/>
          <p:cNvSpPr>
            <a:spLocks noChangeShapeType="1"/>
          </p:cNvSpPr>
          <p:nvPr/>
        </p:nvSpPr>
        <p:spPr bwMode="auto">
          <a:xfrm flipV="1">
            <a:off x="5464175" y="447357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7" name="Line 15"/>
          <p:cNvSpPr>
            <a:spLocks noChangeShapeType="1"/>
          </p:cNvSpPr>
          <p:nvPr/>
        </p:nvSpPr>
        <p:spPr bwMode="auto">
          <a:xfrm flipV="1">
            <a:off x="5464175" y="39973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8" name="Line 16"/>
          <p:cNvSpPr>
            <a:spLocks noChangeShapeType="1"/>
          </p:cNvSpPr>
          <p:nvPr/>
        </p:nvSpPr>
        <p:spPr bwMode="auto">
          <a:xfrm flipV="1">
            <a:off x="5464175" y="34258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9" name="Line 17"/>
          <p:cNvSpPr>
            <a:spLocks noChangeShapeType="1"/>
          </p:cNvSpPr>
          <p:nvPr/>
        </p:nvSpPr>
        <p:spPr bwMode="auto">
          <a:xfrm flipV="1">
            <a:off x="5464175" y="160655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6350" y="1628775"/>
            <a:ext cx="190500" cy="1600200"/>
            <a:chOff x="3112" y="1098"/>
            <a:chExt cx="108" cy="408"/>
          </a:xfrm>
        </p:grpSpPr>
        <p:sp>
          <p:nvSpPr>
            <p:cNvPr id="70693" name="Freeform 3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4" name="Freeform 3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29225" y="5772150"/>
            <a:ext cx="85725" cy="171450"/>
            <a:chOff x="3112" y="1098"/>
            <a:chExt cx="108" cy="408"/>
          </a:xfrm>
        </p:grpSpPr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2" name="Freeform 35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38750" y="5010150"/>
            <a:ext cx="85725" cy="171450"/>
            <a:chOff x="3112" y="1098"/>
            <a:chExt cx="108" cy="408"/>
          </a:xfrm>
        </p:grpSpPr>
        <p:sp>
          <p:nvSpPr>
            <p:cNvPr id="70689" name="Freeform 37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0" name="Freeform 38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010025"/>
            <a:ext cx="142875" cy="504825"/>
            <a:chOff x="3112" y="1098"/>
            <a:chExt cx="108" cy="408"/>
          </a:xfrm>
        </p:grpSpPr>
        <p:sp>
          <p:nvSpPr>
            <p:cNvPr id="70687" name="Freeform 4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8" name="Freeform 4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10150" y="2914650"/>
            <a:ext cx="142875" cy="504825"/>
            <a:chOff x="3112" y="1098"/>
            <a:chExt cx="108" cy="408"/>
          </a:xfrm>
        </p:grpSpPr>
        <p:sp>
          <p:nvSpPr>
            <p:cNvPr id="70685" name="Freeform 43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6" name="Freeform 44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Level Definitions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valence band</a:t>
            </a:r>
            <a:r>
              <a:rPr lang="en-US" sz="2800"/>
              <a:t> is the highest filled band</a:t>
            </a:r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conduction band</a:t>
            </a:r>
            <a:r>
              <a:rPr lang="en-US" sz="2800"/>
              <a:t> is the next higher empty band</a:t>
            </a:r>
          </a:p>
          <a:p>
            <a:pPr eaLnBrk="1" hangingPunct="1"/>
            <a:r>
              <a:rPr lang="en-US" sz="2800"/>
              <a:t>The energy gap has an energy, E</a:t>
            </a:r>
            <a:r>
              <a:rPr lang="en-US" sz="2800" baseline="-25000"/>
              <a:t>g</a:t>
            </a:r>
            <a:r>
              <a:rPr lang="en-US" sz="2800"/>
              <a:t>, equal to the difference in energy between the top of the valence band and the bottom of the conduction band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person that tells you where to go on a train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charge that is free to move from atom to atom within the whole 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Conductors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When a voltage is applied to a conductor, the electrons accelerate and gain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In quantum terms, electron energies increase if there are a high number of unoccupied energy levels for the electron to jump to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For example, it takes very little energy for electrons to jump from the partially filled to one of the nearby empty states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00" y="2482850"/>
            <a:ext cx="3217863" cy="1582738"/>
            <a:chOff x="3442" y="2218"/>
            <a:chExt cx="2027" cy="601"/>
          </a:xfrm>
        </p:grpSpPr>
        <p:sp>
          <p:nvSpPr>
            <p:cNvPr id="72711" name="Rectangle 11"/>
            <p:cNvSpPr>
              <a:spLocks noChangeArrowheads="1"/>
            </p:cNvSpPr>
            <p:nvPr/>
          </p:nvSpPr>
          <p:spPr bwMode="auto">
            <a:xfrm>
              <a:off x="3448" y="2218"/>
              <a:ext cx="2016" cy="2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Rectangle 7"/>
            <p:cNvSpPr>
              <a:spLocks noChangeArrowheads="1"/>
            </p:cNvSpPr>
            <p:nvPr/>
          </p:nvSpPr>
          <p:spPr bwMode="auto">
            <a:xfrm>
              <a:off x="3448" y="2518"/>
              <a:ext cx="2016" cy="2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Line 8"/>
            <p:cNvSpPr>
              <a:spLocks noChangeShapeType="1"/>
            </p:cNvSpPr>
            <p:nvPr/>
          </p:nvSpPr>
          <p:spPr bwMode="auto">
            <a:xfrm flipV="1">
              <a:off x="3442" y="28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V="1">
              <a:off x="3442" y="22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positive and a negative charge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an insulator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absorbs sunlight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evil device invented by Dr. </a:t>
            </a:r>
            <a:r>
              <a:rPr lang="en-US" dirty="0" err="1"/>
              <a:t>Doofenshmirtz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Insulators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38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valence band is completely full of electrons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large band gap separates the valence and conduction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large amount of energy is needed for an electron to be able to jump from the valence to the conduction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minimum required energy is E</a:t>
            </a:r>
            <a:r>
              <a:rPr lang="en-US" sz="2000" baseline="-25000"/>
              <a:t>g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45100" y="2044700"/>
            <a:ext cx="3341688" cy="3492500"/>
            <a:chOff x="3304" y="1288"/>
            <a:chExt cx="2105" cy="2200"/>
          </a:xfrm>
        </p:grpSpPr>
        <p:sp>
          <p:nvSpPr>
            <p:cNvPr id="73735" name="Rectangle 12"/>
            <p:cNvSpPr>
              <a:spLocks noChangeArrowheads="1"/>
            </p:cNvSpPr>
            <p:nvPr/>
          </p:nvSpPr>
          <p:spPr bwMode="auto">
            <a:xfrm>
              <a:off x="3316" y="1288"/>
              <a:ext cx="2016" cy="5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 flipV="1">
              <a:off x="3382" y="29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 flipV="1">
              <a:off x="3310" y="1846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8" name="Rectangle 13"/>
            <p:cNvSpPr>
              <a:spLocks noChangeArrowheads="1"/>
            </p:cNvSpPr>
            <p:nvPr/>
          </p:nvSpPr>
          <p:spPr bwMode="auto">
            <a:xfrm>
              <a:off x="3382" y="2992"/>
              <a:ext cx="2016" cy="4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3739" name="Line 14"/>
            <p:cNvSpPr>
              <a:spLocks noChangeShapeType="1"/>
            </p:cNvSpPr>
            <p:nvPr/>
          </p:nvSpPr>
          <p:spPr bwMode="auto">
            <a:xfrm flipV="1">
              <a:off x="3376" y="3483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0" name="Line 15"/>
            <p:cNvSpPr>
              <a:spLocks noChangeShapeType="1"/>
            </p:cNvSpPr>
            <p:nvPr/>
          </p:nvSpPr>
          <p:spPr bwMode="auto">
            <a:xfrm flipV="1">
              <a:off x="3304" y="1288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1" name="Line 19"/>
            <p:cNvSpPr>
              <a:spLocks noChangeShapeType="1"/>
            </p:cNvSpPr>
            <p:nvPr/>
          </p:nvSpPr>
          <p:spPr bwMode="auto">
            <a:xfrm>
              <a:off x="3792" y="1854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2" name="Text Box 20"/>
            <p:cNvSpPr txBox="1">
              <a:spLocks noChangeArrowheads="1"/>
            </p:cNvSpPr>
            <p:nvPr/>
          </p:nvSpPr>
          <p:spPr bwMode="auto">
            <a:xfrm>
              <a:off x="3884" y="2222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Semiconductors</a:t>
            </a:r>
          </a:p>
        </p:txBody>
      </p:sp>
      <p:sp>
        <p:nvSpPr>
          <p:cNvPr id="7475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7775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A semiconductor has a</a:t>
            </a:r>
            <a:r>
              <a:rPr lang="en-US" sz="2400"/>
              <a:t> </a:t>
            </a:r>
            <a:r>
              <a:rPr lang="en-US" sz="2200"/>
              <a:t>small energy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Thermally excited electrons have enough energy to cross the band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 resistivity of semiconductors decreases with increases in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 white area in the valence band represents holes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21275" y="1539875"/>
            <a:ext cx="3351213" cy="2273300"/>
            <a:chOff x="3190" y="1858"/>
            <a:chExt cx="2111" cy="1432"/>
          </a:xfrm>
        </p:grpSpPr>
        <p:sp>
          <p:nvSpPr>
            <p:cNvPr id="74759" name="Rectangle 20"/>
            <p:cNvSpPr>
              <a:spLocks noChangeArrowheads="1"/>
            </p:cNvSpPr>
            <p:nvPr/>
          </p:nvSpPr>
          <p:spPr bwMode="auto">
            <a:xfrm>
              <a:off x="3274" y="2788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0" name="Rectangle 21"/>
            <p:cNvSpPr>
              <a:spLocks noChangeArrowheads="1"/>
            </p:cNvSpPr>
            <p:nvPr/>
          </p:nvSpPr>
          <p:spPr bwMode="auto">
            <a:xfrm>
              <a:off x="3208" y="2344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3190" y="1858"/>
              <a:ext cx="2016" cy="50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4762" name="Line 12"/>
            <p:cNvSpPr>
              <a:spLocks noChangeShapeType="1"/>
            </p:cNvSpPr>
            <p:nvPr/>
          </p:nvSpPr>
          <p:spPr bwMode="auto">
            <a:xfrm flipV="1">
              <a:off x="3274" y="2787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3" name="Line 13"/>
            <p:cNvSpPr>
              <a:spLocks noChangeShapeType="1"/>
            </p:cNvSpPr>
            <p:nvPr/>
          </p:nvSpPr>
          <p:spPr bwMode="auto">
            <a:xfrm flipV="1">
              <a:off x="3202" y="2422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4" name="Rectangle 14"/>
            <p:cNvSpPr>
              <a:spLocks noChangeArrowheads="1"/>
            </p:cNvSpPr>
            <p:nvPr/>
          </p:nvSpPr>
          <p:spPr bwMode="auto">
            <a:xfrm>
              <a:off x="3274" y="2866"/>
              <a:ext cx="2016" cy="4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4765" name="Line 15"/>
            <p:cNvSpPr>
              <a:spLocks noChangeShapeType="1"/>
            </p:cNvSpPr>
            <p:nvPr/>
          </p:nvSpPr>
          <p:spPr bwMode="auto">
            <a:xfrm flipV="1">
              <a:off x="3268" y="32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6" name="Line 16"/>
            <p:cNvSpPr>
              <a:spLocks noChangeShapeType="1"/>
            </p:cNvSpPr>
            <p:nvPr/>
          </p:nvSpPr>
          <p:spPr bwMode="auto">
            <a:xfrm flipV="1">
              <a:off x="3196" y="1864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17"/>
            <p:cNvSpPr>
              <a:spLocks noChangeShapeType="1"/>
            </p:cNvSpPr>
            <p:nvPr/>
          </p:nvSpPr>
          <p:spPr bwMode="auto">
            <a:xfrm flipH="1">
              <a:off x="3684" y="2430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Text Box 18"/>
            <p:cNvSpPr txBox="1">
              <a:spLocks noChangeArrowheads="1"/>
            </p:cNvSpPr>
            <p:nvPr/>
          </p:nvSpPr>
          <p:spPr bwMode="auto">
            <a:xfrm>
              <a:off x="3806" y="2486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can add or remove charge from an object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Frictional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Gravitational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Momentum transfer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ElecTrocharge</a:t>
            </a:r>
            <a:r>
              <a:rPr lang="en-US" baseline="30000" dirty="0" err="1"/>
              <a:t>TM</a:t>
            </a:r>
            <a:r>
              <a:rPr lang="en-US" dirty="0"/>
              <a:t> Solution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flipV="1">
            <a:off x="961029" y="1602475"/>
            <a:ext cx="3092355" cy="2983173"/>
            <a:chOff x="228600" y="0"/>
            <a:chExt cx="7467600" cy="6934200"/>
          </a:xfrm>
        </p:grpSpPr>
        <p:grpSp>
          <p:nvGrpSpPr>
            <p:cNvPr id="43" name="Group 42"/>
            <p:cNvGrpSpPr/>
            <p:nvPr/>
          </p:nvGrpSpPr>
          <p:grpSpPr>
            <a:xfrm>
              <a:off x="990600" y="1066800"/>
              <a:ext cx="6705600" cy="5867400"/>
              <a:chOff x="533400" y="533400"/>
              <a:chExt cx="6781800" cy="6172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9600" y="533400"/>
              <a:ext cx="6705600" cy="5867400"/>
              <a:chOff x="533400" y="533400"/>
              <a:chExt cx="6781800" cy="6172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28600" y="0"/>
              <a:ext cx="6781800" cy="6172200"/>
              <a:chOff x="533400" y="533400"/>
              <a:chExt cx="6781800" cy="6172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117910" y="1801506"/>
            <a:ext cx="2702257" cy="2702255"/>
            <a:chOff x="5117910" y="1801506"/>
            <a:chExt cx="2702257" cy="2702255"/>
          </a:xfrm>
        </p:grpSpPr>
        <p:sp>
          <p:nvSpPr>
            <p:cNvPr id="66" name="Rectangle 65"/>
            <p:cNvSpPr/>
            <p:nvPr/>
          </p:nvSpPr>
          <p:spPr>
            <a:xfrm>
              <a:off x="5117910" y="1801506"/>
              <a:ext cx="2700248" cy="27022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389752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760759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6203245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6574252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6976969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7347976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5389752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760759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6203245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6574252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6976969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7347976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 flipV="1">
              <a:off x="5356024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5727031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6169517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6540524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6943241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7314248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5275980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5646987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6089473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6460480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6863197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7234204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5275980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5646987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6089473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6460480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 flipV="1">
              <a:off x="6863197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 flipV="1">
              <a:off x="7234204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 flipV="1">
              <a:off x="5242252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5613259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6055745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6426752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6829469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7200476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5174290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5545297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/>
            <p:cNvSpPr/>
            <p:nvPr/>
          </p:nvSpPr>
          <p:spPr>
            <a:xfrm flipV="1">
              <a:off x="5987783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Oval 105"/>
            <p:cNvSpPr/>
            <p:nvPr/>
          </p:nvSpPr>
          <p:spPr>
            <a:xfrm flipV="1">
              <a:off x="6358790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/>
            <p:cNvSpPr/>
            <p:nvPr/>
          </p:nvSpPr>
          <p:spPr>
            <a:xfrm flipV="1">
              <a:off x="6761507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Oval 107"/>
            <p:cNvSpPr/>
            <p:nvPr/>
          </p:nvSpPr>
          <p:spPr>
            <a:xfrm flipV="1">
              <a:off x="7132514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 flipV="1">
              <a:off x="5174290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5545297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Oval 110"/>
            <p:cNvSpPr/>
            <p:nvPr/>
          </p:nvSpPr>
          <p:spPr>
            <a:xfrm flipV="1">
              <a:off x="5987783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Oval 111"/>
            <p:cNvSpPr/>
            <p:nvPr/>
          </p:nvSpPr>
          <p:spPr>
            <a:xfrm flipV="1">
              <a:off x="6358790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Oval 112"/>
            <p:cNvSpPr/>
            <p:nvPr/>
          </p:nvSpPr>
          <p:spPr>
            <a:xfrm flipV="1">
              <a:off x="6761507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Oval 113"/>
            <p:cNvSpPr/>
            <p:nvPr/>
          </p:nvSpPr>
          <p:spPr>
            <a:xfrm flipV="1">
              <a:off x="7132514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Oval 114"/>
            <p:cNvSpPr/>
            <p:nvPr/>
          </p:nvSpPr>
          <p:spPr>
            <a:xfrm flipV="1">
              <a:off x="5140562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15"/>
            <p:cNvSpPr/>
            <p:nvPr/>
          </p:nvSpPr>
          <p:spPr>
            <a:xfrm flipV="1">
              <a:off x="5511569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/>
            <p:cNvSpPr/>
            <p:nvPr/>
          </p:nvSpPr>
          <p:spPr>
            <a:xfrm flipV="1">
              <a:off x="5954055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6325062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/>
            <p:cNvSpPr/>
            <p:nvPr/>
          </p:nvSpPr>
          <p:spPr>
            <a:xfrm flipV="1">
              <a:off x="6727779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/>
            <p:cNvSpPr/>
            <p:nvPr/>
          </p:nvSpPr>
          <p:spPr>
            <a:xfrm flipV="1">
              <a:off x="7098786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746913" y="4790363"/>
            <a:ext cx="545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Insulator                              Conductor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you have a conductor in electrostatic equilibrium, but further suppose we add extra charge to this conductor. Where will the excess charge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Uniformly distributed throughout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Mostly near the center of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depends on the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On the conductor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2133600"/>
            <a:ext cx="3048000" cy="2895600"/>
            <a:chOff x="2208" y="1344"/>
            <a:chExt cx="1920" cy="1824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2304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to be grounded?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arguments based on fact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less imaginative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freedom restricted for a period of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wired to the Earth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E03-7477-5AE5-55D9-7D74D5F4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CE-27E2-EB7F-01BC-E0249888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8862B6-2AC8-5972-C129-A30A7094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0"/>
            <a:ext cx="626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D936C-82C2-7E47-8B63-59B05F724A51}"/>
              </a:ext>
            </a:extLst>
          </p:cNvPr>
          <p:cNvSpPr txBox="1"/>
          <p:nvPr/>
        </p:nvSpPr>
        <p:spPr>
          <a:xfrm>
            <a:off x="2889316" y="62116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https://commons.wikimedia.org/wiki/File:HomeEarthRodAustralia1.jpg</a:t>
            </a:r>
          </a:p>
        </p:txBody>
      </p:sp>
    </p:spTree>
    <p:extLst>
      <p:ext uri="{BB962C8B-B14F-4D97-AF65-F5344CB8AC3E}">
        <p14:creationId xmlns:p14="http://schemas.microsoft.com/office/powerpoint/2010/main" val="152711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536" y="1446663"/>
            <a:ext cx="8488907" cy="4312692"/>
            <a:chOff x="-1282890" y="1189626"/>
            <a:chExt cx="10454186" cy="5511425"/>
          </a:xfrm>
        </p:grpSpPr>
        <p:sp>
          <p:nvSpPr>
            <p:cNvPr id="11" name="Rectangle 10"/>
            <p:cNvSpPr/>
            <p:nvPr/>
          </p:nvSpPr>
          <p:spPr>
            <a:xfrm>
              <a:off x="8338782" y="4926842"/>
              <a:ext cx="341194" cy="36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99296" y="1787857"/>
              <a:ext cx="1828800" cy="1665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52382" y="1787857"/>
              <a:ext cx="2715905" cy="10099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0253" y="1838615"/>
              <a:ext cx="1398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TurboBlow</a:t>
              </a:r>
              <a:r>
                <a:rPr lang="en-US" baseline="30000" dirty="0" err="1">
                  <a:solidFill>
                    <a:schemeClr val="bg1"/>
                  </a:solidFill>
                </a:rPr>
                <a:t>TM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520" y="2348805"/>
              <a:ext cx="1334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baseline="30000" dirty="0">
                  <a:solidFill>
                    <a:schemeClr val="bg1"/>
                  </a:solidFill>
                  <a:latin typeface="Amienne" pitchFamily="82" charset="0"/>
                </a:rPr>
                <a:t>Blow Dryer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 rot="4616409">
              <a:off x="4895363" y="3000654"/>
              <a:ext cx="1605703" cy="8993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145206" y="3398293"/>
              <a:ext cx="218364" cy="450376"/>
            </a:xfrm>
            <a:custGeom>
              <a:avLst/>
              <a:gdLst>
                <a:gd name="connsiteX0" fmla="*/ 0 w 218364"/>
                <a:gd name="connsiteY0" fmla="*/ 0 h 450376"/>
                <a:gd name="connsiteX1" fmla="*/ 27295 w 218364"/>
                <a:gd name="connsiteY1" fmla="*/ 450376 h 450376"/>
                <a:gd name="connsiteX2" fmla="*/ 218364 w 218364"/>
                <a:gd name="connsiteY2" fmla="*/ 436728 h 450376"/>
                <a:gd name="connsiteX3" fmla="*/ 95534 w 218364"/>
                <a:gd name="connsiteY3" fmla="*/ 0 h 450376"/>
                <a:gd name="connsiteX4" fmla="*/ 0 w 218364"/>
                <a:gd name="connsiteY4" fmla="*/ 0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" h="450376">
                  <a:moveTo>
                    <a:pt x="0" y="0"/>
                  </a:moveTo>
                  <a:lnTo>
                    <a:pt x="27295" y="450376"/>
                  </a:lnTo>
                  <a:lnTo>
                    <a:pt x="218364" y="436728"/>
                  </a:lnTo>
                  <a:lnTo>
                    <a:pt x="95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09731" y="4135272"/>
              <a:ext cx="2361063" cy="887104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143766" y="4151193"/>
              <a:ext cx="2361063" cy="1021307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64154" y="4180763"/>
              <a:ext cx="2361063" cy="1128215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4" y="4954136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5134" y="5090615"/>
              <a:ext cx="512927" cy="987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25134" y="5259457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-177421" y="1378424"/>
              <a:ext cx="2238233" cy="2852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1282890" y="18060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2400" y="15080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04800" y="16604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-1251045" y="24657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-1098645" y="26181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64275" y="2729552"/>
              <a:ext cx="286603" cy="491320"/>
            </a:xfrm>
            <a:custGeom>
              <a:avLst/>
              <a:gdLst>
                <a:gd name="connsiteX0" fmla="*/ 95534 w 286603"/>
                <a:gd name="connsiteY0" fmla="*/ 0 h 491320"/>
                <a:gd name="connsiteX1" fmla="*/ 0 w 286603"/>
                <a:gd name="connsiteY1" fmla="*/ 477672 h 491320"/>
                <a:gd name="connsiteX2" fmla="*/ 286603 w 286603"/>
                <a:gd name="connsiteY2" fmla="*/ 491320 h 49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491320">
                  <a:moveTo>
                    <a:pt x="95534" y="0"/>
                  </a:moveTo>
                  <a:lnTo>
                    <a:pt x="0" y="477672"/>
                  </a:lnTo>
                  <a:lnTo>
                    <a:pt x="286603" y="49132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14" idx="3"/>
            </p:cNvCxnSpPr>
            <p:nvPr/>
          </p:nvCxnSpPr>
          <p:spPr>
            <a:xfrm>
              <a:off x="8838061" y="5291042"/>
              <a:ext cx="114870" cy="11097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66328" y="6359857"/>
              <a:ext cx="504968" cy="341194"/>
              <a:chOff x="2715904" y="5036024"/>
              <a:chExt cx="504968" cy="34119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15904" y="5036024"/>
                <a:ext cx="504968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3712" y="5161128"/>
                <a:ext cx="338920" cy="523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1520" y="5313528"/>
                <a:ext cx="172873" cy="63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-964442" y="1373879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9212" y="2331497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-918950" y="1528554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561830" y="1189626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30806" y="4926841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third wire in electrical devices is connect to the ground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20167" y="4776716"/>
            <a:ext cx="491320" cy="300251"/>
          </a:xfrm>
          <a:custGeom>
            <a:avLst/>
            <a:gdLst>
              <a:gd name="connsiteX0" fmla="*/ 0 w 491320"/>
              <a:gd name="connsiteY0" fmla="*/ 300251 h 300251"/>
              <a:gd name="connsiteX1" fmla="*/ 286603 w 491320"/>
              <a:gd name="connsiteY1" fmla="*/ 232012 h 300251"/>
              <a:gd name="connsiteX2" fmla="*/ 491320 w 491320"/>
              <a:gd name="connsiteY2" fmla="*/ 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320" h="300251">
                <a:moveTo>
                  <a:pt x="0" y="300251"/>
                </a:moveTo>
                <a:cubicBezTo>
                  <a:pt x="102358" y="291152"/>
                  <a:pt x="204716" y="282054"/>
                  <a:pt x="286603" y="232012"/>
                </a:cubicBezTo>
                <a:cubicBezTo>
                  <a:pt x="368490" y="181970"/>
                  <a:pt x="429905" y="90985"/>
                  <a:pt x="49132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types of charge are there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4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an electric dipole?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conducting cylinder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charged conducting cylinders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dissimilar charges that are somehow bound together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rod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1948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force between charged objects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kilometer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light year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long ranged, but is stronger near the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3340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46474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7424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0" y="3581400"/>
            <a:ext cx="105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  +  +  </a:t>
            </a:r>
          </a:p>
        </p:txBody>
      </p:sp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  <p:cxnSp>
        <p:nvCxnSpPr>
          <p:cNvPr id="18" name="Straight Connector 17"/>
          <p:cNvCxnSpPr>
            <a:stCxn id="42" idx="6"/>
            <a:endCxn id="43" idx="2"/>
          </p:cNvCxnSpPr>
          <p:nvPr/>
        </p:nvCxnSpPr>
        <p:spPr>
          <a:xfrm flipV="1">
            <a:off x="5943600" y="3787820"/>
            <a:ext cx="1001992" cy="11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F1F7-8F93-797F-13DC-2969F043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C0F-A244-85F1-338A-214F3575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water molecules electric dipoles?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a dipole again?</a:t>
            </a:r>
          </a:p>
        </p:txBody>
      </p:sp>
    </p:spTree>
    <p:extLst>
      <p:ext uri="{BB962C8B-B14F-4D97-AF65-F5344CB8AC3E}">
        <p14:creationId xmlns:p14="http://schemas.microsoft.com/office/powerpoint/2010/main" val="172844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234519" y="297521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0813" y="234741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205884" y="2084529"/>
            <a:ext cx="2107797" cy="2288554"/>
            <a:chOff x="4285396" y="1912253"/>
            <a:chExt cx="2107797" cy="2288554"/>
          </a:xfrm>
        </p:grpSpPr>
        <p:grpSp>
          <p:nvGrpSpPr>
            <p:cNvPr id="9" name="Group 8"/>
            <p:cNvGrpSpPr/>
            <p:nvPr/>
          </p:nvGrpSpPr>
          <p:grpSpPr>
            <a:xfrm>
              <a:off x="5242252" y="1912253"/>
              <a:ext cx="843198" cy="852005"/>
              <a:chOff x="5242252" y="1912253"/>
              <a:chExt cx="843198" cy="852005"/>
            </a:xfrm>
          </p:grpSpPr>
          <p:sp>
            <p:nvSpPr>
              <p:cNvPr id="3" name="Oval 2"/>
              <p:cNvSpPr/>
              <p:nvPr/>
            </p:nvSpPr>
            <p:spPr>
              <a:xfrm flipV="1">
                <a:off x="5727031" y="2193605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 flipV="1">
                <a:off x="5242252" y="1912253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 flipV="1">
                <a:off x="5613259" y="2302756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49995" y="3348802"/>
              <a:ext cx="843198" cy="852005"/>
              <a:chOff x="4212514" y="2666414"/>
              <a:chExt cx="843198" cy="852005"/>
            </a:xfrm>
          </p:grpSpPr>
          <p:sp>
            <p:nvSpPr>
              <p:cNvPr id="6" name="Oval 5"/>
              <p:cNvSpPr/>
              <p:nvPr/>
            </p:nvSpPr>
            <p:spPr>
              <a:xfrm flipV="1">
                <a:off x="4212514" y="2666414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4583521" y="3056917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" name="Oval 11"/>
            <p:cNvSpPr/>
            <p:nvPr/>
          </p:nvSpPr>
          <p:spPr>
            <a:xfrm flipV="1">
              <a:off x="4285396" y="2511189"/>
              <a:ext cx="1474782" cy="1429052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4947946" y="3152525"/>
              <a:ext cx="117983" cy="1190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442045" y="2893325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71132" y="3086667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452883" y="1091822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9566" y="47994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Which charge diagram shows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87556" y="29274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1167078" y="2797791"/>
            <a:ext cx="3068750" cy="3177717"/>
            <a:chOff x="1180525" y="1883391"/>
            <a:chExt cx="3068750" cy="3177717"/>
          </a:xfrm>
        </p:grpSpPr>
        <p:grpSp>
          <p:nvGrpSpPr>
            <p:cNvPr id="9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8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23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4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5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9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20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11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2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4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84514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723515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4259" y="613185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7706" y="6001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4460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505200" y="2133600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4876800" y="4191000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Some objects seem to be electrically neutral. How is this possible?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are made of neutrons that don’t have electrical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the same number of positive charges and negative charges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had all the charge removed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3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80525" y="1883391"/>
            <a:ext cx="3068750" cy="3177717"/>
            <a:chOff x="1180525" y="1883391"/>
            <a:chExt cx="3068750" cy="3177717"/>
          </a:xfrm>
        </p:grpSpPr>
        <p:grpSp>
          <p:nvGrpSpPr>
            <p:cNvPr id="23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3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4941524" y="1953902"/>
            <a:ext cx="3030278" cy="3239273"/>
            <a:chOff x="1199761" y="1883391"/>
            <a:chExt cx="3030278" cy="3239273"/>
          </a:xfrm>
        </p:grpSpPr>
        <p:grpSp>
          <p:nvGrpSpPr>
            <p:cNvPr id="26" name="Group 22"/>
            <p:cNvGrpSpPr/>
            <p:nvPr/>
          </p:nvGrpSpPr>
          <p:grpSpPr>
            <a:xfrm>
              <a:off x="1304397" y="3150220"/>
              <a:ext cx="2925642" cy="1972444"/>
              <a:chOff x="1304397" y="3150220"/>
              <a:chExt cx="2925642" cy="1972444"/>
            </a:xfrm>
          </p:grpSpPr>
          <p:grpSp>
            <p:nvGrpSpPr>
              <p:cNvPr id="35" name="Group 12"/>
              <p:cNvGrpSpPr/>
              <p:nvPr/>
            </p:nvGrpSpPr>
            <p:grpSpPr>
              <a:xfrm rot="10800000">
                <a:off x="1304397" y="3693857"/>
                <a:ext cx="1517649" cy="1428807"/>
                <a:chOff x="2723767" y="1974235"/>
                <a:chExt cx="1517649" cy="14288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2723767" y="19742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394791" y="21266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2" name="TextBox 11"/>
                <p:cNvSpPr txBox="1"/>
                <p:nvPr/>
              </p:nvSpPr>
              <p:spPr>
                <a:xfrm>
                  <a:off x="3915686" y="275671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 rot="10800000" flipH="1">
                <a:off x="3203709" y="3150220"/>
                <a:ext cx="1026330" cy="1810946"/>
                <a:chOff x="2873892" y="1878700"/>
                <a:chExt cx="1026330" cy="1810946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873892" y="1878700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394791" y="2331352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574492" y="304331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  <p:grpSp>
          <p:nvGrpSpPr>
            <p:cNvPr id="27" name="Group 21"/>
            <p:cNvGrpSpPr/>
            <p:nvPr/>
          </p:nvGrpSpPr>
          <p:grpSpPr>
            <a:xfrm>
              <a:off x="1199761" y="1883391"/>
              <a:ext cx="2897314" cy="1851749"/>
              <a:chOff x="1199761" y="1883391"/>
              <a:chExt cx="2897314" cy="185174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52131" y="18833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23155" y="20357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71345" y="2624925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grpSp>
            <p:nvGrpSpPr>
              <p:cNvPr id="31" name="Group 17"/>
              <p:cNvGrpSpPr/>
              <p:nvPr/>
            </p:nvGrpSpPr>
            <p:grpSpPr>
              <a:xfrm rot="10800000" flipV="1">
                <a:off x="1199761" y="1924194"/>
                <a:ext cx="1026330" cy="1810946"/>
                <a:chOff x="2873892" y="1878701"/>
                <a:chExt cx="1026330" cy="1810946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73892" y="187870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94791" y="2331353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574492" y="3043316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60060" y="3179928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  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80698" y="2718179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5677" y="3566615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3611" y="3937379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3181" y="235651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35706" y="2031241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78924" y="429904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88174" y="3318680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 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08812" y="285693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1295" y="249526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3820" y="216999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07038" y="4437796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 -  -  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11087" y="366442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22629" y="4012438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Gravity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484438"/>
            <a:ext cx="85423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we looked at the total amount of charge in the universe, how does it change over time?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positive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negative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total amount of charge isn’t changing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physics, what word do we use to describe a quantity that doesn’t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Conserved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Equated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Equitated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Statified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855198"/>
            <a:ext cx="8719394" cy="53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03D52F-4300-E8E8-54FA-453775C72838}"/>
              </a:ext>
            </a:extLst>
          </p:cNvPr>
          <p:cNvGrpSpPr/>
          <p:nvPr/>
        </p:nvGrpSpPr>
        <p:grpSpPr>
          <a:xfrm>
            <a:off x="413657" y="220435"/>
            <a:ext cx="8730343" cy="6417129"/>
            <a:chOff x="-76200" y="-228600"/>
            <a:chExt cx="9585960" cy="6922532"/>
          </a:xfrm>
        </p:grpSpPr>
        <p:sp>
          <p:nvSpPr>
            <p:cNvPr id="19" name="Freeform 18"/>
            <p:cNvSpPr/>
            <p:nvPr/>
          </p:nvSpPr>
          <p:spPr>
            <a:xfrm>
              <a:off x="3581400" y="3276600"/>
              <a:ext cx="3657600" cy="1066800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 rot="19673694">
              <a:off x="2123324" y="903980"/>
              <a:ext cx="242316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26375" y="2907036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144575" y="2779408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lus 4"/>
            <p:cNvSpPr/>
            <p:nvPr/>
          </p:nvSpPr>
          <p:spPr>
            <a:xfrm>
              <a:off x="3178420" y="2804937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62878" y="2769591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35577" y="2877583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lus 7"/>
            <p:cNvSpPr/>
            <p:nvPr/>
          </p:nvSpPr>
          <p:spPr>
            <a:xfrm>
              <a:off x="3269422" y="2903112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280160" y="899160"/>
              <a:ext cx="405384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42328" y="207970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inus 15"/>
            <p:cNvSpPr/>
            <p:nvPr/>
          </p:nvSpPr>
          <p:spPr>
            <a:xfrm>
              <a:off x="5067686" y="215440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725848" y="403042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Minus 24"/>
            <p:cNvSpPr/>
            <p:nvPr/>
          </p:nvSpPr>
          <p:spPr>
            <a:xfrm>
              <a:off x="2751206" y="410512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2800" y="3733800"/>
              <a:ext cx="2346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Nucleus with protons and neutrons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1400" y="914400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Electrons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6491" y="3810000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Electron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4600"/>
              <a:ext cx="2761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Particles not drawn to scale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088593" y="3029241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119040" y="2856066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Plus 30"/>
            <p:cNvSpPr/>
            <p:nvPr/>
          </p:nvSpPr>
          <p:spPr>
            <a:xfrm>
              <a:off x="3175661" y="2890706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6953" y="2842745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271280" y="2989277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lus 33"/>
            <p:cNvSpPr/>
            <p:nvPr/>
          </p:nvSpPr>
          <p:spPr>
            <a:xfrm>
              <a:off x="3327901" y="3023917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-76200" y="-228600"/>
              <a:ext cx="6781800" cy="6324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562600" y="533400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Minus 40"/>
            <p:cNvSpPr/>
            <p:nvPr/>
          </p:nvSpPr>
          <p:spPr>
            <a:xfrm>
              <a:off x="5587958" y="608099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41"/>
            <p:cNvSpPr/>
            <p:nvPr/>
          </p:nvSpPr>
          <p:spPr>
            <a:xfrm rot="19417030">
              <a:off x="6219062" y="324655"/>
              <a:ext cx="1328360" cy="1675691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 rot="19417030">
              <a:off x="5253281" y="1500365"/>
              <a:ext cx="2682735" cy="818891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048000" y="1447800"/>
              <a:ext cx="4846093" cy="3960125"/>
            </a:xfrm>
            <a:custGeom>
              <a:avLst/>
              <a:gdLst>
                <a:gd name="connsiteX0" fmla="*/ 4954138 w 4954138"/>
                <a:gd name="connsiteY0" fmla="*/ 0 h 3960125"/>
                <a:gd name="connsiteX1" fmla="*/ 2497541 w 4954138"/>
                <a:gd name="connsiteY1" fmla="*/ 3480179 h 3960125"/>
                <a:gd name="connsiteX2" fmla="*/ 0 w 4954138"/>
                <a:gd name="connsiteY2" fmla="*/ 2879678 h 396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4138" h="3960125">
                  <a:moveTo>
                    <a:pt x="4954138" y="0"/>
                  </a:moveTo>
                  <a:cubicBezTo>
                    <a:pt x="4138684" y="1500116"/>
                    <a:pt x="3323231" y="3000233"/>
                    <a:pt x="2497541" y="3480179"/>
                  </a:cubicBezTo>
                  <a:cubicBezTo>
                    <a:pt x="1671851" y="3960125"/>
                    <a:pt x="0" y="2879678"/>
                    <a:pt x="0" y="2879678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Energy Levels in Atoms</a:t>
            </a:r>
          </a:p>
        </p:txBody>
      </p:sp>
      <p:sp>
        <p:nvSpPr>
          <p:cNvPr id="66566" name="Line 4"/>
          <p:cNvSpPr>
            <a:spLocks noChangeShapeType="1"/>
          </p:cNvSpPr>
          <p:nvPr/>
        </p:nvSpPr>
        <p:spPr bwMode="auto">
          <a:xfrm>
            <a:off x="2667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1963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2667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33800" y="335280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5089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435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3505200"/>
            <a:ext cx="232348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568450"/>
            <a:ext cx="48387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1231</Words>
  <Application>Microsoft Office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Amienne</vt:lpstr>
      <vt:lpstr>Arial</vt:lpstr>
      <vt:lpstr>Calibri</vt:lpstr>
      <vt:lpstr>Office Theme</vt:lpstr>
      <vt:lpstr>Question 223.20.7</vt:lpstr>
      <vt:lpstr>Question 223.20.8</vt:lpstr>
      <vt:lpstr>Question 223.20.8.1</vt:lpstr>
      <vt:lpstr>Question 223.20.8.2</vt:lpstr>
      <vt:lpstr>Question 223.20.8.3</vt:lpstr>
      <vt:lpstr>Question 223.20.8.4</vt:lpstr>
      <vt:lpstr>PowerPoint Presentation</vt:lpstr>
      <vt:lpstr>PowerPoint Presentation</vt:lpstr>
      <vt:lpstr>Energy Levels in Atoms</vt:lpstr>
      <vt:lpstr>Question</vt:lpstr>
      <vt:lpstr>Bringing Two Atoms Together</vt:lpstr>
      <vt:lpstr>Bringing 5 Atoms Together</vt:lpstr>
      <vt:lpstr>Many Atoms Together (A Solid)</vt:lpstr>
      <vt:lpstr>Many Atoms Together (A Solid)</vt:lpstr>
      <vt:lpstr>Question</vt:lpstr>
      <vt:lpstr>Energy Bands, Detail</vt:lpstr>
      <vt:lpstr>Energy Level Definitions</vt:lpstr>
      <vt:lpstr>Question 223.20.11</vt:lpstr>
      <vt:lpstr>Conductors</vt:lpstr>
      <vt:lpstr>Question 223.20.10</vt:lpstr>
      <vt:lpstr>Insulators</vt:lpstr>
      <vt:lpstr>Semiconductors</vt:lpstr>
      <vt:lpstr>Question 223.20.6</vt:lpstr>
      <vt:lpstr>PowerPoint Presentation</vt:lpstr>
      <vt:lpstr>Question 223.20.12</vt:lpstr>
      <vt:lpstr>PowerPoint Presentation</vt:lpstr>
      <vt:lpstr>Question 223.20.13</vt:lpstr>
      <vt:lpstr>PowerPoint Presentation</vt:lpstr>
      <vt:lpstr>PowerPoint Presentation</vt:lpstr>
      <vt:lpstr>Question 223.20.14</vt:lpstr>
      <vt:lpstr>PowerPoint Presentation</vt:lpstr>
      <vt:lpstr>PowerPoint Presentation</vt:lpstr>
      <vt:lpstr>Question 223.20.9</vt:lpstr>
      <vt:lpstr>PowerPoint Presentation</vt:lpstr>
      <vt:lpstr>PowerPoint Presentation</vt:lpstr>
      <vt:lpstr>Question</vt:lpstr>
      <vt:lpstr>PowerPoint Presentation</vt:lpstr>
      <vt:lpstr>Question 223.20.15</vt:lpstr>
      <vt:lpstr>PowerPoint Presentation</vt:lpstr>
      <vt:lpstr>PowerPoint Presentation</vt:lpstr>
      <vt:lpstr>PowerPoint Presentation</vt:lpstr>
      <vt:lpstr>Comparison to Gravity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2011-10-13T15:54:57Z</dcterms:created>
  <dcterms:modified xsi:type="dcterms:W3CDTF">2024-02-09T21:43:51Z</dcterms:modified>
</cp:coreProperties>
</file>