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767" r:id="rId2"/>
    <p:sldId id="768" r:id="rId3"/>
    <p:sldId id="1438" r:id="rId4"/>
    <p:sldId id="256" r:id="rId5"/>
    <p:sldId id="258" r:id="rId6"/>
    <p:sldId id="259" r:id="rId7"/>
    <p:sldId id="769" r:id="rId8"/>
    <p:sldId id="770" r:id="rId9"/>
    <p:sldId id="771" r:id="rId10"/>
    <p:sldId id="772" r:id="rId11"/>
    <p:sldId id="773" r:id="rId12"/>
    <p:sldId id="774" r:id="rId13"/>
    <p:sldId id="267" r:id="rId14"/>
    <p:sldId id="262" r:id="rId15"/>
    <p:sldId id="261" r:id="rId16"/>
    <p:sldId id="268" r:id="rId17"/>
    <p:sldId id="264" r:id="rId18"/>
    <p:sldId id="1436" r:id="rId19"/>
    <p:sldId id="1437" r:id="rId20"/>
    <p:sldId id="1145" r:id="rId21"/>
    <p:sldId id="1146" r:id="rId22"/>
    <p:sldId id="266" r:id="rId23"/>
    <p:sldId id="265" r:id="rId24"/>
    <p:sldId id="1435" r:id="rId25"/>
    <p:sldId id="263" r:id="rId26"/>
    <p:sldId id="1433" r:id="rId27"/>
    <p:sldId id="1434" r:id="rId28"/>
    <p:sldId id="1143" r:id="rId29"/>
    <p:sldId id="1144" r:id="rId30"/>
    <p:sldId id="1352" r:id="rId31"/>
    <p:sldId id="25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8D0146-72F8-4F40-A817-A6D87CEC5801}" v="38" dt="2024-03-08T22:17:07.0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99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898D0146-72F8-4F40-A817-A6D87CEC5801}"/>
    <pc:docChg chg="modSld">
      <pc:chgData name="Lines, Todd" userId="afaf7c3a-e8aa-4568-882a-02ad8f9e19b0" providerId="ADAL" clId="{898D0146-72F8-4F40-A817-A6D87CEC5801}" dt="2024-03-08T22:17:07.009" v="41" actId="403"/>
      <pc:docMkLst>
        <pc:docMk/>
      </pc:docMkLst>
      <pc:sldChg chg="addSp modSp mod">
        <pc:chgData name="Lines, Todd" userId="afaf7c3a-e8aa-4568-882a-02ad8f9e19b0" providerId="ADAL" clId="{898D0146-72F8-4F40-A817-A6D87CEC5801}" dt="2024-03-08T22:17:07.009" v="41" actId="403"/>
        <pc:sldMkLst>
          <pc:docMk/>
          <pc:sldMk cId="0" sldId="262"/>
        </pc:sldMkLst>
        <pc:spChg chg="add mod">
          <ac:chgData name="Lines, Todd" userId="afaf7c3a-e8aa-4568-882a-02ad8f9e19b0" providerId="ADAL" clId="{898D0146-72F8-4F40-A817-A6D87CEC5801}" dt="2024-03-08T22:17:07.009" v="41" actId="403"/>
          <ac:spMkLst>
            <pc:docMk/>
            <pc:sldMk cId="0" sldId="262"/>
            <ac:spMk id="2" creationId="{0C6D783D-BEB5-CD85-5B9F-9531806BF96A}"/>
          </ac:spMkLst>
        </pc:spChg>
        <pc:spChg chg="mod">
          <ac:chgData name="Lines, Todd" userId="afaf7c3a-e8aa-4568-882a-02ad8f9e19b0" providerId="ADAL" clId="{898D0146-72F8-4F40-A817-A6D87CEC5801}" dt="2024-03-08T22:14:00.261" v="1"/>
          <ac:spMkLst>
            <pc:docMk/>
            <pc:sldMk cId="0" sldId="262"/>
            <ac:spMk id="95235" creationId="{00000000-0000-0000-0000-000000000000}"/>
          </ac:spMkLst>
        </pc:spChg>
        <pc:graphicFrameChg chg="mod">
          <ac:chgData name="Lines, Todd" userId="afaf7c3a-e8aa-4568-882a-02ad8f9e19b0" providerId="ADAL" clId="{898D0146-72F8-4F40-A817-A6D87CEC5801}" dt="2024-03-08T22:17:00.179" v="37" actId="1076"/>
          <ac:graphicFrameMkLst>
            <pc:docMk/>
            <pc:sldMk cId="0" sldId="262"/>
            <ac:graphicFrameMk id="95237" creationId="{00000000-0000-0000-0000-000000000000}"/>
          </ac:graphicFrameMkLst>
        </pc:graphicFrameChg>
      </pc:sldChg>
    </pc:docChg>
  </pc:docChgLst>
  <pc:docChgLst>
    <pc:chgData name="Lines, Todd" userId="afaf7c3a-e8aa-4568-882a-02ad8f9e19b0" providerId="ADAL" clId="{AF54C565-CD27-483A-B284-ED2DCF58DF8E}"/>
    <pc:docChg chg="custSel addSld modSld sldOrd">
      <pc:chgData name="Lines, Todd" userId="afaf7c3a-e8aa-4568-882a-02ad8f9e19b0" providerId="ADAL" clId="{AF54C565-CD27-483A-B284-ED2DCF58DF8E}" dt="2023-11-07T00:53:49.581" v="694"/>
      <pc:docMkLst>
        <pc:docMk/>
      </pc:docMkLst>
      <pc:sldChg chg="ord">
        <pc:chgData name="Lines, Todd" userId="afaf7c3a-e8aa-4568-882a-02ad8f9e19b0" providerId="ADAL" clId="{AF54C565-CD27-483A-B284-ED2DCF58DF8E}" dt="2023-11-07T00:53:49.581" v="694"/>
        <pc:sldMkLst>
          <pc:docMk/>
          <pc:sldMk cId="0" sldId="257"/>
        </pc:sldMkLst>
      </pc:sldChg>
      <pc:sldChg chg="ord">
        <pc:chgData name="Lines, Todd" userId="afaf7c3a-e8aa-4568-882a-02ad8f9e19b0" providerId="ADAL" clId="{AF54C565-CD27-483A-B284-ED2DCF58DF8E}" dt="2023-11-07T00:41:06.837" v="176"/>
        <pc:sldMkLst>
          <pc:docMk/>
          <pc:sldMk cId="0" sldId="264"/>
        </pc:sldMkLst>
      </pc:sldChg>
      <pc:sldChg chg="add ord">
        <pc:chgData name="Lines, Todd" userId="afaf7c3a-e8aa-4568-882a-02ad8f9e19b0" providerId="ADAL" clId="{AF54C565-CD27-483A-B284-ED2DCF58DF8E}" dt="2023-11-06T23:02:35.742" v="2"/>
        <pc:sldMkLst>
          <pc:docMk/>
          <pc:sldMk cId="0" sldId="767"/>
        </pc:sldMkLst>
      </pc:sldChg>
      <pc:sldChg chg="add ord">
        <pc:chgData name="Lines, Todd" userId="afaf7c3a-e8aa-4568-882a-02ad8f9e19b0" providerId="ADAL" clId="{AF54C565-CD27-483A-B284-ED2DCF58DF8E}" dt="2023-11-06T23:02:35.742" v="2"/>
        <pc:sldMkLst>
          <pc:docMk/>
          <pc:sldMk cId="0" sldId="768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69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0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1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2"/>
        </pc:sldMkLst>
      </pc:sldChg>
      <pc:sldChg chg="add ord">
        <pc:chgData name="Lines, Todd" userId="afaf7c3a-e8aa-4568-882a-02ad8f9e19b0" providerId="ADAL" clId="{AF54C565-CD27-483A-B284-ED2DCF58DF8E}" dt="2023-11-06T23:03:05.509" v="4"/>
        <pc:sldMkLst>
          <pc:docMk/>
          <pc:sldMk cId="0" sldId="773"/>
        </pc:sldMkLst>
      </pc:sldChg>
      <pc:sldChg chg="add ord">
        <pc:chgData name="Lines, Todd" userId="afaf7c3a-e8aa-4568-882a-02ad8f9e19b0" providerId="ADAL" clId="{AF54C565-CD27-483A-B284-ED2DCF58DF8E}" dt="2023-11-07T00:05:52.191" v="6"/>
        <pc:sldMkLst>
          <pc:docMk/>
          <pc:sldMk cId="0" sldId="774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0" sldId="1143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0" sldId="1144"/>
        </pc:sldMkLst>
      </pc:sldChg>
      <pc:sldChg chg="add ord">
        <pc:chgData name="Lines, Todd" userId="afaf7c3a-e8aa-4568-882a-02ad8f9e19b0" providerId="ADAL" clId="{AF54C565-CD27-483A-B284-ED2DCF58DF8E}" dt="2023-11-07T00:06:49.272" v="8"/>
        <pc:sldMkLst>
          <pc:docMk/>
          <pc:sldMk cId="0" sldId="1145"/>
        </pc:sldMkLst>
      </pc:sldChg>
      <pc:sldChg chg="add ord">
        <pc:chgData name="Lines, Todd" userId="afaf7c3a-e8aa-4568-882a-02ad8f9e19b0" providerId="ADAL" clId="{AF54C565-CD27-483A-B284-ED2DCF58DF8E}" dt="2023-11-07T00:06:49.272" v="8"/>
        <pc:sldMkLst>
          <pc:docMk/>
          <pc:sldMk cId="0" sldId="1146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2982709886" sldId="1352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4264159206" sldId="1433"/>
        </pc:sldMkLst>
      </pc:sldChg>
      <pc:sldChg chg="add">
        <pc:chgData name="Lines, Todd" userId="afaf7c3a-e8aa-4568-882a-02ad8f9e19b0" providerId="ADAL" clId="{AF54C565-CD27-483A-B284-ED2DCF58DF8E}" dt="2023-11-06T22:54:17.501" v="0"/>
        <pc:sldMkLst>
          <pc:docMk/>
          <pc:sldMk cId="3045638422" sldId="1434"/>
        </pc:sldMkLst>
      </pc:sldChg>
      <pc:sldChg chg="addSp delSp modSp new mod modClrScheme chgLayout">
        <pc:chgData name="Lines, Todd" userId="afaf7c3a-e8aa-4568-882a-02ad8f9e19b0" providerId="ADAL" clId="{AF54C565-CD27-483A-B284-ED2DCF58DF8E}" dt="2023-11-07T00:15:34.243" v="13" actId="20577"/>
        <pc:sldMkLst>
          <pc:docMk/>
          <pc:sldMk cId="3208873498" sldId="1435"/>
        </pc:sldMkLst>
        <pc:spChg chg="del mod ord">
          <ac:chgData name="Lines, Todd" userId="afaf7c3a-e8aa-4568-882a-02ad8f9e19b0" providerId="ADAL" clId="{AF54C565-CD27-483A-B284-ED2DCF58DF8E}" dt="2023-11-07T00:15:31.687" v="10" actId="700"/>
          <ac:spMkLst>
            <pc:docMk/>
            <pc:sldMk cId="3208873498" sldId="1435"/>
            <ac:spMk id="2" creationId="{9175E9E0-56D0-215B-105D-0E096D3A05A5}"/>
          </ac:spMkLst>
        </pc:spChg>
        <pc:spChg chg="del mod ord">
          <ac:chgData name="Lines, Todd" userId="afaf7c3a-e8aa-4568-882a-02ad8f9e19b0" providerId="ADAL" clId="{AF54C565-CD27-483A-B284-ED2DCF58DF8E}" dt="2023-11-07T00:15:31.687" v="10" actId="700"/>
          <ac:spMkLst>
            <pc:docMk/>
            <pc:sldMk cId="3208873498" sldId="1435"/>
            <ac:spMk id="3" creationId="{28C21D85-74A5-2918-E005-7BB2F61E9EAA}"/>
          </ac:spMkLst>
        </pc:spChg>
        <pc:spChg chg="add mod ord">
          <ac:chgData name="Lines, Todd" userId="afaf7c3a-e8aa-4568-882a-02ad8f9e19b0" providerId="ADAL" clId="{AF54C565-CD27-483A-B284-ED2DCF58DF8E}" dt="2023-11-07T00:15:34.243" v="13" actId="20577"/>
          <ac:spMkLst>
            <pc:docMk/>
            <pc:sldMk cId="3208873498" sldId="1435"/>
            <ac:spMk id="4" creationId="{A916529E-A067-5DE4-C66A-994ECFCE5925}"/>
          </ac:spMkLst>
        </pc:spChg>
        <pc:spChg chg="add mod ord">
          <ac:chgData name="Lines, Todd" userId="afaf7c3a-e8aa-4568-882a-02ad8f9e19b0" providerId="ADAL" clId="{AF54C565-CD27-483A-B284-ED2DCF58DF8E}" dt="2023-11-07T00:15:31.687" v="10" actId="700"/>
          <ac:spMkLst>
            <pc:docMk/>
            <pc:sldMk cId="3208873498" sldId="1435"/>
            <ac:spMk id="5" creationId="{69C0F459-972C-AFFC-8FA3-8E7B743D7DB7}"/>
          </ac:spMkLst>
        </pc:spChg>
      </pc:sldChg>
      <pc:sldChg chg="addSp delSp modSp new mod modClrScheme chgLayout">
        <pc:chgData name="Lines, Todd" userId="afaf7c3a-e8aa-4568-882a-02ad8f9e19b0" providerId="ADAL" clId="{AF54C565-CD27-483A-B284-ED2DCF58DF8E}" dt="2023-11-07T00:39:52.105" v="170" actId="27636"/>
        <pc:sldMkLst>
          <pc:docMk/>
          <pc:sldMk cId="2626996999" sldId="1436"/>
        </pc:sldMkLst>
        <pc:spChg chg="del mod ord">
          <ac:chgData name="Lines, Todd" userId="afaf7c3a-e8aa-4568-882a-02ad8f9e19b0" providerId="ADAL" clId="{AF54C565-CD27-483A-B284-ED2DCF58DF8E}" dt="2023-11-07T00:26:06.597" v="15" actId="700"/>
          <ac:spMkLst>
            <pc:docMk/>
            <pc:sldMk cId="2626996999" sldId="1436"/>
            <ac:spMk id="2" creationId="{1B0D3873-5A33-5529-4E80-06010BEC63DA}"/>
          </ac:spMkLst>
        </pc:spChg>
        <pc:spChg chg="del mod ord">
          <ac:chgData name="Lines, Todd" userId="afaf7c3a-e8aa-4568-882a-02ad8f9e19b0" providerId="ADAL" clId="{AF54C565-CD27-483A-B284-ED2DCF58DF8E}" dt="2023-11-07T00:26:06.597" v="15" actId="700"/>
          <ac:spMkLst>
            <pc:docMk/>
            <pc:sldMk cId="2626996999" sldId="1436"/>
            <ac:spMk id="3" creationId="{66CC0668-932E-81BD-9F3C-D200775CC3A2}"/>
          </ac:spMkLst>
        </pc:spChg>
        <pc:spChg chg="del">
          <ac:chgData name="Lines, Todd" userId="afaf7c3a-e8aa-4568-882a-02ad8f9e19b0" providerId="ADAL" clId="{AF54C565-CD27-483A-B284-ED2DCF58DF8E}" dt="2023-11-07T00:26:06.597" v="15" actId="700"/>
          <ac:spMkLst>
            <pc:docMk/>
            <pc:sldMk cId="2626996999" sldId="1436"/>
            <ac:spMk id="4" creationId="{33C34271-3FD9-9489-DD74-36ED41D2CC9F}"/>
          </ac:spMkLst>
        </pc:spChg>
        <pc:spChg chg="add mod ord">
          <ac:chgData name="Lines, Todd" userId="afaf7c3a-e8aa-4568-882a-02ad8f9e19b0" providerId="ADAL" clId="{AF54C565-CD27-483A-B284-ED2DCF58DF8E}" dt="2023-11-07T00:26:09.614" v="23" actId="20577"/>
          <ac:spMkLst>
            <pc:docMk/>
            <pc:sldMk cId="2626996999" sldId="1436"/>
            <ac:spMk id="5" creationId="{584EA773-4CCC-668B-F829-EB6075D43818}"/>
          </ac:spMkLst>
        </pc:spChg>
        <pc:spChg chg="add mod ord">
          <ac:chgData name="Lines, Todd" userId="afaf7c3a-e8aa-4568-882a-02ad8f9e19b0" providerId="ADAL" clId="{AF54C565-CD27-483A-B284-ED2DCF58DF8E}" dt="2023-11-07T00:39:52.105" v="170" actId="27636"/>
          <ac:spMkLst>
            <pc:docMk/>
            <pc:sldMk cId="2626996999" sldId="1436"/>
            <ac:spMk id="6" creationId="{868FFE0A-6C12-B64E-60EE-542BFCC07B57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8" creationId="{ABEC8A1C-3D13-8760-8570-15BCAACF8804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9" creationId="{4E3C7E55-A7AF-1B9A-762F-0C4DE31A326E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0" creationId="{A99D327E-A17F-B8FD-1CD4-04CC6385C281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1" creationId="{7773BBD4-BCF9-3382-F847-FEC857691135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3" creationId="{F96D99BF-2C83-C0C3-92AD-D17C951BF475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4" creationId="{9AEA64D9-F571-BA3B-8675-5715D868C9A3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5" creationId="{AE353ED4-57FD-2D94-9D44-7DE38D398774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6" creationId="{5FC4FA6A-C111-6299-F64B-2A6B25F1C0D6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7" creationId="{2DCD87CC-26E3-4E66-CA33-3A76A986E395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18" creationId="{0F130EC1-EFD6-2743-69A0-2F67829A11AD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0" creationId="{40A938ED-0BA2-3552-BED4-36C6FBDCA70C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1" creationId="{E7F2150F-A51E-54CF-9451-9DAA5D8BCBC3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2" creationId="{6A73EE3E-739F-AAF7-86F2-D3908B9E63E2}"/>
          </ac:spMkLst>
        </pc:spChg>
        <pc:spChg chg="mod">
          <ac:chgData name="Lines, Todd" userId="afaf7c3a-e8aa-4568-882a-02ad8f9e19b0" providerId="ADAL" clId="{AF54C565-CD27-483A-B284-ED2DCF58DF8E}" dt="2023-11-07T00:27:39.651" v="100"/>
          <ac:spMkLst>
            <pc:docMk/>
            <pc:sldMk cId="2626996999" sldId="1436"/>
            <ac:spMk id="23" creationId="{682B88D4-4CF2-D1AF-C1C3-2A761CF2C74D}"/>
          </ac:spMkLst>
        </pc:spChg>
        <pc:spChg chg="add mod">
          <ac:chgData name="Lines, Todd" userId="afaf7c3a-e8aa-4568-882a-02ad8f9e19b0" providerId="ADAL" clId="{AF54C565-CD27-483A-B284-ED2DCF58DF8E}" dt="2023-11-07T00:27:43.386" v="101" actId="1076"/>
          <ac:spMkLst>
            <pc:docMk/>
            <pc:sldMk cId="2626996999" sldId="1436"/>
            <ac:spMk id="26" creationId="{D2F0DAC7-BF60-F5C2-52EB-DEF1FB0D98D4}"/>
          </ac:spMkLst>
        </pc:spChg>
        <pc:spChg chg="add mod">
          <ac:chgData name="Lines, Todd" userId="afaf7c3a-e8aa-4568-882a-02ad8f9e19b0" providerId="ADAL" clId="{AF54C565-CD27-483A-B284-ED2DCF58DF8E}" dt="2023-11-07T00:27:43.386" v="101" actId="1076"/>
          <ac:spMkLst>
            <pc:docMk/>
            <pc:sldMk cId="2626996999" sldId="1436"/>
            <ac:spMk id="27" creationId="{943B6560-F719-A0DD-F051-57CB4A62824A}"/>
          </ac:spMkLst>
        </pc:spChg>
        <pc:grpChg chg="add mod">
          <ac:chgData name="Lines, Todd" userId="afaf7c3a-e8aa-4568-882a-02ad8f9e19b0" providerId="ADAL" clId="{AF54C565-CD27-483A-B284-ED2DCF58DF8E}" dt="2023-11-07T00:27:43.386" v="101" actId="1076"/>
          <ac:grpSpMkLst>
            <pc:docMk/>
            <pc:sldMk cId="2626996999" sldId="1436"/>
            <ac:grpSpMk id="7" creationId="{BE1ADBC3-E06D-1634-C2DE-A35A63DA5472}"/>
          </ac:grpSpMkLst>
        </pc:grpChg>
        <pc:grpChg chg="add mod">
          <ac:chgData name="Lines, Todd" userId="afaf7c3a-e8aa-4568-882a-02ad8f9e19b0" providerId="ADAL" clId="{AF54C565-CD27-483A-B284-ED2DCF58DF8E}" dt="2023-11-07T00:27:43.386" v="101" actId="1076"/>
          <ac:grpSpMkLst>
            <pc:docMk/>
            <pc:sldMk cId="2626996999" sldId="1436"/>
            <ac:grpSpMk id="12" creationId="{7BC703E8-1C06-A9F7-5BEA-FEB5E1CF39D4}"/>
          </ac:grpSpMkLst>
        </pc:grpChg>
        <pc:grpChg chg="add mod">
          <ac:chgData name="Lines, Todd" userId="afaf7c3a-e8aa-4568-882a-02ad8f9e19b0" providerId="ADAL" clId="{AF54C565-CD27-483A-B284-ED2DCF58DF8E}" dt="2023-11-07T00:27:43.386" v="101" actId="1076"/>
          <ac:grpSpMkLst>
            <pc:docMk/>
            <pc:sldMk cId="2626996999" sldId="1436"/>
            <ac:grpSpMk id="19" creationId="{12D12624-3039-B7A9-7049-BBD75C38C822}"/>
          </ac:grpSpMkLst>
        </pc:grpChg>
        <pc:cxnChg chg="add mod">
          <ac:chgData name="Lines, Todd" userId="afaf7c3a-e8aa-4568-882a-02ad8f9e19b0" providerId="ADAL" clId="{AF54C565-CD27-483A-B284-ED2DCF58DF8E}" dt="2023-11-07T00:27:43.386" v="101" actId="1076"/>
          <ac:cxnSpMkLst>
            <pc:docMk/>
            <pc:sldMk cId="2626996999" sldId="1436"/>
            <ac:cxnSpMk id="24" creationId="{DCFBAEB5-D7B7-4792-F67F-6D987B8AFE59}"/>
          </ac:cxnSpMkLst>
        </pc:cxnChg>
        <pc:cxnChg chg="add mod">
          <ac:chgData name="Lines, Todd" userId="afaf7c3a-e8aa-4568-882a-02ad8f9e19b0" providerId="ADAL" clId="{AF54C565-CD27-483A-B284-ED2DCF58DF8E}" dt="2023-11-07T00:27:43.386" v="101" actId="1076"/>
          <ac:cxnSpMkLst>
            <pc:docMk/>
            <pc:sldMk cId="2626996999" sldId="1436"/>
            <ac:cxnSpMk id="25" creationId="{4AE3B5FF-45E6-3392-756C-D762516AD9BB}"/>
          </ac:cxnSpMkLst>
        </pc:cxnChg>
      </pc:sldChg>
      <pc:sldChg chg="addSp delSp modSp add mod">
        <pc:chgData name="Lines, Todd" userId="afaf7c3a-e8aa-4568-882a-02ad8f9e19b0" providerId="ADAL" clId="{AF54C565-CD27-483A-B284-ED2DCF58DF8E}" dt="2023-11-07T00:40:20.283" v="174" actId="1076"/>
        <pc:sldMkLst>
          <pc:docMk/>
          <pc:sldMk cId="3594910808" sldId="1437"/>
        </pc:sldMkLst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" creationId="{FB151D15-9897-E7F5-B47C-BD129FD4360A}"/>
          </ac:spMkLst>
        </pc:spChg>
        <pc:spChg chg="del">
          <ac:chgData name="Lines, Todd" userId="afaf7c3a-e8aa-4568-882a-02ad8f9e19b0" providerId="ADAL" clId="{AF54C565-CD27-483A-B284-ED2DCF58DF8E}" dt="2023-11-07T00:40:16.526" v="172" actId="478"/>
          <ac:spMkLst>
            <pc:docMk/>
            <pc:sldMk cId="3594910808" sldId="1437"/>
            <ac:spMk id="26" creationId="{D2F0DAC7-BF60-F5C2-52EB-DEF1FB0D98D4}"/>
          </ac:spMkLst>
        </pc:spChg>
        <pc:spChg chg="del">
          <ac:chgData name="Lines, Todd" userId="afaf7c3a-e8aa-4568-882a-02ad8f9e19b0" providerId="ADAL" clId="{AF54C565-CD27-483A-B284-ED2DCF58DF8E}" dt="2023-11-07T00:40:16.526" v="172" actId="478"/>
          <ac:spMkLst>
            <pc:docMk/>
            <pc:sldMk cId="3594910808" sldId="1437"/>
            <ac:spMk id="27" creationId="{943B6560-F719-A0DD-F051-57CB4A62824A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28" creationId="{4B41E5E0-479C-FF61-C7DC-1650512B8C96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4" creationId="{A12C4BFA-094A-6867-6BC4-4D2311CF6E67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5" creationId="{61E23FA0-290B-32B8-35FB-AAE7DD24BB1E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6" creationId="{9BCDF3A8-67F9-64D0-3F26-FAF556FDE688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7" creationId="{C7416562-024B-7B6D-727B-03C6115C1F6B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8" creationId="{148A8231-B1AE-4608-AAE0-79F4FCBE285C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39" creationId="{95E9E9EE-9ACC-D061-A5A1-FC64B50B63B6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0" creationId="{E05BC8A0-D2A3-135F-C7B6-FED354069164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1" creationId="{9C78D93E-9A68-CD10-43DB-C068E87EE590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2" creationId="{EA6693BA-DBBA-C904-814A-3E5F618D5A06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3" creationId="{8285E529-5109-D5A0-45BF-AE30C649079D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4" creationId="{857B3087-0590-EACC-B4B3-510D671262B2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5" creationId="{F5920B9B-0147-3FAB-9553-37DE99E3EA07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6" creationId="{BC0A43D7-BB0B-3A33-71E3-7D09D797A30B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7" creationId="{5959B24E-663F-98F2-6B1D-FECBE48EB3A4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8" creationId="{860D60DF-B912-9993-EDD4-F8235A252DFD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49" creationId="{C0D66FC2-C7C8-F3D7-A4B0-F887DCD96BB5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50" creationId="{9DE83B09-C724-9B58-D4DF-0CE526385DD9}"/>
          </ac:spMkLst>
        </pc:spChg>
        <pc:spChg chg="mod">
          <ac:chgData name="Lines, Todd" userId="afaf7c3a-e8aa-4568-882a-02ad8f9e19b0" providerId="ADAL" clId="{AF54C565-CD27-483A-B284-ED2DCF58DF8E}" dt="2023-11-07T00:40:17.096" v="173"/>
          <ac:spMkLst>
            <pc:docMk/>
            <pc:sldMk cId="3594910808" sldId="1437"/>
            <ac:spMk id="51" creationId="{7DC396CB-F663-4937-DA63-2DBB1AEC1F4B}"/>
          </ac:spMkLst>
        </pc:spChg>
        <pc:grpChg chg="add mod">
          <ac:chgData name="Lines, Todd" userId="afaf7c3a-e8aa-4568-882a-02ad8f9e19b0" providerId="ADAL" clId="{AF54C565-CD27-483A-B284-ED2DCF58DF8E}" dt="2023-11-07T00:40:20.283" v="174" actId="1076"/>
          <ac:grpSpMkLst>
            <pc:docMk/>
            <pc:sldMk cId="3594910808" sldId="1437"/>
            <ac:grpSpMk id="2" creationId="{5CC0249A-CB65-89F6-DA58-EF219D66699B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" creationId="{C2CFB267-F51C-7903-AB2D-00AC16152594}"/>
          </ac:grpSpMkLst>
        </pc:grpChg>
        <pc:grpChg chg="del">
          <ac:chgData name="Lines, Todd" userId="afaf7c3a-e8aa-4568-882a-02ad8f9e19b0" providerId="ADAL" clId="{AF54C565-CD27-483A-B284-ED2DCF58DF8E}" dt="2023-11-07T00:40:16.526" v="172" actId="478"/>
          <ac:grpSpMkLst>
            <pc:docMk/>
            <pc:sldMk cId="3594910808" sldId="1437"/>
            <ac:grpSpMk id="7" creationId="{BE1ADBC3-E06D-1634-C2DE-A35A63DA5472}"/>
          </ac:grpSpMkLst>
        </pc:grpChg>
        <pc:grpChg chg="del">
          <ac:chgData name="Lines, Todd" userId="afaf7c3a-e8aa-4568-882a-02ad8f9e19b0" providerId="ADAL" clId="{AF54C565-CD27-483A-B284-ED2DCF58DF8E}" dt="2023-11-07T00:40:16.526" v="172" actId="478"/>
          <ac:grpSpMkLst>
            <pc:docMk/>
            <pc:sldMk cId="3594910808" sldId="1437"/>
            <ac:grpSpMk id="12" creationId="{7BC703E8-1C06-A9F7-5BEA-FEB5E1CF39D4}"/>
          </ac:grpSpMkLst>
        </pc:grpChg>
        <pc:grpChg chg="del">
          <ac:chgData name="Lines, Todd" userId="afaf7c3a-e8aa-4568-882a-02ad8f9e19b0" providerId="ADAL" clId="{AF54C565-CD27-483A-B284-ED2DCF58DF8E}" dt="2023-11-07T00:40:16.526" v="172" actId="478"/>
          <ac:grpSpMkLst>
            <pc:docMk/>
            <pc:sldMk cId="3594910808" sldId="1437"/>
            <ac:grpSpMk id="19" creationId="{12D12624-3039-B7A9-7049-BBD75C38C822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29" creationId="{FA79AD34-3E3C-8A08-FE36-5894A963DB9F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0" creationId="{A78AAA4D-4769-6D02-0EC2-8F888D09F73A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1" creationId="{B64F9A4E-14E7-FDDD-905F-444C3965B4EE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2" creationId="{3747CC18-DCE9-2077-899A-B9E8DE2F9DDA}"/>
          </ac:grpSpMkLst>
        </pc:grpChg>
        <pc:grpChg chg="mod">
          <ac:chgData name="Lines, Todd" userId="afaf7c3a-e8aa-4568-882a-02ad8f9e19b0" providerId="ADAL" clId="{AF54C565-CD27-483A-B284-ED2DCF58DF8E}" dt="2023-11-07T00:40:17.096" v="173"/>
          <ac:grpSpMkLst>
            <pc:docMk/>
            <pc:sldMk cId="3594910808" sldId="1437"/>
            <ac:grpSpMk id="33" creationId="{B6C8E2A5-598B-0A1F-0F4E-3D2F31C8E270}"/>
          </ac:grpSpMkLst>
        </pc:grpChg>
        <pc:cxnChg chg="del mod">
          <ac:chgData name="Lines, Todd" userId="afaf7c3a-e8aa-4568-882a-02ad8f9e19b0" providerId="ADAL" clId="{AF54C565-CD27-483A-B284-ED2DCF58DF8E}" dt="2023-11-07T00:40:16.526" v="172" actId="478"/>
          <ac:cxnSpMkLst>
            <pc:docMk/>
            <pc:sldMk cId="3594910808" sldId="1437"/>
            <ac:cxnSpMk id="24" creationId="{DCFBAEB5-D7B7-4792-F67F-6D987B8AFE59}"/>
          </ac:cxnSpMkLst>
        </pc:cxnChg>
        <pc:cxnChg chg="del">
          <ac:chgData name="Lines, Todd" userId="afaf7c3a-e8aa-4568-882a-02ad8f9e19b0" providerId="ADAL" clId="{AF54C565-CD27-483A-B284-ED2DCF58DF8E}" dt="2023-11-07T00:40:16.526" v="172" actId="478"/>
          <ac:cxnSpMkLst>
            <pc:docMk/>
            <pc:sldMk cId="3594910808" sldId="1437"/>
            <ac:cxnSpMk id="25" creationId="{4AE3B5FF-45E6-3392-756C-D762516AD9BB}"/>
          </ac:cxnSpMkLst>
        </pc:cxnChg>
      </pc:sldChg>
      <pc:sldChg chg="addSp modSp new mod">
        <pc:chgData name="Lines, Todd" userId="afaf7c3a-e8aa-4568-882a-02ad8f9e19b0" providerId="ADAL" clId="{AF54C565-CD27-483A-B284-ED2DCF58DF8E}" dt="2023-11-07T00:53:28.946" v="692" actId="1076"/>
        <pc:sldMkLst>
          <pc:docMk/>
          <pc:sldMk cId="2966437127" sldId="1438"/>
        </pc:sldMkLst>
        <pc:spChg chg="mod">
          <ac:chgData name="Lines, Todd" userId="afaf7c3a-e8aa-4568-882a-02ad8f9e19b0" providerId="ADAL" clId="{AF54C565-CD27-483A-B284-ED2DCF58DF8E}" dt="2023-11-07T00:47:47.355" v="185" actId="20577"/>
          <ac:spMkLst>
            <pc:docMk/>
            <pc:sldMk cId="2966437127" sldId="1438"/>
            <ac:spMk id="2" creationId="{41978668-6349-465A-9F2C-9EA187A69DB6}"/>
          </ac:spMkLst>
        </pc:spChg>
        <pc:spChg chg="mod">
          <ac:chgData name="Lines, Todd" userId="afaf7c3a-e8aa-4568-882a-02ad8f9e19b0" providerId="ADAL" clId="{AF54C565-CD27-483A-B284-ED2DCF58DF8E}" dt="2023-11-07T00:53:20.721" v="691" actId="20577"/>
          <ac:spMkLst>
            <pc:docMk/>
            <pc:sldMk cId="2966437127" sldId="1438"/>
            <ac:spMk id="3" creationId="{81F8D086-EA22-6138-D134-EC333EAA8303}"/>
          </ac:spMkLst>
        </pc:spChg>
        <pc:spChg chg="add mod">
          <ac:chgData name="Lines, Todd" userId="afaf7c3a-e8aa-4568-882a-02ad8f9e19b0" providerId="ADAL" clId="{AF54C565-CD27-483A-B284-ED2DCF58DF8E}" dt="2023-11-07T00:53:28.946" v="692" actId="1076"/>
          <ac:spMkLst>
            <pc:docMk/>
            <pc:sldMk cId="2966437127" sldId="1438"/>
            <ac:spMk id="5" creationId="{63A091DF-BAC8-AC8F-97FB-1FF275C2601F}"/>
          </ac:spMkLst>
        </pc:spChg>
        <pc:spChg chg="add mod">
          <ac:chgData name="Lines, Todd" userId="afaf7c3a-e8aa-4568-882a-02ad8f9e19b0" providerId="ADAL" clId="{AF54C565-CD27-483A-B284-ED2DCF58DF8E}" dt="2023-11-07T00:53:28.946" v="692" actId="1076"/>
          <ac:spMkLst>
            <pc:docMk/>
            <pc:sldMk cId="2966437127" sldId="1438"/>
            <ac:spMk id="9" creationId="{D47258CE-E7C9-B478-52AD-87DDE9E6B9FB}"/>
          </ac:spMkLst>
        </pc:spChg>
        <pc:spChg chg="add mod">
          <ac:chgData name="Lines, Todd" userId="afaf7c3a-e8aa-4568-882a-02ad8f9e19b0" providerId="ADAL" clId="{AF54C565-CD27-483A-B284-ED2DCF58DF8E}" dt="2023-11-07T00:53:28.946" v="692" actId="1076"/>
          <ac:spMkLst>
            <pc:docMk/>
            <pc:sldMk cId="2966437127" sldId="1438"/>
            <ac:spMk id="24" creationId="{66811D28-C8F8-4986-7D4D-76128EE2FFB8}"/>
          </ac:spMkLst>
        </pc:spChg>
        <pc:picChg chg="add mod">
          <ac:chgData name="Lines, Todd" userId="afaf7c3a-e8aa-4568-882a-02ad8f9e19b0" providerId="ADAL" clId="{AF54C565-CD27-483A-B284-ED2DCF58DF8E}" dt="2023-11-07T00:53:28.946" v="692" actId="1076"/>
          <ac:picMkLst>
            <pc:docMk/>
            <pc:sldMk cId="2966437127" sldId="1438"/>
            <ac:picMk id="4" creationId="{3CBF62E6-198F-1B94-4246-C95B3CB6AA78}"/>
          </ac:picMkLst>
        </pc:pic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7" creationId="{2056E342-6B74-C632-1B1C-5BF53813A7A2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0" creationId="{1FCE602A-E219-785D-A6BB-F0AA013EB723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4" creationId="{0015A070-AD26-AC5D-195D-C993632D366B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7" creationId="{8FE29805-6766-E9BD-89EA-9FCF8C3E7DD8}"/>
          </ac:cxnSpMkLst>
        </pc:cxnChg>
        <pc:cxnChg chg="add mod">
          <ac:chgData name="Lines, Todd" userId="afaf7c3a-e8aa-4568-882a-02ad8f9e19b0" providerId="ADAL" clId="{AF54C565-CD27-483A-B284-ED2DCF58DF8E}" dt="2023-11-07T00:53:28.946" v="692" actId="1076"/>
          <ac:cxnSpMkLst>
            <pc:docMk/>
            <pc:sldMk cId="2966437127" sldId="1438"/>
            <ac:cxnSpMk id="19" creationId="{40AD1514-4221-EA99-7F74-706B14EDBD9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A0314B-5EF7-4069-A62A-97789687DA83}" type="datetimeFigureOut">
              <a:rPr lang="en-US" smtClean="0"/>
              <a:t>3/8/2024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A430F-CF2D-4183-8F40-97568651A9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19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84E37-7533-48D6-BEC0-68AB20274000}" type="slidenum">
              <a:rPr lang="en-US"/>
              <a:pPr/>
              <a:t>1</a:t>
            </a:fld>
            <a:endParaRPr lang="en-US"/>
          </a:p>
        </p:txBody>
      </p:sp>
      <p:sp>
        <p:nvSpPr>
          <p:cNvPr id="151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409D56A-21E0-4412-9BDE-B954614FA2EE}" type="slidenum">
              <a:rPr lang="en-US"/>
              <a:pPr/>
              <a:t>21</a:t>
            </a:fld>
            <a:endParaRPr lang="en-US"/>
          </a:p>
        </p:txBody>
      </p:sp>
      <p:sp>
        <p:nvSpPr>
          <p:cNvPr id="154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B65A6C-3973-4348-B280-8C69BCBD90F2}" type="slidenum">
              <a:rPr lang="en-US"/>
              <a:pPr/>
              <a:t>2</a:t>
            </a:fld>
            <a:endParaRPr lang="en-US"/>
          </a:p>
        </p:txBody>
      </p:sp>
      <p:sp>
        <p:nvSpPr>
          <p:cNvPr id="151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39B2BC-1A29-43CE-BD29-B411A36EFC76}" type="slidenum">
              <a:rPr lang="en-US"/>
              <a:pPr/>
              <a:t>7</a:t>
            </a:fld>
            <a:endParaRPr lang="en-US"/>
          </a:p>
        </p:txBody>
      </p:sp>
      <p:sp>
        <p:nvSpPr>
          <p:cNvPr id="151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A8F39C-F497-40F8-B1FD-78381ABAF7A2}" type="slidenum">
              <a:rPr lang="en-US"/>
              <a:pPr/>
              <a:t>8</a:t>
            </a:fld>
            <a:endParaRPr lang="en-US"/>
          </a:p>
        </p:txBody>
      </p:sp>
      <p:sp>
        <p:nvSpPr>
          <p:cNvPr id="151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1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3317F9-DFD6-4AD2-A9D0-7D12AB9D3E33}" type="slidenum">
              <a:rPr lang="en-US"/>
              <a:pPr/>
              <a:t>9</a:t>
            </a:fld>
            <a:endParaRPr lang="en-US"/>
          </a:p>
        </p:txBody>
      </p:sp>
      <p:sp>
        <p:nvSpPr>
          <p:cNvPr id="152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6DF34-9693-4F69-85E6-D271E6DEF811}" type="slidenum">
              <a:rPr lang="en-US"/>
              <a:pPr/>
              <a:t>10</a:t>
            </a:fld>
            <a:endParaRPr lang="en-US"/>
          </a:p>
        </p:txBody>
      </p:sp>
      <p:sp>
        <p:nvSpPr>
          <p:cNvPr id="152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134AD8-D3F1-42F0-B4EA-B0D4E8BFF7F9}" type="slidenum">
              <a:rPr lang="en-US"/>
              <a:pPr/>
              <a:t>11</a:t>
            </a:fld>
            <a:endParaRPr lang="en-US"/>
          </a:p>
        </p:txBody>
      </p:sp>
      <p:sp>
        <p:nvSpPr>
          <p:cNvPr id="152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9E14D6-C9A5-4C7A-8172-8D03EB364685}" type="slidenum">
              <a:rPr lang="en-US"/>
              <a:pPr/>
              <a:t>12</a:t>
            </a:fld>
            <a:endParaRPr lang="en-US"/>
          </a:p>
        </p:txBody>
      </p:sp>
      <p:sp>
        <p:nvSpPr>
          <p:cNvPr id="152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6825" y="727075"/>
            <a:ext cx="4781550" cy="3586163"/>
          </a:xfrm>
          <a:ln/>
        </p:spPr>
      </p:sp>
      <p:sp>
        <p:nvSpPr>
          <p:cNvPr id="152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4AA08-DB60-47A2-A681-9714B09CA75F}" type="slidenum">
              <a:rPr lang="en-US"/>
              <a:pPr/>
              <a:t>20</a:t>
            </a:fld>
            <a:endParaRPr lang="en-US"/>
          </a:p>
        </p:txBody>
      </p:sp>
      <p:sp>
        <p:nvSpPr>
          <p:cNvPr id="154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 lIns="91432" tIns="45716" rIns="91432" bIns="45716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Winter 2008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R. Todd Lines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56292BC4-E2BA-476F-9B2C-3B8BF887D9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93BFD-CE27-42E5-8E44-4833A1C4E27A}" type="datetimeFigureOut">
              <a:rPr lang="en-US" smtClean="0"/>
              <a:pPr/>
              <a:t>3/8/2024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A867F-C5AF-4A0A-8665-D4D1CC0149A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1439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1427" name="Rectangle 3"/>
          <p:cNvSpPr>
            <a:spLocks noGrp="1" noChangeArrowheads="1"/>
          </p:cNvSpPr>
          <p:nvPr>
            <p:ph idx="1"/>
          </p:nvPr>
        </p:nvSpPr>
        <p:spPr>
          <a:xfrm>
            <a:off x="0" y="654001"/>
            <a:ext cx="4618038" cy="23590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Capacitor </a:t>
            </a:r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tx2"/>
                </a:solidFill>
              </a:rPr>
              <a:t>5 V</a:t>
            </a:r>
            <a:r>
              <a:rPr lang="en-US" b="1" dirty="0"/>
              <a:t>.  An identical capacitor </a:t>
            </a:r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accent2"/>
                </a:solidFill>
              </a:rPr>
              <a:t>10 V</a:t>
            </a:r>
            <a:r>
              <a:rPr lang="en-US" b="1" dirty="0"/>
              <a:t>.  Which one has the most charge?</a:t>
            </a:r>
          </a:p>
        </p:txBody>
      </p:sp>
      <p:sp>
        <p:nvSpPr>
          <p:cNvPr id="1511428" name="Rectangle 4"/>
          <p:cNvSpPr>
            <a:spLocks noChangeArrowheads="1"/>
          </p:cNvSpPr>
          <p:nvPr/>
        </p:nvSpPr>
        <p:spPr bwMode="auto">
          <a:xfrm>
            <a:off x="5219700" y="858838"/>
            <a:ext cx="392906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both have the same charge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it depends on other factors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499784" y="3052057"/>
            <a:ext cx="3016250" cy="3749675"/>
            <a:chOff x="3735" y="1021"/>
            <a:chExt cx="1900" cy="2880"/>
          </a:xfrm>
        </p:grpSpPr>
        <p:sp>
          <p:nvSpPr>
            <p:cNvPr id="1511430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1431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1432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1433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1434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1435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1436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1437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1438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5"/>
          <p:cNvGrpSpPr>
            <a:grpSpLocks/>
          </p:cNvGrpSpPr>
          <p:nvPr/>
        </p:nvGrpSpPr>
        <p:grpSpPr bwMode="auto">
          <a:xfrm>
            <a:off x="911371" y="3105983"/>
            <a:ext cx="3016250" cy="3749675"/>
            <a:chOff x="3735" y="1021"/>
            <a:chExt cx="1900" cy="2880"/>
          </a:xfrm>
        </p:grpSpPr>
        <p:sp>
          <p:nvSpPr>
            <p:cNvPr id="16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7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8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9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20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1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2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24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738425" y="5584873"/>
            <a:ext cx="59503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10V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150012" y="5624731"/>
            <a:ext cx="466794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5V</a:t>
            </a:r>
          </a:p>
        </p:txBody>
      </p:sp>
      <p:sp>
        <p:nvSpPr>
          <p:cNvPr id="6" name="Rectangle 5"/>
          <p:cNvSpPr/>
          <p:nvPr/>
        </p:nvSpPr>
        <p:spPr>
          <a:xfrm>
            <a:off x="1188600" y="3131792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746533" y="3131793"/>
            <a:ext cx="4363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666" name="AutoShape 2"/>
          <p:cNvSpPr>
            <a:spLocks noChangeArrowheads="1"/>
          </p:cNvSpPr>
          <p:nvPr/>
        </p:nvSpPr>
        <p:spPr bwMode="auto">
          <a:xfrm>
            <a:off x="0" y="3133725"/>
            <a:ext cx="5722938" cy="275748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21667" name="Rectangle 3"/>
          <p:cNvSpPr>
            <a:spLocks noChangeArrowheads="1"/>
          </p:cNvSpPr>
          <p:nvPr/>
        </p:nvSpPr>
        <p:spPr bwMode="auto">
          <a:xfrm>
            <a:off x="134938" y="3144838"/>
            <a:ext cx="5410200" cy="265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Since the battery stays connected, the voltage must remain constant !</a:t>
            </a:r>
            <a:r>
              <a:rPr lang="en-US" sz="2000" b="1">
                <a:solidFill>
                  <a:schemeClr val="bg2"/>
                </a:solidFill>
              </a:rPr>
              <a:t>   Since                    	      when the spacing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doubled, the capacitance </a:t>
            </a:r>
            <a:r>
              <a:rPr lang="en-US" sz="2000" b="1" i="1">
                <a:solidFill>
                  <a:schemeClr val="bg2"/>
                </a:solidFill>
              </a:rPr>
              <a:t>C</a:t>
            </a:r>
            <a:r>
              <a:rPr lang="en-US" sz="2000" b="1">
                <a:solidFill>
                  <a:schemeClr val="bg2"/>
                </a:solidFill>
              </a:rPr>
              <a:t> is halved.   And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, that means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charge must decrease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5880100" y="3108325"/>
            <a:ext cx="3016250" cy="3749675"/>
            <a:chOff x="3735" y="1021"/>
            <a:chExt cx="1900" cy="2880"/>
          </a:xfrm>
        </p:grpSpPr>
        <p:sp>
          <p:nvSpPr>
            <p:cNvPr id="1521670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1671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1672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1673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1674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1675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1676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1677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1678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21679" name="Object 15"/>
          <p:cNvGraphicFramePr>
            <a:graphicFrameLocks/>
          </p:cNvGraphicFramePr>
          <p:nvPr/>
        </p:nvGraphicFramePr>
        <p:xfrm>
          <a:off x="466725" y="4041775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571320" progId="Equation.3">
                  <p:embed/>
                </p:oleObj>
              </mc:Choice>
              <mc:Fallback>
                <p:oleObj name="Equation" r:id="rId5" imgW="1054080" imgH="571320" progId="Equation.3">
                  <p:embed/>
                  <p:pic>
                    <p:nvPicPr>
                      <p:cNvPr id="1521679" name="Object 15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" y="4041775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1683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1680" name="Rectangle 16"/>
          <p:cNvSpPr>
            <a:spLocks noGrp="1" noChangeArrowheads="1"/>
          </p:cNvSpPr>
          <p:nvPr>
            <p:ph idx="1"/>
          </p:nvPr>
        </p:nvSpPr>
        <p:spPr>
          <a:xfrm>
            <a:off x="0" y="658813"/>
            <a:ext cx="4394200" cy="23955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	A parallel-plate capacitor initially has a voltage of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400 V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and </a:t>
            </a:r>
            <a:r>
              <a:rPr lang="en-US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stays connected to the battery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.  If the plate spacing is now </a:t>
            </a:r>
            <a:r>
              <a:rPr lang="en-US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doubled,</a:t>
            </a:r>
            <a:r>
              <a:rPr lang="en-US" b="1">
                <a:effectLst>
                  <a:outerShdw blurRad="38100" dist="38100" dir="2700000" algn="tl">
                    <a:srgbClr val="000000"/>
                  </a:outerShdw>
                </a:effectLst>
              </a:rPr>
              <a:t> what happens?</a:t>
            </a:r>
          </a:p>
        </p:txBody>
      </p:sp>
      <p:sp>
        <p:nvSpPr>
          <p:cNvPr id="1521681" name="Text Box 17"/>
          <p:cNvSpPr txBox="1">
            <a:spLocks noChangeArrowheads="1"/>
          </p:cNvSpPr>
          <p:nvPr/>
        </p:nvSpPr>
        <p:spPr bwMode="auto">
          <a:xfrm>
            <a:off x="4638675" y="581025"/>
            <a:ext cx="4505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</a:rPr>
              <a:t>1)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voltage decreases</a:t>
            </a:r>
            <a:endParaRPr lang="en-US" sz="2000" b="1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</a:rPr>
              <a:t>2)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voltage increases</a:t>
            </a:r>
            <a:endParaRPr lang="en-US" sz="2000" b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3)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charge decreases</a:t>
            </a:r>
            <a:endParaRPr lang="en-US" sz="2000" b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4)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charge increases</a:t>
            </a:r>
            <a:endParaRPr lang="en-US" sz="2000" b="1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>
                <a:solidFill>
                  <a:schemeClr val="tx2"/>
                </a:solidFill>
                <a:sym typeface="Symbol" pitchFamily="18" charset="2"/>
              </a:rPr>
              <a:t>5)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both voltage and charge change</a:t>
            </a:r>
          </a:p>
        </p:txBody>
      </p:sp>
      <p:sp>
        <p:nvSpPr>
          <p:cNvPr id="1521682" name="Oval 18"/>
          <p:cNvSpPr>
            <a:spLocks noChangeArrowheads="1"/>
          </p:cNvSpPr>
          <p:nvPr/>
        </p:nvSpPr>
        <p:spPr bwMode="auto">
          <a:xfrm>
            <a:off x="4289425" y="1577975"/>
            <a:ext cx="3884613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1684" name="Text Box 20"/>
          <p:cNvSpPr txBox="1">
            <a:spLocks noChangeArrowheads="1"/>
          </p:cNvSpPr>
          <p:nvPr/>
        </p:nvSpPr>
        <p:spPr bwMode="auto">
          <a:xfrm>
            <a:off x="0" y="6178550"/>
            <a:ext cx="5684838" cy="406400"/>
          </a:xfrm>
          <a:prstGeom prst="rect">
            <a:avLst/>
          </a:prstGeom>
          <a:solidFill>
            <a:srgbClr val="3366FF"/>
          </a:solidFill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Follow-up: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 How do you increase the charge?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3727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3715" name="Rectangle 3"/>
          <p:cNvSpPr>
            <a:spLocks noGrp="1" noChangeArrowheads="1"/>
          </p:cNvSpPr>
          <p:nvPr>
            <p:ph idx="1"/>
          </p:nvPr>
        </p:nvSpPr>
        <p:spPr>
          <a:xfrm>
            <a:off x="0" y="594361"/>
            <a:ext cx="5119688" cy="2459990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A parallel-plate capacitor initially has a potential difference of </a:t>
            </a:r>
            <a:r>
              <a:rPr lang="en-US" b="1" dirty="0">
                <a:solidFill>
                  <a:schemeClr val="tx2"/>
                </a:solidFill>
              </a:rPr>
              <a:t>400 V</a:t>
            </a:r>
            <a:r>
              <a:rPr lang="en-US" b="1" dirty="0"/>
              <a:t> and is then disconnected from the charging battery.  If the plate spacing is now </a:t>
            </a:r>
            <a:r>
              <a:rPr lang="en-US" b="1" dirty="0">
                <a:solidFill>
                  <a:schemeClr val="tx2"/>
                </a:solidFill>
              </a:rPr>
              <a:t>doubled</a:t>
            </a:r>
            <a:r>
              <a:rPr lang="en-US" b="1" dirty="0"/>
              <a:t> (without changing </a:t>
            </a:r>
            <a:r>
              <a:rPr lang="en-US" b="1" i="1" dirty="0"/>
              <a:t>Q</a:t>
            </a:r>
            <a:r>
              <a:rPr lang="en-US" b="1" dirty="0"/>
              <a:t>), what is the new value of the voltage?</a:t>
            </a:r>
          </a:p>
        </p:txBody>
      </p:sp>
      <p:sp>
        <p:nvSpPr>
          <p:cNvPr id="1523716" name="Text Box 4"/>
          <p:cNvSpPr txBox="1">
            <a:spLocks noChangeArrowheads="1"/>
          </p:cNvSpPr>
          <p:nvPr/>
        </p:nvSpPr>
        <p:spPr bwMode="auto">
          <a:xfrm>
            <a:off x="6040438" y="593725"/>
            <a:ext cx="24955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1)  100 V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2)  200 V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3)  400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4)  800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5)  1600 V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113088" y="3108325"/>
            <a:ext cx="3016250" cy="3749675"/>
            <a:chOff x="3735" y="1021"/>
            <a:chExt cx="1900" cy="2880"/>
          </a:xfrm>
        </p:grpSpPr>
        <p:sp>
          <p:nvSpPr>
            <p:cNvPr id="1523718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3719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3720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3721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3722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3723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3724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3725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3726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62" name="AutoShape 2"/>
          <p:cNvSpPr>
            <a:spLocks noChangeArrowheads="1"/>
          </p:cNvSpPr>
          <p:nvPr/>
        </p:nvSpPr>
        <p:spPr bwMode="auto">
          <a:xfrm>
            <a:off x="71438" y="3290888"/>
            <a:ext cx="5822950" cy="31019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25763" name="Rectangle 3"/>
          <p:cNvSpPr>
            <a:spLocks noChangeArrowheads="1"/>
          </p:cNvSpPr>
          <p:nvPr/>
        </p:nvSpPr>
        <p:spPr bwMode="auto">
          <a:xfrm>
            <a:off x="0" y="3335338"/>
            <a:ext cx="5843588" cy="283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Once the battery is disconnected,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has to remain constant</a:t>
            </a:r>
            <a:r>
              <a:rPr lang="en-US" sz="2000" b="1">
                <a:solidFill>
                  <a:schemeClr val="bg2"/>
                </a:solidFill>
              </a:rPr>
              <a:t>, since no charge can flow either to or from the battery.     Since                       	     when the spacing </a:t>
            </a:r>
            <a:r>
              <a:rPr lang="en-US" sz="2000" b="1" i="1">
                <a:solidFill>
                  <a:schemeClr val="bg2"/>
                </a:solidFill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 is doubled, the capacitance </a:t>
            </a:r>
            <a:r>
              <a:rPr lang="en-US" sz="2000" b="1" i="1">
                <a:solidFill>
                  <a:schemeClr val="bg2"/>
                </a:solidFill>
              </a:rPr>
              <a:t>C</a:t>
            </a:r>
            <a:r>
              <a:rPr lang="en-US" sz="2000" b="1">
                <a:solidFill>
                  <a:schemeClr val="bg2"/>
                </a:solidFill>
              </a:rPr>
              <a:t> is halved.  And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, that means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voltage must double</a:t>
            </a:r>
            <a:r>
              <a:rPr lang="en-US" sz="2000" b="1">
                <a:solidFill>
                  <a:schemeClr val="bg2"/>
                </a:solidFill>
              </a:rPr>
              <a:t>.</a:t>
            </a:r>
          </a:p>
        </p:txBody>
      </p:sp>
      <p:sp>
        <p:nvSpPr>
          <p:cNvPr id="1525765" name="Oval 5"/>
          <p:cNvSpPr>
            <a:spLocks noChangeArrowheads="1"/>
          </p:cNvSpPr>
          <p:nvPr/>
        </p:nvSpPr>
        <p:spPr bwMode="auto">
          <a:xfrm>
            <a:off x="5622925" y="2033588"/>
            <a:ext cx="2228850" cy="493712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25779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223.34.4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25766" name="Rectangle 6"/>
          <p:cNvSpPr>
            <a:spLocks noGrp="1" noChangeArrowheads="1"/>
          </p:cNvSpPr>
          <p:nvPr>
            <p:ph idx="1"/>
          </p:nvPr>
        </p:nvSpPr>
        <p:spPr>
          <a:xfrm>
            <a:off x="0" y="684213"/>
            <a:ext cx="5119688" cy="23701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20000"/>
              </a:lnSpc>
              <a:buFont typeface="Monotype Sorts" pitchFamily="2" charset="2"/>
              <a:buNone/>
            </a:pPr>
            <a:r>
              <a:rPr lang="en-US" b="1" dirty="0"/>
              <a:t>	A parallel-plate capacitor initially has a potential difference of </a:t>
            </a:r>
            <a:r>
              <a:rPr lang="en-US" b="1" dirty="0">
                <a:solidFill>
                  <a:schemeClr val="tx2"/>
                </a:solidFill>
              </a:rPr>
              <a:t>400 V</a:t>
            </a:r>
            <a:r>
              <a:rPr lang="en-US" b="1" dirty="0"/>
              <a:t> and is then disconnected from the charging battery.  If the plate spacing is now </a:t>
            </a:r>
            <a:r>
              <a:rPr lang="en-US" b="1" dirty="0">
                <a:solidFill>
                  <a:schemeClr val="tx2"/>
                </a:solidFill>
              </a:rPr>
              <a:t>doubled</a:t>
            </a:r>
            <a:r>
              <a:rPr lang="en-US" b="1" dirty="0"/>
              <a:t> (without changing </a:t>
            </a:r>
            <a:r>
              <a:rPr lang="en-US" b="1" i="1" dirty="0"/>
              <a:t>Q</a:t>
            </a:r>
            <a:r>
              <a:rPr lang="en-US" b="1" dirty="0"/>
              <a:t>), what is the new value of the voltage?</a:t>
            </a:r>
          </a:p>
        </p:txBody>
      </p:sp>
      <p:sp>
        <p:nvSpPr>
          <p:cNvPr id="1525767" name="Text Box 7"/>
          <p:cNvSpPr txBox="1">
            <a:spLocks noChangeArrowheads="1"/>
          </p:cNvSpPr>
          <p:nvPr/>
        </p:nvSpPr>
        <p:spPr bwMode="auto">
          <a:xfrm>
            <a:off x="6040438" y="593725"/>
            <a:ext cx="2495550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1)  100 V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2)  200 V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3)  400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4)  800 V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5)  1600 V</a:t>
            </a:r>
            <a:endParaRPr lang="en-US" sz="2000" b="1" dirty="0">
              <a:solidFill>
                <a:schemeClr val="tx2"/>
              </a:solidFill>
            </a:endParaRP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6013450" y="3108325"/>
            <a:ext cx="3016250" cy="3749675"/>
            <a:chOff x="3735" y="1021"/>
            <a:chExt cx="1900" cy="2880"/>
          </a:xfrm>
        </p:grpSpPr>
        <p:sp>
          <p:nvSpPr>
            <p:cNvPr id="1525769" name="Oval 9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5770" name="Oval 10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25771" name="Picture 11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25772" name="Picture 12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25773" name="Line 13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4" name="Line 14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25775" name="Rectangle 15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25776" name="Text Box 16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25777" name="Text Box 17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525778" name="Object 18"/>
          <p:cNvGraphicFramePr>
            <a:graphicFrameLocks/>
          </p:cNvGraphicFramePr>
          <p:nvPr/>
        </p:nvGraphicFramePr>
        <p:xfrm>
          <a:off x="280988" y="4727575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54080" imgH="571320" progId="Equation.3">
                  <p:embed/>
                </p:oleObj>
              </mc:Choice>
              <mc:Fallback>
                <p:oleObj name="Equation" r:id="rId5" imgW="1054080" imgH="571320" progId="Equation.3">
                  <p:embed/>
                  <p:pic>
                    <p:nvPicPr>
                      <p:cNvPr id="1525778" name="Object 18"/>
                      <p:cNvPicPr>
                        <a:picLocks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988" y="4727575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57425" y="576263"/>
            <a:ext cx="4629150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 dirty="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 dirty="0"/>
              <a:t>	</a:t>
            </a:r>
            <a:r>
              <a:rPr lang="en-US" sz="2800" i="1" dirty="0"/>
              <a:t>E</a:t>
            </a:r>
            <a:r>
              <a:rPr lang="en-US" sz="2800" dirty="0"/>
              <a:t> = 2</a:t>
            </a:r>
            <a:r>
              <a:rPr lang="en-US" sz="2800" i="1" dirty="0"/>
              <a:t>k</a:t>
            </a:r>
            <a:r>
              <a:rPr lang="en-US" sz="2800" i="1" baseline="-25000" dirty="0"/>
              <a:t>e</a:t>
            </a:r>
            <a:r>
              <a:rPr lang="en-US" sz="2800" i="1" dirty="0">
                <a:sym typeface="Symbol" panose="05050102010706020507" pitchFamily="18" charset="2"/>
              </a:rPr>
              <a:t></a:t>
            </a:r>
            <a:r>
              <a:rPr lang="en-US" sz="2800" dirty="0"/>
              <a:t> / </a:t>
            </a:r>
            <a:r>
              <a:rPr lang="en-US" sz="2800" i="1" dirty="0"/>
              <a:t>r</a:t>
            </a:r>
          </a:p>
          <a:p>
            <a:r>
              <a:rPr lang="en-US" sz="2800" dirty="0">
                <a:latin typeface="Symbol" pitchFamily="18" charset="2"/>
              </a:rPr>
              <a:t>D</a:t>
            </a:r>
            <a:r>
              <a:rPr lang="en-US" sz="2800" i="1" dirty="0"/>
              <a:t>V</a:t>
            </a:r>
            <a:r>
              <a:rPr lang="en-US" sz="2800" dirty="0"/>
              <a:t> = -2</a:t>
            </a:r>
            <a:r>
              <a:rPr lang="en-US" sz="2800" i="1" dirty="0"/>
              <a:t>k</a:t>
            </a:r>
            <a:r>
              <a:rPr lang="en-US" sz="2800" i="1" baseline="-25000" dirty="0"/>
              <a:t>e</a:t>
            </a:r>
            <a:r>
              <a:rPr lang="en-US" sz="2800" i="1" dirty="0">
                <a:sym typeface="Symbol" panose="05050102010706020507" pitchFamily="18" charset="2"/>
              </a:rPr>
              <a:t>  </a:t>
            </a:r>
            <a:r>
              <a:rPr lang="en-US" sz="2800" dirty="0"/>
              <a:t>ln (</a:t>
            </a:r>
            <a:r>
              <a:rPr lang="en-US" sz="2800" i="1" dirty="0"/>
              <a:t>b</a:t>
            </a:r>
            <a:r>
              <a:rPr lang="en-US" sz="2800" dirty="0"/>
              <a:t>/</a:t>
            </a:r>
            <a:r>
              <a:rPr lang="en-US" sz="2800" i="1" dirty="0"/>
              <a:t>a</a:t>
            </a:r>
            <a:r>
              <a:rPr lang="en-US" sz="2800" dirty="0"/>
              <a:t>)</a:t>
            </a:r>
          </a:p>
          <a:p>
            <a:r>
              <a:rPr lang="en-US" sz="2800" dirty="0"/>
              <a:t>The capacitance becomes</a:t>
            </a:r>
          </a:p>
          <a:p>
            <a:endParaRPr lang="en-US" sz="2800" dirty="0">
              <a:latin typeface="Symbol" pitchFamily="18" charset="2"/>
            </a:endParaRPr>
          </a:p>
          <a:p>
            <a:endParaRPr lang="en-US" sz="2800" dirty="0"/>
          </a:p>
        </p:txBody>
      </p:sp>
      <p:graphicFrame>
        <p:nvGraphicFramePr>
          <p:cNvPr id="9523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2697099"/>
              </p:ext>
            </p:extLst>
          </p:nvPr>
        </p:nvGraphicFramePr>
        <p:xfrm>
          <a:off x="1011238" y="668337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44240" progId="">
                  <p:embed/>
                </p:oleObj>
              </mc:Choice>
              <mc:Fallback>
                <p:oleObj name="Equation" r:id="rId2" imgW="1498320" imgH="444240" progId="">
                  <p:embed/>
                  <p:pic>
                    <p:nvPicPr>
                      <p:cNvPr id="9523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1238" y="668337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629048" y="1522180"/>
            <a:ext cx="3343275" cy="42835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1" name="Straight Arrow Connector 10"/>
          <p:cNvCxnSpPr/>
          <p:nvPr/>
        </p:nvCxnSpPr>
        <p:spPr>
          <a:xfrm flipV="1">
            <a:off x="7271657" y="1814278"/>
            <a:ext cx="478972" cy="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3" idx="2"/>
          </p:cNvCxnSpPr>
          <p:nvPr/>
        </p:nvCxnSpPr>
        <p:spPr>
          <a:xfrm flipH="1">
            <a:off x="6603111" y="1807023"/>
            <a:ext cx="690319" cy="236691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6429826" y="1582049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b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99829" y="1531251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6D783D-BEB5-CD85-5B9F-9531806BF96A}"/>
                  </a:ext>
                </a:extLst>
              </p:cNvPr>
              <p:cNvSpPr txBox="1"/>
              <p:nvPr/>
            </p:nvSpPr>
            <p:spPr>
              <a:xfrm>
                <a:off x="1011238" y="5142123"/>
                <a:ext cx="3029419" cy="11687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ℓ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𝑘𝑙𝑛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C6D783D-BEB5-CD85-5B9F-9531806BF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238" y="5142123"/>
                <a:ext cx="3029419" cy="116878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0"/>
            <a:ext cx="7342188" cy="1143000"/>
          </a:xfrm>
        </p:spPr>
        <p:txBody>
          <a:bodyPr/>
          <a:lstStyle/>
          <a:p>
            <a:r>
              <a:rPr lang="en-US" sz="3200"/>
              <a:t>Capacitance of a Cylindrical Capacitor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r>
              <a:rPr lang="en-US" sz="2800"/>
              <a:t>From Gauss’s Law, the field between the cylinders is</a:t>
            </a:r>
          </a:p>
          <a:p>
            <a:pPr>
              <a:buFontTx/>
              <a:buNone/>
            </a:pPr>
            <a:r>
              <a:rPr lang="en-US" sz="2800"/>
              <a:t>	</a:t>
            </a:r>
            <a:r>
              <a:rPr lang="en-US" sz="2800" i="1"/>
              <a:t>E</a:t>
            </a:r>
            <a:r>
              <a:rPr lang="en-US" sz="2800"/>
              <a:t> = 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/ </a:t>
            </a:r>
            <a:r>
              <a:rPr lang="en-US" sz="2800" i="1"/>
              <a:t>r</a:t>
            </a:r>
          </a:p>
          <a:p>
            <a:r>
              <a:rPr lang="en-US" sz="2800">
                <a:latin typeface="Symbol" pitchFamily="18" charset="2"/>
              </a:rPr>
              <a:t>D</a:t>
            </a:r>
            <a:r>
              <a:rPr lang="en-US" sz="2800" i="1"/>
              <a:t>V</a:t>
            </a:r>
            <a:r>
              <a:rPr lang="en-US" sz="2800"/>
              <a:t> = -2</a:t>
            </a:r>
            <a:r>
              <a:rPr lang="en-US" sz="2800" i="1"/>
              <a:t>k</a:t>
            </a:r>
            <a:r>
              <a:rPr lang="en-US" sz="2800" i="1" baseline="-25000"/>
              <a:t>e</a:t>
            </a:r>
            <a:r>
              <a:rPr lang="en-US" sz="2800" i="1">
                <a:latin typeface="Symbol" pitchFamily="18" charset="2"/>
                <a:cs typeface="Arial" charset="0"/>
              </a:rPr>
              <a:t>λ</a:t>
            </a:r>
            <a:r>
              <a:rPr lang="en-US" sz="2800"/>
              <a:t> ln (</a:t>
            </a:r>
            <a:r>
              <a:rPr lang="en-US" sz="2800" i="1"/>
              <a:t>b</a:t>
            </a:r>
            <a:r>
              <a:rPr lang="en-US" sz="2800"/>
              <a:t>/</a:t>
            </a:r>
            <a:r>
              <a:rPr lang="en-US" sz="2800" i="1"/>
              <a:t>a</a:t>
            </a:r>
            <a:r>
              <a:rPr lang="en-US" sz="2800"/>
              <a:t>)</a:t>
            </a:r>
          </a:p>
          <a:p>
            <a:r>
              <a:rPr lang="en-US" sz="2800"/>
              <a:t>The capacitance becomes</a:t>
            </a:r>
          </a:p>
          <a:p>
            <a:endParaRPr lang="en-US" sz="2800">
              <a:latin typeface="Symbol" pitchFamily="18" charset="2"/>
            </a:endParaRPr>
          </a:p>
          <a:p>
            <a:endParaRPr lang="en-US" sz="2800"/>
          </a:p>
        </p:txBody>
      </p:sp>
      <p:graphicFrame>
        <p:nvGraphicFramePr>
          <p:cNvPr id="94213" name="Object 5"/>
          <p:cNvGraphicFramePr>
            <a:graphicFrameLocks noChangeAspect="1"/>
          </p:cNvGraphicFramePr>
          <p:nvPr/>
        </p:nvGraphicFramePr>
        <p:xfrm>
          <a:off x="1752600" y="5437188"/>
          <a:ext cx="32004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320" imgH="444240" progId="">
                  <p:embed/>
                </p:oleObj>
              </mc:Choice>
              <mc:Fallback>
                <p:oleObj name="Equation" r:id="rId2" imgW="1498320" imgH="444240" progId="">
                  <p:embed/>
                  <p:pic>
                    <p:nvPicPr>
                      <p:cNvPr id="942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437188"/>
                        <a:ext cx="3200400" cy="949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0"/>
          <p:cNvGrpSpPr>
            <a:grpSpLocks/>
          </p:cNvGrpSpPr>
          <p:nvPr/>
        </p:nvGrpSpPr>
        <p:grpSpPr bwMode="auto">
          <a:xfrm>
            <a:off x="5891213" y="1757363"/>
            <a:ext cx="2616200" cy="3678237"/>
            <a:chOff x="3759" y="755"/>
            <a:chExt cx="1648" cy="2317"/>
          </a:xfrm>
        </p:grpSpPr>
        <p:sp>
          <p:nvSpPr>
            <p:cNvPr id="94257" name="Oval 49"/>
            <p:cNvSpPr>
              <a:spLocks noChangeArrowheads="1"/>
            </p:cNvSpPr>
            <p:nvPr/>
          </p:nvSpPr>
          <p:spPr bwMode="auto">
            <a:xfrm>
              <a:off x="4254" y="2400"/>
              <a:ext cx="534" cy="5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8" name="Line 40"/>
            <p:cNvSpPr>
              <a:spLocks noChangeShapeType="1"/>
            </p:cNvSpPr>
            <p:nvPr/>
          </p:nvSpPr>
          <p:spPr bwMode="auto">
            <a:xfrm>
              <a:off x="4513" y="2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9" name="Line 41"/>
            <p:cNvSpPr>
              <a:spLocks noChangeShapeType="1"/>
            </p:cNvSpPr>
            <p:nvPr/>
          </p:nvSpPr>
          <p:spPr bwMode="auto">
            <a:xfrm flipH="1">
              <a:off x="3775" y="2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0" name="Line 42"/>
            <p:cNvSpPr>
              <a:spLocks noChangeShapeType="1"/>
            </p:cNvSpPr>
            <p:nvPr/>
          </p:nvSpPr>
          <p:spPr bwMode="auto">
            <a:xfrm flipH="1" flipV="1">
              <a:off x="4087" y="2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1" name="Line 43"/>
            <p:cNvSpPr>
              <a:spLocks noChangeShapeType="1"/>
            </p:cNvSpPr>
            <p:nvPr/>
          </p:nvSpPr>
          <p:spPr bwMode="auto">
            <a:xfrm flipV="1">
              <a:off x="4525" y="2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0" name="Line 32"/>
            <p:cNvSpPr>
              <a:spLocks noChangeShapeType="1"/>
            </p:cNvSpPr>
            <p:nvPr/>
          </p:nvSpPr>
          <p:spPr bwMode="auto">
            <a:xfrm>
              <a:off x="4513" y="1272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1" name="Line 33"/>
            <p:cNvSpPr>
              <a:spLocks noChangeShapeType="1"/>
            </p:cNvSpPr>
            <p:nvPr/>
          </p:nvSpPr>
          <p:spPr bwMode="auto">
            <a:xfrm flipH="1">
              <a:off x="3775" y="1272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2" name="Line 34"/>
            <p:cNvSpPr>
              <a:spLocks noChangeShapeType="1"/>
            </p:cNvSpPr>
            <p:nvPr/>
          </p:nvSpPr>
          <p:spPr bwMode="auto">
            <a:xfrm flipH="1" flipV="1">
              <a:off x="4087" y="1245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3" name="Line 35"/>
            <p:cNvSpPr>
              <a:spLocks noChangeShapeType="1"/>
            </p:cNvSpPr>
            <p:nvPr/>
          </p:nvSpPr>
          <p:spPr bwMode="auto">
            <a:xfrm flipV="1">
              <a:off x="4525" y="1242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8" name="Line 20"/>
            <p:cNvSpPr>
              <a:spLocks noChangeShapeType="1"/>
            </p:cNvSpPr>
            <p:nvPr/>
          </p:nvSpPr>
          <p:spPr bwMode="auto">
            <a:xfrm>
              <a:off x="4497" y="1744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9" name="Line 21"/>
            <p:cNvSpPr>
              <a:spLocks noChangeShapeType="1"/>
            </p:cNvSpPr>
            <p:nvPr/>
          </p:nvSpPr>
          <p:spPr bwMode="auto">
            <a:xfrm flipH="1">
              <a:off x="3759" y="1744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0" name="Line 22"/>
            <p:cNvSpPr>
              <a:spLocks noChangeShapeType="1"/>
            </p:cNvSpPr>
            <p:nvPr/>
          </p:nvSpPr>
          <p:spPr bwMode="auto">
            <a:xfrm flipH="1" flipV="1">
              <a:off x="4071" y="1717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1" name="Line 23"/>
            <p:cNvSpPr>
              <a:spLocks noChangeShapeType="1"/>
            </p:cNvSpPr>
            <p:nvPr/>
          </p:nvSpPr>
          <p:spPr bwMode="auto">
            <a:xfrm flipV="1">
              <a:off x="4509" y="1714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0" name="Line 12"/>
            <p:cNvSpPr>
              <a:spLocks noChangeShapeType="1"/>
            </p:cNvSpPr>
            <p:nvPr/>
          </p:nvSpPr>
          <p:spPr bwMode="auto">
            <a:xfrm>
              <a:off x="4497" y="2160"/>
              <a:ext cx="720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5" name="Line 17"/>
            <p:cNvSpPr>
              <a:spLocks noChangeShapeType="1"/>
            </p:cNvSpPr>
            <p:nvPr/>
          </p:nvSpPr>
          <p:spPr bwMode="auto">
            <a:xfrm flipH="1">
              <a:off x="3759" y="2160"/>
              <a:ext cx="747" cy="1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6" name="Line 18"/>
            <p:cNvSpPr>
              <a:spLocks noChangeShapeType="1"/>
            </p:cNvSpPr>
            <p:nvPr/>
          </p:nvSpPr>
          <p:spPr bwMode="auto">
            <a:xfrm flipH="1" flipV="1">
              <a:off x="4071" y="2133"/>
              <a:ext cx="414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7" name="Line 19"/>
            <p:cNvSpPr>
              <a:spLocks noChangeShapeType="1"/>
            </p:cNvSpPr>
            <p:nvPr/>
          </p:nvSpPr>
          <p:spPr bwMode="auto">
            <a:xfrm flipV="1">
              <a:off x="4509" y="2130"/>
              <a:ext cx="210" cy="2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8" name="AutoShape 10"/>
            <p:cNvSpPr>
              <a:spLocks noChangeArrowheads="1"/>
            </p:cNvSpPr>
            <p:nvPr/>
          </p:nvSpPr>
          <p:spPr bwMode="auto">
            <a:xfrm>
              <a:off x="4440" y="1901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6" name="AutoShape 8"/>
            <p:cNvSpPr>
              <a:spLocks noChangeArrowheads="1"/>
            </p:cNvSpPr>
            <p:nvPr/>
          </p:nvSpPr>
          <p:spPr bwMode="auto">
            <a:xfrm>
              <a:off x="4252" y="1907"/>
              <a:ext cx="536" cy="553"/>
            </a:xfrm>
            <a:prstGeom prst="can">
              <a:avLst>
                <a:gd name="adj" fmla="val 13451"/>
              </a:avLst>
            </a:prstGeom>
            <a:solidFill>
              <a:schemeClr val="accent1">
                <a:alpha val="58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17" name="AutoShape 9"/>
            <p:cNvSpPr>
              <a:spLocks noChangeArrowheads="1"/>
            </p:cNvSpPr>
            <p:nvPr/>
          </p:nvSpPr>
          <p:spPr bwMode="auto">
            <a:xfrm>
              <a:off x="4440" y="755"/>
              <a:ext cx="128" cy="1171"/>
            </a:xfrm>
            <a:prstGeom prst="can">
              <a:avLst>
                <a:gd name="adj" fmla="val 17153"/>
              </a:avLst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1" name="Line 13"/>
            <p:cNvSpPr>
              <a:spLocks noChangeShapeType="1"/>
            </p:cNvSpPr>
            <p:nvPr/>
          </p:nvSpPr>
          <p:spPr bwMode="auto">
            <a:xfrm>
              <a:off x="4521" y="2182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4" name="Line 16"/>
            <p:cNvSpPr>
              <a:spLocks noChangeShapeType="1"/>
            </p:cNvSpPr>
            <p:nvPr/>
          </p:nvSpPr>
          <p:spPr bwMode="auto">
            <a:xfrm flipH="1">
              <a:off x="4395" y="2184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22" name="Line 14"/>
            <p:cNvSpPr>
              <a:spLocks noChangeShapeType="1"/>
            </p:cNvSpPr>
            <p:nvPr/>
          </p:nvSpPr>
          <p:spPr bwMode="auto">
            <a:xfrm flipH="1">
              <a:off x="4050" y="2173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19" name="Line 11"/>
            <p:cNvSpPr>
              <a:spLocks noChangeShapeType="1"/>
            </p:cNvSpPr>
            <p:nvPr/>
          </p:nvSpPr>
          <p:spPr bwMode="auto">
            <a:xfrm>
              <a:off x="4569" y="2173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2" name="Line 24"/>
            <p:cNvSpPr>
              <a:spLocks noChangeShapeType="1"/>
            </p:cNvSpPr>
            <p:nvPr/>
          </p:nvSpPr>
          <p:spPr bwMode="auto">
            <a:xfrm>
              <a:off x="4521" y="1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3" name="Line 25"/>
            <p:cNvSpPr>
              <a:spLocks noChangeShapeType="1"/>
            </p:cNvSpPr>
            <p:nvPr/>
          </p:nvSpPr>
          <p:spPr bwMode="auto">
            <a:xfrm flipH="1">
              <a:off x="4395" y="1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4" name="Line 26"/>
            <p:cNvSpPr>
              <a:spLocks noChangeShapeType="1"/>
            </p:cNvSpPr>
            <p:nvPr/>
          </p:nvSpPr>
          <p:spPr bwMode="auto">
            <a:xfrm flipH="1">
              <a:off x="4050" y="1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35" name="Line 27"/>
            <p:cNvSpPr>
              <a:spLocks noChangeShapeType="1"/>
            </p:cNvSpPr>
            <p:nvPr/>
          </p:nvSpPr>
          <p:spPr bwMode="auto">
            <a:xfrm>
              <a:off x="4569" y="1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4" name="Line 36"/>
            <p:cNvSpPr>
              <a:spLocks noChangeShapeType="1"/>
            </p:cNvSpPr>
            <p:nvPr/>
          </p:nvSpPr>
          <p:spPr bwMode="auto">
            <a:xfrm>
              <a:off x="4537" y="1294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5" name="Line 37"/>
            <p:cNvSpPr>
              <a:spLocks noChangeShapeType="1"/>
            </p:cNvSpPr>
            <p:nvPr/>
          </p:nvSpPr>
          <p:spPr bwMode="auto">
            <a:xfrm flipH="1">
              <a:off x="4411" y="1296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6" name="Line 38"/>
            <p:cNvSpPr>
              <a:spLocks noChangeShapeType="1"/>
            </p:cNvSpPr>
            <p:nvPr/>
          </p:nvSpPr>
          <p:spPr bwMode="auto">
            <a:xfrm flipH="1">
              <a:off x="4066" y="1285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47" name="Line 39"/>
            <p:cNvSpPr>
              <a:spLocks noChangeShapeType="1"/>
            </p:cNvSpPr>
            <p:nvPr/>
          </p:nvSpPr>
          <p:spPr bwMode="auto">
            <a:xfrm>
              <a:off x="4585" y="1285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2" name="Line 44"/>
            <p:cNvSpPr>
              <a:spLocks noChangeShapeType="1"/>
            </p:cNvSpPr>
            <p:nvPr/>
          </p:nvSpPr>
          <p:spPr bwMode="auto">
            <a:xfrm>
              <a:off x="4537" y="2766"/>
              <a:ext cx="87" cy="5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3" name="Line 45"/>
            <p:cNvSpPr>
              <a:spLocks noChangeShapeType="1"/>
            </p:cNvSpPr>
            <p:nvPr/>
          </p:nvSpPr>
          <p:spPr bwMode="auto">
            <a:xfrm flipH="1">
              <a:off x="4411" y="2768"/>
              <a:ext cx="80" cy="5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4" name="Line 46"/>
            <p:cNvSpPr>
              <a:spLocks noChangeShapeType="1"/>
            </p:cNvSpPr>
            <p:nvPr/>
          </p:nvSpPr>
          <p:spPr bwMode="auto">
            <a:xfrm flipH="1">
              <a:off x="4066" y="2757"/>
              <a:ext cx="391" cy="53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5" name="Line 47"/>
            <p:cNvSpPr>
              <a:spLocks noChangeShapeType="1"/>
            </p:cNvSpPr>
            <p:nvPr/>
          </p:nvSpPr>
          <p:spPr bwMode="auto">
            <a:xfrm>
              <a:off x="4585" y="2757"/>
              <a:ext cx="450" cy="5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4256" name="Text Box 48"/>
            <p:cNvSpPr txBox="1">
              <a:spLocks noChangeArrowheads="1"/>
            </p:cNvSpPr>
            <p:nvPr/>
          </p:nvSpPr>
          <p:spPr bwMode="auto">
            <a:xfrm>
              <a:off x="5206" y="1254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E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853107" y="1742627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 flipH="1" flipV="1">
            <a:off x="1829898" y="345101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1748664" y="694483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203237" y="333836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841503" y="173135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3297918" y="1725722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4765939" y="1742628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222354" y="173699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046434" y="728296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2578414" y="700120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520258" y="762107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V="1">
            <a:off x="2572612" y="705754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3297918" y="700119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 flipV="1">
            <a:off x="4029027" y="733930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4754333" y="728295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V="1">
            <a:off x="5508652" y="750836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6233958" y="745201"/>
            <a:ext cx="11605" cy="10143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1847305" y="3878362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H="1" flipV="1">
            <a:off x="1824096" y="2480836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742861" y="2830217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197435" y="2469570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36" name="Straight Connector 35"/>
          <p:cNvCxnSpPr/>
          <p:nvPr/>
        </p:nvCxnSpPr>
        <p:spPr>
          <a:xfrm>
            <a:off x="1835700" y="3867091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reeform 49"/>
          <p:cNvSpPr/>
          <p:nvPr/>
        </p:nvSpPr>
        <p:spPr>
          <a:xfrm>
            <a:off x="2572613" y="2847123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1" name="Freeform 50"/>
          <p:cNvSpPr/>
          <p:nvPr/>
        </p:nvSpPr>
        <p:spPr>
          <a:xfrm flipV="1">
            <a:off x="3297919" y="2852757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2" name="Freeform 51"/>
          <p:cNvSpPr/>
          <p:nvPr/>
        </p:nvSpPr>
        <p:spPr>
          <a:xfrm>
            <a:off x="4034970" y="2841489"/>
            <a:ext cx="216045" cy="1019312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Freeform 52"/>
          <p:cNvSpPr/>
          <p:nvPr/>
        </p:nvSpPr>
        <p:spPr>
          <a:xfrm flipV="1">
            <a:off x="4754335" y="2847122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Freeform 53"/>
          <p:cNvSpPr/>
          <p:nvPr/>
        </p:nvSpPr>
        <p:spPr>
          <a:xfrm>
            <a:off x="5497049" y="2869664"/>
            <a:ext cx="221988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Freeform 54"/>
          <p:cNvSpPr/>
          <p:nvPr/>
        </p:nvSpPr>
        <p:spPr>
          <a:xfrm flipV="1">
            <a:off x="6222356" y="2875296"/>
            <a:ext cx="192958" cy="1000017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6" name="TextBox 55"/>
          <p:cNvSpPr txBox="1"/>
          <p:nvPr/>
        </p:nvSpPr>
        <p:spPr>
          <a:xfrm>
            <a:off x="6170133" y="1889142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396428" y="3968525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2249" y="1489048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0v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226447" y="362478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63" name="Straight Connector 62"/>
          <p:cNvCxnSpPr/>
          <p:nvPr/>
        </p:nvCxnSpPr>
        <p:spPr>
          <a:xfrm>
            <a:off x="1854563" y="6019214"/>
            <a:ext cx="5094553" cy="112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 flipH="1" flipV="1">
            <a:off x="1831354" y="4621688"/>
            <a:ext cx="11605" cy="14087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/>
          <p:nvPr/>
        </p:nvCxnSpPr>
        <p:spPr>
          <a:xfrm>
            <a:off x="1750119" y="4971069"/>
            <a:ext cx="18567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1204693" y="4610422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67" name="Straight Connector 66"/>
          <p:cNvCxnSpPr/>
          <p:nvPr/>
        </p:nvCxnSpPr>
        <p:spPr>
          <a:xfrm>
            <a:off x="1842958" y="6007943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Freeform 67"/>
          <p:cNvSpPr/>
          <p:nvPr/>
        </p:nvSpPr>
        <p:spPr>
          <a:xfrm>
            <a:off x="2579870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9" name="Freeform 68"/>
          <p:cNvSpPr/>
          <p:nvPr/>
        </p:nvSpPr>
        <p:spPr>
          <a:xfrm flipV="1">
            <a:off x="3305176" y="499361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0" name="Freeform 69"/>
          <p:cNvSpPr/>
          <p:nvPr/>
        </p:nvSpPr>
        <p:spPr>
          <a:xfrm>
            <a:off x="4036285" y="4982340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1" name="Freeform 70"/>
          <p:cNvSpPr/>
          <p:nvPr/>
        </p:nvSpPr>
        <p:spPr>
          <a:xfrm flipV="1">
            <a:off x="4761592" y="4987975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2" name="Freeform 71"/>
          <p:cNvSpPr/>
          <p:nvPr/>
        </p:nvSpPr>
        <p:spPr>
          <a:xfrm>
            <a:off x="5504306" y="5010516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3" name="Freeform 72"/>
          <p:cNvSpPr/>
          <p:nvPr/>
        </p:nvSpPr>
        <p:spPr>
          <a:xfrm flipV="1">
            <a:off x="6229613" y="5016151"/>
            <a:ext cx="731109" cy="1025603"/>
          </a:xfrm>
          <a:custGeom>
            <a:avLst/>
            <a:gdLst>
              <a:gd name="connsiteX0" fmla="*/ 0 w 914400"/>
              <a:gd name="connsiteY0" fmla="*/ 1320800 h 1320800"/>
              <a:gd name="connsiteX1" fmla="*/ 333828 w 914400"/>
              <a:gd name="connsiteY1" fmla="*/ 391886 h 1320800"/>
              <a:gd name="connsiteX2" fmla="*/ 914400 w 914400"/>
              <a:gd name="connsiteY2" fmla="*/ 0 h 1320800"/>
              <a:gd name="connsiteX3" fmla="*/ 914400 w 914400"/>
              <a:gd name="connsiteY3" fmla="*/ 0 h 1320800"/>
              <a:gd name="connsiteX4" fmla="*/ 899885 w 914400"/>
              <a:gd name="connsiteY4" fmla="*/ 0 h 1320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4400" h="1320800">
                <a:moveTo>
                  <a:pt x="0" y="1320800"/>
                </a:moveTo>
                <a:cubicBezTo>
                  <a:pt x="90714" y="966409"/>
                  <a:pt x="181428" y="612019"/>
                  <a:pt x="333828" y="391886"/>
                </a:cubicBezTo>
                <a:cubicBezTo>
                  <a:pt x="486228" y="171753"/>
                  <a:pt x="914400" y="0"/>
                  <a:pt x="914400" y="0"/>
                </a:cubicBezTo>
                <a:lnTo>
                  <a:pt x="914400" y="0"/>
                </a:lnTo>
                <a:cubicBezTo>
                  <a:pt x="911981" y="0"/>
                  <a:pt x="904723" y="2419"/>
                  <a:pt x="899885" y="0"/>
                </a:cubicBezTo>
              </a:path>
            </a:pathLst>
          </a:cu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74" name="TextBox 73"/>
          <p:cNvSpPr txBox="1"/>
          <p:nvPr/>
        </p:nvSpPr>
        <p:spPr>
          <a:xfrm>
            <a:off x="6403686" y="6109377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233705" y="5765634"/>
            <a:ext cx="5790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3v</a:t>
            </a:r>
          </a:p>
        </p:txBody>
      </p:sp>
      <p:cxnSp>
        <p:nvCxnSpPr>
          <p:cNvPr id="76" name="Straight Connector 75"/>
          <p:cNvCxnSpPr/>
          <p:nvPr/>
        </p:nvCxnSpPr>
        <p:spPr>
          <a:xfrm>
            <a:off x="1848760" y="3857699"/>
            <a:ext cx="7311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3512457" y="3852064"/>
            <a:ext cx="523827" cy="87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53" idx="4"/>
          </p:cNvCxnSpPr>
          <p:nvPr/>
        </p:nvCxnSpPr>
        <p:spPr>
          <a:xfrm flipV="1">
            <a:off x="4972799" y="3868970"/>
            <a:ext cx="531506" cy="375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stCxn id="55" idx="4"/>
          </p:cNvCxnSpPr>
          <p:nvPr/>
        </p:nvCxnSpPr>
        <p:spPr>
          <a:xfrm flipV="1">
            <a:off x="6412251" y="3863337"/>
            <a:ext cx="548469" cy="119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2" idx="2"/>
          </p:cNvCxnSpPr>
          <p:nvPr/>
        </p:nvCxnSpPr>
        <p:spPr>
          <a:xfrm>
            <a:off x="4251015" y="2841489"/>
            <a:ext cx="533785" cy="131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50" idx="2"/>
          </p:cNvCxnSpPr>
          <p:nvPr/>
        </p:nvCxnSpPr>
        <p:spPr>
          <a:xfrm flipV="1">
            <a:off x="2794601" y="2826462"/>
            <a:ext cx="522179" cy="206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54" idx="4"/>
          </p:cNvCxnSpPr>
          <p:nvPr/>
        </p:nvCxnSpPr>
        <p:spPr>
          <a:xfrm>
            <a:off x="5715513" y="2869664"/>
            <a:ext cx="543111" cy="187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Drawing Items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Capacitor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Battery</a:t>
            </a:r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1989138" y="2339975"/>
            <a:ext cx="2851150" cy="3314700"/>
            <a:chOff x="1253" y="1474"/>
            <a:chExt cx="1796" cy="2088"/>
          </a:xfrm>
        </p:grpSpPr>
        <p:grpSp>
          <p:nvGrpSpPr>
            <p:cNvPr id="3" name="Group 14"/>
            <p:cNvGrpSpPr>
              <a:grpSpLocks/>
            </p:cNvGrpSpPr>
            <p:nvPr/>
          </p:nvGrpSpPr>
          <p:grpSpPr bwMode="auto">
            <a:xfrm>
              <a:off x="1253" y="1474"/>
              <a:ext cx="1773" cy="326"/>
              <a:chOff x="1253" y="1474"/>
              <a:chExt cx="1773" cy="326"/>
            </a:xfrm>
          </p:grpSpPr>
          <p:sp>
            <p:nvSpPr>
              <p:cNvPr id="17425" name="Line 4"/>
              <p:cNvSpPr>
                <a:spLocks noChangeShapeType="1"/>
              </p:cNvSpPr>
              <p:nvPr/>
            </p:nvSpPr>
            <p:spPr bwMode="auto">
              <a:xfrm>
                <a:off x="1253" y="167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6" name="Line 5"/>
              <p:cNvSpPr>
                <a:spLocks noChangeShapeType="1"/>
              </p:cNvSpPr>
              <p:nvPr/>
            </p:nvSpPr>
            <p:spPr bwMode="auto">
              <a:xfrm>
                <a:off x="2088" y="1476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7" name="Line 6"/>
              <p:cNvSpPr>
                <a:spLocks noChangeShapeType="1"/>
              </p:cNvSpPr>
              <p:nvPr/>
            </p:nvSpPr>
            <p:spPr bwMode="auto">
              <a:xfrm>
                <a:off x="2184" y="1474"/>
                <a:ext cx="0" cy="324"/>
              </a:xfrm>
              <a:prstGeom prst="line">
                <a:avLst/>
              </a:prstGeom>
              <a:noFill/>
              <a:ln w="5715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8" name="Line 7"/>
              <p:cNvSpPr>
                <a:spLocks noChangeShapeType="1"/>
              </p:cNvSpPr>
              <p:nvPr/>
            </p:nvSpPr>
            <p:spPr bwMode="auto">
              <a:xfrm>
                <a:off x="2191" y="1650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4" name="Group 15"/>
            <p:cNvGrpSpPr>
              <a:grpSpLocks/>
            </p:cNvGrpSpPr>
            <p:nvPr/>
          </p:nvGrpSpPr>
          <p:grpSpPr bwMode="auto">
            <a:xfrm>
              <a:off x="1269" y="2709"/>
              <a:ext cx="1780" cy="596"/>
              <a:chOff x="1269" y="2709"/>
              <a:chExt cx="1780" cy="596"/>
            </a:xfrm>
          </p:grpSpPr>
          <p:sp>
            <p:nvSpPr>
              <p:cNvPr id="17419" name="Line 8"/>
              <p:cNvSpPr>
                <a:spLocks noChangeShapeType="1"/>
              </p:cNvSpPr>
              <p:nvPr/>
            </p:nvSpPr>
            <p:spPr bwMode="auto">
              <a:xfrm>
                <a:off x="1269" y="298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0" name="Line 9"/>
              <p:cNvSpPr>
                <a:spLocks noChangeShapeType="1"/>
              </p:cNvSpPr>
              <p:nvPr/>
            </p:nvSpPr>
            <p:spPr bwMode="auto">
              <a:xfrm>
                <a:off x="2104" y="2709"/>
                <a:ext cx="0" cy="533"/>
              </a:xfrm>
              <a:prstGeom prst="line">
                <a:avLst/>
              </a:prstGeom>
              <a:noFill/>
              <a:ln w="5715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1" name="Line 10"/>
              <p:cNvSpPr>
                <a:spLocks noChangeShapeType="1"/>
              </p:cNvSpPr>
              <p:nvPr/>
            </p:nvSpPr>
            <p:spPr bwMode="auto">
              <a:xfrm>
                <a:off x="2200" y="2814"/>
                <a:ext cx="0" cy="268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2" name="Line 11"/>
              <p:cNvSpPr>
                <a:spLocks noChangeShapeType="1"/>
              </p:cNvSpPr>
              <p:nvPr/>
            </p:nvSpPr>
            <p:spPr bwMode="auto">
              <a:xfrm>
                <a:off x="2214" y="2962"/>
                <a:ext cx="83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17423" name="Text Box 12"/>
              <p:cNvSpPr txBox="1">
                <a:spLocks noChangeArrowheads="1"/>
              </p:cNvSpPr>
              <p:nvPr/>
            </p:nvSpPr>
            <p:spPr bwMode="auto">
              <a:xfrm>
                <a:off x="1886" y="3093"/>
                <a:ext cx="191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+</a:t>
                </a:r>
              </a:p>
            </p:txBody>
          </p:sp>
          <p:sp>
            <p:nvSpPr>
              <p:cNvPr id="17424" name="Text Box 13"/>
              <p:cNvSpPr txBox="1">
                <a:spLocks noChangeArrowheads="1"/>
              </p:cNvSpPr>
              <p:nvPr/>
            </p:nvSpPr>
            <p:spPr bwMode="auto">
              <a:xfrm>
                <a:off x="2249" y="2994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-</a:t>
                </a:r>
              </a:p>
            </p:txBody>
          </p:sp>
        </p:grpSp>
        <p:sp>
          <p:nvSpPr>
            <p:cNvPr id="17417" name="Text Box 16"/>
            <p:cNvSpPr txBox="1">
              <a:spLocks noChangeArrowheads="1"/>
            </p:cNvSpPr>
            <p:nvPr/>
          </p:nvSpPr>
          <p:spPr bwMode="auto">
            <a:xfrm>
              <a:off x="1814" y="1934"/>
              <a:ext cx="6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Capacitor</a:t>
              </a:r>
            </a:p>
          </p:txBody>
        </p:sp>
        <p:sp>
          <p:nvSpPr>
            <p:cNvPr id="17418" name="Text Box 17"/>
            <p:cNvSpPr txBox="1">
              <a:spLocks noChangeArrowheads="1"/>
            </p:cNvSpPr>
            <p:nvPr/>
          </p:nvSpPr>
          <p:spPr bwMode="auto">
            <a:xfrm>
              <a:off x="1894" y="3350"/>
              <a:ext cx="52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Battery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EA773-4CCC-668B-F829-EB6075D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equivalent capacitance of the following circuit?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+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 -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  <a:blipFill>
                <a:blip r:embed="rId2"/>
                <a:stretch>
                  <a:fillRect l="-3556" t="-2618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14">
            <a:extLst>
              <a:ext uri="{FF2B5EF4-FFF2-40B4-BE49-F238E27FC236}">
                <a16:creationId xmlns:a16="http://schemas.microsoft.com/office/drawing/2014/main" id="{BE1ADBC3-E06D-1634-C2DE-A35A63DA5472}"/>
              </a:ext>
            </a:extLst>
          </p:cNvPr>
          <p:cNvGrpSpPr>
            <a:grpSpLocks/>
          </p:cNvGrpSpPr>
          <p:nvPr/>
        </p:nvGrpSpPr>
        <p:grpSpPr bwMode="auto">
          <a:xfrm>
            <a:off x="5559373" y="1736500"/>
            <a:ext cx="2814638" cy="517525"/>
            <a:chOff x="1253" y="1474"/>
            <a:chExt cx="1773" cy="326"/>
          </a:xfrm>
        </p:grpSpPr>
        <p:sp>
          <p:nvSpPr>
            <p:cNvPr id="8" name="Line 4">
              <a:extLst>
                <a:ext uri="{FF2B5EF4-FFF2-40B4-BE49-F238E27FC236}">
                  <a16:creationId xmlns:a16="http://schemas.microsoft.com/office/drawing/2014/main" id="{ABEC8A1C-3D13-8760-8570-15BCAACF8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" name="Line 5">
              <a:extLst>
                <a:ext uri="{FF2B5EF4-FFF2-40B4-BE49-F238E27FC236}">
                  <a16:creationId xmlns:a16="http://schemas.microsoft.com/office/drawing/2014/main" id="{4E3C7E55-A7AF-1B9A-762F-0C4DE31A3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6">
              <a:extLst>
                <a:ext uri="{FF2B5EF4-FFF2-40B4-BE49-F238E27FC236}">
                  <a16:creationId xmlns:a16="http://schemas.microsoft.com/office/drawing/2014/main" id="{A99D327E-A17F-B8FD-1CD4-04CC6385C2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7773BBD4-BCF9-3382-F847-FEC8576911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5">
            <a:extLst>
              <a:ext uri="{FF2B5EF4-FFF2-40B4-BE49-F238E27FC236}">
                <a16:creationId xmlns:a16="http://schemas.microsoft.com/office/drawing/2014/main" id="{7BC703E8-1C06-A9F7-5BEA-FEB5E1CF39D4}"/>
              </a:ext>
            </a:extLst>
          </p:cNvPr>
          <p:cNvGrpSpPr>
            <a:grpSpLocks/>
          </p:cNvGrpSpPr>
          <p:nvPr/>
        </p:nvGrpSpPr>
        <p:grpSpPr bwMode="auto">
          <a:xfrm>
            <a:off x="5570237" y="4756606"/>
            <a:ext cx="2825750" cy="946150"/>
            <a:chOff x="1269" y="2709"/>
            <a:chExt cx="1780" cy="596"/>
          </a:xfrm>
        </p:grpSpPr>
        <p:sp>
          <p:nvSpPr>
            <p:cNvPr id="13" name="Line 8">
              <a:extLst>
                <a:ext uri="{FF2B5EF4-FFF2-40B4-BE49-F238E27FC236}">
                  <a16:creationId xmlns:a16="http://schemas.microsoft.com/office/drawing/2014/main" id="{F96D99BF-2C83-C0C3-92AD-D17C951BF4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4" name="Line 9">
              <a:extLst>
                <a:ext uri="{FF2B5EF4-FFF2-40B4-BE49-F238E27FC236}">
                  <a16:creationId xmlns:a16="http://schemas.microsoft.com/office/drawing/2014/main" id="{9AEA64D9-F571-BA3B-8675-5715D868C9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AE353ED4-57FD-2D94-9D44-7DE38D3987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5FC4FA6A-C111-6299-F64B-2A6B25F1C0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Text Box 12">
              <a:extLst>
                <a:ext uri="{FF2B5EF4-FFF2-40B4-BE49-F238E27FC236}">
                  <a16:creationId xmlns:a16="http://schemas.microsoft.com/office/drawing/2014/main" id="{2DCD87CC-26E3-4E66-CA33-3A76A986E3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8" name="Text Box 13">
              <a:extLst>
                <a:ext uri="{FF2B5EF4-FFF2-40B4-BE49-F238E27FC236}">
                  <a16:creationId xmlns:a16="http://schemas.microsoft.com/office/drawing/2014/main" id="{0F130EC1-EFD6-2743-69A0-2F67829A11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>
            <a:extLst>
              <a:ext uri="{FF2B5EF4-FFF2-40B4-BE49-F238E27FC236}">
                <a16:creationId xmlns:a16="http://schemas.microsoft.com/office/drawing/2014/main" id="{12D12624-3039-B7A9-7049-BBD75C38C822}"/>
              </a:ext>
            </a:extLst>
          </p:cNvPr>
          <p:cNvGrpSpPr>
            <a:grpSpLocks/>
          </p:cNvGrpSpPr>
          <p:nvPr/>
        </p:nvGrpSpPr>
        <p:grpSpPr bwMode="auto">
          <a:xfrm>
            <a:off x="5566633" y="3035529"/>
            <a:ext cx="2814638" cy="517525"/>
            <a:chOff x="1253" y="1474"/>
            <a:chExt cx="1773" cy="326"/>
          </a:xfrm>
        </p:grpSpPr>
        <p:sp>
          <p:nvSpPr>
            <p:cNvPr id="20" name="Line 4">
              <a:extLst>
                <a:ext uri="{FF2B5EF4-FFF2-40B4-BE49-F238E27FC236}">
                  <a16:creationId xmlns:a16="http://schemas.microsoft.com/office/drawing/2014/main" id="{40A938ED-0BA2-3552-BED4-36C6FBDCA7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>
              <a:extLst>
                <a:ext uri="{FF2B5EF4-FFF2-40B4-BE49-F238E27FC236}">
                  <a16:creationId xmlns:a16="http://schemas.microsoft.com/office/drawing/2014/main" id="{E7F2150F-A51E-54CF-9451-9DAA5D8BCB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>
              <a:extLst>
                <a:ext uri="{FF2B5EF4-FFF2-40B4-BE49-F238E27FC236}">
                  <a16:creationId xmlns:a16="http://schemas.microsoft.com/office/drawing/2014/main" id="{6A73EE3E-739F-AAF7-86F2-D3908B9E63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>
              <a:extLst>
                <a:ext uri="{FF2B5EF4-FFF2-40B4-BE49-F238E27FC236}">
                  <a16:creationId xmlns:a16="http://schemas.microsoft.com/office/drawing/2014/main" id="{682B88D4-4CF2-D1AF-C1C3-2A761CF2C7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CFBAEB5-D7B7-4792-F67F-6D987B8AFE59}"/>
              </a:ext>
            </a:extLst>
          </p:cNvPr>
          <p:cNvCxnSpPr>
            <a:stCxn id="8" idx="0"/>
            <a:endCxn id="13" idx="0"/>
          </p:cNvCxnSpPr>
          <p:nvPr/>
        </p:nvCxnSpPr>
        <p:spPr>
          <a:xfrm>
            <a:off x="5559373" y="2047650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AE3B5FF-45E6-3392-756C-D762516AD9BB}"/>
              </a:ext>
            </a:extLst>
          </p:cNvPr>
          <p:cNvCxnSpPr/>
          <p:nvPr/>
        </p:nvCxnSpPr>
        <p:spPr>
          <a:xfrm>
            <a:off x="8367887" y="2011364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Box 30">
            <a:extLst>
              <a:ext uri="{FF2B5EF4-FFF2-40B4-BE49-F238E27FC236}">
                <a16:creationId xmlns:a16="http://schemas.microsoft.com/office/drawing/2014/main" id="{D2F0DAC7-BF60-F5C2-52EB-DEF1FB0D9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1204" y="1417638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27" name="Text Box 30">
            <a:extLst>
              <a:ext uri="{FF2B5EF4-FFF2-40B4-BE49-F238E27FC236}">
                <a16:creationId xmlns:a16="http://schemas.microsoft.com/office/drawing/2014/main" id="{943B6560-F719-A0DD-F051-57CB4A6282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04918" y="2745697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269969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84EA773-4CCC-668B-F829-EB6075D43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What is the equivalent capacitance of the following circuit?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 +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C</a:t>
                </a:r>
                <a:r>
                  <a:rPr lang="en-US" baseline="-25000" dirty="0"/>
                  <a:t>1</a:t>
                </a:r>
                <a:r>
                  <a:rPr lang="en-US" dirty="0"/>
                  <a:t> - C</a:t>
                </a:r>
                <a:r>
                  <a:rPr lang="en-US" baseline="-25000" dirty="0"/>
                  <a:t>2</a:t>
                </a:r>
                <a:r>
                  <a:rPr lang="en-US" dirty="0"/>
                  <a:t> </a:t>
                </a:r>
              </a:p>
              <a:p>
                <a:pPr marL="514350" indent="-514350">
                  <a:buFont typeface="+mj-lt"/>
                  <a:buAutoNum type="alphaLcParenR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lphaLcParenR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868FFE0A-6C12-B64E-60EE-542BFCC07B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4114800" cy="4659923"/>
              </a:xfrm>
              <a:blipFill>
                <a:blip r:embed="rId2"/>
                <a:stretch>
                  <a:fillRect l="-3556" t="-2618" b="-1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32">
            <a:extLst>
              <a:ext uri="{FF2B5EF4-FFF2-40B4-BE49-F238E27FC236}">
                <a16:creationId xmlns:a16="http://schemas.microsoft.com/office/drawing/2014/main" id="{5CC0249A-CB65-89F6-DA58-EF219D66699B}"/>
              </a:ext>
            </a:extLst>
          </p:cNvPr>
          <p:cNvGrpSpPr>
            <a:grpSpLocks/>
          </p:cNvGrpSpPr>
          <p:nvPr/>
        </p:nvGrpSpPr>
        <p:grpSpPr bwMode="auto">
          <a:xfrm>
            <a:off x="3962523" y="2133111"/>
            <a:ext cx="4338637" cy="3594100"/>
            <a:chOff x="1477" y="1008"/>
            <a:chExt cx="2733" cy="2264"/>
          </a:xfrm>
        </p:grpSpPr>
        <p:grpSp>
          <p:nvGrpSpPr>
            <p:cNvPr id="3" name="Group 29">
              <a:extLst>
                <a:ext uri="{FF2B5EF4-FFF2-40B4-BE49-F238E27FC236}">
                  <a16:creationId xmlns:a16="http://schemas.microsoft.com/office/drawing/2014/main" id="{C2CFB267-F51C-7903-AB2D-00AC161525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29" name="Group 6">
                <a:extLst>
                  <a:ext uri="{FF2B5EF4-FFF2-40B4-BE49-F238E27FC236}">
                    <a16:creationId xmlns:a16="http://schemas.microsoft.com/office/drawing/2014/main" id="{FA79AD34-3E3C-8A08-FE36-5894A963DB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48" name="Line 7">
                  <a:extLst>
                    <a:ext uri="{FF2B5EF4-FFF2-40B4-BE49-F238E27FC236}">
                      <a16:creationId xmlns:a16="http://schemas.microsoft.com/office/drawing/2014/main" id="{860D60DF-B912-9993-EDD4-F8235A252D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9" name="Line 8">
                  <a:extLst>
                    <a:ext uri="{FF2B5EF4-FFF2-40B4-BE49-F238E27FC236}">
                      <a16:creationId xmlns:a16="http://schemas.microsoft.com/office/drawing/2014/main" id="{C0D66FC2-C7C8-F3D7-A4B0-F887DCD96B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0" name="Line 9">
                  <a:extLst>
                    <a:ext uri="{FF2B5EF4-FFF2-40B4-BE49-F238E27FC236}">
                      <a16:creationId xmlns:a16="http://schemas.microsoft.com/office/drawing/2014/main" id="{9DE83B09-C724-9B58-D4DF-0CE526385D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51" name="Line 10">
                  <a:extLst>
                    <a:ext uri="{FF2B5EF4-FFF2-40B4-BE49-F238E27FC236}">
                      <a16:creationId xmlns:a16="http://schemas.microsoft.com/office/drawing/2014/main" id="{7DC396CB-F663-4937-DA63-2DBB1AEC1F4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1">
                <a:extLst>
                  <a:ext uri="{FF2B5EF4-FFF2-40B4-BE49-F238E27FC236}">
                    <a16:creationId xmlns:a16="http://schemas.microsoft.com/office/drawing/2014/main" id="{A78AAA4D-4769-6D02-0EC2-8F888D09F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44" name="Line 12">
                  <a:extLst>
                    <a:ext uri="{FF2B5EF4-FFF2-40B4-BE49-F238E27FC236}">
                      <a16:creationId xmlns:a16="http://schemas.microsoft.com/office/drawing/2014/main" id="{857B3087-0590-EACC-B4B3-510D67126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5" name="Line 13">
                  <a:extLst>
                    <a:ext uri="{FF2B5EF4-FFF2-40B4-BE49-F238E27FC236}">
                      <a16:creationId xmlns:a16="http://schemas.microsoft.com/office/drawing/2014/main" id="{F5920B9B-0147-3FAB-9553-37DE99E3EA0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6" name="Line 14">
                  <a:extLst>
                    <a:ext uri="{FF2B5EF4-FFF2-40B4-BE49-F238E27FC236}">
                      <a16:creationId xmlns:a16="http://schemas.microsoft.com/office/drawing/2014/main" id="{BC0A43D7-BB0B-3A33-71E3-7D09D797A30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7" name="Line 15">
                  <a:extLst>
                    <a:ext uri="{FF2B5EF4-FFF2-40B4-BE49-F238E27FC236}">
                      <a16:creationId xmlns:a16="http://schemas.microsoft.com/office/drawing/2014/main" id="{5959B24E-663F-98F2-6B1D-FECBE48EB3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1" name="Group 16">
                <a:extLst>
                  <a:ext uri="{FF2B5EF4-FFF2-40B4-BE49-F238E27FC236}">
                    <a16:creationId xmlns:a16="http://schemas.microsoft.com/office/drawing/2014/main" id="{B64F9A4E-14E7-FDDD-905F-444C3965B4E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38" name="Line 17">
                  <a:extLst>
                    <a:ext uri="{FF2B5EF4-FFF2-40B4-BE49-F238E27FC236}">
                      <a16:creationId xmlns:a16="http://schemas.microsoft.com/office/drawing/2014/main" id="{148A8231-B1AE-4608-AAE0-79F4FCBE28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9" name="Line 18">
                  <a:extLst>
                    <a:ext uri="{FF2B5EF4-FFF2-40B4-BE49-F238E27FC236}">
                      <a16:creationId xmlns:a16="http://schemas.microsoft.com/office/drawing/2014/main" id="{95E9E9EE-9ACC-D061-A5A1-FC64B50B63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0" name="Line 19">
                  <a:extLst>
                    <a:ext uri="{FF2B5EF4-FFF2-40B4-BE49-F238E27FC236}">
                      <a16:creationId xmlns:a16="http://schemas.microsoft.com/office/drawing/2014/main" id="{E05BC8A0-D2A3-135F-C7B6-FED3540691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1" name="Line 20">
                  <a:extLst>
                    <a:ext uri="{FF2B5EF4-FFF2-40B4-BE49-F238E27FC236}">
                      <a16:creationId xmlns:a16="http://schemas.microsoft.com/office/drawing/2014/main" id="{9C78D93E-9A68-CD10-43DB-C068E87EE5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42" name="Text Box 21">
                  <a:extLst>
                    <a:ext uri="{FF2B5EF4-FFF2-40B4-BE49-F238E27FC236}">
                      <a16:creationId xmlns:a16="http://schemas.microsoft.com/office/drawing/2014/main" id="{EA6693BA-DBBA-C904-814A-3E5F618D5A0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43" name="Text Box 22">
                  <a:extLst>
                    <a:ext uri="{FF2B5EF4-FFF2-40B4-BE49-F238E27FC236}">
                      <a16:creationId xmlns:a16="http://schemas.microsoft.com/office/drawing/2014/main" id="{8285E529-5109-D5A0-45BF-AE30C6490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32" name="Group 25">
                <a:extLst>
                  <a:ext uri="{FF2B5EF4-FFF2-40B4-BE49-F238E27FC236}">
                    <a16:creationId xmlns:a16="http://schemas.microsoft.com/office/drawing/2014/main" id="{3747CC18-DCE9-2077-899A-B9E8DE2F9D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36" name="Line 23">
                  <a:extLst>
                    <a:ext uri="{FF2B5EF4-FFF2-40B4-BE49-F238E27FC236}">
                      <a16:creationId xmlns:a16="http://schemas.microsoft.com/office/drawing/2014/main" id="{9BCDF3A8-67F9-64D0-3F26-FAF556FDE6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7" name="Line 24">
                  <a:extLst>
                    <a:ext uri="{FF2B5EF4-FFF2-40B4-BE49-F238E27FC236}">
                      <a16:creationId xmlns:a16="http://schemas.microsoft.com/office/drawing/2014/main" id="{C7416562-024B-7B6D-727B-03C6115C1F6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33" name="Group 26">
                <a:extLst>
                  <a:ext uri="{FF2B5EF4-FFF2-40B4-BE49-F238E27FC236}">
                    <a16:creationId xmlns:a16="http://schemas.microsoft.com/office/drawing/2014/main" id="{B6C8E2A5-598B-0A1F-0F4E-3D2F31C8E2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34" name="Line 27">
                  <a:extLst>
                    <a:ext uri="{FF2B5EF4-FFF2-40B4-BE49-F238E27FC236}">
                      <a16:creationId xmlns:a16="http://schemas.microsoft.com/office/drawing/2014/main" id="{A12C4BFA-094A-6867-6BC4-4D2311CF6E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35" name="Line 28">
                  <a:extLst>
                    <a:ext uri="{FF2B5EF4-FFF2-40B4-BE49-F238E27FC236}">
                      <a16:creationId xmlns:a16="http://schemas.microsoft.com/office/drawing/2014/main" id="{61E23FA0-290B-32B8-35FB-AAE7DD24BB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4" name="Text Box 30">
              <a:extLst>
                <a:ext uri="{FF2B5EF4-FFF2-40B4-BE49-F238E27FC236}">
                  <a16:creationId xmlns:a16="http://schemas.microsoft.com/office/drawing/2014/main" id="{FB151D15-9897-E7F5-B47C-BD129FD436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8" name="Text Box 31">
              <a:extLst>
                <a:ext uri="{FF2B5EF4-FFF2-40B4-BE49-F238E27FC236}">
                  <a16:creationId xmlns:a16="http://schemas.microsoft.com/office/drawing/2014/main" id="{4B41E5E0-479C-FF61-C7DC-1650512B8C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94910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3474" name="AutoShape 2"/>
          <p:cNvSpPr>
            <a:spLocks noChangeArrowheads="1"/>
          </p:cNvSpPr>
          <p:nvPr/>
        </p:nvSpPr>
        <p:spPr bwMode="auto">
          <a:xfrm>
            <a:off x="228600" y="3811588"/>
            <a:ext cx="5230813" cy="1909762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13475" name="Rectangle 3"/>
          <p:cNvSpPr>
            <a:spLocks noChangeArrowheads="1"/>
          </p:cNvSpPr>
          <p:nvPr/>
        </p:nvSpPr>
        <p:spPr bwMode="auto">
          <a:xfrm>
            <a:off x="57150" y="3902075"/>
            <a:ext cx="5503863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3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	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=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 V</a:t>
            </a:r>
            <a:r>
              <a:rPr lang="en-US" sz="2000" b="1">
                <a:solidFill>
                  <a:schemeClr val="bg2"/>
                </a:solidFill>
              </a:rPr>
              <a:t> and the two capacitors are identical, the one that is connected to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greater voltage</a:t>
            </a:r>
            <a:r>
              <a:rPr lang="en-US" sz="2000" b="1">
                <a:solidFill>
                  <a:schemeClr val="bg2"/>
                </a:solidFill>
              </a:rPr>
              <a:t> has the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most charge</a:t>
            </a:r>
            <a:r>
              <a:rPr lang="en-US" sz="2000" b="1">
                <a:solidFill>
                  <a:schemeClr val="bg2"/>
                </a:solidFill>
              </a:rPr>
              <a:t>, which is </a:t>
            </a:r>
            <a:r>
              <a:rPr lang="en-US" sz="2000" b="1" i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en-US" sz="2000" b="1">
                <a:solidFill>
                  <a:schemeClr val="bg2"/>
                </a:solidFill>
              </a:rPr>
              <a:t> in this case.</a:t>
            </a:r>
            <a:endParaRPr lang="en-US" sz="2200" b="1">
              <a:solidFill>
                <a:schemeClr val="bg2"/>
              </a:solidFill>
            </a:endParaRPr>
          </a:p>
        </p:txBody>
      </p:sp>
      <p:sp>
        <p:nvSpPr>
          <p:cNvPr id="1513490" name="Rectangle 18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223.34.1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3477" name="Rectangle 5"/>
          <p:cNvSpPr>
            <a:spLocks noGrp="1" noChangeArrowheads="1"/>
          </p:cNvSpPr>
          <p:nvPr>
            <p:ph idx="1"/>
          </p:nvPr>
        </p:nvSpPr>
        <p:spPr>
          <a:xfrm>
            <a:off x="0" y="752475"/>
            <a:ext cx="4618038" cy="2359025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Capacitor </a:t>
            </a:r>
            <a:r>
              <a:rPr lang="en-US" b="1" i="1" dirty="0">
                <a:solidFill>
                  <a:schemeClr val="tx2"/>
                </a:solidFill>
              </a:rPr>
              <a:t>C</a:t>
            </a:r>
            <a:r>
              <a:rPr lang="en-US" b="1" i="1" baseline="-25000" dirty="0">
                <a:solidFill>
                  <a:schemeClr val="tx2"/>
                </a:solidFill>
              </a:rPr>
              <a:t>1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tx2"/>
                </a:solidFill>
              </a:rPr>
              <a:t>5 V</a:t>
            </a:r>
            <a:r>
              <a:rPr lang="en-US" b="1" dirty="0"/>
              <a:t>.  An identical capacitor </a:t>
            </a:r>
            <a:r>
              <a:rPr lang="en-US" b="1" i="1" dirty="0">
                <a:solidFill>
                  <a:schemeClr val="accent2"/>
                </a:solidFill>
              </a:rPr>
              <a:t>C</a:t>
            </a:r>
            <a:r>
              <a:rPr lang="en-US" b="1" i="1" baseline="-25000" dirty="0">
                <a:solidFill>
                  <a:schemeClr val="accent2"/>
                </a:solidFill>
              </a:rPr>
              <a:t>2</a:t>
            </a:r>
            <a:r>
              <a:rPr lang="en-US" b="1" dirty="0"/>
              <a:t> is connected across a battery of </a:t>
            </a:r>
            <a:r>
              <a:rPr lang="en-US" b="1" dirty="0">
                <a:solidFill>
                  <a:schemeClr val="accent2"/>
                </a:solidFill>
              </a:rPr>
              <a:t>10 V</a:t>
            </a:r>
            <a:r>
              <a:rPr lang="en-US" b="1" dirty="0"/>
              <a:t>.  Which one has the most charge?</a:t>
            </a:r>
          </a:p>
        </p:txBody>
      </p:sp>
      <p:sp>
        <p:nvSpPr>
          <p:cNvPr id="1513478" name="Rectangle 6"/>
          <p:cNvSpPr>
            <a:spLocks noChangeArrowheads="1"/>
          </p:cNvSpPr>
          <p:nvPr/>
        </p:nvSpPr>
        <p:spPr bwMode="auto">
          <a:xfrm>
            <a:off x="5219700" y="858838"/>
            <a:ext cx="3929063" cy="1785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 </a:t>
            </a:r>
            <a:r>
              <a:rPr lang="en-US" sz="2000" b="1" i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sz="2000" b="1" i="1" baseline="-250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sz="2000" b="1" i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both have the same charge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285750" indent="-285750">
              <a:spcBef>
                <a:spcPct val="50000"/>
              </a:spcBef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4)  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it depends on other factors</a:t>
            </a:r>
            <a:endParaRPr lang="en-US" sz="2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13479" name="Oval 7"/>
          <p:cNvSpPr>
            <a:spLocks noChangeArrowheads="1"/>
          </p:cNvSpPr>
          <p:nvPr/>
        </p:nvSpPr>
        <p:spPr bwMode="auto">
          <a:xfrm>
            <a:off x="4894263" y="1319213"/>
            <a:ext cx="1660525" cy="438150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705475" y="3108325"/>
            <a:ext cx="3016250" cy="3749675"/>
            <a:chOff x="3735" y="1021"/>
            <a:chExt cx="1900" cy="2880"/>
          </a:xfrm>
        </p:grpSpPr>
        <p:sp>
          <p:nvSpPr>
            <p:cNvPr id="1513481" name="Oval 9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3482" name="Oval 10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3483" name="Picture 11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3484" name="Picture 12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3485" name="Line 13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3486" name="Line 14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3487" name="Rectangle 15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3488" name="Text Box 16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3489" name="Text Box 17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43" name="Rectangle 3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223.34.5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805363" y="3349625"/>
            <a:ext cx="4338637" cy="2560638"/>
            <a:chOff x="2843" y="1976"/>
            <a:chExt cx="2733" cy="1613"/>
          </a:xfrm>
          <a:solidFill>
            <a:schemeClr val="bg1"/>
          </a:solidFill>
        </p:grpSpPr>
        <p:sp>
          <p:nvSpPr>
            <p:cNvPr id="1546245" name="Rectangle 5"/>
            <p:cNvSpPr>
              <a:spLocks noChangeArrowheads="1"/>
            </p:cNvSpPr>
            <p:nvPr/>
          </p:nvSpPr>
          <p:spPr bwMode="auto">
            <a:xfrm>
              <a:off x="2843" y="1976"/>
              <a:ext cx="2733" cy="161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845" y="2096"/>
              <a:ext cx="2720" cy="1239"/>
              <a:chOff x="2251" y="2457"/>
              <a:chExt cx="2561" cy="914"/>
            </a:xfrm>
            <a:grpFill/>
          </p:grpSpPr>
          <p:sp>
            <p:nvSpPr>
              <p:cNvPr id="1546247" name="Line 7"/>
              <p:cNvSpPr>
                <a:spLocks noChangeShapeType="1"/>
              </p:cNvSpPr>
              <p:nvPr/>
            </p:nvSpPr>
            <p:spPr bwMode="auto">
              <a:xfrm>
                <a:off x="2565" y="2655"/>
                <a:ext cx="119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48" name="Line 8"/>
              <p:cNvSpPr>
                <a:spLocks noChangeShapeType="1"/>
              </p:cNvSpPr>
              <p:nvPr/>
            </p:nvSpPr>
            <p:spPr bwMode="auto">
              <a:xfrm flipV="1">
                <a:off x="2593" y="3318"/>
                <a:ext cx="1863" cy="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49" name="Line 9"/>
              <p:cNvSpPr>
                <a:spLocks noChangeShapeType="1"/>
              </p:cNvSpPr>
              <p:nvPr/>
            </p:nvSpPr>
            <p:spPr bwMode="auto">
              <a:xfrm>
                <a:off x="3329" y="2652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0" name="Line 10"/>
              <p:cNvSpPr>
                <a:spLocks noChangeShapeType="1"/>
              </p:cNvSpPr>
              <p:nvPr/>
            </p:nvSpPr>
            <p:spPr bwMode="auto">
              <a:xfrm>
                <a:off x="3137" y="2940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1" name="Line 11"/>
              <p:cNvSpPr>
                <a:spLocks noChangeShapeType="1"/>
              </p:cNvSpPr>
              <p:nvPr/>
            </p:nvSpPr>
            <p:spPr bwMode="auto">
              <a:xfrm>
                <a:off x="3137" y="3133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2" name="Line 12"/>
              <p:cNvSpPr>
                <a:spLocks noChangeShapeType="1"/>
              </p:cNvSpPr>
              <p:nvPr/>
            </p:nvSpPr>
            <p:spPr bwMode="auto">
              <a:xfrm>
                <a:off x="4448" y="2638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3" name="Line 13"/>
              <p:cNvSpPr>
                <a:spLocks noChangeShapeType="1"/>
              </p:cNvSpPr>
              <p:nvPr/>
            </p:nvSpPr>
            <p:spPr bwMode="auto">
              <a:xfrm>
                <a:off x="4448" y="3119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4" name="Line 14"/>
              <p:cNvSpPr>
                <a:spLocks noChangeShapeType="1"/>
              </p:cNvSpPr>
              <p:nvPr/>
            </p:nvSpPr>
            <p:spPr bwMode="auto">
              <a:xfrm>
                <a:off x="4256" y="2926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5" name="Line 15"/>
              <p:cNvSpPr>
                <a:spLocks noChangeShapeType="1"/>
              </p:cNvSpPr>
              <p:nvPr/>
            </p:nvSpPr>
            <p:spPr bwMode="auto">
              <a:xfrm>
                <a:off x="4256" y="3119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56" name="Rectangle 16"/>
              <p:cNvSpPr>
                <a:spLocks noChangeArrowheads="1"/>
              </p:cNvSpPr>
              <p:nvPr/>
            </p:nvSpPr>
            <p:spPr bwMode="auto">
              <a:xfrm>
                <a:off x="2467" y="2575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6257" name="Rectangle 17"/>
              <p:cNvSpPr>
                <a:spLocks noChangeArrowheads="1"/>
              </p:cNvSpPr>
              <p:nvPr/>
            </p:nvSpPr>
            <p:spPr bwMode="auto">
              <a:xfrm>
                <a:off x="2488" y="3239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6258" name="Rectangle 18"/>
              <p:cNvSpPr>
                <a:spLocks noChangeArrowheads="1"/>
              </p:cNvSpPr>
              <p:nvPr/>
            </p:nvSpPr>
            <p:spPr bwMode="auto">
              <a:xfrm>
                <a:off x="2937" y="2916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6259" name="Line 19"/>
              <p:cNvSpPr>
                <a:spLocks noChangeShapeType="1"/>
              </p:cNvSpPr>
              <p:nvPr/>
            </p:nvSpPr>
            <p:spPr bwMode="auto">
              <a:xfrm>
                <a:off x="3323" y="3144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0" name="Rectangle 20"/>
              <p:cNvSpPr>
                <a:spLocks noChangeArrowheads="1"/>
              </p:cNvSpPr>
              <p:nvPr/>
            </p:nvSpPr>
            <p:spPr bwMode="auto">
              <a:xfrm>
                <a:off x="4572" y="2900"/>
                <a:ext cx="240" cy="1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endParaRPr lang="en-US" b="1" i="1"/>
              </a:p>
            </p:txBody>
          </p:sp>
          <p:sp>
            <p:nvSpPr>
              <p:cNvPr id="1546261" name="Line 21"/>
              <p:cNvSpPr>
                <a:spLocks noChangeShapeType="1"/>
              </p:cNvSpPr>
              <p:nvPr/>
            </p:nvSpPr>
            <p:spPr bwMode="auto">
              <a:xfrm flipV="1">
                <a:off x="3933" y="2457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2" name="Line 22"/>
              <p:cNvSpPr>
                <a:spLocks noChangeShapeType="1"/>
              </p:cNvSpPr>
              <p:nvPr/>
            </p:nvSpPr>
            <p:spPr bwMode="auto">
              <a:xfrm flipV="1">
                <a:off x="3771" y="2459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3" name="Line 23"/>
              <p:cNvSpPr>
                <a:spLocks noChangeShapeType="1"/>
              </p:cNvSpPr>
              <p:nvPr/>
            </p:nvSpPr>
            <p:spPr bwMode="auto">
              <a:xfrm>
                <a:off x="3941" y="2641"/>
                <a:ext cx="5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6264" name="Rectangle 24"/>
              <p:cNvSpPr>
                <a:spLocks noChangeArrowheads="1"/>
              </p:cNvSpPr>
              <p:nvPr/>
            </p:nvSpPr>
            <p:spPr bwMode="auto">
              <a:xfrm>
                <a:off x="3715" y="2778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6265" name="Rectangle 25"/>
              <p:cNvSpPr>
                <a:spLocks noChangeArrowheads="1"/>
              </p:cNvSpPr>
              <p:nvPr/>
            </p:nvSpPr>
            <p:spPr bwMode="auto">
              <a:xfrm>
                <a:off x="2251" y="2866"/>
                <a:ext cx="38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r>
                  <a:rPr lang="en-US" b="1" i="1" baseline="-25000">
                    <a:solidFill>
                      <a:schemeClr val="tx2"/>
                    </a:solidFill>
                  </a:rPr>
                  <a:t>eq</a:t>
                </a:r>
              </a:p>
            </p:txBody>
          </p:sp>
        </p:grpSp>
      </p:grpSp>
      <p:sp>
        <p:nvSpPr>
          <p:cNvPr id="1546266" name="Rectangle 26"/>
          <p:cNvSpPr>
            <a:spLocks noChangeArrowheads="1"/>
          </p:cNvSpPr>
          <p:nvPr/>
        </p:nvSpPr>
        <p:spPr bwMode="auto">
          <a:xfrm>
            <a:off x="5329238" y="666750"/>
            <a:ext cx="2311400" cy="2076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3/2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2/3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/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2000" b="1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1/2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546267" name="Rectangle 27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equivalent capacitance, </a:t>
            </a:r>
            <a:r>
              <a:rPr lang="en-US" sz="2000" b="1" i="1">
                <a:solidFill>
                  <a:schemeClr val="tx2"/>
                </a:solidFill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</a:rPr>
              <a:t>eq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, of the combination below?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290" name="AutoShape 2"/>
          <p:cNvSpPr>
            <a:spLocks noChangeArrowheads="1"/>
          </p:cNvSpPr>
          <p:nvPr/>
        </p:nvSpPr>
        <p:spPr bwMode="auto">
          <a:xfrm>
            <a:off x="0" y="3333750"/>
            <a:ext cx="4759325" cy="25304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48291" name="Rectangle 3"/>
          <p:cNvSpPr>
            <a:spLocks noChangeArrowheads="1"/>
          </p:cNvSpPr>
          <p:nvPr/>
        </p:nvSpPr>
        <p:spPr bwMode="auto">
          <a:xfrm>
            <a:off x="0" y="3454400"/>
            <a:ext cx="4862513" cy="22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200" b="1" dirty="0">
                <a:solidFill>
                  <a:schemeClr val="bg2"/>
                </a:solidFill>
              </a:rPr>
              <a:t>   </a:t>
            </a:r>
            <a:r>
              <a:rPr lang="en-US" sz="2000" b="1" dirty="0">
                <a:solidFill>
                  <a:schemeClr val="bg2"/>
                </a:solidFill>
              </a:rPr>
              <a:t>The 2 equal capacitors in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series</a:t>
            </a:r>
            <a:r>
              <a:rPr lang="en-US" sz="2000" b="1" dirty="0">
                <a:solidFill>
                  <a:schemeClr val="bg2"/>
                </a:solidFill>
              </a:rPr>
              <a:t> add up as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inverses</a:t>
            </a:r>
            <a:r>
              <a:rPr lang="en-US" sz="2000" b="1" dirty="0">
                <a:solidFill>
                  <a:schemeClr val="bg2"/>
                </a:solidFill>
              </a:rPr>
              <a:t>, giving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1/2 </a:t>
            </a: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bg2"/>
                </a:solidFill>
              </a:rPr>
              <a:t>.  These are 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parallel</a:t>
            </a:r>
            <a:r>
              <a:rPr lang="en-US" sz="2000" b="1" dirty="0">
                <a:solidFill>
                  <a:schemeClr val="bg2"/>
                </a:solidFill>
              </a:rPr>
              <a:t> to the first one, which add up </a:t>
            </a:r>
            <a:r>
              <a:rPr lang="en-US" sz="2000" b="1" dirty="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directly</a:t>
            </a:r>
            <a:r>
              <a:rPr lang="en-US" sz="2000" b="1" dirty="0">
                <a:solidFill>
                  <a:schemeClr val="bg2"/>
                </a:solidFill>
              </a:rPr>
              <a:t>.  Thus, the total equivalent capacitance is </a:t>
            </a:r>
            <a:r>
              <a:rPr lang="en-US" sz="2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3/2 </a:t>
            </a:r>
            <a:r>
              <a:rPr lang="en-US" sz="2000" b="1" i="1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dirty="0">
                <a:solidFill>
                  <a:schemeClr val="bg2"/>
                </a:solidFill>
              </a:rPr>
              <a:t>.</a:t>
            </a:r>
            <a:endParaRPr lang="en-US" sz="2200" b="1" dirty="0">
              <a:solidFill>
                <a:schemeClr val="bg2"/>
              </a:solidFill>
            </a:endParaRPr>
          </a:p>
        </p:txBody>
      </p:sp>
      <p:sp>
        <p:nvSpPr>
          <p:cNvPr id="1548293" name="Rectangle 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223.34.5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48294" name="Oval 6"/>
          <p:cNvSpPr>
            <a:spLocks noChangeArrowheads="1"/>
          </p:cNvSpPr>
          <p:nvPr/>
        </p:nvSpPr>
        <p:spPr bwMode="auto">
          <a:xfrm>
            <a:off x="5108575" y="692150"/>
            <a:ext cx="2514600" cy="509588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4805363" y="3349625"/>
            <a:ext cx="4338637" cy="2560638"/>
            <a:chOff x="2843" y="1976"/>
            <a:chExt cx="2733" cy="1613"/>
          </a:xfrm>
          <a:solidFill>
            <a:schemeClr val="bg1"/>
          </a:solidFill>
        </p:grpSpPr>
        <p:sp>
          <p:nvSpPr>
            <p:cNvPr id="1548296" name="Rectangle 8"/>
            <p:cNvSpPr>
              <a:spLocks noChangeArrowheads="1"/>
            </p:cNvSpPr>
            <p:nvPr/>
          </p:nvSpPr>
          <p:spPr bwMode="auto">
            <a:xfrm>
              <a:off x="2843" y="1976"/>
              <a:ext cx="2733" cy="1613"/>
            </a:xfrm>
            <a:prstGeom prst="rect">
              <a:avLst/>
            </a:prstGeom>
            <a:grpFill/>
            <a:ln w="9525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2845" y="2096"/>
              <a:ext cx="2720" cy="1239"/>
              <a:chOff x="2251" y="2457"/>
              <a:chExt cx="2561" cy="914"/>
            </a:xfrm>
            <a:grpFill/>
          </p:grpSpPr>
          <p:sp>
            <p:nvSpPr>
              <p:cNvPr id="1548298" name="Line 10"/>
              <p:cNvSpPr>
                <a:spLocks noChangeShapeType="1"/>
              </p:cNvSpPr>
              <p:nvPr/>
            </p:nvSpPr>
            <p:spPr bwMode="auto">
              <a:xfrm>
                <a:off x="2565" y="2655"/>
                <a:ext cx="119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299" name="Line 11"/>
              <p:cNvSpPr>
                <a:spLocks noChangeShapeType="1"/>
              </p:cNvSpPr>
              <p:nvPr/>
            </p:nvSpPr>
            <p:spPr bwMode="auto">
              <a:xfrm flipV="1">
                <a:off x="2593" y="3318"/>
                <a:ext cx="1863" cy="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0" name="Line 12"/>
              <p:cNvSpPr>
                <a:spLocks noChangeShapeType="1"/>
              </p:cNvSpPr>
              <p:nvPr/>
            </p:nvSpPr>
            <p:spPr bwMode="auto">
              <a:xfrm>
                <a:off x="3329" y="2652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1" name="Line 13"/>
              <p:cNvSpPr>
                <a:spLocks noChangeShapeType="1"/>
              </p:cNvSpPr>
              <p:nvPr/>
            </p:nvSpPr>
            <p:spPr bwMode="auto">
              <a:xfrm>
                <a:off x="3137" y="2940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2" name="Line 14"/>
              <p:cNvSpPr>
                <a:spLocks noChangeShapeType="1"/>
              </p:cNvSpPr>
              <p:nvPr/>
            </p:nvSpPr>
            <p:spPr bwMode="auto">
              <a:xfrm>
                <a:off x="3137" y="3133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3" name="Line 15"/>
              <p:cNvSpPr>
                <a:spLocks noChangeShapeType="1"/>
              </p:cNvSpPr>
              <p:nvPr/>
            </p:nvSpPr>
            <p:spPr bwMode="auto">
              <a:xfrm>
                <a:off x="4448" y="2638"/>
                <a:ext cx="0" cy="288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4" name="Line 16"/>
              <p:cNvSpPr>
                <a:spLocks noChangeShapeType="1"/>
              </p:cNvSpPr>
              <p:nvPr/>
            </p:nvSpPr>
            <p:spPr bwMode="auto">
              <a:xfrm>
                <a:off x="4448" y="3119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5" name="Line 17"/>
              <p:cNvSpPr>
                <a:spLocks noChangeShapeType="1"/>
              </p:cNvSpPr>
              <p:nvPr/>
            </p:nvSpPr>
            <p:spPr bwMode="auto">
              <a:xfrm>
                <a:off x="4256" y="2926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6" name="Line 18"/>
              <p:cNvSpPr>
                <a:spLocks noChangeShapeType="1"/>
              </p:cNvSpPr>
              <p:nvPr/>
            </p:nvSpPr>
            <p:spPr bwMode="auto">
              <a:xfrm>
                <a:off x="4256" y="3119"/>
                <a:ext cx="384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07" name="Rectangle 19"/>
              <p:cNvSpPr>
                <a:spLocks noChangeArrowheads="1"/>
              </p:cNvSpPr>
              <p:nvPr/>
            </p:nvSpPr>
            <p:spPr bwMode="auto">
              <a:xfrm>
                <a:off x="2467" y="2575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8308" name="Rectangle 20"/>
              <p:cNvSpPr>
                <a:spLocks noChangeArrowheads="1"/>
              </p:cNvSpPr>
              <p:nvPr/>
            </p:nvSpPr>
            <p:spPr bwMode="auto">
              <a:xfrm>
                <a:off x="2488" y="3239"/>
                <a:ext cx="158" cy="13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63500" tIns="25400" rIns="63500" bIns="25400">
                <a:spAutoFit/>
              </a:bodyPr>
              <a:lstStyle/>
              <a:p>
                <a:pPr>
                  <a:lnSpc>
                    <a:spcPct val="85000"/>
                  </a:lnSpc>
                </a:pPr>
                <a:r>
                  <a:rPr lang="en-US" sz="1800" b="1"/>
                  <a:t>o</a:t>
                </a:r>
              </a:p>
            </p:txBody>
          </p:sp>
          <p:sp>
            <p:nvSpPr>
              <p:cNvPr id="1548309" name="Rectangle 21"/>
              <p:cNvSpPr>
                <a:spLocks noChangeArrowheads="1"/>
              </p:cNvSpPr>
              <p:nvPr/>
            </p:nvSpPr>
            <p:spPr bwMode="auto">
              <a:xfrm>
                <a:off x="2937" y="2916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8310" name="Line 22"/>
              <p:cNvSpPr>
                <a:spLocks noChangeShapeType="1"/>
              </p:cNvSpPr>
              <p:nvPr/>
            </p:nvSpPr>
            <p:spPr bwMode="auto">
              <a:xfrm>
                <a:off x="3323" y="3144"/>
                <a:ext cx="0" cy="192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1" name="Rectangle 23"/>
              <p:cNvSpPr>
                <a:spLocks noChangeArrowheads="1"/>
              </p:cNvSpPr>
              <p:nvPr/>
            </p:nvSpPr>
            <p:spPr bwMode="auto">
              <a:xfrm>
                <a:off x="4572" y="2900"/>
                <a:ext cx="240" cy="196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endParaRPr lang="en-US" b="1" i="1"/>
              </a:p>
            </p:txBody>
          </p:sp>
          <p:sp>
            <p:nvSpPr>
              <p:cNvPr id="1548312" name="Line 24"/>
              <p:cNvSpPr>
                <a:spLocks noChangeShapeType="1"/>
              </p:cNvSpPr>
              <p:nvPr/>
            </p:nvSpPr>
            <p:spPr bwMode="auto">
              <a:xfrm flipV="1">
                <a:off x="3933" y="2457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3" name="Line 25"/>
              <p:cNvSpPr>
                <a:spLocks noChangeShapeType="1"/>
              </p:cNvSpPr>
              <p:nvPr/>
            </p:nvSpPr>
            <p:spPr bwMode="auto">
              <a:xfrm flipV="1">
                <a:off x="3771" y="2459"/>
                <a:ext cx="0" cy="384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4" name="Line 26"/>
              <p:cNvSpPr>
                <a:spLocks noChangeShapeType="1"/>
              </p:cNvSpPr>
              <p:nvPr/>
            </p:nvSpPr>
            <p:spPr bwMode="auto">
              <a:xfrm>
                <a:off x="3941" y="2641"/>
                <a:ext cx="515" cy="0"/>
              </a:xfrm>
              <a:prstGeom prst="line">
                <a:avLst/>
              </a:prstGeom>
              <a:grpFill/>
              <a:ln w="254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8315" name="Rectangle 27"/>
              <p:cNvSpPr>
                <a:spLocks noChangeArrowheads="1"/>
              </p:cNvSpPr>
              <p:nvPr/>
            </p:nvSpPr>
            <p:spPr bwMode="auto">
              <a:xfrm>
                <a:off x="3715" y="2778"/>
                <a:ext cx="24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</a:p>
            </p:txBody>
          </p:sp>
          <p:sp>
            <p:nvSpPr>
              <p:cNvPr id="1548316" name="Rectangle 28"/>
              <p:cNvSpPr>
                <a:spLocks noChangeArrowheads="1"/>
              </p:cNvSpPr>
              <p:nvPr/>
            </p:nvSpPr>
            <p:spPr bwMode="auto">
              <a:xfrm>
                <a:off x="2251" y="2866"/>
                <a:ext cx="380" cy="195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b="1" i="1">
                    <a:solidFill>
                      <a:schemeClr val="tx2"/>
                    </a:solidFill>
                  </a:rPr>
                  <a:t>C</a:t>
                </a:r>
                <a:r>
                  <a:rPr lang="en-US" b="1" i="1" baseline="-25000">
                    <a:solidFill>
                      <a:schemeClr val="tx2"/>
                    </a:solidFill>
                  </a:rPr>
                  <a:t>eq</a:t>
                </a:r>
              </a:p>
            </p:txBody>
          </p:sp>
        </p:grpSp>
      </p:grpSp>
      <p:sp>
        <p:nvSpPr>
          <p:cNvPr id="1548317" name="Rectangle 29"/>
          <p:cNvSpPr>
            <a:spLocks noChangeArrowheads="1"/>
          </p:cNvSpPr>
          <p:nvPr/>
        </p:nvSpPr>
        <p:spPr bwMode="auto">
          <a:xfrm>
            <a:off x="5329238" y="666750"/>
            <a:ext cx="2311400" cy="207645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3/2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2/3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/>
              <a:t> </a:t>
            </a:r>
            <a:endParaRPr lang="en-US" sz="2000" b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3)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endParaRPr lang="en-US" sz="2000" b="1" i="1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sym typeface="Symbol" pitchFamily="18" charset="2"/>
              </a:rPr>
              <a:t>4)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1/3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  <a:p>
            <a:pPr>
              <a:lnSpc>
                <a:spcPct val="130000"/>
              </a:lnSpc>
            </a:pP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5) 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eq</a:t>
            </a:r>
            <a:r>
              <a:rPr lang="en-US" sz="2000" b="1" baseline="-250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 </a:t>
            </a:r>
            <a:r>
              <a:rPr lang="en-US" sz="20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=  1/2 </a:t>
            </a:r>
            <a:r>
              <a:rPr lang="en-US" sz="2000" b="1" i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</a:t>
            </a:r>
          </a:p>
        </p:txBody>
      </p:sp>
      <p:sp>
        <p:nvSpPr>
          <p:cNvPr id="1548318" name="Rectangle 30"/>
          <p:cNvSpPr>
            <a:spLocks noChangeArrowheads="1"/>
          </p:cNvSpPr>
          <p:nvPr/>
        </p:nvSpPr>
        <p:spPr bwMode="auto">
          <a:xfrm>
            <a:off x="261938" y="958850"/>
            <a:ext cx="490061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	What is the equivalent capacitance, </a:t>
            </a:r>
            <a:r>
              <a:rPr lang="en-US" sz="2000" b="1" i="1">
                <a:solidFill>
                  <a:schemeClr val="tx2"/>
                </a:solidFill>
              </a:rPr>
              <a:t>C</a:t>
            </a:r>
            <a:r>
              <a:rPr lang="en-US" sz="2000" b="1" i="1" baseline="-25000">
                <a:solidFill>
                  <a:schemeClr val="tx2"/>
                </a:solidFill>
              </a:rPr>
              <a:t>eq</a:t>
            </a:r>
            <a:r>
              <a:rPr lang="en-US" sz="2000" b="1">
                <a:effectLst>
                  <a:outerShdw blurRad="38100" dist="38100" dir="2700000" algn="tl">
                    <a:srgbClr val="000000"/>
                  </a:outerShdw>
                </a:effectLst>
              </a:rPr>
              <a:t> , of the combination below?</a:t>
            </a:r>
            <a:r>
              <a:rPr lang="en-US" sz="2200" b="1"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14"/>
          <p:cNvGrpSpPr>
            <a:grpSpLocks/>
          </p:cNvGrpSpPr>
          <p:nvPr/>
        </p:nvGrpSpPr>
        <p:grpSpPr bwMode="auto">
          <a:xfrm>
            <a:off x="3150280" y="1280432"/>
            <a:ext cx="2814638" cy="517525"/>
            <a:chOff x="1253" y="1474"/>
            <a:chExt cx="1773" cy="326"/>
          </a:xfrm>
        </p:grpSpPr>
        <p:sp>
          <p:nvSpPr>
            <p:cNvPr id="15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6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6" name="Group 15"/>
          <p:cNvGrpSpPr>
            <a:grpSpLocks/>
          </p:cNvGrpSpPr>
          <p:nvPr/>
        </p:nvGrpSpPr>
        <p:grpSpPr bwMode="auto">
          <a:xfrm>
            <a:off x="3161144" y="4300538"/>
            <a:ext cx="2825750" cy="946150"/>
            <a:chOff x="1269" y="2709"/>
            <a:chExt cx="1780" cy="596"/>
          </a:xfrm>
        </p:grpSpPr>
        <p:sp>
          <p:nvSpPr>
            <p:cNvPr id="9" name="Line 8"/>
            <p:cNvSpPr>
              <a:spLocks noChangeShapeType="1"/>
            </p:cNvSpPr>
            <p:nvPr/>
          </p:nvSpPr>
          <p:spPr bwMode="auto">
            <a:xfrm>
              <a:off x="1269" y="298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2104" y="2709"/>
              <a:ext cx="0" cy="533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2200" y="2814"/>
              <a:ext cx="0" cy="268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2214" y="2962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3" name="Text Box 12"/>
            <p:cNvSpPr txBox="1">
              <a:spLocks noChangeArrowheads="1"/>
            </p:cNvSpPr>
            <p:nvPr/>
          </p:nvSpPr>
          <p:spPr bwMode="auto">
            <a:xfrm>
              <a:off x="1886" y="3093"/>
              <a:ext cx="19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+</a:t>
              </a:r>
            </a:p>
          </p:txBody>
        </p:sp>
        <p:sp>
          <p:nvSpPr>
            <p:cNvPr id="14" name="Text Box 13"/>
            <p:cNvSpPr txBox="1">
              <a:spLocks noChangeArrowheads="1"/>
            </p:cNvSpPr>
            <p:nvPr/>
          </p:nvSpPr>
          <p:spPr bwMode="auto">
            <a:xfrm>
              <a:off x="2249" y="2994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-</a:t>
              </a:r>
            </a:p>
          </p:txBody>
        </p:sp>
      </p:grpSp>
      <p:grpSp>
        <p:nvGrpSpPr>
          <p:cNvPr id="19" name="Group 14"/>
          <p:cNvGrpSpPr>
            <a:grpSpLocks/>
          </p:cNvGrpSpPr>
          <p:nvPr/>
        </p:nvGrpSpPr>
        <p:grpSpPr bwMode="auto">
          <a:xfrm>
            <a:off x="3157540" y="2579461"/>
            <a:ext cx="2814638" cy="517525"/>
            <a:chOff x="1253" y="1474"/>
            <a:chExt cx="1773" cy="326"/>
          </a:xfrm>
        </p:grpSpPr>
        <p:sp>
          <p:nvSpPr>
            <p:cNvPr id="20" name="Line 4"/>
            <p:cNvSpPr>
              <a:spLocks noChangeShapeType="1"/>
            </p:cNvSpPr>
            <p:nvPr/>
          </p:nvSpPr>
          <p:spPr bwMode="auto">
            <a:xfrm>
              <a:off x="1253" y="167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1" name="Line 5"/>
            <p:cNvSpPr>
              <a:spLocks noChangeShapeType="1"/>
            </p:cNvSpPr>
            <p:nvPr/>
          </p:nvSpPr>
          <p:spPr bwMode="auto">
            <a:xfrm>
              <a:off x="2088" y="1476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2" name="Line 6"/>
            <p:cNvSpPr>
              <a:spLocks noChangeShapeType="1"/>
            </p:cNvSpPr>
            <p:nvPr/>
          </p:nvSpPr>
          <p:spPr bwMode="auto">
            <a:xfrm>
              <a:off x="2184" y="1474"/>
              <a:ext cx="0" cy="324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23" name="Line 7"/>
            <p:cNvSpPr>
              <a:spLocks noChangeShapeType="1"/>
            </p:cNvSpPr>
            <p:nvPr/>
          </p:nvSpPr>
          <p:spPr bwMode="auto">
            <a:xfrm>
              <a:off x="2191" y="1650"/>
              <a:ext cx="83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/>
            <a:p>
              <a:endParaRPr lang="en-US"/>
            </a:p>
          </p:txBody>
        </p:sp>
      </p:grpSp>
      <p:cxnSp>
        <p:nvCxnSpPr>
          <p:cNvPr id="29" name="Straight Connector 28"/>
          <p:cNvCxnSpPr>
            <a:stCxn id="15" idx="0"/>
            <a:endCxn id="9" idx="0"/>
          </p:cNvCxnSpPr>
          <p:nvPr/>
        </p:nvCxnSpPr>
        <p:spPr>
          <a:xfrm>
            <a:off x="3150280" y="1591582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5958794" y="1555296"/>
            <a:ext cx="10864" cy="31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4732111" y="961570"/>
            <a:ext cx="576262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1</a:t>
            </a:r>
          </a:p>
        </p:txBody>
      </p:sp>
      <p:sp>
        <p:nvSpPr>
          <p:cNvPr id="32" name="Text Box 30"/>
          <p:cNvSpPr txBox="1">
            <a:spLocks noChangeArrowheads="1"/>
          </p:cNvSpPr>
          <p:nvPr/>
        </p:nvSpPr>
        <p:spPr bwMode="auto">
          <a:xfrm>
            <a:off x="4695825" y="2289629"/>
            <a:ext cx="49725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C</a:t>
            </a:r>
            <a:r>
              <a:rPr lang="en-US" sz="2800" baseline="-25000" dirty="0"/>
              <a:t>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dirty="0"/>
          </a:p>
        </p:txBody>
      </p:sp>
      <p:grpSp>
        <p:nvGrpSpPr>
          <p:cNvPr id="2" name="Group 32"/>
          <p:cNvGrpSpPr>
            <a:grpSpLocks/>
          </p:cNvGrpSpPr>
          <p:nvPr/>
        </p:nvGrpSpPr>
        <p:grpSpPr bwMode="auto">
          <a:xfrm>
            <a:off x="2344738" y="1600200"/>
            <a:ext cx="4338637" cy="3594100"/>
            <a:chOff x="1477" y="1008"/>
            <a:chExt cx="2733" cy="2264"/>
          </a:xfrm>
        </p:grpSpPr>
        <p:grpSp>
          <p:nvGrpSpPr>
            <p:cNvPr id="3" name="Group 29"/>
            <p:cNvGrpSpPr>
              <a:grpSpLocks/>
            </p:cNvGrpSpPr>
            <p:nvPr/>
          </p:nvGrpSpPr>
          <p:grpSpPr bwMode="auto">
            <a:xfrm>
              <a:off x="1477" y="1455"/>
              <a:ext cx="2733" cy="1817"/>
              <a:chOff x="1477" y="1455"/>
              <a:chExt cx="2733" cy="1817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477" y="1474"/>
                <a:ext cx="1773" cy="326"/>
                <a:chOff x="1253" y="1474"/>
                <a:chExt cx="1773" cy="326"/>
              </a:xfrm>
            </p:grpSpPr>
            <p:sp>
              <p:nvSpPr>
                <p:cNvPr id="23580" name="Line 7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1" name="Line 8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2" name="Line 9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83" name="Line 10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1"/>
              <p:cNvGrpSpPr>
                <a:grpSpLocks/>
              </p:cNvGrpSpPr>
              <p:nvPr/>
            </p:nvGrpSpPr>
            <p:grpSpPr bwMode="auto">
              <a:xfrm>
                <a:off x="2437" y="1455"/>
                <a:ext cx="1773" cy="326"/>
                <a:chOff x="1253" y="1474"/>
                <a:chExt cx="1773" cy="326"/>
              </a:xfrm>
            </p:grpSpPr>
            <p:sp>
              <p:nvSpPr>
                <p:cNvPr id="23576" name="Line 12"/>
                <p:cNvSpPr>
                  <a:spLocks noChangeShapeType="1"/>
                </p:cNvSpPr>
                <p:nvPr/>
              </p:nvSpPr>
              <p:spPr bwMode="auto">
                <a:xfrm>
                  <a:off x="1253" y="167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7" name="Line 13"/>
                <p:cNvSpPr>
                  <a:spLocks noChangeShapeType="1"/>
                </p:cNvSpPr>
                <p:nvPr/>
              </p:nvSpPr>
              <p:spPr bwMode="auto">
                <a:xfrm>
                  <a:off x="2088" y="1476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8" name="Line 14"/>
                <p:cNvSpPr>
                  <a:spLocks noChangeShapeType="1"/>
                </p:cNvSpPr>
                <p:nvPr/>
              </p:nvSpPr>
              <p:spPr bwMode="auto">
                <a:xfrm>
                  <a:off x="2184" y="1474"/>
                  <a:ext cx="0" cy="324"/>
                </a:xfrm>
                <a:prstGeom prst="line">
                  <a:avLst/>
                </a:prstGeom>
                <a:noFill/>
                <a:ln w="5715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9" name="Line 15"/>
                <p:cNvSpPr>
                  <a:spLocks noChangeShapeType="1"/>
                </p:cNvSpPr>
                <p:nvPr/>
              </p:nvSpPr>
              <p:spPr bwMode="auto">
                <a:xfrm>
                  <a:off x="2191" y="1650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1955" y="2676"/>
                <a:ext cx="1780" cy="596"/>
                <a:chOff x="1269" y="2709"/>
                <a:chExt cx="1780" cy="596"/>
              </a:xfrm>
            </p:grpSpPr>
            <p:sp>
              <p:nvSpPr>
                <p:cNvPr id="23570" name="Line 17"/>
                <p:cNvSpPr>
                  <a:spLocks noChangeShapeType="1"/>
                </p:cNvSpPr>
                <p:nvPr/>
              </p:nvSpPr>
              <p:spPr bwMode="auto">
                <a:xfrm>
                  <a:off x="1269" y="298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1" name="Line 18"/>
                <p:cNvSpPr>
                  <a:spLocks noChangeShapeType="1"/>
                </p:cNvSpPr>
                <p:nvPr/>
              </p:nvSpPr>
              <p:spPr bwMode="auto">
                <a:xfrm>
                  <a:off x="2104" y="2709"/>
                  <a:ext cx="0" cy="533"/>
                </a:xfrm>
                <a:prstGeom prst="line">
                  <a:avLst/>
                </a:prstGeom>
                <a:noFill/>
                <a:ln w="5715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2" name="Line 19"/>
                <p:cNvSpPr>
                  <a:spLocks noChangeShapeType="1"/>
                </p:cNvSpPr>
                <p:nvPr/>
              </p:nvSpPr>
              <p:spPr bwMode="auto">
                <a:xfrm>
                  <a:off x="2200" y="2814"/>
                  <a:ext cx="0" cy="268"/>
                </a:xfrm>
                <a:prstGeom prst="line">
                  <a:avLst/>
                </a:prstGeom>
                <a:noFill/>
                <a:ln w="76200">
                  <a:solidFill>
                    <a:srgbClr val="FF00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3" name="Line 20"/>
                <p:cNvSpPr>
                  <a:spLocks noChangeShapeType="1"/>
                </p:cNvSpPr>
                <p:nvPr/>
              </p:nvSpPr>
              <p:spPr bwMode="auto">
                <a:xfrm>
                  <a:off x="2214" y="2962"/>
                  <a:ext cx="83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74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886" y="3093"/>
                  <a:ext cx="191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+</a:t>
                  </a:r>
                </a:p>
              </p:txBody>
            </p:sp>
            <p:sp>
              <p:nvSpPr>
                <p:cNvPr id="23575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249" y="2994"/>
                  <a:ext cx="159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-</a:t>
                  </a:r>
                </a:p>
              </p:txBody>
            </p:sp>
          </p:grpSp>
          <p:grpSp>
            <p:nvGrpSpPr>
              <p:cNvPr id="7" name="Group 25"/>
              <p:cNvGrpSpPr>
                <a:grpSpLocks/>
              </p:cNvGrpSpPr>
              <p:nvPr/>
            </p:nvGrpSpPr>
            <p:grpSpPr bwMode="auto">
              <a:xfrm>
                <a:off x="1477" y="1663"/>
                <a:ext cx="482" cy="1282"/>
                <a:chOff x="1253" y="1663"/>
                <a:chExt cx="482" cy="1282"/>
              </a:xfrm>
            </p:grpSpPr>
            <p:sp>
              <p:nvSpPr>
                <p:cNvPr id="23568" name="Line 23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9" name="Line 24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6"/>
              <p:cNvGrpSpPr>
                <a:grpSpLocks/>
              </p:cNvGrpSpPr>
              <p:nvPr/>
            </p:nvGrpSpPr>
            <p:grpSpPr bwMode="auto">
              <a:xfrm flipH="1">
                <a:off x="3689" y="1637"/>
                <a:ext cx="511" cy="1289"/>
                <a:chOff x="1253" y="1663"/>
                <a:chExt cx="482" cy="1282"/>
              </a:xfrm>
            </p:grpSpPr>
            <p:sp>
              <p:nvSpPr>
                <p:cNvPr id="23566" name="Line 27"/>
                <p:cNvSpPr>
                  <a:spLocks noChangeShapeType="1"/>
                </p:cNvSpPr>
                <p:nvPr/>
              </p:nvSpPr>
              <p:spPr bwMode="auto">
                <a:xfrm>
                  <a:off x="1253" y="1663"/>
                  <a:ext cx="0" cy="128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23567" name="Line 28"/>
                <p:cNvSpPr>
                  <a:spLocks noChangeShapeType="1"/>
                </p:cNvSpPr>
                <p:nvPr/>
              </p:nvSpPr>
              <p:spPr bwMode="auto">
                <a:xfrm>
                  <a:off x="1260" y="2945"/>
                  <a:ext cx="47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</p:grpSp>
        <p:sp>
          <p:nvSpPr>
            <p:cNvPr id="23559" name="Text Box 30"/>
            <p:cNvSpPr txBox="1">
              <a:spLocks noChangeArrowheads="1"/>
            </p:cNvSpPr>
            <p:nvPr/>
          </p:nvSpPr>
          <p:spPr bwMode="auto">
            <a:xfrm>
              <a:off x="2158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dirty="0"/>
                <a:t>C</a:t>
              </a:r>
              <a:r>
                <a:rPr lang="en-US" sz="2800" baseline="-25000" dirty="0"/>
                <a:t>1</a:t>
              </a:r>
            </a:p>
          </p:txBody>
        </p:sp>
        <p:sp>
          <p:nvSpPr>
            <p:cNvPr id="23560" name="Text Box 31"/>
            <p:cNvSpPr txBox="1">
              <a:spLocks noChangeArrowheads="1"/>
            </p:cNvSpPr>
            <p:nvPr/>
          </p:nvSpPr>
          <p:spPr bwMode="auto">
            <a:xfrm>
              <a:off x="3176" y="1008"/>
              <a:ext cx="363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/>
                <a:t>C</a:t>
              </a:r>
              <a:r>
                <a:rPr lang="en-US" sz="2800" baseline="-25000"/>
                <a:t>2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16529E-A067-5DE4-C66A-994ECFCE5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END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C0F459-972C-AFFC-8FA3-8E7B743D7D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734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3811534" y="4258109"/>
            <a:ext cx="277092" cy="355023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408218" y="2133601"/>
            <a:ext cx="0" cy="2493818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/>
          <p:nvPr/>
        </p:nvCxnSpPr>
        <p:spPr bwMode="auto">
          <a:xfrm flipH="1" flipV="1">
            <a:off x="3408218" y="4627419"/>
            <a:ext cx="2784764" cy="13854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sp>
        <p:nvSpPr>
          <p:cNvPr id="8" name="TextBox 7"/>
          <p:cNvSpPr txBox="1"/>
          <p:nvPr/>
        </p:nvSpPr>
        <p:spPr>
          <a:xfrm>
            <a:off x="2937164" y="1828801"/>
            <a:ext cx="513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V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6192981" y="464127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ym typeface="Symbol"/>
              </a:rPr>
              <a:t>Q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090575" y="4067609"/>
            <a:ext cx="290946" cy="54530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4381508" y="3865420"/>
            <a:ext cx="290950" cy="754640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4658598" y="3662796"/>
            <a:ext cx="277105" cy="957262"/>
          </a:xfrm>
          <a:prstGeom prst="rect">
            <a:avLst/>
          </a:prstGeom>
          <a:solidFill>
            <a:srgbClr val="92D05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4934810" y="3458008"/>
            <a:ext cx="277105" cy="1162065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5211058" y="3274652"/>
            <a:ext cx="277105" cy="1345414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487293" y="3091296"/>
            <a:ext cx="277105" cy="1531151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5761137" y="2910322"/>
            <a:ext cx="277105" cy="1712126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3535314" y="4439933"/>
            <a:ext cx="277092" cy="180109"/>
          </a:xfrm>
          <a:prstGeom prst="rect">
            <a:avLst/>
          </a:prstGeom>
          <a:solidFill>
            <a:srgbClr val="FFC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8" name="Straight Connector 17"/>
          <p:cNvCxnSpPr/>
          <p:nvPr/>
        </p:nvCxnSpPr>
        <p:spPr bwMode="auto">
          <a:xfrm flipV="1">
            <a:off x="3498941" y="2791259"/>
            <a:ext cx="2604432" cy="1784619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/>
          <p:nvPr/>
        </p:nvCxnSpPr>
        <p:spPr bwMode="auto">
          <a:xfrm flipH="1">
            <a:off x="4931785" y="4686719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/>
          <p:cNvCxnSpPr/>
          <p:nvPr/>
        </p:nvCxnSpPr>
        <p:spPr bwMode="auto">
          <a:xfrm flipH="1">
            <a:off x="4650752" y="4681940"/>
            <a:ext cx="14" cy="16194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1" name="Straight Arrow Connector 20"/>
          <p:cNvCxnSpPr/>
          <p:nvPr/>
        </p:nvCxnSpPr>
        <p:spPr bwMode="auto">
          <a:xfrm flipH="1">
            <a:off x="4922261" y="4762934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4436486" y="4753409"/>
            <a:ext cx="214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arrow"/>
          </a:ln>
          <a:effectLst/>
        </p:spPr>
      </p:cxnSp>
      <p:sp>
        <p:nvSpPr>
          <p:cNvPr id="23" name="TextBox 22"/>
          <p:cNvSpPr txBox="1"/>
          <p:nvPr/>
        </p:nvSpPr>
        <p:spPr>
          <a:xfrm>
            <a:off x="4567670" y="4827877"/>
            <a:ext cx="4700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/>
              </a:rPr>
              <a:t>Q</a:t>
            </a: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223.34.5.5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Suppose we charge up a capacitor. Is there energy stored in the capacitor?</a:t>
            </a:r>
          </a:p>
          <a:p>
            <a:pPr marL="514350" indent="-514350">
              <a:buAutoNum type="alphaLcParenR"/>
            </a:pPr>
            <a:r>
              <a:rPr lang="en-US" dirty="0"/>
              <a:t>Yes</a:t>
            </a:r>
          </a:p>
          <a:p>
            <a:pPr marL="514350" indent="-514350">
              <a:buAutoNum type="alphaLcParenR"/>
            </a:pPr>
            <a:r>
              <a:rPr lang="en-US" dirty="0"/>
              <a:t>No</a:t>
            </a:r>
          </a:p>
          <a:p>
            <a:pPr marL="514350" indent="-514350">
              <a:buAutoNum type="alphaLcParenR"/>
            </a:pPr>
            <a:r>
              <a:rPr lang="en-US" dirty="0"/>
              <a:t>Maybe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59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223.34.5.6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Suppose we charge up a capacitor. If there is energy stored in the capacitor, where did it come from?</a:t>
            </a:r>
          </a:p>
          <a:p>
            <a:pPr marL="514350" indent="-514350">
              <a:buAutoNum type="alphaLcParenR"/>
            </a:pPr>
            <a:r>
              <a:rPr lang="en-US" dirty="0"/>
              <a:t>Chemical potential energy converted to electrical potential energy</a:t>
            </a:r>
          </a:p>
          <a:p>
            <a:pPr marL="514350" indent="-514350">
              <a:buAutoNum type="alphaLcParenR"/>
            </a:pPr>
            <a:r>
              <a:rPr lang="en-US" dirty="0"/>
              <a:t>Mechanical energy converted to electrical potential energy</a:t>
            </a:r>
          </a:p>
          <a:p>
            <a:pPr marL="514350" indent="-514350">
              <a:buAutoNum type="alphaLcParenR"/>
            </a:pPr>
            <a:r>
              <a:rPr lang="en-US" dirty="0"/>
              <a:t>Work being done on charges to put them in place on the capacitor</a:t>
            </a:r>
          </a:p>
          <a:p>
            <a:pPr marL="514350" indent="-514350">
              <a:buAutoNum type="alphaLcParenR"/>
            </a:pPr>
            <a:r>
              <a:rPr lang="en-US" dirty="0"/>
              <a:t>Pushing the capacitor up hill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6384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341" name="Rectangle 5"/>
          <p:cNvSpPr>
            <a:spLocks noChangeArrowheads="1"/>
          </p:cNvSpPr>
          <p:nvPr/>
        </p:nvSpPr>
        <p:spPr bwMode="auto">
          <a:xfrm>
            <a:off x="259308" y="0"/>
            <a:ext cx="8884692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 dirty="0"/>
              <a:t>Question 223.34.6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0342" name="Rectangle 6"/>
          <p:cNvSpPr>
            <a:spLocks noChangeArrowheads="1"/>
          </p:cNvSpPr>
          <p:nvPr/>
        </p:nvSpPr>
        <p:spPr bwMode="auto">
          <a:xfrm>
            <a:off x="2502834" y="3183528"/>
            <a:ext cx="3958926" cy="2332946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double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b)  </a:t>
            </a:r>
            <a:r>
              <a:rPr lang="en-US" sz="2800" b="1" i="1" dirty="0"/>
              <a:t>quadruple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c)  </a:t>
            </a:r>
            <a:r>
              <a:rPr lang="en-US" sz="2800" b="1" i="1" dirty="0"/>
              <a:t>Be halved</a:t>
            </a:r>
            <a:endParaRPr lang="en-US" sz="2800" b="1" i="1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d)  </a:t>
            </a:r>
            <a:r>
              <a:rPr lang="en-US" sz="2800" b="1" i="1" dirty="0"/>
              <a:t>Stay the same</a:t>
            </a:r>
          </a:p>
        </p:txBody>
      </p:sp>
      <p:sp>
        <p:nvSpPr>
          <p:cNvPr id="1550343" name="Rectangle 7"/>
          <p:cNvSpPr>
            <a:spLocks noChangeArrowheads="1"/>
          </p:cNvSpPr>
          <p:nvPr/>
        </p:nvSpPr>
        <p:spPr bwMode="auto">
          <a:xfrm>
            <a:off x="251473" y="1169858"/>
            <a:ext cx="7871445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If I double the charge on a  capacitor, the amount of energy stored in the capacitor will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0" y="0"/>
            <a:ext cx="89529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/>
              <a:t>Question 223.34.7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3414" name="Rectangle 6"/>
          <p:cNvSpPr>
            <a:spLocks noChangeArrowheads="1"/>
          </p:cNvSpPr>
          <p:nvPr/>
        </p:nvSpPr>
        <p:spPr bwMode="auto">
          <a:xfrm>
            <a:off x="2209800" y="3118803"/>
            <a:ext cx="4267199" cy="28931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C</a:t>
            </a:r>
            <a:r>
              <a:rPr lang="en-US" sz="2800" b="1" i="1" baseline="-25000" dirty="0"/>
              <a:t>1</a:t>
            </a:r>
            <a:r>
              <a:rPr lang="en-US" sz="2800" b="1" dirty="0"/>
              <a:t> </a:t>
            </a:r>
          </a:p>
          <a:p>
            <a:pPr marL="514350" indent="-514350">
              <a:lnSpc>
                <a:spcPct val="130000"/>
              </a:lnSpc>
              <a:buAutoNum type="alphaLcParenR" startAt="2"/>
            </a:pPr>
            <a:r>
              <a:rPr lang="en-US" sz="2800" b="1" dirty="0"/>
              <a:t>C</a:t>
            </a:r>
            <a:r>
              <a:rPr lang="en-US" sz="2800" b="1" baseline="-25000" dirty="0"/>
              <a:t>2</a:t>
            </a:r>
            <a:r>
              <a:rPr lang="en-US" sz="2800" b="1" dirty="0"/>
              <a:t> </a:t>
            </a:r>
          </a:p>
          <a:p>
            <a:pPr marL="514350" indent="-514350">
              <a:lnSpc>
                <a:spcPct val="130000"/>
              </a:lnSpc>
              <a:buAutoNum type="alphaLcParenR" startAt="2"/>
            </a:pPr>
            <a:r>
              <a:rPr lang="en-US" sz="2800" b="1" dirty="0">
                <a:sym typeface="Symbol" pitchFamily="18" charset="2"/>
              </a:rPr>
              <a:t>Neither, they will have the same energy stored</a:t>
            </a:r>
            <a:endParaRPr lang="en-US" sz="2800" b="1" i="1" dirty="0"/>
          </a:p>
        </p:txBody>
      </p:sp>
      <p:sp>
        <p:nvSpPr>
          <p:cNvPr id="1553415" name="Rectangle 7"/>
          <p:cNvSpPr>
            <a:spLocks noChangeArrowheads="1"/>
          </p:cNvSpPr>
          <p:nvPr/>
        </p:nvSpPr>
        <p:spPr bwMode="auto">
          <a:xfrm>
            <a:off x="261938" y="958849"/>
            <a:ext cx="8193130" cy="20599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  have two capacitors hooked to a battery.  C</a:t>
            </a:r>
            <a:r>
              <a:rPr lang="en-US" sz="2800" b="1" baseline="-25000" dirty="0"/>
              <a:t>1</a:t>
            </a:r>
            <a:r>
              <a:rPr lang="en-US" sz="2800" b="1" dirty="0"/>
              <a:t> has twice the capacitance of C</a:t>
            </a:r>
            <a:r>
              <a:rPr lang="en-US" sz="2800" b="1" baseline="-25000" dirty="0"/>
              <a:t>2</a:t>
            </a:r>
            <a:r>
              <a:rPr lang="en-US" sz="2800" b="1" dirty="0"/>
              <a:t>.  Which capacitor is storing more energy?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78668-6349-465A-9F2C-9EA187A69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8D086-EA22-6138-D134-EC333EAA8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190973" cy="45259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An old-fashioned capacitor is made from two metal balls. The capacitor is connected to the battery and the circuit has a switch. What happens when the switch is closed?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jumps instantaneously to its maximum charge 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slowly charges at a constant rate to it’s maximum charge 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capacitor initially charges quickly but then charges more slowly asymptotically approaching the maximum charge Q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CBF62E6-198F-1B94-4246-C95B3CB6AA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45279" y="2648778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63A091DF-BAC8-AC8F-97FB-1FF275C2601F}"/>
              </a:ext>
            </a:extLst>
          </p:cNvPr>
          <p:cNvSpPr/>
          <p:nvPr/>
        </p:nvSpPr>
        <p:spPr>
          <a:xfrm>
            <a:off x="4930221" y="2073897"/>
            <a:ext cx="565608" cy="631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56E342-6B74-C632-1B1C-5BF53813A7A2}"/>
              </a:ext>
            </a:extLst>
          </p:cNvPr>
          <p:cNvCxnSpPr>
            <a:cxnSpLocks/>
            <a:stCxn id="5" idx="6"/>
            <a:endCxn id="4" idx="0"/>
          </p:cNvCxnSpPr>
          <p:nvPr/>
        </p:nvCxnSpPr>
        <p:spPr>
          <a:xfrm>
            <a:off x="5495829" y="2389695"/>
            <a:ext cx="2335238" cy="259083"/>
          </a:xfrm>
          <a:prstGeom prst="bentConnector2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D47258CE-E7C9-B478-52AD-87DDE9E6B9FB}"/>
              </a:ext>
            </a:extLst>
          </p:cNvPr>
          <p:cNvSpPr/>
          <p:nvPr/>
        </p:nvSpPr>
        <p:spPr>
          <a:xfrm>
            <a:off x="4930221" y="3248476"/>
            <a:ext cx="565608" cy="631596"/>
          </a:xfrm>
          <a:prstGeom prst="ellipse">
            <a:avLst/>
          </a:prstGeom>
          <a:gradFill flip="none" rotWithShape="1">
            <a:gsLst>
              <a:gs pos="0">
                <a:schemeClr val="bg1">
                  <a:lumMod val="85000"/>
                  <a:shade val="30000"/>
                  <a:satMod val="115000"/>
                </a:schemeClr>
              </a:gs>
              <a:gs pos="50000">
                <a:schemeClr val="bg1">
                  <a:lumMod val="85000"/>
                  <a:shade val="67500"/>
                  <a:satMod val="115000"/>
                </a:schemeClr>
              </a:gs>
              <a:gs pos="100000">
                <a:schemeClr val="bg1">
                  <a:lumMod val="85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FCE602A-E219-785D-A6BB-F0AA013EB723}"/>
              </a:ext>
            </a:extLst>
          </p:cNvPr>
          <p:cNvCxnSpPr>
            <a:cxnSpLocks/>
            <a:stCxn id="9" idx="4"/>
          </p:cNvCxnSpPr>
          <p:nvPr/>
        </p:nvCxnSpPr>
        <p:spPr>
          <a:xfrm rot="16200000" flipH="1">
            <a:off x="4487355" y="4605741"/>
            <a:ext cx="1464925" cy="13585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015A070-AD26-AC5D-195D-C993632D366B}"/>
              </a:ext>
            </a:extLst>
          </p:cNvPr>
          <p:cNvCxnSpPr>
            <a:cxnSpLocks/>
          </p:cNvCxnSpPr>
          <p:nvPr/>
        </p:nvCxnSpPr>
        <p:spPr>
          <a:xfrm rot="10800000" flipV="1">
            <a:off x="6663451" y="4553777"/>
            <a:ext cx="1224177" cy="791223"/>
          </a:xfrm>
          <a:prstGeom prst="bentConnector3">
            <a:avLst>
              <a:gd name="adj1" fmla="val -1593"/>
            </a:avLst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FE29805-6766-E9BD-89EA-9FCF8C3E7DD8}"/>
              </a:ext>
            </a:extLst>
          </p:cNvPr>
          <p:cNvCxnSpPr>
            <a:cxnSpLocks/>
          </p:cNvCxnSpPr>
          <p:nvPr/>
        </p:nvCxnSpPr>
        <p:spPr>
          <a:xfrm>
            <a:off x="6134224" y="4949389"/>
            <a:ext cx="529224" cy="395609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AD1514-4221-EA99-7F74-706B14EDBD9E}"/>
              </a:ext>
            </a:extLst>
          </p:cNvPr>
          <p:cNvCxnSpPr>
            <a:cxnSpLocks/>
          </p:cNvCxnSpPr>
          <p:nvPr/>
        </p:nvCxnSpPr>
        <p:spPr>
          <a:xfrm flipV="1">
            <a:off x="5226612" y="5344997"/>
            <a:ext cx="734531" cy="1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6811D28-C8F8-4986-7D4D-76128EE2FFB8}"/>
              </a:ext>
            </a:extLst>
          </p:cNvPr>
          <p:cNvSpPr txBox="1"/>
          <p:nvPr/>
        </p:nvSpPr>
        <p:spPr>
          <a:xfrm>
            <a:off x="5899567" y="5555944"/>
            <a:ext cx="800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296643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413" name="Rectangle 5"/>
          <p:cNvSpPr>
            <a:spLocks noChangeArrowheads="1"/>
          </p:cNvSpPr>
          <p:nvPr/>
        </p:nvSpPr>
        <p:spPr bwMode="auto">
          <a:xfrm>
            <a:off x="0" y="0"/>
            <a:ext cx="8952931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ctr">
              <a:lnSpc>
                <a:spcPct val="90000"/>
              </a:lnSpc>
            </a:pPr>
            <a:r>
              <a:rPr lang="en-US" sz="2800" i="1" dirty="0"/>
              <a:t>Question 223.34.8</a:t>
            </a:r>
            <a:endParaRPr lang="en-US" sz="28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553414" name="Rectangle 6"/>
          <p:cNvSpPr>
            <a:spLocks noChangeArrowheads="1"/>
          </p:cNvSpPr>
          <p:nvPr/>
        </p:nvSpPr>
        <p:spPr bwMode="auto">
          <a:xfrm>
            <a:off x="1549115" y="2864803"/>
            <a:ext cx="5854700" cy="2893100"/>
          </a:xfrm>
          <a:prstGeom prst="rect">
            <a:avLst/>
          </a:prstGeom>
          <a:noFill/>
          <a:ln w="9525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en-US" sz="2800" b="1" dirty="0"/>
              <a:t>a)  </a:t>
            </a:r>
            <a:r>
              <a:rPr lang="en-US" sz="2800" b="1" i="1" dirty="0"/>
              <a:t>On the positive plate</a:t>
            </a:r>
            <a:r>
              <a:rPr lang="en-US" sz="2800" b="1" dirty="0"/>
              <a:t> </a:t>
            </a:r>
          </a:p>
          <a:p>
            <a:pPr>
              <a:lnSpc>
                <a:spcPct val="130000"/>
              </a:lnSpc>
            </a:pPr>
            <a:r>
              <a:rPr lang="en-US" sz="2800" b="1" dirty="0"/>
              <a:t>b)  </a:t>
            </a:r>
            <a:r>
              <a:rPr lang="en-US" sz="2800" b="1" i="1" dirty="0"/>
              <a:t>On the negative plate</a:t>
            </a:r>
            <a:endParaRPr lang="en-US" sz="2800" b="1" dirty="0"/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c)  </a:t>
            </a:r>
            <a:r>
              <a:rPr lang="en-US" sz="2800" b="1" i="1" dirty="0"/>
              <a:t>In the air inside the capacitor</a:t>
            </a:r>
            <a:endParaRPr lang="en-US" sz="2800" b="1" i="1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sz="2800" b="1" dirty="0">
                <a:sym typeface="Symbol" pitchFamily="18" charset="2"/>
              </a:rPr>
              <a:t>d)  </a:t>
            </a:r>
            <a:r>
              <a:rPr lang="en-US" sz="2800" b="1" i="1" dirty="0"/>
              <a:t>In the electric field in the capacitor</a:t>
            </a:r>
          </a:p>
        </p:txBody>
      </p:sp>
      <p:sp>
        <p:nvSpPr>
          <p:cNvPr id="1553415" name="Rectangle 7"/>
          <p:cNvSpPr>
            <a:spLocks noChangeArrowheads="1"/>
          </p:cNvSpPr>
          <p:nvPr/>
        </p:nvSpPr>
        <p:spPr bwMode="auto">
          <a:xfrm>
            <a:off x="261938" y="958850"/>
            <a:ext cx="8089582" cy="155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marL="401638" indent="-401638">
              <a:lnSpc>
                <a:spcPct val="140000"/>
              </a:lnSpc>
              <a:spcBef>
                <a:spcPct val="30000"/>
              </a:spcBef>
              <a:buClr>
                <a:schemeClr val="bg2"/>
              </a:buClr>
              <a:buSzPct val="75000"/>
              <a:buFont typeface="Monotype Sorts" pitchFamily="2" charset="2"/>
              <a:buNone/>
            </a:pPr>
            <a:r>
              <a:rPr lang="en-US" sz="2800" b="1" dirty="0"/>
              <a:t>	In a charged capacitor, where is the </a:t>
            </a:r>
            <a:r>
              <a:rPr lang="en-US" sz="2800" b="1"/>
              <a:t>energy stored?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9827098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21450" y="2592217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19300" y="365125"/>
            <a:ext cx="5105400" cy="6134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39014" y="1895621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37699" y="4641319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6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603582" y="46146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Freeform 55"/>
          <p:cNvSpPr/>
          <p:nvPr/>
        </p:nvSpPr>
        <p:spPr>
          <a:xfrm flipV="1">
            <a:off x="6623539" y="4206240"/>
            <a:ext cx="1266092" cy="57443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53528" y="4624307"/>
            <a:ext cx="5908892" cy="3221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66727" y="1854576"/>
            <a:ext cx="5895975" cy="3297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446865" y="2324931"/>
            <a:ext cx="1171575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2" name="Group 35"/>
          <p:cNvGrpSpPr/>
          <p:nvPr/>
        </p:nvGrpSpPr>
        <p:grpSpPr>
          <a:xfrm>
            <a:off x="7793499" y="2107808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34" name="Rectangle 3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Freeform 37"/>
          <p:cNvSpPr/>
          <p:nvPr/>
        </p:nvSpPr>
        <p:spPr>
          <a:xfrm>
            <a:off x="6639951" y="2025748"/>
            <a:ext cx="1266092" cy="295421"/>
          </a:xfrm>
          <a:custGeom>
            <a:avLst/>
            <a:gdLst>
              <a:gd name="connsiteX0" fmla="*/ 1266092 w 1266092"/>
              <a:gd name="connsiteY0" fmla="*/ 295421 h 295421"/>
              <a:gd name="connsiteX1" fmla="*/ 914400 w 1266092"/>
              <a:gd name="connsiteY1" fmla="*/ 56270 h 295421"/>
              <a:gd name="connsiteX2" fmla="*/ 0 w 1266092"/>
              <a:gd name="connsiteY2" fmla="*/ 0 h 29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66092" h="295421">
                <a:moveTo>
                  <a:pt x="1266092" y="295421"/>
                </a:moveTo>
                <a:cubicBezTo>
                  <a:pt x="1195753" y="200464"/>
                  <a:pt x="1125415" y="105507"/>
                  <a:pt x="914400" y="56270"/>
                </a:cubicBezTo>
                <a:cubicBezTo>
                  <a:pt x="703385" y="7033"/>
                  <a:pt x="351692" y="3516"/>
                  <a:pt x="0" y="0"/>
                </a:cubicBezTo>
              </a:path>
            </a:pathLst>
          </a:cu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38"/>
          <p:cNvGrpSpPr/>
          <p:nvPr/>
        </p:nvGrpSpPr>
        <p:grpSpPr>
          <a:xfrm>
            <a:off x="7425396" y="1922583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54" name="Rectangle 53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8" name="Rectangle 57"/>
          <p:cNvSpPr/>
          <p:nvPr/>
        </p:nvSpPr>
        <p:spPr>
          <a:xfrm>
            <a:off x="7788814" y="440595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7458442" y="46726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38"/>
          <p:cNvGrpSpPr/>
          <p:nvPr/>
        </p:nvGrpSpPr>
        <p:grpSpPr>
          <a:xfrm>
            <a:off x="6930668" y="1906167"/>
            <a:ext cx="154745" cy="143023"/>
            <a:chOff x="3615397" y="1938994"/>
            <a:chExt cx="309489" cy="309489"/>
          </a:xfrm>
          <a:solidFill>
            <a:srgbClr val="FF0000"/>
          </a:solidFill>
        </p:grpSpPr>
        <p:sp>
          <p:nvSpPr>
            <p:cNvPr id="16" name="Rectangle 15"/>
            <p:cNvSpPr/>
            <p:nvPr/>
          </p:nvSpPr>
          <p:spPr>
            <a:xfrm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 rot="5400000">
              <a:off x="3615397" y="2051535"/>
              <a:ext cx="309489" cy="8440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/>
          <p:cNvSpPr/>
          <p:nvPr/>
        </p:nvSpPr>
        <p:spPr>
          <a:xfrm>
            <a:off x="6380114" y="488146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913522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432862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956898" y="487911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449030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4009646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3575886" y="487676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3109294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2628634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2208942" y="487442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1742350" y="487207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1261690" y="486972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>
            <a:off x="851370" y="488144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>
            <a:off x="6377766" y="466809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5911174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5430514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/>
          <p:cNvSpPr/>
          <p:nvPr/>
        </p:nvSpPr>
        <p:spPr>
          <a:xfrm>
            <a:off x="4954550" y="4665749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>
            <a:off x="448795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>
            <a:off x="4007298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/>
          <p:cNvSpPr/>
          <p:nvPr/>
        </p:nvSpPr>
        <p:spPr>
          <a:xfrm>
            <a:off x="3573538" y="4663401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/>
          <p:cNvSpPr/>
          <p:nvPr/>
        </p:nvSpPr>
        <p:spPr>
          <a:xfrm>
            <a:off x="3106946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/>
          <p:cNvSpPr/>
          <p:nvPr/>
        </p:nvSpPr>
        <p:spPr>
          <a:xfrm>
            <a:off x="2626286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/>
          <p:cNvSpPr/>
          <p:nvPr/>
        </p:nvSpPr>
        <p:spPr>
          <a:xfrm>
            <a:off x="2206594" y="4661053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/>
          <p:cNvSpPr/>
          <p:nvPr/>
        </p:nvSpPr>
        <p:spPr>
          <a:xfrm>
            <a:off x="1740002" y="4658705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/>
          <p:cNvSpPr/>
          <p:nvPr/>
        </p:nvSpPr>
        <p:spPr>
          <a:xfrm>
            <a:off x="1259342" y="465635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/>
          <p:cNvSpPr/>
          <p:nvPr/>
        </p:nvSpPr>
        <p:spPr>
          <a:xfrm>
            <a:off x="849022" y="4668077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6378212" y="209288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 rot="5400000">
            <a:off x="6384073" y="209128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/>
          <p:cNvSpPr/>
          <p:nvPr/>
        </p:nvSpPr>
        <p:spPr>
          <a:xfrm>
            <a:off x="5911620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/>
          <p:cNvSpPr/>
          <p:nvPr/>
        </p:nvSpPr>
        <p:spPr>
          <a:xfrm rot="5400000">
            <a:off x="5917481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/>
          <p:cNvSpPr/>
          <p:nvPr/>
        </p:nvSpPr>
        <p:spPr>
          <a:xfrm>
            <a:off x="5430960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/>
          <p:cNvSpPr/>
          <p:nvPr/>
        </p:nvSpPr>
        <p:spPr>
          <a:xfrm rot="5400000">
            <a:off x="5436821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/>
          <p:cNvSpPr/>
          <p:nvPr/>
        </p:nvSpPr>
        <p:spPr>
          <a:xfrm>
            <a:off x="4954996" y="209053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/>
          <p:cNvSpPr/>
          <p:nvPr/>
        </p:nvSpPr>
        <p:spPr>
          <a:xfrm rot="5400000">
            <a:off x="4960857" y="208893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/>
          <p:cNvSpPr/>
          <p:nvPr/>
        </p:nvSpPr>
        <p:spPr>
          <a:xfrm>
            <a:off x="448840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/>
          <p:cNvSpPr/>
          <p:nvPr/>
        </p:nvSpPr>
        <p:spPr>
          <a:xfrm rot="5400000">
            <a:off x="449426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/>
          <p:cNvSpPr/>
          <p:nvPr/>
        </p:nvSpPr>
        <p:spPr>
          <a:xfrm>
            <a:off x="4007744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/>
          <p:cNvSpPr/>
          <p:nvPr/>
        </p:nvSpPr>
        <p:spPr>
          <a:xfrm rot="5400000">
            <a:off x="4013605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/>
          <p:cNvSpPr/>
          <p:nvPr/>
        </p:nvSpPr>
        <p:spPr>
          <a:xfrm>
            <a:off x="3573984" y="208818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/>
          <p:cNvSpPr/>
          <p:nvPr/>
        </p:nvSpPr>
        <p:spPr>
          <a:xfrm rot="5400000">
            <a:off x="3579845" y="208658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/>
          <p:cNvSpPr/>
          <p:nvPr/>
        </p:nvSpPr>
        <p:spPr>
          <a:xfrm>
            <a:off x="3107392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/>
          <p:cNvSpPr/>
          <p:nvPr/>
        </p:nvSpPr>
        <p:spPr>
          <a:xfrm rot="5400000">
            <a:off x="3113253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/>
          <p:cNvSpPr/>
          <p:nvPr/>
        </p:nvSpPr>
        <p:spPr>
          <a:xfrm>
            <a:off x="2626732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/>
          <p:cNvSpPr/>
          <p:nvPr/>
        </p:nvSpPr>
        <p:spPr>
          <a:xfrm rot="5400000">
            <a:off x="2632593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/>
          <p:cNvSpPr/>
          <p:nvPr/>
        </p:nvSpPr>
        <p:spPr>
          <a:xfrm>
            <a:off x="2207040" y="208583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/>
          <p:cNvSpPr/>
          <p:nvPr/>
        </p:nvSpPr>
        <p:spPr>
          <a:xfrm rot="5400000">
            <a:off x="2212901" y="208423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/>
          <p:cNvSpPr/>
          <p:nvPr/>
        </p:nvSpPr>
        <p:spPr>
          <a:xfrm>
            <a:off x="1740448" y="208348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/>
          <p:cNvSpPr/>
          <p:nvPr/>
        </p:nvSpPr>
        <p:spPr>
          <a:xfrm rot="5400000">
            <a:off x="1746309" y="208189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/>
          <p:cNvSpPr/>
          <p:nvPr/>
        </p:nvSpPr>
        <p:spPr>
          <a:xfrm>
            <a:off x="1259788" y="208114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/>
          <p:cNvSpPr/>
          <p:nvPr/>
        </p:nvSpPr>
        <p:spPr>
          <a:xfrm rot="5400000">
            <a:off x="1265649" y="207954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/>
          <p:cNvSpPr/>
          <p:nvPr/>
        </p:nvSpPr>
        <p:spPr>
          <a:xfrm>
            <a:off x="849468" y="209286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/>
          <p:cNvSpPr/>
          <p:nvPr/>
        </p:nvSpPr>
        <p:spPr>
          <a:xfrm rot="5400000">
            <a:off x="855329" y="209126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/>
          <p:cNvSpPr/>
          <p:nvPr/>
        </p:nvSpPr>
        <p:spPr>
          <a:xfrm>
            <a:off x="6375864" y="187951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/>
          <p:cNvSpPr/>
          <p:nvPr/>
        </p:nvSpPr>
        <p:spPr>
          <a:xfrm rot="5400000">
            <a:off x="6381725" y="187791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/>
          <p:cNvSpPr/>
          <p:nvPr/>
        </p:nvSpPr>
        <p:spPr>
          <a:xfrm>
            <a:off x="5909272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/>
          <p:cNvSpPr/>
          <p:nvPr/>
        </p:nvSpPr>
        <p:spPr>
          <a:xfrm rot="5400000">
            <a:off x="5915133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Rectangle 153"/>
          <p:cNvSpPr/>
          <p:nvPr/>
        </p:nvSpPr>
        <p:spPr>
          <a:xfrm>
            <a:off x="5428612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/>
          <p:cNvSpPr/>
          <p:nvPr/>
        </p:nvSpPr>
        <p:spPr>
          <a:xfrm rot="5400000">
            <a:off x="5434473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/>
          <p:cNvSpPr/>
          <p:nvPr/>
        </p:nvSpPr>
        <p:spPr>
          <a:xfrm>
            <a:off x="4952648" y="187716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/>
          <p:cNvSpPr/>
          <p:nvPr/>
        </p:nvSpPr>
        <p:spPr>
          <a:xfrm rot="5400000">
            <a:off x="4958509" y="1875566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/>
          <p:cNvSpPr/>
          <p:nvPr/>
        </p:nvSpPr>
        <p:spPr>
          <a:xfrm>
            <a:off x="448605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/>
          <p:cNvSpPr/>
          <p:nvPr/>
        </p:nvSpPr>
        <p:spPr>
          <a:xfrm rot="5400000">
            <a:off x="449191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 162"/>
          <p:cNvSpPr/>
          <p:nvPr/>
        </p:nvSpPr>
        <p:spPr>
          <a:xfrm>
            <a:off x="4005396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/>
          <p:cNvSpPr/>
          <p:nvPr/>
        </p:nvSpPr>
        <p:spPr>
          <a:xfrm rot="5400000">
            <a:off x="4011257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165"/>
          <p:cNvSpPr/>
          <p:nvPr/>
        </p:nvSpPr>
        <p:spPr>
          <a:xfrm>
            <a:off x="3571636" y="1874816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/>
          <p:cNvSpPr/>
          <p:nvPr/>
        </p:nvSpPr>
        <p:spPr>
          <a:xfrm rot="5400000">
            <a:off x="3577497" y="1873218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Rectangle 168"/>
          <p:cNvSpPr/>
          <p:nvPr/>
        </p:nvSpPr>
        <p:spPr>
          <a:xfrm>
            <a:off x="3105044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/>
          <p:cNvSpPr/>
          <p:nvPr/>
        </p:nvSpPr>
        <p:spPr>
          <a:xfrm rot="5400000">
            <a:off x="3110905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 171"/>
          <p:cNvSpPr/>
          <p:nvPr/>
        </p:nvSpPr>
        <p:spPr>
          <a:xfrm>
            <a:off x="2624384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/>
          <p:cNvSpPr/>
          <p:nvPr/>
        </p:nvSpPr>
        <p:spPr>
          <a:xfrm rot="5400000">
            <a:off x="2630245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/>
          <p:cNvSpPr/>
          <p:nvPr/>
        </p:nvSpPr>
        <p:spPr>
          <a:xfrm>
            <a:off x="2204692" y="1872468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/>
          <p:cNvSpPr/>
          <p:nvPr/>
        </p:nvSpPr>
        <p:spPr>
          <a:xfrm rot="5400000">
            <a:off x="2210553" y="1870870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>
            <a:off x="1738100" y="1870120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5400000">
            <a:off x="1743961" y="1868522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/>
          <p:cNvSpPr/>
          <p:nvPr/>
        </p:nvSpPr>
        <p:spPr>
          <a:xfrm>
            <a:off x="1257440" y="186777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 rot="5400000">
            <a:off x="1263301" y="186617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>
            <a:off x="847120" y="1879492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5400000">
            <a:off x="852981" y="1877894"/>
            <a:ext cx="143023" cy="4220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ctangle 185"/>
          <p:cNvSpPr/>
          <p:nvPr/>
        </p:nvSpPr>
        <p:spPr>
          <a:xfrm>
            <a:off x="6986740" y="4767024"/>
            <a:ext cx="154745" cy="3900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TextBox 186"/>
          <p:cNvSpPr txBox="1"/>
          <p:nvPr/>
        </p:nvSpPr>
        <p:spPr>
          <a:xfrm>
            <a:off x="1349839" y="1045031"/>
            <a:ext cx="4886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Charge built up on the capacitor plate</a:t>
            </a:r>
          </a:p>
        </p:txBody>
      </p:sp>
      <p:sp>
        <p:nvSpPr>
          <p:cNvPr id="188" name="TextBox 187"/>
          <p:cNvSpPr txBox="1"/>
          <p:nvPr/>
        </p:nvSpPr>
        <p:spPr>
          <a:xfrm>
            <a:off x="6524170" y="1117599"/>
            <a:ext cx="23730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New charge repelled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23" name="Text Box 3"/>
          <p:cNvSpPr txBox="1">
            <a:spLocks noChangeArrowheads="1"/>
          </p:cNvSpPr>
          <p:nvPr/>
        </p:nvSpPr>
        <p:spPr bwMode="auto">
          <a:xfrm>
            <a:off x="3705225" y="635000"/>
            <a:ext cx="5438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1)  increase the area of the plates</a:t>
            </a:r>
            <a:r>
              <a:rPr lang="en-US" sz="2000" b="1" dirty="0">
                <a:solidFill>
                  <a:schemeClr val="tx2"/>
                </a:solidFill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2)  decrease separation between the plates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3)  decrease the area of the plates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4)  either (1) or (2)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5)  either (2) or (3)</a:t>
            </a:r>
            <a:endParaRPr lang="en-US" sz="2000" b="1" dirty="0">
              <a:solidFill>
                <a:schemeClr val="tx2"/>
              </a:solidFill>
            </a:endParaRPr>
          </a:p>
        </p:txBody>
      </p:sp>
      <p:sp>
        <p:nvSpPr>
          <p:cNvPr id="1515535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5524" name="Rectangle 4"/>
          <p:cNvSpPr>
            <a:spLocks noGrp="1" noChangeArrowheads="1"/>
          </p:cNvSpPr>
          <p:nvPr>
            <p:ph idx="1"/>
          </p:nvPr>
        </p:nvSpPr>
        <p:spPr>
          <a:xfrm>
            <a:off x="0" y="731838"/>
            <a:ext cx="3432175" cy="2163762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What must be done to a capacitor in order to increase the amount of charge it can hold (for a constant voltage)?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201988" y="3108325"/>
            <a:ext cx="3016250" cy="3749675"/>
            <a:chOff x="3735" y="1021"/>
            <a:chExt cx="1900" cy="2880"/>
          </a:xfrm>
        </p:grpSpPr>
        <p:sp>
          <p:nvSpPr>
            <p:cNvPr id="1515526" name="Oval 6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527" name="Oval 7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5528" name="Picture 8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5529" name="Picture 9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5530" name="Line 10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31" name="Line 11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5532" name="Rectangle 12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5533" name="Text Box 13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5534" name="Text Box 14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7570" name="AutoShape 2"/>
          <p:cNvSpPr>
            <a:spLocks noChangeArrowheads="1"/>
          </p:cNvSpPr>
          <p:nvPr/>
        </p:nvSpPr>
        <p:spPr bwMode="auto">
          <a:xfrm>
            <a:off x="0" y="3663950"/>
            <a:ext cx="6092825" cy="24447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>
            <a:solidFill>
              <a:srgbClr val="000000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pPr algn="ctr"/>
            <a:endParaRPr lang="en-US">
              <a:latin typeface="Times New Roman" pitchFamily="18" charset="0"/>
            </a:endParaRPr>
          </a:p>
        </p:txBody>
      </p:sp>
      <p:sp>
        <p:nvSpPr>
          <p:cNvPr id="1517571" name="Rectangle 3"/>
          <p:cNvSpPr>
            <a:spLocks noChangeArrowheads="1"/>
          </p:cNvSpPr>
          <p:nvPr/>
        </p:nvSpPr>
        <p:spPr bwMode="auto">
          <a:xfrm>
            <a:off x="0" y="3690938"/>
            <a:ext cx="6111875" cy="222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285750" indent="-285750">
              <a:lnSpc>
                <a:spcPct val="140000"/>
              </a:lnSpc>
              <a:spcBef>
                <a:spcPct val="50000"/>
              </a:spcBef>
            </a:pPr>
            <a:r>
              <a:rPr lang="en-US" sz="2000" b="1">
                <a:solidFill>
                  <a:schemeClr val="bg2"/>
                </a:solidFill>
              </a:rPr>
              <a:t>    Since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Q = C V</a:t>
            </a:r>
            <a:r>
              <a:rPr lang="en-US" sz="2000" b="1">
                <a:solidFill>
                  <a:schemeClr val="bg2"/>
                </a:solidFill>
              </a:rPr>
              <a:t>, in order to increase the charge that a capacitor can hold at constant voltage, one has to </a:t>
            </a:r>
            <a:r>
              <a:rPr 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increase its capacitance</a:t>
            </a:r>
            <a:r>
              <a:rPr lang="en-US" sz="2000" b="1">
                <a:solidFill>
                  <a:schemeClr val="bg2"/>
                </a:solidFill>
              </a:rPr>
              <a:t>.  Since the capacitance is given by                 , that can be done by either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</a:t>
            </a:r>
            <a:r>
              <a:rPr lang="en-US" sz="2000" b="1">
                <a:solidFill>
                  <a:schemeClr val="bg2"/>
                </a:solidFill>
              </a:rPr>
              <a:t> or </a:t>
            </a:r>
            <a:r>
              <a:rPr 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decreasing </a:t>
            </a:r>
            <a:r>
              <a:rPr lang="en-US" sz="2000" b="1" i="1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</a:t>
            </a:r>
            <a:r>
              <a:rPr lang="en-US" sz="2000" b="1">
                <a:solidFill>
                  <a:schemeClr val="bg2"/>
                </a:solidFill>
              </a:rPr>
              <a:t>. </a:t>
            </a:r>
          </a:p>
        </p:txBody>
      </p:sp>
      <p:sp>
        <p:nvSpPr>
          <p:cNvPr id="1517573" name="Oval 5"/>
          <p:cNvSpPr>
            <a:spLocks noChangeArrowheads="1"/>
          </p:cNvSpPr>
          <p:nvPr/>
        </p:nvSpPr>
        <p:spPr bwMode="auto">
          <a:xfrm>
            <a:off x="3405188" y="2089150"/>
            <a:ext cx="3001962" cy="493713"/>
          </a:xfrm>
          <a:prstGeom prst="ellips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1517574" name="Text Box 6"/>
          <p:cNvSpPr txBox="1">
            <a:spLocks noChangeArrowheads="1"/>
          </p:cNvSpPr>
          <p:nvPr/>
        </p:nvSpPr>
        <p:spPr bwMode="auto">
          <a:xfrm>
            <a:off x="3705225" y="635000"/>
            <a:ext cx="543877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1)  increase the area of the plates</a:t>
            </a: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 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 decrease separation between the plates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3)  decrease the area of the plates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4)  either (1) or (2)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5)  either (2) or (3)</a:t>
            </a:r>
            <a:endParaRPr lang="en-US" sz="2000" b="1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aphicFrame>
        <p:nvGraphicFramePr>
          <p:cNvPr id="1517575" name="Object 7"/>
          <p:cNvGraphicFramePr>
            <a:graphicFrameLocks/>
          </p:cNvGraphicFramePr>
          <p:nvPr/>
        </p:nvGraphicFramePr>
        <p:xfrm>
          <a:off x="3262668" y="4953331"/>
          <a:ext cx="1019175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54080" imgH="571320" progId="Equation.3">
                  <p:embed/>
                </p:oleObj>
              </mc:Choice>
              <mc:Fallback>
                <p:oleObj name="Equation" r:id="rId3" imgW="1054080" imgH="571320" progId="Equation.3">
                  <p:embed/>
                  <p:pic>
                    <p:nvPicPr>
                      <p:cNvPr id="1517575" name="Object 7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2668" y="4953331"/>
                        <a:ext cx="1019175" cy="566738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17587" name="Rectangle 19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223.34.2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7576" name="Rectangle 8"/>
          <p:cNvSpPr>
            <a:spLocks noGrp="1" noChangeArrowheads="1"/>
          </p:cNvSpPr>
          <p:nvPr>
            <p:ph idx="1"/>
          </p:nvPr>
        </p:nvSpPr>
        <p:spPr>
          <a:xfrm>
            <a:off x="0" y="731838"/>
            <a:ext cx="3432175" cy="2163762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/>
              <a:t>	What must be done to a capacitor in order to increase the amount of charge it can hold (for a constant voltage)?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6127750" y="3108325"/>
            <a:ext cx="3016250" cy="3749675"/>
            <a:chOff x="3735" y="1021"/>
            <a:chExt cx="1900" cy="2880"/>
          </a:xfrm>
        </p:grpSpPr>
        <p:sp>
          <p:nvSpPr>
            <p:cNvPr id="1517578" name="Oval 10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7579" name="Oval 11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7580" name="Picture 12" descr="FG17_012"/>
            <p:cNvPicPr>
              <a:picLocks noChangeAspect="1" noChangeArrowheads="1"/>
            </p:cNvPicPr>
            <p:nvPr/>
          </p:nvPicPr>
          <p:blipFill>
            <a:blip r:embed="rId5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7581" name="Picture 13" descr="FG17_013"/>
            <p:cNvPicPr>
              <a:picLocks noChangeAspect="1" noChangeArrowheads="1"/>
            </p:cNvPicPr>
            <p:nvPr/>
          </p:nvPicPr>
          <p:blipFill>
            <a:blip r:embed="rId6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7582" name="Line 14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7583" name="Line 15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7584" name="Rectangle 16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7585" name="Text Box 17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7586" name="Text Box 18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–Q</a:t>
              </a:r>
              <a:endParaRPr lang="en-US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3124200" y="3108325"/>
            <a:ext cx="3016250" cy="3749675"/>
            <a:chOff x="3735" y="1021"/>
            <a:chExt cx="1900" cy="2880"/>
          </a:xfrm>
        </p:grpSpPr>
        <p:sp>
          <p:nvSpPr>
            <p:cNvPr id="1519620" name="Oval 4"/>
            <p:cNvSpPr>
              <a:spLocks noChangeArrowheads="1"/>
            </p:cNvSpPr>
            <p:nvPr/>
          </p:nvSpPr>
          <p:spPr bwMode="auto">
            <a:xfrm>
              <a:off x="4184" y="2784"/>
              <a:ext cx="878" cy="771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9621" name="Oval 5"/>
            <p:cNvSpPr>
              <a:spLocks noChangeArrowheads="1"/>
            </p:cNvSpPr>
            <p:nvPr/>
          </p:nvSpPr>
          <p:spPr bwMode="auto">
            <a:xfrm>
              <a:off x="3787" y="2436"/>
              <a:ext cx="1670" cy="1465"/>
            </a:xfrm>
            <a:prstGeom prst="ellips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pic>
          <p:nvPicPr>
            <p:cNvPr id="1519622" name="Picture 6" descr="FG17_012"/>
            <p:cNvPicPr>
              <a:picLocks noChangeAspect="1" noChangeArrowheads="1"/>
            </p:cNvPicPr>
            <p:nvPr/>
          </p:nvPicPr>
          <p:blipFill>
            <a:blip r:embed="rId3" cstate="print">
              <a:lum bright="-42000" contrast="66000"/>
            </a:blip>
            <a:srcRect l="13858" t="11934" r="48260" b="7092"/>
            <a:stretch>
              <a:fillRect/>
            </a:stretch>
          </p:blipFill>
          <p:spPr bwMode="auto">
            <a:xfrm>
              <a:off x="3736" y="1021"/>
              <a:ext cx="1899" cy="1923"/>
            </a:xfrm>
            <a:prstGeom prst="rect">
              <a:avLst/>
            </a:prstGeom>
            <a:noFill/>
          </p:spPr>
        </p:pic>
        <p:pic>
          <p:nvPicPr>
            <p:cNvPr id="1519623" name="Picture 7" descr="FG17_013"/>
            <p:cNvPicPr>
              <a:picLocks noChangeAspect="1" noChangeArrowheads="1"/>
            </p:cNvPicPr>
            <p:nvPr/>
          </p:nvPicPr>
          <p:blipFill>
            <a:blip r:embed="rId4" cstate="print">
              <a:lum bright="-48000" contrast="78000"/>
            </a:blip>
            <a:srcRect l="26494" t="55577" r="28255" b="16495"/>
            <a:stretch>
              <a:fillRect/>
            </a:stretch>
          </p:blipFill>
          <p:spPr bwMode="auto">
            <a:xfrm>
              <a:off x="3736" y="2921"/>
              <a:ext cx="1894" cy="825"/>
            </a:xfrm>
            <a:prstGeom prst="rect">
              <a:avLst/>
            </a:prstGeom>
            <a:noFill/>
          </p:spPr>
        </p:pic>
        <p:sp>
          <p:nvSpPr>
            <p:cNvPr id="1519624" name="Line 8"/>
            <p:cNvSpPr>
              <a:spLocks noChangeShapeType="1"/>
            </p:cNvSpPr>
            <p:nvPr/>
          </p:nvSpPr>
          <p:spPr bwMode="auto">
            <a:xfrm>
              <a:off x="3875" y="1892"/>
              <a:ext cx="2" cy="1732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9625" name="Line 9"/>
            <p:cNvSpPr>
              <a:spLocks noChangeShapeType="1"/>
            </p:cNvSpPr>
            <p:nvPr/>
          </p:nvSpPr>
          <p:spPr bwMode="auto">
            <a:xfrm>
              <a:off x="5516" y="1883"/>
              <a:ext cx="2" cy="1737"/>
            </a:xfrm>
            <a:prstGeom prst="line">
              <a:avLst/>
            </a:prstGeom>
            <a:noFill/>
            <a:ln w="28575">
              <a:solidFill>
                <a:srgbClr val="B2B2B2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519626" name="Rectangle 10"/>
            <p:cNvSpPr>
              <a:spLocks noChangeArrowheads="1"/>
            </p:cNvSpPr>
            <p:nvPr/>
          </p:nvSpPr>
          <p:spPr bwMode="auto">
            <a:xfrm>
              <a:off x="3735" y="2615"/>
              <a:ext cx="125" cy="170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519627" name="Text Box 11"/>
            <p:cNvSpPr txBox="1">
              <a:spLocks noChangeArrowheads="1"/>
            </p:cNvSpPr>
            <p:nvPr/>
          </p:nvSpPr>
          <p:spPr bwMode="auto">
            <a:xfrm>
              <a:off x="4233" y="1186"/>
              <a:ext cx="403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FC0128"/>
                  </a:solidFill>
                  <a:latin typeface="Arial Black" pitchFamily="34" charset="0"/>
                </a:rPr>
                <a:t>+</a:t>
              </a:r>
              <a:r>
                <a:rPr lang="en-US" b="1" i="1">
                  <a:solidFill>
                    <a:srgbClr val="FC0128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  <p:sp>
          <p:nvSpPr>
            <p:cNvPr id="1519628" name="Text Box 12"/>
            <p:cNvSpPr txBox="1">
              <a:spLocks noChangeArrowheads="1"/>
            </p:cNvSpPr>
            <p:nvPr/>
          </p:nvSpPr>
          <p:spPr bwMode="auto">
            <a:xfrm>
              <a:off x="4623" y="1181"/>
              <a:ext cx="372" cy="3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b="1">
                  <a:solidFill>
                    <a:srgbClr val="000099"/>
                  </a:solidFill>
                  <a:latin typeface="Arial Black" pitchFamily="34" charset="0"/>
                </a:rPr>
                <a:t>–</a:t>
              </a:r>
              <a:r>
                <a:rPr lang="en-US" b="1" i="1">
                  <a:solidFill>
                    <a:srgbClr val="000099"/>
                  </a:solidFill>
                  <a:latin typeface="Arial Black" pitchFamily="34" charset="0"/>
                </a:rPr>
                <a:t>Q</a:t>
              </a:r>
              <a:endParaRPr lang="en-US" i="1">
                <a:solidFill>
                  <a:srgbClr val="00DFCA"/>
                </a:solidFill>
                <a:latin typeface="Times New Roman" pitchFamily="18" charset="0"/>
              </a:endParaRPr>
            </a:p>
          </p:txBody>
        </p:sp>
      </p:grpSp>
      <p:sp>
        <p:nvSpPr>
          <p:cNvPr id="1519631" name="Rectangle 15"/>
          <p:cNvSpPr>
            <a:spLocks noGrp="1" noChangeArrowheads="1"/>
          </p:cNvSpPr>
          <p:nvPr>
            <p:ph type="title"/>
          </p:nvPr>
        </p:nvSpPr>
        <p:spPr>
          <a:xfrm>
            <a:off x="660400" y="0"/>
            <a:ext cx="8050213" cy="8382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i="1" dirty="0"/>
              <a:t>Question 223.34.3</a:t>
            </a:r>
            <a:endParaRPr lang="en-US" sz="2800" dirty="0">
              <a:solidFill>
                <a:schemeClr val="accent2"/>
              </a:solidFill>
            </a:endParaRPr>
          </a:p>
        </p:txBody>
      </p:sp>
      <p:sp>
        <p:nvSpPr>
          <p:cNvPr id="1519629" name="Rectangle 13"/>
          <p:cNvSpPr>
            <a:spLocks noGrp="1" noChangeArrowheads="1"/>
          </p:cNvSpPr>
          <p:nvPr>
            <p:ph idx="1"/>
          </p:nvPr>
        </p:nvSpPr>
        <p:spPr>
          <a:xfrm>
            <a:off x="0" y="658813"/>
            <a:ext cx="4394200" cy="2395537"/>
          </a:xfrm>
          <a:noFill/>
          <a:ln/>
        </p:spPr>
        <p:txBody>
          <a:bodyPr>
            <a:normAutofit fontScale="70000" lnSpcReduction="20000"/>
          </a:bodyPr>
          <a:lstStyle/>
          <a:p>
            <a:pPr marL="401638" indent="-401638">
              <a:lnSpc>
                <a:spcPct val="130000"/>
              </a:lnSpc>
              <a:buFont typeface="Monotype Sorts" pitchFamily="2" charset="2"/>
              <a:buNone/>
            </a:pPr>
            <a:r>
              <a:rPr lang="en-US" b="1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	</a:t>
            </a:r>
            <a:r>
              <a:rPr lang="en-US" b="1" dirty="0"/>
              <a:t>A parallel-plate capacitor initially has a voltage of </a:t>
            </a:r>
            <a:r>
              <a:rPr lang="en-US" b="1" dirty="0">
                <a:solidFill>
                  <a:schemeClr val="tx2"/>
                </a:solidFill>
              </a:rPr>
              <a:t>400 V</a:t>
            </a:r>
            <a:r>
              <a:rPr lang="en-US" b="1" dirty="0"/>
              <a:t> and </a:t>
            </a:r>
            <a:r>
              <a:rPr lang="en-US" b="1" i="1" dirty="0">
                <a:solidFill>
                  <a:schemeClr val="accent2"/>
                </a:solidFill>
              </a:rPr>
              <a:t>stays connected to the battery</a:t>
            </a:r>
            <a:r>
              <a:rPr lang="en-US" b="1" dirty="0"/>
              <a:t>.  If the plate spacing is now </a:t>
            </a:r>
            <a:r>
              <a:rPr lang="en-US" b="1" dirty="0">
                <a:solidFill>
                  <a:schemeClr val="tx2"/>
                </a:solidFill>
              </a:rPr>
              <a:t>doubled,</a:t>
            </a:r>
            <a:r>
              <a:rPr lang="en-US" b="1" dirty="0"/>
              <a:t> what happens?</a:t>
            </a:r>
          </a:p>
        </p:txBody>
      </p:sp>
      <p:sp>
        <p:nvSpPr>
          <p:cNvPr id="1519630" name="Text Box 14"/>
          <p:cNvSpPr txBox="1">
            <a:spLocks noChangeArrowheads="1"/>
          </p:cNvSpPr>
          <p:nvPr/>
        </p:nvSpPr>
        <p:spPr bwMode="auto">
          <a:xfrm>
            <a:off x="4638675" y="581025"/>
            <a:ext cx="4505325" cy="237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1) the voltage decreases</a:t>
            </a: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</a:rPr>
              <a:t>2) the voltage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3) </a:t>
            </a:r>
            <a:r>
              <a:rPr lang="en-US" sz="2000" b="1" dirty="0">
                <a:solidFill>
                  <a:schemeClr val="tx2"/>
                </a:solidFill>
              </a:rPr>
              <a:t>the charge decreases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4) </a:t>
            </a:r>
            <a:r>
              <a:rPr lang="en-US" sz="2000" b="1" dirty="0">
                <a:solidFill>
                  <a:schemeClr val="tx2"/>
                </a:solidFill>
              </a:rPr>
              <a:t>the charge increases</a:t>
            </a:r>
            <a:endParaRPr lang="en-US" sz="2000" b="1" dirty="0">
              <a:solidFill>
                <a:schemeClr val="tx2"/>
              </a:solidFill>
              <a:sym typeface="Symbol" pitchFamily="18" charset="2"/>
            </a:endParaRPr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tx2"/>
                </a:solidFill>
                <a:sym typeface="Symbol" pitchFamily="18" charset="2"/>
              </a:rPr>
              <a:t>5) both voltage and charge change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1341</Words>
  <Application>Microsoft Office PowerPoint</Application>
  <PresentationFormat>On-screen Show (4:3)</PresentationFormat>
  <Paragraphs>228</Paragraphs>
  <Slides>31</Slides>
  <Notes>10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Arial</vt:lpstr>
      <vt:lpstr>Arial Black</vt:lpstr>
      <vt:lpstr>Calibri</vt:lpstr>
      <vt:lpstr>Cambria Math</vt:lpstr>
      <vt:lpstr>Monotype Sorts</vt:lpstr>
      <vt:lpstr>Symbol</vt:lpstr>
      <vt:lpstr>Times New Roman</vt:lpstr>
      <vt:lpstr>Office Theme</vt:lpstr>
      <vt:lpstr>Equation</vt:lpstr>
      <vt:lpstr>Question 223.34.1</vt:lpstr>
      <vt:lpstr>Question 223.34.1</vt:lpstr>
      <vt:lpstr>Question</vt:lpstr>
      <vt:lpstr>PowerPoint Presentation</vt:lpstr>
      <vt:lpstr>PowerPoint Presentation</vt:lpstr>
      <vt:lpstr>PowerPoint Presentation</vt:lpstr>
      <vt:lpstr>Question 223.34.2</vt:lpstr>
      <vt:lpstr>Question 223.34.2</vt:lpstr>
      <vt:lpstr>Question 223.34.3</vt:lpstr>
      <vt:lpstr>Question 223.34.3</vt:lpstr>
      <vt:lpstr>Question 223.34.4</vt:lpstr>
      <vt:lpstr>Question 223.34.4</vt:lpstr>
      <vt:lpstr>PowerPoint Presentation</vt:lpstr>
      <vt:lpstr>Capacitance of a Cylindrical Capacitor</vt:lpstr>
      <vt:lpstr>Capacitance of a Cylindrical Capacitor</vt:lpstr>
      <vt:lpstr>PowerPoint Presentation</vt:lpstr>
      <vt:lpstr>Drawing Items</vt:lpstr>
      <vt:lpstr>Question</vt:lpstr>
      <vt:lpstr>Question</vt:lpstr>
      <vt:lpstr>Question 223.34.5</vt:lpstr>
      <vt:lpstr>Question 223.34.5</vt:lpstr>
      <vt:lpstr>PowerPoint Presentation</vt:lpstr>
      <vt:lpstr>PowerPoint Presentation</vt:lpstr>
      <vt:lpstr>END</vt:lpstr>
      <vt:lpstr>PowerPoint Presentation</vt:lpstr>
      <vt:lpstr>Question 223.34.5.5</vt:lpstr>
      <vt:lpstr>Question 223.34.5.6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6</cp:revision>
  <dcterms:created xsi:type="dcterms:W3CDTF">2011-11-07T22:03:20Z</dcterms:created>
  <dcterms:modified xsi:type="dcterms:W3CDTF">2024-03-08T22:17:11Z</dcterms:modified>
</cp:coreProperties>
</file>