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89" r:id="rId2"/>
    <p:sldId id="284" r:id="rId3"/>
    <p:sldId id="1388" r:id="rId4"/>
    <p:sldId id="1390" r:id="rId5"/>
    <p:sldId id="1243" r:id="rId6"/>
    <p:sldId id="257" r:id="rId7"/>
    <p:sldId id="1438" r:id="rId8"/>
    <p:sldId id="1244" r:id="rId9"/>
    <p:sldId id="256" r:id="rId10"/>
    <p:sldId id="279" r:id="rId11"/>
    <p:sldId id="280" r:id="rId12"/>
    <p:sldId id="281" r:id="rId13"/>
    <p:sldId id="1245" r:id="rId14"/>
    <p:sldId id="1246" r:id="rId15"/>
    <p:sldId id="258" r:id="rId16"/>
    <p:sldId id="259" r:id="rId17"/>
    <p:sldId id="260" r:id="rId18"/>
    <p:sldId id="1249" r:id="rId19"/>
    <p:sldId id="263" r:id="rId20"/>
    <p:sldId id="1247" r:id="rId21"/>
    <p:sldId id="283" r:id="rId22"/>
    <p:sldId id="262" r:id="rId23"/>
    <p:sldId id="1250" r:id="rId24"/>
    <p:sldId id="261" r:id="rId25"/>
    <p:sldId id="269" r:id="rId26"/>
    <p:sldId id="285" r:id="rId27"/>
    <p:sldId id="1251" r:id="rId28"/>
    <p:sldId id="282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1252" r:id="rId38"/>
    <p:sldId id="1253" r:id="rId39"/>
    <p:sldId id="1254" r:id="rId40"/>
    <p:sldId id="1255" r:id="rId41"/>
    <p:sldId id="278" r:id="rId42"/>
    <p:sldId id="124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74C7C-4EE9-430A-ACCA-FA919534294C}" v="3" dt="2023-09-29T16:54:1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5274C7C-4EE9-430A-ACCA-FA919534294C}"/>
    <pc:docChg chg="addSld delSld modSld sldOrd">
      <pc:chgData name="Lines, Todd" userId="afaf7c3a-e8aa-4568-882a-02ad8f9e19b0" providerId="ADAL" clId="{05274C7C-4EE9-430A-ACCA-FA919534294C}" dt="2023-09-29T17:22:26.774" v="30"/>
      <pc:docMkLst>
        <pc:docMk/>
      </pc:docMkLst>
      <pc:sldChg chg="ord">
        <pc:chgData name="Lines, Todd" userId="afaf7c3a-e8aa-4568-882a-02ad8f9e19b0" providerId="ADAL" clId="{05274C7C-4EE9-430A-ACCA-FA919534294C}" dt="2023-09-29T16:58:27.321" v="22"/>
        <pc:sldMkLst>
          <pc:docMk/>
          <pc:sldMk cId="0" sldId="261"/>
        </pc:sldMkLst>
      </pc:sldChg>
      <pc:sldChg chg="ord">
        <pc:chgData name="Lines, Todd" userId="afaf7c3a-e8aa-4568-882a-02ad8f9e19b0" providerId="ADAL" clId="{05274C7C-4EE9-430A-ACCA-FA919534294C}" dt="2023-09-29T17:22:26.774" v="30"/>
        <pc:sldMkLst>
          <pc:docMk/>
          <pc:sldMk cId="0" sldId="277"/>
        </pc:sldMkLst>
      </pc:sldChg>
      <pc:sldChg chg="ord">
        <pc:chgData name="Lines, Todd" userId="afaf7c3a-e8aa-4568-882a-02ad8f9e19b0" providerId="ADAL" clId="{05274C7C-4EE9-430A-ACCA-FA919534294C}" dt="2023-09-29T16:54:32.952" v="8"/>
        <pc:sldMkLst>
          <pc:docMk/>
          <pc:sldMk cId="4291346552" sldId="284"/>
        </pc:sldMkLst>
      </pc:sldChg>
      <pc:sldChg chg="add">
        <pc:chgData name="Lines, Todd" userId="afaf7c3a-e8aa-4568-882a-02ad8f9e19b0" providerId="ADAL" clId="{05274C7C-4EE9-430A-ACCA-FA919534294C}" dt="2023-09-29T16:54:10.247" v="4"/>
        <pc:sldMkLst>
          <pc:docMk/>
          <pc:sldMk cId="3374420260" sldId="1243"/>
        </pc:sldMkLst>
      </pc:sldChg>
      <pc:sldChg chg="add del">
        <pc:chgData name="Lines, Todd" userId="afaf7c3a-e8aa-4568-882a-02ad8f9e19b0" providerId="ADAL" clId="{05274C7C-4EE9-430A-ACCA-FA919534294C}" dt="2023-09-29T16:54:03.191" v="3" actId="2696"/>
        <pc:sldMkLst>
          <pc:docMk/>
          <pc:sldMk cId="3374420260" sldId="1243"/>
        </pc:sldMkLst>
      </pc:sldChg>
      <pc:sldChg chg="add ord">
        <pc:chgData name="Lines, Todd" userId="afaf7c3a-e8aa-4568-882a-02ad8f9e19b0" providerId="ADAL" clId="{05274C7C-4EE9-430A-ACCA-FA919534294C}" dt="2023-09-29T16:56:04.828" v="12"/>
        <pc:sldMkLst>
          <pc:docMk/>
          <pc:sldMk cId="0" sldId="1244"/>
        </pc:sldMkLst>
      </pc:sldChg>
      <pc:sldChg chg="add ord">
        <pc:chgData name="Lines, Todd" userId="afaf7c3a-e8aa-4568-882a-02ad8f9e19b0" providerId="ADAL" clId="{05274C7C-4EE9-430A-ACCA-FA919534294C}" dt="2023-09-29T16:56:45.196" v="14"/>
        <pc:sldMkLst>
          <pc:docMk/>
          <pc:sldMk cId="0" sldId="1245"/>
        </pc:sldMkLst>
      </pc:sldChg>
      <pc:sldChg chg="add ord">
        <pc:chgData name="Lines, Todd" userId="afaf7c3a-e8aa-4568-882a-02ad8f9e19b0" providerId="ADAL" clId="{05274C7C-4EE9-430A-ACCA-FA919534294C}" dt="2023-09-29T16:56:45.196" v="14"/>
        <pc:sldMkLst>
          <pc:docMk/>
          <pc:sldMk cId="0" sldId="1246"/>
        </pc:sldMkLst>
      </pc:sldChg>
      <pc:sldChg chg="add ord">
        <pc:chgData name="Lines, Todd" userId="afaf7c3a-e8aa-4568-882a-02ad8f9e19b0" providerId="ADAL" clId="{05274C7C-4EE9-430A-ACCA-FA919534294C}" dt="2023-09-29T16:57:37.803" v="18"/>
        <pc:sldMkLst>
          <pc:docMk/>
          <pc:sldMk cId="0" sldId="1247"/>
        </pc:sldMkLst>
      </pc:sldChg>
      <pc:sldChg chg="add">
        <pc:chgData name="Lines, Todd" userId="afaf7c3a-e8aa-4568-882a-02ad8f9e19b0" providerId="ADAL" clId="{05274C7C-4EE9-430A-ACCA-FA919534294C}" dt="2023-09-29T16:53:06.721" v="0"/>
        <pc:sldMkLst>
          <pc:docMk/>
          <pc:sldMk cId="0" sldId="1248"/>
        </pc:sldMkLst>
      </pc:sldChg>
      <pc:sldChg chg="add ord">
        <pc:chgData name="Lines, Todd" userId="afaf7c3a-e8aa-4568-882a-02ad8f9e19b0" providerId="ADAL" clId="{05274C7C-4EE9-430A-ACCA-FA919534294C}" dt="2023-09-29T16:57:15.576" v="16"/>
        <pc:sldMkLst>
          <pc:docMk/>
          <pc:sldMk cId="0" sldId="1249"/>
        </pc:sldMkLst>
      </pc:sldChg>
      <pc:sldChg chg="add ord">
        <pc:chgData name="Lines, Todd" userId="afaf7c3a-e8aa-4568-882a-02ad8f9e19b0" providerId="ADAL" clId="{05274C7C-4EE9-430A-ACCA-FA919534294C}" dt="2023-09-29T16:58:21.108" v="20"/>
        <pc:sldMkLst>
          <pc:docMk/>
          <pc:sldMk cId="0" sldId="1250"/>
        </pc:sldMkLst>
      </pc:sldChg>
      <pc:sldChg chg="add ord">
        <pc:chgData name="Lines, Todd" userId="afaf7c3a-e8aa-4568-882a-02ad8f9e19b0" providerId="ADAL" clId="{05274C7C-4EE9-430A-ACCA-FA919534294C}" dt="2023-09-29T16:58:42.464" v="24"/>
        <pc:sldMkLst>
          <pc:docMk/>
          <pc:sldMk cId="0" sldId="1251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2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3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4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5"/>
        </pc:sldMkLst>
      </pc:sldChg>
      <pc:sldChg chg="add">
        <pc:chgData name="Lines, Todd" userId="afaf7c3a-e8aa-4568-882a-02ad8f9e19b0" providerId="ADAL" clId="{05274C7C-4EE9-430A-ACCA-FA919534294C}" dt="2023-09-29T16:53:18.825" v="2"/>
        <pc:sldMkLst>
          <pc:docMk/>
          <pc:sldMk cId="369461738" sldId="1388"/>
        </pc:sldMkLst>
      </pc:sldChg>
      <pc:sldChg chg="add del">
        <pc:chgData name="Lines, Todd" userId="afaf7c3a-e8aa-4568-882a-02ad8f9e19b0" providerId="ADAL" clId="{05274C7C-4EE9-430A-ACCA-FA919534294C}" dt="2023-09-29T16:53:13.778" v="1" actId="2696"/>
        <pc:sldMkLst>
          <pc:docMk/>
          <pc:sldMk cId="1258325008" sldId="1388"/>
        </pc:sldMkLst>
      </pc:sldChg>
      <pc:sldChg chg="add">
        <pc:chgData name="Lines, Todd" userId="afaf7c3a-e8aa-4568-882a-02ad8f9e19b0" providerId="ADAL" clId="{05274C7C-4EE9-430A-ACCA-FA919534294C}" dt="2023-09-29T16:53:18.825" v="2"/>
        <pc:sldMkLst>
          <pc:docMk/>
          <pc:sldMk cId="1665782509" sldId="1389"/>
        </pc:sldMkLst>
      </pc:sldChg>
      <pc:sldChg chg="add del">
        <pc:chgData name="Lines, Todd" userId="afaf7c3a-e8aa-4568-882a-02ad8f9e19b0" providerId="ADAL" clId="{05274C7C-4EE9-430A-ACCA-FA919534294C}" dt="2023-09-29T16:53:13.778" v="1" actId="2696"/>
        <pc:sldMkLst>
          <pc:docMk/>
          <pc:sldMk cId="2016482087" sldId="1389"/>
        </pc:sldMkLst>
      </pc:sldChg>
      <pc:sldChg chg="add del">
        <pc:chgData name="Lines, Todd" userId="afaf7c3a-e8aa-4568-882a-02ad8f9e19b0" providerId="ADAL" clId="{05274C7C-4EE9-430A-ACCA-FA919534294C}" dt="2023-09-29T16:54:03.191" v="3" actId="2696"/>
        <pc:sldMkLst>
          <pc:docMk/>
          <pc:sldMk cId="3218135962" sldId="1390"/>
        </pc:sldMkLst>
      </pc:sldChg>
      <pc:sldChg chg="add">
        <pc:chgData name="Lines, Todd" userId="afaf7c3a-e8aa-4568-882a-02ad8f9e19b0" providerId="ADAL" clId="{05274C7C-4EE9-430A-ACCA-FA919534294C}" dt="2023-09-29T16:54:10.247" v="4"/>
        <pc:sldMkLst>
          <pc:docMk/>
          <pc:sldMk cId="3746762084" sldId="1390"/>
        </pc:sldMkLst>
      </pc:sldChg>
      <pc:sldChg chg="add ord">
        <pc:chgData name="Lines, Todd" userId="afaf7c3a-e8aa-4568-882a-02ad8f9e19b0" providerId="ADAL" clId="{05274C7C-4EE9-430A-ACCA-FA919534294C}" dt="2023-09-29T16:55:50.447" v="10"/>
        <pc:sldMkLst>
          <pc:docMk/>
          <pc:sldMk cId="1920095206" sldId="143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C29D-4A4F-4C4D-B0A6-7AE47C38EA42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" y="2362200"/>
            <a:ext cx="871607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7315200" cy="367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33982"/>
            <a:ext cx="7086600" cy="309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349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123.13.3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Which of the following would likely be a coherent source?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Laser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Light bulb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Glow stick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Radio transmission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Black body emission </a:t>
            </a:r>
          </a:p>
        </p:txBody>
      </p:sp>
      <p:sp>
        <p:nvSpPr>
          <p:cNvPr id="188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35A56-0AA4-42D2-BB04-46A652FE9A8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223.13.4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 have a ray of light traveling from left to right across the room near the front. Can you see the ray?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 can see only part of the ray</a:t>
            </a:r>
          </a:p>
        </p:txBody>
      </p:sp>
      <p:sp>
        <p:nvSpPr>
          <p:cNvPr id="150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9958-A25F-4F9E-A550-B8857377330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321593" y="396478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843088" y="3279775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29162" y="3711576"/>
            <a:ext cx="180975" cy="5632450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1"/>
              <a:ext cx="180753" cy="5623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8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41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84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268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696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812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55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98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40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83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50026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69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512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754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97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240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83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726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968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211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454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97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940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182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25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668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11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53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396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39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882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25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67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10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53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096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39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729581" y="449183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527300" y="44942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04194" y="3547269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263900" y="44815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241550" y="3130550"/>
            <a:ext cx="219551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930775" y="4495800"/>
            <a:ext cx="217646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326607" y="3931443"/>
            <a:ext cx="2825750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V="1">
            <a:off x="2160588" y="3686175"/>
            <a:ext cx="1468437" cy="121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2478088" y="4094163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2825750" y="4516438"/>
            <a:ext cx="1468438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91150" y="3708400"/>
            <a:ext cx="1308100" cy="1084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29088" y="4240213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048250" y="4160838"/>
            <a:ext cx="1309688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76775" y="4627563"/>
            <a:ext cx="1308100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2" name="TextBox 89"/>
          <p:cNvSpPr txBox="1">
            <a:spLocks noChangeArrowheads="1"/>
          </p:cNvSpPr>
          <p:nvPr/>
        </p:nvSpPr>
        <p:spPr bwMode="auto">
          <a:xfrm>
            <a:off x="2184400" y="1319213"/>
            <a:ext cx="2727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Wave Crests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2789238" y="2535238"/>
            <a:ext cx="1266825" cy="250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8162" idx="2"/>
          </p:cNvCxnSpPr>
          <p:nvPr/>
        </p:nvCxnSpPr>
        <p:spPr>
          <a:xfrm rot="16200000" flipH="1">
            <a:off x="2751138" y="2824163"/>
            <a:ext cx="2001837" cy="4079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18162" idx="2"/>
          </p:cNvCxnSpPr>
          <p:nvPr/>
        </p:nvCxnSpPr>
        <p:spPr>
          <a:xfrm rot="16200000" flipH="1">
            <a:off x="3224213" y="2351088"/>
            <a:ext cx="2076450" cy="1428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6" name="TextBox 99"/>
          <p:cNvSpPr txBox="1">
            <a:spLocks noChangeArrowheads="1"/>
          </p:cNvSpPr>
          <p:nvPr/>
        </p:nvSpPr>
        <p:spPr bwMode="auto">
          <a:xfrm>
            <a:off x="5514975" y="1320800"/>
            <a:ext cx="1127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18166" idx="2"/>
          </p:cNvCxnSpPr>
          <p:nvPr/>
        </p:nvCxnSpPr>
        <p:spPr>
          <a:xfrm rot="16200000" flipH="1">
            <a:off x="5359400" y="2747963"/>
            <a:ext cx="2119313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18166" idx="2"/>
          </p:cNvCxnSpPr>
          <p:nvPr/>
        </p:nvCxnSpPr>
        <p:spPr>
          <a:xfrm rot="5400000">
            <a:off x="5194300" y="2679700"/>
            <a:ext cx="1535113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 specular reflector is ……..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rough surface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087437" y="3978276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493419" y="3725069"/>
            <a:ext cx="180975" cy="5634037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2" y="9759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2" y="11283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2" y="128074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2" y="143313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2" y="158551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2" y="173790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2" y="189028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2" y="204267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2" y="219505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2" y="234744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2" y="249982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2" y="265221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2" y="280459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2" y="295698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2" y="310936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2" y="326175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2" y="341413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2" y="356652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2" y="371890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2" y="387129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2" y="40236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2" y="41760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2" y="4328450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2" y="4480835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1" y="463480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1" y="478719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1" y="493957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1" y="509196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1" y="524434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1" y="539673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1" y="554911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1" y="570150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1" y="585388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1" y="600627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1" y="615865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1" y="631104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1" y="646342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494631" y="4506120"/>
            <a:ext cx="2193925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290762" y="4508501"/>
            <a:ext cx="2195513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570037" y="356076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028156" y="4495007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005807" y="31440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695825" y="4510088"/>
            <a:ext cx="2174875" cy="1660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092451" y="3944937"/>
            <a:ext cx="2824162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3894138" y="4254500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203" name="TextBox 99"/>
          <p:cNvSpPr txBox="1">
            <a:spLocks noChangeArrowheads="1"/>
          </p:cNvSpPr>
          <p:nvPr/>
        </p:nvSpPr>
        <p:spPr bwMode="auto">
          <a:xfrm>
            <a:off x="5278438" y="1335088"/>
            <a:ext cx="11287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20203" idx="2"/>
          </p:cNvCxnSpPr>
          <p:nvPr/>
        </p:nvCxnSpPr>
        <p:spPr>
          <a:xfrm rot="16200000" flipH="1">
            <a:off x="5124451" y="2762250"/>
            <a:ext cx="2119312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20203" idx="2"/>
          </p:cNvCxnSpPr>
          <p:nvPr/>
        </p:nvCxnSpPr>
        <p:spPr>
          <a:xfrm rot="5400000">
            <a:off x="4959351" y="2693987"/>
            <a:ext cx="1535112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223.13.5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laser beam is incident on a glass sheet. There is no apparent reflected ray. We might conclude that…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has a high index of refraction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surface is rough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has a low index of refraction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is opaque</a:t>
            </a:r>
          </a:p>
        </p:txBody>
      </p:sp>
      <p:sp>
        <p:nvSpPr>
          <p:cNvPr id="153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FC868-350C-4584-AECC-B890249EEA2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9"/>
          <p:cNvGrpSpPr>
            <a:grpSpLocks/>
          </p:cNvGrpSpPr>
          <p:nvPr/>
        </p:nvGrpSpPr>
        <p:grpSpPr bwMode="auto">
          <a:xfrm rot="1063169">
            <a:off x="2404125" y="5324393"/>
            <a:ext cx="5533086" cy="1090247"/>
            <a:chOff x="539762" y="0"/>
            <a:chExt cx="6524625" cy="1333500"/>
          </a:xfrm>
        </p:grpSpPr>
        <p:sp>
          <p:nvSpPr>
            <p:cNvPr id="74" name="Freeform 73"/>
            <p:cNvSpPr/>
            <p:nvPr/>
          </p:nvSpPr>
          <p:spPr>
            <a:xfrm>
              <a:off x="540443" y="-558"/>
              <a:ext cx="6523860" cy="1333948"/>
            </a:xfrm>
            <a:custGeom>
              <a:avLst/>
              <a:gdLst>
                <a:gd name="connsiteX0" fmla="*/ 0 w 6524625"/>
                <a:gd name="connsiteY0" fmla="*/ 857250 h 1333500"/>
                <a:gd name="connsiteX1" fmla="*/ 733425 w 6524625"/>
                <a:gd name="connsiteY1" fmla="*/ 247650 h 1333500"/>
                <a:gd name="connsiteX2" fmla="*/ 1495425 w 6524625"/>
                <a:gd name="connsiteY2" fmla="*/ 666750 h 1333500"/>
                <a:gd name="connsiteX3" fmla="*/ 2257425 w 6524625"/>
                <a:gd name="connsiteY3" fmla="*/ 104775 h 1333500"/>
                <a:gd name="connsiteX4" fmla="*/ 2628900 w 6524625"/>
                <a:gd name="connsiteY4" fmla="*/ 876300 h 1333500"/>
                <a:gd name="connsiteX5" fmla="*/ 3305175 w 6524625"/>
                <a:gd name="connsiteY5" fmla="*/ 1143000 h 1333500"/>
                <a:gd name="connsiteX6" fmla="*/ 3905250 w 6524625"/>
                <a:gd name="connsiteY6" fmla="*/ 514350 h 1333500"/>
                <a:gd name="connsiteX7" fmla="*/ 4676775 w 6524625"/>
                <a:gd name="connsiteY7" fmla="*/ 95250 h 1333500"/>
                <a:gd name="connsiteX8" fmla="*/ 5657850 w 6524625"/>
                <a:gd name="connsiteY8" fmla="*/ 228600 h 1333500"/>
                <a:gd name="connsiteX9" fmla="*/ 6496050 w 6524625"/>
                <a:gd name="connsiteY9" fmla="*/ 0 h 1333500"/>
                <a:gd name="connsiteX10" fmla="*/ 6524625 w 6524625"/>
                <a:gd name="connsiteY10" fmla="*/ 161925 h 1333500"/>
                <a:gd name="connsiteX11" fmla="*/ 5553075 w 6524625"/>
                <a:gd name="connsiteY11" fmla="*/ 390525 h 1333500"/>
                <a:gd name="connsiteX12" fmla="*/ 4686300 w 6524625"/>
                <a:gd name="connsiteY12" fmla="*/ 257175 h 1333500"/>
                <a:gd name="connsiteX13" fmla="*/ 3952875 w 6524625"/>
                <a:gd name="connsiteY13" fmla="*/ 714375 h 1333500"/>
                <a:gd name="connsiteX14" fmla="*/ 3352800 w 6524625"/>
                <a:gd name="connsiteY14" fmla="*/ 1333500 h 1333500"/>
                <a:gd name="connsiteX15" fmla="*/ 2486025 w 6524625"/>
                <a:gd name="connsiteY15" fmla="*/ 1000125 h 1333500"/>
                <a:gd name="connsiteX16" fmla="*/ 2171700 w 6524625"/>
                <a:gd name="connsiteY16" fmla="*/ 371475 h 1333500"/>
                <a:gd name="connsiteX17" fmla="*/ 1457325 w 6524625"/>
                <a:gd name="connsiteY17" fmla="*/ 876300 h 1333500"/>
                <a:gd name="connsiteX18" fmla="*/ 733425 w 6524625"/>
                <a:gd name="connsiteY18" fmla="*/ 447675 h 1333500"/>
                <a:gd name="connsiteX19" fmla="*/ 114300 w 6524625"/>
                <a:gd name="connsiteY19" fmla="*/ 1009650 h 1333500"/>
                <a:gd name="connsiteX20" fmla="*/ 0 w 6524625"/>
                <a:gd name="connsiteY20" fmla="*/ 85725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24625" h="1333500">
                  <a:moveTo>
                    <a:pt x="0" y="857250"/>
                  </a:moveTo>
                  <a:lnTo>
                    <a:pt x="733425" y="247650"/>
                  </a:lnTo>
                  <a:lnTo>
                    <a:pt x="1495425" y="666750"/>
                  </a:lnTo>
                  <a:lnTo>
                    <a:pt x="2257425" y="104775"/>
                  </a:lnTo>
                  <a:lnTo>
                    <a:pt x="2628900" y="876300"/>
                  </a:lnTo>
                  <a:lnTo>
                    <a:pt x="3305175" y="1143000"/>
                  </a:lnTo>
                  <a:lnTo>
                    <a:pt x="3905250" y="514350"/>
                  </a:lnTo>
                  <a:lnTo>
                    <a:pt x="4676775" y="95250"/>
                  </a:lnTo>
                  <a:lnTo>
                    <a:pt x="5657850" y="228600"/>
                  </a:lnTo>
                  <a:lnTo>
                    <a:pt x="6496050" y="0"/>
                  </a:lnTo>
                  <a:lnTo>
                    <a:pt x="6524625" y="161925"/>
                  </a:lnTo>
                  <a:lnTo>
                    <a:pt x="5553075" y="390525"/>
                  </a:lnTo>
                  <a:lnTo>
                    <a:pt x="4686300" y="257175"/>
                  </a:lnTo>
                  <a:lnTo>
                    <a:pt x="3952875" y="714375"/>
                  </a:lnTo>
                  <a:lnTo>
                    <a:pt x="3352800" y="1333500"/>
                  </a:lnTo>
                  <a:lnTo>
                    <a:pt x="2486025" y="1000125"/>
                  </a:lnTo>
                  <a:lnTo>
                    <a:pt x="2171700" y="371475"/>
                  </a:lnTo>
                  <a:lnTo>
                    <a:pt x="1457325" y="876300"/>
                  </a:lnTo>
                  <a:lnTo>
                    <a:pt x="733425" y="447675"/>
                  </a:lnTo>
                  <a:lnTo>
                    <a:pt x="114300" y="1009650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1104035" y="390765"/>
              <a:ext cx="124269" cy="992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1219971" y="296194"/>
              <a:ext cx="312614" cy="248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393564" y="370212"/>
              <a:ext cx="401931" cy="331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2056028" y="671447"/>
              <a:ext cx="108735" cy="86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V="1">
              <a:off x="2179900" y="563735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330147" y="459142"/>
              <a:ext cx="118443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V="1">
              <a:off x="2480780" y="35088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V="1">
              <a:off x="2562460" y="276999"/>
              <a:ext cx="128152" cy="104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2740349" y="155883"/>
              <a:ext cx="159219" cy="129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3220929" y="938322"/>
              <a:ext cx="244654" cy="194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382232" y="999085"/>
              <a:ext cx="242713" cy="189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3538160" y="1063415"/>
              <a:ext cx="221354" cy="17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4" idx="14"/>
            </p:cNvCxnSpPr>
            <p:nvPr/>
          </p:nvCxnSpPr>
          <p:spPr>
            <a:xfrm flipH="1" flipV="1">
              <a:off x="3696420" y="1086149"/>
              <a:ext cx="194686" cy="24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V="1">
              <a:off x="4006634" y="995471"/>
              <a:ext cx="122328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4148360" y="829009"/>
              <a:ext cx="133977" cy="110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V="1">
              <a:off x="4292728" y="679590"/>
              <a:ext cx="14368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4460325" y="51223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V="1">
              <a:off x="4613658" y="434086"/>
              <a:ext cx="141745" cy="112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4767403" y="355328"/>
              <a:ext cx="128152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V="1">
              <a:off x="4904175" y="265614"/>
              <a:ext cx="132036" cy="102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5064935" y="185397"/>
              <a:ext cx="120385" cy="95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181117" y="114810"/>
              <a:ext cx="192228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V="1">
              <a:off x="5374465" y="139636"/>
              <a:ext cx="170869" cy="140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5522293" y="163418"/>
              <a:ext cx="188344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5674357" y="170870"/>
              <a:ext cx="199994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5823522" y="214352"/>
              <a:ext cx="178636" cy="131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V="1">
              <a:off x="5963203" y="214560"/>
              <a:ext cx="184462" cy="14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V="1">
              <a:off x="6141519" y="240763"/>
              <a:ext cx="118444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V="1">
              <a:off x="6291980" y="204045"/>
              <a:ext cx="126211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445782" y="162110"/>
              <a:ext cx="120385" cy="99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6596042" y="117693"/>
              <a:ext cx="133978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979049" y="487372"/>
              <a:ext cx="13203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855276" y="612296"/>
              <a:ext cx="120385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6754065" y="83153"/>
              <a:ext cx="124269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6897513" y="43637"/>
              <a:ext cx="137861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V="1">
              <a:off x="3860270" y="1128656"/>
              <a:ext cx="122328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V="1">
              <a:off x="2764825" y="615921"/>
              <a:ext cx="506783" cy="400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2619667" y="255119"/>
              <a:ext cx="532025" cy="421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917996" y="859447"/>
              <a:ext cx="198053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V="1">
              <a:off x="1658627" y="505654"/>
              <a:ext cx="401931" cy="333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 flipV="1">
              <a:off x="726966" y="721153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616240" y="821039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 bwMode="auto">
          <a:xfrm rot="16200000" flipH="1">
            <a:off x="1907092" y="1219546"/>
            <a:ext cx="1793875" cy="14112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2199193" y="3870670"/>
            <a:ext cx="1504950" cy="119221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6200000" flipH="1">
            <a:off x="1960274" y="2715765"/>
            <a:ext cx="2744788" cy="223678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rot="16200000" flipH="1">
            <a:off x="1303049" y="1728339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2265074" y="2220466"/>
            <a:ext cx="4079875" cy="321627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 rot="5400000" flipH="1" flipV="1">
            <a:off x="5421023" y="4425503"/>
            <a:ext cx="1914525" cy="927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 flipV="1">
            <a:off x="3825297" y="2313695"/>
            <a:ext cx="3351358" cy="3055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16200000" flipV="1">
            <a:off x="2071399" y="2815778"/>
            <a:ext cx="3635375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 bwMode="auto">
          <a:xfrm rot="16200000" flipH="1">
            <a:off x="796637" y="2171252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3529013" y="5195440"/>
            <a:ext cx="307180" cy="1833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MW do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1437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46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35.3.6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I have a neat demo on the board where light goes from left to right. You can see the path the light takes. How can this be?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is a different color than the laser, so I can see it.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must follow the law of reflection, so it must be bouncing back along it’s original path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must be hitting dust in the air as it travels, so we see the scattered light from the dust.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is not a single ray, and part of the light beam it hits the board, sending rays to my eyes </a:t>
            </a:r>
          </a:p>
        </p:txBody>
      </p:sp>
      <p:sp>
        <p:nvSpPr>
          <p:cNvPr id="151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81AD2-4A78-4F09-9DFB-9A1A5C31FC8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476" t="12823" b="16953"/>
          <a:stretch>
            <a:fillRect/>
          </a:stretch>
        </p:blipFill>
        <p:spPr bwMode="auto">
          <a:xfrm>
            <a:off x="1981200" y="2362200"/>
            <a:ext cx="5149101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 diffuse reflector is ……..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rough surface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223.13.6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Are most natural surfaces diffuse or specular reflectors?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Diffuse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Specular</a:t>
            </a:r>
          </a:p>
        </p:txBody>
      </p:sp>
      <p:sp>
        <p:nvSpPr>
          <p:cNvPr id="154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6AD27-EB95-4EB1-A594-734B180A987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90281" y="2336007"/>
            <a:ext cx="180975" cy="5634038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3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7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1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51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790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28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67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05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44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49982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21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459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698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36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175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13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652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890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129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36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0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84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08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80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719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57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96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434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73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911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50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88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27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65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104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42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rot="16200000" flipH="1">
            <a:off x="2586832" y="31186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65312" y="2171701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90207" y="2866231"/>
            <a:ext cx="2482850" cy="18780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832894" y="3358356"/>
            <a:ext cx="3327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222" name="TextBox 62"/>
          <p:cNvSpPr txBox="1">
            <a:spLocks noChangeArrowheads="1"/>
          </p:cNvSpPr>
          <p:nvPr/>
        </p:nvSpPr>
        <p:spPr bwMode="auto">
          <a:xfrm>
            <a:off x="3883025" y="3432175"/>
            <a:ext cx="898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ym typeface="Symbol" pitchFamily="18" charset="2"/>
              </a:rPr>
              <a:t></a:t>
            </a:r>
            <a:r>
              <a:rPr lang="en-US" sz="4000" baseline="-25000" dirty="0" err="1">
                <a:sym typeface="Symbol" pitchFamily="18" charset="2"/>
              </a:rPr>
              <a:t>i</a:t>
            </a:r>
            <a:endParaRPr lang="en-US" sz="4000" baseline="-25000" dirty="0"/>
          </a:p>
        </p:txBody>
      </p:sp>
      <p:sp>
        <p:nvSpPr>
          <p:cNvPr id="521223" name="TextBox 65"/>
          <p:cNvSpPr txBox="1">
            <a:spLocks noChangeArrowheads="1"/>
          </p:cNvSpPr>
          <p:nvPr/>
        </p:nvSpPr>
        <p:spPr bwMode="auto">
          <a:xfrm>
            <a:off x="4668980" y="3449638"/>
            <a:ext cx="900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ym typeface="Symbol" pitchFamily="18" charset="2"/>
              </a:rPr>
              <a:t></a:t>
            </a:r>
            <a:r>
              <a:rPr lang="en-US" sz="4000" baseline="-25000" dirty="0">
                <a:sym typeface="Symbol" pitchFamily="18" charset="2"/>
              </a:rPr>
              <a:t>r</a:t>
            </a:r>
            <a:endParaRPr lang="en-US" sz="4000" baseline="-25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686800" y="2057400"/>
            <a:ext cx="76200" cy="3276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 flipH="1" flipV="1">
            <a:off x="5486400" y="5257800"/>
            <a:ext cx="32004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4191000"/>
            <a:ext cx="16002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858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72200" y="4191000"/>
            <a:ext cx="685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sym typeface="Symbol" pitchFamily="18" charset="2"/>
              </a:rPr>
              <a:t>40.0</a:t>
            </a:r>
            <a:r>
              <a:rPr lang="en-US" b="0" dirty="0">
                <a:sym typeface="Symbol"/>
              </a:rPr>
              <a:t></a:t>
            </a:r>
            <a:endParaRPr lang="en-US" b="0" baseline="-25000" dirty="0">
              <a:sym typeface="Symbol" pitchFamily="18" charset="2"/>
            </a:endParaRPr>
          </a:p>
        </p:txBody>
      </p:sp>
      <p:sp>
        <p:nvSpPr>
          <p:cNvPr id="25619" name="Arc 19"/>
          <p:cNvSpPr>
            <a:spLocks/>
          </p:cNvSpPr>
          <p:nvPr/>
        </p:nvSpPr>
        <p:spPr bwMode="auto">
          <a:xfrm>
            <a:off x="6288088" y="4648200"/>
            <a:ext cx="571500" cy="228600"/>
          </a:xfrm>
          <a:custGeom>
            <a:avLst/>
            <a:gdLst>
              <a:gd name="G0" fmla="+- 21351 0 0"/>
              <a:gd name="G1" fmla="+- 21600 0 0"/>
              <a:gd name="G2" fmla="+- 21600 0 0"/>
              <a:gd name="T0" fmla="*/ 0 w 25662"/>
              <a:gd name="T1" fmla="*/ 18328 h 21600"/>
              <a:gd name="T2" fmla="*/ 25662 w 25662"/>
              <a:gd name="T3" fmla="*/ 434 h 21600"/>
              <a:gd name="T4" fmla="*/ 21351 w 256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62" h="21600" fill="none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</a:path>
              <a:path w="25662" h="21600" stroke="0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  <a:lnTo>
                  <a:pt x="213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0" y="4557930"/>
            <a:ext cx="18272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40358" y="20690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2821" y="48440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595" y="3751636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Light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858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2581" y="4343400"/>
            <a:ext cx="777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1.25m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057400"/>
            <a:ext cx="3505200" cy="3276600"/>
            <a:chOff x="3312" y="1296"/>
            <a:chExt cx="2208" cy="2064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280" y="312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5472" y="1296"/>
              <a:ext cx="48" cy="20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 flipH="1" flipV="1">
              <a:off x="3456" y="3312"/>
              <a:ext cx="2016" cy="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3312" y="2640"/>
              <a:ext cx="100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320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V="1">
              <a:off x="4320" y="2496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89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 flipV="1">
              <a:off x="4320" y="1680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</a:t>
              </a:r>
              <a:r>
                <a:rPr lang="en-US" baseline="-25000" dirty="0">
                  <a:sym typeface="Symbol" pitchFamily="18" charset="2"/>
                </a:rPr>
                <a:t>1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ym typeface="Symbol" pitchFamily="18" charset="2"/>
                </a:rPr>
                <a:t></a:t>
              </a:r>
              <a:r>
                <a:rPr lang="en-US" b="0" baseline="-25000" dirty="0">
                  <a:sym typeface="Symbol" pitchFamily="18" charset="2"/>
                </a:rPr>
                <a:t>2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4896" y="249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3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4752" y="2160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4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752" y="3072"/>
              <a:ext cx="2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</a:t>
              </a:r>
            </a:p>
          </p:txBody>
        </p:sp>
        <p:sp>
          <p:nvSpPr>
            <p:cNvPr id="25618" name="Arc 18"/>
            <p:cNvSpPr>
              <a:spLocks/>
            </p:cNvSpPr>
            <p:nvPr/>
          </p:nvSpPr>
          <p:spPr bwMode="auto">
            <a:xfrm>
              <a:off x="4320" y="3024"/>
              <a:ext cx="240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28"/>
                <a:gd name="T1" fmla="*/ 0 h 21600"/>
                <a:gd name="T2" fmla="*/ 18628 w 18628"/>
                <a:gd name="T3" fmla="*/ 10666 h 21600"/>
                <a:gd name="T4" fmla="*/ 0 w 186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28" h="21600" fill="none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</a:path>
                <a:path w="18628" h="21600" stroke="0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Arc 19"/>
            <p:cNvSpPr>
              <a:spLocks/>
            </p:cNvSpPr>
            <p:nvPr/>
          </p:nvSpPr>
          <p:spPr bwMode="auto">
            <a:xfrm>
              <a:off x="3961" y="2928"/>
              <a:ext cx="360" cy="144"/>
            </a:xfrm>
            <a:custGeom>
              <a:avLst/>
              <a:gdLst>
                <a:gd name="G0" fmla="+- 21351 0 0"/>
                <a:gd name="G1" fmla="+- 21600 0 0"/>
                <a:gd name="G2" fmla="+- 21600 0 0"/>
                <a:gd name="T0" fmla="*/ 0 w 25662"/>
                <a:gd name="T1" fmla="*/ 18328 h 21600"/>
                <a:gd name="T2" fmla="*/ 25662 w 25662"/>
                <a:gd name="T3" fmla="*/ 434 h 21600"/>
                <a:gd name="T4" fmla="*/ 21351 w 256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62" h="21600" fill="none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</a:path>
                <a:path w="25662" h="21600" stroke="0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  <a:lnTo>
                    <a:pt x="213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Arc 20"/>
            <p:cNvSpPr>
              <a:spLocks/>
            </p:cNvSpPr>
            <p:nvPr/>
          </p:nvSpPr>
          <p:spPr bwMode="auto">
            <a:xfrm>
              <a:off x="5088" y="2505"/>
              <a:ext cx="279" cy="181"/>
            </a:xfrm>
            <a:custGeom>
              <a:avLst/>
              <a:gdLst>
                <a:gd name="G0" fmla="+- 21600 0 0"/>
                <a:gd name="G1" fmla="+- 2711 0 0"/>
                <a:gd name="G2" fmla="+- 21600 0 0"/>
                <a:gd name="T0" fmla="*/ 9177 w 21600"/>
                <a:gd name="T1" fmla="*/ 20381 h 20381"/>
                <a:gd name="T2" fmla="*/ 171 w 21600"/>
                <a:gd name="T3" fmla="*/ 0 h 20381"/>
                <a:gd name="T4" fmla="*/ 21600 w 21600"/>
                <a:gd name="T5" fmla="*/ 2711 h 20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81" fill="none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</a:path>
                <a:path w="21600" h="20381" stroke="0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  <a:lnTo>
                    <a:pt x="21600" y="27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Arc 21"/>
            <p:cNvSpPr>
              <a:spLocks/>
            </p:cNvSpPr>
            <p:nvPr/>
          </p:nvSpPr>
          <p:spPr bwMode="auto">
            <a:xfrm>
              <a:off x="5040" y="2292"/>
              <a:ext cx="279" cy="197"/>
            </a:xfrm>
            <a:custGeom>
              <a:avLst/>
              <a:gdLst>
                <a:gd name="G0" fmla="+- 21600 0 0"/>
                <a:gd name="G1" fmla="+- 17308 0 0"/>
                <a:gd name="G2" fmla="+- 21600 0 0"/>
                <a:gd name="T0" fmla="*/ 546 w 21600"/>
                <a:gd name="T1" fmla="*/ 22132 h 22132"/>
                <a:gd name="T2" fmla="*/ 8678 w 21600"/>
                <a:gd name="T3" fmla="*/ 0 h 22132"/>
                <a:gd name="T4" fmla="*/ 21600 w 21600"/>
                <a:gd name="T5" fmla="*/ 17308 h 2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32" fill="none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</a:path>
                <a:path w="21600" h="22132" stroke="0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  <a:lnTo>
                    <a:pt x="21600" y="1730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4464" y="3072"/>
              <a:ext cx="278" cy="212"/>
            </a:xfrm>
            <a:custGeom>
              <a:avLst/>
              <a:gdLst>
                <a:gd name="G0" fmla="+- 0 0 0"/>
                <a:gd name="G1" fmla="+- 12454 0 0"/>
                <a:gd name="G2" fmla="+- 21600 0 0"/>
                <a:gd name="T0" fmla="*/ 17648 w 21600"/>
                <a:gd name="T1" fmla="*/ 0 h 23846"/>
                <a:gd name="T2" fmla="*/ 18351 w 21600"/>
                <a:gd name="T3" fmla="*/ 23846 h 23846"/>
                <a:gd name="T4" fmla="*/ 0 w 21600"/>
                <a:gd name="T5" fmla="*/ 12454 h 23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46" fill="none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</a:path>
                <a:path w="21600" h="23846" stroke="0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  <a:lnTo>
                    <a:pt x="0" y="124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30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223.13.7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225425" y="1309688"/>
            <a:ext cx="4222750" cy="4525962"/>
          </a:xfrm>
        </p:spPr>
        <p:txBody>
          <a:bodyPr/>
          <a:lstStyle/>
          <a:p>
            <a:pPr eaLnBrk="1" hangingPunct="1">
              <a:lnSpc>
                <a:spcPct val="129000"/>
              </a:lnSpc>
              <a:buFontTx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 observer at point O is facing a mirror and observes a light source S.    Where does the observer perceive the mirror image of the source to be located?</a:t>
            </a:r>
            <a:endParaRPr lang="en-US" sz="2800" b="1"/>
          </a:p>
          <a:p>
            <a:pPr eaLnBrk="1" hangingPunct="1">
              <a:defRPr/>
            </a:pPr>
            <a:endParaRPr lang="en-US" sz="2800"/>
          </a:p>
        </p:txBody>
      </p:sp>
      <p:sp>
        <p:nvSpPr>
          <p:cNvPr id="155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BF4A1-AE21-4954-9C2A-785BBF0CAE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5653" name="Oval 6"/>
          <p:cNvSpPr>
            <a:spLocks noChangeArrowheads="1"/>
          </p:cNvSpPr>
          <p:nvPr/>
        </p:nvSpPr>
        <p:spPr bwMode="auto">
          <a:xfrm>
            <a:off x="7318375" y="5719763"/>
            <a:ext cx="258763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4" name="Rectangle 7"/>
          <p:cNvSpPr>
            <a:spLocks noChangeArrowheads="1"/>
          </p:cNvSpPr>
          <p:nvPr/>
        </p:nvSpPr>
        <p:spPr bwMode="auto">
          <a:xfrm>
            <a:off x="6753225" y="2039938"/>
            <a:ext cx="115888" cy="1577975"/>
          </a:xfrm>
          <a:prstGeom prst="rect">
            <a:avLst/>
          </a:prstGeom>
          <a:solidFill>
            <a:srgbClr val="C0C0C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655" name="Oval 8"/>
          <p:cNvSpPr>
            <a:spLocks noChangeArrowheads="1"/>
          </p:cNvSpPr>
          <p:nvPr/>
        </p:nvSpPr>
        <p:spPr bwMode="auto">
          <a:xfrm>
            <a:off x="4973638" y="2128838"/>
            <a:ext cx="258762" cy="2698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6" name="Oval 9"/>
          <p:cNvSpPr>
            <a:spLocks noChangeArrowheads="1"/>
          </p:cNvSpPr>
          <p:nvPr/>
        </p:nvSpPr>
        <p:spPr bwMode="auto">
          <a:xfrm>
            <a:off x="5976938" y="3711575"/>
            <a:ext cx="258762" cy="269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7" name="Oval 10"/>
          <p:cNvSpPr>
            <a:spLocks noChangeArrowheads="1"/>
          </p:cNvSpPr>
          <p:nvPr/>
        </p:nvSpPr>
        <p:spPr bwMode="auto">
          <a:xfrm>
            <a:off x="7315200" y="3705225"/>
            <a:ext cx="260350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8" name="Oval 11"/>
          <p:cNvSpPr>
            <a:spLocks noChangeArrowheads="1"/>
          </p:cNvSpPr>
          <p:nvPr/>
        </p:nvSpPr>
        <p:spPr bwMode="auto">
          <a:xfrm>
            <a:off x="6673850" y="3268663"/>
            <a:ext cx="258763" cy="26828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9" name="Oval 12"/>
          <p:cNvSpPr>
            <a:spLocks noChangeArrowheads="1"/>
          </p:cNvSpPr>
          <p:nvPr/>
        </p:nvSpPr>
        <p:spPr bwMode="auto">
          <a:xfrm>
            <a:off x="8485188" y="2114550"/>
            <a:ext cx="258762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60" name="Text Box 13"/>
          <p:cNvSpPr txBox="1">
            <a:spLocks noChangeArrowheads="1"/>
          </p:cNvSpPr>
          <p:nvPr/>
        </p:nvSpPr>
        <p:spPr bwMode="auto">
          <a:xfrm>
            <a:off x="5962650" y="3709988"/>
            <a:ext cx="3190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 dirty="0"/>
              <a:t>S</a:t>
            </a:r>
            <a:endParaRPr lang="en-US" sz="2000" dirty="0"/>
          </a:p>
        </p:txBody>
      </p:sp>
      <p:sp>
        <p:nvSpPr>
          <p:cNvPr id="155661" name="Text Box 14"/>
          <p:cNvSpPr txBox="1">
            <a:spLocks noChangeArrowheads="1"/>
          </p:cNvSpPr>
          <p:nvPr/>
        </p:nvSpPr>
        <p:spPr bwMode="auto">
          <a:xfrm>
            <a:off x="4948238" y="2111375"/>
            <a:ext cx="3429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 dirty="0"/>
              <a:t>O</a:t>
            </a:r>
            <a:endParaRPr lang="en-US" sz="2000" dirty="0"/>
          </a:p>
        </p:txBody>
      </p:sp>
      <p:sp>
        <p:nvSpPr>
          <p:cNvPr id="155662" name="Text Box 15"/>
          <p:cNvSpPr txBox="1">
            <a:spLocks noChangeArrowheads="1"/>
          </p:cNvSpPr>
          <p:nvPr/>
        </p:nvSpPr>
        <p:spPr bwMode="auto">
          <a:xfrm>
            <a:off x="6643688" y="3251200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1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3" name="Text Box 16"/>
          <p:cNvSpPr txBox="1">
            <a:spLocks noChangeArrowheads="1"/>
          </p:cNvSpPr>
          <p:nvPr/>
        </p:nvSpPr>
        <p:spPr bwMode="auto">
          <a:xfrm>
            <a:off x="7278688" y="368617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2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4" name="Text Box 17"/>
          <p:cNvSpPr txBox="1">
            <a:spLocks noChangeArrowheads="1"/>
          </p:cNvSpPr>
          <p:nvPr/>
        </p:nvSpPr>
        <p:spPr bwMode="auto">
          <a:xfrm>
            <a:off x="8453438" y="209867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3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5" name="Text Box 18"/>
          <p:cNvSpPr txBox="1">
            <a:spLocks noChangeArrowheads="1"/>
          </p:cNvSpPr>
          <p:nvPr/>
        </p:nvSpPr>
        <p:spPr bwMode="auto">
          <a:xfrm>
            <a:off x="7288213" y="569912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4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6" name="Text Box 19"/>
          <p:cNvSpPr txBox="1">
            <a:spLocks noChangeArrowheads="1"/>
          </p:cNvSpPr>
          <p:nvPr/>
        </p:nvSpPr>
        <p:spPr bwMode="auto">
          <a:xfrm>
            <a:off x="6397625" y="1738313"/>
            <a:ext cx="931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mirror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rn_c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0198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Retroreflectors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9" name="Picture 7" descr="refl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971800"/>
            <a:ext cx="3962400" cy="30622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476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Apollo Retro-reflectors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40" name="Picture 4" descr="moon_annot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5305425" cy="4962525"/>
          </a:xfrm>
          <a:prstGeom prst="rect">
            <a:avLst/>
          </a:prstGeom>
          <a:noFill/>
        </p:spPr>
      </p:pic>
      <p:pic>
        <p:nvPicPr>
          <p:cNvPr id="91141" name="Picture 5" descr="lunar_reflec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2673350" cy="2743200"/>
          </a:xfrm>
          <a:prstGeom prst="rect">
            <a:avLst/>
          </a:prstGeom>
          <a:noFill/>
        </p:spPr>
      </p:pic>
      <p:pic>
        <p:nvPicPr>
          <p:cNvPr id="91142" name="Picture 6" descr="A15_LRRRfu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429000"/>
            <a:ext cx="2747963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at Home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/>
              <a:t>Amateur Radio Moonbounce Communication</a:t>
            </a:r>
          </a:p>
        </p:txBody>
      </p:sp>
      <p:pic>
        <p:nvPicPr>
          <p:cNvPr id="174084" name="Picture 4" descr="W5UN-QS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71600"/>
            <a:ext cx="4800600" cy="3071813"/>
          </a:xfrm>
          <a:prstGeom prst="rect">
            <a:avLst/>
          </a:prstGeom>
          <a:noFill/>
        </p:spPr>
      </p:pic>
      <p:pic>
        <p:nvPicPr>
          <p:cNvPr id="174085" name="Picture 5" descr="SM2CEW-anten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267200"/>
            <a:ext cx="3124200" cy="2349500"/>
          </a:xfrm>
          <a:prstGeom prst="rect">
            <a:avLst/>
          </a:prstGeom>
          <a:noFill/>
        </p:spPr>
      </p:pic>
      <p:pic>
        <p:nvPicPr>
          <p:cNvPr id="174087" name="Picture 7" descr="SM2CEW-Shack-l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3657600" cy="2743200"/>
          </a:xfrm>
          <a:prstGeom prst="rect">
            <a:avLst/>
          </a:prstGeom>
          <a:noFill/>
        </p:spPr>
      </p:pic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228600" y="6172200"/>
            <a:ext cx="335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0"/>
              <a:t>http://www.arrl.org/news/features/2002/01/21/1/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 Mirror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2239963"/>
          </a:xfrm>
        </p:spPr>
        <p:txBody>
          <a:bodyPr/>
          <a:lstStyle/>
          <a:p>
            <a:r>
              <a:rPr lang="en-US"/>
              <a:t>A high-tech example is the new micro-mirror arrays</a:t>
            </a:r>
          </a:p>
          <a:p>
            <a:pPr lvl="1"/>
            <a:r>
              <a:rPr lang="en-US"/>
              <a:t>ITT version</a:t>
            </a:r>
          </a:p>
          <a:p>
            <a:pPr lvl="1"/>
            <a:endParaRPr 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343400"/>
            <a:ext cx="2219325" cy="100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4391025"/>
            <a:ext cx="2209800" cy="952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9094" name="Freeform 6"/>
          <p:cNvSpPr>
            <a:spLocks/>
          </p:cNvSpPr>
          <p:nvPr/>
        </p:nvSpPr>
        <p:spPr bwMode="auto">
          <a:xfrm>
            <a:off x="644525" y="4622800"/>
            <a:ext cx="268288" cy="555625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644525" y="5019675"/>
            <a:ext cx="1588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09600" y="5541963"/>
            <a:ext cx="71438" cy="15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630238" y="5607050"/>
            <a:ext cx="39687" cy="15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95775" y="3819525"/>
            <a:ext cx="1295400" cy="1079500"/>
            <a:chOff x="2880" y="2304"/>
            <a:chExt cx="816" cy="680"/>
          </a:xfrm>
        </p:grpSpPr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 flipH="1" flipV="1">
              <a:off x="3312" y="2304"/>
              <a:ext cx="0" cy="44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 flipH="1">
              <a:off x="3252" y="2318"/>
              <a:ext cx="0" cy="55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 flipV="1">
              <a:off x="3264" y="2366"/>
              <a:ext cx="240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 flipV="1">
              <a:off x="3072" y="2366"/>
              <a:ext cx="183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 flipH="1" flipV="1">
              <a:off x="2880" y="2366"/>
              <a:ext cx="360" cy="5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 flipV="1">
              <a:off x="3258" y="2366"/>
              <a:ext cx="438" cy="6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14600" y="3810000"/>
            <a:ext cx="381000" cy="1066800"/>
            <a:chOff x="1632" y="2448"/>
            <a:chExt cx="240" cy="672"/>
          </a:xfrm>
        </p:grpSpPr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1632" y="2466"/>
              <a:ext cx="96" cy="6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flipH="1">
              <a:off x="1776" y="2448"/>
              <a:ext cx="96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838200" y="532765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Off-State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09" name="AutoShape 21"/>
          <p:cNvSpPr>
            <a:spLocks/>
          </p:cNvSpPr>
          <p:nvPr/>
        </p:nvSpPr>
        <p:spPr bwMode="auto">
          <a:xfrm>
            <a:off x="533400" y="3962400"/>
            <a:ext cx="1143000" cy="304800"/>
          </a:xfrm>
          <a:prstGeom prst="borderCallout2">
            <a:avLst>
              <a:gd name="adj1" fmla="val 37500"/>
              <a:gd name="adj2" fmla="val 106667"/>
              <a:gd name="adj3" fmla="val 37500"/>
              <a:gd name="adj4" fmla="val 126389"/>
              <a:gd name="adj5" fmla="val 140625"/>
              <a:gd name="adj6" fmla="val 13611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/>
          <a:lstStyle/>
          <a:p>
            <a:r>
              <a:rPr lang="en-US" sz="1100" b="0">
                <a:latin typeface="Times New Roman" pitchFamily="18" charset="0"/>
              </a:rPr>
              <a:t>Metal “Mirror”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3473450" y="5326063"/>
            <a:ext cx="2165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On-State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>
            <a:off x="3362325" y="4648200"/>
            <a:ext cx="263525" cy="609600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12" name="Oval 24"/>
          <p:cNvSpPr>
            <a:spLocks noChangeArrowheads="1"/>
          </p:cNvSpPr>
          <p:nvPr/>
        </p:nvSpPr>
        <p:spPr bwMode="auto">
          <a:xfrm>
            <a:off x="3200400" y="4814888"/>
            <a:ext cx="342900" cy="2905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228975" y="4875213"/>
            <a:ext cx="304800" cy="28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0">
                <a:solidFill>
                  <a:schemeClr val="bg2"/>
                </a:solidFill>
                <a:latin typeface="Times New Roman" pitchFamily="18" charset="0"/>
              </a:rPr>
              <a:t>+-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867400" y="5272088"/>
            <a:ext cx="2590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6 channel GEMS Device</a:t>
            </a:r>
          </a:p>
          <a:p>
            <a:pPr eaLnBrk="0" hangingPunct="0"/>
            <a:r>
              <a:rPr lang="en-US" sz="1100" b="0">
                <a:solidFill>
                  <a:schemeClr val="bg2"/>
                </a:solidFill>
                <a:latin typeface="Times New Roman" pitchFamily="18" charset="0"/>
              </a:rPr>
              <a:t>(50 Channel Device is in Development)</a:t>
            </a:r>
          </a:p>
        </p:txBody>
      </p:sp>
      <p:pic>
        <p:nvPicPr>
          <p:cNvPr id="89115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914775"/>
            <a:ext cx="1676400" cy="1365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82494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425" y="1189038"/>
            <a:ext cx="5135563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308100"/>
            <a:ext cx="4305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AF202-8363-4A3F-874C-13259FD1A7E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movies, you sometimes see an actor looking in a mirror and you can see his face in the mirror. During the filming of this scene, what does the actor see in the mirror?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director’s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movie camera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impossible to determine</a:t>
            </a: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223.13.8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2087563"/>
          </a:xfrm>
        </p:spPr>
        <p:txBody>
          <a:bodyPr/>
          <a:lstStyle/>
          <a:p>
            <a:pPr eaLnBrk="1" hangingPunct="1">
              <a:lnSpc>
                <a:spcPct val="139000"/>
              </a:lnSpc>
              <a:buFontTx/>
              <a:buNone/>
              <a:defRPr/>
            </a:pPr>
            <a:r>
              <a:rPr lang="en-US" sz="2800" b="1" dirty="0"/>
              <a:t>When watching the Moon over the ocean, you often see a long streak of light on the surface of the water.  This occurs because: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157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8E07D-EBF8-4CC9-B550-C735294C19A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6483350" y="6146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1425" y="3263900"/>
            <a:ext cx="2254250" cy="2797175"/>
            <a:chOff x="3945" y="2038"/>
            <a:chExt cx="1420" cy="1762"/>
          </a:xfrm>
        </p:grpSpPr>
        <p:sp>
          <p:nvSpPr>
            <p:cNvPr id="157704" name="Rectangle 6"/>
            <p:cNvSpPr>
              <a:spLocks noChangeArrowheads="1"/>
            </p:cNvSpPr>
            <p:nvPr/>
          </p:nvSpPr>
          <p:spPr bwMode="auto">
            <a:xfrm>
              <a:off x="3952" y="2038"/>
              <a:ext cx="1396" cy="17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945" y="2049"/>
              <a:ext cx="1420" cy="1751"/>
              <a:chOff x="2360" y="627"/>
              <a:chExt cx="988" cy="1218"/>
            </a:xfrm>
          </p:grpSpPr>
          <p:sp>
            <p:nvSpPr>
              <p:cNvPr id="157706" name="Rectangle 8"/>
              <p:cNvSpPr>
                <a:spLocks noChangeArrowheads="1"/>
              </p:cNvSpPr>
              <p:nvPr/>
            </p:nvSpPr>
            <p:spPr bwMode="auto">
              <a:xfrm>
                <a:off x="2364" y="789"/>
                <a:ext cx="975" cy="1056"/>
              </a:xfrm>
              <a:prstGeom prst="rect">
                <a:avLst/>
              </a:prstGeom>
              <a:solidFill>
                <a:srgbClr val="99A3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7" name="Freeform 9"/>
              <p:cNvSpPr>
                <a:spLocks/>
              </p:cNvSpPr>
              <p:nvPr/>
            </p:nvSpPr>
            <p:spPr bwMode="auto">
              <a:xfrm>
                <a:off x="2789" y="691"/>
                <a:ext cx="219" cy="100"/>
              </a:xfrm>
              <a:custGeom>
                <a:avLst/>
                <a:gdLst>
                  <a:gd name="T0" fmla="*/ 0 w 219"/>
                  <a:gd name="T1" fmla="*/ 96 h 100"/>
                  <a:gd name="T2" fmla="*/ 2 w 219"/>
                  <a:gd name="T3" fmla="*/ 67 h 100"/>
                  <a:gd name="T4" fmla="*/ 24 w 219"/>
                  <a:gd name="T5" fmla="*/ 34 h 100"/>
                  <a:gd name="T6" fmla="*/ 62 w 219"/>
                  <a:gd name="T7" fmla="*/ 9 h 100"/>
                  <a:gd name="T8" fmla="*/ 128 w 219"/>
                  <a:gd name="T9" fmla="*/ 0 h 100"/>
                  <a:gd name="T10" fmla="*/ 177 w 219"/>
                  <a:gd name="T11" fmla="*/ 14 h 100"/>
                  <a:gd name="T12" fmla="*/ 208 w 219"/>
                  <a:gd name="T13" fmla="*/ 42 h 100"/>
                  <a:gd name="T14" fmla="*/ 219 w 219"/>
                  <a:gd name="T15" fmla="*/ 89 h 100"/>
                  <a:gd name="T16" fmla="*/ 153 w 219"/>
                  <a:gd name="T17" fmla="*/ 96 h 100"/>
                  <a:gd name="T18" fmla="*/ 29 w 219"/>
                  <a:gd name="T19" fmla="*/ 100 h 100"/>
                  <a:gd name="T20" fmla="*/ 0 w 219"/>
                  <a:gd name="T21" fmla="*/ 96 h 100"/>
                  <a:gd name="T22" fmla="*/ 0 w 219"/>
                  <a:gd name="T23" fmla="*/ 96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9"/>
                  <a:gd name="T37" fmla="*/ 0 h 100"/>
                  <a:gd name="T38" fmla="*/ 219 w 219"/>
                  <a:gd name="T39" fmla="*/ 100 h 1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9" h="100">
                    <a:moveTo>
                      <a:pt x="0" y="96"/>
                    </a:moveTo>
                    <a:lnTo>
                      <a:pt x="2" y="67"/>
                    </a:lnTo>
                    <a:lnTo>
                      <a:pt x="24" y="34"/>
                    </a:lnTo>
                    <a:lnTo>
                      <a:pt x="62" y="9"/>
                    </a:lnTo>
                    <a:lnTo>
                      <a:pt x="128" y="0"/>
                    </a:lnTo>
                    <a:lnTo>
                      <a:pt x="177" y="14"/>
                    </a:lnTo>
                    <a:lnTo>
                      <a:pt x="208" y="42"/>
                    </a:lnTo>
                    <a:lnTo>
                      <a:pt x="219" y="89"/>
                    </a:lnTo>
                    <a:lnTo>
                      <a:pt x="153" y="96"/>
                    </a:lnTo>
                    <a:lnTo>
                      <a:pt x="29" y="10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8" name="Freeform 10"/>
              <p:cNvSpPr>
                <a:spLocks/>
              </p:cNvSpPr>
              <p:nvPr/>
            </p:nvSpPr>
            <p:spPr bwMode="auto">
              <a:xfrm>
                <a:off x="2360" y="779"/>
                <a:ext cx="988" cy="25"/>
              </a:xfrm>
              <a:custGeom>
                <a:avLst/>
                <a:gdLst>
                  <a:gd name="T0" fmla="*/ 560 w 988"/>
                  <a:gd name="T1" fmla="*/ 7 h 25"/>
                  <a:gd name="T2" fmla="*/ 636 w 988"/>
                  <a:gd name="T3" fmla="*/ 5 h 25"/>
                  <a:gd name="T4" fmla="*/ 709 w 988"/>
                  <a:gd name="T5" fmla="*/ 5 h 25"/>
                  <a:gd name="T6" fmla="*/ 784 w 988"/>
                  <a:gd name="T7" fmla="*/ 5 h 25"/>
                  <a:gd name="T8" fmla="*/ 844 w 988"/>
                  <a:gd name="T9" fmla="*/ 5 h 25"/>
                  <a:gd name="T10" fmla="*/ 882 w 988"/>
                  <a:gd name="T11" fmla="*/ 5 h 25"/>
                  <a:gd name="T12" fmla="*/ 919 w 988"/>
                  <a:gd name="T13" fmla="*/ 5 h 25"/>
                  <a:gd name="T14" fmla="*/ 955 w 988"/>
                  <a:gd name="T15" fmla="*/ 5 h 25"/>
                  <a:gd name="T16" fmla="*/ 977 w 988"/>
                  <a:gd name="T17" fmla="*/ 5 h 25"/>
                  <a:gd name="T18" fmla="*/ 988 w 988"/>
                  <a:gd name="T19" fmla="*/ 7 h 25"/>
                  <a:gd name="T20" fmla="*/ 984 w 988"/>
                  <a:gd name="T21" fmla="*/ 14 h 25"/>
                  <a:gd name="T22" fmla="*/ 959 w 988"/>
                  <a:gd name="T23" fmla="*/ 18 h 25"/>
                  <a:gd name="T24" fmla="*/ 924 w 988"/>
                  <a:gd name="T25" fmla="*/ 18 h 25"/>
                  <a:gd name="T26" fmla="*/ 884 w 988"/>
                  <a:gd name="T27" fmla="*/ 18 h 25"/>
                  <a:gd name="T28" fmla="*/ 857 w 988"/>
                  <a:gd name="T29" fmla="*/ 18 h 25"/>
                  <a:gd name="T30" fmla="*/ 844 w 988"/>
                  <a:gd name="T31" fmla="*/ 18 h 25"/>
                  <a:gd name="T32" fmla="*/ 829 w 988"/>
                  <a:gd name="T33" fmla="*/ 18 h 25"/>
                  <a:gd name="T34" fmla="*/ 815 w 988"/>
                  <a:gd name="T35" fmla="*/ 18 h 25"/>
                  <a:gd name="T36" fmla="*/ 789 w 988"/>
                  <a:gd name="T37" fmla="*/ 18 h 25"/>
                  <a:gd name="T38" fmla="*/ 749 w 988"/>
                  <a:gd name="T39" fmla="*/ 18 h 25"/>
                  <a:gd name="T40" fmla="*/ 711 w 988"/>
                  <a:gd name="T41" fmla="*/ 18 h 25"/>
                  <a:gd name="T42" fmla="*/ 673 w 988"/>
                  <a:gd name="T43" fmla="*/ 18 h 25"/>
                  <a:gd name="T44" fmla="*/ 622 w 988"/>
                  <a:gd name="T45" fmla="*/ 18 h 25"/>
                  <a:gd name="T46" fmla="*/ 556 w 988"/>
                  <a:gd name="T47" fmla="*/ 18 h 25"/>
                  <a:gd name="T48" fmla="*/ 492 w 988"/>
                  <a:gd name="T49" fmla="*/ 20 h 25"/>
                  <a:gd name="T50" fmla="*/ 427 w 988"/>
                  <a:gd name="T51" fmla="*/ 22 h 25"/>
                  <a:gd name="T52" fmla="*/ 387 w 988"/>
                  <a:gd name="T53" fmla="*/ 25 h 25"/>
                  <a:gd name="T54" fmla="*/ 379 w 988"/>
                  <a:gd name="T55" fmla="*/ 25 h 25"/>
                  <a:gd name="T56" fmla="*/ 354 w 988"/>
                  <a:gd name="T57" fmla="*/ 22 h 25"/>
                  <a:gd name="T58" fmla="*/ 319 w 988"/>
                  <a:gd name="T59" fmla="*/ 22 h 25"/>
                  <a:gd name="T60" fmla="*/ 283 w 988"/>
                  <a:gd name="T61" fmla="*/ 25 h 25"/>
                  <a:gd name="T62" fmla="*/ 248 w 988"/>
                  <a:gd name="T63" fmla="*/ 25 h 25"/>
                  <a:gd name="T64" fmla="*/ 215 w 988"/>
                  <a:gd name="T65" fmla="*/ 22 h 25"/>
                  <a:gd name="T66" fmla="*/ 184 w 988"/>
                  <a:gd name="T67" fmla="*/ 25 h 25"/>
                  <a:gd name="T68" fmla="*/ 155 w 988"/>
                  <a:gd name="T69" fmla="*/ 25 h 25"/>
                  <a:gd name="T70" fmla="*/ 121 w 988"/>
                  <a:gd name="T71" fmla="*/ 25 h 25"/>
                  <a:gd name="T72" fmla="*/ 90 w 988"/>
                  <a:gd name="T73" fmla="*/ 22 h 25"/>
                  <a:gd name="T74" fmla="*/ 62 w 988"/>
                  <a:gd name="T75" fmla="*/ 22 h 25"/>
                  <a:gd name="T76" fmla="*/ 37 w 988"/>
                  <a:gd name="T77" fmla="*/ 20 h 25"/>
                  <a:gd name="T78" fmla="*/ 11 w 988"/>
                  <a:gd name="T79" fmla="*/ 18 h 25"/>
                  <a:gd name="T80" fmla="*/ 2 w 988"/>
                  <a:gd name="T81" fmla="*/ 9 h 25"/>
                  <a:gd name="T82" fmla="*/ 0 w 988"/>
                  <a:gd name="T83" fmla="*/ 2 h 25"/>
                  <a:gd name="T84" fmla="*/ 2 w 988"/>
                  <a:gd name="T85" fmla="*/ 0 h 25"/>
                  <a:gd name="T86" fmla="*/ 31 w 988"/>
                  <a:gd name="T87" fmla="*/ 2 h 25"/>
                  <a:gd name="T88" fmla="*/ 82 w 988"/>
                  <a:gd name="T89" fmla="*/ 5 h 25"/>
                  <a:gd name="T90" fmla="*/ 130 w 988"/>
                  <a:gd name="T91" fmla="*/ 7 h 25"/>
                  <a:gd name="T92" fmla="*/ 172 w 988"/>
                  <a:gd name="T93" fmla="*/ 9 h 25"/>
                  <a:gd name="T94" fmla="*/ 217 w 988"/>
                  <a:gd name="T95" fmla="*/ 9 h 25"/>
                  <a:gd name="T96" fmla="*/ 270 w 988"/>
                  <a:gd name="T97" fmla="*/ 9 h 25"/>
                  <a:gd name="T98" fmla="*/ 321 w 988"/>
                  <a:gd name="T99" fmla="*/ 9 h 25"/>
                  <a:gd name="T100" fmla="*/ 376 w 988"/>
                  <a:gd name="T101" fmla="*/ 11 h 25"/>
                  <a:gd name="T102" fmla="*/ 418 w 988"/>
                  <a:gd name="T103" fmla="*/ 11 h 25"/>
                  <a:gd name="T104" fmla="*/ 447 w 988"/>
                  <a:gd name="T105" fmla="*/ 9 h 25"/>
                  <a:gd name="T106" fmla="*/ 478 w 988"/>
                  <a:gd name="T107" fmla="*/ 9 h 25"/>
                  <a:gd name="T108" fmla="*/ 507 w 988"/>
                  <a:gd name="T109" fmla="*/ 9 h 25"/>
                  <a:gd name="T110" fmla="*/ 520 w 988"/>
                  <a:gd name="T111" fmla="*/ 9 h 2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88"/>
                  <a:gd name="T169" fmla="*/ 0 h 25"/>
                  <a:gd name="T170" fmla="*/ 988 w 988"/>
                  <a:gd name="T171" fmla="*/ 25 h 2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88" h="25">
                    <a:moveTo>
                      <a:pt x="520" y="9"/>
                    </a:moveTo>
                    <a:lnTo>
                      <a:pt x="560" y="7"/>
                    </a:lnTo>
                    <a:lnTo>
                      <a:pt x="598" y="7"/>
                    </a:lnTo>
                    <a:lnTo>
                      <a:pt x="636" y="5"/>
                    </a:lnTo>
                    <a:lnTo>
                      <a:pt x="673" y="5"/>
                    </a:lnTo>
                    <a:lnTo>
                      <a:pt x="709" y="5"/>
                    </a:lnTo>
                    <a:lnTo>
                      <a:pt x="747" y="5"/>
                    </a:lnTo>
                    <a:lnTo>
                      <a:pt x="784" y="5"/>
                    </a:lnTo>
                    <a:lnTo>
                      <a:pt x="826" y="7"/>
                    </a:lnTo>
                    <a:lnTo>
                      <a:pt x="844" y="5"/>
                    </a:lnTo>
                    <a:lnTo>
                      <a:pt x="862" y="5"/>
                    </a:lnTo>
                    <a:lnTo>
                      <a:pt x="882" y="5"/>
                    </a:lnTo>
                    <a:lnTo>
                      <a:pt x="899" y="5"/>
                    </a:lnTo>
                    <a:lnTo>
                      <a:pt x="919" y="5"/>
                    </a:lnTo>
                    <a:lnTo>
                      <a:pt x="937" y="5"/>
                    </a:lnTo>
                    <a:lnTo>
                      <a:pt x="955" y="5"/>
                    </a:lnTo>
                    <a:lnTo>
                      <a:pt x="975" y="5"/>
                    </a:lnTo>
                    <a:lnTo>
                      <a:pt x="977" y="5"/>
                    </a:lnTo>
                    <a:lnTo>
                      <a:pt x="986" y="5"/>
                    </a:lnTo>
                    <a:lnTo>
                      <a:pt x="988" y="7"/>
                    </a:lnTo>
                    <a:lnTo>
                      <a:pt x="988" y="11"/>
                    </a:lnTo>
                    <a:lnTo>
                      <a:pt x="984" y="14"/>
                    </a:lnTo>
                    <a:lnTo>
                      <a:pt x="975" y="18"/>
                    </a:lnTo>
                    <a:lnTo>
                      <a:pt x="959" y="18"/>
                    </a:lnTo>
                    <a:lnTo>
                      <a:pt x="944" y="18"/>
                    </a:lnTo>
                    <a:lnTo>
                      <a:pt x="924" y="18"/>
                    </a:lnTo>
                    <a:lnTo>
                      <a:pt x="904" y="18"/>
                    </a:lnTo>
                    <a:lnTo>
                      <a:pt x="884" y="18"/>
                    </a:lnTo>
                    <a:lnTo>
                      <a:pt x="866" y="18"/>
                    </a:lnTo>
                    <a:lnTo>
                      <a:pt x="857" y="18"/>
                    </a:lnTo>
                    <a:lnTo>
                      <a:pt x="851" y="18"/>
                    </a:lnTo>
                    <a:lnTo>
                      <a:pt x="844" y="18"/>
                    </a:lnTo>
                    <a:lnTo>
                      <a:pt x="837" y="18"/>
                    </a:lnTo>
                    <a:lnTo>
                      <a:pt x="829" y="18"/>
                    </a:lnTo>
                    <a:lnTo>
                      <a:pt x="822" y="18"/>
                    </a:lnTo>
                    <a:lnTo>
                      <a:pt x="815" y="18"/>
                    </a:lnTo>
                    <a:lnTo>
                      <a:pt x="809" y="20"/>
                    </a:lnTo>
                    <a:lnTo>
                      <a:pt x="789" y="18"/>
                    </a:lnTo>
                    <a:lnTo>
                      <a:pt x="769" y="18"/>
                    </a:lnTo>
                    <a:lnTo>
                      <a:pt x="749" y="18"/>
                    </a:lnTo>
                    <a:lnTo>
                      <a:pt x="731" y="18"/>
                    </a:lnTo>
                    <a:lnTo>
                      <a:pt x="711" y="18"/>
                    </a:lnTo>
                    <a:lnTo>
                      <a:pt x="693" y="18"/>
                    </a:lnTo>
                    <a:lnTo>
                      <a:pt x="673" y="18"/>
                    </a:lnTo>
                    <a:lnTo>
                      <a:pt x="656" y="18"/>
                    </a:lnTo>
                    <a:lnTo>
                      <a:pt x="622" y="18"/>
                    </a:lnTo>
                    <a:lnTo>
                      <a:pt x="589" y="18"/>
                    </a:lnTo>
                    <a:lnTo>
                      <a:pt x="556" y="18"/>
                    </a:lnTo>
                    <a:lnTo>
                      <a:pt x="523" y="20"/>
                    </a:lnTo>
                    <a:lnTo>
                      <a:pt x="492" y="20"/>
                    </a:lnTo>
                    <a:lnTo>
                      <a:pt x="458" y="22"/>
                    </a:lnTo>
                    <a:lnTo>
                      <a:pt x="427" y="22"/>
                    </a:lnTo>
                    <a:lnTo>
                      <a:pt x="394" y="25"/>
                    </a:lnTo>
                    <a:lnTo>
                      <a:pt x="387" y="25"/>
                    </a:lnTo>
                    <a:lnTo>
                      <a:pt x="383" y="25"/>
                    </a:lnTo>
                    <a:lnTo>
                      <a:pt x="379" y="25"/>
                    </a:lnTo>
                    <a:lnTo>
                      <a:pt x="372" y="25"/>
                    </a:lnTo>
                    <a:lnTo>
                      <a:pt x="354" y="22"/>
                    </a:lnTo>
                    <a:lnTo>
                      <a:pt x="336" y="22"/>
                    </a:lnTo>
                    <a:lnTo>
                      <a:pt x="319" y="22"/>
                    </a:lnTo>
                    <a:lnTo>
                      <a:pt x="301" y="25"/>
                    </a:lnTo>
                    <a:lnTo>
                      <a:pt x="283" y="25"/>
                    </a:lnTo>
                    <a:lnTo>
                      <a:pt x="266" y="25"/>
                    </a:lnTo>
                    <a:lnTo>
                      <a:pt x="248" y="25"/>
                    </a:lnTo>
                    <a:lnTo>
                      <a:pt x="230" y="25"/>
                    </a:lnTo>
                    <a:lnTo>
                      <a:pt x="215" y="22"/>
                    </a:lnTo>
                    <a:lnTo>
                      <a:pt x="199" y="22"/>
                    </a:lnTo>
                    <a:lnTo>
                      <a:pt x="184" y="25"/>
                    </a:lnTo>
                    <a:lnTo>
                      <a:pt x="170" y="25"/>
                    </a:lnTo>
                    <a:lnTo>
                      <a:pt x="155" y="25"/>
                    </a:lnTo>
                    <a:lnTo>
                      <a:pt x="139" y="25"/>
                    </a:lnTo>
                    <a:lnTo>
                      <a:pt x="121" y="25"/>
                    </a:lnTo>
                    <a:lnTo>
                      <a:pt x="104" y="25"/>
                    </a:lnTo>
                    <a:lnTo>
                      <a:pt x="90" y="22"/>
                    </a:lnTo>
                    <a:lnTo>
                      <a:pt x="77" y="22"/>
                    </a:lnTo>
                    <a:lnTo>
                      <a:pt x="62" y="22"/>
                    </a:lnTo>
                    <a:lnTo>
                      <a:pt x="51" y="22"/>
                    </a:lnTo>
                    <a:lnTo>
                      <a:pt x="37" y="20"/>
                    </a:lnTo>
                    <a:lnTo>
                      <a:pt x="24" y="20"/>
                    </a:lnTo>
                    <a:lnTo>
                      <a:pt x="11" y="18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31" y="2"/>
                    </a:lnTo>
                    <a:lnTo>
                      <a:pt x="57" y="5"/>
                    </a:lnTo>
                    <a:lnTo>
                      <a:pt x="82" y="5"/>
                    </a:lnTo>
                    <a:lnTo>
                      <a:pt x="106" y="7"/>
                    </a:lnTo>
                    <a:lnTo>
                      <a:pt x="130" y="7"/>
                    </a:lnTo>
                    <a:lnTo>
                      <a:pt x="152" y="9"/>
                    </a:lnTo>
                    <a:lnTo>
                      <a:pt x="172" y="9"/>
                    </a:lnTo>
                    <a:lnTo>
                      <a:pt x="192" y="9"/>
                    </a:lnTo>
                    <a:lnTo>
                      <a:pt x="217" y="9"/>
                    </a:lnTo>
                    <a:lnTo>
                      <a:pt x="246" y="9"/>
                    </a:lnTo>
                    <a:lnTo>
                      <a:pt x="270" y="9"/>
                    </a:lnTo>
                    <a:lnTo>
                      <a:pt x="297" y="9"/>
                    </a:lnTo>
                    <a:lnTo>
                      <a:pt x="321" y="9"/>
                    </a:lnTo>
                    <a:lnTo>
                      <a:pt x="348" y="9"/>
                    </a:lnTo>
                    <a:lnTo>
                      <a:pt x="376" y="11"/>
                    </a:lnTo>
                    <a:lnTo>
                      <a:pt x="405" y="11"/>
                    </a:lnTo>
                    <a:lnTo>
                      <a:pt x="418" y="11"/>
                    </a:lnTo>
                    <a:lnTo>
                      <a:pt x="432" y="11"/>
                    </a:lnTo>
                    <a:lnTo>
                      <a:pt x="447" y="9"/>
                    </a:lnTo>
                    <a:lnTo>
                      <a:pt x="463" y="9"/>
                    </a:lnTo>
                    <a:lnTo>
                      <a:pt x="478" y="9"/>
                    </a:lnTo>
                    <a:lnTo>
                      <a:pt x="494" y="9"/>
                    </a:lnTo>
                    <a:lnTo>
                      <a:pt x="507" y="9"/>
                    </a:lnTo>
                    <a:lnTo>
                      <a:pt x="5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9" name="Freeform 11"/>
              <p:cNvSpPr>
                <a:spLocks/>
              </p:cNvSpPr>
              <p:nvPr/>
            </p:nvSpPr>
            <p:spPr bwMode="auto">
              <a:xfrm>
                <a:off x="2784" y="685"/>
                <a:ext cx="231" cy="106"/>
              </a:xfrm>
              <a:custGeom>
                <a:avLst/>
                <a:gdLst>
                  <a:gd name="T0" fmla="*/ 105 w 231"/>
                  <a:gd name="T1" fmla="*/ 2 h 106"/>
                  <a:gd name="T2" fmla="*/ 127 w 231"/>
                  <a:gd name="T3" fmla="*/ 0 h 106"/>
                  <a:gd name="T4" fmla="*/ 151 w 231"/>
                  <a:gd name="T5" fmla="*/ 4 h 106"/>
                  <a:gd name="T6" fmla="*/ 173 w 231"/>
                  <a:gd name="T7" fmla="*/ 11 h 106"/>
                  <a:gd name="T8" fmla="*/ 193 w 231"/>
                  <a:gd name="T9" fmla="*/ 22 h 106"/>
                  <a:gd name="T10" fmla="*/ 211 w 231"/>
                  <a:gd name="T11" fmla="*/ 37 h 106"/>
                  <a:gd name="T12" fmla="*/ 224 w 231"/>
                  <a:gd name="T13" fmla="*/ 57 h 106"/>
                  <a:gd name="T14" fmla="*/ 229 w 231"/>
                  <a:gd name="T15" fmla="*/ 79 h 106"/>
                  <a:gd name="T16" fmla="*/ 231 w 231"/>
                  <a:gd name="T17" fmla="*/ 104 h 106"/>
                  <a:gd name="T18" fmla="*/ 226 w 231"/>
                  <a:gd name="T19" fmla="*/ 104 h 106"/>
                  <a:gd name="T20" fmla="*/ 222 w 231"/>
                  <a:gd name="T21" fmla="*/ 104 h 106"/>
                  <a:gd name="T22" fmla="*/ 218 w 231"/>
                  <a:gd name="T23" fmla="*/ 104 h 106"/>
                  <a:gd name="T24" fmla="*/ 215 w 231"/>
                  <a:gd name="T25" fmla="*/ 104 h 106"/>
                  <a:gd name="T26" fmla="*/ 213 w 231"/>
                  <a:gd name="T27" fmla="*/ 82 h 106"/>
                  <a:gd name="T28" fmla="*/ 206 w 231"/>
                  <a:gd name="T29" fmla="*/ 59 h 106"/>
                  <a:gd name="T30" fmla="*/ 195 w 231"/>
                  <a:gd name="T31" fmla="*/ 44 h 106"/>
                  <a:gd name="T32" fmla="*/ 180 w 231"/>
                  <a:gd name="T33" fmla="*/ 31 h 106"/>
                  <a:gd name="T34" fmla="*/ 162 w 231"/>
                  <a:gd name="T35" fmla="*/ 20 h 106"/>
                  <a:gd name="T36" fmla="*/ 142 w 231"/>
                  <a:gd name="T37" fmla="*/ 15 h 106"/>
                  <a:gd name="T38" fmla="*/ 122 w 231"/>
                  <a:gd name="T39" fmla="*/ 15 h 106"/>
                  <a:gd name="T40" fmla="*/ 102 w 231"/>
                  <a:gd name="T41" fmla="*/ 20 h 106"/>
                  <a:gd name="T42" fmla="*/ 82 w 231"/>
                  <a:gd name="T43" fmla="*/ 20 h 106"/>
                  <a:gd name="T44" fmla="*/ 65 w 231"/>
                  <a:gd name="T45" fmla="*/ 26 h 106"/>
                  <a:gd name="T46" fmla="*/ 49 w 231"/>
                  <a:gd name="T47" fmla="*/ 33 h 106"/>
                  <a:gd name="T48" fmla="*/ 36 w 231"/>
                  <a:gd name="T49" fmla="*/ 44 h 106"/>
                  <a:gd name="T50" fmla="*/ 25 w 231"/>
                  <a:gd name="T51" fmla="*/ 55 h 106"/>
                  <a:gd name="T52" fmla="*/ 16 w 231"/>
                  <a:gd name="T53" fmla="*/ 71 h 106"/>
                  <a:gd name="T54" fmla="*/ 11 w 231"/>
                  <a:gd name="T55" fmla="*/ 86 h 106"/>
                  <a:gd name="T56" fmla="*/ 11 w 231"/>
                  <a:gd name="T57" fmla="*/ 106 h 106"/>
                  <a:gd name="T58" fmla="*/ 5 w 231"/>
                  <a:gd name="T59" fmla="*/ 104 h 106"/>
                  <a:gd name="T60" fmla="*/ 0 w 231"/>
                  <a:gd name="T61" fmla="*/ 104 h 106"/>
                  <a:gd name="T62" fmla="*/ 0 w 231"/>
                  <a:gd name="T63" fmla="*/ 82 h 106"/>
                  <a:gd name="T64" fmla="*/ 7 w 231"/>
                  <a:gd name="T65" fmla="*/ 62 h 106"/>
                  <a:gd name="T66" fmla="*/ 16 w 231"/>
                  <a:gd name="T67" fmla="*/ 46 h 106"/>
                  <a:gd name="T68" fmla="*/ 31 w 231"/>
                  <a:gd name="T69" fmla="*/ 31 h 106"/>
                  <a:gd name="T70" fmla="*/ 47 w 231"/>
                  <a:gd name="T71" fmla="*/ 20 h 106"/>
                  <a:gd name="T72" fmla="*/ 65 w 231"/>
                  <a:gd name="T73" fmla="*/ 11 h 106"/>
                  <a:gd name="T74" fmla="*/ 85 w 231"/>
                  <a:gd name="T75" fmla="*/ 6 h 106"/>
                  <a:gd name="T76" fmla="*/ 105 w 231"/>
                  <a:gd name="T77" fmla="*/ 2 h 106"/>
                  <a:gd name="T78" fmla="*/ 105 w 231"/>
                  <a:gd name="T79" fmla="*/ 2 h 10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31"/>
                  <a:gd name="T121" fmla="*/ 0 h 106"/>
                  <a:gd name="T122" fmla="*/ 231 w 231"/>
                  <a:gd name="T123" fmla="*/ 106 h 10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31" h="106">
                    <a:moveTo>
                      <a:pt x="105" y="2"/>
                    </a:moveTo>
                    <a:lnTo>
                      <a:pt x="127" y="0"/>
                    </a:lnTo>
                    <a:lnTo>
                      <a:pt x="151" y="4"/>
                    </a:lnTo>
                    <a:lnTo>
                      <a:pt x="173" y="11"/>
                    </a:lnTo>
                    <a:lnTo>
                      <a:pt x="193" y="22"/>
                    </a:lnTo>
                    <a:lnTo>
                      <a:pt x="211" y="37"/>
                    </a:lnTo>
                    <a:lnTo>
                      <a:pt x="224" y="57"/>
                    </a:lnTo>
                    <a:lnTo>
                      <a:pt x="229" y="79"/>
                    </a:lnTo>
                    <a:lnTo>
                      <a:pt x="231" y="104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8" y="104"/>
                    </a:lnTo>
                    <a:lnTo>
                      <a:pt x="215" y="104"/>
                    </a:lnTo>
                    <a:lnTo>
                      <a:pt x="213" y="82"/>
                    </a:lnTo>
                    <a:lnTo>
                      <a:pt x="206" y="59"/>
                    </a:lnTo>
                    <a:lnTo>
                      <a:pt x="195" y="44"/>
                    </a:lnTo>
                    <a:lnTo>
                      <a:pt x="180" y="31"/>
                    </a:lnTo>
                    <a:lnTo>
                      <a:pt x="162" y="20"/>
                    </a:lnTo>
                    <a:lnTo>
                      <a:pt x="142" y="15"/>
                    </a:lnTo>
                    <a:lnTo>
                      <a:pt x="122" y="15"/>
                    </a:lnTo>
                    <a:lnTo>
                      <a:pt x="102" y="20"/>
                    </a:lnTo>
                    <a:lnTo>
                      <a:pt x="82" y="20"/>
                    </a:lnTo>
                    <a:lnTo>
                      <a:pt x="65" y="26"/>
                    </a:lnTo>
                    <a:lnTo>
                      <a:pt x="49" y="33"/>
                    </a:lnTo>
                    <a:lnTo>
                      <a:pt x="36" y="44"/>
                    </a:lnTo>
                    <a:lnTo>
                      <a:pt x="25" y="55"/>
                    </a:lnTo>
                    <a:lnTo>
                      <a:pt x="16" y="71"/>
                    </a:lnTo>
                    <a:lnTo>
                      <a:pt x="11" y="86"/>
                    </a:lnTo>
                    <a:lnTo>
                      <a:pt x="11" y="106"/>
                    </a:lnTo>
                    <a:lnTo>
                      <a:pt x="5" y="104"/>
                    </a:lnTo>
                    <a:lnTo>
                      <a:pt x="0" y="104"/>
                    </a:lnTo>
                    <a:lnTo>
                      <a:pt x="0" y="82"/>
                    </a:lnTo>
                    <a:lnTo>
                      <a:pt x="7" y="62"/>
                    </a:lnTo>
                    <a:lnTo>
                      <a:pt x="16" y="46"/>
                    </a:lnTo>
                    <a:lnTo>
                      <a:pt x="31" y="31"/>
                    </a:lnTo>
                    <a:lnTo>
                      <a:pt x="47" y="20"/>
                    </a:lnTo>
                    <a:lnTo>
                      <a:pt x="65" y="11"/>
                    </a:lnTo>
                    <a:lnTo>
                      <a:pt x="85" y="6"/>
                    </a:lnTo>
                    <a:lnTo>
                      <a:pt x="10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0" name="Freeform 12"/>
              <p:cNvSpPr>
                <a:spLocks/>
              </p:cNvSpPr>
              <p:nvPr/>
            </p:nvSpPr>
            <p:spPr bwMode="auto">
              <a:xfrm>
                <a:off x="2911" y="627"/>
                <a:ext cx="15" cy="51"/>
              </a:xfrm>
              <a:custGeom>
                <a:avLst/>
                <a:gdLst>
                  <a:gd name="T0" fmla="*/ 9 w 15"/>
                  <a:gd name="T1" fmla="*/ 2 h 51"/>
                  <a:gd name="T2" fmla="*/ 13 w 15"/>
                  <a:gd name="T3" fmla="*/ 0 h 51"/>
                  <a:gd name="T4" fmla="*/ 15 w 15"/>
                  <a:gd name="T5" fmla="*/ 7 h 51"/>
                  <a:gd name="T6" fmla="*/ 15 w 15"/>
                  <a:gd name="T7" fmla="*/ 11 h 51"/>
                  <a:gd name="T8" fmla="*/ 15 w 15"/>
                  <a:gd name="T9" fmla="*/ 16 h 51"/>
                  <a:gd name="T10" fmla="*/ 13 w 15"/>
                  <a:gd name="T11" fmla="*/ 22 h 51"/>
                  <a:gd name="T12" fmla="*/ 13 w 15"/>
                  <a:gd name="T13" fmla="*/ 29 h 51"/>
                  <a:gd name="T14" fmla="*/ 13 w 15"/>
                  <a:gd name="T15" fmla="*/ 33 h 51"/>
                  <a:gd name="T16" fmla="*/ 11 w 15"/>
                  <a:gd name="T17" fmla="*/ 40 h 51"/>
                  <a:gd name="T18" fmla="*/ 11 w 15"/>
                  <a:gd name="T19" fmla="*/ 44 h 51"/>
                  <a:gd name="T20" fmla="*/ 9 w 15"/>
                  <a:gd name="T21" fmla="*/ 49 h 51"/>
                  <a:gd name="T22" fmla="*/ 6 w 15"/>
                  <a:gd name="T23" fmla="*/ 51 h 51"/>
                  <a:gd name="T24" fmla="*/ 4 w 15"/>
                  <a:gd name="T25" fmla="*/ 51 h 51"/>
                  <a:gd name="T26" fmla="*/ 0 w 15"/>
                  <a:gd name="T27" fmla="*/ 51 h 51"/>
                  <a:gd name="T28" fmla="*/ 0 w 15"/>
                  <a:gd name="T29" fmla="*/ 49 h 51"/>
                  <a:gd name="T30" fmla="*/ 0 w 15"/>
                  <a:gd name="T31" fmla="*/ 42 h 51"/>
                  <a:gd name="T32" fmla="*/ 0 w 15"/>
                  <a:gd name="T33" fmla="*/ 35 h 51"/>
                  <a:gd name="T34" fmla="*/ 0 w 15"/>
                  <a:gd name="T35" fmla="*/ 29 h 51"/>
                  <a:gd name="T36" fmla="*/ 0 w 15"/>
                  <a:gd name="T37" fmla="*/ 24 h 51"/>
                  <a:gd name="T38" fmla="*/ 0 w 15"/>
                  <a:gd name="T39" fmla="*/ 16 h 51"/>
                  <a:gd name="T40" fmla="*/ 4 w 15"/>
                  <a:gd name="T41" fmla="*/ 11 h 51"/>
                  <a:gd name="T42" fmla="*/ 4 w 15"/>
                  <a:gd name="T43" fmla="*/ 7 h 51"/>
                  <a:gd name="T44" fmla="*/ 9 w 15"/>
                  <a:gd name="T45" fmla="*/ 2 h 51"/>
                  <a:gd name="T46" fmla="*/ 9 w 15"/>
                  <a:gd name="T47" fmla="*/ 2 h 5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5"/>
                  <a:gd name="T73" fmla="*/ 0 h 51"/>
                  <a:gd name="T74" fmla="*/ 15 w 15"/>
                  <a:gd name="T75" fmla="*/ 51 h 5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5" h="51">
                    <a:moveTo>
                      <a:pt x="9" y="2"/>
                    </a:moveTo>
                    <a:lnTo>
                      <a:pt x="13" y="0"/>
                    </a:lnTo>
                    <a:lnTo>
                      <a:pt x="15" y="7"/>
                    </a:lnTo>
                    <a:lnTo>
                      <a:pt x="15" y="11"/>
                    </a:lnTo>
                    <a:lnTo>
                      <a:pt x="15" y="16"/>
                    </a:lnTo>
                    <a:lnTo>
                      <a:pt x="13" y="22"/>
                    </a:lnTo>
                    <a:lnTo>
                      <a:pt x="13" y="29"/>
                    </a:lnTo>
                    <a:lnTo>
                      <a:pt x="13" y="33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9" y="49"/>
                    </a:lnTo>
                    <a:lnTo>
                      <a:pt x="6" y="51"/>
                    </a:lnTo>
                    <a:lnTo>
                      <a:pt x="4" y="51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4" y="7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1" name="Freeform 13"/>
              <p:cNvSpPr>
                <a:spLocks/>
              </p:cNvSpPr>
              <p:nvPr/>
            </p:nvSpPr>
            <p:spPr bwMode="auto">
              <a:xfrm>
                <a:off x="2959" y="638"/>
                <a:ext cx="25" cy="47"/>
              </a:xfrm>
              <a:custGeom>
                <a:avLst/>
                <a:gdLst>
                  <a:gd name="T0" fmla="*/ 16 w 25"/>
                  <a:gd name="T1" fmla="*/ 0 h 47"/>
                  <a:gd name="T2" fmla="*/ 20 w 25"/>
                  <a:gd name="T3" fmla="*/ 0 h 47"/>
                  <a:gd name="T4" fmla="*/ 23 w 25"/>
                  <a:gd name="T5" fmla="*/ 0 h 47"/>
                  <a:gd name="T6" fmla="*/ 25 w 25"/>
                  <a:gd name="T7" fmla="*/ 2 h 47"/>
                  <a:gd name="T8" fmla="*/ 25 w 25"/>
                  <a:gd name="T9" fmla="*/ 7 h 47"/>
                  <a:gd name="T10" fmla="*/ 23 w 25"/>
                  <a:gd name="T11" fmla="*/ 9 h 47"/>
                  <a:gd name="T12" fmla="*/ 20 w 25"/>
                  <a:gd name="T13" fmla="*/ 16 h 47"/>
                  <a:gd name="T14" fmla="*/ 20 w 25"/>
                  <a:gd name="T15" fmla="*/ 20 h 47"/>
                  <a:gd name="T16" fmla="*/ 18 w 25"/>
                  <a:gd name="T17" fmla="*/ 27 h 47"/>
                  <a:gd name="T18" fmla="*/ 16 w 25"/>
                  <a:gd name="T19" fmla="*/ 31 h 47"/>
                  <a:gd name="T20" fmla="*/ 14 w 25"/>
                  <a:gd name="T21" fmla="*/ 38 h 47"/>
                  <a:gd name="T22" fmla="*/ 12 w 25"/>
                  <a:gd name="T23" fmla="*/ 40 h 47"/>
                  <a:gd name="T24" fmla="*/ 9 w 25"/>
                  <a:gd name="T25" fmla="*/ 44 h 47"/>
                  <a:gd name="T26" fmla="*/ 5 w 25"/>
                  <a:gd name="T27" fmla="*/ 47 h 47"/>
                  <a:gd name="T28" fmla="*/ 3 w 25"/>
                  <a:gd name="T29" fmla="*/ 47 h 47"/>
                  <a:gd name="T30" fmla="*/ 0 w 25"/>
                  <a:gd name="T31" fmla="*/ 44 h 47"/>
                  <a:gd name="T32" fmla="*/ 0 w 25"/>
                  <a:gd name="T33" fmla="*/ 40 h 47"/>
                  <a:gd name="T34" fmla="*/ 0 w 25"/>
                  <a:gd name="T35" fmla="*/ 36 h 47"/>
                  <a:gd name="T36" fmla="*/ 0 w 25"/>
                  <a:gd name="T37" fmla="*/ 31 h 47"/>
                  <a:gd name="T38" fmla="*/ 3 w 25"/>
                  <a:gd name="T39" fmla="*/ 24 h 47"/>
                  <a:gd name="T40" fmla="*/ 5 w 25"/>
                  <a:gd name="T41" fmla="*/ 20 h 47"/>
                  <a:gd name="T42" fmla="*/ 7 w 25"/>
                  <a:gd name="T43" fmla="*/ 13 h 47"/>
                  <a:gd name="T44" fmla="*/ 12 w 25"/>
                  <a:gd name="T45" fmla="*/ 7 h 47"/>
                  <a:gd name="T46" fmla="*/ 14 w 25"/>
                  <a:gd name="T47" fmla="*/ 2 h 47"/>
                  <a:gd name="T48" fmla="*/ 16 w 25"/>
                  <a:gd name="T49" fmla="*/ 0 h 47"/>
                  <a:gd name="T50" fmla="*/ 16 w 25"/>
                  <a:gd name="T51" fmla="*/ 0 h 4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47"/>
                  <a:gd name="T80" fmla="*/ 25 w 25"/>
                  <a:gd name="T81" fmla="*/ 47 h 4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47">
                    <a:moveTo>
                      <a:pt x="16" y="0"/>
                    </a:moveTo>
                    <a:lnTo>
                      <a:pt x="20" y="0"/>
                    </a:lnTo>
                    <a:lnTo>
                      <a:pt x="23" y="0"/>
                    </a:lnTo>
                    <a:lnTo>
                      <a:pt x="25" y="2"/>
                    </a:lnTo>
                    <a:lnTo>
                      <a:pt x="25" y="7"/>
                    </a:lnTo>
                    <a:lnTo>
                      <a:pt x="23" y="9"/>
                    </a:lnTo>
                    <a:lnTo>
                      <a:pt x="20" y="16"/>
                    </a:lnTo>
                    <a:lnTo>
                      <a:pt x="20" y="20"/>
                    </a:lnTo>
                    <a:lnTo>
                      <a:pt x="18" y="27"/>
                    </a:lnTo>
                    <a:lnTo>
                      <a:pt x="16" y="31"/>
                    </a:lnTo>
                    <a:lnTo>
                      <a:pt x="14" y="38"/>
                    </a:lnTo>
                    <a:lnTo>
                      <a:pt x="12" y="40"/>
                    </a:lnTo>
                    <a:lnTo>
                      <a:pt x="9" y="44"/>
                    </a:lnTo>
                    <a:lnTo>
                      <a:pt x="5" y="47"/>
                    </a:lnTo>
                    <a:lnTo>
                      <a:pt x="3" y="47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5" y="20"/>
                    </a:lnTo>
                    <a:lnTo>
                      <a:pt x="7" y="13"/>
                    </a:lnTo>
                    <a:lnTo>
                      <a:pt x="12" y="7"/>
                    </a:lnTo>
                    <a:lnTo>
                      <a:pt x="14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2" name="Freeform 14"/>
              <p:cNvSpPr>
                <a:spLocks/>
              </p:cNvSpPr>
              <p:nvPr/>
            </p:nvSpPr>
            <p:spPr bwMode="auto">
              <a:xfrm>
                <a:off x="2855" y="638"/>
                <a:ext cx="22" cy="40"/>
              </a:xfrm>
              <a:custGeom>
                <a:avLst/>
                <a:gdLst>
                  <a:gd name="T0" fmla="*/ 7 w 22"/>
                  <a:gd name="T1" fmla="*/ 0 h 40"/>
                  <a:gd name="T2" fmla="*/ 14 w 22"/>
                  <a:gd name="T3" fmla="*/ 7 h 40"/>
                  <a:gd name="T4" fmla="*/ 20 w 22"/>
                  <a:gd name="T5" fmla="*/ 18 h 40"/>
                  <a:gd name="T6" fmla="*/ 20 w 22"/>
                  <a:gd name="T7" fmla="*/ 22 h 40"/>
                  <a:gd name="T8" fmla="*/ 22 w 22"/>
                  <a:gd name="T9" fmla="*/ 27 h 40"/>
                  <a:gd name="T10" fmla="*/ 22 w 22"/>
                  <a:gd name="T11" fmla="*/ 31 h 40"/>
                  <a:gd name="T12" fmla="*/ 22 w 22"/>
                  <a:gd name="T13" fmla="*/ 38 h 40"/>
                  <a:gd name="T14" fmla="*/ 20 w 22"/>
                  <a:gd name="T15" fmla="*/ 40 h 40"/>
                  <a:gd name="T16" fmla="*/ 14 w 22"/>
                  <a:gd name="T17" fmla="*/ 38 h 40"/>
                  <a:gd name="T18" fmla="*/ 9 w 22"/>
                  <a:gd name="T19" fmla="*/ 31 h 40"/>
                  <a:gd name="T20" fmla="*/ 5 w 22"/>
                  <a:gd name="T21" fmla="*/ 24 h 40"/>
                  <a:gd name="T22" fmla="*/ 2 w 22"/>
                  <a:gd name="T23" fmla="*/ 16 h 40"/>
                  <a:gd name="T24" fmla="*/ 0 w 22"/>
                  <a:gd name="T25" fmla="*/ 7 h 40"/>
                  <a:gd name="T26" fmla="*/ 2 w 22"/>
                  <a:gd name="T27" fmla="*/ 2 h 40"/>
                  <a:gd name="T28" fmla="*/ 7 w 22"/>
                  <a:gd name="T29" fmla="*/ 0 h 40"/>
                  <a:gd name="T30" fmla="*/ 7 w 22"/>
                  <a:gd name="T31" fmla="*/ 0 h 4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40"/>
                  <a:gd name="T50" fmla="*/ 22 w 22"/>
                  <a:gd name="T51" fmla="*/ 40 h 4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40">
                    <a:moveTo>
                      <a:pt x="7" y="0"/>
                    </a:moveTo>
                    <a:lnTo>
                      <a:pt x="14" y="7"/>
                    </a:lnTo>
                    <a:lnTo>
                      <a:pt x="20" y="18"/>
                    </a:lnTo>
                    <a:lnTo>
                      <a:pt x="20" y="22"/>
                    </a:lnTo>
                    <a:lnTo>
                      <a:pt x="22" y="27"/>
                    </a:lnTo>
                    <a:lnTo>
                      <a:pt x="22" y="31"/>
                    </a:lnTo>
                    <a:lnTo>
                      <a:pt x="22" y="38"/>
                    </a:lnTo>
                    <a:lnTo>
                      <a:pt x="20" y="40"/>
                    </a:lnTo>
                    <a:lnTo>
                      <a:pt x="14" y="38"/>
                    </a:lnTo>
                    <a:lnTo>
                      <a:pt x="9" y="31"/>
                    </a:lnTo>
                    <a:lnTo>
                      <a:pt x="5" y="24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3" name="Freeform 15"/>
              <p:cNvSpPr>
                <a:spLocks/>
              </p:cNvSpPr>
              <p:nvPr/>
            </p:nvSpPr>
            <p:spPr bwMode="auto">
              <a:xfrm>
                <a:off x="2993" y="667"/>
                <a:ext cx="33" cy="42"/>
              </a:xfrm>
              <a:custGeom>
                <a:avLst/>
                <a:gdLst>
                  <a:gd name="T0" fmla="*/ 22 w 33"/>
                  <a:gd name="T1" fmla="*/ 2 h 42"/>
                  <a:gd name="T2" fmla="*/ 26 w 33"/>
                  <a:gd name="T3" fmla="*/ 0 h 42"/>
                  <a:gd name="T4" fmla="*/ 31 w 33"/>
                  <a:gd name="T5" fmla="*/ 0 h 42"/>
                  <a:gd name="T6" fmla="*/ 33 w 33"/>
                  <a:gd name="T7" fmla="*/ 2 h 42"/>
                  <a:gd name="T8" fmla="*/ 33 w 33"/>
                  <a:gd name="T9" fmla="*/ 9 h 42"/>
                  <a:gd name="T10" fmla="*/ 26 w 33"/>
                  <a:gd name="T11" fmla="*/ 15 h 42"/>
                  <a:gd name="T12" fmla="*/ 20 w 33"/>
                  <a:gd name="T13" fmla="*/ 24 h 42"/>
                  <a:gd name="T14" fmla="*/ 15 w 33"/>
                  <a:gd name="T15" fmla="*/ 29 h 42"/>
                  <a:gd name="T16" fmla="*/ 13 w 33"/>
                  <a:gd name="T17" fmla="*/ 33 h 42"/>
                  <a:gd name="T18" fmla="*/ 9 w 33"/>
                  <a:gd name="T19" fmla="*/ 38 h 42"/>
                  <a:gd name="T20" fmla="*/ 6 w 33"/>
                  <a:gd name="T21" fmla="*/ 42 h 42"/>
                  <a:gd name="T22" fmla="*/ 0 w 33"/>
                  <a:gd name="T23" fmla="*/ 40 h 42"/>
                  <a:gd name="T24" fmla="*/ 0 w 33"/>
                  <a:gd name="T25" fmla="*/ 38 h 42"/>
                  <a:gd name="T26" fmla="*/ 0 w 33"/>
                  <a:gd name="T27" fmla="*/ 33 h 42"/>
                  <a:gd name="T28" fmla="*/ 0 w 33"/>
                  <a:gd name="T29" fmla="*/ 33 h 42"/>
                  <a:gd name="T30" fmla="*/ 4 w 33"/>
                  <a:gd name="T31" fmla="*/ 24 h 42"/>
                  <a:gd name="T32" fmla="*/ 11 w 33"/>
                  <a:gd name="T33" fmla="*/ 15 h 42"/>
                  <a:gd name="T34" fmla="*/ 15 w 33"/>
                  <a:gd name="T35" fmla="*/ 9 h 42"/>
                  <a:gd name="T36" fmla="*/ 22 w 33"/>
                  <a:gd name="T37" fmla="*/ 2 h 42"/>
                  <a:gd name="T38" fmla="*/ 22 w 33"/>
                  <a:gd name="T39" fmla="*/ 2 h 4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2"/>
                  <a:gd name="T62" fmla="*/ 33 w 33"/>
                  <a:gd name="T63" fmla="*/ 42 h 4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2">
                    <a:moveTo>
                      <a:pt x="22" y="2"/>
                    </a:moveTo>
                    <a:lnTo>
                      <a:pt x="26" y="0"/>
                    </a:lnTo>
                    <a:lnTo>
                      <a:pt x="31" y="0"/>
                    </a:lnTo>
                    <a:lnTo>
                      <a:pt x="33" y="2"/>
                    </a:lnTo>
                    <a:lnTo>
                      <a:pt x="33" y="9"/>
                    </a:lnTo>
                    <a:lnTo>
                      <a:pt x="26" y="15"/>
                    </a:lnTo>
                    <a:lnTo>
                      <a:pt x="20" y="24"/>
                    </a:lnTo>
                    <a:lnTo>
                      <a:pt x="15" y="29"/>
                    </a:lnTo>
                    <a:lnTo>
                      <a:pt x="13" y="33"/>
                    </a:lnTo>
                    <a:lnTo>
                      <a:pt x="9" y="38"/>
                    </a:lnTo>
                    <a:lnTo>
                      <a:pt x="6" y="42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4" y="24"/>
                    </a:lnTo>
                    <a:lnTo>
                      <a:pt x="11" y="15"/>
                    </a:lnTo>
                    <a:lnTo>
                      <a:pt x="15" y="9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4" name="Freeform 16"/>
              <p:cNvSpPr>
                <a:spLocks/>
              </p:cNvSpPr>
              <p:nvPr/>
            </p:nvSpPr>
            <p:spPr bwMode="auto">
              <a:xfrm>
                <a:off x="2791" y="669"/>
                <a:ext cx="33" cy="27"/>
              </a:xfrm>
              <a:custGeom>
                <a:avLst/>
                <a:gdLst>
                  <a:gd name="T0" fmla="*/ 4 w 33"/>
                  <a:gd name="T1" fmla="*/ 0 h 27"/>
                  <a:gd name="T2" fmla="*/ 13 w 33"/>
                  <a:gd name="T3" fmla="*/ 5 h 27"/>
                  <a:gd name="T4" fmla="*/ 22 w 33"/>
                  <a:gd name="T5" fmla="*/ 9 h 27"/>
                  <a:gd name="T6" fmla="*/ 29 w 33"/>
                  <a:gd name="T7" fmla="*/ 13 h 27"/>
                  <a:gd name="T8" fmla="*/ 33 w 33"/>
                  <a:gd name="T9" fmla="*/ 22 h 27"/>
                  <a:gd name="T10" fmla="*/ 33 w 33"/>
                  <a:gd name="T11" fmla="*/ 27 h 27"/>
                  <a:gd name="T12" fmla="*/ 27 w 33"/>
                  <a:gd name="T13" fmla="*/ 27 h 27"/>
                  <a:gd name="T14" fmla="*/ 18 w 33"/>
                  <a:gd name="T15" fmla="*/ 22 h 27"/>
                  <a:gd name="T16" fmla="*/ 11 w 33"/>
                  <a:gd name="T17" fmla="*/ 18 h 27"/>
                  <a:gd name="T18" fmla="*/ 4 w 33"/>
                  <a:gd name="T19" fmla="*/ 13 h 27"/>
                  <a:gd name="T20" fmla="*/ 0 w 33"/>
                  <a:gd name="T21" fmla="*/ 9 h 27"/>
                  <a:gd name="T22" fmla="*/ 0 w 33"/>
                  <a:gd name="T23" fmla="*/ 0 h 27"/>
                  <a:gd name="T24" fmla="*/ 4 w 33"/>
                  <a:gd name="T25" fmla="*/ 0 h 27"/>
                  <a:gd name="T26" fmla="*/ 4 w 33"/>
                  <a:gd name="T27" fmla="*/ 0 h 2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"/>
                  <a:gd name="T43" fmla="*/ 0 h 27"/>
                  <a:gd name="T44" fmla="*/ 33 w 33"/>
                  <a:gd name="T45" fmla="*/ 27 h 2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" h="27">
                    <a:moveTo>
                      <a:pt x="4" y="0"/>
                    </a:moveTo>
                    <a:lnTo>
                      <a:pt x="13" y="5"/>
                    </a:lnTo>
                    <a:lnTo>
                      <a:pt x="22" y="9"/>
                    </a:lnTo>
                    <a:lnTo>
                      <a:pt x="29" y="13"/>
                    </a:lnTo>
                    <a:lnTo>
                      <a:pt x="33" y="22"/>
                    </a:lnTo>
                    <a:lnTo>
                      <a:pt x="33" y="27"/>
                    </a:lnTo>
                    <a:lnTo>
                      <a:pt x="27" y="27"/>
                    </a:lnTo>
                    <a:lnTo>
                      <a:pt x="18" y="22"/>
                    </a:lnTo>
                    <a:lnTo>
                      <a:pt x="11" y="18"/>
                    </a:lnTo>
                    <a:lnTo>
                      <a:pt x="4" y="1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5" name="Freeform 17"/>
              <p:cNvSpPr>
                <a:spLocks/>
              </p:cNvSpPr>
              <p:nvPr/>
            </p:nvSpPr>
            <p:spPr bwMode="auto">
              <a:xfrm>
                <a:off x="3008" y="702"/>
                <a:ext cx="49" cy="31"/>
              </a:xfrm>
              <a:custGeom>
                <a:avLst/>
                <a:gdLst>
                  <a:gd name="T0" fmla="*/ 45 w 49"/>
                  <a:gd name="T1" fmla="*/ 0 h 31"/>
                  <a:gd name="T2" fmla="*/ 47 w 49"/>
                  <a:gd name="T3" fmla="*/ 5 h 31"/>
                  <a:gd name="T4" fmla="*/ 49 w 49"/>
                  <a:gd name="T5" fmla="*/ 9 h 31"/>
                  <a:gd name="T6" fmla="*/ 42 w 49"/>
                  <a:gd name="T7" fmla="*/ 14 h 31"/>
                  <a:gd name="T8" fmla="*/ 38 w 49"/>
                  <a:gd name="T9" fmla="*/ 18 h 31"/>
                  <a:gd name="T10" fmla="*/ 33 w 49"/>
                  <a:gd name="T11" fmla="*/ 23 h 31"/>
                  <a:gd name="T12" fmla="*/ 27 w 49"/>
                  <a:gd name="T13" fmla="*/ 27 h 31"/>
                  <a:gd name="T14" fmla="*/ 20 w 49"/>
                  <a:gd name="T15" fmla="*/ 29 h 31"/>
                  <a:gd name="T16" fmla="*/ 13 w 49"/>
                  <a:gd name="T17" fmla="*/ 31 h 31"/>
                  <a:gd name="T18" fmla="*/ 9 w 49"/>
                  <a:gd name="T19" fmla="*/ 31 h 31"/>
                  <a:gd name="T20" fmla="*/ 5 w 49"/>
                  <a:gd name="T21" fmla="*/ 31 h 31"/>
                  <a:gd name="T22" fmla="*/ 0 w 49"/>
                  <a:gd name="T23" fmla="*/ 27 h 31"/>
                  <a:gd name="T24" fmla="*/ 2 w 49"/>
                  <a:gd name="T25" fmla="*/ 25 h 31"/>
                  <a:gd name="T26" fmla="*/ 5 w 49"/>
                  <a:gd name="T27" fmla="*/ 18 h 31"/>
                  <a:gd name="T28" fmla="*/ 9 w 49"/>
                  <a:gd name="T29" fmla="*/ 16 h 31"/>
                  <a:gd name="T30" fmla="*/ 16 w 49"/>
                  <a:gd name="T31" fmla="*/ 14 h 31"/>
                  <a:gd name="T32" fmla="*/ 22 w 49"/>
                  <a:gd name="T33" fmla="*/ 9 h 31"/>
                  <a:gd name="T34" fmla="*/ 27 w 49"/>
                  <a:gd name="T35" fmla="*/ 7 h 31"/>
                  <a:gd name="T36" fmla="*/ 33 w 49"/>
                  <a:gd name="T37" fmla="*/ 5 h 31"/>
                  <a:gd name="T38" fmla="*/ 38 w 49"/>
                  <a:gd name="T39" fmla="*/ 3 h 31"/>
                  <a:gd name="T40" fmla="*/ 45 w 49"/>
                  <a:gd name="T41" fmla="*/ 0 h 31"/>
                  <a:gd name="T42" fmla="*/ 45 w 49"/>
                  <a:gd name="T43" fmla="*/ 0 h 3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9"/>
                  <a:gd name="T67" fmla="*/ 0 h 31"/>
                  <a:gd name="T68" fmla="*/ 49 w 49"/>
                  <a:gd name="T69" fmla="*/ 31 h 3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9" h="31">
                    <a:moveTo>
                      <a:pt x="45" y="0"/>
                    </a:moveTo>
                    <a:lnTo>
                      <a:pt x="47" y="5"/>
                    </a:lnTo>
                    <a:lnTo>
                      <a:pt x="49" y="9"/>
                    </a:lnTo>
                    <a:lnTo>
                      <a:pt x="42" y="14"/>
                    </a:lnTo>
                    <a:lnTo>
                      <a:pt x="38" y="18"/>
                    </a:lnTo>
                    <a:lnTo>
                      <a:pt x="33" y="23"/>
                    </a:lnTo>
                    <a:lnTo>
                      <a:pt x="27" y="27"/>
                    </a:lnTo>
                    <a:lnTo>
                      <a:pt x="20" y="29"/>
                    </a:lnTo>
                    <a:lnTo>
                      <a:pt x="13" y="31"/>
                    </a:lnTo>
                    <a:lnTo>
                      <a:pt x="9" y="31"/>
                    </a:lnTo>
                    <a:lnTo>
                      <a:pt x="5" y="31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5" y="18"/>
                    </a:lnTo>
                    <a:lnTo>
                      <a:pt x="9" y="16"/>
                    </a:lnTo>
                    <a:lnTo>
                      <a:pt x="16" y="14"/>
                    </a:lnTo>
                    <a:lnTo>
                      <a:pt x="22" y="9"/>
                    </a:lnTo>
                    <a:lnTo>
                      <a:pt x="27" y="7"/>
                    </a:lnTo>
                    <a:lnTo>
                      <a:pt x="33" y="5"/>
                    </a:lnTo>
                    <a:lnTo>
                      <a:pt x="38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6" name="Freeform 18"/>
              <p:cNvSpPr>
                <a:spLocks/>
              </p:cNvSpPr>
              <p:nvPr/>
            </p:nvSpPr>
            <p:spPr bwMode="auto">
              <a:xfrm>
                <a:off x="2742" y="713"/>
                <a:ext cx="47" cy="14"/>
              </a:xfrm>
              <a:custGeom>
                <a:avLst/>
                <a:gdLst>
                  <a:gd name="T0" fmla="*/ 16 w 47"/>
                  <a:gd name="T1" fmla="*/ 0 h 14"/>
                  <a:gd name="T2" fmla="*/ 20 w 47"/>
                  <a:gd name="T3" fmla="*/ 0 h 14"/>
                  <a:gd name="T4" fmla="*/ 27 w 47"/>
                  <a:gd name="T5" fmla="*/ 3 h 14"/>
                  <a:gd name="T6" fmla="*/ 33 w 47"/>
                  <a:gd name="T7" fmla="*/ 3 h 14"/>
                  <a:gd name="T8" fmla="*/ 38 w 47"/>
                  <a:gd name="T9" fmla="*/ 3 h 14"/>
                  <a:gd name="T10" fmla="*/ 42 w 47"/>
                  <a:gd name="T11" fmla="*/ 5 h 14"/>
                  <a:gd name="T12" fmla="*/ 47 w 47"/>
                  <a:gd name="T13" fmla="*/ 7 h 14"/>
                  <a:gd name="T14" fmla="*/ 47 w 47"/>
                  <a:gd name="T15" fmla="*/ 12 h 14"/>
                  <a:gd name="T16" fmla="*/ 42 w 47"/>
                  <a:gd name="T17" fmla="*/ 14 h 14"/>
                  <a:gd name="T18" fmla="*/ 38 w 47"/>
                  <a:gd name="T19" fmla="*/ 14 h 14"/>
                  <a:gd name="T20" fmla="*/ 33 w 47"/>
                  <a:gd name="T21" fmla="*/ 14 h 14"/>
                  <a:gd name="T22" fmla="*/ 29 w 47"/>
                  <a:gd name="T23" fmla="*/ 14 h 14"/>
                  <a:gd name="T24" fmla="*/ 25 w 47"/>
                  <a:gd name="T25" fmla="*/ 14 h 14"/>
                  <a:gd name="T26" fmla="*/ 18 w 47"/>
                  <a:gd name="T27" fmla="*/ 14 h 14"/>
                  <a:gd name="T28" fmla="*/ 14 w 47"/>
                  <a:gd name="T29" fmla="*/ 14 h 14"/>
                  <a:gd name="T30" fmla="*/ 9 w 47"/>
                  <a:gd name="T31" fmla="*/ 12 h 14"/>
                  <a:gd name="T32" fmla="*/ 2 w 47"/>
                  <a:gd name="T33" fmla="*/ 12 h 14"/>
                  <a:gd name="T34" fmla="*/ 0 w 47"/>
                  <a:gd name="T35" fmla="*/ 7 h 14"/>
                  <a:gd name="T36" fmla="*/ 2 w 47"/>
                  <a:gd name="T37" fmla="*/ 5 h 14"/>
                  <a:gd name="T38" fmla="*/ 2 w 47"/>
                  <a:gd name="T39" fmla="*/ 3 h 14"/>
                  <a:gd name="T40" fmla="*/ 7 w 47"/>
                  <a:gd name="T41" fmla="*/ 0 h 14"/>
                  <a:gd name="T42" fmla="*/ 9 w 47"/>
                  <a:gd name="T43" fmla="*/ 0 h 14"/>
                  <a:gd name="T44" fmla="*/ 16 w 47"/>
                  <a:gd name="T45" fmla="*/ 0 h 14"/>
                  <a:gd name="T46" fmla="*/ 16 w 47"/>
                  <a:gd name="T47" fmla="*/ 0 h 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7"/>
                  <a:gd name="T73" fmla="*/ 0 h 14"/>
                  <a:gd name="T74" fmla="*/ 47 w 47"/>
                  <a:gd name="T75" fmla="*/ 14 h 1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7" h="14">
                    <a:moveTo>
                      <a:pt x="16" y="0"/>
                    </a:moveTo>
                    <a:lnTo>
                      <a:pt x="20" y="0"/>
                    </a:lnTo>
                    <a:lnTo>
                      <a:pt x="27" y="3"/>
                    </a:lnTo>
                    <a:lnTo>
                      <a:pt x="33" y="3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7"/>
                    </a:lnTo>
                    <a:lnTo>
                      <a:pt x="47" y="12"/>
                    </a:lnTo>
                    <a:lnTo>
                      <a:pt x="42" y="14"/>
                    </a:lnTo>
                    <a:lnTo>
                      <a:pt x="38" y="14"/>
                    </a:lnTo>
                    <a:lnTo>
                      <a:pt x="33" y="14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18" y="14"/>
                    </a:lnTo>
                    <a:lnTo>
                      <a:pt x="14" y="14"/>
                    </a:lnTo>
                    <a:lnTo>
                      <a:pt x="9" y="12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7" name="Freeform 19"/>
              <p:cNvSpPr>
                <a:spLocks/>
              </p:cNvSpPr>
              <p:nvPr/>
            </p:nvSpPr>
            <p:spPr bwMode="auto">
              <a:xfrm>
                <a:off x="3026" y="738"/>
                <a:ext cx="51" cy="29"/>
              </a:xfrm>
              <a:custGeom>
                <a:avLst/>
                <a:gdLst>
                  <a:gd name="T0" fmla="*/ 42 w 51"/>
                  <a:gd name="T1" fmla="*/ 2 h 29"/>
                  <a:gd name="T2" fmla="*/ 49 w 51"/>
                  <a:gd name="T3" fmla="*/ 0 h 29"/>
                  <a:gd name="T4" fmla="*/ 51 w 51"/>
                  <a:gd name="T5" fmla="*/ 6 h 29"/>
                  <a:gd name="T6" fmla="*/ 46 w 51"/>
                  <a:gd name="T7" fmla="*/ 11 h 29"/>
                  <a:gd name="T8" fmla="*/ 40 w 51"/>
                  <a:gd name="T9" fmla="*/ 15 h 29"/>
                  <a:gd name="T10" fmla="*/ 35 w 51"/>
                  <a:gd name="T11" fmla="*/ 20 h 29"/>
                  <a:gd name="T12" fmla="*/ 29 w 51"/>
                  <a:gd name="T13" fmla="*/ 22 h 29"/>
                  <a:gd name="T14" fmla="*/ 20 w 51"/>
                  <a:gd name="T15" fmla="*/ 24 h 29"/>
                  <a:gd name="T16" fmla="*/ 13 w 51"/>
                  <a:gd name="T17" fmla="*/ 29 h 29"/>
                  <a:gd name="T18" fmla="*/ 7 w 51"/>
                  <a:gd name="T19" fmla="*/ 26 h 29"/>
                  <a:gd name="T20" fmla="*/ 0 w 51"/>
                  <a:gd name="T21" fmla="*/ 26 h 29"/>
                  <a:gd name="T22" fmla="*/ 0 w 51"/>
                  <a:gd name="T23" fmla="*/ 22 h 29"/>
                  <a:gd name="T24" fmla="*/ 4 w 51"/>
                  <a:gd name="T25" fmla="*/ 20 h 29"/>
                  <a:gd name="T26" fmla="*/ 7 w 51"/>
                  <a:gd name="T27" fmla="*/ 15 h 29"/>
                  <a:gd name="T28" fmla="*/ 13 w 51"/>
                  <a:gd name="T29" fmla="*/ 13 h 29"/>
                  <a:gd name="T30" fmla="*/ 18 w 51"/>
                  <a:gd name="T31" fmla="*/ 11 h 29"/>
                  <a:gd name="T32" fmla="*/ 22 w 51"/>
                  <a:gd name="T33" fmla="*/ 9 h 29"/>
                  <a:gd name="T34" fmla="*/ 27 w 51"/>
                  <a:gd name="T35" fmla="*/ 6 h 29"/>
                  <a:gd name="T36" fmla="*/ 33 w 51"/>
                  <a:gd name="T37" fmla="*/ 4 h 29"/>
                  <a:gd name="T38" fmla="*/ 38 w 51"/>
                  <a:gd name="T39" fmla="*/ 2 h 29"/>
                  <a:gd name="T40" fmla="*/ 42 w 51"/>
                  <a:gd name="T41" fmla="*/ 2 h 29"/>
                  <a:gd name="T42" fmla="*/ 42 w 51"/>
                  <a:gd name="T43" fmla="*/ 2 h 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1"/>
                  <a:gd name="T67" fmla="*/ 0 h 29"/>
                  <a:gd name="T68" fmla="*/ 51 w 51"/>
                  <a:gd name="T69" fmla="*/ 29 h 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1" h="29">
                    <a:moveTo>
                      <a:pt x="42" y="2"/>
                    </a:moveTo>
                    <a:lnTo>
                      <a:pt x="49" y="0"/>
                    </a:lnTo>
                    <a:lnTo>
                      <a:pt x="51" y="6"/>
                    </a:lnTo>
                    <a:lnTo>
                      <a:pt x="46" y="11"/>
                    </a:lnTo>
                    <a:lnTo>
                      <a:pt x="40" y="15"/>
                    </a:lnTo>
                    <a:lnTo>
                      <a:pt x="35" y="20"/>
                    </a:lnTo>
                    <a:lnTo>
                      <a:pt x="29" y="22"/>
                    </a:lnTo>
                    <a:lnTo>
                      <a:pt x="20" y="24"/>
                    </a:lnTo>
                    <a:lnTo>
                      <a:pt x="13" y="29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4" y="20"/>
                    </a:lnTo>
                    <a:lnTo>
                      <a:pt x="7" y="15"/>
                    </a:lnTo>
                    <a:lnTo>
                      <a:pt x="13" y="13"/>
                    </a:lnTo>
                    <a:lnTo>
                      <a:pt x="18" y="11"/>
                    </a:lnTo>
                    <a:lnTo>
                      <a:pt x="22" y="9"/>
                    </a:lnTo>
                    <a:lnTo>
                      <a:pt x="27" y="6"/>
                    </a:lnTo>
                    <a:lnTo>
                      <a:pt x="33" y="4"/>
                    </a:lnTo>
                    <a:lnTo>
                      <a:pt x="38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8" name="Freeform 20"/>
              <p:cNvSpPr>
                <a:spLocks/>
              </p:cNvSpPr>
              <p:nvPr/>
            </p:nvSpPr>
            <p:spPr bwMode="auto">
              <a:xfrm>
                <a:off x="2738" y="760"/>
                <a:ext cx="33" cy="13"/>
              </a:xfrm>
              <a:custGeom>
                <a:avLst/>
                <a:gdLst>
                  <a:gd name="T0" fmla="*/ 31 w 33"/>
                  <a:gd name="T1" fmla="*/ 2 h 13"/>
                  <a:gd name="T2" fmla="*/ 33 w 33"/>
                  <a:gd name="T3" fmla="*/ 7 h 13"/>
                  <a:gd name="T4" fmla="*/ 29 w 33"/>
                  <a:gd name="T5" fmla="*/ 11 h 13"/>
                  <a:gd name="T6" fmla="*/ 22 w 33"/>
                  <a:gd name="T7" fmla="*/ 13 h 13"/>
                  <a:gd name="T8" fmla="*/ 15 w 33"/>
                  <a:gd name="T9" fmla="*/ 13 h 13"/>
                  <a:gd name="T10" fmla="*/ 6 w 33"/>
                  <a:gd name="T11" fmla="*/ 11 h 13"/>
                  <a:gd name="T12" fmla="*/ 2 w 33"/>
                  <a:gd name="T13" fmla="*/ 9 h 13"/>
                  <a:gd name="T14" fmla="*/ 0 w 33"/>
                  <a:gd name="T15" fmla="*/ 4 h 13"/>
                  <a:gd name="T16" fmla="*/ 4 w 33"/>
                  <a:gd name="T17" fmla="*/ 0 h 13"/>
                  <a:gd name="T18" fmla="*/ 9 w 33"/>
                  <a:gd name="T19" fmla="*/ 0 h 13"/>
                  <a:gd name="T20" fmla="*/ 18 w 33"/>
                  <a:gd name="T21" fmla="*/ 0 h 13"/>
                  <a:gd name="T22" fmla="*/ 24 w 33"/>
                  <a:gd name="T23" fmla="*/ 0 h 13"/>
                  <a:gd name="T24" fmla="*/ 31 w 33"/>
                  <a:gd name="T25" fmla="*/ 2 h 13"/>
                  <a:gd name="T26" fmla="*/ 31 w 33"/>
                  <a:gd name="T27" fmla="*/ 2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"/>
                  <a:gd name="T43" fmla="*/ 0 h 13"/>
                  <a:gd name="T44" fmla="*/ 33 w 33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" h="13">
                    <a:moveTo>
                      <a:pt x="31" y="2"/>
                    </a:moveTo>
                    <a:lnTo>
                      <a:pt x="33" y="7"/>
                    </a:lnTo>
                    <a:lnTo>
                      <a:pt x="29" y="11"/>
                    </a:lnTo>
                    <a:lnTo>
                      <a:pt x="22" y="13"/>
                    </a:lnTo>
                    <a:lnTo>
                      <a:pt x="15" y="13"/>
                    </a:lnTo>
                    <a:lnTo>
                      <a:pt x="6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9" name="Freeform 21"/>
              <p:cNvSpPr>
                <a:spLocks/>
              </p:cNvSpPr>
              <p:nvPr/>
            </p:nvSpPr>
            <p:spPr bwMode="auto">
              <a:xfrm>
                <a:off x="2656" y="1431"/>
                <a:ext cx="538" cy="18"/>
              </a:xfrm>
              <a:custGeom>
                <a:avLst/>
                <a:gdLst>
                  <a:gd name="T0" fmla="*/ 337 w 538"/>
                  <a:gd name="T1" fmla="*/ 3 h 18"/>
                  <a:gd name="T2" fmla="*/ 354 w 538"/>
                  <a:gd name="T3" fmla="*/ 0 h 18"/>
                  <a:gd name="T4" fmla="*/ 374 w 538"/>
                  <a:gd name="T5" fmla="*/ 0 h 18"/>
                  <a:gd name="T6" fmla="*/ 397 w 538"/>
                  <a:gd name="T7" fmla="*/ 0 h 18"/>
                  <a:gd name="T8" fmla="*/ 421 w 538"/>
                  <a:gd name="T9" fmla="*/ 0 h 18"/>
                  <a:gd name="T10" fmla="*/ 443 w 538"/>
                  <a:gd name="T11" fmla="*/ 0 h 18"/>
                  <a:gd name="T12" fmla="*/ 465 w 538"/>
                  <a:gd name="T13" fmla="*/ 0 h 18"/>
                  <a:gd name="T14" fmla="*/ 485 w 538"/>
                  <a:gd name="T15" fmla="*/ 0 h 18"/>
                  <a:gd name="T16" fmla="*/ 503 w 538"/>
                  <a:gd name="T17" fmla="*/ 3 h 18"/>
                  <a:gd name="T18" fmla="*/ 514 w 538"/>
                  <a:gd name="T19" fmla="*/ 3 h 18"/>
                  <a:gd name="T20" fmla="*/ 523 w 538"/>
                  <a:gd name="T21" fmla="*/ 3 h 18"/>
                  <a:gd name="T22" fmla="*/ 530 w 538"/>
                  <a:gd name="T23" fmla="*/ 3 h 18"/>
                  <a:gd name="T24" fmla="*/ 534 w 538"/>
                  <a:gd name="T25" fmla="*/ 5 h 18"/>
                  <a:gd name="T26" fmla="*/ 538 w 538"/>
                  <a:gd name="T27" fmla="*/ 5 h 18"/>
                  <a:gd name="T28" fmla="*/ 538 w 538"/>
                  <a:gd name="T29" fmla="*/ 7 h 18"/>
                  <a:gd name="T30" fmla="*/ 534 w 538"/>
                  <a:gd name="T31" fmla="*/ 9 h 18"/>
                  <a:gd name="T32" fmla="*/ 530 w 538"/>
                  <a:gd name="T33" fmla="*/ 11 h 18"/>
                  <a:gd name="T34" fmla="*/ 487 w 538"/>
                  <a:gd name="T35" fmla="*/ 14 h 18"/>
                  <a:gd name="T36" fmla="*/ 443 w 538"/>
                  <a:gd name="T37" fmla="*/ 14 h 18"/>
                  <a:gd name="T38" fmla="*/ 399 w 538"/>
                  <a:gd name="T39" fmla="*/ 14 h 18"/>
                  <a:gd name="T40" fmla="*/ 354 w 538"/>
                  <a:gd name="T41" fmla="*/ 16 h 18"/>
                  <a:gd name="T42" fmla="*/ 308 w 538"/>
                  <a:gd name="T43" fmla="*/ 16 h 18"/>
                  <a:gd name="T44" fmla="*/ 261 w 538"/>
                  <a:gd name="T45" fmla="*/ 16 h 18"/>
                  <a:gd name="T46" fmla="*/ 213 w 538"/>
                  <a:gd name="T47" fmla="*/ 16 h 18"/>
                  <a:gd name="T48" fmla="*/ 168 w 538"/>
                  <a:gd name="T49" fmla="*/ 18 h 18"/>
                  <a:gd name="T50" fmla="*/ 153 w 538"/>
                  <a:gd name="T51" fmla="*/ 18 h 18"/>
                  <a:gd name="T52" fmla="*/ 133 w 538"/>
                  <a:gd name="T53" fmla="*/ 18 h 18"/>
                  <a:gd name="T54" fmla="*/ 113 w 538"/>
                  <a:gd name="T55" fmla="*/ 18 h 18"/>
                  <a:gd name="T56" fmla="*/ 95 w 538"/>
                  <a:gd name="T57" fmla="*/ 18 h 18"/>
                  <a:gd name="T58" fmla="*/ 73 w 538"/>
                  <a:gd name="T59" fmla="*/ 18 h 18"/>
                  <a:gd name="T60" fmla="*/ 55 w 538"/>
                  <a:gd name="T61" fmla="*/ 18 h 18"/>
                  <a:gd name="T62" fmla="*/ 37 w 538"/>
                  <a:gd name="T63" fmla="*/ 18 h 18"/>
                  <a:gd name="T64" fmla="*/ 22 w 538"/>
                  <a:gd name="T65" fmla="*/ 18 h 18"/>
                  <a:gd name="T66" fmla="*/ 13 w 538"/>
                  <a:gd name="T67" fmla="*/ 16 h 18"/>
                  <a:gd name="T68" fmla="*/ 6 w 538"/>
                  <a:gd name="T69" fmla="*/ 14 h 18"/>
                  <a:gd name="T70" fmla="*/ 2 w 538"/>
                  <a:gd name="T71" fmla="*/ 11 h 18"/>
                  <a:gd name="T72" fmla="*/ 0 w 538"/>
                  <a:gd name="T73" fmla="*/ 11 h 18"/>
                  <a:gd name="T74" fmla="*/ 0 w 538"/>
                  <a:gd name="T75" fmla="*/ 7 h 18"/>
                  <a:gd name="T76" fmla="*/ 2 w 538"/>
                  <a:gd name="T77" fmla="*/ 7 h 18"/>
                  <a:gd name="T78" fmla="*/ 4 w 538"/>
                  <a:gd name="T79" fmla="*/ 5 h 18"/>
                  <a:gd name="T80" fmla="*/ 11 w 538"/>
                  <a:gd name="T81" fmla="*/ 5 h 18"/>
                  <a:gd name="T82" fmla="*/ 33 w 538"/>
                  <a:gd name="T83" fmla="*/ 3 h 18"/>
                  <a:gd name="T84" fmla="*/ 60 w 538"/>
                  <a:gd name="T85" fmla="*/ 3 h 18"/>
                  <a:gd name="T86" fmla="*/ 86 w 538"/>
                  <a:gd name="T87" fmla="*/ 3 h 18"/>
                  <a:gd name="T88" fmla="*/ 117 w 538"/>
                  <a:gd name="T89" fmla="*/ 5 h 18"/>
                  <a:gd name="T90" fmla="*/ 144 w 538"/>
                  <a:gd name="T91" fmla="*/ 5 h 18"/>
                  <a:gd name="T92" fmla="*/ 173 w 538"/>
                  <a:gd name="T93" fmla="*/ 5 h 18"/>
                  <a:gd name="T94" fmla="*/ 195 w 538"/>
                  <a:gd name="T95" fmla="*/ 5 h 18"/>
                  <a:gd name="T96" fmla="*/ 215 w 538"/>
                  <a:gd name="T97" fmla="*/ 5 h 18"/>
                  <a:gd name="T98" fmla="*/ 230 w 538"/>
                  <a:gd name="T99" fmla="*/ 5 h 18"/>
                  <a:gd name="T100" fmla="*/ 248 w 538"/>
                  <a:gd name="T101" fmla="*/ 3 h 18"/>
                  <a:gd name="T102" fmla="*/ 264 w 538"/>
                  <a:gd name="T103" fmla="*/ 3 h 18"/>
                  <a:gd name="T104" fmla="*/ 279 w 538"/>
                  <a:gd name="T105" fmla="*/ 3 h 18"/>
                  <a:gd name="T106" fmla="*/ 295 w 538"/>
                  <a:gd name="T107" fmla="*/ 3 h 18"/>
                  <a:gd name="T108" fmla="*/ 308 w 538"/>
                  <a:gd name="T109" fmla="*/ 3 h 18"/>
                  <a:gd name="T110" fmla="*/ 323 w 538"/>
                  <a:gd name="T111" fmla="*/ 3 h 18"/>
                  <a:gd name="T112" fmla="*/ 337 w 538"/>
                  <a:gd name="T113" fmla="*/ 3 h 18"/>
                  <a:gd name="T114" fmla="*/ 337 w 538"/>
                  <a:gd name="T115" fmla="*/ 3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38"/>
                  <a:gd name="T175" fmla="*/ 0 h 18"/>
                  <a:gd name="T176" fmla="*/ 538 w 538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38" h="18">
                    <a:moveTo>
                      <a:pt x="337" y="3"/>
                    </a:moveTo>
                    <a:lnTo>
                      <a:pt x="354" y="0"/>
                    </a:lnTo>
                    <a:lnTo>
                      <a:pt x="374" y="0"/>
                    </a:lnTo>
                    <a:lnTo>
                      <a:pt x="397" y="0"/>
                    </a:lnTo>
                    <a:lnTo>
                      <a:pt x="421" y="0"/>
                    </a:lnTo>
                    <a:lnTo>
                      <a:pt x="443" y="0"/>
                    </a:lnTo>
                    <a:lnTo>
                      <a:pt x="465" y="0"/>
                    </a:lnTo>
                    <a:lnTo>
                      <a:pt x="485" y="0"/>
                    </a:lnTo>
                    <a:lnTo>
                      <a:pt x="503" y="3"/>
                    </a:lnTo>
                    <a:lnTo>
                      <a:pt x="514" y="3"/>
                    </a:lnTo>
                    <a:lnTo>
                      <a:pt x="523" y="3"/>
                    </a:lnTo>
                    <a:lnTo>
                      <a:pt x="530" y="3"/>
                    </a:lnTo>
                    <a:lnTo>
                      <a:pt x="534" y="5"/>
                    </a:lnTo>
                    <a:lnTo>
                      <a:pt x="538" y="5"/>
                    </a:lnTo>
                    <a:lnTo>
                      <a:pt x="538" y="7"/>
                    </a:lnTo>
                    <a:lnTo>
                      <a:pt x="534" y="9"/>
                    </a:lnTo>
                    <a:lnTo>
                      <a:pt x="530" y="11"/>
                    </a:lnTo>
                    <a:lnTo>
                      <a:pt x="487" y="14"/>
                    </a:lnTo>
                    <a:lnTo>
                      <a:pt x="443" y="14"/>
                    </a:lnTo>
                    <a:lnTo>
                      <a:pt x="399" y="14"/>
                    </a:lnTo>
                    <a:lnTo>
                      <a:pt x="354" y="16"/>
                    </a:lnTo>
                    <a:lnTo>
                      <a:pt x="308" y="16"/>
                    </a:lnTo>
                    <a:lnTo>
                      <a:pt x="261" y="16"/>
                    </a:lnTo>
                    <a:lnTo>
                      <a:pt x="213" y="16"/>
                    </a:lnTo>
                    <a:lnTo>
                      <a:pt x="168" y="18"/>
                    </a:lnTo>
                    <a:lnTo>
                      <a:pt x="153" y="18"/>
                    </a:lnTo>
                    <a:lnTo>
                      <a:pt x="133" y="18"/>
                    </a:lnTo>
                    <a:lnTo>
                      <a:pt x="113" y="18"/>
                    </a:lnTo>
                    <a:lnTo>
                      <a:pt x="95" y="18"/>
                    </a:lnTo>
                    <a:lnTo>
                      <a:pt x="73" y="18"/>
                    </a:lnTo>
                    <a:lnTo>
                      <a:pt x="55" y="18"/>
                    </a:lnTo>
                    <a:lnTo>
                      <a:pt x="37" y="18"/>
                    </a:lnTo>
                    <a:lnTo>
                      <a:pt x="22" y="18"/>
                    </a:lnTo>
                    <a:lnTo>
                      <a:pt x="13" y="16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11" y="5"/>
                    </a:lnTo>
                    <a:lnTo>
                      <a:pt x="33" y="3"/>
                    </a:lnTo>
                    <a:lnTo>
                      <a:pt x="60" y="3"/>
                    </a:lnTo>
                    <a:lnTo>
                      <a:pt x="86" y="3"/>
                    </a:lnTo>
                    <a:lnTo>
                      <a:pt x="117" y="5"/>
                    </a:lnTo>
                    <a:lnTo>
                      <a:pt x="144" y="5"/>
                    </a:lnTo>
                    <a:lnTo>
                      <a:pt x="173" y="5"/>
                    </a:lnTo>
                    <a:lnTo>
                      <a:pt x="195" y="5"/>
                    </a:lnTo>
                    <a:lnTo>
                      <a:pt x="215" y="5"/>
                    </a:lnTo>
                    <a:lnTo>
                      <a:pt x="230" y="5"/>
                    </a:lnTo>
                    <a:lnTo>
                      <a:pt x="248" y="3"/>
                    </a:lnTo>
                    <a:lnTo>
                      <a:pt x="264" y="3"/>
                    </a:lnTo>
                    <a:lnTo>
                      <a:pt x="279" y="3"/>
                    </a:lnTo>
                    <a:lnTo>
                      <a:pt x="295" y="3"/>
                    </a:lnTo>
                    <a:lnTo>
                      <a:pt x="308" y="3"/>
                    </a:lnTo>
                    <a:lnTo>
                      <a:pt x="323" y="3"/>
                    </a:lnTo>
                    <a:lnTo>
                      <a:pt x="337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0" name="Freeform 22"/>
              <p:cNvSpPr>
                <a:spLocks/>
              </p:cNvSpPr>
              <p:nvPr/>
            </p:nvSpPr>
            <p:spPr bwMode="auto">
              <a:xfrm>
                <a:off x="2826" y="1017"/>
                <a:ext cx="244" cy="20"/>
              </a:xfrm>
              <a:custGeom>
                <a:avLst/>
                <a:gdLst>
                  <a:gd name="T0" fmla="*/ 189 w 244"/>
                  <a:gd name="T1" fmla="*/ 0 h 20"/>
                  <a:gd name="T2" fmla="*/ 193 w 244"/>
                  <a:gd name="T3" fmla="*/ 0 h 20"/>
                  <a:gd name="T4" fmla="*/ 200 w 244"/>
                  <a:gd name="T5" fmla="*/ 0 h 20"/>
                  <a:gd name="T6" fmla="*/ 207 w 244"/>
                  <a:gd name="T7" fmla="*/ 0 h 20"/>
                  <a:gd name="T8" fmla="*/ 213 w 244"/>
                  <a:gd name="T9" fmla="*/ 0 h 20"/>
                  <a:gd name="T10" fmla="*/ 220 w 244"/>
                  <a:gd name="T11" fmla="*/ 0 h 20"/>
                  <a:gd name="T12" fmla="*/ 229 w 244"/>
                  <a:gd name="T13" fmla="*/ 0 h 20"/>
                  <a:gd name="T14" fmla="*/ 233 w 244"/>
                  <a:gd name="T15" fmla="*/ 0 h 20"/>
                  <a:gd name="T16" fmla="*/ 240 w 244"/>
                  <a:gd name="T17" fmla="*/ 0 h 20"/>
                  <a:gd name="T18" fmla="*/ 244 w 244"/>
                  <a:gd name="T19" fmla="*/ 4 h 20"/>
                  <a:gd name="T20" fmla="*/ 242 w 244"/>
                  <a:gd name="T21" fmla="*/ 11 h 20"/>
                  <a:gd name="T22" fmla="*/ 231 w 244"/>
                  <a:gd name="T23" fmla="*/ 13 h 20"/>
                  <a:gd name="T24" fmla="*/ 220 w 244"/>
                  <a:gd name="T25" fmla="*/ 16 h 20"/>
                  <a:gd name="T26" fmla="*/ 209 w 244"/>
                  <a:gd name="T27" fmla="*/ 16 h 20"/>
                  <a:gd name="T28" fmla="*/ 198 w 244"/>
                  <a:gd name="T29" fmla="*/ 16 h 20"/>
                  <a:gd name="T30" fmla="*/ 187 w 244"/>
                  <a:gd name="T31" fmla="*/ 16 h 20"/>
                  <a:gd name="T32" fmla="*/ 176 w 244"/>
                  <a:gd name="T33" fmla="*/ 16 h 20"/>
                  <a:gd name="T34" fmla="*/ 162 w 244"/>
                  <a:gd name="T35" fmla="*/ 16 h 20"/>
                  <a:gd name="T36" fmla="*/ 153 w 244"/>
                  <a:gd name="T37" fmla="*/ 18 h 20"/>
                  <a:gd name="T38" fmla="*/ 136 w 244"/>
                  <a:gd name="T39" fmla="*/ 18 h 20"/>
                  <a:gd name="T40" fmla="*/ 118 w 244"/>
                  <a:gd name="T41" fmla="*/ 18 h 20"/>
                  <a:gd name="T42" fmla="*/ 100 w 244"/>
                  <a:gd name="T43" fmla="*/ 18 h 20"/>
                  <a:gd name="T44" fmla="*/ 82 w 244"/>
                  <a:gd name="T45" fmla="*/ 20 h 20"/>
                  <a:gd name="T46" fmla="*/ 63 w 244"/>
                  <a:gd name="T47" fmla="*/ 20 h 20"/>
                  <a:gd name="T48" fmla="*/ 43 w 244"/>
                  <a:gd name="T49" fmla="*/ 20 h 20"/>
                  <a:gd name="T50" fmla="*/ 25 w 244"/>
                  <a:gd name="T51" fmla="*/ 20 h 20"/>
                  <a:gd name="T52" fmla="*/ 9 w 244"/>
                  <a:gd name="T53" fmla="*/ 20 h 20"/>
                  <a:gd name="T54" fmla="*/ 3 w 244"/>
                  <a:gd name="T55" fmla="*/ 18 h 20"/>
                  <a:gd name="T56" fmla="*/ 0 w 244"/>
                  <a:gd name="T57" fmla="*/ 16 h 20"/>
                  <a:gd name="T58" fmla="*/ 0 w 244"/>
                  <a:gd name="T59" fmla="*/ 13 h 20"/>
                  <a:gd name="T60" fmla="*/ 7 w 244"/>
                  <a:gd name="T61" fmla="*/ 9 h 20"/>
                  <a:gd name="T62" fmla="*/ 18 w 244"/>
                  <a:gd name="T63" fmla="*/ 9 h 20"/>
                  <a:gd name="T64" fmla="*/ 29 w 244"/>
                  <a:gd name="T65" fmla="*/ 7 h 20"/>
                  <a:gd name="T66" fmla="*/ 40 w 244"/>
                  <a:gd name="T67" fmla="*/ 7 h 20"/>
                  <a:gd name="T68" fmla="*/ 51 w 244"/>
                  <a:gd name="T69" fmla="*/ 7 h 20"/>
                  <a:gd name="T70" fmla="*/ 63 w 244"/>
                  <a:gd name="T71" fmla="*/ 7 h 20"/>
                  <a:gd name="T72" fmla="*/ 74 w 244"/>
                  <a:gd name="T73" fmla="*/ 7 h 20"/>
                  <a:gd name="T74" fmla="*/ 82 w 244"/>
                  <a:gd name="T75" fmla="*/ 7 h 20"/>
                  <a:gd name="T76" fmla="*/ 94 w 244"/>
                  <a:gd name="T77" fmla="*/ 7 h 20"/>
                  <a:gd name="T78" fmla="*/ 105 w 244"/>
                  <a:gd name="T79" fmla="*/ 4 h 20"/>
                  <a:gd name="T80" fmla="*/ 118 w 244"/>
                  <a:gd name="T81" fmla="*/ 4 h 20"/>
                  <a:gd name="T82" fmla="*/ 129 w 244"/>
                  <a:gd name="T83" fmla="*/ 2 h 20"/>
                  <a:gd name="T84" fmla="*/ 142 w 244"/>
                  <a:gd name="T85" fmla="*/ 2 h 20"/>
                  <a:gd name="T86" fmla="*/ 153 w 244"/>
                  <a:gd name="T87" fmla="*/ 2 h 20"/>
                  <a:gd name="T88" fmla="*/ 164 w 244"/>
                  <a:gd name="T89" fmla="*/ 0 h 20"/>
                  <a:gd name="T90" fmla="*/ 176 w 244"/>
                  <a:gd name="T91" fmla="*/ 0 h 20"/>
                  <a:gd name="T92" fmla="*/ 189 w 244"/>
                  <a:gd name="T93" fmla="*/ 0 h 20"/>
                  <a:gd name="T94" fmla="*/ 189 w 244"/>
                  <a:gd name="T95" fmla="*/ 0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4"/>
                  <a:gd name="T145" fmla="*/ 0 h 20"/>
                  <a:gd name="T146" fmla="*/ 244 w 244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4" h="20">
                    <a:moveTo>
                      <a:pt x="189" y="0"/>
                    </a:moveTo>
                    <a:lnTo>
                      <a:pt x="193" y="0"/>
                    </a:lnTo>
                    <a:lnTo>
                      <a:pt x="200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9" y="0"/>
                    </a:lnTo>
                    <a:lnTo>
                      <a:pt x="233" y="0"/>
                    </a:lnTo>
                    <a:lnTo>
                      <a:pt x="240" y="0"/>
                    </a:lnTo>
                    <a:lnTo>
                      <a:pt x="244" y="4"/>
                    </a:lnTo>
                    <a:lnTo>
                      <a:pt x="242" y="11"/>
                    </a:lnTo>
                    <a:lnTo>
                      <a:pt x="231" y="13"/>
                    </a:lnTo>
                    <a:lnTo>
                      <a:pt x="220" y="16"/>
                    </a:lnTo>
                    <a:lnTo>
                      <a:pt x="209" y="16"/>
                    </a:lnTo>
                    <a:lnTo>
                      <a:pt x="198" y="16"/>
                    </a:lnTo>
                    <a:lnTo>
                      <a:pt x="187" y="16"/>
                    </a:lnTo>
                    <a:lnTo>
                      <a:pt x="176" y="16"/>
                    </a:lnTo>
                    <a:lnTo>
                      <a:pt x="162" y="16"/>
                    </a:lnTo>
                    <a:lnTo>
                      <a:pt x="153" y="18"/>
                    </a:lnTo>
                    <a:lnTo>
                      <a:pt x="136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20"/>
                    </a:lnTo>
                    <a:lnTo>
                      <a:pt x="63" y="20"/>
                    </a:lnTo>
                    <a:lnTo>
                      <a:pt x="43" y="20"/>
                    </a:lnTo>
                    <a:lnTo>
                      <a:pt x="25" y="20"/>
                    </a:lnTo>
                    <a:lnTo>
                      <a:pt x="9" y="20"/>
                    </a:lnTo>
                    <a:lnTo>
                      <a:pt x="3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7" y="9"/>
                    </a:lnTo>
                    <a:lnTo>
                      <a:pt x="18" y="9"/>
                    </a:lnTo>
                    <a:lnTo>
                      <a:pt x="29" y="7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82" y="7"/>
                    </a:lnTo>
                    <a:lnTo>
                      <a:pt x="94" y="7"/>
                    </a:lnTo>
                    <a:lnTo>
                      <a:pt x="105" y="4"/>
                    </a:lnTo>
                    <a:lnTo>
                      <a:pt x="118" y="4"/>
                    </a:lnTo>
                    <a:lnTo>
                      <a:pt x="129" y="2"/>
                    </a:lnTo>
                    <a:lnTo>
                      <a:pt x="142" y="2"/>
                    </a:lnTo>
                    <a:lnTo>
                      <a:pt x="153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1" name="Freeform 23"/>
              <p:cNvSpPr>
                <a:spLocks/>
              </p:cNvSpPr>
              <p:nvPr/>
            </p:nvSpPr>
            <p:spPr bwMode="auto">
              <a:xfrm>
                <a:off x="2769" y="857"/>
                <a:ext cx="277" cy="20"/>
              </a:xfrm>
              <a:custGeom>
                <a:avLst/>
                <a:gdLst>
                  <a:gd name="T0" fmla="*/ 224 w 277"/>
                  <a:gd name="T1" fmla="*/ 3 h 20"/>
                  <a:gd name="T2" fmla="*/ 230 w 277"/>
                  <a:gd name="T3" fmla="*/ 0 h 20"/>
                  <a:gd name="T4" fmla="*/ 239 w 277"/>
                  <a:gd name="T5" fmla="*/ 0 h 20"/>
                  <a:gd name="T6" fmla="*/ 250 w 277"/>
                  <a:gd name="T7" fmla="*/ 0 h 20"/>
                  <a:gd name="T8" fmla="*/ 261 w 277"/>
                  <a:gd name="T9" fmla="*/ 0 h 20"/>
                  <a:gd name="T10" fmla="*/ 268 w 277"/>
                  <a:gd name="T11" fmla="*/ 0 h 20"/>
                  <a:gd name="T12" fmla="*/ 275 w 277"/>
                  <a:gd name="T13" fmla="*/ 0 h 20"/>
                  <a:gd name="T14" fmla="*/ 277 w 277"/>
                  <a:gd name="T15" fmla="*/ 3 h 20"/>
                  <a:gd name="T16" fmla="*/ 277 w 277"/>
                  <a:gd name="T17" fmla="*/ 9 h 20"/>
                  <a:gd name="T18" fmla="*/ 266 w 277"/>
                  <a:gd name="T19" fmla="*/ 12 h 20"/>
                  <a:gd name="T20" fmla="*/ 255 w 277"/>
                  <a:gd name="T21" fmla="*/ 12 h 20"/>
                  <a:gd name="T22" fmla="*/ 241 w 277"/>
                  <a:gd name="T23" fmla="*/ 14 h 20"/>
                  <a:gd name="T24" fmla="*/ 228 w 277"/>
                  <a:gd name="T25" fmla="*/ 14 h 20"/>
                  <a:gd name="T26" fmla="*/ 213 w 277"/>
                  <a:gd name="T27" fmla="*/ 14 h 20"/>
                  <a:gd name="T28" fmla="*/ 199 w 277"/>
                  <a:gd name="T29" fmla="*/ 16 h 20"/>
                  <a:gd name="T30" fmla="*/ 184 w 277"/>
                  <a:gd name="T31" fmla="*/ 16 h 20"/>
                  <a:gd name="T32" fmla="*/ 170 w 277"/>
                  <a:gd name="T33" fmla="*/ 16 h 20"/>
                  <a:gd name="T34" fmla="*/ 151 w 277"/>
                  <a:gd name="T35" fmla="*/ 16 h 20"/>
                  <a:gd name="T36" fmla="*/ 128 w 277"/>
                  <a:gd name="T37" fmla="*/ 18 h 20"/>
                  <a:gd name="T38" fmla="*/ 106 w 277"/>
                  <a:gd name="T39" fmla="*/ 18 h 20"/>
                  <a:gd name="T40" fmla="*/ 86 w 277"/>
                  <a:gd name="T41" fmla="*/ 20 h 20"/>
                  <a:gd name="T42" fmla="*/ 64 w 277"/>
                  <a:gd name="T43" fmla="*/ 20 h 20"/>
                  <a:gd name="T44" fmla="*/ 44 w 277"/>
                  <a:gd name="T45" fmla="*/ 20 h 20"/>
                  <a:gd name="T46" fmla="*/ 26 w 277"/>
                  <a:gd name="T47" fmla="*/ 20 h 20"/>
                  <a:gd name="T48" fmla="*/ 9 w 277"/>
                  <a:gd name="T49" fmla="*/ 20 h 20"/>
                  <a:gd name="T50" fmla="*/ 0 w 277"/>
                  <a:gd name="T51" fmla="*/ 14 h 20"/>
                  <a:gd name="T52" fmla="*/ 2 w 277"/>
                  <a:gd name="T53" fmla="*/ 12 h 20"/>
                  <a:gd name="T54" fmla="*/ 9 w 277"/>
                  <a:gd name="T55" fmla="*/ 7 h 20"/>
                  <a:gd name="T56" fmla="*/ 22 w 277"/>
                  <a:gd name="T57" fmla="*/ 7 h 20"/>
                  <a:gd name="T58" fmla="*/ 35 w 277"/>
                  <a:gd name="T59" fmla="*/ 7 h 20"/>
                  <a:gd name="T60" fmla="*/ 51 w 277"/>
                  <a:gd name="T61" fmla="*/ 7 h 20"/>
                  <a:gd name="T62" fmla="*/ 66 w 277"/>
                  <a:gd name="T63" fmla="*/ 7 h 20"/>
                  <a:gd name="T64" fmla="*/ 80 w 277"/>
                  <a:gd name="T65" fmla="*/ 7 h 20"/>
                  <a:gd name="T66" fmla="*/ 97 w 277"/>
                  <a:gd name="T67" fmla="*/ 5 h 20"/>
                  <a:gd name="T68" fmla="*/ 115 w 277"/>
                  <a:gd name="T69" fmla="*/ 3 h 20"/>
                  <a:gd name="T70" fmla="*/ 133 w 277"/>
                  <a:gd name="T71" fmla="*/ 3 h 20"/>
                  <a:gd name="T72" fmla="*/ 153 w 277"/>
                  <a:gd name="T73" fmla="*/ 3 h 20"/>
                  <a:gd name="T74" fmla="*/ 170 w 277"/>
                  <a:gd name="T75" fmla="*/ 3 h 20"/>
                  <a:gd name="T76" fmla="*/ 188 w 277"/>
                  <a:gd name="T77" fmla="*/ 3 h 20"/>
                  <a:gd name="T78" fmla="*/ 206 w 277"/>
                  <a:gd name="T79" fmla="*/ 3 h 20"/>
                  <a:gd name="T80" fmla="*/ 224 w 277"/>
                  <a:gd name="T81" fmla="*/ 3 h 20"/>
                  <a:gd name="T82" fmla="*/ 224 w 277"/>
                  <a:gd name="T83" fmla="*/ 3 h 2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7"/>
                  <a:gd name="T127" fmla="*/ 0 h 20"/>
                  <a:gd name="T128" fmla="*/ 277 w 277"/>
                  <a:gd name="T129" fmla="*/ 20 h 2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7" h="20">
                    <a:moveTo>
                      <a:pt x="224" y="3"/>
                    </a:moveTo>
                    <a:lnTo>
                      <a:pt x="230" y="0"/>
                    </a:lnTo>
                    <a:lnTo>
                      <a:pt x="239" y="0"/>
                    </a:lnTo>
                    <a:lnTo>
                      <a:pt x="250" y="0"/>
                    </a:lnTo>
                    <a:lnTo>
                      <a:pt x="261" y="0"/>
                    </a:lnTo>
                    <a:lnTo>
                      <a:pt x="268" y="0"/>
                    </a:lnTo>
                    <a:lnTo>
                      <a:pt x="275" y="0"/>
                    </a:lnTo>
                    <a:lnTo>
                      <a:pt x="277" y="3"/>
                    </a:lnTo>
                    <a:lnTo>
                      <a:pt x="277" y="9"/>
                    </a:lnTo>
                    <a:lnTo>
                      <a:pt x="266" y="12"/>
                    </a:lnTo>
                    <a:lnTo>
                      <a:pt x="255" y="12"/>
                    </a:lnTo>
                    <a:lnTo>
                      <a:pt x="241" y="14"/>
                    </a:lnTo>
                    <a:lnTo>
                      <a:pt x="228" y="14"/>
                    </a:lnTo>
                    <a:lnTo>
                      <a:pt x="213" y="14"/>
                    </a:lnTo>
                    <a:lnTo>
                      <a:pt x="199" y="16"/>
                    </a:lnTo>
                    <a:lnTo>
                      <a:pt x="184" y="16"/>
                    </a:lnTo>
                    <a:lnTo>
                      <a:pt x="170" y="16"/>
                    </a:lnTo>
                    <a:lnTo>
                      <a:pt x="151" y="16"/>
                    </a:lnTo>
                    <a:lnTo>
                      <a:pt x="128" y="18"/>
                    </a:lnTo>
                    <a:lnTo>
                      <a:pt x="106" y="18"/>
                    </a:lnTo>
                    <a:lnTo>
                      <a:pt x="86" y="20"/>
                    </a:lnTo>
                    <a:lnTo>
                      <a:pt x="64" y="20"/>
                    </a:lnTo>
                    <a:lnTo>
                      <a:pt x="44" y="20"/>
                    </a:lnTo>
                    <a:lnTo>
                      <a:pt x="26" y="20"/>
                    </a:lnTo>
                    <a:lnTo>
                      <a:pt x="9" y="20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9" y="7"/>
                    </a:lnTo>
                    <a:lnTo>
                      <a:pt x="22" y="7"/>
                    </a:lnTo>
                    <a:lnTo>
                      <a:pt x="35" y="7"/>
                    </a:lnTo>
                    <a:lnTo>
                      <a:pt x="51" y="7"/>
                    </a:lnTo>
                    <a:lnTo>
                      <a:pt x="66" y="7"/>
                    </a:lnTo>
                    <a:lnTo>
                      <a:pt x="80" y="7"/>
                    </a:lnTo>
                    <a:lnTo>
                      <a:pt x="97" y="5"/>
                    </a:lnTo>
                    <a:lnTo>
                      <a:pt x="115" y="3"/>
                    </a:lnTo>
                    <a:lnTo>
                      <a:pt x="133" y="3"/>
                    </a:lnTo>
                    <a:lnTo>
                      <a:pt x="153" y="3"/>
                    </a:lnTo>
                    <a:lnTo>
                      <a:pt x="170" y="3"/>
                    </a:lnTo>
                    <a:lnTo>
                      <a:pt x="188" y="3"/>
                    </a:lnTo>
                    <a:lnTo>
                      <a:pt x="206" y="3"/>
                    </a:lnTo>
                    <a:lnTo>
                      <a:pt x="224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2" name="Freeform 24"/>
              <p:cNvSpPr>
                <a:spLocks/>
              </p:cNvSpPr>
              <p:nvPr/>
            </p:nvSpPr>
            <p:spPr bwMode="auto">
              <a:xfrm>
                <a:off x="2756" y="939"/>
                <a:ext cx="310" cy="25"/>
              </a:xfrm>
              <a:custGeom>
                <a:avLst/>
                <a:gdLst>
                  <a:gd name="T0" fmla="*/ 254 w 310"/>
                  <a:gd name="T1" fmla="*/ 3 h 25"/>
                  <a:gd name="T2" fmla="*/ 257 w 310"/>
                  <a:gd name="T3" fmla="*/ 0 h 25"/>
                  <a:gd name="T4" fmla="*/ 263 w 310"/>
                  <a:gd name="T5" fmla="*/ 0 h 25"/>
                  <a:gd name="T6" fmla="*/ 270 w 310"/>
                  <a:gd name="T7" fmla="*/ 0 h 25"/>
                  <a:gd name="T8" fmla="*/ 281 w 310"/>
                  <a:gd name="T9" fmla="*/ 0 h 25"/>
                  <a:gd name="T10" fmla="*/ 288 w 310"/>
                  <a:gd name="T11" fmla="*/ 0 h 25"/>
                  <a:gd name="T12" fmla="*/ 297 w 310"/>
                  <a:gd name="T13" fmla="*/ 0 h 25"/>
                  <a:gd name="T14" fmla="*/ 303 w 310"/>
                  <a:gd name="T15" fmla="*/ 0 h 25"/>
                  <a:gd name="T16" fmla="*/ 308 w 310"/>
                  <a:gd name="T17" fmla="*/ 3 h 25"/>
                  <a:gd name="T18" fmla="*/ 310 w 310"/>
                  <a:gd name="T19" fmla="*/ 5 h 25"/>
                  <a:gd name="T20" fmla="*/ 303 w 310"/>
                  <a:gd name="T21" fmla="*/ 9 h 25"/>
                  <a:gd name="T22" fmla="*/ 299 w 310"/>
                  <a:gd name="T23" fmla="*/ 9 h 25"/>
                  <a:gd name="T24" fmla="*/ 292 w 310"/>
                  <a:gd name="T25" fmla="*/ 12 h 25"/>
                  <a:gd name="T26" fmla="*/ 285 w 310"/>
                  <a:gd name="T27" fmla="*/ 12 h 25"/>
                  <a:gd name="T28" fmla="*/ 281 w 310"/>
                  <a:gd name="T29" fmla="*/ 14 h 25"/>
                  <a:gd name="T30" fmla="*/ 252 w 310"/>
                  <a:gd name="T31" fmla="*/ 14 h 25"/>
                  <a:gd name="T32" fmla="*/ 221 w 310"/>
                  <a:gd name="T33" fmla="*/ 16 h 25"/>
                  <a:gd name="T34" fmla="*/ 188 w 310"/>
                  <a:gd name="T35" fmla="*/ 18 h 25"/>
                  <a:gd name="T36" fmla="*/ 155 w 310"/>
                  <a:gd name="T37" fmla="*/ 20 h 25"/>
                  <a:gd name="T38" fmla="*/ 119 w 310"/>
                  <a:gd name="T39" fmla="*/ 20 h 25"/>
                  <a:gd name="T40" fmla="*/ 86 w 310"/>
                  <a:gd name="T41" fmla="*/ 23 h 25"/>
                  <a:gd name="T42" fmla="*/ 53 w 310"/>
                  <a:gd name="T43" fmla="*/ 23 h 25"/>
                  <a:gd name="T44" fmla="*/ 24 w 310"/>
                  <a:gd name="T45" fmla="*/ 25 h 25"/>
                  <a:gd name="T46" fmla="*/ 15 w 310"/>
                  <a:gd name="T47" fmla="*/ 23 h 25"/>
                  <a:gd name="T48" fmla="*/ 6 w 310"/>
                  <a:gd name="T49" fmla="*/ 23 h 25"/>
                  <a:gd name="T50" fmla="*/ 2 w 310"/>
                  <a:gd name="T51" fmla="*/ 20 h 25"/>
                  <a:gd name="T52" fmla="*/ 0 w 310"/>
                  <a:gd name="T53" fmla="*/ 18 h 25"/>
                  <a:gd name="T54" fmla="*/ 0 w 310"/>
                  <a:gd name="T55" fmla="*/ 16 h 25"/>
                  <a:gd name="T56" fmla="*/ 0 w 310"/>
                  <a:gd name="T57" fmla="*/ 16 h 25"/>
                  <a:gd name="T58" fmla="*/ 4 w 310"/>
                  <a:gd name="T59" fmla="*/ 14 h 25"/>
                  <a:gd name="T60" fmla="*/ 8 w 310"/>
                  <a:gd name="T61" fmla="*/ 14 h 25"/>
                  <a:gd name="T62" fmla="*/ 35 w 310"/>
                  <a:gd name="T63" fmla="*/ 12 h 25"/>
                  <a:gd name="T64" fmla="*/ 66 w 310"/>
                  <a:gd name="T65" fmla="*/ 9 h 25"/>
                  <a:gd name="T66" fmla="*/ 99 w 310"/>
                  <a:gd name="T67" fmla="*/ 9 h 25"/>
                  <a:gd name="T68" fmla="*/ 133 w 310"/>
                  <a:gd name="T69" fmla="*/ 7 h 25"/>
                  <a:gd name="T70" fmla="*/ 166 w 310"/>
                  <a:gd name="T71" fmla="*/ 5 h 25"/>
                  <a:gd name="T72" fmla="*/ 199 w 310"/>
                  <a:gd name="T73" fmla="*/ 5 h 25"/>
                  <a:gd name="T74" fmla="*/ 228 w 310"/>
                  <a:gd name="T75" fmla="*/ 3 h 25"/>
                  <a:gd name="T76" fmla="*/ 254 w 310"/>
                  <a:gd name="T77" fmla="*/ 3 h 25"/>
                  <a:gd name="T78" fmla="*/ 254 w 310"/>
                  <a:gd name="T79" fmla="*/ 3 h 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0"/>
                  <a:gd name="T121" fmla="*/ 0 h 25"/>
                  <a:gd name="T122" fmla="*/ 310 w 310"/>
                  <a:gd name="T123" fmla="*/ 25 h 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0" h="25">
                    <a:moveTo>
                      <a:pt x="254" y="3"/>
                    </a:move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8" y="3"/>
                    </a:lnTo>
                    <a:lnTo>
                      <a:pt x="310" y="5"/>
                    </a:lnTo>
                    <a:lnTo>
                      <a:pt x="303" y="9"/>
                    </a:lnTo>
                    <a:lnTo>
                      <a:pt x="299" y="9"/>
                    </a:lnTo>
                    <a:lnTo>
                      <a:pt x="292" y="12"/>
                    </a:lnTo>
                    <a:lnTo>
                      <a:pt x="285" y="12"/>
                    </a:lnTo>
                    <a:lnTo>
                      <a:pt x="281" y="14"/>
                    </a:lnTo>
                    <a:lnTo>
                      <a:pt x="252" y="14"/>
                    </a:lnTo>
                    <a:lnTo>
                      <a:pt x="221" y="16"/>
                    </a:lnTo>
                    <a:lnTo>
                      <a:pt x="188" y="18"/>
                    </a:lnTo>
                    <a:lnTo>
                      <a:pt x="155" y="20"/>
                    </a:lnTo>
                    <a:lnTo>
                      <a:pt x="119" y="20"/>
                    </a:lnTo>
                    <a:lnTo>
                      <a:pt x="86" y="23"/>
                    </a:lnTo>
                    <a:lnTo>
                      <a:pt x="53" y="23"/>
                    </a:lnTo>
                    <a:lnTo>
                      <a:pt x="24" y="25"/>
                    </a:lnTo>
                    <a:lnTo>
                      <a:pt x="15" y="23"/>
                    </a:lnTo>
                    <a:lnTo>
                      <a:pt x="6" y="23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35" y="12"/>
                    </a:lnTo>
                    <a:lnTo>
                      <a:pt x="66" y="9"/>
                    </a:lnTo>
                    <a:lnTo>
                      <a:pt x="99" y="9"/>
                    </a:lnTo>
                    <a:lnTo>
                      <a:pt x="133" y="7"/>
                    </a:lnTo>
                    <a:lnTo>
                      <a:pt x="166" y="5"/>
                    </a:lnTo>
                    <a:lnTo>
                      <a:pt x="199" y="5"/>
                    </a:lnTo>
                    <a:lnTo>
                      <a:pt x="228" y="3"/>
                    </a:lnTo>
                    <a:lnTo>
                      <a:pt x="254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3" name="Freeform 25"/>
              <p:cNvSpPr>
                <a:spLocks/>
              </p:cNvSpPr>
              <p:nvPr/>
            </p:nvSpPr>
            <p:spPr bwMode="auto">
              <a:xfrm>
                <a:off x="2937" y="964"/>
                <a:ext cx="118" cy="20"/>
              </a:xfrm>
              <a:custGeom>
                <a:avLst/>
                <a:gdLst>
                  <a:gd name="T0" fmla="*/ 34 w 118"/>
                  <a:gd name="T1" fmla="*/ 4 h 20"/>
                  <a:gd name="T2" fmla="*/ 40 w 118"/>
                  <a:gd name="T3" fmla="*/ 4 h 20"/>
                  <a:gd name="T4" fmla="*/ 51 w 118"/>
                  <a:gd name="T5" fmla="*/ 2 h 20"/>
                  <a:gd name="T6" fmla="*/ 62 w 118"/>
                  <a:gd name="T7" fmla="*/ 2 h 20"/>
                  <a:gd name="T8" fmla="*/ 73 w 118"/>
                  <a:gd name="T9" fmla="*/ 2 h 20"/>
                  <a:gd name="T10" fmla="*/ 84 w 118"/>
                  <a:gd name="T11" fmla="*/ 0 h 20"/>
                  <a:gd name="T12" fmla="*/ 93 w 118"/>
                  <a:gd name="T13" fmla="*/ 0 h 20"/>
                  <a:gd name="T14" fmla="*/ 104 w 118"/>
                  <a:gd name="T15" fmla="*/ 0 h 20"/>
                  <a:gd name="T16" fmla="*/ 113 w 118"/>
                  <a:gd name="T17" fmla="*/ 2 h 20"/>
                  <a:gd name="T18" fmla="*/ 116 w 118"/>
                  <a:gd name="T19" fmla="*/ 4 h 20"/>
                  <a:gd name="T20" fmla="*/ 118 w 118"/>
                  <a:gd name="T21" fmla="*/ 6 h 20"/>
                  <a:gd name="T22" fmla="*/ 118 w 118"/>
                  <a:gd name="T23" fmla="*/ 9 h 20"/>
                  <a:gd name="T24" fmla="*/ 113 w 118"/>
                  <a:gd name="T25" fmla="*/ 11 h 20"/>
                  <a:gd name="T26" fmla="*/ 100 w 118"/>
                  <a:gd name="T27" fmla="*/ 13 h 20"/>
                  <a:gd name="T28" fmla="*/ 87 w 118"/>
                  <a:gd name="T29" fmla="*/ 15 h 20"/>
                  <a:gd name="T30" fmla="*/ 71 w 118"/>
                  <a:gd name="T31" fmla="*/ 15 h 20"/>
                  <a:gd name="T32" fmla="*/ 60 w 118"/>
                  <a:gd name="T33" fmla="*/ 15 h 20"/>
                  <a:gd name="T34" fmla="*/ 45 w 118"/>
                  <a:gd name="T35" fmla="*/ 15 h 20"/>
                  <a:gd name="T36" fmla="*/ 31 w 118"/>
                  <a:gd name="T37" fmla="*/ 15 h 20"/>
                  <a:gd name="T38" fmla="*/ 18 w 118"/>
                  <a:gd name="T39" fmla="*/ 15 h 20"/>
                  <a:gd name="T40" fmla="*/ 5 w 118"/>
                  <a:gd name="T41" fmla="*/ 20 h 20"/>
                  <a:gd name="T42" fmla="*/ 0 w 118"/>
                  <a:gd name="T43" fmla="*/ 13 h 20"/>
                  <a:gd name="T44" fmla="*/ 2 w 118"/>
                  <a:gd name="T45" fmla="*/ 9 h 20"/>
                  <a:gd name="T46" fmla="*/ 5 w 118"/>
                  <a:gd name="T47" fmla="*/ 9 h 20"/>
                  <a:gd name="T48" fmla="*/ 7 w 118"/>
                  <a:gd name="T49" fmla="*/ 6 h 20"/>
                  <a:gd name="T50" fmla="*/ 11 w 118"/>
                  <a:gd name="T51" fmla="*/ 4 h 20"/>
                  <a:gd name="T52" fmla="*/ 18 w 118"/>
                  <a:gd name="T53" fmla="*/ 4 h 20"/>
                  <a:gd name="T54" fmla="*/ 22 w 118"/>
                  <a:gd name="T55" fmla="*/ 4 h 20"/>
                  <a:gd name="T56" fmla="*/ 27 w 118"/>
                  <a:gd name="T57" fmla="*/ 4 h 20"/>
                  <a:gd name="T58" fmla="*/ 31 w 118"/>
                  <a:gd name="T59" fmla="*/ 4 h 20"/>
                  <a:gd name="T60" fmla="*/ 34 w 118"/>
                  <a:gd name="T61" fmla="*/ 4 h 20"/>
                  <a:gd name="T62" fmla="*/ 34 w 118"/>
                  <a:gd name="T63" fmla="*/ 4 h 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8"/>
                  <a:gd name="T97" fmla="*/ 0 h 20"/>
                  <a:gd name="T98" fmla="*/ 118 w 118"/>
                  <a:gd name="T99" fmla="*/ 20 h 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8" h="20">
                    <a:moveTo>
                      <a:pt x="34" y="4"/>
                    </a:moveTo>
                    <a:lnTo>
                      <a:pt x="40" y="4"/>
                    </a:lnTo>
                    <a:lnTo>
                      <a:pt x="51" y="2"/>
                    </a:lnTo>
                    <a:lnTo>
                      <a:pt x="62" y="2"/>
                    </a:lnTo>
                    <a:lnTo>
                      <a:pt x="73" y="2"/>
                    </a:lnTo>
                    <a:lnTo>
                      <a:pt x="84" y="0"/>
                    </a:lnTo>
                    <a:lnTo>
                      <a:pt x="93" y="0"/>
                    </a:lnTo>
                    <a:lnTo>
                      <a:pt x="104" y="0"/>
                    </a:lnTo>
                    <a:lnTo>
                      <a:pt x="113" y="2"/>
                    </a:lnTo>
                    <a:lnTo>
                      <a:pt x="116" y="4"/>
                    </a:lnTo>
                    <a:lnTo>
                      <a:pt x="118" y="6"/>
                    </a:lnTo>
                    <a:lnTo>
                      <a:pt x="118" y="9"/>
                    </a:lnTo>
                    <a:lnTo>
                      <a:pt x="113" y="11"/>
                    </a:lnTo>
                    <a:lnTo>
                      <a:pt x="100" y="13"/>
                    </a:lnTo>
                    <a:lnTo>
                      <a:pt x="87" y="15"/>
                    </a:lnTo>
                    <a:lnTo>
                      <a:pt x="71" y="15"/>
                    </a:lnTo>
                    <a:lnTo>
                      <a:pt x="60" y="15"/>
                    </a:lnTo>
                    <a:lnTo>
                      <a:pt x="45" y="15"/>
                    </a:lnTo>
                    <a:lnTo>
                      <a:pt x="31" y="15"/>
                    </a:lnTo>
                    <a:lnTo>
                      <a:pt x="18" y="15"/>
                    </a:lnTo>
                    <a:lnTo>
                      <a:pt x="5" y="20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7" y="4"/>
                    </a:lnTo>
                    <a:lnTo>
                      <a:pt x="31" y="4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4" name="Freeform 26"/>
              <p:cNvSpPr>
                <a:spLocks/>
              </p:cNvSpPr>
              <p:nvPr/>
            </p:nvSpPr>
            <p:spPr bwMode="auto">
              <a:xfrm>
                <a:off x="2857" y="973"/>
                <a:ext cx="71" cy="13"/>
              </a:xfrm>
              <a:custGeom>
                <a:avLst/>
                <a:gdLst>
                  <a:gd name="T0" fmla="*/ 38 w 71"/>
                  <a:gd name="T1" fmla="*/ 2 h 13"/>
                  <a:gd name="T2" fmla="*/ 45 w 71"/>
                  <a:gd name="T3" fmla="*/ 2 h 13"/>
                  <a:gd name="T4" fmla="*/ 54 w 71"/>
                  <a:gd name="T5" fmla="*/ 2 h 13"/>
                  <a:gd name="T6" fmla="*/ 60 w 71"/>
                  <a:gd name="T7" fmla="*/ 2 h 13"/>
                  <a:gd name="T8" fmla="*/ 67 w 71"/>
                  <a:gd name="T9" fmla="*/ 2 h 13"/>
                  <a:gd name="T10" fmla="*/ 69 w 71"/>
                  <a:gd name="T11" fmla="*/ 2 h 13"/>
                  <a:gd name="T12" fmla="*/ 71 w 71"/>
                  <a:gd name="T13" fmla="*/ 6 h 13"/>
                  <a:gd name="T14" fmla="*/ 71 w 71"/>
                  <a:gd name="T15" fmla="*/ 9 h 13"/>
                  <a:gd name="T16" fmla="*/ 67 w 71"/>
                  <a:gd name="T17" fmla="*/ 11 h 13"/>
                  <a:gd name="T18" fmla="*/ 58 w 71"/>
                  <a:gd name="T19" fmla="*/ 11 h 13"/>
                  <a:gd name="T20" fmla="*/ 51 w 71"/>
                  <a:gd name="T21" fmla="*/ 13 h 13"/>
                  <a:gd name="T22" fmla="*/ 45 w 71"/>
                  <a:gd name="T23" fmla="*/ 13 h 13"/>
                  <a:gd name="T24" fmla="*/ 38 w 71"/>
                  <a:gd name="T25" fmla="*/ 13 h 13"/>
                  <a:gd name="T26" fmla="*/ 29 w 71"/>
                  <a:gd name="T27" fmla="*/ 13 h 13"/>
                  <a:gd name="T28" fmla="*/ 23 w 71"/>
                  <a:gd name="T29" fmla="*/ 13 h 13"/>
                  <a:gd name="T30" fmla="*/ 16 w 71"/>
                  <a:gd name="T31" fmla="*/ 13 h 13"/>
                  <a:gd name="T32" fmla="*/ 9 w 71"/>
                  <a:gd name="T33" fmla="*/ 13 h 13"/>
                  <a:gd name="T34" fmla="*/ 3 w 71"/>
                  <a:gd name="T35" fmla="*/ 11 h 13"/>
                  <a:gd name="T36" fmla="*/ 0 w 71"/>
                  <a:gd name="T37" fmla="*/ 9 h 13"/>
                  <a:gd name="T38" fmla="*/ 0 w 71"/>
                  <a:gd name="T39" fmla="*/ 4 h 13"/>
                  <a:gd name="T40" fmla="*/ 5 w 71"/>
                  <a:gd name="T41" fmla="*/ 2 h 13"/>
                  <a:gd name="T42" fmla="*/ 5 w 71"/>
                  <a:gd name="T43" fmla="*/ 0 h 13"/>
                  <a:gd name="T44" fmla="*/ 9 w 71"/>
                  <a:gd name="T45" fmla="*/ 0 h 13"/>
                  <a:gd name="T46" fmla="*/ 14 w 71"/>
                  <a:gd name="T47" fmla="*/ 0 h 13"/>
                  <a:gd name="T48" fmla="*/ 20 w 71"/>
                  <a:gd name="T49" fmla="*/ 0 h 13"/>
                  <a:gd name="T50" fmla="*/ 25 w 71"/>
                  <a:gd name="T51" fmla="*/ 0 h 13"/>
                  <a:gd name="T52" fmla="*/ 29 w 71"/>
                  <a:gd name="T53" fmla="*/ 2 h 13"/>
                  <a:gd name="T54" fmla="*/ 34 w 71"/>
                  <a:gd name="T55" fmla="*/ 2 h 13"/>
                  <a:gd name="T56" fmla="*/ 38 w 71"/>
                  <a:gd name="T57" fmla="*/ 2 h 13"/>
                  <a:gd name="T58" fmla="*/ 38 w 71"/>
                  <a:gd name="T59" fmla="*/ 2 h 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1"/>
                  <a:gd name="T91" fmla="*/ 0 h 13"/>
                  <a:gd name="T92" fmla="*/ 71 w 71"/>
                  <a:gd name="T93" fmla="*/ 13 h 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1" h="13">
                    <a:moveTo>
                      <a:pt x="38" y="2"/>
                    </a:moveTo>
                    <a:lnTo>
                      <a:pt x="45" y="2"/>
                    </a:lnTo>
                    <a:lnTo>
                      <a:pt x="54" y="2"/>
                    </a:lnTo>
                    <a:lnTo>
                      <a:pt x="60" y="2"/>
                    </a:lnTo>
                    <a:lnTo>
                      <a:pt x="67" y="2"/>
                    </a:lnTo>
                    <a:lnTo>
                      <a:pt x="69" y="2"/>
                    </a:lnTo>
                    <a:lnTo>
                      <a:pt x="71" y="6"/>
                    </a:lnTo>
                    <a:lnTo>
                      <a:pt x="71" y="9"/>
                    </a:lnTo>
                    <a:lnTo>
                      <a:pt x="67" y="11"/>
                    </a:lnTo>
                    <a:lnTo>
                      <a:pt x="58" y="11"/>
                    </a:lnTo>
                    <a:lnTo>
                      <a:pt x="51" y="13"/>
                    </a:lnTo>
                    <a:lnTo>
                      <a:pt x="45" y="13"/>
                    </a:lnTo>
                    <a:lnTo>
                      <a:pt x="38" y="13"/>
                    </a:lnTo>
                    <a:lnTo>
                      <a:pt x="29" y="13"/>
                    </a:lnTo>
                    <a:lnTo>
                      <a:pt x="23" y="13"/>
                    </a:lnTo>
                    <a:lnTo>
                      <a:pt x="16" y="13"/>
                    </a:lnTo>
                    <a:lnTo>
                      <a:pt x="9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5" name="Freeform 27"/>
              <p:cNvSpPr>
                <a:spLocks/>
              </p:cNvSpPr>
              <p:nvPr/>
            </p:nvSpPr>
            <p:spPr bwMode="auto">
              <a:xfrm>
                <a:off x="2756" y="1026"/>
                <a:ext cx="57" cy="13"/>
              </a:xfrm>
              <a:custGeom>
                <a:avLst/>
                <a:gdLst>
                  <a:gd name="T0" fmla="*/ 37 w 57"/>
                  <a:gd name="T1" fmla="*/ 0 h 13"/>
                  <a:gd name="T2" fmla="*/ 44 w 57"/>
                  <a:gd name="T3" fmla="*/ 0 h 13"/>
                  <a:gd name="T4" fmla="*/ 50 w 57"/>
                  <a:gd name="T5" fmla="*/ 0 h 13"/>
                  <a:gd name="T6" fmla="*/ 53 w 57"/>
                  <a:gd name="T7" fmla="*/ 0 h 13"/>
                  <a:gd name="T8" fmla="*/ 57 w 57"/>
                  <a:gd name="T9" fmla="*/ 2 h 13"/>
                  <a:gd name="T10" fmla="*/ 57 w 57"/>
                  <a:gd name="T11" fmla="*/ 4 h 13"/>
                  <a:gd name="T12" fmla="*/ 57 w 57"/>
                  <a:gd name="T13" fmla="*/ 11 h 13"/>
                  <a:gd name="T14" fmla="*/ 50 w 57"/>
                  <a:gd name="T15" fmla="*/ 11 h 13"/>
                  <a:gd name="T16" fmla="*/ 44 w 57"/>
                  <a:gd name="T17" fmla="*/ 11 h 13"/>
                  <a:gd name="T18" fmla="*/ 39 w 57"/>
                  <a:gd name="T19" fmla="*/ 11 h 13"/>
                  <a:gd name="T20" fmla="*/ 33 w 57"/>
                  <a:gd name="T21" fmla="*/ 13 h 13"/>
                  <a:gd name="T22" fmla="*/ 26 w 57"/>
                  <a:gd name="T23" fmla="*/ 11 h 13"/>
                  <a:gd name="T24" fmla="*/ 19 w 57"/>
                  <a:gd name="T25" fmla="*/ 11 h 13"/>
                  <a:gd name="T26" fmla="*/ 13 w 57"/>
                  <a:gd name="T27" fmla="*/ 11 h 13"/>
                  <a:gd name="T28" fmla="*/ 8 w 57"/>
                  <a:gd name="T29" fmla="*/ 13 h 13"/>
                  <a:gd name="T30" fmla="*/ 2 w 57"/>
                  <a:gd name="T31" fmla="*/ 7 h 13"/>
                  <a:gd name="T32" fmla="*/ 0 w 57"/>
                  <a:gd name="T33" fmla="*/ 4 h 13"/>
                  <a:gd name="T34" fmla="*/ 2 w 57"/>
                  <a:gd name="T35" fmla="*/ 2 h 13"/>
                  <a:gd name="T36" fmla="*/ 6 w 57"/>
                  <a:gd name="T37" fmla="*/ 0 h 13"/>
                  <a:gd name="T38" fmla="*/ 13 w 57"/>
                  <a:gd name="T39" fmla="*/ 0 h 13"/>
                  <a:gd name="T40" fmla="*/ 24 w 57"/>
                  <a:gd name="T41" fmla="*/ 0 h 13"/>
                  <a:gd name="T42" fmla="*/ 31 w 57"/>
                  <a:gd name="T43" fmla="*/ 0 h 13"/>
                  <a:gd name="T44" fmla="*/ 37 w 57"/>
                  <a:gd name="T45" fmla="*/ 0 h 13"/>
                  <a:gd name="T46" fmla="*/ 37 w 57"/>
                  <a:gd name="T47" fmla="*/ 0 h 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7"/>
                  <a:gd name="T73" fmla="*/ 0 h 13"/>
                  <a:gd name="T74" fmla="*/ 57 w 57"/>
                  <a:gd name="T75" fmla="*/ 13 h 1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7" h="13">
                    <a:moveTo>
                      <a:pt x="37" y="0"/>
                    </a:moveTo>
                    <a:lnTo>
                      <a:pt x="44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11"/>
                    </a:lnTo>
                    <a:lnTo>
                      <a:pt x="50" y="11"/>
                    </a:lnTo>
                    <a:lnTo>
                      <a:pt x="44" y="11"/>
                    </a:lnTo>
                    <a:lnTo>
                      <a:pt x="39" y="11"/>
                    </a:lnTo>
                    <a:lnTo>
                      <a:pt x="33" y="13"/>
                    </a:lnTo>
                    <a:lnTo>
                      <a:pt x="26" y="11"/>
                    </a:lnTo>
                    <a:lnTo>
                      <a:pt x="19" y="11"/>
                    </a:lnTo>
                    <a:lnTo>
                      <a:pt x="13" y="11"/>
                    </a:lnTo>
                    <a:lnTo>
                      <a:pt x="8" y="13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6" name="Freeform 28"/>
              <p:cNvSpPr>
                <a:spLocks/>
              </p:cNvSpPr>
              <p:nvPr/>
            </p:nvSpPr>
            <p:spPr bwMode="auto">
              <a:xfrm>
                <a:off x="2778" y="1037"/>
                <a:ext cx="330" cy="51"/>
              </a:xfrm>
              <a:custGeom>
                <a:avLst/>
                <a:gdLst>
                  <a:gd name="T0" fmla="*/ 228 w 330"/>
                  <a:gd name="T1" fmla="*/ 0 h 51"/>
                  <a:gd name="T2" fmla="*/ 239 w 330"/>
                  <a:gd name="T3" fmla="*/ 2 h 51"/>
                  <a:gd name="T4" fmla="*/ 243 w 330"/>
                  <a:gd name="T5" fmla="*/ 7 h 51"/>
                  <a:gd name="T6" fmla="*/ 243 w 330"/>
                  <a:gd name="T7" fmla="*/ 11 h 51"/>
                  <a:gd name="T8" fmla="*/ 219 w 330"/>
                  <a:gd name="T9" fmla="*/ 13 h 51"/>
                  <a:gd name="T10" fmla="*/ 177 w 330"/>
                  <a:gd name="T11" fmla="*/ 18 h 51"/>
                  <a:gd name="T12" fmla="*/ 137 w 330"/>
                  <a:gd name="T13" fmla="*/ 22 h 51"/>
                  <a:gd name="T14" fmla="*/ 95 w 330"/>
                  <a:gd name="T15" fmla="*/ 29 h 51"/>
                  <a:gd name="T16" fmla="*/ 106 w 330"/>
                  <a:gd name="T17" fmla="*/ 29 h 51"/>
                  <a:gd name="T18" fmla="*/ 168 w 330"/>
                  <a:gd name="T19" fmla="*/ 29 h 51"/>
                  <a:gd name="T20" fmla="*/ 230 w 330"/>
                  <a:gd name="T21" fmla="*/ 29 h 51"/>
                  <a:gd name="T22" fmla="*/ 292 w 330"/>
                  <a:gd name="T23" fmla="*/ 29 h 51"/>
                  <a:gd name="T24" fmla="*/ 326 w 330"/>
                  <a:gd name="T25" fmla="*/ 31 h 51"/>
                  <a:gd name="T26" fmla="*/ 330 w 330"/>
                  <a:gd name="T27" fmla="*/ 33 h 51"/>
                  <a:gd name="T28" fmla="*/ 330 w 330"/>
                  <a:gd name="T29" fmla="*/ 38 h 51"/>
                  <a:gd name="T30" fmla="*/ 314 w 330"/>
                  <a:gd name="T31" fmla="*/ 42 h 51"/>
                  <a:gd name="T32" fmla="*/ 288 w 330"/>
                  <a:gd name="T33" fmla="*/ 46 h 51"/>
                  <a:gd name="T34" fmla="*/ 261 w 330"/>
                  <a:gd name="T35" fmla="*/ 46 h 51"/>
                  <a:gd name="T36" fmla="*/ 221 w 330"/>
                  <a:gd name="T37" fmla="*/ 44 h 51"/>
                  <a:gd name="T38" fmla="*/ 168 w 330"/>
                  <a:gd name="T39" fmla="*/ 44 h 51"/>
                  <a:gd name="T40" fmla="*/ 115 w 330"/>
                  <a:gd name="T41" fmla="*/ 46 h 51"/>
                  <a:gd name="T42" fmla="*/ 62 w 330"/>
                  <a:gd name="T43" fmla="*/ 46 h 51"/>
                  <a:gd name="T44" fmla="*/ 31 w 330"/>
                  <a:gd name="T45" fmla="*/ 46 h 51"/>
                  <a:gd name="T46" fmla="*/ 13 w 330"/>
                  <a:gd name="T47" fmla="*/ 49 h 51"/>
                  <a:gd name="T48" fmla="*/ 4 w 330"/>
                  <a:gd name="T49" fmla="*/ 49 h 51"/>
                  <a:gd name="T50" fmla="*/ 0 w 330"/>
                  <a:gd name="T51" fmla="*/ 40 h 51"/>
                  <a:gd name="T52" fmla="*/ 13 w 330"/>
                  <a:gd name="T53" fmla="*/ 31 h 51"/>
                  <a:gd name="T54" fmla="*/ 37 w 330"/>
                  <a:gd name="T55" fmla="*/ 29 h 51"/>
                  <a:gd name="T56" fmla="*/ 62 w 330"/>
                  <a:gd name="T57" fmla="*/ 27 h 51"/>
                  <a:gd name="T58" fmla="*/ 91 w 330"/>
                  <a:gd name="T59" fmla="*/ 18 h 51"/>
                  <a:gd name="T60" fmla="*/ 128 w 330"/>
                  <a:gd name="T61" fmla="*/ 11 h 51"/>
                  <a:gd name="T62" fmla="*/ 166 w 330"/>
                  <a:gd name="T63" fmla="*/ 4 h 51"/>
                  <a:gd name="T64" fmla="*/ 204 w 330"/>
                  <a:gd name="T65" fmla="*/ 0 h 51"/>
                  <a:gd name="T66" fmla="*/ 224 w 330"/>
                  <a:gd name="T67" fmla="*/ 0 h 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0"/>
                  <a:gd name="T103" fmla="*/ 0 h 51"/>
                  <a:gd name="T104" fmla="*/ 330 w 330"/>
                  <a:gd name="T105" fmla="*/ 51 h 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0" h="51">
                    <a:moveTo>
                      <a:pt x="224" y="0"/>
                    </a:moveTo>
                    <a:lnTo>
                      <a:pt x="228" y="0"/>
                    </a:lnTo>
                    <a:lnTo>
                      <a:pt x="235" y="0"/>
                    </a:lnTo>
                    <a:lnTo>
                      <a:pt x="239" y="2"/>
                    </a:lnTo>
                    <a:lnTo>
                      <a:pt x="243" y="4"/>
                    </a:lnTo>
                    <a:lnTo>
                      <a:pt x="243" y="7"/>
                    </a:lnTo>
                    <a:lnTo>
                      <a:pt x="246" y="9"/>
                    </a:lnTo>
                    <a:lnTo>
                      <a:pt x="243" y="11"/>
                    </a:lnTo>
                    <a:lnTo>
                      <a:pt x="241" y="13"/>
                    </a:lnTo>
                    <a:lnTo>
                      <a:pt x="219" y="13"/>
                    </a:lnTo>
                    <a:lnTo>
                      <a:pt x="199" y="18"/>
                    </a:lnTo>
                    <a:lnTo>
                      <a:pt x="177" y="18"/>
                    </a:lnTo>
                    <a:lnTo>
                      <a:pt x="157" y="20"/>
                    </a:lnTo>
                    <a:lnTo>
                      <a:pt x="137" y="22"/>
                    </a:lnTo>
                    <a:lnTo>
                      <a:pt x="115" y="27"/>
                    </a:lnTo>
                    <a:lnTo>
                      <a:pt x="95" y="29"/>
                    </a:lnTo>
                    <a:lnTo>
                      <a:pt x="77" y="33"/>
                    </a:lnTo>
                    <a:lnTo>
                      <a:pt x="106" y="29"/>
                    </a:lnTo>
                    <a:lnTo>
                      <a:pt x="137" y="29"/>
                    </a:lnTo>
                    <a:lnTo>
                      <a:pt x="168" y="29"/>
                    </a:lnTo>
                    <a:lnTo>
                      <a:pt x="199" y="29"/>
                    </a:lnTo>
                    <a:lnTo>
                      <a:pt x="230" y="29"/>
                    </a:lnTo>
                    <a:lnTo>
                      <a:pt x="261" y="31"/>
                    </a:lnTo>
                    <a:lnTo>
                      <a:pt x="292" y="29"/>
                    </a:lnTo>
                    <a:lnTo>
                      <a:pt x="323" y="29"/>
                    </a:lnTo>
                    <a:lnTo>
                      <a:pt x="326" y="31"/>
                    </a:lnTo>
                    <a:lnTo>
                      <a:pt x="330" y="33"/>
                    </a:lnTo>
                    <a:lnTo>
                      <a:pt x="330" y="35"/>
                    </a:lnTo>
                    <a:lnTo>
                      <a:pt x="330" y="38"/>
                    </a:lnTo>
                    <a:lnTo>
                      <a:pt x="323" y="42"/>
                    </a:lnTo>
                    <a:lnTo>
                      <a:pt x="314" y="42"/>
                    </a:lnTo>
                    <a:lnTo>
                      <a:pt x="301" y="46"/>
                    </a:lnTo>
                    <a:lnTo>
                      <a:pt x="288" y="46"/>
                    </a:lnTo>
                    <a:lnTo>
                      <a:pt x="275" y="46"/>
                    </a:lnTo>
                    <a:lnTo>
                      <a:pt x="261" y="46"/>
                    </a:lnTo>
                    <a:lnTo>
                      <a:pt x="248" y="46"/>
                    </a:lnTo>
                    <a:lnTo>
                      <a:pt x="221" y="44"/>
                    </a:lnTo>
                    <a:lnTo>
                      <a:pt x="195" y="44"/>
                    </a:lnTo>
                    <a:lnTo>
                      <a:pt x="168" y="44"/>
                    </a:lnTo>
                    <a:lnTo>
                      <a:pt x="142" y="46"/>
                    </a:lnTo>
                    <a:lnTo>
                      <a:pt x="115" y="46"/>
                    </a:lnTo>
                    <a:lnTo>
                      <a:pt x="88" y="46"/>
                    </a:lnTo>
                    <a:lnTo>
                      <a:pt x="62" y="46"/>
                    </a:lnTo>
                    <a:lnTo>
                      <a:pt x="35" y="46"/>
                    </a:lnTo>
                    <a:lnTo>
                      <a:pt x="31" y="46"/>
                    </a:lnTo>
                    <a:lnTo>
                      <a:pt x="22" y="49"/>
                    </a:lnTo>
                    <a:lnTo>
                      <a:pt x="13" y="49"/>
                    </a:lnTo>
                    <a:lnTo>
                      <a:pt x="9" y="51"/>
                    </a:lnTo>
                    <a:lnTo>
                      <a:pt x="4" y="49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4" y="35"/>
                    </a:lnTo>
                    <a:lnTo>
                      <a:pt x="13" y="31"/>
                    </a:lnTo>
                    <a:lnTo>
                      <a:pt x="24" y="31"/>
                    </a:lnTo>
                    <a:lnTo>
                      <a:pt x="37" y="29"/>
                    </a:lnTo>
                    <a:lnTo>
                      <a:pt x="48" y="29"/>
                    </a:lnTo>
                    <a:lnTo>
                      <a:pt x="62" y="27"/>
                    </a:lnTo>
                    <a:lnTo>
                      <a:pt x="71" y="24"/>
                    </a:lnTo>
                    <a:lnTo>
                      <a:pt x="91" y="18"/>
                    </a:lnTo>
                    <a:lnTo>
                      <a:pt x="108" y="15"/>
                    </a:lnTo>
                    <a:lnTo>
                      <a:pt x="128" y="11"/>
                    </a:lnTo>
                    <a:lnTo>
                      <a:pt x="146" y="9"/>
                    </a:lnTo>
                    <a:lnTo>
                      <a:pt x="166" y="4"/>
                    </a:lnTo>
                    <a:lnTo>
                      <a:pt x="184" y="2"/>
                    </a:lnTo>
                    <a:lnTo>
                      <a:pt x="204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7" name="Freeform 29"/>
              <p:cNvSpPr>
                <a:spLocks/>
              </p:cNvSpPr>
              <p:nvPr/>
            </p:nvSpPr>
            <p:spPr bwMode="auto">
              <a:xfrm>
                <a:off x="2744" y="1090"/>
                <a:ext cx="388" cy="22"/>
              </a:xfrm>
              <a:custGeom>
                <a:avLst/>
                <a:gdLst>
                  <a:gd name="T0" fmla="*/ 379 w 388"/>
                  <a:gd name="T1" fmla="*/ 0 h 22"/>
                  <a:gd name="T2" fmla="*/ 384 w 388"/>
                  <a:gd name="T3" fmla="*/ 0 h 22"/>
                  <a:gd name="T4" fmla="*/ 388 w 388"/>
                  <a:gd name="T5" fmla="*/ 5 h 22"/>
                  <a:gd name="T6" fmla="*/ 388 w 388"/>
                  <a:gd name="T7" fmla="*/ 9 h 22"/>
                  <a:gd name="T8" fmla="*/ 384 w 388"/>
                  <a:gd name="T9" fmla="*/ 13 h 22"/>
                  <a:gd name="T10" fmla="*/ 366 w 388"/>
                  <a:gd name="T11" fmla="*/ 13 h 22"/>
                  <a:gd name="T12" fmla="*/ 348 w 388"/>
                  <a:gd name="T13" fmla="*/ 13 h 22"/>
                  <a:gd name="T14" fmla="*/ 328 w 388"/>
                  <a:gd name="T15" fmla="*/ 16 h 22"/>
                  <a:gd name="T16" fmla="*/ 311 w 388"/>
                  <a:gd name="T17" fmla="*/ 18 h 22"/>
                  <a:gd name="T18" fmla="*/ 291 w 388"/>
                  <a:gd name="T19" fmla="*/ 18 h 22"/>
                  <a:gd name="T20" fmla="*/ 273 w 388"/>
                  <a:gd name="T21" fmla="*/ 20 h 22"/>
                  <a:gd name="T22" fmla="*/ 253 w 388"/>
                  <a:gd name="T23" fmla="*/ 20 h 22"/>
                  <a:gd name="T24" fmla="*/ 233 w 388"/>
                  <a:gd name="T25" fmla="*/ 20 h 22"/>
                  <a:gd name="T26" fmla="*/ 215 w 388"/>
                  <a:gd name="T27" fmla="*/ 20 h 22"/>
                  <a:gd name="T28" fmla="*/ 200 w 388"/>
                  <a:gd name="T29" fmla="*/ 20 h 22"/>
                  <a:gd name="T30" fmla="*/ 184 w 388"/>
                  <a:gd name="T31" fmla="*/ 20 h 22"/>
                  <a:gd name="T32" fmla="*/ 169 w 388"/>
                  <a:gd name="T33" fmla="*/ 20 h 22"/>
                  <a:gd name="T34" fmla="*/ 153 w 388"/>
                  <a:gd name="T35" fmla="*/ 20 h 22"/>
                  <a:gd name="T36" fmla="*/ 136 w 388"/>
                  <a:gd name="T37" fmla="*/ 22 h 22"/>
                  <a:gd name="T38" fmla="*/ 118 w 388"/>
                  <a:gd name="T39" fmla="*/ 22 h 22"/>
                  <a:gd name="T40" fmla="*/ 100 w 388"/>
                  <a:gd name="T41" fmla="*/ 22 h 22"/>
                  <a:gd name="T42" fmla="*/ 89 w 388"/>
                  <a:gd name="T43" fmla="*/ 22 h 22"/>
                  <a:gd name="T44" fmla="*/ 76 w 388"/>
                  <a:gd name="T45" fmla="*/ 22 h 22"/>
                  <a:gd name="T46" fmla="*/ 65 w 388"/>
                  <a:gd name="T47" fmla="*/ 22 h 22"/>
                  <a:gd name="T48" fmla="*/ 54 w 388"/>
                  <a:gd name="T49" fmla="*/ 22 h 22"/>
                  <a:gd name="T50" fmla="*/ 40 w 388"/>
                  <a:gd name="T51" fmla="*/ 22 h 22"/>
                  <a:gd name="T52" fmla="*/ 29 w 388"/>
                  <a:gd name="T53" fmla="*/ 22 h 22"/>
                  <a:gd name="T54" fmla="*/ 18 w 388"/>
                  <a:gd name="T55" fmla="*/ 22 h 22"/>
                  <a:gd name="T56" fmla="*/ 7 w 388"/>
                  <a:gd name="T57" fmla="*/ 22 h 22"/>
                  <a:gd name="T58" fmla="*/ 0 w 388"/>
                  <a:gd name="T59" fmla="*/ 16 h 22"/>
                  <a:gd name="T60" fmla="*/ 3 w 388"/>
                  <a:gd name="T61" fmla="*/ 11 h 22"/>
                  <a:gd name="T62" fmla="*/ 12 w 388"/>
                  <a:gd name="T63" fmla="*/ 7 h 22"/>
                  <a:gd name="T64" fmla="*/ 25 w 388"/>
                  <a:gd name="T65" fmla="*/ 7 h 22"/>
                  <a:gd name="T66" fmla="*/ 40 w 388"/>
                  <a:gd name="T67" fmla="*/ 5 h 22"/>
                  <a:gd name="T68" fmla="*/ 56 w 388"/>
                  <a:gd name="T69" fmla="*/ 7 h 22"/>
                  <a:gd name="T70" fmla="*/ 69 w 388"/>
                  <a:gd name="T71" fmla="*/ 7 h 22"/>
                  <a:gd name="T72" fmla="*/ 80 w 388"/>
                  <a:gd name="T73" fmla="*/ 7 h 22"/>
                  <a:gd name="T74" fmla="*/ 102 w 388"/>
                  <a:gd name="T75" fmla="*/ 7 h 22"/>
                  <a:gd name="T76" fmla="*/ 122 w 388"/>
                  <a:gd name="T77" fmla="*/ 7 h 22"/>
                  <a:gd name="T78" fmla="*/ 145 w 388"/>
                  <a:gd name="T79" fmla="*/ 7 h 22"/>
                  <a:gd name="T80" fmla="*/ 167 w 388"/>
                  <a:gd name="T81" fmla="*/ 7 h 22"/>
                  <a:gd name="T82" fmla="*/ 187 w 388"/>
                  <a:gd name="T83" fmla="*/ 7 h 22"/>
                  <a:gd name="T84" fmla="*/ 209 w 388"/>
                  <a:gd name="T85" fmla="*/ 7 h 22"/>
                  <a:gd name="T86" fmla="*/ 229 w 388"/>
                  <a:gd name="T87" fmla="*/ 7 h 22"/>
                  <a:gd name="T88" fmla="*/ 251 w 388"/>
                  <a:gd name="T89" fmla="*/ 7 h 22"/>
                  <a:gd name="T90" fmla="*/ 264 w 388"/>
                  <a:gd name="T91" fmla="*/ 7 h 22"/>
                  <a:gd name="T92" fmla="*/ 280 w 388"/>
                  <a:gd name="T93" fmla="*/ 7 h 22"/>
                  <a:gd name="T94" fmla="*/ 295 w 388"/>
                  <a:gd name="T95" fmla="*/ 5 h 22"/>
                  <a:gd name="T96" fmla="*/ 311 w 388"/>
                  <a:gd name="T97" fmla="*/ 5 h 22"/>
                  <a:gd name="T98" fmla="*/ 326 w 388"/>
                  <a:gd name="T99" fmla="*/ 2 h 22"/>
                  <a:gd name="T100" fmla="*/ 344 w 388"/>
                  <a:gd name="T101" fmla="*/ 2 h 22"/>
                  <a:gd name="T102" fmla="*/ 360 w 388"/>
                  <a:gd name="T103" fmla="*/ 0 h 22"/>
                  <a:gd name="T104" fmla="*/ 379 w 388"/>
                  <a:gd name="T105" fmla="*/ 0 h 22"/>
                  <a:gd name="T106" fmla="*/ 379 w 388"/>
                  <a:gd name="T107" fmla="*/ 0 h 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88"/>
                  <a:gd name="T163" fmla="*/ 0 h 22"/>
                  <a:gd name="T164" fmla="*/ 388 w 388"/>
                  <a:gd name="T165" fmla="*/ 22 h 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88" h="22">
                    <a:moveTo>
                      <a:pt x="379" y="0"/>
                    </a:moveTo>
                    <a:lnTo>
                      <a:pt x="384" y="0"/>
                    </a:lnTo>
                    <a:lnTo>
                      <a:pt x="388" y="5"/>
                    </a:lnTo>
                    <a:lnTo>
                      <a:pt x="388" y="9"/>
                    </a:lnTo>
                    <a:lnTo>
                      <a:pt x="384" y="13"/>
                    </a:lnTo>
                    <a:lnTo>
                      <a:pt x="366" y="13"/>
                    </a:lnTo>
                    <a:lnTo>
                      <a:pt x="348" y="13"/>
                    </a:lnTo>
                    <a:lnTo>
                      <a:pt x="328" y="16"/>
                    </a:lnTo>
                    <a:lnTo>
                      <a:pt x="311" y="18"/>
                    </a:lnTo>
                    <a:lnTo>
                      <a:pt x="291" y="18"/>
                    </a:lnTo>
                    <a:lnTo>
                      <a:pt x="273" y="20"/>
                    </a:lnTo>
                    <a:lnTo>
                      <a:pt x="253" y="20"/>
                    </a:lnTo>
                    <a:lnTo>
                      <a:pt x="233" y="20"/>
                    </a:lnTo>
                    <a:lnTo>
                      <a:pt x="215" y="20"/>
                    </a:lnTo>
                    <a:lnTo>
                      <a:pt x="200" y="20"/>
                    </a:lnTo>
                    <a:lnTo>
                      <a:pt x="184" y="20"/>
                    </a:lnTo>
                    <a:lnTo>
                      <a:pt x="169" y="20"/>
                    </a:lnTo>
                    <a:lnTo>
                      <a:pt x="153" y="20"/>
                    </a:lnTo>
                    <a:lnTo>
                      <a:pt x="136" y="22"/>
                    </a:lnTo>
                    <a:lnTo>
                      <a:pt x="118" y="22"/>
                    </a:lnTo>
                    <a:lnTo>
                      <a:pt x="100" y="22"/>
                    </a:lnTo>
                    <a:lnTo>
                      <a:pt x="89" y="22"/>
                    </a:lnTo>
                    <a:lnTo>
                      <a:pt x="76" y="22"/>
                    </a:lnTo>
                    <a:lnTo>
                      <a:pt x="65" y="22"/>
                    </a:lnTo>
                    <a:lnTo>
                      <a:pt x="54" y="22"/>
                    </a:lnTo>
                    <a:lnTo>
                      <a:pt x="40" y="22"/>
                    </a:lnTo>
                    <a:lnTo>
                      <a:pt x="29" y="22"/>
                    </a:lnTo>
                    <a:lnTo>
                      <a:pt x="18" y="22"/>
                    </a:lnTo>
                    <a:lnTo>
                      <a:pt x="7" y="22"/>
                    </a:lnTo>
                    <a:lnTo>
                      <a:pt x="0" y="16"/>
                    </a:lnTo>
                    <a:lnTo>
                      <a:pt x="3" y="11"/>
                    </a:lnTo>
                    <a:lnTo>
                      <a:pt x="12" y="7"/>
                    </a:lnTo>
                    <a:lnTo>
                      <a:pt x="25" y="7"/>
                    </a:lnTo>
                    <a:lnTo>
                      <a:pt x="40" y="5"/>
                    </a:lnTo>
                    <a:lnTo>
                      <a:pt x="56" y="7"/>
                    </a:lnTo>
                    <a:lnTo>
                      <a:pt x="69" y="7"/>
                    </a:lnTo>
                    <a:lnTo>
                      <a:pt x="80" y="7"/>
                    </a:lnTo>
                    <a:lnTo>
                      <a:pt x="102" y="7"/>
                    </a:lnTo>
                    <a:lnTo>
                      <a:pt x="122" y="7"/>
                    </a:lnTo>
                    <a:lnTo>
                      <a:pt x="145" y="7"/>
                    </a:lnTo>
                    <a:lnTo>
                      <a:pt x="167" y="7"/>
                    </a:lnTo>
                    <a:lnTo>
                      <a:pt x="187" y="7"/>
                    </a:lnTo>
                    <a:lnTo>
                      <a:pt x="209" y="7"/>
                    </a:lnTo>
                    <a:lnTo>
                      <a:pt x="229" y="7"/>
                    </a:lnTo>
                    <a:lnTo>
                      <a:pt x="251" y="7"/>
                    </a:lnTo>
                    <a:lnTo>
                      <a:pt x="264" y="7"/>
                    </a:lnTo>
                    <a:lnTo>
                      <a:pt x="280" y="7"/>
                    </a:lnTo>
                    <a:lnTo>
                      <a:pt x="295" y="5"/>
                    </a:lnTo>
                    <a:lnTo>
                      <a:pt x="311" y="5"/>
                    </a:lnTo>
                    <a:lnTo>
                      <a:pt x="326" y="2"/>
                    </a:lnTo>
                    <a:lnTo>
                      <a:pt x="344" y="2"/>
                    </a:lnTo>
                    <a:lnTo>
                      <a:pt x="360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8" name="Freeform 30"/>
              <p:cNvSpPr>
                <a:spLocks/>
              </p:cNvSpPr>
              <p:nvPr/>
            </p:nvSpPr>
            <p:spPr bwMode="auto">
              <a:xfrm>
                <a:off x="2702" y="1172"/>
                <a:ext cx="410" cy="27"/>
              </a:xfrm>
              <a:custGeom>
                <a:avLst/>
                <a:gdLst>
                  <a:gd name="T0" fmla="*/ 390 w 410"/>
                  <a:gd name="T1" fmla="*/ 0 h 27"/>
                  <a:gd name="T2" fmla="*/ 397 w 410"/>
                  <a:gd name="T3" fmla="*/ 0 h 27"/>
                  <a:gd name="T4" fmla="*/ 404 w 410"/>
                  <a:gd name="T5" fmla="*/ 2 h 27"/>
                  <a:gd name="T6" fmla="*/ 406 w 410"/>
                  <a:gd name="T7" fmla="*/ 2 h 27"/>
                  <a:gd name="T8" fmla="*/ 410 w 410"/>
                  <a:gd name="T9" fmla="*/ 7 h 27"/>
                  <a:gd name="T10" fmla="*/ 408 w 410"/>
                  <a:gd name="T11" fmla="*/ 9 h 27"/>
                  <a:gd name="T12" fmla="*/ 404 w 410"/>
                  <a:gd name="T13" fmla="*/ 13 h 27"/>
                  <a:gd name="T14" fmla="*/ 397 w 410"/>
                  <a:gd name="T15" fmla="*/ 13 h 27"/>
                  <a:gd name="T16" fmla="*/ 386 w 410"/>
                  <a:gd name="T17" fmla="*/ 13 h 27"/>
                  <a:gd name="T18" fmla="*/ 375 w 410"/>
                  <a:gd name="T19" fmla="*/ 16 h 27"/>
                  <a:gd name="T20" fmla="*/ 364 w 410"/>
                  <a:gd name="T21" fmla="*/ 16 h 27"/>
                  <a:gd name="T22" fmla="*/ 351 w 410"/>
                  <a:gd name="T23" fmla="*/ 16 h 27"/>
                  <a:gd name="T24" fmla="*/ 339 w 410"/>
                  <a:gd name="T25" fmla="*/ 18 h 27"/>
                  <a:gd name="T26" fmla="*/ 328 w 410"/>
                  <a:gd name="T27" fmla="*/ 18 h 27"/>
                  <a:gd name="T28" fmla="*/ 322 w 410"/>
                  <a:gd name="T29" fmla="*/ 18 h 27"/>
                  <a:gd name="T30" fmla="*/ 286 w 410"/>
                  <a:gd name="T31" fmla="*/ 20 h 27"/>
                  <a:gd name="T32" fmla="*/ 251 w 410"/>
                  <a:gd name="T33" fmla="*/ 22 h 27"/>
                  <a:gd name="T34" fmla="*/ 213 w 410"/>
                  <a:gd name="T35" fmla="*/ 22 h 27"/>
                  <a:gd name="T36" fmla="*/ 175 w 410"/>
                  <a:gd name="T37" fmla="*/ 22 h 27"/>
                  <a:gd name="T38" fmla="*/ 140 w 410"/>
                  <a:gd name="T39" fmla="*/ 22 h 27"/>
                  <a:gd name="T40" fmla="*/ 102 w 410"/>
                  <a:gd name="T41" fmla="*/ 22 h 27"/>
                  <a:gd name="T42" fmla="*/ 65 w 410"/>
                  <a:gd name="T43" fmla="*/ 22 h 27"/>
                  <a:gd name="T44" fmla="*/ 31 w 410"/>
                  <a:gd name="T45" fmla="*/ 27 h 27"/>
                  <a:gd name="T46" fmla="*/ 25 w 410"/>
                  <a:gd name="T47" fmla="*/ 24 h 27"/>
                  <a:gd name="T48" fmla="*/ 18 w 410"/>
                  <a:gd name="T49" fmla="*/ 24 h 27"/>
                  <a:gd name="T50" fmla="*/ 14 w 410"/>
                  <a:gd name="T51" fmla="*/ 24 h 27"/>
                  <a:gd name="T52" fmla="*/ 9 w 410"/>
                  <a:gd name="T53" fmla="*/ 24 h 27"/>
                  <a:gd name="T54" fmla="*/ 3 w 410"/>
                  <a:gd name="T55" fmla="*/ 22 h 27"/>
                  <a:gd name="T56" fmla="*/ 0 w 410"/>
                  <a:gd name="T57" fmla="*/ 18 h 27"/>
                  <a:gd name="T58" fmla="*/ 0 w 410"/>
                  <a:gd name="T59" fmla="*/ 13 h 27"/>
                  <a:gd name="T60" fmla="*/ 11 w 410"/>
                  <a:gd name="T61" fmla="*/ 11 h 27"/>
                  <a:gd name="T62" fmla="*/ 31 w 410"/>
                  <a:gd name="T63" fmla="*/ 9 h 27"/>
                  <a:gd name="T64" fmla="*/ 58 w 410"/>
                  <a:gd name="T65" fmla="*/ 9 h 27"/>
                  <a:gd name="T66" fmla="*/ 85 w 410"/>
                  <a:gd name="T67" fmla="*/ 7 h 27"/>
                  <a:gd name="T68" fmla="*/ 111 w 410"/>
                  <a:gd name="T69" fmla="*/ 7 h 27"/>
                  <a:gd name="T70" fmla="*/ 138 w 410"/>
                  <a:gd name="T71" fmla="*/ 7 h 27"/>
                  <a:gd name="T72" fmla="*/ 158 w 410"/>
                  <a:gd name="T73" fmla="*/ 7 h 27"/>
                  <a:gd name="T74" fmla="*/ 187 w 410"/>
                  <a:gd name="T75" fmla="*/ 7 h 27"/>
                  <a:gd name="T76" fmla="*/ 218 w 410"/>
                  <a:gd name="T77" fmla="*/ 7 h 27"/>
                  <a:gd name="T78" fmla="*/ 246 w 410"/>
                  <a:gd name="T79" fmla="*/ 7 h 27"/>
                  <a:gd name="T80" fmla="*/ 277 w 410"/>
                  <a:gd name="T81" fmla="*/ 7 h 27"/>
                  <a:gd name="T82" fmla="*/ 306 w 410"/>
                  <a:gd name="T83" fmla="*/ 5 h 27"/>
                  <a:gd name="T84" fmla="*/ 335 w 410"/>
                  <a:gd name="T85" fmla="*/ 2 h 27"/>
                  <a:gd name="T86" fmla="*/ 362 w 410"/>
                  <a:gd name="T87" fmla="*/ 2 h 27"/>
                  <a:gd name="T88" fmla="*/ 390 w 410"/>
                  <a:gd name="T89" fmla="*/ 0 h 27"/>
                  <a:gd name="T90" fmla="*/ 390 w 410"/>
                  <a:gd name="T91" fmla="*/ 0 h 2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10"/>
                  <a:gd name="T139" fmla="*/ 0 h 27"/>
                  <a:gd name="T140" fmla="*/ 410 w 410"/>
                  <a:gd name="T141" fmla="*/ 27 h 2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10" h="27">
                    <a:moveTo>
                      <a:pt x="390" y="0"/>
                    </a:moveTo>
                    <a:lnTo>
                      <a:pt x="397" y="0"/>
                    </a:lnTo>
                    <a:lnTo>
                      <a:pt x="404" y="2"/>
                    </a:lnTo>
                    <a:lnTo>
                      <a:pt x="406" y="2"/>
                    </a:lnTo>
                    <a:lnTo>
                      <a:pt x="410" y="7"/>
                    </a:lnTo>
                    <a:lnTo>
                      <a:pt x="408" y="9"/>
                    </a:lnTo>
                    <a:lnTo>
                      <a:pt x="404" y="13"/>
                    </a:lnTo>
                    <a:lnTo>
                      <a:pt x="397" y="13"/>
                    </a:lnTo>
                    <a:lnTo>
                      <a:pt x="386" y="13"/>
                    </a:lnTo>
                    <a:lnTo>
                      <a:pt x="375" y="16"/>
                    </a:lnTo>
                    <a:lnTo>
                      <a:pt x="364" y="16"/>
                    </a:lnTo>
                    <a:lnTo>
                      <a:pt x="351" y="16"/>
                    </a:lnTo>
                    <a:lnTo>
                      <a:pt x="339" y="18"/>
                    </a:lnTo>
                    <a:lnTo>
                      <a:pt x="328" y="18"/>
                    </a:lnTo>
                    <a:lnTo>
                      <a:pt x="322" y="18"/>
                    </a:lnTo>
                    <a:lnTo>
                      <a:pt x="286" y="20"/>
                    </a:lnTo>
                    <a:lnTo>
                      <a:pt x="251" y="22"/>
                    </a:lnTo>
                    <a:lnTo>
                      <a:pt x="213" y="22"/>
                    </a:lnTo>
                    <a:lnTo>
                      <a:pt x="175" y="22"/>
                    </a:lnTo>
                    <a:lnTo>
                      <a:pt x="140" y="22"/>
                    </a:lnTo>
                    <a:lnTo>
                      <a:pt x="102" y="22"/>
                    </a:lnTo>
                    <a:lnTo>
                      <a:pt x="65" y="22"/>
                    </a:lnTo>
                    <a:lnTo>
                      <a:pt x="31" y="27"/>
                    </a:lnTo>
                    <a:lnTo>
                      <a:pt x="25" y="24"/>
                    </a:lnTo>
                    <a:lnTo>
                      <a:pt x="18" y="24"/>
                    </a:lnTo>
                    <a:lnTo>
                      <a:pt x="14" y="24"/>
                    </a:lnTo>
                    <a:lnTo>
                      <a:pt x="9" y="24"/>
                    </a:lnTo>
                    <a:lnTo>
                      <a:pt x="3" y="22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11" y="11"/>
                    </a:lnTo>
                    <a:lnTo>
                      <a:pt x="31" y="9"/>
                    </a:lnTo>
                    <a:lnTo>
                      <a:pt x="58" y="9"/>
                    </a:lnTo>
                    <a:lnTo>
                      <a:pt x="85" y="7"/>
                    </a:lnTo>
                    <a:lnTo>
                      <a:pt x="111" y="7"/>
                    </a:lnTo>
                    <a:lnTo>
                      <a:pt x="138" y="7"/>
                    </a:lnTo>
                    <a:lnTo>
                      <a:pt x="158" y="7"/>
                    </a:lnTo>
                    <a:lnTo>
                      <a:pt x="187" y="7"/>
                    </a:lnTo>
                    <a:lnTo>
                      <a:pt x="218" y="7"/>
                    </a:lnTo>
                    <a:lnTo>
                      <a:pt x="246" y="7"/>
                    </a:lnTo>
                    <a:lnTo>
                      <a:pt x="277" y="7"/>
                    </a:lnTo>
                    <a:lnTo>
                      <a:pt x="306" y="5"/>
                    </a:lnTo>
                    <a:lnTo>
                      <a:pt x="335" y="2"/>
                    </a:lnTo>
                    <a:lnTo>
                      <a:pt x="362" y="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9" name="Freeform 31"/>
              <p:cNvSpPr>
                <a:spLocks/>
              </p:cNvSpPr>
              <p:nvPr/>
            </p:nvSpPr>
            <p:spPr bwMode="auto">
              <a:xfrm>
                <a:off x="2791" y="826"/>
                <a:ext cx="242" cy="23"/>
              </a:xfrm>
              <a:custGeom>
                <a:avLst/>
                <a:gdLst>
                  <a:gd name="T0" fmla="*/ 188 w 242"/>
                  <a:gd name="T1" fmla="*/ 0 h 23"/>
                  <a:gd name="T2" fmla="*/ 193 w 242"/>
                  <a:gd name="T3" fmla="*/ 0 h 23"/>
                  <a:gd name="T4" fmla="*/ 199 w 242"/>
                  <a:gd name="T5" fmla="*/ 0 h 23"/>
                  <a:gd name="T6" fmla="*/ 206 w 242"/>
                  <a:gd name="T7" fmla="*/ 0 h 23"/>
                  <a:gd name="T8" fmla="*/ 213 w 242"/>
                  <a:gd name="T9" fmla="*/ 0 h 23"/>
                  <a:gd name="T10" fmla="*/ 219 w 242"/>
                  <a:gd name="T11" fmla="*/ 0 h 23"/>
                  <a:gd name="T12" fmla="*/ 226 w 242"/>
                  <a:gd name="T13" fmla="*/ 0 h 23"/>
                  <a:gd name="T14" fmla="*/ 233 w 242"/>
                  <a:gd name="T15" fmla="*/ 0 h 23"/>
                  <a:gd name="T16" fmla="*/ 239 w 242"/>
                  <a:gd name="T17" fmla="*/ 0 h 23"/>
                  <a:gd name="T18" fmla="*/ 242 w 242"/>
                  <a:gd name="T19" fmla="*/ 5 h 23"/>
                  <a:gd name="T20" fmla="*/ 239 w 242"/>
                  <a:gd name="T21" fmla="*/ 12 h 23"/>
                  <a:gd name="T22" fmla="*/ 230 w 242"/>
                  <a:gd name="T23" fmla="*/ 14 h 23"/>
                  <a:gd name="T24" fmla="*/ 219 w 242"/>
                  <a:gd name="T25" fmla="*/ 16 h 23"/>
                  <a:gd name="T26" fmla="*/ 208 w 242"/>
                  <a:gd name="T27" fmla="*/ 16 h 23"/>
                  <a:gd name="T28" fmla="*/ 197 w 242"/>
                  <a:gd name="T29" fmla="*/ 18 h 23"/>
                  <a:gd name="T30" fmla="*/ 186 w 242"/>
                  <a:gd name="T31" fmla="*/ 18 h 23"/>
                  <a:gd name="T32" fmla="*/ 175 w 242"/>
                  <a:gd name="T33" fmla="*/ 18 h 23"/>
                  <a:gd name="T34" fmla="*/ 162 w 242"/>
                  <a:gd name="T35" fmla="*/ 18 h 23"/>
                  <a:gd name="T36" fmla="*/ 153 w 242"/>
                  <a:gd name="T37" fmla="*/ 18 h 23"/>
                  <a:gd name="T38" fmla="*/ 135 w 242"/>
                  <a:gd name="T39" fmla="*/ 18 h 23"/>
                  <a:gd name="T40" fmla="*/ 117 w 242"/>
                  <a:gd name="T41" fmla="*/ 18 h 23"/>
                  <a:gd name="T42" fmla="*/ 100 w 242"/>
                  <a:gd name="T43" fmla="*/ 18 h 23"/>
                  <a:gd name="T44" fmla="*/ 82 w 242"/>
                  <a:gd name="T45" fmla="*/ 20 h 23"/>
                  <a:gd name="T46" fmla="*/ 62 w 242"/>
                  <a:gd name="T47" fmla="*/ 20 h 23"/>
                  <a:gd name="T48" fmla="*/ 44 w 242"/>
                  <a:gd name="T49" fmla="*/ 20 h 23"/>
                  <a:gd name="T50" fmla="*/ 24 w 242"/>
                  <a:gd name="T51" fmla="*/ 20 h 23"/>
                  <a:gd name="T52" fmla="*/ 9 w 242"/>
                  <a:gd name="T53" fmla="*/ 23 h 23"/>
                  <a:gd name="T54" fmla="*/ 2 w 242"/>
                  <a:gd name="T55" fmla="*/ 18 h 23"/>
                  <a:gd name="T56" fmla="*/ 0 w 242"/>
                  <a:gd name="T57" fmla="*/ 16 h 23"/>
                  <a:gd name="T58" fmla="*/ 0 w 242"/>
                  <a:gd name="T59" fmla="*/ 14 h 23"/>
                  <a:gd name="T60" fmla="*/ 4 w 242"/>
                  <a:gd name="T61" fmla="*/ 9 h 23"/>
                  <a:gd name="T62" fmla="*/ 15 w 242"/>
                  <a:gd name="T63" fmla="*/ 9 h 23"/>
                  <a:gd name="T64" fmla="*/ 27 w 242"/>
                  <a:gd name="T65" fmla="*/ 7 h 23"/>
                  <a:gd name="T66" fmla="*/ 38 w 242"/>
                  <a:gd name="T67" fmla="*/ 7 h 23"/>
                  <a:gd name="T68" fmla="*/ 51 w 242"/>
                  <a:gd name="T69" fmla="*/ 7 h 23"/>
                  <a:gd name="T70" fmla="*/ 60 w 242"/>
                  <a:gd name="T71" fmla="*/ 7 h 23"/>
                  <a:gd name="T72" fmla="*/ 71 w 242"/>
                  <a:gd name="T73" fmla="*/ 7 h 23"/>
                  <a:gd name="T74" fmla="*/ 84 w 242"/>
                  <a:gd name="T75" fmla="*/ 7 h 23"/>
                  <a:gd name="T76" fmla="*/ 95 w 242"/>
                  <a:gd name="T77" fmla="*/ 7 h 23"/>
                  <a:gd name="T78" fmla="*/ 104 w 242"/>
                  <a:gd name="T79" fmla="*/ 5 h 23"/>
                  <a:gd name="T80" fmla="*/ 117 w 242"/>
                  <a:gd name="T81" fmla="*/ 5 h 23"/>
                  <a:gd name="T82" fmla="*/ 129 w 242"/>
                  <a:gd name="T83" fmla="*/ 3 h 23"/>
                  <a:gd name="T84" fmla="*/ 140 w 242"/>
                  <a:gd name="T85" fmla="*/ 3 h 23"/>
                  <a:gd name="T86" fmla="*/ 153 w 242"/>
                  <a:gd name="T87" fmla="*/ 3 h 23"/>
                  <a:gd name="T88" fmla="*/ 164 w 242"/>
                  <a:gd name="T89" fmla="*/ 0 h 23"/>
                  <a:gd name="T90" fmla="*/ 177 w 242"/>
                  <a:gd name="T91" fmla="*/ 0 h 23"/>
                  <a:gd name="T92" fmla="*/ 188 w 242"/>
                  <a:gd name="T93" fmla="*/ 0 h 23"/>
                  <a:gd name="T94" fmla="*/ 188 w 242"/>
                  <a:gd name="T95" fmla="*/ 0 h 2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3"/>
                  <a:gd name="T146" fmla="*/ 242 w 242"/>
                  <a:gd name="T147" fmla="*/ 23 h 2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3">
                    <a:moveTo>
                      <a:pt x="188" y="0"/>
                    </a:move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2" y="5"/>
                    </a:lnTo>
                    <a:lnTo>
                      <a:pt x="239" y="12"/>
                    </a:lnTo>
                    <a:lnTo>
                      <a:pt x="230" y="14"/>
                    </a:lnTo>
                    <a:lnTo>
                      <a:pt x="219" y="16"/>
                    </a:lnTo>
                    <a:lnTo>
                      <a:pt x="208" y="16"/>
                    </a:lnTo>
                    <a:lnTo>
                      <a:pt x="197" y="18"/>
                    </a:lnTo>
                    <a:lnTo>
                      <a:pt x="186" y="18"/>
                    </a:lnTo>
                    <a:lnTo>
                      <a:pt x="175" y="18"/>
                    </a:lnTo>
                    <a:lnTo>
                      <a:pt x="162" y="18"/>
                    </a:lnTo>
                    <a:lnTo>
                      <a:pt x="153" y="18"/>
                    </a:lnTo>
                    <a:lnTo>
                      <a:pt x="135" y="18"/>
                    </a:lnTo>
                    <a:lnTo>
                      <a:pt x="117" y="18"/>
                    </a:lnTo>
                    <a:lnTo>
                      <a:pt x="100" y="18"/>
                    </a:lnTo>
                    <a:lnTo>
                      <a:pt x="82" y="20"/>
                    </a:lnTo>
                    <a:lnTo>
                      <a:pt x="62" y="20"/>
                    </a:lnTo>
                    <a:lnTo>
                      <a:pt x="44" y="20"/>
                    </a:lnTo>
                    <a:lnTo>
                      <a:pt x="24" y="20"/>
                    </a:lnTo>
                    <a:lnTo>
                      <a:pt x="9" y="23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15" y="9"/>
                    </a:lnTo>
                    <a:lnTo>
                      <a:pt x="27" y="7"/>
                    </a:lnTo>
                    <a:lnTo>
                      <a:pt x="38" y="7"/>
                    </a:lnTo>
                    <a:lnTo>
                      <a:pt x="51" y="7"/>
                    </a:lnTo>
                    <a:lnTo>
                      <a:pt x="60" y="7"/>
                    </a:lnTo>
                    <a:lnTo>
                      <a:pt x="71" y="7"/>
                    </a:lnTo>
                    <a:lnTo>
                      <a:pt x="84" y="7"/>
                    </a:lnTo>
                    <a:lnTo>
                      <a:pt x="95" y="7"/>
                    </a:lnTo>
                    <a:lnTo>
                      <a:pt x="104" y="5"/>
                    </a:lnTo>
                    <a:lnTo>
                      <a:pt x="117" y="5"/>
                    </a:lnTo>
                    <a:lnTo>
                      <a:pt x="129" y="3"/>
                    </a:lnTo>
                    <a:lnTo>
                      <a:pt x="140" y="3"/>
                    </a:lnTo>
                    <a:lnTo>
                      <a:pt x="153" y="3"/>
                    </a:lnTo>
                    <a:lnTo>
                      <a:pt x="164" y="0"/>
                    </a:lnTo>
                    <a:lnTo>
                      <a:pt x="177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0" name="Freeform 32"/>
              <p:cNvSpPr>
                <a:spLocks/>
              </p:cNvSpPr>
              <p:nvPr/>
            </p:nvSpPr>
            <p:spPr bwMode="auto">
              <a:xfrm>
                <a:off x="2787" y="988"/>
                <a:ext cx="308" cy="25"/>
              </a:xfrm>
              <a:custGeom>
                <a:avLst/>
                <a:gdLst>
                  <a:gd name="T0" fmla="*/ 254 w 308"/>
                  <a:gd name="T1" fmla="*/ 0 h 25"/>
                  <a:gd name="T2" fmla="*/ 257 w 308"/>
                  <a:gd name="T3" fmla="*/ 0 h 25"/>
                  <a:gd name="T4" fmla="*/ 263 w 308"/>
                  <a:gd name="T5" fmla="*/ 0 h 25"/>
                  <a:gd name="T6" fmla="*/ 270 w 308"/>
                  <a:gd name="T7" fmla="*/ 0 h 25"/>
                  <a:gd name="T8" fmla="*/ 279 w 308"/>
                  <a:gd name="T9" fmla="*/ 0 h 25"/>
                  <a:gd name="T10" fmla="*/ 288 w 308"/>
                  <a:gd name="T11" fmla="*/ 0 h 25"/>
                  <a:gd name="T12" fmla="*/ 297 w 308"/>
                  <a:gd name="T13" fmla="*/ 0 h 25"/>
                  <a:gd name="T14" fmla="*/ 303 w 308"/>
                  <a:gd name="T15" fmla="*/ 0 h 25"/>
                  <a:gd name="T16" fmla="*/ 308 w 308"/>
                  <a:gd name="T17" fmla="*/ 2 h 25"/>
                  <a:gd name="T18" fmla="*/ 308 w 308"/>
                  <a:gd name="T19" fmla="*/ 7 h 25"/>
                  <a:gd name="T20" fmla="*/ 303 w 308"/>
                  <a:gd name="T21" fmla="*/ 9 h 25"/>
                  <a:gd name="T22" fmla="*/ 299 w 308"/>
                  <a:gd name="T23" fmla="*/ 11 h 25"/>
                  <a:gd name="T24" fmla="*/ 292 w 308"/>
                  <a:gd name="T25" fmla="*/ 11 h 25"/>
                  <a:gd name="T26" fmla="*/ 288 w 308"/>
                  <a:gd name="T27" fmla="*/ 11 h 25"/>
                  <a:gd name="T28" fmla="*/ 281 w 308"/>
                  <a:gd name="T29" fmla="*/ 14 h 25"/>
                  <a:gd name="T30" fmla="*/ 252 w 308"/>
                  <a:gd name="T31" fmla="*/ 14 h 25"/>
                  <a:gd name="T32" fmla="*/ 219 w 308"/>
                  <a:gd name="T33" fmla="*/ 16 h 25"/>
                  <a:gd name="T34" fmla="*/ 186 w 308"/>
                  <a:gd name="T35" fmla="*/ 16 h 25"/>
                  <a:gd name="T36" fmla="*/ 152 w 308"/>
                  <a:gd name="T37" fmla="*/ 20 h 25"/>
                  <a:gd name="T38" fmla="*/ 117 w 308"/>
                  <a:gd name="T39" fmla="*/ 20 h 25"/>
                  <a:gd name="T40" fmla="*/ 84 w 308"/>
                  <a:gd name="T41" fmla="*/ 20 h 25"/>
                  <a:gd name="T42" fmla="*/ 53 w 308"/>
                  <a:gd name="T43" fmla="*/ 22 h 25"/>
                  <a:gd name="T44" fmla="*/ 24 w 308"/>
                  <a:gd name="T45" fmla="*/ 25 h 25"/>
                  <a:gd name="T46" fmla="*/ 13 w 308"/>
                  <a:gd name="T47" fmla="*/ 22 h 25"/>
                  <a:gd name="T48" fmla="*/ 6 w 308"/>
                  <a:gd name="T49" fmla="*/ 20 h 25"/>
                  <a:gd name="T50" fmla="*/ 2 w 308"/>
                  <a:gd name="T51" fmla="*/ 20 h 25"/>
                  <a:gd name="T52" fmla="*/ 0 w 308"/>
                  <a:gd name="T53" fmla="*/ 20 h 25"/>
                  <a:gd name="T54" fmla="*/ 2 w 308"/>
                  <a:gd name="T55" fmla="*/ 16 h 25"/>
                  <a:gd name="T56" fmla="*/ 8 w 308"/>
                  <a:gd name="T57" fmla="*/ 14 h 25"/>
                  <a:gd name="T58" fmla="*/ 35 w 308"/>
                  <a:gd name="T59" fmla="*/ 9 h 25"/>
                  <a:gd name="T60" fmla="*/ 66 w 308"/>
                  <a:gd name="T61" fmla="*/ 9 h 25"/>
                  <a:gd name="T62" fmla="*/ 99 w 308"/>
                  <a:gd name="T63" fmla="*/ 9 h 25"/>
                  <a:gd name="T64" fmla="*/ 133 w 308"/>
                  <a:gd name="T65" fmla="*/ 7 h 25"/>
                  <a:gd name="T66" fmla="*/ 166 w 308"/>
                  <a:gd name="T67" fmla="*/ 5 h 25"/>
                  <a:gd name="T68" fmla="*/ 197 w 308"/>
                  <a:gd name="T69" fmla="*/ 5 h 25"/>
                  <a:gd name="T70" fmla="*/ 228 w 308"/>
                  <a:gd name="T71" fmla="*/ 2 h 25"/>
                  <a:gd name="T72" fmla="*/ 254 w 308"/>
                  <a:gd name="T73" fmla="*/ 0 h 25"/>
                  <a:gd name="T74" fmla="*/ 254 w 308"/>
                  <a:gd name="T75" fmla="*/ 0 h 2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8"/>
                  <a:gd name="T115" fmla="*/ 0 h 25"/>
                  <a:gd name="T116" fmla="*/ 308 w 308"/>
                  <a:gd name="T117" fmla="*/ 25 h 2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8" h="25">
                    <a:moveTo>
                      <a:pt x="254" y="0"/>
                    </a:move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9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8" y="2"/>
                    </a:lnTo>
                    <a:lnTo>
                      <a:pt x="308" y="7"/>
                    </a:lnTo>
                    <a:lnTo>
                      <a:pt x="303" y="9"/>
                    </a:lnTo>
                    <a:lnTo>
                      <a:pt x="299" y="11"/>
                    </a:lnTo>
                    <a:lnTo>
                      <a:pt x="292" y="11"/>
                    </a:lnTo>
                    <a:lnTo>
                      <a:pt x="288" y="11"/>
                    </a:lnTo>
                    <a:lnTo>
                      <a:pt x="281" y="14"/>
                    </a:lnTo>
                    <a:lnTo>
                      <a:pt x="252" y="14"/>
                    </a:lnTo>
                    <a:lnTo>
                      <a:pt x="219" y="16"/>
                    </a:lnTo>
                    <a:lnTo>
                      <a:pt x="186" y="16"/>
                    </a:lnTo>
                    <a:lnTo>
                      <a:pt x="152" y="20"/>
                    </a:lnTo>
                    <a:lnTo>
                      <a:pt x="117" y="20"/>
                    </a:lnTo>
                    <a:lnTo>
                      <a:pt x="84" y="20"/>
                    </a:lnTo>
                    <a:lnTo>
                      <a:pt x="53" y="22"/>
                    </a:lnTo>
                    <a:lnTo>
                      <a:pt x="24" y="25"/>
                    </a:lnTo>
                    <a:lnTo>
                      <a:pt x="13" y="22"/>
                    </a:lnTo>
                    <a:lnTo>
                      <a:pt x="6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8" y="14"/>
                    </a:lnTo>
                    <a:lnTo>
                      <a:pt x="35" y="9"/>
                    </a:lnTo>
                    <a:lnTo>
                      <a:pt x="66" y="9"/>
                    </a:lnTo>
                    <a:lnTo>
                      <a:pt x="99" y="9"/>
                    </a:lnTo>
                    <a:lnTo>
                      <a:pt x="133" y="7"/>
                    </a:lnTo>
                    <a:lnTo>
                      <a:pt x="166" y="5"/>
                    </a:lnTo>
                    <a:lnTo>
                      <a:pt x="197" y="5"/>
                    </a:lnTo>
                    <a:lnTo>
                      <a:pt x="228" y="2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1" name="Freeform 33"/>
              <p:cNvSpPr>
                <a:spLocks/>
              </p:cNvSpPr>
              <p:nvPr/>
            </p:nvSpPr>
            <p:spPr bwMode="auto">
              <a:xfrm>
                <a:off x="2762" y="882"/>
                <a:ext cx="310" cy="24"/>
              </a:xfrm>
              <a:custGeom>
                <a:avLst/>
                <a:gdLst>
                  <a:gd name="T0" fmla="*/ 255 w 310"/>
                  <a:gd name="T1" fmla="*/ 2 h 24"/>
                  <a:gd name="T2" fmla="*/ 257 w 310"/>
                  <a:gd name="T3" fmla="*/ 2 h 24"/>
                  <a:gd name="T4" fmla="*/ 264 w 310"/>
                  <a:gd name="T5" fmla="*/ 2 h 24"/>
                  <a:gd name="T6" fmla="*/ 271 w 310"/>
                  <a:gd name="T7" fmla="*/ 0 h 24"/>
                  <a:gd name="T8" fmla="*/ 279 w 310"/>
                  <a:gd name="T9" fmla="*/ 0 h 24"/>
                  <a:gd name="T10" fmla="*/ 288 w 310"/>
                  <a:gd name="T11" fmla="*/ 0 h 24"/>
                  <a:gd name="T12" fmla="*/ 297 w 310"/>
                  <a:gd name="T13" fmla="*/ 0 h 24"/>
                  <a:gd name="T14" fmla="*/ 304 w 310"/>
                  <a:gd name="T15" fmla="*/ 2 h 24"/>
                  <a:gd name="T16" fmla="*/ 308 w 310"/>
                  <a:gd name="T17" fmla="*/ 4 h 24"/>
                  <a:gd name="T18" fmla="*/ 310 w 310"/>
                  <a:gd name="T19" fmla="*/ 6 h 24"/>
                  <a:gd name="T20" fmla="*/ 304 w 310"/>
                  <a:gd name="T21" fmla="*/ 11 h 24"/>
                  <a:gd name="T22" fmla="*/ 299 w 310"/>
                  <a:gd name="T23" fmla="*/ 11 h 24"/>
                  <a:gd name="T24" fmla="*/ 293 w 310"/>
                  <a:gd name="T25" fmla="*/ 13 h 24"/>
                  <a:gd name="T26" fmla="*/ 288 w 310"/>
                  <a:gd name="T27" fmla="*/ 13 h 24"/>
                  <a:gd name="T28" fmla="*/ 282 w 310"/>
                  <a:gd name="T29" fmla="*/ 13 h 24"/>
                  <a:gd name="T30" fmla="*/ 253 w 310"/>
                  <a:gd name="T31" fmla="*/ 15 h 24"/>
                  <a:gd name="T32" fmla="*/ 222 w 310"/>
                  <a:gd name="T33" fmla="*/ 18 h 24"/>
                  <a:gd name="T34" fmla="*/ 186 w 310"/>
                  <a:gd name="T35" fmla="*/ 18 h 24"/>
                  <a:gd name="T36" fmla="*/ 153 w 310"/>
                  <a:gd name="T37" fmla="*/ 20 h 24"/>
                  <a:gd name="T38" fmla="*/ 120 w 310"/>
                  <a:gd name="T39" fmla="*/ 22 h 24"/>
                  <a:gd name="T40" fmla="*/ 87 w 310"/>
                  <a:gd name="T41" fmla="*/ 22 h 24"/>
                  <a:gd name="T42" fmla="*/ 53 w 310"/>
                  <a:gd name="T43" fmla="*/ 24 h 24"/>
                  <a:gd name="T44" fmla="*/ 27 w 310"/>
                  <a:gd name="T45" fmla="*/ 24 h 24"/>
                  <a:gd name="T46" fmla="*/ 16 w 310"/>
                  <a:gd name="T47" fmla="*/ 24 h 24"/>
                  <a:gd name="T48" fmla="*/ 9 w 310"/>
                  <a:gd name="T49" fmla="*/ 22 h 24"/>
                  <a:gd name="T50" fmla="*/ 5 w 310"/>
                  <a:gd name="T51" fmla="*/ 22 h 24"/>
                  <a:gd name="T52" fmla="*/ 2 w 310"/>
                  <a:gd name="T53" fmla="*/ 20 h 24"/>
                  <a:gd name="T54" fmla="*/ 0 w 310"/>
                  <a:gd name="T55" fmla="*/ 18 h 24"/>
                  <a:gd name="T56" fmla="*/ 2 w 310"/>
                  <a:gd name="T57" fmla="*/ 18 h 24"/>
                  <a:gd name="T58" fmla="*/ 5 w 310"/>
                  <a:gd name="T59" fmla="*/ 15 h 24"/>
                  <a:gd name="T60" fmla="*/ 9 w 310"/>
                  <a:gd name="T61" fmla="*/ 13 h 24"/>
                  <a:gd name="T62" fmla="*/ 36 w 310"/>
                  <a:gd name="T63" fmla="*/ 11 h 24"/>
                  <a:gd name="T64" fmla="*/ 67 w 310"/>
                  <a:gd name="T65" fmla="*/ 11 h 24"/>
                  <a:gd name="T66" fmla="*/ 100 w 310"/>
                  <a:gd name="T67" fmla="*/ 9 h 24"/>
                  <a:gd name="T68" fmla="*/ 133 w 310"/>
                  <a:gd name="T69" fmla="*/ 9 h 24"/>
                  <a:gd name="T70" fmla="*/ 166 w 310"/>
                  <a:gd name="T71" fmla="*/ 6 h 24"/>
                  <a:gd name="T72" fmla="*/ 200 w 310"/>
                  <a:gd name="T73" fmla="*/ 6 h 24"/>
                  <a:gd name="T74" fmla="*/ 228 w 310"/>
                  <a:gd name="T75" fmla="*/ 4 h 24"/>
                  <a:gd name="T76" fmla="*/ 255 w 310"/>
                  <a:gd name="T77" fmla="*/ 2 h 24"/>
                  <a:gd name="T78" fmla="*/ 255 w 310"/>
                  <a:gd name="T79" fmla="*/ 2 h 2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0"/>
                  <a:gd name="T121" fmla="*/ 0 h 24"/>
                  <a:gd name="T122" fmla="*/ 310 w 310"/>
                  <a:gd name="T123" fmla="*/ 24 h 2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0" h="24">
                    <a:moveTo>
                      <a:pt x="255" y="2"/>
                    </a:moveTo>
                    <a:lnTo>
                      <a:pt x="257" y="2"/>
                    </a:lnTo>
                    <a:lnTo>
                      <a:pt x="264" y="2"/>
                    </a:lnTo>
                    <a:lnTo>
                      <a:pt x="271" y="0"/>
                    </a:lnTo>
                    <a:lnTo>
                      <a:pt x="279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4" y="2"/>
                    </a:lnTo>
                    <a:lnTo>
                      <a:pt x="308" y="4"/>
                    </a:lnTo>
                    <a:lnTo>
                      <a:pt x="310" y="6"/>
                    </a:lnTo>
                    <a:lnTo>
                      <a:pt x="304" y="11"/>
                    </a:lnTo>
                    <a:lnTo>
                      <a:pt x="299" y="11"/>
                    </a:lnTo>
                    <a:lnTo>
                      <a:pt x="293" y="13"/>
                    </a:lnTo>
                    <a:lnTo>
                      <a:pt x="288" y="13"/>
                    </a:lnTo>
                    <a:lnTo>
                      <a:pt x="282" y="13"/>
                    </a:lnTo>
                    <a:lnTo>
                      <a:pt x="253" y="15"/>
                    </a:lnTo>
                    <a:lnTo>
                      <a:pt x="222" y="18"/>
                    </a:lnTo>
                    <a:lnTo>
                      <a:pt x="186" y="18"/>
                    </a:lnTo>
                    <a:lnTo>
                      <a:pt x="153" y="20"/>
                    </a:lnTo>
                    <a:lnTo>
                      <a:pt x="120" y="22"/>
                    </a:lnTo>
                    <a:lnTo>
                      <a:pt x="87" y="22"/>
                    </a:lnTo>
                    <a:lnTo>
                      <a:pt x="53" y="24"/>
                    </a:lnTo>
                    <a:lnTo>
                      <a:pt x="27" y="24"/>
                    </a:lnTo>
                    <a:lnTo>
                      <a:pt x="16" y="24"/>
                    </a:lnTo>
                    <a:lnTo>
                      <a:pt x="9" y="22"/>
                    </a:lnTo>
                    <a:lnTo>
                      <a:pt x="5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5" y="15"/>
                    </a:lnTo>
                    <a:lnTo>
                      <a:pt x="9" y="13"/>
                    </a:lnTo>
                    <a:lnTo>
                      <a:pt x="36" y="11"/>
                    </a:lnTo>
                    <a:lnTo>
                      <a:pt x="67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66" y="6"/>
                    </a:lnTo>
                    <a:lnTo>
                      <a:pt x="200" y="6"/>
                    </a:lnTo>
                    <a:lnTo>
                      <a:pt x="228" y="4"/>
                    </a:lnTo>
                    <a:lnTo>
                      <a:pt x="255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2" name="Freeform 34"/>
              <p:cNvSpPr>
                <a:spLocks/>
              </p:cNvSpPr>
              <p:nvPr/>
            </p:nvSpPr>
            <p:spPr bwMode="auto">
              <a:xfrm>
                <a:off x="2775" y="1148"/>
                <a:ext cx="242" cy="20"/>
              </a:xfrm>
              <a:custGeom>
                <a:avLst/>
                <a:gdLst>
                  <a:gd name="T0" fmla="*/ 189 w 242"/>
                  <a:gd name="T1" fmla="*/ 0 h 20"/>
                  <a:gd name="T2" fmla="*/ 193 w 242"/>
                  <a:gd name="T3" fmla="*/ 0 h 20"/>
                  <a:gd name="T4" fmla="*/ 198 w 242"/>
                  <a:gd name="T5" fmla="*/ 0 h 20"/>
                  <a:gd name="T6" fmla="*/ 204 w 242"/>
                  <a:gd name="T7" fmla="*/ 0 h 20"/>
                  <a:gd name="T8" fmla="*/ 213 w 242"/>
                  <a:gd name="T9" fmla="*/ 0 h 20"/>
                  <a:gd name="T10" fmla="*/ 220 w 242"/>
                  <a:gd name="T11" fmla="*/ 0 h 20"/>
                  <a:gd name="T12" fmla="*/ 227 w 242"/>
                  <a:gd name="T13" fmla="*/ 0 h 20"/>
                  <a:gd name="T14" fmla="*/ 233 w 242"/>
                  <a:gd name="T15" fmla="*/ 0 h 20"/>
                  <a:gd name="T16" fmla="*/ 240 w 242"/>
                  <a:gd name="T17" fmla="*/ 0 h 20"/>
                  <a:gd name="T18" fmla="*/ 242 w 242"/>
                  <a:gd name="T19" fmla="*/ 2 h 20"/>
                  <a:gd name="T20" fmla="*/ 240 w 242"/>
                  <a:gd name="T21" fmla="*/ 9 h 20"/>
                  <a:gd name="T22" fmla="*/ 231 w 242"/>
                  <a:gd name="T23" fmla="*/ 11 h 20"/>
                  <a:gd name="T24" fmla="*/ 220 w 242"/>
                  <a:gd name="T25" fmla="*/ 13 h 20"/>
                  <a:gd name="T26" fmla="*/ 209 w 242"/>
                  <a:gd name="T27" fmla="*/ 13 h 20"/>
                  <a:gd name="T28" fmla="*/ 198 w 242"/>
                  <a:gd name="T29" fmla="*/ 15 h 20"/>
                  <a:gd name="T30" fmla="*/ 184 w 242"/>
                  <a:gd name="T31" fmla="*/ 15 h 20"/>
                  <a:gd name="T32" fmla="*/ 173 w 242"/>
                  <a:gd name="T33" fmla="*/ 15 h 20"/>
                  <a:gd name="T34" fmla="*/ 162 w 242"/>
                  <a:gd name="T35" fmla="*/ 15 h 20"/>
                  <a:gd name="T36" fmla="*/ 153 w 242"/>
                  <a:gd name="T37" fmla="*/ 15 h 20"/>
                  <a:gd name="T38" fmla="*/ 136 w 242"/>
                  <a:gd name="T39" fmla="*/ 15 h 20"/>
                  <a:gd name="T40" fmla="*/ 118 w 242"/>
                  <a:gd name="T41" fmla="*/ 15 h 20"/>
                  <a:gd name="T42" fmla="*/ 100 w 242"/>
                  <a:gd name="T43" fmla="*/ 15 h 20"/>
                  <a:gd name="T44" fmla="*/ 80 w 242"/>
                  <a:gd name="T45" fmla="*/ 17 h 20"/>
                  <a:gd name="T46" fmla="*/ 63 w 242"/>
                  <a:gd name="T47" fmla="*/ 17 h 20"/>
                  <a:gd name="T48" fmla="*/ 43 w 242"/>
                  <a:gd name="T49" fmla="*/ 17 h 20"/>
                  <a:gd name="T50" fmla="*/ 25 w 242"/>
                  <a:gd name="T51" fmla="*/ 17 h 20"/>
                  <a:gd name="T52" fmla="*/ 9 w 242"/>
                  <a:gd name="T53" fmla="*/ 20 h 20"/>
                  <a:gd name="T54" fmla="*/ 3 w 242"/>
                  <a:gd name="T55" fmla="*/ 17 h 20"/>
                  <a:gd name="T56" fmla="*/ 0 w 242"/>
                  <a:gd name="T57" fmla="*/ 15 h 20"/>
                  <a:gd name="T58" fmla="*/ 0 w 242"/>
                  <a:gd name="T59" fmla="*/ 11 h 20"/>
                  <a:gd name="T60" fmla="*/ 5 w 242"/>
                  <a:gd name="T61" fmla="*/ 9 h 20"/>
                  <a:gd name="T62" fmla="*/ 16 w 242"/>
                  <a:gd name="T63" fmla="*/ 6 h 20"/>
                  <a:gd name="T64" fmla="*/ 27 w 242"/>
                  <a:gd name="T65" fmla="*/ 6 h 20"/>
                  <a:gd name="T66" fmla="*/ 38 w 242"/>
                  <a:gd name="T67" fmla="*/ 6 h 20"/>
                  <a:gd name="T68" fmla="*/ 49 w 242"/>
                  <a:gd name="T69" fmla="*/ 6 h 20"/>
                  <a:gd name="T70" fmla="*/ 60 w 242"/>
                  <a:gd name="T71" fmla="*/ 4 h 20"/>
                  <a:gd name="T72" fmla="*/ 71 w 242"/>
                  <a:gd name="T73" fmla="*/ 4 h 20"/>
                  <a:gd name="T74" fmla="*/ 82 w 242"/>
                  <a:gd name="T75" fmla="*/ 4 h 20"/>
                  <a:gd name="T76" fmla="*/ 94 w 242"/>
                  <a:gd name="T77" fmla="*/ 4 h 20"/>
                  <a:gd name="T78" fmla="*/ 105 w 242"/>
                  <a:gd name="T79" fmla="*/ 4 h 20"/>
                  <a:gd name="T80" fmla="*/ 116 w 242"/>
                  <a:gd name="T81" fmla="*/ 4 h 20"/>
                  <a:gd name="T82" fmla="*/ 127 w 242"/>
                  <a:gd name="T83" fmla="*/ 2 h 20"/>
                  <a:gd name="T84" fmla="*/ 140 w 242"/>
                  <a:gd name="T85" fmla="*/ 2 h 20"/>
                  <a:gd name="T86" fmla="*/ 151 w 242"/>
                  <a:gd name="T87" fmla="*/ 2 h 20"/>
                  <a:gd name="T88" fmla="*/ 164 w 242"/>
                  <a:gd name="T89" fmla="*/ 0 h 20"/>
                  <a:gd name="T90" fmla="*/ 176 w 242"/>
                  <a:gd name="T91" fmla="*/ 0 h 20"/>
                  <a:gd name="T92" fmla="*/ 189 w 242"/>
                  <a:gd name="T93" fmla="*/ 0 h 20"/>
                  <a:gd name="T94" fmla="*/ 189 w 242"/>
                  <a:gd name="T95" fmla="*/ 0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0"/>
                  <a:gd name="T146" fmla="*/ 242 w 242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0">
                    <a:moveTo>
                      <a:pt x="189" y="0"/>
                    </a:moveTo>
                    <a:lnTo>
                      <a:pt x="193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7" y="0"/>
                    </a:lnTo>
                    <a:lnTo>
                      <a:pt x="233" y="0"/>
                    </a:lnTo>
                    <a:lnTo>
                      <a:pt x="240" y="0"/>
                    </a:lnTo>
                    <a:lnTo>
                      <a:pt x="242" y="2"/>
                    </a:lnTo>
                    <a:lnTo>
                      <a:pt x="240" y="9"/>
                    </a:lnTo>
                    <a:lnTo>
                      <a:pt x="231" y="11"/>
                    </a:lnTo>
                    <a:lnTo>
                      <a:pt x="220" y="13"/>
                    </a:lnTo>
                    <a:lnTo>
                      <a:pt x="209" y="13"/>
                    </a:lnTo>
                    <a:lnTo>
                      <a:pt x="198" y="15"/>
                    </a:lnTo>
                    <a:lnTo>
                      <a:pt x="184" y="15"/>
                    </a:lnTo>
                    <a:lnTo>
                      <a:pt x="173" y="15"/>
                    </a:lnTo>
                    <a:lnTo>
                      <a:pt x="162" y="15"/>
                    </a:lnTo>
                    <a:lnTo>
                      <a:pt x="153" y="15"/>
                    </a:lnTo>
                    <a:lnTo>
                      <a:pt x="136" y="15"/>
                    </a:lnTo>
                    <a:lnTo>
                      <a:pt x="118" y="15"/>
                    </a:lnTo>
                    <a:lnTo>
                      <a:pt x="100" y="15"/>
                    </a:lnTo>
                    <a:lnTo>
                      <a:pt x="80" y="17"/>
                    </a:lnTo>
                    <a:lnTo>
                      <a:pt x="63" y="17"/>
                    </a:lnTo>
                    <a:lnTo>
                      <a:pt x="43" y="17"/>
                    </a:lnTo>
                    <a:lnTo>
                      <a:pt x="25" y="17"/>
                    </a:lnTo>
                    <a:lnTo>
                      <a:pt x="9" y="20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5" y="9"/>
                    </a:lnTo>
                    <a:lnTo>
                      <a:pt x="16" y="6"/>
                    </a:lnTo>
                    <a:lnTo>
                      <a:pt x="27" y="6"/>
                    </a:lnTo>
                    <a:lnTo>
                      <a:pt x="38" y="6"/>
                    </a:lnTo>
                    <a:lnTo>
                      <a:pt x="49" y="6"/>
                    </a:lnTo>
                    <a:lnTo>
                      <a:pt x="60" y="4"/>
                    </a:lnTo>
                    <a:lnTo>
                      <a:pt x="71" y="4"/>
                    </a:lnTo>
                    <a:lnTo>
                      <a:pt x="82" y="4"/>
                    </a:lnTo>
                    <a:lnTo>
                      <a:pt x="94" y="4"/>
                    </a:lnTo>
                    <a:lnTo>
                      <a:pt x="105" y="4"/>
                    </a:lnTo>
                    <a:lnTo>
                      <a:pt x="116" y="4"/>
                    </a:lnTo>
                    <a:lnTo>
                      <a:pt x="127" y="2"/>
                    </a:lnTo>
                    <a:lnTo>
                      <a:pt x="140" y="2"/>
                    </a:lnTo>
                    <a:lnTo>
                      <a:pt x="151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3" name="Freeform 35"/>
              <p:cNvSpPr>
                <a:spLocks/>
              </p:cNvSpPr>
              <p:nvPr/>
            </p:nvSpPr>
            <p:spPr bwMode="auto">
              <a:xfrm>
                <a:off x="2736" y="1250"/>
                <a:ext cx="243" cy="20"/>
              </a:xfrm>
              <a:custGeom>
                <a:avLst/>
                <a:gdLst>
                  <a:gd name="T0" fmla="*/ 190 w 243"/>
                  <a:gd name="T1" fmla="*/ 2 h 20"/>
                  <a:gd name="T2" fmla="*/ 192 w 243"/>
                  <a:gd name="T3" fmla="*/ 0 h 20"/>
                  <a:gd name="T4" fmla="*/ 199 w 243"/>
                  <a:gd name="T5" fmla="*/ 0 h 20"/>
                  <a:gd name="T6" fmla="*/ 206 w 243"/>
                  <a:gd name="T7" fmla="*/ 0 h 20"/>
                  <a:gd name="T8" fmla="*/ 212 w 243"/>
                  <a:gd name="T9" fmla="*/ 0 h 20"/>
                  <a:gd name="T10" fmla="*/ 219 w 243"/>
                  <a:gd name="T11" fmla="*/ 0 h 20"/>
                  <a:gd name="T12" fmla="*/ 228 w 243"/>
                  <a:gd name="T13" fmla="*/ 0 h 20"/>
                  <a:gd name="T14" fmla="*/ 232 w 243"/>
                  <a:gd name="T15" fmla="*/ 0 h 20"/>
                  <a:gd name="T16" fmla="*/ 239 w 243"/>
                  <a:gd name="T17" fmla="*/ 2 h 20"/>
                  <a:gd name="T18" fmla="*/ 241 w 243"/>
                  <a:gd name="T19" fmla="*/ 2 h 20"/>
                  <a:gd name="T20" fmla="*/ 243 w 243"/>
                  <a:gd name="T21" fmla="*/ 2 h 20"/>
                  <a:gd name="T22" fmla="*/ 241 w 243"/>
                  <a:gd name="T23" fmla="*/ 6 h 20"/>
                  <a:gd name="T24" fmla="*/ 241 w 243"/>
                  <a:gd name="T25" fmla="*/ 9 h 20"/>
                  <a:gd name="T26" fmla="*/ 232 w 243"/>
                  <a:gd name="T27" fmla="*/ 11 h 20"/>
                  <a:gd name="T28" fmla="*/ 221 w 243"/>
                  <a:gd name="T29" fmla="*/ 13 h 20"/>
                  <a:gd name="T30" fmla="*/ 210 w 243"/>
                  <a:gd name="T31" fmla="*/ 15 h 20"/>
                  <a:gd name="T32" fmla="*/ 199 w 243"/>
                  <a:gd name="T33" fmla="*/ 15 h 20"/>
                  <a:gd name="T34" fmla="*/ 188 w 243"/>
                  <a:gd name="T35" fmla="*/ 15 h 20"/>
                  <a:gd name="T36" fmla="*/ 175 w 243"/>
                  <a:gd name="T37" fmla="*/ 15 h 20"/>
                  <a:gd name="T38" fmla="*/ 164 w 243"/>
                  <a:gd name="T39" fmla="*/ 15 h 20"/>
                  <a:gd name="T40" fmla="*/ 153 w 243"/>
                  <a:gd name="T41" fmla="*/ 17 h 20"/>
                  <a:gd name="T42" fmla="*/ 135 w 243"/>
                  <a:gd name="T43" fmla="*/ 17 h 20"/>
                  <a:gd name="T44" fmla="*/ 117 w 243"/>
                  <a:gd name="T45" fmla="*/ 17 h 20"/>
                  <a:gd name="T46" fmla="*/ 99 w 243"/>
                  <a:gd name="T47" fmla="*/ 17 h 20"/>
                  <a:gd name="T48" fmla="*/ 82 w 243"/>
                  <a:gd name="T49" fmla="*/ 17 h 20"/>
                  <a:gd name="T50" fmla="*/ 64 w 243"/>
                  <a:gd name="T51" fmla="*/ 17 h 20"/>
                  <a:gd name="T52" fmla="*/ 44 w 243"/>
                  <a:gd name="T53" fmla="*/ 17 h 20"/>
                  <a:gd name="T54" fmla="*/ 26 w 243"/>
                  <a:gd name="T55" fmla="*/ 17 h 20"/>
                  <a:gd name="T56" fmla="*/ 11 w 243"/>
                  <a:gd name="T57" fmla="*/ 20 h 20"/>
                  <a:gd name="T58" fmla="*/ 4 w 243"/>
                  <a:gd name="T59" fmla="*/ 17 h 20"/>
                  <a:gd name="T60" fmla="*/ 0 w 243"/>
                  <a:gd name="T61" fmla="*/ 15 h 20"/>
                  <a:gd name="T62" fmla="*/ 0 w 243"/>
                  <a:gd name="T63" fmla="*/ 11 h 20"/>
                  <a:gd name="T64" fmla="*/ 6 w 243"/>
                  <a:gd name="T65" fmla="*/ 6 h 20"/>
                  <a:gd name="T66" fmla="*/ 17 w 243"/>
                  <a:gd name="T67" fmla="*/ 6 h 20"/>
                  <a:gd name="T68" fmla="*/ 28 w 243"/>
                  <a:gd name="T69" fmla="*/ 4 h 20"/>
                  <a:gd name="T70" fmla="*/ 39 w 243"/>
                  <a:gd name="T71" fmla="*/ 4 h 20"/>
                  <a:gd name="T72" fmla="*/ 51 w 243"/>
                  <a:gd name="T73" fmla="*/ 4 h 20"/>
                  <a:gd name="T74" fmla="*/ 62 w 243"/>
                  <a:gd name="T75" fmla="*/ 4 h 20"/>
                  <a:gd name="T76" fmla="*/ 73 w 243"/>
                  <a:gd name="T77" fmla="*/ 4 h 20"/>
                  <a:gd name="T78" fmla="*/ 84 w 243"/>
                  <a:gd name="T79" fmla="*/ 4 h 20"/>
                  <a:gd name="T80" fmla="*/ 95 w 243"/>
                  <a:gd name="T81" fmla="*/ 4 h 20"/>
                  <a:gd name="T82" fmla="*/ 106 w 243"/>
                  <a:gd name="T83" fmla="*/ 2 h 20"/>
                  <a:gd name="T84" fmla="*/ 117 w 243"/>
                  <a:gd name="T85" fmla="*/ 2 h 20"/>
                  <a:gd name="T86" fmla="*/ 128 w 243"/>
                  <a:gd name="T87" fmla="*/ 2 h 20"/>
                  <a:gd name="T88" fmla="*/ 141 w 243"/>
                  <a:gd name="T89" fmla="*/ 2 h 20"/>
                  <a:gd name="T90" fmla="*/ 153 w 243"/>
                  <a:gd name="T91" fmla="*/ 2 h 20"/>
                  <a:gd name="T92" fmla="*/ 166 w 243"/>
                  <a:gd name="T93" fmla="*/ 2 h 20"/>
                  <a:gd name="T94" fmla="*/ 177 w 243"/>
                  <a:gd name="T95" fmla="*/ 2 h 20"/>
                  <a:gd name="T96" fmla="*/ 190 w 243"/>
                  <a:gd name="T97" fmla="*/ 2 h 20"/>
                  <a:gd name="T98" fmla="*/ 190 w 243"/>
                  <a:gd name="T99" fmla="*/ 2 h 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43"/>
                  <a:gd name="T151" fmla="*/ 0 h 20"/>
                  <a:gd name="T152" fmla="*/ 243 w 243"/>
                  <a:gd name="T153" fmla="*/ 20 h 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43" h="20">
                    <a:moveTo>
                      <a:pt x="190" y="2"/>
                    </a:moveTo>
                    <a:lnTo>
                      <a:pt x="192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1" y="2"/>
                    </a:lnTo>
                    <a:lnTo>
                      <a:pt x="243" y="2"/>
                    </a:lnTo>
                    <a:lnTo>
                      <a:pt x="241" y="6"/>
                    </a:lnTo>
                    <a:lnTo>
                      <a:pt x="241" y="9"/>
                    </a:lnTo>
                    <a:lnTo>
                      <a:pt x="232" y="11"/>
                    </a:lnTo>
                    <a:lnTo>
                      <a:pt x="221" y="13"/>
                    </a:lnTo>
                    <a:lnTo>
                      <a:pt x="210" y="15"/>
                    </a:lnTo>
                    <a:lnTo>
                      <a:pt x="199" y="15"/>
                    </a:lnTo>
                    <a:lnTo>
                      <a:pt x="188" y="15"/>
                    </a:lnTo>
                    <a:lnTo>
                      <a:pt x="175" y="15"/>
                    </a:lnTo>
                    <a:lnTo>
                      <a:pt x="164" y="15"/>
                    </a:lnTo>
                    <a:lnTo>
                      <a:pt x="153" y="17"/>
                    </a:lnTo>
                    <a:lnTo>
                      <a:pt x="135" y="17"/>
                    </a:lnTo>
                    <a:lnTo>
                      <a:pt x="117" y="17"/>
                    </a:lnTo>
                    <a:lnTo>
                      <a:pt x="99" y="17"/>
                    </a:lnTo>
                    <a:lnTo>
                      <a:pt x="82" y="17"/>
                    </a:lnTo>
                    <a:lnTo>
                      <a:pt x="64" y="17"/>
                    </a:lnTo>
                    <a:lnTo>
                      <a:pt x="44" y="17"/>
                    </a:lnTo>
                    <a:lnTo>
                      <a:pt x="26" y="17"/>
                    </a:lnTo>
                    <a:lnTo>
                      <a:pt x="11" y="20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6"/>
                    </a:lnTo>
                    <a:lnTo>
                      <a:pt x="28" y="4"/>
                    </a:lnTo>
                    <a:lnTo>
                      <a:pt x="39" y="4"/>
                    </a:lnTo>
                    <a:lnTo>
                      <a:pt x="51" y="4"/>
                    </a:lnTo>
                    <a:lnTo>
                      <a:pt x="62" y="4"/>
                    </a:lnTo>
                    <a:lnTo>
                      <a:pt x="73" y="4"/>
                    </a:lnTo>
                    <a:lnTo>
                      <a:pt x="84" y="4"/>
                    </a:lnTo>
                    <a:lnTo>
                      <a:pt x="95" y="4"/>
                    </a:lnTo>
                    <a:lnTo>
                      <a:pt x="106" y="2"/>
                    </a:lnTo>
                    <a:lnTo>
                      <a:pt x="117" y="2"/>
                    </a:lnTo>
                    <a:lnTo>
                      <a:pt x="128" y="2"/>
                    </a:lnTo>
                    <a:lnTo>
                      <a:pt x="141" y="2"/>
                    </a:lnTo>
                    <a:lnTo>
                      <a:pt x="153" y="2"/>
                    </a:lnTo>
                    <a:lnTo>
                      <a:pt x="166" y="2"/>
                    </a:lnTo>
                    <a:lnTo>
                      <a:pt x="177" y="2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4" name="Freeform 36"/>
              <p:cNvSpPr>
                <a:spLocks/>
              </p:cNvSpPr>
              <p:nvPr/>
            </p:nvSpPr>
            <p:spPr bwMode="auto">
              <a:xfrm>
                <a:off x="2829" y="1112"/>
                <a:ext cx="317" cy="25"/>
              </a:xfrm>
              <a:custGeom>
                <a:avLst/>
                <a:gdLst>
                  <a:gd name="T0" fmla="*/ 303 w 317"/>
                  <a:gd name="T1" fmla="*/ 0 h 25"/>
                  <a:gd name="T2" fmla="*/ 308 w 317"/>
                  <a:gd name="T3" fmla="*/ 0 h 25"/>
                  <a:gd name="T4" fmla="*/ 312 w 317"/>
                  <a:gd name="T5" fmla="*/ 3 h 25"/>
                  <a:gd name="T6" fmla="*/ 314 w 317"/>
                  <a:gd name="T7" fmla="*/ 5 h 25"/>
                  <a:gd name="T8" fmla="*/ 317 w 317"/>
                  <a:gd name="T9" fmla="*/ 7 h 25"/>
                  <a:gd name="T10" fmla="*/ 317 w 317"/>
                  <a:gd name="T11" fmla="*/ 11 h 25"/>
                  <a:gd name="T12" fmla="*/ 312 w 317"/>
                  <a:gd name="T13" fmla="*/ 14 h 25"/>
                  <a:gd name="T14" fmla="*/ 308 w 317"/>
                  <a:gd name="T15" fmla="*/ 16 h 25"/>
                  <a:gd name="T16" fmla="*/ 299 w 317"/>
                  <a:gd name="T17" fmla="*/ 16 h 25"/>
                  <a:gd name="T18" fmla="*/ 290 w 317"/>
                  <a:gd name="T19" fmla="*/ 16 h 25"/>
                  <a:gd name="T20" fmla="*/ 281 w 317"/>
                  <a:gd name="T21" fmla="*/ 18 h 25"/>
                  <a:gd name="T22" fmla="*/ 270 w 317"/>
                  <a:gd name="T23" fmla="*/ 18 h 25"/>
                  <a:gd name="T24" fmla="*/ 263 w 317"/>
                  <a:gd name="T25" fmla="*/ 20 h 25"/>
                  <a:gd name="T26" fmla="*/ 255 w 317"/>
                  <a:gd name="T27" fmla="*/ 20 h 25"/>
                  <a:gd name="T28" fmla="*/ 250 w 317"/>
                  <a:gd name="T29" fmla="*/ 20 h 25"/>
                  <a:gd name="T30" fmla="*/ 221 w 317"/>
                  <a:gd name="T31" fmla="*/ 22 h 25"/>
                  <a:gd name="T32" fmla="*/ 192 w 317"/>
                  <a:gd name="T33" fmla="*/ 22 h 25"/>
                  <a:gd name="T34" fmla="*/ 164 w 317"/>
                  <a:gd name="T35" fmla="*/ 22 h 25"/>
                  <a:gd name="T36" fmla="*/ 135 w 317"/>
                  <a:gd name="T37" fmla="*/ 25 h 25"/>
                  <a:gd name="T38" fmla="*/ 106 w 317"/>
                  <a:gd name="T39" fmla="*/ 22 h 25"/>
                  <a:gd name="T40" fmla="*/ 77 w 317"/>
                  <a:gd name="T41" fmla="*/ 22 h 25"/>
                  <a:gd name="T42" fmla="*/ 51 w 317"/>
                  <a:gd name="T43" fmla="*/ 25 h 25"/>
                  <a:gd name="T44" fmla="*/ 24 w 317"/>
                  <a:gd name="T45" fmla="*/ 25 h 25"/>
                  <a:gd name="T46" fmla="*/ 20 w 317"/>
                  <a:gd name="T47" fmla="*/ 25 h 25"/>
                  <a:gd name="T48" fmla="*/ 13 w 317"/>
                  <a:gd name="T49" fmla="*/ 25 h 25"/>
                  <a:gd name="T50" fmla="*/ 9 w 317"/>
                  <a:gd name="T51" fmla="*/ 25 h 25"/>
                  <a:gd name="T52" fmla="*/ 6 w 317"/>
                  <a:gd name="T53" fmla="*/ 25 h 25"/>
                  <a:gd name="T54" fmla="*/ 0 w 317"/>
                  <a:gd name="T55" fmla="*/ 22 h 25"/>
                  <a:gd name="T56" fmla="*/ 0 w 317"/>
                  <a:gd name="T57" fmla="*/ 20 h 25"/>
                  <a:gd name="T58" fmla="*/ 0 w 317"/>
                  <a:gd name="T59" fmla="*/ 16 h 25"/>
                  <a:gd name="T60" fmla="*/ 9 w 317"/>
                  <a:gd name="T61" fmla="*/ 11 h 25"/>
                  <a:gd name="T62" fmla="*/ 24 w 317"/>
                  <a:gd name="T63" fmla="*/ 9 h 25"/>
                  <a:gd name="T64" fmla="*/ 44 w 317"/>
                  <a:gd name="T65" fmla="*/ 9 h 25"/>
                  <a:gd name="T66" fmla="*/ 66 w 317"/>
                  <a:gd name="T67" fmla="*/ 7 h 25"/>
                  <a:gd name="T68" fmla="*/ 88 w 317"/>
                  <a:gd name="T69" fmla="*/ 9 h 25"/>
                  <a:gd name="T70" fmla="*/ 106 w 317"/>
                  <a:gd name="T71" fmla="*/ 9 h 25"/>
                  <a:gd name="T72" fmla="*/ 124 w 317"/>
                  <a:gd name="T73" fmla="*/ 9 h 25"/>
                  <a:gd name="T74" fmla="*/ 144 w 317"/>
                  <a:gd name="T75" fmla="*/ 9 h 25"/>
                  <a:gd name="T76" fmla="*/ 168 w 317"/>
                  <a:gd name="T77" fmla="*/ 9 h 25"/>
                  <a:gd name="T78" fmla="*/ 190 w 317"/>
                  <a:gd name="T79" fmla="*/ 7 h 25"/>
                  <a:gd name="T80" fmla="*/ 212 w 317"/>
                  <a:gd name="T81" fmla="*/ 7 h 25"/>
                  <a:gd name="T82" fmla="*/ 235 w 317"/>
                  <a:gd name="T83" fmla="*/ 7 h 25"/>
                  <a:gd name="T84" fmla="*/ 259 w 317"/>
                  <a:gd name="T85" fmla="*/ 5 h 25"/>
                  <a:gd name="T86" fmla="*/ 279 w 317"/>
                  <a:gd name="T87" fmla="*/ 3 h 25"/>
                  <a:gd name="T88" fmla="*/ 303 w 317"/>
                  <a:gd name="T89" fmla="*/ 0 h 25"/>
                  <a:gd name="T90" fmla="*/ 303 w 317"/>
                  <a:gd name="T91" fmla="*/ 0 h 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17"/>
                  <a:gd name="T139" fmla="*/ 0 h 25"/>
                  <a:gd name="T140" fmla="*/ 317 w 317"/>
                  <a:gd name="T141" fmla="*/ 25 h 2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17" h="25">
                    <a:moveTo>
                      <a:pt x="303" y="0"/>
                    </a:moveTo>
                    <a:lnTo>
                      <a:pt x="308" y="0"/>
                    </a:lnTo>
                    <a:lnTo>
                      <a:pt x="312" y="3"/>
                    </a:lnTo>
                    <a:lnTo>
                      <a:pt x="314" y="5"/>
                    </a:lnTo>
                    <a:lnTo>
                      <a:pt x="317" y="7"/>
                    </a:lnTo>
                    <a:lnTo>
                      <a:pt x="317" y="11"/>
                    </a:lnTo>
                    <a:lnTo>
                      <a:pt x="312" y="14"/>
                    </a:lnTo>
                    <a:lnTo>
                      <a:pt x="308" y="16"/>
                    </a:lnTo>
                    <a:lnTo>
                      <a:pt x="299" y="16"/>
                    </a:lnTo>
                    <a:lnTo>
                      <a:pt x="290" y="16"/>
                    </a:lnTo>
                    <a:lnTo>
                      <a:pt x="281" y="18"/>
                    </a:lnTo>
                    <a:lnTo>
                      <a:pt x="270" y="18"/>
                    </a:lnTo>
                    <a:lnTo>
                      <a:pt x="263" y="20"/>
                    </a:lnTo>
                    <a:lnTo>
                      <a:pt x="255" y="20"/>
                    </a:lnTo>
                    <a:lnTo>
                      <a:pt x="250" y="20"/>
                    </a:lnTo>
                    <a:lnTo>
                      <a:pt x="221" y="22"/>
                    </a:lnTo>
                    <a:lnTo>
                      <a:pt x="192" y="22"/>
                    </a:lnTo>
                    <a:lnTo>
                      <a:pt x="164" y="22"/>
                    </a:lnTo>
                    <a:lnTo>
                      <a:pt x="135" y="25"/>
                    </a:lnTo>
                    <a:lnTo>
                      <a:pt x="106" y="22"/>
                    </a:lnTo>
                    <a:lnTo>
                      <a:pt x="77" y="22"/>
                    </a:lnTo>
                    <a:lnTo>
                      <a:pt x="51" y="25"/>
                    </a:lnTo>
                    <a:lnTo>
                      <a:pt x="24" y="25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9" y="11"/>
                    </a:lnTo>
                    <a:lnTo>
                      <a:pt x="24" y="9"/>
                    </a:lnTo>
                    <a:lnTo>
                      <a:pt x="44" y="9"/>
                    </a:lnTo>
                    <a:lnTo>
                      <a:pt x="66" y="7"/>
                    </a:lnTo>
                    <a:lnTo>
                      <a:pt x="88" y="9"/>
                    </a:lnTo>
                    <a:lnTo>
                      <a:pt x="106" y="9"/>
                    </a:lnTo>
                    <a:lnTo>
                      <a:pt x="124" y="9"/>
                    </a:lnTo>
                    <a:lnTo>
                      <a:pt x="144" y="9"/>
                    </a:lnTo>
                    <a:lnTo>
                      <a:pt x="168" y="9"/>
                    </a:lnTo>
                    <a:lnTo>
                      <a:pt x="190" y="7"/>
                    </a:lnTo>
                    <a:lnTo>
                      <a:pt x="212" y="7"/>
                    </a:lnTo>
                    <a:lnTo>
                      <a:pt x="235" y="7"/>
                    </a:lnTo>
                    <a:lnTo>
                      <a:pt x="259" y="5"/>
                    </a:lnTo>
                    <a:lnTo>
                      <a:pt x="279" y="3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5" name="Freeform 37"/>
              <p:cNvSpPr>
                <a:spLocks/>
              </p:cNvSpPr>
              <p:nvPr/>
            </p:nvSpPr>
            <p:spPr bwMode="auto">
              <a:xfrm>
                <a:off x="2711" y="1205"/>
                <a:ext cx="452" cy="25"/>
              </a:xfrm>
              <a:custGeom>
                <a:avLst/>
                <a:gdLst>
                  <a:gd name="T0" fmla="*/ 373 w 452"/>
                  <a:gd name="T1" fmla="*/ 3 h 25"/>
                  <a:gd name="T2" fmla="*/ 377 w 452"/>
                  <a:gd name="T3" fmla="*/ 3 h 25"/>
                  <a:gd name="T4" fmla="*/ 384 w 452"/>
                  <a:gd name="T5" fmla="*/ 3 h 25"/>
                  <a:gd name="T6" fmla="*/ 397 w 452"/>
                  <a:gd name="T7" fmla="*/ 0 h 25"/>
                  <a:gd name="T8" fmla="*/ 408 w 452"/>
                  <a:gd name="T9" fmla="*/ 0 h 25"/>
                  <a:gd name="T10" fmla="*/ 421 w 452"/>
                  <a:gd name="T11" fmla="*/ 0 h 25"/>
                  <a:gd name="T12" fmla="*/ 435 w 452"/>
                  <a:gd name="T13" fmla="*/ 0 h 25"/>
                  <a:gd name="T14" fmla="*/ 443 w 452"/>
                  <a:gd name="T15" fmla="*/ 0 h 25"/>
                  <a:gd name="T16" fmla="*/ 450 w 452"/>
                  <a:gd name="T17" fmla="*/ 3 h 25"/>
                  <a:gd name="T18" fmla="*/ 452 w 452"/>
                  <a:gd name="T19" fmla="*/ 5 h 25"/>
                  <a:gd name="T20" fmla="*/ 452 w 452"/>
                  <a:gd name="T21" fmla="*/ 7 h 25"/>
                  <a:gd name="T22" fmla="*/ 448 w 452"/>
                  <a:gd name="T23" fmla="*/ 9 h 25"/>
                  <a:gd name="T24" fmla="*/ 443 w 452"/>
                  <a:gd name="T25" fmla="*/ 11 h 25"/>
                  <a:gd name="T26" fmla="*/ 437 w 452"/>
                  <a:gd name="T27" fmla="*/ 11 h 25"/>
                  <a:gd name="T28" fmla="*/ 428 w 452"/>
                  <a:gd name="T29" fmla="*/ 14 h 25"/>
                  <a:gd name="T30" fmla="*/ 419 w 452"/>
                  <a:gd name="T31" fmla="*/ 14 h 25"/>
                  <a:gd name="T32" fmla="*/ 410 w 452"/>
                  <a:gd name="T33" fmla="*/ 14 h 25"/>
                  <a:gd name="T34" fmla="*/ 368 w 452"/>
                  <a:gd name="T35" fmla="*/ 14 h 25"/>
                  <a:gd name="T36" fmla="*/ 322 w 452"/>
                  <a:gd name="T37" fmla="*/ 16 h 25"/>
                  <a:gd name="T38" fmla="*/ 273 w 452"/>
                  <a:gd name="T39" fmla="*/ 18 h 25"/>
                  <a:gd name="T40" fmla="*/ 224 w 452"/>
                  <a:gd name="T41" fmla="*/ 20 h 25"/>
                  <a:gd name="T42" fmla="*/ 173 w 452"/>
                  <a:gd name="T43" fmla="*/ 20 h 25"/>
                  <a:gd name="T44" fmla="*/ 127 w 452"/>
                  <a:gd name="T45" fmla="*/ 23 h 25"/>
                  <a:gd name="T46" fmla="*/ 80 w 452"/>
                  <a:gd name="T47" fmla="*/ 23 h 25"/>
                  <a:gd name="T48" fmla="*/ 38 w 452"/>
                  <a:gd name="T49" fmla="*/ 25 h 25"/>
                  <a:gd name="T50" fmla="*/ 22 w 452"/>
                  <a:gd name="T51" fmla="*/ 23 h 25"/>
                  <a:gd name="T52" fmla="*/ 13 w 452"/>
                  <a:gd name="T53" fmla="*/ 23 h 25"/>
                  <a:gd name="T54" fmla="*/ 5 w 452"/>
                  <a:gd name="T55" fmla="*/ 20 h 25"/>
                  <a:gd name="T56" fmla="*/ 2 w 452"/>
                  <a:gd name="T57" fmla="*/ 20 h 25"/>
                  <a:gd name="T58" fmla="*/ 0 w 452"/>
                  <a:gd name="T59" fmla="*/ 18 h 25"/>
                  <a:gd name="T60" fmla="*/ 2 w 452"/>
                  <a:gd name="T61" fmla="*/ 16 h 25"/>
                  <a:gd name="T62" fmla="*/ 7 w 452"/>
                  <a:gd name="T63" fmla="*/ 14 h 25"/>
                  <a:gd name="T64" fmla="*/ 16 w 452"/>
                  <a:gd name="T65" fmla="*/ 14 h 25"/>
                  <a:gd name="T66" fmla="*/ 53 w 452"/>
                  <a:gd name="T67" fmla="*/ 11 h 25"/>
                  <a:gd name="T68" fmla="*/ 98 w 452"/>
                  <a:gd name="T69" fmla="*/ 9 h 25"/>
                  <a:gd name="T70" fmla="*/ 144 w 452"/>
                  <a:gd name="T71" fmla="*/ 9 h 25"/>
                  <a:gd name="T72" fmla="*/ 195 w 452"/>
                  <a:gd name="T73" fmla="*/ 7 h 25"/>
                  <a:gd name="T74" fmla="*/ 242 w 452"/>
                  <a:gd name="T75" fmla="*/ 5 h 25"/>
                  <a:gd name="T76" fmla="*/ 291 w 452"/>
                  <a:gd name="T77" fmla="*/ 5 h 25"/>
                  <a:gd name="T78" fmla="*/ 333 w 452"/>
                  <a:gd name="T79" fmla="*/ 3 h 25"/>
                  <a:gd name="T80" fmla="*/ 373 w 452"/>
                  <a:gd name="T81" fmla="*/ 3 h 25"/>
                  <a:gd name="T82" fmla="*/ 373 w 452"/>
                  <a:gd name="T83" fmla="*/ 3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2"/>
                  <a:gd name="T127" fmla="*/ 0 h 25"/>
                  <a:gd name="T128" fmla="*/ 452 w 452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2" h="25">
                    <a:moveTo>
                      <a:pt x="373" y="3"/>
                    </a:moveTo>
                    <a:lnTo>
                      <a:pt x="377" y="3"/>
                    </a:lnTo>
                    <a:lnTo>
                      <a:pt x="384" y="3"/>
                    </a:lnTo>
                    <a:lnTo>
                      <a:pt x="397" y="0"/>
                    </a:lnTo>
                    <a:lnTo>
                      <a:pt x="408" y="0"/>
                    </a:lnTo>
                    <a:lnTo>
                      <a:pt x="421" y="0"/>
                    </a:lnTo>
                    <a:lnTo>
                      <a:pt x="435" y="0"/>
                    </a:lnTo>
                    <a:lnTo>
                      <a:pt x="443" y="0"/>
                    </a:lnTo>
                    <a:lnTo>
                      <a:pt x="450" y="3"/>
                    </a:lnTo>
                    <a:lnTo>
                      <a:pt x="452" y="5"/>
                    </a:lnTo>
                    <a:lnTo>
                      <a:pt x="452" y="7"/>
                    </a:lnTo>
                    <a:lnTo>
                      <a:pt x="448" y="9"/>
                    </a:lnTo>
                    <a:lnTo>
                      <a:pt x="443" y="11"/>
                    </a:lnTo>
                    <a:lnTo>
                      <a:pt x="437" y="11"/>
                    </a:lnTo>
                    <a:lnTo>
                      <a:pt x="428" y="14"/>
                    </a:lnTo>
                    <a:lnTo>
                      <a:pt x="419" y="14"/>
                    </a:lnTo>
                    <a:lnTo>
                      <a:pt x="410" y="14"/>
                    </a:lnTo>
                    <a:lnTo>
                      <a:pt x="368" y="14"/>
                    </a:lnTo>
                    <a:lnTo>
                      <a:pt x="322" y="16"/>
                    </a:lnTo>
                    <a:lnTo>
                      <a:pt x="273" y="18"/>
                    </a:lnTo>
                    <a:lnTo>
                      <a:pt x="224" y="20"/>
                    </a:lnTo>
                    <a:lnTo>
                      <a:pt x="173" y="20"/>
                    </a:lnTo>
                    <a:lnTo>
                      <a:pt x="127" y="23"/>
                    </a:lnTo>
                    <a:lnTo>
                      <a:pt x="80" y="23"/>
                    </a:lnTo>
                    <a:lnTo>
                      <a:pt x="38" y="25"/>
                    </a:lnTo>
                    <a:lnTo>
                      <a:pt x="22" y="23"/>
                    </a:lnTo>
                    <a:lnTo>
                      <a:pt x="13" y="23"/>
                    </a:lnTo>
                    <a:lnTo>
                      <a:pt x="5" y="20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7" y="14"/>
                    </a:lnTo>
                    <a:lnTo>
                      <a:pt x="16" y="14"/>
                    </a:lnTo>
                    <a:lnTo>
                      <a:pt x="53" y="11"/>
                    </a:lnTo>
                    <a:lnTo>
                      <a:pt x="98" y="9"/>
                    </a:lnTo>
                    <a:lnTo>
                      <a:pt x="144" y="9"/>
                    </a:lnTo>
                    <a:lnTo>
                      <a:pt x="195" y="7"/>
                    </a:lnTo>
                    <a:lnTo>
                      <a:pt x="242" y="5"/>
                    </a:lnTo>
                    <a:lnTo>
                      <a:pt x="291" y="5"/>
                    </a:lnTo>
                    <a:lnTo>
                      <a:pt x="333" y="3"/>
                    </a:lnTo>
                    <a:lnTo>
                      <a:pt x="373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6" name="Freeform 38"/>
              <p:cNvSpPr>
                <a:spLocks/>
              </p:cNvSpPr>
              <p:nvPr/>
            </p:nvSpPr>
            <p:spPr bwMode="auto">
              <a:xfrm>
                <a:off x="2787" y="911"/>
                <a:ext cx="241" cy="20"/>
              </a:xfrm>
              <a:custGeom>
                <a:avLst/>
                <a:gdLst>
                  <a:gd name="T0" fmla="*/ 186 w 241"/>
                  <a:gd name="T1" fmla="*/ 2 h 20"/>
                  <a:gd name="T2" fmla="*/ 190 w 241"/>
                  <a:gd name="T3" fmla="*/ 0 h 20"/>
                  <a:gd name="T4" fmla="*/ 197 w 241"/>
                  <a:gd name="T5" fmla="*/ 0 h 20"/>
                  <a:gd name="T6" fmla="*/ 203 w 241"/>
                  <a:gd name="T7" fmla="*/ 0 h 20"/>
                  <a:gd name="T8" fmla="*/ 212 w 241"/>
                  <a:gd name="T9" fmla="*/ 0 h 20"/>
                  <a:gd name="T10" fmla="*/ 219 w 241"/>
                  <a:gd name="T11" fmla="*/ 0 h 20"/>
                  <a:gd name="T12" fmla="*/ 226 w 241"/>
                  <a:gd name="T13" fmla="*/ 0 h 20"/>
                  <a:gd name="T14" fmla="*/ 232 w 241"/>
                  <a:gd name="T15" fmla="*/ 0 h 20"/>
                  <a:gd name="T16" fmla="*/ 239 w 241"/>
                  <a:gd name="T17" fmla="*/ 2 h 20"/>
                  <a:gd name="T18" fmla="*/ 241 w 241"/>
                  <a:gd name="T19" fmla="*/ 4 h 20"/>
                  <a:gd name="T20" fmla="*/ 239 w 241"/>
                  <a:gd name="T21" fmla="*/ 9 h 20"/>
                  <a:gd name="T22" fmla="*/ 230 w 241"/>
                  <a:gd name="T23" fmla="*/ 11 h 20"/>
                  <a:gd name="T24" fmla="*/ 219 w 241"/>
                  <a:gd name="T25" fmla="*/ 13 h 20"/>
                  <a:gd name="T26" fmla="*/ 208 w 241"/>
                  <a:gd name="T27" fmla="*/ 15 h 20"/>
                  <a:gd name="T28" fmla="*/ 197 w 241"/>
                  <a:gd name="T29" fmla="*/ 15 h 20"/>
                  <a:gd name="T30" fmla="*/ 186 w 241"/>
                  <a:gd name="T31" fmla="*/ 15 h 20"/>
                  <a:gd name="T32" fmla="*/ 172 w 241"/>
                  <a:gd name="T33" fmla="*/ 15 h 20"/>
                  <a:gd name="T34" fmla="*/ 161 w 241"/>
                  <a:gd name="T35" fmla="*/ 15 h 20"/>
                  <a:gd name="T36" fmla="*/ 150 w 241"/>
                  <a:gd name="T37" fmla="*/ 17 h 20"/>
                  <a:gd name="T38" fmla="*/ 133 w 241"/>
                  <a:gd name="T39" fmla="*/ 17 h 20"/>
                  <a:gd name="T40" fmla="*/ 115 w 241"/>
                  <a:gd name="T41" fmla="*/ 17 h 20"/>
                  <a:gd name="T42" fmla="*/ 97 w 241"/>
                  <a:gd name="T43" fmla="*/ 17 h 20"/>
                  <a:gd name="T44" fmla="*/ 79 w 241"/>
                  <a:gd name="T45" fmla="*/ 17 h 20"/>
                  <a:gd name="T46" fmla="*/ 62 w 241"/>
                  <a:gd name="T47" fmla="*/ 17 h 20"/>
                  <a:gd name="T48" fmla="*/ 42 w 241"/>
                  <a:gd name="T49" fmla="*/ 17 h 20"/>
                  <a:gd name="T50" fmla="*/ 24 w 241"/>
                  <a:gd name="T51" fmla="*/ 17 h 20"/>
                  <a:gd name="T52" fmla="*/ 8 w 241"/>
                  <a:gd name="T53" fmla="*/ 20 h 20"/>
                  <a:gd name="T54" fmla="*/ 2 w 241"/>
                  <a:gd name="T55" fmla="*/ 17 h 20"/>
                  <a:gd name="T56" fmla="*/ 0 w 241"/>
                  <a:gd name="T57" fmla="*/ 15 h 20"/>
                  <a:gd name="T58" fmla="*/ 0 w 241"/>
                  <a:gd name="T59" fmla="*/ 11 h 20"/>
                  <a:gd name="T60" fmla="*/ 4 w 241"/>
                  <a:gd name="T61" fmla="*/ 9 h 20"/>
                  <a:gd name="T62" fmla="*/ 15 w 241"/>
                  <a:gd name="T63" fmla="*/ 6 h 20"/>
                  <a:gd name="T64" fmla="*/ 26 w 241"/>
                  <a:gd name="T65" fmla="*/ 6 h 20"/>
                  <a:gd name="T66" fmla="*/ 37 w 241"/>
                  <a:gd name="T67" fmla="*/ 4 h 20"/>
                  <a:gd name="T68" fmla="*/ 48 w 241"/>
                  <a:gd name="T69" fmla="*/ 4 h 20"/>
                  <a:gd name="T70" fmla="*/ 59 w 241"/>
                  <a:gd name="T71" fmla="*/ 4 h 20"/>
                  <a:gd name="T72" fmla="*/ 70 w 241"/>
                  <a:gd name="T73" fmla="*/ 4 h 20"/>
                  <a:gd name="T74" fmla="*/ 82 w 241"/>
                  <a:gd name="T75" fmla="*/ 4 h 20"/>
                  <a:gd name="T76" fmla="*/ 93 w 241"/>
                  <a:gd name="T77" fmla="*/ 6 h 20"/>
                  <a:gd name="T78" fmla="*/ 104 w 241"/>
                  <a:gd name="T79" fmla="*/ 4 h 20"/>
                  <a:gd name="T80" fmla="*/ 115 w 241"/>
                  <a:gd name="T81" fmla="*/ 4 h 20"/>
                  <a:gd name="T82" fmla="*/ 128 w 241"/>
                  <a:gd name="T83" fmla="*/ 2 h 20"/>
                  <a:gd name="T84" fmla="*/ 139 w 241"/>
                  <a:gd name="T85" fmla="*/ 2 h 20"/>
                  <a:gd name="T86" fmla="*/ 150 w 241"/>
                  <a:gd name="T87" fmla="*/ 2 h 20"/>
                  <a:gd name="T88" fmla="*/ 164 w 241"/>
                  <a:gd name="T89" fmla="*/ 2 h 20"/>
                  <a:gd name="T90" fmla="*/ 175 w 241"/>
                  <a:gd name="T91" fmla="*/ 2 h 20"/>
                  <a:gd name="T92" fmla="*/ 186 w 241"/>
                  <a:gd name="T93" fmla="*/ 2 h 20"/>
                  <a:gd name="T94" fmla="*/ 186 w 241"/>
                  <a:gd name="T95" fmla="*/ 2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1"/>
                  <a:gd name="T145" fmla="*/ 0 h 20"/>
                  <a:gd name="T146" fmla="*/ 241 w 241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1" h="20">
                    <a:moveTo>
                      <a:pt x="186" y="2"/>
                    </a:moveTo>
                    <a:lnTo>
                      <a:pt x="190" y="0"/>
                    </a:lnTo>
                    <a:lnTo>
                      <a:pt x="197" y="0"/>
                    </a:lnTo>
                    <a:lnTo>
                      <a:pt x="203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1" y="4"/>
                    </a:lnTo>
                    <a:lnTo>
                      <a:pt x="239" y="9"/>
                    </a:lnTo>
                    <a:lnTo>
                      <a:pt x="230" y="11"/>
                    </a:lnTo>
                    <a:lnTo>
                      <a:pt x="219" y="13"/>
                    </a:lnTo>
                    <a:lnTo>
                      <a:pt x="208" y="15"/>
                    </a:lnTo>
                    <a:lnTo>
                      <a:pt x="197" y="15"/>
                    </a:lnTo>
                    <a:lnTo>
                      <a:pt x="186" y="15"/>
                    </a:lnTo>
                    <a:lnTo>
                      <a:pt x="172" y="15"/>
                    </a:lnTo>
                    <a:lnTo>
                      <a:pt x="161" y="15"/>
                    </a:lnTo>
                    <a:lnTo>
                      <a:pt x="150" y="17"/>
                    </a:lnTo>
                    <a:lnTo>
                      <a:pt x="133" y="17"/>
                    </a:lnTo>
                    <a:lnTo>
                      <a:pt x="115" y="17"/>
                    </a:lnTo>
                    <a:lnTo>
                      <a:pt x="97" y="17"/>
                    </a:lnTo>
                    <a:lnTo>
                      <a:pt x="79" y="17"/>
                    </a:lnTo>
                    <a:lnTo>
                      <a:pt x="62" y="17"/>
                    </a:lnTo>
                    <a:lnTo>
                      <a:pt x="42" y="17"/>
                    </a:lnTo>
                    <a:lnTo>
                      <a:pt x="24" y="17"/>
                    </a:lnTo>
                    <a:lnTo>
                      <a:pt x="8" y="20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15" y="6"/>
                    </a:lnTo>
                    <a:lnTo>
                      <a:pt x="26" y="6"/>
                    </a:lnTo>
                    <a:lnTo>
                      <a:pt x="37" y="4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70" y="4"/>
                    </a:lnTo>
                    <a:lnTo>
                      <a:pt x="82" y="4"/>
                    </a:lnTo>
                    <a:lnTo>
                      <a:pt x="93" y="6"/>
                    </a:lnTo>
                    <a:lnTo>
                      <a:pt x="104" y="4"/>
                    </a:lnTo>
                    <a:lnTo>
                      <a:pt x="115" y="4"/>
                    </a:lnTo>
                    <a:lnTo>
                      <a:pt x="128" y="2"/>
                    </a:lnTo>
                    <a:lnTo>
                      <a:pt x="139" y="2"/>
                    </a:lnTo>
                    <a:lnTo>
                      <a:pt x="150" y="2"/>
                    </a:lnTo>
                    <a:lnTo>
                      <a:pt x="164" y="2"/>
                    </a:lnTo>
                    <a:lnTo>
                      <a:pt x="175" y="2"/>
                    </a:lnTo>
                    <a:lnTo>
                      <a:pt x="186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7" name="Freeform 39"/>
              <p:cNvSpPr>
                <a:spLocks/>
              </p:cNvSpPr>
              <p:nvPr/>
            </p:nvSpPr>
            <p:spPr bwMode="auto">
              <a:xfrm>
                <a:off x="2982" y="1531"/>
                <a:ext cx="117" cy="16"/>
              </a:xfrm>
              <a:custGeom>
                <a:avLst/>
                <a:gdLst>
                  <a:gd name="T0" fmla="*/ 33 w 117"/>
                  <a:gd name="T1" fmla="*/ 2 h 16"/>
                  <a:gd name="T2" fmla="*/ 39 w 117"/>
                  <a:gd name="T3" fmla="*/ 2 h 16"/>
                  <a:gd name="T4" fmla="*/ 51 w 117"/>
                  <a:gd name="T5" fmla="*/ 2 h 16"/>
                  <a:gd name="T6" fmla="*/ 59 w 117"/>
                  <a:gd name="T7" fmla="*/ 0 h 16"/>
                  <a:gd name="T8" fmla="*/ 73 w 117"/>
                  <a:gd name="T9" fmla="*/ 0 h 16"/>
                  <a:gd name="T10" fmla="*/ 82 w 117"/>
                  <a:gd name="T11" fmla="*/ 0 h 16"/>
                  <a:gd name="T12" fmla="*/ 93 w 117"/>
                  <a:gd name="T13" fmla="*/ 0 h 16"/>
                  <a:gd name="T14" fmla="*/ 102 w 117"/>
                  <a:gd name="T15" fmla="*/ 0 h 16"/>
                  <a:gd name="T16" fmla="*/ 110 w 117"/>
                  <a:gd name="T17" fmla="*/ 2 h 16"/>
                  <a:gd name="T18" fmla="*/ 117 w 117"/>
                  <a:gd name="T19" fmla="*/ 4 h 16"/>
                  <a:gd name="T20" fmla="*/ 115 w 117"/>
                  <a:gd name="T21" fmla="*/ 11 h 16"/>
                  <a:gd name="T22" fmla="*/ 99 w 117"/>
                  <a:gd name="T23" fmla="*/ 11 h 16"/>
                  <a:gd name="T24" fmla="*/ 86 w 117"/>
                  <a:gd name="T25" fmla="*/ 13 h 16"/>
                  <a:gd name="T26" fmla="*/ 73 w 117"/>
                  <a:gd name="T27" fmla="*/ 13 h 16"/>
                  <a:gd name="T28" fmla="*/ 59 w 117"/>
                  <a:gd name="T29" fmla="*/ 13 h 16"/>
                  <a:gd name="T30" fmla="*/ 44 w 117"/>
                  <a:gd name="T31" fmla="*/ 13 h 16"/>
                  <a:gd name="T32" fmla="*/ 31 w 117"/>
                  <a:gd name="T33" fmla="*/ 13 h 16"/>
                  <a:gd name="T34" fmla="*/ 15 w 117"/>
                  <a:gd name="T35" fmla="*/ 13 h 16"/>
                  <a:gd name="T36" fmla="*/ 2 w 117"/>
                  <a:gd name="T37" fmla="*/ 16 h 16"/>
                  <a:gd name="T38" fmla="*/ 0 w 117"/>
                  <a:gd name="T39" fmla="*/ 11 h 16"/>
                  <a:gd name="T40" fmla="*/ 2 w 117"/>
                  <a:gd name="T41" fmla="*/ 7 h 16"/>
                  <a:gd name="T42" fmla="*/ 2 w 117"/>
                  <a:gd name="T43" fmla="*/ 4 h 16"/>
                  <a:gd name="T44" fmla="*/ 6 w 117"/>
                  <a:gd name="T45" fmla="*/ 4 h 16"/>
                  <a:gd name="T46" fmla="*/ 11 w 117"/>
                  <a:gd name="T47" fmla="*/ 2 h 16"/>
                  <a:gd name="T48" fmla="*/ 17 w 117"/>
                  <a:gd name="T49" fmla="*/ 2 h 16"/>
                  <a:gd name="T50" fmla="*/ 22 w 117"/>
                  <a:gd name="T51" fmla="*/ 2 h 16"/>
                  <a:gd name="T52" fmla="*/ 26 w 117"/>
                  <a:gd name="T53" fmla="*/ 2 h 16"/>
                  <a:gd name="T54" fmla="*/ 31 w 117"/>
                  <a:gd name="T55" fmla="*/ 2 h 16"/>
                  <a:gd name="T56" fmla="*/ 33 w 117"/>
                  <a:gd name="T57" fmla="*/ 2 h 16"/>
                  <a:gd name="T58" fmla="*/ 33 w 117"/>
                  <a:gd name="T59" fmla="*/ 2 h 1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7"/>
                  <a:gd name="T91" fmla="*/ 0 h 16"/>
                  <a:gd name="T92" fmla="*/ 117 w 117"/>
                  <a:gd name="T93" fmla="*/ 16 h 1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7" h="16">
                    <a:moveTo>
                      <a:pt x="33" y="2"/>
                    </a:moveTo>
                    <a:lnTo>
                      <a:pt x="39" y="2"/>
                    </a:lnTo>
                    <a:lnTo>
                      <a:pt x="51" y="2"/>
                    </a:lnTo>
                    <a:lnTo>
                      <a:pt x="59" y="0"/>
                    </a:lnTo>
                    <a:lnTo>
                      <a:pt x="73" y="0"/>
                    </a:lnTo>
                    <a:lnTo>
                      <a:pt x="82" y="0"/>
                    </a:lnTo>
                    <a:lnTo>
                      <a:pt x="93" y="0"/>
                    </a:lnTo>
                    <a:lnTo>
                      <a:pt x="102" y="0"/>
                    </a:lnTo>
                    <a:lnTo>
                      <a:pt x="110" y="2"/>
                    </a:lnTo>
                    <a:lnTo>
                      <a:pt x="117" y="4"/>
                    </a:lnTo>
                    <a:lnTo>
                      <a:pt x="115" y="11"/>
                    </a:lnTo>
                    <a:lnTo>
                      <a:pt x="99" y="11"/>
                    </a:lnTo>
                    <a:lnTo>
                      <a:pt x="86" y="13"/>
                    </a:lnTo>
                    <a:lnTo>
                      <a:pt x="73" y="13"/>
                    </a:lnTo>
                    <a:lnTo>
                      <a:pt x="59" y="13"/>
                    </a:lnTo>
                    <a:lnTo>
                      <a:pt x="44" y="13"/>
                    </a:lnTo>
                    <a:lnTo>
                      <a:pt x="31" y="13"/>
                    </a:lnTo>
                    <a:lnTo>
                      <a:pt x="15" y="13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8" name="Freeform 40"/>
              <p:cNvSpPr>
                <a:spLocks/>
              </p:cNvSpPr>
              <p:nvPr/>
            </p:nvSpPr>
            <p:spPr bwMode="auto">
              <a:xfrm>
                <a:off x="2667" y="1746"/>
                <a:ext cx="494" cy="15"/>
              </a:xfrm>
              <a:custGeom>
                <a:avLst/>
                <a:gdLst>
                  <a:gd name="T0" fmla="*/ 310 w 494"/>
                  <a:gd name="T1" fmla="*/ 0 h 15"/>
                  <a:gd name="T2" fmla="*/ 326 w 494"/>
                  <a:gd name="T3" fmla="*/ 0 h 15"/>
                  <a:gd name="T4" fmla="*/ 346 w 494"/>
                  <a:gd name="T5" fmla="*/ 0 h 15"/>
                  <a:gd name="T6" fmla="*/ 366 w 494"/>
                  <a:gd name="T7" fmla="*/ 0 h 15"/>
                  <a:gd name="T8" fmla="*/ 388 w 494"/>
                  <a:gd name="T9" fmla="*/ 0 h 15"/>
                  <a:gd name="T10" fmla="*/ 408 w 494"/>
                  <a:gd name="T11" fmla="*/ 0 h 15"/>
                  <a:gd name="T12" fmla="*/ 428 w 494"/>
                  <a:gd name="T13" fmla="*/ 0 h 15"/>
                  <a:gd name="T14" fmla="*/ 445 w 494"/>
                  <a:gd name="T15" fmla="*/ 0 h 15"/>
                  <a:gd name="T16" fmla="*/ 463 w 494"/>
                  <a:gd name="T17" fmla="*/ 0 h 15"/>
                  <a:gd name="T18" fmla="*/ 472 w 494"/>
                  <a:gd name="T19" fmla="*/ 0 h 15"/>
                  <a:gd name="T20" fmla="*/ 481 w 494"/>
                  <a:gd name="T21" fmla="*/ 0 h 15"/>
                  <a:gd name="T22" fmla="*/ 487 w 494"/>
                  <a:gd name="T23" fmla="*/ 0 h 15"/>
                  <a:gd name="T24" fmla="*/ 492 w 494"/>
                  <a:gd name="T25" fmla="*/ 2 h 15"/>
                  <a:gd name="T26" fmla="*/ 494 w 494"/>
                  <a:gd name="T27" fmla="*/ 2 h 15"/>
                  <a:gd name="T28" fmla="*/ 494 w 494"/>
                  <a:gd name="T29" fmla="*/ 4 h 15"/>
                  <a:gd name="T30" fmla="*/ 494 w 494"/>
                  <a:gd name="T31" fmla="*/ 7 h 15"/>
                  <a:gd name="T32" fmla="*/ 490 w 494"/>
                  <a:gd name="T33" fmla="*/ 9 h 15"/>
                  <a:gd name="T34" fmla="*/ 450 w 494"/>
                  <a:gd name="T35" fmla="*/ 11 h 15"/>
                  <a:gd name="T36" fmla="*/ 410 w 494"/>
                  <a:gd name="T37" fmla="*/ 13 h 15"/>
                  <a:gd name="T38" fmla="*/ 368 w 494"/>
                  <a:gd name="T39" fmla="*/ 13 h 15"/>
                  <a:gd name="T40" fmla="*/ 326 w 494"/>
                  <a:gd name="T41" fmla="*/ 13 h 15"/>
                  <a:gd name="T42" fmla="*/ 281 w 494"/>
                  <a:gd name="T43" fmla="*/ 13 h 15"/>
                  <a:gd name="T44" fmla="*/ 239 w 494"/>
                  <a:gd name="T45" fmla="*/ 13 h 15"/>
                  <a:gd name="T46" fmla="*/ 197 w 494"/>
                  <a:gd name="T47" fmla="*/ 13 h 15"/>
                  <a:gd name="T48" fmla="*/ 155 w 494"/>
                  <a:gd name="T49" fmla="*/ 15 h 15"/>
                  <a:gd name="T50" fmla="*/ 139 w 494"/>
                  <a:gd name="T51" fmla="*/ 15 h 15"/>
                  <a:gd name="T52" fmla="*/ 122 w 494"/>
                  <a:gd name="T53" fmla="*/ 15 h 15"/>
                  <a:gd name="T54" fmla="*/ 104 w 494"/>
                  <a:gd name="T55" fmla="*/ 15 h 15"/>
                  <a:gd name="T56" fmla="*/ 86 w 494"/>
                  <a:gd name="T57" fmla="*/ 15 h 15"/>
                  <a:gd name="T58" fmla="*/ 69 w 494"/>
                  <a:gd name="T59" fmla="*/ 15 h 15"/>
                  <a:gd name="T60" fmla="*/ 51 w 494"/>
                  <a:gd name="T61" fmla="*/ 15 h 15"/>
                  <a:gd name="T62" fmla="*/ 33 w 494"/>
                  <a:gd name="T63" fmla="*/ 15 h 15"/>
                  <a:gd name="T64" fmla="*/ 20 w 494"/>
                  <a:gd name="T65" fmla="*/ 15 h 15"/>
                  <a:gd name="T66" fmla="*/ 11 w 494"/>
                  <a:gd name="T67" fmla="*/ 13 h 15"/>
                  <a:gd name="T68" fmla="*/ 6 w 494"/>
                  <a:gd name="T69" fmla="*/ 13 h 15"/>
                  <a:gd name="T70" fmla="*/ 2 w 494"/>
                  <a:gd name="T71" fmla="*/ 11 h 15"/>
                  <a:gd name="T72" fmla="*/ 2 w 494"/>
                  <a:gd name="T73" fmla="*/ 9 h 15"/>
                  <a:gd name="T74" fmla="*/ 0 w 494"/>
                  <a:gd name="T75" fmla="*/ 7 h 15"/>
                  <a:gd name="T76" fmla="*/ 2 w 494"/>
                  <a:gd name="T77" fmla="*/ 4 h 15"/>
                  <a:gd name="T78" fmla="*/ 4 w 494"/>
                  <a:gd name="T79" fmla="*/ 2 h 15"/>
                  <a:gd name="T80" fmla="*/ 11 w 494"/>
                  <a:gd name="T81" fmla="*/ 2 h 15"/>
                  <a:gd name="T82" fmla="*/ 31 w 494"/>
                  <a:gd name="T83" fmla="*/ 2 h 15"/>
                  <a:gd name="T84" fmla="*/ 55 w 494"/>
                  <a:gd name="T85" fmla="*/ 2 h 15"/>
                  <a:gd name="T86" fmla="*/ 80 w 494"/>
                  <a:gd name="T87" fmla="*/ 2 h 15"/>
                  <a:gd name="T88" fmla="*/ 108 w 494"/>
                  <a:gd name="T89" fmla="*/ 2 h 15"/>
                  <a:gd name="T90" fmla="*/ 133 w 494"/>
                  <a:gd name="T91" fmla="*/ 2 h 15"/>
                  <a:gd name="T92" fmla="*/ 157 w 494"/>
                  <a:gd name="T93" fmla="*/ 2 h 15"/>
                  <a:gd name="T94" fmla="*/ 179 w 494"/>
                  <a:gd name="T95" fmla="*/ 2 h 15"/>
                  <a:gd name="T96" fmla="*/ 197 w 494"/>
                  <a:gd name="T97" fmla="*/ 2 h 15"/>
                  <a:gd name="T98" fmla="*/ 213 w 494"/>
                  <a:gd name="T99" fmla="*/ 2 h 15"/>
                  <a:gd name="T100" fmla="*/ 228 w 494"/>
                  <a:gd name="T101" fmla="*/ 2 h 15"/>
                  <a:gd name="T102" fmla="*/ 241 w 494"/>
                  <a:gd name="T103" fmla="*/ 2 h 15"/>
                  <a:gd name="T104" fmla="*/ 257 w 494"/>
                  <a:gd name="T105" fmla="*/ 2 h 15"/>
                  <a:gd name="T106" fmla="*/ 270 w 494"/>
                  <a:gd name="T107" fmla="*/ 0 h 15"/>
                  <a:gd name="T108" fmla="*/ 284 w 494"/>
                  <a:gd name="T109" fmla="*/ 0 h 15"/>
                  <a:gd name="T110" fmla="*/ 297 w 494"/>
                  <a:gd name="T111" fmla="*/ 0 h 15"/>
                  <a:gd name="T112" fmla="*/ 310 w 494"/>
                  <a:gd name="T113" fmla="*/ 0 h 15"/>
                  <a:gd name="T114" fmla="*/ 310 w 494"/>
                  <a:gd name="T115" fmla="*/ 0 h 1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4"/>
                  <a:gd name="T175" fmla="*/ 0 h 15"/>
                  <a:gd name="T176" fmla="*/ 494 w 494"/>
                  <a:gd name="T177" fmla="*/ 15 h 1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4" h="15">
                    <a:moveTo>
                      <a:pt x="310" y="0"/>
                    </a:moveTo>
                    <a:lnTo>
                      <a:pt x="326" y="0"/>
                    </a:lnTo>
                    <a:lnTo>
                      <a:pt x="346" y="0"/>
                    </a:lnTo>
                    <a:lnTo>
                      <a:pt x="366" y="0"/>
                    </a:lnTo>
                    <a:lnTo>
                      <a:pt x="388" y="0"/>
                    </a:lnTo>
                    <a:lnTo>
                      <a:pt x="408" y="0"/>
                    </a:lnTo>
                    <a:lnTo>
                      <a:pt x="428" y="0"/>
                    </a:lnTo>
                    <a:lnTo>
                      <a:pt x="445" y="0"/>
                    </a:lnTo>
                    <a:lnTo>
                      <a:pt x="463" y="0"/>
                    </a:lnTo>
                    <a:lnTo>
                      <a:pt x="472" y="0"/>
                    </a:lnTo>
                    <a:lnTo>
                      <a:pt x="481" y="0"/>
                    </a:lnTo>
                    <a:lnTo>
                      <a:pt x="487" y="0"/>
                    </a:lnTo>
                    <a:lnTo>
                      <a:pt x="492" y="2"/>
                    </a:lnTo>
                    <a:lnTo>
                      <a:pt x="494" y="2"/>
                    </a:lnTo>
                    <a:lnTo>
                      <a:pt x="494" y="4"/>
                    </a:lnTo>
                    <a:lnTo>
                      <a:pt x="494" y="7"/>
                    </a:lnTo>
                    <a:lnTo>
                      <a:pt x="490" y="9"/>
                    </a:lnTo>
                    <a:lnTo>
                      <a:pt x="450" y="11"/>
                    </a:lnTo>
                    <a:lnTo>
                      <a:pt x="410" y="13"/>
                    </a:lnTo>
                    <a:lnTo>
                      <a:pt x="368" y="13"/>
                    </a:lnTo>
                    <a:lnTo>
                      <a:pt x="326" y="13"/>
                    </a:lnTo>
                    <a:lnTo>
                      <a:pt x="281" y="13"/>
                    </a:lnTo>
                    <a:lnTo>
                      <a:pt x="239" y="13"/>
                    </a:lnTo>
                    <a:lnTo>
                      <a:pt x="197" y="13"/>
                    </a:lnTo>
                    <a:lnTo>
                      <a:pt x="155" y="15"/>
                    </a:lnTo>
                    <a:lnTo>
                      <a:pt x="139" y="15"/>
                    </a:lnTo>
                    <a:lnTo>
                      <a:pt x="122" y="15"/>
                    </a:lnTo>
                    <a:lnTo>
                      <a:pt x="104" y="15"/>
                    </a:lnTo>
                    <a:lnTo>
                      <a:pt x="86" y="15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33" y="15"/>
                    </a:lnTo>
                    <a:lnTo>
                      <a:pt x="20" y="15"/>
                    </a:lnTo>
                    <a:lnTo>
                      <a:pt x="11" y="13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1" y="2"/>
                    </a:lnTo>
                    <a:lnTo>
                      <a:pt x="31" y="2"/>
                    </a:lnTo>
                    <a:lnTo>
                      <a:pt x="55" y="2"/>
                    </a:lnTo>
                    <a:lnTo>
                      <a:pt x="80" y="2"/>
                    </a:lnTo>
                    <a:lnTo>
                      <a:pt x="108" y="2"/>
                    </a:lnTo>
                    <a:lnTo>
                      <a:pt x="133" y="2"/>
                    </a:lnTo>
                    <a:lnTo>
                      <a:pt x="157" y="2"/>
                    </a:lnTo>
                    <a:lnTo>
                      <a:pt x="179" y="2"/>
                    </a:lnTo>
                    <a:lnTo>
                      <a:pt x="197" y="2"/>
                    </a:lnTo>
                    <a:lnTo>
                      <a:pt x="213" y="2"/>
                    </a:lnTo>
                    <a:lnTo>
                      <a:pt x="228" y="2"/>
                    </a:lnTo>
                    <a:lnTo>
                      <a:pt x="241" y="2"/>
                    </a:lnTo>
                    <a:lnTo>
                      <a:pt x="257" y="2"/>
                    </a:lnTo>
                    <a:lnTo>
                      <a:pt x="270" y="0"/>
                    </a:lnTo>
                    <a:lnTo>
                      <a:pt x="284" y="0"/>
                    </a:lnTo>
                    <a:lnTo>
                      <a:pt x="297" y="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9" name="Freeform 41"/>
              <p:cNvSpPr>
                <a:spLocks/>
              </p:cNvSpPr>
              <p:nvPr/>
            </p:nvSpPr>
            <p:spPr bwMode="auto">
              <a:xfrm>
                <a:off x="2689" y="1338"/>
                <a:ext cx="242" cy="22"/>
              </a:xfrm>
              <a:custGeom>
                <a:avLst/>
                <a:gdLst>
                  <a:gd name="T0" fmla="*/ 188 w 242"/>
                  <a:gd name="T1" fmla="*/ 0 h 22"/>
                  <a:gd name="T2" fmla="*/ 193 w 242"/>
                  <a:gd name="T3" fmla="*/ 0 h 22"/>
                  <a:gd name="T4" fmla="*/ 197 w 242"/>
                  <a:gd name="T5" fmla="*/ 0 h 22"/>
                  <a:gd name="T6" fmla="*/ 204 w 242"/>
                  <a:gd name="T7" fmla="*/ 0 h 22"/>
                  <a:gd name="T8" fmla="*/ 213 w 242"/>
                  <a:gd name="T9" fmla="*/ 0 h 22"/>
                  <a:gd name="T10" fmla="*/ 219 w 242"/>
                  <a:gd name="T11" fmla="*/ 0 h 22"/>
                  <a:gd name="T12" fmla="*/ 226 w 242"/>
                  <a:gd name="T13" fmla="*/ 0 h 22"/>
                  <a:gd name="T14" fmla="*/ 233 w 242"/>
                  <a:gd name="T15" fmla="*/ 0 h 22"/>
                  <a:gd name="T16" fmla="*/ 239 w 242"/>
                  <a:gd name="T17" fmla="*/ 0 h 22"/>
                  <a:gd name="T18" fmla="*/ 242 w 242"/>
                  <a:gd name="T19" fmla="*/ 5 h 22"/>
                  <a:gd name="T20" fmla="*/ 239 w 242"/>
                  <a:gd name="T21" fmla="*/ 11 h 22"/>
                  <a:gd name="T22" fmla="*/ 231 w 242"/>
                  <a:gd name="T23" fmla="*/ 14 h 22"/>
                  <a:gd name="T24" fmla="*/ 219 w 242"/>
                  <a:gd name="T25" fmla="*/ 14 h 22"/>
                  <a:gd name="T26" fmla="*/ 208 w 242"/>
                  <a:gd name="T27" fmla="*/ 16 h 22"/>
                  <a:gd name="T28" fmla="*/ 197 w 242"/>
                  <a:gd name="T29" fmla="*/ 16 h 22"/>
                  <a:gd name="T30" fmla="*/ 186 w 242"/>
                  <a:gd name="T31" fmla="*/ 16 h 22"/>
                  <a:gd name="T32" fmla="*/ 173 w 242"/>
                  <a:gd name="T33" fmla="*/ 16 h 22"/>
                  <a:gd name="T34" fmla="*/ 162 w 242"/>
                  <a:gd name="T35" fmla="*/ 16 h 22"/>
                  <a:gd name="T36" fmla="*/ 151 w 242"/>
                  <a:gd name="T37" fmla="*/ 18 h 22"/>
                  <a:gd name="T38" fmla="*/ 133 w 242"/>
                  <a:gd name="T39" fmla="*/ 18 h 22"/>
                  <a:gd name="T40" fmla="*/ 117 w 242"/>
                  <a:gd name="T41" fmla="*/ 18 h 22"/>
                  <a:gd name="T42" fmla="*/ 100 w 242"/>
                  <a:gd name="T43" fmla="*/ 18 h 22"/>
                  <a:gd name="T44" fmla="*/ 80 w 242"/>
                  <a:gd name="T45" fmla="*/ 18 h 22"/>
                  <a:gd name="T46" fmla="*/ 62 w 242"/>
                  <a:gd name="T47" fmla="*/ 18 h 22"/>
                  <a:gd name="T48" fmla="*/ 42 w 242"/>
                  <a:gd name="T49" fmla="*/ 20 h 22"/>
                  <a:gd name="T50" fmla="*/ 24 w 242"/>
                  <a:gd name="T51" fmla="*/ 20 h 22"/>
                  <a:gd name="T52" fmla="*/ 9 w 242"/>
                  <a:gd name="T53" fmla="*/ 22 h 22"/>
                  <a:gd name="T54" fmla="*/ 2 w 242"/>
                  <a:gd name="T55" fmla="*/ 20 h 22"/>
                  <a:gd name="T56" fmla="*/ 0 w 242"/>
                  <a:gd name="T57" fmla="*/ 16 h 22"/>
                  <a:gd name="T58" fmla="*/ 0 w 242"/>
                  <a:gd name="T59" fmla="*/ 14 h 22"/>
                  <a:gd name="T60" fmla="*/ 4 w 242"/>
                  <a:gd name="T61" fmla="*/ 9 h 22"/>
                  <a:gd name="T62" fmla="*/ 16 w 242"/>
                  <a:gd name="T63" fmla="*/ 7 h 22"/>
                  <a:gd name="T64" fmla="*/ 27 w 242"/>
                  <a:gd name="T65" fmla="*/ 7 h 22"/>
                  <a:gd name="T66" fmla="*/ 38 w 242"/>
                  <a:gd name="T67" fmla="*/ 7 h 22"/>
                  <a:gd name="T68" fmla="*/ 49 w 242"/>
                  <a:gd name="T69" fmla="*/ 7 h 22"/>
                  <a:gd name="T70" fmla="*/ 60 w 242"/>
                  <a:gd name="T71" fmla="*/ 7 h 22"/>
                  <a:gd name="T72" fmla="*/ 71 w 242"/>
                  <a:gd name="T73" fmla="*/ 7 h 22"/>
                  <a:gd name="T74" fmla="*/ 82 w 242"/>
                  <a:gd name="T75" fmla="*/ 7 h 22"/>
                  <a:gd name="T76" fmla="*/ 93 w 242"/>
                  <a:gd name="T77" fmla="*/ 7 h 22"/>
                  <a:gd name="T78" fmla="*/ 104 w 242"/>
                  <a:gd name="T79" fmla="*/ 5 h 22"/>
                  <a:gd name="T80" fmla="*/ 115 w 242"/>
                  <a:gd name="T81" fmla="*/ 5 h 22"/>
                  <a:gd name="T82" fmla="*/ 126 w 242"/>
                  <a:gd name="T83" fmla="*/ 3 h 22"/>
                  <a:gd name="T84" fmla="*/ 140 w 242"/>
                  <a:gd name="T85" fmla="*/ 3 h 22"/>
                  <a:gd name="T86" fmla="*/ 151 w 242"/>
                  <a:gd name="T87" fmla="*/ 3 h 22"/>
                  <a:gd name="T88" fmla="*/ 164 w 242"/>
                  <a:gd name="T89" fmla="*/ 0 h 22"/>
                  <a:gd name="T90" fmla="*/ 175 w 242"/>
                  <a:gd name="T91" fmla="*/ 0 h 22"/>
                  <a:gd name="T92" fmla="*/ 188 w 242"/>
                  <a:gd name="T93" fmla="*/ 0 h 22"/>
                  <a:gd name="T94" fmla="*/ 188 w 242"/>
                  <a:gd name="T95" fmla="*/ 0 h 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2"/>
                  <a:gd name="T146" fmla="*/ 242 w 242"/>
                  <a:gd name="T147" fmla="*/ 22 h 2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2">
                    <a:moveTo>
                      <a:pt x="188" y="0"/>
                    </a:moveTo>
                    <a:lnTo>
                      <a:pt x="193" y="0"/>
                    </a:lnTo>
                    <a:lnTo>
                      <a:pt x="197" y="0"/>
                    </a:lnTo>
                    <a:lnTo>
                      <a:pt x="204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2" y="5"/>
                    </a:lnTo>
                    <a:lnTo>
                      <a:pt x="239" y="11"/>
                    </a:lnTo>
                    <a:lnTo>
                      <a:pt x="231" y="14"/>
                    </a:lnTo>
                    <a:lnTo>
                      <a:pt x="219" y="14"/>
                    </a:lnTo>
                    <a:lnTo>
                      <a:pt x="208" y="16"/>
                    </a:lnTo>
                    <a:lnTo>
                      <a:pt x="197" y="16"/>
                    </a:lnTo>
                    <a:lnTo>
                      <a:pt x="186" y="16"/>
                    </a:lnTo>
                    <a:lnTo>
                      <a:pt x="173" y="16"/>
                    </a:lnTo>
                    <a:lnTo>
                      <a:pt x="162" y="16"/>
                    </a:lnTo>
                    <a:lnTo>
                      <a:pt x="151" y="18"/>
                    </a:lnTo>
                    <a:lnTo>
                      <a:pt x="133" y="18"/>
                    </a:lnTo>
                    <a:lnTo>
                      <a:pt x="117" y="18"/>
                    </a:lnTo>
                    <a:lnTo>
                      <a:pt x="100" y="18"/>
                    </a:lnTo>
                    <a:lnTo>
                      <a:pt x="80" y="18"/>
                    </a:lnTo>
                    <a:lnTo>
                      <a:pt x="62" y="18"/>
                    </a:lnTo>
                    <a:lnTo>
                      <a:pt x="42" y="20"/>
                    </a:lnTo>
                    <a:lnTo>
                      <a:pt x="24" y="20"/>
                    </a:lnTo>
                    <a:lnTo>
                      <a:pt x="9" y="22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16" y="7"/>
                    </a:lnTo>
                    <a:lnTo>
                      <a:pt x="27" y="7"/>
                    </a:lnTo>
                    <a:lnTo>
                      <a:pt x="38" y="7"/>
                    </a:lnTo>
                    <a:lnTo>
                      <a:pt x="49" y="7"/>
                    </a:lnTo>
                    <a:lnTo>
                      <a:pt x="60" y="7"/>
                    </a:lnTo>
                    <a:lnTo>
                      <a:pt x="71" y="7"/>
                    </a:lnTo>
                    <a:lnTo>
                      <a:pt x="82" y="7"/>
                    </a:lnTo>
                    <a:lnTo>
                      <a:pt x="93" y="7"/>
                    </a:lnTo>
                    <a:lnTo>
                      <a:pt x="104" y="5"/>
                    </a:lnTo>
                    <a:lnTo>
                      <a:pt x="115" y="5"/>
                    </a:lnTo>
                    <a:lnTo>
                      <a:pt x="126" y="3"/>
                    </a:lnTo>
                    <a:lnTo>
                      <a:pt x="140" y="3"/>
                    </a:lnTo>
                    <a:lnTo>
                      <a:pt x="151" y="3"/>
                    </a:lnTo>
                    <a:lnTo>
                      <a:pt x="164" y="0"/>
                    </a:lnTo>
                    <a:lnTo>
                      <a:pt x="175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0" name="Freeform 42"/>
              <p:cNvSpPr>
                <a:spLocks/>
              </p:cNvSpPr>
              <p:nvPr/>
            </p:nvSpPr>
            <p:spPr bwMode="auto">
              <a:xfrm>
                <a:off x="2979" y="1334"/>
                <a:ext cx="169" cy="20"/>
              </a:xfrm>
              <a:custGeom>
                <a:avLst/>
                <a:gdLst>
                  <a:gd name="T0" fmla="*/ 131 w 169"/>
                  <a:gd name="T1" fmla="*/ 2 h 20"/>
                  <a:gd name="T2" fmla="*/ 133 w 169"/>
                  <a:gd name="T3" fmla="*/ 0 h 20"/>
                  <a:gd name="T4" fmla="*/ 138 w 169"/>
                  <a:gd name="T5" fmla="*/ 0 h 20"/>
                  <a:gd name="T6" fmla="*/ 142 w 169"/>
                  <a:gd name="T7" fmla="*/ 0 h 20"/>
                  <a:gd name="T8" fmla="*/ 149 w 169"/>
                  <a:gd name="T9" fmla="*/ 0 h 20"/>
                  <a:gd name="T10" fmla="*/ 153 w 169"/>
                  <a:gd name="T11" fmla="*/ 0 h 20"/>
                  <a:gd name="T12" fmla="*/ 158 w 169"/>
                  <a:gd name="T13" fmla="*/ 0 h 20"/>
                  <a:gd name="T14" fmla="*/ 162 w 169"/>
                  <a:gd name="T15" fmla="*/ 0 h 20"/>
                  <a:gd name="T16" fmla="*/ 167 w 169"/>
                  <a:gd name="T17" fmla="*/ 2 h 20"/>
                  <a:gd name="T18" fmla="*/ 169 w 169"/>
                  <a:gd name="T19" fmla="*/ 2 h 20"/>
                  <a:gd name="T20" fmla="*/ 167 w 169"/>
                  <a:gd name="T21" fmla="*/ 9 h 20"/>
                  <a:gd name="T22" fmla="*/ 160 w 169"/>
                  <a:gd name="T23" fmla="*/ 11 h 20"/>
                  <a:gd name="T24" fmla="*/ 153 w 169"/>
                  <a:gd name="T25" fmla="*/ 13 h 20"/>
                  <a:gd name="T26" fmla="*/ 144 w 169"/>
                  <a:gd name="T27" fmla="*/ 13 h 20"/>
                  <a:gd name="T28" fmla="*/ 138 w 169"/>
                  <a:gd name="T29" fmla="*/ 13 h 20"/>
                  <a:gd name="T30" fmla="*/ 129 w 169"/>
                  <a:gd name="T31" fmla="*/ 13 h 20"/>
                  <a:gd name="T32" fmla="*/ 120 w 169"/>
                  <a:gd name="T33" fmla="*/ 13 h 20"/>
                  <a:gd name="T34" fmla="*/ 113 w 169"/>
                  <a:gd name="T35" fmla="*/ 13 h 20"/>
                  <a:gd name="T36" fmla="*/ 107 w 169"/>
                  <a:gd name="T37" fmla="*/ 15 h 20"/>
                  <a:gd name="T38" fmla="*/ 93 w 169"/>
                  <a:gd name="T39" fmla="*/ 15 h 20"/>
                  <a:gd name="T40" fmla="*/ 82 w 169"/>
                  <a:gd name="T41" fmla="*/ 15 h 20"/>
                  <a:gd name="T42" fmla="*/ 69 w 169"/>
                  <a:gd name="T43" fmla="*/ 15 h 20"/>
                  <a:gd name="T44" fmla="*/ 58 w 169"/>
                  <a:gd name="T45" fmla="*/ 18 h 20"/>
                  <a:gd name="T46" fmla="*/ 45 w 169"/>
                  <a:gd name="T47" fmla="*/ 18 h 20"/>
                  <a:gd name="T48" fmla="*/ 31 w 169"/>
                  <a:gd name="T49" fmla="*/ 18 h 20"/>
                  <a:gd name="T50" fmla="*/ 18 w 169"/>
                  <a:gd name="T51" fmla="*/ 18 h 20"/>
                  <a:gd name="T52" fmla="*/ 7 w 169"/>
                  <a:gd name="T53" fmla="*/ 20 h 20"/>
                  <a:gd name="T54" fmla="*/ 0 w 169"/>
                  <a:gd name="T55" fmla="*/ 15 h 20"/>
                  <a:gd name="T56" fmla="*/ 5 w 169"/>
                  <a:gd name="T57" fmla="*/ 7 h 20"/>
                  <a:gd name="T58" fmla="*/ 11 w 169"/>
                  <a:gd name="T59" fmla="*/ 4 h 20"/>
                  <a:gd name="T60" fmla="*/ 18 w 169"/>
                  <a:gd name="T61" fmla="*/ 4 h 20"/>
                  <a:gd name="T62" fmla="*/ 27 w 169"/>
                  <a:gd name="T63" fmla="*/ 4 h 20"/>
                  <a:gd name="T64" fmla="*/ 34 w 169"/>
                  <a:gd name="T65" fmla="*/ 4 h 20"/>
                  <a:gd name="T66" fmla="*/ 42 w 169"/>
                  <a:gd name="T67" fmla="*/ 4 h 20"/>
                  <a:gd name="T68" fmla="*/ 51 w 169"/>
                  <a:gd name="T69" fmla="*/ 4 h 20"/>
                  <a:gd name="T70" fmla="*/ 58 w 169"/>
                  <a:gd name="T71" fmla="*/ 4 h 20"/>
                  <a:gd name="T72" fmla="*/ 67 w 169"/>
                  <a:gd name="T73" fmla="*/ 4 h 20"/>
                  <a:gd name="T74" fmla="*/ 74 w 169"/>
                  <a:gd name="T75" fmla="*/ 2 h 20"/>
                  <a:gd name="T76" fmla="*/ 82 w 169"/>
                  <a:gd name="T77" fmla="*/ 2 h 20"/>
                  <a:gd name="T78" fmla="*/ 89 w 169"/>
                  <a:gd name="T79" fmla="*/ 2 h 20"/>
                  <a:gd name="T80" fmla="*/ 98 w 169"/>
                  <a:gd name="T81" fmla="*/ 2 h 20"/>
                  <a:gd name="T82" fmla="*/ 107 w 169"/>
                  <a:gd name="T83" fmla="*/ 2 h 20"/>
                  <a:gd name="T84" fmla="*/ 113 w 169"/>
                  <a:gd name="T85" fmla="*/ 2 h 20"/>
                  <a:gd name="T86" fmla="*/ 122 w 169"/>
                  <a:gd name="T87" fmla="*/ 2 h 20"/>
                  <a:gd name="T88" fmla="*/ 131 w 169"/>
                  <a:gd name="T89" fmla="*/ 2 h 20"/>
                  <a:gd name="T90" fmla="*/ 131 w 169"/>
                  <a:gd name="T91" fmla="*/ 2 h 2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69"/>
                  <a:gd name="T139" fmla="*/ 0 h 20"/>
                  <a:gd name="T140" fmla="*/ 169 w 169"/>
                  <a:gd name="T141" fmla="*/ 20 h 2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69" h="20">
                    <a:moveTo>
                      <a:pt x="131" y="2"/>
                    </a:moveTo>
                    <a:lnTo>
                      <a:pt x="133" y="0"/>
                    </a:lnTo>
                    <a:lnTo>
                      <a:pt x="138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2" y="0"/>
                    </a:lnTo>
                    <a:lnTo>
                      <a:pt x="167" y="2"/>
                    </a:lnTo>
                    <a:lnTo>
                      <a:pt x="169" y="2"/>
                    </a:lnTo>
                    <a:lnTo>
                      <a:pt x="167" y="9"/>
                    </a:lnTo>
                    <a:lnTo>
                      <a:pt x="160" y="11"/>
                    </a:lnTo>
                    <a:lnTo>
                      <a:pt x="153" y="13"/>
                    </a:lnTo>
                    <a:lnTo>
                      <a:pt x="144" y="13"/>
                    </a:lnTo>
                    <a:lnTo>
                      <a:pt x="138" y="13"/>
                    </a:lnTo>
                    <a:lnTo>
                      <a:pt x="129" y="13"/>
                    </a:lnTo>
                    <a:lnTo>
                      <a:pt x="120" y="13"/>
                    </a:lnTo>
                    <a:lnTo>
                      <a:pt x="113" y="13"/>
                    </a:lnTo>
                    <a:lnTo>
                      <a:pt x="107" y="15"/>
                    </a:lnTo>
                    <a:lnTo>
                      <a:pt x="93" y="15"/>
                    </a:lnTo>
                    <a:lnTo>
                      <a:pt x="82" y="15"/>
                    </a:lnTo>
                    <a:lnTo>
                      <a:pt x="69" y="15"/>
                    </a:lnTo>
                    <a:lnTo>
                      <a:pt x="58" y="18"/>
                    </a:lnTo>
                    <a:lnTo>
                      <a:pt x="45" y="18"/>
                    </a:lnTo>
                    <a:lnTo>
                      <a:pt x="31" y="18"/>
                    </a:lnTo>
                    <a:lnTo>
                      <a:pt x="18" y="18"/>
                    </a:lnTo>
                    <a:lnTo>
                      <a:pt x="7" y="20"/>
                    </a:lnTo>
                    <a:lnTo>
                      <a:pt x="0" y="15"/>
                    </a:lnTo>
                    <a:lnTo>
                      <a:pt x="5" y="7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27" y="4"/>
                    </a:lnTo>
                    <a:lnTo>
                      <a:pt x="34" y="4"/>
                    </a:lnTo>
                    <a:lnTo>
                      <a:pt x="42" y="4"/>
                    </a:lnTo>
                    <a:lnTo>
                      <a:pt x="51" y="4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4" y="2"/>
                    </a:lnTo>
                    <a:lnTo>
                      <a:pt x="82" y="2"/>
                    </a:lnTo>
                    <a:lnTo>
                      <a:pt x="89" y="2"/>
                    </a:lnTo>
                    <a:lnTo>
                      <a:pt x="98" y="2"/>
                    </a:lnTo>
                    <a:lnTo>
                      <a:pt x="107" y="2"/>
                    </a:lnTo>
                    <a:lnTo>
                      <a:pt x="113" y="2"/>
                    </a:lnTo>
                    <a:lnTo>
                      <a:pt x="122" y="2"/>
                    </a:lnTo>
                    <a:lnTo>
                      <a:pt x="131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1" name="Freeform 43"/>
              <p:cNvSpPr>
                <a:spLocks/>
              </p:cNvSpPr>
              <p:nvPr/>
            </p:nvSpPr>
            <p:spPr bwMode="auto">
              <a:xfrm>
                <a:off x="2804" y="802"/>
                <a:ext cx="209" cy="20"/>
              </a:xfrm>
              <a:custGeom>
                <a:avLst/>
                <a:gdLst>
                  <a:gd name="T0" fmla="*/ 131 w 209"/>
                  <a:gd name="T1" fmla="*/ 5 h 20"/>
                  <a:gd name="T2" fmla="*/ 138 w 209"/>
                  <a:gd name="T3" fmla="*/ 2 h 20"/>
                  <a:gd name="T4" fmla="*/ 147 w 209"/>
                  <a:gd name="T5" fmla="*/ 2 h 20"/>
                  <a:gd name="T6" fmla="*/ 153 w 209"/>
                  <a:gd name="T7" fmla="*/ 2 h 20"/>
                  <a:gd name="T8" fmla="*/ 164 w 209"/>
                  <a:gd name="T9" fmla="*/ 2 h 20"/>
                  <a:gd name="T10" fmla="*/ 171 w 209"/>
                  <a:gd name="T11" fmla="*/ 0 h 20"/>
                  <a:gd name="T12" fmla="*/ 180 w 209"/>
                  <a:gd name="T13" fmla="*/ 0 h 20"/>
                  <a:gd name="T14" fmla="*/ 189 w 209"/>
                  <a:gd name="T15" fmla="*/ 0 h 20"/>
                  <a:gd name="T16" fmla="*/ 195 w 209"/>
                  <a:gd name="T17" fmla="*/ 2 h 20"/>
                  <a:gd name="T18" fmla="*/ 202 w 209"/>
                  <a:gd name="T19" fmla="*/ 2 h 20"/>
                  <a:gd name="T20" fmla="*/ 206 w 209"/>
                  <a:gd name="T21" fmla="*/ 5 h 20"/>
                  <a:gd name="T22" fmla="*/ 209 w 209"/>
                  <a:gd name="T23" fmla="*/ 9 h 20"/>
                  <a:gd name="T24" fmla="*/ 204 w 209"/>
                  <a:gd name="T25" fmla="*/ 13 h 20"/>
                  <a:gd name="T26" fmla="*/ 189 w 209"/>
                  <a:gd name="T27" fmla="*/ 13 h 20"/>
                  <a:gd name="T28" fmla="*/ 173 w 209"/>
                  <a:gd name="T29" fmla="*/ 16 h 20"/>
                  <a:gd name="T30" fmla="*/ 153 w 209"/>
                  <a:gd name="T31" fmla="*/ 16 h 20"/>
                  <a:gd name="T32" fmla="*/ 135 w 209"/>
                  <a:gd name="T33" fmla="*/ 18 h 20"/>
                  <a:gd name="T34" fmla="*/ 118 w 209"/>
                  <a:gd name="T35" fmla="*/ 18 h 20"/>
                  <a:gd name="T36" fmla="*/ 100 w 209"/>
                  <a:gd name="T37" fmla="*/ 18 h 20"/>
                  <a:gd name="T38" fmla="*/ 82 w 209"/>
                  <a:gd name="T39" fmla="*/ 18 h 20"/>
                  <a:gd name="T40" fmla="*/ 65 w 209"/>
                  <a:gd name="T41" fmla="*/ 20 h 20"/>
                  <a:gd name="T42" fmla="*/ 58 w 209"/>
                  <a:gd name="T43" fmla="*/ 20 h 20"/>
                  <a:gd name="T44" fmla="*/ 51 w 209"/>
                  <a:gd name="T45" fmla="*/ 20 h 20"/>
                  <a:gd name="T46" fmla="*/ 42 w 209"/>
                  <a:gd name="T47" fmla="*/ 20 h 20"/>
                  <a:gd name="T48" fmla="*/ 36 w 209"/>
                  <a:gd name="T49" fmla="*/ 20 h 20"/>
                  <a:gd name="T50" fmla="*/ 29 w 209"/>
                  <a:gd name="T51" fmla="*/ 18 h 20"/>
                  <a:gd name="T52" fmla="*/ 20 w 209"/>
                  <a:gd name="T53" fmla="*/ 18 h 20"/>
                  <a:gd name="T54" fmla="*/ 11 w 209"/>
                  <a:gd name="T55" fmla="*/ 18 h 20"/>
                  <a:gd name="T56" fmla="*/ 7 w 209"/>
                  <a:gd name="T57" fmla="*/ 20 h 20"/>
                  <a:gd name="T58" fmla="*/ 0 w 209"/>
                  <a:gd name="T59" fmla="*/ 16 h 20"/>
                  <a:gd name="T60" fmla="*/ 0 w 209"/>
                  <a:gd name="T61" fmla="*/ 11 h 20"/>
                  <a:gd name="T62" fmla="*/ 0 w 209"/>
                  <a:gd name="T63" fmla="*/ 9 h 20"/>
                  <a:gd name="T64" fmla="*/ 5 w 209"/>
                  <a:gd name="T65" fmla="*/ 7 h 20"/>
                  <a:gd name="T66" fmla="*/ 11 w 209"/>
                  <a:gd name="T67" fmla="*/ 5 h 20"/>
                  <a:gd name="T68" fmla="*/ 22 w 209"/>
                  <a:gd name="T69" fmla="*/ 5 h 20"/>
                  <a:gd name="T70" fmla="*/ 34 w 209"/>
                  <a:gd name="T71" fmla="*/ 5 h 20"/>
                  <a:gd name="T72" fmla="*/ 45 w 209"/>
                  <a:gd name="T73" fmla="*/ 5 h 20"/>
                  <a:gd name="T74" fmla="*/ 53 w 209"/>
                  <a:gd name="T75" fmla="*/ 5 h 20"/>
                  <a:gd name="T76" fmla="*/ 65 w 209"/>
                  <a:gd name="T77" fmla="*/ 5 h 20"/>
                  <a:gd name="T78" fmla="*/ 73 w 209"/>
                  <a:gd name="T79" fmla="*/ 5 h 20"/>
                  <a:gd name="T80" fmla="*/ 82 w 209"/>
                  <a:gd name="T81" fmla="*/ 5 h 20"/>
                  <a:gd name="T82" fmla="*/ 89 w 209"/>
                  <a:gd name="T83" fmla="*/ 5 h 20"/>
                  <a:gd name="T84" fmla="*/ 96 w 209"/>
                  <a:gd name="T85" fmla="*/ 5 h 20"/>
                  <a:gd name="T86" fmla="*/ 102 w 209"/>
                  <a:gd name="T87" fmla="*/ 5 h 20"/>
                  <a:gd name="T88" fmla="*/ 107 w 209"/>
                  <a:gd name="T89" fmla="*/ 5 h 20"/>
                  <a:gd name="T90" fmla="*/ 113 w 209"/>
                  <a:gd name="T91" fmla="*/ 5 h 20"/>
                  <a:gd name="T92" fmla="*/ 120 w 209"/>
                  <a:gd name="T93" fmla="*/ 5 h 20"/>
                  <a:gd name="T94" fmla="*/ 124 w 209"/>
                  <a:gd name="T95" fmla="*/ 5 h 20"/>
                  <a:gd name="T96" fmla="*/ 131 w 209"/>
                  <a:gd name="T97" fmla="*/ 5 h 20"/>
                  <a:gd name="T98" fmla="*/ 131 w 209"/>
                  <a:gd name="T99" fmla="*/ 5 h 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09"/>
                  <a:gd name="T151" fmla="*/ 0 h 20"/>
                  <a:gd name="T152" fmla="*/ 209 w 209"/>
                  <a:gd name="T153" fmla="*/ 20 h 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09" h="20">
                    <a:moveTo>
                      <a:pt x="131" y="5"/>
                    </a:moveTo>
                    <a:lnTo>
                      <a:pt x="138" y="2"/>
                    </a:lnTo>
                    <a:lnTo>
                      <a:pt x="147" y="2"/>
                    </a:lnTo>
                    <a:lnTo>
                      <a:pt x="153" y="2"/>
                    </a:lnTo>
                    <a:lnTo>
                      <a:pt x="164" y="2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9" y="0"/>
                    </a:lnTo>
                    <a:lnTo>
                      <a:pt x="195" y="2"/>
                    </a:lnTo>
                    <a:lnTo>
                      <a:pt x="202" y="2"/>
                    </a:lnTo>
                    <a:lnTo>
                      <a:pt x="206" y="5"/>
                    </a:lnTo>
                    <a:lnTo>
                      <a:pt x="209" y="9"/>
                    </a:lnTo>
                    <a:lnTo>
                      <a:pt x="204" y="13"/>
                    </a:lnTo>
                    <a:lnTo>
                      <a:pt x="189" y="13"/>
                    </a:lnTo>
                    <a:lnTo>
                      <a:pt x="173" y="16"/>
                    </a:lnTo>
                    <a:lnTo>
                      <a:pt x="153" y="16"/>
                    </a:lnTo>
                    <a:lnTo>
                      <a:pt x="135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18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1" y="20"/>
                    </a:lnTo>
                    <a:lnTo>
                      <a:pt x="42" y="20"/>
                    </a:lnTo>
                    <a:lnTo>
                      <a:pt x="36" y="20"/>
                    </a:lnTo>
                    <a:lnTo>
                      <a:pt x="29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7" y="20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5" y="7"/>
                    </a:lnTo>
                    <a:lnTo>
                      <a:pt x="11" y="5"/>
                    </a:lnTo>
                    <a:lnTo>
                      <a:pt x="22" y="5"/>
                    </a:lnTo>
                    <a:lnTo>
                      <a:pt x="34" y="5"/>
                    </a:lnTo>
                    <a:lnTo>
                      <a:pt x="45" y="5"/>
                    </a:lnTo>
                    <a:lnTo>
                      <a:pt x="53" y="5"/>
                    </a:lnTo>
                    <a:lnTo>
                      <a:pt x="65" y="5"/>
                    </a:lnTo>
                    <a:lnTo>
                      <a:pt x="73" y="5"/>
                    </a:lnTo>
                    <a:lnTo>
                      <a:pt x="82" y="5"/>
                    </a:lnTo>
                    <a:lnTo>
                      <a:pt x="89" y="5"/>
                    </a:lnTo>
                    <a:lnTo>
                      <a:pt x="96" y="5"/>
                    </a:lnTo>
                    <a:lnTo>
                      <a:pt x="102" y="5"/>
                    </a:lnTo>
                    <a:lnTo>
                      <a:pt x="107" y="5"/>
                    </a:lnTo>
                    <a:lnTo>
                      <a:pt x="113" y="5"/>
                    </a:lnTo>
                    <a:lnTo>
                      <a:pt x="120" y="5"/>
                    </a:lnTo>
                    <a:lnTo>
                      <a:pt x="124" y="5"/>
                    </a:lnTo>
                    <a:lnTo>
                      <a:pt x="131" y="5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2" name="Freeform 44"/>
              <p:cNvSpPr>
                <a:spLocks/>
              </p:cNvSpPr>
              <p:nvPr/>
            </p:nvSpPr>
            <p:spPr bwMode="auto">
              <a:xfrm>
                <a:off x="2680" y="1376"/>
                <a:ext cx="483" cy="18"/>
              </a:xfrm>
              <a:custGeom>
                <a:avLst/>
                <a:gdLst>
                  <a:gd name="T0" fmla="*/ 304 w 483"/>
                  <a:gd name="T1" fmla="*/ 2 h 18"/>
                  <a:gd name="T2" fmla="*/ 319 w 483"/>
                  <a:gd name="T3" fmla="*/ 0 h 18"/>
                  <a:gd name="T4" fmla="*/ 337 w 483"/>
                  <a:gd name="T5" fmla="*/ 0 h 18"/>
                  <a:gd name="T6" fmla="*/ 359 w 483"/>
                  <a:gd name="T7" fmla="*/ 0 h 18"/>
                  <a:gd name="T8" fmla="*/ 379 w 483"/>
                  <a:gd name="T9" fmla="*/ 0 h 18"/>
                  <a:gd name="T10" fmla="*/ 399 w 483"/>
                  <a:gd name="T11" fmla="*/ 0 h 18"/>
                  <a:gd name="T12" fmla="*/ 419 w 483"/>
                  <a:gd name="T13" fmla="*/ 0 h 18"/>
                  <a:gd name="T14" fmla="*/ 437 w 483"/>
                  <a:gd name="T15" fmla="*/ 0 h 18"/>
                  <a:gd name="T16" fmla="*/ 452 w 483"/>
                  <a:gd name="T17" fmla="*/ 2 h 18"/>
                  <a:gd name="T18" fmla="*/ 461 w 483"/>
                  <a:gd name="T19" fmla="*/ 2 h 18"/>
                  <a:gd name="T20" fmla="*/ 470 w 483"/>
                  <a:gd name="T21" fmla="*/ 2 h 18"/>
                  <a:gd name="T22" fmla="*/ 477 w 483"/>
                  <a:gd name="T23" fmla="*/ 2 h 18"/>
                  <a:gd name="T24" fmla="*/ 481 w 483"/>
                  <a:gd name="T25" fmla="*/ 4 h 18"/>
                  <a:gd name="T26" fmla="*/ 483 w 483"/>
                  <a:gd name="T27" fmla="*/ 4 h 18"/>
                  <a:gd name="T28" fmla="*/ 483 w 483"/>
                  <a:gd name="T29" fmla="*/ 7 h 18"/>
                  <a:gd name="T30" fmla="*/ 481 w 483"/>
                  <a:gd name="T31" fmla="*/ 9 h 18"/>
                  <a:gd name="T32" fmla="*/ 477 w 483"/>
                  <a:gd name="T33" fmla="*/ 13 h 18"/>
                  <a:gd name="T34" fmla="*/ 439 w 483"/>
                  <a:gd name="T35" fmla="*/ 13 h 18"/>
                  <a:gd name="T36" fmla="*/ 399 w 483"/>
                  <a:gd name="T37" fmla="*/ 13 h 18"/>
                  <a:gd name="T38" fmla="*/ 359 w 483"/>
                  <a:gd name="T39" fmla="*/ 13 h 18"/>
                  <a:gd name="T40" fmla="*/ 319 w 483"/>
                  <a:gd name="T41" fmla="*/ 15 h 18"/>
                  <a:gd name="T42" fmla="*/ 277 w 483"/>
                  <a:gd name="T43" fmla="*/ 15 h 18"/>
                  <a:gd name="T44" fmla="*/ 235 w 483"/>
                  <a:gd name="T45" fmla="*/ 15 h 18"/>
                  <a:gd name="T46" fmla="*/ 195 w 483"/>
                  <a:gd name="T47" fmla="*/ 15 h 18"/>
                  <a:gd name="T48" fmla="*/ 153 w 483"/>
                  <a:gd name="T49" fmla="*/ 18 h 18"/>
                  <a:gd name="T50" fmla="*/ 138 w 483"/>
                  <a:gd name="T51" fmla="*/ 18 h 18"/>
                  <a:gd name="T52" fmla="*/ 122 w 483"/>
                  <a:gd name="T53" fmla="*/ 18 h 18"/>
                  <a:gd name="T54" fmla="*/ 104 w 483"/>
                  <a:gd name="T55" fmla="*/ 18 h 18"/>
                  <a:gd name="T56" fmla="*/ 87 w 483"/>
                  <a:gd name="T57" fmla="*/ 18 h 18"/>
                  <a:gd name="T58" fmla="*/ 69 w 483"/>
                  <a:gd name="T59" fmla="*/ 18 h 18"/>
                  <a:gd name="T60" fmla="*/ 51 w 483"/>
                  <a:gd name="T61" fmla="*/ 18 h 18"/>
                  <a:gd name="T62" fmla="*/ 33 w 483"/>
                  <a:gd name="T63" fmla="*/ 18 h 18"/>
                  <a:gd name="T64" fmla="*/ 22 w 483"/>
                  <a:gd name="T65" fmla="*/ 18 h 18"/>
                  <a:gd name="T66" fmla="*/ 13 w 483"/>
                  <a:gd name="T67" fmla="*/ 15 h 18"/>
                  <a:gd name="T68" fmla="*/ 7 w 483"/>
                  <a:gd name="T69" fmla="*/ 13 h 18"/>
                  <a:gd name="T70" fmla="*/ 5 w 483"/>
                  <a:gd name="T71" fmla="*/ 13 h 18"/>
                  <a:gd name="T72" fmla="*/ 2 w 483"/>
                  <a:gd name="T73" fmla="*/ 11 h 18"/>
                  <a:gd name="T74" fmla="*/ 0 w 483"/>
                  <a:gd name="T75" fmla="*/ 9 h 18"/>
                  <a:gd name="T76" fmla="*/ 2 w 483"/>
                  <a:gd name="T77" fmla="*/ 7 h 18"/>
                  <a:gd name="T78" fmla="*/ 5 w 483"/>
                  <a:gd name="T79" fmla="*/ 4 h 18"/>
                  <a:gd name="T80" fmla="*/ 11 w 483"/>
                  <a:gd name="T81" fmla="*/ 4 h 18"/>
                  <a:gd name="T82" fmla="*/ 31 w 483"/>
                  <a:gd name="T83" fmla="*/ 4 h 18"/>
                  <a:gd name="T84" fmla="*/ 56 w 483"/>
                  <a:gd name="T85" fmla="*/ 4 h 18"/>
                  <a:gd name="T86" fmla="*/ 80 w 483"/>
                  <a:gd name="T87" fmla="*/ 4 h 18"/>
                  <a:gd name="T88" fmla="*/ 107 w 483"/>
                  <a:gd name="T89" fmla="*/ 4 h 18"/>
                  <a:gd name="T90" fmla="*/ 131 w 483"/>
                  <a:gd name="T91" fmla="*/ 4 h 18"/>
                  <a:gd name="T92" fmla="*/ 155 w 483"/>
                  <a:gd name="T93" fmla="*/ 4 h 18"/>
                  <a:gd name="T94" fmla="*/ 175 w 483"/>
                  <a:gd name="T95" fmla="*/ 4 h 18"/>
                  <a:gd name="T96" fmla="*/ 195 w 483"/>
                  <a:gd name="T97" fmla="*/ 4 h 18"/>
                  <a:gd name="T98" fmla="*/ 209 w 483"/>
                  <a:gd name="T99" fmla="*/ 4 h 18"/>
                  <a:gd name="T100" fmla="*/ 222 w 483"/>
                  <a:gd name="T101" fmla="*/ 4 h 18"/>
                  <a:gd name="T102" fmla="*/ 237 w 483"/>
                  <a:gd name="T103" fmla="*/ 2 h 18"/>
                  <a:gd name="T104" fmla="*/ 251 w 483"/>
                  <a:gd name="T105" fmla="*/ 2 h 18"/>
                  <a:gd name="T106" fmla="*/ 264 w 483"/>
                  <a:gd name="T107" fmla="*/ 2 h 18"/>
                  <a:gd name="T108" fmla="*/ 277 w 483"/>
                  <a:gd name="T109" fmla="*/ 2 h 18"/>
                  <a:gd name="T110" fmla="*/ 291 w 483"/>
                  <a:gd name="T111" fmla="*/ 2 h 18"/>
                  <a:gd name="T112" fmla="*/ 304 w 483"/>
                  <a:gd name="T113" fmla="*/ 2 h 18"/>
                  <a:gd name="T114" fmla="*/ 304 w 483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83"/>
                  <a:gd name="T175" fmla="*/ 0 h 18"/>
                  <a:gd name="T176" fmla="*/ 483 w 483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83" h="18">
                    <a:moveTo>
                      <a:pt x="304" y="2"/>
                    </a:moveTo>
                    <a:lnTo>
                      <a:pt x="319" y="0"/>
                    </a:lnTo>
                    <a:lnTo>
                      <a:pt x="337" y="0"/>
                    </a:lnTo>
                    <a:lnTo>
                      <a:pt x="359" y="0"/>
                    </a:lnTo>
                    <a:lnTo>
                      <a:pt x="379" y="0"/>
                    </a:lnTo>
                    <a:lnTo>
                      <a:pt x="399" y="0"/>
                    </a:lnTo>
                    <a:lnTo>
                      <a:pt x="419" y="0"/>
                    </a:lnTo>
                    <a:lnTo>
                      <a:pt x="437" y="0"/>
                    </a:lnTo>
                    <a:lnTo>
                      <a:pt x="452" y="2"/>
                    </a:lnTo>
                    <a:lnTo>
                      <a:pt x="461" y="2"/>
                    </a:lnTo>
                    <a:lnTo>
                      <a:pt x="470" y="2"/>
                    </a:lnTo>
                    <a:lnTo>
                      <a:pt x="477" y="2"/>
                    </a:lnTo>
                    <a:lnTo>
                      <a:pt x="481" y="4"/>
                    </a:lnTo>
                    <a:lnTo>
                      <a:pt x="483" y="4"/>
                    </a:lnTo>
                    <a:lnTo>
                      <a:pt x="483" y="7"/>
                    </a:lnTo>
                    <a:lnTo>
                      <a:pt x="481" y="9"/>
                    </a:lnTo>
                    <a:lnTo>
                      <a:pt x="477" y="13"/>
                    </a:lnTo>
                    <a:lnTo>
                      <a:pt x="439" y="13"/>
                    </a:lnTo>
                    <a:lnTo>
                      <a:pt x="399" y="13"/>
                    </a:lnTo>
                    <a:lnTo>
                      <a:pt x="359" y="13"/>
                    </a:lnTo>
                    <a:lnTo>
                      <a:pt x="319" y="15"/>
                    </a:lnTo>
                    <a:lnTo>
                      <a:pt x="277" y="15"/>
                    </a:lnTo>
                    <a:lnTo>
                      <a:pt x="235" y="15"/>
                    </a:lnTo>
                    <a:lnTo>
                      <a:pt x="195" y="15"/>
                    </a:lnTo>
                    <a:lnTo>
                      <a:pt x="153" y="18"/>
                    </a:lnTo>
                    <a:lnTo>
                      <a:pt x="138" y="18"/>
                    </a:lnTo>
                    <a:lnTo>
                      <a:pt x="122" y="18"/>
                    </a:lnTo>
                    <a:lnTo>
                      <a:pt x="104" y="18"/>
                    </a:lnTo>
                    <a:lnTo>
                      <a:pt x="87" y="18"/>
                    </a:lnTo>
                    <a:lnTo>
                      <a:pt x="69" y="18"/>
                    </a:lnTo>
                    <a:lnTo>
                      <a:pt x="51" y="18"/>
                    </a:lnTo>
                    <a:lnTo>
                      <a:pt x="33" y="18"/>
                    </a:lnTo>
                    <a:lnTo>
                      <a:pt x="22" y="18"/>
                    </a:lnTo>
                    <a:lnTo>
                      <a:pt x="13" y="15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11" y="4"/>
                    </a:lnTo>
                    <a:lnTo>
                      <a:pt x="31" y="4"/>
                    </a:lnTo>
                    <a:lnTo>
                      <a:pt x="56" y="4"/>
                    </a:lnTo>
                    <a:lnTo>
                      <a:pt x="80" y="4"/>
                    </a:lnTo>
                    <a:lnTo>
                      <a:pt x="107" y="4"/>
                    </a:lnTo>
                    <a:lnTo>
                      <a:pt x="131" y="4"/>
                    </a:lnTo>
                    <a:lnTo>
                      <a:pt x="155" y="4"/>
                    </a:lnTo>
                    <a:lnTo>
                      <a:pt x="175" y="4"/>
                    </a:lnTo>
                    <a:lnTo>
                      <a:pt x="195" y="4"/>
                    </a:lnTo>
                    <a:lnTo>
                      <a:pt x="209" y="4"/>
                    </a:lnTo>
                    <a:lnTo>
                      <a:pt x="222" y="4"/>
                    </a:lnTo>
                    <a:lnTo>
                      <a:pt x="237" y="2"/>
                    </a:lnTo>
                    <a:lnTo>
                      <a:pt x="251" y="2"/>
                    </a:lnTo>
                    <a:lnTo>
                      <a:pt x="264" y="2"/>
                    </a:lnTo>
                    <a:lnTo>
                      <a:pt x="277" y="2"/>
                    </a:lnTo>
                    <a:lnTo>
                      <a:pt x="291" y="2"/>
                    </a:lnTo>
                    <a:lnTo>
                      <a:pt x="304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3" name="Freeform 45"/>
              <p:cNvSpPr>
                <a:spLocks/>
              </p:cNvSpPr>
              <p:nvPr/>
            </p:nvSpPr>
            <p:spPr bwMode="auto">
              <a:xfrm>
                <a:off x="2669" y="1489"/>
                <a:ext cx="508" cy="22"/>
              </a:xfrm>
              <a:custGeom>
                <a:avLst/>
                <a:gdLst>
                  <a:gd name="T0" fmla="*/ 319 w 508"/>
                  <a:gd name="T1" fmla="*/ 2 h 22"/>
                  <a:gd name="T2" fmla="*/ 337 w 508"/>
                  <a:gd name="T3" fmla="*/ 2 h 22"/>
                  <a:gd name="T4" fmla="*/ 355 w 508"/>
                  <a:gd name="T5" fmla="*/ 2 h 22"/>
                  <a:gd name="T6" fmla="*/ 375 w 508"/>
                  <a:gd name="T7" fmla="*/ 0 h 22"/>
                  <a:gd name="T8" fmla="*/ 397 w 508"/>
                  <a:gd name="T9" fmla="*/ 0 h 22"/>
                  <a:gd name="T10" fmla="*/ 419 w 508"/>
                  <a:gd name="T11" fmla="*/ 0 h 22"/>
                  <a:gd name="T12" fmla="*/ 439 w 508"/>
                  <a:gd name="T13" fmla="*/ 0 h 22"/>
                  <a:gd name="T14" fmla="*/ 459 w 508"/>
                  <a:gd name="T15" fmla="*/ 0 h 22"/>
                  <a:gd name="T16" fmla="*/ 477 w 508"/>
                  <a:gd name="T17" fmla="*/ 0 h 22"/>
                  <a:gd name="T18" fmla="*/ 485 w 508"/>
                  <a:gd name="T19" fmla="*/ 0 h 22"/>
                  <a:gd name="T20" fmla="*/ 492 w 508"/>
                  <a:gd name="T21" fmla="*/ 2 h 22"/>
                  <a:gd name="T22" fmla="*/ 499 w 508"/>
                  <a:gd name="T23" fmla="*/ 2 h 22"/>
                  <a:gd name="T24" fmla="*/ 503 w 508"/>
                  <a:gd name="T25" fmla="*/ 4 h 22"/>
                  <a:gd name="T26" fmla="*/ 508 w 508"/>
                  <a:gd name="T27" fmla="*/ 7 h 22"/>
                  <a:gd name="T28" fmla="*/ 508 w 508"/>
                  <a:gd name="T29" fmla="*/ 7 h 22"/>
                  <a:gd name="T30" fmla="*/ 505 w 508"/>
                  <a:gd name="T31" fmla="*/ 11 h 22"/>
                  <a:gd name="T32" fmla="*/ 501 w 508"/>
                  <a:gd name="T33" fmla="*/ 13 h 22"/>
                  <a:gd name="T34" fmla="*/ 461 w 508"/>
                  <a:gd name="T35" fmla="*/ 15 h 22"/>
                  <a:gd name="T36" fmla="*/ 421 w 508"/>
                  <a:gd name="T37" fmla="*/ 18 h 22"/>
                  <a:gd name="T38" fmla="*/ 377 w 508"/>
                  <a:gd name="T39" fmla="*/ 18 h 22"/>
                  <a:gd name="T40" fmla="*/ 335 w 508"/>
                  <a:gd name="T41" fmla="*/ 18 h 22"/>
                  <a:gd name="T42" fmla="*/ 290 w 508"/>
                  <a:gd name="T43" fmla="*/ 18 h 22"/>
                  <a:gd name="T44" fmla="*/ 246 w 508"/>
                  <a:gd name="T45" fmla="*/ 18 h 22"/>
                  <a:gd name="T46" fmla="*/ 204 w 508"/>
                  <a:gd name="T47" fmla="*/ 18 h 22"/>
                  <a:gd name="T48" fmla="*/ 162 w 508"/>
                  <a:gd name="T49" fmla="*/ 22 h 22"/>
                  <a:gd name="T50" fmla="*/ 144 w 508"/>
                  <a:gd name="T51" fmla="*/ 22 h 22"/>
                  <a:gd name="T52" fmla="*/ 126 w 508"/>
                  <a:gd name="T53" fmla="*/ 22 h 22"/>
                  <a:gd name="T54" fmla="*/ 109 w 508"/>
                  <a:gd name="T55" fmla="*/ 20 h 22"/>
                  <a:gd name="T56" fmla="*/ 91 w 508"/>
                  <a:gd name="T57" fmla="*/ 20 h 22"/>
                  <a:gd name="T58" fmla="*/ 71 w 508"/>
                  <a:gd name="T59" fmla="*/ 20 h 22"/>
                  <a:gd name="T60" fmla="*/ 53 w 508"/>
                  <a:gd name="T61" fmla="*/ 20 h 22"/>
                  <a:gd name="T62" fmla="*/ 36 w 508"/>
                  <a:gd name="T63" fmla="*/ 20 h 22"/>
                  <a:gd name="T64" fmla="*/ 22 w 508"/>
                  <a:gd name="T65" fmla="*/ 20 h 22"/>
                  <a:gd name="T66" fmla="*/ 13 w 508"/>
                  <a:gd name="T67" fmla="*/ 18 h 22"/>
                  <a:gd name="T68" fmla="*/ 9 w 508"/>
                  <a:gd name="T69" fmla="*/ 15 h 22"/>
                  <a:gd name="T70" fmla="*/ 4 w 508"/>
                  <a:gd name="T71" fmla="*/ 13 h 22"/>
                  <a:gd name="T72" fmla="*/ 2 w 508"/>
                  <a:gd name="T73" fmla="*/ 11 h 22"/>
                  <a:gd name="T74" fmla="*/ 0 w 508"/>
                  <a:gd name="T75" fmla="*/ 9 h 22"/>
                  <a:gd name="T76" fmla="*/ 2 w 508"/>
                  <a:gd name="T77" fmla="*/ 7 h 22"/>
                  <a:gd name="T78" fmla="*/ 4 w 508"/>
                  <a:gd name="T79" fmla="*/ 7 h 22"/>
                  <a:gd name="T80" fmla="*/ 11 w 508"/>
                  <a:gd name="T81" fmla="*/ 7 h 22"/>
                  <a:gd name="T82" fmla="*/ 31 w 508"/>
                  <a:gd name="T83" fmla="*/ 2 h 22"/>
                  <a:gd name="T84" fmla="*/ 58 w 508"/>
                  <a:gd name="T85" fmla="*/ 2 h 22"/>
                  <a:gd name="T86" fmla="*/ 82 w 508"/>
                  <a:gd name="T87" fmla="*/ 2 h 22"/>
                  <a:gd name="T88" fmla="*/ 111 w 508"/>
                  <a:gd name="T89" fmla="*/ 4 h 22"/>
                  <a:gd name="T90" fmla="*/ 137 w 508"/>
                  <a:gd name="T91" fmla="*/ 4 h 22"/>
                  <a:gd name="T92" fmla="*/ 162 w 508"/>
                  <a:gd name="T93" fmla="*/ 4 h 22"/>
                  <a:gd name="T94" fmla="*/ 184 w 508"/>
                  <a:gd name="T95" fmla="*/ 4 h 22"/>
                  <a:gd name="T96" fmla="*/ 204 w 508"/>
                  <a:gd name="T97" fmla="*/ 7 h 22"/>
                  <a:gd name="T98" fmla="*/ 217 w 508"/>
                  <a:gd name="T99" fmla="*/ 4 h 22"/>
                  <a:gd name="T100" fmla="*/ 233 w 508"/>
                  <a:gd name="T101" fmla="*/ 4 h 22"/>
                  <a:gd name="T102" fmla="*/ 248 w 508"/>
                  <a:gd name="T103" fmla="*/ 2 h 22"/>
                  <a:gd name="T104" fmla="*/ 264 w 508"/>
                  <a:gd name="T105" fmla="*/ 2 h 22"/>
                  <a:gd name="T106" fmla="*/ 277 w 508"/>
                  <a:gd name="T107" fmla="*/ 2 h 22"/>
                  <a:gd name="T108" fmla="*/ 293 w 508"/>
                  <a:gd name="T109" fmla="*/ 2 h 22"/>
                  <a:gd name="T110" fmla="*/ 306 w 508"/>
                  <a:gd name="T111" fmla="*/ 2 h 22"/>
                  <a:gd name="T112" fmla="*/ 319 w 508"/>
                  <a:gd name="T113" fmla="*/ 2 h 22"/>
                  <a:gd name="T114" fmla="*/ 319 w 508"/>
                  <a:gd name="T115" fmla="*/ 2 h 2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08"/>
                  <a:gd name="T175" fmla="*/ 0 h 22"/>
                  <a:gd name="T176" fmla="*/ 508 w 508"/>
                  <a:gd name="T177" fmla="*/ 22 h 2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08" h="22">
                    <a:moveTo>
                      <a:pt x="319" y="2"/>
                    </a:moveTo>
                    <a:lnTo>
                      <a:pt x="337" y="2"/>
                    </a:lnTo>
                    <a:lnTo>
                      <a:pt x="355" y="2"/>
                    </a:lnTo>
                    <a:lnTo>
                      <a:pt x="375" y="0"/>
                    </a:lnTo>
                    <a:lnTo>
                      <a:pt x="397" y="0"/>
                    </a:lnTo>
                    <a:lnTo>
                      <a:pt x="419" y="0"/>
                    </a:lnTo>
                    <a:lnTo>
                      <a:pt x="439" y="0"/>
                    </a:lnTo>
                    <a:lnTo>
                      <a:pt x="459" y="0"/>
                    </a:lnTo>
                    <a:lnTo>
                      <a:pt x="477" y="0"/>
                    </a:lnTo>
                    <a:lnTo>
                      <a:pt x="485" y="0"/>
                    </a:lnTo>
                    <a:lnTo>
                      <a:pt x="492" y="2"/>
                    </a:lnTo>
                    <a:lnTo>
                      <a:pt x="499" y="2"/>
                    </a:lnTo>
                    <a:lnTo>
                      <a:pt x="503" y="4"/>
                    </a:lnTo>
                    <a:lnTo>
                      <a:pt x="508" y="7"/>
                    </a:lnTo>
                    <a:lnTo>
                      <a:pt x="505" y="11"/>
                    </a:lnTo>
                    <a:lnTo>
                      <a:pt x="501" y="13"/>
                    </a:lnTo>
                    <a:lnTo>
                      <a:pt x="461" y="15"/>
                    </a:lnTo>
                    <a:lnTo>
                      <a:pt x="421" y="18"/>
                    </a:lnTo>
                    <a:lnTo>
                      <a:pt x="377" y="18"/>
                    </a:lnTo>
                    <a:lnTo>
                      <a:pt x="335" y="18"/>
                    </a:lnTo>
                    <a:lnTo>
                      <a:pt x="290" y="18"/>
                    </a:lnTo>
                    <a:lnTo>
                      <a:pt x="246" y="18"/>
                    </a:lnTo>
                    <a:lnTo>
                      <a:pt x="204" y="18"/>
                    </a:lnTo>
                    <a:lnTo>
                      <a:pt x="162" y="22"/>
                    </a:lnTo>
                    <a:lnTo>
                      <a:pt x="144" y="22"/>
                    </a:lnTo>
                    <a:lnTo>
                      <a:pt x="126" y="22"/>
                    </a:lnTo>
                    <a:lnTo>
                      <a:pt x="109" y="20"/>
                    </a:lnTo>
                    <a:lnTo>
                      <a:pt x="91" y="20"/>
                    </a:lnTo>
                    <a:lnTo>
                      <a:pt x="71" y="20"/>
                    </a:lnTo>
                    <a:lnTo>
                      <a:pt x="53" y="20"/>
                    </a:lnTo>
                    <a:lnTo>
                      <a:pt x="36" y="20"/>
                    </a:lnTo>
                    <a:lnTo>
                      <a:pt x="22" y="20"/>
                    </a:lnTo>
                    <a:lnTo>
                      <a:pt x="13" y="18"/>
                    </a:lnTo>
                    <a:lnTo>
                      <a:pt x="9" y="15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11" y="7"/>
                    </a:lnTo>
                    <a:lnTo>
                      <a:pt x="31" y="2"/>
                    </a:lnTo>
                    <a:lnTo>
                      <a:pt x="58" y="2"/>
                    </a:lnTo>
                    <a:lnTo>
                      <a:pt x="82" y="2"/>
                    </a:lnTo>
                    <a:lnTo>
                      <a:pt x="111" y="4"/>
                    </a:lnTo>
                    <a:lnTo>
                      <a:pt x="137" y="4"/>
                    </a:lnTo>
                    <a:lnTo>
                      <a:pt x="162" y="4"/>
                    </a:lnTo>
                    <a:lnTo>
                      <a:pt x="184" y="4"/>
                    </a:lnTo>
                    <a:lnTo>
                      <a:pt x="204" y="7"/>
                    </a:lnTo>
                    <a:lnTo>
                      <a:pt x="217" y="4"/>
                    </a:lnTo>
                    <a:lnTo>
                      <a:pt x="233" y="4"/>
                    </a:lnTo>
                    <a:lnTo>
                      <a:pt x="248" y="2"/>
                    </a:lnTo>
                    <a:lnTo>
                      <a:pt x="264" y="2"/>
                    </a:lnTo>
                    <a:lnTo>
                      <a:pt x="277" y="2"/>
                    </a:lnTo>
                    <a:lnTo>
                      <a:pt x="293" y="2"/>
                    </a:lnTo>
                    <a:lnTo>
                      <a:pt x="306" y="2"/>
                    </a:lnTo>
                    <a:lnTo>
                      <a:pt x="319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4" name="Freeform 46"/>
              <p:cNvSpPr>
                <a:spLocks/>
              </p:cNvSpPr>
              <p:nvPr/>
            </p:nvSpPr>
            <p:spPr bwMode="auto">
              <a:xfrm>
                <a:off x="2724" y="1535"/>
                <a:ext cx="244" cy="23"/>
              </a:xfrm>
              <a:custGeom>
                <a:avLst/>
                <a:gdLst>
                  <a:gd name="T0" fmla="*/ 191 w 244"/>
                  <a:gd name="T1" fmla="*/ 3 h 23"/>
                  <a:gd name="T2" fmla="*/ 193 w 244"/>
                  <a:gd name="T3" fmla="*/ 0 h 23"/>
                  <a:gd name="T4" fmla="*/ 200 w 244"/>
                  <a:gd name="T5" fmla="*/ 0 h 23"/>
                  <a:gd name="T6" fmla="*/ 207 w 244"/>
                  <a:gd name="T7" fmla="*/ 0 h 23"/>
                  <a:gd name="T8" fmla="*/ 213 w 244"/>
                  <a:gd name="T9" fmla="*/ 0 h 23"/>
                  <a:gd name="T10" fmla="*/ 220 w 244"/>
                  <a:gd name="T11" fmla="*/ 0 h 23"/>
                  <a:gd name="T12" fmla="*/ 229 w 244"/>
                  <a:gd name="T13" fmla="*/ 0 h 23"/>
                  <a:gd name="T14" fmla="*/ 233 w 244"/>
                  <a:gd name="T15" fmla="*/ 0 h 23"/>
                  <a:gd name="T16" fmla="*/ 240 w 244"/>
                  <a:gd name="T17" fmla="*/ 3 h 23"/>
                  <a:gd name="T18" fmla="*/ 242 w 244"/>
                  <a:gd name="T19" fmla="*/ 3 h 23"/>
                  <a:gd name="T20" fmla="*/ 244 w 244"/>
                  <a:gd name="T21" fmla="*/ 5 h 23"/>
                  <a:gd name="T22" fmla="*/ 242 w 244"/>
                  <a:gd name="T23" fmla="*/ 7 h 23"/>
                  <a:gd name="T24" fmla="*/ 242 w 244"/>
                  <a:gd name="T25" fmla="*/ 12 h 23"/>
                  <a:gd name="T26" fmla="*/ 231 w 244"/>
                  <a:gd name="T27" fmla="*/ 14 h 23"/>
                  <a:gd name="T28" fmla="*/ 222 w 244"/>
                  <a:gd name="T29" fmla="*/ 14 h 23"/>
                  <a:gd name="T30" fmla="*/ 211 w 244"/>
                  <a:gd name="T31" fmla="*/ 16 h 23"/>
                  <a:gd name="T32" fmla="*/ 200 w 244"/>
                  <a:gd name="T33" fmla="*/ 16 h 23"/>
                  <a:gd name="T34" fmla="*/ 187 w 244"/>
                  <a:gd name="T35" fmla="*/ 16 h 23"/>
                  <a:gd name="T36" fmla="*/ 176 w 244"/>
                  <a:gd name="T37" fmla="*/ 16 h 23"/>
                  <a:gd name="T38" fmla="*/ 165 w 244"/>
                  <a:gd name="T39" fmla="*/ 16 h 23"/>
                  <a:gd name="T40" fmla="*/ 153 w 244"/>
                  <a:gd name="T41" fmla="*/ 18 h 23"/>
                  <a:gd name="T42" fmla="*/ 136 w 244"/>
                  <a:gd name="T43" fmla="*/ 18 h 23"/>
                  <a:gd name="T44" fmla="*/ 118 w 244"/>
                  <a:gd name="T45" fmla="*/ 18 h 23"/>
                  <a:gd name="T46" fmla="*/ 100 w 244"/>
                  <a:gd name="T47" fmla="*/ 18 h 23"/>
                  <a:gd name="T48" fmla="*/ 82 w 244"/>
                  <a:gd name="T49" fmla="*/ 18 h 23"/>
                  <a:gd name="T50" fmla="*/ 65 w 244"/>
                  <a:gd name="T51" fmla="*/ 18 h 23"/>
                  <a:gd name="T52" fmla="*/ 45 w 244"/>
                  <a:gd name="T53" fmla="*/ 18 h 23"/>
                  <a:gd name="T54" fmla="*/ 27 w 244"/>
                  <a:gd name="T55" fmla="*/ 20 h 23"/>
                  <a:gd name="T56" fmla="*/ 12 w 244"/>
                  <a:gd name="T57" fmla="*/ 23 h 23"/>
                  <a:gd name="T58" fmla="*/ 5 w 244"/>
                  <a:gd name="T59" fmla="*/ 20 h 23"/>
                  <a:gd name="T60" fmla="*/ 0 w 244"/>
                  <a:gd name="T61" fmla="*/ 16 h 23"/>
                  <a:gd name="T62" fmla="*/ 0 w 244"/>
                  <a:gd name="T63" fmla="*/ 12 h 23"/>
                  <a:gd name="T64" fmla="*/ 5 w 244"/>
                  <a:gd name="T65" fmla="*/ 9 h 23"/>
                  <a:gd name="T66" fmla="*/ 18 w 244"/>
                  <a:gd name="T67" fmla="*/ 7 h 23"/>
                  <a:gd name="T68" fmla="*/ 29 w 244"/>
                  <a:gd name="T69" fmla="*/ 7 h 23"/>
                  <a:gd name="T70" fmla="*/ 40 w 244"/>
                  <a:gd name="T71" fmla="*/ 7 h 23"/>
                  <a:gd name="T72" fmla="*/ 51 w 244"/>
                  <a:gd name="T73" fmla="*/ 7 h 23"/>
                  <a:gd name="T74" fmla="*/ 63 w 244"/>
                  <a:gd name="T75" fmla="*/ 7 h 23"/>
                  <a:gd name="T76" fmla="*/ 74 w 244"/>
                  <a:gd name="T77" fmla="*/ 7 h 23"/>
                  <a:gd name="T78" fmla="*/ 85 w 244"/>
                  <a:gd name="T79" fmla="*/ 7 h 23"/>
                  <a:gd name="T80" fmla="*/ 96 w 244"/>
                  <a:gd name="T81" fmla="*/ 7 h 23"/>
                  <a:gd name="T82" fmla="*/ 105 w 244"/>
                  <a:gd name="T83" fmla="*/ 5 h 23"/>
                  <a:gd name="T84" fmla="*/ 118 w 244"/>
                  <a:gd name="T85" fmla="*/ 5 h 23"/>
                  <a:gd name="T86" fmla="*/ 129 w 244"/>
                  <a:gd name="T87" fmla="*/ 5 h 23"/>
                  <a:gd name="T88" fmla="*/ 142 w 244"/>
                  <a:gd name="T89" fmla="*/ 5 h 23"/>
                  <a:gd name="T90" fmla="*/ 153 w 244"/>
                  <a:gd name="T91" fmla="*/ 3 h 23"/>
                  <a:gd name="T92" fmla="*/ 167 w 244"/>
                  <a:gd name="T93" fmla="*/ 3 h 23"/>
                  <a:gd name="T94" fmla="*/ 178 w 244"/>
                  <a:gd name="T95" fmla="*/ 3 h 23"/>
                  <a:gd name="T96" fmla="*/ 191 w 244"/>
                  <a:gd name="T97" fmla="*/ 3 h 23"/>
                  <a:gd name="T98" fmla="*/ 191 w 244"/>
                  <a:gd name="T99" fmla="*/ 3 h 2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44"/>
                  <a:gd name="T151" fmla="*/ 0 h 23"/>
                  <a:gd name="T152" fmla="*/ 244 w 244"/>
                  <a:gd name="T153" fmla="*/ 23 h 2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44" h="23">
                    <a:moveTo>
                      <a:pt x="191" y="3"/>
                    </a:moveTo>
                    <a:lnTo>
                      <a:pt x="193" y="0"/>
                    </a:lnTo>
                    <a:lnTo>
                      <a:pt x="200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9" y="0"/>
                    </a:lnTo>
                    <a:lnTo>
                      <a:pt x="233" y="0"/>
                    </a:lnTo>
                    <a:lnTo>
                      <a:pt x="240" y="3"/>
                    </a:lnTo>
                    <a:lnTo>
                      <a:pt x="242" y="3"/>
                    </a:lnTo>
                    <a:lnTo>
                      <a:pt x="244" y="5"/>
                    </a:lnTo>
                    <a:lnTo>
                      <a:pt x="242" y="7"/>
                    </a:lnTo>
                    <a:lnTo>
                      <a:pt x="242" y="12"/>
                    </a:lnTo>
                    <a:lnTo>
                      <a:pt x="231" y="14"/>
                    </a:lnTo>
                    <a:lnTo>
                      <a:pt x="222" y="14"/>
                    </a:lnTo>
                    <a:lnTo>
                      <a:pt x="211" y="16"/>
                    </a:lnTo>
                    <a:lnTo>
                      <a:pt x="200" y="16"/>
                    </a:lnTo>
                    <a:lnTo>
                      <a:pt x="187" y="16"/>
                    </a:lnTo>
                    <a:lnTo>
                      <a:pt x="176" y="16"/>
                    </a:lnTo>
                    <a:lnTo>
                      <a:pt x="165" y="16"/>
                    </a:lnTo>
                    <a:lnTo>
                      <a:pt x="153" y="18"/>
                    </a:lnTo>
                    <a:lnTo>
                      <a:pt x="136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18"/>
                    </a:lnTo>
                    <a:lnTo>
                      <a:pt x="65" y="18"/>
                    </a:lnTo>
                    <a:lnTo>
                      <a:pt x="45" y="18"/>
                    </a:lnTo>
                    <a:lnTo>
                      <a:pt x="27" y="20"/>
                    </a:lnTo>
                    <a:lnTo>
                      <a:pt x="12" y="23"/>
                    </a:lnTo>
                    <a:lnTo>
                      <a:pt x="5" y="20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5" y="9"/>
                    </a:lnTo>
                    <a:lnTo>
                      <a:pt x="18" y="7"/>
                    </a:lnTo>
                    <a:lnTo>
                      <a:pt x="29" y="7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85" y="7"/>
                    </a:lnTo>
                    <a:lnTo>
                      <a:pt x="96" y="7"/>
                    </a:lnTo>
                    <a:lnTo>
                      <a:pt x="105" y="5"/>
                    </a:lnTo>
                    <a:lnTo>
                      <a:pt x="118" y="5"/>
                    </a:lnTo>
                    <a:lnTo>
                      <a:pt x="129" y="5"/>
                    </a:lnTo>
                    <a:lnTo>
                      <a:pt x="142" y="5"/>
                    </a:lnTo>
                    <a:lnTo>
                      <a:pt x="153" y="3"/>
                    </a:lnTo>
                    <a:lnTo>
                      <a:pt x="167" y="3"/>
                    </a:lnTo>
                    <a:lnTo>
                      <a:pt x="178" y="3"/>
                    </a:lnTo>
                    <a:lnTo>
                      <a:pt x="191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5" name="Freeform 47"/>
              <p:cNvSpPr>
                <a:spLocks/>
              </p:cNvSpPr>
              <p:nvPr/>
            </p:nvSpPr>
            <p:spPr bwMode="auto">
              <a:xfrm>
                <a:off x="3017" y="1245"/>
                <a:ext cx="118" cy="20"/>
              </a:xfrm>
              <a:custGeom>
                <a:avLst/>
                <a:gdLst>
                  <a:gd name="T0" fmla="*/ 33 w 118"/>
                  <a:gd name="T1" fmla="*/ 2 h 20"/>
                  <a:gd name="T2" fmla="*/ 42 w 118"/>
                  <a:gd name="T3" fmla="*/ 2 h 20"/>
                  <a:gd name="T4" fmla="*/ 51 w 118"/>
                  <a:gd name="T5" fmla="*/ 0 h 20"/>
                  <a:gd name="T6" fmla="*/ 62 w 118"/>
                  <a:gd name="T7" fmla="*/ 0 h 20"/>
                  <a:gd name="T8" fmla="*/ 73 w 118"/>
                  <a:gd name="T9" fmla="*/ 0 h 20"/>
                  <a:gd name="T10" fmla="*/ 82 w 118"/>
                  <a:gd name="T11" fmla="*/ 0 h 20"/>
                  <a:gd name="T12" fmla="*/ 93 w 118"/>
                  <a:gd name="T13" fmla="*/ 0 h 20"/>
                  <a:gd name="T14" fmla="*/ 102 w 118"/>
                  <a:gd name="T15" fmla="*/ 0 h 20"/>
                  <a:gd name="T16" fmla="*/ 111 w 118"/>
                  <a:gd name="T17" fmla="*/ 0 h 20"/>
                  <a:gd name="T18" fmla="*/ 118 w 118"/>
                  <a:gd name="T19" fmla="*/ 5 h 20"/>
                  <a:gd name="T20" fmla="*/ 115 w 118"/>
                  <a:gd name="T21" fmla="*/ 11 h 20"/>
                  <a:gd name="T22" fmla="*/ 100 w 118"/>
                  <a:gd name="T23" fmla="*/ 14 h 20"/>
                  <a:gd name="T24" fmla="*/ 87 w 118"/>
                  <a:gd name="T25" fmla="*/ 16 h 20"/>
                  <a:gd name="T26" fmla="*/ 73 w 118"/>
                  <a:gd name="T27" fmla="*/ 16 h 20"/>
                  <a:gd name="T28" fmla="*/ 60 w 118"/>
                  <a:gd name="T29" fmla="*/ 16 h 20"/>
                  <a:gd name="T30" fmla="*/ 44 w 118"/>
                  <a:gd name="T31" fmla="*/ 16 h 20"/>
                  <a:gd name="T32" fmla="*/ 31 w 118"/>
                  <a:gd name="T33" fmla="*/ 16 h 20"/>
                  <a:gd name="T34" fmla="*/ 16 w 118"/>
                  <a:gd name="T35" fmla="*/ 18 h 20"/>
                  <a:gd name="T36" fmla="*/ 4 w 118"/>
                  <a:gd name="T37" fmla="*/ 20 h 20"/>
                  <a:gd name="T38" fmla="*/ 0 w 118"/>
                  <a:gd name="T39" fmla="*/ 14 h 20"/>
                  <a:gd name="T40" fmla="*/ 2 w 118"/>
                  <a:gd name="T41" fmla="*/ 9 h 20"/>
                  <a:gd name="T42" fmla="*/ 4 w 118"/>
                  <a:gd name="T43" fmla="*/ 7 h 20"/>
                  <a:gd name="T44" fmla="*/ 9 w 118"/>
                  <a:gd name="T45" fmla="*/ 5 h 20"/>
                  <a:gd name="T46" fmla="*/ 13 w 118"/>
                  <a:gd name="T47" fmla="*/ 2 h 20"/>
                  <a:gd name="T48" fmla="*/ 18 w 118"/>
                  <a:gd name="T49" fmla="*/ 2 h 20"/>
                  <a:gd name="T50" fmla="*/ 22 w 118"/>
                  <a:gd name="T51" fmla="*/ 2 h 20"/>
                  <a:gd name="T52" fmla="*/ 27 w 118"/>
                  <a:gd name="T53" fmla="*/ 2 h 20"/>
                  <a:gd name="T54" fmla="*/ 31 w 118"/>
                  <a:gd name="T55" fmla="*/ 2 h 20"/>
                  <a:gd name="T56" fmla="*/ 33 w 118"/>
                  <a:gd name="T57" fmla="*/ 2 h 20"/>
                  <a:gd name="T58" fmla="*/ 33 w 118"/>
                  <a:gd name="T59" fmla="*/ 2 h 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8"/>
                  <a:gd name="T91" fmla="*/ 0 h 20"/>
                  <a:gd name="T92" fmla="*/ 118 w 118"/>
                  <a:gd name="T93" fmla="*/ 20 h 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8" h="20">
                    <a:moveTo>
                      <a:pt x="33" y="2"/>
                    </a:moveTo>
                    <a:lnTo>
                      <a:pt x="42" y="2"/>
                    </a:lnTo>
                    <a:lnTo>
                      <a:pt x="51" y="0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2" y="0"/>
                    </a:lnTo>
                    <a:lnTo>
                      <a:pt x="93" y="0"/>
                    </a:lnTo>
                    <a:lnTo>
                      <a:pt x="102" y="0"/>
                    </a:lnTo>
                    <a:lnTo>
                      <a:pt x="111" y="0"/>
                    </a:lnTo>
                    <a:lnTo>
                      <a:pt x="118" y="5"/>
                    </a:lnTo>
                    <a:lnTo>
                      <a:pt x="115" y="11"/>
                    </a:lnTo>
                    <a:lnTo>
                      <a:pt x="100" y="14"/>
                    </a:lnTo>
                    <a:lnTo>
                      <a:pt x="87" y="16"/>
                    </a:lnTo>
                    <a:lnTo>
                      <a:pt x="73" y="16"/>
                    </a:lnTo>
                    <a:lnTo>
                      <a:pt x="60" y="16"/>
                    </a:lnTo>
                    <a:lnTo>
                      <a:pt x="44" y="16"/>
                    </a:lnTo>
                    <a:lnTo>
                      <a:pt x="31" y="16"/>
                    </a:lnTo>
                    <a:lnTo>
                      <a:pt x="16" y="18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9" y="5"/>
                    </a:lnTo>
                    <a:lnTo>
                      <a:pt x="13" y="2"/>
                    </a:lnTo>
                    <a:lnTo>
                      <a:pt x="18" y="2"/>
                    </a:lnTo>
                    <a:lnTo>
                      <a:pt x="22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6" name="Freeform 48"/>
              <p:cNvSpPr>
                <a:spLocks/>
              </p:cNvSpPr>
              <p:nvPr/>
            </p:nvSpPr>
            <p:spPr bwMode="auto">
              <a:xfrm>
                <a:off x="2629" y="1586"/>
                <a:ext cx="211" cy="18"/>
              </a:xfrm>
              <a:custGeom>
                <a:avLst/>
                <a:gdLst>
                  <a:gd name="T0" fmla="*/ 131 w 211"/>
                  <a:gd name="T1" fmla="*/ 3 h 18"/>
                  <a:gd name="T2" fmla="*/ 138 w 211"/>
                  <a:gd name="T3" fmla="*/ 0 h 18"/>
                  <a:gd name="T4" fmla="*/ 146 w 211"/>
                  <a:gd name="T5" fmla="*/ 0 h 18"/>
                  <a:gd name="T6" fmla="*/ 155 w 211"/>
                  <a:gd name="T7" fmla="*/ 0 h 18"/>
                  <a:gd name="T8" fmla="*/ 164 w 211"/>
                  <a:gd name="T9" fmla="*/ 0 h 18"/>
                  <a:gd name="T10" fmla="*/ 171 w 211"/>
                  <a:gd name="T11" fmla="*/ 0 h 18"/>
                  <a:gd name="T12" fmla="*/ 180 w 211"/>
                  <a:gd name="T13" fmla="*/ 0 h 18"/>
                  <a:gd name="T14" fmla="*/ 189 w 211"/>
                  <a:gd name="T15" fmla="*/ 0 h 18"/>
                  <a:gd name="T16" fmla="*/ 195 w 211"/>
                  <a:gd name="T17" fmla="*/ 3 h 18"/>
                  <a:gd name="T18" fmla="*/ 204 w 211"/>
                  <a:gd name="T19" fmla="*/ 3 h 18"/>
                  <a:gd name="T20" fmla="*/ 209 w 211"/>
                  <a:gd name="T21" fmla="*/ 5 h 18"/>
                  <a:gd name="T22" fmla="*/ 211 w 211"/>
                  <a:gd name="T23" fmla="*/ 7 h 18"/>
                  <a:gd name="T24" fmla="*/ 209 w 211"/>
                  <a:gd name="T25" fmla="*/ 12 h 18"/>
                  <a:gd name="T26" fmla="*/ 191 w 211"/>
                  <a:gd name="T27" fmla="*/ 14 h 18"/>
                  <a:gd name="T28" fmla="*/ 173 w 211"/>
                  <a:gd name="T29" fmla="*/ 16 h 18"/>
                  <a:gd name="T30" fmla="*/ 155 w 211"/>
                  <a:gd name="T31" fmla="*/ 16 h 18"/>
                  <a:gd name="T32" fmla="*/ 138 w 211"/>
                  <a:gd name="T33" fmla="*/ 16 h 18"/>
                  <a:gd name="T34" fmla="*/ 120 w 211"/>
                  <a:gd name="T35" fmla="*/ 16 h 18"/>
                  <a:gd name="T36" fmla="*/ 100 w 211"/>
                  <a:gd name="T37" fmla="*/ 16 h 18"/>
                  <a:gd name="T38" fmla="*/ 82 w 211"/>
                  <a:gd name="T39" fmla="*/ 16 h 18"/>
                  <a:gd name="T40" fmla="*/ 67 w 211"/>
                  <a:gd name="T41" fmla="*/ 18 h 18"/>
                  <a:gd name="T42" fmla="*/ 58 w 211"/>
                  <a:gd name="T43" fmla="*/ 18 h 18"/>
                  <a:gd name="T44" fmla="*/ 51 w 211"/>
                  <a:gd name="T45" fmla="*/ 18 h 18"/>
                  <a:gd name="T46" fmla="*/ 44 w 211"/>
                  <a:gd name="T47" fmla="*/ 18 h 18"/>
                  <a:gd name="T48" fmla="*/ 36 w 211"/>
                  <a:gd name="T49" fmla="*/ 18 h 18"/>
                  <a:gd name="T50" fmla="*/ 29 w 211"/>
                  <a:gd name="T51" fmla="*/ 18 h 18"/>
                  <a:gd name="T52" fmla="*/ 20 w 211"/>
                  <a:gd name="T53" fmla="*/ 18 h 18"/>
                  <a:gd name="T54" fmla="*/ 13 w 211"/>
                  <a:gd name="T55" fmla="*/ 18 h 18"/>
                  <a:gd name="T56" fmla="*/ 7 w 211"/>
                  <a:gd name="T57" fmla="*/ 18 h 18"/>
                  <a:gd name="T58" fmla="*/ 2 w 211"/>
                  <a:gd name="T59" fmla="*/ 14 h 18"/>
                  <a:gd name="T60" fmla="*/ 0 w 211"/>
                  <a:gd name="T61" fmla="*/ 12 h 18"/>
                  <a:gd name="T62" fmla="*/ 0 w 211"/>
                  <a:gd name="T63" fmla="*/ 7 h 18"/>
                  <a:gd name="T64" fmla="*/ 5 w 211"/>
                  <a:gd name="T65" fmla="*/ 7 h 18"/>
                  <a:gd name="T66" fmla="*/ 13 w 211"/>
                  <a:gd name="T67" fmla="*/ 5 h 18"/>
                  <a:gd name="T68" fmla="*/ 22 w 211"/>
                  <a:gd name="T69" fmla="*/ 5 h 18"/>
                  <a:gd name="T70" fmla="*/ 33 w 211"/>
                  <a:gd name="T71" fmla="*/ 5 h 18"/>
                  <a:gd name="T72" fmla="*/ 44 w 211"/>
                  <a:gd name="T73" fmla="*/ 5 h 18"/>
                  <a:gd name="T74" fmla="*/ 56 w 211"/>
                  <a:gd name="T75" fmla="*/ 5 h 18"/>
                  <a:gd name="T76" fmla="*/ 67 w 211"/>
                  <a:gd name="T77" fmla="*/ 5 h 18"/>
                  <a:gd name="T78" fmla="*/ 76 w 211"/>
                  <a:gd name="T79" fmla="*/ 5 h 18"/>
                  <a:gd name="T80" fmla="*/ 84 w 211"/>
                  <a:gd name="T81" fmla="*/ 5 h 18"/>
                  <a:gd name="T82" fmla="*/ 89 w 211"/>
                  <a:gd name="T83" fmla="*/ 5 h 18"/>
                  <a:gd name="T84" fmla="*/ 95 w 211"/>
                  <a:gd name="T85" fmla="*/ 3 h 18"/>
                  <a:gd name="T86" fmla="*/ 102 w 211"/>
                  <a:gd name="T87" fmla="*/ 3 h 18"/>
                  <a:gd name="T88" fmla="*/ 109 w 211"/>
                  <a:gd name="T89" fmla="*/ 3 h 18"/>
                  <a:gd name="T90" fmla="*/ 113 w 211"/>
                  <a:gd name="T91" fmla="*/ 3 h 18"/>
                  <a:gd name="T92" fmla="*/ 120 w 211"/>
                  <a:gd name="T93" fmla="*/ 3 h 18"/>
                  <a:gd name="T94" fmla="*/ 127 w 211"/>
                  <a:gd name="T95" fmla="*/ 3 h 18"/>
                  <a:gd name="T96" fmla="*/ 131 w 211"/>
                  <a:gd name="T97" fmla="*/ 3 h 18"/>
                  <a:gd name="T98" fmla="*/ 131 w 211"/>
                  <a:gd name="T99" fmla="*/ 3 h 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11"/>
                  <a:gd name="T151" fmla="*/ 0 h 18"/>
                  <a:gd name="T152" fmla="*/ 211 w 211"/>
                  <a:gd name="T153" fmla="*/ 18 h 1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11" h="18">
                    <a:moveTo>
                      <a:pt x="131" y="3"/>
                    </a:moveTo>
                    <a:lnTo>
                      <a:pt x="138" y="0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4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9" y="0"/>
                    </a:lnTo>
                    <a:lnTo>
                      <a:pt x="195" y="3"/>
                    </a:lnTo>
                    <a:lnTo>
                      <a:pt x="204" y="3"/>
                    </a:lnTo>
                    <a:lnTo>
                      <a:pt x="209" y="5"/>
                    </a:lnTo>
                    <a:lnTo>
                      <a:pt x="211" y="7"/>
                    </a:lnTo>
                    <a:lnTo>
                      <a:pt x="209" y="12"/>
                    </a:lnTo>
                    <a:lnTo>
                      <a:pt x="191" y="14"/>
                    </a:lnTo>
                    <a:lnTo>
                      <a:pt x="173" y="16"/>
                    </a:lnTo>
                    <a:lnTo>
                      <a:pt x="155" y="16"/>
                    </a:lnTo>
                    <a:lnTo>
                      <a:pt x="138" y="16"/>
                    </a:lnTo>
                    <a:lnTo>
                      <a:pt x="120" y="16"/>
                    </a:lnTo>
                    <a:lnTo>
                      <a:pt x="100" y="16"/>
                    </a:lnTo>
                    <a:lnTo>
                      <a:pt x="82" y="16"/>
                    </a:lnTo>
                    <a:lnTo>
                      <a:pt x="67" y="18"/>
                    </a:lnTo>
                    <a:lnTo>
                      <a:pt x="58" y="18"/>
                    </a:lnTo>
                    <a:lnTo>
                      <a:pt x="51" y="18"/>
                    </a:lnTo>
                    <a:lnTo>
                      <a:pt x="44" y="18"/>
                    </a:lnTo>
                    <a:lnTo>
                      <a:pt x="36" y="18"/>
                    </a:lnTo>
                    <a:lnTo>
                      <a:pt x="29" y="18"/>
                    </a:lnTo>
                    <a:lnTo>
                      <a:pt x="20" y="18"/>
                    </a:lnTo>
                    <a:lnTo>
                      <a:pt x="13" y="18"/>
                    </a:lnTo>
                    <a:lnTo>
                      <a:pt x="7" y="18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5" y="7"/>
                    </a:lnTo>
                    <a:lnTo>
                      <a:pt x="13" y="5"/>
                    </a:lnTo>
                    <a:lnTo>
                      <a:pt x="22" y="5"/>
                    </a:lnTo>
                    <a:lnTo>
                      <a:pt x="33" y="5"/>
                    </a:lnTo>
                    <a:lnTo>
                      <a:pt x="44" y="5"/>
                    </a:lnTo>
                    <a:lnTo>
                      <a:pt x="56" y="5"/>
                    </a:lnTo>
                    <a:lnTo>
                      <a:pt x="67" y="5"/>
                    </a:lnTo>
                    <a:lnTo>
                      <a:pt x="76" y="5"/>
                    </a:lnTo>
                    <a:lnTo>
                      <a:pt x="84" y="5"/>
                    </a:lnTo>
                    <a:lnTo>
                      <a:pt x="89" y="5"/>
                    </a:lnTo>
                    <a:lnTo>
                      <a:pt x="95" y="3"/>
                    </a:lnTo>
                    <a:lnTo>
                      <a:pt x="102" y="3"/>
                    </a:lnTo>
                    <a:lnTo>
                      <a:pt x="109" y="3"/>
                    </a:lnTo>
                    <a:lnTo>
                      <a:pt x="113" y="3"/>
                    </a:lnTo>
                    <a:lnTo>
                      <a:pt x="120" y="3"/>
                    </a:lnTo>
                    <a:lnTo>
                      <a:pt x="127" y="3"/>
                    </a:lnTo>
                    <a:lnTo>
                      <a:pt x="131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7" name="Freeform 49"/>
              <p:cNvSpPr>
                <a:spLocks/>
              </p:cNvSpPr>
              <p:nvPr/>
            </p:nvSpPr>
            <p:spPr bwMode="auto">
              <a:xfrm>
                <a:off x="2882" y="1582"/>
                <a:ext cx="264" cy="18"/>
              </a:xfrm>
              <a:custGeom>
                <a:avLst/>
                <a:gdLst>
                  <a:gd name="T0" fmla="*/ 166 w 264"/>
                  <a:gd name="T1" fmla="*/ 0 h 18"/>
                  <a:gd name="T2" fmla="*/ 175 w 264"/>
                  <a:gd name="T3" fmla="*/ 0 h 18"/>
                  <a:gd name="T4" fmla="*/ 184 w 264"/>
                  <a:gd name="T5" fmla="*/ 0 h 18"/>
                  <a:gd name="T6" fmla="*/ 195 w 264"/>
                  <a:gd name="T7" fmla="*/ 0 h 18"/>
                  <a:gd name="T8" fmla="*/ 206 w 264"/>
                  <a:gd name="T9" fmla="*/ 0 h 18"/>
                  <a:gd name="T10" fmla="*/ 217 w 264"/>
                  <a:gd name="T11" fmla="*/ 0 h 18"/>
                  <a:gd name="T12" fmla="*/ 228 w 264"/>
                  <a:gd name="T13" fmla="*/ 0 h 18"/>
                  <a:gd name="T14" fmla="*/ 237 w 264"/>
                  <a:gd name="T15" fmla="*/ 0 h 18"/>
                  <a:gd name="T16" fmla="*/ 248 w 264"/>
                  <a:gd name="T17" fmla="*/ 0 h 18"/>
                  <a:gd name="T18" fmla="*/ 253 w 264"/>
                  <a:gd name="T19" fmla="*/ 0 h 18"/>
                  <a:gd name="T20" fmla="*/ 257 w 264"/>
                  <a:gd name="T21" fmla="*/ 2 h 18"/>
                  <a:gd name="T22" fmla="*/ 259 w 264"/>
                  <a:gd name="T23" fmla="*/ 2 h 18"/>
                  <a:gd name="T24" fmla="*/ 264 w 264"/>
                  <a:gd name="T25" fmla="*/ 4 h 18"/>
                  <a:gd name="T26" fmla="*/ 264 w 264"/>
                  <a:gd name="T27" fmla="*/ 7 h 18"/>
                  <a:gd name="T28" fmla="*/ 261 w 264"/>
                  <a:gd name="T29" fmla="*/ 11 h 18"/>
                  <a:gd name="T30" fmla="*/ 239 w 264"/>
                  <a:gd name="T31" fmla="*/ 13 h 18"/>
                  <a:gd name="T32" fmla="*/ 217 w 264"/>
                  <a:gd name="T33" fmla="*/ 13 h 18"/>
                  <a:gd name="T34" fmla="*/ 195 w 264"/>
                  <a:gd name="T35" fmla="*/ 13 h 18"/>
                  <a:gd name="T36" fmla="*/ 173 w 264"/>
                  <a:gd name="T37" fmla="*/ 16 h 18"/>
                  <a:gd name="T38" fmla="*/ 151 w 264"/>
                  <a:gd name="T39" fmla="*/ 16 h 18"/>
                  <a:gd name="T40" fmla="*/ 128 w 264"/>
                  <a:gd name="T41" fmla="*/ 16 h 18"/>
                  <a:gd name="T42" fmla="*/ 104 w 264"/>
                  <a:gd name="T43" fmla="*/ 16 h 18"/>
                  <a:gd name="T44" fmla="*/ 84 w 264"/>
                  <a:gd name="T45" fmla="*/ 18 h 18"/>
                  <a:gd name="T46" fmla="*/ 75 w 264"/>
                  <a:gd name="T47" fmla="*/ 18 h 18"/>
                  <a:gd name="T48" fmla="*/ 66 w 264"/>
                  <a:gd name="T49" fmla="*/ 18 h 18"/>
                  <a:gd name="T50" fmla="*/ 55 w 264"/>
                  <a:gd name="T51" fmla="*/ 18 h 18"/>
                  <a:gd name="T52" fmla="*/ 46 w 264"/>
                  <a:gd name="T53" fmla="*/ 18 h 18"/>
                  <a:gd name="T54" fmla="*/ 35 w 264"/>
                  <a:gd name="T55" fmla="*/ 18 h 18"/>
                  <a:gd name="T56" fmla="*/ 26 w 264"/>
                  <a:gd name="T57" fmla="*/ 18 h 18"/>
                  <a:gd name="T58" fmla="*/ 18 w 264"/>
                  <a:gd name="T59" fmla="*/ 18 h 18"/>
                  <a:gd name="T60" fmla="*/ 11 w 264"/>
                  <a:gd name="T61" fmla="*/ 18 h 18"/>
                  <a:gd name="T62" fmla="*/ 7 w 264"/>
                  <a:gd name="T63" fmla="*/ 16 h 18"/>
                  <a:gd name="T64" fmla="*/ 2 w 264"/>
                  <a:gd name="T65" fmla="*/ 13 h 18"/>
                  <a:gd name="T66" fmla="*/ 0 w 264"/>
                  <a:gd name="T67" fmla="*/ 11 h 18"/>
                  <a:gd name="T68" fmla="*/ 0 w 264"/>
                  <a:gd name="T69" fmla="*/ 11 h 18"/>
                  <a:gd name="T70" fmla="*/ 0 w 264"/>
                  <a:gd name="T71" fmla="*/ 7 h 18"/>
                  <a:gd name="T72" fmla="*/ 4 w 264"/>
                  <a:gd name="T73" fmla="*/ 7 h 18"/>
                  <a:gd name="T74" fmla="*/ 15 w 264"/>
                  <a:gd name="T75" fmla="*/ 4 h 18"/>
                  <a:gd name="T76" fmla="*/ 29 w 264"/>
                  <a:gd name="T77" fmla="*/ 4 h 18"/>
                  <a:gd name="T78" fmla="*/ 42 w 264"/>
                  <a:gd name="T79" fmla="*/ 4 h 18"/>
                  <a:gd name="T80" fmla="*/ 57 w 264"/>
                  <a:gd name="T81" fmla="*/ 4 h 18"/>
                  <a:gd name="T82" fmla="*/ 71 w 264"/>
                  <a:gd name="T83" fmla="*/ 4 h 18"/>
                  <a:gd name="T84" fmla="*/ 84 w 264"/>
                  <a:gd name="T85" fmla="*/ 4 h 18"/>
                  <a:gd name="T86" fmla="*/ 95 w 264"/>
                  <a:gd name="T87" fmla="*/ 4 h 18"/>
                  <a:gd name="T88" fmla="*/ 104 w 264"/>
                  <a:gd name="T89" fmla="*/ 4 h 18"/>
                  <a:gd name="T90" fmla="*/ 113 w 264"/>
                  <a:gd name="T91" fmla="*/ 4 h 18"/>
                  <a:gd name="T92" fmla="*/ 120 w 264"/>
                  <a:gd name="T93" fmla="*/ 2 h 18"/>
                  <a:gd name="T94" fmla="*/ 128 w 264"/>
                  <a:gd name="T95" fmla="*/ 2 h 18"/>
                  <a:gd name="T96" fmla="*/ 137 w 264"/>
                  <a:gd name="T97" fmla="*/ 2 h 18"/>
                  <a:gd name="T98" fmla="*/ 144 w 264"/>
                  <a:gd name="T99" fmla="*/ 0 h 18"/>
                  <a:gd name="T100" fmla="*/ 151 w 264"/>
                  <a:gd name="T101" fmla="*/ 0 h 18"/>
                  <a:gd name="T102" fmla="*/ 159 w 264"/>
                  <a:gd name="T103" fmla="*/ 0 h 18"/>
                  <a:gd name="T104" fmla="*/ 166 w 264"/>
                  <a:gd name="T105" fmla="*/ 0 h 18"/>
                  <a:gd name="T106" fmla="*/ 166 w 264"/>
                  <a:gd name="T107" fmla="*/ 0 h 1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4"/>
                  <a:gd name="T163" fmla="*/ 0 h 18"/>
                  <a:gd name="T164" fmla="*/ 264 w 264"/>
                  <a:gd name="T165" fmla="*/ 18 h 1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4" h="18">
                    <a:moveTo>
                      <a:pt x="166" y="0"/>
                    </a:moveTo>
                    <a:lnTo>
                      <a:pt x="175" y="0"/>
                    </a:lnTo>
                    <a:lnTo>
                      <a:pt x="184" y="0"/>
                    </a:lnTo>
                    <a:lnTo>
                      <a:pt x="195" y="0"/>
                    </a:lnTo>
                    <a:lnTo>
                      <a:pt x="206" y="0"/>
                    </a:lnTo>
                    <a:lnTo>
                      <a:pt x="217" y="0"/>
                    </a:lnTo>
                    <a:lnTo>
                      <a:pt x="228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2"/>
                    </a:lnTo>
                    <a:lnTo>
                      <a:pt x="259" y="2"/>
                    </a:lnTo>
                    <a:lnTo>
                      <a:pt x="264" y="4"/>
                    </a:lnTo>
                    <a:lnTo>
                      <a:pt x="264" y="7"/>
                    </a:lnTo>
                    <a:lnTo>
                      <a:pt x="261" y="11"/>
                    </a:lnTo>
                    <a:lnTo>
                      <a:pt x="239" y="13"/>
                    </a:lnTo>
                    <a:lnTo>
                      <a:pt x="217" y="13"/>
                    </a:lnTo>
                    <a:lnTo>
                      <a:pt x="195" y="13"/>
                    </a:lnTo>
                    <a:lnTo>
                      <a:pt x="173" y="16"/>
                    </a:lnTo>
                    <a:lnTo>
                      <a:pt x="151" y="16"/>
                    </a:lnTo>
                    <a:lnTo>
                      <a:pt x="128" y="16"/>
                    </a:lnTo>
                    <a:lnTo>
                      <a:pt x="104" y="16"/>
                    </a:lnTo>
                    <a:lnTo>
                      <a:pt x="84" y="18"/>
                    </a:lnTo>
                    <a:lnTo>
                      <a:pt x="75" y="18"/>
                    </a:lnTo>
                    <a:lnTo>
                      <a:pt x="66" y="18"/>
                    </a:lnTo>
                    <a:lnTo>
                      <a:pt x="55" y="18"/>
                    </a:lnTo>
                    <a:lnTo>
                      <a:pt x="46" y="18"/>
                    </a:lnTo>
                    <a:lnTo>
                      <a:pt x="35" y="18"/>
                    </a:lnTo>
                    <a:lnTo>
                      <a:pt x="26" y="18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7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15" y="4"/>
                    </a:lnTo>
                    <a:lnTo>
                      <a:pt x="29" y="4"/>
                    </a:lnTo>
                    <a:lnTo>
                      <a:pt x="42" y="4"/>
                    </a:lnTo>
                    <a:lnTo>
                      <a:pt x="57" y="4"/>
                    </a:lnTo>
                    <a:lnTo>
                      <a:pt x="71" y="4"/>
                    </a:lnTo>
                    <a:lnTo>
                      <a:pt x="84" y="4"/>
                    </a:lnTo>
                    <a:lnTo>
                      <a:pt x="95" y="4"/>
                    </a:lnTo>
                    <a:lnTo>
                      <a:pt x="104" y="4"/>
                    </a:lnTo>
                    <a:lnTo>
                      <a:pt x="113" y="4"/>
                    </a:lnTo>
                    <a:lnTo>
                      <a:pt x="120" y="2"/>
                    </a:lnTo>
                    <a:lnTo>
                      <a:pt x="128" y="2"/>
                    </a:lnTo>
                    <a:lnTo>
                      <a:pt x="137" y="2"/>
                    </a:lnTo>
                    <a:lnTo>
                      <a:pt x="144" y="0"/>
                    </a:lnTo>
                    <a:lnTo>
                      <a:pt x="151" y="0"/>
                    </a:lnTo>
                    <a:lnTo>
                      <a:pt x="15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8" name="Freeform 50"/>
              <p:cNvSpPr>
                <a:spLocks/>
              </p:cNvSpPr>
              <p:nvPr/>
            </p:nvSpPr>
            <p:spPr bwMode="auto">
              <a:xfrm>
                <a:off x="2685" y="1642"/>
                <a:ext cx="494" cy="18"/>
              </a:xfrm>
              <a:custGeom>
                <a:avLst/>
                <a:gdLst>
                  <a:gd name="T0" fmla="*/ 312 w 494"/>
                  <a:gd name="T1" fmla="*/ 2 h 18"/>
                  <a:gd name="T2" fmla="*/ 328 w 494"/>
                  <a:gd name="T3" fmla="*/ 2 h 18"/>
                  <a:gd name="T4" fmla="*/ 345 w 494"/>
                  <a:gd name="T5" fmla="*/ 2 h 18"/>
                  <a:gd name="T6" fmla="*/ 365 w 494"/>
                  <a:gd name="T7" fmla="*/ 0 h 18"/>
                  <a:gd name="T8" fmla="*/ 387 w 494"/>
                  <a:gd name="T9" fmla="*/ 0 h 18"/>
                  <a:gd name="T10" fmla="*/ 407 w 494"/>
                  <a:gd name="T11" fmla="*/ 0 h 18"/>
                  <a:gd name="T12" fmla="*/ 427 w 494"/>
                  <a:gd name="T13" fmla="*/ 0 h 18"/>
                  <a:gd name="T14" fmla="*/ 447 w 494"/>
                  <a:gd name="T15" fmla="*/ 0 h 18"/>
                  <a:gd name="T16" fmla="*/ 465 w 494"/>
                  <a:gd name="T17" fmla="*/ 2 h 18"/>
                  <a:gd name="T18" fmla="*/ 472 w 494"/>
                  <a:gd name="T19" fmla="*/ 2 h 18"/>
                  <a:gd name="T20" fmla="*/ 481 w 494"/>
                  <a:gd name="T21" fmla="*/ 2 h 18"/>
                  <a:gd name="T22" fmla="*/ 487 w 494"/>
                  <a:gd name="T23" fmla="*/ 2 h 18"/>
                  <a:gd name="T24" fmla="*/ 492 w 494"/>
                  <a:gd name="T25" fmla="*/ 4 h 18"/>
                  <a:gd name="T26" fmla="*/ 494 w 494"/>
                  <a:gd name="T27" fmla="*/ 4 h 18"/>
                  <a:gd name="T28" fmla="*/ 494 w 494"/>
                  <a:gd name="T29" fmla="*/ 6 h 18"/>
                  <a:gd name="T30" fmla="*/ 494 w 494"/>
                  <a:gd name="T31" fmla="*/ 9 h 18"/>
                  <a:gd name="T32" fmla="*/ 487 w 494"/>
                  <a:gd name="T33" fmla="*/ 11 h 18"/>
                  <a:gd name="T34" fmla="*/ 450 w 494"/>
                  <a:gd name="T35" fmla="*/ 13 h 18"/>
                  <a:gd name="T36" fmla="*/ 410 w 494"/>
                  <a:gd name="T37" fmla="*/ 15 h 18"/>
                  <a:gd name="T38" fmla="*/ 368 w 494"/>
                  <a:gd name="T39" fmla="*/ 15 h 18"/>
                  <a:gd name="T40" fmla="*/ 325 w 494"/>
                  <a:gd name="T41" fmla="*/ 15 h 18"/>
                  <a:gd name="T42" fmla="*/ 283 w 494"/>
                  <a:gd name="T43" fmla="*/ 15 h 18"/>
                  <a:gd name="T44" fmla="*/ 241 w 494"/>
                  <a:gd name="T45" fmla="*/ 15 h 18"/>
                  <a:gd name="T46" fmla="*/ 197 w 494"/>
                  <a:gd name="T47" fmla="*/ 15 h 18"/>
                  <a:gd name="T48" fmla="*/ 157 w 494"/>
                  <a:gd name="T49" fmla="*/ 18 h 18"/>
                  <a:gd name="T50" fmla="*/ 141 w 494"/>
                  <a:gd name="T51" fmla="*/ 18 h 18"/>
                  <a:gd name="T52" fmla="*/ 124 w 494"/>
                  <a:gd name="T53" fmla="*/ 18 h 18"/>
                  <a:gd name="T54" fmla="*/ 106 w 494"/>
                  <a:gd name="T55" fmla="*/ 18 h 18"/>
                  <a:gd name="T56" fmla="*/ 88 w 494"/>
                  <a:gd name="T57" fmla="*/ 18 h 18"/>
                  <a:gd name="T58" fmla="*/ 68 w 494"/>
                  <a:gd name="T59" fmla="*/ 18 h 18"/>
                  <a:gd name="T60" fmla="*/ 51 w 494"/>
                  <a:gd name="T61" fmla="*/ 18 h 18"/>
                  <a:gd name="T62" fmla="*/ 35 w 494"/>
                  <a:gd name="T63" fmla="*/ 18 h 18"/>
                  <a:gd name="T64" fmla="*/ 22 w 494"/>
                  <a:gd name="T65" fmla="*/ 18 h 18"/>
                  <a:gd name="T66" fmla="*/ 13 w 494"/>
                  <a:gd name="T67" fmla="*/ 15 h 18"/>
                  <a:gd name="T68" fmla="*/ 6 w 494"/>
                  <a:gd name="T69" fmla="*/ 15 h 18"/>
                  <a:gd name="T70" fmla="*/ 2 w 494"/>
                  <a:gd name="T71" fmla="*/ 13 h 18"/>
                  <a:gd name="T72" fmla="*/ 0 w 494"/>
                  <a:gd name="T73" fmla="*/ 11 h 18"/>
                  <a:gd name="T74" fmla="*/ 0 w 494"/>
                  <a:gd name="T75" fmla="*/ 9 h 18"/>
                  <a:gd name="T76" fmla="*/ 2 w 494"/>
                  <a:gd name="T77" fmla="*/ 6 h 18"/>
                  <a:gd name="T78" fmla="*/ 4 w 494"/>
                  <a:gd name="T79" fmla="*/ 6 h 18"/>
                  <a:gd name="T80" fmla="*/ 11 w 494"/>
                  <a:gd name="T81" fmla="*/ 6 h 18"/>
                  <a:gd name="T82" fmla="*/ 31 w 494"/>
                  <a:gd name="T83" fmla="*/ 2 h 18"/>
                  <a:gd name="T84" fmla="*/ 55 w 494"/>
                  <a:gd name="T85" fmla="*/ 2 h 18"/>
                  <a:gd name="T86" fmla="*/ 79 w 494"/>
                  <a:gd name="T87" fmla="*/ 2 h 18"/>
                  <a:gd name="T88" fmla="*/ 106 w 494"/>
                  <a:gd name="T89" fmla="*/ 2 h 18"/>
                  <a:gd name="T90" fmla="*/ 133 w 494"/>
                  <a:gd name="T91" fmla="*/ 2 h 18"/>
                  <a:gd name="T92" fmla="*/ 157 w 494"/>
                  <a:gd name="T93" fmla="*/ 4 h 18"/>
                  <a:gd name="T94" fmla="*/ 179 w 494"/>
                  <a:gd name="T95" fmla="*/ 4 h 18"/>
                  <a:gd name="T96" fmla="*/ 197 w 494"/>
                  <a:gd name="T97" fmla="*/ 4 h 18"/>
                  <a:gd name="T98" fmla="*/ 212 w 494"/>
                  <a:gd name="T99" fmla="*/ 2 h 18"/>
                  <a:gd name="T100" fmla="*/ 228 w 494"/>
                  <a:gd name="T101" fmla="*/ 2 h 18"/>
                  <a:gd name="T102" fmla="*/ 241 w 494"/>
                  <a:gd name="T103" fmla="*/ 2 h 18"/>
                  <a:gd name="T104" fmla="*/ 257 w 494"/>
                  <a:gd name="T105" fmla="*/ 2 h 18"/>
                  <a:gd name="T106" fmla="*/ 270 w 494"/>
                  <a:gd name="T107" fmla="*/ 2 h 18"/>
                  <a:gd name="T108" fmla="*/ 283 w 494"/>
                  <a:gd name="T109" fmla="*/ 2 h 18"/>
                  <a:gd name="T110" fmla="*/ 297 w 494"/>
                  <a:gd name="T111" fmla="*/ 2 h 18"/>
                  <a:gd name="T112" fmla="*/ 312 w 494"/>
                  <a:gd name="T113" fmla="*/ 2 h 18"/>
                  <a:gd name="T114" fmla="*/ 312 w 494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4"/>
                  <a:gd name="T175" fmla="*/ 0 h 18"/>
                  <a:gd name="T176" fmla="*/ 494 w 494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4" h="18">
                    <a:moveTo>
                      <a:pt x="312" y="2"/>
                    </a:moveTo>
                    <a:lnTo>
                      <a:pt x="328" y="2"/>
                    </a:lnTo>
                    <a:lnTo>
                      <a:pt x="345" y="2"/>
                    </a:lnTo>
                    <a:lnTo>
                      <a:pt x="365" y="0"/>
                    </a:lnTo>
                    <a:lnTo>
                      <a:pt x="387" y="0"/>
                    </a:lnTo>
                    <a:lnTo>
                      <a:pt x="407" y="0"/>
                    </a:lnTo>
                    <a:lnTo>
                      <a:pt x="427" y="0"/>
                    </a:lnTo>
                    <a:lnTo>
                      <a:pt x="447" y="0"/>
                    </a:lnTo>
                    <a:lnTo>
                      <a:pt x="465" y="2"/>
                    </a:lnTo>
                    <a:lnTo>
                      <a:pt x="472" y="2"/>
                    </a:lnTo>
                    <a:lnTo>
                      <a:pt x="481" y="2"/>
                    </a:lnTo>
                    <a:lnTo>
                      <a:pt x="487" y="2"/>
                    </a:lnTo>
                    <a:lnTo>
                      <a:pt x="492" y="4"/>
                    </a:lnTo>
                    <a:lnTo>
                      <a:pt x="494" y="4"/>
                    </a:lnTo>
                    <a:lnTo>
                      <a:pt x="494" y="6"/>
                    </a:lnTo>
                    <a:lnTo>
                      <a:pt x="494" y="9"/>
                    </a:lnTo>
                    <a:lnTo>
                      <a:pt x="487" y="11"/>
                    </a:lnTo>
                    <a:lnTo>
                      <a:pt x="450" y="13"/>
                    </a:lnTo>
                    <a:lnTo>
                      <a:pt x="410" y="15"/>
                    </a:lnTo>
                    <a:lnTo>
                      <a:pt x="368" y="15"/>
                    </a:lnTo>
                    <a:lnTo>
                      <a:pt x="325" y="15"/>
                    </a:lnTo>
                    <a:lnTo>
                      <a:pt x="283" y="15"/>
                    </a:lnTo>
                    <a:lnTo>
                      <a:pt x="241" y="15"/>
                    </a:lnTo>
                    <a:lnTo>
                      <a:pt x="197" y="15"/>
                    </a:lnTo>
                    <a:lnTo>
                      <a:pt x="157" y="18"/>
                    </a:lnTo>
                    <a:lnTo>
                      <a:pt x="141" y="18"/>
                    </a:lnTo>
                    <a:lnTo>
                      <a:pt x="124" y="18"/>
                    </a:lnTo>
                    <a:lnTo>
                      <a:pt x="106" y="18"/>
                    </a:lnTo>
                    <a:lnTo>
                      <a:pt x="88" y="18"/>
                    </a:lnTo>
                    <a:lnTo>
                      <a:pt x="68" y="18"/>
                    </a:lnTo>
                    <a:lnTo>
                      <a:pt x="51" y="18"/>
                    </a:lnTo>
                    <a:lnTo>
                      <a:pt x="35" y="18"/>
                    </a:lnTo>
                    <a:lnTo>
                      <a:pt x="22" y="18"/>
                    </a:lnTo>
                    <a:lnTo>
                      <a:pt x="13" y="15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31" y="2"/>
                    </a:lnTo>
                    <a:lnTo>
                      <a:pt x="55" y="2"/>
                    </a:lnTo>
                    <a:lnTo>
                      <a:pt x="79" y="2"/>
                    </a:lnTo>
                    <a:lnTo>
                      <a:pt x="106" y="2"/>
                    </a:lnTo>
                    <a:lnTo>
                      <a:pt x="133" y="2"/>
                    </a:lnTo>
                    <a:lnTo>
                      <a:pt x="157" y="4"/>
                    </a:lnTo>
                    <a:lnTo>
                      <a:pt x="179" y="4"/>
                    </a:lnTo>
                    <a:lnTo>
                      <a:pt x="197" y="4"/>
                    </a:lnTo>
                    <a:lnTo>
                      <a:pt x="212" y="2"/>
                    </a:lnTo>
                    <a:lnTo>
                      <a:pt x="228" y="2"/>
                    </a:lnTo>
                    <a:lnTo>
                      <a:pt x="241" y="2"/>
                    </a:lnTo>
                    <a:lnTo>
                      <a:pt x="257" y="2"/>
                    </a:lnTo>
                    <a:lnTo>
                      <a:pt x="270" y="2"/>
                    </a:lnTo>
                    <a:lnTo>
                      <a:pt x="283" y="2"/>
                    </a:lnTo>
                    <a:lnTo>
                      <a:pt x="297" y="2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9" name="Freeform 51"/>
              <p:cNvSpPr>
                <a:spLocks/>
              </p:cNvSpPr>
              <p:nvPr/>
            </p:nvSpPr>
            <p:spPr bwMode="auto">
              <a:xfrm>
                <a:off x="2678" y="1688"/>
                <a:ext cx="494" cy="23"/>
              </a:xfrm>
              <a:custGeom>
                <a:avLst/>
                <a:gdLst>
                  <a:gd name="T0" fmla="*/ 483 w 494"/>
                  <a:gd name="T1" fmla="*/ 0 h 23"/>
                  <a:gd name="T2" fmla="*/ 490 w 494"/>
                  <a:gd name="T3" fmla="*/ 0 h 23"/>
                  <a:gd name="T4" fmla="*/ 494 w 494"/>
                  <a:gd name="T5" fmla="*/ 3 h 23"/>
                  <a:gd name="T6" fmla="*/ 492 w 494"/>
                  <a:gd name="T7" fmla="*/ 7 h 23"/>
                  <a:gd name="T8" fmla="*/ 490 w 494"/>
                  <a:gd name="T9" fmla="*/ 14 h 23"/>
                  <a:gd name="T10" fmla="*/ 465 w 494"/>
                  <a:gd name="T11" fmla="*/ 14 h 23"/>
                  <a:gd name="T12" fmla="*/ 441 w 494"/>
                  <a:gd name="T13" fmla="*/ 14 h 23"/>
                  <a:gd name="T14" fmla="*/ 419 w 494"/>
                  <a:gd name="T15" fmla="*/ 16 h 23"/>
                  <a:gd name="T16" fmla="*/ 397 w 494"/>
                  <a:gd name="T17" fmla="*/ 18 h 23"/>
                  <a:gd name="T18" fmla="*/ 372 w 494"/>
                  <a:gd name="T19" fmla="*/ 18 h 23"/>
                  <a:gd name="T20" fmla="*/ 348 w 494"/>
                  <a:gd name="T21" fmla="*/ 20 h 23"/>
                  <a:gd name="T22" fmla="*/ 321 w 494"/>
                  <a:gd name="T23" fmla="*/ 20 h 23"/>
                  <a:gd name="T24" fmla="*/ 295 w 494"/>
                  <a:gd name="T25" fmla="*/ 20 h 23"/>
                  <a:gd name="T26" fmla="*/ 275 w 494"/>
                  <a:gd name="T27" fmla="*/ 20 h 23"/>
                  <a:gd name="T28" fmla="*/ 255 w 494"/>
                  <a:gd name="T29" fmla="*/ 20 h 23"/>
                  <a:gd name="T30" fmla="*/ 235 w 494"/>
                  <a:gd name="T31" fmla="*/ 20 h 23"/>
                  <a:gd name="T32" fmla="*/ 215 w 494"/>
                  <a:gd name="T33" fmla="*/ 20 h 23"/>
                  <a:gd name="T34" fmla="*/ 195 w 494"/>
                  <a:gd name="T35" fmla="*/ 20 h 23"/>
                  <a:gd name="T36" fmla="*/ 175 w 494"/>
                  <a:gd name="T37" fmla="*/ 23 h 23"/>
                  <a:gd name="T38" fmla="*/ 151 w 494"/>
                  <a:gd name="T39" fmla="*/ 23 h 23"/>
                  <a:gd name="T40" fmla="*/ 128 w 494"/>
                  <a:gd name="T41" fmla="*/ 23 h 23"/>
                  <a:gd name="T42" fmla="*/ 113 w 494"/>
                  <a:gd name="T43" fmla="*/ 23 h 23"/>
                  <a:gd name="T44" fmla="*/ 97 w 494"/>
                  <a:gd name="T45" fmla="*/ 23 h 23"/>
                  <a:gd name="T46" fmla="*/ 82 w 494"/>
                  <a:gd name="T47" fmla="*/ 23 h 23"/>
                  <a:gd name="T48" fmla="*/ 69 w 494"/>
                  <a:gd name="T49" fmla="*/ 23 h 23"/>
                  <a:gd name="T50" fmla="*/ 51 w 494"/>
                  <a:gd name="T51" fmla="*/ 23 h 23"/>
                  <a:gd name="T52" fmla="*/ 38 w 494"/>
                  <a:gd name="T53" fmla="*/ 23 h 23"/>
                  <a:gd name="T54" fmla="*/ 22 w 494"/>
                  <a:gd name="T55" fmla="*/ 23 h 23"/>
                  <a:gd name="T56" fmla="*/ 7 w 494"/>
                  <a:gd name="T57" fmla="*/ 23 h 23"/>
                  <a:gd name="T58" fmla="*/ 0 w 494"/>
                  <a:gd name="T59" fmla="*/ 16 h 23"/>
                  <a:gd name="T60" fmla="*/ 4 w 494"/>
                  <a:gd name="T61" fmla="*/ 11 h 23"/>
                  <a:gd name="T62" fmla="*/ 15 w 494"/>
                  <a:gd name="T63" fmla="*/ 9 h 23"/>
                  <a:gd name="T64" fmla="*/ 33 w 494"/>
                  <a:gd name="T65" fmla="*/ 7 h 23"/>
                  <a:gd name="T66" fmla="*/ 51 w 494"/>
                  <a:gd name="T67" fmla="*/ 7 h 23"/>
                  <a:gd name="T68" fmla="*/ 71 w 494"/>
                  <a:gd name="T69" fmla="*/ 7 h 23"/>
                  <a:gd name="T70" fmla="*/ 89 w 494"/>
                  <a:gd name="T71" fmla="*/ 7 h 23"/>
                  <a:gd name="T72" fmla="*/ 104 w 494"/>
                  <a:gd name="T73" fmla="*/ 7 h 23"/>
                  <a:gd name="T74" fmla="*/ 131 w 494"/>
                  <a:gd name="T75" fmla="*/ 7 h 23"/>
                  <a:gd name="T76" fmla="*/ 157 w 494"/>
                  <a:gd name="T77" fmla="*/ 7 h 23"/>
                  <a:gd name="T78" fmla="*/ 184 w 494"/>
                  <a:gd name="T79" fmla="*/ 7 h 23"/>
                  <a:gd name="T80" fmla="*/ 211 w 494"/>
                  <a:gd name="T81" fmla="*/ 7 h 23"/>
                  <a:gd name="T82" fmla="*/ 237 w 494"/>
                  <a:gd name="T83" fmla="*/ 7 h 23"/>
                  <a:gd name="T84" fmla="*/ 264 w 494"/>
                  <a:gd name="T85" fmla="*/ 7 h 23"/>
                  <a:gd name="T86" fmla="*/ 290 w 494"/>
                  <a:gd name="T87" fmla="*/ 7 h 23"/>
                  <a:gd name="T88" fmla="*/ 319 w 494"/>
                  <a:gd name="T89" fmla="*/ 7 h 23"/>
                  <a:gd name="T90" fmla="*/ 337 w 494"/>
                  <a:gd name="T91" fmla="*/ 7 h 23"/>
                  <a:gd name="T92" fmla="*/ 357 w 494"/>
                  <a:gd name="T93" fmla="*/ 7 h 23"/>
                  <a:gd name="T94" fmla="*/ 377 w 494"/>
                  <a:gd name="T95" fmla="*/ 5 h 23"/>
                  <a:gd name="T96" fmla="*/ 397 w 494"/>
                  <a:gd name="T97" fmla="*/ 5 h 23"/>
                  <a:gd name="T98" fmla="*/ 417 w 494"/>
                  <a:gd name="T99" fmla="*/ 3 h 23"/>
                  <a:gd name="T100" fmla="*/ 437 w 494"/>
                  <a:gd name="T101" fmla="*/ 3 h 23"/>
                  <a:gd name="T102" fmla="*/ 459 w 494"/>
                  <a:gd name="T103" fmla="*/ 0 h 23"/>
                  <a:gd name="T104" fmla="*/ 483 w 494"/>
                  <a:gd name="T105" fmla="*/ 0 h 23"/>
                  <a:gd name="T106" fmla="*/ 483 w 494"/>
                  <a:gd name="T107" fmla="*/ 0 h 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94"/>
                  <a:gd name="T163" fmla="*/ 0 h 23"/>
                  <a:gd name="T164" fmla="*/ 494 w 494"/>
                  <a:gd name="T165" fmla="*/ 23 h 2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94" h="23">
                    <a:moveTo>
                      <a:pt x="483" y="0"/>
                    </a:moveTo>
                    <a:lnTo>
                      <a:pt x="490" y="0"/>
                    </a:lnTo>
                    <a:lnTo>
                      <a:pt x="494" y="3"/>
                    </a:lnTo>
                    <a:lnTo>
                      <a:pt x="492" y="7"/>
                    </a:lnTo>
                    <a:lnTo>
                      <a:pt x="490" y="14"/>
                    </a:lnTo>
                    <a:lnTo>
                      <a:pt x="465" y="14"/>
                    </a:lnTo>
                    <a:lnTo>
                      <a:pt x="441" y="14"/>
                    </a:lnTo>
                    <a:lnTo>
                      <a:pt x="419" y="16"/>
                    </a:lnTo>
                    <a:lnTo>
                      <a:pt x="397" y="18"/>
                    </a:lnTo>
                    <a:lnTo>
                      <a:pt x="372" y="18"/>
                    </a:lnTo>
                    <a:lnTo>
                      <a:pt x="348" y="20"/>
                    </a:lnTo>
                    <a:lnTo>
                      <a:pt x="321" y="20"/>
                    </a:lnTo>
                    <a:lnTo>
                      <a:pt x="295" y="20"/>
                    </a:lnTo>
                    <a:lnTo>
                      <a:pt x="275" y="20"/>
                    </a:lnTo>
                    <a:lnTo>
                      <a:pt x="255" y="20"/>
                    </a:lnTo>
                    <a:lnTo>
                      <a:pt x="235" y="20"/>
                    </a:lnTo>
                    <a:lnTo>
                      <a:pt x="215" y="20"/>
                    </a:lnTo>
                    <a:lnTo>
                      <a:pt x="195" y="20"/>
                    </a:lnTo>
                    <a:lnTo>
                      <a:pt x="175" y="23"/>
                    </a:lnTo>
                    <a:lnTo>
                      <a:pt x="151" y="23"/>
                    </a:lnTo>
                    <a:lnTo>
                      <a:pt x="128" y="23"/>
                    </a:lnTo>
                    <a:lnTo>
                      <a:pt x="113" y="23"/>
                    </a:lnTo>
                    <a:lnTo>
                      <a:pt x="97" y="23"/>
                    </a:lnTo>
                    <a:lnTo>
                      <a:pt x="82" y="23"/>
                    </a:lnTo>
                    <a:lnTo>
                      <a:pt x="69" y="23"/>
                    </a:lnTo>
                    <a:lnTo>
                      <a:pt x="51" y="23"/>
                    </a:lnTo>
                    <a:lnTo>
                      <a:pt x="38" y="23"/>
                    </a:lnTo>
                    <a:lnTo>
                      <a:pt x="22" y="23"/>
                    </a:lnTo>
                    <a:lnTo>
                      <a:pt x="7" y="23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5" y="9"/>
                    </a:lnTo>
                    <a:lnTo>
                      <a:pt x="33" y="7"/>
                    </a:lnTo>
                    <a:lnTo>
                      <a:pt x="51" y="7"/>
                    </a:lnTo>
                    <a:lnTo>
                      <a:pt x="71" y="7"/>
                    </a:lnTo>
                    <a:lnTo>
                      <a:pt x="89" y="7"/>
                    </a:lnTo>
                    <a:lnTo>
                      <a:pt x="104" y="7"/>
                    </a:lnTo>
                    <a:lnTo>
                      <a:pt x="131" y="7"/>
                    </a:lnTo>
                    <a:lnTo>
                      <a:pt x="157" y="7"/>
                    </a:lnTo>
                    <a:lnTo>
                      <a:pt x="184" y="7"/>
                    </a:lnTo>
                    <a:lnTo>
                      <a:pt x="211" y="7"/>
                    </a:lnTo>
                    <a:lnTo>
                      <a:pt x="237" y="7"/>
                    </a:lnTo>
                    <a:lnTo>
                      <a:pt x="264" y="7"/>
                    </a:lnTo>
                    <a:lnTo>
                      <a:pt x="290" y="7"/>
                    </a:lnTo>
                    <a:lnTo>
                      <a:pt x="319" y="7"/>
                    </a:lnTo>
                    <a:lnTo>
                      <a:pt x="337" y="7"/>
                    </a:lnTo>
                    <a:lnTo>
                      <a:pt x="357" y="7"/>
                    </a:lnTo>
                    <a:lnTo>
                      <a:pt x="377" y="5"/>
                    </a:lnTo>
                    <a:lnTo>
                      <a:pt x="397" y="5"/>
                    </a:lnTo>
                    <a:lnTo>
                      <a:pt x="417" y="3"/>
                    </a:lnTo>
                    <a:lnTo>
                      <a:pt x="437" y="3"/>
                    </a:lnTo>
                    <a:lnTo>
                      <a:pt x="459" y="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0" name="Freeform 52"/>
              <p:cNvSpPr>
                <a:spLocks/>
              </p:cNvSpPr>
              <p:nvPr/>
            </p:nvSpPr>
            <p:spPr bwMode="auto">
              <a:xfrm>
                <a:off x="2673" y="1294"/>
                <a:ext cx="497" cy="18"/>
              </a:xfrm>
              <a:custGeom>
                <a:avLst/>
                <a:gdLst>
                  <a:gd name="T0" fmla="*/ 311 w 497"/>
                  <a:gd name="T1" fmla="*/ 2 h 18"/>
                  <a:gd name="T2" fmla="*/ 326 w 497"/>
                  <a:gd name="T3" fmla="*/ 0 h 18"/>
                  <a:gd name="T4" fmla="*/ 346 w 497"/>
                  <a:gd name="T5" fmla="*/ 0 h 18"/>
                  <a:gd name="T6" fmla="*/ 366 w 497"/>
                  <a:gd name="T7" fmla="*/ 0 h 18"/>
                  <a:gd name="T8" fmla="*/ 388 w 497"/>
                  <a:gd name="T9" fmla="*/ 0 h 18"/>
                  <a:gd name="T10" fmla="*/ 408 w 497"/>
                  <a:gd name="T11" fmla="*/ 0 h 18"/>
                  <a:gd name="T12" fmla="*/ 428 w 497"/>
                  <a:gd name="T13" fmla="*/ 0 h 18"/>
                  <a:gd name="T14" fmla="*/ 448 w 497"/>
                  <a:gd name="T15" fmla="*/ 0 h 18"/>
                  <a:gd name="T16" fmla="*/ 466 w 497"/>
                  <a:gd name="T17" fmla="*/ 0 h 18"/>
                  <a:gd name="T18" fmla="*/ 473 w 497"/>
                  <a:gd name="T19" fmla="*/ 0 h 18"/>
                  <a:gd name="T20" fmla="*/ 481 w 497"/>
                  <a:gd name="T21" fmla="*/ 0 h 18"/>
                  <a:gd name="T22" fmla="*/ 488 w 497"/>
                  <a:gd name="T23" fmla="*/ 2 h 18"/>
                  <a:gd name="T24" fmla="*/ 493 w 497"/>
                  <a:gd name="T25" fmla="*/ 4 h 18"/>
                  <a:gd name="T26" fmla="*/ 495 w 497"/>
                  <a:gd name="T27" fmla="*/ 4 h 18"/>
                  <a:gd name="T28" fmla="*/ 497 w 497"/>
                  <a:gd name="T29" fmla="*/ 7 h 18"/>
                  <a:gd name="T30" fmla="*/ 493 w 497"/>
                  <a:gd name="T31" fmla="*/ 7 h 18"/>
                  <a:gd name="T32" fmla="*/ 490 w 497"/>
                  <a:gd name="T33" fmla="*/ 11 h 18"/>
                  <a:gd name="T34" fmla="*/ 450 w 497"/>
                  <a:gd name="T35" fmla="*/ 11 h 18"/>
                  <a:gd name="T36" fmla="*/ 411 w 497"/>
                  <a:gd name="T37" fmla="*/ 13 h 18"/>
                  <a:gd name="T38" fmla="*/ 368 w 497"/>
                  <a:gd name="T39" fmla="*/ 13 h 18"/>
                  <a:gd name="T40" fmla="*/ 329 w 497"/>
                  <a:gd name="T41" fmla="*/ 13 h 18"/>
                  <a:gd name="T42" fmla="*/ 284 w 497"/>
                  <a:gd name="T43" fmla="*/ 13 h 18"/>
                  <a:gd name="T44" fmla="*/ 242 w 497"/>
                  <a:gd name="T45" fmla="*/ 15 h 18"/>
                  <a:gd name="T46" fmla="*/ 198 w 497"/>
                  <a:gd name="T47" fmla="*/ 15 h 18"/>
                  <a:gd name="T48" fmla="*/ 158 w 497"/>
                  <a:gd name="T49" fmla="*/ 18 h 18"/>
                  <a:gd name="T50" fmla="*/ 142 w 497"/>
                  <a:gd name="T51" fmla="*/ 18 h 18"/>
                  <a:gd name="T52" fmla="*/ 125 w 497"/>
                  <a:gd name="T53" fmla="*/ 18 h 18"/>
                  <a:gd name="T54" fmla="*/ 107 w 497"/>
                  <a:gd name="T55" fmla="*/ 18 h 18"/>
                  <a:gd name="T56" fmla="*/ 89 w 497"/>
                  <a:gd name="T57" fmla="*/ 18 h 18"/>
                  <a:gd name="T58" fmla="*/ 69 w 497"/>
                  <a:gd name="T59" fmla="*/ 15 h 18"/>
                  <a:gd name="T60" fmla="*/ 51 w 497"/>
                  <a:gd name="T61" fmla="*/ 15 h 18"/>
                  <a:gd name="T62" fmla="*/ 36 w 497"/>
                  <a:gd name="T63" fmla="*/ 15 h 18"/>
                  <a:gd name="T64" fmla="*/ 23 w 497"/>
                  <a:gd name="T65" fmla="*/ 15 h 18"/>
                  <a:gd name="T66" fmla="*/ 14 w 497"/>
                  <a:gd name="T67" fmla="*/ 15 h 18"/>
                  <a:gd name="T68" fmla="*/ 7 w 497"/>
                  <a:gd name="T69" fmla="*/ 13 h 18"/>
                  <a:gd name="T70" fmla="*/ 3 w 497"/>
                  <a:gd name="T71" fmla="*/ 11 h 18"/>
                  <a:gd name="T72" fmla="*/ 0 w 497"/>
                  <a:gd name="T73" fmla="*/ 11 h 18"/>
                  <a:gd name="T74" fmla="*/ 0 w 497"/>
                  <a:gd name="T75" fmla="*/ 7 h 18"/>
                  <a:gd name="T76" fmla="*/ 3 w 497"/>
                  <a:gd name="T77" fmla="*/ 7 h 18"/>
                  <a:gd name="T78" fmla="*/ 5 w 497"/>
                  <a:gd name="T79" fmla="*/ 4 h 18"/>
                  <a:gd name="T80" fmla="*/ 12 w 497"/>
                  <a:gd name="T81" fmla="*/ 4 h 18"/>
                  <a:gd name="T82" fmla="*/ 32 w 497"/>
                  <a:gd name="T83" fmla="*/ 2 h 18"/>
                  <a:gd name="T84" fmla="*/ 56 w 497"/>
                  <a:gd name="T85" fmla="*/ 2 h 18"/>
                  <a:gd name="T86" fmla="*/ 80 w 497"/>
                  <a:gd name="T87" fmla="*/ 2 h 18"/>
                  <a:gd name="T88" fmla="*/ 107 w 497"/>
                  <a:gd name="T89" fmla="*/ 2 h 18"/>
                  <a:gd name="T90" fmla="*/ 133 w 497"/>
                  <a:gd name="T91" fmla="*/ 2 h 18"/>
                  <a:gd name="T92" fmla="*/ 158 w 497"/>
                  <a:gd name="T93" fmla="*/ 4 h 18"/>
                  <a:gd name="T94" fmla="*/ 180 w 497"/>
                  <a:gd name="T95" fmla="*/ 4 h 18"/>
                  <a:gd name="T96" fmla="*/ 198 w 497"/>
                  <a:gd name="T97" fmla="*/ 4 h 18"/>
                  <a:gd name="T98" fmla="*/ 213 w 497"/>
                  <a:gd name="T99" fmla="*/ 2 h 18"/>
                  <a:gd name="T100" fmla="*/ 229 w 497"/>
                  <a:gd name="T101" fmla="*/ 2 h 18"/>
                  <a:gd name="T102" fmla="*/ 242 w 497"/>
                  <a:gd name="T103" fmla="*/ 2 h 18"/>
                  <a:gd name="T104" fmla="*/ 258 w 497"/>
                  <a:gd name="T105" fmla="*/ 2 h 18"/>
                  <a:gd name="T106" fmla="*/ 271 w 497"/>
                  <a:gd name="T107" fmla="*/ 2 h 18"/>
                  <a:gd name="T108" fmla="*/ 284 w 497"/>
                  <a:gd name="T109" fmla="*/ 2 h 18"/>
                  <a:gd name="T110" fmla="*/ 298 w 497"/>
                  <a:gd name="T111" fmla="*/ 2 h 18"/>
                  <a:gd name="T112" fmla="*/ 311 w 497"/>
                  <a:gd name="T113" fmla="*/ 2 h 18"/>
                  <a:gd name="T114" fmla="*/ 311 w 497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7"/>
                  <a:gd name="T175" fmla="*/ 0 h 18"/>
                  <a:gd name="T176" fmla="*/ 497 w 497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7" h="18">
                    <a:moveTo>
                      <a:pt x="311" y="2"/>
                    </a:moveTo>
                    <a:lnTo>
                      <a:pt x="326" y="0"/>
                    </a:lnTo>
                    <a:lnTo>
                      <a:pt x="346" y="0"/>
                    </a:lnTo>
                    <a:lnTo>
                      <a:pt x="366" y="0"/>
                    </a:lnTo>
                    <a:lnTo>
                      <a:pt x="388" y="0"/>
                    </a:lnTo>
                    <a:lnTo>
                      <a:pt x="408" y="0"/>
                    </a:lnTo>
                    <a:lnTo>
                      <a:pt x="428" y="0"/>
                    </a:lnTo>
                    <a:lnTo>
                      <a:pt x="448" y="0"/>
                    </a:lnTo>
                    <a:lnTo>
                      <a:pt x="466" y="0"/>
                    </a:lnTo>
                    <a:lnTo>
                      <a:pt x="473" y="0"/>
                    </a:lnTo>
                    <a:lnTo>
                      <a:pt x="481" y="0"/>
                    </a:lnTo>
                    <a:lnTo>
                      <a:pt x="488" y="2"/>
                    </a:lnTo>
                    <a:lnTo>
                      <a:pt x="493" y="4"/>
                    </a:lnTo>
                    <a:lnTo>
                      <a:pt x="495" y="4"/>
                    </a:lnTo>
                    <a:lnTo>
                      <a:pt x="497" y="7"/>
                    </a:lnTo>
                    <a:lnTo>
                      <a:pt x="493" y="7"/>
                    </a:lnTo>
                    <a:lnTo>
                      <a:pt x="490" y="11"/>
                    </a:lnTo>
                    <a:lnTo>
                      <a:pt x="450" y="11"/>
                    </a:lnTo>
                    <a:lnTo>
                      <a:pt x="411" y="13"/>
                    </a:lnTo>
                    <a:lnTo>
                      <a:pt x="368" y="13"/>
                    </a:lnTo>
                    <a:lnTo>
                      <a:pt x="329" y="13"/>
                    </a:lnTo>
                    <a:lnTo>
                      <a:pt x="284" y="13"/>
                    </a:lnTo>
                    <a:lnTo>
                      <a:pt x="242" y="15"/>
                    </a:lnTo>
                    <a:lnTo>
                      <a:pt x="198" y="15"/>
                    </a:lnTo>
                    <a:lnTo>
                      <a:pt x="158" y="18"/>
                    </a:lnTo>
                    <a:lnTo>
                      <a:pt x="142" y="18"/>
                    </a:lnTo>
                    <a:lnTo>
                      <a:pt x="125" y="18"/>
                    </a:lnTo>
                    <a:lnTo>
                      <a:pt x="107" y="18"/>
                    </a:lnTo>
                    <a:lnTo>
                      <a:pt x="89" y="18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36" y="15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7" y="13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4"/>
                    </a:lnTo>
                    <a:lnTo>
                      <a:pt x="12" y="4"/>
                    </a:lnTo>
                    <a:lnTo>
                      <a:pt x="32" y="2"/>
                    </a:lnTo>
                    <a:lnTo>
                      <a:pt x="56" y="2"/>
                    </a:lnTo>
                    <a:lnTo>
                      <a:pt x="80" y="2"/>
                    </a:lnTo>
                    <a:lnTo>
                      <a:pt x="107" y="2"/>
                    </a:lnTo>
                    <a:lnTo>
                      <a:pt x="133" y="2"/>
                    </a:lnTo>
                    <a:lnTo>
                      <a:pt x="158" y="4"/>
                    </a:lnTo>
                    <a:lnTo>
                      <a:pt x="180" y="4"/>
                    </a:lnTo>
                    <a:lnTo>
                      <a:pt x="198" y="4"/>
                    </a:lnTo>
                    <a:lnTo>
                      <a:pt x="213" y="2"/>
                    </a:lnTo>
                    <a:lnTo>
                      <a:pt x="229" y="2"/>
                    </a:lnTo>
                    <a:lnTo>
                      <a:pt x="242" y="2"/>
                    </a:lnTo>
                    <a:lnTo>
                      <a:pt x="258" y="2"/>
                    </a:lnTo>
                    <a:lnTo>
                      <a:pt x="271" y="2"/>
                    </a:lnTo>
                    <a:lnTo>
                      <a:pt x="284" y="2"/>
                    </a:lnTo>
                    <a:lnTo>
                      <a:pt x="298" y="2"/>
                    </a:lnTo>
                    <a:lnTo>
                      <a:pt x="311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1" name="Freeform 53"/>
              <p:cNvSpPr>
                <a:spLocks/>
              </p:cNvSpPr>
              <p:nvPr/>
            </p:nvSpPr>
            <p:spPr bwMode="auto">
              <a:xfrm>
                <a:off x="2920" y="1788"/>
                <a:ext cx="243" cy="22"/>
              </a:xfrm>
              <a:custGeom>
                <a:avLst/>
                <a:gdLst>
                  <a:gd name="T0" fmla="*/ 188 w 243"/>
                  <a:gd name="T1" fmla="*/ 2 h 22"/>
                  <a:gd name="T2" fmla="*/ 192 w 243"/>
                  <a:gd name="T3" fmla="*/ 0 h 22"/>
                  <a:gd name="T4" fmla="*/ 199 w 243"/>
                  <a:gd name="T5" fmla="*/ 0 h 22"/>
                  <a:gd name="T6" fmla="*/ 206 w 243"/>
                  <a:gd name="T7" fmla="*/ 0 h 22"/>
                  <a:gd name="T8" fmla="*/ 212 w 243"/>
                  <a:gd name="T9" fmla="*/ 0 h 22"/>
                  <a:gd name="T10" fmla="*/ 221 w 243"/>
                  <a:gd name="T11" fmla="*/ 0 h 22"/>
                  <a:gd name="T12" fmla="*/ 228 w 243"/>
                  <a:gd name="T13" fmla="*/ 0 h 22"/>
                  <a:gd name="T14" fmla="*/ 232 w 243"/>
                  <a:gd name="T15" fmla="*/ 0 h 22"/>
                  <a:gd name="T16" fmla="*/ 239 w 243"/>
                  <a:gd name="T17" fmla="*/ 2 h 22"/>
                  <a:gd name="T18" fmla="*/ 243 w 243"/>
                  <a:gd name="T19" fmla="*/ 5 h 22"/>
                  <a:gd name="T20" fmla="*/ 239 w 243"/>
                  <a:gd name="T21" fmla="*/ 11 h 22"/>
                  <a:gd name="T22" fmla="*/ 230 w 243"/>
                  <a:gd name="T23" fmla="*/ 13 h 22"/>
                  <a:gd name="T24" fmla="*/ 219 w 243"/>
                  <a:gd name="T25" fmla="*/ 16 h 22"/>
                  <a:gd name="T26" fmla="*/ 208 w 243"/>
                  <a:gd name="T27" fmla="*/ 16 h 22"/>
                  <a:gd name="T28" fmla="*/ 197 w 243"/>
                  <a:gd name="T29" fmla="*/ 16 h 22"/>
                  <a:gd name="T30" fmla="*/ 186 w 243"/>
                  <a:gd name="T31" fmla="*/ 16 h 22"/>
                  <a:gd name="T32" fmla="*/ 175 w 243"/>
                  <a:gd name="T33" fmla="*/ 16 h 22"/>
                  <a:gd name="T34" fmla="*/ 164 w 243"/>
                  <a:gd name="T35" fmla="*/ 16 h 22"/>
                  <a:gd name="T36" fmla="*/ 152 w 243"/>
                  <a:gd name="T37" fmla="*/ 18 h 22"/>
                  <a:gd name="T38" fmla="*/ 135 w 243"/>
                  <a:gd name="T39" fmla="*/ 18 h 22"/>
                  <a:gd name="T40" fmla="*/ 117 w 243"/>
                  <a:gd name="T41" fmla="*/ 18 h 22"/>
                  <a:gd name="T42" fmla="*/ 99 w 243"/>
                  <a:gd name="T43" fmla="*/ 18 h 22"/>
                  <a:gd name="T44" fmla="*/ 82 w 243"/>
                  <a:gd name="T45" fmla="*/ 20 h 22"/>
                  <a:gd name="T46" fmla="*/ 62 w 243"/>
                  <a:gd name="T47" fmla="*/ 20 h 22"/>
                  <a:gd name="T48" fmla="*/ 44 w 243"/>
                  <a:gd name="T49" fmla="*/ 20 h 22"/>
                  <a:gd name="T50" fmla="*/ 26 w 243"/>
                  <a:gd name="T51" fmla="*/ 20 h 22"/>
                  <a:gd name="T52" fmla="*/ 8 w 243"/>
                  <a:gd name="T53" fmla="*/ 22 h 22"/>
                  <a:gd name="T54" fmla="*/ 2 w 243"/>
                  <a:gd name="T55" fmla="*/ 20 h 22"/>
                  <a:gd name="T56" fmla="*/ 0 w 243"/>
                  <a:gd name="T57" fmla="*/ 16 h 22"/>
                  <a:gd name="T58" fmla="*/ 0 w 243"/>
                  <a:gd name="T59" fmla="*/ 13 h 22"/>
                  <a:gd name="T60" fmla="*/ 6 w 243"/>
                  <a:gd name="T61" fmla="*/ 9 h 22"/>
                  <a:gd name="T62" fmla="*/ 15 w 243"/>
                  <a:gd name="T63" fmla="*/ 9 h 22"/>
                  <a:gd name="T64" fmla="*/ 28 w 243"/>
                  <a:gd name="T65" fmla="*/ 7 h 22"/>
                  <a:gd name="T66" fmla="*/ 37 w 243"/>
                  <a:gd name="T67" fmla="*/ 7 h 22"/>
                  <a:gd name="T68" fmla="*/ 48 w 243"/>
                  <a:gd name="T69" fmla="*/ 7 h 22"/>
                  <a:gd name="T70" fmla="*/ 59 w 243"/>
                  <a:gd name="T71" fmla="*/ 7 h 22"/>
                  <a:gd name="T72" fmla="*/ 70 w 243"/>
                  <a:gd name="T73" fmla="*/ 7 h 22"/>
                  <a:gd name="T74" fmla="*/ 82 w 243"/>
                  <a:gd name="T75" fmla="*/ 7 h 22"/>
                  <a:gd name="T76" fmla="*/ 95 w 243"/>
                  <a:gd name="T77" fmla="*/ 7 h 22"/>
                  <a:gd name="T78" fmla="*/ 106 w 243"/>
                  <a:gd name="T79" fmla="*/ 5 h 22"/>
                  <a:gd name="T80" fmla="*/ 117 w 243"/>
                  <a:gd name="T81" fmla="*/ 5 h 22"/>
                  <a:gd name="T82" fmla="*/ 128 w 243"/>
                  <a:gd name="T83" fmla="*/ 2 h 22"/>
                  <a:gd name="T84" fmla="*/ 141 w 243"/>
                  <a:gd name="T85" fmla="*/ 2 h 22"/>
                  <a:gd name="T86" fmla="*/ 152 w 243"/>
                  <a:gd name="T87" fmla="*/ 2 h 22"/>
                  <a:gd name="T88" fmla="*/ 164 w 243"/>
                  <a:gd name="T89" fmla="*/ 2 h 22"/>
                  <a:gd name="T90" fmla="*/ 175 w 243"/>
                  <a:gd name="T91" fmla="*/ 2 h 22"/>
                  <a:gd name="T92" fmla="*/ 188 w 243"/>
                  <a:gd name="T93" fmla="*/ 2 h 22"/>
                  <a:gd name="T94" fmla="*/ 188 w 243"/>
                  <a:gd name="T95" fmla="*/ 2 h 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3"/>
                  <a:gd name="T145" fmla="*/ 0 h 22"/>
                  <a:gd name="T146" fmla="*/ 243 w 243"/>
                  <a:gd name="T147" fmla="*/ 22 h 2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3" h="22">
                    <a:moveTo>
                      <a:pt x="188" y="2"/>
                    </a:moveTo>
                    <a:lnTo>
                      <a:pt x="192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21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3" y="5"/>
                    </a:lnTo>
                    <a:lnTo>
                      <a:pt x="239" y="11"/>
                    </a:lnTo>
                    <a:lnTo>
                      <a:pt x="230" y="13"/>
                    </a:lnTo>
                    <a:lnTo>
                      <a:pt x="219" y="16"/>
                    </a:lnTo>
                    <a:lnTo>
                      <a:pt x="208" y="16"/>
                    </a:lnTo>
                    <a:lnTo>
                      <a:pt x="197" y="16"/>
                    </a:lnTo>
                    <a:lnTo>
                      <a:pt x="186" y="16"/>
                    </a:lnTo>
                    <a:lnTo>
                      <a:pt x="175" y="16"/>
                    </a:lnTo>
                    <a:lnTo>
                      <a:pt x="164" y="16"/>
                    </a:lnTo>
                    <a:lnTo>
                      <a:pt x="152" y="18"/>
                    </a:lnTo>
                    <a:lnTo>
                      <a:pt x="135" y="18"/>
                    </a:lnTo>
                    <a:lnTo>
                      <a:pt x="117" y="18"/>
                    </a:lnTo>
                    <a:lnTo>
                      <a:pt x="99" y="18"/>
                    </a:lnTo>
                    <a:lnTo>
                      <a:pt x="82" y="20"/>
                    </a:lnTo>
                    <a:lnTo>
                      <a:pt x="62" y="20"/>
                    </a:lnTo>
                    <a:lnTo>
                      <a:pt x="44" y="20"/>
                    </a:lnTo>
                    <a:lnTo>
                      <a:pt x="26" y="20"/>
                    </a:lnTo>
                    <a:lnTo>
                      <a:pt x="8" y="22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6" y="9"/>
                    </a:lnTo>
                    <a:lnTo>
                      <a:pt x="15" y="9"/>
                    </a:lnTo>
                    <a:lnTo>
                      <a:pt x="28" y="7"/>
                    </a:lnTo>
                    <a:lnTo>
                      <a:pt x="37" y="7"/>
                    </a:lnTo>
                    <a:lnTo>
                      <a:pt x="48" y="7"/>
                    </a:lnTo>
                    <a:lnTo>
                      <a:pt x="59" y="7"/>
                    </a:lnTo>
                    <a:lnTo>
                      <a:pt x="70" y="7"/>
                    </a:lnTo>
                    <a:lnTo>
                      <a:pt x="82" y="7"/>
                    </a:lnTo>
                    <a:lnTo>
                      <a:pt x="95" y="7"/>
                    </a:lnTo>
                    <a:lnTo>
                      <a:pt x="106" y="5"/>
                    </a:lnTo>
                    <a:lnTo>
                      <a:pt x="117" y="5"/>
                    </a:lnTo>
                    <a:lnTo>
                      <a:pt x="128" y="2"/>
                    </a:lnTo>
                    <a:lnTo>
                      <a:pt x="141" y="2"/>
                    </a:lnTo>
                    <a:lnTo>
                      <a:pt x="152" y="2"/>
                    </a:lnTo>
                    <a:lnTo>
                      <a:pt x="164" y="2"/>
                    </a:lnTo>
                    <a:lnTo>
                      <a:pt x="175" y="2"/>
                    </a:lnTo>
                    <a:lnTo>
                      <a:pt x="188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2" name="Freeform 54"/>
              <p:cNvSpPr>
                <a:spLocks/>
              </p:cNvSpPr>
              <p:nvPr/>
            </p:nvSpPr>
            <p:spPr bwMode="auto">
              <a:xfrm>
                <a:off x="2718" y="1799"/>
                <a:ext cx="151" cy="18"/>
              </a:xfrm>
              <a:custGeom>
                <a:avLst/>
                <a:gdLst>
                  <a:gd name="T0" fmla="*/ 42 w 151"/>
                  <a:gd name="T1" fmla="*/ 2 h 18"/>
                  <a:gd name="T2" fmla="*/ 53 w 151"/>
                  <a:gd name="T3" fmla="*/ 2 h 18"/>
                  <a:gd name="T4" fmla="*/ 64 w 151"/>
                  <a:gd name="T5" fmla="*/ 2 h 18"/>
                  <a:gd name="T6" fmla="*/ 77 w 151"/>
                  <a:gd name="T7" fmla="*/ 2 h 18"/>
                  <a:gd name="T8" fmla="*/ 93 w 151"/>
                  <a:gd name="T9" fmla="*/ 2 h 18"/>
                  <a:gd name="T10" fmla="*/ 106 w 151"/>
                  <a:gd name="T11" fmla="*/ 0 h 18"/>
                  <a:gd name="T12" fmla="*/ 120 w 151"/>
                  <a:gd name="T13" fmla="*/ 0 h 18"/>
                  <a:gd name="T14" fmla="*/ 133 w 151"/>
                  <a:gd name="T15" fmla="*/ 0 h 18"/>
                  <a:gd name="T16" fmla="*/ 144 w 151"/>
                  <a:gd name="T17" fmla="*/ 2 h 18"/>
                  <a:gd name="T18" fmla="*/ 148 w 151"/>
                  <a:gd name="T19" fmla="*/ 2 h 18"/>
                  <a:gd name="T20" fmla="*/ 151 w 151"/>
                  <a:gd name="T21" fmla="*/ 5 h 18"/>
                  <a:gd name="T22" fmla="*/ 148 w 151"/>
                  <a:gd name="T23" fmla="*/ 7 h 18"/>
                  <a:gd name="T24" fmla="*/ 146 w 151"/>
                  <a:gd name="T25" fmla="*/ 11 h 18"/>
                  <a:gd name="T26" fmla="*/ 128 w 151"/>
                  <a:gd name="T27" fmla="*/ 13 h 18"/>
                  <a:gd name="T28" fmla="*/ 111 w 151"/>
                  <a:gd name="T29" fmla="*/ 13 h 18"/>
                  <a:gd name="T30" fmla="*/ 93 w 151"/>
                  <a:gd name="T31" fmla="*/ 13 h 18"/>
                  <a:gd name="T32" fmla="*/ 75 w 151"/>
                  <a:gd name="T33" fmla="*/ 16 h 18"/>
                  <a:gd name="T34" fmla="*/ 57 w 151"/>
                  <a:gd name="T35" fmla="*/ 16 h 18"/>
                  <a:gd name="T36" fmla="*/ 40 w 151"/>
                  <a:gd name="T37" fmla="*/ 16 h 18"/>
                  <a:gd name="T38" fmla="*/ 22 w 151"/>
                  <a:gd name="T39" fmla="*/ 16 h 18"/>
                  <a:gd name="T40" fmla="*/ 6 w 151"/>
                  <a:gd name="T41" fmla="*/ 18 h 18"/>
                  <a:gd name="T42" fmla="*/ 0 w 151"/>
                  <a:gd name="T43" fmla="*/ 13 h 18"/>
                  <a:gd name="T44" fmla="*/ 0 w 151"/>
                  <a:gd name="T45" fmla="*/ 11 h 18"/>
                  <a:gd name="T46" fmla="*/ 0 w 151"/>
                  <a:gd name="T47" fmla="*/ 9 h 18"/>
                  <a:gd name="T48" fmla="*/ 2 w 151"/>
                  <a:gd name="T49" fmla="*/ 9 h 18"/>
                  <a:gd name="T50" fmla="*/ 4 w 151"/>
                  <a:gd name="T51" fmla="*/ 7 h 18"/>
                  <a:gd name="T52" fmla="*/ 9 w 151"/>
                  <a:gd name="T53" fmla="*/ 5 h 18"/>
                  <a:gd name="T54" fmla="*/ 15 w 151"/>
                  <a:gd name="T55" fmla="*/ 5 h 18"/>
                  <a:gd name="T56" fmla="*/ 22 w 151"/>
                  <a:gd name="T57" fmla="*/ 5 h 18"/>
                  <a:gd name="T58" fmla="*/ 29 w 151"/>
                  <a:gd name="T59" fmla="*/ 2 h 18"/>
                  <a:gd name="T60" fmla="*/ 33 w 151"/>
                  <a:gd name="T61" fmla="*/ 2 h 18"/>
                  <a:gd name="T62" fmla="*/ 38 w 151"/>
                  <a:gd name="T63" fmla="*/ 2 h 18"/>
                  <a:gd name="T64" fmla="*/ 42 w 151"/>
                  <a:gd name="T65" fmla="*/ 2 h 18"/>
                  <a:gd name="T66" fmla="*/ 42 w 151"/>
                  <a:gd name="T67" fmla="*/ 2 h 1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1"/>
                  <a:gd name="T103" fmla="*/ 0 h 18"/>
                  <a:gd name="T104" fmla="*/ 151 w 151"/>
                  <a:gd name="T105" fmla="*/ 18 h 1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1" h="18">
                    <a:moveTo>
                      <a:pt x="42" y="2"/>
                    </a:moveTo>
                    <a:lnTo>
                      <a:pt x="53" y="2"/>
                    </a:lnTo>
                    <a:lnTo>
                      <a:pt x="64" y="2"/>
                    </a:lnTo>
                    <a:lnTo>
                      <a:pt x="77" y="2"/>
                    </a:lnTo>
                    <a:lnTo>
                      <a:pt x="93" y="2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33" y="0"/>
                    </a:lnTo>
                    <a:lnTo>
                      <a:pt x="144" y="2"/>
                    </a:lnTo>
                    <a:lnTo>
                      <a:pt x="148" y="2"/>
                    </a:lnTo>
                    <a:lnTo>
                      <a:pt x="151" y="5"/>
                    </a:lnTo>
                    <a:lnTo>
                      <a:pt x="148" y="7"/>
                    </a:lnTo>
                    <a:lnTo>
                      <a:pt x="146" y="11"/>
                    </a:lnTo>
                    <a:lnTo>
                      <a:pt x="128" y="13"/>
                    </a:lnTo>
                    <a:lnTo>
                      <a:pt x="111" y="13"/>
                    </a:lnTo>
                    <a:lnTo>
                      <a:pt x="93" y="13"/>
                    </a:lnTo>
                    <a:lnTo>
                      <a:pt x="75" y="16"/>
                    </a:lnTo>
                    <a:lnTo>
                      <a:pt x="57" y="16"/>
                    </a:lnTo>
                    <a:lnTo>
                      <a:pt x="40" y="16"/>
                    </a:lnTo>
                    <a:lnTo>
                      <a:pt x="22" y="16"/>
                    </a:lnTo>
                    <a:lnTo>
                      <a:pt x="6" y="18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9" y="5"/>
                    </a:lnTo>
                    <a:lnTo>
                      <a:pt x="15" y="5"/>
                    </a:lnTo>
                    <a:lnTo>
                      <a:pt x="22" y="5"/>
                    </a:lnTo>
                    <a:lnTo>
                      <a:pt x="29" y="2"/>
                    </a:lnTo>
                    <a:lnTo>
                      <a:pt x="33" y="2"/>
                    </a:lnTo>
                    <a:lnTo>
                      <a:pt x="38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4471" name="Text Box 55"/>
          <p:cNvSpPr txBox="1">
            <a:spLocks noChangeArrowheads="1"/>
          </p:cNvSpPr>
          <p:nvPr/>
        </p:nvSpPr>
        <p:spPr bwMode="auto">
          <a:xfrm>
            <a:off x="649288" y="3287713"/>
            <a:ext cx="5068887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lphaLcParenR"/>
              <a:defRPr/>
            </a:pP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the Moon is very large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atmospheric conditions are just right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the ocean is calm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the ocean is wavy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motion of the Moon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4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223.13.10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339850"/>
            <a:ext cx="4224338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You hold a hand mirror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0.5 m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in front of you and look at your reflection in a full-length mirror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m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behind you.  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far in back of the big mirror do you see the image of your face?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b="1">
              <a:solidFill>
                <a:schemeClr val="tx2"/>
              </a:solidFill>
            </a:endParaRP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0.5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1.0 m 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1.5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2.0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2.5 m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EF262-061D-45F6-88C8-74DD670CA05D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81575" y="1423988"/>
            <a:ext cx="3541713" cy="2835275"/>
            <a:chOff x="1026" y="800"/>
            <a:chExt cx="2342" cy="1852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1026" y="800"/>
            <a:ext cx="930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2287080" imgH="2021400" progId="">
                    <p:embed/>
                  </p:oleObj>
                </mc:Choice>
                <mc:Fallback>
                  <p:oleObj name="Clip" r:id="rId2" imgW="2287080" imgH="2021400" progId="">
                    <p:embed/>
                    <p:pic>
                      <p:nvPicPr>
                        <p:cNvPr id="122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35461"/>
                        <a:stretch>
                          <a:fillRect/>
                        </a:stretch>
                      </p:blipFill>
                      <p:spPr bwMode="auto">
                        <a:xfrm>
                          <a:off x="1026" y="800"/>
                          <a:ext cx="930" cy="185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1934" y="801"/>
              <a:ext cx="1366" cy="18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291" name="Object 7"/>
            <p:cNvGraphicFramePr>
              <a:graphicFrameLocks noChangeAspect="1"/>
            </p:cNvGraphicFramePr>
            <p:nvPr/>
          </p:nvGraphicFramePr>
          <p:xfrm>
            <a:off x="2361" y="802"/>
            <a:ext cx="1007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599480" imgH="2287080" progId="">
                    <p:embed/>
                  </p:oleObj>
                </mc:Choice>
                <mc:Fallback>
                  <p:oleObj name="Clip" r:id="rId4" imgW="1599480" imgH="2287080" progId="">
                    <p:embed/>
                    <p:pic>
                      <p:nvPicPr>
                        <p:cNvPr id="122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802"/>
                          <a:ext cx="1007" cy="185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83350" y="6146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3.2cm.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Take another physics class to find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955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image of the man’s face in the small mirror will be half a meter away. How far away from the large mirror will the image of this image be?</a:t>
            </a:r>
          </a:p>
          <a:p>
            <a:pPr marL="514350" indent="-514350">
              <a:buAutoNum type="alphaLcParenR"/>
            </a:pPr>
            <a:r>
              <a:rPr lang="en-US" dirty="0"/>
              <a:t>Half a meter</a:t>
            </a:r>
          </a:p>
          <a:p>
            <a:pPr marL="514350" indent="-514350">
              <a:buAutoNum type="alphaLcParenR"/>
            </a:pPr>
            <a:r>
              <a:rPr lang="en-US" dirty="0"/>
              <a:t>A meter</a:t>
            </a:r>
          </a:p>
          <a:p>
            <a:pPr marL="514350" indent="-514350">
              <a:buAutoNum type="alphaLcParenR"/>
            </a:pPr>
            <a:r>
              <a:rPr lang="en-US" dirty="0"/>
              <a:t>1.5 meters</a:t>
            </a:r>
          </a:p>
          <a:p>
            <a:pPr marL="514350" indent="-514350">
              <a:buAutoNum type="alphaLcParenR"/>
            </a:pPr>
            <a:r>
              <a:rPr lang="en-US" dirty="0"/>
              <a:t>2 meters</a:t>
            </a:r>
          </a:p>
          <a:p>
            <a:pPr marL="514350" indent="-514350">
              <a:buAutoNum type="alphaLcParenR"/>
            </a:pPr>
            <a:r>
              <a:rPr lang="en-US" dirty="0"/>
              <a:t>What are you talking about?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2518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507" y="2113613"/>
            <a:ext cx="2827893" cy="28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7090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35.3.8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327025" y="1382713"/>
            <a:ext cx="4759325" cy="5003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I have light emitted from a point source as shown. What would the wave front’s look like?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Lines converging on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Lines leaving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Concentric circles centered on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Concentric spheres centered on the point source</a:t>
            </a:r>
          </a:p>
        </p:txBody>
      </p:sp>
      <p:sp>
        <p:nvSpPr>
          <p:cNvPr id="152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3E467-9952-4AFC-98DB-4FDBDEECF29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52581" name="Oval 4"/>
          <p:cNvSpPr>
            <a:spLocks noChangeArrowheads="1"/>
          </p:cNvSpPr>
          <p:nvPr/>
        </p:nvSpPr>
        <p:spPr bwMode="auto">
          <a:xfrm>
            <a:off x="6951663" y="3395663"/>
            <a:ext cx="173037" cy="203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27725" y="2046288"/>
            <a:ext cx="2200275" cy="2967037"/>
            <a:chOff x="3734" y="1289"/>
            <a:chExt cx="1386" cy="1869"/>
          </a:xfrm>
        </p:grpSpPr>
        <p:sp>
          <p:nvSpPr>
            <p:cNvPr id="152598" name="Line 7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9" name="Line 5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 rot="1843958">
            <a:off x="5962650" y="2009775"/>
            <a:ext cx="2200275" cy="2967038"/>
            <a:chOff x="3734" y="1289"/>
            <a:chExt cx="1386" cy="1869"/>
          </a:xfrm>
        </p:grpSpPr>
        <p:sp>
          <p:nvSpPr>
            <p:cNvPr id="152596" name="Line 10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7" name="Line 11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 rot="4037769">
            <a:off x="5941219" y="2002632"/>
            <a:ext cx="2200275" cy="2967037"/>
            <a:chOff x="3734" y="1289"/>
            <a:chExt cx="1386" cy="1869"/>
          </a:xfrm>
        </p:grpSpPr>
        <p:sp>
          <p:nvSpPr>
            <p:cNvPr id="152594" name="Line 13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5" name="Line 14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 rot="5400000">
            <a:off x="5950744" y="2028032"/>
            <a:ext cx="2200275" cy="2967037"/>
            <a:chOff x="3734" y="1289"/>
            <a:chExt cx="1386" cy="1869"/>
          </a:xfrm>
        </p:grpSpPr>
        <p:sp>
          <p:nvSpPr>
            <p:cNvPr id="152592" name="Line 16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 rot="9323548">
            <a:off x="5965825" y="2011363"/>
            <a:ext cx="2200275" cy="2967037"/>
            <a:chOff x="3734" y="1289"/>
            <a:chExt cx="1386" cy="1869"/>
          </a:xfrm>
        </p:grpSpPr>
        <p:sp>
          <p:nvSpPr>
            <p:cNvPr id="152590" name="Line 19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1" name="Line 20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 rot="7229236">
            <a:off x="5926931" y="2002632"/>
            <a:ext cx="2200275" cy="2967038"/>
            <a:chOff x="3734" y="1289"/>
            <a:chExt cx="1386" cy="1869"/>
          </a:xfrm>
        </p:grpSpPr>
        <p:sp>
          <p:nvSpPr>
            <p:cNvPr id="152588" name="Line 22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89" name="Line 23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79631" cy="4525963"/>
          </a:xfrm>
        </p:spPr>
        <p:txBody>
          <a:bodyPr>
            <a:normAutofit fontScale="550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/>
              <a:t>You are in the western US and you observe a dramatic sunset. The Sun is descending through a bank of clouds and you see light and dark bands . What is causing these?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Constructive and Destructive Interference from the light traveling through small slits in the mountains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Constructive and Destructive Interference from the light traveling through small openings in the clouds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The dark bands are cloud or mountain shadows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092354" name="Picture 2" descr="File:Crepuscular 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7" y="154744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44065" y="4407904"/>
            <a:ext cx="39682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Crepuscular rays: Image public domain http://commons.wikimedia.org/wiki/File:Crepuscular_rays.jpg</a:t>
            </a:r>
          </a:p>
        </p:txBody>
      </p:sp>
    </p:spTree>
    <p:extLst>
      <p:ext uri="{BB962C8B-B14F-4D97-AF65-F5344CB8AC3E}">
        <p14:creationId xmlns:p14="http://schemas.microsoft.com/office/powerpoint/2010/main" val="337442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581400" cy="63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223.13.1.5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/>
              <a:t>If I take two light bulbs near each other, will I observe interference where the light from the bulbs meet?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No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223.13.2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/>
              <a:t>Will light from two sources that starts in phase necessarily stay in phase?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Yes, if the initial phase is the same, the light will stay in phase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No, the light might have different wavelengths, which will cause the phase to diverge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No, The light might take different paths, which would cause a relative phase</a:t>
            </a:r>
          </a:p>
        </p:txBody>
      </p:sp>
      <p:sp>
        <p:nvSpPr>
          <p:cNvPr id="187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81BDF-DEEF-4871-A2B7-AB4B012F8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543800" cy="238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4608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1051</Words>
  <Application>Microsoft Office PowerPoint</Application>
  <PresentationFormat>On-screen Show (4:3)</PresentationFormat>
  <Paragraphs>177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Symbol</vt:lpstr>
      <vt:lpstr>Times New Roman</vt:lpstr>
      <vt:lpstr>Office Theme</vt:lpstr>
      <vt:lpstr>Clip</vt:lpstr>
      <vt:lpstr>Question 223.13.0.6</vt:lpstr>
      <vt:lpstr>PowerPoint Presentation</vt:lpstr>
      <vt:lpstr>Question 223.13.0.5</vt:lpstr>
      <vt:lpstr>Question 223.13.0.7</vt:lpstr>
      <vt:lpstr>Question 223.13.1</vt:lpstr>
      <vt:lpstr>PowerPoint Presentation</vt:lpstr>
      <vt:lpstr>Question 223.13.1.5</vt:lpstr>
      <vt:lpstr>Question 223.13.2</vt:lpstr>
      <vt:lpstr>PowerPoint Presentation</vt:lpstr>
      <vt:lpstr>PowerPoint Presentation</vt:lpstr>
      <vt:lpstr>PowerPoint Presentation</vt:lpstr>
      <vt:lpstr>PowerPoint Presentation</vt:lpstr>
      <vt:lpstr>Question 123.13.3</vt:lpstr>
      <vt:lpstr>Question 223.13.4</vt:lpstr>
      <vt:lpstr>PowerPoint Presentation</vt:lpstr>
      <vt:lpstr>Question 9.1</vt:lpstr>
      <vt:lpstr>PowerPoint Presentation</vt:lpstr>
      <vt:lpstr>Question 223.13.5</vt:lpstr>
      <vt:lpstr>PowerPoint Presentation</vt:lpstr>
      <vt:lpstr>Question 35.3.6</vt:lpstr>
      <vt:lpstr>PowerPoint Presentation</vt:lpstr>
      <vt:lpstr>Question 9.2</vt:lpstr>
      <vt:lpstr>Question 223.13.6</vt:lpstr>
      <vt:lpstr>PowerPoint Presentation</vt:lpstr>
      <vt:lpstr>Retroreflection</vt:lpstr>
      <vt:lpstr>Retroreflection</vt:lpstr>
      <vt:lpstr>Question 223.13.7</vt:lpstr>
      <vt:lpstr>PowerPoint Presentation</vt:lpstr>
      <vt:lpstr>Retroreflectors</vt:lpstr>
      <vt:lpstr>Apollo Retro-reflectors</vt:lpstr>
      <vt:lpstr>Try it at Home</vt:lpstr>
      <vt:lpstr>Micro Mirror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223.13.9</vt:lpstr>
      <vt:lpstr>Question 223.13.10</vt:lpstr>
      <vt:lpstr>Question 223.13.11</vt:lpstr>
      <vt:lpstr>PowerPoint Presentation</vt:lpstr>
      <vt:lpstr>Question 35.3.8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2011-10-01T16:15:59Z</dcterms:created>
  <dcterms:modified xsi:type="dcterms:W3CDTF">2024-05-10T20:14:01Z</dcterms:modified>
</cp:coreProperties>
</file>