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0"/>
  </p:notesMasterIdLst>
  <p:sldIdLst>
    <p:sldId id="1401" r:id="rId2"/>
    <p:sldId id="1402" r:id="rId3"/>
    <p:sldId id="1403" r:id="rId4"/>
    <p:sldId id="1404" r:id="rId5"/>
    <p:sldId id="1405" r:id="rId6"/>
    <p:sldId id="1395" r:id="rId7"/>
    <p:sldId id="1396" r:id="rId8"/>
    <p:sldId id="1397" r:id="rId9"/>
    <p:sldId id="657" r:id="rId10"/>
    <p:sldId id="257" r:id="rId11"/>
    <p:sldId id="256" r:id="rId12"/>
    <p:sldId id="304" r:id="rId13"/>
    <p:sldId id="314" r:id="rId14"/>
    <p:sldId id="1407" r:id="rId15"/>
    <p:sldId id="1406" r:id="rId16"/>
    <p:sldId id="1266" r:id="rId17"/>
    <p:sldId id="1267" r:id="rId18"/>
    <p:sldId id="1268" r:id="rId19"/>
    <p:sldId id="265" r:id="rId20"/>
    <p:sldId id="1269" r:id="rId21"/>
    <p:sldId id="258" r:id="rId22"/>
    <p:sldId id="1270" r:id="rId23"/>
    <p:sldId id="305" r:id="rId24"/>
    <p:sldId id="306" r:id="rId25"/>
    <p:sldId id="259" r:id="rId26"/>
    <p:sldId id="260" r:id="rId27"/>
    <p:sldId id="261" r:id="rId28"/>
    <p:sldId id="262" r:id="rId29"/>
    <p:sldId id="263" r:id="rId30"/>
    <p:sldId id="1271" r:id="rId31"/>
    <p:sldId id="303" r:id="rId32"/>
    <p:sldId id="315" r:id="rId33"/>
    <p:sldId id="313" r:id="rId34"/>
    <p:sldId id="1274" r:id="rId35"/>
    <p:sldId id="1275" r:id="rId36"/>
    <p:sldId id="266" r:id="rId37"/>
    <p:sldId id="268" r:id="rId38"/>
    <p:sldId id="1276" r:id="rId39"/>
    <p:sldId id="269" r:id="rId40"/>
    <p:sldId id="270" r:id="rId41"/>
    <p:sldId id="271" r:id="rId42"/>
    <p:sldId id="272" r:id="rId43"/>
    <p:sldId id="1273" r:id="rId44"/>
    <p:sldId id="307" r:id="rId45"/>
    <p:sldId id="308" r:id="rId46"/>
    <p:sldId id="302" r:id="rId47"/>
    <p:sldId id="281" r:id="rId48"/>
    <p:sldId id="277" r:id="rId49"/>
    <p:sldId id="278" r:id="rId50"/>
    <p:sldId id="279" r:id="rId51"/>
    <p:sldId id="280" r:id="rId52"/>
    <p:sldId id="282" r:id="rId53"/>
    <p:sldId id="283" r:id="rId54"/>
    <p:sldId id="284" r:id="rId55"/>
    <p:sldId id="285" r:id="rId56"/>
    <p:sldId id="286" r:id="rId57"/>
    <p:sldId id="287" r:id="rId58"/>
    <p:sldId id="309" r:id="rId59"/>
    <p:sldId id="310" r:id="rId60"/>
    <p:sldId id="311" r:id="rId61"/>
    <p:sldId id="312" r:id="rId62"/>
    <p:sldId id="288" r:id="rId63"/>
    <p:sldId id="289" r:id="rId64"/>
    <p:sldId id="290" r:id="rId65"/>
    <p:sldId id="316" r:id="rId66"/>
    <p:sldId id="291" r:id="rId67"/>
    <p:sldId id="292" r:id="rId68"/>
    <p:sldId id="293" r:id="rId69"/>
    <p:sldId id="294" r:id="rId70"/>
    <p:sldId id="295" r:id="rId71"/>
    <p:sldId id="296" r:id="rId72"/>
    <p:sldId id="297" r:id="rId73"/>
    <p:sldId id="298" r:id="rId74"/>
    <p:sldId id="299" r:id="rId75"/>
    <p:sldId id="1272" r:id="rId76"/>
    <p:sldId id="300" r:id="rId77"/>
    <p:sldId id="301" r:id="rId78"/>
    <p:sldId id="656" r:id="rId79"/>
  </p:sldIdLst>
  <p:sldSz cx="9144000" cy="6858000" type="screen4x3"/>
  <p:notesSz cx="69850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85179F-D508-4D02-B13C-4D5C1C2EB02F}" v="19" dt="2024-05-16T17:29:21.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1806"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86"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es, Todd" userId="afaf7c3a-e8aa-4568-882a-02ad8f9e19b0" providerId="ADAL" clId="{6085179F-D508-4D02-B13C-4D5C1C2EB02F}"/>
    <pc:docChg chg="undo custSel addSld delSld modSld sldOrd modNotesMaster">
      <pc:chgData name="Lines, Todd" userId="afaf7c3a-e8aa-4568-882a-02ad8f9e19b0" providerId="ADAL" clId="{6085179F-D508-4D02-B13C-4D5C1C2EB02F}" dt="2024-05-16T17:29:26.549" v="142" actId="1076"/>
      <pc:docMkLst>
        <pc:docMk/>
      </pc:docMkLst>
      <pc:sldChg chg="addSp delSp modSp mod">
        <pc:chgData name="Lines, Todd" userId="afaf7c3a-e8aa-4568-882a-02ad8f9e19b0" providerId="ADAL" clId="{6085179F-D508-4D02-B13C-4D5C1C2EB02F}" dt="2024-05-16T17:29:26.549" v="142" actId="1076"/>
        <pc:sldMkLst>
          <pc:docMk/>
          <pc:sldMk cId="0" sldId="290"/>
        </pc:sldMkLst>
        <pc:spChg chg="add mod">
          <ac:chgData name="Lines, Todd" userId="afaf7c3a-e8aa-4568-882a-02ad8f9e19b0" providerId="ADAL" clId="{6085179F-D508-4D02-B13C-4D5C1C2EB02F}" dt="2024-05-16T17:29:15.149" v="140" actId="14100"/>
          <ac:spMkLst>
            <pc:docMk/>
            <pc:sldMk cId="0" sldId="290"/>
            <ac:spMk id="4" creationId="{EDBFC6E5-B08C-27DB-4EDC-FC573B2C95DE}"/>
          </ac:spMkLst>
        </pc:spChg>
        <pc:spChg chg="add mod">
          <ac:chgData name="Lines, Todd" userId="afaf7c3a-e8aa-4568-882a-02ad8f9e19b0" providerId="ADAL" clId="{6085179F-D508-4D02-B13C-4D5C1C2EB02F}" dt="2024-05-16T17:29:15.149" v="140" actId="14100"/>
          <ac:spMkLst>
            <pc:docMk/>
            <pc:sldMk cId="0" sldId="290"/>
            <ac:spMk id="5" creationId="{A2222EAD-8B72-0BFD-14AF-FBD905402A28}"/>
          </ac:spMkLst>
        </pc:spChg>
        <pc:graphicFrameChg chg="mod">
          <ac:chgData name="Lines, Todd" userId="afaf7c3a-e8aa-4568-882a-02ad8f9e19b0" providerId="ADAL" clId="{6085179F-D508-4D02-B13C-4D5C1C2EB02F}" dt="2024-05-16T17:28:56.843" v="134" actId="1076"/>
          <ac:graphicFrameMkLst>
            <pc:docMk/>
            <pc:sldMk cId="0" sldId="290"/>
            <ac:graphicFrameMk id="14339" creationId="{00000000-0000-0000-0000-000000000000}"/>
          </ac:graphicFrameMkLst>
        </pc:graphicFrameChg>
        <pc:picChg chg="add del mod">
          <ac:chgData name="Lines, Todd" userId="afaf7c3a-e8aa-4568-882a-02ad8f9e19b0" providerId="ADAL" clId="{6085179F-D508-4D02-B13C-4D5C1C2EB02F}" dt="2024-05-16T17:29:03.010" v="137" actId="478"/>
          <ac:picMkLst>
            <pc:docMk/>
            <pc:sldMk cId="0" sldId="290"/>
            <ac:picMk id="2" creationId="{D51611E2-00D9-7F30-BF8A-B59239D3E116}"/>
          </ac:picMkLst>
        </pc:picChg>
        <pc:picChg chg="add mod">
          <ac:chgData name="Lines, Todd" userId="afaf7c3a-e8aa-4568-882a-02ad8f9e19b0" providerId="ADAL" clId="{6085179F-D508-4D02-B13C-4D5C1C2EB02F}" dt="2024-05-16T17:29:15.149" v="140" actId="14100"/>
          <ac:picMkLst>
            <pc:docMk/>
            <pc:sldMk cId="0" sldId="290"/>
            <ac:picMk id="3" creationId="{1D8D34C2-FCF7-ED81-B7FB-85BE962D4D64}"/>
          </ac:picMkLst>
        </pc:picChg>
        <pc:picChg chg="mod">
          <ac:chgData name="Lines, Todd" userId="afaf7c3a-e8aa-4568-882a-02ad8f9e19b0" providerId="ADAL" clId="{6085179F-D508-4D02-B13C-4D5C1C2EB02F}" dt="2024-05-16T17:29:26.549" v="142" actId="1076"/>
          <ac:picMkLst>
            <pc:docMk/>
            <pc:sldMk cId="0" sldId="290"/>
            <ac:picMk id="6" creationId="{4A686ABB-ABDB-1B5C-0D2E-3D95E54077D0}"/>
          </ac:picMkLst>
        </pc:picChg>
      </pc:sldChg>
      <pc:sldChg chg="addSp modSp mod">
        <pc:chgData name="Lines, Todd" userId="afaf7c3a-e8aa-4568-882a-02ad8f9e19b0" providerId="ADAL" clId="{6085179F-D508-4D02-B13C-4D5C1C2EB02F}" dt="2024-05-16T17:27:24.179" v="133" actId="1076"/>
        <pc:sldMkLst>
          <pc:docMk/>
          <pc:sldMk cId="0" sldId="303"/>
        </pc:sldMkLst>
        <pc:graphicFrameChg chg="mod">
          <ac:chgData name="Lines, Todd" userId="afaf7c3a-e8aa-4568-882a-02ad8f9e19b0" providerId="ADAL" clId="{6085179F-D508-4D02-B13C-4D5C1C2EB02F}" dt="2024-05-16T17:27:17.385" v="130" actId="1076"/>
          <ac:graphicFrameMkLst>
            <pc:docMk/>
            <pc:sldMk cId="0" sldId="303"/>
            <ac:graphicFrameMk id="2" creationId="{00000000-0000-0000-0000-000000000000}"/>
          </ac:graphicFrameMkLst>
        </pc:graphicFrameChg>
        <pc:picChg chg="add mod">
          <ac:chgData name="Lines, Todd" userId="afaf7c3a-e8aa-4568-882a-02ad8f9e19b0" providerId="ADAL" clId="{6085179F-D508-4D02-B13C-4D5C1C2EB02F}" dt="2024-05-16T17:27:24.179" v="133" actId="1076"/>
          <ac:picMkLst>
            <pc:docMk/>
            <pc:sldMk cId="0" sldId="303"/>
            <ac:picMk id="4" creationId="{99E1D653-92C1-53EA-C16F-4D4871322222}"/>
          </ac:picMkLst>
        </pc:picChg>
      </pc:sldChg>
      <pc:sldChg chg="addSp delSp modSp mod">
        <pc:chgData name="Lines, Todd" userId="afaf7c3a-e8aa-4568-882a-02ad8f9e19b0" providerId="ADAL" clId="{6085179F-D508-4D02-B13C-4D5C1C2EB02F}" dt="2024-05-16T17:19:44.080" v="9" actId="478"/>
        <pc:sldMkLst>
          <pc:docMk/>
          <pc:sldMk cId="0" sldId="304"/>
        </pc:sldMkLst>
        <pc:graphicFrameChg chg="mod">
          <ac:chgData name="Lines, Todd" userId="afaf7c3a-e8aa-4568-882a-02ad8f9e19b0" providerId="ADAL" clId="{6085179F-D508-4D02-B13C-4D5C1C2EB02F}" dt="2024-05-16T17:19:06.440" v="2" actId="1076"/>
          <ac:graphicFrameMkLst>
            <pc:docMk/>
            <pc:sldMk cId="0" sldId="304"/>
            <ac:graphicFrameMk id="25601" creationId="{00000000-0000-0000-0000-000000000000}"/>
          </ac:graphicFrameMkLst>
        </pc:graphicFrameChg>
        <pc:picChg chg="add del mod">
          <ac:chgData name="Lines, Todd" userId="afaf7c3a-e8aa-4568-882a-02ad8f9e19b0" providerId="ADAL" clId="{6085179F-D508-4D02-B13C-4D5C1C2EB02F}" dt="2024-05-16T17:19:44.080" v="9" actId="478"/>
          <ac:picMkLst>
            <pc:docMk/>
            <pc:sldMk cId="0" sldId="304"/>
            <ac:picMk id="3" creationId="{D3BD7E2A-691E-2AAE-1D7D-8130891E562A}"/>
          </ac:picMkLst>
        </pc:picChg>
      </pc:sldChg>
      <pc:sldChg chg="addSp modSp mod">
        <pc:chgData name="Lines, Todd" userId="afaf7c3a-e8aa-4568-882a-02ad8f9e19b0" providerId="ADAL" clId="{6085179F-D508-4D02-B13C-4D5C1C2EB02F}" dt="2024-05-16T17:20:42.924" v="81" actId="1036"/>
        <pc:sldMkLst>
          <pc:docMk/>
          <pc:sldMk cId="2704172781" sldId="314"/>
        </pc:sldMkLst>
        <pc:spChg chg="add mod">
          <ac:chgData name="Lines, Todd" userId="afaf7c3a-e8aa-4568-882a-02ad8f9e19b0" providerId="ADAL" clId="{6085179F-D508-4D02-B13C-4D5C1C2EB02F}" dt="2024-05-16T17:20:42.924" v="81" actId="1036"/>
          <ac:spMkLst>
            <pc:docMk/>
            <pc:sldMk cId="2704172781" sldId="314"/>
            <ac:spMk id="14" creationId="{14E1693F-6E8D-F50D-842F-0960F0A754B6}"/>
          </ac:spMkLst>
        </pc:spChg>
      </pc:sldChg>
      <pc:sldChg chg="delSp modSp mod">
        <pc:chgData name="Lines, Todd" userId="afaf7c3a-e8aa-4568-882a-02ad8f9e19b0" providerId="ADAL" clId="{6085179F-D508-4D02-B13C-4D5C1C2EB02F}" dt="2024-05-16T17:27:06.891" v="127" actId="21"/>
        <pc:sldMkLst>
          <pc:docMk/>
          <pc:sldMk cId="2812309182" sldId="315"/>
        </pc:sldMkLst>
        <pc:picChg chg="del mod">
          <ac:chgData name="Lines, Todd" userId="afaf7c3a-e8aa-4568-882a-02ad8f9e19b0" providerId="ADAL" clId="{6085179F-D508-4D02-B13C-4D5C1C2EB02F}" dt="2024-05-16T17:27:06.891" v="127" actId="21"/>
          <ac:picMkLst>
            <pc:docMk/>
            <pc:sldMk cId="2812309182" sldId="315"/>
            <ac:picMk id="4" creationId="{99E1D653-92C1-53EA-C16F-4D4871322222}"/>
          </ac:picMkLst>
        </pc:picChg>
      </pc:sldChg>
      <pc:sldChg chg="ord">
        <pc:chgData name="Lines, Todd" userId="afaf7c3a-e8aa-4568-882a-02ad8f9e19b0" providerId="ADAL" clId="{6085179F-D508-4D02-B13C-4D5C1C2EB02F}" dt="2024-05-16T17:13:07.503" v="1"/>
        <pc:sldMkLst>
          <pc:docMk/>
          <pc:sldMk cId="1106756024" sldId="1401"/>
        </pc:sldMkLst>
      </pc:sldChg>
      <pc:sldChg chg="ord">
        <pc:chgData name="Lines, Todd" userId="afaf7c3a-e8aa-4568-882a-02ad8f9e19b0" providerId="ADAL" clId="{6085179F-D508-4D02-B13C-4D5C1C2EB02F}" dt="2024-05-16T17:13:07.503" v="1"/>
        <pc:sldMkLst>
          <pc:docMk/>
          <pc:sldMk cId="239201129" sldId="1402"/>
        </pc:sldMkLst>
      </pc:sldChg>
      <pc:sldChg chg="ord">
        <pc:chgData name="Lines, Todd" userId="afaf7c3a-e8aa-4568-882a-02ad8f9e19b0" providerId="ADAL" clId="{6085179F-D508-4D02-B13C-4D5C1C2EB02F}" dt="2024-05-16T17:13:07.503" v="1"/>
        <pc:sldMkLst>
          <pc:docMk/>
          <pc:sldMk cId="1033224765" sldId="1403"/>
        </pc:sldMkLst>
      </pc:sldChg>
      <pc:sldChg chg="ord">
        <pc:chgData name="Lines, Todd" userId="afaf7c3a-e8aa-4568-882a-02ad8f9e19b0" providerId="ADAL" clId="{6085179F-D508-4D02-B13C-4D5C1C2EB02F}" dt="2024-05-16T17:13:07.503" v="1"/>
        <pc:sldMkLst>
          <pc:docMk/>
          <pc:sldMk cId="2359496011" sldId="1404"/>
        </pc:sldMkLst>
      </pc:sldChg>
      <pc:sldChg chg="ord">
        <pc:chgData name="Lines, Todd" userId="afaf7c3a-e8aa-4568-882a-02ad8f9e19b0" providerId="ADAL" clId="{6085179F-D508-4D02-B13C-4D5C1C2EB02F}" dt="2024-05-16T17:13:07.503" v="1"/>
        <pc:sldMkLst>
          <pc:docMk/>
          <pc:sldMk cId="143598917" sldId="1405"/>
        </pc:sldMkLst>
      </pc:sldChg>
      <pc:sldChg chg="addSp delSp modSp add mod">
        <pc:chgData name="Lines, Todd" userId="afaf7c3a-e8aa-4568-882a-02ad8f9e19b0" providerId="ADAL" clId="{6085179F-D508-4D02-B13C-4D5C1C2EB02F}" dt="2024-05-16T17:23:30.421" v="124" actId="1076"/>
        <pc:sldMkLst>
          <pc:docMk/>
          <pc:sldMk cId="807807593" sldId="1406"/>
        </pc:sldMkLst>
        <pc:picChg chg="del">
          <ac:chgData name="Lines, Todd" userId="afaf7c3a-e8aa-4568-882a-02ad8f9e19b0" providerId="ADAL" clId="{6085179F-D508-4D02-B13C-4D5C1C2EB02F}" dt="2024-05-16T17:20:16.075" v="10" actId="478"/>
          <ac:picMkLst>
            <pc:docMk/>
            <pc:sldMk cId="807807593" sldId="1406"/>
            <ac:picMk id="3" creationId="{D3BD7E2A-691E-2AAE-1D7D-8130891E562A}"/>
          </ac:picMkLst>
        </pc:picChg>
        <pc:picChg chg="add mod">
          <ac:chgData name="Lines, Todd" userId="afaf7c3a-e8aa-4568-882a-02ad8f9e19b0" providerId="ADAL" clId="{6085179F-D508-4D02-B13C-4D5C1C2EB02F}" dt="2024-05-16T17:23:30.421" v="124" actId="1076"/>
          <ac:picMkLst>
            <pc:docMk/>
            <pc:sldMk cId="807807593" sldId="1406"/>
            <ac:picMk id="30" creationId="{5A7889FF-36AF-607C-A1CE-2186EE5B358C}"/>
          </ac:picMkLst>
        </pc:picChg>
      </pc:sldChg>
      <pc:sldChg chg="add del">
        <pc:chgData name="Lines, Todd" userId="afaf7c3a-e8aa-4568-882a-02ad8f9e19b0" providerId="ADAL" clId="{6085179F-D508-4D02-B13C-4D5C1C2EB02F}" dt="2024-05-16T17:19:14.829" v="4" actId="47"/>
        <pc:sldMkLst>
          <pc:docMk/>
          <pc:sldMk cId="2030864385" sldId="1406"/>
        </pc:sldMkLst>
      </pc:sldChg>
      <pc:sldChg chg="addSp delSp modSp add mod">
        <pc:chgData name="Lines, Todd" userId="afaf7c3a-e8aa-4568-882a-02ad8f9e19b0" providerId="ADAL" clId="{6085179F-D508-4D02-B13C-4D5C1C2EB02F}" dt="2024-05-16T17:23:23.750" v="122" actId="21"/>
        <pc:sldMkLst>
          <pc:docMk/>
          <pc:sldMk cId="2845766700" sldId="1407"/>
        </pc:sldMkLst>
        <pc:spChg chg="add mod">
          <ac:chgData name="Lines, Todd" userId="afaf7c3a-e8aa-4568-882a-02ad8f9e19b0" providerId="ADAL" clId="{6085179F-D508-4D02-B13C-4D5C1C2EB02F}" dt="2024-05-16T17:21:24.314" v="88" actId="207"/>
          <ac:spMkLst>
            <pc:docMk/>
            <pc:sldMk cId="2845766700" sldId="1407"/>
            <ac:spMk id="18" creationId="{26419E80-1689-4536-95C5-689DF102DAE1}"/>
          </ac:spMkLst>
        </pc:spChg>
        <pc:spChg chg="add mod">
          <ac:chgData name="Lines, Todd" userId="afaf7c3a-e8aa-4568-882a-02ad8f9e19b0" providerId="ADAL" clId="{6085179F-D508-4D02-B13C-4D5C1C2EB02F}" dt="2024-05-16T17:21:35.484" v="92" actId="207"/>
          <ac:spMkLst>
            <pc:docMk/>
            <pc:sldMk cId="2845766700" sldId="1407"/>
            <ac:spMk id="20" creationId="{CC131EFD-3964-DA4D-6920-22A1F3B2D83A}"/>
          </ac:spMkLst>
        </pc:spChg>
        <pc:spChg chg="add mod">
          <ac:chgData name="Lines, Todd" userId="afaf7c3a-e8aa-4568-882a-02ad8f9e19b0" providerId="ADAL" clId="{6085179F-D508-4D02-B13C-4D5C1C2EB02F}" dt="2024-05-16T17:22:20.084" v="106" actId="1036"/>
          <ac:spMkLst>
            <pc:docMk/>
            <pc:sldMk cId="2845766700" sldId="1407"/>
            <ac:spMk id="24" creationId="{EFAA8D94-A69E-541F-B998-D50A13E2468E}"/>
          </ac:spMkLst>
        </pc:spChg>
        <pc:spChg chg="add mod">
          <ac:chgData name="Lines, Todd" userId="afaf7c3a-e8aa-4568-882a-02ad8f9e19b0" providerId="ADAL" clId="{6085179F-D508-4D02-B13C-4D5C1C2EB02F}" dt="2024-05-16T17:22:59.109" v="120" actId="313"/>
          <ac:spMkLst>
            <pc:docMk/>
            <pc:sldMk cId="2845766700" sldId="1407"/>
            <ac:spMk id="29" creationId="{4FBDC565-1F7C-5CC9-CEEC-D5C4138DC37F}"/>
          </ac:spMkLst>
        </pc:spChg>
        <pc:picChg chg="del mod">
          <ac:chgData name="Lines, Todd" userId="afaf7c3a-e8aa-4568-882a-02ad8f9e19b0" providerId="ADAL" clId="{6085179F-D508-4D02-B13C-4D5C1C2EB02F}" dt="2024-05-16T17:23:23.750" v="122" actId="21"/>
          <ac:picMkLst>
            <pc:docMk/>
            <pc:sldMk cId="2845766700" sldId="1407"/>
            <ac:picMk id="30" creationId="{5A7889FF-36AF-607C-A1CE-2186EE5B358C}"/>
          </ac:picMkLst>
        </pc:picChg>
        <pc:cxnChg chg="add mod">
          <ac:chgData name="Lines, Todd" userId="afaf7c3a-e8aa-4568-882a-02ad8f9e19b0" providerId="ADAL" clId="{6085179F-D508-4D02-B13C-4D5C1C2EB02F}" dt="2024-05-16T17:21:01.541" v="84" actId="1582"/>
          <ac:cxnSpMkLst>
            <pc:docMk/>
            <pc:sldMk cId="2845766700" sldId="1407"/>
            <ac:cxnSpMk id="17" creationId="{7F0DE8FD-EB07-ED04-C3B1-0F8329733E88}"/>
          </ac:cxnSpMkLst>
        </pc:cxnChg>
        <pc:cxnChg chg="add mod">
          <ac:chgData name="Lines, Todd" userId="afaf7c3a-e8aa-4568-882a-02ad8f9e19b0" providerId="ADAL" clId="{6085179F-D508-4D02-B13C-4D5C1C2EB02F}" dt="2024-05-16T17:21:56.587" v="95" actId="208"/>
          <ac:cxnSpMkLst>
            <pc:docMk/>
            <pc:sldMk cId="2845766700" sldId="1407"/>
            <ac:cxnSpMk id="23" creationId="{64153B33-A84A-53E3-CD33-E5D037092718}"/>
          </ac:cxnSpMkLst>
        </pc:cxnChg>
        <pc:cxnChg chg="add mod">
          <ac:chgData name="Lines, Todd" userId="afaf7c3a-e8aa-4568-882a-02ad8f9e19b0" providerId="ADAL" clId="{6085179F-D508-4D02-B13C-4D5C1C2EB02F}" dt="2024-05-16T17:22:41.761" v="115" actId="1036"/>
          <ac:cxnSpMkLst>
            <pc:docMk/>
            <pc:sldMk cId="2845766700" sldId="1407"/>
            <ac:cxnSpMk id="26" creationId="{BDC26832-D0CF-1B83-2D78-401A5E500D03}"/>
          </ac:cxnSpMkLst>
        </pc:cxnChg>
      </pc:sldChg>
    </pc:docChg>
  </pc:docChgLst>
  <pc:docChgLst>
    <pc:chgData name="Lines, Todd" userId="afaf7c3a-e8aa-4568-882a-02ad8f9e19b0" providerId="ADAL" clId="{14296D12-9F60-4F77-B385-37A87B0E06F0}"/>
    <pc:docChg chg="custSel addSld delSld modSld sldOrd">
      <pc:chgData name="Lines, Todd" userId="afaf7c3a-e8aa-4568-882a-02ad8f9e19b0" providerId="ADAL" clId="{14296D12-9F60-4F77-B385-37A87B0E06F0}" dt="2023-10-05T23:26:21.022" v="118"/>
      <pc:docMkLst>
        <pc:docMk/>
      </pc:docMkLst>
      <pc:sldChg chg="addSp delSp modSp mod">
        <pc:chgData name="Lines, Todd" userId="afaf7c3a-e8aa-4568-882a-02ad8f9e19b0" providerId="ADAL" clId="{14296D12-9F60-4F77-B385-37A87B0E06F0}" dt="2023-10-05T22:48:47.397" v="97" actId="21"/>
        <pc:sldMkLst>
          <pc:docMk/>
          <pc:sldMk cId="0" sldId="256"/>
        </pc:sldMkLst>
        <pc:spChg chg="add mod">
          <ac:chgData name="Lines, Todd" userId="afaf7c3a-e8aa-4568-882a-02ad8f9e19b0" providerId="ADAL" clId="{14296D12-9F60-4F77-B385-37A87B0E06F0}" dt="2023-10-05T22:42:38.020" v="60" actId="1035"/>
          <ac:spMkLst>
            <pc:docMk/>
            <pc:sldMk cId="0" sldId="256"/>
            <ac:spMk id="2" creationId="{11D006A6-4C92-4C35-213C-B869F5AC3660}"/>
          </ac:spMkLst>
        </pc:spChg>
        <pc:spChg chg="add mod ord">
          <ac:chgData name="Lines, Todd" userId="afaf7c3a-e8aa-4568-882a-02ad8f9e19b0" providerId="ADAL" clId="{14296D12-9F60-4F77-B385-37A87B0E06F0}" dt="2023-10-05T22:44:08.965" v="73" actId="166"/>
          <ac:spMkLst>
            <pc:docMk/>
            <pc:sldMk cId="0" sldId="256"/>
            <ac:spMk id="3" creationId="{FD1A6DDE-E0E8-DD1C-8B90-31A6642ACA7C}"/>
          </ac:spMkLst>
        </pc:spChg>
        <pc:spChg chg="add mod ord">
          <ac:chgData name="Lines, Todd" userId="afaf7c3a-e8aa-4568-882a-02ad8f9e19b0" providerId="ADAL" clId="{14296D12-9F60-4F77-B385-37A87B0E06F0}" dt="2023-10-05T22:48:08.448" v="93" actId="207"/>
          <ac:spMkLst>
            <pc:docMk/>
            <pc:sldMk cId="0" sldId="256"/>
            <ac:spMk id="4" creationId="{542DBFE9-432E-DD9F-F114-A86C5C8504B1}"/>
          </ac:spMkLst>
        </pc:spChg>
        <pc:spChg chg="mod">
          <ac:chgData name="Lines, Todd" userId="afaf7c3a-e8aa-4568-882a-02ad8f9e19b0" providerId="ADAL" clId="{14296D12-9F60-4F77-B385-37A87B0E06F0}" dt="2023-10-05T22:48:08.448" v="93" actId="207"/>
          <ac:spMkLst>
            <pc:docMk/>
            <pc:sldMk cId="0" sldId="256"/>
            <ac:spMk id="25" creationId="{00000000-0000-0000-0000-000000000000}"/>
          </ac:spMkLst>
        </pc:spChg>
        <pc:spChg chg="mod">
          <ac:chgData name="Lines, Todd" userId="afaf7c3a-e8aa-4568-882a-02ad8f9e19b0" providerId="ADAL" clId="{14296D12-9F60-4F77-B385-37A87B0E06F0}" dt="2023-10-05T22:48:08.448" v="93" actId="207"/>
          <ac:spMkLst>
            <pc:docMk/>
            <pc:sldMk cId="0" sldId="256"/>
            <ac:spMk id="27" creationId="{00000000-0000-0000-0000-000000000000}"/>
          </ac:spMkLst>
        </pc:spChg>
        <pc:spChg chg="mod">
          <ac:chgData name="Lines, Todd" userId="afaf7c3a-e8aa-4568-882a-02ad8f9e19b0" providerId="ADAL" clId="{14296D12-9F60-4F77-B385-37A87B0E06F0}" dt="2023-10-05T22:48:08.448" v="93" actId="207"/>
          <ac:spMkLst>
            <pc:docMk/>
            <pc:sldMk cId="0" sldId="256"/>
            <ac:spMk id="35" creationId="{00000000-0000-0000-0000-000000000000}"/>
          </ac:spMkLst>
        </pc:spChg>
        <pc:spChg chg="mod">
          <ac:chgData name="Lines, Todd" userId="afaf7c3a-e8aa-4568-882a-02ad8f9e19b0" providerId="ADAL" clId="{14296D12-9F60-4F77-B385-37A87B0E06F0}" dt="2023-10-05T22:47:57.524" v="92" actId="207"/>
          <ac:spMkLst>
            <pc:docMk/>
            <pc:sldMk cId="0" sldId="256"/>
            <ac:spMk id="39" creationId="{00000000-0000-0000-0000-000000000000}"/>
          </ac:spMkLst>
        </pc:spChg>
        <pc:spChg chg="mod">
          <ac:chgData name="Lines, Todd" userId="afaf7c3a-e8aa-4568-882a-02ad8f9e19b0" providerId="ADAL" clId="{14296D12-9F60-4F77-B385-37A87B0E06F0}" dt="2023-10-05T22:48:08.448" v="93" actId="207"/>
          <ac:spMkLst>
            <pc:docMk/>
            <pc:sldMk cId="0" sldId="256"/>
            <ac:spMk id="42" creationId="{00000000-0000-0000-0000-000000000000}"/>
          </ac:spMkLst>
        </pc:spChg>
        <pc:spChg chg="mod">
          <ac:chgData name="Lines, Todd" userId="afaf7c3a-e8aa-4568-882a-02ad8f9e19b0" providerId="ADAL" clId="{14296D12-9F60-4F77-B385-37A87B0E06F0}" dt="2023-10-05T22:45:07.410" v="88" actId="1035"/>
          <ac:spMkLst>
            <pc:docMk/>
            <pc:sldMk cId="0" sldId="256"/>
            <ac:spMk id="43" creationId="{00000000-0000-0000-0000-000000000000}"/>
          </ac:spMkLst>
        </pc:spChg>
        <pc:spChg chg="mod">
          <ac:chgData name="Lines, Todd" userId="afaf7c3a-e8aa-4568-882a-02ad8f9e19b0" providerId="ADAL" clId="{14296D12-9F60-4F77-B385-37A87B0E06F0}" dt="2023-10-05T22:48:08.448" v="93" actId="207"/>
          <ac:spMkLst>
            <pc:docMk/>
            <pc:sldMk cId="0" sldId="256"/>
            <ac:spMk id="44" creationId="{00000000-0000-0000-0000-000000000000}"/>
          </ac:spMkLst>
        </pc:spChg>
        <pc:spChg chg="mod">
          <ac:chgData name="Lines, Todd" userId="afaf7c3a-e8aa-4568-882a-02ad8f9e19b0" providerId="ADAL" clId="{14296D12-9F60-4F77-B385-37A87B0E06F0}" dt="2023-10-05T22:48:08.448" v="93" actId="207"/>
          <ac:spMkLst>
            <pc:docMk/>
            <pc:sldMk cId="0" sldId="256"/>
            <ac:spMk id="45" creationId="{00000000-0000-0000-0000-000000000000}"/>
          </ac:spMkLst>
        </pc:spChg>
        <pc:spChg chg="mod">
          <ac:chgData name="Lines, Todd" userId="afaf7c3a-e8aa-4568-882a-02ad8f9e19b0" providerId="ADAL" clId="{14296D12-9F60-4F77-B385-37A87B0E06F0}" dt="2023-10-05T22:47:57.524" v="92" actId="207"/>
          <ac:spMkLst>
            <pc:docMk/>
            <pc:sldMk cId="0" sldId="256"/>
            <ac:spMk id="52" creationId="{00000000-0000-0000-0000-000000000000}"/>
          </ac:spMkLst>
        </pc:spChg>
        <pc:spChg chg="mod">
          <ac:chgData name="Lines, Todd" userId="afaf7c3a-e8aa-4568-882a-02ad8f9e19b0" providerId="ADAL" clId="{14296D12-9F60-4F77-B385-37A87B0E06F0}" dt="2023-10-05T22:43:13.310" v="68" actId="14100"/>
          <ac:spMkLst>
            <pc:docMk/>
            <pc:sldMk cId="0" sldId="256"/>
            <ac:spMk id="54" creationId="{00000000-0000-0000-0000-000000000000}"/>
          </ac:spMkLst>
        </pc:spChg>
        <pc:spChg chg="mod">
          <ac:chgData name="Lines, Todd" userId="afaf7c3a-e8aa-4568-882a-02ad8f9e19b0" providerId="ADAL" clId="{14296D12-9F60-4F77-B385-37A87B0E06F0}" dt="2023-10-05T22:48:08.448" v="93" actId="207"/>
          <ac:spMkLst>
            <pc:docMk/>
            <pc:sldMk cId="0" sldId="256"/>
            <ac:spMk id="62" creationId="{00000000-0000-0000-0000-000000000000}"/>
          </ac:spMkLst>
        </pc:spChg>
        <pc:spChg chg="mod">
          <ac:chgData name="Lines, Todd" userId="afaf7c3a-e8aa-4568-882a-02ad8f9e19b0" providerId="ADAL" clId="{14296D12-9F60-4F77-B385-37A87B0E06F0}" dt="2023-10-05T22:48:08.448" v="93" actId="207"/>
          <ac:spMkLst>
            <pc:docMk/>
            <pc:sldMk cId="0" sldId="256"/>
            <ac:spMk id="64" creationId="{00000000-0000-0000-0000-000000000000}"/>
          </ac:spMkLst>
        </pc:spChg>
        <pc:spChg chg="mod">
          <ac:chgData name="Lines, Todd" userId="afaf7c3a-e8aa-4568-882a-02ad8f9e19b0" providerId="ADAL" clId="{14296D12-9F60-4F77-B385-37A87B0E06F0}" dt="2023-10-05T22:48:08.448" v="93" actId="207"/>
          <ac:spMkLst>
            <pc:docMk/>
            <pc:sldMk cId="0" sldId="256"/>
            <ac:spMk id="69" creationId="{00000000-0000-0000-0000-000000000000}"/>
          </ac:spMkLst>
        </pc:spChg>
        <pc:picChg chg="del mod">
          <ac:chgData name="Lines, Todd" userId="afaf7c3a-e8aa-4568-882a-02ad8f9e19b0" providerId="ADAL" clId="{14296D12-9F60-4F77-B385-37A87B0E06F0}" dt="2023-10-05T22:48:28.162" v="95" actId="478"/>
          <ac:picMkLst>
            <pc:docMk/>
            <pc:sldMk cId="0" sldId="256"/>
            <ac:picMk id="5" creationId="{0BEAB50F-9BA5-9573-8AC0-0F4ACEFAC693}"/>
          </ac:picMkLst>
        </pc:picChg>
        <pc:picChg chg="del mod">
          <ac:chgData name="Lines, Todd" userId="afaf7c3a-e8aa-4568-882a-02ad8f9e19b0" providerId="ADAL" clId="{14296D12-9F60-4F77-B385-37A87B0E06F0}" dt="2023-10-05T22:48:47.397" v="97" actId="21"/>
          <ac:picMkLst>
            <pc:docMk/>
            <pc:sldMk cId="0" sldId="256"/>
            <ac:picMk id="6" creationId="{EB57EA7A-0BEA-817B-9F27-043D480286D1}"/>
          </ac:picMkLst>
        </pc:picChg>
      </pc:sldChg>
      <pc:sldChg chg="add">
        <pc:chgData name="Lines, Todd" userId="afaf7c3a-e8aa-4568-882a-02ad8f9e19b0" providerId="ADAL" clId="{14296D12-9F60-4F77-B385-37A87B0E06F0}" dt="2023-10-05T22:32:11.399" v="0"/>
        <pc:sldMkLst>
          <pc:docMk/>
          <pc:sldMk cId="0" sldId="656"/>
        </pc:sldMkLst>
      </pc:sldChg>
      <pc:sldChg chg="add">
        <pc:chgData name="Lines, Todd" userId="afaf7c3a-e8aa-4568-882a-02ad8f9e19b0" providerId="ADAL" clId="{14296D12-9F60-4F77-B385-37A87B0E06F0}" dt="2023-10-05T22:32:58.033" v="2"/>
        <pc:sldMkLst>
          <pc:docMk/>
          <pc:sldMk cId="4197714642" sldId="657"/>
        </pc:sldMkLst>
      </pc:sldChg>
      <pc:sldChg chg="add del">
        <pc:chgData name="Lines, Todd" userId="afaf7c3a-e8aa-4568-882a-02ad8f9e19b0" providerId="ADAL" clId="{14296D12-9F60-4F77-B385-37A87B0E06F0}" dt="2023-10-05T22:32:51.659" v="1" actId="2696"/>
        <pc:sldMkLst>
          <pc:docMk/>
          <pc:sldMk cId="4197714642" sldId="657"/>
        </pc:sldMkLst>
      </pc:sldChg>
      <pc:sldChg chg="add ord">
        <pc:chgData name="Lines, Todd" userId="afaf7c3a-e8aa-4568-882a-02ad8f9e19b0" providerId="ADAL" clId="{14296D12-9F60-4F77-B385-37A87B0E06F0}" dt="2023-10-05T22:54:57.344" v="99"/>
        <pc:sldMkLst>
          <pc:docMk/>
          <pc:sldMk cId="0" sldId="1266"/>
        </pc:sldMkLst>
      </pc:sldChg>
      <pc:sldChg chg="add ord">
        <pc:chgData name="Lines, Todd" userId="afaf7c3a-e8aa-4568-882a-02ad8f9e19b0" providerId="ADAL" clId="{14296D12-9F60-4F77-B385-37A87B0E06F0}" dt="2023-10-05T22:54:57.344" v="99"/>
        <pc:sldMkLst>
          <pc:docMk/>
          <pc:sldMk cId="0" sldId="1267"/>
        </pc:sldMkLst>
      </pc:sldChg>
      <pc:sldChg chg="add ord">
        <pc:chgData name="Lines, Todd" userId="afaf7c3a-e8aa-4568-882a-02ad8f9e19b0" providerId="ADAL" clId="{14296D12-9F60-4F77-B385-37A87B0E06F0}" dt="2023-10-05T22:54:57.344" v="99"/>
        <pc:sldMkLst>
          <pc:docMk/>
          <pc:sldMk cId="0" sldId="1268"/>
        </pc:sldMkLst>
      </pc:sldChg>
      <pc:sldChg chg="add del">
        <pc:chgData name="Lines, Todd" userId="afaf7c3a-e8aa-4568-882a-02ad8f9e19b0" providerId="ADAL" clId="{14296D12-9F60-4F77-B385-37A87B0E06F0}" dt="2023-10-05T22:56:34.640" v="100" actId="2696"/>
        <pc:sldMkLst>
          <pc:docMk/>
          <pc:sldMk cId="2040231389" sldId="1269"/>
        </pc:sldMkLst>
      </pc:sldChg>
      <pc:sldChg chg="add">
        <pc:chgData name="Lines, Todd" userId="afaf7c3a-e8aa-4568-882a-02ad8f9e19b0" providerId="ADAL" clId="{14296D12-9F60-4F77-B385-37A87B0E06F0}" dt="2023-10-05T22:56:43.289" v="101"/>
        <pc:sldMkLst>
          <pc:docMk/>
          <pc:sldMk cId="2040231389" sldId="1269"/>
        </pc:sldMkLst>
      </pc:sldChg>
      <pc:sldChg chg="add del">
        <pc:chgData name="Lines, Todd" userId="afaf7c3a-e8aa-4568-882a-02ad8f9e19b0" providerId="ADAL" clId="{14296D12-9F60-4F77-B385-37A87B0E06F0}" dt="2023-10-05T22:59:36.617" v="102" actId="2696"/>
        <pc:sldMkLst>
          <pc:docMk/>
          <pc:sldMk cId="1410193377" sldId="1270"/>
        </pc:sldMkLst>
      </pc:sldChg>
      <pc:sldChg chg="modSp add mod">
        <pc:chgData name="Lines, Todd" userId="afaf7c3a-e8aa-4568-882a-02ad8f9e19b0" providerId="ADAL" clId="{14296D12-9F60-4F77-B385-37A87B0E06F0}" dt="2023-10-05T22:59:53.516" v="104" actId="6549"/>
        <pc:sldMkLst>
          <pc:docMk/>
          <pc:sldMk cId="1410193377" sldId="1270"/>
        </pc:sldMkLst>
        <pc:spChg chg="mod">
          <ac:chgData name="Lines, Todd" userId="afaf7c3a-e8aa-4568-882a-02ad8f9e19b0" providerId="ADAL" clId="{14296D12-9F60-4F77-B385-37A87B0E06F0}" dt="2023-10-05T22:59:53.516" v="104" actId="6549"/>
          <ac:spMkLst>
            <pc:docMk/>
            <pc:sldMk cId="1410193377" sldId="1270"/>
            <ac:spMk id="4" creationId="{00000000-0000-0000-0000-000000000000}"/>
          </ac:spMkLst>
        </pc:spChg>
      </pc:sldChg>
      <pc:sldChg chg="add">
        <pc:chgData name="Lines, Todd" userId="afaf7c3a-e8aa-4568-882a-02ad8f9e19b0" providerId="ADAL" clId="{14296D12-9F60-4F77-B385-37A87B0E06F0}" dt="2023-10-05T23:07:09.674" v="106"/>
        <pc:sldMkLst>
          <pc:docMk/>
          <pc:sldMk cId="3931589749" sldId="1271"/>
        </pc:sldMkLst>
      </pc:sldChg>
      <pc:sldChg chg="add del">
        <pc:chgData name="Lines, Todd" userId="afaf7c3a-e8aa-4568-882a-02ad8f9e19b0" providerId="ADAL" clId="{14296D12-9F60-4F77-B385-37A87B0E06F0}" dt="2023-10-05T23:06:57.292" v="105" actId="2696"/>
        <pc:sldMkLst>
          <pc:docMk/>
          <pc:sldMk cId="3931589749" sldId="1271"/>
        </pc:sldMkLst>
      </pc:sldChg>
      <pc:sldChg chg="add ord">
        <pc:chgData name="Lines, Todd" userId="afaf7c3a-e8aa-4568-882a-02ad8f9e19b0" providerId="ADAL" clId="{14296D12-9F60-4F77-B385-37A87B0E06F0}" dt="2023-10-05T23:26:21.022" v="118"/>
        <pc:sldMkLst>
          <pc:docMk/>
          <pc:sldMk cId="0" sldId="1272"/>
        </pc:sldMkLst>
      </pc:sldChg>
      <pc:sldChg chg="add">
        <pc:chgData name="Lines, Todd" userId="afaf7c3a-e8aa-4568-882a-02ad8f9e19b0" providerId="ADAL" clId="{14296D12-9F60-4F77-B385-37A87B0E06F0}" dt="2023-10-05T23:16:16.450" v="114"/>
        <pc:sldMkLst>
          <pc:docMk/>
          <pc:sldMk cId="2714517739" sldId="1273"/>
        </pc:sldMkLst>
      </pc:sldChg>
      <pc:sldChg chg="add del">
        <pc:chgData name="Lines, Todd" userId="afaf7c3a-e8aa-4568-882a-02ad8f9e19b0" providerId="ADAL" clId="{14296D12-9F60-4F77-B385-37A87B0E06F0}" dt="2023-10-05T23:16:08.689" v="113" actId="2696"/>
        <pc:sldMkLst>
          <pc:docMk/>
          <pc:sldMk cId="2714517739" sldId="1273"/>
        </pc:sldMkLst>
      </pc:sldChg>
      <pc:sldChg chg="add del">
        <pc:chgData name="Lines, Todd" userId="afaf7c3a-e8aa-4568-882a-02ad8f9e19b0" providerId="ADAL" clId="{14296D12-9F60-4F77-B385-37A87B0E06F0}" dt="2023-10-05T23:11:27.754" v="107" actId="2696"/>
        <pc:sldMkLst>
          <pc:docMk/>
          <pc:sldMk cId="57555738" sldId="1274"/>
        </pc:sldMkLst>
      </pc:sldChg>
      <pc:sldChg chg="add">
        <pc:chgData name="Lines, Todd" userId="afaf7c3a-e8aa-4568-882a-02ad8f9e19b0" providerId="ADAL" clId="{14296D12-9F60-4F77-B385-37A87B0E06F0}" dt="2023-10-05T23:11:37.004" v="108"/>
        <pc:sldMkLst>
          <pc:docMk/>
          <pc:sldMk cId="57555738" sldId="1274"/>
        </pc:sldMkLst>
      </pc:sldChg>
      <pc:sldChg chg="add del">
        <pc:chgData name="Lines, Todd" userId="afaf7c3a-e8aa-4568-882a-02ad8f9e19b0" providerId="ADAL" clId="{14296D12-9F60-4F77-B385-37A87B0E06F0}" dt="2023-10-05T23:11:27.754" v="107" actId="2696"/>
        <pc:sldMkLst>
          <pc:docMk/>
          <pc:sldMk cId="1172192406" sldId="1275"/>
        </pc:sldMkLst>
      </pc:sldChg>
      <pc:sldChg chg="add">
        <pc:chgData name="Lines, Todd" userId="afaf7c3a-e8aa-4568-882a-02ad8f9e19b0" providerId="ADAL" clId="{14296D12-9F60-4F77-B385-37A87B0E06F0}" dt="2023-10-05T23:11:37.004" v="108"/>
        <pc:sldMkLst>
          <pc:docMk/>
          <pc:sldMk cId="1172192406" sldId="1275"/>
        </pc:sldMkLst>
      </pc:sldChg>
      <pc:sldChg chg="add del">
        <pc:chgData name="Lines, Todd" userId="afaf7c3a-e8aa-4568-882a-02ad8f9e19b0" providerId="ADAL" clId="{14296D12-9F60-4F77-B385-37A87B0E06F0}" dt="2023-10-05T23:14:47.787" v="109" actId="2696"/>
        <pc:sldMkLst>
          <pc:docMk/>
          <pc:sldMk cId="1589885930" sldId="1276"/>
        </pc:sldMkLst>
      </pc:sldChg>
      <pc:sldChg chg="add ord">
        <pc:chgData name="Lines, Todd" userId="afaf7c3a-e8aa-4568-882a-02ad8f9e19b0" providerId="ADAL" clId="{14296D12-9F60-4F77-B385-37A87B0E06F0}" dt="2023-10-05T23:15:08.730" v="112"/>
        <pc:sldMkLst>
          <pc:docMk/>
          <pc:sldMk cId="1589885930" sldId="1276"/>
        </pc:sldMkLst>
      </pc:sldChg>
      <pc:sldChg chg="add">
        <pc:chgData name="Lines, Todd" userId="afaf7c3a-e8aa-4568-882a-02ad8f9e19b0" providerId="ADAL" clId="{14296D12-9F60-4F77-B385-37A87B0E06F0}" dt="2023-10-05T22:32:58.033" v="2"/>
        <pc:sldMkLst>
          <pc:docMk/>
          <pc:sldMk cId="405803543" sldId="1395"/>
        </pc:sldMkLst>
      </pc:sldChg>
      <pc:sldChg chg="add del">
        <pc:chgData name="Lines, Todd" userId="afaf7c3a-e8aa-4568-882a-02ad8f9e19b0" providerId="ADAL" clId="{14296D12-9F60-4F77-B385-37A87B0E06F0}" dt="2023-10-05T22:32:51.659" v="1" actId="2696"/>
        <pc:sldMkLst>
          <pc:docMk/>
          <pc:sldMk cId="3341721471" sldId="1395"/>
        </pc:sldMkLst>
      </pc:sldChg>
      <pc:sldChg chg="add del">
        <pc:chgData name="Lines, Todd" userId="afaf7c3a-e8aa-4568-882a-02ad8f9e19b0" providerId="ADAL" clId="{14296D12-9F60-4F77-B385-37A87B0E06F0}" dt="2023-10-05T22:32:51.659" v="1" actId="2696"/>
        <pc:sldMkLst>
          <pc:docMk/>
          <pc:sldMk cId="56129719" sldId="1396"/>
        </pc:sldMkLst>
      </pc:sldChg>
      <pc:sldChg chg="add">
        <pc:chgData name="Lines, Todd" userId="afaf7c3a-e8aa-4568-882a-02ad8f9e19b0" providerId="ADAL" clId="{14296D12-9F60-4F77-B385-37A87B0E06F0}" dt="2023-10-05T22:32:58.033" v="2"/>
        <pc:sldMkLst>
          <pc:docMk/>
          <pc:sldMk cId="2073803267" sldId="1396"/>
        </pc:sldMkLst>
      </pc:sldChg>
      <pc:sldChg chg="add del">
        <pc:chgData name="Lines, Todd" userId="afaf7c3a-e8aa-4568-882a-02ad8f9e19b0" providerId="ADAL" clId="{14296D12-9F60-4F77-B385-37A87B0E06F0}" dt="2023-10-05T22:32:51.659" v="1" actId="2696"/>
        <pc:sldMkLst>
          <pc:docMk/>
          <pc:sldMk cId="2358746930" sldId="1397"/>
        </pc:sldMkLst>
      </pc:sldChg>
      <pc:sldChg chg="add">
        <pc:chgData name="Lines, Todd" userId="afaf7c3a-e8aa-4568-882a-02ad8f9e19b0" providerId="ADAL" clId="{14296D12-9F60-4F77-B385-37A87B0E06F0}" dt="2023-10-05T22:32:58.033" v="2"/>
        <pc:sldMkLst>
          <pc:docMk/>
          <pc:sldMk cId="2560627152" sldId="1397"/>
        </pc:sldMkLst>
      </pc:sldChg>
      <pc:sldChg chg="add del">
        <pc:chgData name="Lines, Todd" userId="afaf7c3a-e8aa-4568-882a-02ad8f9e19b0" providerId="ADAL" clId="{14296D12-9F60-4F77-B385-37A87B0E06F0}" dt="2023-10-05T22:32:51.659" v="1" actId="2696"/>
        <pc:sldMkLst>
          <pc:docMk/>
          <pc:sldMk cId="991998997" sldId="1401"/>
        </pc:sldMkLst>
      </pc:sldChg>
      <pc:sldChg chg="add">
        <pc:chgData name="Lines, Todd" userId="afaf7c3a-e8aa-4568-882a-02ad8f9e19b0" providerId="ADAL" clId="{14296D12-9F60-4F77-B385-37A87B0E06F0}" dt="2023-10-05T22:32:58.033" v="2"/>
        <pc:sldMkLst>
          <pc:docMk/>
          <pc:sldMk cId="1106756024" sldId="1401"/>
        </pc:sldMkLst>
      </pc:sldChg>
      <pc:sldChg chg="add">
        <pc:chgData name="Lines, Todd" userId="afaf7c3a-e8aa-4568-882a-02ad8f9e19b0" providerId="ADAL" clId="{14296D12-9F60-4F77-B385-37A87B0E06F0}" dt="2023-10-05T22:32:58.033" v="2"/>
        <pc:sldMkLst>
          <pc:docMk/>
          <pc:sldMk cId="239201129" sldId="1402"/>
        </pc:sldMkLst>
      </pc:sldChg>
      <pc:sldChg chg="add del">
        <pc:chgData name="Lines, Todd" userId="afaf7c3a-e8aa-4568-882a-02ad8f9e19b0" providerId="ADAL" clId="{14296D12-9F60-4F77-B385-37A87B0E06F0}" dt="2023-10-05T22:32:51.659" v="1" actId="2696"/>
        <pc:sldMkLst>
          <pc:docMk/>
          <pc:sldMk cId="2670229828" sldId="1402"/>
        </pc:sldMkLst>
      </pc:sldChg>
      <pc:sldChg chg="add">
        <pc:chgData name="Lines, Todd" userId="afaf7c3a-e8aa-4568-882a-02ad8f9e19b0" providerId="ADAL" clId="{14296D12-9F60-4F77-B385-37A87B0E06F0}" dt="2023-10-05T22:32:58.033" v="2"/>
        <pc:sldMkLst>
          <pc:docMk/>
          <pc:sldMk cId="1033224765" sldId="1403"/>
        </pc:sldMkLst>
      </pc:sldChg>
      <pc:sldChg chg="add del">
        <pc:chgData name="Lines, Todd" userId="afaf7c3a-e8aa-4568-882a-02ad8f9e19b0" providerId="ADAL" clId="{14296D12-9F60-4F77-B385-37A87B0E06F0}" dt="2023-10-05T22:32:51.659" v="1" actId="2696"/>
        <pc:sldMkLst>
          <pc:docMk/>
          <pc:sldMk cId="3310922850" sldId="1403"/>
        </pc:sldMkLst>
      </pc:sldChg>
      <pc:sldChg chg="add">
        <pc:chgData name="Lines, Todd" userId="afaf7c3a-e8aa-4568-882a-02ad8f9e19b0" providerId="ADAL" clId="{14296D12-9F60-4F77-B385-37A87B0E06F0}" dt="2023-10-05T22:32:58.033" v="2"/>
        <pc:sldMkLst>
          <pc:docMk/>
          <pc:sldMk cId="2359496011" sldId="1404"/>
        </pc:sldMkLst>
      </pc:sldChg>
      <pc:sldChg chg="add del">
        <pc:chgData name="Lines, Todd" userId="afaf7c3a-e8aa-4568-882a-02ad8f9e19b0" providerId="ADAL" clId="{14296D12-9F60-4F77-B385-37A87B0E06F0}" dt="2023-10-05T22:32:51.659" v="1" actId="2696"/>
        <pc:sldMkLst>
          <pc:docMk/>
          <pc:sldMk cId="2467953072" sldId="1404"/>
        </pc:sldMkLst>
      </pc:sldChg>
      <pc:sldChg chg="add">
        <pc:chgData name="Lines, Todd" userId="afaf7c3a-e8aa-4568-882a-02ad8f9e19b0" providerId="ADAL" clId="{14296D12-9F60-4F77-B385-37A87B0E06F0}" dt="2023-10-05T22:32:58.033" v="2"/>
        <pc:sldMkLst>
          <pc:docMk/>
          <pc:sldMk cId="143598917" sldId="1405"/>
        </pc:sldMkLst>
      </pc:sldChg>
      <pc:sldChg chg="add del">
        <pc:chgData name="Lines, Todd" userId="afaf7c3a-e8aa-4568-882a-02ad8f9e19b0" providerId="ADAL" clId="{14296D12-9F60-4F77-B385-37A87B0E06F0}" dt="2023-10-05T22:32:51.659" v="1" actId="2696"/>
        <pc:sldMkLst>
          <pc:docMk/>
          <pc:sldMk cId="1944996610" sldId="140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185"/>
          </a:xfrm>
          <a:prstGeom prst="rect">
            <a:avLst/>
          </a:prstGeom>
        </p:spPr>
        <p:txBody>
          <a:bodyPr vert="horz" lIns="92958" tIns="46479" rIns="92958" bIns="46479" rtlCol="0"/>
          <a:lstStyle>
            <a:lvl1pPr algn="l">
              <a:defRPr sz="1200"/>
            </a:lvl1pPr>
          </a:lstStyle>
          <a:p>
            <a:endParaRPr lang="en-US"/>
          </a:p>
        </p:txBody>
      </p:sp>
      <p:sp>
        <p:nvSpPr>
          <p:cNvPr id="3" name="Date Placeholder 2"/>
          <p:cNvSpPr>
            <a:spLocks noGrp="1"/>
          </p:cNvSpPr>
          <p:nvPr>
            <p:ph type="dt" idx="1"/>
          </p:nvPr>
        </p:nvSpPr>
        <p:spPr>
          <a:xfrm>
            <a:off x="3956550" y="0"/>
            <a:ext cx="3026833" cy="464185"/>
          </a:xfrm>
          <a:prstGeom prst="rect">
            <a:avLst/>
          </a:prstGeom>
        </p:spPr>
        <p:txBody>
          <a:bodyPr vert="horz" lIns="92958" tIns="46479" rIns="92958" bIns="46479" rtlCol="0"/>
          <a:lstStyle>
            <a:lvl1pPr algn="r">
              <a:defRPr sz="1200"/>
            </a:lvl1pPr>
          </a:lstStyle>
          <a:p>
            <a:fld id="{611150BB-705A-46C0-A489-125D19038900}" type="datetimeFigureOut">
              <a:rPr lang="en-US" smtClean="0"/>
              <a:pPr/>
              <a:t>5/16/2024</a:t>
            </a:fld>
            <a:endParaRPr lang="en-US"/>
          </a:p>
        </p:txBody>
      </p:sp>
      <p:sp>
        <p:nvSpPr>
          <p:cNvPr id="4" name="Slide Image Placeholder 3"/>
          <p:cNvSpPr>
            <a:spLocks noGrp="1" noRot="1" noChangeAspect="1"/>
          </p:cNvSpPr>
          <p:nvPr>
            <p:ph type="sldImg" idx="2"/>
          </p:nvPr>
        </p:nvSpPr>
        <p:spPr>
          <a:xfrm>
            <a:off x="1171575" y="696913"/>
            <a:ext cx="4641850" cy="3481387"/>
          </a:xfrm>
          <a:prstGeom prst="rect">
            <a:avLst/>
          </a:prstGeom>
          <a:noFill/>
          <a:ln w="12700">
            <a:solidFill>
              <a:prstClr val="black"/>
            </a:solidFill>
          </a:ln>
        </p:spPr>
        <p:txBody>
          <a:bodyPr vert="horz" lIns="92958" tIns="46479" rIns="92958" bIns="46479" rtlCol="0" anchor="ctr"/>
          <a:lstStyle/>
          <a:p>
            <a:endParaRPr lang="en-US"/>
          </a:p>
        </p:txBody>
      </p:sp>
      <p:sp>
        <p:nvSpPr>
          <p:cNvPr id="5" name="Notes Placeholder 4"/>
          <p:cNvSpPr>
            <a:spLocks noGrp="1"/>
          </p:cNvSpPr>
          <p:nvPr>
            <p:ph type="body" sz="quarter" idx="3"/>
          </p:nvPr>
        </p:nvSpPr>
        <p:spPr>
          <a:xfrm>
            <a:off x="698500" y="4409758"/>
            <a:ext cx="5588000" cy="4177665"/>
          </a:xfrm>
          <a:prstGeom prst="rect">
            <a:avLst/>
          </a:prstGeom>
        </p:spPr>
        <p:txBody>
          <a:bodyPr vert="horz" lIns="92958" tIns="46479" rIns="92958" bIns="4647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17904"/>
            <a:ext cx="3026833" cy="464185"/>
          </a:xfrm>
          <a:prstGeom prst="rect">
            <a:avLst/>
          </a:prstGeom>
        </p:spPr>
        <p:txBody>
          <a:bodyPr vert="horz" lIns="92958" tIns="46479" rIns="92958" bIns="46479" rtlCol="0" anchor="b"/>
          <a:lstStyle>
            <a:lvl1pPr algn="l">
              <a:defRPr sz="1200"/>
            </a:lvl1pPr>
          </a:lstStyle>
          <a:p>
            <a:endParaRPr lang="en-US"/>
          </a:p>
        </p:txBody>
      </p:sp>
      <p:sp>
        <p:nvSpPr>
          <p:cNvPr id="7" name="Slide Number Placeholder 6"/>
          <p:cNvSpPr>
            <a:spLocks noGrp="1"/>
          </p:cNvSpPr>
          <p:nvPr>
            <p:ph type="sldNum" sz="quarter" idx="5"/>
          </p:nvPr>
        </p:nvSpPr>
        <p:spPr>
          <a:xfrm>
            <a:off x="3956550" y="8817904"/>
            <a:ext cx="3026833" cy="464185"/>
          </a:xfrm>
          <a:prstGeom prst="rect">
            <a:avLst/>
          </a:prstGeom>
        </p:spPr>
        <p:txBody>
          <a:bodyPr vert="horz" lIns="92958" tIns="46479" rIns="92958" bIns="46479" rtlCol="0" anchor="b"/>
          <a:lstStyle>
            <a:lvl1pPr algn="r">
              <a:defRPr sz="1200"/>
            </a:lvl1pPr>
          </a:lstStyle>
          <a:p>
            <a:fld id="{024FC209-D922-4430-B76C-E541F64006FD}" type="slidenum">
              <a:rPr lang="en-US" smtClean="0"/>
              <a:pPr/>
              <a:t>‹#›</a:t>
            </a:fld>
            <a:endParaRPr lang="en-US"/>
          </a:p>
        </p:txBody>
      </p:sp>
    </p:spTree>
    <p:extLst>
      <p:ext uri="{BB962C8B-B14F-4D97-AF65-F5344CB8AC3E}">
        <p14:creationId xmlns:p14="http://schemas.microsoft.com/office/powerpoint/2010/main" val="2517300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24FC209-D922-4430-B76C-E541F64006FD}" type="slidenum">
              <a:rPr lang="en-US" smtClean="0"/>
              <a:pPr/>
              <a:t>11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6B2F98B-7E2E-4CBF-AB70-34620DF85441}" type="slidenum">
              <a:rPr lang="en-US" smtClean="0"/>
              <a:pPr/>
              <a:t>25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FBB5B7A-3EC1-4CBC-A1FD-4B8F1F44BB01}" type="datetimeFigureOut">
              <a:rPr lang="en-US" smtClean="0"/>
              <a:pPr/>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C413E-CE3D-4FD5-86C9-283CDF332BB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BB5B7A-3EC1-4CBC-A1FD-4B8F1F44BB01}" type="datetimeFigureOut">
              <a:rPr lang="en-US" smtClean="0"/>
              <a:pPr/>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C413E-CE3D-4FD5-86C9-283CDF332BB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BB5B7A-3EC1-4CBC-A1FD-4B8F1F44BB01}" type="datetimeFigureOut">
              <a:rPr lang="en-US" smtClean="0"/>
              <a:pPr/>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C413E-CE3D-4FD5-86C9-283CDF332BBF}"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64770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600200"/>
            <a:ext cx="4038600" cy="4525963"/>
          </a:xfrm>
        </p:spPr>
        <p:txBody>
          <a:bodyPr/>
          <a:lstStyle/>
          <a:p>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r>
              <a:rPr lang="en-US"/>
              <a:t>Fall 2007</a:t>
            </a:r>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a:t>R. Todd Lines</a:t>
            </a: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2AA56286-A981-4095-9D47-F7358FA48D06}"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64770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8229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3938588"/>
            <a:ext cx="8229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p:spPr>
        <p:txBody>
          <a:bodyPr/>
          <a:lstStyle>
            <a:lvl1pPr>
              <a:defRPr/>
            </a:lvl1pPr>
          </a:lstStyle>
          <a:p>
            <a:r>
              <a:rPr lang="en-US"/>
              <a:t>Fall 2007</a:t>
            </a:r>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a:t>R. Todd Lines</a:t>
            </a: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E8051507-2082-4027-AA11-2A33056B7344}"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BB5B7A-3EC1-4CBC-A1FD-4B8F1F44BB01}" type="datetimeFigureOut">
              <a:rPr lang="en-US" smtClean="0"/>
              <a:pPr/>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C413E-CE3D-4FD5-86C9-283CDF332BB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BB5B7A-3EC1-4CBC-A1FD-4B8F1F44BB01}" type="datetimeFigureOut">
              <a:rPr lang="en-US" smtClean="0"/>
              <a:pPr/>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C413E-CE3D-4FD5-86C9-283CDF332BB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FBB5B7A-3EC1-4CBC-A1FD-4B8F1F44BB01}" type="datetimeFigureOut">
              <a:rPr lang="en-US" smtClean="0"/>
              <a:pPr/>
              <a:t>5/16/2024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FC413E-CE3D-4FD5-86C9-283CDF332BB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FBB5B7A-3EC1-4CBC-A1FD-4B8F1F44BB01}" type="datetimeFigureOut">
              <a:rPr lang="en-US" smtClean="0"/>
              <a:pPr/>
              <a:t>5/16/2024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FC413E-CE3D-4FD5-86C9-283CDF332BB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FBB5B7A-3EC1-4CBC-A1FD-4B8F1F44BB01}" type="datetimeFigureOut">
              <a:rPr lang="en-US" smtClean="0"/>
              <a:pPr/>
              <a:t>5/16/2024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FC413E-CE3D-4FD5-86C9-283CDF332BB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BB5B7A-3EC1-4CBC-A1FD-4B8F1F44BB01}" type="datetimeFigureOut">
              <a:rPr lang="en-US" smtClean="0"/>
              <a:pPr/>
              <a:t>5/16/2024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FC413E-CE3D-4FD5-86C9-283CDF332BB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BB5B7A-3EC1-4CBC-A1FD-4B8F1F44BB01}" type="datetimeFigureOut">
              <a:rPr lang="en-US" smtClean="0"/>
              <a:pPr/>
              <a:t>5/16/2024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FC413E-CE3D-4FD5-86C9-283CDF332BB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BB5B7A-3EC1-4CBC-A1FD-4B8F1F44BB01}" type="datetimeFigureOut">
              <a:rPr lang="en-US" smtClean="0"/>
              <a:pPr/>
              <a:t>5/16/2024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FC413E-CE3D-4FD5-86C9-283CDF332BB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BB5B7A-3EC1-4CBC-A1FD-4B8F1F44BB01}" type="datetimeFigureOut">
              <a:rPr lang="en-US" smtClean="0"/>
              <a:pPr/>
              <a:t>5/16/2024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FC413E-CE3D-4FD5-86C9-283CDF332BB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2.bin"/><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3.bin"/><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5.bin"/><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48.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oleObject" Target="../embeddings/oleObject7.bin"/><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oleObject" Target="../embeddings/oleObject8.bin"/><Relationship Id="rId1" Type="http://schemas.openxmlformats.org/officeDocument/2006/relationships/slideLayout" Target="../slideLayouts/slideLayout6.xml"/><Relationship Id="rId4" Type="http://schemas.openxmlformats.org/officeDocument/2006/relationships/image" Target="../media/image30.jpeg"/></Relationships>
</file>

<file path=ppt/slides/_rels/slide6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144" y="98793"/>
            <a:ext cx="4583718" cy="1143000"/>
          </a:xfrm>
        </p:spPr>
        <p:txBody>
          <a:bodyPr>
            <a:normAutofit fontScale="90000"/>
          </a:bodyPr>
          <a:lstStyle/>
          <a:p>
            <a:r>
              <a:rPr lang="en-US" dirty="0"/>
              <a:t>Question 223.15.12</a:t>
            </a:r>
          </a:p>
        </p:txBody>
      </p:sp>
      <p:sp>
        <p:nvSpPr>
          <p:cNvPr id="5" name="Content Placeholder 4"/>
          <p:cNvSpPr>
            <a:spLocks noGrp="1"/>
          </p:cNvSpPr>
          <p:nvPr>
            <p:ph sz="half" idx="2"/>
          </p:nvPr>
        </p:nvSpPr>
        <p:spPr>
          <a:xfrm>
            <a:off x="448413" y="4138240"/>
            <a:ext cx="4038600" cy="2492015"/>
          </a:xfrm>
        </p:spPr>
        <p:txBody>
          <a:bodyPr/>
          <a:lstStyle/>
          <a:p>
            <a:pPr marL="0" indent="0">
              <a:buNone/>
            </a:pPr>
            <a:r>
              <a:rPr lang="en-US" dirty="0"/>
              <a:t>A ray enters a lens as shown above. Which of the choices to the right shows how the ray will exit the lens?</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1</a:t>
            </a:fld>
            <a:endParaRPr lang="en-US"/>
          </a:p>
        </p:txBody>
      </p:sp>
      <p:sp>
        <p:nvSpPr>
          <p:cNvPr id="5089280" name="TextBox 5089279"/>
          <p:cNvSpPr txBox="1"/>
          <p:nvPr/>
        </p:nvSpPr>
        <p:spPr>
          <a:xfrm>
            <a:off x="5509846" y="1254366"/>
            <a:ext cx="338554" cy="369332"/>
          </a:xfrm>
          <a:prstGeom prst="rect">
            <a:avLst/>
          </a:prstGeom>
          <a:noFill/>
        </p:spPr>
        <p:txBody>
          <a:bodyPr wrap="none" rtlCol="0">
            <a:spAutoFit/>
          </a:bodyPr>
          <a:lstStyle/>
          <a:p>
            <a:r>
              <a:rPr lang="en-US" dirty="0"/>
              <a:t>A</a:t>
            </a:r>
          </a:p>
        </p:txBody>
      </p:sp>
      <p:sp>
        <p:nvSpPr>
          <p:cNvPr id="44" name="TextBox 43"/>
          <p:cNvSpPr txBox="1"/>
          <p:nvPr/>
        </p:nvSpPr>
        <p:spPr>
          <a:xfrm>
            <a:off x="5509847" y="3411399"/>
            <a:ext cx="338554" cy="369332"/>
          </a:xfrm>
          <a:prstGeom prst="rect">
            <a:avLst/>
          </a:prstGeom>
          <a:noFill/>
        </p:spPr>
        <p:txBody>
          <a:bodyPr wrap="none" rtlCol="0">
            <a:spAutoFit/>
          </a:bodyPr>
          <a:lstStyle/>
          <a:p>
            <a:r>
              <a:rPr lang="en-US" dirty="0"/>
              <a:t>B</a:t>
            </a:r>
          </a:p>
        </p:txBody>
      </p:sp>
      <p:sp>
        <p:nvSpPr>
          <p:cNvPr id="66" name="TextBox 65"/>
          <p:cNvSpPr txBox="1"/>
          <p:nvPr/>
        </p:nvSpPr>
        <p:spPr>
          <a:xfrm>
            <a:off x="5509848" y="5498094"/>
            <a:ext cx="351378" cy="369332"/>
          </a:xfrm>
          <a:prstGeom prst="rect">
            <a:avLst/>
          </a:prstGeom>
          <a:noFill/>
        </p:spPr>
        <p:txBody>
          <a:bodyPr wrap="none" rtlCol="0">
            <a:spAutoFit/>
          </a:bodyPr>
          <a:lstStyle/>
          <a:p>
            <a:r>
              <a:rPr lang="en-US" dirty="0"/>
              <a:t>C</a:t>
            </a:r>
          </a:p>
        </p:txBody>
      </p:sp>
      <p:grpSp>
        <p:nvGrpSpPr>
          <p:cNvPr id="8" name="Group 7"/>
          <p:cNvGrpSpPr/>
          <p:nvPr/>
        </p:nvGrpSpPr>
        <p:grpSpPr>
          <a:xfrm>
            <a:off x="822546" y="1236929"/>
            <a:ext cx="2882658" cy="2643685"/>
            <a:chOff x="822546" y="1236929"/>
            <a:chExt cx="2882658" cy="2643685"/>
          </a:xfrm>
        </p:grpSpPr>
        <p:sp>
          <p:nvSpPr>
            <p:cNvPr id="46" name="Freeform 45"/>
            <p:cNvSpPr/>
            <p:nvPr/>
          </p:nvSpPr>
          <p:spPr>
            <a:xfrm>
              <a:off x="2089385" y="1236929"/>
              <a:ext cx="393405"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3523741"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894072"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p:cNvCxnSpPr>
              <a:stCxn id="3" idx="2"/>
            </p:cNvCxnSpPr>
            <p:nvPr/>
          </p:nvCxnSpPr>
          <p:spPr>
            <a:xfrm>
              <a:off x="1523940" y="1960521"/>
              <a:ext cx="762147"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822546" y="2663291"/>
              <a:ext cx="252987" cy="387388"/>
            </a:xfrm>
            <a:prstGeom prst="rect">
              <a:avLst/>
            </a:prstGeom>
            <a:noFill/>
          </p:spPr>
          <p:txBody>
            <a:bodyPr wrap="none" rtlCol="0">
              <a:spAutoFit/>
            </a:bodyPr>
            <a:lstStyle/>
            <a:p>
              <a:r>
                <a:rPr lang="en-US" dirty="0"/>
                <a:t>f</a:t>
              </a:r>
            </a:p>
          </p:txBody>
        </p:sp>
        <p:sp>
          <p:nvSpPr>
            <p:cNvPr id="49" name="TextBox 48"/>
            <p:cNvSpPr txBox="1"/>
            <p:nvPr/>
          </p:nvSpPr>
          <p:spPr>
            <a:xfrm>
              <a:off x="3452217" y="2663292"/>
              <a:ext cx="252987" cy="387388"/>
            </a:xfrm>
            <a:prstGeom prst="rect">
              <a:avLst/>
            </a:prstGeom>
            <a:noFill/>
          </p:spPr>
          <p:txBody>
            <a:bodyPr wrap="none" rtlCol="0">
              <a:spAutoFit/>
            </a:bodyPr>
            <a:lstStyle/>
            <a:p>
              <a:r>
                <a:rPr lang="en-US" dirty="0"/>
                <a:t>f</a:t>
              </a:r>
            </a:p>
          </p:txBody>
        </p:sp>
        <p:sp>
          <p:nvSpPr>
            <p:cNvPr id="3" name="Down Arrow 2"/>
            <p:cNvSpPr/>
            <p:nvPr/>
          </p:nvSpPr>
          <p:spPr>
            <a:xfrm flipV="1">
              <a:off x="1380332" y="1960521"/>
              <a:ext cx="287216" cy="592101"/>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72"/>
          <p:cNvGrpSpPr/>
          <p:nvPr/>
        </p:nvGrpSpPr>
        <p:grpSpPr>
          <a:xfrm>
            <a:off x="5957254" y="147401"/>
            <a:ext cx="2424746" cy="2126821"/>
            <a:chOff x="822546" y="1236929"/>
            <a:chExt cx="2882658" cy="2643685"/>
          </a:xfrm>
        </p:grpSpPr>
        <p:sp>
          <p:nvSpPr>
            <p:cNvPr id="74" name="Freeform 73"/>
            <p:cNvSpPr/>
            <p:nvPr/>
          </p:nvSpPr>
          <p:spPr>
            <a:xfrm>
              <a:off x="2089385" y="1236929"/>
              <a:ext cx="393405"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3523741"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894072"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Connector 77"/>
            <p:cNvCxnSpPr>
              <a:stCxn id="81" idx="2"/>
            </p:cNvCxnSpPr>
            <p:nvPr/>
          </p:nvCxnSpPr>
          <p:spPr>
            <a:xfrm>
              <a:off x="1523940" y="1960521"/>
              <a:ext cx="762147"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822546" y="2663291"/>
              <a:ext cx="252987" cy="387388"/>
            </a:xfrm>
            <a:prstGeom prst="rect">
              <a:avLst/>
            </a:prstGeom>
            <a:noFill/>
          </p:spPr>
          <p:txBody>
            <a:bodyPr wrap="none" rtlCol="0">
              <a:spAutoFit/>
            </a:bodyPr>
            <a:lstStyle/>
            <a:p>
              <a:r>
                <a:rPr lang="en-US" dirty="0"/>
                <a:t>f</a:t>
              </a:r>
            </a:p>
          </p:txBody>
        </p:sp>
        <p:sp>
          <p:nvSpPr>
            <p:cNvPr id="80" name="TextBox 79"/>
            <p:cNvSpPr txBox="1"/>
            <p:nvPr/>
          </p:nvSpPr>
          <p:spPr>
            <a:xfrm>
              <a:off x="3452217" y="2663292"/>
              <a:ext cx="252987" cy="387388"/>
            </a:xfrm>
            <a:prstGeom prst="rect">
              <a:avLst/>
            </a:prstGeom>
            <a:noFill/>
          </p:spPr>
          <p:txBody>
            <a:bodyPr wrap="none" rtlCol="0">
              <a:spAutoFit/>
            </a:bodyPr>
            <a:lstStyle/>
            <a:p>
              <a:r>
                <a:rPr lang="en-US" dirty="0"/>
                <a:t>f</a:t>
              </a:r>
            </a:p>
          </p:txBody>
        </p:sp>
        <p:sp>
          <p:nvSpPr>
            <p:cNvPr id="81" name="Down Arrow 80"/>
            <p:cNvSpPr/>
            <p:nvPr/>
          </p:nvSpPr>
          <p:spPr>
            <a:xfrm flipV="1">
              <a:off x="1380332" y="1960521"/>
              <a:ext cx="287216" cy="592101"/>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2" name="Straight Connector 81"/>
          <p:cNvCxnSpPr/>
          <p:nvPr/>
        </p:nvCxnSpPr>
        <p:spPr>
          <a:xfrm>
            <a:off x="7188311" y="729524"/>
            <a:ext cx="1652866" cy="70277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93" name="Group 92"/>
          <p:cNvGrpSpPr/>
          <p:nvPr/>
        </p:nvGrpSpPr>
        <p:grpSpPr>
          <a:xfrm>
            <a:off x="5936494" y="2425010"/>
            <a:ext cx="2424746" cy="2126821"/>
            <a:chOff x="822546" y="1236929"/>
            <a:chExt cx="2882658" cy="2643685"/>
          </a:xfrm>
        </p:grpSpPr>
        <p:sp>
          <p:nvSpPr>
            <p:cNvPr id="94" name="Freeform 93"/>
            <p:cNvSpPr/>
            <p:nvPr/>
          </p:nvSpPr>
          <p:spPr>
            <a:xfrm>
              <a:off x="2089385" y="1236929"/>
              <a:ext cx="393405"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Connector 94"/>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Oval 95"/>
            <p:cNvSpPr/>
            <p:nvPr/>
          </p:nvSpPr>
          <p:spPr>
            <a:xfrm>
              <a:off x="3523741"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894072"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Connector 97"/>
            <p:cNvCxnSpPr>
              <a:stCxn id="101" idx="2"/>
            </p:cNvCxnSpPr>
            <p:nvPr/>
          </p:nvCxnSpPr>
          <p:spPr>
            <a:xfrm>
              <a:off x="1523940" y="1960521"/>
              <a:ext cx="762147"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822546" y="2663291"/>
              <a:ext cx="252987" cy="387388"/>
            </a:xfrm>
            <a:prstGeom prst="rect">
              <a:avLst/>
            </a:prstGeom>
            <a:noFill/>
          </p:spPr>
          <p:txBody>
            <a:bodyPr wrap="none" rtlCol="0">
              <a:spAutoFit/>
            </a:bodyPr>
            <a:lstStyle/>
            <a:p>
              <a:r>
                <a:rPr lang="en-US" dirty="0"/>
                <a:t>f</a:t>
              </a:r>
            </a:p>
          </p:txBody>
        </p:sp>
        <p:sp>
          <p:nvSpPr>
            <p:cNvPr id="100" name="TextBox 99"/>
            <p:cNvSpPr txBox="1"/>
            <p:nvPr/>
          </p:nvSpPr>
          <p:spPr>
            <a:xfrm>
              <a:off x="3452217" y="2663292"/>
              <a:ext cx="252987" cy="387388"/>
            </a:xfrm>
            <a:prstGeom prst="rect">
              <a:avLst/>
            </a:prstGeom>
            <a:noFill/>
          </p:spPr>
          <p:txBody>
            <a:bodyPr wrap="none" rtlCol="0">
              <a:spAutoFit/>
            </a:bodyPr>
            <a:lstStyle/>
            <a:p>
              <a:r>
                <a:rPr lang="en-US" dirty="0"/>
                <a:t>f</a:t>
              </a:r>
            </a:p>
          </p:txBody>
        </p:sp>
        <p:sp>
          <p:nvSpPr>
            <p:cNvPr id="101" name="Down Arrow 100"/>
            <p:cNvSpPr/>
            <p:nvPr/>
          </p:nvSpPr>
          <p:spPr>
            <a:xfrm flipV="1">
              <a:off x="1380332" y="1960521"/>
              <a:ext cx="287216" cy="592101"/>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p:cNvCxnSpPr/>
          <p:nvPr/>
        </p:nvCxnSpPr>
        <p:spPr>
          <a:xfrm>
            <a:off x="7167551" y="3007133"/>
            <a:ext cx="1214449" cy="154469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3" name="Group 102"/>
          <p:cNvGrpSpPr/>
          <p:nvPr/>
        </p:nvGrpSpPr>
        <p:grpSpPr>
          <a:xfrm>
            <a:off x="5936494" y="4731179"/>
            <a:ext cx="2424746" cy="2126821"/>
            <a:chOff x="822546" y="1236929"/>
            <a:chExt cx="2882658" cy="2643685"/>
          </a:xfrm>
        </p:grpSpPr>
        <p:sp>
          <p:nvSpPr>
            <p:cNvPr id="104" name="Freeform 103"/>
            <p:cNvSpPr/>
            <p:nvPr/>
          </p:nvSpPr>
          <p:spPr>
            <a:xfrm>
              <a:off x="2089385" y="1236929"/>
              <a:ext cx="393405"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Straight Connector 104"/>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6" name="Oval 105"/>
            <p:cNvSpPr/>
            <p:nvPr/>
          </p:nvSpPr>
          <p:spPr>
            <a:xfrm>
              <a:off x="3523741"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894072"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Straight Connector 107"/>
            <p:cNvCxnSpPr>
              <a:stCxn id="111" idx="2"/>
            </p:cNvCxnSpPr>
            <p:nvPr/>
          </p:nvCxnSpPr>
          <p:spPr>
            <a:xfrm>
              <a:off x="1523940" y="1960521"/>
              <a:ext cx="762147"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822546" y="2663291"/>
              <a:ext cx="252987" cy="387388"/>
            </a:xfrm>
            <a:prstGeom prst="rect">
              <a:avLst/>
            </a:prstGeom>
            <a:noFill/>
          </p:spPr>
          <p:txBody>
            <a:bodyPr wrap="none" rtlCol="0">
              <a:spAutoFit/>
            </a:bodyPr>
            <a:lstStyle/>
            <a:p>
              <a:r>
                <a:rPr lang="en-US" dirty="0"/>
                <a:t>f</a:t>
              </a:r>
            </a:p>
          </p:txBody>
        </p:sp>
        <p:sp>
          <p:nvSpPr>
            <p:cNvPr id="110" name="TextBox 109"/>
            <p:cNvSpPr txBox="1"/>
            <p:nvPr/>
          </p:nvSpPr>
          <p:spPr>
            <a:xfrm>
              <a:off x="3452217" y="2663292"/>
              <a:ext cx="252987" cy="387388"/>
            </a:xfrm>
            <a:prstGeom prst="rect">
              <a:avLst/>
            </a:prstGeom>
            <a:noFill/>
          </p:spPr>
          <p:txBody>
            <a:bodyPr wrap="none" rtlCol="0">
              <a:spAutoFit/>
            </a:bodyPr>
            <a:lstStyle/>
            <a:p>
              <a:r>
                <a:rPr lang="en-US" dirty="0"/>
                <a:t>f</a:t>
              </a:r>
            </a:p>
          </p:txBody>
        </p:sp>
        <p:sp>
          <p:nvSpPr>
            <p:cNvPr id="111" name="Down Arrow 110"/>
            <p:cNvSpPr/>
            <p:nvPr/>
          </p:nvSpPr>
          <p:spPr>
            <a:xfrm flipV="1">
              <a:off x="1380332" y="1960521"/>
              <a:ext cx="287216" cy="592101"/>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2" name="Straight Connector 111"/>
          <p:cNvCxnSpPr/>
          <p:nvPr/>
        </p:nvCxnSpPr>
        <p:spPr>
          <a:xfrm flipV="1">
            <a:off x="7167551" y="4731179"/>
            <a:ext cx="1041052" cy="58212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6756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56429" y="3244334"/>
            <a:ext cx="1831142" cy="369332"/>
          </a:xfrm>
          <a:prstGeom prst="rect">
            <a:avLst/>
          </a:prstGeom>
        </p:spPr>
        <p:txBody>
          <a:bodyPr wrap="none">
            <a:spAutoFit/>
          </a:bodyPr>
          <a:lstStyle/>
          <a:p>
            <a:r>
              <a:rPr lang="en-US" dirty="0"/>
              <a:t>	[Figure]</a:t>
            </a:r>
          </a:p>
        </p:txBody>
      </p:sp>
      <p:sp>
        <p:nvSpPr>
          <p:cNvPr id="6" name="Rectangle 5"/>
          <p:cNvSpPr/>
          <p:nvPr/>
        </p:nvSpPr>
        <p:spPr>
          <a:xfrm>
            <a:off x="4084820" y="1906250"/>
            <a:ext cx="5029200" cy="32004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c 6"/>
          <p:cNvSpPr/>
          <p:nvPr/>
        </p:nvSpPr>
        <p:spPr>
          <a:xfrm flipH="1">
            <a:off x="3505200" y="762000"/>
            <a:ext cx="5562600" cy="5410200"/>
          </a:xfrm>
          <a:prstGeom prst="arc">
            <a:avLst>
              <a:gd name="adj1" fmla="val 19491412"/>
              <a:gd name="adj2" fmla="val 2196565"/>
            </a:avLst>
          </a:prstGeom>
          <a:solidFill>
            <a:schemeClr val="accent5">
              <a:lumMod val="40000"/>
              <a:lumOff val="60000"/>
            </a:schemeClr>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 name="Straight Connector 7"/>
          <p:cNvCxnSpPr/>
          <p:nvPr/>
        </p:nvCxnSpPr>
        <p:spPr>
          <a:xfrm rot="10800000" flipH="1">
            <a:off x="252249" y="3505200"/>
            <a:ext cx="8891751"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Group 30"/>
          <p:cNvGrpSpPr/>
          <p:nvPr/>
        </p:nvGrpSpPr>
        <p:grpSpPr>
          <a:xfrm>
            <a:off x="381000" y="2362200"/>
            <a:ext cx="7848601" cy="1143001"/>
            <a:chOff x="381000" y="2362200"/>
            <a:chExt cx="7848601" cy="1143001"/>
          </a:xfrm>
        </p:grpSpPr>
        <p:cxnSp>
          <p:nvCxnSpPr>
            <p:cNvPr id="9" name="Straight Connector 8"/>
            <p:cNvCxnSpPr/>
            <p:nvPr/>
          </p:nvCxnSpPr>
          <p:spPr>
            <a:xfrm flipV="1">
              <a:off x="457200" y="2362200"/>
              <a:ext cx="3352800" cy="11430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0800000">
              <a:off x="3810000" y="2362200"/>
              <a:ext cx="4419600" cy="11430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flipH="1" flipV="1">
              <a:off x="1657350" y="1543050"/>
              <a:ext cx="685800" cy="32385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3581402" y="2819402"/>
              <a:ext cx="4648199" cy="685799"/>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457200" y="3200400"/>
              <a:ext cx="3048000" cy="3048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10800000">
              <a:off x="3505202" y="3200402"/>
              <a:ext cx="4724399" cy="304799"/>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3" name="Group 31"/>
          <p:cNvGrpSpPr/>
          <p:nvPr/>
        </p:nvGrpSpPr>
        <p:grpSpPr>
          <a:xfrm flipV="1">
            <a:off x="409434" y="3502507"/>
            <a:ext cx="7923664" cy="1397039"/>
            <a:chOff x="381000" y="2341004"/>
            <a:chExt cx="7848601" cy="1164201"/>
          </a:xfrm>
        </p:grpSpPr>
        <p:cxnSp>
          <p:nvCxnSpPr>
            <p:cNvPr id="33" name="Straight Connector 32"/>
            <p:cNvCxnSpPr/>
            <p:nvPr/>
          </p:nvCxnSpPr>
          <p:spPr>
            <a:xfrm flipV="1">
              <a:off x="470719" y="2341004"/>
              <a:ext cx="3398046" cy="1130074"/>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0" idx="2"/>
            </p:cNvCxnSpPr>
            <p:nvPr/>
          </p:nvCxnSpPr>
          <p:spPr>
            <a:xfrm flipH="1" flipV="1">
              <a:off x="3841728" y="2352377"/>
              <a:ext cx="4285355" cy="1130207"/>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5400000" flipH="1" flipV="1">
              <a:off x="1657349" y="1543053"/>
              <a:ext cx="685801" cy="32385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10800000">
              <a:off x="3581401" y="2819405"/>
              <a:ext cx="4648199" cy="6858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457200" y="3200402"/>
              <a:ext cx="3048000" cy="3048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0800000">
              <a:off x="3505202" y="3200402"/>
              <a:ext cx="4724399" cy="304799"/>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11" name="Oval 10"/>
          <p:cNvSpPr/>
          <p:nvPr/>
        </p:nvSpPr>
        <p:spPr>
          <a:xfrm>
            <a:off x="442210" y="347522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8229600" y="3491552"/>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179882" y="2758190"/>
            <a:ext cx="803425" cy="369332"/>
          </a:xfrm>
          <a:prstGeom prst="rect">
            <a:avLst/>
          </a:prstGeom>
          <a:noFill/>
        </p:spPr>
        <p:txBody>
          <a:bodyPr wrap="none" rtlCol="0">
            <a:spAutoFit/>
          </a:bodyPr>
          <a:lstStyle/>
          <a:p>
            <a:r>
              <a:rPr lang="en-US" dirty="0"/>
              <a:t>Object</a:t>
            </a:r>
          </a:p>
        </p:txBody>
      </p:sp>
      <p:sp>
        <p:nvSpPr>
          <p:cNvPr id="42" name="TextBox 41"/>
          <p:cNvSpPr txBox="1"/>
          <p:nvPr/>
        </p:nvSpPr>
        <p:spPr>
          <a:xfrm>
            <a:off x="7692454" y="3690079"/>
            <a:ext cx="1451546" cy="646331"/>
          </a:xfrm>
          <a:prstGeom prst="rect">
            <a:avLst/>
          </a:prstGeom>
          <a:noFill/>
        </p:spPr>
        <p:txBody>
          <a:bodyPr wrap="square" rtlCol="0">
            <a:spAutoFit/>
          </a:bodyPr>
          <a:lstStyle/>
          <a:p>
            <a:r>
              <a:rPr lang="en-US" dirty="0"/>
              <a:t>Convergence Point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600736" y="1916376"/>
            <a:ext cx="317716" cy="369332"/>
          </a:xfrm>
          <a:prstGeom prst="rect">
            <a:avLst/>
          </a:prstGeom>
          <a:solidFill>
            <a:schemeClr val="bg1"/>
          </a:solidFill>
        </p:spPr>
        <p:txBody>
          <a:bodyPr wrap="none" rtlCol="0">
            <a:spAutoFit/>
          </a:bodyPr>
          <a:lstStyle/>
          <a:p>
            <a:r>
              <a:rPr lang="en-US" dirty="0"/>
              <a:t>A</a:t>
            </a:r>
            <a:endParaRPr lang="en-US" baseline="-25000" dirty="0"/>
          </a:p>
        </p:txBody>
      </p:sp>
      <p:sp>
        <p:nvSpPr>
          <p:cNvPr id="52" name="Rectangle 51"/>
          <p:cNvSpPr/>
          <p:nvPr/>
        </p:nvSpPr>
        <p:spPr>
          <a:xfrm>
            <a:off x="4087504" y="1899312"/>
            <a:ext cx="5029200" cy="32004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Arc 38"/>
          <p:cNvSpPr/>
          <p:nvPr/>
        </p:nvSpPr>
        <p:spPr>
          <a:xfrm flipH="1">
            <a:off x="3573440" y="762000"/>
            <a:ext cx="5562600" cy="5410200"/>
          </a:xfrm>
          <a:prstGeom prst="arc">
            <a:avLst>
              <a:gd name="adj1" fmla="val 19491412"/>
              <a:gd name="adj2" fmla="val 2196565"/>
            </a:avLst>
          </a:prstGeom>
          <a:solidFill>
            <a:schemeClr val="accent5">
              <a:lumMod val="60000"/>
              <a:lumOff val="40000"/>
            </a:schemeClr>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 name="Straight Connector 7"/>
          <p:cNvCxnSpPr/>
          <p:nvPr/>
        </p:nvCxnSpPr>
        <p:spPr>
          <a:xfrm>
            <a:off x="381000" y="4648200"/>
            <a:ext cx="3124200" cy="1588"/>
          </a:xfrm>
          <a:prstGeom prst="line">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3505200" y="4114800"/>
            <a:ext cx="2819400" cy="1588"/>
          </a:xfrm>
          <a:prstGeom prst="line">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3505200" y="4648200"/>
            <a:ext cx="4800600" cy="1588"/>
          </a:xfrm>
          <a:prstGeom prst="line">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90500" y="4457700"/>
            <a:ext cx="1143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2934494" y="4152106"/>
            <a:ext cx="1143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7735094" y="4533106"/>
            <a:ext cx="1143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6057900" y="4229100"/>
            <a:ext cx="685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3266590" y="2932906"/>
            <a:ext cx="1143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292100" y="34036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5486400" y="4432300"/>
            <a:ext cx="381836" cy="461665"/>
          </a:xfrm>
          <a:prstGeom prst="rect">
            <a:avLst/>
          </a:prstGeom>
          <a:solidFill>
            <a:schemeClr val="accent5">
              <a:lumMod val="60000"/>
              <a:lumOff val="40000"/>
            </a:schemeClr>
          </a:solidFill>
        </p:spPr>
        <p:txBody>
          <a:bodyPr wrap="none" rtlCol="0">
            <a:spAutoFit/>
          </a:bodyPr>
          <a:lstStyle/>
          <a:p>
            <a:r>
              <a:rPr lang="en-US" sz="2400" dirty="0"/>
              <a:t>s’</a:t>
            </a:r>
            <a:endParaRPr lang="en-US" sz="2400" baseline="-25000" dirty="0"/>
          </a:p>
        </p:txBody>
      </p:sp>
      <p:sp>
        <p:nvSpPr>
          <p:cNvPr id="26" name="TextBox 25"/>
          <p:cNvSpPr txBox="1"/>
          <p:nvPr/>
        </p:nvSpPr>
        <p:spPr>
          <a:xfrm>
            <a:off x="1828800" y="4432300"/>
            <a:ext cx="304892" cy="461665"/>
          </a:xfrm>
          <a:prstGeom prst="rect">
            <a:avLst/>
          </a:prstGeom>
          <a:solidFill>
            <a:schemeClr val="bg1"/>
          </a:solidFill>
        </p:spPr>
        <p:txBody>
          <a:bodyPr wrap="none" rtlCol="0">
            <a:spAutoFit/>
          </a:bodyPr>
          <a:lstStyle/>
          <a:p>
            <a:r>
              <a:rPr lang="en-US" sz="2400" dirty="0"/>
              <a:t>s</a:t>
            </a:r>
            <a:endParaRPr lang="en-US" sz="2400" baseline="-25000" dirty="0"/>
          </a:p>
        </p:txBody>
      </p:sp>
      <p:sp>
        <p:nvSpPr>
          <p:cNvPr id="27" name="TextBox 26"/>
          <p:cNvSpPr txBox="1"/>
          <p:nvPr/>
        </p:nvSpPr>
        <p:spPr>
          <a:xfrm>
            <a:off x="4800600" y="3886200"/>
            <a:ext cx="309700" cy="369332"/>
          </a:xfrm>
          <a:prstGeom prst="rect">
            <a:avLst/>
          </a:prstGeom>
          <a:solidFill>
            <a:schemeClr val="accent5">
              <a:lumMod val="60000"/>
              <a:lumOff val="40000"/>
            </a:schemeClr>
          </a:solidFill>
        </p:spPr>
        <p:txBody>
          <a:bodyPr wrap="none" rtlCol="0">
            <a:spAutoFit/>
          </a:bodyPr>
          <a:lstStyle/>
          <a:p>
            <a:r>
              <a:rPr lang="en-US" dirty="0"/>
              <a:t>R</a:t>
            </a:r>
            <a:endParaRPr lang="en-US" baseline="-25000" dirty="0"/>
          </a:p>
        </p:txBody>
      </p:sp>
      <p:cxnSp>
        <p:nvCxnSpPr>
          <p:cNvPr id="29" name="Straight Connector 28"/>
          <p:cNvCxnSpPr>
            <a:stCxn id="23" idx="6"/>
          </p:cNvCxnSpPr>
          <p:nvPr/>
        </p:nvCxnSpPr>
        <p:spPr>
          <a:xfrm flipV="1">
            <a:off x="368300" y="2336801"/>
            <a:ext cx="3429000" cy="1104899"/>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8229600" y="3429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2743200" y="2133600"/>
            <a:ext cx="383438" cy="369332"/>
          </a:xfrm>
          <a:prstGeom prst="rect">
            <a:avLst/>
          </a:prstGeom>
          <a:solidFill>
            <a:schemeClr val="bg1"/>
          </a:solidFill>
        </p:spPr>
        <p:txBody>
          <a:bodyPr wrap="none" rtlCol="0">
            <a:spAutoFit/>
          </a:bodyPr>
          <a:lstStyle/>
          <a:p>
            <a:r>
              <a:rPr lang="en-US" dirty="0">
                <a:sym typeface="Symbol"/>
              </a:rPr>
              <a:t></a:t>
            </a:r>
            <a:r>
              <a:rPr lang="en-US" baseline="-25000" dirty="0">
                <a:sym typeface="Symbol"/>
              </a:rPr>
              <a:t>1</a:t>
            </a:r>
            <a:endParaRPr lang="en-US" baseline="-25000" dirty="0"/>
          </a:p>
        </p:txBody>
      </p:sp>
      <p:sp>
        <p:nvSpPr>
          <p:cNvPr id="35" name="TextBox 34"/>
          <p:cNvSpPr txBox="1"/>
          <p:nvPr/>
        </p:nvSpPr>
        <p:spPr>
          <a:xfrm>
            <a:off x="3886200" y="2895600"/>
            <a:ext cx="309700" cy="369332"/>
          </a:xfrm>
          <a:prstGeom prst="rect">
            <a:avLst/>
          </a:prstGeom>
          <a:solidFill>
            <a:schemeClr val="accent5">
              <a:lumMod val="60000"/>
              <a:lumOff val="40000"/>
            </a:schemeClr>
          </a:solidFill>
        </p:spPr>
        <p:txBody>
          <a:bodyPr wrap="none" rtlCol="0">
            <a:spAutoFit/>
          </a:bodyPr>
          <a:lstStyle/>
          <a:p>
            <a:r>
              <a:rPr lang="en-US" dirty="0"/>
              <a:t>d</a:t>
            </a:r>
            <a:endParaRPr lang="en-US" baseline="-25000" dirty="0"/>
          </a:p>
        </p:txBody>
      </p:sp>
      <p:cxnSp>
        <p:nvCxnSpPr>
          <p:cNvPr id="37" name="Straight Connector 36"/>
          <p:cNvCxnSpPr>
            <a:endCxn id="24" idx="1"/>
          </p:cNvCxnSpPr>
          <p:nvPr/>
        </p:nvCxnSpPr>
        <p:spPr>
          <a:xfrm>
            <a:off x="2362200" y="1676400"/>
            <a:ext cx="3973559" cy="176375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0" name="Arc 39"/>
          <p:cNvSpPr/>
          <p:nvPr/>
        </p:nvSpPr>
        <p:spPr>
          <a:xfrm rot="18949663" flipV="1">
            <a:off x="1068586" y="3042034"/>
            <a:ext cx="457200" cy="533400"/>
          </a:xfrm>
          <a:prstGeom prst="arc">
            <a:avLst>
              <a:gd name="adj1" fmla="val 16937127"/>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TextBox 40"/>
          <p:cNvSpPr txBox="1"/>
          <p:nvPr/>
        </p:nvSpPr>
        <p:spPr>
          <a:xfrm>
            <a:off x="3276600" y="2590800"/>
            <a:ext cx="330540" cy="369332"/>
          </a:xfrm>
          <a:prstGeom prst="rect">
            <a:avLst/>
          </a:prstGeom>
          <a:noFill/>
        </p:spPr>
        <p:txBody>
          <a:bodyPr wrap="none" rtlCol="0">
            <a:spAutoFit/>
          </a:bodyPr>
          <a:lstStyle/>
          <a:p>
            <a:r>
              <a:rPr lang="en-US" dirty="0">
                <a:sym typeface="Symbol"/>
              </a:rPr>
              <a:t></a:t>
            </a:r>
            <a:endParaRPr lang="en-US" dirty="0"/>
          </a:p>
        </p:txBody>
      </p:sp>
      <p:sp>
        <p:nvSpPr>
          <p:cNvPr id="42" name="TextBox 41"/>
          <p:cNvSpPr txBox="1"/>
          <p:nvPr/>
        </p:nvSpPr>
        <p:spPr>
          <a:xfrm>
            <a:off x="4962427" y="2038546"/>
            <a:ext cx="383438" cy="369332"/>
          </a:xfrm>
          <a:prstGeom prst="rect">
            <a:avLst/>
          </a:prstGeom>
          <a:solidFill>
            <a:schemeClr val="accent5">
              <a:lumMod val="60000"/>
              <a:lumOff val="40000"/>
            </a:schemeClr>
          </a:solidFill>
        </p:spPr>
        <p:txBody>
          <a:bodyPr wrap="none" rtlCol="0">
            <a:spAutoFit/>
          </a:bodyPr>
          <a:lstStyle/>
          <a:p>
            <a:r>
              <a:rPr lang="en-US" dirty="0">
                <a:sym typeface="Symbol"/>
              </a:rPr>
              <a:t></a:t>
            </a:r>
            <a:r>
              <a:rPr lang="en-US" baseline="-25000" dirty="0">
                <a:sym typeface="Symbol"/>
              </a:rPr>
              <a:t>2</a:t>
            </a:r>
            <a:endParaRPr lang="en-US" baseline="-25000" dirty="0"/>
          </a:p>
        </p:txBody>
      </p:sp>
      <p:sp>
        <p:nvSpPr>
          <p:cNvPr id="43" name="Freeform 42"/>
          <p:cNvSpPr/>
          <p:nvPr/>
        </p:nvSpPr>
        <p:spPr>
          <a:xfrm>
            <a:off x="4857162" y="2343346"/>
            <a:ext cx="257332" cy="374754"/>
          </a:xfrm>
          <a:custGeom>
            <a:avLst/>
            <a:gdLst>
              <a:gd name="connsiteX0" fmla="*/ 194872 w 257332"/>
              <a:gd name="connsiteY0" fmla="*/ 0 h 374754"/>
              <a:gd name="connsiteX1" fmla="*/ 104931 w 257332"/>
              <a:gd name="connsiteY1" fmla="*/ 164892 h 374754"/>
              <a:gd name="connsiteX2" fmla="*/ 239843 w 257332"/>
              <a:gd name="connsiteY2" fmla="*/ 164892 h 374754"/>
              <a:gd name="connsiteX3" fmla="*/ 0 w 257332"/>
              <a:gd name="connsiteY3" fmla="*/ 374754 h 374754"/>
            </a:gdLst>
            <a:ahLst/>
            <a:cxnLst>
              <a:cxn ang="0">
                <a:pos x="connsiteX0" y="connsiteY0"/>
              </a:cxn>
              <a:cxn ang="0">
                <a:pos x="connsiteX1" y="connsiteY1"/>
              </a:cxn>
              <a:cxn ang="0">
                <a:pos x="connsiteX2" y="connsiteY2"/>
              </a:cxn>
              <a:cxn ang="0">
                <a:pos x="connsiteX3" y="connsiteY3"/>
              </a:cxn>
            </a:cxnLst>
            <a:rect l="l" t="t" r="r" b="b"/>
            <a:pathLst>
              <a:path w="257332" h="374754">
                <a:moveTo>
                  <a:pt x="194872" y="0"/>
                </a:moveTo>
                <a:cubicBezTo>
                  <a:pt x="146154" y="68705"/>
                  <a:pt x="97436" y="137410"/>
                  <a:pt x="104931" y="164892"/>
                </a:cubicBezTo>
                <a:cubicBezTo>
                  <a:pt x="112426" y="192374"/>
                  <a:pt x="257332" y="129915"/>
                  <a:pt x="239843" y="164892"/>
                </a:cubicBezTo>
                <a:cubicBezTo>
                  <a:pt x="222355" y="199869"/>
                  <a:pt x="0" y="374754"/>
                  <a:pt x="0" y="374754"/>
                </a:cubicBezTo>
              </a:path>
            </a:pathLst>
          </a:custGeom>
          <a:ln>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TextBox 43"/>
          <p:cNvSpPr txBox="1"/>
          <p:nvPr/>
        </p:nvSpPr>
        <p:spPr>
          <a:xfrm>
            <a:off x="5237048" y="3061647"/>
            <a:ext cx="311304" cy="369332"/>
          </a:xfrm>
          <a:prstGeom prst="rect">
            <a:avLst/>
          </a:prstGeom>
          <a:solidFill>
            <a:schemeClr val="accent5">
              <a:lumMod val="60000"/>
              <a:lumOff val="40000"/>
            </a:schemeClr>
          </a:solidFill>
        </p:spPr>
        <p:txBody>
          <a:bodyPr wrap="none" rtlCol="0">
            <a:spAutoFit/>
          </a:bodyPr>
          <a:lstStyle/>
          <a:p>
            <a:r>
              <a:rPr lang="en-US" dirty="0">
                <a:sym typeface="Symbol"/>
              </a:rPr>
              <a:t></a:t>
            </a:r>
            <a:endParaRPr lang="en-US" baseline="-25000" dirty="0"/>
          </a:p>
        </p:txBody>
      </p:sp>
      <p:sp>
        <p:nvSpPr>
          <p:cNvPr id="45" name="TextBox 44"/>
          <p:cNvSpPr txBox="1"/>
          <p:nvPr/>
        </p:nvSpPr>
        <p:spPr>
          <a:xfrm>
            <a:off x="7063652" y="3115258"/>
            <a:ext cx="279244" cy="369332"/>
          </a:xfrm>
          <a:prstGeom prst="rect">
            <a:avLst/>
          </a:prstGeom>
          <a:solidFill>
            <a:schemeClr val="accent5">
              <a:lumMod val="60000"/>
              <a:lumOff val="40000"/>
            </a:schemeClr>
          </a:solidFill>
        </p:spPr>
        <p:txBody>
          <a:bodyPr wrap="none" rtlCol="0">
            <a:spAutoFit/>
          </a:bodyPr>
          <a:lstStyle/>
          <a:p>
            <a:r>
              <a:rPr lang="en-US" dirty="0">
                <a:sym typeface="Symbol"/>
              </a:rPr>
              <a:t></a:t>
            </a:r>
            <a:endParaRPr lang="en-US" baseline="-25000" dirty="0"/>
          </a:p>
        </p:txBody>
      </p:sp>
      <p:sp>
        <p:nvSpPr>
          <p:cNvPr id="47" name="Arc 46"/>
          <p:cNvSpPr/>
          <p:nvPr/>
        </p:nvSpPr>
        <p:spPr>
          <a:xfrm>
            <a:off x="3480178" y="2181255"/>
            <a:ext cx="764275" cy="533400"/>
          </a:xfrm>
          <a:prstGeom prst="arc">
            <a:avLst>
              <a:gd name="adj1" fmla="val 690790"/>
              <a:gd name="adj2" fmla="val 1025851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TextBox 47"/>
          <p:cNvSpPr txBox="1"/>
          <p:nvPr/>
        </p:nvSpPr>
        <p:spPr>
          <a:xfrm>
            <a:off x="1600200" y="3048000"/>
            <a:ext cx="330540" cy="369332"/>
          </a:xfrm>
          <a:prstGeom prst="rect">
            <a:avLst/>
          </a:prstGeom>
          <a:noFill/>
        </p:spPr>
        <p:txBody>
          <a:bodyPr wrap="none" rtlCol="0">
            <a:spAutoFit/>
          </a:bodyPr>
          <a:lstStyle/>
          <a:p>
            <a:r>
              <a:rPr lang="en-US" dirty="0">
                <a:sym typeface="Symbol"/>
              </a:rPr>
              <a:t></a:t>
            </a:r>
            <a:endParaRPr lang="en-US" dirty="0"/>
          </a:p>
        </p:txBody>
      </p:sp>
      <p:sp>
        <p:nvSpPr>
          <p:cNvPr id="50" name="Arc 49"/>
          <p:cNvSpPr/>
          <p:nvPr/>
        </p:nvSpPr>
        <p:spPr>
          <a:xfrm rot="7668653" flipV="1">
            <a:off x="3188845" y="2039188"/>
            <a:ext cx="493331" cy="495896"/>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 name="Arc 53"/>
          <p:cNvSpPr/>
          <p:nvPr/>
        </p:nvSpPr>
        <p:spPr>
          <a:xfrm rot="18949663" flipH="1">
            <a:off x="7357456" y="3174519"/>
            <a:ext cx="426874" cy="306274"/>
          </a:xfrm>
          <a:prstGeom prst="arc">
            <a:avLst>
              <a:gd name="adj1" fmla="val 17182351"/>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TextBox 60"/>
          <p:cNvSpPr txBox="1"/>
          <p:nvPr/>
        </p:nvSpPr>
        <p:spPr>
          <a:xfrm>
            <a:off x="177454" y="3032354"/>
            <a:ext cx="290464" cy="369332"/>
          </a:xfrm>
          <a:prstGeom prst="rect">
            <a:avLst/>
          </a:prstGeom>
          <a:solidFill>
            <a:schemeClr val="bg1"/>
          </a:solidFill>
        </p:spPr>
        <p:txBody>
          <a:bodyPr wrap="none" rtlCol="0">
            <a:spAutoFit/>
          </a:bodyPr>
          <a:lstStyle/>
          <a:p>
            <a:r>
              <a:rPr lang="en-US" dirty="0"/>
              <a:t>S</a:t>
            </a:r>
            <a:endParaRPr lang="en-US" baseline="-25000" dirty="0"/>
          </a:p>
        </p:txBody>
      </p:sp>
      <p:sp>
        <p:nvSpPr>
          <p:cNvPr id="62" name="TextBox 61"/>
          <p:cNvSpPr txBox="1"/>
          <p:nvPr/>
        </p:nvSpPr>
        <p:spPr>
          <a:xfrm>
            <a:off x="8078356" y="3069091"/>
            <a:ext cx="303288" cy="369332"/>
          </a:xfrm>
          <a:prstGeom prst="rect">
            <a:avLst/>
          </a:prstGeom>
          <a:solidFill>
            <a:schemeClr val="accent5">
              <a:lumMod val="60000"/>
              <a:lumOff val="40000"/>
            </a:schemeClr>
          </a:solidFill>
        </p:spPr>
        <p:txBody>
          <a:bodyPr wrap="none" rtlCol="0">
            <a:spAutoFit/>
          </a:bodyPr>
          <a:lstStyle/>
          <a:p>
            <a:r>
              <a:rPr lang="en-US" dirty="0"/>
              <a:t>P</a:t>
            </a:r>
            <a:endParaRPr lang="en-US" baseline="-25000" dirty="0"/>
          </a:p>
        </p:txBody>
      </p:sp>
      <p:sp>
        <p:nvSpPr>
          <p:cNvPr id="64" name="TextBox 63"/>
          <p:cNvSpPr txBox="1"/>
          <p:nvPr/>
        </p:nvSpPr>
        <p:spPr>
          <a:xfrm>
            <a:off x="6253399" y="3481466"/>
            <a:ext cx="308098" cy="369332"/>
          </a:xfrm>
          <a:prstGeom prst="rect">
            <a:avLst/>
          </a:prstGeom>
          <a:solidFill>
            <a:schemeClr val="accent5">
              <a:lumMod val="60000"/>
              <a:lumOff val="40000"/>
            </a:schemeClr>
          </a:solidFill>
        </p:spPr>
        <p:txBody>
          <a:bodyPr wrap="none" rtlCol="0">
            <a:spAutoFit/>
          </a:bodyPr>
          <a:lstStyle/>
          <a:p>
            <a:r>
              <a:rPr lang="en-US" dirty="0"/>
              <a:t>C</a:t>
            </a:r>
            <a:endParaRPr lang="en-US" baseline="-25000" dirty="0"/>
          </a:p>
        </p:txBody>
      </p:sp>
      <p:cxnSp>
        <p:nvCxnSpPr>
          <p:cNvPr id="7" name="Straight Connector 6"/>
          <p:cNvCxnSpPr/>
          <p:nvPr/>
        </p:nvCxnSpPr>
        <p:spPr>
          <a:xfrm rot="10800000" flipH="1">
            <a:off x="252249" y="3475220"/>
            <a:ext cx="8891751"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42DBFE9-432E-DD9F-F114-A86C5C8504B1}"/>
              </a:ext>
            </a:extLst>
          </p:cNvPr>
          <p:cNvSpPr txBox="1"/>
          <p:nvPr/>
        </p:nvSpPr>
        <p:spPr>
          <a:xfrm>
            <a:off x="6437642" y="3061647"/>
            <a:ext cx="324128" cy="369332"/>
          </a:xfrm>
          <a:prstGeom prst="rect">
            <a:avLst/>
          </a:prstGeom>
          <a:solidFill>
            <a:schemeClr val="accent5">
              <a:lumMod val="60000"/>
              <a:lumOff val="40000"/>
            </a:schemeClr>
          </a:solidFill>
        </p:spPr>
        <p:txBody>
          <a:bodyPr wrap="none" rtlCol="0">
            <a:spAutoFit/>
          </a:bodyPr>
          <a:lstStyle/>
          <a:p>
            <a:r>
              <a:rPr lang="en-US" dirty="0">
                <a:sym typeface="Symbol" panose="05050102010706020507" pitchFamily="18" charset="2"/>
              </a:rPr>
              <a:t></a:t>
            </a:r>
            <a:endParaRPr lang="en-US" baseline="-25000" dirty="0"/>
          </a:p>
        </p:txBody>
      </p:sp>
      <p:sp>
        <p:nvSpPr>
          <p:cNvPr id="24" name="Oval 23"/>
          <p:cNvSpPr/>
          <p:nvPr/>
        </p:nvSpPr>
        <p:spPr>
          <a:xfrm>
            <a:off x="6324600" y="3429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p:cNvCxnSpPr>
            <a:stCxn id="62" idx="2"/>
          </p:cNvCxnSpPr>
          <p:nvPr/>
        </p:nvCxnSpPr>
        <p:spPr>
          <a:xfrm flipH="1" flipV="1">
            <a:off x="3810000" y="2362200"/>
            <a:ext cx="4420000" cy="1076223"/>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3628592" y="3513945"/>
            <a:ext cx="316112" cy="369332"/>
          </a:xfrm>
          <a:prstGeom prst="rect">
            <a:avLst/>
          </a:prstGeom>
          <a:solidFill>
            <a:schemeClr val="accent5">
              <a:lumMod val="60000"/>
              <a:lumOff val="40000"/>
            </a:schemeClr>
          </a:solidFill>
        </p:spPr>
        <p:txBody>
          <a:bodyPr wrap="none" rtlCol="0">
            <a:spAutoFit/>
          </a:bodyPr>
          <a:lstStyle/>
          <a:p>
            <a:r>
              <a:rPr lang="en-US" dirty="0"/>
              <a:t>V</a:t>
            </a:r>
            <a:endParaRPr lang="en-US" baseline="-25000" dirty="0"/>
          </a:p>
        </p:txBody>
      </p:sp>
      <p:sp>
        <p:nvSpPr>
          <p:cNvPr id="70" name="Oval 69"/>
          <p:cNvSpPr/>
          <p:nvPr/>
        </p:nvSpPr>
        <p:spPr>
          <a:xfrm>
            <a:off x="3804754" y="344649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3810000" y="2299648"/>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Arc 1">
            <a:extLst>
              <a:ext uri="{FF2B5EF4-FFF2-40B4-BE49-F238E27FC236}">
                <a16:creationId xmlns:a16="http://schemas.microsoft.com/office/drawing/2014/main" id="{11D006A6-4C92-4C35-213C-B869F5AC3660}"/>
              </a:ext>
            </a:extLst>
          </p:cNvPr>
          <p:cNvSpPr/>
          <p:nvPr/>
        </p:nvSpPr>
        <p:spPr>
          <a:xfrm rot="18949663" flipH="1">
            <a:off x="5607110" y="3107794"/>
            <a:ext cx="426874" cy="401615"/>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Arc 2">
            <a:extLst>
              <a:ext uri="{FF2B5EF4-FFF2-40B4-BE49-F238E27FC236}">
                <a16:creationId xmlns:a16="http://schemas.microsoft.com/office/drawing/2014/main" id="{FD1A6DDE-E0E8-DD1C-8B90-31A6642ACA7C}"/>
              </a:ext>
            </a:extLst>
          </p:cNvPr>
          <p:cNvSpPr/>
          <p:nvPr/>
        </p:nvSpPr>
        <p:spPr>
          <a:xfrm rot="10800000">
            <a:off x="5872434" y="3285931"/>
            <a:ext cx="764275" cy="533400"/>
          </a:xfrm>
          <a:prstGeom prst="arc">
            <a:avLst>
              <a:gd name="adj1" fmla="val 3284578"/>
              <a:gd name="adj2" fmla="val 1025851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 Convention</a:t>
            </a:r>
          </a:p>
        </p:txBody>
      </p:sp>
      <p:sp>
        <p:nvSpPr>
          <p:cNvPr id="256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5601" name="Object 1"/>
          <p:cNvGraphicFramePr>
            <a:graphicFrameLocks noChangeAspect="1"/>
          </p:cNvGraphicFramePr>
          <p:nvPr>
            <p:extLst>
              <p:ext uri="{D42A27DB-BD31-4B8C-83A1-F6EECF244321}">
                <p14:modId xmlns:p14="http://schemas.microsoft.com/office/powerpoint/2010/main" val="3452227367"/>
              </p:ext>
            </p:extLst>
          </p:nvPr>
        </p:nvGraphicFramePr>
        <p:xfrm>
          <a:off x="-65988" y="1211658"/>
          <a:ext cx="9034895" cy="3581400"/>
        </p:xfrm>
        <a:graphic>
          <a:graphicData uri="http://schemas.openxmlformats.org/presentationml/2006/ole">
            <mc:AlternateContent xmlns:mc="http://schemas.openxmlformats.org/markup-compatibility/2006">
              <mc:Choice xmlns:v="urn:schemas-microsoft-com:vml" Requires="v">
                <p:oleObj name="Equation" r:id="rId2" imgW="4229100" imgH="1676400" progId="Equation.3">
                  <p:embed/>
                </p:oleObj>
              </mc:Choice>
              <mc:Fallback>
                <p:oleObj name="Equation" r:id="rId2" imgW="4229100" imgH="1676400" progId="Equation.3">
                  <p:embed/>
                  <p:pic>
                    <p:nvPicPr>
                      <p:cNvPr id="25601"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88" y="1211658"/>
                        <a:ext cx="9034895" cy="3581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56429" y="3244334"/>
            <a:ext cx="1831142" cy="369332"/>
          </a:xfrm>
          <a:prstGeom prst="rect">
            <a:avLst/>
          </a:prstGeom>
        </p:spPr>
        <p:txBody>
          <a:bodyPr wrap="none">
            <a:spAutoFit/>
          </a:bodyPr>
          <a:lstStyle/>
          <a:p>
            <a:r>
              <a:rPr lang="en-US" dirty="0"/>
              <a:t>	[Figure]</a:t>
            </a:r>
          </a:p>
        </p:txBody>
      </p:sp>
      <p:sp>
        <p:nvSpPr>
          <p:cNvPr id="6" name="Rectangle 5"/>
          <p:cNvSpPr/>
          <p:nvPr/>
        </p:nvSpPr>
        <p:spPr>
          <a:xfrm>
            <a:off x="4084820" y="1906250"/>
            <a:ext cx="5029200" cy="32004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c 6"/>
          <p:cNvSpPr/>
          <p:nvPr/>
        </p:nvSpPr>
        <p:spPr>
          <a:xfrm flipH="1">
            <a:off x="3505200" y="762000"/>
            <a:ext cx="5562600" cy="5410200"/>
          </a:xfrm>
          <a:prstGeom prst="arc">
            <a:avLst>
              <a:gd name="adj1" fmla="val 19491412"/>
              <a:gd name="adj2" fmla="val 2196565"/>
            </a:avLst>
          </a:prstGeom>
          <a:solidFill>
            <a:schemeClr val="accent5">
              <a:lumMod val="40000"/>
              <a:lumOff val="60000"/>
            </a:schemeClr>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 name="Straight Connector 7"/>
          <p:cNvCxnSpPr/>
          <p:nvPr/>
        </p:nvCxnSpPr>
        <p:spPr>
          <a:xfrm rot="10800000" flipH="1">
            <a:off x="252249" y="3505200"/>
            <a:ext cx="8891751"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Group 30"/>
          <p:cNvGrpSpPr/>
          <p:nvPr/>
        </p:nvGrpSpPr>
        <p:grpSpPr>
          <a:xfrm>
            <a:off x="381000" y="2362200"/>
            <a:ext cx="7848601" cy="1143001"/>
            <a:chOff x="381000" y="2362200"/>
            <a:chExt cx="7848601" cy="1143001"/>
          </a:xfrm>
        </p:grpSpPr>
        <p:cxnSp>
          <p:nvCxnSpPr>
            <p:cNvPr id="9" name="Straight Connector 8"/>
            <p:cNvCxnSpPr/>
            <p:nvPr/>
          </p:nvCxnSpPr>
          <p:spPr>
            <a:xfrm flipV="1">
              <a:off x="457200" y="2362200"/>
              <a:ext cx="3352800" cy="11430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0800000">
              <a:off x="3810000" y="2362200"/>
              <a:ext cx="4419600" cy="11430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flipH="1" flipV="1">
              <a:off x="1657350" y="1543050"/>
              <a:ext cx="685800" cy="32385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3581402" y="2819402"/>
              <a:ext cx="4648199" cy="685799"/>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457200" y="3200400"/>
              <a:ext cx="3048000" cy="3048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10800000">
              <a:off x="3505202" y="3200402"/>
              <a:ext cx="4724399" cy="304799"/>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3" name="Group 31"/>
          <p:cNvGrpSpPr/>
          <p:nvPr/>
        </p:nvGrpSpPr>
        <p:grpSpPr>
          <a:xfrm flipV="1">
            <a:off x="409434" y="3502507"/>
            <a:ext cx="7923664" cy="1397039"/>
            <a:chOff x="381000" y="2341004"/>
            <a:chExt cx="7848601" cy="1164201"/>
          </a:xfrm>
        </p:grpSpPr>
        <p:cxnSp>
          <p:nvCxnSpPr>
            <p:cNvPr id="33" name="Straight Connector 32"/>
            <p:cNvCxnSpPr/>
            <p:nvPr/>
          </p:nvCxnSpPr>
          <p:spPr>
            <a:xfrm flipV="1">
              <a:off x="470719" y="2341004"/>
              <a:ext cx="3398046" cy="1130074"/>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0" idx="2"/>
            </p:cNvCxnSpPr>
            <p:nvPr/>
          </p:nvCxnSpPr>
          <p:spPr>
            <a:xfrm flipH="1" flipV="1">
              <a:off x="3841728" y="2352377"/>
              <a:ext cx="4285355" cy="1130207"/>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5400000" flipH="1" flipV="1">
              <a:off x="1657349" y="1543053"/>
              <a:ext cx="685801" cy="32385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10800000">
              <a:off x="3581401" y="2819405"/>
              <a:ext cx="4648199" cy="6858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457200" y="3200402"/>
              <a:ext cx="3048000" cy="3048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0800000">
              <a:off x="3505202" y="3200402"/>
              <a:ext cx="4724399" cy="304799"/>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11" name="Oval 10"/>
          <p:cNvSpPr/>
          <p:nvPr/>
        </p:nvSpPr>
        <p:spPr>
          <a:xfrm>
            <a:off x="442210" y="347522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8229600" y="3491552"/>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179882" y="2758190"/>
            <a:ext cx="803425" cy="369332"/>
          </a:xfrm>
          <a:prstGeom prst="rect">
            <a:avLst/>
          </a:prstGeom>
          <a:noFill/>
        </p:spPr>
        <p:txBody>
          <a:bodyPr wrap="none" rtlCol="0">
            <a:spAutoFit/>
          </a:bodyPr>
          <a:lstStyle/>
          <a:p>
            <a:r>
              <a:rPr lang="en-US" dirty="0"/>
              <a:t>Object</a:t>
            </a:r>
          </a:p>
        </p:txBody>
      </p:sp>
      <p:sp>
        <p:nvSpPr>
          <p:cNvPr id="42" name="TextBox 41"/>
          <p:cNvSpPr txBox="1"/>
          <p:nvPr/>
        </p:nvSpPr>
        <p:spPr>
          <a:xfrm>
            <a:off x="7692454" y="3690079"/>
            <a:ext cx="1451546" cy="646331"/>
          </a:xfrm>
          <a:prstGeom prst="rect">
            <a:avLst/>
          </a:prstGeom>
          <a:noFill/>
        </p:spPr>
        <p:txBody>
          <a:bodyPr wrap="square" rtlCol="0">
            <a:spAutoFit/>
          </a:bodyPr>
          <a:lstStyle/>
          <a:p>
            <a:r>
              <a:rPr lang="en-US" dirty="0"/>
              <a:t>Convergence Point</a:t>
            </a:r>
          </a:p>
        </p:txBody>
      </p:sp>
      <p:sp>
        <p:nvSpPr>
          <p:cNvPr id="5" name="TextBox 4"/>
          <p:cNvSpPr txBox="1"/>
          <p:nvPr/>
        </p:nvSpPr>
        <p:spPr>
          <a:xfrm>
            <a:off x="1981200" y="1949558"/>
            <a:ext cx="851708" cy="461665"/>
          </a:xfrm>
          <a:prstGeom prst="rect">
            <a:avLst/>
          </a:prstGeom>
          <a:noFill/>
        </p:spPr>
        <p:txBody>
          <a:bodyPr wrap="none" rtlCol="0">
            <a:spAutoFit/>
          </a:bodyPr>
          <a:lstStyle/>
          <a:p>
            <a:r>
              <a:rPr lang="en-US" sz="2400" dirty="0"/>
              <a:t>Front</a:t>
            </a:r>
          </a:p>
        </p:txBody>
      </p:sp>
      <p:sp>
        <p:nvSpPr>
          <p:cNvPr id="25" name="TextBox 24"/>
          <p:cNvSpPr txBox="1"/>
          <p:nvPr/>
        </p:nvSpPr>
        <p:spPr>
          <a:xfrm>
            <a:off x="4802191" y="1949558"/>
            <a:ext cx="768159" cy="461665"/>
          </a:xfrm>
          <a:prstGeom prst="rect">
            <a:avLst/>
          </a:prstGeom>
          <a:noFill/>
        </p:spPr>
        <p:txBody>
          <a:bodyPr wrap="none" rtlCol="0">
            <a:spAutoFit/>
          </a:bodyPr>
          <a:lstStyle/>
          <a:p>
            <a:r>
              <a:rPr lang="en-US" sz="2400" dirty="0"/>
              <a:t>Back</a:t>
            </a:r>
          </a:p>
        </p:txBody>
      </p:sp>
      <p:sp>
        <p:nvSpPr>
          <p:cNvPr id="14" name="Oval 13">
            <a:extLst>
              <a:ext uri="{FF2B5EF4-FFF2-40B4-BE49-F238E27FC236}">
                <a16:creationId xmlns:a16="http://schemas.microsoft.com/office/drawing/2014/main" id="{14E1693F-6E8D-F50D-842F-0960F0A754B6}"/>
              </a:ext>
            </a:extLst>
          </p:cNvPr>
          <p:cNvSpPr/>
          <p:nvPr/>
        </p:nvSpPr>
        <p:spPr>
          <a:xfrm>
            <a:off x="5770776" y="3464843"/>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4172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56429" y="3244334"/>
            <a:ext cx="1831142" cy="369332"/>
          </a:xfrm>
          <a:prstGeom prst="rect">
            <a:avLst/>
          </a:prstGeom>
        </p:spPr>
        <p:txBody>
          <a:bodyPr wrap="none">
            <a:spAutoFit/>
          </a:bodyPr>
          <a:lstStyle/>
          <a:p>
            <a:r>
              <a:rPr lang="en-US" dirty="0"/>
              <a:t>	[Figure]</a:t>
            </a:r>
          </a:p>
        </p:txBody>
      </p:sp>
      <p:sp>
        <p:nvSpPr>
          <p:cNvPr id="6" name="Rectangle 5"/>
          <p:cNvSpPr/>
          <p:nvPr/>
        </p:nvSpPr>
        <p:spPr>
          <a:xfrm>
            <a:off x="4084820" y="1906250"/>
            <a:ext cx="5029200" cy="32004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c 6"/>
          <p:cNvSpPr/>
          <p:nvPr/>
        </p:nvSpPr>
        <p:spPr>
          <a:xfrm flipH="1">
            <a:off x="3505200" y="762000"/>
            <a:ext cx="5562600" cy="5410200"/>
          </a:xfrm>
          <a:prstGeom prst="arc">
            <a:avLst>
              <a:gd name="adj1" fmla="val 19491412"/>
              <a:gd name="adj2" fmla="val 2196565"/>
            </a:avLst>
          </a:prstGeom>
          <a:solidFill>
            <a:schemeClr val="accent5">
              <a:lumMod val="40000"/>
              <a:lumOff val="60000"/>
            </a:schemeClr>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 name="Straight Connector 7"/>
          <p:cNvCxnSpPr/>
          <p:nvPr/>
        </p:nvCxnSpPr>
        <p:spPr>
          <a:xfrm rot="10800000" flipH="1">
            <a:off x="252249" y="3505200"/>
            <a:ext cx="8891751"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Group 30"/>
          <p:cNvGrpSpPr/>
          <p:nvPr/>
        </p:nvGrpSpPr>
        <p:grpSpPr>
          <a:xfrm>
            <a:off x="381000" y="2362200"/>
            <a:ext cx="7848601" cy="1143001"/>
            <a:chOff x="381000" y="2362200"/>
            <a:chExt cx="7848601" cy="1143001"/>
          </a:xfrm>
        </p:grpSpPr>
        <p:cxnSp>
          <p:nvCxnSpPr>
            <p:cNvPr id="9" name="Straight Connector 8"/>
            <p:cNvCxnSpPr/>
            <p:nvPr/>
          </p:nvCxnSpPr>
          <p:spPr>
            <a:xfrm flipV="1">
              <a:off x="457200" y="2362200"/>
              <a:ext cx="3352800" cy="11430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0800000">
              <a:off x="3810000" y="2362200"/>
              <a:ext cx="4419600" cy="11430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flipH="1" flipV="1">
              <a:off x="1657350" y="1543050"/>
              <a:ext cx="685800" cy="32385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3581402" y="2819402"/>
              <a:ext cx="4648199" cy="685799"/>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457200" y="3200400"/>
              <a:ext cx="3048000" cy="3048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10800000">
              <a:off x="3505202" y="3200402"/>
              <a:ext cx="4724399" cy="304799"/>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3" name="Group 31"/>
          <p:cNvGrpSpPr/>
          <p:nvPr/>
        </p:nvGrpSpPr>
        <p:grpSpPr>
          <a:xfrm flipV="1">
            <a:off x="409434" y="3502507"/>
            <a:ext cx="7923664" cy="1397039"/>
            <a:chOff x="381000" y="2341004"/>
            <a:chExt cx="7848601" cy="1164201"/>
          </a:xfrm>
        </p:grpSpPr>
        <p:cxnSp>
          <p:nvCxnSpPr>
            <p:cNvPr id="33" name="Straight Connector 32"/>
            <p:cNvCxnSpPr/>
            <p:nvPr/>
          </p:nvCxnSpPr>
          <p:spPr>
            <a:xfrm flipV="1">
              <a:off x="470719" y="2341004"/>
              <a:ext cx="3398046" cy="1130074"/>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0" idx="2"/>
            </p:cNvCxnSpPr>
            <p:nvPr/>
          </p:nvCxnSpPr>
          <p:spPr>
            <a:xfrm flipH="1" flipV="1">
              <a:off x="3841728" y="2352377"/>
              <a:ext cx="4285355" cy="1130207"/>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5400000" flipH="1" flipV="1">
              <a:off x="1657349" y="1543053"/>
              <a:ext cx="685801" cy="32385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10800000">
              <a:off x="3581401" y="2819405"/>
              <a:ext cx="4648199" cy="6858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457200" y="3200402"/>
              <a:ext cx="3048000" cy="3048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0800000">
              <a:off x="3505202" y="3200402"/>
              <a:ext cx="4724399" cy="304799"/>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11" name="Oval 10"/>
          <p:cNvSpPr/>
          <p:nvPr/>
        </p:nvSpPr>
        <p:spPr>
          <a:xfrm>
            <a:off x="442210" y="347522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8229600" y="3491552"/>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179882" y="2758190"/>
            <a:ext cx="803425" cy="369332"/>
          </a:xfrm>
          <a:prstGeom prst="rect">
            <a:avLst/>
          </a:prstGeom>
          <a:noFill/>
        </p:spPr>
        <p:txBody>
          <a:bodyPr wrap="none" rtlCol="0">
            <a:spAutoFit/>
          </a:bodyPr>
          <a:lstStyle/>
          <a:p>
            <a:r>
              <a:rPr lang="en-US" dirty="0"/>
              <a:t>Object</a:t>
            </a:r>
          </a:p>
        </p:txBody>
      </p:sp>
      <p:sp>
        <p:nvSpPr>
          <p:cNvPr id="42" name="TextBox 41"/>
          <p:cNvSpPr txBox="1"/>
          <p:nvPr/>
        </p:nvSpPr>
        <p:spPr>
          <a:xfrm>
            <a:off x="7692454" y="3690079"/>
            <a:ext cx="1451546" cy="646331"/>
          </a:xfrm>
          <a:prstGeom prst="rect">
            <a:avLst/>
          </a:prstGeom>
          <a:noFill/>
        </p:spPr>
        <p:txBody>
          <a:bodyPr wrap="square" rtlCol="0">
            <a:spAutoFit/>
          </a:bodyPr>
          <a:lstStyle/>
          <a:p>
            <a:r>
              <a:rPr lang="en-US" dirty="0"/>
              <a:t>Convergence Point</a:t>
            </a:r>
          </a:p>
        </p:txBody>
      </p:sp>
      <p:sp>
        <p:nvSpPr>
          <p:cNvPr id="5" name="TextBox 4"/>
          <p:cNvSpPr txBox="1"/>
          <p:nvPr/>
        </p:nvSpPr>
        <p:spPr>
          <a:xfrm>
            <a:off x="1981200" y="1949558"/>
            <a:ext cx="851708" cy="461665"/>
          </a:xfrm>
          <a:prstGeom prst="rect">
            <a:avLst/>
          </a:prstGeom>
          <a:noFill/>
        </p:spPr>
        <p:txBody>
          <a:bodyPr wrap="none" rtlCol="0">
            <a:spAutoFit/>
          </a:bodyPr>
          <a:lstStyle/>
          <a:p>
            <a:r>
              <a:rPr lang="en-US" sz="2400" dirty="0"/>
              <a:t>Front</a:t>
            </a:r>
          </a:p>
        </p:txBody>
      </p:sp>
      <p:sp>
        <p:nvSpPr>
          <p:cNvPr id="25" name="TextBox 24"/>
          <p:cNvSpPr txBox="1"/>
          <p:nvPr/>
        </p:nvSpPr>
        <p:spPr>
          <a:xfrm>
            <a:off x="4802191" y="1949558"/>
            <a:ext cx="768159" cy="461665"/>
          </a:xfrm>
          <a:prstGeom prst="rect">
            <a:avLst/>
          </a:prstGeom>
          <a:noFill/>
        </p:spPr>
        <p:txBody>
          <a:bodyPr wrap="none" rtlCol="0">
            <a:spAutoFit/>
          </a:bodyPr>
          <a:lstStyle/>
          <a:p>
            <a:r>
              <a:rPr lang="en-US" sz="2400" dirty="0"/>
              <a:t>Back</a:t>
            </a:r>
          </a:p>
        </p:txBody>
      </p:sp>
      <p:sp>
        <p:nvSpPr>
          <p:cNvPr id="14" name="Oval 13">
            <a:extLst>
              <a:ext uri="{FF2B5EF4-FFF2-40B4-BE49-F238E27FC236}">
                <a16:creationId xmlns:a16="http://schemas.microsoft.com/office/drawing/2014/main" id="{14E1693F-6E8D-F50D-842F-0960F0A754B6}"/>
              </a:ext>
            </a:extLst>
          </p:cNvPr>
          <p:cNvSpPr/>
          <p:nvPr/>
        </p:nvSpPr>
        <p:spPr>
          <a:xfrm>
            <a:off x="5770776" y="3464843"/>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7F0DE8FD-EB07-ED04-C3B1-0F8329733E88}"/>
              </a:ext>
            </a:extLst>
          </p:cNvPr>
          <p:cNvCxnSpPr>
            <a:stCxn id="14" idx="2"/>
          </p:cNvCxnSpPr>
          <p:nvPr/>
        </p:nvCxnSpPr>
        <p:spPr>
          <a:xfrm flipH="1" flipV="1">
            <a:off x="3505200" y="3502506"/>
            <a:ext cx="2265576" cy="43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26419E80-1689-4536-95C5-689DF102DAE1}"/>
              </a:ext>
            </a:extLst>
          </p:cNvPr>
          <p:cNvSpPr txBox="1"/>
          <p:nvPr/>
        </p:nvSpPr>
        <p:spPr>
          <a:xfrm>
            <a:off x="3929276" y="3472932"/>
            <a:ext cx="309700" cy="369332"/>
          </a:xfrm>
          <a:prstGeom prst="rect">
            <a:avLst/>
          </a:prstGeom>
          <a:noFill/>
        </p:spPr>
        <p:txBody>
          <a:bodyPr wrap="none" rtlCol="0">
            <a:spAutoFit/>
          </a:bodyPr>
          <a:lstStyle/>
          <a:p>
            <a:r>
              <a:rPr lang="en-US" dirty="0">
                <a:solidFill>
                  <a:schemeClr val="accent1"/>
                </a:solidFill>
              </a:rPr>
              <a:t>R</a:t>
            </a:r>
          </a:p>
        </p:txBody>
      </p:sp>
      <p:sp>
        <p:nvSpPr>
          <p:cNvPr id="20" name="TextBox 19">
            <a:extLst>
              <a:ext uri="{FF2B5EF4-FFF2-40B4-BE49-F238E27FC236}">
                <a16:creationId xmlns:a16="http://schemas.microsoft.com/office/drawing/2014/main" id="{CC131EFD-3964-DA4D-6920-22A1F3B2D83A}"/>
              </a:ext>
            </a:extLst>
          </p:cNvPr>
          <p:cNvSpPr txBox="1"/>
          <p:nvPr/>
        </p:nvSpPr>
        <p:spPr>
          <a:xfrm>
            <a:off x="5677419" y="3531979"/>
            <a:ext cx="309700" cy="369332"/>
          </a:xfrm>
          <a:prstGeom prst="rect">
            <a:avLst/>
          </a:prstGeom>
          <a:noFill/>
        </p:spPr>
        <p:txBody>
          <a:bodyPr wrap="none" rtlCol="0">
            <a:spAutoFit/>
          </a:bodyPr>
          <a:lstStyle/>
          <a:p>
            <a:r>
              <a:rPr lang="en-US" dirty="0"/>
              <a:t>C</a:t>
            </a:r>
          </a:p>
        </p:txBody>
      </p:sp>
      <p:cxnSp>
        <p:nvCxnSpPr>
          <p:cNvPr id="23" name="Straight Arrow Connector 22">
            <a:extLst>
              <a:ext uri="{FF2B5EF4-FFF2-40B4-BE49-F238E27FC236}">
                <a16:creationId xmlns:a16="http://schemas.microsoft.com/office/drawing/2014/main" id="{64153B33-A84A-53E3-CD33-E5D037092718}"/>
              </a:ext>
            </a:extLst>
          </p:cNvPr>
          <p:cNvCxnSpPr>
            <a:endCxn id="11" idx="2"/>
          </p:cNvCxnSpPr>
          <p:nvPr/>
        </p:nvCxnSpPr>
        <p:spPr>
          <a:xfrm flipH="1">
            <a:off x="442210" y="3500249"/>
            <a:ext cx="3029849" cy="1307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FAA8D94-A69E-541F-B998-D50A13E2468E}"/>
              </a:ext>
            </a:extLst>
          </p:cNvPr>
          <p:cNvSpPr txBox="1"/>
          <p:nvPr/>
        </p:nvSpPr>
        <p:spPr>
          <a:xfrm>
            <a:off x="2187983" y="3444417"/>
            <a:ext cx="290464" cy="369332"/>
          </a:xfrm>
          <a:prstGeom prst="rect">
            <a:avLst/>
          </a:prstGeom>
          <a:noFill/>
        </p:spPr>
        <p:txBody>
          <a:bodyPr wrap="none" rtlCol="0">
            <a:spAutoFit/>
          </a:bodyPr>
          <a:lstStyle/>
          <a:p>
            <a:r>
              <a:rPr lang="en-US" dirty="0">
                <a:solidFill>
                  <a:srgbClr val="FF0000"/>
                </a:solidFill>
              </a:rPr>
              <a:t>S</a:t>
            </a:r>
          </a:p>
        </p:txBody>
      </p:sp>
      <p:cxnSp>
        <p:nvCxnSpPr>
          <p:cNvPr id="26" name="Straight Arrow Connector 25">
            <a:extLst>
              <a:ext uri="{FF2B5EF4-FFF2-40B4-BE49-F238E27FC236}">
                <a16:creationId xmlns:a16="http://schemas.microsoft.com/office/drawing/2014/main" id="{BDC26832-D0CF-1B83-2D78-401A5E500D03}"/>
              </a:ext>
            </a:extLst>
          </p:cNvPr>
          <p:cNvCxnSpPr>
            <a:cxnSpLocks/>
          </p:cNvCxnSpPr>
          <p:nvPr/>
        </p:nvCxnSpPr>
        <p:spPr>
          <a:xfrm>
            <a:off x="3500340" y="3457009"/>
            <a:ext cx="4822582" cy="45702"/>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FBDC565-1F7C-5CC9-CEEC-D5C4138DC37F}"/>
              </a:ext>
            </a:extLst>
          </p:cNvPr>
          <p:cNvSpPr txBox="1"/>
          <p:nvPr/>
        </p:nvSpPr>
        <p:spPr>
          <a:xfrm>
            <a:off x="5124959" y="3125247"/>
            <a:ext cx="346570" cy="369332"/>
          </a:xfrm>
          <a:prstGeom prst="rect">
            <a:avLst/>
          </a:prstGeom>
          <a:noFill/>
        </p:spPr>
        <p:txBody>
          <a:bodyPr wrap="none" rtlCol="0">
            <a:spAutoFit/>
          </a:bodyPr>
          <a:lstStyle/>
          <a:p>
            <a:r>
              <a:rPr lang="en-US" dirty="0">
                <a:solidFill>
                  <a:schemeClr val="accent6"/>
                </a:solidFill>
              </a:rPr>
              <a:t>S’</a:t>
            </a:r>
          </a:p>
        </p:txBody>
      </p:sp>
    </p:spTree>
    <p:extLst>
      <p:ext uri="{BB962C8B-B14F-4D97-AF65-F5344CB8AC3E}">
        <p14:creationId xmlns:p14="http://schemas.microsoft.com/office/powerpoint/2010/main" val="2845766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 Convention</a:t>
            </a:r>
          </a:p>
        </p:txBody>
      </p:sp>
      <p:sp>
        <p:nvSpPr>
          <p:cNvPr id="256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5601" name="Object 1"/>
          <p:cNvGraphicFramePr>
            <a:graphicFrameLocks noChangeAspect="1"/>
          </p:cNvGraphicFramePr>
          <p:nvPr/>
        </p:nvGraphicFramePr>
        <p:xfrm>
          <a:off x="-65988" y="1211658"/>
          <a:ext cx="9034895" cy="3581400"/>
        </p:xfrm>
        <a:graphic>
          <a:graphicData uri="http://schemas.openxmlformats.org/presentationml/2006/ole">
            <mc:AlternateContent xmlns:mc="http://schemas.openxmlformats.org/markup-compatibility/2006">
              <mc:Choice xmlns:v="urn:schemas-microsoft-com:vml" Requires="v">
                <p:oleObj name="Equation" r:id="rId2" imgW="4229100" imgH="1676400" progId="Equation.3">
                  <p:embed/>
                </p:oleObj>
              </mc:Choice>
              <mc:Fallback>
                <p:oleObj name="Equation" r:id="rId2" imgW="4229100" imgH="1676400" progId="Equation.3">
                  <p:embed/>
                  <p:pic>
                    <p:nvPicPr>
                      <p:cNvPr id="25601"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88" y="1211658"/>
                        <a:ext cx="9034895" cy="3581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0" name="Picture 29">
            <a:extLst>
              <a:ext uri="{FF2B5EF4-FFF2-40B4-BE49-F238E27FC236}">
                <a16:creationId xmlns:a16="http://schemas.microsoft.com/office/drawing/2014/main" id="{5A7889FF-36AF-607C-A1CE-2186EE5B358C}"/>
              </a:ext>
            </a:extLst>
          </p:cNvPr>
          <p:cNvPicPr>
            <a:picLocks noChangeAspect="1"/>
          </p:cNvPicPr>
          <p:nvPr/>
        </p:nvPicPr>
        <p:blipFill>
          <a:blip r:embed="rId4"/>
          <a:stretch>
            <a:fillRect/>
          </a:stretch>
        </p:blipFill>
        <p:spPr>
          <a:xfrm>
            <a:off x="2543548" y="5132029"/>
            <a:ext cx="4056903" cy="1451333"/>
          </a:xfrm>
          <a:prstGeom prst="rect">
            <a:avLst/>
          </a:prstGeom>
        </p:spPr>
      </p:pic>
    </p:spTree>
    <p:extLst>
      <p:ext uri="{BB962C8B-B14F-4D97-AF65-F5344CB8AC3E}">
        <p14:creationId xmlns:p14="http://schemas.microsoft.com/office/powerpoint/2010/main" val="807807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Number Placeholder 3"/>
          <p:cNvSpPr>
            <a:spLocks noGrp="1"/>
          </p:cNvSpPr>
          <p:nvPr>
            <p:ph type="sldNum" sz="quarter" idx="12"/>
          </p:nvPr>
        </p:nvSpPr>
        <p:spPr>
          <a:noFill/>
        </p:spPr>
        <p:txBody>
          <a:bodyPr/>
          <a:lstStyle/>
          <a:p>
            <a:fld id="{F737D248-6E5F-4FBE-A133-A3DD9DE0A1C4}" type="slidenum">
              <a:rPr lang="en-US" smtClean="0"/>
              <a:pPr/>
              <a:t>16</a:t>
            </a:fld>
            <a:endParaRPr lang="en-US"/>
          </a:p>
        </p:txBody>
      </p:sp>
      <p:sp>
        <p:nvSpPr>
          <p:cNvPr id="181251" name="Text Box 2"/>
          <p:cNvSpPr txBox="1">
            <a:spLocks noChangeArrowheads="1"/>
          </p:cNvSpPr>
          <p:nvPr/>
        </p:nvSpPr>
        <p:spPr bwMode="auto">
          <a:xfrm>
            <a:off x="794478" y="299804"/>
            <a:ext cx="7587521" cy="447910"/>
          </a:xfrm>
          <a:prstGeom prst="rect">
            <a:avLst/>
          </a:prstGeom>
          <a:noFill/>
          <a:ln w="9525" algn="ctr">
            <a:noFill/>
            <a:miter lim="800000"/>
            <a:headEnd/>
            <a:tailEnd/>
          </a:ln>
        </p:spPr>
        <p:txBody>
          <a:bodyPr anchor="ctr"/>
          <a:lstStyle/>
          <a:p>
            <a:pPr algn="ctr"/>
            <a:r>
              <a:rPr lang="en-US" sz="3600" dirty="0"/>
              <a:t>Question 223.16.2</a:t>
            </a:r>
          </a:p>
        </p:txBody>
      </p:sp>
      <p:sp>
        <p:nvSpPr>
          <p:cNvPr id="181252" name="Text Box 3"/>
          <p:cNvSpPr txBox="1">
            <a:spLocks noChangeArrowheads="1"/>
          </p:cNvSpPr>
          <p:nvPr/>
        </p:nvSpPr>
        <p:spPr bwMode="auto">
          <a:xfrm>
            <a:off x="762000" y="1295400"/>
            <a:ext cx="7620000" cy="4801314"/>
          </a:xfrm>
          <a:prstGeom prst="rect">
            <a:avLst/>
          </a:prstGeom>
          <a:noFill/>
          <a:ln w="9525">
            <a:noFill/>
            <a:miter lim="800000"/>
            <a:headEnd/>
            <a:tailEnd/>
          </a:ln>
        </p:spPr>
        <p:txBody>
          <a:bodyPr>
            <a:spAutoFit/>
          </a:bodyPr>
          <a:lstStyle/>
          <a:p>
            <a:pPr marL="342900" indent="-342900">
              <a:spcBef>
                <a:spcPct val="50000"/>
              </a:spcBef>
            </a:pPr>
            <a:r>
              <a:rPr lang="en-US" sz="3600" dirty="0">
                <a:solidFill>
                  <a:srgbClr val="000000"/>
                </a:solidFill>
                <a:latin typeface="Times New Roman" pitchFamily="18" charset="0"/>
                <a:cs typeface="Times New Roman" pitchFamily="18" charset="0"/>
              </a:rPr>
              <a:t>If the image is on the same side of the air-glass interface as the object, we call this a virtual image. What would be the sign of the image distance, s’?</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Positive</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Negative</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Neutral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Number Placeholder 3"/>
          <p:cNvSpPr>
            <a:spLocks noGrp="1"/>
          </p:cNvSpPr>
          <p:nvPr>
            <p:ph type="sldNum" sz="quarter" idx="12"/>
          </p:nvPr>
        </p:nvSpPr>
        <p:spPr>
          <a:noFill/>
        </p:spPr>
        <p:txBody>
          <a:bodyPr/>
          <a:lstStyle/>
          <a:p>
            <a:fld id="{F737D248-6E5F-4FBE-A133-A3DD9DE0A1C4}" type="slidenum">
              <a:rPr lang="en-US" smtClean="0"/>
              <a:pPr/>
              <a:t>17</a:t>
            </a:fld>
            <a:endParaRPr lang="en-US"/>
          </a:p>
        </p:txBody>
      </p:sp>
      <p:sp>
        <p:nvSpPr>
          <p:cNvPr id="181251" name="Text Box 2"/>
          <p:cNvSpPr txBox="1">
            <a:spLocks noChangeArrowheads="1"/>
          </p:cNvSpPr>
          <p:nvPr/>
        </p:nvSpPr>
        <p:spPr bwMode="auto">
          <a:xfrm>
            <a:off x="794478" y="299804"/>
            <a:ext cx="7587521" cy="447910"/>
          </a:xfrm>
          <a:prstGeom prst="rect">
            <a:avLst/>
          </a:prstGeom>
          <a:noFill/>
          <a:ln w="9525" algn="ctr">
            <a:noFill/>
            <a:miter lim="800000"/>
            <a:headEnd/>
            <a:tailEnd/>
          </a:ln>
        </p:spPr>
        <p:txBody>
          <a:bodyPr anchor="ctr"/>
          <a:lstStyle/>
          <a:p>
            <a:pPr algn="ctr"/>
            <a:r>
              <a:rPr lang="en-US" sz="3600" dirty="0"/>
              <a:t>Question 223.16.3</a:t>
            </a:r>
          </a:p>
        </p:txBody>
      </p:sp>
      <p:sp>
        <p:nvSpPr>
          <p:cNvPr id="181252" name="Text Box 3"/>
          <p:cNvSpPr txBox="1">
            <a:spLocks noChangeArrowheads="1"/>
          </p:cNvSpPr>
          <p:nvPr/>
        </p:nvSpPr>
        <p:spPr bwMode="auto">
          <a:xfrm>
            <a:off x="762000" y="1295400"/>
            <a:ext cx="7620000" cy="3693319"/>
          </a:xfrm>
          <a:prstGeom prst="rect">
            <a:avLst/>
          </a:prstGeom>
          <a:noFill/>
          <a:ln w="9525">
            <a:noFill/>
            <a:miter lim="800000"/>
            <a:headEnd/>
            <a:tailEnd/>
          </a:ln>
        </p:spPr>
        <p:txBody>
          <a:bodyPr>
            <a:spAutoFit/>
          </a:bodyPr>
          <a:lstStyle/>
          <a:p>
            <a:pPr marL="342900" indent="-342900">
              <a:spcBef>
                <a:spcPct val="50000"/>
              </a:spcBef>
            </a:pPr>
            <a:r>
              <a:rPr lang="en-US" sz="3600" dirty="0">
                <a:solidFill>
                  <a:srgbClr val="000000"/>
                </a:solidFill>
                <a:latin typeface="Times New Roman" pitchFamily="18" charset="0"/>
                <a:cs typeface="Times New Roman" pitchFamily="18" charset="0"/>
              </a:rPr>
              <a:t>If the image inverted, what is the sign of the image height?</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Positive</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Negative</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Neutral</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Number Placeholder 3"/>
          <p:cNvSpPr>
            <a:spLocks noGrp="1"/>
          </p:cNvSpPr>
          <p:nvPr>
            <p:ph type="sldNum" sz="quarter" idx="12"/>
          </p:nvPr>
        </p:nvSpPr>
        <p:spPr>
          <a:noFill/>
        </p:spPr>
        <p:txBody>
          <a:bodyPr/>
          <a:lstStyle/>
          <a:p>
            <a:fld id="{F737D248-6E5F-4FBE-A133-A3DD9DE0A1C4}" type="slidenum">
              <a:rPr lang="en-US" smtClean="0"/>
              <a:pPr/>
              <a:t>18</a:t>
            </a:fld>
            <a:endParaRPr lang="en-US"/>
          </a:p>
        </p:txBody>
      </p:sp>
      <p:sp>
        <p:nvSpPr>
          <p:cNvPr id="181251" name="Text Box 2"/>
          <p:cNvSpPr txBox="1">
            <a:spLocks noChangeArrowheads="1"/>
          </p:cNvSpPr>
          <p:nvPr/>
        </p:nvSpPr>
        <p:spPr bwMode="auto">
          <a:xfrm>
            <a:off x="794478" y="299804"/>
            <a:ext cx="7587521" cy="447910"/>
          </a:xfrm>
          <a:prstGeom prst="rect">
            <a:avLst/>
          </a:prstGeom>
          <a:noFill/>
          <a:ln w="9525" algn="ctr">
            <a:noFill/>
            <a:miter lim="800000"/>
            <a:headEnd/>
            <a:tailEnd/>
          </a:ln>
        </p:spPr>
        <p:txBody>
          <a:bodyPr anchor="ctr"/>
          <a:lstStyle/>
          <a:p>
            <a:pPr algn="ctr"/>
            <a:r>
              <a:rPr lang="en-US" sz="3600" dirty="0"/>
              <a:t>Question 223.16.4</a:t>
            </a:r>
          </a:p>
        </p:txBody>
      </p:sp>
      <p:sp>
        <p:nvSpPr>
          <p:cNvPr id="181252" name="Text Box 3"/>
          <p:cNvSpPr txBox="1">
            <a:spLocks noChangeArrowheads="1"/>
          </p:cNvSpPr>
          <p:nvPr/>
        </p:nvSpPr>
        <p:spPr bwMode="auto">
          <a:xfrm>
            <a:off x="762000" y="1295400"/>
            <a:ext cx="7620000" cy="3693319"/>
          </a:xfrm>
          <a:prstGeom prst="rect">
            <a:avLst/>
          </a:prstGeom>
          <a:noFill/>
          <a:ln w="9525">
            <a:noFill/>
            <a:miter lim="800000"/>
            <a:headEnd/>
            <a:tailEnd/>
          </a:ln>
        </p:spPr>
        <p:txBody>
          <a:bodyPr>
            <a:spAutoFit/>
          </a:bodyPr>
          <a:lstStyle/>
          <a:p>
            <a:pPr marL="342900" indent="-342900">
              <a:spcBef>
                <a:spcPct val="50000"/>
              </a:spcBef>
            </a:pPr>
            <a:r>
              <a:rPr lang="en-US" sz="3600" dirty="0">
                <a:solidFill>
                  <a:srgbClr val="000000"/>
                </a:solidFill>
                <a:latin typeface="Times New Roman" pitchFamily="18" charset="0"/>
                <a:cs typeface="Times New Roman" pitchFamily="18" charset="0"/>
              </a:rPr>
              <a:t>If the image is inverted, what is the sign of the magnification?</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Positive</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Negative</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Neutral</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271" y="0"/>
            <a:ext cx="3648364" cy="6858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4"/>
          <p:cNvGrpSpPr/>
          <p:nvPr/>
        </p:nvGrpSpPr>
        <p:grpSpPr>
          <a:xfrm flipH="1">
            <a:off x="139411" y="2889702"/>
            <a:ext cx="946760" cy="681885"/>
            <a:chOff x="1653309" y="1182255"/>
            <a:chExt cx="914400" cy="508000"/>
          </a:xfrm>
        </p:grpSpPr>
        <p:sp>
          <p:nvSpPr>
            <p:cNvPr id="6" name="Oval 5"/>
            <p:cNvSpPr/>
            <p:nvPr/>
          </p:nvSpPr>
          <p:spPr>
            <a:xfrm>
              <a:off x="1662545" y="1191491"/>
              <a:ext cx="544946" cy="39716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2087418" y="1182255"/>
              <a:ext cx="480291" cy="406400"/>
            </a:xfrm>
            <a:custGeom>
              <a:avLst/>
              <a:gdLst>
                <a:gd name="connsiteX0" fmla="*/ 83127 w 480291"/>
                <a:gd name="connsiteY0" fmla="*/ 110836 h 406400"/>
                <a:gd name="connsiteX1" fmla="*/ 230909 w 480291"/>
                <a:gd name="connsiteY1" fmla="*/ 92363 h 406400"/>
                <a:gd name="connsiteX2" fmla="*/ 480291 w 480291"/>
                <a:gd name="connsiteY2" fmla="*/ 0 h 406400"/>
                <a:gd name="connsiteX3" fmla="*/ 314037 w 480291"/>
                <a:gd name="connsiteY3" fmla="*/ 157018 h 406400"/>
                <a:gd name="connsiteX4" fmla="*/ 277091 w 480291"/>
                <a:gd name="connsiteY4" fmla="*/ 277090 h 406400"/>
                <a:gd name="connsiteX5" fmla="*/ 387927 w 480291"/>
                <a:gd name="connsiteY5" fmla="*/ 406400 h 406400"/>
                <a:gd name="connsiteX6" fmla="*/ 129309 w 480291"/>
                <a:gd name="connsiteY6" fmla="*/ 304800 h 406400"/>
                <a:gd name="connsiteX7" fmla="*/ 129309 w 480291"/>
                <a:gd name="connsiteY7" fmla="*/ 304800 h 406400"/>
                <a:gd name="connsiteX8" fmla="*/ 0 w 480291"/>
                <a:gd name="connsiteY8" fmla="*/ 277090 h 406400"/>
                <a:gd name="connsiteX9" fmla="*/ 9237 w 480291"/>
                <a:gd name="connsiteY9" fmla="*/ 110836 h 406400"/>
                <a:gd name="connsiteX10" fmla="*/ 83127 w 480291"/>
                <a:gd name="connsiteY10" fmla="*/ 110836 h 40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0291" h="406400">
                  <a:moveTo>
                    <a:pt x="83127" y="110836"/>
                  </a:moveTo>
                  <a:lnTo>
                    <a:pt x="230909" y="92363"/>
                  </a:lnTo>
                  <a:lnTo>
                    <a:pt x="480291" y="0"/>
                  </a:lnTo>
                  <a:lnTo>
                    <a:pt x="314037" y="157018"/>
                  </a:lnTo>
                  <a:lnTo>
                    <a:pt x="277091" y="277090"/>
                  </a:lnTo>
                  <a:lnTo>
                    <a:pt x="387927" y="406400"/>
                  </a:lnTo>
                  <a:lnTo>
                    <a:pt x="129309" y="304800"/>
                  </a:lnTo>
                  <a:lnTo>
                    <a:pt x="129309" y="304800"/>
                  </a:lnTo>
                  <a:lnTo>
                    <a:pt x="0" y="277090"/>
                  </a:lnTo>
                  <a:lnTo>
                    <a:pt x="9237" y="110836"/>
                  </a:lnTo>
                  <a:lnTo>
                    <a:pt x="83127" y="110836"/>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28800" y="1514764"/>
              <a:ext cx="138545" cy="175491"/>
            </a:xfrm>
            <a:custGeom>
              <a:avLst/>
              <a:gdLst>
                <a:gd name="connsiteX0" fmla="*/ 0 w 138545"/>
                <a:gd name="connsiteY0" fmla="*/ 0 h 175491"/>
                <a:gd name="connsiteX1" fmla="*/ 73891 w 138545"/>
                <a:gd name="connsiteY1" fmla="*/ 138545 h 175491"/>
                <a:gd name="connsiteX2" fmla="*/ 138545 w 138545"/>
                <a:gd name="connsiteY2" fmla="*/ 175491 h 175491"/>
                <a:gd name="connsiteX3" fmla="*/ 110836 w 138545"/>
                <a:gd name="connsiteY3" fmla="*/ 73891 h 175491"/>
                <a:gd name="connsiteX4" fmla="*/ 101600 w 138545"/>
                <a:gd name="connsiteY4" fmla="*/ 9236 h 175491"/>
                <a:gd name="connsiteX5" fmla="*/ 0 w 138545"/>
                <a:gd name="connsiteY5" fmla="*/ 0 h 17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545" h="175491">
                  <a:moveTo>
                    <a:pt x="0" y="0"/>
                  </a:moveTo>
                  <a:lnTo>
                    <a:pt x="73891" y="138545"/>
                  </a:lnTo>
                  <a:lnTo>
                    <a:pt x="138545" y="175491"/>
                  </a:lnTo>
                  <a:lnTo>
                    <a:pt x="110836" y="73891"/>
                  </a:lnTo>
                  <a:lnTo>
                    <a:pt x="101600" y="9236"/>
                  </a:lnTo>
                  <a:lnTo>
                    <a:pt x="0"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2018144" y="1445500"/>
              <a:ext cx="138545" cy="175491"/>
            </a:xfrm>
            <a:custGeom>
              <a:avLst/>
              <a:gdLst>
                <a:gd name="connsiteX0" fmla="*/ 0 w 138545"/>
                <a:gd name="connsiteY0" fmla="*/ 0 h 175491"/>
                <a:gd name="connsiteX1" fmla="*/ 73891 w 138545"/>
                <a:gd name="connsiteY1" fmla="*/ 138545 h 175491"/>
                <a:gd name="connsiteX2" fmla="*/ 138545 w 138545"/>
                <a:gd name="connsiteY2" fmla="*/ 175491 h 175491"/>
                <a:gd name="connsiteX3" fmla="*/ 110836 w 138545"/>
                <a:gd name="connsiteY3" fmla="*/ 73891 h 175491"/>
                <a:gd name="connsiteX4" fmla="*/ 101600 w 138545"/>
                <a:gd name="connsiteY4" fmla="*/ 9236 h 175491"/>
                <a:gd name="connsiteX5" fmla="*/ 0 w 138545"/>
                <a:gd name="connsiteY5" fmla="*/ 0 h 17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545" h="175491">
                  <a:moveTo>
                    <a:pt x="0" y="0"/>
                  </a:moveTo>
                  <a:lnTo>
                    <a:pt x="73891" y="138545"/>
                  </a:lnTo>
                  <a:lnTo>
                    <a:pt x="138545" y="175491"/>
                  </a:lnTo>
                  <a:lnTo>
                    <a:pt x="110836" y="73891"/>
                  </a:lnTo>
                  <a:lnTo>
                    <a:pt x="101600" y="9236"/>
                  </a:lnTo>
                  <a:lnTo>
                    <a:pt x="0"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773382" y="1182255"/>
              <a:ext cx="267854" cy="92363"/>
            </a:xfrm>
            <a:custGeom>
              <a:avLst/>
              <a:gdLst>
                <a:gd name="connsiteX0" fmla="*/ 0 w 267854"/>
                <a:gd name="connsiteY0" fmla="*/ 83127 h 92363"/>
                <a:gd name="connsiteX1" fmla="*/ 55418 w 267854"/>
                <a:gd name="connsiteY1" fmla="*/ 0 h 92363"/>
                <a:gd name="connsiteX2" fmla="*/ 267854 w 267854"/>
                <a:gd name="connsiteY2" fmla="*/ 0 h 92363"/>
                <a:gd name="connsiteX3" fmla="*/ 230909 w 267854"/>
                <a:gd name="connsiteY3" fmla="*/ 92363 h 92363"/>
                <a:gd name="connsiteX4" fmla="*/ 0 w 267854"/>
                <a:gd name="connsiteY4" fmla="*/ 83127 h 923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854" h="92363">
                  <a:moveTo>
                    <a:pt x="0" y="83127"/>
                  </a:moveTo>
                  <a:lnTo>
                    <a:pt x="55418" y="0"/>
                  </a:lnTo>
                  <a:lnTo>
                    <a:pt x="267854" y="0"/>
                  </a:lnTo>
                  <a:lnTo>
                    <a:pt x="230909" y="92363"/>
                  </a:lnTo>
                  <a:lnTo>
                    <a:pt x="0" y="83127"/>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653309" y="1311564"/>
              <a:ext cx="258618" cy="18472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21"/>
          <p:cNvGrpSpPr/>
          <p:nvPr/>
        </p:nvGrpSpPr>
        <p:grpSpPr>
          <a:xfrm flipH="1">
            <a:off x="1841967" y="2871517"/>
            <a:ext cx="914400" cy="681885"/>
            <a:chOff x="1653309" y="1182255"/>
            <a:chExt cx="914400" cy="508000"/>
          </a:xfrm>
          <a:solidFill>
            <a:srgbClr val="FFC000">
              <a:alpha val="34000"/>
            </a:srgbClr>
          </a:solidFill>
        </p:grpSpPr>
        <p:sp>
          <p:nvSpPr>
            <p:cNvPr id="23" name="Oval 22"/>
            <p:cNvSpPr/>
            <p:nvPr/>
          </p:nvSpPr>
          <p:spPr>
            <a:xfrm>
              <a:off x="1662545" y="1191491"/>
              <a:ext cx="544946" cy="3971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p:cNvSpPr/>
            <p:nvPr/>
          </p:nvSpPr>
          <p:spPr>
            <a:xfrm>
              <a:off x="2087418" y="1182255"/>
              <a:ext cx="480291" cy="406400"/>
            </a:xfrm>
            <a:custGeom>
              <a:avLst/>
              <a:gdLst>
                <a:gd name="connsiteX0" fmla="*/ 83127 w 480291"/>
                <a:gd name="connsiteY0" fmla="*/ 110836 h 406400"/>
                <a:gd name="connsiteX1" fmla="*/ 230909 w 480291"/>
                <a:gd name="connsiteY1" fmla="*/ 92363 h 406400"/>
                <a:gd name="connsiteX2" fmla="*/ 480291 w 480291"/>
                <a:gd name="connsiteY2" fmla="*/ 0 h 406400"/>
                <a:gd name="connsiteX3" fmla="*/ 314037 w 480291"/>
                <a:gd name="connsiteY3" fmla="*/ 157018 h 406400"/>
                <a:gd name="connsiteX4" fmla="*/ 277091 w 480291"/>
                <a:gd name="connsiteY4" fmla="*/ 277090 h 406400"/>
                <a:gd name="connsiteX5" fmla="*/ 387927 w 480291"/>
                <a:gd name="connsiteY5" fmla="*/ 406400 h 406400"/>
                <a:gd name="connsiteX6" fmla="*/ 129309 w 480291"/>
                <a:gd name="connsiteY6" fmla="*/ 304800 h 406400"/>
                <a:gd name="connsiteX7" fmla="*/ 129309 w 480291"/>
                <a:gd name="connsiteY7" fmla="*/ 304800 h 406400"/>
                <a:gd name="connsiteX8" fmla="*/ 0 w 480291"/>
                <a:gd name="connsiteY8" fmla="*/ 277090 h 406400"/>
                <a:gd name="connsiteX9" fmla="*/ 9237 w 480291"/>
                <a:gd name="connsiteY9" fmla="*/ 110836 h 406400"/>
                <a:gd name="connsiteX10" fmla="*/ 83127 w 480291"/>
                <a:gd name="connsiteY10" fmla="*/ 110836 h 40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0291" h="406400">
                  <a:moveTo>
                    <a:pt x="83127" y="110836"/>
                  </a:moveTo>
                  <a:lnTo>
                    <a:pt x="230909" y="92363"/>
                  </a:lnTo>
                  <a:lnTo>
                    <a:pt x="480291" y="0"/>
                  </a:lnTo>
                  <a:lnTo>
                    <a:pt x="314037" y="157018"/>
                  </a:lnTo>
                  <a:lnTo>
                    <a:pt x="277091" y="277090"/>
                  </a:lnTo>
                  <a:lnTo>
                    <a:pt x="387927" y="406400"/>
                  </a:lnTo>
                  <a:lnTo>
                    <a:pt x="129309" y="304800"/>
                  </a:lnTo>
                  <a:lnTo>
                    <a:pt x="129309" y="304800"/>
                  </a:lnTo>
                  <a:lnTo>
                    <a:pt x="0" y="277090"/>
                  </a:lnTo>
                  <a:lnTo>
                    <a:pt x="9237" y="110836"/>
                  </a:lnTo>
                  <a:lnTo>
                    <a:pt x="83127" y="11083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a:off x="1828800" y="1514764"/>
              <a:ext cx="138545" cy="175491"/>
            </a:xfrm>
            <a:custGeom>
              <a:avLst/>
              <a:gdLst>
                <a:gd name="connsiteX0" fmla="*/ 0 w 138545"/>
                <a:gd name="connsiteY0" fmla="*/ 0 h 175491"/>
                <a:gd name="connsiteX1" fmla="*/ 73891 w 138545"/>
                <a:gd name="connsiteY1" fmla="*/ 138545 h 175491"/>
                <a:gd name="connsiteX2" fmla="*/ 138545 w 138545"/>
                <a:gd name="connsiteY2" fmla="*/ 175491 h 175491"/>
                <a:gd name="connsiteX3" fmla="*/ 110836 w 138545"/>
                <a:gd name="connsiteY3" fmla="*/ 73891 h 175491"/>
                <a:gd name="connsiteX4" fmla="*/ 101600 w 138545"/>
                <a:gd name="connsiteY4" fmla="*/ 9236 h 175491"/>
                <a:gd name="connsiteX5" fmla="*/ 0 w 138545"/>
                <a:gd name="connsiteY5" fmla="*/ 0 h 17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545" h="175491">
                  <a:moveTo>
                    <a:pt x="0" y="0"/>
                  </a:moveTo>
                  <a:lnTo>
                    <a:pt x="73891" y="138545"/>
                  </a:lnTo>
                  <a:lnTo>
                    <a:pt x="138545" y="175491"/>
                  </a:lnTo>
                  <a:lnTo>
                    <a:pt x="110836" y="73891"/>
                  </a:lnTo>
                  <a:lnTo>
                    <a:pt x="101600" y="923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a:off x="2018144" y="1445500"/>
              <a:ext cx="138545" cy="175491"/>
            </a:xfrm>
            <a:custGeom>
              <a:avLst/>
              <a:gdLst>
                <a:gd name="connsiteX0" fmla="*/ 0 w 138545"/>
                <a:gd name="connsiteY0" fmla="*/ 0 h 175491"/>
                <a:gd name="connsiteX1" fmla="*/ 73891 w 138545"/>
                <a:gd name="connsiteY1" fmla="*/ 138545 h 175491"/>
                <a:gd name="connsiteX2" fmla="*/ 138545 w 138545"/>
                <a:gd name="connsiteY2" fmla="*/ 175491 h 175491"/>
                <a:gd name="connsiteX3" fmla="*/ 110836 w 138545"/>
                <a:gd name="connsiteY3" fmla="*/ 73891 h 175491"/>
                <a:gd name="connsiteX4" fmla="*/ 101600 w 138545"/>
                <a:gd name="connsiteY4" fmla="*/ 9236 h 175491"/>
                <a:gd name="connsiteX5" fmla="*/ 0 w 138545"/>
                <a:gd name="connsiteY5" fmla="*/ 0 h 17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545" h="175491">
                  <a:moveTo>
                    <a:pt x="0" y="0"/>
                  </a:moveTo>
                  <a:lnTo>
                    <a:pt x="73891" y="138545"/>
                  </a:lnTo>
                  <a:lnTo>
                    <a:pt x="138545" y="175491"/>
                  </a:lnTo>
                  <a:lnTo>
                    <a:pt x="110836" y="73891"/>
                  </a:lnTo>
                  <a:lnTo>
                    <a:pt x="101600" y="923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26"/>
            <p:cNvSpPr/>
            <p:nvPr/>
          </p:nvSpPr>
          <p:spPr>
            <a:xfrm>
              <a:off x="1773382" y="1182255"/>
              <a:ext cx="267854" cy="92363"/>
            </a:xfrm>
            <a:custGeom>
              <a:avLst/>
              <a:gdLst>
                <a:gd name="connsiteX0" fmla="*/ 0 w 267854"/>
                <a:gd name="connsiteY0" fmla="*/ 83127 h 92363"/>
                <a:gd name="connsiteX1" fmla="*/ 55418 w 267854"/>
                <a:gd name="connsiteY1" fmla="*/ 0 h 92363"/>
                <a:gd name="connsiteX2" fmla="*/ 267854 w 267854"/>
                <a:gd name="connsiteY2" fmla="*/ 0 h 92363"/>
                <a:gd name="connsiteX3" fmla="*/ 230909 w 267854"/>
                <a:gd name="connsiteY3" fmla="*/ 92363 h 92363"/>
                <a:gd name="connsiteX4" fmla="*/ 0 w 267854"/>
                <a:gd name="connsiteY4" fmla="*/ 83127 h 923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854" h="92363">
                  <a:moveTo>
                    <a:pt x="0" y="83127"/>
                  </a:moveTo>
                  <a:lnTo>
                    <a:pt x="55418" y="0"/>
                  </a:lnTo>
                  <a:lnTo>
                    <a:pt x="267854" y="0"/>
                  </a:lnTo>
                  <a:lnTo>
                    <a:pt x="230909" y="92363"/>
                  </a:lnTo>
                  <a:lnTo>
                    <a:pt x="0" y="8312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653309" y="1311564"/>
              <a:ext cx="258618" cy="1847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 name="Straight Connector 11"/>
          <p:cNvCxnSpPr/>
          <p:nvPr/>
        </p:nvCxnSpPr>
        <p:spPr>
          <a:xfrm flipV="1">
            <a:off x="2765892" y="636154"/>
            <a:ext cx="2545306" cy="2530026"/>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3628736" y="685800"/>
            <a:ext cx="1638589" cy="162386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1" idx="2"/>
          </p:cNvCxnSpPr>
          <p:nvPr/>
        </p:nvCxnSpPr>
        <p:spPr>
          <a:xfrm flipV="1">
            <a:off x="1086171" y="2271569"/>
            <a:ext cx="2562193" cy="91568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90500" y="4811428"/>
            <a:ext cx="3129703" cy="369332"/>
          </a:xfrm>
          <a:prstGeom prst="rect">
            <a:avLst/>
          </a:prstGeom>
          <a:noFill/>
        </p:spPr>
        <p:txBody>
          <a:bodyPr wrap="square" rtlCol="0">
            <a:spAutoFit/>
          </a:bodyPr>
          <a:lstStyle/>
          <a:p>
            <a:r>
              <a:rPr lang="en-US" dirty="0"/>
              <a:t>Rays appear to come from here</a:t>
            </a:r>
          </a:p>
        </p:txBody>
      </p:sp>
      <p:sp>
        <p:nvSpPr>
          <p:cNvPr id="34" name="TextBox 33"/>
          <p:cNvSpPr txBox="1"/>
          <p:nvPr/>
        </p:nvSpPr>
        <p:spPr>
          <a:xfrm>
            <a:off x="152435" y="2259882"/>
            <a:ext cx="1376531" cy="369332"/>
          </a:xfrm>
          <a:prstGeom prst="rect">
            <a:avLst/>
          </a:prstGeom>
          <a:noFill/>
        </p:spPr>
        <p:txBody>
          <a:bodyPr wrap="square" rtlCol="0">
            <a:spAutoFit/>
          </a:bodyPr>
          <a:lstStyle/>
          <a:p>
            <a:r>
              <a:rPr lang="en-US" dirty="0"/>
              <a:t>Fish in water</a:t>
            </a:r>
          </a:p>
        </p:txBody>
      </p:sp>
      <p:sp>
        <p:nvSpPr>
          <p:cNvPr id="37" name="TextBox 36"/>
          <p:cNvSpPr txBox="1"/>
          <p:nvPr/>
        </p:nvSpPr>
        <p:spPr>
          <a:xfrm>
            <a:off x="1602511" y="2056821"/>
            <a:ext cx="1584036" cy="369332"/>
          </a:xfrm>
          <a:prstGeom prst="rect">
            <a:avLst/>
          </a:prstGeom>
          <a:noFill/>
        </p:spPr>
        <p:txBody>
          <a:bodyPr wrap="square" rtlCol="0">
            <a:spAutoFit/>
          </a:bodyPr>
          <a:lstStyle/>
          <a:p>
            <a:r>
              <a:rPr lang="en-US" dirty="0"/>
              <a:t>Rays from fish</a:t>
            </a:r>
          </a:p>
        </p:txBody>
      </p:sp>
      <p:sp>
        <p:nvSpPr>
          <p:cNvPr id="39" name="TextBox 38"/>
          <p:cNvSpPr txBox="1"/>
          <p:nvPr/>
        </p:nvSpPr>
        <p:spPr>
          <a:xfrm>
            <a:off x="4647081" y="2480979"/>
            <a:ext cx="1481175" cy="369332"/>
          </a:xfrm>
          <a:prstGeom prst="rect">
            <a:avLst/>
          </a:prstGeom>
          <a:noFill/>
        </p:spPr>
        <p:txBody>
          <a:bodyPr wrap="square" rtlCol="0">
            <a:spAutoFit/>
          </a:bodyPr>
          <a:lstStyle/>
          <a:p>
            <a:r>
              <a:rPr lang="en-US" dirty="0"/>
              <a:t>Image of Fish</a:t>
            </a:r>
          </a:p>
        </p:txBody>
      </p:sp>
      <p:cxnSp>
        <p:nvCxnSpPr>
          <p:cNvPr id="55" name="Straight Connector 54"/>
          <p:cNvCxnSpPr/>
          <p:nvPr/>
        </p:nvCxnSpPr>
        <p:spPr>
          <a:xfrm>
            <a:off x="2781300" y="3219450"/>
            <a:ext cx="2533939" cy="2502607"/>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3680402" y="4105693"/>
            <a:ext cx="1653598" cy="163788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11" idx="2"/>
          </p:cNvCxnSpPr>
          <p:nvPr/>
        </p:nvCxnSpPr>
        <p:spPr>
          <a:xfrm>
            <a:off x="1086171" y="3187252"/>
            <a:ext cx="2575759" cy="918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2715491" y="1839768"/>
            <a:ext cx="951345" cy="1"/>
          </a:xfrm>
          <a:prstGeom prst="line">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997200" y="1631944"/>
            <a:ext cx="438728" cy="369332"/>
          </a:xfrm>
          <a:prstGeom prst="rect">
            <a:avLst/>
          </a:prstGeom>
          <a:solidFill>
            <a:schemeClr val="tx2">
              <a:lumMod val="20000"/>
              <a:lumOff val="80000"/>
            </a:schemeClr>
          </a:solidFill>
        </p:spPr>
        <p:txBody>
          <a:bodyPr wrap="square" rtlCol="0">
            <a:spAutoFit/>
          </a:bodyPr>
          <a:lstStyle/>
          <a:p>
            <a:r>
              <a:rPr lang="en-US" dirty="0"/>
              <a:t>s’</a:t>
            </a:r>
          </a:p>
        </p:txBody>
      </p:sp>
      <p:cxnSp>
        <p:nvCxnSpPr>
          <p:cNvPr id="62" name="Straight Connector 61"/>
          <p:cNvCxnSpPr/>
          <p:nvPr/>
        </p:nvCxnSpPr>
        <p:spPr>
          <a:xfrm>
            <a:off x="1089892" y="1368713"/>
            <a:ext cx="2581562" cy="4619"/>
          </a:xfrm>
          <a:prstGeom prst="line">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2244437" y="1110089"/>
            <a:ext cx="438728" cy="369332"/>
          </a:xfrm>
          <a:prstGeom prst="rect">
            <a:avLst/>
          </a:prstGeom>
          <a:solidFill>
            <a:schemeClr val="tx2">
              <a:lumMod val="20000"/>
              <a:lumOff val="80000"/>
            </a:schemeClr>
          </a:solidFill>
        </p:spPr>
        <p:txBody>
          <a:bodyPr wrap="square" rtlCol="0">
            <a:spAutoFit/>
          </a:bodyPr>
          <a:lstStyle/>
          <a:p>
            <a:r>
              <a:rPr lang="en-US" dirty="0"/>
              <a:t>s</a:t>
            </a:r>
          </a:p>
        </p:txBody>
      </p:sp>
      <p:cxnSp>
        <p:nvCxnSpPr>
          <p:cNvPr id="36" name="Straight Connector 35"/>
          <p:cNvCxnSpPr/>
          <p:nvPr/>
        </p:nvCxnSpPr>
        <p:spPr>
          <a:xfrm>
            <a:off x="0" y="3190875"/>
            <a:ext cx="7324979" cy="0"/>
          </a:xfrm>
          <a:prstGeom prst="line">
            <a:avLst/>
          </a:prstGeom>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219200" y="3533775"/>
            <a:ext cx="383438" cy="369332"/>
          </a:xfrm>
          <a:prstGeom prst="rect">
            <a:avLst/>
          </a:prstGeom>
          <a:noFill/>
        </p:spPr>
        <p:txBody>
          <a:bodyPr wrap="none" rtlCol="0">
            <a:spAutoFit/>
          </a:bodyPr>
          <a:lstStyle/>
          <a:p>
            <a:r>
              <a:rPr lang="en-US" dirty="0">
                <a:sym typeface="Symbol"/>
              </a:rPr>
              <a:t></a:t>
            </a:r>
            <a:r>
              <a:rPr lang="en-US" baseline="-25000" dirty="0">
                <a:sym typeface="Symbol"/>
              </a:rPr>
              <a:t>1</a:t>
            </a:r>
            <a:endParaRPr lang="en-US" baseline="-25000" dirty="0"/>
          </a:p>
        </p:txBody>
      </p:sp>
      <p:sp>
        <p:nvSpPr>
          <p:cNvPr id="45" name="Arc 44"/>
          <p:cNvSpPr/>
          <p:nvPr/>
        </p:nvSpPr>
        <p:spPr>
          <a:xfrm rot="3544261">
            <a:off x="1247775" y="3124200"/>
            <a:ext cx="285750" cy="257175"/>
          </a:xfrm>
          <a:prstGeom prst="arc">
            <a:avLst>
              <a:gd name="adj1" fmla="val 16200000"/>
              <a:gd name="adj2" fmla="val 20433135"/>
            </a:avLst>
          </a:prstGeom>
          <a:noFill/>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447799" y="3248025"/>
            <a:ext cx="161925" cy="361950"/>
          </a:xfrm>
          <a:custGeom>
            <a:avLst/>
            <a:gdLst>
              <a:gd name="connsiteX0" fmla="*/ 0 w 152400"/>
              <a:gd name="connsiteY0" fmla="*/ 285750 h 285750"/>
              <a:gd name="connsiteX1" fmla="*/ 76200 w 152400"/>
              <a:gd name="connsiteY1" fmla="*/ 142875 h 285750"/>
              <a:gd name="connsiteX2" fmla="*/ 104775 w 152400"/>
              <a:gd name="connsiteY2" fmla="*/ 209550 h 285750"/>
              <a:gd name="connsiteX3" fmla="*/ 152400 w 152400"/>
              <a:gd name="connsiteY3" fmla="*/ 0 h 285750"/>
            </a:gdLst>
            <a:ahLst/>
            <a:cxnLst>
              <a:cxn ang="0">
                <a:pos x="connsiteX0" y="connsiteY0"/>
              </a:cxn>
              <a:cxn ang="0">
                <a:pos x="connsiteX1" y="connsiteY1"/>
              </a:cxn>
              <a:cxn ang="0">
                <a:pos x="connsiteX2" y="connsiteY2"/>
              </a:cxn>
              <a:cxn ang="0">
                <a:pos x="connsiteX3" y="connsiteY3"/>
              </a:cxn>
            </a:cxnLst>
            <a:rect l="l" t="t" r="r" b="b"/>
            <a:pathLst>
              <a:path w="152400" h="285750">
                <a:moveTo>
                  <a:pt x="0" y="285750"/>
                </a:moveTo>
                <a:cubicBezTo>
                  <a:pt x="29369" y="220662"/>
                  <a:pt x="58738" y="155575"/>
                  <a:pt x="76200" y="142875"/>
                </a:cubicBezTo>
                <a:cubicBezTo>
                  <a:pt x="93663" y="130175"/>
                  <a:pt x="92075" y="233363"/>
                  <a:pt x="104775" y="209550"/>
                </a:cubicBezTo>
                <a:cubicBezTo>
                  <a:pt x="117475" y="185738"/>
                  <a:pt x="134937" y="92869"/>
                  <a:pt x="152400" y="0"/>
                </a:cubicBezTo>
              </a:path>
            </a:pathLst>
          </a:custGeom>
          <a:ln>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TextBox 47"/>
          <p:cNvSpPr txBox="1"/>
          <p:nvPr/>
        </p:nvSpPr>
        <p:spPr>
          <a:xfrm>
            <a:off x="3190875" y="3238500"/>
            <a:ext cx="383438" cy="369332"/>
          </a:xfrm>
          <a:prstGeom prst="rect">
            <a:avLst/>
          </a:prstGeom>
          <a:noFill/>
        </p:spPr>
        <p:txBody>
          <a:bodyPr wrap="none" rtlCol="0">
            <a:spAutoFit/>
          </a:bodyPr>
          <a:lstStyle/>
          <a:p>
            <a:r>
              <a:rPr lang="en-US" dirty="0">
                <a:sym typeface="Symbol"/>
              </a:rPr>
              <a:t></a:t>
            </a:r>
            <a:r>
              <a:rPr lang="en-US" baseline="-25000" dirty="0">
                <a:sym typeface="Symbol"/>
              </a:rPr>
              <a:t>2</a:t>
            </a:r>
            <a:endParaRPr lang="en-US" baseline="-25000" dirty="0"/>
          </a:p>
        </p:txBody>
      </p:sp>
      <p:sp>
        <p:nvSpPr>
          <p:cNvPr id="49" name="Arc 48"/>
          <p:cNvSpPr/>
          <p:nvPr/>
        </p:nvSpPr>
        <p:spPr>
          <a:xfrm rot="3544261">
            <a:off x="2808054" y="3169674"/>
            <a:ext cx="346540" cy="385301"/>
          </a:xfrm>
          <a:prstGeom prst="arc">
            <a:avLst>
              <a:gd name="adj1" fmla="val 16200000"/>
              <a:gd name="adj2" fmla="val 20433135"/>
            </a:avLst>
          </a:prstGeom>
          <a:noFill/>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1" name="Straight Arrow Connector 50"/>
          <p:cNvCxnSpPr/>
          <p:nvPr/>
        </p:nvCxnSpPr>
        <p:spPr>
          <a:xfrm>
            <a:off x="3276600" y="2266950"/>
            <a:ext cx="942975" cy="9525"/>
          </a:xfrm>
          <a:prstGeom prst="straightConnector1">
            <a:avLst/>
          </a:prstGeom>
          <a:ln>
            <a:prstDash val="dash"/>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flipV="1">
            <a:off x="3876675" y="2286000"/>
            <a:ext cx="9525" cy="895350"/>
          </a:xfrm>
          <a:prstGeom prst="line">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3752850" y="2543175"/>
            <a:ext cx="309700" cy="369332"/>
          </a:xfrm>
          <a:prstGeom prst="rect">
            <a:avLst/>
          </a:prstGeom>
          <a:solidFill>
            <a:schemeClr val="bg1"/>
          </a:solidFill>
        </p:spPr>
        <p:txBody>
          <a:bodyPr wrap="none" rtlCol="0">
            <a:spAutoFit/>
          </a:bodyPr>
          <a:lstStyle/>
          <a:p>
            <a:r>
              <a:rPr lang="en-US" dirty="0">
                <a:latin typeface="OpenSymbol"/>
                <a:ea typeface="OpenSymbol"/>
              </a:rPr>
              <a:t>ℓ</a:t>
            </a:r>
            <a:endParaRPr lang="en-US" dirty="0"/>
          </a:p>
        </p:txBody>
      </p:sp>
      <p:sp>
        <p:nvSpPr>
          <p:cNvPr id="65" name="Rectangle 64"/>
          <p:cNvSpPr/>
          <p:nvPr/>
        </p:nvSpPr>
        <p:spPr>
          <a:xfrm>
            <a:off x="2492502" y="6162675"/>
            <a:ext cx="1086901" cy="369332"/>
          </a:xfrm>
          <a:prstGeom prst="rect">
            <a:avLst/>
          </a:prstGeom>
        </p:spPr>
        <p:txBody>
          <a:bodyPr wrap="none">
            <a:spAutoFit/>
          </a:bodyPr>
          <a:lstStyle/>
          <a:p>
            <a:r>
              <a:rPr lang="en-US" dirty="0"/>
              <a:t>n</a:t>
            </a:r>
            <a:r>
              <a:rPr lang="en-US" baseline="-25000" dirty="0"/>
              <a:t>1</a:t>
            </a:r>
            <a:r>
              <a:rPr lang="en-US" dirty="0"/>
              <a:t> (Large)</a:t>
            </a:r>
          </a:p>
        </p:txBody>
      </p:sp>
      <p:sp>
        <p:nvSpPr>
          <p:cNvPr id="66" name="Rectangle 65"/>
          <p:cNvSpPr/>
          <p:nvPr/>
        </p:nvSpPr>
        <p:spPr>
          <a:xfrm>
            <a:off x="3711702" y="6162675"/>
            <a:ext cx="1085554" cy="369332"/>
          </a:xfrm>
          <a:prstGeom prst="rect">
            <a:avLst/>
          </a:prstGeom>
        </p:spPr>
        <p:txBody>
          <a:bodyPr wrap="none">
            <a:spAutoFit/>
          </a:bodyPr>
          <a:lstStyle/>
          <a:p>
            <a:r>
              <a:rPr lang="en-US" dirty="0"/>
              <a:t>n</a:t>
            </a:r>
            <a:r>
              <a:rPr lang="en-US" baseline="-25000" dirty="0"/>
              <a:t>2</a:t>
            </a:r>
            <a:r>
              <a:rPr lang="en-US" dirty="0"/>
              <a:t> (Small)</a:t>
            </a:r>
          </a:p>
        </p:txBody>
      </p:sp>
      <p:cxnSp>
        <p:nvCxnSpPr>
          <p:cNvPr id="67" name="Straight Arrow Connector 66"/>
          <p:cNvCxnSpPr/>
          <p:nvPr/>
        </p:nvCxnSpPr>
        <p:spPr>
          <a:xfrm flipV="1">
            <a:off x="2733675" y="4114800"/>
            <a:ext cx="1800225" cy="9525"/>
          </a:xfrm>
          <a:prstGeom prst="straightConnector1">
            <a:avLst/>
          </a:prstGeom>
          <a:ln>
            <a:prstDash val="dash"/>
            <a:tailEnd type="non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2600325" y="3781425"/>
            <a:ext cx="383438" cy="369332"/>
          </a:xfrm>
          <a:prstGeom prst="rect">
            <a:avLst/>
          </a:prstGeom>
          <a:noFill/>
        </p:spPr>
        <p:txBody>
          <a:bodyPr wrap="none" rtlCol="0">
            <a:spAutoFit/>
          </a:bodyPr>
          <a:lstStyle/>
          <a:p>
            <a:r>
              <a:rPr lang="en-US" dirty="0">
                <a:sym typeface="Symbol"/>
              </a:rPr>
              <a:t></a:t>
            </a:r>
            <a:r>
              <a:rPr lang="en-US" baseline="-25000" dirty="0">
                <a:sym typeface="Symbol"/>
              </a:rPr>
              <a:t>1</a:t>
            </a:r>
            <a:endParaRPr lang="en-US" baseline="-25000" dirty="0"/>
          </a:p>
        </p:txBody>
      </p:sp>
      <p:sp>
        <p:nvSpPr>
          <p:cNvPr id="70" name="Arc 69"/>
          <p:cNvSpPr/>
          <p:nvPr/>
        </p:nvSpPr>
        <p:spPr>
          <a:xfrm rot="18055739" flipH="1">
            <a:off x="3048000" y="3886199"/>
            <a:ext cx="285750" cy="257175"/>
          </a:xfrm>
          <a:prstGeom prst="arc">
            <a:avLst>
              <a:gd name="adj1" fmla="val 16200000"/>
              <a:gd name="adj2" fmla="val 20433135"/>
            </a:avLst>
          </a:prstGeom>
          <a:noFill/>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1" name="TextBox 70"/>
          <p:cNvSpPr txBox="1"/>
          <p:nvPr/>
        </p:nvSpPr>
        <p:spPr>
          <a:xfrm>
            <a:off x="4067175" y="4143375"/>
            <a:ext cx="383438" cy="369332"/>
          </a:xfrm>
          <a:prstGeom prst="rect">
            <a:avLst/>
          </a:prstGeom>
          <a:noFill/>
        </p:spPr>
        <p:txBody>
          <a:bodyPr wrap="none" rtlCol="0">
            <a:spAutoFit/>
          </a:bodyPr>
          <a:lstStyle/>
          <a:p>
            <a:r>
              <a:rPr lang="en-US" dirty="0">
                <a:sym typeface="Symbol"/>
              </a:rPr>
              <a:t></a:t>
            </a:r>
            <a:r>
              <a:rPr lang="en-US" baseline="-25000" dirty="0">
                <a:sym typeface="Symbol"/>
              </a:rPr>
              <a:t>2</a:t>
            </a:r>
            <a:endParaRPr lang="en-US" baseline="-25000" dirty="0"/>
          </a:p>
        </p:txBody>
      </p:sp>
      <p:sp>
        <p:nvSpPr>
          <p:cNvPr id="72" name="Arc 71"/>
          <p:cNvSpPr/>
          <p:nvPr/>
        </p:nvSpPr>
        <p:spPr>
          <a:xfrm rot="3544261">
            <a:off x="3684354" y="4074549"/>
            <a:ext cx="346540" cy="385301"/>
          </a:xfrm>
          <a:prstGeom prst="arc">
            <a:avLst>
              <a:gd name="adj1" fmla="val 16200000"/>
              <a:gd name="adj2" fmla="val 20433135"/>
            </a:avLst>
          </a:prstGeom>
          <a:noFill/>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3" name="Straight Connector 72"/>
          <p:cNvCxnSpPr/>
          <p:nvPr/>
        </p:nvCxnSpPr>
        <p:spPr>
          <a:xfrm flipH="1" flipV="1">
            <a:off x="3895725" y="3209925"/>
            <a:ext cx="9525" cy="895350"/>
          </a:xfrm>
          <a:prstGeom prst="line">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3771900" y="3467100"/>
            <a:ext cx="309700" cy="369332"/>
          </a:xfrm>
          <a:prstGeom prst="rect">
            <a:avLst/>
          </a:prstGeom>
          <a:solidFill>
            <a:schemeClr val="bg1"/>
          </a:solidFill>
        </p:spPr>
        <p:txBody>
          <a:bodyPr wrap="none" rtlCol="0">
            <a:spAutoFit/>
          </a:bodyPr>
          <a:lstStyle/>
          <a:p>
            <a:r>
              <a:rPr lang="en-US" dirty="0">
                <a:latin typeface="OpenSymbol"/>
                <a:ea typeface="OpenSymbol"/>
              </a:rPr>
              <a:t>ℓ</a:t>
            </a:r>
            <a:endParaRPr lang="en-US" dirty="0"/>
          </a:p>
        </p:txBody>
      </p:sp>
      <p:sp>
        <p:nvSpPr>
          <p:cNvPr id="75" name="Freeform 74"/>
          <p:cNvSpPr/>
          <p:nvPr/>
        </p:nvSpPr>
        <p:spPr>
          <a:xfrm>
            <a:off x="1704975" y="3324225"/>
            <a:ext cx="1038225" cy="1409700"/>
          </a:xfrm>
          <a:custGeom>
            <a:avLst/>
            <a:gdLst>
              <a:gd name="connsiteX0" fmla="*/ 1038225 w 1038225"/>
              <a:gd name="connsiteY0" fmla="*/ 0 h 1409700"/>
              <a:gd name="connsiteX1" fmla="*/ 628650 w 1038225"/>
              <a:gd name="connsiteY1" fmla="*/ 476250 h 1409700"/>
              <a:gd name="connsiteX2" fmla="*/ 704850 w 1038225"/>
              <a:gd name="connsiteY2" fmla="*/ 485775 h 1409700"/>
              <a:gd name="connsiteX3" fmla="*/ 0 w 1038225"/>
              <a:gd name="connsiteY3" fmla="*/ 1409700 h 1409700"/>
            </a:gdLst>
            <a:ahLst/>
            <a:cxnLst>
              <a:cxn ang="0">
                <a:pos x="connsiteX0" y="connsiteY0"/>
              </a:cxn>
              <a:cxn ang="0">
                <a:pos x="connsiteX1" y="connsiteY1"/>
              </a:cxn>
              <a:cxn ang="0">
                <a:pos x="connsiteX2" y="connsiteY2"/>
              </a:cxn>
              <a:cxn ang="0">
                <a:pos x="connsiteX3" y="connsiteY3"/>
              </a:cxn>
            </a:cxnLst>
            <a:rect l="l" t="t" r="r" b="b"/>
            <a:pathLst>
              <a:path w="1038225" h="1409700">
                <a:moveTo>
                  <a:pt x="1038225" y="0"/>
                </a:moveTo>
                <a:cubicBezTo>
                  <a:pt x="861219" y="197644"/>
                  <a:pt x="684213" y="395288"/>
                  <a:pt x="628650" y="476250"/>
                </a:cubicBezTo>
                <a:cubicBezTo>
                  <a:pt x="573088" y="557213"/>
                  <a:pt x="809625" y="330200"/>
                  <a:pt x="704850" y="485775"/>
                </a:cubicBezTo>
                <a:cubicBezTo>
                  <a:pt x="600075" y="641350"/>
                  <a:pt x="0" y="1409700"/>
                  <a:pt x="0" y="1409700"/>
                </a:cubicBezTo>
              </a:path>
            </a:pathLst>
          </a:custGeom>
          <a:ln>
            <a:headEnd type="arrow"/>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144" y="98793"/>
            <a:ext cx="4583718" cy="1143000"/>
          </a:xfrm>
        </p:spPr>
        <p:txBody>
          <a:bodyPr>
            <a:normAutofit fontScale="90000"/>
          </a:bodyPr>
          <a:lstStyle/>
          <a:p>
            <a:r>
              <a:rPr lang="en-US" dirty="0"/>
              <a:t>Question 223.15.13</a:t>
            </a:r>
          </a:p>
        </p:txBody>
      </p:sp>
      <p:sp>
        <p:nvSpPr>
          <p:cNvPr id="5" name="Content Placeholder 4"/>
          <p:cNvSpPr>
            <a:spLocks noGrp="1"/>
          </p:cNvSpPr>
          <p:nvPr>
            <p:ph sz="half" idx="2"/>
          </p:nvPr>
        </p:nvSpPr>
        <p:spPr>
          <a:xfrm>
            <a:off x="448413" y="4138240"/>
            <a:ext cx="4038600" cy="2492015"/>
          </a:xfrm>
        </p:spPr>
        <p:txBody>
          <a:bodyPr/>
          <a:lstStyle/>
          <a:p>
            <a:pPr marL="0" indent="0">
              <a:buNone/>
            </a:pPr>
            <a:r>
              <a:rPr lang="en-US" dirty="0"/>
              <a:t>A ray enters a lens as shown above. Which of the choices to the right shows how the ray will exit the lens?</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2</a:t>
            </a:fld>
            <a:endParaRPr lang="en-US"/>
          </a:p>
        </p:txBody>
      </p:sp>
      <p:sp>
        <p:nvSpPr>
          <p:cNvPr id="5089280" name="TextBox 5089279"/>
          <p:cNvSpPr txBox="1"/>
          <p:nvPr/>
        </p:nvSpPr>
        <p:spPr>
          <a:xfrm>
            <a:off x="5509846" y="1254366"/>
            <a:ext cx="338554" cy="369332"/>
          </a:xfrm>
          <a:prstGeom prst="rect">
            <a:avLst/>
          </a:prstGeom>
          <a:noFill/>
        </p:spPr>
        <p:txBody>
          <a:bodyPr wrap="none" rtlCol="0">
            <a:spAutoFit/>
          </a:bodyPr>
          <a:lstStyle/>
          <a:p>
            <a:r>
              <a:rPr lang="en-US" dirty="0"/>
              <a:t>A</a:t>
            </a:r>
          </a:p>
        </p:txBody>
      </p:sp>
      <p:sp>
        <p:nvSpPr>
          <p:cNvPr id="44" name="TextBox 43"/>
          <p:cNvSpPr txBox="1"/>
          <p:nvPr/>
        </p:nvSpPr>
        <p:spPr>
          <a:xfrm>
            <a:off x="5509847" y="3411399"/>
            <a:ext cx="338554" cy="369332"/>
          </a:xfrm>
          <a:prstGeom prst="rect">
            <a:avLst/>
          </a:prstGeom>
          <a:noFill/>
        </p:spPr>
        <p:txBody>
          <a:bodyPr wrap="none" rtlCol="0">
            <a:spAutoFit/>
          </a:bodyPr>
          <a:lstStyle/>
          <a:p>
            <a:r>
              <a:rPr lang="en-US" dirty="0"/>
              <a:t>B</a:t>
            </a:r>
          </a:p>
        </p:txBody>
      </p:sp>
      <p:sp>
        <p:nvSpPr>
          <p:cNvPr id="66" name="TextBox 65"/>
          <p:cNvSpPr txBox="1"/>
          <p:nvPr/>
        </p:nvSpPr>
        <p:spPr>
          <a:xfrm>
            <a:off x="5509848" y="5498094"/>
            <a:ext cx="351378" cy="369332"/>
          </a:xfrm>
          <a:prstGeom prst="rect">
            <a:avLst/>
          </a:prstGeom>
          <a:noFill/>
        </p:spPr>
        <p:txBody>
          <a:bodyPr wrap="none" rtlCol="0">
            <a:spAutoFit/>
          </a:bodyPr>
          <a:lstStyle/>
          <a:p>
            <a:r>
              <a:rPr lang="en-US" dirty="0"/>
              <a:t>C</a:t>
            </a:r>
          </a:p>
        </p:txBody>
      </p:sp>
      <p:grpSp>
        <p:nvGrpSpPr>
          <p:cNvPr id="8" name="Group 7"/>
          <p:cNvGrpSpPr/>
          <p:nvPr/>
        </p:nvGrpSpPr>
        <p:grpSpPr>
          <a:xfrm>
            <a:off x="822546" y="1236929"/>
            <a:ext cx="2882658" cy="2643685"/>
            <a:chOff x="822546" y="1236929"/>
            <a:chExt cx="2882658" cy="2643685"/>
          </a:xfrm>
        </p:grpSpPr>
        <p:sp>
          <p:nvSpPr>
            <p:cNvPr id="46" name="Freeform 45"/>
            <p:cNvSpPr/>
            <p:nvPr/>
          </p:nvSpPr>
          <p:spPr>
            <a:xfrm>
              <a:off x="2089385" y="1236929"/>
              <a:ext cx="393405"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3523741"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894072"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p:cNvCxnSpPr>
              <a:stCxn id="3" idx="2"/>
            </p:cNvCxnSpPr>
            <p:nvPr/>
          </p:nvCxnSpPr>
          <p:spPr>
            <a:xfrm>
              <a:off x="1523940" y="1960521"/>
              <a:ext cx="762147" cy="59825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822546" y="2663291"/>
              <a:ext cx="252987" cy="387388"/>
            </a:xfrm>
            <a:prstGeom prst="rect">
              <a:avLst/>
            </a:prstGeom>
            <a:noFill/>
          </p:spPr>
          <p:txBody>
            <a:bodyPr wrap="none" rtlCol="0">
              <a:spAutoFit/>
            </a:bodyPr>
            <a:lstStyle/>
            <a:p>
              <a:r>
                <a:rPr lang="en-US" dirty="0"/>
                <a:t>f</a:t>
              </a:r>
            </a:p>
          </p:txBody>
        </p:sp>
        <p:sp>
          <p:nvSpPr>
            <p:cNvPr id="49" name="TextBox 48"/>
            <p:cNvSpPr txBox="1"/>
            <p:nvPr/>
          </p:nvSpPr>
          <p:spPr>
            <a:xfrm>
              <a:off x="3452217" y="2663292"/>
              <a:ext cx="252987" cy="387388"/>
            </a:xfrm>
            <a:prstGeom prst="rect">
              <a:avLst/>
            </a:prstGeom>
            <a:noFill/>
          </p:spPr>
          <p:txBody>
            <a:bodyPr wrap="none" rtlCol="0">
              <a:spAutoFit/>
            </a:bodyPr>
            <a:lstStyle/>
            <a:p>
              <a:r>
                <a:rPr lang="en-US" dirty="0"/>
                <a:t>f</a:t>
              </a:r>
            </a:p>
          </p:txBody>
        </p:sp>
        <p:sp>
          <p:nvSpPr>
            <p:cNvPr id="3" name="Down Arrow 2"/>
            <p:cNvSpPr/>
            <p:nvPr/>
          </p:nvSpPr>
          <p:spPr>
            <a:xfrm flipV="1">
              <a:off x="1380332" y="1960521"/>
              <a:ext cx="287216" cy="592101"/>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72"/>
          <p:cNvGrpSpPr/>
          <p:nvPr/>
        </p:nvGrpSpPr>
        <p:grpSpPr>
          <a:xfrm>
            <a:off x="5957254" y="147401"/>
            <a:ext cx="2424746" cy="2126821"/>
            <a:chOff x="822546" y="1236929"/>
            <a:chExt cx="2882658" cy="2643685"/>
          </a:xfrm>
        </p:grpSpPr>
        <p:sp>
          <p:nvSpPr>
            <p:cNvPr id="74" name="Freeform 73"/>
            <p:cNvSpPr/>
            <p:nvPr/>
          </p:nvSpPr>
          <p:spPr>
            <a:xfrm>
              <a:off x="2089385" y="1236929"/>
              <a:ext cx="393405"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3523741"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894072"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Connector 77"/>
            <p:cNvCxnSpPr>
              <a:stCxn id="81" idx="2"/>
            </p:cNvCxnSpPr>
            <p:nvPr/>
          </p:nvCxnSpPr>
          <p:spPr>
            <a:xfrm>
              <a:off x="1523940" y="1960521"/>
              <a:ext cx="737467" cy="59825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822546" y="2663291"/>
              <a:ext cx="252987" cy="387388"/>
            </a:xfrm>
            <a:prstGeom prst="rect">
              <a:avLst/>
            </a:prstGeom>
            <a:noFill/>
          </p:spPr>
          <p:txBody>
            <a:bodyPr wrap="none" rtlCol="0">
              <a:spAutoFit/>
            </a:bodyPr>
            <a:lstStyle/>
            <a:p>
              <a:r>
                <a:rPr lang="en-US" dirty="0"/>
                <a:t>f</a:t>
              </a:r>
            </a:p>
          </p:txBody>
        </p:sp>
        <p:sp>
          <p:nvSpPr>
            <p:cNvPr id="80" name="TextBox 79"/>
            <p:cNvSpPr txBox="1"/>
            <p:nvPr/>
          </p:nvSpPr>
          <p:spPr>
            <a:xfrm>
              <a:off x="3452217" y="2663292"/>
              <a:ext cx="252987" cy="387388"/>
            </a:xfrm>
            <a:prstGeom prst="rect">
              <a:avLst/>
            </a:prstGeom>
            <a:noFill/>
          </p:spPr>
          <p:txBody>
            <a:bodyPr wrap="none" rtlCol="0">
              <a:spAutoFit/>
            </a:bodyPr>
            <a:lstStyle/>
            <a:p>
              <a:r>
                <a:rPr lang="en-US" dirty="0"/>
                <a:t>f</a:t>
              </a:r>
            </a:p>
          </p:txBody>
        </p:sp>
        <p:sp>
          <p:nvSpPr>
            <p:cNvPr id="81" name="Down Arrow 80"/>
            <p:cNvSpPr/>
            <p:nvPr/>
          </p:nvSpPr>
          <p:spPr>
            <a:xfrm flipV="1">
              <a:off x="1380332" y="1960521"/>
              <a:ext cx="287216" cy="592101"/>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2" name="Straight Connector 81"/>
          <p:cNvCxnSpPr/>
          <p:nvPr/>
        </p:nvCxnSpPr>
        <p:spPr>
          <a:xfrm>
            <a:off x="7188311" y="1210811"/>
            <a:ext cx="1498489" cy="2611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93" name="Group 92"/>
          <p:cNvGrpSpPr/>
          <p:nvPr/>
        </p:nvGrpSpPr>
        <p:grpSpPr>
          <a:xfrm>
            <a:off x="5936494" y="2425010"/>
            <a:ext cx="2424746" cy="2126821"/>
            <a:chOff x="822546" y="1236929"/>
            <a:chExt cx="2882658" cy="2643685"/>
          </a:xfrm>
        </p:grpSpPr>
        <p:sp>
          <p:nvSpPr>
            <p:cNvPr id="94" name="Freeform 93"/>
            <p:cNvSpPr/>
            <p:nvPr/>
          </p:nvSpPr>
          <p:spPr>
            <a:xfrm>
              <a:off x="2089385" y="1236929"/>
              <a:ext cx="393405"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Connector 94"/>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Oval 95"/>
            <p:cNvSpPr/>
            <p:nvPr/>
          </p:nvSpPr>
          <p:spPr>
            <a:xfrm>
              <a:off x="3523741"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894072"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Connector 97"/>
            <p:cNvCxnSpPr>
              <a:stCxn id="101" idx="2"/>
            </p:cNvCxnSpPr>
            <p:nvPr/>
          </p:nvCxnSpPr>
          <p:spPr>
            <a:xfrm>
              <a:off x="1523940" y="1960521"/>
              <a:ext cx="786828" cy="59825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822546" y="2663291"/>
              <a:ext cx="252987" cy="387388"/>
            </a:xfrm>
            <a:prstGeom prst="rect">
              <a:avLst/>
            </a:prstGeom>
            <a:noFill/>
          </p:spPr>
          <p:txBody>
            <a:bodyPr wrap="none" rtlCol="0">
              <a:spAutoFit/>
            </a:bodyPr>
            <a:lstStyle/>
            <a:p>
              <a:r>
                <a:rPr lang="en-US" dirty="0"/>
                <a:t>f</a:t>
              </a:r>
            </a:p>
          </p:txBody>
        </p:sp>
        <p:sp>
          <p:nvSpPr>
            <p:cNvPr id="100" name="TextBox 99"/>
            <p:cNvSpPr txBox="1"/>
            <p:nvPr/>
          </p:nvSpPr>
          <p:spPr>
            <a:xfrm>
              <a:off x="3452217" y="2663292"/>
              <a:ext cx="252987" cy="387388"/>
            </a:xfrm>
            <a:prstGeom prst="rect">
              <a:avLst/>
            </a:prstGeom>
            <a:noFill/>
          </p:spPr>
          <p:txBody>
            <a:bodyPr wrap="none" rtlCol="0">
              <a:spAutoFit/>
            </a:bodyPr>
            <a:lstStyle/>
            <a:p>
              <a:r>
                <a:rPr lang="en-US" dirty="0"/>
                <a:t>f</a:t>
              </a:r>
            </a:p>
          </p:txBody>
        </p:sp>
        <p:sp>
          <p:nvSpPr>
            <p:cNvPr id="101" name="Down Arrow 100"/>
            <p:cNvSpPr/>
            <p:nvPr/>
          </p:nvSpPr>
          <p:spPr>
            <a:xfrm flipV="1">
              <a:off x="1380332" y="1960521"/>
              <a:ext cx="287216" cy="592101"/>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p:cNvCxnSpPr/>
          <p:nvPr/>
        </p:nvCxnSpPr>
        <p:spPr>
          <a:xfrm flipV="1">
            <a:off x="7188311" y="2856985"/>
            <a:ext cx="1020292" cy="63143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3" name="Group 102"/>
          <p:cNvGrpSpPr/>
          <p:nvPr/>
        </p:nvGrpSpPr>
        <p:grpSpPr>
          <a:xfrm>
            <a:off x="5936494" y="4731179"/>
            <a:ext cx="2424746" cy="2126821"/>
            <a:chOff x="822546" y="1236929"/>
            <a:chExt cx="2882658" cy="2643685"/>
          </a:xfrm>
        </p:grpSpPr>
        <p:sp>
          <p:nvSpPr>
            <p:cNvPr id="104" name="Freeform 103"/>
            <p:cNvSpPr/>
            <p:nvPr/>
          </p:nvSpPr>
          <p:spPr>
            <a:xfrm>
              <a:off x="2089385" y="1236929"/>
              <a:ext cx="393405"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Straight Connector 104"/>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6" name="Oval 105"/>
            <p:cNvSpPr/>
            <p:nvPr/>
          </p:nvSpPr>
          <p:spPr>
            <a:xfrm>
              <a:off x="3523741"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894072"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Straight Connector 107"/>
            <p:cNvCxnSpPr>
              <a:stCxn id="111" idx="2"/>
            </p:cNvCxnSpPr>
            <p:nvPr/>
          </p:nvCxnSpPr>
          <p:spPr>
            <a:xfrm>
              <a:off x="1523940" y="1960521"/>
              <a:ext cx="1677566" cy="133721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822546" y="2663291"/>
              <a:ext cx="252987" cy="387388"/>
            </a:xfrm>
            <a:prstGeom prst="rect">
              <a:avLst/>
            </a:prstGeom>
            <a:noFill/>
          </p:spPr>
          <p:txBody>
            <a:bodyPr wrap="none" rtlCol="0">
              <a:spAutoFit/>
            </a:bodyPr>
            <a:lstStyle/>
            <a:p>
              <a:r>
                <a:rPr lang="en-US" dirty="0"/>
                <a:t>f</a:t>
              </a:r>
            </a:p>
          </p:txBody>
        </p:sp>
        <p:sp>
          <p:nvSpPr>
            <p:cNvPr id="110" name="TextBox 109"/>
            <p:cNvSpPr txBox="1"/>
            <p:nvPr/>
          </p:nvSpPr>
          <p:spPr>
            <a:xfrm>
              <a:off x="3452217" y="2663292"/>
              <a:ext cx="252987" cy="387388"/>
            </a:xfrm>
            <a:prstGeom prst="rect">
              <a:avLst/>
            </a:prstGeom>
            <a:noFill/>
          </p:spPr>
          <p:txBody>
            <a:bodyPr wrap="none" rtlCol="0">
              <a:spAutoFit/>
            </a:bodyPr>
            <a:lstStyle/>
            <a:p>
              <a:r>
                <a:rPr lang="en-US" dirty="0"/>
                <a:t>f</a:t>
              </a:r>
            </a:p>
          </p:txBody>
        </p:sp>
        <p:sp>
          <p:nvSpPr>
            <p:cNvPr id="111" name="Down Arrow 110"/>
            <p:cNvSpPr/>
            <p:nvPr/>
          </p:nvSpPr>
          <p:spPr>
            <a:xfrm flipV="1">
              <a:off x="1380332" y="1960521"/>
              <a:ext cx="287216" cy="592101"/>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92011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7AD10819-D402-4D92-A9F3-11EFF80A1266}" type="slidenum">
              <a:rPr lang="en-US" smtClean="0"/>
              <a:pPr>
                <a:defRPr/>
              </a:pPr>
              <a:t>20</a:t>
            </a:fld>
            <a:endParaRPr lang="en-US"/>
          </a:p>
        </p:txBody>
      </p:sp>
      <p:sp>
        <p:nvSpPr>
          <p:cNvPr id="3" name="Text Box 2"/>
          <p:cNvSpPr txBox="1">
            <a:spLocks noChangeArrowheads="1"/>
          </p:cNvSpPr>
          <p:nvPr/>
        </p:nvSpPr>
        <p:spPr bwMode="auto">
          <a:xfrm>
            <a:off x="794478" y="299804"/>
            <a:ext cx="7587521" cy="447910"/>
          </a:xfrm>
          <a:prstGeom prst="rect">
            <a:avLst/>
          </a:prstGeom>
          <a:noFill/>
          <a:ln w="9525" algn="ctr">
            <a:noFill/>
            <a:miter lim="800000"/>
            <a:headEnd/>
            <a:tailEnd/>
          </a:ln>
        </p:spPr>
        <p:txBody>
          <a:bodyPr anchor="ctr"/>
          <a:lstStyle/>
          <a:p>
            <a:pPr algn="ctr"/>
            <a:r>
              <a:rPr lang="en-US" sz="3600" dirty="0"/>
              <a:t>Question 223.16.5</a:t>
            </a:r>
          </a:p>
        </p:txBody>
      </p:sp>
      <p:sp>
        <p:nvSpPr>
          <p:cNvPr id="4" name="Text Box 3"/>
          <p:cNvSpPr txBox="1">
            <a:spLocks noChangeArrowheads="1"/>
          </p:cNvSpPr>
          <p:nvPr/>
        </p:nvSpPr>
        <p:spPr bwMode="auto">
          <a:xfrm>
            <a:off x="762000" y="1295400"/>
            <a:ext cx="7620000" cy="4801314"/>
          </a:xfrm>
          <a:prstGeom prst="rect">
            <a:avLst/>
          </a:prstGeom>
          <a:noFill/>
          <a:ln w="9525">
            <a:noFill/>
            <a:miter lim="800000"/>
            <a:headEnd/>
            <a:tailEnd/>
          </a:ln>
        </p:spPr>
        <p:txBody>
          <a:bodyPr>
            <a:spAutoFit/>
          </a:bodyPr>
          <a:lstStyle/>
          <a:p>
            <a:pPr marL="342900" indent="-342900">
              <a:spcBef>
                <a:spcPct val="50000"/>
              </a:spcBef>
            </a:pPr>
            <a:r>
              <a:rPr lang="en-US" sz="3600" dirty="0">
                <a:solidFill>
                  <a:srgbClr val="000000"/>
                </a:solidFill>
                <a:latin typeface="Times New Roman" pitchFamily="18" charset="0"/>
                <a:cs typeface="Times New Roman" pitchFamily="18" charset="0"/>
              </a:rPr>
              <a:t>What would</a:t>
            </a:r>
          </a:p>
          <a:p>
            <a:pPr marL="342900" indent="-342900">
              <a:spcBef>
                <a:spcPct val="50000"/>
              </a:spcBef>
            </a:pPr>
            <a:r>
              <a:rPr lang="en-US" sz="3600" dirty="0">
                <a:solidFill>
                  <a:srgbClr val="000000"/>
                </a:solidFill>
                <a:latin typeface="Times New Roman" pitchFamily="18" charset="0"/>
                <a:cs typeface="Times New Roman" pitchFamily="18" charset="0"/>
              </a:rPr>
              <a:t>Be for </a:t>
            </a:r>
            <a:r>
              <a:rPr lang="en-US" sz="3600">
                <a:solidFill>
                  <a:srgbClr val="000000"/>
                </a:solidFill>
                <a:latin typeface="Times New Roman" pitchFamily="18" charset="0"/>
                <a:cs typeface="Times New Roman" pitchFamily="18" charset="0"/>
              </a:rPr>
              <a:t>a thin lens? </a:t>
            </a:r>
            <a:endParaRPr lang="en-US" sz="3600" dirty="0">
              <a:solidFill>
                <a:srgbClr val="000000"/>
              </a:solidFill>
              <a:latin typeface="Times New Roman" pitchFamily="18" charset="0"/>
              <a:cs typeface="Times New Roman" pitchFamily="18" charset="0"/>
            </a:endParaRP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The radius ratio</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The lens thickness</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The lens width</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The focal length</a:t>
            </a:r>
          </a:p>
        </p:txBody>
      </p:sp>
      <p:graphicFrame>
        <p:nvGraphicFramePr>
          <p:cNvPr id="5" name="Object 4"/>
          <p:cNvGraphicFramePr>
            <a:graphicFrameLocks noChangeAspect="1"/>
          </p:cNvGraphicFramePr>
          <p:nvPr/>
        </p:nvGraphicFramePr>
        <p:xfrm>
          <a:off x="4400550" y="1284288"/>
          <a:ext cx="2481263" cy="822325"/>
        </p:xfrm>
        <a:graphic>
          <a:graphicData uri="http://schemas.openxmlformats.org/presentationml/2006/ole">
            <mc:AlternateContent xmlns:mc="http://schemas.openxmlformats.org/markup-compatibility/2006">
              <mc:Choice xmlns:v="urn:schemas-microsoft-com:vml" Requires="v">
                <p:oleObj name="Equation" r:id="rId2" imgW="939600" imgH="431640" progId="Equation.3">
                  <p:embed/>
                </p:oleObj>
              </mc:Choice>
              <mc:Fallback>
                <p:oleObj name="Equation" r:id="rId2" imgW="939600" imgH="431640" progId="Equation.3">
                  <p:embed/>
                  <p:pic>
                    <p:nvPicPr>
                      <p:cNvPr id="5" name="Object 4"/>
                      <p:cNvPicPr>
                        <a:picLocks noChangeAspect="1" noChangeArrowheads="1"/>
                      </p:cNvPicPr>
                      <p:nvPr/>
                    </p:nvPicPr>
                    <p:blipFill>
                      <a:blip r:embed="rId3"/>
                      <a:srcRect/>
                      <a:stretch>
                        <a:fillRect/>
                      </a:stretch>
                    </p:blipFill>
                    <p:spPr bwMode="auto">
                      <a:xfrm>
                        <a:off x="4400550" y="1284288"/>
                        <a:ext cx="2481263" cy="822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40231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en-US"/>
              <a:t>Derivation of the Lens Equ.</a:t>
            </a:r>
          </a:p>
        </p:txBody>
      </p:sp>
      <p:grpSp>
        <p:nvGrpSpPr>
          <p:cNvPr id="2" name="Group 7"/>
          <p:cNvGrpSpPr>
            <a:grpSpLocks/>
          </p:cNvGrpSpPr>
          <p:nvPr/>
        </p:nvGrpSpPr>
        <p:grpSpPr bwMode="auto">
          <a:xfrm>
            <a:off x="2703513" y="2338388"/>
            <a:ext cx="3641725" cy="2463800"/>
            <a:chOff x="2190" y="1526"/>
            <a:chExt cx="2294" cy="1552"/>
          </a:xfrm>
          <a:solidFill>
            <a:schemeClr val="accent5">
              <a:lumMod val="40000"/>
              <a:lumOff val="60000"/>
            </a:schemeClr>
          </a:solidFill>
        </p:grpSpPr>
        <p:sp>
          <p:nvSpPr>
            <p:cNvPr id="15401" name="Oval 4"/>
            <p:cNvSpPr>
              <a:spLocks noChangeArrowheads="1"/>
            </p:cNvSpPr>
            <p:nvPr/>
          </p:nvSpPr>
          <p:spPr bwMode="auto">
            <a:xfrm>
              <a:off x="2190" y="1759"/>
              <a:ext cx="1026" cy="1076"/>
            </a:xfrm>
            <a:prstGeom prst="ellipse">
              <a:avLst/>
            </a:prstGeom>
            <a:grpFill/>
            <a:ln w="9525" algn="ctr">
              <a:noFill/>
              <a:miter lim="800000"/>
              <a:headEnd/>
              <a:tailEnd/>
            </a:ln>
          </p:spPr>
          <p:txBody>
            <a:bodyPr wrap="none" anchor="ctr"/>
            <a:lstStyle/>
            <a:p>
              <a:endParaRPr lang="en-US"/>
            </a:p>
          </p:txBody>
        </p:sp>
        <p:sp>
          <p:nvSpPr>
            <p:cNvPr id="15402" name="Oval 5"/>
            <p:cNvSpPr>
              <a:spLocks noChangeArrowheads="1"/>
            </p:cNvSpPr>
            <p:nvPr/>
          </p:nvSpPr>
          <p:spPr bwMode="auto">
            <a:xfrm>
              <a:off x="2860" y="1526"/>
              <a:ext cx="1624" cy="1552"/>
            </a:xfrm>
            <a:prstGeom prst="ellipse">
              <a:avLst/>
            </a:prstGeom>
            <a:grpFill/>
            <a:ln w="9525" algn="ctr">
              <a:noFill/>
              <a:miter lim="800000"/>
              <a:headEnd/>
              <a:tailEnd/>
            </a:ln>
          </p:spPr>
          <p:txBody>
            <a:bodyPr wrap="none" anchor="ctr"/>
            <a:lstStyle/>
            <a:p>
              <a:endParaRPr lang="en-US"/>
            </a:p>
          </p:txBody>
        </p:sp>
        <p:sp>
          <p:nvSpPr>
            <p:cNvPr id="15403" name="AutoShape 6"/>
            <p:cNvSpPr>
              <a:spLocks noChangeArrowheads="1"/>
            </p:cNvSpPr>
            <p:nvPr/>
          </p:nvSpPr>
          <p:spPr bwMode="auto">
            <a:xfrm rot="5400000">
              <a:off x="2325" y="1845"/>
              <a:ext cx="1524" cy="91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402 w 21600"/>
                <a:gd name="T13" fmla="*/ 3411 h 21600"/>
                <a:gd name="T14" fmla="*/ 18198 w 21600"/>
                <a:gd name="T15" fmla="*/ 18189 h 21600"/>
              </a:gdLst>
              <a:ahLst/>
              <a:cxnLst>
                <a:cxn ang="T8">
                  <a:pos x="T0" y="T1"/>
                </a:cxn>
                <a:cxn ang="T9">
                  <a:pos x="T2" y="T3"/>
                </a:cxn>
                <a:cxn ang="T10">
                  <a:pos x="T4" y="T5"/>
                </a:cxn>
                <a:cxn ang="T11">
                  <a:pos x="T6" y="T7"/>
                </a:cxn>
              </a:cxnLst>
              <a:rect l="T12" t="T13" r="T14" b="T15"/>
              <a:pathLst>
                <a:path w="21600" h="21600">
                  <a:moveTo>
                    <a:pt x="0" y="0"/>
                  </a:moveTo>
                  <a:lnTo>
                    <a:pt x="3203" y="21600"/>
                  </a:lnTo>
                  <a:lnTo>
                    <a:pt x="18397" y="21600"/>
                  </a:lnTo>
                  <a:lnTo>
                    <a:pt x="21600" y="0"/>
                  </a:lnTo>
                  <a:close/>
                </a:path>
              </a:pathLst>
            </a:custGeom>
            <a:grpFill/>
            <a:ln w="9525" algn="ctr">
              <a:noFill/>
              <a:miter lim="800000"/>
              <a:headEnd/>
              <a:tailEnd/>
            </a:ln>
          </p:spPr>
          <p:txBody>
            <a:bodyPr wrap="none" anchor="ctr"/>
            <a:lstStyle/>
            <a:p>
              <a:endParaRPr lang="en-US"/>
            </a:p>
          </p:txBody>
        </p:sp>
      </p:grpSp>
      <p:sp>
        <p:nvSpPr>
          <p:cNvPr id="15365" name="Line 8"/>
          <p:cNvSpPr>
            <a:spLocks noChangeShapeType="1"/>
          </p:cNvSpPr>
          <p:nvPr/>
        </p:nvSpPr>
        <p:spPr bwMode="auto">
          <a:xfrm>
            <a:off x="693738" y="3560763"/>
            <a:ext cx="6778625" cy="0"/>
          </a:xfrm>
          <a:prstGeom prst="line">
            <a:avLst/>
          </a:prstGeom>
          <a:noFill/>
          <a:ln w="9525">
            <a:solidFill>
              <a:schemeClr val="tx1"/>
            </a:solidFill>
            <a:miter lim="800000"/>
            <a:headEnd/>
            <a:tailEnd/>
          </a:ln>
        </p:spPr>
        <p:txBody>
          <a:bodyPr wrap="none" anchor="ctr"/>
          <a:lstStyle/>
          <a:p>
            <a:endParaRPr lang="en-US"/>
          </a:p>
        </p:txBody>
      </p:sp>
      <p:sp>
        <p:nvSpPr>
          <p:cNvPr id="15366" name="Oval 9"/>
          <p:cNvSpPr>
            <a:spLocks noChangeArrowheads="1"/>
          </p:cNvSpPr>
          <p:nvPr/>
        </p:nvSpPr>
        <p:spPr bwMode="auto">
          <a:xfrm>
            <a:off x="1855788" y="3529013"/>
            <a:ext cx="88900" cy="88900"/>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15367" name="Text Box 10"/>
          <p:cNvSpPr txBox="1">
            <a:spLocks noChangeArrowheads="1"/>
          </p:cNvSpPr>
          <p:nvPr/>
        </p:nvSpPr>
        <p:spPr bwMode="auto">
          <a:xfrm>
            <a:off x="1731963" y="3784600"/>
            <a:ext cx="290464" cy="369332"/>
          </a:xfrm>
          <a:prstGeom prst="rect">
            <a:avLst/>
          </a:prstGeom>
          <a:noFill/>
          <a:ln w="9525" algn="ctr">
            <a:noFill/>
            <a:miter lim="800000"/>
            <a:headEnd/>
            <a:tailEnd/>
          </a:ln>
        </p:spPr>
        <p:txBody>
          <a:bodyPr wrap="none">
            <a:spAutoFit/>
          </a:bodyPr>
          <a:lstStyle/>
          <a:p>
            <a:r>
              <a:rPr lang="en-US" sz="1800" dirty="0"/>
              <a:t>S</a:t>
            </a:r>
          </a:p>
        </p:txBody>
      </p:sp>
      <p:sp>
        <p:nvSpPr>
          <p:cNvPr id="15368" name="Text Box 11"/>
          <p:cNvSpPr txBox="1">
            <a:spLocks noChangeArrowheads="1"/>
          </p:cNvSpPr>
          <p:nvPr/>
        </p:nvSpPr>
        <p:spPr bwMode="auto">
          <a:xfrm>
            <a:off x="7137400" y="3676650"/>
            <a:ext cx="303288" cy="369332"/>
          </a:xfrm>
          <a:prstGeom prst="rect">
            <a:avLst/>
          </a:prstGeom>
          <a:noFill/>
          <a:ln w="9525" algn="ctr">
            <a:noFill/>
            <a:miter lim="800000"/>
            <a:headEnd/>
            <a:tailEnd/>
          </a:ln>
        </p:spPr>
        <p:txBody>
          <a:bodyPr wrap="none">
            <a:spAutoFit/>
          </a:bodyPr>
          <a:lstStyle/>
          <a:p>
            <a:r>
              <a:rPr lang="en-US" sz="1800" dirty="0"/>
              <a:t>P</a:t>
            </a:r>
          </a:p>
        </p:txBody>
      </p:sp>
      <p:sp>
        <p:nvSpPr>
          <p:cNvPr id="15369" name="Line 12"/>
          <p:cNvSpPr>
            <a:spLocks noChangeShapeType="1"/>
          </p:cNvSpPr>
          <p:nvPr/>
        </p:nvSpPr>
        <p:spPr bwMode="auto">
          <a:xfrm>
            <a:off x="1912938" y="3559175"/>
            <a:ext cx="769937" cy="0"/>
          </a:xfrm>
          <a:prstGeom prst="line">
            <a:avLst/>
          </a:prstGeom>
          <a:noFill/>
          <a:ln w="9525">
            <a:solidFill>
              <a:srgbClr val="FF0000"/>
            </a:solidFill>
            <a:miter lim="800000"/>
            <a:headEnd/>
            <a:tailEnd type="triangle" w="med" len="med"/>
          </a:ln>
        </p:spPr>
        <p:txBody>
          <a:bodyPr wrap="none" anchor="ctr"/>
          <a:lstStyle/>
          <a:p>
            <a:endParaRPr lang="en-US"/>
          </a:p>
        </p:txBody>
      </p:sp>
      <p:sp>
        <p:nvSpPr>
          <p:cNvPr id="15370" name="Line 14"/>
          <p:cNvSpPr>
            <a:spLocks noChangeShapeType="1"/>
          </p:cNvSpPr>
          <p:nvPr/>
        </p:nvSpPr>
        <p:spPr bwMode="auto">
          <a:xfrm>
            <a:off x="2717800" y="3567113"/>
            <a:ext cx="3600450" cy="0"/>
          </a:xfrm>
          <a:prstGeom prst="line">
            <a:avLst/>
          </a:prstGeom>
          <a:noFill/>
          <a:ln w="9525">
            <a:solidFill>
              <a:srgbClr val="FF0000"/>
            </a:solidFill>
            <a:miter lim="800000"/>
            <a:headEnd/>
            <a:tailEnd type="triangle" w="med" len="med"/>
          </a:ln>
        </p:spPr>
        <p:txBody>
          <a:bodyPr wrap="none" anchor="ctr"/>
          <a:lstStyle/>
          <a:p>
            <a:endParaRPr lang="en-US"/>
          </a:p>
        </p:txBody>
      </p:sp>
      <p:sp>
        <p:nvSpPr>
          <p:cNvPr id="15371" name="Oval 16"/>
          <p:cNvSpPr>
            <a:spLocks noChangeArrowheads="1"/>
          </p:cNvSpPr>
          <p:nvPr/>
        </p:nvSpPr>
        <p:spPr bwMode="auto">
          <a:xfrm>
            <a:off x="7161213" y="3522663"/>
            <a:ext cx="88900" cy="88900"/>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15372" name="Line 15"/>
          <p:cNvSpPr>
            <a:spLocks noChangeShapeType="1"/>
          </p:cNvSpPr>
          <p:nvPr/>
        </p:nvSpPr>
        <p:spPr bwMode="auto">
          <a:xfrm>
            <a:off x="6353175" y="3560763"/>
            <a:ext cx="1408113" cy="0"/>
          </a:xfrm>
          <a:prstGeom prst="line">
            <a:avLst/>
          </a:prstGeom>
          <a:noFill/>
          <a:ln w="9525">
            <a:solidFill>
              <a:srgbClr val="FF0000"/>
            </a:solidFill>
            <a:miter lim="800000"/>
            <a:headEnd/>
            <a:tailEnd type="triangle" w="med" len="med"/>
          </a:ln>
        </p:spPr>
        <p:txBody>
          <a:bodyPr wrap="none" anchor="ctr"/>
          <a:lstStyle/>
          <a:p>
            <a:endParaRPr lang="en-US"/>
          </a:p>
        </p:txBody>
      </p:sp>
      <p:sp>
        <p:nvSpPr>
          <p:cNvPr id="15373" name="Line 17"/>
          <p:cNvSpPr>
            <a:spLocks noChangeShapeType="1"/>
          </p:cNvSpPr>
          <p:nvPr/>
        </p:nvSpPr>
        <p:spPr bwMode="auto">
          <a:xfrm flipV="1">
            <a:off x="1933575" y="3101975"/>
            <a:ext cx="900113" cy="465138"/>
          </a:xfrm>
          <a:prstGeom prst="line">
            <a:avLst/>
          </a:prstGeom>
          <a:noFill/>
          <a:ln w="9525">
            <a:solidFill>
              <a:srgbClr val="FF0000"/>
            </a:solidFill>
            <a:miter lim="800000"/>
            <a:headEnd/>
            <a:tailEnd type="triangle" w="med" len="med"/>
          </a:ln>
        </p:spPr>
        <p:txBody>
          <a:bodyPr wrap="none" anchor="ctr"/>
          <a:lstStyle/>
          <a:p>
            <a:endParaRPr lang="en-US"/>
          </a:p>
        </p:txBody>
      </p:sp>
      <p:sp>
        <p:nvSpPr>
          <p:cNvPr id="15374" name="Text Box 18"/>
          <p:cNvSpPr txBox="1">
            <a:spLocks noChangeArrowheads="1"/>
          </p:cNvSpPr>
          <p:nvPr/>
        </p:nvSpPr>
        <p:spPr bwMode="auto">
          <a:xfrm>
            <a:off x="2274888" y="2449513"/>
            <a:ext cx="349250" cy="366712"/>
          </a:xfrm>
          <a:prstGeom prst="rect">
            <a:avLst/>
          </a:prstGeom>
          <a:noFill/>
          <a:ln w="9525" algn="ctr">
            <a:noFill/>
            <a:miter lim="800000"/>
            <a:headEnd/>
            <a:tailEnd/>
          </a:ln>
        </p:spPr>
        <p:txBody>
          <a:bodyPr>
            <a:spAutoFit/>
          </a:bodyPr>
          <a:lstStyle/>
          <a:p>
            <a:r>
              <a:rPr lang="en-US" sz="1800"/>
              <a:t>A</a:t>
            </a:r>
          </a:p>
        </p:txBody>
      </p:sp>
      <p:sp>
        <p:nvSpPr>
          <p:cNvPr id="15375" name="Line 19"/>
          <p:cNvSpPr>
            <a:spLocks noChangeShapeType="1"/>
          </p:cNvSpPr>
          <p:nvPr/>
        </p:nvSpPr>
        <p:spPr bwMode="auto">
          <a:xfrm flipV="1">
            <a:off x="2840038" y="2484438"/>
            <a:ext cx="2903537" cy="596900"/>
          </a:xfrm>
          <a:prstGeom prst="line">
            <a:avLst/>
          </a:prstGeom>
          <a:noFill/>
          <a:ln w="9525">
            <a:solidFill>
              <a:srgbClr val="FF0000"/>
            </a:solidFill>
            <a:miter lim="800000"/>
            <a:headEnd/>
            <a:tailEnd type="triangle" w="med" len="med"/>
          </a:ln>
        </p:spPr>
        <p:txBody>
          <a:bodyPr wrap="none" anchor="ctr"/>
          <a:lstStyle/>
          <a:p>
            <a:endParaRPr lang="en-US"/>
          </a:p>
        </p:txBody>
      </p:sp>
      <p:sp>
        <p:nvSpPr>
          <p:cNvPr id="15376" name="Line 20"/>
          <p:cNvSpPr>
            <a:spLocks noChangeShapeType="1"/>
          </p:cNvSpPr>
          <p:nvPr/>
        </p:nvSpPr>
        <p:spPr bwMode="auto">
          <a:xfrm>
            <a:off x="2668588" y="2833688"/>
            <a:ext cx="522287" cy="739775"/>
          </a:xfrm>
          <a:prstGeom prst="line">
            <a:avLst/>
          </a:prstGeom>
          <a:noFill/>
          <a:ln w="9525">
            <a:solidFill>
              <a:schemeClr val="tx1"/>
            </a:solidFill>
            <a:prstDash val="dash"/>
            <a:miter lim="800000"/>
            <a:headEnd/>
            <a:tailEnd/>
          </a:ln>
        </p:spPr>
        <p:txBody>
          <a:bodyPr wrap="none" anchor="ctr"/>
          <a:lstStyle/>
          <a:p>
            <a:endParaRPr lang="en-US"/>
          </a:p>
        </p:txBody>
      </p:sp>
      <p:sp>
        <p:nvSpPr>
          <p:cNvPr id="15377" name="Text Box 21"/>
          <p:cNvSpPr txBox="1">
            <a:spLocks noChangeArrowheads="1"/>
          </p:cNvSpPr>
          <p:nvPr/>
        </p:nvSpPr>
        <p:spPr bwMode="auto">
          <a:xfrm>
            <a:off x="2906713" y="3644900"/>
            <a:ext cx="433387" cy="366713"/>
          </a:xfrm>
          <a:prstGeom prst="rect">
            <a:avLst/>
          </a:prstGeom>
          <a:noFill/>
          <a:ln w="9525" algn="ctr">
            <a:noFill/>
            <a:miter lim="800000"/>
            <a:headEnd/>
            <a:tailEnd/>
          </a:ln>
        </p:spPr>
        <p:txBody>
          <a:bodyPr>
            <a:spAutoFit/>
          </a:bodyPr>
          <a:lstStyle/>
          <a:p>
            <a:r>
              <a:rPr lang="en-US" sz="1800"/>
              <a:t>C</a:t>
            </a:r>
            <a:r>
              <a:rPr lang="en-US" sz="1800" baseline="-25000"/>
              <a:t>1</a:t>
            </a:r>
          </a:p>
        </p:txBody>
      </p:sp>
      <p:sp>
        <p:nvSpPr>
          <p:cNvPr id="15378" name="Text Box 22"/>
          <p:cNvSpPr txBox="1">
            <a:spLocks noChangeArrowheads="1"/>
          </p:cNvSpPr>
          <p:nvPr/>
        </p:nvSpPr>
        <p:spPr bwMode="auto">
          <a:xfrm>
            <a:off x="4976813" y="3681413"/>
            <a:ext cx="433387" cy="366712"/>
          </a:xfrm>
          <a:prstGeom prst="rect">
            <a:avLst/>
          </a:prstGeom>
          <a:noFill/>
          <a:ln w="9525" algn="ctr">
            <a:noFill/>
            <a:miter lim="800000"/>
            <a:headEnd/>
            <a:tailEnd/>
          </a:ln>
        </p:spPr>
        <p:txBody>
          <a:bodyPr>
            <a:spAutoFit/>
          </a:bodyPr>
          <a:lstStyle/>
          <a:p>
            <a:r>
              <a:rPr lang="en-US" sz="1800"/>
              <a:t>C</a:t>
            </a:r>
            <a:r>
              <a:rPr lang="en-US" sz="1800" baseline="-25000"/>
              <a:t>2</a:t>
            </a:r>
          </a:p>
        </p:txBody>
      </p:sp>
      <p:sp>
        <p:nvSpPr>
          <p:cNvPr id="15379" name="Line 23"/>
          <p:cNvSpPr>
            <a:spLocks noChangeShapeType="1"/>
          </p:cNvSpPr>
          <p:nvPr/>
        </p:nvSpPr>
        <p:spPr bwMode="auto">
          <a:xfrm flipH="1">
            <a:off x="5200650" y="2028825"/>
            <a:ext cx="741363" cy="1524000"/>
          </a:xfrm>
          <a:prstGeom prst="line">
            <a:avLst/>
          </a:prstGeom>
          <a:noFill/>
          <a:ln w="9525">
            <a:solidFill>
              <a:schemeClr val="tx1"/>
            </a:solidFill>
            <a:prstDash val="dash"/>
            <a:miter lim="800000"/>
            <a:headEnd/>
            <a:tailEnd/>
          </a:ln>
        </p:spPr>
        <p:txBody>
          <a:bodyPr wrap="none" anchor="ctr"/>
          <a:lstStyle/>
          <a:p>
            <a:endParaRPr lang="en-US"/>
          </a:p>
        </p:txBody>
      </p:sp>
      <p:sp>
        <p:nvSpPr>
          <p:cNvPr id="15380" name="Line 24"/>
          <p:cNvSpPr>
            <a:spLocks noChangeShapeType="1"/>
          </p:cNvSpPr>
          <p:nvPr/>
        </p:nvSpPr>
        <p:spPr bwMode="auto">
          <a:xfrm>
            <a:off x="5737225" y="2493963"/>
            <a:ext cx="2046288" cy="1495425"/>
          </a:xfrm>
          <a:prstGeom prst="line">
            <a:avLst/>
          </a:prstGeom>
          <a:noFill/>
          <a:ln w="9525">
            <a:solidFill>
              <a:srgbClr val="FF0000"/>
            </a:solidFill>
            <a:miter lim="800000"/>
            <a:headEnd/>
            <a:tailEnd type="triangle" w="med" len="med"/>
          </a:ln>
        </p:spPr>
        <p:txBody>
          <a:bodyPr wrap="none" anchor="ctr"/>
          <a:lstStyle/>
          <a:p>
            <a:endParaRPr lang="en-US"/>
          </a:p>
        </p:txBody>
      </p:sp>
      <p:sp>
        <p:nvSpPr>
          <p:cNvPr id="15381" name="Text Box 25"/>
          <p:cNvSpPr txBox="1">
            <a:spLocks noChangeArrowheads="1"/>
          </p:cNvSpPr>
          <p:nvPr/>
        </p:nvSpPr>
        <p:spPr bwMode="auto">
          <a:xfrm>
            <a:off x="5983288" y="1760538"/>
            <a:ext cx="349250" cy="366712"/>
          </a:xfrm>
          <a:prstGeom prst="rect">
            <a:avLst/>
          </a:prstGeom>
          <a:noFill/>
          <a:ln w="9525" algn="ctr">
            <a:noFill/>
            <a:miter lim="800000"/>
            <a:headEnd/>
            <a:tailEnd/>
          </a:ln>
        </p:spPr>
        <p:txBody>
          <a:bodyPr>
            <a:spAutoFit/>
          </a:bodyPr>
          <a:lstStyle/>
          <a:p>
            <a:r>
              <a:rPr lang="en-US" sz="1800"/>
              <a:t>B</a:t>
            </a:r>
          </a:p>
        </p:txBody>
      </p:sp>
      <p:sp>
        <p:nvSpPr>
          <p:cNvPr id="15382" name="Text Box 26"/>
          <p:cNvSpPr txBox="1">
            <a:spLocks noChangeArrowheads="1"/>
          </p:cNvSpPr>
          <p:nvPr/>
        </p:nvSpPr>
        <p:spPr bwMode="auto">
          <a:xfrm>
            <a:off x="3754438" y="4030663"/>
            <a:ext cx="323850" cy="366712"/>
          </a:xfrm>
          <a:prstGeom prst="rect">
            <a:avLst/>
          </a:prstGeom>
          <a:noFill/>
          <a:ln w="9525" algn="ctr">
            <a:noFill/>
            <a:miter lim="800000"/>
            <a:headEnd/>
            <a:tailEnd/>
          </a:ln>
        </p:spPr>
        <p:txBody>
          <a:bodyPr wrap="none">
            <a:spAutoFit/>
          </a:bodyPr>
          <a:lstStyle/>
          <a:p>
            <a:r>
              <a:rPr lang="en-US" sz="1800"/>
              <a:t>n</a:t>
            </a:r>
          </a:p>
        </p:txBody>
      </p:sp>
      <p:sp>
        <p:nvSpPr>
          <p:cNvPr id="15383" name="Line 28"/>
          <p:cNvSpPr>
            <a:spLocks noChangeShapeType="1"/>
          </p:cNvSpPr>
          <p:nvPr/>
        </p:nvSpPr>
        <p:spPr bwMode="auto">
          <a:xfrm>
            <a:off x="2698750" y="4783138"/>
            <a:ext cx="0" cy="363537"/>
          </a:xfrm>
          <a:prstGeom prst="line">
            <a:avLst/>
          </a:prstGeom>
          <a:noFill/>
          <a:ln w="9525">
            <a:solidFill>
              <a:schemeClr val="tx1"/>
            </a:solidFill>
            <a:miter lim="800000"/>
            <a:headEnd/>
            <a:tailEnd/>
          </a:ln>
        </p:spPr>
        <p:txBody>
          <a:bodyPr wrap="none" anchor="ctr"/>
          <a:lstStyle/>
          <a:p>
            <a:endParaRPr lang="en-US"/>
          </a:p>
        </p:txBody>
      </p:sp>
      <p:sp>
        <p:nvSpPr>
          <p:cNvPr id="15384" name="Line 29"/>
          <p:cNvSpPr>
            <a:spLocks noChangeShapeType="1"/>
          </p:cNvSpPr>
          <p:nvPr/>
        </p:nvSpPr>
        <p:spPr bwMode="auto">
          <a:xfrm>
            <a:off x="2698750" y="4965700"/>
            <a:ext cx="3657600"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5385" name="Line 30"/>
          <p:cNvSpPr>
            <a:spLocks noChangeShapeType="1"/>
          </p:cNvSpPr>
          <p:nvPr/>
        </p:nvSpPr>
        <p:spPr bwMode="auto">
          <a:xfrm>
            <a:off x="6332538" y="4784725"/>
            <a:ext cx="0" cy="363538"/>
          </a:xfrm>
          <a:prstGeom prst="line">
            <a:avLst/>
          </a:prstGeom>
          <a:noFill/>
          <a:ln w="9525">
            <a:solidFill>
              <a:schemeClr val="tx1"/>
            </a:solidFill>
            <a:miter lim="800000"/>
            <a:headEnd/>
            <a:tailEnd/>
          </a:ln>
        </p:spPr>
        <p:txBody>
          <a:bodyPr wrap="none" anchor="ctr"/>
          <a:lstStyle/>
          <a:p>
            <a:endParaRPr lang="en-US"/>
          </a:p>
        </p:txBody>
      </p:sp>
      <p:sp>
        <p:nvSpPr>
          <p:cNvPr id="15386" name="Text Box 31"/>
          <p:cNvSpPr txBox="1">
            <a:spLocks noChangeArrowheads="1"/>
          </p:cNvSpPr>
          <p:nvPr/>
        </p:nvSpPr>
        <p:spPr bwMode="auto">
          <a:xfrm>
            <a:off x="4356100" y="4768850"/>
            <a:ext cx="260350" cy="366713"/>
          </a:xfrm>
          <a:prstGeom prst="rect">
            <a:avLst/>
          </a:prstGeom>
          <a:solidFill>
            <a:schemeClr val="bg1"/>
          </a:solidFill>
          <a:ln w="9525" algn="ctr">
            <a:noFill/>
            <a:miter lim="800000"/>
            <a:headEnd/>
            <a:tailEnd/>
          </a:ln>
        </p:spPr>
        <p:txBody>
          <a:bodyPr wrap="none">
            <a:spAutoFit/>
          </a:bodyPr>
          <a:lstStyle/>
          <a:p>
            <a:r>
              <a:rPr lang="en-US" sz="1800"/>
              <a:t>t</a:t>
            </a:r>
          </a:p>
        </p:txBody>
      </p:sp>
      <p:sp>
        <p:nvSpPr>
          <p:cNvPr id="15387" name="Line 32"/>
          <p:cNvSpPr>
            <a:spLocks noChangeShapeType="1"/>
          </p:cNvSpPr>
          <p:nvPr/>
        </p:nvSpPr>
        <p:spPr bwMode="auto">
          <a:xfrm>
            <a:off x="1892300" y="5216525"/>
            <a:ext cx="0" cy="363538"/>
          </a:xfrm>
          <a:prstGeom prst="line">
            <a:avLst/>
          </a:prstGeom>
          <a:noFill/>
          <a:ln w="9525">
            <a:solidFill>
              <a:schemeClr val="tx1"/>
            </a:solidFill>
            <a:miter lim="800000"/>
            <a:headEnd/>
            <a:tailEnd/>
          </a:ln>
        </p:spPr>
        <p:txBody>
          <a:bodyPr wrap="none" anchor="ctr"/>
          <a:lstStyle/>
          <a:p>
            <a:endParaRPr lang="en-US"/>
          </a:p>
        </p:txBody>
      </p:sp>
      <p:sp>
        <p:nvSpPr>
          <p:cNvPr id="15388" name="Line 34"/>
          <p:cNvSpPr>
            <a:spLocks noChangeShapeType="1"/>
          </p:cNvSpPr>
          <p:nvPr/>
        </p:nvSpPr>
        <p:spPr bwMode="auto">
          <a:xfrm>
            <a:off x="2687638" y="5226050"/>
            <a:ext cx="0" cy="363538"/>
          </a:xfrm>
          <a:prstGeom prst="line">
            <a:avLst/>
          </a:prstGeom>
          <a:noFill/>
          <a:ln w="9525">
            <a:solidFill>
              <a:schemeClr val="tx1"/>
            </a:solidFill>
            <a:miter lim="800000"/>
            <a:headEnd/>
            <a:tailEnd/>
          </a:ln>
        </p:spPr>
        <p:txBody>
          <a:bodyPr wrap="none" anchor="ctr"/>
          <a:lstStyle/>
          <a:p>
            <a:endParaRPr lang="en-US"/>
          </a:p>
        </p:txBody>
      </p:sp>
      <p:sp>
        <p:nvSpPr>
          <p:cNvPr id="15389" name="Line 35"/>
          <p:cNvSpPr>
            <a:spLocks noChangeShapeType="1"/>
          </p:cNvSpPr>
          <p:nvPr/>
        </p:nvSpPr>
        <p:spPr bwMode="auto">
          <a:xfrm>
            <a:off x="1908175" y="5408613"/>
            <a:ext cx="754063"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5390" name="Text Box 36"/>
          <p:cNvSpPr txBox="1">
            <a:spLocks noChangeArrowheads="1"/>
          </p:cNvSpPr>
          <p:nvPr/>
        </p:nvSpPr>
        <p:spPr bwMode="auto">
          <a:xfrm>
            <a:off x="2066925" y="5516563"/>
            <a:ext cx="352982" cy="369332"/>
          </a:xfrm>
          <a:prstGeom prst="rect">
            <a:avLst/>
          </a:prstGeom>
          <a:solidFill>
            <a:schemeClr val="bg1"/>
          </a:solidFill>
          <a:ln w="9525" algn="ctr">
            <a:noFill/>
            <a:miter lim="800000"/>
            <a:headEnd/>
            <a:tailEnd/>
          </a:ln>
        </p:spPr>
        <p:txBody>
          <a:bodyPr wrap="none">
            <a:spAutoFit/>
          </a:bodyPr>
          <a:lstStyle/>
          <a:p>
            <a:r>
              <a:rPr lang="en-US" sz="1800" dirty="0"/>
              <a:t>s</a:t>
            </a:r>
            <a:r>
              <a:rPr lang="en-US" sz="1800" baseline="-25000" dirty="0"/>
              <a:t>1</a:t>
            </a:r>
          </a:p>
        </p:txBody>
      </p:sp>
      <p:sp>
        <p:nvSpPr>
          <p:cNvPr id="15391" name="Line 37"/>
          <p:cNvSpPr>
            <a:spLocks noChangeShapeType="1"/>
          </p:cNvSpPr>
          <p:nvPr/>
        </p:nvSpPr>
        <p:spPr bwMode="auto">
          <a:xfrm>
            <a:off x="6340475" y="5267325"/>
            <a:ext cx="0" cy="363538"/>
          </a:xfrm>
          <a:prstGeom prst="line">
            <a:avLst/>
          </a:prstGeom>
          <a:noFill/>
          <a:ln w="9525">
            <a:solidFill>
              <a:schemeClr val="tx1"/>
            </a:solidFill>
            <a:miter lim="800000"/>
            <a:headEnd/>
            <a:tailEnd/>
          </a:ln>
        </p:spPr>
        <p:txBody>
          <a:bodyPr wrap="none" anchor="ctr"/>
          <a:lstStyle/>
          <a:p>
            <a:endParaRPr lang="en-US"/>
          </a:p>
        </p:txBody>
      </p:sp>
      <p:sp>
        <p:nvSpPr>
          <p:cNvPr id="15392" name="Line 38"/>
          <p:cNvSpPr>
            <a:spLocks noChangeShapeType="1"/>
          </p:cNvSpPr>
          <p:nvPr/>
        </p:nvSpPr>
        <p:spPr bwMode="auto">
          <a:xfrm>
            <a:off x="7192963" y="5276850"/>
            <a:ext cx="0" cy="363538"/>
          </a:xfrm>
          <a:prstGeom prst="line">
            <a:avLst/>
          </a:prstGeom>
          <a:noFill/>
          <a:ln w="9525">
            <a:solidFill>
              <a:schemeClr val="tx1"/>
            </a:solidFill>
            <a:miter lim="800000"/>
            <a:headEnd/>
            <a:tailEnd/>
          </a:ln>
        </p:spPr>
        <p:txBody>
          <a:bodyPr wrap="none" anchor="ctr"/>
          <a:lstStyle/>
          <a:p>
            <a:endParaRPr lang="en-US"/>
          </a:p>
        </p:txBody>
      </p:sp>
      <p:sp>
        <p:nvSpPr>
          <p:cNvPr id="15393" name="Line 39"/>
          <p:cNvSpPr>
            <a:spLocks noChangeShapeType="1"/>
          </p:cNvSpPr>
          <p:nvPr/>
        </p:nvSpPr>
        <p:spPr bwMode="auto">
          <a:xfrm>
            <a:off x="6326188" y="5459413"/>
            <a:ext cx="855662"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5394" name="Text Box 40"/>
          <p:cNvSpPr txBox="1">
            <a:spLocks noChangeArrowheads="1"/>
          </p:cNvSpPr>
          <p:nvPr/>
        </p:nvSpPr>
        <p:spPr bwMode="auto">
          <a:xfrm>
            <a:off x="6557963" y="5567363"/>
            <a:ext cx="410690" cy="369332"/>
          </a:xfrm>
          <a:prstGeom prst="rect">
            <a:avLst/>
          </a:prstGeom>
          <a:solidFill>
            <a:schemeClr val="bg1"/>
          </a:solidFill>
          <a:ln w="9525" algn="ctr">
            <a:noFill/>
            <a:miter lim="800000"/>
            <a:headEnd/>
            <a:tailEnd/>
          </a:ln>
        </p:spPr>
        <p:txBody>
          <a:bodyPr wrap="none">
            <a:spAutoFit/>
          </a:bodyPr>
          <a:lstStyle/>
          <a:p>
            <a:r>
              <a:rPr lang="en-US" dirty="0"/>
              <a:t>s</a:t>
            </a:r>
            <a:r>
              <a:rPr lang="en-US" sz="1800" dirty="0"/>
              <a:t>’</a:t>
            </a:r>
            <a:r>
              <a:rPr lang="en-US" sz="1800" baseline="-25000" dirty="0"/>
              <a:t>2</a:t>
            </a:r>
          </a:p>
        </p:txBody>
      </p:sp>
      <p:sp>
        <p:nvSpPr>
          <p:cNvPr id="15395" name="Line 41"/>
          <p:cNvSpPr>
            <a:spLocks noChangeShapeType="1"/>
          </p:cNvSpPr>
          <p:nvPr/>
        </p:nvSpPr>
        <p:spPr bwMode="auto">
          <a:xfrm>
            <a:off x="5200650" y="5233988"/>
            <a:ext cx="0" cy="363537"/>
          </a:xfrm>
          <a:prstGeom prst="line">
            <a:avLst/>
          </a:prstGeom>
          <a:noFill/>
          <a:ln w="9525">
            <a:solidFill>
              <a:schemeClr val="tx1"/>
            </a:solidFill>
            <a:miter lim="800000"/>
            <a:headEnd/>
            <a:tailEnd/>
          </a:ln>
        </p:spPr>
        <p:txBody>
          <a:bodyPr wrap="none" anchor="ctr"/>
          <a:lstStyle/>
          <a:p>
            <a:endParaRPr lang="en-US"/>
          </a:p>
        </p:txBody>
      </p:sp>
      <p:sp>
        <p:nvSpPr>
          <p:cNvPr id="15396" name="Line 42"/>
          <p:cNvSpPr>
            <a:spLocks noChangeShapeType="1"/>
          </p:cNvSpPr>
          <p:nvPr/>
        </p:nvSpPr>
        <p:spPr bwMode="auto">
          <a:xfrm>
            <a:off x="5216525" y="5321300"/>
            <a:ext cx="1101725"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5397" name="Text Box 43"/>
          <p:cNvSpPr txBox="1">
            <a:spLocks noChangeArrowheads="1"/>
          </p:cNvSpPr>
          <p:nvPr/>
        </p:nvSpPr>
        <p:spPr bwMode="auto">
          <a:xfrm>
            <a:off x="5535613" y="5168900"/>
            <a:ext cx="433387" cy="366713"/>
          </a:xfrm>
          <a:prstGeom prst="rect">
            <a:avLst/>
          </a:prstGeom>
          <a:solidFill>
            <a:schemeClr val="bg1"/>
          </a:solidFill>
          <a:ln w="9525" algn="ctr">
            <a:noFill/>
            <a:miter lim="800000"/>
            <a:headEnd/>
            <a:tailEnd/>
          </a:ln>
        </p:spPr>
        <p:txBody>
          <a:bodyPr wrap="none">
            <a:spAutoFit/>
          </a:bodyPr>
          <a:lstStyle/>
          <a:p>
            <a:r>
              <a:rPr lang="en-US" sz="1800"/>
              <a:t>R</a:t>
            </a:r>
            <a:r>
              <a:rPr lang="en-US" sz="1800" baseline="-25000"/>
              <a:t>2</a:t>
            </a:r>
          </a:p>
        </p:txBody>
      </p:sp>
      <p:sp>
        <p:nvSpPr>
          <p:cNvPr id="15398" name="Line 44"/>
          <p:cNvSpPr>
            <a:spLocks noChangeShapeType="1"/>
          </p:cNvSpPr>
          <p:nvPr/>
        </p:nvSpPr>
        <p:spPr bwMode="auto">
          <a:xfrm>
            <a:off x="3168650" y="5235575"/>
            <a:ext cx="0" cy="363538"/>
          </a:xfrm>
          <a:prstGeom prst="line">
            <a:avLst/>
          </a:prstGeom>
          <a:noFill/>
          <a:ln w="9525">
            <a:solidFill>
              <a:schemeClr val="tx1"/>
            </a:solidFill>
            <a:miter lim="800000"/>
            <a:headEnd/>
            <a:tailEnd/>
          </a:ln>
        </p:spPr>
        <p:txBody>
          <a:bodyPr wrap="none" anchor="ctr"/>
          <a:lstStyle/>
          <a:p>
            <a:endParaRPr lang="en-US"/>
          </a:p>
        </p:txBody>
      </p:sp>
      <p:sp>
        <p:nvSpPr>
          <p:cNvPr id="15399" name="Line 45"/>
          <p:cNvSpPr>
            <a:spLocks noChangeShapeType="1"/>
          </p:cNvSpPr>
          <p:nvPr/>
        </p:nvSpPr>
        <p:spPr bwMode="auto">
          <a:xfrm>
            <a:off x="2713038" y="5530850"/>
            <a:ext cx="463550"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5400" name="Text Box 46"/>
          <p:cNvSpPr txBox="1">
            <a:spLocks noChangeArrowheads="1"/>
          </p:cNvSpPr>
          <p:nvPr/>
        </p:nvSpPr>
        <p:spPr bwMode="auto">
          <a:xfrm>
            <a:off x="2727325" y="5668963"/>
            <a:ext cx="433388" cy="366712"/>
          </a:xfrm>
          <a:prstGeom prst="rect">
            <a:avLst/>
          </a:prstGeom>
          <a:solidFill>
            <a:schemeClr val="bg1"/>
          </a:solidFill>
          <a:ln w="9525" algn="ctr">
            <a:noFill/>
            <a:miter lim="800000"/>
            <a:headEnd/>
            <a:tailEnd/>
          </a:ln>
        </p:spPr>
        <p:txBody>
          <a:bodyPr wrap="none">
            <a:spAutoFit/>
          </a:bodyPr>
          <a:lstStyle/>
          <a:p>
            <a:r>
              <a:rPr lang="en-US" sz="1800"/>
              <a:t>R</a:t>
            </a:r>
            <a:r>
              <a:rPr lang="en-US" sz="1800" baseline="-25000"/>
              <a:t>1</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7AD10819-D402-4D92-A9F3-11EFF80A1266}" type="slidenum">
              <a:rPr lang="en-US" smtClean="0"/>
              <a:pPr>
                <a:defRPr/>
              </a:pPr>
              <a:t>22</a:t>
            </a:fld>
            <a:endParaRPr lang="en-US"/>
          </a:p>
        </p:txBody>
      </p:sp>
      <p:sp>
        <p:nvSpPr>
          <p:cNvPr id="3" name="Text Box 2"/>
          <p:cNvSpPr txBox="1">
            <a:spLocks noChangeArrowheads="1"/>
          </p:cNvSpPr>
          <p:nvPr/>
        </p:nvSpPr>
        <p:spPr bwMode="auto">
          <a:xfrm>
            <a:off x="794478" y="299804"/>
            <a:ext cx="7587521" cy="447910"/>
          </a:xfrm>
          <a:prstGeom prst="rect">
            <a:avLst/>
          </a:prstGeom>
          <a:noFill/>
          <a:ln w="9525" algn="ctr">
            <a:noFill/>
            <a:miter lim="800000"/>
            <a:headEnd/>
            <a:tailEnd/>
          </a:ln>
        </p:spPr>
        <p:txBody>
          <a:bodyPr anchor="ctr"/>
          <a:lstStyle/>
          <a:p>
            <a:pPr algn="ctr"/>
            <a:r>
              <a:rPr lang="en-US" sz="3600" dirty="0"/>
              <a:t>Question 223.16.6</a:t>
            </a:r>
          </a:p>
        </p:txBody>
      </p:sp>
      <p:sp>
        <p:nvSpPr>
          <p:cNvPr id="4" name="Text Box 3"/>
          <p:cNvSpPr txBox="1">
            <a:spLocks noChangeArrowheads="1"/>
          </p:cNvSpPr>
          <p:nvPr/>
        </p:nvSpPr>
        <p:spPr bwMode="auto">
          <a:xfrm>
            <a:off x="404734" y="950626"/>
            <a:ext cx="8364511" cy="5909310"/>
          </a:xfrm>
          <a:prstGeom prst="rect">
            <a:avLst/>
          </a:prstGeom>
          <a:noFill/>
          <a:ln w="9525">
            <a:noFill/>
            <a:miter lim="800000"/>
            <a:headEnd/>
            <a:tailEnd/>
          </a:ln>
        </p:spPr>
        <p:txBody>
          <a:bodyPr wrap="square">
            <a:spAutoFit/>
          </a:bodyPr>
          <a:lstStyle/>
          <a:p>
            <a:pPr marL="342900" indent="-342900">
              <a:spcBef>
                <a:spcPct val="50000"/>
              </a:spcBef>
            </a:pPr>
            <a:r>
              <a:rPr lang="en-US" sz="2800" dirty="0">
                <a:solidFill>
                  <a:srgbClr val="000000"/>
                </a:solidFill>
                <a:latin typeface="Times New Roman" pitchFamily="18" charset="0"/>
                <a:cs typeface="Times New Roman" pitchFamily="18" charset="0"/>
              </a:rPr>
              <a:t>The professor tells us that we will find the thin lens formula by making the image of a dot of light. This is OK because…</a:t>
            </a:r>
          </a:p>
          <a:p>
            <a:pPr marL="742950" indent="-742950">
              <a:spcBef>
                <a:spcPct val="50000"/>
              </a:spcBef>
              <a:buAutoNum type="alphaLcParenR"/>
            </a:pPr>
            <a:r>
              <a:rPr lang="en-US" sz="2800" dirty="0">
                <a:solidFill>
                  <a:srgbClr val="000000"/>
                </a:solidFill>
                <a:latin typeface="Times New Roman" pitchFamily="18" charset="0"/>
                <a:cs typeface="Times New Roman" pitchFamily="18" charset="0"/>
              </a:rPr>
              <a:t>No one takes pictures of anything but dots of light</a:t>
            </a:r>
          </a:p>
          <a:p>
            <a:pPr marL="742950" indent="-742950">
              <a:spcBef>
                <a:spcPct val="50000"/>
              </a:spcBef>
              <a:buAutoNum type="alphaLcParenR"/>
            </a:pPr>
            <a:r>
              <a:rPr lang="en-US" sz="2800" dirty="0">
                <a:solidFill>
                  <a:srgbClr val="000000"/>
                </a:solidFill>
                <a:latin typeface="Times New Roman" pitchFamily="18" charset="0"/>
                <a:cs typeface="Times New Roman" pitchFamily="18" charset="0"/>
              </a:rPr>
              <a:t>He is lazy and does not want to do anything bigger than a dot</a:t>
            </a:r>
          </a:p>
          <a:p>
            <a:pPr marL="742950" indent="-742950">
              <a:spcBef>
                <a:spcPct val="50000"/>
              </a:spcBef>
              <a:buAutoNum type="alphaLcParenR"/>
            </a:pPr>
            <a:r>
              <a:rPr lang="en-US" sz="2800" dirty="0">
                <a:solidFill>
                  <a:srgbClr val="000000"/>
                </a:solidFill>
                <a:latin typeface="Times New Roman" pitchFamily="18" charset="0"/>
                <a:cs typeface="Times New Roman" pitchFamily="18" charset="0"/>
              </a:rPr>
              <a:t>A dot of light images into a complete picture, like the Mona Lisa</a:t>
            </a:r>
          </a:p>
          <a:p>
            <a:pPr marL="742950" indent="-742950">
              <a:spcBef>
                <a:spcPct val="50000"/>
              </a:spcBef>
              <a:buAutoNum type="alphaLcParenR"/>
            </a:pPr>
            <a:r>
              <a:rPr lang="en-US" sz="2800" dirty="0">
                <a:solidFill>
                  <a:srgbClr val="000000"/>
                </a:solidFill>
                <a:latin typeface="Times New Roman" pitchFamily="18" charset="0"/>
                <a:cs typeface="Times New Roman" pitchFamily="18" charset="0"/>
              </a:rPr>
              <a:t>We can think about any extended body as consisting of emitting or reflecting dots.</a:t>
            </a:r>
          </a:p>
          <a:p>
            <a:pPr marL="742950" indent="-742950">
              <a:spcBef>
                <a:spcPct val="50000"/>
              </a:spcBef>
              <a:buAutoNum type="alphaLcParenR"/>
            </a:pPr>
            <a:endParaRPr lang="en-US" sz="2800"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14101933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77826" name="Picture 2"/>
          <p:cNvPicPr>
            <a:picLocks noChangeAspect="1" noChangeArrowheads="1"/>
          </p:cNvPicPr>
          <p:nvPr/>
        </p:nvPicPr>
        <p:blipFill>
          <a:blip r:embed="rId2" cstate="print"/>
          <a:srcRect/>
          <a:stretch>
            <a:fillRect/>
          </a:stretch>
        </p:blipFill>
        <p:spPr bwMode="auto">
          <a:xfrm>
            <a:off x="2428875" y="623888"/>
            <a:ext cx="4286250" cy="5610225"/>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en-US"/>
              <a:t>Derivation of the Lens Equ.</a:t>
            </a:r>
          </a:p>
        </p:txBody>
      </p:sp>
      <p:grpSp>
        <p:nvGrpSpPr>
          <p:cNvPr id="2" name="Group 7"/>
          <p:cNvGrpSpPr>
            <a:grpSpLocks/>
          </p:cNvGrpSpPr>
          <p:nvPr/>
        </p:nvGrpSpPr>
        <p:grpSpPr bwMode="auto">
          <a:xfrm>
            <a:off x="2703513" y="2338388"/>
            <a:ext cx="3641725" cy="2463800"/>
            <a:chOff x="2190" y="1526"/>
            <a:chExt cx="2294" cy="1552"/>
          </a:xfrm>
          <a:solidFill>
            <a:schemeClr val="accent5">
              <a:lumMod val="40000"/>
              <a:lumOff val="60000"/>
            </a:schemeClr>
          </a:solidFill>
        </p:grpSpPr>
        <p:sp>
          <p:nvSpPr>
            <p:cNvPr id="15401" name="Oval 4"/>
            <p:cNvSpPr>
              <a:spLocks noChangeArrowheads="1"/>
            </p:cNvSpPr>
            <p:nvPr/>
          </p:nvSpPr>
          <p:spPr bwMode="auto">
            <a:xfrm>
              <a:off x="2190" y="1759"/>
              <a:ext cx="1026" cy="1076"/>
            </a:xfrm>
            <a:prstGeom prst="ellipse">
              <a:avLst/>
            </a:prstGeom>
            <a:grpFill/>
            <a:ln w="9525" algn="ctr">
              <a:noFill/>
              <a:miter lim="800000"/>
              <a:headEnd/>
              <a:tailEnd/>
            </a:ln>
          </p:spPr>
          <p:txBody>
            <a:bodyPr wrap="none" anchor="ctr"/>
            <a:lstStyle/>
            <a:p>
              <a:endParaRPr lang="en-US"/>
            </a:p>
          </p:txBody>
        </p:sp>
        <p:sp>
          <p:nvSpPr>
            <p:cNvPr id="15402" name="Oval 5"/>
            <p:cNvSpPr>
              <a:spLocks noChangeArrowheads="1"/>
            </p:cNvSpPr>
            <p:nvPr/>
          </p:nvSpPr>
          <p:spPr bwMode="auto">
            <a:xfrm>
              <a:off x="2860" y="1526"/>
              <a:ext cx="1624" cy="1552"/>
            </a:xfrm>
            <a:prstGeom prst="ellipse">
              <a:avLst/>
            </a:prstGeom>
            <a:grpFill/>
            <a:ln w="9525" algn="ctr">
              <a:noFill/>
              <a:miter lim="800000"/>
              <a:headEnd/>
              <a:tailEnd/>
            </a:ln>
          </p:spPr>
          <p:txBody>
            <a:bodyPr wrap="none" anchor="ctr"/>
            <a:lstStyle/>
            <a:p>
              <a:endParaRPr lang="en-US"/>
            </a:p>
          </p:txBody>
        </p:sp>
        <p:sp>
          <p:nvSpPr>
            <p:cNvPr id="15403" name="AutoShape 6"/>
            <p:cNvSpPr>
              <a:spLocks noChangeArrowheads="1"/>
            </p:cNvSpPr>
            <p:nvPr/>
          </p:nvSpPr>
          <p:spPr bwMode="auto">
            <a:xfrm rot="5400000">
              <a:off x="2325" y="1845"/>
              <a:ext cx="1524" cy="91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402 w 21600"/>
                <a:gd name="T13" fmla="*/ 3411 h 21600"/>
                <a:gd name="T14" fmla="*/ 18198 w 21600"/>
                <a:gd name="T15" fmla="*/ 18189 h 21600"/>
              </a:gdLst>
              <a:ahLst/>
              <a:cxnLst>
                <a:cxn ang="T8">
                  <a:pos x="T0" y="T1"/>
                </a:cxn>
                <a:cxn ang="T9">
                  <a:pos x="T2" y="T3"/>
                </a:cxn>
                <a:cxn ang="T10">
                  <a:pos x="T4" y="T5"/>
                </a:cxn>
                <a:cxn ang="T11">
                  <a:pos x="T6" y="T7"/>
                </a:cxn>
              </a:cxnLst>
              <a:rect l="T12" t="T13" r="T14" b="T15"/>
              <a:pathLst>
                <a:path w="21600" h="21600">
                  <a:moveTo>
                    <a:pt x="0" y="0"/>
                  </a:moveTo>
                  <a:lnTo>
                    <a:pt x="3203" y="21600"/>
                  </a:lnTo>
                  <a:lnTo>
                    <a:pt x="18397" y="21600"/>
                  </a:lnTo>
                  <a:lnTo>
                    <a:pt x="21600" y="0"/>
                  </a:lnTo>
                  <a:close/>
                </a:path>
              </a:pathLst>
            </a:custGeom>
            <a:grpFill/>
            <a:ln w="9525" algn="ctr">
              <a:noFill/>
              <a:miter lim="800000"/>
              <a:headEnd/>
              <a:tailEnd/>
            </a:ln>
          </p:spPr>
          <p:txBody>
            <a:bodyPr wrap="none" anchor="ctr"/>
            <a:lstStyle/>
            <a:p>
              <a:endParaRPr lang="en-US"/>
            </a:p>
          </p:txBody>
        </p:sp>
      </p:grpSp>
      <p:sp>
        <p:nvSpPr>
          <p:cNvPr id="15365" name="Line 8"/>
          <p:cNvSpPr>
            <a:spLocks noChangeShapeType="1"/>
          </p:cNvSpPr>
          <p:nvPr/>
        </p:nvSpPr>
        <p:spPr bwMode="auto">
          <a:xfrm>
            <a:off x="693738" y="3560763"/>
            <a:ext cx="6778625" cy="0"/>
          </a:xfrm>
          <a:prstGeom prst="line">
            <a:avLst/>
          </a:prstGeom>
          <a:noFill/>
          <a:ln w="9525">
            <a:solidFill>
              <a:schemeClr val="tx1"/>
            </a:solidFill>
            <a:miter lim="800000"/>
            <a:headEnd/>
            <a:tailEnd/>
          </a:ln>
        </p:spPr>
        <p:txBody>
          <a:bodyPr wrap="none" anchor="ctr"/>
          <a:lstStyle/>
          <a:p>
            <a:endParaRPr lang="en-US"/>
          </a:p>
        </p:txBody>
      </p:sp>
      <p:sp>
        <p:nvSpPr>
          <p:cNvPr id="15366" name="Oval 9"/>
          <p:cNvSpPr>
            <a:spLocks noChangeArrowheads="1"/>
          </p:cNvSpPr>
          <p:nvPr/>
        </p:nvSpPr>
        <p:spPr bwMode="auto">
          <a:xfrm>
            <a:off x="1855788" y="3529013"/>
            <a:ext cx="88900" cy="88900"/>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15367" name="Text Box 10"/>
          <p:cNvSpPr txBox="1">
            <a:spLocks noChangeArrowheads="1"/>
          </p:cNvSpPr>
          <p:nvPr/>
        </p:nvSpPr>
        <p:spPr bwMode="auto">
          <a:xfrm>
            <a:off x="1731963" y="3784600"/>
            <a:ext cx="290464" cy="369332"/>
          </a:xfrm>
          <a:prstGeom prst="rect">
            <a:avLst/>
          </a:prstGeom>
          <a:noFill/>
          <a:ln w="9525" algn="ctr">
            <a:noFill/>
            <a:miter lim="800000"/>
            <a:headEnd/>
            <a:tailEnd/>
          </a:ln>
        </p:spPr>
        <p:txBody>
          <a:bodyPr wrap="none">
            <a:spAutoFit/>
          </a:bodyPr>
          <a:lstStyle/>
          <a:p>
            <a:r>
              <a:rPr lang="en-US" sz="1800" dirty="0"/>
              <a:t>S</a:t>
            </a:r>
          </a:p>
        </p:txBody>
      </p:sp>
      <p:sp>
        <p:nvSpPr>
          <p:cNvPr id="15368" name="Text Box 11"/>
          <p:cNvSpPr txBox="1">
            <a:spLocks noChangeArrowheads="1"/>
          </p:cNvSpPr>
          <p:nvPr/>
        </p:nvSpPr>
        <p:spPr bwMode="auto">
          <a:xfrm>
            <a:off x="7137400" y="3676650"/>
            <a:ext cx="303288" cy="369332"/>
          </a:xfrm>
          <a:prstGeom prst="rect">
            <a:avLst/>
          </a:prstGeom>
          <a:noFill/>
          <a:ln w="9525" algn="ctr">
            <a:noFill/>
            <a:miter lim="800000"/>
            <a:headEnd/>
            <a:tailEnd/>
          </a:ln>
        </p:spPr>
        <p:txBody>
          <a:bodyPr wrap="none">
            <a:spAutoFit/>
          </a:bodyPr>
          <a:lstStyle/>
          <a:p>
            <a:r>
              <a:rPr lang="en-US" sz="1800" dirty="0"/>
              <a:t>P</a:t>
            </a:r>
          </a:p>
        </p:txBody>
      </p:sp>
      <p:sp>
        <p:nvSpPr>
          <p:cNvPr id="15369" name="Line 12"/>
          <p:cNvSpPr>
            <a:spLocks noChangeShapeType="1"/>
          </p:cNvSpPr>
          <p:nvPr/>
        </p:nvSpPr>
        <p:spPr bwMode="auto">
          <a:xfrm>
            <a:off x="1912938" y="3559175"/>
            <a:ext cx="769937" cy="0"/>
          </a:xfrm>
          <a:prstGeom prst="line">
            <a:avLst/>
          </a:prstGeom>
          <a:noFill/>
          <a:ln w="9525">
            <a:solidFill>
              <a:srgbClr val="FF0000"/>
            </a:solidFill>
            <a:miter lim="800000"/>
            <a:headEnd/>
            <a:tailEnd type="triangle" w="med" len="med"/>
          </a:ln>
        </p:spPr>
        <p:txBody>
          <a:bodyPr wrap="none" anchor="ctr"/>
          <a:lstStyle/>
          <a:p>
            <a:endParaRPr lang="en-US"/>
          </a:p>
        </p:txBody>
      </p:sp>
      <p:sp>
        <p:nvSpPr>
          <p:cNvPr id="15370" name="Line 14"/>
          <p:cNvSpPr>
            <a:spLocks noChangeShapeType="1"/>
          </p:cNvSpPr>
          <p:nvPr/>
        </p:nvSpPr>
        <p:spPr bwMode="auto">
          <a:xfrm>
            <a:off x="2717800" y="3567113"/>
            <a:ext cx="3600450" cy="0"/>
          </a:xfrm>
          <a:prstGeom prst="line">
            <a:avLst/>
          </a:prstGeom>
          <a:noFill/>
          <a:ln w="9525">
            <a:solidFill>
              <a:srgbClr val="FF0000"/>
            </a:solidFill>
            <a:miter lim="800000"/>
            <a:headEnd/>
            <a:tailEnd type="triangle" w="med" len="med"/>
          </a:ln>
        </p:spPr>
        <p:txBody>
          <a:bodyPr wrap="none" anchor="ctr"/>
          <a:lstStyle/>
          <a:p>
            <a:endParaRPr lang="en-US"/>
          </a:p>
        </p:txBody>
      </p:sp>
      <p:sp>
        <p:nvSpPr>
          <p:cNvPr id="15371" name="Oval 16"/>
          <p:cNvSpPr>
            <a:spLocks noChangeArrowheads="1"/>
          </p:cNvSpPr>
          <p:nvPr/>
        </p:nvSpPr>
        <p:spPr bwMode="auto">
          <a:xfrm>
            <a:off x="7161213" y="3522663"/>
            <a:ext cx="88900" cy="88900"/>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15372" name="Line 15"/>
          <p:cNvSpPr>
            <a:spLocks noChangeShapeType="1"/>
          </p:cNvSpPr>
          <p:nvPr/>
        </p:nvSpPr>
        <p:spPr bwMode="auto">
          <a:xfrm>
            <a:off x="6353175" y="3560763"/>
            <a:ext cx="1408113" cy="0"/>
          </a:xfrm>
          <a:prstGeom prst="line">
            <a:avLst/>
          </a:prstGeom>
          <a:noFill/>
          <a:ln w="9525">
            <a:solidFill>
              <a:srgbClr val="FF0000"/>
            </a:solidFill>
            <a:miter lim="800000"/>
            <a:headEnd/>
            <a:tailEnd type="triangle" w="med" len="med"/>
          </a:ln>
        </p:spPr>
        <p:txBody>
          <a:bodyPr wrap="none" anchor="ctr"/>
          <a:lstStyle/>
          <a:p>
            <a:endParaRPr lang="en-US"/>
          </a:p>
        </p:txBody>
      </p:sp>
      <p:sp>
        <p:nvSpPr>
          <p:cNvPr id="15373" name="Line 17"/>
          <p:cNvSpPr>
            <a:spLocks noChangeShapeType="1"/>
          </p:cNvSpPr>
          <p:nvPr/>
        </p:nvSpPr>
        <p:spPr bwMode="auto">
          <a:xfrm flipV="1">
            <a:off x="1933575" y="3101975"/>
            <a:ext cx="900113" cy="465138"/>
          </a:xfrm>
          <a:prstGeom prst="line">
            <a:avLst/>
          </a:prstGeom>
          <a:noFill/>
          <a:ln w="9525">
            <a:solidFill>
              <a:srgbClr val="FF0000"/>
            </a:solidFill>
            <a:miter lim="800000"/>
            <a:headEnd/>
            <a:tailEnd type="triangle" w="med" len="med"/>
          </a:ln>
        </p:spPr>
        <p:txBody>
          <a:bodyPr wrap="none" anchor="ctr"/>
          <a:lstStyle/>
          <a:p>
            <a:endParaRPr lang="en-US"/>
          </a:p>
        </p:txBody>
      </p:sp>
      <p:sp>
        <p:nvSpPr>
          <p:cNvPr id="15374" name="Text Box 18"/>
          <p:cNvSpPr txBox="1">
            <a:spLocks noChangeArrowheads="1"/>
          </p:cNvSpPr>
          <p:nvPr/>
        </p:nvSpPr>
        <p:spPr bwMode="auto">
          <a:xfrm>
            <a:off x="2274888" y="2449513"/>
            <a:ext cx="349250" cy="366712"/>
          </a:xfrm>
          <a:prstGeom prst="rect">
            <a:avLst/>
          </a:prstGeom>
          <a:noFill/>
          <a:ln w="9525" algn="ctr">
            <a:noFill/>
            <a:miter lim="800000"/>
            <a:headEnd/>
            <a:tailEnd/>
          </a:ln>
        </p:spPr>
        <p:txBody>
          <a:bodyPr>
            <a:spAutoFit/>
          </a:bodyPr>
          <a:lstStyle/>
          <a:p>
            <a:r>
              <a:rPr lang="en-US" sz="1800"/>
              <a:t>A</a:t>
            </a:r>
          </a:p>
        </p:txBody>
      </p:sp>
      <p:sp>
        <p:nvSpPr>
          <p:cNvPr id="15375" name="Line 19"/>
          <p:cNvSpPr>
            <a:spLocks noChangeShapeType="1"/>
          </p:cNvSpPr>
          <p:nvPr/>
        </p:nvSpPr>
        <p:spPr bwMode="auto">
          <a:xfrm flipV="1">
            <a:off x="2840038" y="2484438"/>
            <a:ext cx="2903537" cy="596900"/>
          </a:xfrm>
          <a:prstGeom prst="line">
            <a:avLst/>
          </a:prstGeom>
          <a:noFill/>
          <a:ln w="9525">
            <a:solidFill>
              <a:srgbClr val="FF0000"/>
            </a:solidFill>
            <a:miter lim="800000"/>
            <a:headEnd/>
            <a:tailEnd type="triangle" w="med" len="med"/>
          </a:ln>
        </p:spPr>
        <p:txBody>
          <a:bodyPr wrap="none" anchor="ctr"/>
          <a:lstStyle/>
          <a:p>
            <a:endParaRPr lang="en-US"/>
          </a:p>
        </p:txBody>
      </p:sp>
      <p:sp>
        <p:nvSpPr>
          <p:cNvPr id="15376" name="Line 20"/>
          <p:cNvSpPr>
            <a:spLocks noChangeShapeType="1"/>
          </p:cNvSpPr>
          <p:nvPr/>
        </p:nvSpPr>
        <p:spPr bwMode="auto">
          <a:xfrm>
            <a:off x="2668588" y="2833688"/>
            <a:ext cx="522287" cy="739775"/>
          </a:xfrm>
          <a:prstGeom prst="line">
            <a:avLst/>
          </a:prstGeom>
          <a:noFill/>
          <a:ln w="9525">
            <a:solidFill>
              <a:schemeClr val="tx1"/>
            </a:solidFill>
            <a:prstDash val="dash"/>
            <a:miter lim="800000"/>
            <a:headEnd/>
            <a:tailEnd/>
          </a:ln>
        </p:spPr>
        <p:txBody>
          <a:bodyPr wrap="none" anchor="ctr"/>
          <a:lstStyle/>
          <a:p>
            <a:endParaRPr lang="en-US"/>
          </a:p>
        </p:txBody>
      </p:sp>
      <p:sp>
        <p:nvSpPr>
          <p:cNvPr id="15377" name="Text Box 21"/>
          <p:cNvSpPr txBox="1">
            <a:spLocks noChangeArrowheads="1"/>
          </p:cNvSpPr>
          <p:nvPr/>
        </p:nvSpPr>
        <p:spPr bwMode="auto">
          <a:xfrm>
            <a:off x="2906713" y="3644900"/>
            <a:ext cx="433387" cy="366713"/>
          </a:xfrm>
          <a:prstGeom prst="rect">
            <a:avLst/>
          </a:prstGeom>
          <a:noFill/>
          <a:ln w="9525" algn="ctr">
            <a:noFill/>
            <a:miter lim="800000"/>
            <a:headEnd/>
            <a:tailEnd/>
          </a:ln>
        </p:spPr>
        <p:txBody>
          <a:bodyPr>
            <a:spAutoFit/>
          </a:bodyPr>
          <a:lstStyle/>
          <a:p>
            <a:r>
              <a:rPr lang="en-US" sz="1800"/>
              <a:t>C</a:t>
            </a:r>
            <a:r>
              <a:rPr lang="en-US" sz="1800" baseline="-25000"/>
              <a:t>1</a:t>
            </a:r>
          </a:p>
        </p:txBody>
      </p:sp>
      <p:sp>
        <p:nvSpPr>
          <p:cNvPr id="15378" name="Text Box 22"/>
          <p:cNvSpPr txBox="1">
            <a:spLocks noChangeArrowheads="1"/>
          </p:cNvSpPr>
          <p:nvPr/>
        </p:nvSpPr>
        <p:spPr bwMode="auto">
          <a:xfrm>
            <a:off x="4976813" y="3681413"/>
            <a:ext cx="433387" cy="366712"/>
          </a:xfrm>
          <a:prstGeom prst="rect">
            <a:avLst/>
          </a:prstGeom>
          <a:noFill/>
          <a:ln w="9525" algn="ctr">
            <a:noFill/>
            <a:miter lim="800000"/>
            <a:headEnd/>
            <a:tailEnd/>
          </a:ln>
        </p:spPr>
        <p:txBody>
          <a:bodyPr>
            <a:spAutoFit/>
          </a:bodyPr>
          <a:lstStyle/>
          <a:p>
            <a:r>
              <a:rPr lang="en-US" sz="1800"/>
              <a:t>C</a:t>
            </a:r>
            <a:r>
              <a:rPr lang="en-US" sz="1800" baseline="-25000"/>
              <a:t>2</a:t>
            </a:r>
          </a:p>
        </p:txBody>
      </p:sp>
      <p:sp>
        <p:nvSpPr>
          <p:cNvPr id="15379" name="Line 23"/>
          <p:cNvSpPr>
            <a:spLocks noChangeShapeType="1"/>
          </p:cNvSpPr>
          <p:nvPr/>
        </p:nvSpPr>
        <p:spPr bwMode="auto">
          <a:xfrm flipH="1">
            <a:off x="5200650" y="2028825"/>
            <a:ext cx="741363" cy="1524000"/>
          </a:xfrm>
          <a:prstGeom prst="line">
            <a:avLst/>
          </a:prstGeom>
          <a:noFill/>
          <a:ln w="9525">
            <a:solidFill>
              <a:schemeClr val="tx1"/>
            </a:solidFill>
            <a:prstDash val="dash"/>
            <a:miter lim="800000"/>
            <a:headEnd/>
            <a:tailEnd/>
          </a:ln>
        </p:spPr>
        <p:txBody>
          <a:bodyPr wrap="none" anchor="ctr"/>
          <a:lstStyle/>
          <a:p>
            <a:endParaRPr lang="en-US"/>
          </a:p>
        </p:txBody>
      </p:sp>
      <p:sp>
        <p:nvSpPr>
          <p:cNvPr id="15380" name="Line 24"/>
          <p:cNvSpPr>
            <a:spLocks noChangeShapeType="1"/>
          </p:cNvSpPr>
          <p:nvPr/>
        </p:nvSpPr>
        <p:spPr bwMode="auto">
          <a:xfrm>
            <a:off x="5737225" y="2493963"/>
            <a:ext cx="2046288" cy="1495425"/>
          </a:xfrm>
          <a:prstGeom prst="line">
            <a:avLst/>
          </a:prstGeom>
          <a:noFill/>
          <a:ln w="9525">
            <a:solidFill>
              <a:srgbClr val="FF0000"/>
            </a:solidFill>
            <a:miter lim="800000"/>
            <a:headEnd/>
            <a:tailEnd type="triangle" w="med" len="med"/>
          </a:ln>
        </p:spPr>
        <p:txBody>
          <a:bodyPr wrap="none" anchor="ctr"/>
          <a:lstStyle/>
          <a:p>
            <a:endParaRPr lang="en-US"/>
          </a:p>
        </p:txBody>
      </p:sp>
      <p:sp>
        <p:nvSpPr>
          <p:cNvPr id="15381" name="Text Box 25"/>
          <p:cNvSpPr txBox="1">
            <a:spLocks noChangeArrowheads="1"/>
          </p:cNvSpPr>
          <p:nvPr/>
        </p:nvSpPr>
        <p:spPr bwMode="auto">
          <a:xfrm>
            <a:off x="5983288" y="1760538"/>
            <a:ext cx="349250" cy="366712"/>
          </a:xfrm>
          <a:prstGeom prst="rect">
            <a:avLst/>
          </a:prstGeom>
          <a:noFill/>
          <a:ln w="9525" algn="ctr">
            <a:noFill/>
            <a:miter lim="800000"/>
            <a:headEnd/>
            <a:tailEnd/>
          </a:ln>
        </p:spPr>
        <p:txBody>
          <a:bodyPr>
            <a:spAutoFit/>
          </a:bodyPr>
          <a:lstStyle/>
          <a:p>
            <a:r>
              <a:rPr lang="en-US" sz="1800"/>
              <a:t>B</a:t>
            </a:r>
          </a:p>
        </p:txBody>
      </p:sp>
      <p:sp>
        <p:nvSpPr>
          <p:cNvPr id="15382" name="Text Box 26"/>
          <p:cNvSpPr txBox="1">
            <a:spLocks noChangeArrowheads="1"/>
          </p:cNvSpPr>
          <p:nvPr/>
        </p:nvSpPr>
        <p:spPr bwMode="auto">
          <a:xfrm>
            <a:off x="3754438" y="4030663"/>
            <a:ext cx="323850" cy="366712"/>
          </a:xfrm>
          <a:prstGeom prst="rect">
            <a:avLst/>
          </a:prstGeom>
          <a:noFill/>
          <a:ln w="9525" algn="ctr">
            <a:noFill/>
            <a:miter lim="800000"/>
            <a:headEnd/>
            <a:tailEnd/>
          </a:ln>
        </p:spPr>
        <p:txBody>
          <a:bodyPr wrap="none">
            <a:spAutoFit/>
          </a:bodyPr>
          <a:lstStyle/>
          <a:p>
            <a:r>
              <a:rPr lang="en-US" sz="1800"/>
              <a:t>n</a:t>
            </a:r>
          </a:p>
        </p:txBody>
      </p:sp>
      <p:sp>
        <p:nvSpPr>
          <p:cNvPr id="15383" name="Line 28"/>
          <p:cNvSpPr>
            <a:spLocks noChangeShapeType="1"/>
          </p:cNvSpPr>
          <p:nvPr/>
        </p:nvSpPr>
        <p:spPr bwMode="auto">
          <a:xfrm>
            <a:off x="2698750" y="4783138"/>
            <a:ext cx="0" cy="363537"/>
          </a:xfrm>
          <a:prstGeom prst="line">
            <a:avLst/>
          </a:prstGeom>
          <a:noFill/>
          <a:ln w="9525">
            <a:solidFill>
              <a:schemeClr val="tx1"/>
            </a:solidFill>
            <a:miter lim="800000"/>
            <a:headEnd/>
            <a:tailEnd/>
          </a:ln>
        </p:spPr>
        <p:txBody>
          <a:bodyPr wrap="none" anchor="ctr"/>
          <a:lstStyle/>
          <a:p>
            <a:endParaRPr lang="en-US"/>
          </a:p>
        </p:txBody>
      </p:sp>
      <p:sp>
        <p:nvSpPr>
          <p:cNvPr id="15384" name="Line 29"/>
          <p:cNvSpPr>
            <a:spLocks noChangeShapeType="1"/>
          </p:cNvSpPr>
          <p:nvPr/>
        </p:nvSpPr>
        <p:spPr bwMode="auto">
          <a:xfrm>
            <a:off x="2698750" y="4965700"/>
            <a:ext cx="3657600"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5385" name="Line 30"/>
          <p:cNvSpPr>
            <a:spLocks noChangeShapeType="1"/>
          </p:cNvSpPr>
          <p:nvPr/>
        </p:nvSpPr>
        <p:spPr bwMode="auto">
          <a:xfrm>
            <a:off x="6332538" y="4784725"/>
            <a:ext cx="0" cy="363538"/>
          </a:xfrm>
          <a:prstGeom prst="line">
            <a:avLst/>
          </a:prstGeom>
          <a:noFill/>
          <a:ln w="9525">
            <a:solidFill>
              <a:schemeClr val="tx1"/>
            </a:solidFill>
            <a:miter lim="800000"/>
            <a:headEnd/>
            <a:tailEnd/>
          </a:ln>
        </p:spPr>
        <p:txBody>
          <a:bodyPr wrap="none" anchor="ctr"/>
          <a:lstStyle/>
          <a:p>
            <a:endParaRPr lang="en-US"/>
          </a:p>
        </p:txBody>
      </p:sp>
      <p:sp>
        <p:nvSpPr>
          <p:cNvPr id="15386" name="Text Box 31"/>
          <p:cNvSpPr txBox="1">
            <a:spLocks noChangeArrowheads="1"/>
          </p:cNvSpPr>
          <p:nvPr/>
        </p:nvSpPr>
        <p:spPr bwMode="auto">
          <a:xfrm>
            <a:off x="4356100" y="4768850"/>
            <a:ext cx="260350" cy="366713"/>
          </a:xfrm>
          <a:prstGeom prst="rect">
            <a:avLst/>
          </a:prstGeom>
          <a:solidFill>
            <a:schemeClr val="bg1"/>
          </a:solidFill>
          <a:ln w="9525" algn="ctr">
            <a:noFill/>
            <a:miter lim="800000"/>
            <a:headEnd/>
            <a:tailEnd/>
          </a:ln>
        </p:spPr>
        <p:txBody>
          <a:bodyPr wrap="none">
            <a:spAutoFit/>
          </a:bodyPr>
          <a:lstStyle/>
          <a:p>
            <a:r>
              <a:rPr lang="en-US" sz="1800"/>
              <a:t>t</a:t>
            </a:r>
          </a:p>
        </p:txBody>
      </p:sp>
      <p:sp>
        <p:nvSpPr>
          <p:cNvPr id="15387" name="Line 32"/>
          <p:cNvSpPr>
            <a:spLocks noChangeShapeType="1"/>
          </p:cNvSpPr>
          <p:nvPr/>
        </p:nvSpPr>
        <p:spPr bwMode="auto">
          <a:xfrm>
            <a:off x="1892300" y="5216525"/>
            <a:ext cx="0" cy="363538"/>
          </a:xfrm>
          <a:prstGeom prst="line">
            <a:avLst/>
          </a:prstGeom>
          <a:noFill/>
          <a:ln w="9525">
            <a:solidFill>
              <a:schemeClr val="tx1"/>
            </a:solidFill>
            <a:miter lim="800000"/>
            <a:headEnd/>
            <a:tailEnd/>
          </a:ln>
        </p:spPr>
        <p:txBody>
          <a:bodyPr wrap="none" anchor="ctr"/>
          <a:lstStyle/>
          <a:p>
            <a:endParaRPr lang="en-US"/>
          </a:p>
        </p:txBody>
      </p:sp>
      <p:sp>
        <p:nvSpPr>
          <p:cNvPr id="15388" name="Line 34"/>
          <p:cNvSpPr>
            <a:spLocks noChangeShapeType="1"/>
          </p:cNvSpPr>
          <p:nvPr/>
        </p:nvSpPr>
        <p:spPr bwMode="auto">
          <a:xfrm>
            <a:off x="2687638" y="5226050"/>
            <a:ext cx="0" cy="363538"/>
          </a:xfrm>
          <a:prstGeom prst="line">
            <a:avLst/>
          </a:prstGeom>
          <a:noFill/>
          <a:ln w="9525">
            <a:solidFill>
              <a:schemeClr val="tx1"/>
            </a:solidFill>
            <a:miter lim="800000"/>
            <a:headEnd/>
            <a:tailEnd/>
          </a:ln>
        </p:spPr>
        <p:txBody>
          <a:bodyPr wrap="none" anchor="ctr"/>
          <a:lstStyle/>
          <a:p>
            <a:endParaRPr lang="en-US"/>
          </a:p>
        </p:txBody>
      </p:sp>
      <p:sp>
        <p:nvSpPr>
          <p:cNvPr id="15389" name="Line 35"/>
          <p:cNvSpPr>
            <a:spLocks noChangeShapeType="1"/>
          </p:cNvSpPr>
          <p:nvPr/>
        </p:nvSpPr>
        <p:spPr bwMode="auto">
          <a:xfrm>
            <a:off x="1908175" y="5408613"/>
            <a:ext cx="754063"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5390" name="Text Box 36"/>
          <p:cNvSpPr txBox="1">
            <a:spLocks noChangeArrowheads="1"/>
          </p:cNvSpPr>
          <p:nvPr/>
        </p:nvSpPr>
        <p:spPr bwMode="auto">
          <a:xfrm>
            <a:off x="2066925" y="5516563"/>
            <a:ext cx="352982" cy="369332"/>
          </a:xfrm>
          <a:prstGeom prst="rect">
            <a:avLst/>
          </a:prstGeom>
          <a:solidFill>
            <a:schemeClr val="bg1"/>
          </a:solidFill>
          <a:ln w="9525" algn="ctr">
            <a:noFill/>
            <a:miter lim="800000"/>
            <a:headEnd/>
            <a:tailEnd/>
          </a:ln>
        </p:spPr>
        <p:txBody>
          <a:bodyPr wrap="none">
            <a:spAutoFit/>
          </a:bodyPr>
          <a:lstStyle/>
          <a:p>
            <a:r>
              <a:rPr lang="en-US" sz="1800" dirty="0"/>
              <a:t>s</a:t>
            </a:r>
            <a:r>
              <a:rPr lang="en-US" sz="1800" baseline="-25000" dirty="0"/>
              <a:t>1</a:t>
            </a:r>
          </a:p>
        </p:txBody>
      </p:sp>
      <p:sp>
        <p:nvSpPr>
          <p:cNvPr id="15391" name="Line 37"/>
          <p:cNvSpPr>
            <a:spLocks noChangeShapeType="1"/>
          </p:cNvSpPr>
          <p:nvPr/>
        </p:nvSpPr>
        <p:spPr bwMode="auto">
          <a:xfrm>
            <a:off x="6340475" y="5267325"/>
            <a:ext cx="0" cy="363538"/>
          </a:xfrm>
          <a:prstGeom prst="line">
            <a:avLst/>
          </a:prstGeom>
          <a:noFill/>
          <a:ln w="9525">
            <a:solidFill>
              <a:schemeClr val="tx1"/>
            </a:solidFill>
            <a:miter lim="800000"/>
            <a:headEnd/>
            <a:tailEnd/>
          </a:ln>
        </p:spPr>
        <p:txBody>
          <a:bodyPr wrap="none" anchor="ctr"/>
          <a:lstStyle/>
          <a:p>
            <a:endParaRPr lang="en-US"/>
          </a:p>
        </p:txBody>
      </p:sp>
      <p:sp>
        <p:nvSpPr>
          <p:cNvPr id="15392" name="Line 38"/>
          <p:cNvSpPr>
            <a:spLocks noChangeShapeType="1"/>
          </p:cNvSpPr>
          <p:nvPr/>
        </p:nvSpPr>
        <p:spPr bwMode="auto">
          <a:xfrm>
            <a:off x="7192963" y="5276850"/>
            <a:ext cx="0" cy="363538"/>
          </a:xfrm>
          <a:prstGeom prst="line">
            <a:avLst/>
          </a:prstGeom>
          <a:noFill/>
          <a:ln w="9525">
            <a:solidFill>
              <a:schemeClr val="tx1"/>
            </a:solidFill>
            <a:miter lim="800000"/>
            <a:headEnd/>
            <a:tailEnd/>
          </a:ln>
        </p:spPr>
        <p:txBody>
          <a:bodyPr wrap="none" anchor="ctr"/>
          <a:lstStyle/>
          <a:p>
            <a:endParaRPr lang="en-US"/>
          </a:p>
        </p:txBody>
      </p:sp>
      <p:sp>
        <p:nvSpPr>
          <p:cNvPr id="15393" name="Line 39"/>
          <p:cNvSpPr>
            <a:spLocks noChangeShapeType="1"/>
          </p:cNvSpPr>
          <p:nvPr/>
        </p:nvSpPr>
        <p:spPr bwMode="auto">
          <a:xfrm>
            <a:off x="6326188" y="5459413"/>
            <a:ext cx="855662"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5394" name="Text Box 40"/>
          <p:cNvSpPr txBox="1">
            <a:spLocks noChangeArrowheads="1"/>
          </p:cNvSpPr>
          <p:nvPr/>
        </p:nvSpPr>
        <p:spPr bwMode="auto">
          <a:xfrm>
            <a:off x="6557963" y="5567363"/>
            <a:ext cx="410690" cy="369332"/>
          </a:xfrm>
          <a:prstGeom prst="rect">
            <a:avLst/>
          </a:prstGeom>
          <a:solidFill>
            <a:schemeClr val="bg1"/>
          </a:solidFill>
          <a:ln w="9525" algn="ctr">
            <a:noFill/>
            <a:miter lim="800000"/>
            <a:headEnd/>
            <a:tailEnd/>
          </a:ln>
        </p:spPr>
        <p:txBody>
          <a:bodyPr wrap="none">
            <a:spAutoFit/>
          </a:bodyPr>
          <a:lstStyle/>
          <a:p>
            <a:r>
              <a:rPr lang="en-US" dirty="0"/>
              <a:t>s</a:t>
            </a:r>
            <a:r>
              <a:rPr lang="en-US" sz="1800" dirty="0"/>
              <a:t>’</a:t>
            </a:r>
            <a:r>
              <a:rPr lang="en-US" sz="1800" baseline="-25000" dirty="0"/>
              <a:t>2</a:t>
            </a:r>
          </a:p>
        </p:txBody>
      </p:sp>
      <p:sp>
        <p:nvSpPr>
          <p:cNvPr id="15395" name="Line 41"/>
          <p:cNvSpPr>
            <a:spLocks noChangeShapeType="1"/>
          </p:cNvSpPr>
          <p:nvPr/>
        </p:nvSpPr>
        <p:spPr bwMode="auto">
          <a:xfrm>
            <a:off x="5200650" y="5233988"/>
            <a:ext cx="0" cy="363537"/>
          </a:xfrm>
          <a:prstGeom prst="line">
            <a:avLst/>
          </a:prstGeom>
          <a:noFill/>
          <a:ln w="9525">
            <a:solidFill>
              <a:schemeClr val="tx1"/>
            </a:solidFill>
            <a:miter lim="800000"/>
            <a:headEnd/>
            <a:tailEnd/>
          </a:ln>
        </p:spPr>
        <p:txBody>
          <a:bodyPr wrap="none" anchor="ctr"/>
          <a:lstStyle/>
          <a:p>
            <a:endParaRPr lang="en-US"/>
          </a:p>
        </p:txBody>
      </p:sp>
      <p:sp>
        <p:nvSpPr>
          <p:cNvPr id="15396" name="Line 42"/>
          <p:cNvSpPr>
            <a:spLocks noChangeShapeType="1"/>
          </p:cNvSpPr>
          <p:nvPr/>
        </p:nvSpPr>
        <p:spPr bwMode="auto">
          <a:xfrm>
            <a:off x="5216525" y="5321300"/>
            <a:ext cx="1101725"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5397" name="Text Box 43"/>
          <p:cNvSpPr txBox="1">
            <a:spLocks noChangeArrowheads="1"/>
          </p:cNvSpPr>
          <p:nvPr/>
        </p:nvSpPr>
        <p:spPr bwMode="auto">
          <a:xfrm>
            <a:off x="5535613" y="5168900"/>
            <a:ext cx="433387" cy="366713"/>
          </a:xfrm>
          <a:prstGeom prst="rect">
            <a:avLst/>
          </a:prstGeom>
          <a:solidFill>
            <a:schemeClr val="bg1"/>
          </a:solidFill>
          <a:ln w="9525" algn="ctr">
            <a:noFill/>
            <a:miter lim="800000"/>
            <a:headEnd/>
            <a:tailEnd/>
          </a:ln>
        </p:spPr>
        <p:txBody>
          <a:bodyPr wrap="none">
            <a:spAutoFit/>
          </a:bodyPr>
          <a:lstStyle/>
          <a:p>
            <a:r>
              <a:rPr lang="en-US" sz="1800"/>
              <a:t>R</a:t>
            </a:r>
            <a:r>
              <a:rPr lang="en-US" sz="1800" baseline="-25000"/>
              <a:t>2</a:t>
            </a:r>
          </a:p>
        </p:txBody>
      </p:sp>
      <p:sp>
        <p:nvSpPr>
          <p:cNvPr id="15398" name="Line 44"/>
          <p:cNvSpPr>
            <a:spLocks noChangeShapeType="1"/>
          </p:cNvSpPr>
          <p:nvPr/>
        </p:nvSpPr>
        <p:spPr bwMode="auto">
          <a:xfrm>
            <a:off x="3168650" y="5235575"/>
            <a:ext cx="0" cy="363538"/>
          </a:xfrm>
          <a:prstGeom prst="line">
            <a:avLst/>
          </a:prstGeom>
          <a:noFill/>
          <a:ln w="9525">
            <a:solidFill>
              <a:schemeClr val="tx1"/>
            </a:solidFill>
            <a:miter lim="800000"/>
            <a:headEnd/>
            <a:tailEnd/>
          </a:ln>
        </p:spPr>
        <p:txBody>
          <a:bodyPr wrap="none" anchor="ctr"/>
          <a:lstStyle/>
          <a:p>
            <a:endParaRPr lang="en-US"/>
          </a:p>
        </p:txBody>
      </p:sp>
      <p:sp>
        <p:nvSpPr>
          <p:cNvPr id="15399" name="Line 45"/>
          <p:cNvSpPr>
            <a:spLocks noChangeShapeType="1"/>
          </p:cNvSpPr>
          <p:nvPr/>
        </p:nvSpPr>
        <p:spPr bwMode="auto">
          <a:xfrm>
            <a:off x="2713038" y="5530850"/>
            <a:ext cx="463550"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5400" name="Text Box 46"/>
          <p:cNvSpPr txBox="1">
            <a:spLocks noChangeArrowheads="1"/>
          </p:cNvSpPr>
          <p:nvPr/>
        </p:nvSpPr>
        <p:spPr bwMode="auto">
          <a:xfrm>
            <a:off x="2727325" y="5668963"/>
            <a:ext cx="433388" cy="366712"/>
          </a:xfrm>
          <a:prstGeom prst="rect">
            <a:avLst/>
          </a:prstGeom>
          <a:solidFill>
            <a:schemeClr val="bg1"/>
          </a:solidFill>
          <a:ln w="9525" algn="ctr">
            <a:noFill/>
            <a:miter lim="800000"/>
            <a:headEnd/>
            <a:tailEnd/>
          </a:ln>
        </p:spPr>
        <p:txBody>
          <a:bodyPr wrap="none">
            <a:spAutoFit/>
          </a:bodyPr>
          <a:lstStyle/>
          <a:p>
            <a:r>
              <a:rPr lang="en-US" sz="1800"/>
              <a:t>R</a:t>
            </a:r>
            <a:r>
              <a:rPr lang="en-US" sz="1800" baseline="-25000"/>
              <a:t>1</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en-US"/>
              <a:t>Derivation of the Lens Equ.</a:t>
            </a:r>
          </a:p>
        </p:txBody>
      </p:sp>
      <p:sp>
        <p:nvSpPr>
          <p:cNvPr id="16389" name="Oval 5"/>
          <p:cNvSpPr>
            <a:spLocks noChangeArrowheads="1"/>
          </p:cNvSpPr>
          <p:nvPr/>
        </p:nvSpPr>
        <p:spPr bwMode="auto">
          <a:xfrm>
            <a:off x="4270375" y="2860675"/>
            <a:ext cx="1628775" cy="1708150"/>
          </a:xfrm>
          <a:prstGeom prst="ellipse">
            <a:avLst/>
          </a:prstGeom>
          <a:solidFill>
            <a:schemeClr val="accent5">
              <a:lumMod val="40000"/>
              <a:lumOff val="60000"/>
            </a:schemeClr>
          </a:solidFill>
          <a:ln w="9525" algn="ctr">
            <a:noFill/>
            <a:miter lim="800000"/>
            <a:headEnd/>
            <a:tailEnd/>
          </a:ln>
        </p:spPr>
        <p:txBody>
          <a:bodyPr wrap="none" anchor="ctr"/>
          <a:lstStyle/>
          <a:p>
            <a:endParaRPr lang="en-US"/>
          </a:p>
        </p:txBody>
      </p:sp>
      <p:sp>
        <p:nvSpPr>
          <p:cNvPr id="16390" name="AutoShape 7"/>
          <p:cNvSpPr>
            <a:spLocks noChangeArrowheads="1"/>
          </p:cNvSpPr>
          <p:nvPr/>
        </p:nvSpPr>
        <p:spPr bwMode="auto">
          <a:xfrm rot="5400000">
            <a:off x="4701636" y="2141130"/>
            <a:ext cx="3640601" cy="3159125"/>
          </a:xfrm>
          <a:custGeom>
            <a:avLst/>
            <a:gdLst>
              <a:gd name="T0" fmla="*/ 2 w 21600"/>
              <a:gd name="T1" fmla="*/ 1 h 21600"/>
              <a:gd name="T2" fmla="*/ 1 w 21600"/>
              <a:gd name="T3" fmla="*/ 2 h 21600"/>
              <a:gd name="T4" fmla="*/ 0 w 21600"/>
              <a:gd name="T5" fmla="*/ 1 h 21600"/>
              <a:gd name="T6" fmla="*/ 1 w 21600"/>
              <a:gd name="T7" fmla="*/ 0 h 21600"/>
              <a:gd name="T8" fmla="*/ 0 60000 65536"/>
              <a:gd name="T9" fmla="*/ 0 60000 65536"/>
              <a:gd name="T10" fmla="*/ 0 60000 65536"/>
              <a:gd name="T11" fmla="*/ 0 60000 65536"/>
              <a:gd name="T12" fmla="*/ 4691 w 21600"/>
              <a:gd name="T13" fmla="*/ 4689 h 21600"/>
              <a:gd name="T14" fmla="*/ 16909 w 21600"/>
              <a:gd name="T15" fmla="*/ 16911 h 21600"/>
            </a:gdLst>
            <a:ahLst/>
            <a:cxnLst>
              <a:cxn ang="T8">
                <a:pos x="T0" y="T1"/>
              </a:cxn>
              <a:cxn ang="T9">
                <a:pos x="T2" y="T3"/>
              </a:cxn>
              <a:cxn ang="T10">
                <a:pos x="T4" y="T5"/>
              </a:cxn>
              <a:cxn ang="T11">
                <a:pos x="T6" y="T7"/>
              </a:cxn>
            </a:cxnLst>
            <a:rect l="T12" t="T13" r="T14" b="T15"/>
            <a:pathLst>
              <a:path w="21600" h="21600">
                <a:moveTo>
                  <a:pt x="0" y="0"/>
                </a:moveTo>
                <a:lnTo>
                  <a:pt x="5776" y="21600"/>
                </a:lnTo>
                <a:lnTo>
                  <a:pt x="15824" y="21600"/>
                </a:lnTo>
                <a:lnTo>
                  <a:pt x="21600" y="0"/>
                </a:lnTo>
                <a:close/>
              </a:path>
            </a:pathLst>
          </a:custGeom>
          <a:solidFill>
            <a:schemeClr val="accent5">
              <a:lumMod val="40000"/>
              <a:lumOff val="60000"/>
            </a:schemeClr>
          </a:solidFill>
          <a:ln w="9525" algn="ctr">
            <a:noFill/>
            <a:miter lim="800000"/>
            <a:headEnd/>
            <a:tailEnd/>
          </a:ln>
        </p:spPr>
        <p:txBody>
          <a:bodyPr wrap="none" anchor="ctr"/>
          <a:lstStyle/>
          <a:p>
            <a:endParaRPr lang="en-US"/>
          </a:p>
        </p:txBody>
      </p:sp>
      <p:sp>
        <p:nvSpPr>
          <p:cNvPr id="16391" name="Line 8"/>
          <p:cNvSpPr>
            <a:spLocks noChangeShapeType="1"/>
          </p:cNvSpPr>
          <p:nvPr/>
        </p:nvSpPr>
        <p:spPr bwMode="auto">
          <a:xfrm>
            <a:off x="1752600" y="3713163"/>
            <a:ext cx="7286625" cy="0"/>
          </a:xfrm>
          <a:prstGeom prst="line">
            <a:avLst/>
          </a:prstGeom>
          <a:noFill/>
          <a:ln w="9525">
            <a:solidFill>
              <a:schemeClr val="tx1"/>
            </a:solidFill>
            <a:miter lim="800000"/>
            <a:headEnd/>
            <a:tailEnd/>
          </a:ln>
        </p:spPr>
        <p:txBody>
          <a:bodyPr wrap="none" anchor="ctr"/>
          <a:lstStyle/>
          <a:p>
            <a:endParaRPr lang="en-US"/>
          </a:p>
        </p:txBody>
      </p:sp>
      <p:sp>
        <p:nvSpPr>
          <p:cNvPr id="16392" name="Oval 9"/>
          <p:cNvSpPr>
            <a:spLocks noChangeArrowheads="1"/>
          </p:cNvSpPr>
          <p:nvPr/>
        </p:nvSpPr>
        <p:spPr bwMode="auto">
          <a:xfrm>
            <a:off x="3451225" y="3667125"/>
            <a:ext cx="88900" cy="88900"/>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16393" name="Text Box 10"/>
          <p:cNvSpPr txBox="1">
            <a:spLocks noChangeArrowheads="1"/>
          </p:cNvSpPr>
          <p:nvPr/>
        </p:nvSpPr>
        <p:spPr bwMode="auto">
          <a:xfrm>
            <a:off x="3298825" y="3937000"/>
            <a:ext cx="290464" cy="369332"/>
          </a:xfrm>
          <a:prstGeom prst="rect">
            <a:avLst/>
          </a:prstGeom>
          <a:noFill/>
          <a:ln w="9525" algn="ctr">
            <a:noFill/>
            <a:miter lim="800000"/>
            <a:headEnd/>
            <a:tailEnd/>
          </a:ln>
        </p:spPr>
        <p:txBody>
          <a:bodyPr wrap="none">
            <a:spAutoFit/>
          </a:bodyPr>
          <a:lstStyle/>
          <a:p>
            <a:r>
              <a:rPr lang="en-US" sz="1800" dirty="0"/>
              <a:t>S</a:t>
            </a:r>
          </a:p>
        </p:txBody>
      </p:sp>
      <p:sp>
        <p:nvSpPr>
          <p:cNvPr id="16394" name="Line 12"/>
          <p:cNvSpPr>
            <a:spLocks noChangeShapeType="1"/>
          </p:cNvSpPr>
          <p:nvPr/>
        </p:nvSpPr>
        <p:spPr bwMode="auto">
          <a:xfrm>
            <a:off x="3479800" y="3711575"/>
            <a:ext cx="769938" cy="0"/>
          </a:xfrm>
          <a:prstGeom prst="line">
            <a:avLst/>
          </a:prstGeom>
          <a:noFill/>
          <a:ln w="9525">
            <a:solidFill>
              <a:srgbClr val="FF0000"/>
            </a:solidFill>
            <a:miter lim="800000"/>
            <a:headEnd/>
            <a:tailEnd type="triangle" w="med" len="med"/>
          </a:ln>
        </p:spPr>
        <p:txBody>
          <a:bodyPr wrap="none" anchor="ctr"/>
          <a:lstStyle/>
          <a:p>
            <a:endParaRPr lang="en-US"/>
          </a:p>
        </p:txBody>
      </p:sp>
      <p:sp>
        <p:nvSpPr>
          <p:cNvPr id="16395" name="Line 13"/>
          <p:cNvSpPr>
            <a:spLocks noChangeShapeType="1"/>
          </p:cNvSpPr>
          <p:nvPr/>
        </p:nvSpPr>
        <p:spPr bwMode="auto">
          <a:xfrm>
            <a:off x="4284663" y="3719513"/>
            <a:ext cx="3600450" cy="0"/>
          </a:xfrm>
          <a:prstGeom prst="line">
            <a:avLst/>
          </a:prstGeom>
          <a:noFill/>
          <a:ln w="9525">
            <a:solidFill>
              <a:srgbClr val="FF0000"/>
            </a:solidFill>
            <a:miter lim="800000"/>
            <a:headEnd/>
            <a:tailEnd type="triangle" w="med" len="med"/>
          </a:ln>
        </p:spPr>
        <p:txBody>
          <a:bodyPr wrap="none" anchor="ctr"/>
          <a:lstStyle/>
          <a:p>
            <a:endParaRPr lang="en-US"/>
          </a:p>
        </p:txBody>
      </p:sp>
      <p:sp>
        <p:nvSpPr>
          <p:cNvPr id="16396" name="Line 16"/>
          <p:cNvSpPr>
            <a:spLocks noChangeShapeType="1"/>
          </p:cNvSpPr>
          <p:nvPr/>
        </p:nvSpPr>
        <p:spPr bwMode="auto">
          <a:xfrm flipV="1">
            <a:off x="3500438" y="3254375"/>
            <a:ext cx="900113" cy="465138"/>
          </a:xfrm>
          <a:prstGeom prst="line">
            <a:avLst/>
          </a:prstGeom>
          <a:noFill/>
          <a:ln w="9525">
            <a:solidFill>
              <a:srgbClr val="FF0000"/>
            </a:solidFill>
            <a:miter lim="800000"/>
            <a:headEnd/>
            <a:tailEnd type="triangle" w="med" len="med"/>
          </a:ln>
        </p:spPr>
        <p:txBody>
          <a:bodyPr wrap="none" anchor="ctr"/>
          <a:lstStyle/>
          <a:p>
            <a:endParaRPr lang="en-US"/>
          </a:p>
        </p:txBody>
      </p:sp>
      <p:sp>
        <p:nvSpPr>
          <p:cNvPr id="16397" name="Text Box 17"/>
          <p:cNvSpPr txBox="1">
            <a:spLocks noChangeArrowheads="1"/>
          </p:cNvSpPr>
          <p:nvPr/>
        </p:nvSpPr>
        <p:spPr bwMode="auto">
          <a:xfrm>
            <a:off x="3841750" y="2601913"/>
            <a:ext cx="349250" cy="366713"/>
          </a:xfrm>
          <a:prstGeom prst="rect">
            <a:avLst/>
          </a:prstGeom>
          <a:noFill/>
          <a:ln w="9525" algn="ctr">
            <a:noFill/>
            <a:miter lim="800000"/>
            <a:headEnd/>
            <a:tailEnd/>
          </a:ln>
        </p:spPr>
        <p:txBody>
          <a:bodyPr>
            <a:spAutoFit/>
          </a:bodyPr>
          <a:lstStyle/>
          <a:p>
            <a:r>
              <a:rPr lang="en-US" sz="1800"/>
              <a:t>A</a:t>
            </a:r>
          </a:p>
        </p:txBody>
      </p:sp>
      <p:sp>
        <p:nvSpPr>
          <p:cNvPr id="16398" name="Line 18"/>
          <p:cNvSpPr>
            <a:spLocks noChangeShapeType="1"/>
          </p:cNvSpPr>
          <p:nvPr/>
        </p:nvSpPr>
        <p:spPr bwMode="auto">
          <a:xfrm flipV="1">
            <a:off x="4406900" y="2636838"/>
            <a:ext cx="2903538" cy="596900"/>
          </a:xfrm>
          <a:prstGeom prst="line">
            <a:avLst/>
          </a:prstGeom>
          <a:noFill/>
          <a:ln w="9525">
            <a:solidFill>
              <a:srgbClr val="FF0000"/>
            </a:solidFill>
            <a:miter lim="800000"/>
            <a:headEnd/>
            <a:tailEnd type="triangle" w="med" len="med"/>
          </a:ln>
        </p:spPr>
        <p:txBody>
          <a:bodyPr wrap="none" anchor="ctr"/>
          <a:lstStyle/>
          <a:p>
            <a:endParaRPr lang="en-US"/>
          </a:p>
        </p:txBody>
      </p:sp>
      <p:sp>
        <p:nvSpPr>
          <p:cNvPr id="16399" name="Line 19"/>
          <p:cNvSpPr>
            <a:spLocks noChangeShapeType="1"/>
          </p:cNvSpPr>
          <p:nvPr/>
        </p:nvSpPr>
        <p:spPr bwMode="auto">
          <a:xfrm>
            <a:off x="4235450" y="2986088"/>
            <a:ext cx="522288" cy="739775"/>
          </a:xfrm>
          <a:prstGeom prst="line">
            <a:avLst/>
          </a:prstGeom>
          <a:noFill/>
          <a:ln w="9525">
            <a:solidFill>
              <a:schemeClr val="tx1"/>
            </a:solidFill>
            <a:prstDash val="dash"/>
            <a:miter lim="800000"/>
            <a:headEnd/>
            <a:tailEnd/>
          </a:ln>
        </p:spPr>
        <p:txBody>
          <a:bodyPr wrap="none" anchor="ctr"/>
          <a:lstStyle/>
          <a:p>
            <a:endParaRPr lang="en-US"/>
          </a:p>
        </p:txBody>
      </p:sp>
      <p:sp>
        <p:nvSpPr>
          <p:cNvPr id="16400" name="Text Box 20"/>
          <p:cNvSpPr txBox="1">
            <a:spLocks noChangeArrowheads="1"/>
          </p:cNvSpPr>
          <p:nvPr/>
        </p:nvSpPr>
        <p:spPr bwMode="auto">
          <a:xfrm>
            <a:off x="4473575" y="3797300"/>
            <a:ext cx="433388" cy="366713"/>
          </a:xfrm>
          <a:prstGeom prst="rect">
            <a:avLst/>
          </a:prstGeom>
          <a:noFill/>
          <a:ln w="9525" algn="ctr">
            <a:noFill/>
            <a:miter lim="800000"/>
            <a:headEnd/>
            <a:tailEnd/>
          </a:ln>
        </p:spPr>
        <p:txBody>
          <a:bodyPr>
            <a:spAutoFit/>
          </a:bodyPr>
          <a:lstStyle/>
          <a:p>
            <a:r>
              <a:rPr lang="en-US" sz="1800"/>
              <a:t>C</a:t>
            </a:r>
            <a:r>
              <a:rPr lang="en-US" sz="1800" baseline="-25000"/>
              <a:t>1</a:t>
            </a:r>
          </a:p>
        </p:txBody>
      </p:sp>
      <p:sp>
        <p:nvSpPr>
          <p:cNvPr id="16401" name="Text Box 25"/>
          <p:cNvSpPr txBox="1">
            <a:spLocks noChangeArrowheads="1"/>
          </p:cNvSpPr>
          <p:nvPr/>
        </p:nvSpPr>
        <p:spPr bwMode="auto">
          <a:xfrm>
            <a:off x="5321300" y="4183063"/>
            <a:ext cx="323850" cy="366713"/>
          </a:xfrm>
          <a:prstGeom prst="rect">
            <a:avLst/>
          </a:prstGeom>
          <a:noFill/>
          <a:ln w="9525" algn="ctr">
            <a:noFill/>
            <a:miter lim="800000"/>
            <a:headEnd/>
            <a:tailEnd/>
          </a:ln>
        </p:spPr>
        <p:txBody>
          <a:bodyPr wrap="none">
            <a:spAutoFit/>
          </a:bodyPr>
          <a:lstStyle/>
          <a:p>
            <a:r>
              <a:rPr lang="en-US" sz="1800"/>
              <a:t>n</a:t>
            </a:r>
          </a:p>
        </p:txBody>
      </p:sp>
      <p:sp>
        <p:nvSpPr>
          <p:cNvPr id="16402" name="Line 30"/>
          <p:cNvSpPr>
            <a:spLocks noChangeShapeType="1"/>
          </p:cNvSpPr>
          <p:nvPr/>
        </p:nvSpPr>
        <p:spPr bwMode="auto">
          <a:xfrm>
            <a:off x="3459163" y="5368925"/>
            <a:ext cx="0" cy="363538"/>
          </a:xfrm>
          <a:prstGeom prst="line">
            <a:avLst/>
          </a:prstGeom>
          <a:noFill/>
          <a:ln w="9525">
            <a:solidFill>
              <a:schemeClr val="tx1"/>
            </a:solidFill>
            <a:miter lim="800000"/>
            <a:headEnd/>
            <a:tailEnd/>
          </a:ln>
        </p:spPr>
        <p:txBody>
          <a:bodyPr wrap="none" anchor="ctr"/>
          <a:lstStyle/>
          <a:p>
            <a:endParaRPr lang="en-US"/>
          </a:p>
        </p:txBody>
      </p:sp>
      <p:sp>
        <p:nvSpPr>
          <p:cNvPr id="16403" name="Line 31"/>
          <p:cNvSpPr>
            <a:spLocks noChangeShapeType="1"/>
          </p:cNvSpPr>
          <p:nvPr/>
        </p:nvSpPr>
        <p:spPr bwMode="auto">
          <a:xfrm>
            <a:off x="4254500" y="5378450"/>
            <a:ext cx="0" cy="363538"/>
          </a:xfrm>
          <a:prstGeom prst="line">
            <a:avLst/>
          </a:prstGeom>
          <a:noFill/>
          <a:ln w="9525">
            <a:solidFill>
              <a:schemeClr val="tx1"/>
            </a:solidFill>
            <a:miter lim="800000"/>
            <a:headEnd/>
            <a:tailEnd/>
          </a:ln>
        </p:spPr>
        <p:txBody>
          <a:bodyPr wrap="none" anchor="ctr"/>
          <a:lstStyle/>
          <a:p>
            <a:endParaRPr lang="en-US"/>
          </a:p>
        </p:txBody>
      </p:sp>
      <p:sp>
        <p:nvSpPr>
          <p:cNvPr id="16404" name="Line 32"/>
          <p:cNvSpPr>
            <a:spLocks noChangeShapeType="1"/>
          </p:cNvSpPr>
          <p:nvPr/>
        </p:nvSpPr>
        <p:spPr bwMode="auto">
          <a:xfrm>
            <a:off x="3475038" y="5561013"/>
            <a:ext cx="754063"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6406" name="Line 41"/>
          <p:cNvSpPr>
            <a:spLocks noChangeShapeType="1"/>
          </p:cNvSpPr>
          <p:nvPr/>
        </p:nvSpPr>
        <p:spPr bwMode="auto">
          <a:xfrm>
            <a:off x="4735513" y="5387975"/>
            <a:ext cx="0" cy="363538"/>
          </a:xfrm>
          <a:prstGeom prst="line">
            <a:avLst/>
          </a:prstGeom>
          <a:noFill/>
          <a:ln w="9525">
            <a:solidFill>
              <a:schemeClr val="tx1"/>
            </a:solidFill>
            <a:miter lim="800000"/>
            <a:headEnd/>
            <a:tailEnd/>
          </a:ln>
        </p:spPr>
        <p:txBody>
          <a:bodyPr wrap="none" anchor="ctr"/>
          <a:lstStyle/>
          <a:p>
            <a:endParaRPr lang="en-US"/>
          </a:p>
        </p:txBody>
      </p:sp>
      <p:sp>
        <p:nvSpPr>
          <p:cNvPr id="16407" name="Line 42"/>
          <p:cNvSpPr>
            <a:spLocks noChangeShapeType="1"/>
          </p:cNvSpPr>
          <p:nvPr/>
        </p:nvSpPr>
        <p:spPr bwMode="auto">
          <a:xfrm>
            <a:off x="4279900" y="5683250"/>
            <a:ext cx="463550"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6408" name="Text Box 43"/>
          <p:cNvSpPr txBox="1">
            <a:spLocks noChangeArrowheads="1"/>
          </p:cNvSpPr>
          <p:nvPr/>
        </p:nvSpPr>
        <p:spPr bwMode="auto">
          <a:xfrm>
            <a:off x="4294188" y="5821363"/>
            <a:ext cx="433388" cy="366713"/>
          </a:xfrm>
          <a:prstGeom prst="rect">
            <a:avLst/>
          </a:prstGeom>
          <a:solidFill>
            <a:schemeClr val="bg1"/>
          </a:solidFill>
          <a:ln w="9525" algn="ctr">
            <a:noFill/>
            <a:miter lim="800000"/>
            <a:headEnd/>
            <a:tailEnd/>
          </a:ln>
        </p:spPr>
        <p:txBody>
          <a:bodyPr wrap="none">
            <a:spAutoFit/>
          </a:bodyPr>
          <a:lstStyle/>
          <a:p>
            <a:r>
              <a:rPr lang="en-US" sz="1800"/>
              <a:t>R</a:t>
            </a:r>
            <a:r>
              <a:rPr lang="en-US" sz="1800" baseline="-25000"/>
              <a:t>1</a:t>
            </a:r>
          </a:p>
        </p:txBody>
      </p:sp>
      <p:sp>
        <p:nvSpPr>
          <p:cNvPr id="16409" name="Line 44"/>
          <p:cNvSpPr>
            <a:spLocks noChangeShapeType="1"/>
          </p:cNvSpPr>
          <p:nvPr/>
        </p:nvSpPr>
        <p:spPr bwMode="auto">
          <a:xfrm>
            <a:off x="4248150" y="4832350"/>
            <a:ext cx="0" cy="363538"/>
          </a:xfrm>
          <a:prstGeom prst="line">
            <a:avLst/>
          </a:prstGeom>
          <a:noFill/>
          <a:ln w="9525">
            <a:solidFill>
              <a:schemeClr val="tx1"/>
            </a:solidFill>
            <a:miter lim="800000"/>
            <a:headEnd/>
            <a:tailEnd/>
          </a:ln>
        </p:spPr>
        <p:txBody>
          <a:bodyPr wrap="none" anchor="ctr"/>
          <a:lstStyle/>
          <a:p>
            <a:endParaRPr lang="en-US"/>
          </a:p>
        </p:txBody>
      </p:sp>
      <p:sp>
        <p:nvSpPr>
          <p:cNvPr id="16410" name="Line 45"/>
          <p:cNvSpPr>
            <a:spLocks noChangeShapeType="1"/>
          </p:cNvSpPr>
          <p:nvPr/>
        </p:nvSpPr>
        <p:spPr bwMode="auto">
          <a:xfrm flipH="1">
            <a:off x="1974850" y="3227388"/>
            <a:ext cx="2436813" cy="487363"/>
          </a:xfrm>
          <a:prstGeom prst="line">
            <a:avLst/>
          </a:prstGeom>
          <a:noFill/>
          <a:ln w="9525">
            <a:solidFill>
              <a:srgbClr val="FF0000"/>
            </a:solidFill>
            <a:prstDash val="dash"/>
            <a:miter lim="800000"/>
            <a:headEnd/>
            <a:tailEnd/>
          </a:ln>
        </p:spPr>
        <p:txBody>
          <a:bodyPr wrap="none" anchor="ctr"/>
          <a:lstStyle/>
          <a:p>
            <a:endParaRPr lang="en-US"/>
          </a:p>
        </p:txBody>
      </p:sp>
      <p:sp>
        <p:nvSpPr>
          <p:cNvPr id="16411" name="Line 47"/>
          <p:cNvSpPr>
            <a:spLocks noChangeShapeType="1"/>
          </p:cNvSpPr>
          <p:nvPr/>
        </p:nvSpPr>
        <p:spPr bwMode="auto">
          <a:xfrm>
            <a:off x="1976438" y="3714750"/>
            <a:ext cx="1543050" cy="0"/>
          </a:xfrm>
          <a:prstGeom prst="line">
            <a:avLst/>
          </a:prstGeom>
          <a:noFill/>
          <a:ln w="9525">
            <a:solidFill>
              <a:srgbClr val="FF0000"/>
            </a:solidFill>
            <a:prstDash val="dash"/>
            <a:miter lim="800000"/>
            <a:headEnd/>
            <a:tailEnd/>
          </a:ln>
        </p:spPr>
        <p:txBody>
          <a:bodyPr wrap="none" anchor="ctr"/>
          <a:lstStyle/>
          <a:p>
            <a:endParaRPr lang="en-US"/>
          </a:p>
        </p:txBody>
      </p:sp>
      <p:sp>
        <p:nvSpPr>
          <p:cNvPr id="16412" name="Text Box 48"/>
          <p:cNvSpPr txBox="1">
            <a:spLocks noChangeArrowheads="1"/>
          </p:cNvSpPr>
          <p:nvPr/>
        </p:nvSpPr>
        <p:spPr bwMode="auto">
          <a:xfrm>
            <a:off x="1770063" y="3910013"/>
            <a:ext cx="381836" cy="369332"/>
          </a:xfrm>
          <a:prstGeom prst="rect">
            <a:avLst/>
          </a:prstGeom>
          <a:noFill/>
          <a:ln w="9525" algn="ctr">
            <a:noFill/>
            <a:miter lim="800000"/>
            <a:headEnd/>
            <a:tailEnd/>
          </a:ln>
        </p:spPr>
        <p:txBody>
          <a:bodyPr wrap="none">
            <a:spAutoFit/>
          </a:bodyPr>
          <a:lstStyle/>
          <a:p>
            <a:r>
              <a:rPr lang="en-US" sz="1800" dirty="0"/>
              <a:t>P</a:t>
            </a:r>
            <a:r>
              <a:rPr lang="en-US" sz="1800" baseline="-25000" dirty="0"/>
              <a:t>1</a:t>
            </a:r>
            <a:endParaRPr lang="en-US" sz="1800" dirty="0"/>
          </a:p>
        </p:txBody>
      </p:sp>
      <p:sp>
        <p:nvSpPr>
          <p:cNvPr id="16413" name="Oval 49"/>
          <p:cNvSpPr>
            <a:spLocks noChangeArrowheads="1"/>
          </p:cNvSpPr>
          <p:nvPr/>
        </p:nvSpPr>
        <p:spPr bwMode="auto">
          <a:xfrm>
            <a:off x="1989138" y="3662363"/>
            <a:ext cx="88900" cy="88900"/>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16414" name="Line 50"/>
          <p:cNvSpPr>
            <a:spLocks noChangeShapeType="1"/>
          </p:cNvSpPr>
          <p:nvPr/>
        </p:nvSpPr>
        <p:spPr bwMode="auto">
          <a:xfrm>
            <a:off x="2028825" y="4830763"/>
            <a:ext cx="0" cy="363538"/>
          </a:xfrm>
          <a:prstGeom prst="line">
            <a:avLst/>
          </a:prstGeom>
          <a:noFill/>
          <a:ln w="9525">
            <a:solidFill>
              <a:schemeClr val="tx1"/>
            </a:solidFill>
            <a:miter lim="800000"/>
            <a:headEnd/>
            <a:tailEnd/>
          </a:ln>
        </p:spPr>
        <p:txBody>
          <a:bodyPr wrap="none" anchor="ctr"/>
          <a:lstStyle/>
          <a:p>
            <a:endParaRPr lang="en-US"/>
          </a:p>
        </p:txBody>
      </p:sp>
      <p:sp>
        <p:nvSpPr>
          <p:cNvPr id="16415" name="Line 52"/>
          <p:cNvSpPr>
            <a:spLocks noChangeShapeType="1"/>
          </p:cNvSpPr>
          <p:nvPr/>
        </p:nvSpPr>
        <p:spPr bwMode="auto">
          <a:xfrm>
            <a:off x="2030413" y="4987925"/>
            <a:ext cx="2190750"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6416" name="Text Box 53"/>
          <p:cNvSpPr txBox="1">
            <a:spLocks noChangeArrowheads="1"/>
          </p:cNvSpPr>
          <p:nvPr/>
        </p:nvSpPr>
        <p:spPr bwMode="auto">
          <a:xfrm>
            <a:off x="2900363" y="4805363"/>
            <a:ext cx="425116" cy="369332"/>
          </a:xfrm>
          <a:prstGeom prst="rect">
            <a:avLst/>
          </a:prstGeom>
          <a:solidFill>
            <a:schemeClr val="bg1"/>
          </a:solidFill>
          <a:ln w="9525" algn="ctr">
            <a:noFill/>
            <a:miter lim="800000"/>
            <a:headEnd/>
            <a:tailEnd/>
          </a:ln>
        </p:spPr>
        <p:txBody>
          <a:bodyPr wrap="none">
            <a:spAutoFit/>
          </a:bodyPr>
          <a:lstStyle/>
          <a:p>
            <a:r>
              <a:rPr lang="en-US" sz="1800" dirty="0"/>
              <a:t>S</a:t>
            </a:r>
            <a:r>
              <a:rPr lang="en-US" dirty="0"/>
              <a:t>’</a:t>
            </a:r>
            <a:r>
              <a:rPr lang="en-US" sz="1800" baseline="-25000" dirty="0"/>
              <a:t>1</a:t>
            </a:r>
          </a:p>
        </p:txBody>
      </p:sp>
      <p:sp>
        <p:nvSpPr>
          <p:cNvPr id="33" name="Text Box 53"/>
          <p:cNvSpPr txBox="1">
            <a:spLocks noChangeArrowheads="1"/>
          </p:cNvSpPr>
          <p:nvPr/>
        </p:nvSpPr>
        <p:spPr bwMode="auto">
          <a:xfrm>
            <a:off x="3622390" y="5362502"/>
            <a:ext cx="352982" cy="369332"/>
          </a:xfrm>
          <a:prstGeom prst="rect">
            <a:avLst/>
          </a:prstGeom>
          <a:solidFill>
            <a:schemeClr val="bg1"/>
          </a:solidFill>
          <a:ln w="9525" algn="ctr">
            <a:noFill/>
            <a:miter lim="800000"/>
            <a:headEnd/>
            <a:tailEnd/>
          </a:ln>
        </p:spPr>
        <p:txBody>
          <a:bodyPr wrap="none">
            <a:spAutoFit/>
          </a:bodyPr>
          <a:lstStyle/>
          <a:p>
            <a:r>
              <a:rPr lang="en-US" sz="1800" dirty="0"/>
              <a:t>s</a:t>
            </a:r>
            <a:r>
              <a:rPr lang="en-US" sz="1800" baseline="-25000" dirty="0"/>
              <a:t>1</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eaLnBrk="1" hangingPunct="1"/>
            <a:r>
              <a:rPr lang="en-US" dirty="0"/>
              <a:t>Derivation of the Lens </a:t>
            </a:r>
            <a:r>
              <a:rPr lang="en-US" dirty="0" err="1"/>
              <a:t>Equ</a:t>
            </a:r>
            <a:r>
              <a:rPr lang="en-US" dirty="0"/>
              <a:t>.</a:t>
            </a:r>
          </a:p>
        </p:txBody>
      </p:sp>
      <p:sp>
        <p:nvSpPr>
          <p:cNvPr id="17413" name="Rectangle 59"/>
          <p:cNvSpPr>
            <a:spLocks noChangeArrowheads="1"/>
          </p:cNvSpPr>
          <p:nvPr/>
        </p:nvSpPr>
        <p:spPr bwMode="auto">
          <a:xfrm>
            <a:off x="717550" y="2470246"/>
            <a:ext cx="5399088" cy="2466880"/>
          </a:xfrm>
          <a:prstGeom prst="rect">
            <a:avLst/>
          </a:prstGeom>
          <a:solidFill>
            <a:schemeClr val="accent5">
              <a:lumMod val="40000"/>
              <a:lumOff val="60000"/>
            </a:schemeClr>
          </a:solidFill>
          <a:ln w="9525" algn="ctr">
            <a:noFill/>
            <a:miter lim="800000"/>
            <a:headEnd/>
            <a:tailEnd/>
          </a:ln>
        </p:spPr>
        <p:txBody>
          <a:bodyPr wrap="none" anchor="ctr"/>
          <a:lstStyle/>
          <a:p>
            <a:endParaRPr lang="en-US"/>
          </a:p>
        </p:txBody>
      </p:sp>
      <p:grpSp>
        <p:nvGrpSpPr>
          <p:cNvPr id="2" name="Group 4"/>
          <p:cNvGrpSpPr>
            <a:grpSpLocks/>
          </p:cNvGrpSpPr>
          <p:nvPr/>
        </p:nvGrpSpPr>
        <p:grpSpPr bwMode="auto">
          <a:xfrm>
            <a:off x="3692525" y="2476500"/>
            <a:ext cx="3641725" cy="2463800"/>
            <a:chOff x="2190" y="1526"/>
            <a:chExt cx="2294" cy="1552"/>
          </a:xfrm>
          <a:solidFill>
            <a:schemeClr val="accent5">
              <a:lumMod val="40000"/>
              <a:lumOff val="60000"/>
            </a:schemeClr>
          </a:solidFill>
        </p:grpSpPr>
        <p:sp>
          <p:nvSpPr>
            <p:cNvPr id="17462" name="Oval 5"/>
            <p:cNvSpPr>
              <a:spLocks noChangeArrowheads="1"/>
            </p:cNvSpPr>
            <p:nvPr/>
          </p:nvSpPr>
          <p:spPr bwMode="auto">
            <a:xfrm>
              <a:off x="2190" y="1759"/>
              <a:ext cx="1026" cy="1076"/>
            </a:xfrm>
            <a:prstGeom prst="ellipse">
              <a:avLst/>
            </a:prstGeom>
            <a:grpFill/>
            <a:ln w="9525" algn="ctr">
              <a:noFill/>
              <a:miter lim="800000"/>
              <a:headEnd/>
              <a:tailEnd/>
            </a:ln>
          </p:spPr>
          <p:txBody>
            <a:bodyPr wrap="none" anchor="ctr"/>
            <a:lstStyle/>
            <a:p>
              <a:endParaRPr lang="en-US"/>
            </a:p>
          </p:txBody>
        </p:sp>
        <p:sp>
          <p:nvSpPr>
            <p:cNvPr id="17463" name="Oval 6"/>
            <p:cNvSpPr>
              <a:spLocks noChangeArrowheads="1"/>
            </p:cNvSpPr>
            <p:nvPr/>
          </p:nvSpPr>
          <p:spPr bwMode="auto">
            <a:xfrm>
              <a:off x="2989" y="1526"/>
              <a:ext cx="1495" cy="1552"/>
            </a:xfrm>
            <a:prstGeom prst="ellipse">
              <a:avLst/>
            </a:prstGeom>
            <a:grpFill/>
            <a:ln w="9525" algn="ctr">
              <a:noFill/>
              <a:miter lim="800000"/>
              <a:headEnd/>
              <a:tailEnd/>
            </a:ln>
          </p:spPr>
          <p:txBody>
            <a:bodyPr wrap="none" anchor="ctr"/>
            <a:lstStyle/>
            <a:p>
              <a:endParaRPr lang="en-US"/>
            </a:p>
          </p:txBody>
        </p:sp>
        <p:sp>
          <p:nvSpPr>
            <p:cNvPr id="17464" name="AutoShape 7"/>
            <p:cNvSpPr>
              <a:spLocks noChangeArrowheads="1"/>
            </p:cNvSpPr>
            <p:nvPr/>
          </p:nvSpPr>
          <p:spPr bwMode="auto">
            <a:xfrm rot="5400000">
              <a:off x="2325" y="1845"/>
              <a:ext cx="1524" cy="91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402 w 21600"/>
                <a:gd name="T13" fmla="*/ 3411 h 21600"/>
                <a:gd name="T14" fmla="*/ 18198 w 21600"/>
                <a:gd name="T15" fmla="*/ 18189 h 21600"/>
              </a:gdLst>
              <a:ahLst/>
              <a:cxnLst>
                <a:cxn ang="T8">
                  <a:pos x="T0" y="T1"/>
                </a:cxn>
                <a:cxn ang="T9">
                  <a:pos x="T2" y="T3"/>
                </a:cxn>
                <a:cxn ang="T10">
                  <a:pos x="T4" y="T5"/>
                </a:cxn>
                <a:cxn ang="T11">
                  <a:pos x="T6" y="T7"/>
                </a:cxn>
              </a:cxnLst>
              <a:rect l="T12" t="T13" r="T14" b="T15"/>
              <a:pathLst>
                <a:path w="21600" h="21600">
                  <a:moveTo>
                    <a:pt x="0" y="0"/>
                  </a:moveTo>
                  <a:lnTo>
                    <a:pt x="3203" y="21600"/>
                  </a:lnTo>
                  <a:lnTo>
                    <a:pt x="18397" y="21600"/>
                  </a:lnTo>
                  <a:lnTo>
                    <a:pt x="21600" y="0"/>
                  </a:lnTo>
                  <a:close/>
                </a:path>
              </a:pathLst>
            </a:custGeom>
            <a:grpFill/>
            <a:ln w="9525" algn="ctr">
              <a:noFill/>
              <a:miter lim="800000"/>
              <a:headEnd/>
              <a:tailEnd/>
            </a:ln>
          </p:spPr>
          <p:txBody>
            <a:bodyPr wrap="none" anchor="ctr"/>
            <a:lstStyle/>
            <a:p>
              <a:endParaRPr lang="en-US"/>
            </a:p>
          </p:txBody>
        </p:sp>
      </p:grpSp>
      <p:sp>
        <p:nvSpPr>
          <p:cNvPr id="17415" name="Line 8"/>
          <p:cNvSpPr>
            <a:spLocks noChangeShapeType="1"/>
          </p:cNvSpPr>
          <p:nvPr/>
        </p:nvSpPr>
        <p:spPr bwMode="auto">
          <a:xfrm>
            <a:off x="1682750" y="3698875"/>
            <a:ext cx="6778625" cy="0"/>
          </a:xfrm>
          <a:prstGeom prst="line">
            <a:avLst/>
          </a:prstGeom>
          <a:noFill/>
          <a:ln w="9525">
            <a:solidFill>
              <a:schemeClr val="tx1"/>
            </a:solidFill>
            <a:miter lim="800000"/>
            <a:headEnd/>
            <a:tailEnd/>
          </a:ln>
        </p:spPr>
        <p:txBody>
          <a:bodyPr wrap="none" anchor="ctr"/>
          <a:lstStyle/>
          <a:p>
            <a:endParaRPr lang="en-US"/>
          </a:p>
        </p:txBody>
      </p:sp>
      <p:sp>
        <p:nvSpPr>
          <p:cNvPr id="17416" name="Oval 9"/>
          <p:cNvSpPr>
            <a:spLocks noChangeArrowheads="1"/>
          </p:cNvSpPr>
          <p:nvPr/>
        </p:nvSpPr>
        <p:spPr bwMode="auto">
          <a:xfrm>
            <a:off x="2873375" y="3652838"/>
            <a:ext cx="88900" cy="88900"/>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17417" name="Text Box 10"/>
          <p:cNvSpPr txBox="1">
            <a:spLocks noChangeArrowheads="1"/>
          </p:cNvSpPr>
          <p:nvPr/>
        </p:nvSpPr>
        <p:spPr bwMode="auto">
          <a:xfrm>
            <a:off x="2720975" y="3922713"/>
            <a:ext cx="290513" cy="369888"/>
          </a:xfrm>
          <a:prstGeom prst="rect">
            <a:avLst/>
          </a:prstGeom>
          <a:noFill/>
          <a:ln w="9525" algn="ctr">
            <a:noFill/>
            <a:miter lim="800000"/>
            <a:headEnd/>
            <a:tailEnd/>
          </a:ln>
        </p:spPr>
        <p:txBody>
          <a:bodyPr wrap="none">
            <a:spAutoFit/>
          </a:bodyPr>
          <a:lstStyle/>
          <a:p>
            <a:r>
              <a:rPr lang="en-US" dirty="0"/>
              <a:t>S</a:t>
            </a:r>
            <a:endParaRPr lang="en-US" sz="1800" dirty="0"/>
          </a:p>
        </p:txBody>
      </p:sp>
      <p:sp>
        <p:nvSpPr>
          <p:cNvPr id="17418" name="Text Box 11"/>
          <p:cNvSpPr txBox="1">
            <a:spLocks noChangeArrowheads="1"/>
          </p:cNvSpPr>
          <p:nvPr/>
        </p:nvSpPr>
        <p:spPr bwMode="auto">
          <a:xfrm>
            <a:off x="8126413" y="3814763"/>
            <a:ext cx="382588" cy="369888"/>
          </a:xfrm>
          <a:prstGeom prst="rect">
            <a:avLst/>
          </a:prstGeom>
          <a:noFill/>
          <a:ln w="9525" algn="ctr">
            <a:noFill/>
            <a:miter lim="800000"/>
            <a:headEnd/>
            <a:tailEnd/>
          </a:ln>
        </p:spPr>
        <p:txBody>
          <a:bodyPr wrap="none">
            <a:spAutoFit/>
          </a:bodyPr>
          <a:lstStyle/>
          <a:p>
            <a:r>
              <a:rPr lang="en-US" dirty="0"/>
              <a:t>P</a:t>
            </a:r>
            <a:r>
              <a:rPr lang="en-US" baseline="-25000" dirty="0"/>
              <a:t>2</a:t>
            </a:r>
            <a:endParaRPr lang="en-US" sz="1800" baseline="-25000" dirty="0"/>
          </a:p>
        </p:txBody>
      </p:sp>
      <p:sp>
        <p:nvSpPr>
          <p:cNvPr id="17419" name="Line 12"/>
          <p:cNvSpPr>
            <a:spLocks noChangeShapeType="1"/>
          </p:cNvSpPr>
          <p:nvPr/>
        </p:nvSpPr>
        <p:spPr bwMode="auto">
          <a:xfrm>
            <a:off x="2901950" y="3697288"/>
            <a:ext cx="769938" cy="0"/>
          </a:xfrm>
          <a:prstGeom prst="line">
            <a:avLst/>
          </a:prstGeom>
          <a:noFill/>
          <a:ln w="9525">
            <a:solidFill>
              <a:srgbClr val="FF0000"/>
            </a:solidFill>
            <a:miter lim="800000"/>
            <a:headEnd/>
            <a:tailEnd type="triangle" w="med" len="med"/>
          </a:ln>
        </p:spPr>
        <p:txBody>
          <a:bodyPr wrap="none" anchor="ctr"/>
          <a:lstStyle/>
          <a:p>
            <a:endParaRPr lang="en-US"/>
          </a:p>
        </p:txBody>
      </p:sp>
      <p:sp>
        <p:nvSpPr>
          <p:cNvPr id="17420" name="Line 13"/>
          <p:cNvSpPr>
            <a:spLocks noChangeShapeType="1"/>
          </p:cNvSpPr>
          <p:nvPr/>
        </p:nvSpPr>
        <p:spPr bwMode="auto">
          <a:xfrm>
            <a:off x="3706813" y="3690938"/>
            <a:ext cx="3600450" cy="0"/>
          </a:xfrm>
          <a:prstGeom prst="line">
            <a:avLst/>
          </a:prstGeom>
          <a:noFill/>
          <a:ln w="9525">
            <a:solidFill>
              <a:srgbClr val="FF0000"/>
            </a:solidFill>
            <a:miter lim="800000"/>
            <a:headEnd/>
            <a:tailEnd type="triangle" w="med" len="med"/>
          </a:ln>
        </p:spPr>
        <p:txBody>
          <a:bodyPr wrap="none" anchor="ctr"/>
          <a:lstStyle/>
          <a:p>
            <a:endParaRPr lang="en-US"/>
          </a:p>
        </p:txBody>
      </p:sp>
      <p:sp>
        <p:nvSpPr>
          <p:cNvPr id="17421" name="Oval 14"/>
          <p:cNvSpPr>
            <a:spLocks noChangeArrowheads="1"/>
          </p:cNvSpPr>
          <p:nvPr/>
        </p:nvSpPr>
        <p:spPr bwMode="auto">
          <a:xfrm>
            <a:off x="8150225" y="3660775"/>
            <a:ext cx="88900" cy="88900"/>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17422" name="Line 15"/>
          <p:cNvSpPr>
            <a:spLocks noChangeShapeType="1"/>
          </p:cNvSpPr>
          <p:nvPr/>
        </p:nvSpPr>
        <p:spPr bwMode="auto">
          <a:xfrm>
            <a:off x="7342188" y="3698875"/>
            <a:ext cx="1408113" cy="0"/>
          </a:xfrm>
          <a:prstGeom prst="line">
            <a:avLst/>
          </a:prstGeom>
          <a:noFill/>
          <a:ln w="9525">
            <a:solidFill>
              <a:srgbClr val="FF0000"/>
            </a:solidFill>
            <a:miter lim="800000"/>
            <a:headEnd/>
            <a:tailEnd type="triangle" w="med" len="med"/>
          </a:ln>
        </p:spPr>
        <p:txBody>
          <a:bodyPr wrap="none" anchor="ctr"/>
          <a:lstStyle/>
          <a:p>
            <a:endParaRPr lang="en-US"/>
          </a:p>
        </p:txBody>
      </p:sp>
      <p:sp>
        <p:nvSpPr>
          <p:cNvPr id="17423" name="Line 16"/>
          <p:cNvSpPr>
            <a:spLocks noChangeShapeType="1"/>
          </p:cNvSpPr>
          <p:nvPr/>
        </p:nvSpPr>
        <p:spPr bwMode="auto">
          <a:xfrm flipV="1">
            <a:off x="2922588" y="3240088"/>
            <a:ext cx="900113" cy="465138"/>
          </a:xfrm>
          <a:prstGeom prst="line">
            <a:avLst/>
          </a:prstGeom>
          <a:noFill/>
          <a:ln w="9525">
            <a:solidFill>
              <a:srgbClr val="FF0000"/>
            </a:solidFill>
            <a:miter lim="800000"/>
            <a:headEnd/>
            <a:tailEnd type="triangle" w="med" len="med"/>
          </a:ln>
        </p:spPr>
        <p:txBody>
          <a:bodyPr wrap="none" anchor="ctr"/>
          <a:lstStyle/>
          <a:p>
            <a:endParaRPr lang="en-US"/>
          </a:p>
        </p:txBody>
      </p:sp>
      <p:sp>
        <p:nvSpPr>
          <p:cNvPr id="17424" name="Text Box 17"/>
          <p:cNvSpPr txBox="1">
            <a:spLocks noChangeArrowheads="1"/>
          </p:cNvSpPr>
          <p:nvPr/>
        </p:nvSpPr>
        <p:spPr bwMode="auto">
          <a:xfrm>
            <a:off x="3263900" y="2587625"/>
            <a:ext cx="349250" cy="366713"/>
          </a:xfrm>
          <a:prstGeom prst="rect">
            <a:avLst/>
          </a:prstGeom>
          <a:noFill/>
          <a:ln w="9525" algn="ctr">
            <a:noFill/>
            <a:miter lim="800000"/>
            <a:headEnd/>
            <a:tailEnd/>
          </a:ln>
        </p:spPr>
        <p:txBody>
          <a:bodyPr>
            <a:spAutoFit/>
          </a:bodyPr>
          <a:lstStyle/>
          <a:p>
            <a:r>
              <a:rPr lang="en-US" sz="1800"/>
              <a:t>A</a:t>
            </a:r>
          </a:p>
        </p:txBody>
      </p:sp>
      <p:sp>
        <p:nvSpPr>
          <p:cNvPr id="17425" name="Line 18"/>
          <p:cNvSpPr>
            <a:spLocks noChangeShapeType="1"/>
          </p:cNvSpPr>
          <p:nvPr/>
        </p:nvSpPr>
        <p:spPr bwMode="auto">
          <a:xfrm flipV="1">
            <a:off x="3829050" y="2622550"/>
            <a:ext cx="2903538" cy="596900"/>
          </a:xfrm>
          <a:prstGeom prst="line">
            <a:avLst/>
          </a:prstGeom>
          <a:noFill/>
          <a:ln w="9525">
            <a:solidFill>
              <a:srgbClr val="FF0000"/>
            </a:solidFill>
            <a:miter lim="800000"/>
            <a:headEnd/>
            <a:tailEnd type="triangle" w="med" len="med"/>
          </a:ln>
        </p:spPr>
        <p:txBody>
          <a:bodyPr wrap="none" anchor="ctr"/>
          <a:lstStyle/>
          <a:p>
            <a:endParaRPr lang="en-US"/>
          </a:p>
        </p:txBody>
      </p:sp>
      <p:sp>
        <p:nvSpPr>
          <p:cNvPr id="17426" name="Line 19"/>
          <p:cNvSpPr>
            <a:spLocks noChangeShapeType="1"/>
          </p:cNvSpPr>
          <p:nvPr/>
        </p:nvSpPr>
        <p:spPr bwMode="auto">
          <a:xfrm>
            <a:off x="3657600" y="2971800"/>
            <a:ext cx="522288" cy="739775"/>
          </a:xfrm>
          <a:prstGeom prst="line">
            <a:avLst/>
          </a:prstGeom>
          <a:noFill/>
          <a:ln w="9525">
            <a:solidFill>
              <a:schemeClr val="tx1"/>
            </a:solidFill>
            <a:prstDash val="dash"/>
            <a:miter lim="800000"/>
            <a:headEnd/>
            <a:tailEnd/>
          </a:ln>
        </p:spPr>
        <p:txBody>
          <a:bodyPr wrap="none" anchor="ctr"/>
          <a:lstStyle/>
          <a:p>
            <a:endParaRPr lang="en-US"/>
          </a:p>
        </p:txBody>
      </p:sp>
      <p:sp>
        <p:nvSpPr>
          <p:cNvPr id="17427" name="Text Box 20"/>
          <p:cNvSpPr txBox="1">
            <a:spLocks noChangeArrowheads="1"/>
          </p:cNvSpPr>
          <p:nvPr/>
        </p:nvSpPr>
        <p:spPr bwMode="auto">
          <a:xfrm>
            <a:off x="3895725" y="3783013"/>
            <a:ext cx="433388" cy="366713"/>
          </a:xfrm>
          <a:prstGeom prst="rect">
            <a:avLst/>
          </a:prstGeom>
          <a:noFill/>
          <a:ln w="9525" algn="ctr">
            <a:noFill/>
            <a:miter lim="800000"/>
            <a:headEnd/>
            <a:tailEnd/>
          </a:ln>
        </p:spPr>
        <p:txBody>
          <a:bodyPr>
            <a:spAutoFit/>
          </a:bodyPr>
          <a:lstStyle/>
          <a:p>
            <a:r>
              <a:rPr lang="en-US" sz="1800"/>
              <a:t>C</a:t>
            </a:r>
            <a:r>
              <a:rPr lang="en-US" sz="1800" baseline="-25000"/>
              <a:t>1</a:t>
            </a:r>
          </a:p>
        </p:txBody>
      </p:sp>
      <p:sp>
        <p:nvSpPr>
          <p:cNvPr id="17428" name="Text Box 21"/>
          <p:cNvSpPr txBox="1">
            <a:spLocks noChangeArrowheads="1"/>
          </p:cNvSpPr>
          <p:nvPr/>
        </p:nvSpPr>
        <p:spPr bwMode="auto">
          <a:xfrm>
            <a:off x="5965825" y="3819525"/>
            <a:ext cx="433388" cy="366713"/>
          </a:xfrm>
          <a:prstGeom prst="rect">
            <a:avLst/>
          </a:prstGeom>
          <a:noFill/>
          <a:ln w="9525" algn="ctr">
            <a:noFill/>
            <a:miter lim="800000"/>
            <a:headEnd/>
            <a:tailEnd/>
          </a:ln>
        </p:spPr>
        <p:txBody>
          <a:bodyPr>
            <a:spAutoFit/>
          </a:bodyPr>
          <a:lstStyle/>
          <a:p>
            <a:r>
              <a:rPr lang="en-US" sz="1800"/>
              <a:t>C</a:t>
            </a:r>
            <a:r>
              <a:rPr lang="en-US" sz="1800" baseline="-25000"/>
              <a:t>2</a:t>
            </a:r>
          </a:p>
        </p:txBody>
      </p:sp>
      <p:sp>
        <p:nvSpPr>
          <p:cNvPr id="17429" name="Line 22"/>
          <p:cNvSpPr>
            <a:spLocks noChangeShapeType="1"/>
          </p:cNvSpPr>
          <p:nvPr/>
        </p:nvSpPr>
        <p:spPr bwMode="auto">
          <a:xfrm flipH="1">
            <a:off x="6189663" y="2166938"/>
            <a:ext cx="741363" cy="1524000"/>
          </a:xfrm>
          <a:prstGeom prst="line">
            <a:avLst/>
          </a:prstGeom>
          <a:noFill/>
          <a:ln w="9525">
            <a:solidFill>
              <a:schemeClr val="tx1"/>
            </a:solidFill>
            <a:prstDash val="dash"/>
            <a:miter lim="800000"/>
            <a:headEnd/>
            <a:tailEnd/>
          </a:ln>
        </p:spPr>
        <p:txBody>
          <a:bodyPr wrap="none" anchor="ctr"/>
          <a:lstStyle/>
          <a:p>
            <a:endParaRPr lang="en-US"/>
          </a:p>
        </p:txBody>
      </p:sp>
      <p:sp>
        <p:nvSpPr>
          <p:cNvPr id="17430" name="Line 23"/>
          <p:cNvSpPr>
            <a:spLocks noChangeShapeType="1"/>
          </p:cNvSpPr>
          <p:nvPr/>
        </p:nvSpPr>
        <p:spPr bwMode="auto">
          <a:xfrm>
            <a:off x="6726238" y="2632075"/>
            <a:ext cx="2046288" cy="1495425"/>
          </a:xfrm>
          <a:prstGeom prst="line">
            <a:avLst/>
          </a:prstGeom>
          <a:noFill/>
          <a:ln w="9525">
            <a:solidFill>
              <a:srgbClr val="FF0000"/>
            </a:solidFill>
            <a:miter lim="800000"/>
            <a:headEnd/>
            <a:tailEnd type="triangle" w="med" len="med"/>
          </a:ln>
        </p:spPr>
        <p:txBody>
          <a:bodyPr wrap="none" anchor="ctr"/>
          <a:lstStyle/>
          <a:p>
            <a:endParaRPr lang="en-US"/>
          </a:p>
        </p:txBody>
      </p:sp>
      <p:sp>
        <p:nvSpPr>
          <p:cNvPr id="17431" name="Text Box 24"/>
          <p:cNvSpPr txBox="1">
            <a:spLocks noChangeArrowheads="1"/>
          </p:cNvSpPr>
          <p:nvPr/>
        </p:nvSpPr>
        <p:spPr bwMode="auto">
          <a:xfrm>
            <a:off x="6972300" y="1898650"/>
            <a:ext cx="349250" cy="366713"/>
          </a:xfrm>
          <a:prstGeom prst="rect">
            <a:avLst/>
          </a:prstGeom>
          <a:noFill/>
          <a:ln w="9525" algn="ctr">
            <a:noFill/>
            <a:miter lim="800000"/>
            <a:headEnd/>
            <a:tailEnd/>
          </a:ln>
        </p:spPr>
        <p:txBody>
          <a:bodyPr>
            <a:spAutoFit/>
          </a:bodyPr>
          <a:lstStyle/>
          <a:p>
            <a:r>
              <a:rPr lang="en-US" sz="1800"/>
              <a:t>B</a:t>
            </a:r>
          </a:p>
        </p:txBody>
      </p:sp>
      <p:sp>
        <p:nvSpPr>
          <p:cNvPr id="17432" name="Text Box 25"/>
          <p:cNvSpPr txBox="1">
            <a:spLocks noChangeArrowheads="1"/>
          </p:cNvSpPr>
          <p:nvPr/>
        </p:nvSpPr>
        <p:spPr bwMode="auto">
          <a:xfrm>
            <a:off x="4743450" y="4168775"/>
            <a:ext cx="323850" cy="366713"/>
          </a:xfrm>
          <a:prstGeom prst="rect">
            <a:avLst/>
          </a:prstGeom>
          <a:noFill/>
          <a:ln w="9525" algn="ctr">
            <a:noFill/>
            <a:miter lim="800000"/>
            <a:headEnd/>
            <a:tailEnd/>
          </a:ln>
        </p:spPr>
        <p:txBody>
          <a:bodyPr wrap="none">
            <a:spAutoFit/>
          </a:bodyPr>
          <a:lstStyle/>
          <a:p>
            <a:r>
              <a:rPr lang="en-US" sz="1800"/>
              <a:t>n</a:t>
            </a:r>
          </a:p>
        </p:txBody>
      </p:sp>
      <p:sp>
        <p:nvSpPr>
          <p:cNvPr id="17433" name="Line 26"/>
          <p:cNvSpPr>
            <a:spLocks noChangeShapeType="1"/>
          </p:cNvSpPr>
          <p:nvPr/>
        </p:nvSpPr>
        <p:spPr bwMode="auto">
          <a:xfrm>
            <a:off x="3687763" y="4921250"/>
            <a:ext cx="0" cy="363538"/>
          </a:xfrm>
          <a:prstGeom prst="line">
            <a:avLst/>
          </a:prstGeom>
          <a:noFill/>
          <a:ln w="9525">
            <a:solidFill>
              <a:schemeClr val="tx1"/>
            </a:solidFill>
            <a:miter lim="800000"/>
            <a:headEnd/>
            <a:tailEnd/>
          </a:ln>
        </p:spPr>
        <p:txBody>
          <a:bodyPr wrap="none" anchor="ctr"/>
          <a:lstStyle/>
          <a:p>
            <a:endParaRPr lang="en-US"/>
          </a:p>
        </p:txBody>
      </p:sp>
      <p:sp>
        <p:nvSpPr>
          <p:cNvPr id="17434" name="Line 27"/>
          <p:cNvSpPr>
            <a:spLocks noChangeShapeType="1"/>
          </p:cNvSpPr>
          <p:nvPr/>
        </p:nvSpPr>
        <p:spPr bwMode="auto">
          <a:xfrm>
            <a:off x="3687763" y="5103813"/>
            <a:ext cx="3657600"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7435" name="Line 28"/>
          <p:cNvSpPr>
            <a:spLocks noChangeShapeType="1"/>
          </p:cNvSpPr>
          <p:nvPr/>
        </p:nvSpPr>
        <p:spPr bwMode="auto">
          <a:xfrm>
            <a:off x="7321550" y="4922838"/>
            <a:ext cx="0" cy="363538"/>
          </a:xfrm>
          <a:prstGeom prst="line">
            <a:avLst/>
          </a:prstGeom>
          <a:noFill/>
          <a:ln w="9525">
            <a:solidFill>
              <a:schemeClr val="tx1"/>
            </a:solidFill>
            <a:miter lim="800000"/>
            <a:headEnd/>
            <a:tailEnd/>
          </a:ln>
        </p:spPr>
        <p:txBody>
          <a:bodyPr wrap="none" anchor="ctr"/>
          <a:lstStyle/>
          <a:p>
            <a:endParaRPr lang="en-US"/>
          </a:p>
        </p:txBody>
      </p:sp>
      <p:sp>
        <p:nvSpPr>
          <p:cNvPr id="17436" name="Text Box 29"/>
          <p:cNvSpPr txBox="1">
            <a:spLocks noChangeArrowheads="1"/>
          </p:cNvSpPr>
          <p:nvPr/>
        </p:nvSpPr>
        <p:spPr bwMode="auto">
          <a:xfrm>
            <a:off x="5345113" y="4978400"/>
            <a:ext cx="260350" cy="366713"/>
          </a:xfrm>
          <a:prstGeom prst="rect">
            <a:avLst/>
          </a:prstGeom>
          <a:solidFill>
            <a:schemeClr val="bg1"/>
          </a:solidFill>
          <a:ln w="9525" algn="ctr">
            <a:noFill/>
            <a:miter lim="800000"/>
            <a:headEnd/>
            <a:tailEnd/>
          </a:ln>
        </p:spPr>
        <p:txBody>
          <a:bodyPr wrap="none">
            <a:spAutoFit/>
          </a:bodyPr>
          <a:lstStyle/>
          <a:p>
            <a:r>
              <a:rPr lang="en-US" sz="1800"/>
              <a:t>t</a:t>
            </a:r>
          </a:p>
        </p:txBody>
      </p:sp>
      <p:sp>
        <p:nvSpPr>
          <p:cNvPr id="17437" name="Line 34"/>
          <p:cNvSpPr>
            <a:spLocks noChangeShapeType="1"/>
          </p:cNvSpPr>
          <p:nvPr/>
        </p:nvSpPr>
        <p:spPr bwMode="auto">
          <a:xfrm>
            <a:off x="7329488" y="4391025"/>
            <a:ext cx="0" cy="363538"/>
          </a:xfrm>
          <a:prstGeom prst="line">
            <a:avLst/>
          </a:prstGeom>
          <a:noFill/>
          <a:ln w="9525">
            <a:solidFill>
              <a:schemeClr val="tx1"/>
            </a:solidFill>
            <a:miter lim="800000"/>
            <a:headEnd/>
            <a:tailEnd/>
          </a:ln>
        </p:spPr>
        <p:txBody>
          <a:bodyPr wrap="none" anchor="ctr"/>
          <a:lstStyle/>
          <a:p>
            <a:endParaRPr lang="en-US"/>
          </a:p>
        </p:txBody>
      </p:sp>
      <p:sp>
        <p:nvSpPr>
          <p:cNvPr id="17438" name="Line 35"/>
          <p:cNvSpPr>
            <a:spLocks noChangeShapeType="1"/>
          </p:cNvSpPr>
          <p:nvPr/>
        </p:nvSpPr>
        <p:spPr bwMode="auto">
          <a:xfrm>
            <a:off x="8181975" y="4400550"/>
            <a:ext cx="0" cy="363538"/>
          </a:xfrm>
          <a:prstGeom prst="line">
            <a:avLst/>
          </a:prstGeom>
          <a:noFill/>
          <a:ln w="9525">
            <a:solidFill>
              <a:schemeClr val="tx1"/>
            </a:solidFill>
            <a:miter lim="800000"/>
            <a:headEnd/>
            <a:tailEnd/>
          </a:ln>
        </p:spPr>
        <p:txBody>
          <a:bodyPr wrap="none" anchor="ctr"/>
          <a:lstStyle/>
          <a:p>
            <a:endParaRPr lang="en-US"/>
          </a:p>
        </p:txBody>
      </p:sp>
      <p:sp>
        <p:nvSpPr>
          <p:cNvPr id="17439" name="Line 36"/>
          <p:cNvSpPr>
            <a:spLocks noChangeShapeType="1"/>
          </p:cNvSpPr>
          <p:nvPr/>
        </p:nvSpPr>
        <p:spPr bwMode="auto">
          <a:xfrm>
            <a:off x="7315200" y="4583113"/>
            <a:ext cx="855663"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7441" name="Line 38"/>
          <p:cNvSpPr>
            <a:spLocks noChangeShapeType="1"/>
          </p:cNvSpPr>
          <p:nvPr/>
        </p:nvSpPr>
        <p:spPr bwMode="auto">
          <a:xfrm>
            <a:off x="6189663" y="4357688"/>
            <a:ext cx="0" cy="363538"/>
          </a:xfrm>
          <a:prstGeom prst="line">
            <a:avLst/>
          </a:prstGeom>
          <a:noFill/>
          <a:ln w="9525">
            <a:solidFill>
              <a:schemeClr val="tx1"/>
            </a:solidFill>
            <a:miter lim="800000"/>
            <a:headEnd/>
            <a:tailEnd/>
          </a:ln>
        </p:spPr>
        <p:txBody>
          <a:bodyPr wrap="none" anchor="ctr"/>
          <a:lstStyle/>
          <a:p>
            <a:endParaRPr lang="en-US"/>
          </a:p>
        </p:txBody>
      </p:sp>
      <p:sp>
        <p:nvSpPr>
          <p:cNvPr id="17442" name="Line 39"/>
          <p:cNvSpPr>
            <a:spLocks noChangeShapeType="1"/>
          </p:cNvSpPr>
          <p:nvPr/>
        </p:nvSpPr>
        <p:spPr bwMode="auto">
          <a:xfrm>
            <a:off x="6205538" y="4445000"/>
            <a:ext cx="1101725"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7443" name="Text Box 40"/>
          <p:cNvSpPr txBox="1">
            <a:spLocks noChangeArrowheads="1"/>
          </p:cNvSpPr>
          <p:nvPr/>
        </p:nvSpPr>
        <p:spPr bwMode="auto">
          <a:xfrm>
            <a:off x="6496050" y="4264025"/>
            <a:ext cx="433388" cy="366713"/>
          </a:xfrm>
          <a:prstGeom prst="rect">
            <a:avLst/>
          </a:prstGeom>
          <a:solidFill>
            <a:schemeClr val="accent5">
              <a:lumMod val="40000"/>
              <a:lumOff val="60000"/>
            </a:schemeClr>
          </a:solidFill>
          <a:ln w="9525" algn="ctr">
            <a:noFill/>
            <a:miter lim="800000"/>
            <a:headEnd/>
            <a:tailEnd/>
          </a:ln>
        </p:spPr>
        <p:txBody>
          <a:bodyPr wrap="none">
            <a:spAutoFit/>
          </a:bodyPr>
          <a:lstStyle/>
          <a:p>
            <a:r>
              <a:rPr lang="en-US" sz="1800" dirty="0"/>
              <a:t>R</a:t>
            </a:r>
            <a:r>
              <a:rPr lang="en-US" sz="1800" baseline="-25000" dirty="0"/>
              <a:t>2</a:t>
            </a:r>
          </a:p>
        </p:txBody>
      </p:sp>
      <p:sp>
        <p:nvSpPr>
          <p:cNvPr id="17445" name="Line 46"/>
          <p:cNvSpPr>
            <a:spLocks noChangeShapeType="1"/>
          </p:cNvSpPr>
          <p:nvPr/>
        </p:nvSpPr>
        <p:spPr bwMode="auto">
          <a:xfrm>
            <a:off x="2908300" y="3697288"/>
            <a:ext cx="769938" cy="0"/>
          </a:xfrm>
          <a:prstGeom prst="line">
            <a:avLst/>
          </a:prstGeom>
          <a:noFill/>
          <a:ln w="9525">
            <a:solidFill>
              <a:srgbClr val="FF0000"/>
            </a:solidFill>
            <a:miter lim="800000"/>
            <a:headEnd/>
            <a:tailEnd type="triangle" w="med" len="med"/>
          </a:ln>
        </p:spPr>
        <p:txBody>
          <a:bodyPr wrap="none" anchor="ctr"/>
          <a:lstStyle/>
          <a:p>
            <a:endParaRPr lang="en-US"/>
          </a:p>
        </p:txBody>
      </p:sp>
      <p:sp>
        <p:nvSpPr>
          <p:cNvPr id="17446" name="Line 47"/>
          <p:cNvSpPr>
            <a:spLocks noChangeShapeType="1"/>
          </p:cNvSpPr>
          <p:nvPr/>
        </p:nvSpPr>
        <p:spPr bwMode="auto">
          <a:xfrm flipV="1">
            <a:off x="2928938" y="3240088"/>
            <a:ext cx="900113" cy="465138"/>
          </a:xfrm>
          <a:prstGeom prst="line">
            <a:avLst/>
          </a:prstGeom>
          <a:noFill/>
          <a:ln w="9525">
            <a:solidFill>
              <a:srgbClr val="FF0000"/>
            </a:solidFill>
            <a:miter lim="800000"/>
            <a:headEnd/>
            <a:tailEnd type="triangle" w="med" len="med"/>
          </a:ln>
        </p:spPr>
        <p:txBody>
          <a:bodyPr wrap="none" anchor="ctr"/>
          <a:lstStyle/>
          <a:p>
            <a:endParaRPr lang="en-US"/>
          </a:p>
        </p:txBody>
      </p:sp>
      <p:sp>
        <p:nvSpPr>
          <p:cNvPr id="17447" name="Text Box 48"/>
          <p:cNvSpPr txBox="1">
            <a:spLocks noChangeArrowheads="1"/>
          </p:cNvSpPr>
          <p:nvPr/>
        </p:nvSpPr>
        <p:spPr bwMode="auto">
          <a:xfrm>
            <a:off x="3270250" y="2587625"/>
            <a:ext cx="349250" cy="366713"/>
          </a:xfrm>
          <a:prstGeom prst="rect">
            <a:avLst/>
          </a:prstGeom>
          <a:noFill/>
          <a:ln w="9525" algn="ctr">
            <a:noFill/>
            <a:miter lim="800000"/>
            <a:headEnd/>
            <a:tailEnd/>
          </a:ln>
        </p:spPr>
        <p:txBody>
          <a:bodyPr>
            <a:spAutoFit/>
          </a:bodyPr>
          <a:lstStyle/>
          <a:p>
            <a:r>
              <a:rPr lang="en-US" sz="1800"/>
              <a:t>A</a:t>
            </a:r>
          </a:p>
        </p:txBody>
      </p:sp>
      <p:sp>
        <p:nvSpPr>
          <p:cNvPr id="17448" name="Line 49"/>
          <p:cNvSpPr>
            <a:spLocks noChangeShapeType="1"/>
          </p:cNvSpPr>
          <p:nvPr/>
        </p:nvSpPr>
        <p:spPr bwMode="auto">
          <a:xfrm>
            <a:off x="3663950" y="2971800"/>
            <a:ext cx="522288" cy="739775"/>
          </a:xfrm>
          <a:prstGeom prst="line">
            <a:avLst/>
          </a:prstGeom>
          <a:noFill/>
          <a:ln w="9525">
            <a:solidFill>
              <a:schemeClr val="tx1"/>
            </a:solidFill>
            <a:prstDash val="dash"/>
            <a:miter lim="800000"/>
            <a:headEnd/>
            <a:tailEnd/>
          </a:ln>
        </p:spPr>
        <p:txBody>
          <a:bodyPr wrap="none" anchor="ctr"/>
          <a:lstStyle/>
          <a:p>
            <a:endParaRPr lang="en-US"/>
          </a:p>
        </p:txBody>
      </p:sp>
      <p:sp>
        <p:nvSpPr>
          <p:cNvPr id="17449" name="Text Box 50"/>
          <p:cNvSpPr txBox="1">
            <a:spLocks noChangeArrowheads="1"/>
          </p:cNvSpPr>
          <p:nvPr/>
        </p:nvSpPr>
        <p:spPr bwMode="auto">
          <a:xfrm>
            <a:off x="3902075" y="3783013"/>
            <a:ext cx="433388" cy="366713"/>
          </a:xfrm>
          <a:prstGeom prst="rect">
            <a:avLst/>
          </a:prstGeom>
          <a:noFill/>
          <a:ln w="9525" algn="ctr">
            <a:noFill/>
            <a:miter lim="800000"/>
            <a:headEnd/>
            <a:tailEnd/>
          </a:ln>
        </p:spPr>
        <p:txBody>
          <a:bodyPr>
            <a:spAutoFit/>
          </a:bodyPr>
          <a:lstStyle/>
          <a:p>
            <a:r>
              <a:rPr lang="en-US" sz="1800"/>
              <a:t>C</a:t>
            </a:r>
            <a:r>
              <a:rPr lang="en-US" sz="1800" baseline="-25000"/>
              <a:t>1</a:t>
            </a:r>
          </a:p>
        </p:txBody>
      </p:sp>
      <p:sp>
        <p:nvSpPr>
          <p:cNvPr id="17450" name="Line 51"/>
          <p:cNvSpPr>
            <a:spLocks noChangeShapeType="1"/>
          </p:cNvSpPr>
          <p:nvPr/>
        </p:nvSpPr>
        <p:spPr bwMode="auto">
          <a:xfrm>
            <a:off x="3676650" y="4446588"/>
            <a:ext cx="0" cy="363538"/>
          </a:xfrm>
          <a:prstGeom prst="line">
            <a:avLst/>
          </a:prstGeom>
          <a:noFill/>
          <a:ln w="9525">
            <a:solidFill>
              <a:schemeClr val="tx1"/>
            </a:solidFill>
            <a:miter lim="800000"/>
            <a:headEnd/>
            <a:tailEnd/>
          </a:ln>
        </p:spPr>
        <p:txBody>
          <a:bodyPr wrap="none" anchor="ctr"/>
          <a:lstStyle/>
          <a:p>
            <a:endParaRPr lang="en-US"/>
          </a:p>
        </p:txBody>
      </p:sp>
      <p:sp>
        <p:nvSpPr>
          <p:cNvPr id="17451" name="Line 52"/>
          <p:cNvSpPr>
            <a:spLocks noChangeShapeType="1"/>
          </p:cNvSpPr>
          <p:nvPr/>
        </p:nvSpPr>
        <p:spPr bwMode="auto">
          <a:xfrm flipH="1">
            <a:off x="1403350" y="3213100"/>
            <a:ext cx="2436813" cy="487363"/>
          </a:xfrm>
          <a:prstGeom prst="line">
            <a:avLst/>
          </a:prstGeom>
          <a:noFill/>
          <a:ln w="9525">
            <a:solidFill>
              <a:srgbClr val="FF0000"/>
            </a:solidFill>
            <a:prstDash val="dash"/>
            <a:miter lim="800000"/>
            <a:headEnd/>
            <a:tailEnd/>
          </a:ln>
        </p:spPr>
        <p:txBody>
          <a:bodyPr wrap="none" anchor="ctr"/>
          <a:lstStyle/>
          <a:p>
            <a:endParaRPr lang="en-US"/>
          </a:p>
        </p:txBody>
      </p:sp>
      <p:sp>
        <p:nvSpPr>
          <p:cNvPr id="17452" name="Line 53"/>
          <p:cNvSpPr>
            <a:spLocks noChangeShapeType="1"/>
          </p:cNvSpPr>
          <p:nvPr/>
        </p:nvSpPr>
        <p:spPr bwMode="auto">
          <a:xfrm>
            <a:off x="1404938" y="3700463"/>
            <a:ext cx="1543050" cy="0"/>
          </a:xfrm>
          <a:prstGeom prst="line">
            <a:avLst/>
          </a:prstGeom>
          <a:noFill/>
          <a:ln w="9525">
            <a:solidFill>
              <a:srgbClr val="FF0000"/>
            </a:solidFill>
            <a:prstDash val="dash"/>
            <a:miter lim="800000"/>
            <a:headEnd/>
            <a:tailEnd/>
          </a:ln>
        </p:spPr>
        <p:txBody>
          <a:bodyPr wrap="none" anchor="ctr"/>
          <a:lstStyle/>
          <a:p>
            <a:endParaRPr lang="en-US"/>
          </a:p>
        </p:txBody>
      </p:sp>
      <p:sp>
        <p:nvSpPr>
          <p:cNvPr id="17453" name="Text Box 54"/>
          <p:cNvSpPr txBox="1">
            <a:spLocks noChangeArrowheads="1"/>
          </p:cNvSpPr>
          <p:nvPr/>
        </p:nvSpPr>
        <p:spPr bwMode="auto">
          <a:xfrm>
            <a:off x="1198563" y="3895725"/>
            <a:ext cx="382588" cy="369888"/>
          </a:xfrm>
          <a:prstGeom prst="rect">
            <a:avLst/>
          </a:prstGeom>
          <a:noFill/>
          <a:ln w="9525" algn="ctr">
            <a:noFill/>
            <a:miter lim="800000"/>
            <a:headEnd/>
            <a:tailEnd/>
          </a:ln>
        </p:spPr>
        <p:txBody>
          <a:bodyPr wrap="none">
            <a:spAutoFit/>
          </a:bodyPr>
          <a:lstStyle/>
          <a:p>
            <a:r>
              <a:rPr lang="en-US" dirty="0"/>
              <a:t>P</a:t>
            </a:r>
            <a:r>
              <a:rPr lang="en-US" sz="1800" baseline="-25000" dirty="0"/>
              <a:t>1</a:t>
            </a:r>
            <a:endParaRPr lang="en-US" sz="1800" dirty="0"/>
          </a:p>
        </p:txBody>
      </p:sp>
      <p:sp>
        <p:nvSpPr>
          <p:cNvPr id="17454" name="Oval 55"/>
          <p:cNvSpPr>
            <a:spLocks noChangeArrowheads="1"/>
          </p:cNvSpPr>
          <p:nvPr/>
        </p:nvSpPr>
        <p:spPr bwMode="auto">
          <a:xfrm>
            <a:off x="1417638" y="3648075"/>
            <a:ext cx="88900" cy="88900"/>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17455" name="Line 56"/>
          <p:cNvSpPr>
            <a:spLocks noChangeShapeType="1"/>
          </p:cNvSpPr>
          <p:nvPr/>
        </p:nvSpPr>
        <p:spPr bwMode="auto">
          <a:xfrm>
            <a:off x="1457325" y="4445000"/>
            <a:ext cx="0" cy="363538"/>
          </a:xfrm>
          <a:prstGeom prst="line">
            <a:avLst/>
          </a:prstGeom>
          <a:noFill/>
          <a:ln w="9525">
            <a:solidFill>
              <a:schemeClr val="tx1"/>
            </a:solidFill>
            <a:miter lim="800000"/>
            <a:headEnd/>
            <a:tailEnd/>
          </a:ln>
        </p:spPr>
        <p:txBody>
          <a:bodyPr wrap="none" anchor="ctr"/>
          <a:lstStyle/>
          <a:p>
            <a:endParaRPr lang="en-US"/>
          </a:p>
        </p:txBody>
      </p:sp>
      <p:sp>
        <p:nvSpPr>
          <p:cNvPr id="17456" name="Line 57"/>
          <p:cNvSpPr>
            <a:spLocks noChangeShapeType="1"/>
          </p:cNvSpPr>
          <p:nvPr/>
        </p:nvSpPr>
        <p:spPr bwMode="auto">
          <a:xfrm>
            <a:off x="1458913" y="4602163"/>
            <a:ext cx="2190750"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7458" name="Line 60"/>
          <p:cNvSpPr>
            <a:spLocks noChangeShapeType="1"/>
          </p:cNvSpPr>
          <p:nvPr/>
        </p:nvSpPr>
        <p:spPr bwMode="auto">
          <a:xfrm>
            <a:off x="1466850" y="5497513"/>
            <a:ext cx="0" cy="363538"/>
          </a:xfrm>
          <a:prstGeom prst="line">
            <a:avLst/>
          </a:prstGeom>
          <a:noFill/>
          <a:ln w="9525">
            <a:solidFill>
              <a:schemeClr val="tx1"/>
            </a:solidFill>
            <a:miter lim="800000"/>
            <a:headEnd/>
            <a:tailEnd/>
          </a:ln>
        </p:spPr>
        <p:txBody>
          <a:bodyPr wrap="none" anchor="ctr"/>
          <a:lstStyle/>
          <a:p>
            <a:endParaRPr lang="en-US"/>
          </a:p>
        </p:txBody>
      </p:sp>
      <p:sp>
        <p:nvSpPr>
          <p:cNvPr id="17459" name="Line 61"/>
          <p:cNvSpPr>
            <a:spLocks noChangeShapeType="1"/>
          </p:cNvSpPr>
          <p:nvPr/>
        </p:nvSpPr>
        <p:spPr bwMode="auto">
          <a:xfrm>
            <a:off x="7331075" y="5518150"/>
            <a:ext cx="0" cy="363538"/>
          </a:xfrm>
          <a:prstGeom prst="line">
            <a:avLst/>
          </a:prstGeom>
          <a:noFill/>
          <a:ln w="9525">
            <a:solidFill>
              <a:schemeClr val="tx1"/>
            </a:solidFill>
            <a:miter lim="800000"/>
            <a:headEnd/>
            <a:tailEnd/>
          </a:ln>
        </p:spPr>
        <p:txBody>
          <a:bodyPr wrap="none" anchor="ctr"/>
          <a:lstStyle/>
          <a:p>
            <a:endParaRPr lang="en-US"/>
          </a:p>
        </p:txBody>
      </p:sp>
      <p:sp>
        <p:nvSpPr>
          <p:cNvPr id="17460" name="Line 62"/>
          <p:cNvSpPr>
            <a:spLocks noChangeShapeType="1"/>
          </p:cNvSpPr>
          <p:nvPr/>
        </p:nvSpPr>
        <p:spPr bwMode="auto">
          <a:xfrm>
            <a:off x="1473200" y="5662613"/>
            <a:ext cx="5849938"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58" name="Text Box 53"/>
          <p:cNvSpPr txBox="1">
            <a:spLocks noChangeArrowheads="1"/>
          </p:cNvSpPr>
          <p:nvPr/>
        </p:nvSpPr>
        <p:spPr bwMode="auto">
          <a:xfrm>
            <a:off x="4551781" y="5497413"/>
            <a:ext cx="352982" cy="369332"/>
          </a:xfrm>
          <a:prstGeom prst="rect">
            <a:avLst/>
          </a:prstGeom>
          <a:solidFill>
            <a:schemeClr val="bg1"/>
          </a:solidFill>
          <a:ln w="9525" algn="ctr">
            <a:noFill/>
            <a:miter lim="800000"/>
            <a:headEnd/>
            <a:tailEnd/>
          </a:ln>
        </p:spPr>
        <p:txBody>
          <a:bodyPr wrap="none">
            <a:spAutoFit/>
          </a:bodyPr>
          <a:lstStyle/>
          <a:p>
            <a:r>
              <a:rPr lang="en-US" sz="1800" dirty="0"/>
              <a:t>s</a:t>
            </a:r>
            <a:r>
              <a:rPr lang="en-US" baseline="-25000" dirty="0"/>
              <a:t>2</a:t>
            </a:r>
            <a:endParaRPr lang="en-US" sz="1800" baseline="-25000" dirty="0"/>
          </a:p>
        </p:txBody>
      </p:sp>
      <p:sp>
        <p:nvSpPr>
          <p:cNvPr id="59" name="Text Box 53"/>
          <p:cNvSpPr txBox="1">
            <a:spLocks noChangeArrowheads="1"/>
          </p:cNvSpPr>
          <p:nvPr/>
        </p:nvSpPr>
        <p:spPr bwMode="auto">
          <a:xfrm>
            <a:off x="7492352" y="4735414"/>
            <a:ext cx="410690" cy="369332"/>
          </a:xfrm>
          <a:prstGeom prst="rect">
            <a:avLst/>
          </a:prstGeom>
          <a:solidFill>
            <a:schemeClr val="bg1"/>
          </a:solidFill>
          <a:ln w="9525" algn="ctr">
            <a:noFill/>
            <a:miter lim="800000"/>
            <a:headEnd/>
            <a:tailEnd/>
          </a:ln>
        </p:spPr>
        <p:txBody>
          <a:bodyPr wrap="none">
            <a:spAutoFit/>
          </a:bodyPr>
          <a:lstStyle/>
          <a:p>
            <a:r>
              <a:rPr lang="en-US" dirty="0"/>
              <a:t>s’</a:t>
            </a:r>
            <a:r>
              <a:rPr lang="en-US" baseline="-25000" dirty="0"/>
              <a:t>2</a:t>
            </a:r>
            <a:endParaRPr lang="en-US" sz="1800" baseline="-25000" dirty="0"/>
          </a:p>
        </p:txBody>
      </p:sp>
      <p:sp>
        <p:nvSpPr>
          <p:cNvPr id="54" name="Text Box 53"/>
          <p:cNvSpPr txBox="1">
            <a:spLocks noChangeArrowheads="1"/>
          </p:cNvSpPr>
          <p:nvPr/>
        </p:nvSpPr>
        <p:spPr bwMode="auto">
          <a:xfrm>
            <a:off x="2382203" y="4439603"/>
            <a:ext cx="425116" cy="369332"/>
          </a:xfrm>
          <a:prstGeom prst="rect">
            <a:avLst/>
          </a:prstGeom>
          <a:solidFill>
            <a:schemeClr val="accent5">
              <a:lumMod val="40000"/>
              <a:lumOff val="60000"/>
            </a:schemeClr>
          </a:solidFill>
          <a:ln w="9525" algn="ctr">
            <a:noFill/>
            <a:miter lim="800000"/>
            <a:headEnd/>
            <a:tailEnd/>
          </a:ln>
        </p:spPr>
        <p:txBody>
          <a:bodyPr wrap="none">
            <a:spAutoFit/>
          </a:bodyPr>
          <a:lstStyle/>
          <a:p>
            <a:r>
              <a:rPr lang="en-US" sz="1800" dirty="0"/>
              <a:t>S</a:t>
            </a:r>
            <a:r>
              <a:rPr lang="en-US" dirty="0"/>
              <a:t>’</a:t>
            </a:r>
            <a:r>
              <a:rPr lang="en-US" sz="1800" baseline="-25000" dirty="0"/>
              <a:t>1</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en-US"/>
              <a:t>Derivation of the Lens Equ.</a:t>
            </a:r>
          </a:p>
        </p:txBody>
      </p:sp>
      <p:grpSp>
        <p:nvGrpSpPr>
          <p:cNvPr id="2" name="Group 7"/>
          <p:cNvGrpSpPr>
            <a:grpSpLocks/>
          </p:cNvGrpSpPr>
          <p:nvPr/>
        </p:nvGrpSpPr>
        <p:grpSpPr bwMode="auto">
          <a:xfrm>
            <a:off x="2703513" y="2338388"/>
            <a:ext cx="3641725" cy="2463800"/>
            <a:chOff x="2190" y="1526"/>
            <a:chExt cx="2294" cy="1552"/>
          </a:xfrm>
          <a:solidFill>
            <a:schemeClr val="accent1">
              <a:lumMod val="40000"/>
              <a:lumOff val="60000"/>
            </a:schemeClr>
          </a:solidFill>
        </p:grpSpPr>
        <p:sp>
          <p:nvSpPr>
            <p:cNvPr id="15401" name="Oval 4"/>
            <p:cNvSpPr>
              <a:spLocks noChangeArrowheads="1"/>
            </p:cNvSpPr>
            <p:nvPr/>
          </p:nvSpPr>
          <p:spPr bwMode="auto">
            <a:xfrm>
              <a:off x="2190" y="1759"/>
              <a:ext cx="1026" cy="1076"/>
            </a:xfrm>
            <a:prstGeom prst="ellipse">
              <a:avLst/>
            </a:prstGeom>
            <a:grpFill/>
            <a:ln w="9525" algn="ctr">
              <a:noFill/>
              <a:miter lim="800000"/>
              <a:headEnd/>
              <a:tailEnd/>
            </a:ln>
          </p:spPr>
          <p:txBody>
            <a:bodyPr wrap="none" anchor="ctr"/>
            <a:lstStyle/>
            <a:p>
              <a:endParaRPr lang="en-US"/>
            </a:p>
          </p:txBody>
        </p:sp>
        <p:sp>
          <p:nvSpPr>
            <p:cNvPr id="15402" name="Oval 5"/>
            <p:cNvSpPr>
              <a:spLocks noChangeArrowheads="1"/>
            </p:cNvSpPr>
            <p:nvPr/>
          </p:nvSpPr>
          <p:spPr bwMode="auto">
            <a:xfrm>
              <a:off x="2989" y="1526"/>
              <a:ext cx="1495" cy="1552"/>
            </a:xfrm>
            <a:prstGeom prst="ellipse">
              <a:avLst/>
            </a:prstGeom>
            <a:grpFill/>
            <a:ln w="9525" algn="ctr">
              <a:noFill/>
              <a:miter lim="800000"/>
              <a:headEnd/>
              <a:tailEnd/>
            </a:ln>
          </p:spPr>
          <p:txBody>
            <a:bodyPr wrap="none" anchor="ctr"/>
            <a:lstStyle/>
            <a:p>
              <a:endParaRPr lang="en-US"/>
            </a:p>
          </p:txBody>
        </p:sp>
        <p:sp>
          <p:nvSpPr>
            <p:cNvPr id="15403" name="AutoShape 6"/>
            <p:cNvSpPr>
              <a:spLocks noChangeArrowheads="1"/>
            </p:cNvSpPr>
            <p:nvPr/>
          </p:nvSpPr>
          <p:spPr bwMode="auto">
            <a:xfrm rot="5400000">
              <a:off x="2325" y="1845"/>
              <a:ext cx="1524" cy="91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402 w 21600"/>
                <a:gd name="T13" fmla="*/ 3411 h 21600"/>
                <a:gd name="T14" fmla="*/ 18198 w 21600"/>
                <a:gd name="T15" fmla="*/ 18189 h 21600"/>
              </a:gdLst>
              <a:ahLst/>
              <a:cxnLst>
                <a:cxn ang="T8">
                  <a:pos x="T0" y="T1"/>
                </a:cxn>
                <a:cxn ang="T9">
                  <a:pos x="T2" y="T3"/>
                </a:cxn>
                <a:cxn ang="T10">
                  <a:pos x="T4" y="T5"/>
                </a:cxn>
                <a:cxn ang="T11">
                  <a:pos x="T6" y="T7"/>
                </a:cxn>
              </a:cxnLst>
              <a:rect l="T12" t="T13" r="T14" b="T15"/>
              <a:pathLst>
                <a:path w="21600" h="21600">
                  <a:moveTo>
                    <a:pt x="0" y="0"/>
                  </a:moveTo>
                  <a:lnTo>
                    <a:pt x="3203" y="21600"/>
                  </a:lnTo>
                  <a:lnTo>
                    <a:pt x="18397" y="21600"/>
                  </a:lnTo>
                  <a:lnTo>
                    <a:pt x="21600" y="0"/>
                  </a:lnTo>
                  <a:close/>
                </a:path>
              </a:pathLst>
            </a:custGeom>
            <a:grpFill/>
            <a:ln w="9525" algn="ctr">
              <a:noFill/>
              <a:miter lim="800000"/>
              <a:headEnd/>
              <a:tailEnd/>
            </a:ln>
          </p:spPr>
          <p:txBody>
            <a:bodyPr wrap="none" anchor="ctr"/>
            <a:lstStyle/>
            <a:p>
              <a:endParaRPr lang="en-US"/>
            </a:p>
          </p:txBody>
        </p:sp>
      </p:grpSp>
      <p:sp>
        <p:nvSpPr>
          <p:cNvPr id="15365" name="Line 8"/>
          <p:cNvSpPr>
            <a:spLocks noChangeShapeType="1"/>
          </p:cNvSpPr>
          <p:nvPr/>
        </p:nvSpPr>
        <p:spPr bwMode="auto">
          <a:xfrm>
            <a:off x="693738" y="3560763"/>
            <a:ext cx="6778625" cy="0"/>
          </a:xfrm>
          <a:prstGeom prst="line">
            <a:avLst/>
          </a:prstGeom>
          <a:noFill/>
          <a:ln w="9525">
            <a:solidFill>
              <a:schemeClr val="tx1"/>
            </a:solidFill>
            <a:miter lim="800000"/>
            <a:headEnd/>
            <a:tailEnd/>
          </a:ln>
        </p:spPr>
        <p:txBody>
          <a:bodyPr wrap="none" anchor="ctr"/>
          <a:lstStyle/>
          <a:p>
            <a:endParaRPr lang="en-US"/>
          </a:p>
        </p:txBody>
      </p:sp>
      <p:sp>
        <p:nvSpPr>
          <p:cNvPr id="15366" name="Oval 9"/>
          <p:cNvSpPr>
            <a:spLocks noChangeArrowheads="1"/>
          </p:cNvSpPr>
          <p:nvPr/>
        </p:nvSpPr>
        <p:spPr bwMode="auto">
          <a:xfrm>
            <a:off x="1855788" y="3529013"/>
            <a:ext cx="88900" cy="88900"/>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15367" name="Text Box 10"/>
          <p:cNvSpPr txBox="1">
            <a:spLocks noChangeArrowheads="1"/>
          </p:cNvSpPr>
          <p:nvPr/>
        </p:nvSpPr>
        <p:spPr bwMode="auto">
          <a:xfrm>
            <a:off x="1731963" y="3784600"/>
            <a:ext cx="290464" cy="369332"/>
          </a:xfrm>
          <a:prstGeom prst="rect">
            <a:avLst/>
          </a:prstGeom>
          <a:noFill/>
          <a:ln w="9525" algn="ctr">
            <a:noFill/>
            <a:miter lim="800000"/>
            <a:headEnd/>
            <a:tailEnd/>
          </a:ln>
        </p:spPr>
        <p:txBody>
          <a:bodyPr wrap="none">
            <a:spAutoFit/>
          </a:bodyPr>
          <a:lstStyle/>
          <a:p>
            <a:r>
              <a:rPr lang="en-US" sz="1800" dirty="0"/>
              <a:t>S</a:t>
            </a:r>
          </a:p>
        </p:txBody>
      </p:sp>
      <p:sp>
        <p:nvSpPr>
          <p:cNvPr id="15368" name="Text Box 11"/>
          <p:cNvSpPr txBox="1">
            <a:spLocks noChangeArrowheads="1"/>
          </p:cNvSpPr>
          <p:nvPr/>
        </p:nvSpPr>
        <p:spPr bwMode="auto">
          <a:xfrm>
            <a:off x="7137400" y="3676650"/>
            <a:ext cx="303288" cy="369332"/>
          </a:xfrm>
          <a:prstGeom prst="rect">
            <a:avLst/>
          </a:prstGeom>
          <a:noFill/>
          <a:ln w="9525" algn="ctr">
            <a:noFill/>
            <a:miter lim="800000"/>
            <a:headEnd/>
            <a:tailEnd/>
          </a:ln>
        </p:spPr>
        <p:txBody>
          <a:bodyPr wrap="none">
            <a:spAutoFit/>
          </a:bodyPr>
          <a:lstStyle/>
          <a:p>
            <a:r>
              <a:rPr lang="en-US" sz="1800" dirty="0"/>
              <a:t>P</a:t>
            </a:r>
          </a:p>
        </p:txBody>
      </p:sp>
      <p:sp>
        <p:nvSpPr>
          <p:cNvPr id="15369" name="Line 12"/>
          <p:cNvSpPr>
            <a:spLocks noChangeShapeType="1"/>
          </p:cNvSpPr>
          <p:nvPr/>
        </p:nvSpPr>
        <p:spPr bwMode="auto">
          <a:xfrm>
            <a:off x="1912938" y="3559175"/>
            <a:ext cx="769937" cy="0"/>
          </a:xfrm>
          <a:prstGeom prst="line">
            <a:avLst/>
          </a:prstGeom>
          <a:noFill/>
          <a:ln w="9525">
            <a:solidFill>
              <a:srgbClr val="FF0000"/>
            </a:solidFill>
            <a:miter lim="800000"/>
            <a:headEnd/>
            <a:tailEnd type="triangle" w="med" len="med"/>
          </a:ln>
        </p:spPr>
        <p:txBody>
          <a:bodyPr wrap="none" anchor="ctr"/>
          <a:lstStyle/>
          <a:p>
            <a:endParaRPr lang="en-US"/>
          </a:p>
        </p:txBody>
      </p:sp>
      <p:sp>
        <p:nvSpPr>
          <p:cNvPr id="15370" name="Line 14"/>
          <p:cNvSpPr>
            <a:spLocks noChangeShapeType="1"/>
          </p:cNvSpPr>
          <p:nvPr/>
        </p:nvSpPr>
        <p:spPr bwMode="auto">
          <a:xfrm>
            <a:off x="2717800" y="3567113"/>
            <a:ext cx="3600450" cy="0"/>
          </a:xfrm>
          <a:prstGeom prst="line">
            <a:avLst/>
          </a:prstGeom>
          <a:noFill/>
          <a:ln w="9525">
            <a:solidFill>
              <a:srgbClr val="FF0000"/>
            </a:solidFill>
            <a:miter lim="800000"/>
            <a:headEnd/>
            <a:tailEnd type="triangle" w="med" len="med"/>
          </a:ln>
        </p:spPr>
        <p:txBody>
          <a:bodyPr wrap="none" anchor="ctr"/>
          <a:lstStyle/>
          <a:p>
            <a:endParaRPr lang="en-US"/>
          </a:p>
        </p:txBody>
      </p:sp>
      <p:sp>
        <p:nvSpPr>
          <p:cNvPr id="15371" name="Oval 16"/>
          <p:cNvSpPr>
            <a:spLocks noChangeArrowheads="1"/>
          </p:cNvSpPr>
          <p:nvPr/>
        </p:nvSpPr>
        <p:spPr bwMode="auto">
          <a:xfrm>
            <a:off x="7161213" y="3522663"/>
            <a:ext cx="88900" cy="88900"/>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15372" name="Line 15"/>
          <p:cNvSpPr>
            <a:spLocks noChangeShapeType="1"/>
          </p:cNvSpPr>
          <p:nvPr/>
        </p:nvSpPr>
        <p:spPr bwMode="auto">
          <a:xfrm>
            <a:off x="6353175" y="3560763"/>
            <a:ext cx="1408113" cy="0"/>
          </a:xfrm>
          <a:prstGeom prst="line">
            <a:avLst/>
          </a:prstGeom>
          <a:noFill/>
          <a:ln w="9525">
            <a:solidFill>
              <a:srgbClr val="FF0000"/>
            </a:solidFill>
            <a:miter lim="800000"/>
            <a:headEnd/>
            <a:tailEnd type="triangle" w="med" len="med"/>
          </a:ln>
        </p:spPr>
        <p:txBody>
          <a:bodyPr wrap="none" anchor="ctr"/>
          <a:lstStyle/>
          <a:p>
            <a:endParaRPr lang="en-US"/>
          </a:p>
        </p:txBody>
      </p:sp>
      <p:sp>
        <p:nvSpPr>
          <p:cNvPr id="15373" name="Line 17"/>
          <p:cNvSpPr>
            <a:spLocks noChangeShapeType="1"/>
          </p:cNvSpPr>
          <p:nvPr/>
        </p:nvSpPr>
        <p:spPr bwMode="auto">
          <a:xfrm flipV="1">
            <a:off x="1933575" y="3101975"/>
            <a:ext cx="900113" cy="465138"/>
          </a:xfrm>
          <a:prstGeom prst="line">
            <a:avLst/>
          </a:prstGeom>
          <a:noFill/>
          <a:ln w="9525">
            <a:solidFill>
              <a:srgbClr val="FF0000"/>
            </a:solidFill>
            <a:miter lim="800000"/>
            <a:headEnd/>
            <a:tailEnd type="triangle" w="med" len="med"/>
          </a:ln>
        </p:spPr>
        <p:txBody>
          <a:bodyPr wrap="none" anchor="ctr"/>
          <a:lstStyle/>
          <a:p>
            <a:endParaRPr lang="en-US"/>
          </a:p>
        </p:txBody>
      </p:sp>
      <p:sp>
        <p:nvSpPr>
          <p:cNvPr id="15374" name="Text Box 18"/>
          <p:cNvSpPr txBox="1">
            <a:spLocks noChangeArrowheads="1"/>
          </p:cNvSpPr>
          <p:nvPr/>
        </p:nvSpPr>
        <p:spPr bwMode="auto">
          <a:xfrm>
            <a:off x="2274888" y="2449513"/>
            <a:ext cx="349250" cy="366712"/>
          </a:xfrm>
          <a:prstGeom prst="rect">
            <a:avLst/>
          </a:prstGeom>
          <a:noFill/>
          <a:ln w="9525" algn="ctr">
            <a:noFill/>
            <a:miter lim="800000"/>
            <a:headEnd/>
            <a:tailEnd/>
          </a:ln>
        </p:spPr>
        <p:txBody>
          <a:bodyPr>
            <a:spAutoFit/>
          </a:bodyPr>
          <a:lstStyle/>
          <a:p>
            <a:r>
              <a:rPr lang="en-US" sz="1800"/>
              <a:t>A</a:t>
            </a:r>
          </a:p>
        </p:txBody>
      </p:sp>
      <p:sp>
        <p:nvSpPr>
          <p:cNvPr id="15375" name="Line 19"/>
          <p:cNvSpPr>
            <a:spLocks noChangeShapeType="1"/>
          </p:cNvSpPr>
          <p:nvPr/>
        </p:nvSpPr>
        <p:spPr bwMode="auto">
          <a:xfrm flipV="1">
            <a:off x="2840038" y="2484438"/>
            <a:ext cx="2903537" cy="596900"/>
          </a:xfrm>
          <a:prstGeom prst="line">
            <a:avLst/>
          </a:prstGeom>
          <a:noFill/>
          <a:ln w="9525">
            <a:solidFill>
              <a:srgbClr val="FF0000"/>
            </a:solidFill>
            <a:miter lim="800000"/>
            <a:headEnd/>
            <a:tailEnd type="triangle" w="med" len="med"/>
          </a:ln>
        </p:spPr>
        <p:txBody>
          <a:bodyPr wrap="none" anchor="ctr"/>
          <a:lstStyle/>
          <a:p>
            <a:endParaRPr lang="en-US"/>
          </a:p>
        </p:txBody>
      </p:sp>
      <p:sp>
        <p:nvSpPr>
          <p:cNvPr id="15376" name="Line 20"/>
          <p:cNvSpPr>
            <a:spLocks noChangeShapeType="1"/>
          </p:cNvSpPr>
          <p:nvPr/>
        </p:nvSpPr>
        <p:spPr bwMode="auto">
          <a:xfrm>
            <a:off x="2668588" y="2833688"/>
            <a:ext cx="522287" cy="739775"/>
          </a:xfrm>
          <a:prstGeom prst="line">
            <a:avLst/>
          </a:prstGeom>
          <a:noFill/>
          <a:ln w="9525">
            <a:solidFill>
              <a:schemeClr val="tx1"/>
            </a:solidFill>
            <a:prstDash val="dash"/>
            <a:miter lim="800000"/>
            <a:headEnd/>
            <a:tailEnd/>
          </a:ln>
        </p:spPr>
        <p:txBody>
          <a:bodyPr wrap="none" anchor="ctr"/>
          <a:lstStyle/>
          <a:p>
            <a:endParaRPr lang="en-US"/>
          </a:p>
        </p:txBody>
      </p:sp>
      <p:sp>
        <p:nvSpPr>
          <p:cNvPr id="15377" name="Text Box 21"/>
          <p:cNvSpPr txBox="1">
            <a:spLocks noChangeArrowheads="1"/>
          </p:cNvSpPr>
          <p:nvPr/>
        </p:nvSpPr>
        <p:spPr bwMode="auto">
          <a:xfrm>
            <a:off x="2906713" y="3644900"/>
            <a:ext cx="433387" cy="366713"/>
          </a:xfrm>
          <a:prstGeom prst="rect">
            <a:avLst/>
          </a:prstGeom>
          <a:noFill/>
          <a:ln w="9525" algn="ctr">
            <a:noFill/>
            <a:miter lim="800000"/>
            <a:headEnd/>
            <a:tailEnd/>
          </a:ln>
        </p:spPr>
        <p:txBody>
          <a:bodyPr>
            <a:spAutoFit/>
          </a:bodyPr>
          <a:lstStyle/>
          <a:p>
            <a:r>
              <a:rPr lang="en-US" sz="1800"/>
              <a:t>C</a:t>
            </a:r>
            <a:r>
              <a:rPr lang="en-US" sz="1800" baseline="-25000"/>
              <a:t>1</a:t>
            </a:r>
          </a:p>
        </p:txBody>
      </p:sp>
      <p:sp>
        <p:nvSpPr>
          <p:cNvPr id="15378" name="Text Box 22"/>
          <p:cNvSpPr txBox="1">
            <a:spLocks noChangeArrowheads="1"/>
          </p:cNvSpPr>
          <p:nvPr/>
        </p:nvSpPr>
        <p:spPr bwMode="auto">
          <a:xfrm>
            <a:off x="4976813" y="3681413"/>
            <a:ext cx="433387" cy="366712"/>
          </a:xfrm>
          <a:prstGeom prst="rect">
            <a:avLst/>
          </a:prstGeom>
          <a:noFill/>
          <a:ln w="9525" algn="ctr">
            <a:noFill/>
            <a:miter lim="800000"/>
            <a:headEnd/>
            <a:tailEnd/>
          </a:ln>
        </p:spPr>
        <p:txBody>
          <a:bodyPr>
            <a:spAutoFit/>
          </a:bodyPr>
          <a:lstStyle/>
          <a:p>
            <a:r>
              <a:rPr lang="en-US" sz="1800"/>
              <a:t>C</a:t>
            </a:r>
            <a:r>
              <a:rPr lang="en-US" sz="1800" baseline="-25000"/>
              <a:t>2</a:t>
            </a:r>
          </a:p>
        </p:txBody>
      </p:sp>
      <p:sp>
        <p:nvSpPr>
          <p:cNvPr id="15379" name="Line 23"/>
          <p:cNvSpPr>
            <a:spLocks noChangeShapeType="1"/>
          </p:cNvSpPr>
          <p:nvPr/>
        </p:nvSpPr>
        <p:spPr bwMode="auto">
          <a:xfrm flipH="1">
            <a:off x="5200650" y="2028825"/>
            <a:ext cx="741363" cy="1524000"/>
          </a:xfrm>
          <a:prstGeom prst="line">
            <a:avLst/>
          </a:prstGeom>
          <a:noFill/>
          <a:ln w="9525">
            <a:solidFill>
              <a:schemeClr val="tx1"/>
            </a:solidFill>
            <a:prstDash val="dash"/>
            <a:miter lim="800000"/>
            <a:headEnd/>
            <a:tailEnd/>
          </a:ln>
        </p:spPr>
        <p:txBody>
          <a:bodyPr wrap="none" anchor="ctr"/>
          <a:lstStyle/>
          <a:p>
            <a:endParaRPr lang="en-US"/>
          </a:p>
        </p:txBody>
      </p:sp>
      <p:sp>
        <p:nvSpPr>
          <p:cNvPr id="15380" name="Line 24"/>
          <p:cNvSpPr>
            <a:spLocks noChangeShapeType="1"/>
          </p:cNvSpPr>
          <p:nvPr/>
        </p:nvSpPr>
        <p:spPr bwMode="auto">
          <a:xfrm>
            <a:off x="5737225" y="2493963"/>
            <a:ext cx="2046288" cy="1495425"/>
          </a:xfrm>
          <a:prstGeom prst="line">
            <a:avLst/>
          </a:prstGeom>
          <a:noFill/>
          <a:ln w="9525">
            <a:solidFill>
              <a:srgbClr val="FF0000"/>
            </a:solidFill>
            <a:miter lim="800000"/>
            <a:headEnd/>
            <a:tailEnd type="triangle" w="med" len="med"/>
          </a:ln>
        </p:spPr>
        <p:txBody>
          <a:bodyPr wrap="none" anchor="ctr"/>
          <a:lstStyle/>
          <a:p>
            <a:endParaRPr lang="en-US"/>
          </a:p>
        </p:txBody>
      </p:sp>
      <p:sp>
        <p:nvSpPr>
          <p:cNvPr id="15381" name="Text Box 25"/>
          <p:cNvSpPr txBox="1">
            <a:spLocks noChangeArrowheads="1"/>
          </p:cNvSpPr>
          <p:nvPr/>
        </p:nvSpPr>
        <p:spPr bwMode="auto">
          <a:xfrm>
            <a:off x="5983288" y="1760538"/>
            <a:ext cx="349250" cy="366712"/>
          </a:xfrm>
          <a:prstGeom prst="rect">
            <a:avLst/>
          </a:prstGeom>
          <a:noFill/>
          <a:ln w="9525" algn="ctr">
            <a:noFill/>
            <a:miter lim="800000"/>
            <a:headEnd/>
            <a:tailEnd/>
          </a:ln>
        </p:spPr>
        <p:txBody>
          <a:bodyPr>
            <a:spAutoFit/>
          </a:bodyPr>
          <a:lstStyle/>
          <a:p>
            <a:r>
              <a:rPr lang="en-US" sz="1800"/>
              <a:t>B</a:t>
            </a:r>
          </a:p>
        </p:txBody>
      </p:sp>
      <p:sp>
        <p:nvSpPr>
          <p:cNvPr id="15382" name="Text Box 26"/>
          <p:cNvSpPr txBox="1">
            <a:spLocks noChangeArrowheads="1"/>
          </p:cNvSpPr>
          <p:nvPr/>
        </p:nvSpPr>
        <p:spPr bwMode="auto">
          <a:xfrm>
            <a:off x="3754438" y="4030663"/>
            <a:ext cx="323850" cy="366712"/>
          </a:xfrm>
          <a:prstGeom prst="rect">
            <a:avLst/>
          </a:prstGeom>
          <a:noFill/>
          <a:ln w="9525" algn="ctr">
            <a:noFill/>
            <a:miter lim="800000"/>
            <a:headEnd/>
            <a:tailEnd/>
          </a:ln>
        </p:spPr>
        <p:txBody>
          <a:bodyPr wrap="none">
            <a:spAutoFit/>
          </a:bodyPr>
          <a:lstStyle/>
          <a:p>
            <a:r>
              <a:rPr lang="en-US" sz="1800"/>
              <a:t>n</a:t>
            </a:r>
          </a:p>
        </p:txBody>
      </p:sp>
      <p:sp>
        <p:nvSpPr>
          <p:cNvPr id="15383" name="Line 28"/>
          <p:cNvSpPr>
            <a:spLocks noChangeShapeType="1"/>
          </p:cNvSpPr>
          <p:nvPr/>
        </p:nvSpPr>
        <p:spPr bwMode="auto">
          <a:xfrm>
            <a:off x="2698750" y="4783138"/>
            <a:ext cx="0" cy="363537"/>
          </a:xfrm>
          <a:prstGeom prst="line">
            <a:avLst/>
          </a:prstGeom>
          <a:noFill/>
          <a:ln w="9525">
            <a:solidFill>
              <a:schemeClr val="tx1"/>
            </a:solidFill>
            <a:miter lim="800000"/>
            <a:headEnd/>
            <a:tailEnd/>
          </a:ln>
        </p:spPr>
        <p:txBody>
          <a:bodyPr wrap="none" anchor="ctr"/>
          <a:lstStyle/>
          <a:p>
            <a:endParaRPr lang="en-US"/>
          </a:p>
        </p:txBody>
      </p:sp>
      <p:sp>
        <p:nvSpPr>
          <p:cNvPr id="15384" name="Line 29"/>
          <p:cNvSpPr>
            <a:spLocks noChangeShapeType="1"/>
          </p:cNvSpPr>
          <p:nvPr/>
        </p:nvSpPr>
        <p:spPr bwMode="auto">
          <a:xfrm>
            <a:off x="2698750" y="4965700"/>
            <a:ext cx="3657600"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5385" name="Line 30"/>
          <p:cNvSpPr>
            <a:spLocks noChangeShapeType="1"/>
          </p:cNvSpPr>
          <p:nvPr/>
        </p:nvSpPr>
        <p:spPr bwMode="auto">
          <a:xfrm>
            <a:off x="6332538" y="4784725"/>
            <a:ext cx="0" cy="363538"/>
          </a:xfrm>
          <a:prstGeom prst="line">
            <a:avLst/>
          </a:prstGeom>
          <a:noFill/>
          <a:ln w="9525">
            <a:solidFill>
              <a:schemeClr val="tx1"/>
            </a:solidFill>
            <a:miter lim="800000"/>
            <a:headEnd/>
            <a:tailEnd/>
          </a:ln>
        </p:spPr>
        <p:txBody>
          <a:bodyPr wrap="none" anchor="ctr"/>
          <a:lstStyle/>
          <a:p>
            <a:endParaRPr lang="en-US"/>
          </a:p>
        </p:txBody>
      </p:sp>
      <p:sp>
        <p:nvSpPr>
          <p:cNvPr id="15386" name="Text Box 31"/>
          <p:cNvSpPr txBox="1">
            <a:spLocks noChangeArrowheads="1"/>
          </p:cNvSpPr>
          <p:nvPr/>
        </p:nvSpPr>
        <p:spPr bwMode="auto">
          <a:xfrm>
            <a:off x="4356100" y="4768850"/>
            <a:ext cx="260350" cy="366713"/>
          </a:xfrm>
          <a:prstGeom prst="rect">
            <a:avLst/>
          </a:prstGeom>
          <a:solidFill>
            <a:schemeClr val="bg1"/>
          </a:solidFill>
          <a:ln w="9525" algn="ctr">
            <a:noFill/>
            <a:miter lim="800000"/>
            <a:headEnd/>
            <a:tailEnd/>
          </a:ln>
        </p:spPr>
        <p:txBody>
          <a:bodyPr wrap="none">
            <a:spAutoFit/>
          </a:bodyPr>
          <a:lstStyle/>
          <a:p>
            <a:r>
              <a:rPr lang="en-US" sz="1800"/>
              <a:t>t</a:t>
            </a:r>
          </a:p>
        </p:txBody>
      </p:sp>
      <p:sp>
        <p:nvSpPr>
          <p:cNvPr id="15387" name="Line 32"/>
          <p:cNvSpPr>
            <a:spLocks noChangeShapeType="1"/>
          </p:cNvSpPr>
          <p:nvPr/>
        </p:nvSpPr>
        <p:spPr bwMode="auto">
          <a:xfrm>
            <a:off x="1892300" y="5216525"/>
            <a:ext cx="0" cy="363538"/>
          </a:xfrm>
          <a:prstGeom prst="line">
            <a:avLst/>
          </a:prstGeom>
          <a:noFill/>
          <a:ln w="9525">
            <a:solidFill>
              <a:schemeClr val="tx1"/>
            </a:solidFill>
            <a:miter lim="800000"/>
            <a:headEnd/>
            <a:tailEnd/>
          </a:ln>
        </p:spPr>
        <p:txBody>
          <a:bodyPr wrap="none" anchor="ctr"/>
          <a:lstStyle/>
          <a:p>
            <a:endParaRPr lang="en-US"/>
          </a:p>
        </p:txBody>
      </p:sp>
      <p:sp>
        <p:nvSpPr>
          <p:cNvPr id="15388" name="Line 34"/>
          <p:cNvSpPr>
            <a:spLocks noChangeShapeType="1"/>
          </p:cNvSpPr>
          <p:nvPr/>
        </p:nvSpPr>
        <p:spPr bwMode="auto">
          <a:xfrm>
            <a:off x="2687638" y="5226050"/>
            <a:ext cx="0" cy="363538"/>
          </a:xfrm>
          <a:prstGeom prst="line">
            <a:avLst/>
          </a:prstGeom>
          <a:noFill/>
          <a:ln w="9525">
            <a:solidFill>
              <a:schemeClr val="tx1"/>
            </a:solidFill>
            <a:miter lim="800000"/>
            <a:headEnd/>
            <a:tailEnd/>
          </a:ln>
        </p:spPr>
        <p:txBody>
          <a:bodyPr wrap="none" anchor="ctr"/>
          <a:lstStyle/>
          <a:p>
            <a:endParaRPr lang="en-US"/>
          </a:p>
        </p:txBody>
      </p:sp>
      <p:sp>
        <p:nvSpPr>
          <p:cNvPr id="15389" name="Line 35"/>
          <p:cNvSpPr>
            <a:spLocks noChangeShapeType="1"/>
          </p:cNvSpPr>
          <p:nvPr/>
        </p:nvSpPr>
        <p:spPr bwMode="auto">
          <a:xfrm>
            <a:off x="1908175" y="5408613"/>
            <a:ext cx="754063"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5390" name="Text Box 36"/>
          <p:cNvSpPr txBox="1">
            <a:spLocks noChangeArrowheads="1"/>
          </p:cNvSpPr>
          <p:nvPr/>
        </p:nvSpPr>
        <p:spPr bwMode="auto">
          <a:xfrm>
            <a:off x="2066925" y="5516563"/>
            <a:ext cx="352982" cy="369332"/>
          </a:xfrm>
          <a:prstGeom prst="rect">
            <a:avLst/>
          </a:prstGeom>
          <a:solidFill>
            <a:schemeClr val="bg1"/>
          </a:solidFill>
          <a:ln w="9525" algn="ctr">
            <a:noFill/>
            <a:miter lim="800000"/>
            <a:headEnd/>
            <a:tailEnd/>
          </a:ln>
        </p:spPr>
        <p:txBody>
          <a:bodyPr wrap="none">
            <a:spAutoFit/>
          </a:bodyPr>
          <a:lstStyle/>
          <a:p>
            <a:r>
              <a:rPr lang="en-US" sz="1800" dirty="0"/>
              <a:t>s</a:t>
            </a:r>
            <a:r>
              <a:rPr lang="en-US" sz="1800" baseline="-25000" dirty="0"/>
              <a:t>1</a:t>
            </a:r>
          </a:p>
        </p:txBody>
      </p:sp>
      <p:sp>
        <p:nvSpPr>
          <p:cNvPr id="15391" name="Line 37"/>
          <p:cNvSpPr>
            <a:spLocks noChangeShapeType="1"/>
          </p:cNvSpPr>
          <p:nvPr/>
        </p:nvSpPr>
        <p:spPr bwMode="auto">
          <a:xfrm>
            <a:off x="6340475" y="5267325"/>
            <a:ext cx="0" cy="363538"/>
          </a:xfrm>
          <a:prstGeom prst="line">
            <a:avLst/>
          </a:prstGeom>
          <a:noFill/>
          <a:ln w="9525">
            <a:solidFill>
              <a:schemeClr val="tx1"/>
            </a:solidFill>
            <a:miter lim="800000"/>
            <a:headEnd/>
            <a:tailEnd/>
          </a:ln>
        </p:spPr>
        <p:txBody>
          <a:bodyPr wrap="none" anchor="ctr"/>
          <a:lstStyle/>
          <a:p>
            <a:endParaRPr lang="en-US"/>
          </a:p>
        </p:txBody>
      </p:sp>
      <p:sp>
        <p:nvSpPr>
          <p:cNvPr id="15392" name="Line 38"/>
          <p:cNvSpPr>
            <a:spLocks noChangeShapeType="1"/>
          </p:cNvSpPr>
          <p:nvPr/>
        </p:nvSpPr>
        <p:spPr bwMode="auto">
          <a:xfrm>
            <a:off x="7192963" y="5276850"/>
            <a:ext cx="0" cy="363538"/>
          </a:xfrm>
          <a:prstGeom prst="line">
            <a:avLst/>
          </a:prstGeom>
          <a:noFill/>
          <a:ln w="9525">
            <a:solidFill>
              <a:schemeClr val="tx1"/>
            </a:solidFill>
            <a:miter lim="800000"/>
            <a:headEnd/>
            <a:tailEnd/>
          </a:ln>
        </p:spPr>
        <p:txBody>
          <a:bodyPr wrap="none" anchor="ctr"/>
          <a:lstStyle/>
          <a:p>
            <a:endParaRPr lang="en-US"/>
          </a:p>
        </p:txBody>
      </p:sp>
      <p:sp>
        <p:nvSpPr>
          <p:cNvPr id="15393" name="Line 39"/>
          <p:cNvSpPr>
            <a:spLocks noChangeShapeType="1"/>
          </p:cNvSpPr>
          <p:nvPr/>
        </p:nvSpPr>
        <p:spPr bwMode="auto">
          <a:xfrm>
            <a:off x="6326188" y="5459413"/>
            <a:ext cx="855662"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5394" name="Text Box 40"/>
          <p:cNvSpPr txBox="1">
            <a:spLocks noChangeArrowheads="1"/>
          </p:cNvSpPr>
          <p:nvPr/>
        </p:nvSpPr>
        <p:spPr bwMode="auto">
          <a:xfrm>
            <a:off x="6557963" y="5567363"/>
            <a:ext cx="425116" cy="369332"/>
          </a:xfrm>
          <a:prstGeom prst="rect">
            <a:avLst/>
          </a:prstGeom>
          <a:solidFill>
            <a:schemeClr val="bg1"/>
          </a:solidFill>
          <a:ln w="9525" algn="ctr">
            <a:noFill/>
            <a:miter lim="800000"/>
            <a:headEnd/>
            <a:tailEnd/>
          </a:ln>
        </p:spPr>
        <p:txBody>
          <a:bodyPr wrap="none">
            <a:spAutoFit/>
          </a:bodyPr>
          <a:lstStyle/>
          <a:p>
            <a:r>
              <a:rPr lang="en-US" sz="1800" dirty="0"/>
              <a:t>S’</a:t>
            </a:r>
            <a:r>
              <a:rPr lang="en-US" sz="1800" baseline="-25000" dirty="0"/>
              <a:t>2</a:t>
            </a:r>
          </a:p>
        </p:txBody>
      </p:sp>
      <p:sp>
        <p:nvSpPr>
          <p:cNvPr id="15395" name="Line 41"/>
          <p:cNvSpPr>
            <a:spLocks noChangeShapeType="1"/>
          </p:cNvSpPr>
          <p:nvPr/>
        </p:nvSpPr>
        <p:spPr bwMode="auto">
          <a:xfrm>
            <a:off x="5200650" y="5233988"/>
            <a:ext cx="0" cy="363537"/>
          </a:xfrm>
          <a:prstGeom prst="line">
            <a:avLst/>
          </a:prstGeom>
          <a:noFill/>
          <a:ln w="9525">
            <a:solidFill>
              <a:schemeClr val="tx1"/>
            </a:solidFill>
            <a:miter lim="800000"/>
            <a:headEnd/>
            <a:tailEnd/>
          </a:ln>
        </p:spPr>
        <p:txBody>
          <a:bodyPr wrap="none" anchor="ctr"/>
          <a:lstStyle/>
          <a:p>
            <a:endParaRPr lang="en-US"/>
          </a:p>
        </p:txBody>
      </p:sp>
      <p:sp>
        <p:nvSpPr>
          <p:cNvPr id="15396" name="Line 42"/>
          <p:cNvSpPr>
            <a:spLocks noChangeShapeType="1"/>
          </p:cNvSpPr>
          <p:nvPr/>
        </p:nvSpPr>
        <p:spPr bwMode="auto">
          <a:xfrm>
            <a:off x="5216525" y="5321300"/>
            <a:ext cx="1101725"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5397" name="Text Box 43"/>
          <p:cNvSpPr txBox="1">
            <a:spLocks noChangeArrowheads="1"/>
          </p:cNvSpPr>
          <p:nvPr/>
        </p:nvSpPr>
        <p:spPr bwMode="auto">
          <a:xfrm>
            <a:off x="5535613" y="5168900"/>
            <a:ext cx="433387" cy="366713"/>
          </a:xfrm>
          <a:prstGeom prst="rect">
            <a:avLst/>
          </a:prstGeom>
          <a:solidFill>
            <a:schemeClr val="bg1"/>
          </a:solidFill>
          <a:ln w="9525" algn="ctr">
            <a:noFill/>
            <a:miter lim="800000"/>
            <a:headEnd/>
            <a:tailEnd/>
          </a:ln>
        </p:spPr>
        <p:txBody>
          <a:bodyPr wrap="none">
            <a:spAutoFit/>
          </a:bodyPr>
          <a:lstStyle/>
          <a:p>
            <a:r>
              <a:rPr lang="en-US" sz="1800"/>
              <a:t>R</a:t>
            </a:r>
            <a:r>
              <a:rPr lang="en-US" sz="1800" baseline="-25000"/>
              <a:t>2</a:t>
            </a:r>
          </a:p>
        </p:txBody>
      </p:sp>
      <p:sp>
        <p:nvSpPr>
          <p:cNvPr id="15398" name="Line 44"/>
          <p:cNvSpPr>
            <a:spLocks noChangeShapeType="1"/>
          </p:cNvSpPr>
          <p:nvPr/>
        </p:nvSpPr>
        <p:spPr bwMode="auto">
          <a:xfrm>
            <a:off x="3168650" y="5235575"/>
            <a:ext cx="0" cy="363538"/>
          </a:xfrm>
          <a:prstGeom prst="line">
            <a:avLst/>
          </a:prstGeom>
          <a:noFill/>
          <a:ln w="9525">
            <a:solidFill>
              <a:schemeClr val="tx1"/>
            </a:solidFill>
            <a:miter lim="800000"/>
            <a:headEnd/>
            <a:tailEnd/>
          </a:ln>
        </p:spPr>
        <p:txBody>
          <a:bodyPr wrap="none" anchor="ctr"/>
          <a:lstStyle/>
          <a:p>
            <a:endParaRPr lang="en-US"/>
          </a:p>
        </p:txBody>
      </p:sp>
      <p:sp>
        <p:nvSpPr>
          <p:cNvPr id="15399" name="Line 45"/>
          <p:cNvSpPr>
            <a:spLocks noChangeShapeType="1"/>
          </p:cNvSpPr>
          <p:nvPr/>
        </p:nvSpPr>
        <p:spPr bwMode="auto">
          <a:xfrm>
            <a:off x="2713038" y="5530850"/>
            <a:ext cx="463550"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5400" name="Text Box 46"/>
          <p:cNvSpPr txBox="1">
            <a:spLocks noChangeArrowheads="1"/>
          </p:cNvSpPr>
          <p:nvPr/>
        </p:nvSpPr>
        <p:spPr bwMode="auto">
          <a:xfrm>
            <a:off x="2727325" y="5668963"/>
            <a:ext cx="433388" cy="366712"/>
          </a:xfrm>
          <a:prstGeom prst="rect">
            <a:avLst/>
          </a:prstGeom>
          <a:solidFill>
            <a:schemeClr val="bg1"/>
          </a:solidFill>
          <a:ln w="9525" algn="ctr">
            <a:noFill/>
            <a:miter lim="800000"/>
            <a:headEnd/>
            <a:tailEnd/>
          </a:ln>
        </p:spPr>
        <p:txBody>
          <a:bodyPr wrap="none">
            <a:spAutoFit/>
          </a:bodyPr>
          <a:lstStyle/>
          <a:p>
            <a:r>
              <a:rPr lang="en-US" sz="1800"/>
              <a:t>R</a:t>
            </a:r>
            <a:r>
              <a:rPr lang="en-US" sz="1800" baseline="-25000"/>
              <a:t>1</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en-US"/>
              <a:t>Derivation of the Lens Equ.</a:t>
            </a:r>
          </a:p>
        </p:txBody>
      </p:sp>
      <p:sp>
        <p:nvSpPr>
          <p:cNvPr id="19461" name="Freeform 51"/>
          <p:cNvSpPr>
            <a:spLocks/>
          </p:cNvSpPr>
          <p:nvPr/>
        </p:nvSpPr>
        <p:spPr bwMode="auto">
          <a:xfrm>
            <a:off x="4029076" y="2119314"/>
            <a:ext cx="323850" cy="1671638"/>
          </a:xfrm>
          <a:custGeom>
            <a:avLst/>
            <a:gdLst>
              <a:gd name="T0" fmla="*/ 105 w 204"/>
              <a:gd name="T1" fmla="*/ 0 h 1053"/>
              <a:gd name="T2" fmla="*/ 66 w 204"/>
              <a:gd name="T3" fmla="*/ 102 h 1053"/>
              <a:gd name="T4" fmla="*/ 36 w 204"/>
              <a:gd name="T5" fmla="*/ 210 h 1053"/>
              <a:gd name="T6" fmla="*/ 15 w 204"/>
              <a:gd name="T7" fmla="*/ 339 h 1053"/>
              <a:gd name="T8" fmla="*/ 0 w 204"/>
              <a:gd name="T9" fmla="*/ 513 h 1053"/>
              <a:gd name="T10" fmla="*/ 3 w 204"/>
              <a:gd name="T11" fmla="*/ 618 h 1053"/>
              <a:gd name="T12" fmla="*/ 21 w 204"/>
              <a:gd name="T13" fmla="*/ 777 h 1053"/>
              <a:gd name="T14" fmla="*/ 66 w 204"/>
              <a:gd name="T15" fmla="*/ 957 h 1053"/>
              <a:gd name="T16" fmla="*/ 102 w 204"/>
              <a:gd name="T17" fmla="*/ 1053 h 1053"/>
              <a:gd name="T18" fmla="*/ 126 w 204"/>
              <a:gd name="T19" fmla="*/ 999 h 1053"/>
              <a:gd name="T20" fmla="*/ 174 w 204"/>
              <a:gd name="T21" fmla="*/ 834 h 1053"/>
              <a:gd name="T22" fmla="*/ 204 w 204"/>
              <a:gd name="T23" fmla="*/ 621 h 1053"/>
              <a:gd name="T24" fmla="*/ 204 w 204"/>
              <a:gd name="T25" fmla="*/ 480 h 1053"/>
              <a:gd name="T26" fmla="*/ 192 w 204"/>
              <a:gd name="T27" fmla="*/ 315 h 1053"/>
              <a:gd name="T28" fmla="*/ 165 w 204"/>
              <a:gd name="T29" fmla="*/ 180 h 1053"/>
              <a:gd name="T30" fmla="*/ 135 w 204"/>
              <a:gd name="T31" fmla="*/ 69 h 1053"/>
              <a:gd name="T32" fmla="*/ 105 w 204"/>
              <a:gd name="T33" fmla="*/ 0 h 10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4"/>
              <a:gd name="T52" fmla="*/ 0 h 1053"/>
              <a:gd name="T53" fmla="*/ 204 w 204"/>
              <a:gd name="T54" fmla="*/ 1053 h 105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4" h="1053">
                <a:moveTo>
                  <a:pt x="105" y="0"/>
                </a:moveTo>
                <a:lnTo>
                  <a:pt x="66" y="102"/>
                </a:lnTo>
                <a:lnTo>
                  <a:pt x="36" y="210"/>
                </a:lnTo>
                <a:lnTo>
                  <a:pt x="15" y="339"/>
                </a:lnTo>
                <a:lnTo>
                  <a:pt x="0" y="513"/>
                </a:lnTo>
                <a:lnTo>
                  <a:pt x="3" y="618"/>
                </a:lnTo>
                <a:lnTo>
                  <a:pt x="21" y="777"/>
                </a:lnTo>
                <a:lnTo>
                  <a:pt x="66" y="957"/>
                </a:lnTo>
                <a:lnTo>
                  <a:pt x="102" y="1053"/>
                </a:lnTo>
                <a:lnTo>
                  <a:pt x="126" y="999"/>
                </a:lnTo>
                <a:lnTo>
                  <a:pt x="174" y="834"/>
                </a:lnTo>
                <a:lnTo>
                  <a:pt x="204" y="621"/>
                </a:lnTo>
                <a:lnTo>
                  <a:pt x="204" y="480"/>
                </a:lnTo>
                <a:lnTo>
                  <a:pt x="192" y="315"/>
                </a:lnTo>
                <a:lnTo>
                  <a:pt x="165" y="180"/>
                </a:lnTo>
                <a:lnTo>
                  <a:pt x="135" y="69"/>
                </a:lnTo>
                <a:lnTo>
                  <a:pt x="105" y="0"/>
                </a:lnTo>
                <a:close/>
              </a:path>
            </a:pathLst>
          </a:custGeom>
          <a:solidFill>
            <a:schemeClr val="accent5">
              <a:lumMod val="40000"/>
              <a:lumOff val="60000"/>
            </a:schemeClr>
          </a:solidFill>
          <a:ln w="9525">
            <a:solidFill>
              <a:schemeClr val="tx1"/>
            </a:solidFill>
            <a:miter lim="800000"/>
            <a:headEnd/>
            <a:tailEnd/>
          </a:ln>
        </p:spPr>
        <p:txBody>
          <a:bodyPr wrap="none" anchor="ctr"/>
          <a:lstStyle/>
          <a:p>
            <a:endParaRPr lang="en-US"/>
          </a:p>
        </p:txBody>
      </p:sp>
      <p:sp>
        <p:nvSpPr>
          <p:cNvPr id="19462" name="Line 9"/>
          <p:cNvSpPr>
            <a:spLocks noChangeShapeType="1"/>
          </p:cNvSpPr>
          <p:nvPr/>
        </p:nvSpPr>
        <p:spPr bwMode="auto">
          <a:xfrm>
            <a:off x="823913" y="2973389"/>
            <a:ext cx="7153275" cy="0"/>
          </a:xfrm>
          <a:prstGeom prst="line">
            <a:avLst/>
          </a:prstGeom>
          <a:noFill/>
          <a:ln w="9525">
            <a:solidFill>
              <a:schemeClr val="tx1"/>
            </a:solidFill>
            <a:miter lim="800000"/>
            <a:headEnd/>
            <a:tailEnd/>
          </a:ln>
        </p:spPr>
        <p:txBody>
          <a:bodyPr wrap="none" anchor="ctr"/>
          <a:lstStyle/>
          <a:p>
            <a:endParaRPr lang="en-US"/>
          </a:p>
        </p:txBody>
      </p:sp>
      <p:sp>
        <p:nvSpPr>
          <p:cNvPr id="19463" name="Oval 10"/>
          <p:cNvSpPr>
            <a:spLocks noChangeArrowheads="1"/>
          </p:cNvSpPr>
          <p:nvPr/>
        </p:nvSpPr>
        <p:spPr bwMode="auto">
          <a:xfrm>
            <a:off x="1600201" y="2954339"/>
            <a:ext cx="68263" cy="55563"/>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19464" name="Text Box 11"/>
          <p:cNvSpPr txBox="1">
            <a:spLocks noChangeArrowheads="1"/>
          </p:cNvSpPr>
          <p:nvPr/>
        </p:nvSpPr>
        <p:spPr bwMode="auto">
          <a:xfrm>
            <a:off x="1449388" y="3057527"/>
            <a:ext cx="290513" cy="369888"/>
          </a:xfrm>
          <a:prstGeom prst="rect">
            <a:avLst/>
          </a:prstGeom>
          <a:noFill/>
          <a:ln w="9525" algn="ctr">
            <a:noFill/>
            <a:miter lim="800000"/>
            <a:headEnd/>
            <a:tailEnd/>
          </a:ln>
        </p:spPr>
        <p:txBody>
          <a:bodyPr wrap="none">
            <a:spAutoFit/>
          </a:bodyPr>
          <a:lstStyle/>
          <a:p>
            <a:r>
              <a:rPr lang="en-US" dirty="0"/>
              <a:t>S</a:t>
            </a:r>
            <a:endParaRPr lang="en-US" sz="1800" dirty="0"/>
          </a:p>
        </p:txBody>
      </p:sp>
      <p:sp>
        <p:nvSpPr>
          <p:cNvPr id="19465" name="Text Box 12"/>
          <p:cNvSpPr txBox="1">
            <a:spLocks noChangeArrowheads="1"/>
          </p:cNvSpPr>
          <p:nvPr/>
        </p:nvSpPr>
        <p:spPr bwMode="auto">
          <a:xfrm>
            <a:off x="6867526" y="3016252"/>
            <a:ext cx="303213" cy="369888"/>
          </a:xfrm>
          <a:prstGeom prst="rect">
            <a:avLst/>
          </a:prstGeom>
          <a:noFill/>
          <a:ln w="9525" algn="ctr">
            <a:noFill/>
            <a:miter lim="800000"/>
            <a:headEnd/>
            <a:tailEnd/>
          </a:ln>
        </p:spPr>
        <p:txBody>
          <a:bodyPr wrap="none">
            <a:spAutoFit/>
          </a:bodyPr>
          <a:lstStyle/>
          <a:p>
            <a:r>
              <a:rPr lang="en-US" dirty="0"/>
              <a:t>P</a:t>
            </a:r>
            <a:endParaRPr lang="en-US" sz="1800" dirty="0"/>
          </a:p>
        </p:txBody>
      </p:sp>
      <p:sp>
        <p:nvSpPr>
          <p:cNvPr id="19466" name="Line 13"/>
          <p:cNvSpPr>
            <a:spLocks noChangeShapeType="1"/>
          </p:cNvSpPr>
          <p:nvPr/>
        </p:nvSpPr>
        <p:spPr bwMode="auto">
          <a:xfrm>
            <a:off x="1601788" y="2957514"/>
            <a:ext cx="6137275" cy="1588"/>
          </a:xfrm>
          <a:prstGeom prst="line">
            <a:avLst/>
          </a:prstGeom>
          <a:noFill/>
          <a:ln w="9525">
            <a:solidFill>
              <a:srgbClr val="FF0000"/>
            </a:solidFill>
            <a:miter lim="800000"/>
            <a:headEnd/>
            <a:tailEnd type="triangle" w="med" len="med"/>
          </a:ln>
        </p:spPr>
        <p:txBody>
          <a:bodyPr wrap="none" anchor="ctr"/>
          <a:lstStyle/>
          <a:p>
            <a:endParaRPr lang="en-US"/>
          </a:p>
        </p:txBody>
      </p:sp>
      <p:sp>
        <p:nvSpPr>
          <p:cNvPr id="19467" name="Oval 15"/>
          <p:cNvSpPr>
            <a:spLocks noChangeArrowheads="1"/>
          </p:cNvSpPr>
          <p:nvPr/>
        </p:nvSpPr>
        <p:spPr bwMode="auto">
          <a:xfrm>
            <a:off x="6872288" y="2935289"/>
            <a:ext cx="42863" cy="57150"/>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19468" name="Line 17"/>
          <p:cNvSpPr>
            <a:spLocks noChangeShapeType="1"/>
          </p:cNvSpPr>
          <p:nvPr/>
        </p:nvSpPr>
        <p:spPr bwMode="auto">
          <a:xfrm flipV="1">
            <a:off x="1595438" y="2366964"/>
            <a:ext cx="2613025" cy="615950"/>
          </a:xfrm>
          <a:prstGeom prst="line">
            <a:avLst/>
          </a:prstGeom>
          <a:noFill/>
          <a:ln w="9525">
            <a:solidFill>
              <a:srgbClr val="FF0000"/>
            </a:solidFill>
            <a:miter lim="800000"/>
            <a:headEnd/>
            <a:tailEnd type="triangle" w="med" len="med"/>
          </a:ln>
        </p:spPr>
        <p:txBody>
          <a:bodyPr wrap="none" anchor="ctr"/>
          <a:lstStyle/>
          <a:p>
            <a:endParaRPr lang="en-US"/>
          </a:p>
        </p:txBody>
      </p:sp>
      <p:sp>
        <p:nvSpPr>
          <p:cNvPr id="19469" name="Line 20"/>
          <p:cNvSpPr>
            <a:spLocks noChangeShapeType="1"/>
          </p:cNvSpPr>
          <p:nvPr/>
        </p:nvSpPr>
        <p:spPr bwMode="auto">
          <a:xfrm>
            <a:off x="4062413" y="2520952"/>
            <a:ext cx="1766888" cy="439738"/>
          </a:xfrm>
          <a:prstGeom prst="line">
            <a:avLst/>
          </a:prstGeom>
          <a:noFill/>
          <a:ln w="9525">
            <a:solidFill>
              <a:schemeClr val="tx1"/>
            </a:solidFill>
            <a:prstDash val="dash"/>
            <a:miter lim="800000"/>
            <a:headEnd type="arrow" w="med" len="med"/>
            <a:tailEnd/>
          </a:ln>
        </p:spPr>
        <p:txBody>
          <a:bodyPr wrap="none" anchor="ctr"/>
          <a:lstStyle/>
          <a:p>
            <a:endParaRPr lang="en-US"/>
          </a:p>
        </p:txBody>
      </p:sp>
      <p:sp>
        <p:nvSpPr>
          <p:cNvPr id="19470" name="Text Box 21"/>
          <p:cNvSpPr txBox="1">
            <a:spLocks noChangeArrowheads="1"/>
          </p:cNvSpPr>
          <p:nvPr/>
        </p:nvSpPr>
        <p:spPr bwMode="auto">
          <a:xfrm>
            <a:off x="5562601" y="3060702"/>
            <a:ext cx="560388" cy="336550"/>
          </a:xfrm>
          <a:prstGeom prst="rect">
            <a:avLst/>
          </a:prstGeom>
          <a:noFill/>
          <a:ln w="9525" algn="ctr">
            <a:noFill/>
            <a:miter lim="800000"/>
            <a:headEnd/>
            <a:tailEnd/>
          </a:ln>
        </p:spPr>
        <p:txBody>
          <a:bodyPr>
            <a:spAutoFit/>
          </a:bodyPr>
          <a:lstStyle/>
          <a:p>
            <a:r>
              <a:rPr lang="en-US" sz="1600"/>
              <a:t>C</a:t>
            </a:r>
            <a:r>
              <a:rPr lang="en-US" sz="1600" baseline="-25000"/>
              <a:t>1</a:t>
            </a:r>
          </a:p>
        </p:txBody>
      </p:sp>
      <p:sp>
        <p:nvSpPr>
          <p:cNvPr id="19471" name="Text Box 22"/>
          <p:cNvSpPr txBox="1">
            <a:spLocks noChangeArrowheads="1"/>
          </p:cNvSpPr>
          <p:nvPr/>
        </p:nvSpPr>
        <p:spPr bwMode="auto">
          <a:xfrm>
            <a:off x="2190751" y="3013077"/>
            <a:ext cx="558800" cy="336550"/>
          </a:xfrm>
          <a:prstGeom prst="rect">
            <a:avLst/>
          </a:prstGeom>
          <a:noFill/>
          <a:ln w="9525" algn="ctr">
            <a:noFill/>
            <a:miter lim="800000"/>
            <a:headEnd/>
            <a:tailEnd/>
          </a:ln>
        </p:spPr>
        <p:txBody>
          <a:bodyPr>
            <a:spAutoFit/>
          </a:bodyPr>
          <a:lstStyle/>
          <a:p>
            <a:r>
              <a:rPr lang="en-US" sz="1600"/>
              <a:t>C</a:t>
            </a:r>
            <a:r>
              <a:rPr lang="en-US" sz="1600" baseline="-25000"/>
              <a:t>2</a:t>
            </a:r>
          </a:p>
        </p:txBody>
      </p:sp>
      <p:sp>
        <p:nvSpPr>
          <p:cNvPr id="19472" name="Line 24"/>
          <p:cNvSpPr>
            <a:spLocks noChangeShapeType="1"/>
          </p:cNvSpPr>
          <p:nvPr/>
        </p:nvSpPr>
        <p:spPr bwMode="auto">
          <a:xfrm>
            <a:off x="4210051" y="2368552"/>
            <a:ext cx="3275013" cy="730250"/>
          </a:xfrm>
          <a:prstGeom prst="line">
            <a:avLst/>
          </a:prstGeom>
          <a:noFill/>
          <a:ln w="9525">
            <a:solidFill>
              <a:srgbClr val="FF0000"/>
            </a:solidFill>
            <a:miter lim="800000"/>
            <a:headEnd/>
            <a:tailEnd type="triangle" w="med" len="med"/>
          </a:ln>
        </p:spPr>
        <p:txBody>
          <a:bodyPr wrap="none" anchor="ctr"/>
          <a:lstStyle/>
          <a:p>
            <a:endParaRPr lang="en-US"/>
          </a:p>
        </p:txBody>
      </p:sp>
      <p:sp>
        <p:nvSpPr>
          <p:cNvPr id="19473" name="Text Box 26"/>
          <p:cNvSpPr txBox="1">
            <a:spLocks noChangeArrowheads="1"/>
          </p:cNvSpPr>
          <p:nvPr/>
        </p:nvSpPr>
        <p:spPr bwMode="auto">
          <a:xfrm>
            <a:off x="4035426" y="3051177"/>
            <a:ext cx="292100" cy="304800"/>
          </a:xfrm>
          <a:prstGeom prst="rect">
            <a:avLst/>
          </a:prstGeom>
          <a:noFill/>
          <a:ln w="9525" algn="ctr">
            <a:noFill/>
            <a:miter lim="800000"/>
            <a:headEnd/>
            <a:tailEnd/>
          </a:ln>
        </p:spPr>
        <p:txBody>
          <a:bodyPr wrap="none">
            <a:spAutoFit/>
          </a:bodyPr>
          <a:lstStyle/>
          <a:p>
            <a:r>
              <a:rPr lang="en-US"/>
              <a:t>n</a:t>
            </a:r>
          </a:p>
        </p:txBody>
      </p:sp>
      <p:sp>
        <p:nvSpPr>
          <p:cNvPr id="19474" name="Line 31"/>
          <p:cNvSpPr>
            <a:spLocks noChangeShapeType="1"/>
          </p:cNvSpPr>
          <p:nvPr/>
        </p:nvSpPr>
        <p:spPr bwMode="auto">
          <a:xfrm>
            <a:off x="1630363" y="3903664"/>
            <a:ext cx="0" cy="228600"/>
          </a:xfrm>
          <a:prstGeom prst="line">
            <a:avLst/>
          </a:prstGeom>
          <a:noFill/>
          <a:ln w="9525">
            <a:solidFill>
              <a:schemeClr val="tx1"/>
            </a:solidFill>
            <a:miter lim="800000"/>
            <a:headEnd/>
            <a:tailEnd/>
          </a:ln>
        </p:spPr>
        <p:txBody>
          <a:bodyPr wrap="none" anchor="ctr"/>
          <a:lstStyle/>
          <a:p>
            <a:endParaRPr lang="en-US"/>
          </a:p>
        </p:txBody>
      </p:sp>
      <p:sp>
        <p:nvSpPr>
          <p:cNvPr id="19475" name="Line 33"/>
          <p:cNvSpPr>
            <a:spLocks noChangeShapeType="1"/>
          </p:cNvSpPr>
          <p:nvPr/>
        </p:nvSpPr>
        <p:spPr bwMode="auto">
          <a:xfrm>
            <a:off x="1668463" y="4017964"/>
            <a:ext cx="2532063"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9476" name="Text Box 34"/>
          <p:cNvSpPr txBox="1">
            <a:spLocks noChangeArrowheads="1"/>
          </p:cNvSpPr>
          <p:nvPr/>
        </p:nvSpPr>
        <p:spPr bwMode="auto">
          <a:xfrm>
            <a:off x="3070226" y="3833814"/>
            <a:ext cx="274434" cy="369332"/>
          </a:xfrm>
          <a:prstGeom prst="rect">
            <a:avLst/>
          </a:prstGeom>
          <a:solidFill>
            <a:schemeClr val="bg1"/>
          </a:solidFill>
          <a:ln w="9525" algn="ctr">
            <a:noFill/>
            <a:miter lim="800000"/>
            <a:headEnd/>
            <a:tailEnd/>
          </a:ln>
        </p:spPr>
        <p:txBody>
          <a:bodyPr wrap="none">
            <a:spAutoFit/>
          </a:bodyPr>
          <a:lstStyle/>
          <a:p>
            <a:r>
              <a:rPr lang="en-US" dirty="0"/>
              <a:t>s</a:t>
            </a:r>
            <a:endParaRPr lang="en-US" sz="1800" baseline="-25000" dirty="0"/>
          </a:p>
        </p:txBody>
      </p:sp>
      <p:sp>
        <p:nvSpPr>
          <p:cNvPr id="19477" name="Line 36"/>
          <p:cNvSpPr>
            <a:spLocks noChangeShapeType="1"/>
          </p:cNvSpPr>
          <p:nvPr/>
        </p:nvSpPr>
        <p:spPr bwMode="auto">
          <a:xfrm>
            <a:off x="6989763" y="3903664"/>
            <a:ext cx="0" cy="228600"/>
          </a:xfrm>
          <a:prstGeom prst="line">
            <a:avLst/>
          </a:prstGeom>
          <a:noFill/>
          <a:ln w="9525">
            <a:solidFill>
              <a:schemeClr val="tx1"/>
            </a:solidFill>
            <a:miter lim="800000"/>
            <a:headEnd/>
            <a:tailEnd/>
          </a:ln>
        </p:spPr>
        <p:txBody>
          <a:bodyPr wrap="none" anchor="ctr"/>
          <a:lstStyle/>
          <a:p>
            <a:endParaRPr lang="en-US"/>
          </a:p>
        </p:txBody>
      </p:sp>
      <p:sp>
        <p:nvSpPr>
          <p:cNvPr id="19478" name="Line 37"/>
          <p:cNvSpPr>
            <a:spLocks noChangeShapeType="1"/>
          </p:cNvSpPr>
          <p:nvPr/>
        </p:nvSpPr>
        <p:spPr bwMode="auto">
          <a:xfrm>
            <a:off x="4224338" y="4013202"/>
            <a:ext cx="2719388" cy="9525"/>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9480" name="Text Box 41"/>
          <p:cNvSpPr txBox="1">
            <a:spLocks noChangeArrowheads="1"/>
          </p:cNvSpPr>
          <p:nvPr/>
        </p:nvSpPr>
        <p:spPr bwMode="auto">
          <a:xfrm>
            <a:off x="3240088" y="3246439"/>
            <a:ext cx="309563" cy="228600"/>
          </a:xfrm>
          <a:prstGeom prst="rect">
            <a:avLst/>
          </a:prstGeom>
          <a:noFill/>
          <a:ln w="9525" algn="ctr">
            <a:noFill/>
            <a:miter lim="800000"/>
            <a:headEnd/>
            <a:tailEnd/>
          </a:ln>
        </p:spPr>
        <p:txBody>
          <a:bodyPr wrap="none">
            <a:spAutoFit/>
          </a:bodyPr>
          <a:lstStyle/>
          <a:p>
            <a:r>
              <a:rPr lang="en-US" sz="900"/>
              <a:t>R</a:t>
            </a:r>
            <a:r>
              <a:rPr lang="en-US" sz="900" baseline="-25000"/>
              <a:t>2</a:t>
            </a:r>
          </a:p>
        </p:txBody>
      </p:sp>
      <p:sp>
        <p:nvSpPr>
          <p:cNvPr id="19481" name="Text Box 44"/>
          <p:cNvSpPr txBox="1">
            <a:spLocks noChangeArrowheads="1"/>
          </p:cNvSpPr>
          <p:nvPr/>
        </p:nvSpPr>
        <p:spPr bwMode="auto">
          <a:xfrm>
            <a:off x="4535488" y="2678114"/>
            <a:ext cx="309563" cy="228600"/>
          </a:xfrm>
          <a:prstGeom prst="rect">
            <a:avLst/>
          </a:prstGeom>
          <a:noFill/>
          <a:ln w="9525" algn="ctr">
            <a:noFill/>
            <a:miter lim="800000"/>
            <a:headEnd/>
            <a:tailEnd/>
          </a:ln>
        </p:spPr>
        <p:txBody>
          <a:bodyPr wrap="none">
            <a:spAutoFit/>
          </a:bodyPr>
          <a:lstStyle/>
          <a:p>
            <a:r>
              <a:rPr lang="en-US" sz="900"/>
              <a:t>R</a:t>
            </a:r>
            <a:r>
              <a:rPr lang="en-US" sz="900" baseline="-25000"/>
              <a:t>1</a:t>
            </a:r>
          </a:p>
        </p:txBody>
      </p:sp>
      <p:grpSp>
        <p:nvGrpSpPr>
          <p:cNvPr id="3" name="Group 47"/>
          <p:cNvGrpSpPr>
            <a:grpSpLocks/>
          </p:cNvGrpSpPr>
          <p:nvPr/>
        </p:nvGrpSpPr>
        <p:grpSpPr bwMode="auto">
          <a:xfrm>
            <a:off x="2882901" y="2109789"/>
            <a:ext cx="2625725" cy="1687513"/>
            <a:chOff x="2740" y="1019"/>
            <a:chExt cx="3182" cy="1694"/>
          </a:xfrm>
        </p:grpSpPr>
        <p:sp>
          <p:nvSpPr>
            <p:cNvPr id="19485" name="Arc 45"/>
            <p:cNvSpPr>
              <a:spLocks/>
            </p:cNvSpPr>
            <p:nvPr/>
          </p:nvSpPr>
          <p:spPr bwMode="auto">
            <a:xfrm>
              <a:off x="2740" y="1019"/>
              <a:ext cx="1787" cy="1675"/>
            </a:xfrm>
            <a:custGeom>
              <a:avLst/>
              <a:gdLst>
                <a:gd name="T0" fmla="*/ 1 w 21600"/>
                <a:gd name="T1" fmla="*/ 0 h 19474"/>
                <a:gd name="T2" fmla="*/ 1 w 21600"/>
                <a:gd name="T3" fmla="*/ 1 h 19474"/>
                <a:gd name="T4" fmla="*/ 0 w 21600"/>
                <a:gd name="T5" fmla="*/ 1 h 19474"/>
                <a:gd name="T6" fmla="*/ 0 60000 65536"/>
                <a:gd name="T7" fmla="*/ 0 60000 65536"/>
                <a:gd name="T8" fmla="*/ 0 60000 65536"/>
                <a:gd name="T9" fmla="*/ 0 w 21600"/>
                <a:gd name="T10" fmla="*/ 0 h 19474"/>
                <a:gd name="T11" fmla="*/ 21600 w 21600"/>
                <a:gd name="T12" fmla="*/ 19474 h 19474"/>
              </a:gdLst>
              <a:ahLst/>
              <a:cxnLst>
                <a:cxn ang="T6">
                  <a:pos x="T0" y="T1"/>
                </a:cxn>
                <a:cxn ang="T7">
                  <a:pos x="T2" y="T3"/>
                </a:cxn>
                <a:cxn ang="T8">
                  <a:pos x="T4" y="T5"/>
                </a:cxn>
              </a:cxnLst>
              <a:rect l="T9" t="T10" r="T11" b="T12"/>
              <a:pathLst>
                <a:path w="21600" h="19474" fill="none" extrusionOk="0">
                  <a:moveTo>
                    <a:pt x="19265" y="-1"/>
                  </a:moveTo>
                  <a:cubicBezTo>
                    <a:pt x="20800" y="3027"/>
                    <a:pt x="21600" y="6373"/>
                    <a:pt x="21600" y="9768"/>
                  </a:cubicBezTo>
                  <a:cubicBezTo>
                    <a:pt x="21600" y="13138"/>
                    <a:pt x="20811" y="16462"/>
                    <a:pt x="19296" y="19473"/>
                  </a:cubicBezTo>
                </a:path>
                <a:path w="21600" h="19474" stroke="0" extrusionOk="0">
                  <a:moveTo>
                    <a:pt x="19265" y="-1"/>
                  </a:moveTo>
                  <a:cubicBezTo>
                    <a:pt x="20800" y="3027"/>
                    <a:pt x="21600" y="6373"/>
                    <a:pt x="21600" y="9768"/>
                  </a:cubicBezTo>
                  <a:cubicBezTo>
                    <a:pt x="21600" y="13138"/>
                    <a:pt x="20811" y="16462"/>
                    <a:pt x="19296" y="19473"/>
                  </a:cubicBezTo>
                  <a:lnTo>
                    <a:pt x="0" y="9768"/>
                  </a:lnTo>
                  <a:close/>
                </a:path>
              </a:pathLst>
            </a:custGeom>
            <a:noFill/>
            <a:ln w="9525">
              <a:solidFill>
                <a:schemeClr val="tx1"/>
              </a:solidFill>
              <a:miter lim="800000"/>
              <a:headEnd/>
              <a:tailEnd/>
            </a:ln>
          </p:spPr>
          <p:txBody>
            <a:bodyPr wrap="none" anchor="ctr"/>
            <a:lstStyle/>
            <a:p>
              <a:endParaRPr lang="en-US"/>
            </a:p>
          </p:txBody>
        </p:sp>
        <p:sp>
          <p:nvSpPr>
            <p:cNvPr id="19486" name="Arc 46"/>
            <p:cNvSpPr>
              <a:spLocks/>
            </p:cNvSpPr>
            <p:nvPr/>
          </p:nvSpPr>
          <p:spPr bwMode="auto">
            <a:xfrm flipH="1">
              <a:off x="4135" y="1032"/>
              <a:ext cx="1787" cy="1681"/>
            </a:xfrm>
            <a:custGeom>
              <a:avLst/>
              <a:gdLst>
                <a:gd name="T0" fmla="*/ 1 w 21600"/>
                <a:gd name="T1" fmla="*/ 0 h 19545"/>
                <a:gd name="T2" fmla="*/ 1 w 21600"/>
                <a:gd name="T3" fmla="*/ 1 h 19545"/>
                <a:gd name="T4" fmla="*/ 0 w 21600"/>
                <a:gd name="T5" fmla="*/ 1 h 19545"/>
                <a:gd name="T6" fmla="*/ 0 60000 65536"/>
                <a:gd name="T7" fmla="*/ 0 60000 65536"/>
                <a:gd name="T8" fmla="*/ 0 60000 65536"/>
                <a:gd name="T9" fmla="*/ 0 w 21600"/>
                <a:gd name="T10" fmla="*/ 0 h 19545"/>
                <a:gd name="T11" fmla="*/ 21600 w 21600"/>
                <a:gd name="T12" fmla="*/ 19545 h 19545"/>
              </a:gdLst>
              <a:ahLst/>
              <a:cxnLst>
                <a:cxn ang="T6">
                  <a:pos x="T0" y="T1"/>
                </a:cxn>
                <a:cxn ang="T7">
                  <a:pos x="T2" y="T3"/>
                </a:cxn>
                <a:cxn ang="T8">
                  <a:pos x="T4" y="T5"/>
                </a:cxn>
              </a:cxnLst>
              <a:rect l="T9" t="T10" r="T11" b="T12"/>
              <a:pathLst>
                <a:path w="21600" h="19545" fill="none" extrusionOk="0">
                  <a:moveTo>
                    <a:pt x="19265" y="-1"/>
                  </a:moveTo>
                  <a:cubicBezTo>
                    <a:pt x="20800" y="3027"/>
                    <a:pt x="21600" y="6373"/>
                    <a:pt x="21600" y="9768"/>
                  </a:cubicBezTo>
                  <a:cubicBezTo>
                    <a:pt x="21600" y="13165"/>
                    <a:pt x="20798" y="16515"/>
                    <a:pt x="19260" y="19545"/>
                  </a:cubicBezTo>
                </a:path>
                <a:path w="21600" h="19545" stroke="0" extrusionOk="0">
                  <a:moveTo>
                    <a:pt x="19265" y="-1"/>
                  </a:moveTo>
                  <a:cubicBezTo>
                    <a:pt x="20800" y="3027"/>
                    <a:pt x="21600" y="6373"/>
                    <a:pt x="21600" y="9768"/>
                  </a:cubicBezTo>
                  <a:cubicBezTo>
                    <a:pt x="21600" y="13165"/>
                    <a:pt x="20798" y="16515"/>
                    <a:pt x="19260" y="19545"/>
                  </a:cubicBezTo>
                  <a:lnTo>
                    <a:pt x="0" y="9768"/>
                  </a:lnTo>
                  <a:close/>
                </a:path>
              </a:pathLst>
            </a:custGeom>
            <a:noFill/>
            <a:ln w="9525">
              <a:solidFill>
                <a:schemeClr val="tx1"/>
              </a:solidFill>
              <a:miter lim="800000"/>
              <a:headEnd/>
              <a:tailEnd/>
            </a:ln>
          </p:spPr>
          <p:txBody>
            <a:bodyPr wrap="none" anchor="ctr"/>
            <a:lstStyle/>
            <a:p>
              <a:endParaRPr lang="en-US"/>
            </a:p>
          </p:txBody>
        </p:sp>
      </p:grpSp>
      <p:sp>
        <p:nvSpPr>
          <p:cNvPr id="19483" name="Line 48"/>
          <p:cNvSpPr>
            <a:spLocks noChangeShapeType="1"/>
          </p:cNvSpPr>
          <p:nvPr/>
        </p:nvSpPr>
        <p:spPr bwMode="auto">
          <a:xfrm>
            <a:off x="4222751" y="3903664"/>
            <a:ext cx="0" cy="228600"/>
          </a:xfrm>
          <a:prstGeom prst="line">
            <a:avLst/>
          </a:prstGeom>
          <a:noFill/>
          <a:ln w="9525">
            <a:solidFill>
              <a:schemeClr val="tx1"/>
            </a:solidFill>
            <a:miter lim="800000"/>
            <a:headEnd/>
            <a:tailEnd/>
          </a:ln>
        </p:spPr>
        <p:txBody>
          <a:bodyPr wrap="none" anchor="ctr"/>
          <a:lstStyle/>
          <a:p>
            <a:endParaRPr lang="en-US"/>
          </a:p>
        </p:txBody>
      </p:sp>
      <p:sp>
        <p:nvSpPr>
          <p:cNvPr id="19484" name="Line 50"/>
          <p:cNvSpPr>
            <a:spLocks noChangeShapeType="1"/>
          </p:cNvSpPr>
          <p:nvPr/>
        </p:nvSpPr>
        <p:spPr bwMode="auto">
          <a:xfrm>
            <a:off x="2455863" y="2968627"/>
            <a:ext cx="1857375" cy="492125"/>
          </a:xfrm>
          <a:prstGeom prst="line">
            <a:avLst/>
          </a:prstGeom>
          <a:noFill/>
          <a:ln w="9525">
            <a:solidFill>
              <a:schemeClr val="tx1"/>
            </a:solidFill>
            <a:prstDash val="dash"/>
            <a:miter lim="800000"/>
            <a:headEnd/>
            <a:tailEnd type="arrow" w="med" len="med"/>
          </a:ln>
        </p:spPr>
        <p:txBody>
          <a:bodyPr wrap="none" anchor="ctr"/>
          <a:lstStyle/>
          <a:p>
            <a:endParaRPr lang="en-US"/>
          </a:p>
        </p:txBody>
      </p:sp>
      <p:sp>
        <p:nvSpPr>
          <p:cNvPr id="31" name="Text Box 34"/>
          <p:cNvSpPr txBox="1">
            <a:spLocks noChangeArrowheads="1"/>
          </p:cNvSpPr>
          <p:nvPr/>
        </p:nvSpPr>
        <p:spPr bwMode="auto">
          <a:xfrm>
            <a:off x="5291246" y="3806333"/>
            <a:ext cx="332142" cy="369332"/>
          </a:xfrm>
          <a:prstGeom prst="rect">
            <a:avLst/>
          </a:prstGeom>
          <a:solidFill>
            <a:schemeClr val="bg1"/>
          </a:solidFill>
          <a:ln w="9525" algn="ctr">
            <a:noFill/>
            <a:miter lim="800000"/>
            <a:headEnd/>
            <a:tailEnd/>
          </a:ln>
        </p:spPr>
        <p:txBody>
          <a:bodyPr wrap="none">
            <a:spAutoFit/>
          </a:bodyPr>
          <a:lstStyle/>
          <a:p>
            <a:r>
              <a:rPr lang="en-US" dirty="0"/>
              <a:t>s’</a:t>
            </a:r>
            <a:endParaRPr lang="en-US" sz="1800" baseline="-250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Oval 59"/>
          <p:cNvSpPr/>
          <p:nvPr/>
        </p:nvSpPr>
        <p:spPr>
          <a:xfrm>
            <a:off x="1633929" y="272322"/>
            <a:ext cx="6013554" cy="58286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1633928" y="419724"/>
            <a:ext cx="5576341" cy="551638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2233535" y="209862"/>
            <a:ext cx="4991724" cy="61759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62" name="Line 9"/>
          <p:cNvSpPr>
            <a:spLocks noChangeShapeType="1"/>
          </p:cNvSpPr>
          <p:nvPr/>
        </p:nvSpPr>
        <p:spPr bwMode="auto">
          <a:xfrm>
            <a:off x="823913" y="2973389"/>
            <a:ext cx="7153275" cy="0"/>
          </a:xfrm>
          <a:prstGeom prst="line">
            <a:avLst/>
          </a:prstGeom>
          <a:noFill/>
          <a:ln w="9525">
            <a:solidFill>
              <a:schemeClr val="tx1"/>
            </a:solidFill>
            <a:miter lim="800000"/>
            <a:headEnd/>
            <a:tailEnd/>
          </a:ln>
        </p:spPr>
        <p:txBody>
          <a:bodyPr wrap="none" anchor="ctr"/>
          <a:lstStyle/>
          <a:p>
            <a:endParaRPr lang="en-US"/>
          </a:p>
        </p:txBody>
      </p:sp>
      <p:sp>
        <p:nvSpPr>
          <p:cNvPr id="19464" name="Text Box 11"/>
          <p:cNvSpPr txBox="1">
            <a:spLocks noChangeArrowheads="1"/>
          </p:cNvSpPr>
          <p:nvPr/>
        </p:nvSpPr>
        <p:spPr bwMode="auto">
          <a:xfrm>
            <a:off x="1254515" y="3027546"/>
            <a:ext cx="369012" cy="369332"/>
          </a:xfrm>
          <a:prstGeom prst="rect">
            <a:avLst/>
          </a:prstGeom>
          <a:noFill/>
          <a:ln w="9525" algn="ctr">
            <a:noFill/>
            <a:miter lim="800000"/>
            <a:headEnd/>
            <a:tailEnd/>
          </a:ln>
        </p:spPr>
        <p:txBody>
          <a:bodyPr wrap="none">
            <a:spAutoFit/>
          </a:bodyPr>
          <a:lstStyle/>
          <a:p>
            <a:r>
              <a:rPr lang="en-US" dirty="0"/>
              <a:t>S</a:t>
            </a:r>
            <a:r>
              <a:rPr lang="en-US" baseline="-25000" dirty="0"/>
              <a:t>1</a:t>
            </a:r>
            <a:endParaRPr lang="en-US" sz="1800" baseline="-25000" dirty="0"/>
          </a:p>
        </p:txBody>
      </p:sp>
      <p:sp>
        <p:nvSpPr>
          <p:cNvPr id="19467" name="Oval 15"/>
          <p:cNvSpPr>
            <a:spLocks noChangeArrowheads="1"/>
          </p:cNvSpPr>
          <p:nvPr/>
        </p:nvSpPr>
        <p:spPr bwMode="auto">
          <a:xfrm>
            <a:off x="7576825" y="2545546"/>
            <a:ext cx="42863" cy="57150"/>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19474" name="Line 31"/>
          <p:cNvSpPr>
            <a:spLocks noChangeShapeType="1"/>
          </p:cNvSpPr>
          <p:nvPr/>
        </p:nvSpPr>
        <p:spPr bwMode="auto">
          <a:xfrm>
            <a:off x="1630363" y="4623184"/>
            <a:ext cx="0" cy="228600"/>
          </a:xfrm>
          <a:prstGeom prst="line">
            <a:avLst/>
          </a:prstGeom>
          <a:noFill/>
          <a:ln w="9525">
            <a:solidFill>
              <a:schemeClr val="tx1"/>
            </a:solidFill>
            <a:miter lim="800000"/>
            <a:headEnd/>
            <a:tailEnd/>
          </a:ln>
        </p:spPr>
        <p:txBody>
          <a:bodyPr wrap="none" anchor="ctr"/>
          <a:lstStyle/>
          <a:p>
            <a:endParaRPr lang="en-US"/>
          </a:p>
        </p:txBody>
      </p:sp>
      <p:sp>
        <p:nvSpPr>
          <p:cNvPr id="19475" name="Line 33"/>
          <p:cNvSpPr>
            <a:spLocks noChangeShapeType="1"/>
          </p:cNvSpPr>
          <p:nvPr/>
        </p:nvSpPr>
        <p:spPr bwMode="auto">
          <a:xfrm>
            <a:off x="1668463" y="4737484"/>
            <a:ext cx="2532063"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9476" name="Text Box 34"/>
          <p:cNvSpPr txBox="1">
            <a:spLocks noChangeArrowheads="1"/>
          </p:cNvSpPr>
          <p:nvPr/>
        </p:nvSpPr>
        <p:spPr bwMode="auto">
          <a:xfrm>
            <a:off x="3070226" y="4553334"/>
            <a:ext cx="290464" cy="369332"/>
          </a:xfrm>
          <a:prstGeom prst="rect">
            <a:avLst/>
          </a:prstGeom>
          <a:solidFill>
            <a:schemeClr val="bg1"/>
          </a:solidFill>
          <a:ln w="9525" algn="ctr">
            <a:noFill/>
            <a:miter lim="800000"/>
            <a:headEnd/>
            <a:tailEnd/>
          </a:ln>
        </p:spPr>
        <p:txBody>
          <a:bodyPr wrap="none">
            <a:spAutoFit/>
          </a:bodyPr>
          <a:lstStyle/>
          <a:p>
            <a:r>
              <a:rPr lang="en-US" dirty="0"/>
              <a:t>S</a:t>
            </a:r>
            <a:endParaRPr lang="en-US" sz="1800" baseline="-25000" dirty="0"/>
          </a:p>
        </p:txBody>
      </p:sp>
      <p:sp>
        <p:nvSpPr>
          <p:cNvPr id="19477" name="Line 36"/>
          <p:cNvSpPr>
            <a:spLocks noChangeShapeType="1"/>
          </p:cNvSpPr>
          <p:nvPr/>
        </p:nvSpPr>
        <p:spPr bwMode="auto">
          <a:xfrm>
            <a:off x="6989763" y="4623184"/>
            <a:ext cx="0" cy="228600"/>
          </a:xfrm>
          <a:prstGeom prst="line">
            <a:avLst/>
          </a:prstGeom>
          <a:noFill/>
          <a:ln w="9525">
            <a:solidFill>
              <a:schemeClr val="tx1"/>
            </a:solidFill>
            <a:miter lim="800000"/>
            <a:headEnd/>
            <a:tailEnd/>
          </a:ln>
        </p:spPr>
        <p:txBody>
          <a:bodyPr wrap="none" anchor="ctr"/>
          <a:lstStyle/>
          <a:p>
            <a:endParaRPr lang="en-US"/>
          </a:p>
        </p:txBody>
      </p:sp>
      <p:sp>
        <p:nvSpPr>
          <p:cNvPr id="19478" name="Line 37"/>
          <p:cNvSpPr>
            <a:spLocks noChangeShapeType="1"/>
          </p:cNvSpPr>
          <p:nvPr/>
        </p:nvSpPr>
        <p:spPr bwMode="auto">
          <a:xfrm>
            <a:off x="4224338" y="4732722"/>
            <a:ext cx="2719388" cy="9525"/>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grpSp>
        <p:nvGrpSpPr>
          <p:cNvPr id="2" name="Group 47"/>
          <p:cNvGrpSpPr>
            <a:grpSpLocks/>
          </p:cNvGrpSpPr>
          <p:nvPr/>
        </p:nvGrpSpPr>
        <p:grpSpPr bwMode="auto">
          <a:xfrm>
            <a:off x="2882901" y="374754"/>
            <a:ext cx="2625725" cy="5501390"/>
            <a:chOff x="2740" y="1019"/>
            <a:chExt cx="3182" cy="1694"/>
          </a:xfrm>
        </p:grpSpPr>
        <p:sp>
          <p:nvSpPr>
            <p:cNvPr id="19485" name="Arc 45"/>
            <p:cNvSpPr>
              <a:spLocks/>
            </p:cNvSpPr>
            <p:nvPr/>
          </p:nvSpPr>
          <p:spPr bwMode="auto">
            <a:xfrm>
              <a:off x="2740" y="1019"/>
              <a:ext cx="1787" cy="1675"/>
            </a:xfrm>
            <a:custGeom>
              <a:avLst/>
              <a:gdLst>
                <a:gd name="T0" fmla="*/ 1 w 21600"/>
                <a:gd name="T1" fmla="*/ 0 h 19474"/>
                <a:gd name="T2" fmla="*/ 1 w 21600"/>
                <a:gd name="T3" fmla="*/ 1 h 19474"/>
                <a:gd name="T4" fmla="*/ 0 w 21600"/>
                <a:gd name="T5" fmla="*/ 1 h 19474"/>
                <a:gd name="T6" fmla="*/ 0 60000 65536"/>
                <a:gd name="T7" fmla="*/ 0 60000 65536"/>
                <a:gd name="T8" fmla="*/ 0 60000 65536"/>
                <a:gd name="T9" fmla="*/ 0 w 21600"/>
                <a:gd name="T10" fmla="*/ 0 h 19474"/>
                <a:gd name="T11" fmla="*/ 21600 w 21600"/>
                <a:gd name="T12" fmla="*/ 19474 h 19474"/>
              </a:gdLst>
              <a:ahLst/>
              <a:cxnLst>
                <a:cxn ang="T6">
                  <a:pos x="T0" y="T1"/>
                </a:cxn>
                <a:cxn ang="T7">
                  <a:pos x="T2" y="T3"/>
                </a:cxn>
                <a:cxn ang="T8">
                  <a:pos x="T4" y="T5"/>
                </a:cxn>
              </a:cxnLst>
              <a:rect l="T9" t="T10" r="T11" b="T12"/>
              <a:pathLst>
                <a:path w="21600" h="19474" fill="none" extrusionOk="0">
                  <a:moveTo>
                    <a:pt x="19265" y="-1"/>
                  </a:moveTo>
                  <a:cubicBezTo>
                    <a:pt x="20800" y="3027"/>
                    <a:pt x="21600" y="6373"/>
                    <a:pt x="21600" y="9768"/>
                  </a:cubicBezTo>
                  <a:cubicBezTo>
                    <a:pt x="21600" y="13138"/>
                    <a:pt x="20811" y="16462"/>
                    <a:pt x="19296" y="19473"/>
                  </a:cubicBezTo>
                </a:path>
                <a:path w="21600" h="19474" stroke="0" extrusionOk="0">
                  <a:moveTo>
                    <a:pt x="19265" y="-1"/>
                  </a:moveTo>
                  <a:cubicBezTo>
                    <a:pt x="20800" y="3027"/>
                    <a:pt x="21600" y="6373"/>
                    <a:pt x="21600" y="9768"/>
                  </a:cubicBezTo>
                  <a:cubicBezTo>
                    <a:pt x="21600" y="13138"/>
                    <a:pt x="20811" y="16462"/>
                    <a:pt x="19296" y="19473"/>
                  </a:cubicBezTo>
                  <a:lnTo>
                    <a:pt x="0" y="9768"/>
                  </a:lnTo>
                  <a:close/>
                </a:path>
              </a:pathLst>
            </a:custGeom>
            <a:noFill/>
            <a:ln w="9525">
              <a:solidFill>
                <a:schemeClr val="tx1"/>
              </a:solidFill>
              <a:miter lim="800000"/>
              <a:headEnd/>
              <a:tailEnd/>
            </a:ln>
          </p:spPr>
          <p:txBody>
            <a:bodyPr wrap="none" anchor="ctr"/>
            <a:lstStyle/>
            <a:p>
              <a:endParaRPr lang="en-US"/>
            </a:p>
          </p:txBody>
        </p:sp>
        <p:sp>
          <p:nvSpPr>
            <p:cNvPr id="19486" name="Arc 46"/>
            <p:cNvSpPr>
              <a:spLocks/>
            </p:cNvSpPr>
            <p:nvPr/>
          </p:nvSpPr>
          <p:spPr bwMode="auto">
            <a:xfrm flipH="1">
              <a:off x="4135" y="1032"/>
              <a:ext cx="1787" cy="1681"/>
            </a:xfrm>
            <a:custGeom>
              <a:avLst/>
              <a:gdLst>
                <a:gd name="T0" fmla="*/ 1 w 21600"/>
                <a:gd name="T1" fmla="*/ 0 h 19545"/>
                <a:gd name="T2" fmla="*/ 1 w 21600"/>
                <a:gd name="T3" fmla="*/ 1 h 19545"/>
                <a:gd name="T4" fmla="*/ 0 w 21600"/>
                <a:gd name="T5" fmla="*/ 1 h 19545"/>
                <a:gd name="T6" fmla="*/ 0 60000 65536"/>
                <a:gd name="T7" fmla="*/ 0 60000 65536"/>
                <a:gd name="T8" fmla="*/ 0 60000 65536"/>
                <a:gd name="T9" fmla="*/ 0 w 21600"/>
                <a:gd name="T10" fmla="*/ 0 h 19545"/>
                <a:gd name="T11" fmla="*/ 21600 w 21600"/>
                <a:gd name="T12" fmla="*/ 19545 h 19545"/>
              </a:gdLst>
              <a:ahLst/>
              <a:cxnLst>
                <a:cxn ang="T6">
                  <a:pos x="T0" y="T1"/>
                </a:cxn>
                <a:cxn ang="T7">
                  <a:pos x="T2" y="T3"/>
                </a:cxn>
                <a:cxn ang="T8">
                  <a:pos x="T4" y="T5"/>
                </a:cxn>
              </a:cxnLst>
              <a:rect l="T9" t="T10" r="T11" b="T12"/>
              <a:pathLst>
                <a:path w="21600" h="19545" fill="none" extrusionOk="0">
                  <a:moveTo>
                    <a:pt x="19265" y="-1"/>
                  </a:moveTo>
                  <a:cubicBezTo>
                    <a:pt x="20800" y="3027"/>
                    <a:pt x="21600" y="6373"/>
                    <a:pt x="21600" y="9768"/>
                  </a:cubicBezTo>
                  <a:cubicBezTo>
                    <a:pt x="21600" y="13165"/>
                    <a:pt x="20798" y="16515"/>
                    <a:pt x="19260" y="19545"/>
                  </a:cubicBezTo>
                </a:path>
                <a:path w="21600" h="19545" stroke="0" extrusionOk="0">
                  <a:moveTo>
                    <a:pt x="19265" y="-1"/>
                  </a:moveTo>
                  <a:cubicBezTo>
                    <a:pt x="20800" y="3027"/>
                    <a:pt x="21600" y="6373"/>
                    <a:pt x="21600" y="9768"/>
                  </a:cubicBezTo>
                  <a:cubicBezTo>
                    <a:pt x="21600" y="13165"/>
                    <a:pt x="20798" y="16515"/>
                    <a:pt x="19260" y="19545"/>
                  </a:cubicBezTo>
                  <a:lnTo>
                    <a:pt x="0" y="9768"/>
                  </a:lnTo>
                  <a:close/>
                </a:path>
              </a:pathLst>
            </a:custGeom>
            <a:noFill/>
            <a:ln w="9525">
              <a:solidFill>
                <a:schemeClr val="tx1"/>
              </a:solidFill>
              <a:miter lim="800000"/>
              <a:headEnd/>
              <a:tailEnd/>
            </a:ln>
          </p:spPr>
          <p:txBody>
            <a:bodyPr wrap="none" anchor="ctr"/>
            <a:lstStyle/>
            <a:p>
              <a:endParaRPr lang="en-US"/>
            </a:p>
          </p:txBody>
        </p:sp>
      </p:grpSp>
      <p:sp>
        <p:nvSpPr>
          <p:cNvPr id="19483" name="Line 48"/>
          <p:cNvSpPr>
            <a:spLocks noChangeShapeType="1"/>
          </p:cNvSpPr>
          <p:nvPr/>
        </p:nvSpPr>
        <p:spPr bwMode="auto">
          <a:xfrm>
            <a:off x="4222751" y="4623184"/>
            <a:ext cx="0" cy="228600"/>
          </a:xfrm>
          <a:prstGeom prst="line">
            <a:avLst/>
          </a:prstGeom>
          <a:noFill/>
          <a:ln w="9525">
            <a:solidFill>
              <a:schemeClr val="tx1"/>
            </a:solidFill>
            <a:miter lim="800000"/>
            <a:headEnd/>
            <a:tailEnd/>
          </a:ln>
        </p:spPr>
        <p:txBody>
          <a:bodyPr wrap="none" anchor="ctr"/>
          <a:lstStyle/>
          <a:p>
            <a:endParaRPr lang="en-US"/>
          </a:p>
        </p:txBody>
      </p:sp>
      <p:sp>
        <p:nvSpPr>
          <p:cNvPr id="31" name="Text Box 34"/>
          <p:cNvSpPr txBox="1">
            <a:spLocks noChangeArrowheads="1"/>
          </p:cNvSpPr>
          <p:nvPr/>
        </p:nvSpPr>
        <p:spPr bwMode="auto">
          <a:xfrm>
            <a:off x="5291246" y="4525853"/>
            <a:ext cx="346570" cy="369332"/>
          </a:xfrm>
          <a:prstGeom prst="rect">
            <a:avLst/>
          </a:prstGeom>
          <a:solidFill>
            <a:schemeClr val="bg1"/>
          </a:solidFill>
          <a:ln w="9525" algn="ctr">
            <a:noFill/>
            <a:miter lim="800000"/>
            <a:headEnd/>
            <a:tailEnd/>
          </a:ln>
        </p:spPr>
        <p:txBody>
          <a:bodyPr wrap="none">
            <a:spAutoFit/>
          </a:bodyPr>
          <a:lstStyle/>
          <a:p>
            <a:r>
              <a:rPr lang="en-US" dirty="0"/>
              <a:t>S’</a:t>
            </a:r>
            <a:endParaRPr lang="en-US" sz="1800" baseline="-25000" dirty="0"/>
          </a:p>
        </p:txBody>
      </p:sp>
      <p:sp>
        <p:nvSpPr>
          <p:cNvPr id="34" name="Oval 10"/>
          <p:cNvSpPr>
            <a:spLocks noChangeArrowheads="1"/>
          </p:cNvSpPr>
          <p:nvPr/>
        </p:nvSpPr>
        <p:spPr bwMode="auto">
          <a:xfrm>
            <a:off x="1631431" y="3199177"/>
            <a:ext cx="68263" cy="55563"/>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35" name="Line 17"/>
          <p:cNvSpPr>
            <a:spLocks noChangeShapeType="1"/>
          </p:cNvSpPr>
          <p:nvPr/>
        </p:nvSpPr>
        <p:spPr bwMode="auto">
          <a:xfrm flipV="1">
            <a:off x="1663909" y="2593297"/>
            <a:ext cx="2563317" cy="644577"/>
          </a:xfrm>
          <a:prstGeom prst="line">
            <a:avLst/>
          </a:prstGeom>
          <a:noFill/>
          <a:ln w="9525">
            <a:solidFill>
              <a:srgbClr val="00B0F0"/>
            </a:solidFill>
            <a:miter lim="800000"/>
            <a:headEnd/>
            <a:tailEnd type="triangle" w="med" len="med"/>
          </a:ln>
        </p:spPr>
        <p:txBody>
          <a:bodyPr wrap="none" anchor="ctr"/>
          <a:lstStyle/>
          <a:p>
            <a:endParaRPr lang="en-US"/>
          </a:p>
        </p:txBody>
      </p:sp>
      <p:sp>
        <p:nvSpPr>
          <p:cNvPr id="36" name="Line 17"/>
          <p:cNvSpPr>
            <a:spLocks noChangeShapeType="1"/>
          </p:cNvSpPr>
          <p:nvPr/>
        </p:nvSpPr>
        <p:spPr bwMode="auto">
          <a:xfrm flipV="1">
            <a:off x="4178741" y="2548328"/>
            <a:ext cx="3781035" cy="49838"/>
          </a:xfrm>
          <a:prstGeom prst="line">
            <a:avLst/>
          </a:prstGeom>
          <a:noFill/>
          <a:ln w="9525">
            <a:solidFill>
              <a:srgbClr val="00B0F0"/>
            </a:solidFill>
            <a:miter lim="800000"/>
            <a:headEnd/>
            <a:tailEnd type="triangle" w="med" len="med"/>
          </a:ln>
        </p:spPr>
        <p:txBody>
          <a:bodyPr wrap="none" anchor="ctr"/>
          <a:lstStyle/>
          <a:p>
            <a:endParaRPr lang="en-US"/>
          </a:p>
        </p:txBody>
      </p:sp>
      <p:sp>
        <p:nvSpPr>
          <p:cNvPr id="37" name="Line 17"/>
          <p:cNvSpPr>
            <a:spLocks noChangeShapeType="1"/>
          </p:cNvSpPr>
          <p:nvPr/>
        </p:nvSpPr>
        <p:spPr bwMode="auto">
          <a:xfrm flipV="1">
            <a:off x="1618936" y="2458387"/>
            <a:ext cx="6730585" cy="809466"/>
          </a:xfrm>
          <a:prstGeom prst="line">
            <a:avLst/>
          </a:prstGeom>
          <a:noFill/>
          <a:ln w="9525">
            <a:solidFill>
              <a:srgbClr val="00B0F0"/>
            </a:solidFill>
            <a:miter lim="800000"/>
            <a:headEnd/>
            <a:tailEnd type="triangle" w="med" len="med"/>
          </a:ln>
        </p:spPr>
        <p:txBody>
          <a:bodyPr wrap="none" anchor="ctr"/>
          <a:lstStyle/>
          <a:p>
            <a:endParaRPr lang="en-US"/>
          </a:p>
        </p:txBody>
      </p:sp>
      <p:sp>
        <p:nvSpPr>
          <p:cNvPr id="38" name="Oval 10"/>
          <p:cNvSpPr>
            <a:spLocks noChangeArrowheads="1"/>
          </p:cNvSpPr>
          <p:nvPr/>
        </p:nvSpPr>
        <p:spPr bwMode="auto">
          <a:xfrm>
            <a:off x="1646421" y="3561436"/>
            <a:ext cx="68263" cy="55563"/>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39" name="Line 17"/>
          <p:cNvSpPr>
            <a:spLocks noChangeShapeType="1"/>
          </p:cNvSpPr>
          <p:nvPr/>
        </p:nvSpPr>
        <p:spPr bwMode="auto">
          <a:xfrm flipV="1">
            <a:off x="1633928" y="2098622"/>
            <a:ext cx="6086005" cy="1484025"/>
          </a:xfrm>
          <a:prstGeom prst="line">
            <a:avLst/>
          </a:prstGeom>
          <a:noFill/>
          <a:ln w="9525">
            <a:solidFill>
              <a:srgbClr val="00B050"/>
            </a:solidFill>
            <a:miter lim="800000"/>
            <a:headEnd/>
            <a:tailEnd type="triangle" w="med" len="med"/>
          </a:ln>
        </p:spPr>
        <p:txBody>
          <a:bodyPr wrap="none" anchor="ctr"/>
          <a:lstStyle/>
          <a:p>
            <a:endParaRPr lang="en-US"/>
          </a:p>
        </p:txBody>
      </p:sp>
      <p:sp>
        <p:nvSpPr>
          <p:cNvPr id="40" name="Oval 10"/>
          <p:cNvSpPr>
            <a:spLocks noChangeArrowheads="1"/>
          </p:cNvSpPr>
          <p:nvPr/>
        </p:nvSpPr>
        <p:spPr bwMode="auto">
          <a:xfrm>
            <a:off x="2743191" y="2944349"/>
            <a:ext cx="68263" cy="55563"/>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41" name="Line 17"/>
          <p:cNvSpPr>
            <a:spLocks noChangeShapeType="1"/>
          </p:cNvSpPr>
          <p:nvPr/>
        </p:nvSpPr>
        <p:spPr bwMode="auto">
          <a:xfrm flipV="1">
            <a:off x="1663909" y="2113613"/>
            <a:ext cx="2518347" cy="1499012"/>
          </a:xfrm>
          <a:prstGeom prst="line">
            <a:avLst/>
          </a:prstGeom>
          <a:noFill/>
          <a:ln w="9525">
            <a:solidFill>
              <a:srgbClr val="00B050"/>
            </a:solidFill>
            <a:miter lim="800000"/>
            <a:headEnd/>
            <a:tailEnd type="triangle" w="med" len="med"/>
          </a:ln>
        </p:spPr>
        <p:txBody>
          <a:bodyPr wrap="none" anchor="ctr"/>
          <a:lstStyle/>
          <a:p>
            <a:endParaRPr lang="en-US"/>
          </a:p>
        </p:txBody>
      </p:sp>
      <p:sp>
        <p:nvSpPr>
          <p:cNvPr id="42" name="Line 17"/>
          <p:cNvSpPr>
            <a:spLocks noChangeShapeType="1"/>
          </p:cNvSpPr>
          <p:nvPr/>
        </p:nvSpPr>
        <p:spPr bwMode="auto">
          <a:xfrm>
            <a:off x="4212236" y="2130353"/>
            <a:ext cx="3867462" cy="45719"/>
          </a:xfrm>
          <a:prstGeom prst="line">
            <a:avLst/>
          </a:prstGeom>
          <a:noFill/>
          <a:ln w="9525">
            <a:solidFill>
              <a:srgbClr val="00B050"/>
            </a:solidFill>
            <a:miter lim="800000"/>
            <a:headEnd/>
            <a:tailEnd type="triangle" w="med" len="med"/>
          </a:ln>
        </p:spPr>
        <p:txBody>
          <a:bodyPr wrap="none" anchor="ctr"/>
          <a:lstStyle/>
          <a:p>
            <a:endParaRPr lang="en-US"/>
          </a:p>
        </p:txBody>
      </p:sp>
      <p:sp>
        <p:nvSpPr>
          <p:cNvPr id="43" name="Oval 10"/>
          <p:cNvSpPr>
            <a:spLocks noChangeArrowheads="1"/>
          </p:cNvSpPr>
          <p:nvPr/>
        </p:nvSpPr>
        <p:spPr bwMode="auto">
          <a:xfrm>
            <a:off x="1723872" y="3818764"/>
            <a:ext cx="68263" cy="55563"/>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44" name="Line 17"/>
          <p:cNvSpPr>
            <a:spLocks noChangeShapeType="1"/>
          </p:cNvSpPr>
          <p:nvPr/>
        </p:nvSpPr>
        <p:spPr bwMode="auto">
          <a:xfrm flipV="1">
            <a:off x="1753848" y="1798819"/>
            <a:ext cx="2458387" cy="2053650"/>
          </a:xfrm>
          <a:prstGeom prst="line">
            <a:avLst/>
          </a:prstGeom>
          <a:noFill/>
          <a:ln w="9525">
            <a:solidFill>
              <a:srgbClr val="7030A0"/>
            </a:solidFill>
            <a:miter lim="800000"/>
            <a:headEnd/>
            <a:tailEnd type="triangle" w="med" len="med"/>
          </a:ln>
        </p:spPr>
        <p:txBody>
          <a:bodyPr wrap="none" anchor="ctr"/>
          <a:lstStyle/>
          <a:p>
            <a:endParaRPr lang="en-US"/>
          </a:p>
        </p:txBody>
      </p:sp>
      <p:sp>
        <p:nvSpPr>
          <p:cNvPr id="45" name="Line 17"/>
          <p:cNvSpPr>
            <a:spLocks noChangeShapeType="1"/>
          </p:cNvSpPr>
          <p:nvPr/>
        </p:nvSpPr>
        <p:spPr bwMode="auto">
          <a:xfrm>
            <a:off x="4122295" y="1813811"/>
            <a:ext cx="4287186" cy="64958"/>
          </a:xfrm>
          <a:prstGeom prst="line">
            <a:avLst/>
          </a:prstGeom>
          <a:noFill/>
          <a:ln w="9525">
            <a:solidFill>
              <a:srgbClr val="7030A0"/>
            </a:solidFill>
            <a:miter lim="800000"/>
            <a:headEnd/>
            <a:tailEnd type="triangle" w="med" len="med"/>
          </a:ln>
        </p:spPr>
        <p:txBody>
          <a:bodyPr wrap="none" anchor="ctr"/>
          <a:lstStyle/>
          <a:p>
            <a:endParaRPr lang="en-US"/>
          </a:p>
        </p:txBody>
      </p:sp>
      <p:sp>
        <p:nvSpPr>
          <p:cNvPr id="46" name="Line 17"/>
          <p:cNvSpPr>
            <a:spLocks noChangeShapeType="1"/>
          </p:cNvSpPr>
          <p:nvPr/>
        </p:nvSpPr>
        <p:spPr bwMode="auto">
          <a:xfrm flipV="1">
            <a:off x="1738858" y="1633928"/>
            <a:ext cx="6235909" cy="2203552"/>
          </a:xfrm>
          <a:prstGeom prst="line">
            <a:avLst/>
          </a:prstGeom>
          <a:noFill/>
          <a:ln w="9525">
            <a:solidFill>
              <a:srgbClr val="7030A0"/>
            </a:solidFill>
            <a:miter lim="800000"/>
            <a:headEnd/>
            <a:tailEnd type="triangle" w="med" len="med"/>
          </a:ln>
        </p:spPr>
        <p:txBody>
          <a:bodyPr wrap="none" anchor="ctr"/>
          <a:lstStyle/>
          <a:p>
            <a:endParaRPr lang="en-US"/>
          </a:p>
        </p:txBody>
      </p:sp>
      <p:sp>
        <p:nvSpPr>
          <p:cNvPr id="61" name="Oval 15"/>
          <p:cNvSpPr>
            <a:spLocks noChangeArrowheads="1"/>
          </p:cNvSpPr>
          <p:nvPr/>
        </p:nvSpPr>
        <p:spPr bwMode="auto">
          <a:xfrm>
            <a:off x="7459405" y="2128326"/>
            <a:ext cx="42863" cy="57150"/>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62" name="Oval 15"/>
          <p:cNvSpPr>
            <a:spLocks noChangeArrowheads="1"/>
          </p:cNvSpPr>
          <p:nvPr/>
        </p:nvSpPr>
        <p:spPr bwMode="auto">
          <a:xfrm>
            <a:off x="7312005" y="1846016"/>
            <a:ext cx="42863" cy="57150"/>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63" name="Text Box 11"/>
          <p:cNvSpPr txBox="1">
            <a:spLocks noChangeArrowheads="1"/>
          </p:cNvSpPr>
          <p:nvPr/>
        </p:nvSpPr>
        <p:spPr bwMode="auto">
          <a:xfrm>
            <a:off x="1316974" y="3419788"/>
            <a:ext cx="369012" cy="369332"/>
          </a:xfrm>
          <a:prstGeom prst="rect">
            <a:avLst/>
          </a:prstGeom>
          <a:noFill/>
          <a:ln w="9525" algn="ctr">
            <a:noFill/>
            <a:miter lim="800000"/>
            <a:headEnd/>
            <a:tailEnd/>
          </a:ln>
        </p:spPr>
        <p:txBody>
          <a:bodyPr wrap="none">
            <a:spAutoFit/>
          </a:bodyPr>
          <a:lstStyle/>
          <a:p>
            <a:r>
              <a:rPr lang="en-US" dirty="0"/>
              <a:t>S</a:t>
            </a:r>
            <a:r>
              <a:rPr lang="en-US" baseline="-25000" dirty="0"/>
              <a:t>2</a:t>
            </a:r>
            <a:endParaRPr lang="en-US" sz="1800" baseline="-25000" dirty="0"/>
          </a:p>
        </p:txBody>
      </p:sp>
      <p:sp>
        <p:nvSpPr>
          <p:cNvPr id="64" name="Text Box 11"/>
          <p:cNvSpPr txBox="1">
            <a:spLocks noChangeArrowheads="1"/>
          </p:cNvSpPr>
          <p:nvPr/>
        </p:nvSpPr>
        <p:spPr bwMode="auto">
          <a:xfrm>
            <a:off x="1346955" y="3794542"/>
            <a:ext cx="369012" cy="369332"/>
          </a:xfrm>
          <a:prstGeom prst="rect">
            <a:avLst/>
          </a:prstGeom>
          <a:noFill/>
          <a:ln w="9525" algn="ctr">
            <a:noFill/>
            <a:miter lim="800000"/>
            <a:headEnd/>
            <a:tailEnd/>
          </a:ln>
        </p:spPr>
        <p:txBody>
          <a:bodyPr wrap="none">
            <a:spAutoFit/>
          </a:bodyPr>
          <a:lstStyle/>
          <a:p>
            <a:r>
              <a:rPr lang="en-US" dirty="0"/>
              <a:t>S</a:t>
            </a:r>
            <a:r>
              <a:rPr lang="en-US" baseline="-25000" dirty="0"/>
              <a:t>3</a:t>
            </a:r>
            <a:endParaRPr lang="en-US" sz="1800" baseline="-25000" dirty="0"/>
          </a:p>
        </p:txBody>
      </p:sp>
      <p:sp>
        <p:nvSpPr>
          <p:cNvPr id="65" name="Text Box 11"/>
          <p:cNvSpPr txBox="1">
            <a:spLocks noChangeArrowheads="1"/>
          </p:cNvSpPr>
          <p:nvPr/>
        </p:nvSpPr>
        <p:spPr bwMode="auto">
          <a:xfrm>
            <a:off x="7627833" y="2550359"/>
            <a:ext cx="381836" cy="369332"/>
          </a:xfrm>
          <a:prstGeom prst="rect">
            <a:avLst/>
          </a:prstGeom>
          <a:noFill/>
          <a:ln w="9525" algn="ctr">
            <a:noFill/>
            <a:miter lim="800000"/>
            <a:headEnd/>
            <a:tailEnd/>
          </a:ln>
        </p:spPr>
        <p:txBody>
          <a:bodyPr wrap="none">
            <a:spAutoFit/>
          </a:bodyPr>
          <a:lstStyle/>
          <a:p>
            <a:r>
              <a:rPr lang="en-US" dirty="0"/>
              <a:t>P</a:t>
            </a:r>
            <a:r>
              <a:rPr lang="en-US" baseline="-25000" dirty="0"/>
              <a:t>1</a:t>
            </a:r>
            <a:endParaRPr lang="en-US" sz="1800" baseline="-25000" dirty="0"/>
          </a:p>
        </p:txBody>
      </p:sp>
      <p:sp>
        <p:nvSpPr>
          <p:cNvPr id="66" name="Text Box 11"/>
          <p:cNvSpPr txBox="1">
            <a:spLocks noChangeArrowheads="1"/>
          </p:cNvSpPr>
          <p:nvPr/>
        </p:nvSpPr>
        <p:spPr bwMode="auto">
          <a:xfrm>
            <a:off x="7495420" y="2133133"/>
            <a:ext cx="381836" cy="369332"/>
          </a:xfrm>
          <a:prstGeom prst="rect">
            <a:avLst/>
          </a:prstGeom>
          <a:noFill/>
          <a:ln w="9525" algn="ctr">
            <a:noFill/>
            <a:miter lim="800000"/>
            <a:headEnd/>
            <a:tailEnd/>
          </a:ln>
        </p:spPr>
        <p:txBody>
          <a:bodyPr wrap="none">
            <a:spAutoFit/>
          </a:bodyPr>
          <a:lstStyle/>
          <a:p>
            <a:r>
              <a:rPr lang="en-US" dirty="0"/>
              <a:t>P</a:t>
            </a:r>
            <a:r>
              <a:rPr lang="en-US" baseline="-25000" dirty="0"/>
              <a:t>2</a:t>
            </a:r>
            <a:endParaRPr lang="en-US" sz="1800" baseline="-25000" dirty="0"/>
          </a:p>
        </p:txBody>
      </p:sp>
      <p:sp>
        <p:nvSpPr>
          <p:cNvPr id="67" name="Text Box 11"/>
          <p:cNvSpPr txBox="1">
            <a:spLocks noChangeArrowheads="1"/>
          </p:cNvSpPr>
          <p:nvPr/>
        </p:nvSpPr>
        <p:spPr bwMode="auto">
          <a:xfrm>
            <a:off x="7375499" y="1773369"/>
            <a:ext cx="381836" cy="369332"/>
          </a:xfrm>
          <a:prstGeom prst="rect">
            <a:avLst/>
          </a:prstGeom>
          <a:noFill/>
          <a:ln w="9525" algn="ctr">
            <a:noFill/>
            <a:miter lim="800000"/>
            <a:headEnd/>
            <a:tailEnd/>
          </a:ln>
        </p:spPr>
        <p:txBody>
          <a:bodyPr wrap="none">
            <a:spAutoFit/>
          </a:bodyPr>
          <a:lstStyle/>
          <a:p>
            <a:r>
              <a:rPr lang="en-US" dirty="0"/>
              <a:t>P</a:t>
            </a:r>
            <a:r>
              <a:rPr lang="en-US" baseline="-25000" dirty="0"/>
              <a:t>3</a:t>
            </a:r>
            <a:endParaRPr lang="en-US" sz="1800" baseline="-25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144" y="98793"/>
            <a:ext cx="4583718" cy="1143000"/>
          </a:xfrm>
        </p:spPr>
        <p:txBody>
          <a:bodyPr>
            <a:normAutofit fontScale="90000"/>
          </a:bodyPr>
          <a:lstStyle/>
          <a:p>
            <a:r>
              <a:rPr lang="en-US" dirty="0"/>
              <a:t>Question 223.15.13</a:t>
            </a:r>
          </a:p>
        </p:txBody>
      </p:sp>
      <p:sp>
        <p:nvSpPr>
          <p:cNvPr id="5" name="Content Placeholder 4"/>
          <p:cNvSpPr>
            <a:spLocks noGrp="1"/>
          </p:cNvSpPr>
          <p:nvPr>
            <p:ph sz="half" idx="2"/>
          </p:nvPr>
        </p:nvSpPr>
        <p:spPr>
          <a:xfrm>
            <a:off x="448413" y="4138240"/>
            <a:ext cx="4038600" cy="2492015"/>
          </a:xfrm>
        </p:spPr>
        <p:txBody>
          <a:bodyPr/>
          <a:lstStyle/>
          <a:p>
            <a:pPr marL="0" indent="0">
              <a:buNone/>
            </a:pPr>
            <a:r>
              <a:rPr lang="en-US" dirty="0"/>
              <a:t>A ray enters a lens as shown above. Which of the choices to the right shows how the ray will exit the lens?</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3</a:t>
            </a:fld>
            <a:endParaRPr lang="en-US"/>
          </a:p>
        </p:txBody>
      </p:sp>
      <p:sp>
        <p:nvSpPr>
          <p:cNvPr id="5089280" name="TextBox 5089279"/>
          <p:cNvSpPr txBox="1"/>
          <p:nvPr/>
        </p:nvSpPr>
        <p:spPr>
          <a:xfrm>
            <a:off x="5509846" y="1254366"/>
            <a:ext cx="338554" cy="369332"/>
          </a:xfrm>
          <a:prstGeom prst="rect">
            <a:avLst/>
          </a:prstGeom>
          <a:noFill/>
        </p:spPr>
        <p:txBody>
          <a:bodyPr wrap="none" rtlCol="0">
            <a:spAutoFit/>
          </a:bodyPr>
          <a:lstStyle/>
          <a:p>
            <a:r>
              <a:rPr lang="en-US" dirty="0"/>
              <a:t>A</a:t>
            </a:r>
          </a:p>
        </p:txBody>
      </p:sp>
      <p:sp>
        <p:nvSpPr>
          <p:cNvPr id="44" name="TextBox 43"/>
          <p:cNvSpPr txBox="1"/>
          <p:nvPr/>
        </p:nvSpPr>
        <p:spPr>
          <a:xfrm>
            <a:off x="5509847" y="3411399"/>
            <a:ext cx="338554" cy="369332"/>
          </a:xfrm>
          <a:prstGeom prst="rect">
            <a:avLst/>
          </a:prstGeom>
          <a:noFill/>
        </p:spPr>
        <p:txBody>
          <a:bodyPr wrap="none" rtlCol="0">
            <a:spAutoFit/>
          </a:bodyPr>
          <a:lstStyle/>
          <a:p>
            <a:r>
              <a:rPr lang="en-US" dirty="0"/>
              <a:t>B</a:t>
            </a:r>
          </a:p>
        </p:txBody>
      </p:sp>
      <p:sp>
        <p:nvSpPr>
          <p:cNvPr id="66" name="TextBox 65"/>
          <p:cNvSpPr txBox="1"/>
          <p:nvPr/>
        </p:nvSpPr>
        <p:spPr>
          <a:xfrm>
            <a:off x="5509848" y="5498094"/>
            <a:ext cx="351378" cy="369332"/>
          </a:xfrm>
          <a:prstGeom prst="rect">
            <a:avLst/>
          </a:prstGeom>
          <a:noFill/>
        </p:spPr>
        <p:txBody>
          <a:bodyPr wrap="none" rtlCol="0">
            <a:spAutoFit/>
          </a:bodyPr>
          <a:lstStyle/>
          <a:p>
            <a:r>
              <a:rPr lang="en-US" dirty="0"/>
              <a:t>C</a:t>
            </a:r>
          </a:p>
        </p:txBody>
      </p:sp>
      <p:grpSp>
        <p:nvGrpSpPr>
          <p:cNvPr id="8" name="Group 7"/>
          <p:cNvGrpSpPr/>
          <p:nvPr/>
        </p:nvGrpSpPr>
        <p:grpSpPr>
          <a:xfrm>
            <a:off x="822546" y="1236929"/>
            <a:ext cx="2882658" cy="2643685"/>
            <a:chOff x="822546" y="1236929"/>
            <a:chExt cx="2882658" cy="2643685"/>
          </a:xfrm>
        </p:grpSpPr>
        <p:sp>
          <p:nvSpPr>
            <p:cNvPr id="46" name="Freeform 45"/>
            <p:cNvSpPr/>
            <p:nvPr/>
          </p:nvSpPr>
          <p:spPr>
            <a:xfrm>
              <a:off x="2089385" y="1236929"/>
              <a:ext cx="393405"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3523741"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894072"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p:cNvCxnSpPr>
              <a:stCxn id="3" idx="2"/>
            </p:cNvCxnSpPr>
            <p:nvPr/>
          </p:nvCxnSpPr>
          <p:spPr>
            <a:xfrm flipV="1">
              <a:off x="1523940" y="1294897"/>
              <a:ext cx="762147" cy="6656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822546" y="2663291"/>
              <a:ext cx="252987" cy="387388"/>
            </a:xfrm>
            <a:prstGeom prst="rect">
              <a:avLst/>
            </a:prstGeom>
            <a:noFill/>
          </p:spPr>
          <p:txBody>
            <a:bodyPr wrap="none" rtlCol="0">
              <a:spAutoFit/>
            </a:bodyPr>
            <a:lstStyle/>
            <a:p>
              <a:r>
                <a:rPr lang="en-US" dirty="0"/>
                <a:t>f</a:t>
              </a:r>
            </a:p>
          </p:txBody>
        </p:sp>
        <p:sp>
          <p:nvSpPr>
            <p:cNvPr id="49" name="TextBox 48"/>
            <p:cNvSpPr txBox="1"/>
            <p:nvPr/>
          </p:nvSpPr>
          <p:spPr>
            <a:xfrm>
              <a:off x="3452217" y="2663292"/>
              <a:ext cx="252987" cy="387388"/>
            </a:xfrm>
            <a:prstGeom prst="rect">
              <a:avLst/>
            </a:prstGeom>
            <a:noFill/>
          </p:spPr>
          <p:txBody>
            <a:bodyPr wrap="none" rtlCol="0">
              <a:spAutoFit/>
            </a:bodyPr>
            <a:lstStyle/>
            <a:p>
              <a:r>
                <a:rPr lang="en-US" dirty="0"/>
                <a:t>f</a:t>
              </a:r>
            </a:p>
          </p:txBody>
        </p:sp>
        <p:sp>
          <p:nvSpPr>
            <p:cNvPr id="3" name="Down Arrow 2"/>
            <p:cNvSpPr/>
            <p:nvPr/>
          </p:nvSpPr>
          <p:spPr>
            <a:xfrm flipV="1">
              <a:off x="1380332" y="1960521"/>
              <a:ext cx="287216" cy="592101"/>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72"/>
          <p:cNvGrpSpPr/>
          <p:nvPr/>
        </p:nvGrpSpPr>
        <p:grpSpPr>
          <a:xfrm>
            <a:off x="5957254" y="147401"/>
            <a:ext cx="2424746" cy="2126821"/>
            <a:chOff x="822546" y="1236929"/>
            <a:chExt cx="2882658" cy="2643685"/>
          </a:xfrm>
        </p:grpSpPr>
        <p:sp>
          <p:nvSpPr>
            <p:cNvPr id="74" name="Freeform 73"/>
            <p:cNvSpPr/>
            <p:nvPr/>
          </p:nvSpPr>
          <p:spPr>
            <a:xfrm>
              <a:off x="2089385" y="1236929"/>
              <a:ext cx="393405"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3523741"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894072"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Connector 77"/>
            <p:cNvCxnSpPr>
              <a:stCxn id="81" idx="2"/>
              <a:endCxn id="74" idx="0"/>
            </p:cNvCxnSpPr>
            <p:nvPr/>
          </p:nvCxnSpPr>
          <p:spPr>
            <a:xfrm flipV="1">
              <a:off x="1523940" y="1236929"/>
              <a:ext cx="769159" cy="72359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822546" y="2663291"/>
              <a:ext cx="252987" cy="387388"/>
            </a:xfrm>
            <a:prstGeom prst="rect">
              <a:avLst/>
            </a:prstGeom>
            <a:noFill/>
          </p:spPr>
          <p:txBody>
            <a:bodyPr wrap="none" rtlCol="0">
              <a:spAutoFit/>
            </a:bodyPr>
            <a:lstStyle/>
            <a:p>
              <a:r>
                <a:rPr lang="en-US" dirty="0"/>
                <a:t>f</a:t>
              </a:r>
            </a:p>
          </p:txBody>
        </p:sp>
        <p:sp>
          <p:nvSpPr>
            <p:cNvPr id="80" name="TextBox 79"/>
            <p:cNvSpPr txBox="1"/>
            <p:nvPr/>
          </p:nvSpPr>
          <p:spPr>
            <a:xfrm>
              <a:off x="3452217" y="2663292"/>
              <a:ext cx="252987" cy="387388"/>
            </a:xfrm>
            <a:prstGeom prst="rect">
              <a:avLst/>
            </a:prstGeom>
            <a:noFill/>
          </p:spPr>
          <p:txBody>
            <a:bodyPr wrap="none" rtlCol="0">
              <a:spAutoFit/>
            </a:bodyPr>
            <a:lstStyle/>
            <a:p>
              <a:r>
                <a:rPr lang="en-US" dirty="0"/>
                <a:t>f</a:t>
              </a:r>
            </a:p>
          </p:txBody>
        </p:sp>
        <p:sp>
          <p:nvSpPr>
            <p:cNvPr id="81" name="Down Arrow 80"/>
            <p:cNvSpPr/>
            <p:nvPr/>
          </p:nvSpPr>
          <p:spPr>
            <a:xfrm flipV="1">
              <a:off x="1380332" y="1960521"/>
              <a:ext cx="287216" cy="592101"/>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2" name="Straight Connector 81"/>
          <p:cNvCxnSpPr/>
          <p:nvPr/>
        </p:nvCxnSpPr>
        <p:spPr>
          <a:xfrm>
            <a:off x="7173449" y="147401"/>
            <a:ext cx="149848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93" name="Group 92"/>
          <p:cNvGrpSpPr/>
          <p:nvPr/>
        </p:nvGrpSpPr>
        <p:grpSpPr>
          <a:xfrm>
            <a:off x="5936494" y="2425010"/>
            <a:ext cx="2424746" cy="2126821"/>
            <a:chOff x="822546" y="1236929"/>
            <a:chExt cx="2882658" cy="2643685"/>
          </a:xfrm>
        </p:grpSpPr>
        <p:sp>
          <p:nvSpPr>
            <p:cNvPr id="94" name="Freeform 93"/>
            <p:cNvSpPr/>
            <p:nvPr/>
          </p:nvSpPr>
          <p:spPr>
            <a:xfrm>
              <a:off x="2089385" y="1236929"/>
              <a:ext cx="393405"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Connector 94"/>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Oval 95"/>
            <p:cNvSpPr/>
            <p:nvPr/>
          </p:nvSpPr>
          <p:spPr>
            <a:xfrm>
              <a:off x="3523741"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894072"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Connector 97"/>
            <p:cNvCxnSpPr>
              <a:stCxn id="101" idx="2"/>
              <a:endCxn id="94" idx="0"/>
            </p:cNvCxnSpPr>
            <p:nvPr/>
          </p:nvCxnSpPr>
          <p:spPr>
            <a:xfrm flipV="1">
              <a:off x="1523940" y="1236929"/>
              <a:ext cx="769159" cy="72359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822546" y="2663291"/>
              <a:ext cx="252987" cy="387388"/>
            </a:xfrm>
            <a:prstGeom prst="rect">
              <a:avLst/>
            </a:prstGeom>
            <a:noFill/>
          </p:spPr>
          <p:txBody>
            <a:bodyPr wrap="none" rtlCol="0">
              <a:spAutoFit/>
            </a:bodyPr>
            <a:lstStyle/>
            <a:p>
              <a:r>
                <a:rPr lang="en-US" dirty="0"/>
                <a:t>f</a:t>
              </a:r>
            </a:p>
          </p:txBody>
        </p:sp>
        <p:sp>
          <p:nvSpPr>
            <p:cNvPr id="100" name="TextBox 99"/>
            <p:cNvSpPr txBox="1"/>
            <p:nvPr/>
          </p:nvSpPr>
          <p:spPr>
            <a:xfrm>
              <a:off x="3452217" y="2663292"/>
              <a:ext cx="252987" cy="387388"/>
            </a:xfrm>
            <a:prstGeom prst="rect">
              <a:avLst/>
            </a:prstGeom>
            <a:noFill/>
          </p:spPr>
          <p:txBody>
            <a:bodyPr wrap="none" rtlCol="0">
              <a:spAutoFit/>
            </a:bodyPr>
            <a:lstStyle/>
            <a:p>
              <a:r>
                <a:rPr lang="en-US" dirty="0"/>
                <a:t>f</a:t>
              </a:r>
            </a:p>
          </p:txBody>
        </p:sp>
        <p:sp>
          <p:nvSpPr>
            <p:cNvPr id="101" name="Down Arrow 100"/>
            <p:cNvSpPr/>
            <p:nvPr/>
          </p:nvSpPr>
          <p:spPr>
            <a:xfrm flipV="1">
              <a:off x="1380332" y="1960521"/>
              <a:ext cx="287216" cy="592101"/>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p:cNvCxnSpPr/>
          <p:nvPr/>
        </p:nvCxnSpPr>
        <p:spPr>
          <a:xfrm>
            <a:off x="7188311" y="2425011"/>
            <a:ext cx="1334366" cy="130332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3" name="Group 102"/>
          <p:cNvGrpSpPr/>
          <p:nvPr/>
        </p:nvGrpSpPr>
        <p:grpSpPr>
          <a:xfrm>
            <a:off x="5936494" y="4731179"/>
            <a:ext cx="2424746" cy="2126821"/>
            <a:chOff x="822546" y="1236929"/>
            <a:chExt cx="2882658" cy="2643685"/>
          </a:xfrm>
        </p:grpSpPr>
        <p:sp>
          <p:nvSpPr>
            <p:cNvPr id="104" name="Freeform 103"/>
            <p:cNvSpPr/>
            <p:nvPr/>
          </p:nvSpPr>
          <p:spPr>
            <a:xfrm>
              <a:off x="2089385" y="1236929"/>
              <a:ext cx="393405"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Straight Connector 104"/>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6" name="Oval 105"/>
            <p:cNvSpPr/>
            <p:nvPr/>
          </p:nvSpPr>
          <p:spPr>
            <a:xfrm>
              <a:off x="3523741"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894072"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Straight Connector 107"/>
            <p:cNvCxnSpPr>
              <a:stCxn id="111" idx="2"/>
              <a:endCxn id="104" idx="0"/>
            </p:cNvCxnSpPr>
            <p:nvPr/>
          </p:nvCxnSpPr>
          <p:spPr>
            <a:xfrm flipV="1">
              <a:off x="1523940" y="1236929"/>
              <a:ext cx="769159" cy="72359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822546" y="2663291"/>
              <a:ext cx="252987" cy="387388"/>
            </a:xfrm>
            <a:prstGeom prst="rect">
              <a:avLst/>
            </a:prstGeom>
            <a:noFill/>
          </p:spPr>
          <p:txBody>
            <a:bodyPr wrap="none" rtlCol="0">
              <a:spAutoFit/>
            </a:bodyPr>
            <a:lstStyle/>
            <a:p>
              <a:r>
                <a:rPr lang="en-US" dirty="0"/>
                <a:t>f</a:t>
              </a:r>
            </a:p>
          </p:txBody>
        </p:sp>
        <p:sp>
          <p:nvSpPr>
            <p:cNvPr id="110" name="TextBox 109"/>
            <p:cNvSpPr txBox="1"/>
            <p:nvPr/>
          </p:nvSpPr>
          <p:spPr>
            <a:xfrm>
              <a:off x="3452217" y="2663292"/>
              <a:ext cx="252987" cy="387388"/>
            </a:xfrm>
            <a:prstGeom prst="rect">
              <a:avLst/>
            </a:prstGeom>
            <a:noFill/>
          </p:spPr>
          <p:txBody>
            <a:bodyPr wrap="none" rtlCol="0">
              <a:spAutoFit/>
            </a:bodyPr>
            <a:lstStyle/>
            <a:p>
              <a:r>
                <a:rPr lang="en-US" dirty="0"/>
                <a:t>f</a:t>
              </a:r>
            </a:p>
          </p:txBody>
        </p:sp>
        <p:sp>
          <p:nvSpPr>
            <p:cNvPr id="111" name="Down Arrow 110"/>
            <p:cNvSpPr/>
            <p:nvPr/>
          </p:nvSpPr>
          <p:spPr>
            <a:xfrm flipV="1">
              <a:off x="1380332" y="1960521"/>
              <a:ext cx="287216" cy="592101"/>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4" name="Straight Connector 53"/>
          <p:cNvCxnSpPr/>
          <p:nvPr/>
        </p:nvCxnSpPr>
        <p:spPr>
          <a:xfrm>
            <a:off x="7188311" y="4731179"/>
            <a:ext cx="537197" cy="145914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32247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Slide Number Placeholder 3"/>
          <p:cNvSpPr>
            <a:spLocks noGrp="1"/>
          </p:cNvSpPr>
          <p:nvPr>
            <p:ph type="sldNum" sz="quarter" idx="12"/>
          </p:nvPr>
        </p:nvSpPr>
        <p:spPr>
          <a:noFill/>
        </p:spPr>
        <p:txBody>
          <a:bodyPr/>
          <a:lstStyle/>
          <a:p>
            <a:fld id="{67DC12B3-74C2-4E26-B0DA-0EC410BBD4AF}" type="slidenum">
              <a:rPr lang="en-US" smtClean="0"/>
              <a:pPr/>
              <a:t>30</a:t>
            </a:fld>
            <a:endParaRPr lang="en-US"/>
          </a:p>
        </p:txBody>
      </p:sp>
      <p:sp>
        <p:nvSpPr>
          <p:cNvPr id="182275" name="Text Box 2"/>
          <p:cNvSpPr txBox="1">
            <a:spLocks noChangeArrowheads="1"/>
          </p:cNvSpPr>
          <p:nvPr/>
        </p:nvSpPr>
        <p:spPr bwMode="auto">
          <a:xfrm>
            <a:off x="762000" y="381000"/>
            <a:ext cx="7620000" cy="366713"/>
          </a:xfrm>
          <a:prstGeom prst="rect">
            <a:avLst/>
          </a:prstGeom>
          <a:noFill/>
          <a:ln w="9525" algn="ctr">
            <a:noFill/>
            <a:miter lim="800000"/>
            <a:headEnd/>
            <a:tailEnd/>
          </a:ln>
        </p:spPr>
        <p:txBody>
          <a:bodyPr anchor="ctr"/>
          <a:lstStyle/>
          <a:p>
            <a:pPr algn="ctr"/>
            <a:r>
              <a:rPr lang="en-US" sz="3600" dirty="0">
                <a:solidFill>
                  <a:schemeClr val="tx2"/>
                </a:solidFill>
              </a:rPr>
              <a:t>Question 223.16.7</a:t>
            </a:r>
          </a:p>
        </p:txBody>
      </p:sp>
      <p:sp>
        <p:nvSpPr>
          <p:cNvPr id="182276" name="Text Box 3"/>
          <p:cNvSpPr txBox="1">
            <a:spLocks noChangeArrowheads="1"/>
          </p:cNvSpPr>
          <p:nvPr/>
        </p:nvSpPr>
        <p:spPr bwMode="auto">
          <a:xfrm>
            <a:off x="762000" y="1295400"/>
            <a:ext cx="7620000" cy="5078313"/>
          </a:xfrm>
          <a:prstGeom prst="rect">
            <a:avLst/>
          </a:prstGeom>
          <a:noFill/>
          <a:ln w="9525">
            <a:noFill/>
            <a:miter lim="800000"/>
            <a:headEnd/>
            <a:tailEnd/>
          </a:ln>
        </p:spPr>
        <p:txBody>
          <a:bodyPr>
            <a:spAutoFit/>
          </a:bodyPr>
          <a:lstStyle/>
          <a:p>
            <a:pPr marL="342900" indent="-342900">
              <a:spcBef>
                <a:spcPct val="50000"/>
              </a:spcBef>
            </a:pPr>
            <a:r>
              <a:rPr lang="en-US" sz="2400" dirty="0">
                <a:solidFill>
                  <a:srgbClr val="000000"/>
                </a:solidFill>
                <a:latin typeface="Times New Roman" pitchFamily="18" charset="0"/>
                <a:cs typeface="Times New Roman" pitchFamily="18" charset="0"/>
              </a:rPr>
              <a:t>Diving masks often have a lens built into the glass for divers who do not have perfect vision. This allows the individual to dive without the necessity for glasses, because the lenses in the faceplate perform the necessary refraction to provide clear vision. The proper design allows the diver to see clearly with the mask on </a:t>
            </a:r>
            <a:r>
              <a:rPr lang="en-US" sz="2400" i="1" dirty="0">
                <a:solidFill>
                  <a:srgbClr val="000000"/>
                </a:solidFill>
                <a:latin typeface="Times New Roman" pitchFamily="18" charset="0"/>
                <a:cs typeface="Times New Roman" pitchFamily="18" charset="0"/>
              </a:rPr>
              <a:t>both </a:t>
            </a:r>
            <a:r>
              <a:rPr lang="en-US" sz="2400" dirty="0">
                <a:solidFill>
                  <a:srgbClr val="000000"/>
                </a:solidFill>
                <a:latin typeface="Times New Roman" pitchFamily="18" charset="0"/>
                <a:cs typeface="Times New Roman" pitchFamily="18" charset="0"/>
              </a:rPr>
              <a:t>under water and in the open air. Normal eyeglasses have lenses that are curved on both the front and rear surfaces. The lenses in a diving mask should be curved </a:t>
            </a:r>
          </a:p>
          <a:p>
            <a:pPr marL="342900" indent="-342900">
              <a:spcBef>
                <a:spcPct val="50000"/>
              </a:spcBef>
              <a:buFontTx/>
              <a:buAutoNum type="alphaLcParenR"/>
            </a:pPr>
            <a:r>
              <a:rPr lang="en-US" sz="2400" dirty="0">
                <a:solidFill>
                  <a:srgbClr val="000000"/>
                </a:solidFill>
                <a:latin typeface="Times New Roman" pitchFamily="18" charset="0"/>
                <a:cs typeface="Times New Roman" pitchFamily="18" charset="0"/>
              </a:rPr>
              <a:t>only on the front surface </a:t>
            </a:r>
          </a:p>
          <a:p>
            <a:pPr marL="342900" indent="-342900">
              <a:spcBef>
                <a:spcPct val="50000"/>
              </a:spcBef>
              <a:buFontTx/>
              <a:buAutoNum type="alphaLcParenR"/>
            </a:pPr>
            <a:r>
              <a:rPr lang="en-US" sz="2400" dirty="0">
                <a:solidFill>
                  <a:srgbClr val="000000"/>
                </a:solidFill>
                <a:latin typeface="Times New Roman" pitchFamily="18" charset="0"/>
                <a:cs typeface="Times New Roman" pitchFamily="18" charset="0"/>
              </a:rPr>
              <a:t>only on the rear surface </a:t>
            </a:r>
          </a:p>
          <a:p>
            <a:pPr marL="342900" indent="-342900">
              <a:spcBef>
                <a:spcPct val="50000"/>
              </a:spcBef>
              <a:buFontTx/>
              <a:buAutoNum type="alphaLcParenR"/>
            </a:pPr>
            <a:r>
              <a:rPr lang="en-US" sz="2400" dirty="0">
                <a:solidFill>
                  <a:srgbClr val="000000"/>
                </a:solidFill>
                <a:latin typeface="Times New Roman" pitchFamily="18" charset="0"/>
                <a:cs typeface="Times New Roman" pitchFamily="18" charset="0"/>
              </a:rPr>
              <a:t>on both the front and rear surfaces</a:t>
            </a:r>
          </a:p>
        </p:txBody>
      </p:sp>
      <p:sp>
        <p:nvSpPr>
          <p:cNvPr id="182277" name="Line 4"/>
          <p:cNvSpPr>
            <a:spLocks noChangeShapeType="1"/>
          </p:cNvSpPr>
          <p:nvPr/>
        </p:nvSpPr>
        <p:spPr bwMode="auto">
          <a:xfrm>
            <a:off x="2743200" y="990600"/>
            <a:ext cx="3733800" cy="0"/>
          </a:xfrm>
          <a:prstGeom prst="line">
            <a:avLst/>
          </a:prstGeom>
          <a:noFill/>
          <a:ln w="9525">
            <a:solidFill>
              <a:schemeClr val="tx1"/>
            </a:solidFill>
            <a:round/>
            <a:headEnd/>
            <a:tailEnd/>
          </a:ln>
        </p:spPr>
        <p:txBody>
          <a:bodyPr/>
          <a:lstStyle/>
          <a:p>
            <a:endParaRPr lang="en-US"/>
          </a:p>
        </p:txBody>
      </p:sp>
    </p:spTree>
    <p:extLst>
      <p:ext uri="{BB962C8B-B14F-4D97-AF65-F5344CB8AC3E}">
        <p14:creationId xmlns:p14="http://schemas.microsoft.com/office/powerpoint/2010/main" val="39315897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363"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 name="Object 2"/>
          <p:cNvGraphicFramePr>
            <a:graphicFrameLocks noChangeAspect="1"/>
          </p:cNvGraphicFramePr>
          <p:nvPr>
            <p:extLst>
              <p:ext uri="{D42A27DB-BD31-4B8C-83A1-F6EECF244321}">
                <p14:modId xmlns:p14="http://schemas.microsoft.com/office/powerpoint/2010/main" val="2490136474"/>
              </p:ext>
            </p:extLst>
          </p:nvPr>
        </p:nvGraphicFramePr>
        <p:xfrm>
          <a:off x="-12778" y="430333"/>
          <a:ext cx="9169556" cy="3947160"/>
        </p:xfrm>
        <a:graphic>
          <a:graphicData uri="http://schemas.openxmlformats.org/presentationml/2006/ole">
            <mc:AlternateContent xmlns:mc="http://schemas.openxmlformats.org/markup-compatibility/2006">
              <mc:Choice xmlns:v="urn:schemas-microsoft-com:vml" Requires="v">
                <p:oleObj name="Equation" r:id="rId2" imgW="4318000" imgH="1854200" progId="Equation.3">
                  <p:embed/>
                </p:oleObj>
              </mc:Choice>
              <mc:Fallback>
                <p:oleObj name="Equation" r:id="rId2" imgW="4318000" imgH="1854200" progId="Equation.3">
                  <p:embed/>
                  <p:pic>
                    <p:nvPicPr>
                      <p:cNvPr id="2"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78" y="430333"/>
                        <a:ext cx="9169556" cy="39471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Picture 3">
            <a:extLst>
              <a:ext uri="{FF2B5EF4-FFF2-40B4-BE49-F238E27FC236}">
                <a16:creationId xmlns:a16="http://schemas.microsoft.com/office/drawing/2014/main" id="{99E1D653-92C1-53EA-C16F-4D4871322222}"/>
              </a:ext>
            </a:extLst>
          </p:cNvPr>
          <p:cNvPicPr>
            <a:picLocks noChangeAspect="1"/>
          </p:cNvPicPr>
          <p:nvPr/>
        </p:nvPicPr>
        <p:blipFill>
          <a:blip r:embed="rId4"/>
          <a:stretch>
            <a:fillRect/>
          </a:stretch>
        </p:blipFill>
        <p:spPr>
          <a:xfrm>
            <a:off x="1810731" y="4583695"/>
            <a:ext cx="5828199" cy="2015068"/>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en-US"/>
              <a:t>Derivation of the Lens Equ.</a:t>
            </a:r>
          </a:p>
        </p:txBody>
      </p:sp>
      <p:sp>
        <p:nvSpPr>
          <p:cNvPr id="19461" name="Freeform 51"/>
          <p:cNvSpPr>
            <a:spLocks/>
          </p:cNvSpPr>
          <p:nvPr/>
        </p:nvSpPr>
        <p:spPr bwMode="auto">
          <a:xfrm>
            <a:off x="4029076" y="2119314"/>
            <a:ext cx="323850" cy="1671638"/>
          </a:xfrm>
          <a:custGeom>
            <a:avLst/>
            <a:gdLst>
              <a:gd name="T0" fmla="*/ 105 w 204"/>
              <a:gd name="T1" fmla="*/ 0 h 1053"/>
              <a:gd name="T2" fmla="*/ 66 w 204"/>
              <a:gd name="T3" fmla="*/ 102 h 1053"/>
              <a:gd name="T4" fmla="*/ 36 w 204"/>
              <a:gd name="T5" fmla="*/ 210 h 1053"/>
              <a:gd name="T6" fmla="*/ 15 w 204"/>
              <a:gd name="T7" fmla="*/ 339 h 1053"/>
              <a:gd name="T8" fmla="*/ 0 w 204"/>
              <a:gd name="T9" fmla="*/ 513 h 1053"/>
              <a:gd name="T10" fmla="*/ 3 w 204"/>
              <a:gd name="T11" fmla="*/ 618 h 1053"/>
              <a:gd name="T12" fmla="*/ 21 w 204"/>
              <a:gd name="T13" fmla="*/ 777 h 1053"/>
              <a:gd name="T14" fmla="*/ 66 w 204"/>
              <a:gd name="T15" fmla="*/ 957 h 1053"/>
              <a:gd name="T16" fmla="*/ 102 w 204"/>
              <a:gd name="T17" fmla="*/ 1053 h 1053"/>
              <a:gd name="T18" fmla="*/ 126 w 204"/>
              <a:gd name="T19" fmla="*/ 999 h 1053"/>
              <a:gd name="T20" fmla="*/ 174 w 204"/>
              <a:gd name="T21" fmla="*/ 834 h 1053"/>
              <a:gd name="T22" fmla="*/ 204 w 204"/>
              <a:gd name="T23" fmla="*/ 621 h 1053"/>
              <a:gd name="T24" fmla="*/ 204 w 204"/>
              <a:gd name="T25" fmla="*/ 480 h 1053"/>
              <a:gd name="T26" fmla="*/ 192 w 204"/>
              <a:gd name="T27" fmla="*/ 315 h 1053"/>
              <a:gd name="T28" fmla="*/ 165 w 204"/>
              <a:gd name="T29" fmla="*/ 180 h 1053"/>
              <a:gd name="T30" fmla="*/ 135 w 204"/>
              <a:gd name="T31" fmla="*/ 69 h 1053"/>
              <a:gd name="T32" fmla="*/ 105 w 204"/>
              <a:gd name="T33" fmla="*/ 0 h 10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4"/>
              <a:gd name="T52" fmla="*/ 0 h 1053"/>
              <a:gd name="T53" fmla="*/ 204 w 204"/>
              <a:gd name="T54" fmla="*/ 1053 h 105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4" h="1053">
                <a:moveTo>
                  <a:pt x="105" y="0"/>
                </a:moveTo>
                <a:lnTo>
                  <a:pt x="66" y="102"/>
                </a:lnTo>
                <a:lnTo>
                  <a:pt x="36" y="210"/>
                </a:lnTo>
                <a:lnTo>
                  <a:pt x="15" y="339"/>
                </a:lnTo>
                <a:lnTo>
                  <a:pt x="0" y="513"/>
                </a:lnTo>
                <a:lnTo>
                  <a:pt x="3" y="618"/>
                </a:lnTo>
                <a:lnTo>
                  <a:pt x="21" y="777"/>
                </a:lnTo>
                <a:lnTo>
                  <a:pt x="66" y="957"/>
                </a:lnTo>
                <a:lnTo>
                  <a:pt x="102" y="1053"/>
                </a:lnTo>
                <a:lnTo>
                  <a:pt x="126" y="999"/>
                </a:lnTo>
                <a:lnTo>
                  <a:pt x="174" y="834"/>
                </a:lnTo>
                <a:lnTo>
                  <a:pt x="204" y="621"/>
                </a:lnTo>
                <a:lnTo>
                  <a:pt x="204" y="480"/>
                </a:lnTo>
                <a:lnTo>
                  <a:pt x="192" y="315"/>
                </a:lnTo>
                <a:lnTo>
                  <a:pt x="165" y="180"/>
                </a:lnTo>
                <a:lnTo>
                  <a:pt x="135" y="69"/>
                </a:lnTo>
                <a:lnTo>
                  <a:pt x="105" y="0"/>
                </a:lnTo>
                <a:close/>
              </a:path>
            </a:pathLst>
          </a:custGeom>
          <a:solidFill>
            <a:schemeClr val="accent5">
              <a:lumMod val="40000"/>
              <a:lumOff val="60000"/>
            </a:schemeClr>
          </a:solidFill>
          <a:ln w="9525">
            <a:solidFill>
              <a:schemeClr val="tx1"/>
            </a:solidFill>
            <a:miter lim="800000"/>
            <a:headEnd/>
            <a:tailEnd/>
          </a:ln>
        </p:spPr>
        <p:txBody>
          <a:bodyPr wrap="none" anchor="ctr"/>
          <a:lstStyle/>
          <a:p>
            <a:endParaRPr lang="en-US"/>
          </a:p>
        </p:txBody>
      </p:sp>
      <p:sp>
        <p:nvSpPr>
          <p:cNvPr id="19462" name="Line 9"/>
          <p:cNvSpPr>
            <a:spLocks noChangeShapeType="1"/>
          </p:cNvSpPr>
          <p:nvPr/>
        </p:nvSpPr>
        <p:spPr bwMode="auto">
          <a:xfrm>
            <a:off x="823913" y="2973389"/>
            <a:ext cx="7153275" cy="0"/>
          </a:xfrm>
          <a:prstGeom prst="line">
            <a:avLst/>
          </a:prstGeom>
          <a:noFill/>
          <a:ln w="9525">
            <a:solidFill>
              <a:schemeClr val="tx1"/>
            </a:solidFill>
            <a:miter lim="800000"/>
            <a:headEnd/>
            <a:tailEnd/>
          </a:ln>
        </p:spPr>
        <p:txBody>
          <a:bodyPr wrap="none" anchor="ctr"/>
          <a:lstStyle/>
          <a:p>
            <a:endParaRPr lang="en-US"/>
          </a:p>
        </p:txBody>
      </p:sp>
      <p:sp>
        <p:nvSpPr>
          <p:cNvPr id="19463" name="Oval 10"/>
          <p:cNvSpPr>
            <a:spLocks noChangeArrowheads="1"/>
          </p:cNvSpPr>
          <p:nvPr/>
        </p:nvSpPr>
        <p:spPr bwMode="auto">
          <a:xfrm>
            <a:off x="1600201" y="2954339"/>
            <a:ext cx="68263" cy="55563"/>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19464" name="Text Box 11"/>
          <p:cNvSpPr txBox="1">
            <a:spLocks noChangeArrowheads="1"/>
          </p:cNvSpPr>
          <p:nvPr/>
        </p:nvSpPr>
        <p:spPr bwMode="auto">
          <a:xfrm>
            <a:off x="1449388" y="3057527"/>
            <a:ext cx="290513" cy="369888"/>
          </a:xfrm>
          <a:prstGeom prst="rect">
            <a:avLst/>
          </a:prstGeom>
          <a:noFill/>
          <a:ln w="9525" algn="ctr">
            <a:noFill/>
            <a:miter lim="800000"/>
            <a:headEnd/>
            <a:tailEnd/>
          </a:ln>
        </p:spPr>
        <p:txBody>
          <a:bodyPr wrap="none">
            <a:spAutoFit/>
          </a:bodyPr>
          <a:lstStyle/>
          <a:p>
            <a:r>
              <a:rPr lang="en-US" dirty="0"/>
              <a:t>S</a:t>
            </a:r>
            <a:endParaRPr lang="en-US" sz="1800" dirty="0"/>
          </a:p>
        </p:txBody>
      </p:sp>
      <p:sp>
        <p:nvSpPr>
          <p:cNvPr id="19465" name="Text Box 12"/>
          <p:cNvSpPr txBox="1">
            <a:spLocks noChangeArrowheads="1"/>
          </p:cNvSpPr>
          <p:nvPr/>
        </p:nvSpPr>
        <p:spPr bwMode="auto">
          <a:xfrm>
            <a:off x="6867526" y="3016252"/>
            <a:ext cx="303213" cy="369888"/>
          </a:xfrm>
          <a:prstGeom prst="rect">
            <a:avLst/>
          </a:prstGeom>
          <a:noFill/>
          <a:ln w="9525" algn="ctr">
            <a:noFill/>
            <a:miter lim="800000"/>
            <a:headEnd/>
            <a:tailEnd/>
          </a:ln>
        </p:spPr>
        <p:txBody>
          <a:bodyPr wrap="none">
            <a:spAutoFit/>
          </a:bodyPr>
          <a:lstStyle/>
          <a:p>
            <a:r>
              <a:rPr lang="en-US" dirty="0"/>
              <a:t>P</a:t>
            </a:r>
            <a:endParaRPr lang="en-US" sz="1800" dirty="0"/>
          </a:p>
        </p:txBody>
      </p:sp>
      <p:sp>
        <p:nvSpPr>
          <p:cNvPr id="19466" name="Line 13"/>
          <p:cNvSpPr>
            <a:spLocks noChangeShapeType="1"/>
          </p:cNvSpPr>
          <p:nvPr/>
        </p:nvSpPr>
        <p:spPr bwMode="auto">
          <a:xfrm>
            <a:off x="1601788" y="2957514"/>
            <a:ext cx="6137275" cy="1588"/>
          </a:xfrm>
          <a:prstGeom prst="line">
            <a:avLst/>
          </a:prstGeom>
          <a:noFill/>
          <a:ln w="9525">
            <a:solidFill>
              <a:srgbClr val="FF0000"/>
            </a:solidFill>
            <a:miter lim="800000"/>
            <a:headEnd/>
            <a:tailEnd type="triangle" w="med" len="med"/>
          </a:ln>
        </p:spPr>
        <p:txBody>
          <a:bodyPr wrap="none" anchor="ctr"/>
          <a:lstStyle/>
          <a:p>
            <a:endParaRPr lang="en-US"/>
          </a:p>
        </p:txBody>
      </p:sp>
      <p:sp>
        <p:nvSpPr>
          <p:cNvPr id="19467" name="Oval 15"/>
          <p:cNvSpPr>
            <a:spLocks noChangeArrowheads="1"/>
          </p:cNvSpPr>
          <p:nvPr/>
        </p:nvSpPr>
        <p:spPr bwMode="auto">
          <a:xfrm>
            <a:off x="6872288" y="2935289"/>
            <a:ext cx="42863" cy="57150"/>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19468" name="Line 17"/>
          <p:cNvSpPr>
            <a:spLocks noChangeShapeType="1"/>
          </p:cNvSpPr>
          <p:nvPr/>
        </p:nvSpPr>
        <p:spPr bwMode="auto">
          <a:xfrm flipV="1">
            <a:off x="1595438" y="2366964"/>
            <a:ext cx="2613025" cy="615950"/>
          </a:xfrm>
          <a:prstGeom prst="line">
            <a:avLst/>
          </a:prstGeom>
          <a:noFill/>
          <a:ln w="9525">
            <a:solidFill>
              <a:srgbClr val="FF0000"/>
            </a:solidFill>
            <a:miter lim="800000"/>
            <a:headEnd/>
            <a:tailEnd type="triangle" w="med" len="med"/>
          </a:ln>
        </p:spPr>
        <p:txBody>
          <a:bodyPr wrap="none" anchor="ctr"/>
          <a:lstStyle/>
          <a:p>
            <a:endParaRPr lang="en-US"/>
          </a:p>
        </p:txBody>
      </p:sp>
      <p:sp>
        <p:nvSpPr>
          <p:cNvPr id="19469" name="Line 20"/>
          <p:cNvSpPr>
            <a:spLocks noChangeShapeType="1"/>
          </p:cNvSpPr>
          <p:nvPr/>
        </p:nvSpPr>
        <p:spPr bwMode="auto">
          <a:xfrm>
            <a:off x="4062413" y="2520952"/>
            <a:ext cx="1766888" cy="439738"/>
          </a:xfrm>
          <a:prstGeom prst="line">
            <a:avLst/>
          </a:prstGeom>
          <a:noFill/>
          <a:ln w="9525">
            <a:solidFill>
              <a:schemeClr val="tx1"/>
            </a:solidFill>
            <a:prstDash val="dash"/>
            <a:miter lim="800000"/>
            <a:headEnd type="arrow" w="med" len="med"/>
            <a:tailEnd/>
          </a:ln>
        </p:spPr>
        <p:txBody>
          <a:bodyPr wrap="none" anchor="ctr"/>
          <a:lstStyle/>
          <a:p>
            <a:endParaRPr lang="en-US"/>
          </a:p>
        </p:txBody>
      </p:sp>
      <p:sp>
        <p:nvSpPr>
          <p:cNvPr id="19470" name="Text Box 21"/>
          <p:cNvSpPr txBox="1">
            <a:spLocks noChangeArrowheads="1"/>
          </p:cNvSpPr>
          <p:nvPr/>
        </p:nvSpPr>
        <p:spPr bwMode="auto">
          <a:xfrm>
            <a:off x="5562601" y="3060702"/>
            <a:ext cx="560388" cy="336550"/>
          </a:xfrm>
          <a:prstGeom prst="rect">
            <a:avLst/>
          </a:prstGeom>
          <a:noFill/>
          <a:ln w="9525" algn="ctr">
            <a:noFill/>
            <a:miter lim="800000"/>
            <a:headEnd/>
            <a:tailEnd/>
          </a:ln>
        </p:spPr>
        <p:txBody>
          <a:bodyPr>
            <a:spAutoFit/>
          </a:bodyPr>
          <a:lstStyle/>
          <a:p>
            <a:r>
              <a:rPr lang="en-US" sz="1600"/>
              <a:t>C</a:t>
            </a:r>
            <a:r>
              <a:rPr lang="en-US" sz="1600" baseline="-25000"/>
              <a:t>1</a:t>
            </a:r>
          </a:p>
        </p:txBody>
      </p:sp>
      <p:sp>
        <p:nvSpPr>
          <p:cNvPr id="19471" name="Text Box 22"/>
          <p:cNvSpPr txBox="1">
            <a:spLocks noChangeArrowheads="1"/>
          </p:cNvSpPr>
          <p:nvPr/>
        </p:nvSpPr>
        <p:spPr bwMode="auto">
          <a:xfrm>
            <a:off x="2190751" y="3013077"/>
            <a:ext cx="558800" cy="336550"/>
          </a:xfrm>
          <a:prstGeom prst="rect">
            <a:avLst/>
          </a:prstGeom>
          <a:noFill/>
          <a:ln w="9525" algn="ctr">
            <a:noFill/>
            <a:miter lim="800000"/>
            <a:headEnd/>
            <a:tailEnd/>
          </a:ln>
        </p:spPr>
        <p:txBody>
          <a:bodyPr>
            <a:spAutoFit/>
          </a:bodyPr>
          <a:lstStyle/>
          <a:p>
            <a:r>
              <a:rPr lang="en-US" sz="1600"/>
              <a:t>C</a:t>
            </a:r>
            <a:r>
              <a:rPr lang="en-US" sz="1600" baseline="-25000"/>
              <a:t>2</a:t>
            </a:r>
          </a:p>
        </p:txBody>
      </p:sp>
      <p:sp>
        <p:nvSpPr>
          <p:cNvPr id="19472" name="Line 24"/>
          <p:cNvSpPr>
            <a:spLocks noChangeShapeType="1"/>
          </p:cNvSpPr>
          <p:nvPr/>
        </p:nvSpPr>
        <p:spPr bwMode="auto">
          <a:xfrm>
            <a:off x="4210051" y="2368552"/>
            <a:ext cx="3275013" cy="730250"/>
          </a:xfrm>
          <a:prstGeom prst="line">
            <a:avLst/>
          </a:prstGeom>
          <a:noFill/>
          <a:ln w="9525">
            <a:solidFill>
              <a:srgbClr val="FF0000"/>
            </a:solidFill>
            <a:miter lim="800000"/>
            <a:headEnd/>
            <a:tailEnd type="triangle" w="med" len="med"/>
          </a:ln>
        </p:spPr>
        <p:txBody>
          <a:bodyPr wrap="none" anchor="ctr"/>
          <a:lstStyle/>
          <a:p>
            <a:endParaRPr lang="en-US"/>
          </a:p>
        </p:txBody>
      </p:sp>
      <p:sp>
        <p:nvSpPr>
          <p:cNvPr id="19473" name="Text Box 26"/>
          <p:cNvSpPr txBox="1">
            <a:spLocks noChangeArrowheads="1"/>
          </p:cNvSpPr>
          <p:nvPr/>
        </p:nvSpPr>
        <p:spPr bwMode="auto">
          <a:xfrm>
            <a:off x="4035426" y="3051177"/>
            <a:ext cx="292100" cy="304800"/>
          </a:xfrm>
          <a:prstGeom prst="rect">
            <a:avLst/>
          </a:prstGeom>
          <a:noFill/>
          <a:ln w="9525" algn="ctr">
            <a:noFill/>
            <a:miter lim="800000"/>
            <a:headEnd/>
            <a:tailEnd/>
          </a:ln>
        </p:spPr>
        <p:txBody>
          <a:bodyPr wrap="none">
            <a:spAutoFit/>
          </a:bodyPr>
          <a:lstStyle/>
          <a:p>
            <a:r>
              <a:rPr lang="en-US"/>
              <a:t>n</a:t>
            </a:r>
          </a:p>
        </p:txBody>
      </p:sp>
      <p:sp>
        <p:nvSpPr>
          <p:cNvPr id="19474" name="Line 31"/>
          <p:cNvSpPr>
            <a:spLocks noChangeShapeType="1"/>
          </p:cNvSpPr>
          <p:nvPr/>
        </p:nvSpPr>
        <p:spPr bwMode="auto">
          <a:xfrm>
            <a:off x="1630363" y="3903664"/>
            <a:ext cx="0" cy="228600"/>
          </a:xfrm>
          <a:prstGeom prst="line">
            <a:avLst/>
          </a:prstGeom>
          <a:noFill/>
          <a:ln w="9525">
            <a:solidFill>
              <a:schemeClr val="tx1"/>
            </a:solidFill>
            <a:miter lim="800000"/>
            <a:headEnd/>
            <a:tailEnd/>
          </a:ln>
        </p:spPr>
        <p:txBody>
          <a:bodyPr wrap="none" anchor="ctr"/>
          <a:lstStyle/>
          <a:p>
            <a:endParaRPr lang="en-US"/>
          </a:p>
        </p:txBody>
      </p:sp>
      <p:sp>
        <p:nvSpPr>
          <p:cNvPr id="19475" name="Line 33"/>
          <p:cNvSpPr>
            <a:spLocks noChangeShapeType="1"/>
          </p:cNvSpPr>
          <p:nvPr/>
        </p:nvSpPr>
        <p:spPr bwMode="auto">
          <a:xfrm>
            <a:off x="1668463" y="4017964"/>
            <a:ext cx="2532063"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9476" name="Text Box 34"/>
          <p:cNvSpPr txBox="1">
            <a:spLocks noChangeArrowheads="1"/>
          </p:cNvSpPr>
          <p:nvPr/>
        </p:nvSpPr>
        <p:spPr bwMode="auto">
          <a:xfrm>
            <a:off x="3070226" y="3833814"/>
            <a:ext cx="274434" cy="369332"/>
          </a:xfrm>
          <a:prstGeom prst="rect">
            <a:avLst/>
          </a:prstGeom>
          <a:solidFill>
            <a:schemeClr val="bg1"/>
          </a:solidFill>
          <a:ln w="9525" algn="ctr">
            <a:noFill/>
            <a:miter lim="800000"/>
            <a:headEnd/>
            <a:tailEnd/>
          </a:ln>
        </p:spPr>
        <p:txBody>
          <a:bodyPr wrap="none">
            <a:spAutoFit/>
          </a:bodyPr>
          <a:lstStyle/>
          <a:p>
            <a:r>
              <a:rPr lang="en-US" dirty="0"/>
              <a:t>s</a:t>
            </a:r>
            <a:endParaRPr lang="en-US" sz="1800" baseline="-25000" dirty="0"/>
          </a:p>
        </p:txBody>
      </p:sp>
      <p:sp>
        <p:nvSpPr>
          <p:cNvPr id="19477" name="Line 36"/>
          <p:cNvSpPr>
            <a:spLocks noChangeShapeType="1"/>
          </p:cNvSpPr>
          <p:nvPr/>
        </p:nvSpPr>
        <p:spPr bwMode="auto">
          <a:xfrm>
            <a:off x="6989763" y="3903664"/>
            <a:ext cx="0" cy="228600"/>
          </a:xfrm>
          <a:prstGeom prst="line">
            <a:avLst/>
          </a:prstGeom>
          <a:noFill/>
          <a:ln w="9525">
            <a:solidFill>
              <a:schemeClr val="tx1"/>
            </a:solidFill>
            <a:miter lim="800000"/>
            <a:headEnd/>
            <a:tailEnd/>
          </a:ln>
        </p:spPr>
        <p:txBody>
          <a:bodyPr wrap="none" anchor="ctr"/>
          <a:lstStyle/>
          <a:p>
            <a:endParaRPr lang="en-US"/>
          </a:p>
        </p:txBody>
      </p:sp>
      <p:sp>
        <p:nvSpPr>
          <p:cNvPr id="19478" name="Line 37"/>
          <p:cNvSpPr>
            <a:spLocks noChangeShapeType="1"/>
          </p:cNvSpPr>
          <p:nvPr/>
        </p:nvSpPr>
        <p:spPr bwMode="auto">
          <a:xfrm>
            <a:off x="4224338" y="4013202"/>
            <a:ext cx="2719388" cy="9525"/>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9480" name="Text Box 41"/>
          <p:cNvSpPr txBox="1">
            <a:spLocks noChangeArrowheads="1"/>
          </p:cNvSpPr>
          <p:nvPr/>
        </p:nvSpPr>
        <p:spPr bwMode="auto">
          <a:xfrm>
            <a:off x="3240088" y="3246439"/>
            <a:ext cx="309563" cy="228600"/>
          </a:xfrm>
          <a:prstGeom prst="rect">
            <a:avLst/>
          </a:prstGeom>
          <a:noFill/>
          <a:ln w="9525" algn="ctr">
            <a:noFill/>
            <a:miter lim="800000"/>
            <a:headEnd/>
            <a:tailEnd/>
          </a:ln>
        </p:spPr>
        <p:txBody>
          <a:bodyPr wrap="none">
            <a:spAutoFit/>
          </a:bodyPr>
          <a:lstStyle/>
          <a:p>
            <a:r>
              <a:rPr lang="en-US" sz="900"/>
              <a:t>R</a:t>
            </a:r>
            <a:r>
              <a:rPr lang="en-US" sz="900" baseline="-25000"/>
              <a:t>2</a:t>
            </a:r>
          </a:p>
        </p:txBody>
      </p:sp>
      <p:sp>
        <p:nvSpPr>
          <p:cNvPr id="19481" name="Text Box 44"/>
          <p:cNvSpPr txBox="1">
            <a:spLocks noChangeArrowheads="1"/>
          </p:cNvSpPr>
          <p:nvPr/>
        </p:nvSpPr>
        <p:spPr bwMode="auto">
          <a:xfrm>
            <a:off x="4535488" y="2678114"/>
            <a:ext cx="309563" cy="228600"/>
          </a:xfrm>
          <a:prstGeom prst="rect">
            <a:avLst/>
          </a:prstGeom>
          <a:noFill/>
          <a:ln w="9525" algn="ctr">
            <a:noFill/>
            <a:miter lim="800000"/>
            <a:headEnd/>
            <a:tailEnd/>
          </a:ln>
        </p:spPr>
        <p:txBody>
          <a:bodyPr wrap="none">
            <a:spAutoFit/>
          </a:bodyPr>
          <a:lstStyle/>
          <a:p>
            <a:r>
              <a:rPr lang="en-US" sz="900"/>
              <a:t>R</a:t>
            </a:r>
            <a:r>
              <a:rPr lang="en-US" sz="900" baseline="-25000"/>
              <a:t>1</a:t>
            </a:r>
          </a:p>
        </p:txBody>
      </p:sp>
      <p:grpSp>
        <p:nvGrpSpPr>
          <p:cNvPr id="3" name="Group 47"/>
          <p:cNvGrpSpPr>
            <a:grpSpLocks/>
          </p:cNvGrpSpPr>
          <p:nvPr/>
        </p:nvGrpSpPr>
        <p:grpSpPr bwMode="auto">
          <a:xfrm>
            <a:off x="2882901" y="2109789"/>
            <a:ext cx="2625725" cy="1687513"/>
            <a:chOff x="2740" y="1019"/>
            <a:chExt cx="3182" cy="1694"/>
          </a:xfrm>
        </p:grpSpPr>
        <p:sp>
          <p:nvSpPr>
            <p:cNvPr id="19485" name="Arc 45"/>
            <p:cNvSpPr>
              <a:spLocks/>
            </p:cNvSpPr>
            <p:nvPr/>
          </p:nvSpPr>
          <p:spPr bwMode="auto">
            <a:xfrm>
              <a:off x="2740" y="1019"/>
              <a:ext cx="1787" cy="1675"/>
            </a:xfrm>
            <a:custGeom>
              <a:avLst/>
              <a:gdLst>
                <a:gd name="T0" fmla="*/ 1 w 21600"/>
                <a:gd name="T1" fmla="*/ 0 h 19474"/>
                <a:gd name="T2" fmla="*/ 1 w 21600"/>
                <a:gd name="T3" fmla="*/ 1 h 19474"/>
                <a:gd name="T4" fmla="*/ 0 w 21600"/>
                <a:gd name="T5" fmla="*/ 1 h 19474"/>
                <a:gd name="T6" fmla="*/ 0 60000 65536"/>
                <a:gd name="T7" fmla="*/ 0 60000 65536"/>
                <a:gd name="T8" fmla="*/ 0 60000 65536"/>
                <a:gd name="T9" fmla="*/ 0 w 21600"/>
                <a:gd name="T10" fmla="*/ 0 h 19474"/>
                <a:gd name="T11" fmla="*/ 21600 w 21600"/>
                <a:gd name="T12" fmla="*/ 19474 h 19474"/>
              </a:gdLst>
              <a:ahLst/>
              <a:cxnLst>
                <a:cxn ang="T6">
                  <a:pos x="T0" y="T1"/>
                </a:cxn>
                <a:cxn ang="T7">
                  <a:pos x="T2" y="T3"/>
                </a:cxn>
                <a:cxn ang="T8">
                  <a:pos x="T4" y="T5"/>
                </a:cxn>
              </a:cxnLst>
              <a:rect l="T9" t="T10" r="T11" b="T12"/>
              <a:pathLst>
                <a:path w="21600" h="19474" fill="none" extrusionOk="0">
                  <a:moveTo>
                    <a:pt x="19265" y="-1"/>
                  </a:moveTo>
                  <a:cubicBezTo>
                    <a:pt x="20800" y="3027"/>
                    <a:pt x="21600" y="6373"/>
                    <a:pt x="21600" y="9768"/>
                  </a:cubicBezTo>
                  <a:cubicBezTo>
                    <a:pt x="21600" y="13138"/>
                    <a:pt x="20811" y="16462"/>
                    <a:pt x="19296" y="19473"/>
                  </a:cubicBezTo>
                </a:path>
                <a:path w="21600" h="19474" stroke="0" extrusionOk="0">
                  <a:moveTo>
                    <a:pt x="19265" y="-1"/>
                  </a:moveTo>
                  <a:cubicBezTo>
                    <a:pt x="20800" y="3027"/>
                    <a:pt x="21600" y="6373"/>
                    <a:pt x="21600" y="9768"/>
                  </a:cubicBezTo>
                  <a:cubicBezTo>
                    <a:pt x="21600" y="13138"/>
                    <a:pt x="20811" y="16462"/>
                    <a:pt x="19296" y="19473"/>
                  </a:cubicBezTo>
                  <a:lnTo>
                    <a:pt x="0" y="9768"/>
                  </a:lnTo>
                  <a:close/>
                </a:path>
              </a:pathLst>
            </a:custGeom>
            <a:noFill/>
            <a:ln w="9525">
              <a:solidFill>
                <a:schemeClr val="tx1"/>
              </a:solidFill>
              <a:miter lim="800000"/>
              <a:headEnd/>
              <a:tailEnd/>
            </a:ln>
          </p:spPr>
          <p:txBody>
            <a:bodyPr wrap="none" anchor="ctr"/>
            <a:lstStyle/>
            <a:p>
              <a:endParaRPr lang="en-US"/>
            </a:p>
          </p:txBody>
        </p:sp>
        <p:sp>
          <p:nvSpPr>
            <p:cNvPr id="19486" name="Arc 46"/>
            <p:cNvSpPr>
              <a:spLocks/>
            </p:cNvSpPr>
            <p:nvPr/>
          </p:nvSpPr>
          <p:spPr bwMode="auto">
            <a:xfrm flipH="1">
              <a:off x="4135" y="1032"/>
              <a:ext cx="1787" cy="1681"/>
            </a:xfrm>
            <a:custGeom>
              <a:avLst/>
              <a:gdLst>
                <a:gd name="T0" fmla="*/ 1 w 21600"/>
                <a:gd name="T1" fmla="*/ 0 h 19545"/>
                <a:gd name="T2" fmla="*/ 1 w 21600"/>
                <a:gd name="T3" fmla="*/ 1 h 19545"/>
                <a:gd name="T4" fmla="*/ 0 w 21600"/>
                <a:gd name="T5" fmla="*/ 1 h 19545"/>
                <a:gd name="T6" fmla="*/ 0 60000 65536"/>
                <a:gd name="T7" fmla="*/ 0 60000 65536"/>
                <a:gd name="T8" fmla="*/ 0 60000 65536"/>
                <a:gd name="T9" fmla="*/ 0 w 21600"/>
                <a:gd name="T10" fmla="*/ 0 h 19545"/>
                <a:gd name="T11" fmla="*/ 21600 w 21600"/>
                <a:gd name="T12" fmla="*/ 19545 h 19545"/>
              </a:gdLst>
              <a:ahLst/>
              <a:cxnLst>
                <a:cxn ang="T6">
                  <a:pos x="T0" y="T1"/>
                </a:cxn>
                <a:cxn ang="T7">
                  <a:pos x="T2" y="T3"/>
                </a:cxn>
                <a:cxn ang="T8">
                  <a:pos x="T4" y="T5"/>
                </a:cxn>
              </a:cxnLst>
              <a:rect l="T9" t="T10" r="T11" b="T12"/>
              <a:pathLst>
                <a:path w="21600" h="19545" fill="none" extrusionOk="0">
                  <a:moveTo>
                    <a:pt x="19265" y="-1"/>
                  </a:moveTo>
                  <a:cubicBezTo>
                    <a:pt x="20800" y="3027"/>
                    <a:pt x="21600" y="6373"/>
                    <a:pt x="21600" y="9768"/>
                  </a:cubicBezTo>
                  <a:cubicBezTo>
                    <a:pt x="21600" y="13165"/>
                    <a:pt x="20798" y="16515"/>
                    <a:pt x="19260" y="19545"/>
                  </a:cubicBezTo>
                </a:path>
                <a:path w="21600" h="19545" stroke="0" extrusionOk="0">
                  <a:moveTo>
                    <a:pt x="19265" y="-1"/>
                  </a:moveTo>
                  <a:cubicBezTo>
                    <a:pt x="20800" y="3027"/>
                    <a:pt x="21600" y="6373"/>
                    <a:pt x="21600" y="9768"/>
                  </a:cubicBezTo>
                  <a:cubicBezTo>
                    <a:pt x="21600" y="13165"/>
                    <a:pt x="20798" y="16515"/>
                    <a:pt x="19260" y="19545"/>
                  </a:cubicBezTo>
                  <a:lnTo>
                    <a:pt x="0" y="9768"/>
                  </a:lnTo>
                  <a:close/>
                </a:path>
              </a:pathLst>
            </a:custGeom>
            <a:noFill/>
            <a:ln w="9525">
              <a:solidFill>
                <a:schemeClr val="tx1"/>
              </a:solidFill>
              <a:miter lim="800000"/>
              <a:headEnd/>
              <a:tailEnd/>
            </a:ln>
          </p:spPr>
          <p:txBody>
            <a:bodyPr wrap="none" anchor="ctr"/>
            <a:lstStyle/>
            <a:p>
              <a:endParaRPr lang="en-US"/>
            </a:p>
          </p:txBody>
        </p:sp>
      </p:grpSp>
      <p:sp>
        <p:nvSpPr>
          <p:cNvPr id="19483" name="Line 48"/>
          <p:cNvSpPr>
            <a:spLocks noChangeShapeType="1"/>
          </p:cNvSpPr>
          <p:nvPr/>
        </p:nvSpPr>
        <p:spPr bwMode="auto">
          <a:xfrm>
            <a:off x="4222751" y="3903664"/>
            <a:ext cx="0" cy="228600"/>
          </a:xfrm>
          <a:prstGeom prst="line">
            <a:avLst/>
          </a:prstGeom>
          <a:noFill/>
          <a:ln w="9525">
            <a:solidFill>
              <a:schemeClr val="tx1"/>
            </a:solidFill>
            <a:miter lim="800000"/>
            <a:headEnd/>
            <a:tailEnd/>
          </a:ln>
        </p:spPr>
        <p:txBody>
          <a:bodyPr wrap="none" anchor="ctr"/>
          <a:lstStyle/>
          <a:p>
            <a:endParaRPr lang="en-US"/>
          </a:p>
        </p:txBody>
      </p:sp>
      <p:sp>
        <p:nvSpPr>
          <p:cNvPr id="19484" name="Line 50"/>
          <p:cNvSpPr>
            <a:spLocks noChangeShapeType="1"/>
          </p:cNvSpPr>
          <p:nvPr/>
        </p:nvSpPr>
        <p:spPr bwMode="auto">
          <a:xfrm>
            <a:off x="2455863" y="2968627"/>
            <a:ext cx="1857375" cy="492125"/>
          </a:xfrm>
          <a:prstGeom prst="line">
            <a:avLst/>
          </a:prstGeom>
          <a:noFill/>
          <a:ln w="9525">
            <a:solidFill>
              <a:schemeClr val="tx1"/>
            </a:solidFill>
            <a:prstDash val="dash"/>
            <a:miter lim="800000"/>
            <a:headEnd/>
            <a:tailEnd type="arrow" w="med" len="med"/>
          </a:ln>
        </p:spPr>
        <p:txBody>
          <a:bodyPr wrap="none" anchor="ctr"/>
          <a:lstStyle/>
          <a:p>
            <a:endParaRPr lang="en-US"/>
          </a:p>
        </p:txBody>
      </p:sp>
      <p:sp>
        <p:nvSpPr>
          <p:cNvPr id="31" name="Text Box 34"/>
          <p:cNvSpPr txBox="1">
            <a:spLocks noChangeArrowheads="1"/>
          </p:cNvSpPr>
          <p:nvPr/>
        </p:nvSpPr>
        <p:spPr bwMode="auto">
          <a:xfrm>
            <a:off x="5291246" y="3806333"/>
            <a:ext cx="332142" cy="369332"/>
          </a:xfrm>
          <a:prstGeom prst="rect">
            <a:avLst/>
          </a:prstGeom>
          <a:solidFill>
            <a:schemeClr val="bg1"/>
          </a:solidFill>
          <a:ln w="9525" algn="ctr">
            <a:noFill/>
            <a:miter lim="800000"/>
            <a:headEnd/>
            <a:tailEnd/>
          </a:ln>
        </p:spPr>
        <p:txBody>
          <a:bodyPr wrap="none">
            <a:spAutoFit/>
          </a:bodyPr>
          <a:lstStyle/>
          <a:p>
            <a:r>
              <a:rPr lang="en-US" dirty="0"/>
              <a:t>s’</a:t>
            </a:r>
            <a:endParaRPr lang="en-US" sz="1800" baseline="-25000" dirty="0"/>
          </a:p>
        </p:txBody>
      </p:sp>
      <p:sp>
        <p:nvSpPr>
          <p:cNvPr id="2" name="TextBox 1"/>
          <p:cNvSpPr txBox="1"/>
          <p:nvPr/>
        </p:nvSpPr>
        <p:spPr>
          <a:xfrm>
            <a:off x="2902406" y="1878245"/>
            <a:ext cx="1485582" cy="523220"/>
          </a:xfrm>
          <a:prstGeom prst="rect">
            <a:avLst/>
          </a:prstGeom>
          <a:noFill/>
        </p:spPr>
        <p:txBody>
          <a:bodyPr wrap="square" rtlCol="0">
            <a:spAutoFit/>
          </a:bodyPr>
          <a:lstStyle/>
          <a:p>
            <a:r>
              <a:rPr lang="en-US" sz="2800" dirty="0"/>
              <a:t>Front</a:t>
            </a:r>
          </a:p>
        </p:txBody>
      </p:sp>
      <p:sp>
        <p:nvSpPr>
          <p:cNvPr id="30" name="TextBox 29"/>
          <p:cNvSpPr txBox="1"/>
          <p:nvPr/>
        </p:nvSpPr>
        <p:spPr>
          <a:xfrm>
            <a:off x="4637407" y="1878245"/>
            <a:ext cx="1485582" cy="523220"/>
          </a:xfrm>
          <a:prstGeom prst="rect">
            <a:avLst/>
          </a:prstGeom>
          <a:noFill/>
        </p:spPr>
        <p:txBody>
          <a:bodyPr wrap="square" rtlCol="0">
            <a:spAutoFit/>
          </a:bodyPr>
          <a:lstStyle/>
          <a:p>
            <a:r>
              <a:rPr lang="en-US" sz="2800" dirty="0"/>
              <a:t>Back</a:t>
            </a:r>
          </a:p>
        </p:txBody>
      </p:sp>
    </p:spTree>
    <p:extLst>
      <p:ext uri="{BB962C8B-B14F-4D97-AF65-F5344CB8AC3E}">
        <p14:creationId xmlns:p14="http://schemas.microsoft.com/office/powerpoint/2010/main" val="28123091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Freeform 51"/>
          <p:cNvSpPr>
            <a:spLocks/>
          </p:cNvSpPr>
          <p:nvPr/>
        </p:nvSpPr>
        <p:spPr bwMode="auto">
          <a:xfrm>
            <a:off x="4029076" y="1181100"/>
            <a:ext cx="323850" cy="3365500"/>
          </a:xfrm>
          <a:custGeom>
            <a:avLst/>
            <a:gdLst>
              <a:gd name="T0" fmla="*/ 105 w 204"/>
              <a:gd name="T1" fmla="*/ 0 h 1053"/>
              <a:gd name="T2" fmla="*/ 66 w 204"/>
              <a:gd name="T3" fmla="*/ 102 h 1053"/>
              <a:gd name="T4" fmla="*/ 36 w 204"/>
              <a:gd name="T5" fmla="*/ 210 h 1053"/>
              <a:gd name="T6" fmla="*/ 15 w 204"/>
              <a:gd name="T7" fmla="*/ 339 h 1053"/>
              <a:gd name="T8" fmla="*/ 0 w 204"/>
              <a:gd name="T9" fmla="*/ 513 h 1053"/>
              <a:gd name="T10" fmla="*/ 3 w 204"/>
              <a:gd name="T11" fmla="*/ 618 h 1053"/>
              <a:gd name="T12" fmla="*/ 21 w 204"/>
              <a:gd name="T13" fmla="*/ 777 h 1053"/>
              <a:gd name="T14" fmla="*/ 66 w 204"/>
              <a:gd name="T15" fmla="*/ 957 h 1053"/>
              <a:gd name="T16" fmla="*/ 102 w 204"/>
              <a:gd name="T17" fmla="*/ 1053 h 1053"/>
              <a:gd name="T18" fmla="*/ 126 w 204"/>
              <a:gd name="T19" fmla="*/ 999 h 1053"/>
              <a:gd name="T20" fmla="*/ 174 w 204"/>
              <a:gd name="T21" fmla="*/ 834 h 1053"/>
              <a:gd name="T22" fmla="*/ 204 w 204"/>
              <a:gd name="T23" fmla="*/ 621 h 1053"/>
              <a:gd name="T24" fmla="*/ 204 w 204"/>
              <a:gd name="T25" fmla="*/ 480 h 1053"/>
              <a:gd name="T26" fmla="*/ 192 w 204"/>
              <a:gd name="T27" fmla="*/ 315 h 1053"/>
              <a:gd name="T28" fmla="*/ 165 w 204"/>
              <a:gd name="T29" fmla="*/ 180 h 1053"/>
              <a:gd name="T30" fmla="*/ 135 w 204"/>
              <a:gd name="T31" fmla="*/ 69 h 1053"/>
              <a:gd name="T32" fmla="*/ 105 w 204"/>
              <a:gd name="T33" fmla="*/ 0 h 10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4"/>
              <a:gd name="T52" fmla="*/ 0 h 1053"/>
              <a:gd name="T53" fmla="*/ 204 w 204"/>
              <a:gd name="T54" fmla="*/ 1053 h 105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4" h="1053">
                <a:moveTo>
                  <a:pt x="105" y="0"/>
                </a:moveTo>
                <a:lnTo>
                  <a:pt x="66" y="102"/>
                </a:lnTo>
                <a:lnTo>
                  <a:pt x="36" y="210"/>
                </a:lnTo>
                <a:lnTo>
                  <a:pt x="15" y="339"/>
                </a:lnTo>
                <a:lnTo>
                  <a:pt x="0" y="513"/>
                </a:lnTo>
                <a:lnTo>
                  <a:pt x="3" y="618"/>
                </a:lnTo>
                <a:lnTo>
                  <a:pt x="21" y="777"/>
                </a:lnTo>
                <a:lnTo>
                  <a:pt x="66" y="957"/>
                </a:lnTo>
                <a:lnTo>
                  <a:pt x="102" y="1053"/>
                </a:lnTo>
                <a:lnTo>
                  <a:pt x="126" y="999"/>
                </a:lnTo>
                <a:lnTo>
                  <a:pt x="174" y="834"/>
                </a:lnTo>
                <a:lnTo>
                  <a:pt x="204" y="621"/>
                </a:lnTo>
                <a:lnTo>
                  <a:pt x="204" y="480"/>
                </a:lnTo>
                <a:lnTo>
                  <a:pt x="192" y="315"/>
                </a:lnTo>
                <a:lnTo>
                  <a:pt x="165" y="180"/>
                </a:lnTo>
                <a:lnTo>
                  <a:pt x="135" y="69"/>
                </a:lnTo>
                <a:lnTo>
                  <a:pt x="105" y="0"/>
                </a:lnTo>
                <a:close/>
              </a:path>
            </a:pathLst>
          </a:custGeom>
          <a:solidFill>
            <a:schemeClr val="accent5">
              <a:lumMod val="40000"/>
              <a:lumOff val="60000"/>
            </a:schemeClr>
          </a:solidFill>
          <a:ln w="9525">
            <a:solidFill>
              <a:schemeClr val="tx1"/>
            </a:solidFill>
            <a:miter lim="800000"/>
            <a:headEnd/>
            <a:tailEnd/>
          </a:ln>
        </p:spPr>
        <p:txBody>
          <a:bodyPr wrap="none" anchor="ctr"/>
          <a:lstStyle/>
          <a:p>
            <a:endParaRPr lang="en-US"/>
          </a:p>
        </p:txBody>
      </p:sp>
      <p:sp>
        <p:nvSpPr>
          <p:cNvPr id="19462" name="Line 9"/>
          <p:cNvSpPr>
            <a:spLocks noChangeShapeType="1"/>
          </p:cNvSpPr>
          <p:nvPr/>
        </p:nvSpPr>
        <p:spPr bwMode="auto">
          <a:xfrm>
            <a:off x="823913" y="2973389"/>
            <a:ext cx="7153275" cy="0"/>
          </a:xfrm>
          <a:prstGeom prst="line">
            <a:avLst/>
          </a:prstGeom>
          <a:noFill/>
          <a:ln w="9525">
            <a:solidFill>
              <a:schemeClr val="tx1"/>
            </a:solidFill>
            <a:miter lim="800000"/>
            <a:headEnd/>
            <a:tailEnd/>
          </a:ln>
        </p:spPr>
        <p:txBody>
          <a:bodyPr wrap="none" anchor="ctr"/>
          <a:lstStyle/>
          <a:p>
            <a:endParaRPr lang="en-US"/>
          </a:p>
        </p:txBody>
      </p:sp>
      <p:sp>
        <p:nvSpPr>
          <p:cNvPr id="19463" name="Oval 10"/>
          <p:cNvSpPr>
            <a:spLocks noChangeArrowheads="1"/>
          </p:cNvSpPr>
          <p:nvPr/>
        </p:nvSpPr>
        <p:spPr bwMode="auto">
          <a:xfrm>
            <a:off x="1600201" y="2954339"/>
            <a:ext cx="68263" cy="55563"/>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19464" name="Text Box 11"/>
          <p:cNvSpPr txBox="1">
            <a:spLocks noChangeArrowheads="1"/>
          </p:cNvSpPr>
          <p:nvPr/>
        </p:nvSpPr>
        <p:spPr bwMode="auto">
          <a:xfrm>
            <a:off x="1449388" y="3057527"/>
            <a:ext cx="336952" cy="369332"/>
          </a:xfrm>
          <a:prstGeom prst="rect">
            <a:avLst/>
          </a:prstGeom>
          <a:noFill/>
          <a:ln w="9525" algn="ctr">
            <a:noFill/>
            <a:miter lim="800000"/>
            <a:headEnd/>
            <a:tailEnd/>
          </a:ln>
        </p:spPr>
        <p:txBody>
          <a:bodyPr wrap="none">
            <a:spAutoFit/>
          </a:bodyPr>
          <a:lstStyle/>
          <a:p>
            <a:r>
              <a:rPr lang="en-US" dirty="0"/>
              <a:t>O</a:t>
            </a:r>
            <a:endParaRPr lang="en-US" sz="1800" dirty="0"/>
          </a:p>
        </p:txBody>
      </p:sp>
      <p:sp>
        <p:nvSpPr>
          <p:cNvPr id="19465" name="Text Box 12"/>
          <p:cNvSpPr txBox="1">
            <a:spLocks noChangeArrowheads="1"/>
          </p:cNvSpPr>
          <p:nvPr/>
        </p:nvSpPr>
        <p:spPr bwMode="auto">
          <a:xfrm>
            <a:off x="5514346" y="2488169"/>
            <a:ext cx="261610" cy="369332"/>
          </a:xfrm>
          <a:prstGeom prst="rect">
            <a:avLst/>
          </a:prstGeom>
          <a:noFill/>
          <a:ln w="9525" algn="ctr">
            <a:noFill/>
            <a:miter lim="800000"/>
            <a:headEnd/>
            <a:tailEnd/>
          </a:ln>
        </p:spPr>
        <p:txBody>
          <a:bodyPr wrap="none">
            <a:spAutoFit/>
          </a:bodyPr>
          <a:lstStyle/>
          <a:p>
            <a:r>
              <a:rPr lang="en-US" dirty="0">
                <a:latin typeface="Times New Roman" pitchFamily="18" charset="0"/>
                <a:cs typeface="Times New Roman" pitchFamily="18" charset="0"/>
              </a:rPr>
              <a:t>I</a:t>
            </a:r>
            <a:endParaRPr lang="en-US" sz="1800" dirty="0">
              <a:latin typeface="Times New Roman" pitchFamily="18" charset="0"/>
              <a:cs typeface="Times New Roman" pitchFamily="18" charset="0"/>
            </a:endParaRPr>
          </a:p>
        </p:txBody>
      </p:sp>
      <p:sp>
        <p:nvSpPr>
          <p:cNvPr id="19466" name="Line 13"/>
          <p:cNvSpPr>
            <a:spLocks noChangeShapeType="1"/>
          </p:cNvSpPr>
          <p:nvPr/>
        </p:nvSpPr>
        <p:spPr bwMode="auto">
          <a:xfrm>
            <a:off x="1601788" y="2957514"/>
            <a:ext cx="6137275" cy="1588"/>
          </a:xfrm>
          <a:prstGeom prst="line">
            <a:avLst/>
          </a:prstGeom>
          <a:noFill/>
          <a:ln w="9525">
            <a:solidFill>
              <a:srgbClr val="FF0000"/>
            </a:solidFill>
            <a:miter lim="800000"/>
            <a:headEnd/>
            <a:tailEnd type="triangle" w="med" len="med"/>
          </a:ln>
        </p:spPr>
        <p:txBody>
          <a:bodyPr wrap="none" anchor="ctr"/>
          <a:lstStyle/>
          <a:p>
            <a:endParaRPr lang="en-US"/>
          </a:p>
        </p:txBody>
      </p:sp>
      <p:sp>
        <p:nvSpPr>
          <p:cNvPr id="19467" name="Oval 15"/>
          <p:cNvSpPr>
            <a:spLocks noChangeArrowheads="1"/>
          </p:cNvSpPr>
          <p:nvPr/>
        </p:nvSpPr>
        <p:spPr bwMode="auto">
          <a:xfrm>
            <a:off x="5602288" y="2935289"/>
            <a:ext cx="42863" cy="57150"/>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19468" name="Line 17"/>
          <p:cNvSpPr>
            <a:spLocks noChangeShapeType="1"/>
          </p:cNvSpPr>
          <p:nvPr/>
        </p:nvSpPr>
        <p:spPr bwMode="auto">
          <a:xfrm>
            <a:off x="1638301" y="1836342"/>
            <a:ext cx="2552700" cy="0"/>
          </a:xfrm>
          <a:prstGeom prst="line">
            <a:avLst/>
          </a:prstGeom>
          <a:noFill/>
          <a:ln w="9525">
            <a:solidFill>
              <a:srgbClr val="FF0000"/>
            </a:solidFill>
            <a:miter lim="800000"/>
            <a:headEnd/>
            <a:tailEnd type="triangle" w="med" len="med"/>
          </a:ln>
        </p:spPr>
        <p:txBody>
          <a:bodyPr wrap="none" anchor="ctr"/>
          <a:lstStyle/>
          <a:p>
            <a:endParaRPr lang="en-US"/>
          </a:p>
        </p:txBody>
      </p:sp>
      <p:sp>
        <p:nvSpPr>
          <p:cNvPr id="19472" name="Line 24"/>
          <p:cNvSpPr>
            <a:spLocks noChangeShapeType="1"/>
          </p:cNvSpPr>
          <p:nvPr/>
        </p:nvSpPr>
        <p:spPr bwMode="auto">
          <a:xfrm>
            <a:off x="4181477" y="1836342"/>
            <a:ext cx="2234479" cy="2710258"/>
          </a:xfrm>
          <a:prstGeom prst="line">
            <a:avLst/>
          </a:prstGeom>
          <a:noFill/>
          <a:ln w="9525">
            <a:solidFill>
              <a:srgbClr val="FF0000"/>
            </a:solidFill>
            <a:miter lim="800000"/>
            <a:headEnd/>
            <a:tailEnd type="triangle" w="med" len="med"/>
          </a:ln>
        </p:spPr>
        <p:txBody>
          <a:bodyPr wrap="none" anchor="ctr"/>
          <a:lstStyle/>
          <a:p>
            <a:endParaRPr lang="en-US"/>
          </a:p>
        </p:txBody>
      </p:sp>
      <p:sp>
        <p:nvSpPr>
          <p:cNvPr id="19473" name="Text Box 26"/>
          <p:cNvSpPr txBox="1">
            <a:spLocks noChangeArrowheads="1"/>
          </p:cNvSpPr>
          <p:nvPr/>
        </p:nvSpPr>
        <p:spPr bwMode="auto">
          <a:xfrm>
            <a:off x="4035426" y="3051177"/>
            <a:ext cx="292100" cy="304800"/>
          </a:xfrm>
          <a:prstGeom prst="rect">
            <a:avLst/>
          </a:prstGeom>
          <a:noFill/>
          <a:ln w="9525" algn="ctr">
            <a:noFill/>
            <a:miter lim="800000"/>
            <a:headEnd/>
            <a:tailEnd/>
          </a:ln>
        </p:spPr>
        <p:txBody>
          <a:bodyPr wrap="none">
            <a:spAutoFit/>
          </a:bodyPr>
          <a:lstStyle/>
          <a:p>
            <a:r>
              <a:rPr lang="en-US"/>
              <a:t>n</a:t>
            </a:r>
          </a:p>
        </p:txBody>
      </p:sp>
      <p:sp>
        <p:nvSpPr>
          <p:cNvPr id="19474" name="Line 31"/>
          <p:cNvSpPr>
            <a:spLocks noChangeShapeType="1"/>
          </p:cNvSpPr>
          <p:nvPr/>
        </p:nvSpPr>
        <p:spPr bwMode="auto">
          <a:xfrm>
            <a:off x="1630363" y="4551364"/>
            <a:ext cx="0" cy="228600"/>
          </a:xfrm>
          <a:prstGeom prst="line">
            <a:avLst/>
          </a:prstGeom>
          <a:noFill/>
          <a:ln w="9525">
            <a:solidFill>
              <a:schemeClr val="tx1"/>
            </a:solidFill>
            <a:miter lim="800000"/>
            <a:headEnd/>
            <a:tailEnd/>
          </a:ln>
        </p:spPr>
        <p:txBody>
          <a:bodyPr wrap="none" anchor="ctr"/>
          <a:lstStyle/>
          <a:p>
            <a:endParaRPr lang="en-US"/>
          </a:p>
        </p:txBody>
      </p:sp>
      <p:sp>
        <p:nvSpPr>
          <p:cNvPr id="19475" name="Line 33"/>
          <p:cNvSpPr>
            <a:spLocks noChangeShapeType="1"/>
          </p:cNvSpPr>
          <p:nvPr/>
        </p:nvSpPr>
        <p:spPr bwMode="auto">
          <a:xfrm>
            <a:off x="1668463" y="4665664"/>
            <a:ext cx="2532063"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9476" name="Text Box 34"/>
          <p:cNvSpPr txBox="1">
            <a:spLocks noChangeArrowheads="1"/>
          </p:cNvSpPr>
          <p:nvPr/>
        </p:nvSpPr>
        <p:spPr bwMode="auto">
          <a:xfrm>
            <a:off x="2841626" y="4341814"/>
            <a:ext cx="344966" cy="584775"/>
          </a:xfrm>
          <a:prstGeom prst="rect">
            <a:avLst/>
          </a:prstGeom>
          <a:solidFill>
            <a:schemeClr val="bg1"/>
          </a:solidFill>
          <a:ln w="9525" algn="ctr">
            <a:noFill/>
            <a:miter lim="800000"/>
            <a:headEnd/>
            <a:tailEnd/>
          </a:ln>
        </p:spPr>
        <p:txBody>
          <a:bodyPr wrap="none">
            <a:spAutoFit/>
          </a:bodyPr>
          <a:lstStyle/>
          <a:p>
            <a:r>
              <a:rPr lang="en-US" sz="3200" dirty="0"/>
              <a:t>s</a:t>
            </a:r>
            <a:endParaRPr lang="en-US" sz="3200" baseline="-25000" dirty="0"/>
          </a:p>
        </p:txBody>
      </p:sp>
      <p:sp>
        <p:nvSpPr>
          <p:cNvPr id="19477" name="Line 36"/>
          <p:cNvSpPr>
            <a:spLocks noChangeShapeType="1"/>
          </p:cNvSpPr>
          <p:nvPr/>
        </p:nvSpPr>
        <p:spPr bwMode="auto">
          <a:xfrm>
            <a:off x="6989763" y="4551364"/>
            <a:ext cx="0" cy="228600"/>
          </a:xfrm>
          <a:prstGeom prst="line">
            <a:avLst/>
          </a:prstGeom>
          <a:noFill/>
          <a:ln w="9525">
            <a:solidFill>
              <a:schemeClr val="tx1"/>
            </a:solidFill>
            <a:miter lim="800000"/>
            <a:headEnd/>
            <a:tailEnd/>
          </a:ln>
        </p:spPr>
        <p:txBody>
          <a:bodyPr wrap="none" anchor="ctr"/>
          <a:lstStyle/>
          <a:p>
            <a:endParaRPr lang="en-US"/>
          </a:p>
        </p:txBody>
      </p:sp>
      <p:sp>
        <p:nvSpPr>
          <p:cNvPr id="19478" name="Line 37"/>
          <p:cNvSpPr>
            <a:spLocks noChangeShapeType="1"/>
          </p:cNvSpPr>
          <p:nvPr/>
        </p:nvSpPr>
        <p:spPr bwMode="auto">
          <a:xfrm>
            <a:off x="4224338" y="4660902"/>
            <a:ext cx="2719388" cy="9525"/>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9483" name="Line 48"/>
          <p:cNvSpPr>
            <a:spLocks noChangeShapeType="1"/>
          </p:cNvSpPr>
          <p:nvPr/>
        </p:nvSpPr>
        <p:spPr bwMode="auto">
          <a:xfrm>
            <a:off x="4222751" y="4551364"/>
            <a:ext cx="0" cy="228600"/>
          </a:xfrm>
          <a:prstGeom prst="line">
            <a:avLst/>
          </a:prstGeom>
          <a:noFill/>
          <a:ln w="9525">
            <a:solidFill>
              <a:schemeClr val="tx1"/>
            </a:solidFill>
            <a:miter lim="800000"/>
            <a:headEnd/>
            <a:tailEnd/>
          </a:ln>
        </p:spPr>
        <p:txBody>
          <a:bodyPr wrap="none" anchor="ctr"/>
          <a:lstStyle/>
          <a:p>
            <a:endParaRPr lang="en-US"/>
          </a:p>
        </p:txBody>
      </p:sp>
      <p:sp>
        <p:nvSpPr>
          <p:cNvPr id="31" name="Text Box 34"/>
          <p:cNvSpPr txBox="1">
            <a:spLocks noChangeArrowheads="1"/>
          </p:cNvSpPr>
          <p:nvPr/>
        </p:nvSpPr>
        <p:spPr bwMode="auto">
          <a:xfrm>
            <a:off x="5443646" y="4276233"/>
            <a:ext cx="481222" cy="646331"/>
          </a:xfrm>
          <a:prstGeom prst="rect">
            <a:avLst/>
          </a:prstGeom>
          <a:solidFill>
            <a:schemeClr val="bg1"/>
          </a:solidFill>
          <a:ln w="9525" algn="ctr">
            <a:noFill/>
            <a:miter lim="800000"/>
            <a:headEnd/>
            <a:tailEnd/>
          </a:ln>
        </p:spPr>
        <p:txBody>
          <a:bodyPr wrap="none">
            <a:spAutoFit/>
          </a:bodyPr>
          <a:lstStyle/>
          <a:p>
            <a:r>
              <a:rPr lang="en-US" sz="3600" dirty="0"/>
              <a:t>s’</a:t>
            </a:r>
            <a:endParaRPr lang="en-US" sz="3600" baseline="-25000" dirty="0"/>
          </a:p>
        </p:txBody>
      </p:sp>
      <p:sp>
        <p:nvSpPr>
          <p:cNvPr id="2" name="Down Arrow 1"/>
          <p:cNvSpPr/>
          <p:nvPr/>
        </p:nvSpPr>
        <p:spPr>
          <a:xfrm flipV="1">
            <a:off x="1413273" y="1836342"/>
            <a:ext cx="450056" cy="1140619"/>
          </a:xfrm>
          <a:prstGeom prst="downArrow">
            <a:avLst>
              <a:gd name="adj1" fmla="val 27425"/>
              <a:gd name="adj2" fmla="val 895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Down Arrow 29"/>
          <p:cNvSpPr/>
          <p:nvPr/>
        </p:nvSpPr>
        <p:spPr>
          <a:xfrm>
            <a:off x="5508625" y="3002361"/>
            <a:ext cx="251221" cy="619661"/>
          </a:xfrm>
          <a:prstGeom prst="downArrow">
            <a:avLst>
              <a:gd name="adj1" fmla="val 27425"/>
              <a:gd name="adj2" fmla="val 89506"/>
            </a:avLst>
          </a:prstGeom>
          <a:solidFill>
            <a:schemeClr val="accent1">
              <a:lumMod val="20000"/>
              <a:lumOff val="80000"/>
            </a:schemeClr>
          </a:solid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a:off x="1041400" y="1836342"/>
            <a:ext cx="12700" cy="1137047"/>
          </a:xfrm>
          <a:prstGeom prst="straightConnector1">
            <a:avLst/>
          </a:prstGeom>
          <a:ln>
            <a:solidFill>
              <a:schemeClr val="tx1"/>
            </a:solidFill>
            <a:prstDash val="lgDash"/>
            <a:headEnd type="arrow"/>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84200" y="2170770"/>
            <a:ext cx="373820" cy="523220"/>
          </a:xfrm>
          <a:prstGeom prst="rect">
            <a:avLst/>
          </a:prstGeom>
          <a:noFill/>
        </p:spPr>
        <p:txBody>
          <a:bodyPr wrap="none" rtlCol="0">
            <a:spAutoFit/>
          </a:bodyPr>
          <a:lstStyle/>
          <a:p>
            <a:r>
              <a:rPr lang="en-US" sz="2800" dirty="0"/>
              <a:t>h</a:t>
            </a:r>
          </a:p>
        </p:txBody>
      </p:sp>
      <p:cxnSp>
        <p:nvCxnSpPr>
          <p:cNvPr id="8" name="Straight Connector 7"/>
          <p:cNvCxnSpPr>
            <a:stCxn id="2" idx="2"/>
          </p:cNvCxnSpPr>
          <p:nvPr/>
        </p:nvCxnSpPr>
        <p:spPr>
          <a:xfrm flipH="1">
            <a:off x="823913" y="1836342"/>
            <a:ext cx="814388"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23719" y="3622022"/>
            <a:ext cx="814388"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952368" y="3098802"/>
            <a:ext cx="463588" cy="523220"/>
          </a:xfrm>
          <a:prstGeom prst="rect">
            <a:avLst/>
          </a:prstGeom>
          <a:noFill/>
        </p:spPr>
        <p:txBody>
          <a:bodyPr wrap="none" rtlCol="0">
            <a:spAutoFit/>
          </a:bodyPr>
          <a:lstStyle/>
          <a:p>
            <a:r>
              <a:rPr lang="en-US" sz="2800" dirty="0"/>
              <a:t>h’</a:t>
            </a:r>
          </a:p>
        </p:txBody>
      </p:sp>
      <p:cxnSp>
        <p:nvCxnSpPr>
          <p:cNvPr id="38" name="Straight Arrow Connector 37"/>
          <p:cNvCxnSpPr/>
          <p:nvPr/>
        </p:nvCxnSpPr>
        <p:spPr>
          <a:xfrm>
            <a:off x="5899468" y="2963864"/>
            <a:ext cx="12700" cy="658158"/>
          </a:xfrm>
          <a:prstGeom prst="straightConnector1">
            <a:avLst/>
          </a:prstGeom>
          <a:ln>
            <a:solidFill>
              <a:schemeClr val="tx1"/>
            </a:solidFill>
            <a:prstDash val="lgDash"/>
            <a:headEnd type="arrow"/>
            <a:tailEnd type="arrow"/>
          </a:ln>
        </p:spPr>
        <p:style>
          <a:lnRef idx="1">
            <a:schemeClr val="accent1"/>
          </a:lnRef>
          <a:fillRef idx="0">
            <a:schemeClr val="accent1"/>
          </a:fillRef>
          <a:effectRef idx="0">
            <a:schemeClr val="accent1"/>
          </a:effectRef>
          <a:fontRef idx="minor">
            <a:schemeClr val="tx1"/>
          </a:fontRef>
        </p:style>
      </p:cxnSp>
      <p:sp>
        <p:nvSpPr>
          <p:cNvPr id="40" name="Line 24"/>
          <p:cNvSpPr>
            <a:spLocks noChangeShapeType="1"/>
          </p:cNvSpPr>
          <p:nvPr/>
        </p:nvSpPr>
        <p:spPr bwMode="auto">
          <a:xfrm>
            <a:off x="1638301" y="1836341"/>
            <a:ext cx="5489575" cy="2439891"/>
          </a:xfrm>
          <a:prstGeom prst="line">
            <a:avLst/>
          </a:prstGeom>
          <a:noFill/>
          <a:ln w="9525">
            <a:solidFill>
              <a:srgbClr val="FF0000"/>
            </a:solidFill>
            <a:miter lim="800000"/>
            <a:headEnd/>
            <a:tailEnd type="triangle" w="med" len="med"/>
          </a:ln>
        </p:spPr>
        <p:txBody>
          <a:bodyPr wrap="none" anchor="ctr"/>
          <a:lstStyle/>
          <a:p>
            <a:endParaRPr lang="en-US"/>
          </a:p>
        </p:txBody>
      </p:sp>
      <p:sp>
        <p:nvSpPr>
          <p:cNvPr id="11" name="TextBox 10"/>
          <p:cNvSpPr txBox="1"/>
          <p:nvPr/>
        </p:nvSpPr>
        <p:spPr>
          <a:xfrm flipH="1">
            <a:off x="2603500" y="2449654"/>
            <a:ext cx="381794" cy="523220"/>
          </a:xfrm>
          <a:prstGeom prst="rect">
            <a:avLst/>
          </a:prstGeom>
          <a:noFill/>
        </p:spPr>
        <p:txBody>
          <a:bodyPr wrap="square" rtlCol="0">
            <a:spAutoFit/>
          </a:bodyPr>
          <a:lstStyle/>
          <a:p>
            <a:r>
              <a:rPr lang="en-US" sz="2800" dirty="0">
                <a:sym typeface="Symbol"/>
              </a:rPr>
              <a:t></a:t>
            </a:r>
            <a:endParaRPr lang="en-US" sz="2800" dirty="0"/>
          </a:p>
        </p:txBody>
      </p:sp>
      <p:sp>
        <p:nvSpPr>
          <p:cNvPr id="43" name="TextBox 42"/>
          <p:cNvSpPr txBox="1"/>
          <p:nvPr/>
        </p:nvSpPr>
        <p:spPr>
          <a:xfrm>
            <a:off x="4807088" y="2971010"/>
            <a:ext cx="304892" cy="369332"/>
          </a:xfrm>
          <a:prstGeom prst="rect">
            <a:avLst/>
          </a:prstGeom>
          <a:noFill/>
        </p:spPr>
        <p:txBody>
          <a:bodyPr wrap="none" rtlCol="0">
            <a:spAutoFit/>
          </a:bodyPr>
          <a:lstStyle/>
          <a:p>
            <a:r>
              <a:rPr lang="en-US" dirty="0">
                <a:sym typeface="Symbol"/>
              </a:rPr>
              <a:t></a:t>
            </a:r>
            <a:endParaRPr lang="en-US" dirty="0"/>
          </a:p>
        </p:txBody>
      </p:sp>
      <p:sp>
        <p:nvSpPr>
          <p:cNvPr id="12" name="Arc 11"/>
          <p:cNvSpPr/>
          <p:nvPr/>
        </p:nvSpPr>
        <p:spPr>
          <a:xfrm rot="14674690">
            <a:off x="2919186" y="2566222"/>
            <a:ext cx="685800" cy="545069"/>
          </a:xfrm>
          <a:prstGeom prst="arc">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Arc 44"/>
          <p:cNvSpPr/>
          <p:nvPr/>
        </p:nvSpPr>
        <p:spPr>
          <a:xfrm rot="3517125">
            <a:off x="4498395" y="2949510"/>
            <a:ext cx="344058" cy="271984"/>
          </a:xfrm>
          <a:prstGeom prst="arc">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6032243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7" name="Rectangle 2"/>
          <p:cNvSpPr>
            <a:spLocks noGrp="1" noChangeArrowheads="1"/>
          </p:cNvSpPr>
          <p:nvPr>
            <p:ph type="title"/>
          </p:nvPr>
        </p:nvSpPr>
        <p:spPr/>
        <p:txBody>
          <a:bodyPr/>
          <a:lstStyle/>
          <a:p>
            <a:pPr eaLnBrk="1" hangingPunct="1"/>
            <a:r>
              <a:rPr lang="en-US" dirty="0"/>
              <a:t>Question 223.16.8</a:t>
            </a:r>
          </a:p>
        </p:txBody>
      </p:sp>
      <p:sp>
        <p:nvSpPr>
          <p:cNvPr id="175108" name="Rectangle 3"/>
          <p:cNvSpPr>
            <a:spLocks noGrp="1" noChangeArrowheads="1"/>
          </p:cNvSpPr>
          <p:nvPr>
            <p:ph idx="1"/>
          </p:nvPr>
        </p:nvSpPr>
        <p:spPr/>
        <p:txBody>
          <a:bodyPr/>
          <a:lstStyle/>
          <a:p>
            <a:pPr marL="609600" indent="-609600" eaLnBrk="1" hangingPunct="1">
              <a:buFontTx/>
              <a:buNone/>
            </a:pPr>
            <a:r>
              <a:rPr lang="en-US" dirty="0"/>
              <a:t>Consider a flat mirror. Which of the following is true?</a:t>
            </a:r>
          </a:p>
          <a:p>
            <a:pPr marL="609600" indent="-609600" eaLnBrk="1" hangingPunct="1">
              <a:buFontTx/>
              <a:buAutoNum type="alphaLcParenR"/>
            </a:pPr>
            <a:r>
              <a:rPr lang="en-US" sz="2400" dirty="0"/>
              <a:t>The image is as far behind the mirror as the object is in front</a:t>
            </a:r>
          </a:p>
          <a:p>
            <a:pPr marL="609600" indent="-609600" eaLnBrk="1" hangingPunct="1">
              <a:buFontTx/>
              <a:buAutoNum type="alphaLcParenR"/>
            </a:pPr>
            <a:r>
              <a:rPr lang="en-US" sz="2400" dirty="0"/>
              <a:t>The image is twice as far away as the object is from the mirror</a:t>
            </a:r>
          </a:p>
          <a:p>
            <a:pPr marL="609600" indent="-609600" eaLnBrk="1" hangingPunct="1">
              <a:buFontTx/>
              <a:buAutoNum type="alphaLcParenR"/>
            </a:pPr>
            <a:r>
              <a:rPr lang="en-US" sz="2400" dirty="0"/>
              <a:t>The image is farther away, but you would need to know the particular circumstances to know how far.</a:t>
            </a:r>
          </a:p>
          <a:p>
            <a:pPr marL="609600" indent="-609600" eaLnBrk="1" hangingPunct="1">
              <a:buFontTx/>
              <a:buAutoNum type="alphaLcParenR"/>
            </a:pPr>
            <a:r>
              <a:rPr lang="en-US" sz="2400" dirty="0"/>
              <a:t>The image is in the same place as the object.</a:t>
            </a:r>
          </a:p>
          <a:p>
            <a:pPr marL="609600" indent="-609600" eaLnBrk="1" hangingPunct="1">
              <a:buFontTx/>
              <a:buNone/>
            </a:pPr>
            <a:endParaRPr lang="en-US" sz="2400" dirty="0"/>
          </a:p>
        </p:txBody>
      </p:sp>
      <p:sp>
        <p:nvSpPr>
          <p:cNvPr id="175106" name="Slide Number Placeholder 5"/>
          <p:cNvSpPr>
            <a:spLocks noGrp="1"/>
          </p:cNvSpPr>
          <p:nvPr>
            <p:ph type="sldNum" sz="quarter" idx="12"/>
          </p:nvPr>
        </p:nvSpPr>
        <p:spPr>
          <a:noFill/>
        </p:spPr>
        <p:txBody>
          <a:bodyPr/>
          <a:lstStyle/>
          <a:p>
            <a:fld id="{496F7789-C58F-4CB0-9513-1A65DE68DB2C}" type="slidenum">
              <a:rPr lang="en-US" smtClean="0"/>
              <a:pPr/>
              <a:t>34</a:t>
            </a:fld>
            <a:endParaRPr lang="en-US"/>
          </a:p>
        </p:txBody>
      </p:sp>
    </p:spTree>
    <p:extLst>
      <p:ext uri="{BB962C8B-B14F-4D97-AF65-F5344CB8AC3E}">
        <p14:creationId xmlns:p14="http://schemas.microsoft.com/office/powerpoint/2010/main" val="575557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1" name="Rectangle 2"/>
          <p:cNvSpPr>
            <a:spLocks noGrp="1" noChangeArrowheads="1"/>
          </p:cNvSpPr>
          <p:nvPr>
            <p:ph type="title"/>
          </p:nvPr>
        </p:nvSpPr>
        <p:spPr/>
        <p:txBody>
          <a:bodyPr/>
          <a:lstStyle/>
          <a:p>
            <a:r>
              <a:rPr lang="en-US" dirty="0"/>
              <a:t>Question 223.16.9</a:t>
            </a:r>
          </a:p>
        </p:txBody>
      </p:sp>
      <p:sp>
        <p:nvSpPr>
          <p:cNvPr id="176132" name="Rectangle 3"/>
          <p:cNvSpPr>
            <a:spLocks noGrp="1" noChangeArrowheads="1"/>
          </p:cNvSpPr>
          <p:nvPr>
            <p:ph idx="1"/>
          </p:nvPr>
        </p:nvSpPr>
        <p:spPr/>
        <p:txBody>
          <a:bodyPr/>
          <a:lstStyle/>
          <a:p>
            <a:pPr marL="609600" indent="-609600" eaLnBrk="1" hangingPunct="1">
              <a:buFontTx/>
              <a:buNone/>
            </a:pPr>
            <a:r>
              <a:rPr lang="en-US"/>
              <a:t>What is the magnification of a flat mirror</a:t>
            </a:r>
          </a:p>
          <a:p>
            <a:pPr marL="609600" indent="-609600" eaLnBrk="1" hangingPunct="1">
              <a:buFontTx/>
              <a:buAutoNum type="alphaLcParenR"/>
            </a:pPr>
            <a:r>
              <a:rPr lang="en-US"/>
              <a:t>1</a:t>
            </a:r>
          </a:p>
          <a:p>
            <a:pPr marL="609600" indent="-609600" eaLnBrk="1" hangingPunct="1">
              <a:buFontTx/>
              <a:buAutoNum type="alphaLcParenR"/>
            </a:pPr>
            <a:r>
              <a:rPr lang="en-US"/>
              <a:t>2</a:t>
            </a:r>
          </a:p>
          <a:p>
            <a:pPr marL="609600" indent="-609600" eaLnBrk="1" hangingPunct="1">
              <a:buFontTx/>
              <a:buAutoNum type="alphaLcParenR"/>
            </a:pPr>
            <a:r>
              <a:rPr lang="en-US"/>
              <a:t>-1</a:t>
            </a:r>
          </a:p>
          <a:p>
            <a:pPr marL="609600" indent="-609600" eaLnBrk="1" hangingPunct="1">
              <a:buFontTx/>
              <a:buAutoNum type="alphaLcParenR"/>
            </a:pPr>
            <a:r>
              <a:rPr lang="en-US"/>
              <a:t>½</a:t>
            </a:r>
          </a:p>
          <a:p>
            <a:pPr marL="609600" indent="-609600" eaLnBrk="1" hangingPunct="1">
              <a:buFontTx/>
              <a:buAutoNum type="alphaLcParenR"/>
            </a:pPr>
            <a:r>
              <a:rPr lang="en-US"/>
              <a:t>The image is unmagnified</a:t>
            </a:r>
          </a:p>
        </p:txBody>
      </p:sp>
      <p:sp>
        <p:nvSpPr>
          <p:cNvPr id="176130" name="Slide Number Placeholder 5"/>
          <p:cNvSpPr>
            <a:spLocks noGrp="1"/>
          </p:cNvSpPr>
          <p:nvPr>
            <p:ph type="sldNum" sz="quarter" idx="12"/>
          </p:nvPr>
        </p:nvSpPr>
        <p:spPr>
          <a:noFill/>
        </p:spPr>
        <p:txBody>
          <a:bodyPr/>
          <a:lstStyle/>
          <a:p>
            <a:fld id="{9AB5DDE2-0386-413F-92C3-1D873C5EEA07}" type="slidenum">
              <a:rPr lang="en-US" smtClean="0"/>
              <a:pPr/>
              <a:t>35</a:t>
            </a:fld>
            <a:endParaRPr lang="en-US"/>
          </a:p>
        </p:txBody>
      </p:sp>
    </p:spTree>
    <p:extLst>
      <p:ext uri="{BB962C8B-B14F-4D97-AF65-F5344CB8AC3E}">
        <p14:creationId xmlns:p14="http://schemas.microsoft.com/office/powerpoint/2010/main" val="11721924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ChangeArrowheads="1"/>
          </p:cNvSpPr>
          <p:nvPr>
            <p:ph type="title"/>
          </p:nvPr>
        </p:nvSpPr>
        <p:spPr/>
        <p:txBody>
          <a:bodyPr>
            <a:normAutofit/>
          </a:bodyPr>
          <a:lstStyle/>
          <a:p>
            <a:r>
              <a:rPr lang="en-US" dirty="0"/>
              <a:t>Flat Mirrors</a:t>
            </a:r>
          </a:p>
        </p:txBody>
      </p:sp>
      <p:sp>
        <p:nvSpPr>
          <p:cNvPr id="328707" name="Rectangle 3"/>
          <p:cNvSpPr>
            <a:spLocks noGrp="1" noChangeArrowheads="1"/>
          </p:cNvSpPr>
          <p:nvPr>
            <p:ph type="body" sz="half" idx="1"/>
          </p:nvPr>
        </p:nvSpPr>
        <p:spPr>
          <a:xfrm>
            <a:off x="685800" y="1560513"/>
            <a:ext cx="3810000" cy="4383087"/>
          </a:xfrm>
        </p:spPr>
        <p:txBody>
          <a:bodyPr/>
          <a:lstStyle/>
          <a:p>
            <a:pPr>
              <a:lnSpc>
                <a:spcPct val="90000"/>
              </a:lnSpc>
            </a:pPr>
            <a:r>
              <a:rPr lang="en-US" sz="2800" dirty="0"/>
              <a:t>Simplest possible mirror</a:t>
            </a:r>
          </a:p>
          <a:p>
            <a:pPr>
              <a:lnSpc>
                <a:spcPct val="90000"/>
              </a:lnSpc>
            </a:pPr>
            <a:r>
              <a:rPr lang="en-US" sz="2800" dirty="0"/>
              <a:t>Light rays leave the source and are reflected from the mirror</a:t>
            </a:r>
          </a:p>
          <a:p>
            <a:pPr>
              <a:lnSpc>
                <a:spcPct val="90000"/>
              </a:lnSpc>
            </a:pPr>
            <a:r>
              <a:rPr lang="en-US" sz="2800" dirty="0"/>
              <a:t>Point </a:t>
            </a:r>
            <a:r>
              <a:rPr lang="en-US" sz="2800" i="1" dirty="0">
                <a:latin typeface="Times New Roman" pitchFamily="18" charset="0"/>
              </a:rPr>
              <a:t>I</a:t>
            </a:r>
            <a:r>
              <a:rPr lang="en-US" sz="2800" dirty="0"/>
              <a:t> is called the </a:t>
            </a:r>
            <a:r>
              <a:rPr lang="en-US" sz="2800" b="1" dirty="0"/>
              <a:t>image</a:t>
            </a:r>
            <a:r>
              <a:rPr lang="en-US" sz="2800" dirty="0"/>
              <a:t> of the object at point </a:t>
            </a:r>
            <a:r>
              <a:rPr lang="en-US" sz="2800" i="1" dirty="0"/>
              <a:t>O</a:t>
            </a:r>
          </a:p>
          <a:p>
            <a:pPr>
              <a:lnSpc>
                <a:spcPct val="90000"/>
              </a:lnSpc>
            </a:pPr>
            <a:r>
              <a:rPr lang="en-US" sz="2800" dirty="0"/>
              <a:t>The image is virtual </a:t>
            </a:r>
          </a:p>
        </p:txBody>
      </p:sp>
      <p:sp>
        <p:nvSpPr>
          <p:cNvPr id="7" name="TextBox 6"/>
          <p:cNvSpPr txBox="1"/>
          <p:nvPr/>
        </p:nvSpPr>
        <p:spPr>
          <a:xfrm>
            <a:off x="5391150" y="1771650"/>
            <a:ext cx="336952" cy="369332"/>
          </a:xfrm>
          <a:prstGeom prst="rect">
            <a:avLst/>
          </a:prstGeom>
          <a:noFill/>
        </p:spPr>
        <p:txBody>
          <a:bodyPr wrap="none" rtlCol="0">
            <a:spAutoFit/>
          </a:bodyPr>
          <a:lstStyle/>
          <a:p>
            <a:r>
              <a:rPr lang="en-US" dirty="0"/>
              <a:t>O</a:t>
            </a:r>
          </a:p>
        </p:txBody>
      </p:sp>
      <p:sp>
        <p:nvSpPr>
          <p:cNvPr id="8" name="TextBox 7"/>
          <p:cNvSpPr txBox="1"/>
          <p:nvPr/>
        </p:nvSpPr>
        <p:spPr>
          <a:xfrm>
            <a:off x="8020050" y="1771650"/>
            <a:ext cx="261610" cy="369332"/>
          </a:xfrm>
          <a:prstGeom prst="rect">
            <a:avLst/>
          </a:prstGeom>
          <a:noFill/>
        </p:spPr>
        <p:txBody>
          <a:bodyPr wrap="none" rtlCol="0">
            <a:spAutoFit/>
          </a:bodyPr>
          <a:lstStyle/>
          <a:p>
            <a:r>
              <a:rPr lang="en-US" dirty="0">
                <a:latin typeface="Times New Roman" pitchFamily="18" charset="0"/>
                <a:cs typeface="Times New Roman" pitchFamily="18" charset="0"/>
              </a:rPr>
              <a:t>I</a:t>
            </a:r>
          </a:p>
        </p:txBody>
      </p:sp>
      <p:pic>
        <p:nvPicPr>
          <p:cNvPr id="16386" name="Picture 2"/>
          <p:cNvPicPr>
            <a:picLocks noChangeAspect="1" noChangeArrowheads="1"/>
          </p:cNvPicPr>
          <p:nvPr/>
        </p:nvPicPr>
        <p:blipFill>
          <a:blip r:embed="rId2" cstate="print"/>
          <a:srcRect/>
          <a:stretch>
            <a:fillRect/>
          </a:stretch>
        </p:blipFill>
        <p:spPr bwMode="auto">
          <a:xfrm>
            <a:off x="5322699" y="2112892"/>
            <a:ext cx="3248025" cy="3048000"/>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a:xfrm>
            <a:off x="1219200" y="0"/>
            <a:ext cx="7696200" cy="1143000"/>
          </a:xfrm>
        </p:spPr>
        <p:txBody>
          <a:bodyPr/>
          <a:lstStyle/>
          <a:p>
            <a:r>
              <a:rPr lang="en-US" dirty="0"/>
              <a:t>Flat Mirrors</a:t>
            </a:r>
          </a:p>
        </p:txBody>
      </p:sp>
      <p:sp>
        <p:nvSpPr>
          <p:cNvPr id="330755" name="Rectangle 3"/>
          <p:cNvSpPr>
            <a:spLocks noGrp="1" noChangeArrowheads="1"/>
          </p:cNvSpPr>
          <p:nvPr>
            <p:ph type="body" sz="half" idx="1"/>
          </p:nvPr>
        </p:nvSpPr>
        <p:spPr>
          <a:xfrm>
            <a:off x="304800" y="1752600"/>
            <a:ext cx="2752299" cy="4459288"/>
          </a:xfrm>
        </p:spPr>
        <p:txBody>
          <a:bodyPr>
            <a:normAutofit/>
          </a:bodyPr>
          <a:lstStyle/>
          <a:p>
            <a:r>
              <a:rPr lang="en-US" sz="2600" dirty="0"/>
              <a:t>One ray starts at point </a:t>
            </a:r>
            <a:r>
              <a:rPr lang="en-US" sz="2600" i="1" dirty="0"/>
              <a:t>P</a:t>
            </a:r>
            <a:r>
              <a:rPr lang="en-US" sz="2600" dirty="0"/>
              <a:t>, travels to </a:t>
            </a:r>
            <a:r>
              <a:rPr lang="en-US" sz="2600" i="1" dirty="0"/>
              <a:t>Q</a:t>
            </a:r>
            <a:r>
              <a:rPr lang="en-US" sz="2600" dirty="0"/>
              <a:t> and reflects back on itself</a:t>
            </a:r>
          </a:p>
          <a:p>
            <a:r>
              <a:rPr lang="en-US" sz="2600" dirty="0"/>
              <a:t>Another ray follows the path </a:t>
            </a:r>
            <a:r>
              <a:rPr lang="en-US" sz="2600" i="1" dirty="0"/>
              <a:t>PR</a:t>
            </a:r>
            <a:r>
              <a:rPr lang="en-US" sz="2600" dirty="0"/>
              <a:t> and reflects according to the law of reflection</a:t>
            </a:r>
          </a:p>
        </p:txBody>
      </p:sp>
      <p:pic>
        <p:nvPicPr>
          <p:cNvPr id="55297" name="Picture 1"/>
          <p:cNvPicPr>
            <a:picLocks noChangeAspect="1" noChangeArrowheads="1"/>
          </p:cNvPicPr>
          <p:nvPr/>
        </p:nvPicPr>
        <p:blipFill>
          <a:blip r:embed="rId2" cstate="print"/>
          <a:srcRect/>
          <a:stretch>
            <a:fillRect/>
          </a:stretch>
        </p:blipFill>
        <p:spPr bwMode="auto">
          <a:xfrm>
            <a:off x="3774054" y="1991839"/>
            <a:ext cx="4423773" cy="2498274"/>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5" name="Rectangle 2"/>
          <p:cNvSpPr>
            <a:spLocks noGrp="1" noChangeArrowheads="1"/>
          </p:cNvSpPr>
          <p:nvPr>
            <p:ph type="title"/>
          </p:nvPr>
        </p:nvSpPr>
        <p:spPr/>
        <p:txBody>
          <a:bodyPr/>
          <a:lstStyle/>
          <a:p>
            <a:pPr eaLnBrk="1" hangingPunct="1"/>
            <a:r>
              <a:rPr lang="en-US" dirty="0"/>
              <a:t>Question 223.16.10</a:t>
            </a:r>
          </a:p>
        </p:txBody>
      </p:sp>
      <p:sp>
        <p:nvSpPr>
          <p:cNvPr id="177156" name="Rectangle 3"/>
          <p:cNvSpPr>
            <a:spLocks noGrp="1" noChangeArrowheads="1"/>
          </p:cNvSpPr>
          <p:nvPr>
            <p:ph idx="1"/>
          </p:nvPr>
        </p:nvSpPr>
        <p:spPr/>
        <p:txBody>
          <a:bodyPr/>
          <a:lstStyle/>
          <a:p>
            <a:pPr marL="609600" indent="-609600" eaLnBrk="1" hangingPunct="1">
              <a:buFontTx/>
              <a:buNone/>
            </a:pPr>
            <a:r>
              <a:rPr lang="en-US" dirty="0"/>
              <a:t>When you look in a flat mirror you observe</a:t>
            </a:r>
          </a:p>
          <a:p>
            <a:pPr marL="609600" indent="-609600" eaLnBrk="1" hangingPunct="1">
              <a:buFontTx/>
              <a:buAutoNum type="alphaLcParenR"/>
            </a:pPr>
            <a:r>
              <a:rPr lang="en-US" dirty="0"/>
              <a:t>Left right reversal</a:t>
            </a:r>
          </a:p>
          <a:p>
            <a:pPr marL="609600" indent="-609600" eaLnBrk="1" hangingPunct="1">
              <a:buFontTx/>
              <a:buAutoNum type="alphaLcParenR"/>
            </a:pPr>
            <a:r>
              <a:rPr lang="en-US" dirty="0"/>
              <a:t>Top bottom reversal</a:t>
            </a:r>
          </a:p>
          <a:p>
            <a:pPr marL="609600" indent="-609600" eaLnBrk="1" hangingPunct="1">
              <a:buFontTx/>
              <a:buAutoNum type="alphaLcParenR"/>
            </a:pPr>
            <a:r>
              <a:rPr lang="en-US" dirty="0"/>
              <a:t>Front back reversal</a:t>
            </a:r>
          </a:p>
          <a:p>
            <a:pPr marL="609600" indent="-609600" eaLnBrk="1" hangingPunct="1">
              <a:buFontTx/>
              <a:buAutoNum type="alphaLcParenR"/>
            </a:pPr>
            <a:r>
              <a:rPr lang="en-US" dirty="0"/>
              <a:t>No reversal</a:t>
            </a:r>
          </a:p>
          <a:p>
            <a:pPr marL="609600" indent="-609600" eaLnBrk="1" hangingPunct="1"/>
            <a:endParaRPr lang="en-US" dirty="0"/>
          </a:p>
        </p:txBody>
      </p:sp>
      <p:sp>
        <p:nvSpPr>
          <p:cNvPr id="177154" name="Slide Number Placeholder 5"/>
          <p:cNvSpPr>
            <a:spLocks noGrp="1"/>
          </p:cNvSpPr>
          <p:nvPr>
            <p:ph type="sldNum" sz="quarter" idx="12"/>
          </p:nvPr>
        </p:nvSpPr>
        <p:spPr>
          <a:noFill/>
        </p:spPr>
        <p:txBody>
          <a:bodyPr/>
          <a:lstStyle/>
          <a:p>
            <a:fld id="{D65C0CEA-0026-4026-B7A3-F7EB76D206AC}" type="slidenum">
              <a:rPr lang="en-US" smtClean="0"/>
              <a:pPr/>
              <a:t>38</a:t>
            </a:fld>
            <a:endParaRPr lang="en-US"/>
          </a:p>
        </p:txBody>
      </p:sp>
    </p:spTree>
    <p:extLst>
      <p:ext uri="{BB962C8B-B14F-4D97-AF65-F5344CB8AC3E}">
        <p14:creationId xmlns:p14="http://schemas.microsoft.com/office/powerpoint/2010/main" val="15898859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Fall 2007</a:t>
            </a:r>
          </a:p>
        </p:txBody>
      </p:sp>
      <p:sp>
        <p:nvSpPr>
          <p:cNvPr id="5" name="Footer Placeholder 4"/>
          <p:cNvSpPr>
            <a:spLocks noGrp="1"/>
          </p:cNvSpPr>
          <p:nvPr>
            <p:ph type="ftr" sz="quarter" idx="11"/>
          </p:nvPr>
        </p:nvSpPr>
        <p:spPr/>
        <p:txBody>
          <a:bodyPr/>
          <a:lstStyle/>
          <a:p>
            <a:r>
              <a:rPr lang="en-US"/>
              <a:t>R. Todd Lines</a:t>
            </a:r>
          </a:p>
        </p:txBody>
      </p:sp>
      <p:sp>
        <p:nvSpPr>
          <p:cNvPr id="332802" name="Rectangle 2"/>
          <p:cNvSpPr>
            <a:spLocks noGrp="1" noChangeArrowheads="1"/>
          </p:cNvSpPr>
          <p:nvPr>
            <p:ph type="title"/>
          </p:nvPr>
        </p:nvSpPr>
        <p:spPr>
          <a:xfrm>
            <a:off x="1219200" y="0"/>
            <a:ext cx="7924800" cy="1143000"/>
          </a:xfrm>
        </p:spPr>
        <p:txBody>
          <a:bodyPr/>
          <a:lstStyle/>
          <a:p>
            <a:r>
              <a:rPr lang="en-US"/>
              <a:t>Images Formed by Flat Mirrors, 4</a:t>
            </a:r>
          </a:p>
        </p:txBody>
      </p:sp>
      <p:sp>
        <p:nvSpPr>
          <p:cNvPr id="332803" name="Rectangle 3"/>
          <p:cNvSpPr>
            <a:spLocks noGrp="1" noChangeArrowheads="1"/>
          </p:cNvSpPr>
          <p:nvPr>
            <p:ph type="body" idx="1"/>
          </p:nvPr>
        </p:nvSpPr>
        <p:spPr/>
        <p:txBody>
          <a:bodyPr/>
          <a:lstStyle/>
          <a:p>
            <a:r>
              <a:rPr lang="en-US" sz="2800" dirty="0"/>
              <a:t>To observe the image, the observer would trace back the two reflected rays to </a:t>
            </a:r>
            <a:r>
              <a:rPr lang="en-US" sz="2800" i="1" dirty="0"/>
              <a:t>P’</a:t>
            </a:r>
          </a:p>
          <a:p>
            <a:r>
              <a:rPr lang="en-US" sz="2800" dirty="0"/>
              <a:t>Point </a:t>
            </a:r>
            <a:r>
              <a:rPr lang="en-US" sz="2800" i="1" dirty="0"/>
              <a:t>P’</a:t>
            </a:r>
            <a:r>
              <a:rPr lang="en-US" sz="2800" dirty="0"/>
              <a:t> is the point where the rays appear to have originated</a:t>
            </a:r>
          </a:p>
          <a:p>
            <a:r>
              <a:rPr lang="en-US" sz="2800" dirty="0"/>
              <a:t>The image formed by an object placed in front of a flat mirror is as far behind the mirror as the object is in front of the mirror</a:t>
            </a:r>
          </a:p>
          <a:p>
            <a:pPr lvl="1"/>
            <a:r>
              <a:rPr lang="en-US" sz="2400" dirty="0"/>
              <a:t>|s| = |s’|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144" y="98793"/>
            <a:ext cx="4583718" cy="1143000"/>
          </a:xfrm>
        </p:spPr>
        <p:txBody>
          <a:bodyPr>
            <a:normAutofit fontScale="90000"/>
          </a:bodyPr>
          <a:lstStyle/>
          <a:p>
            <a:r>
              <a:rPr lang="en-US" dirty="0"/>
              <a:t>Question 223.15.14</a:t>
            </a:r>
          </a:p>
        </p:txBody>
      </p:sp>
      <p:sp>
        <p:nvSpPr>
          <p:cNvPr id="5" name="Content Placeholder 4"/>
          <p:cNvSpPr>
            <a:spLocks noGrp="1"/>
          </p:cNvSpPr>
          <p:nvPr>
            <p:ph sz="half" idx="2"/>
          </p:nvPr>
        </p:nvSpPr>
        <p:spPr>
          <a:xfrm>
            <a:off x="4692167" y="1232827"/>
            <a:ext cx="4038600" cy="2492015"/>
          </a:xfrm>
        </p:spPr>
        <p:txBody>
          <a:bodyPr>
            <a:noAutofit/>
          </a:bodyPr>
          <a:lstStyle/>
          <a:p>
            <a:pPr marL="0" indent="0">
              <a:buNone/>
            </a:pPr>
            <a:r>
              <a:rPr lang="en-US" dirty="0"/>
              <a:t>Three rays leave a glowing object and pass through a lens as shown. After passing through the lens, where do they meet?</a:t>
            </a:r>
          </a:p>
          <a:p>
            <a:pPr marL="514350" indent="-514350">
              <a:buAutoNum type="alphaLcParenR"/>
            </a:pPr>
            <a:r>
              <a:rPr lang="en-US" dirty="0"/>
              <a:t>At f</a:t>
            </a:r>
          </a:p>
          <a:p>
            <a:pPr marL="514350" indent="-514350">
              <a:buAutoNum type="alphaLcParenR"/>
            </a:pPr>
            <a:r>
              <a:rPr lang="en-US" dirty="0"/>
              <a:t>At the center of the lens</a:t>
            </a:r>
          </a:p>
          <a:p>
            <a:pPr marL="514350" indent="-514350">
              <a:buAutoNum type="alphaLcParenR"/>
            </a:pPr>
            <a:r>
              <a:rPr lang="en-US" dirty="0"/>
              <a:t>This is silly, they don’t meet anywhere</a:t>
            </a:r>
          </a:p>
        </p:txBody>
      </p:sp>
      <p:grpSp>
        <p:nvGrpSpPr>
          <p:cNvPr id="8" name="Group 7"/>
          <p:cNvGrpSpPr/>
          <p:nvPr/>
        </p:nvGrpSpPr>
        <p:grpSpPr>
          <a:xfrm>
            <a:off x="822546" y="1236929"/>
            <a:ext cx="2882658" cy="2643685"/>
            <a:chOff x="822546" y="1236929"/>
            <a:chExt cx="2882658" cy="2643685"/>
          </a:xfrm>
        </p:grpSpPr>
        <p:sp>
          <p:nvSpPr>
            <p:cNvPr id="46" name="Freeform 45"/>
            <p:cNvSpPr/>
            <p:nvPr/>
          </p:nvSpPr>
          <p:spPr>
            <a:xfrm>
              <a:off x="2089385" y="1236929"/>
              <a:ext cx="393405"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3523741"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894072"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p:cNvCxnSpPr>
              <a:stCxn id="3" idx="2"/>
            </p:cNvCxnSpPr>
            <p:nvPr/>
          </p:nvCxnSpPr>
          <p:spPr>
            <a:xfrm flipV="1">
              <a:off x="1523940" y="1294897"/>
              <a:ext cx="762147" cy="6656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822546" y="2663291"/>
              <a:ext cx="252987" cy="387388"/>
            </a:xfrm>
            <a:prstGeom prst="rect">
              <a:avLst/>
            </a:prstGeom>
            <a:noFill/>
          </p:spPr>
          <p:txBody>
            <a:bodyPr wrap="none" rtlCol="0">
              <a:spAutoFit/>
            </a:bodyPr>
            <a:lstStyle/>
            <a:p>
              <a:r>
                <a:rPr lang="en-US" dirty="0"/>
                <a:t>f</a:t>
              </a:r>
            </a:p>
          </p:txBody>
        </p:sp>
        <p:sp>
          <p:nvSpPr>
            <p:cNvPr id="49" name="TextBox 48"/>
            <p:cNvSpPr txBox="1"/>
            <p:nvPr/>
          </p:nvSpPr>
          <p:spPr>
            <a:xfrm>
              <a:off x="3452217" y="2663292"/>
              <a:ext cx="252987" cy="387388"/>
            </a:xfrm>
            <a:prstGeom prst="rect">
              <a:avLst/>
            </a:prstGeom>
            <a:noFill/>
          </p:spPr>
          <p:txBody>
            <a:bodyPr wrap="none" rtlCol="0">
              <a:spAutoFit/>
            </a:bodyPr>
            <a:lstStyle/>
            <a:p>
              <a:r>
                <a:rPr lang="en-US" dirty="0"/>
                <a:t>f</a:t>
              </a:r>
            </a:p>
          </p:txBody>
        </p:sp>
        <p:sp>
          <p:nvSpPr>
            <p:cNvPr id="3" name="Down Arrow 2"/>
            <p:cNvSpPr/>
            <p:nvPr/>
          </p:nvSpPr>
          <p:spPr>
            <a:xfrm flipV="1">
              <a:off x="1380332" y="1960521"/>
              <a:ext cx="287216" cy="592101"/>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2" name="Straight Connector 81"/>
          <p:cNvCxnSpPr/>
          <p:nvPr/>
        </p:nvCxnSpPr>
        <p:spPr>
          <a:xfrm>
            <a:off x="2286087" y="1301621"/>
            <a:ext cx="149848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3" idx="2"/>
          </p:cNvCxnSpPr>
          <p:nvPr/>
        </p:nvCxnSpPr>
        <p:spPr>
          <a:xfrm>
            <a:off x="1523940" y="1960521"/>
            <a:ext cx="2054770" cy="163554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2286087" y="1960521"/>
            <a:ext cx="1863882" cy="89646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1536842" y="1941288"/>
            <a:ext cx="749245" cy="192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94960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t>Fall 2007</a:t>
            </a:r>
          </a:p>
        </p:txBody>
      </p:sp>
      <p:sp>
        <p:nvSpPr>
          <p:cNvPr id="6" name="Footer Placeholder 4"/>
          <p:cNvSpPr>
            <a:spLocks noGrp="1"/>
          </p:cNvSpPr>
          <p:nvPr>
            <p:ph type="ftr" sz="quarter" idx="11"/>
          </p:nvPr>
        </p:nvSpPr>
        <p:spPr/>
        <p:txBody>
          <a:bodyPr/>
          <a:lstStyle/>
          <a:p>
            <a:r>
              <a:rPr lang="en-US"/>
              <a:t>R. Todd Lines</a:t>
            </a:r>
          </a:p>
        </p:txBody>
      </p:sp>
      <p:sp>
        <p:nvSpPr>
          <p:cNvPr id="333826" name="Rectangle 2"/>
          <p:cNvSpPr>
            <a:spLocks noGrp="1" noChangeArrowheads="1"/>
          </p:cNvSpPr>
          <p:nvPr>
            <p:ph type="title"/>
          </p:nvPr>
        </p:nvSpPr>
        <p:spPr/>
        <p:txBody>
          <a:bodyPr/>
          <a:lstStyle/>
          <a:p>
            <a:r>
              <a:rPr lang="en-US"/>
              <a:t>Lateral Magnification</a:t>
            </a:r>
          </a:p>
        </p:txBody>
      </p:sp>
      <p:sp>
        <p:nvSpPr>
          <p:cNvPr id="333827" name="Rectangle 3"/>
          <p:cNvSpPr>
            <a:spLocks noGrp="1" noChangeArrowheads="1"/>
          </p:cNvSpPr>
          <p:nvPr>
            <p:ph type="body" idx="1"/>
          </p:nvPr>
        </p:nvSpPr>
        <p:spPr/>
        <p:txBody>
          <a:bodyPr/>
          <a:lstStyle/>
          <a:p>
            <a:r>
              <a:rPr lang="en-US" sz="2800" dirty="0"/>
              <a:t>Lateral magnification, </a:t>
            </a:r>
            <a:r>
              <a:rPr lang="en-US" sz="2800" i="1" dirty="0"/>
              <a:t>M</a:t>
            </a:r>
            <a:r>
              <a:rPr lang="en-US" sz="2800" dirty="0"/>
              <a:t>, is defined as </a:t>
            </a:r>
          </a:p>
          <a:p>
            <a:endParaRPr lang="en-US" sz="2800" dirty="0"/>
          </a:p>
          <a:p>
            <a:endParaRPr lang="en-US" sz="2800" dirty="0"/>
          </a:p>
          <a:p>
            <a:pPr lvl="1"/>
            <a:r>
              <a:rPr lang="en-US" sz="2400" dirty="0"/>
              <a:t>This is the general magnification for any type of mirror</a:t>
            </a:r>
          </a:p>
          <a:p>
            <a:pPr lvl="1"/>
            <a:r>
              <a:rPr lang="en-US" sz="2400" dirty="0"/>
              <a:t>It is also valid for images formed by lenses</a:t>
            </a:r>
          </a:p>
          <a:p>
            <a:pPr lvl="1"/>
            <a:r>
              <a:rPr lang="en-US" sz="2400" dirty="0"/>
              <a:t>Magnification does not always mean bigger, the size can either increase or decrease</a:t>
            </a:r>
          </a:p>
          <a:p>
            <a:pPr lvl="2"/>
            <a:r>
              <a:rPr lang="en-US" i="1" dirty="0"/>
              <a:t>M</a:t>
            </a:r>
            <a:r>
              <a:rPr lang="en-US" dirty="0"/>
              <a:t> can be less than or greater than 1</a:t>
            </a:r>
          </a:p>
        </p:txBody>
      </p:sp>
      <p:graphicFrame>
        <p:nvGraphicFramePr>
          <p:cNvPr id="487427" name="Object 3"/>
          <p:cNvGraphicFramePr>
            <a:graphicFrameLocks noChangeAspect="1"/>
          </p:cNvGraphicFramePr>
          <p:nvPr/>
        </p:nvGraphicFramePr>
        <p:xfrm>
          <a:off x="2508714" y="2190677"/>
          <a:ext cx="3328987" cy="950912"/>
        </p:xfrm>
        <a:graphic>
          <a:graphicData uri="http://schemas.openxmlformats.org/presentationml/2006/ole">
            <mc:AlternateContent xmlns:mc="http://schemas.openxmlformats.org/markup-compatibility/2006">
              <mc:Choice xmlns:v="urn:schemas-microsoft-com:vml" Requires="v">
                <p:oleObj name="Equation" r:id="rId2" imgW="1511280" imgH="431640" progId="Equation.3">
                  <p:embed/>
                </p:oleObj>
              </mc:Choice>
              <mc:Fallback>
                <p:oleObj name="Equation" r:id="rId2" imgW="1511280" imgH="431640" progId="Equation.3">
                  <p:embed/>
                  <p:pic>
                    <p:nvPicPr>
                      <p:cNvPr id="487427"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714" y="2190677"/>
                        <a:ext cx="3328987" cy="950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Fall 2007</a:t>
            </a:r>
          </a:p>
        </p:txBody>
      </p:sp>
      <p:sp>
        <p:nvSpPr>
          <p:cNvPr id="5" name="Footer Placeholder 4"/>
          <p:cNvSpPr>
            <a:spLocks noGrp="1"/>
          </p:cNvSpPr>
          <p:nvPr>
            <p:ph type="ftr" sz="quarter" idx="11"/>
          </p:nvPr>
        </p:nvSpPr>
        <p:spPr/>
        <p:txBody>
          <a:bodyPr/>
          <a:lstStyle/>
          <a:p>
            <a:r>
              <a:rPr lang="en-US"/>
              <a:t>R. Todd Lines</a:t>
            </a:r>
          </a:p>
        </p:txBody>
      </p:sp>
      <p:sp>
        <p:nvSpPr>
          <p:cNvPr id="334850" name="Rectangle 2"/>
          <p:cNvSpPr>
            <a:spLocks noGrp="1" noChangeArrowheads="1"/>
          </p:cNvSpPr>
          <p:nvPr>
            <p:ph type="title"/>
          </p:nvPr>
        </p:nvSpPr>
        <p:spPr>
          <a:xfrm>
            <a:off x="1219200" y="0"/>
            <a:ext cx="7620000" cy="1143000"/>
          </a:xfrm>
        </p:spPr>
        <p:txBody>
          <a:bodyPr>
            <a:normAutofit fontScale="90000"/>
          </a:bodyPr>
          <a:lstStyle/>
          <a:p>
            <a:r>
              <a:rPr lang="en-US"/>
              <a:t>Lateral Magnification of a Flat Mirror</a:t>
            </a:r>
          </a:p>
        </p:txBody>
      </p:sp>
      <p:sp>
        <p:nvSpPr>
          <p:cNvPr id="334851" name="Rectangle 3"/>
          <p:cNvSpPr>
            <a:spLocks noGrp="1" noChangeArrowheads="1"/>
          </p:cNvSpPr>
          <p:nvPr>
            <p:ph type="body" idx="1"/>
          </p:nvPr>
        </p:nvSpPr>
        <p:spPr/>
        <p:txBody>
          <a:bodyPr/>
          <a:lstStyle/>
          <a:p>
            <a:r>
              <a:rPr lang="en-US" sz="2800"/>
              <a:t>The lateral magnification of a flat mirror is 1</a:t>
            </a:r>
          </a:p>
          <a:p>
            <a:r>
              <a:rPr lang="en-US" sz="2800"/>
              <a:t>This means that </a:t>
            </a:r>
            <a:r>
              <a:rPr lang="en-US" sz="2800" i="1"/>
              <a:t>h</a:t>
            </a:r>
            <a:r>
              <a:rPr lang="en-US" sz="2800"/>
              <a:t>’ = </a:t>
            </a:r>
            <a:r>
              <a:rPr lang="en-US" sz="2800" i="1"/>
              <a:t>h</a:t>
            </a:r>
            <a:r>
              <a:rPr lang="en-US" sz="2800"/>
              <a:t> for all images</a:t>
            </a:r>
          </a:p>
          <a:p>
            <a:endParaRPr lang="en-US" sz="28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p:txBody>
          <a:bodyPr/>
          <a:lstStyle/>
          <a:p>
            <a:r>
              <a:rPr lang="en-US"/>
              <a:t>Reversals in a Flat Mirror</a:t>
            </a:r>
          </a:p>
        </p:txBody>
      </p:sp>
      <p:pic>
        <p:nvPicPr>
          <p:cNvPr id="57345" name="Picture 1"/>
          <p:cNvPicPr>
            <a:picLocks noChangeAspect="1" noChangeArrowheads="1"/>
          </p:cNvPicPr>
          <p:nvPr/>
        </p:nvPicPr>
        <p:blipFill>
          <a:blip r:embed="rId2" cstate="print"/>
          <a:srcRect/>
          <a:stretch>
            <a:fillRect/>
          </a:stretch>
        </p:blipFill>
        <p:spPr bwMode="auto">
          <a:xfrm>
            <a:off x="299085" y="1158240"/>
            <a:ext cx="8398403" cy="4675823"/>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9" name="Rectangle 2"/>
          <p:cNvSpPr>
            <a:spLocks noGrp="1" noChangeArrowheads="1"/>
          </p:cNvSpPr>
          <p:nvPr>
            <p:ph type="title"/>
          </p:nvPr>
        </p:nvSpPr>
        <p:spPr/>
        <p:txBody>
          <a:bodyPr/>
          <a:lstStyle/>
          <a:p>
            <a:pPr eaLnBrk="1" hangingPunct="1"/>
            <a:r>
              <a:rPr lang="en-US" dirty="0"/>
              <a:t>Question 223.16.11</a:t>
            </a:r>
          </a:p>
        </p:txBody>
      </p:sp>
      <p:sp>
        <p:nvSpPr>
          <p:cNvPr id="178180" name="Rectangle 3"/>
          <p:cNvSpPr>
            <a:spLocks noGrp="1" noChangeArrowheads="1"/>
          </p:cNvSpPr>
          <p:nvPr>
            <p:ph idx="1"/>
          </p:nvPr>
        </p:nvSpPr>
        <p:spPr>
          <a:xfrm>
            <a:off x="247650" y="1600200"/>
            <a:ext cx="8896350" cy="4525963"/>
          </a:xfrm>
        </p:spPr>
        <p:txBody>
          <a:bodyPr/>
          <a:lstStyle/>
          <a:p>
            <a:pPr marL="609600" indent="-609600" eaLnBrk="1" hangingPunct="1">
              <a:buFontTx/>
              <a:buNone/>
            </a:pPr>
            <a:r>
              <a:rPr lang="en-US" sz="2400" dirty="0"/>
              <a:t>I have a concave mirror. If I place an object closer than the focal distance, the image is </a:t>
            </a:r>
          </a:p>
          <a:p>
            <a:pPr marL="609600" indent="-609600" eaLnBrk="1" hangingPunct="1">
              <a:buFontTx/>
              <a:buAutoNum type="alphaLcParenR"/>
            </a:pPr>
            <a:r>
              <a:rPr lang="en-US" sz="2400" dirty="0"/>
              <a:t>Inverted and has a magnification greater than 1</a:t>
            </a:r>
          </a:p>
          <a:p>
            <a:pPr marL="609600" indent="-609600" eaLnBrk="1" hangingPunct="1">
              <a:buFontTx/>
              <a:buAutoNum type="alphaLcParenR"/>
            </a:pPr>
            <a:r>
              <a:rPr lang="en-US" sz="2400" dirty="0"/>
              <a:t>Not inverted and has a magnification greater than 1</a:t>
            </a:r>
          </a:p>
          <a:p>
            <a:pPr marL="609600" indent="-609600" eaLnBrk="1" hangingPunct="1">
              <a:buFontTx/>
              <a:buAutoNum type="alphaLcParenR"/>
            </a:pPr>
            <a:r>
              <a:rPr lang="en-US" sz="2400" dirty="0"/>
              <a:t>Inverted and has a magnification smaller than 1</a:t>
            </a:r>
          </a:p>
          <a:p>
            <a:pPr marL="609600" indent="-609600" eaLnBrk="1" hangingPunct="1">
              <a:buFontTx/>
              <a:buAutoNum type="alphaLcParenR"/>
            </a:pPr>
            <a:r>
              <a:rPr lang="en-US" sz="2400" dirty="0"/>
              <a:t>Not inverted and has a magnification smaller than 1</a:t>
            </a:r>
          </a:p>
        </p:txBody>
      </p:sp>
      <p:sp>
        <p:nvSpPr>
          <p:cNvPr id="178178" name="Slide Number Placeholder 5"/>
          <p:cNvSpPr>
            <a:spLocks noGrp="1"/>
          </p:cNvSpPr>
          <p:nvPr>
            <p:ph type="sldNum" sz="quarter" idx="12"/>
          </p:nvPr>
        </p:nvSpPr>
        <p:spPr>
          <a:noFill/>
        </p:spPr>
        <p:txBody>
          <a:bodyPr/>
          <a:lstStyle/>
          <a:p>
            <a:fld id="{C1AFD0C0-ED82-408F-96C4-6BE67E0F2B8D}" type="slidenum">
              <a:rPr lang="en-US" smtClean="0"/>
              <a:pPr/>
              <a:t>43</a:t>
            </a:fld>
            <a:endParaRPr lang="en-US"/>
          </a:p>
        </p:txBody>
      </p:sp>
    </p:spTree>
    <p:extLst>
      <p:ext uri="{BB962C8B-B14F-4D97-AF65-F5344CB8AC3E}">
        <p14:creationId xmlns:p14="http://schemas.microsoft.com/office/powerpoint/2010/main" val="27145177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half" idx="1"/>
          </p:nvPr>
        </p:nvSpPr>
        <p:spPr/>
        <p:txBody>
          <a:bodyPr/>
          <a:lstStyle/>
          <a:p>
            <a:endParaRPr lang="en-US"/>
          </a:p>
        </p:txBody>
      </p:sp>
      <p:sp>
        <p:nvSpPr>
          <p:cNvPr id="4" name="ClipArt Placeholder 3"/>
          <p:cNvSpPr>
            <a:spLocks noGrp="1"/>
          </p:cNvSpPr>
          <p:nvPr>
            <p:ph type="clipArt" sz="half" idx="2"/>
          </p:nvPr>
        </p:nvSpPr>
        <p:spPr/>
        <p:txBody>
          <a:bodyPr/>
          <a:lstStyle/>
          <a:p>
            <a:endParaRPr lang="en-US"/>
          </a:p>
        </p:txBody>
      </p:sp>
      <p:pic>
        <p:nvPicPr>
          <p:cNvPr id="79874" name="Picture 2"/>
          <p:cNvPicPr>
            <a:picLocks noChangeAspect="1" noChangeArrowheads="1"/>
          </p:cNvPicPr>
          <p:nvPr/>
        </p:nvPicPr>
        <p:blipFill>
          <a:blip r:embed="rId2" cstate="print"/>
          <a:srcRect/>
          <a:stretch>
            <a:fillRect/>
          </a:stretch>
        </p:blipFill>
        <p:spPr bwMode="auto">
          <a:xfrm>
            <a:off x="2438400" y="2200493"/>
            <a:ext cx="4617719" cy="2925731"/>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half" idx="1"/>
          </p:nvPr>
        </p:nvSpPr>
        <p:spPr/>
        <p:txBody>
          <a:bodyPr/>
          <a:lstStyle/>
          <a:p>
            <a:endParaRPr lang="en-US"/>
          </a:p>
        </p:txBody>
      </p:sp>
      <p:sp>
        <p:nvSpPr>
          <p:cNvPr id="4" name="ClipArt Placeholder 3"/>
          <p:cNvSpPr>
            <a:spLocks noGrp="1"/>
          </p:cNvSpPr>
          <p:nvPr>
            <p:ph type="clipArt" sz="half" idx="2"/>
          </p:nvPr>
        </p:nvSpPr>
        <p:spPr/>
        <p:txBody>
          <a:bodyPr/>
          <a:lstStyle/>
          <a:p>
            <a:endParaRPr lang="en-US"/>
          </a:p>
        </p:txBody>
      </p:sp>
      <p:pic>
        <p:nvPicPr>
          <p:cNvPr id="80898" name="Picture 2"/>
          <p:cNvPicPr>
            <a:picLocks noChangeAspect="1" noChangeArrowheads="1"/>
          </p:cNvPicPr>
          <p:nvPr/>
        </p:nvPicPr>
        <p:blipFill>
          <a:blip r:embed="rId2" cstate="print"/>
          <a:srcRect/>
          <a:stretch>
            <a:fillRect/>
          </a:stretch>
        </p:blipFill>
        <p:spPr bwMode="auto">
          <a:xfrm>
            <a:off x="1432560" y="1879689"/>
            <a:ext cx="5094721" cy="3256191"/>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2" cstate="print"/>
          <a:srcRect/>
          <a:stretch>
            <a:fillRect/>
          </a:stretch>
        </p:blipFill>
        <p:spPr bwMode="auto">
          <a:xfrm>
            <a:off x="0" y="2218544"/>
            <a:ext cx="9144000" cy="2848131"/>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a:xfrm>
            <a:off x="990600" y="0"/>
            <a:ext cx="8153400" cy="1143000"/>
          </a:xfrm>
        </p:spPr>
        <p:txBody>
          <a:bodyPr>
            <a:normAutofit fontScale="90000"/>
          </a:bodyPr>
          <a:lstStyle/>
          <a:p>
            <a:r>
              <a:rPr lang="en-US"/>
              <a:t>Image Formed by a Concave Mirror</a:t>
            </a:r>
          </a:p>
        </p:txBody>
      </p:sp>
      <p:sp>
        <p:nvSpPr>
          <p:cNvPr id="344067" name="Rectangle 3"/>
          <p:cNvSpPr>
            <a:spLocks noGrp="1" noChangeArrowheads="1"/>
          </p:cNvSpPr>
          <p:nvPr>
            <p:ph type="body" sz="half" idx="1"/>
          </p:nvPr>
        </p:nvSpPr>
        <p:spPr>
          <a:xfrm>
            <a:off x="443132" y="1600200"/>
            <a:ext cx="4033838" cy="4525963"/>
          </a:xfrm>
        </p:spPr>
        <p:txBody>
          <a:bodyPr/>
          <a:lstStyle/>
          <a:p>
            <a:pPr>
              <a:lnSpc>
                <a:spcPct val="90000"/>
              </a:lnSpc>
            </a:pPr>
            <a:r>
              <a:rPr lang="en-US" sz="2800" dirty="0"/>
              <a:t>Geometry can be used to determine the magnification of the image</a:t>
            </a:r>
          </a:p>
          <a:p>
            <a:pPr>
              <a:lnSpc>
                <a:spcPct val="90000"/>
              </a:lnSpc>
            </a:pPr>
            <a:endParaRPr lang="en-US" sz="2800" dirty="0"/>
          </a:p>
          <a:p>
            <a:pPr>
              <a:lnSpc>
                <a:spcPct val="90000"/>
              </a:lnSpc>
            </a:pPr>
            <a:endParaRPr lang="en-US" sz="2800" dirty="0"/>
          </a:p>
          <a:p>
            <a:pPr lvl="1">
              <a:lnSpc>
                <a:spcPct val="90000"/>
              </a:lnSpc>
            </a:pPr>
            <a:r>
              <a:rPr lang="en-US" sz="2400" i="1" dirty="0"/>
              <a:t>h</a:t>
            </a:r>
            <a:r>
              <a:rPr lang="en-US" sz="2400" i="1" baseline="-25000" dirty="0"/>
              <a:t>i</a:t>
            </a:r>
            <a:r>
              <a:rPr lang="en-US" sz="2400" dirty="0"/>
              <a:t> is negative when the image is inverted with respect to the object</a:t>
            </a:r>
          </a:p>
        </p:txBody>
      </p:sp>
      <p:graphicFrame>
        <p:nvGraphicFramePr>
          <p:cNvPr id="8" name="Object 7"/>
          <p:cNvGraphicFramePr>
            <a:graphicFrameLocks noChangeAspect="1"/>
          </p:cNvGraphicFramePr>
          <p:nvPr/>
        </p:nvGraphicFramePr>
        <p:xfrm>
          <a:off x="1490663" y="3175000"/>
          <a:ext cx="1958975" cy="950913"/>
        </p:xfrm>
        <a:graphic>
          <a:graphicData uri="http://schemas.openxmlformats.org/presentationml/2006/ole">
            <mc:AlternateContent xmlns:mc="http://schemas.openxmlformats.org/markup-compatibility/2006">
              <mc:Choice xmlns:v="urn:schemas-microsoft-com:vml" Requires="v">
                <p:oleObj name="Equation" r:id="rId2" imgW="888840" imgH="431640" progId="Equation.3">
                  <p:embed/>
                </p:oleObj>
              </mc:Choice>
              <mc:Fallback>
                <p:oleObj name="Equation" r:id="rId2" imgW="888840" imgH="431640" progId="Equation.3">
                  <p:embed/>
                  <p:pic>
                    <p:nvPicPr>
                      <p:cNvPr id="8"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0663" y="3175000"/>
                        <a:ext cx="1958975" cy="950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5"/>
          <p:cNvPicPr>
            <a:picLocks noChangeAspect="1" noChangeArrowheads="1"/>
          </p:cNvPicPr>
          <p:nvPr/>
        </p:nvPicPr>
        <p:blipFill>
          <a:blip r:embed="rId4" cstate="print"/>
          <a:srcRect/>
          <a:stretch>
            <a:fillRect/>
          </a:stretch>
        </p:blipFill>
        <p:spPr bwMode="auto">
          <a:xfrm>
            <a:off x="4525329" y="1739998"/>
            <a:ext cx="4252912" cy="2598640"/>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p:txBody>
          <a:bodyPr/>
          <a:lstStyle/>
          <a:p>
            <a:r>
              <a:rPr lang="en-US"/>
              <a:t>Concave Mirror, Notation</a:t>
            </a:r>
          </a:p>
        </p:txBody>
      </p:sp>
      <p:sp>
        <p:nvSpPr>
          <p:cNvPr id="340995" name="Rectangle 3"/>
          <p:cNvSpPr>
            <a:spLocks noGrp="1" noChangeArrowheads="1"/>
          </p:cNvSpPr>
          <p:nvPr>
            <p:ph type="body" sz="half" idx="1"/>
          </p:nvPr>
        </p:nvSpPr>
        <p:spPr>
          <a:xfrm>
            <a:off x="237344" y="1682644"/>
            <a:ext cx="3420256" cy="4553264"/>
          </a:xfrm>
        </p:spPr>
        <p:txBody>
          <a:bodyPr>
            <a:normAutofit fontScale="92500"/>
          </a:bodyPr>
          <a:lstStyle/>
          <a:p>
            <a:r>
              <a:rPr lang="en-US" sz="2600" dirty="0"/>
              <a:t>The mirror has a </a:t>
            </a:r>
            <a:r>
              <a:rPr lang="en-US" sz="2600" i="1" dirty="0"/>
              <a:t>radius of curvature</a:t>
            </a:r>
            <a:r>
              <a:rPr lang="en-US" sz="2600" dirty="0"/>
              <a:t> of </a:t>
            </a:r>
            <a:r>
              <a:rPr lang="en-US" sz="2600" i="1" dirty="0"/>
              <a:t>R</a:t>
            </a:r>
          </a:p>
          <a:p>
            <a:r>
              <a:rPr lang="en-US" sz="2600" dirty="0"/>
              <a:t>Its </a:t>
            </a:r>
            <a:r>
              <a:rPr lang="en-US" sz="2600" i="1" dirty="0"/>
              <a:t>center of curvature</a:t>
            </a:r>
            <a:r>
              <a:rPr lang="en-US" sz="2600" dirty="0"/>
              <a:t> is the point </a:t>
            </a:r>
            <a:r>
              <a:rPr lang="en-US" sz="2600" i="1" dirty="0"/>
              <a:t>C</a:t>
            </a:r>
          </a:p>
          <a:p>
            <a:r>
              <a:rPr lang="en-US" sz="2600" dirty="0"/>
              <a:t>Point </a:t>
            </a:r>
            <a:r>
              <a:rPr lang="en-US" sz="2600" i="1" dirty="0"/>
              <a:t>V</a:t>
            </a:r>
            <a:r>
              <a:rPr lang="en-US" sz="2600" dirty="0"/>
              <a:t> is the center of the spherical segment</a:t>
            </a:r>
          </a:p>
          <a:p>
            <a:r>
              <a:rPr lang="en-US" sz="2600" dirty="0"/>
              <a:t>A line drawn from </a:t>
            </a:r>
            <a:r>
              <a:rPr lang="en-US" sz="2600" i="1" dirty="0"/>
              <a:t>C</a:t>
            </a:r>
            <a:r>
              <a:rPr lang="en-US" sz="2600" dirty="0"/>
              <a:t> to </a:t>
            </a:r>
            <a:r>
              <a:rPr lang="en-US" sz="2600" i="1" dirty="0"/>
              <a:t>V</a:t>
            </a:r>
            <a:r>
              <a:rPr lang="en-US" sz="2600" dirty="0"/>
              <a:t> is called the </a:t>
            </a:r>
            <a:r>
              <a:rPr lang="en-US" sz="2600" i="1" dirty="0"/>
              <a:t>principal axis</a:t>
            </a:r>
            <a:r>
              <a:rPr lang="en-US" sz="2600" dirty="0"/>
              <a:t> of the mirror</a:t>
            </a:r>
          </a:p>
        </p:txBody>
      </p:sp>
      <p:pic>
        <p:nvPicPr>
          <p:cNvPr id="535553" name="Picture 1"/>
          <p:cNvPicPr>
            <a:picLocks noChangeAspect="1" noChangeArrowheads="1"/>
          </p:cNvPicPr>
          <p:nvPr/>
        </p:nvPicPr>
        <p:blipFill>
          <a:blip r:embed="rId2" cstate="print"/>
          <a:srcRect/>
          <a:stretch>
            <a:fillRect/>
          </a:stretch>
        </p:blipFill>
        <p:spPr bwMode="auto">
          <a:xfrm>
            <a:off x="4062191" y="2223796"/>
            <a:ext cx="4705350" cy="3062287"/>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7842" name="Picture 2"/>
          <p:cNvPicPr>
            <a:picLocks noChangeAspect="1" noChangeArrowheads="1"/>
          </p:cNvPicPr>
          <p:nvPr/>
        </p:nvPicPr>
        <p:blipFill>
          <a:blip r:embed="rId2" cstate="print"/>
          <a:srcRect/>
          <a:stretch>
            <a:fillRect/>
          </a:stretch>
        </p:blipFill>
        <p:spPr bwMode="auto">
          <a:xfrm>
            <a:off x="822960" y="1534333"/>
            <a:ext cx="7127406" cy="4515947"/>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144" y="98793"/>
            <a:ext cx="4583718" cy="1143000"/>
          </a:xfrm>
        </p:spPr>
        <p:txBody>
          <a:bodyPr>
            <a:normAutofit fontScale="90000"/>
          </a:bodyPr>
          <a:lstStyle/>
          <a:p>
            <a:r>
              <a:rPr lang="en-US" dirty="0"/>
              <a:t>Question 223.15.15</a:t>
            </a:r>
          </a:p>
        </p:txBody>
      </p:sp>
      <p:sp>
        <p:nvSpPr>
          <p:cNvPr id="5" name="Content Placeholder 4"/>
          <p:cNvSpPr>
            <a:spLocks noGrp="1"/>
          </p:cNvSpPr>
          <p:nvPr>
            <p:ph sz="half" idx="2"/>
          </p:nvPr>
        </p:nvSpPr>
        <p:spPr>
          <a:xfrm>
            <a:off x="4692167" y="1232827"/>
            <a:ext cx="4038600" cy="2492015"/>
          </a:xfrm>
        </p:spPr>
        <p:txBody>
          <a:bodyPr>
            <a:noAutofit/>
          </a:bodyPr>
          <a:lstStyle/>
          <a:p>
            <a:pPr marL="0" indent="0">
              <a:buNone/>
            </a:pPr>
            <a:r>
              <a:rPr lang="en-US" dirty="0"/>
              <a:t>Three rays leave a glowing object and pass through a lens as shown. After passing through the lens, where does our brain think they meet?</a:t>
            </a:r>
          </a:p>
          <a:p>
            <a:pPr marL="514350" indent="-514350">
              <a:buAutoNum type="alphaLcParenR"/>
            </a:pPr>
            <a:r>
              <a:rPr lang="en-US" dirty="0"/>
              <a:t>At f</a:t>
            </a:r>
          </a:p>
          <a:p>
            <a:pPr marL="514350" indent="-514350">
              <a:buAutoNum type="alphaLcParenR"/>
            </a:pPr>
            <a:r>
              <a:rPr lang="en-US" dirty="0"/>
              <a:t>At the center of the lens</a:t>
            </a:r>
          </a:p>
          <a:p>
            <a:pPr marL="514350" indent="-514350">
              <a:buAutoNum type="alphaLcParenR"/>
            </a:pPr>
            <a:r>
              <a:rPr lang="en-US" dirty="0"/>
              <a:t>Somewhere behind the lens off to the left</a:t>
            </a:r>
          </a:p>
        </p:txBody>
      </p:sp>
      <p:grpSp>
        <p:nvGrpSpPr>
          <p:cNvPr id="8" name="Group 7"/>
          <p:cNvGrpSpPr/>
          <p:nvPr/>
        </p:nvGrpSpPr>
        <p:grpSpPr>
          <a:xfrm>
            <a:off x="822546" y="1236929"/>
            <a:ext cx="2882658" cy="2643685"/>
            <a:chOff x="822546" y="1236929"/>
            <a:chExt cx="2882658" cy="2643685"/>
          </a:xfrm>
        </p:grpSpPr>
        <p:sp>
          <p:nvSpPr>
            <p:cNvPr id="46" name="Freeform 45"/>
            <p:cNvSpPr/>
            <p:nvPr/>
          </p:nvSpPr>
          <p:spPr>
            <a:xfrm>
              <a:off x="2089385" y="1236929"/>
              <a:ext cx="393405"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3523741"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894072"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p:cNvCxnSpPr>
              <a:stCxn id="3" idx="2"/>
            </p:cNvCxnSpPr>
            <p:nvPr/>
          </p:nvCxnSpPr>
          <p:spPr>
            <a:xfrm flipV="1">
              <a:off x="1523940" y="1294897"/>
              <a:ext cx="762147" cy="6656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822546" y="2663291"/>
              <a:ext cx="252987" cy="387388"/>
            </a:xfrm>
            <a:prstGeom prst="rect">
              <a:avLst/>
            </a:prstGeom>
            <a:noFill/>
          </p:spPr>
          <p:txBody>
            <a:bodyPr wrap="none" rtlCol="0">
              <a:spAutoFit/>
            </a:bodyPr>
            <a:lstStyle/>
            <a:p>
              <a:r>
                <a:rPr lang="en-US" dirty="0"/>
                <a:t>f</a:t>
              </a:r>
            </a:p>
          </p:txBody>
        </p:sp>
        <p:sp>
          <p:nvSpPr>
            <p:cNvPr id="49" name="TextBox 48"/>
            <p:cNvSpPr txBox="1"/>
            <p:nvPr/>
          </p:nvSpPr>
          <p:spPr>
            <a:xfrm>
              <a:off x="3452217" y="2663292"/>
              <a:ext cx="252987" cy="387388"/>
            </a:xfrm>
            <a:prstGeom prst="rect">
              <a:avLst/>
            </a:prstGeom>
            <a:noFill/>
          </p:spPr>
          <p:txBody>
            <a:bodyPr wrap="none" rtlCol="0">
              <a:spAutoFit/>
            </a:bodyPr>
            <a:lstStyle/>
            <a:p>
              <a:r>
                <a:rPr lang="en-US" dirty="0"/>
                <a:t>f</a:t>
              </a:r>
            </a:p>
          </p:txBody>
        </p:sp>
        <p:sp>
          <p:nvSpPr>
            <p:cNvPr id="3" name="Down Arrow 2"/>
            <p:cNvSpPr/>
            <p:nvPr/>
          </p:nvSpPr>
          <p:spPr>
            <a:xfrm flipV="1">
              <a:off x="1380332" y="1960521"/>
              <a:ext cx="287216" cy="592101"/>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2" name="Straight Connector 81"/>
          <p:cNvCxnSpPr/>
          <p:nvPr/>
        </p:nvCxnSpPr>
        <p:spPr>
          <a:xfrm>
            <a:off x="2286087" y="1301621"/>
            <a:ext cx="149848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3" idx="2"/>
          </p:cNvCxnSpPr>
          <p:nvPr/>
        </p:nvCxnSpPr>
        <p:spPr>
          <a:xfrm>
            <a:off x="1523940" y="1960521"/>
            <a:ext cx="2054770" cy="163554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2286087" y="1960521"/>
            <a:ext cx="1863882" cy="89646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1536842" y="1941288"/>
            <a:ext cx="749245" cy="192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5989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p:txBody>
          <a:bodyPr/>
          <a:lstStyle/>
          <a:p>
            <a:r>
              <a:rPr lang="en-US"/>
              <a:t>Paraxial Rays</a:t>
            </a:r>
          </a:p>
        </p:txBody>
      </p:sp>
      <p:sp>
        <p:nvSpPr>
          <p:cNvPr id="342019" name="Rectangle 3"/>
          <p:cNvSpPr>
            <a:spLocks noGrp="1" noChangeArrowheads="1"/>
          </p:cNvSpPr>
          <p:nvPr>
            <p:ph type="body" idx="1"/>
          </p:nvPr>
        </p:nvSpPr>
        <p:spPr/>
        <p:txBody>
          <a:bodyPr/>
          <a:lstStyle/>
          <a:p>
            <a:r>
              <a:rPr lang="en-US"/>
              <a:t>We use only rays that diverge from the object and make a small angle with the principal axis</a:t>
            </a:r>
          </a:p>
          <a:p>
            <a:r>
              <a:rPr lang="en-US"/>
              <a:t>Such rays are called </a:t>
            </a:r>
            <a:r>
              <a:rPr lang="en-US" b="1"/>
              <a:t>paraxial rays</a:t>
            </a:r>
            <a:endParaRPr lang="en-US"/>
          </a:p>
          <a:p>
            <a:r>
              <a:rPr lang="en-US"/>
              <a:t>All paraxial rays reflect through the image point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p:txBody>
          <a:bodyPr/>
          <a:lstStyle/>
          <a:p>
            <a:r>
              <a:rPr lang="en-US"/>
              <a:t>Spherical Aberration</a:t>
            </a:r>
          </a:p>
        </p:txBody>
      </p:sp>
      <p:sp>
        <p:nvSpPr>
          <p:cNvPr id="343043" name="Rectangle 3"/>
          <p:cNvSpPr>
            <a:spLocks noGrp="1" noChangeArrowheads="1"/>
          </p:cNvSpPr>
          <p:nvPr>
            <p:ph type="body" sz="half" idx="1"/>
          </p:nvPr>
        </p:nvSpPr>
        <p:spPr>
          <a:xfrm>
            <a:off x="457200" y="1600200"/>
            <a:ext cx="7665720" cy="4525963"/>
          </a:xfrm>
        </p:spPr>
        <p:txBody>
          <a:bodyPr/>
          <a:lstStyle/>
          <a:p>
            <a:pPr>
              <a:lnSpc>
                <a:spcPct val="90000"/>
              </a:lnSpc>
            </a:pPr>
            <a:r>
              <a:rPr lang="en-US" sz="2800" dirty="0"/>
              <a:t>Rays that are far from the principal axis converge to other points on the principal axis</a:t>
            </a:r>
          </a:p>
          <a:p>
            <a:pPr>
              <a:lnSpc>
                <a:spcPct val="90000"/>
              </a:lnSpc>
            </a:pPr>
            <a:r>
              <a:rPr lang="en-US" sz="2800" dirty="0"/>
              <a:t>This produces a blurred image</a:t>
            </a:r>
          </a:p>
          <a:p>
            <a:pPr>
              <a:lnSpc>
                <a:spcPct val="90000"/>
              </a:lnSpc>
            </a:pPr>
            <a:r>
              <a:rPr lang="en-US" sz="2800" dirty="0"/>
              <a:t>The effect is called </a:t>
            </a:r>
            <a:r>
              <a:rPr lang="en-US" sz="2800" b="1" dirty="0"/>
              <a:t>spherical aberration</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half" idx="1"/>
          </p:nvPr>
        </p:nvSpPr>
        <p:spPr/>
        <p:txBody>
          <a:bodyPr/>
          <a:lstStyle/>
          <a:p>
            <a:endParaRPr lang="en-US"/>
          </a:p>
        </p:txBody>
      </p:sp>
      <p:sp>
        <p:nvSpPr>
          <p:cNvPr id="4" name="ClipArt Placeholder 3"/>
          <p:cNvSpPr>
            <a:spLocks noGrp="1"/>
          </p:cNvSpPr>
          <p:nvPr>
            <p:ph type="clipArt" sz="half" idx="2"/>
          </p:nvPr>
        </p:nvSpPr>
        <p:spPr/>
        <p:txBody>
          <a:bodyPr/>
          <a:lstStyle/>
          <a:p>
            <a:endParaRPr lang="en-US"/>
          </a:p>
        </p:txBody>
      </p:sp>
      <p:pic>
        <p:nvPicPr>
          <p:cNvPr id="17413" name="Picture 5"/>
          <p:cNvPicPr>
            <a:picLocks noChangeAspect="1" noChangeArrowheads="1"/>
          </p:cNvPicPr>
          <p:nvPr/>
        </p:nvPicPr>
        <p:blipFill>
          <a:blip r:embed="rId2" cstate="print"/>
          <a:srcRect/>
          <a:stretch>
            <a:fillRect/>
          </a:stretch>
        </p:blipFill>
        <p:spPr bwMode="auto">
          <a:xfrm>
            <a:off x="1209675" y="1541463"/>
            <a:ext cx="6724650" cy="3781425"/>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ChangeArrowheads="1"/>
          </p:cNvSpPr>
          <p:nvPr>
            <p:ph type="title"/>
          </p:nvPr>
        </p:nvSpPr>
        <p:spPr>
          <a:xfrm>
            <a:off x="1066800" y="0"/>
            <a:ext cx="7848600" cy="1143000"/>
          </a:xfrm>
        </p:spPr>
        <p:txBody>
          <a:bodyPr>
            <a:normAutofit fontScale="90000"/>
          </a:bodyPr>
          <a:lstStyle/>
          <a:p>
            <a:r>
              <a:rPr lang="en-US"/>
              <a:t>Image Formed by a Concave Mirror</a:t>
            </a:r>
          </a:p>
        </p:txBody>
      </p:sp>
      <p:sp>
        <p:nvSpPr>
          <p:cNvPr id="345091" name="Rectangle 3"/>
          <p:cNvSpPr>
            <a:spLocks noGrp="1" noChangeArrowheads="1"/>
          </p:cNvSpPr>
          <p:nvPr>
            <p:ph type="body" idx="1"/>
          </p:nvPr>
        </p:nvSpPr>
        <p:spPr/>
        <p:txBody>
          <a:bodyPr/>
          <a:lstStyle/>
          <a:p>
            <a:pPr>
              <a:lnSpc>
                <a:spcPct val="90000"/>
              </a:lnSpc>
            </a:pPr>
            <a:r>
              <a:rPr lang="en-US" sz="2800" dirty="0"/>
              <a:t>Geometry also shows the relationship between the image and object distances</a:t>
            </a:r>
          </a:p>
          <a:p>
            <a:pPr>
              <a:lnSpc>
                <a:spcPct val="90000"/>
              </a:lnSpc>
            </a:pPr>
            <a:endParaRPr lang="en-US" sz="2800" dirty="0"/>
          </a:p>
          <a:p>
            <a:pPr>
              <a:lnSpc>
                <a:spcPct val="90000"/>
              </a:lnSpc>
            </a:pPr>
            <a:endParaRPr lang="en-US" sz="2800" dirty="0"/>
          </a:p>
          <a:p>
            <a:pPr lvl="1">
              <a:lnSpc>
                <a:spcPct val="90000"/>
              </a:lnSpc>
            </a:pPr>
            <a:r>
              <a:rPr lang="en-US" sz="2400" dirty="0"/>
              <a:t>This is called the </a:t>
            </a:r>
            <a:r>
              <a:rPr lang="en-US" sz="2400" b="1" dirty="0"/>
              <a:t>mirror equation</a:t>
            </a:r>
          </a:p>
          <a:p>
            <a:pPr>
              <a:lnSpc>
                <a:spcPct val="90000"/>
              </a:lnSpc>
            </a:pPr>
            <a:r>
              <a:rPr lang="en-US" sz="2800" dirty="0"/>
              <a:t>If </a:t>
            </a:r>
            <a:r>
              <a:rPr lang="en-US" sz="2800" i="1" dirty="0"/>
              <a:t>p</a:t>
            </a:r>
            <a:r>
              <a:rPr lang="en-US" sz="2800" dirty="0"/>
              <a:t> is much greater than </a:t>
            </a:r>
            <a:r>
              <a:rPr lang="en-US" sz="2800" i="1" dirty="0"/>
              <a:t>R</a:t>
            </a:r>
            <a:r>
              <a:rPr lang="en-US" sz="2800" dirty="0"/>
              <a:t>, then the image point is half-way between the center of curvature and the center point of the mirror</a:t>
            </a:r>
          </a:p>
          <a:p>
            <a:pPr lvl="1">
              <a:lnSpc>
                <a:spcPct val="90000"/>
              </a:lnSpc>
            </a:pPr>
            <a:r>
              <a:rPr lang="en-US" sz="2400" i="1" dirty="0"/>
              <a:t>s</a:t>
            </a:r>
            <a:r>
              <a:rPr lang="en-US" sz="2400" dirty="0"/>
              <a:t>  </a:t>
            </a:r>
            <a:r>
              <a:rPr lang="en-US" sz="2400" dirty="0">
                <a:cs typeface="Arial" pitchFamily="34" charset="0"/>
              </a:rPr>
              <a:t>→ ∞</a:t>
            </a:r>
            <a:r>
              <a:rPr lang="en-US" sz="2400" dirty="0"/>
              <a:t> , then 1/</a:t>
            </a:r>
            <a:r>
              <a:rPr lang="en-US" sz="2400" i="1" dirty="0"/>
              <a:t> s</a:t>
            </a:r>
            <a:r>
              <a:rPr lang="en-US" sz="2400" dirty="0"/>
              <a:t> </a:t>
            </a:r>
            <a:r>
              <a:rPr lang="en-US" sz="2400" dirty="0">
                <a:latin typeface="Symbol" pitchFamily="18" charset="2"/>
              </a:rPr>
              <a:t>»</a:t>
            </a:r>
            <a:r>
              <a:rPr lang="en-US" sz="2400" dirty="0"/>
              <a:t> 0 and </a:t>
            </a:r>
            <a:r>
              <a:rPr lang="en-US" sz="2400" i="1" dirty="0"/>
              <a:t>s’</a:t>
            </a:r>
            <a:r>
              <a:rPr lang="en-US" sz="2400" dirty="0"/>
              <a:t> </a:t>
            </a:r>
            <a:r>
              <a:rPr lang="en-US" sz="2400" dirty="0">
                <a:latin typeface="Symbol" pitchFamily="18" charset="2"/>
              </a:rPr>
              <a:t>» </a:t>
            </a:r>
            <a:r>
              <a:rPr lang="en-US" sz="2400" i="1" dirty="0"/>
              <a:t>R</a:t>
            </a:r>
            <a:r>
              <a:rPr lang="en-US" sz="2400" dirty="0"/>
              <a:t>/2</a:t>
            </a:r>
            <a:endParaRPr lang="en-US" sz="2400" dirty="0">
              <a:latin typeface="Symbol" pitchFamily="18" charset="2"/>
            </a:endParaRPr>
          </a:p>
        </p:txBody>
      </p:sp>
      <p:graphicFrame>
        <p:nvGraphicFramePr>
          <p:cNvPr id="7" name="Object 6"/>
          <p:cNvGraphicFramePr>
            <a:graphicFrameLocks noChangeAspect="1"/>
          </p:cNvGraphicFramePr>
          <p:nvPr/>
        </p:nvGraphicFramePr>
        <p:xfrm>
          <a:off x="3443288" y="2409825"/>
          <a:ext cx="1673225" cy="977900"/>
        </p:xfrm>
        <a:graphic>
          <a:graphicData uri="http://schemas.openxmlformats.org/presentationml/2006/ole">
            <mc:AlternateContent xmlns:mc="http://schemas.openxmlformats.org/markup-compatibility/2006">
              <mc:Choice xmlns:v="urn:schemas-microsoft-com:vml" Requires="v">
                <p:oleObj name="Equation" r:id="rId2" imgW="672840" imgH="393480" progId="Equation.3">
                  <p:embed/>
                </p:oleObj>
              </mc:Choice>
              <mc:Fallback>
                <p:oleObj name="Equation" r:id="rId2" imgW="672840" imgH="393480" progId="Equation.3">
                  <p:embed/>
                  <p:pic>
                    <p:nvPicPr>
                      <p:cNvPr id="7"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3288" y="2409825"/>
                        <a:ext cx="1673225" cy="977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r>
              <a:rPr lang="en-US"/>
              <a:t>Focal Length</a:t>
            </a:r>
          </a:p>
        </p:txBody>
      </p:sp>
      <p:sp>
        <p:nvSpPr>
          <p:cNvPr id="346115" name="Rectangle 3"/>
          <p:cNvSpPr>
            <a:spLocks noGrp="1" noChangeArrowheads="1"/>
          </p:cNvSpPr>
          <p:nvPr>
            <p:ph type="body" sz="half" idx="1"/>
          </p:nvPr>
        </p:nvSpPr>
        <p:spPr>
          <a:xfrm>
            <a:off x="263769" y="1656413"/>
            <a:ext cx="3810000" cy="4687888"/>
          </a:xfrm>
        </p:spPr>
        <p:txBody>
          <a:bodyPr/>
          <a:lstStyle/>
          <a:p>
            <a:pPr>
              <a:lnSpc>
                <a:spcPct val="90000"/>
              </a:lnSpc>
            </a:pPr>
            <a:r>
              <a:rPr lang="en-US" sz="2400" dirty="0"/>
              <a:t>When the object is very far away, then s</a:t>
            </a:r>
            <a:r>
              <a:rPr lang="en-US" sz="2400" dirty="0">
                <a:cs typeface="Arial" pitchFamily="34" charset="0"/>
              </a:rPr>
              <a:t>→ ∞</a:t>
            </a:r>
            <a:r>
              <a:rPr lang="en-US" sz="2400" dirty="0">
                <a:sym typeface="Symbol" pitchFamily="18" charset="2"/>
              </a:rPr>
              <a:t> and the incoming rays are essentially parallel</a:t>
            </a:r>
          </a:p>
          <a:p>
            <a:pPr>
              <a:lnSpc>
                <a:spcPct val="90000"/>
              </a:lnSpc>
            </a:pPr>
            <a:r>
              <a:rPr lang="en-US" sz="2400" dirty="0">
                <a:sym typeface="Symbol" pitchFamily="18" charset="2"/>
              </a:rPr>
              <a:t>In this special case, the image point is called the </a:t>
            </a:r>
            <a:r>
              <a:rPr lang="en-US" sz="2400" b="1" dirty="0">
                <a:sym typeface="Symbol" pitchFamily="18" charset="2"/>
              </a:rPr>
              <a:t>focal point</a:t>
            </a:r>
          </a:p>
          <a:p>
            <a:pPr>
              <a:lnSpc>
                <a:spcPct val="90000"/>
              </a:lnSpc>
            </a:pPr>
            <a:r>
              <a:rPr lang="en-US" sz="2400" dirty="0">
                <a:sym typeface="Symbol" pitchFamily="18" charset="2"/>
              </a:rPr>
              <a:t>The distance from the mirror to the focal point is called the </a:t>
            </a:r>
            <a:r>
              <a:rPr lang="en-US" sz="2400" b="1" dirty="0">
                <a:sym typeface="Symbol" pitchFamily="18" charset="2"/>
              </a:rPr>
              <a:t>focal length</a:t>
            </a:r>
          </a:p>
          <a:p>
            <a:pPr lvl="1">
              <a:lnSpc>
                <a:spcPct val="90000"/>
              </a:lnSpc>
            </a:pPr>
            <a:r>
              <a:rPr lang="en-US" sz="2000" dirty="0">
                <a:sym typeface="Symbol" pitchFamily="18" charset="2"/>
              </a:rPr>
              <a:t>The focal length is </a:t>
            </a:r>
            <a:r>
              <a:rPr lang="en-US" sz="2000" dirty="0">
                <a:cs typeface="Arial" pitchFamily="34" charset="0"/>
                <a:sym typeface="Symbol" pitchFamily="18" charset="2"/>
              </a:rPr>
              <a:t>½</a:t>
            </a:r>
            <a:r>
              <a:rPr lang="en-US" sz="2000" dirty="0">
                <a:sym typeface="Symbol" pitchFamily="18" charset="2"/>
              </a:rPr>
              <a:t> the radius of curvature</a:t>
            </a:r>
          </a:p>
        </p:txBody>
      </p:sp>
      <p:pic>
        <p:nvPicPr>
          <p:cNvPr id="545793" name="Picture 1"/>
          <p:cNvPicPr>
            <a:picLocks noChangeAspect="1" noChangeArrowheads="1"/>
          </p:cNvPicPr>
          <p:nvPr/>
        </p:nvPicPr>
        <p:blipFill>
          <a:blip r:embed="rId2" cstate="print"/>
          <a:srcRect/>
          <a:stretch>
            <a:fillRect/>
          </a:stretch>
        </p:blipFill>
        <p:spPr bwMode="auto">
          <a:xfrm>
            <a:off x="4184040" y="1547618"/>
            <a:ext cx="4714875" cy="2981325"/>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p:txBody>
          <a:bodyPr/>
          <a:lstStyle/>
          <a:p>
            <a:r>
              <a:rPr lang="en-US"/>
              <a:t>Focal Point, cont.</a:t>
            </a:r>
          </a:p>
        </p:txBody>
      </p:sp>
      <p:sp>
        <p:nvSpPr>
          <p:cNvPr id="347139" name="Rectangle 3"/>
          <p:cNvSpPr>
            <a:spLocks noGrp="1" noChangeArrowheads="1"/>
          </p:cNvSpPr>
          <p:nvPr>
            <p:ph type="body" sz="half" idx="1"/>
          </p:nvPr>
        </p:nvSpPr>
        <p:spPr>
          <a:xfrm>
            <a:off x="685800" y="1600200"/>
            <a:ext cx="3810000" cy="4459288"/>
          </a:xfrm>
        </p:spPr>
        <p:txBody>
          <a:bodyPr/>
          <a:lstStyle/>
          <a:p>
            <a:pPr>
              <a:lnSpc>
                <a:spcPct val="90000"/>
              </a:lnSpc>
            </a:pPr>
            <a:r>
              <a:rPr lang="en-US" sz="2800"/>
              <a:t>The colored beams are traveling parallel to the principal axis</a:t>
            </a:r>
          </a:p>
          <a:p>
            <a:pPr>
              <a:lnSpc>
                <a:spcPct val="90000"/>
              </a:lnSpc>
            </a:pPr>
            <a:r>
              <a:rPr lang="en-US" sz="2800"/>
              <a:t>The mirror reflects all three beams to the focal point</a:t>
            </a:r>
          </a:p>
          <a:p>
            <a:pPr>
              <a:lnSpc>
                <a:spcPct val="90000"/>
              </a:lnSpc>
            </a:pPr>
            <a:r>
              <a:rPr lang="en-US" sz="2800"/>
              <a:t>The focal point is where all the beams intersect</a:t>
            </a:r>
          </a:p>
          <a:p>
            <a:pPr lvl="1">
              <a:lnSpc>
                <a:spcPct val="90000"/>
              </a:lnSpc>
            </a:pPr>
            <a:r>
              <a:rPr lang="en-US" sz="2400"/>
              <a:t>It is the white point</a:t>
            </a:r>
          </a:p>
        </p:txBody>
      </p:sp>
      <p:pic>
        <p:nvPicPr>
          <p:cNvPr id="347140" name="Picture 4" descr="36-08"/>
          <p:cNvPicPr>
            <a:picLocks noGrp="1" noChangeAspect="1" noChangeArrowheads="1"/>
          </p:cNvPicPr>
          <p:nvPr>
            <p:ph type="clipArt" sz="half" idx="2"/>
          </p:nvPr>
        </p:nvPicPr>
        <p:blipFill>
          <a:blip r:embed="rId2" cstate="print"/>
          <a:srcRect/>
          <a:stretch>
            <a:fillRect/>
          </a:stretch>
        </p:blipFill>
        <p:spPr>
          <a:xfrm>
            <a:off x="5099050" y="1600200"/>
            <a:ext cx="3138488" cy="4525963"/>
          </a:xfrm>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t>Fall 2007</a:t>
            </a:r>
          </a:p>
        </p:txBody>
      </p:sp>
      <p:sp>
        <p:nvSpPr>
          <p:cNvPr id="6" name="Footer Placeholder 4"/>
          <p:cNvSpPr>
            <a:spLocks noGrp="1"/>
          </p:cNvSpPr>
          <p:nvPr>
            <p:ph type="ftr" sz="quarter" idx="11"/>
          </p:nvPr>
        </p:nvSpPr>
        <p:spPr/>
        <p:txBody>
          <a:bodyPr/>
          <a:lstStyle/>
          <a:p>
            <a:r>
              <a:rPr lang="en-US"/>
              <a:t>R. Todd Lines</a:t>
            </a:r>
          </a:p>
        </p:txBody>
      </p:sp>
      <p:sp>
        <p:nvSpPr>
          <p:cNvPr id="348162" name="Rectangle 2"/>
          <p:cNvSpPr>
            <a:spLocks noGrp="1" noChangeArrowheads="1"/>
          </p:cNvSpPr>
          <p:nvPr>
            <p:ph type="title"/>
          </p:nvPr>
        </p:nvSpPr>
        <p:spPr>
          <a:xfrm>
            <a:off x="1143000" y="0"/>
            <a:ext cx="7772400" cy="1143000"/>
          </a:xfrm>
        </p:spPr>
        <p:txBody>
          <a:bodyPr>
            <a:normAutofit fontScale="90000"/>
          </a:bodyPr>
          <a:lstStyle/>
          <a:p>
            <a:r>
              <a:rPr lang="en-US"/>
              <a:t>Focal Point and Focal Length, cont.</a:t>
            </a:r>
          </a:p>
        </p:txBody>
      </p:sp>
      <p:sp>
        <p:nvSpPr>
          <p:cNvPr id="348163" name="Rectangle 3"/>
          <p:cNvSpPr>
            <a:spLocks noGrp="1" noChangeArrowheads="1"/>
          </p:cNvSpPr>
          <p:nvPr>
            <p:ph type="body" idx="1"/>
          </p:nvPr>
        </p:nvSpPr>
        <p:spPr/>
        <p:txBody>
          <a:bodyPr/>
          <a:lstStyle/>
          <a:p>
            <a:pPr>
              <a:lnSpc>
                <a:spcPct val="90000"/>
              </a:lnSpc>
            </a:pPr>
            <a:r>
              <a:rPr lang="en-US" dirty="0"/>
              <a:t>The focal point is dependent solely on the curvature of the mirror, not on the location of the object</a:t>
            </a:r>
          </a:p>
          <a:p>
            <a:pPr lvl="1">
              <a:lnSpc>
                <a:spcPct val="90000"/>
              </a:lnSpc>
            </a:pPr>
            <a:r>
              <a:rPr lang="en-US" dirty="0"/>
              <a:t>It also does not depend on the material from which the mirror is made</a:t>
            </a:r>
          </a:p>
          <a:p>
            <a:pPr>
              <a:lnSpc>
                <a:spcPct val="90000"/>
              </a:lnSpc>
            </a:pPr>
            <a:r>
              <a:rPr lang="en-US" i="1" dirty="0"/>
              <a:t>ƒ</a:t>
            </a:r>
            <a:r>
              <a:rPr lang="en-US" dirty="0"/>
              <a:t> = </a:t>
            </a:r>
            <a:r>
              <a:rPr lang="en-US" i="1" dirty="0"/>
              <a:t>R</a:t>
            </a:r>
            <a:r>
              <a:rPr lang="en-US" dirty="0"/>
              <a:t> / 2</a:t>
            </a:r>
          </a:p>
          <a:p>
            <a:pPr>
              <a:lnSpc>
                <a:spcPct val="90000"/>
              </a:lnSpc>
            </a:pPr>
            <a:r>
              <a:rPr lang="en-US" dirty="0"/>
              <a:t>The mirror equation can be expressed as</a:t>
            </a:r>
          </a:p>
        </p:txBody>
      </p:sp>
      <p:graphicFrame>
        <p:nvGraphicFramePr>
          <p:cNvPr id="490499" name="Object 3"/>
          <p:cNvGraphicFramePr>
            <a:graphicFrameLocks noChangeAspect="1"/>
          </p:cNvGraphicFramePr>
          <p:nvPr/>
        </p:nvGraphicFramePr>
        <p:xfrm>
          <a:off x="3481388" y="5119688"/>
          <a:ext cx="1673225" cy="1042987"/>
        </p:xfrm>
        <a:graphic>
          <a:graphicData uri="http://schemas.openxmlformats.org/presentationml/2006/ole">
            <mc:AlternateContent xmlns:mc="http://schemas.openxmlformats.org/markup-compatibility/2006">
              <mc:Choice xmlns:v="urn:schemas-microsoft-com:vml" Requires="v">
                <p:oleObj name="Equation" r:id="rId2" imgW="672840" imgH="419040" progId="Equation.3">
                  <p:embed/>
                </p:oleObj>
              </mc:Choice>
              <mc:Fallback>
                <p:oleObj name="Equation" r:id="rId2" imgW="672840" imgH="419040" progId="Equation.3">
                  <p:embed/>
                  <p:pic>
                    <p:nvPicPr>
                      <p:cNvPr id="490499"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1388" y="5119688"/>
                        <a:ext cx="1673225" cy="1042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p:cNvSpPr>
            <a:spLocks noGrp="1"/>
          </p:cNvSpPr>
          <p:nvPr>
            <p:ph type="dt" sz="half" idx="10"/>
          </p:nvPr>
        </p:nvSpPr>
        <p:spPr/>
        <p:txBody>
          <a:bodyPr/>
          <a:lstStyle/>
          <a:p>
            <a:r>
              <a:rPr lang="en-US"/>
              <a:t>Fall 2007</a:t>
            </a:r>
          </a:p>
        </p:txBody>
      </p:sp>
      <p:sp>
        <p:nvSpPr>
          <p:cNvPr id="5" name="Footer Placeholder 3"/>
          <p:cNvSpPr>
            <a:spLocks noGrp="1"/>
          </p:cNvSpPr>
          <p:nvPr>
            <p:ph type="ftr" sz="quarter" idx="11"/>
          </p:nvPr>
        </p:nvSpPr>
        <p:spPr/>
        <p:txBody>
          <a:bodyPr/>
          <a:lstStyle/>
          <a:p>
            <a:r>
              <a:rPr lang="en-US"/>
              <a:t>R. Todd Lines</a:t>
            </a:r>
          </a:p>
        </p:txBody>
      </p:sp>
      <p:sp>
        <p:nvSpPr>
          <p:cNvPr id="349186" name="Rectangle 2"/>
          <p:cNvSpPr>
            <a:spLocks noGrp="1" noChangeArrowheads="1"/>
          </p:cNvSpPr>
          <p:nvPr>
            <p:ph type="title"/>
          </p:nvPr>
        </p:nvSpPr>
        <p:spPr>
          <a:xfrm>
            <a:off x="1143000" y="0"/>
            <a:ext cx="8001000" cy="1143000"/>
          </a:xfrm>
        </p:spPr>
        <p:txBody>
          <a:bodyPr>
            <a:normAutofit fontScale="90000"/>
          </a:bodyPr>
          <a:lstStyle/>
          <a:p>
            <a:r>
              <a:rPr lang="en-US"/>
              <a:t>Focal Length Shown by Parallel Rays</a:t>
            </a:r>
          </a:p>
        </p:txBody>
      </p:sp>
      <p:pic>
        <p:nvPicPr>
          <p:cNvPr id="349187" name="Picture 3" descr="36-12b"/>
          <p:cNvPicPr>
            <a:picLocks noChangeAspect="1" noChangeArrowheads="1"/>
          </p:cNvPicPr>
          <p:nvPr/>
        </p:nvPicPr>
        <p:blipFill>
          <a:blip r:embed="rId2" cstate="print"/>
          <a:srcRect/>
          <a:stretch>
            <a:fillRect/>
          </a:stretch>
        </p:blipFill>
        <p:spPr bwMode="auto">
          <a:xfrm>
            <a:off x="2286000" y="1371600"/>
            <a:ext cx="5181600" cy="4745038"/>
          </a:xfrm>
          <a:prstGeom prst="rect">
            <a:avLst/>
          </a:prstGeom>
          <a:noFill/>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9713" y="1981200"/>
            <a:ext cx="6124575"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17779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9713" y="1981200"/>
            <a:ext cx="6124575"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2993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883" y="129099"/>
            <a:ext cx="4185138" cy="1143000"/>
          </a:xfrm>
        </p:spPr>
        <p:txBody>
          <a:bodyPr>
            <a:normAutofit fontScale="90000"/>
          </a:bodyPr>
          <a:lstStyle/>
          <a:p>
            <a:r>
              <a:rPr lang="en-US" dirty="0"/>
              <a:t>Question 223.15.9</a:t>
            </a:r>
          </a:p>
        </p:txBody>
      </p:sp>
      <p:sp>
        <p:nvSpPr>
          <p:cNvPr id="5" name="Content Placeholder 4"/>
          <p:cNvSpPr>
            <a:spLocks noGrp="1"/>
          </p:cNvSpPr>
          <p:nvPr>
            <p:ph sz="half" idx="2"/>
          </p:nvPr>
        </p:nvSpPr>
        <p:spPr>
          <a:xfrm>
            <a:off x="448413" y="4138240"/>
            <a:ext cx="4038600" cy="2492015"/>
          </a:xfrm>
        </p:spPr>
        <p:txBody>
          <a:bodyPr/>
          <a:lstStyle/>
          <a:p>
            <a:pPr marL="0" indent="0">
              <a:buNone/>
            </a:pPr>
            <a:r>
              <a:rPr lang="en-US" dirty="0"/>
              <a:t>A ray enters a lens as shown above. Which of the choices to the right shows how the ray will exit the lens?</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6</a:t>
            </a:fld>
            <a:endParaRPr lang="en-US"/>
          </a:p>
        </p:txBody>
      </p:sp>
      <p:sp>
        <p:nvSpPr>
          <p:cNvPr id="5089280" name="TextBox 5089279"/>
          <p:cNvSpPr txBox="1"/>
          <p:nvPr/>
        </p:nvSpPr>
        <p:spPr>
          <a:xfrm>
            <a:off x="5509846" y="1254366"/>
            <a:ext cx="338554" cy="369332"/>
          </a:xfrm>
          <a:prstGeom prst="rect">
            <a:avLst/>
          </a:prstGeom>
          <a:noFill/>
        </p:spPr>
        <p:txBody>
          <a:bodyPr wrap="none" rtlCol="0">
            <a:spAutoFit/>
          </a:bodyPr>
          <a:lstStyle/>
          <a:p>
            <a:r>
              <a:rPr lang="en-US" dirty="0"/>
              <a:t>A</a:t>
            </a:r>
          </a:p>
        </p:txBody>
      </p:sp>
      <p:sp>
        <p:nvSpPr>
          <p:cNvPr id="44" name="TextBox 43"/>
          <p:cNvSpPr txBox="1"/>
          <p:nvPr/>
        </p:nvSpPr>
        <p:spPr>
          <a:xfrm>
            <a:off x="5509847" y="3411399"/>
            <a:ext cx="338554" cy="369332"/>
          </a:xfrm>
          <a:prstGeom prst="rect">
            <a:avLst/>
          </a:prstGeom>
          <a:noFill/>
        </p:spPr>
        <p:txBody>
          <a:bodyPr wrap="none" rtlCol="0">
            <a:spAutoFit/>
          </a:bodyPr>
          <a:lstStyle/>
          <a:p>
            <a:r>
              <a:rPr lang="en-US" dirty="0"/>
              <a:t>B</a:t>
            </a:r>
          </a:p>
        </p:txBody>
      </p:sp>
      <p:sp>
        <p:nvSpPr>
          <p:cNvPr id="66" name="TextBox 65"/>
          <p:cNvSpPr txBox="1"/>
          <p:nvPr/>
        </p:nvSpPr>
        <p:spPr>
          <a:xfrm>
            <a:off x="5509848" y="5498094"/>
            <a:ext cx="351378" cy="369332"/>
          </a:xfrm>
          <a:prstGeom prst="rect">
            <a:avLst/>
          </a:prstGeom>
          <a:noFill/>
        </p:spPr>
        <p:txBody>
          <a:bodyPr wrap="none" rtlCol="0">
            <a:spAutoFit/>
          </a:bodyPr>
          <a:lstStyle/>
          <a:p>
            <a:r>
              <a:rPr lang="en-US" dirty="0"/>
              <a:t>C</a:t>
            </a:r>
          </a:p>
        </p:txBody>
      </p:sp>
      <p:grpSp>
        <p:nvGrpSpPr>
          <p:cNvPr id="7" name="Group 6"/>
          <p:cNvGrpSpPr/>
          <p:nvPr/>
        </p:nvGrpSpPr>
        <p:grpSpPr>
          <a:xfrm>
            <a:off x="785621" y="1236929"/>
            <a:ext cx="2860256" cy="2678855"/>
            <a:chOff x="785621" y="1236929"/>
            <a:chExt cx="2860256" cy="2678855"/>
          </a:xfrm>
        </p:grpSpPr>
        <p:sp>
          <p:nvSpPr>
            <p:cNvPr id="6" name="Rectangle 5"/>
            <p:cNvSpPr/>
            <p:nvPr/>
          </p:nvSpPr>
          <p:spPr>
            <a:xfrm>
              <a:off x="2028092" y="1236929"/>
              <a:ext cx="384360" cy="25438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p:cNvSpPr/>
            <p:nvPr/>
          </p:nvSpPr>
          <p:spPr>
            <a:xfrm>
              <a:off x="1875694" y="123692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3101713"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398161"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p:cNvCxnSpPr/>
            <p:nvPr/>
          </p:nvCxnSpPr>
          <p:spPr>
            <a:xfrm>
              <a:off x="785621" y="1593518"/>
              <a:ext cx="1405344" cy="301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326635" y="2663291"/>
              <a:ext cx="252987" cy="387388"/>
            </a:xfrm>
            <a:prstGeom prst="rect">
              <a:avLst/>
            </a:prstGeom>
            <a:noFill/>
          </p:spPr>
          <p:txBody>
            <a:bodyPr wrap="none" rtlCol="0">
              <a:spAutoFit/>
            </a:bodyPr>
            <a:lstStyle/>
            <a:p>
              <a:r>
                <a:rPr lang="en-US" dirty="0"/>
                <a:t>f</a:t>
              </a:r>
            </a:p>
          </p:txBody>
        </p:sp>
        <p:sp>
          <p:nvSpPr>
            <p:cNvPr id="49" name="TextBox 48"/>
            <p:cNvSpPr txBox="1"/>
            <p:nvPr/>
          </p:nvSpPr>
          <p:spPr>
            <a:xfrm>
              <a:off x="3030189" y="2663292"/>
              <a:ext cx="252987" cy="387388"/>
            </a:xfrm>
            <a:prstGeom prst="rect">
              <a:avLst/>
            </a:prstGeom>
            <a:noFill/>
          </p:spPr>
          <p:txBody>
            <a:bodyPr wrap="none" rtlCol="0">
              <a:spAutoFit/>
            </a:bodyPr>
            <a:lstStyle/>
            <a:p>
              <a:r>
                <a:rPr lang="en-US" dirty="0"/>
                <a:t>f</a:t>
              </a:r>
            </a:p>
          </p:txBody>
        </p:sp>
        <p:sp>
          <p:nvSpPr>
            <p:cNvPr id="5089284" name="Isosceles Triangle 5089283"/>
            <p:cNvSpPr/>
            <p:nvPr/>
          </p:nvSpPr>
          <p:spPr>
            <a:xfrm rot="5400000">
              <a:off x="1232520" y="1540309"/>
              <a:ext cx="164124" cy="13659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53"/>
            <p:cNvSpPr/>
            <p:nvPr/>
          </p:nvSpPr>
          <p:spPr>
            <a:xfrm>
              <a:off x="2262554" y="127209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7" name="Group 76"/>
          <p:cNvGrpSpPr/>
          <p:nvPr/>
        </p:nvGrpSpPr>
        <p:grpSpPr>
          <a:xfrm>
            <a:off x="6037560" y="725723"/>
            <a:ext cx="2092168" cy="1601646"/>
            <a:chOff x="785621" y="1236929"/>
            <a:chExt cx="2860256" cy="2678855"/>
          </a:xfrm>
        </p:grpSpPr>
        <p:sp>
          <p:nvSpPr>
            <p:cNvPr id="78" name="Rectangle 77"/>
            <p:cNvSpPr/>
            <p:nvPr/>
          </p:nvSpPr>
          <p:spPr>
            <a:xfrm>
              <a:off x="2028092" y="1236929"/>
              <a:ext cx="384360" cy="25438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78"/>
            <p:cNvSpPr/>
            <p:nvPr/>
          </p:nvSpPr>
          <p:spPr>
            <a:xfrm>
              <a:off x="1875694" y="123692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3101713"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1398161"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Connector 81"/>
            <p:cNvCxnSpPr/>
            <p:nvPr/>
          </p:nvCxnSpPr>
          <p:spPr>
            <a:xfrm>
              <a:off x="785621" y="1593518"/>
              <a:ext cx="1405344" cy="301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1326635" y="2663291"/>
              <a:ext cx="252987" cy="387388"/>
            </a:xfrm>
            <a:prstGeom prst="rect">
              <a:avLst/>
            </a:prstGeom>
            <a:noFill/>
          </p:spPr>
          <p:txBody>
            <a:bodyPr wrap="none" rtlCol="0">
              <a:spAutoFit/>
            </a:bodyPr>
            <a:lstStyle/>
            <a:p>
              <a:r>
                <a:rPr lang="en-US" dirty="0"/>
                <a:t>f</a:t>
              </a:r>
            </a:p>
          </p:txBody>
        </p:sp>
        <p:sp>
          <p:nvSpPr>
            <p:cNvPr id="84" name="TextBox 83"/>
            <p:cNvSpPr txBox="1"/>
            <p:nvPr/>
          </p:nvSpPr>
          <p:spPr>
            <a:xfrm>
              <a:off x="3030189" y="2663292"/>
              <a:ext cx="252987" cy="387388"/>
            </a:xfrm>
            <a:prstGeom prst="rect">
              <a:avLst/>
            </a:prstGeom>
            <a:noFill/>
          </p:spPr>
          <p:txBody>
            <a:bodyPr wrap="none" rtlCol="0">
              <a:spAutoFit/>
            </a:bodyPr>
            <a:lstStyle/>
            <a:p>
              <a:r>
                <a:rPr lang="en-US" dirty="0"/>
                <a:t>f</a:t>
              </a:r>
            </a:p>
          </p:txBody>
        </p:sp>
        <p:sp>
          <p:nvSpPr>
            <p:cNvPr id="85" name="Isosceles Triangle 84"/>
            <p:cNvSpPr/>
            <p:nvPr/>
          </p:nvSpPr>
          <p:spPr>
            <a:xfrm rot="5400000">
              <a:off x="1232520" y="1540309"/>
              <a:ext cx="164124" cy="13659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85"/>
            <p:cNvSpPr/>
            <p:nvPr/>
          </p:nvSpPr>
          <p:spPr>
            <a:xfrm>
              <a:off x="2262554" y="127209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Connector 86"/>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8" name="Group 87"/>
          <p:cNvGrpSpPr/>
          <p:nvPr/>
        </p:nvGrpSpPr>
        <p:grpSpPr>
          <a:xfrm>
            <a:off x="6061007" y="2964817"/>
            <a:ext cx="2092168" cy="1601646"/>
            <a:chOff x="785621" y="1236929"/>
            <a:chExt cx="2860256" cy="2678855"/>
          </a:xfrm>
        </p:grpSpPr>
        <p:sp>
          <p:nvSpPr>
            <p:cNvPr id="89" name="Rectangle 88"/>
            <p:cNvSpPr/>
            <p:nvPr/>
          </p:nvSpPr>
          <p:spPr>
            <a:xfrm>
              <a:off x="2028092" y="1236929"/>
              <a:ext cx="384360" cy="25438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1875694" y="123692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3101713"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1398161"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Connector 92"/>
            <p:cNvCxnSpPr/>
            <p:nvPr/>
          </p:nvCxnSpPr>
          <p:spPr>
            <a:xfrm>
              <a:off x="785621" y="1593518"/>
              <a:ext cx="1405344" cy="301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1326635" y="2663291"/>
              <a:ext cx="252987" cy="387388"/>
            </a:xfrm>
            <a:prstGeom prst="rect">
              <a:avLst/>
            </a:prstGeom>
            <a:noFill/>
          </p:spPr>
          <p:txBody>
            <a:bodyPr wrap="none" rtlCol="0">
              <a:spAutoFit/>
            </a:bodyPr>
            <a:lstStyle/>
            <a:p>
              <a:r>
                <a:rPr lang="en-US" dirty="0"/>
                <a:t>f</a:t>
              </a:r>
            </a:p>
          </p:txBody>
        </p:sp>
        <p:sp>
          <p:nvSpPr>
            <p:cNvPr id="95" name="TextBox 94"/>
            <p:cNvSpPr txBox="1"/>
            <p:nvPr/>
          </p:nvSpPr>
          <p:spPr>
            <a:xfrm>
              <a:off x="3030189" y="2663292"/>
              <a:ext cx="252987" cy="387388"/>
            </a:xfrm>
            <a:prstGeom prst="rect">
              <a:avLst/>
            </a:prstGeom>
            <a:noFill/>
          </p:spPr>
          <p:txBody>
            <a:bodyPr wrap="none" rtlCol="0">
              <a:spAutoFit/>
            </a:bodyPr>
            <a:lstStyle/>
            <a:p>
              <a:r>
                <a:rPr lang="en-US" dirty="0"/>
                <a:t>f</a:t>
              </a:r>
            </a:p>
          </p:txBody>
        </p:sp>
        <p:sp>
          <p:nvSpPr>
            <p:cNvPr id="96" name="Isosceles Triangle 95"/>
            <p:cNvSpPr/>
            <p:nvPr/>
          </p:nvSpPr>
          <p:spPr>
            <a:xfrm rot="5400000">
              <a:off x="1232520" y="1540309"/>
              <a:ext cx="164124" cy="13659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96"/>
            <p:cNvSpPr/>
            <p:nvPr/>
          </p:nvSpPr>
          <p:spPr>
            <a:xfrm>
              <a:off x="2262554" y="127209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Connector 97"/>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9" name="Group 98"/>
          <p:cNvGrpSpPr/>
          <p:nvPr/>
        </p:nvGrpSpPr>
        <p:grpSpPr>
          <a:xfrm>
            <a:off x="6072731" y="5016343"/>
            <a:ext cx="2092168" cy="1601646"/>
            <a:chOff x="785621" y="1236929"/>
            <a:chExt cx="2860256" cy="2678855"/>
          </a:xfrm>
        </p:grpSpPr>
        <p:sp>
          <p:nvSpPr>
            <p:cNvPr id="100" name="Rectangle 99"/>
            <p:cNvSpPr/>
            <p:nvPr/>
          </p:nvSpPr>
          <p:spPr>
            <a:xfrm>
              <a:off x="2028092" y="1236929"/>
              <a:ext cx="384360" cy="25438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100"/>
            <p:cNvSpPr/>
            <p:nvPr/>
          </p:nvSpPr>
          <p:spPr>
            <a:xfrm>
              <a:off x="1875694" y="123692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3101713"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1398161"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4" name="Straight Connector 103"/>
            <p:cNvCxnSpPr/>
            <p:nvPr/>
          </p:nvCxnSpPr>
          <p:spPr>
            <a:xfrm>
              <a:off x="785621" y="1593518"/>
              <a:ext cx="1405344" cy="301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326635" y="2663291"/>
              <a:ext cx="252987" cy="387388"/>
            </a:xfrm>
            <a:prstGeom prst="rect">
              <a:avLst/>
            </a:prstGeom>
            <a:noFill/>
          </p:spPr>
          <p:txBody>
            <a:bodyPr wrap="none" rtlCol="0">
              <a:spAutoFit/>
            </a:bodyPr>
            <a:lstStyle/>
            <a:p>
              <a:r>
                <a:rPr lang="en-US" dirty="0"/>
                <a:t>f</a:t>
              </a:r>
            </a:p>
          </p:txBody>
        </p:sp>
        <p:sp>
          <p:nvSpPr>
            <p:cNvPr id="106" name="TextBox 105"/>
            <p:cNvSpPr txBox="1"/>
            <p:nvPr/>
          </p:nvSpPr>
          <p:spPr>
            <a:xfrm>
              <a:off x="3030189" y="2663292"/>
              <a:ext cx="252987" cy="387388"/>
            </a:xfrm>
            <a:prstGeom prst="rect">
              <a:avLst/>
            </a:prstGeom>
            <a:noFill/>
          </p:spPr>
          <p:txBody>
            <a:bodyPr wrap="none" rtlCol="0">
              <a:spAutoFit/>
            </a:bodyPr>
            <a:lstStyle/>
            <a:p>
              <a:r>
                <a:rPr lang="en-US" dirty="0"/>
                <a:t>f</a:t>
              </a:r>
            </a:p>
          </p:txBody>
        </p:sp>
        <p:sp>
          <p:nvSpPr>
            <p:cNvPr id="107" name="Isosceles Triangle 106"/>
            <p:cNvSpPr/>
            <p:nvPr/>
          </p:nvSpPr>
          <p:spPr>
            <a:xfrm rot="5400000">
              <a:off x="1232520" y="1540309"/>
              <a:ext cx="164124" cy="13659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Freeform 107"/>
            <p:cNvSpPr/>
            <p:nvPr/>
          </p:nvSpPr>
          <p:spPr>
            <a:xfrm>
              <a:off x="2262554" y="127209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0" name="Straight Connector 109"/>
          <p:cNvCxnSpPr/>
          <p:nvPr/>
        </p:nvCxnSpPr>
        <p:spPr>
          <a:xfrm>
            <a:off x="6981551" y="962879"/>
            <a:ext cx="1183348" cy="84725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H="1">
            <a:off x="7076838" y="2348803"/>
            <a:ext cx="1183348" cy="84725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flipH="1" flipV="1">
            <a:off x="7065115" y="5247586"/>
            <a:ext cx="1692023" cy="43517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80354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9713" y="1566863"/>
            <a:ext cx="6124575"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165661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9713" y="1566863"/>
            <a:ext cx="6124575"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54665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Fall 2007</a:t>
            </a:r>
          </a:p>
        </p:txBody>
      </p:sp>
      <p:sp>
        <p:nvSpPr>
          <p:cNvPr id="5" name="Footer Placeholder 4"/>
          <p:cNvSpPr>
            <a:spLocks noGrp="1"/>
          </p:cNvSpPr>
          <p:nvPr>
            <p:ph type="ftr" sz="quarter" idx="11"/>
          </p:nvPr>
        </p:nvSpPr>
        <p:spPr/>
        <p:txBody>
          <a:bodyPr/>
          <a:lstStyle/>
          <a:p>
            <a:r>
              <a:rPr lang="en-US"/>
              <a:t>R. Todd Lines</a:t>
            </a:r>
          </a:p>
        </p:txBody>
      </p:sp>
      <p:sp>
        <p:nvSpPr>
          <p:cNvPr id="350210" name="Rectangle 2"/>
          <p:cNvSpPr>
            <a:spLocks noGrp="1" noChangeArrowheads="1"/>
          </p:cNvSpPr>
          <p:nvPr>
            <p:ph type="title"/>
          </p:nvPr>
        </p:nvSpPr>
        <p:spPr/>
        <p:txBody>
          <a:bodyPr/>
          <a:lstStyle/>
          <a:p>
            <a:r>
              <a:rPr lang="en-US"/>
              <a:t>Convex Mirrors</a:t>
            </a:r>
          </a:p>
        </p:txBody>
      </p:sp>
      <p:sp>
        <p:nvSpPr>
          <p:cNvPr id="350211" name="Rectangle 3"/>
          <p:cNvSpPr>
            <a:spLocks noGrp="1" noChangeArrowheads="1"/>
          </p:cNvSpPr>
          <p:nvPr>
            <p:ph type="body" idx="1"/>
          </p:nvPr>
        </p:nvSpPr>
        <p:spPr/>
        <p:txBody>
          <a:bodyPr/>
          <a:lstStyle/>
          <a:p>
            <a:pPr>
              <a:lnSpc>
                <a:spcPct val="90000"/>
              </a:lnSpc>
            </a:pPr>
            <a:r>
              <a:rPr lang="en-US" sz="2800"/>
              <a:t>A convex mirror is sometimes called a </a:t>
            </a:r>
            <a:r>
              <a:rPr lang="en-US" sz="2800" b="1"/>
              <a:t>diverging mirror</a:t>
            </a:r>
          </a:p>
          <a:p>
            <a:pPr lvl="1">
              <a:lnSpc>
                <a:spcPct val="90000"/>
              </a:lnSpc>
            </a:pPr>
            <a:r>
              <a:rPr lang="en-US" sz="2400"/>
              <a:t>The light reflects from the outer, convex side</a:t>
            </a:r>
          </a:p>
          <a:p>
            <a:pPr>
              <a:lnSpc>
                <a:spcPct val="90000"/>
              </a:lnSpc>
            </a:pPr>
            <a:r>
              <a:rPr lang="en-US" sz="2800"/>
              <a:t>The rays from any point on the object diverge after reflection as though they were coming from some point behind the mirror </a:t>
            </a:r>
          </a:p>
          <a:p>
            <a:pPr>
              <a:lnSpc>
                <a:spcPct val="90000"/>
              </a:lnSpc>
            </a:pPr>
            <a:r>
              <a:rPr lang="en-US" sz="2800"/>
              <a:t>The image is virtual because the reflected rays only appear to originate at the image point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p:nvPr>
        </p:nvSpPr>
        <p:spPr>
          <a:xfrm>
            <a:off x="1295400" y="0"/>
            <a:ext cx="7848600" cy="1143000"/>
          </a:xfrm>
        </p:spPr>
        <p:txBody>
          <a:bodyPr>
            <a:normAutofit fontScale="90000"/>
          </a:bodyPr>
          <a:lstStyle/>
          <a:p>
            <a:r>
              <a:rPr lang="en-US"/>
              <a:t>Image Formed by a Convex Mirror</a:t>
            </a:r>
          </a:p>
        </p:txBody>
      </p:sp>
      <p:sp>
        <p:nvSpPr>
          <p:cNvPr id="351235" name="Rectangle 3"/>
          <p:cNvSpPr>
            <a:spLocks noGrp="1" noChangeArrowheads="1"/>
          </p:cNvSpPr>
          <p:nvPr>
            <p:ph type="body" sz="half" idx="2"/>
          </p:nvPr>
        </p:nvSpPr>
        <p:spPr>
          <a:xfrm>
            <a:off x="914400" y="5189090"/>
            <a:ext cx="7772400" cy="1411288"/>
          </a:xfrm>
        </p:spPr>
        <p:txBody>
          <a:bodyPr/>
          <a:lstStyle/>
          <a:p>
            <a:r>
              <a:rPr lang="en-US" sz="2800" dirty="0"/>
              <a:t>In general, the image formed by a convex mirror is upright, virtual, and smaller than the object</a:t>
            </a:r>
          </a:p>
          <a:p>
            <a:endParaRPr lang="en-US" sz="2800" dirty="0"/>
          </a:p>
        </p:txBody>
      </p:sp>
      <p:sp>
        <p:nvSpPr>
          <p:cNvPr id="5" name="Content Placeholder 4"/>
          <p:cNvSpPr>
            <a:spLocks noGrp="1"/>
          </p:cNvSpPr>
          <p:nvPr>
            <p:ph sz="half" idx="1"/>
          </p:nvPr>
        </p:nvSpPr>
        <p:spPr/>
        <p:txBody>
          <a:bodyPr/>
          <a:lstStyle/>
          <a:p>
            <a:endParaRPr lang="en-US"/>
          </a:p>
        </p:txBody>
      </p:sp>
      <p:pic>
        <p:nvPicPr>
          <p:cNvPr id="548868" name="Picture 4"/>
          <p:cNvPicPr>
            <a:picLocks noChangeAspect="1" noChangeArrowheads="1"/>
          </p:cNvPicPr>
          <p:nvPr/>
        </p:nvPicPr>
        <p:blipFill>
          <a:blip r:embed="rId2" cstate="print"/>
          <a:srcRect/>
          <a:stretch>
            <a:fillRect/>
          </a:stretch>
        </p:blipFill>
        <p:spPr bwMode="auto">
          <a:xfrm>
            <a:off x="2587625" y="1868488"/>
            <a:ext cx="3967163" cy="3128962"/>
          </a:xfrm>
          <a:prstGeom prst="rect">
            <a:avLst/>
          </a:prstGeom>
          <a:noFill/>
          <a:ln w="9525">
            <a:noFill/>
            <a:miter lim="800000"/>
            <a:headEnd/>
            <a:tailEnd/>
          </a:ln>
          <a:effec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4339" name="Object 3"/>
          <p:cNvGraphicFramePr>
            <a:graphicFrameLocks noChangeAspect="1"/>
          </p:cNvGraphicFramePr>
          <p:nvPr>
            <p:extLst>
              <p:ext uri="{D42A27DB-BD31-4B8C-83A1-F6EECF244321}">
                <p14:modId xmlns:p14="http://schemas.microsoft.com/office/powerpoint/2010/main" val="3427481188"/>
              </p:ext>
            </p:extLst>
          </p:nvPr>
        </p:nvGraphicFramePr>
        <p:xfrm>
          <a:off x="-15006" y="187907"/>
          <a:ext cx="9159006" cy="3916680"/>
        </p:xfrm>
        <a:graphic>
          <a:graphicData uri="http://schemas.openxmlformats.org/presentationml/2006/ole">
            <mc:AlternateContent xmlns:mc="http://schemas.openxmlformats.org/markup-compatibility/2006">
              <mc:Choice xmlns:v="urn:schemas-microsoft-com:vml" Requires="v">
                <p:oleObj name="Equation" r:id="rId2" imgW="4343400" imgH="1854200" progId="Equation.3">
                  <p:embed/>
                </p:oleObj>
              </mc:Choice>
              <mc:Fallback>
                <p:oleObj name="Equation" r:id="rId2" imgW="4343400" imgH="1854200" progId="Equation.3">
                  <p:embed/>
                  <p:pic>
                    <p:nvPicPr>
                      <p:cNvPr id="14339"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06" y="187907"/>
                        <a:ext cx="9159006" cy="39166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5">
            <a:extLst>
              <a:ext uri="{FF2B5EF4-FFF2-40B4-BE49-F238E27FC236}">
                <a16:creationId xmlns:a16="http://schemas.microsoft.com/office/drawing/2014/main" id="{4A686ABB-ABDB-1B5C-0D2E-3D95E54077D0}"/>
              </a:ext>
            </a:extLst>
          </p:cNvPr>
          <p:cNvPicPr>
            <a:picLocks noChangeAspect="1"/>
          </p:cNvPicPr>
          <p:nvPr/>
        </p:nvPicPr>
        <p:blipFill>
          <a:blip r:embed="rId4"/>
          <a:stretch>
            <a:fillRect/>
          </a:stretch>
        </p:blipFill>
        <p:spPr>
          <a:xfrm>
            <a:off x="2745635" y="4454632"/>
            <a:ext cx="3652729" cy="1863448"/>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1"/>
          <p:cNvPicPr>
            <a:picLocks noChangeAspect="1" noChangeArrowheads="1"/>
          </p:cNvPicPr>
          <p:nvPr/>
        </p:nvPicPr>
        <p:blipFill>
          <a:blip r:embed="rId2" cstate="print"/>
          <a:srcRect/>
          <a:stretch>
            <a:fillRect/>
          </a:stretch>
        </p:blipFill>
        <p:spPr bwMode="auto">
          <a:xfrm>
            <a:off x="1389329" y="2059673"/>
            <a:ext cx="4705350" cy="3062287"/>
          </a:xfrm>
          <a:prstGeom prst="rect">
            <a:avLst/>
          </a:prstGeom>
          <a:noFill/>
          <a:ln w="9525">
            <a:noFill/>
            <a:miter lim="800000"/>
            <a:headEnd/>
            <a:tailEnd/>
          </a:ln>
          <a:effectLst/>
        </p:spPr>
      </p:pic>
      <p:sp>
        <p:nvSpPr>
          <p:cNvPr id="4" name="TextBox 3"/>
          <p:cNvSpPr txBox="1"/>
          <p:nvPr/>
        </p:nvSpPr>
        <p:spPr>
          <a:xfrm>
            <a:off x="3153508" y="2371763"/>
            <a:ext cx="964238" cy="523220"/>
          </a:xfrm>
          <a:prstGeom prst="rect">
            <a:avLst/>
          </a:prstGeom>
          <a:noFill/>
        </p:spPr>
        <p:txBody>
          <a:bodyPr wrap="none" rtlCol="0">
            <a:spAutoFit/>
          </a:bodyPr>
          <a:lstStyle/>
          <a:p>
            <a:r>
              <a:rPr lang="en-US" sz="2800" dirty="0">
                <a:solidFill>
                  <a:srgbClr val="FF0000"/>
                </a:solidFill>
              </a:rPr>
              <a:t>Front</a:t>
            </a:r>
          </a:p>
        </p:txBody>
      </p:sp>
      <p:sp>
        <p:nvSpPr>
          <p:cNvPr id="5" name="TextBox 4"/>
          <p:cNvSpPr txBox="1"/>
          <p:nvPr/>
        </p:nvSpPr>
        <p:spPr>
          <a:xfrm>
            <a:off x="6400800" y="2371763"/>
            <a:ext cx="867545" cy="523220"/>
          </a:xfrm>
          <a:prstGeom prst="rect">
            <a:avLst/>
          </a:prstGeom>
          <a:noFill/>
        </p:spPr>
        <p:txBody>
          <a:bodyPr wrap="none" rtlCol="0">
            <a:spAutoFit/>
          </a:bodyPr>
          <a:lstStyle/>
          <a:p>
            <a:r>
              <a:rPr lang="en-US" sz="2800" dirty="0">
                <a:solidFill>
                  <a:srgbClr val="FF0000"/>
                </a:solidFill>
              </a:rPr>
              <a:t>Back</a:t>
            </a:r>
          </a:p>
        </p:txBody>
      </p:sp>
    </p:spTree>
    <p:extLst>
      <p:ext uri="{BB962C8B-B14F-4D97-AF65-F5344CB8AC3E}">
        <p14:creationId xmlns:p14="http://schemas.microsoft.com/office/powerpoint/2010/main" val="32131182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p:txBody>
          <a:bodyPr/>
          <a:lstStyle/>
          <a:p>
            <a:r>
              <a:rPr lang="en-US"/>
              <a:t>Ray Diagrams</a:t>
            </a:r>
          </a:p>
        </p:txBody>
      </p:sp>
      <p:sp>
        <p:nvSpPr>
          <p:cNvPr id="354307" name="Rectangle 3"/>
          <p:cNvSpPr>
            <a:spLocks noGrp="1" noChangeArrowheads="1"/>
          </p:cNvSpPr>
          <p:nvPr>
            <p:ph type="body" idx="1"/>
          </p:nvPr>
        </p:nvSpPr>
        <p:spPr/>
        <p:txBody>
          <a:bodyPr/>
          <a:lstStyle/>
          <a:p>
            <a:r>
              <a:rPr lang="en-US"/>
              <a:t>A </a:t>
            </a:r>
            <a:r>
              <a:rPr lang="en-US" i="1"/>
              <a:t>ray diagram</a:t>
            </a:r>
            <a:r>
              <a:rPr lang="en-US"/>
              <a:t> can be used to determine the position and size of an image</a:t>
            </a:r>
          </a:p>
          <a:p>
            <a:r>
              <a:rPr lang="en-US"/>
              <a:t>They are graphical constructions which reveal the nature of the image</a:t>
            </a:r>
          </a:p>
          <a:p>
            <a:r>
              <a:rPr lang="en-US"/>
              <a:t>They can also be used to check the parameters calculated from the mirror and magnification equations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ChangeArrowheads="1"/>
          </p:cNvSpPr>
          <p:nvPr>
            <p:ph type="title"/>
          </p:nvPr>
        </p:nvSpPr>
        <p:spPr/>
        <p:txBody>
          <a:bodyPr/>
          <a:lstStyle/>
          <a:p>
            <a:r>
              <a:rPr lang="en-US"/>
              <a:t>Drawing a Ray Diagram</a:t>
            </a:r>
          </a:p>
        </p:txBody>
      </p:sp>
      <p:sp>
        <p:nvSpPr>
          <p:cNvPr id="355331" name="Rectangle 3"/>
          <p:cNvSpPr>
            <a:spLocks noGrp="1" noChangeArrowheads="1"/>
          </p:cNvSpPr>
          <p:nvPr>
            <p:ph type="body" idx="1"/>
          </p:nvPr>
        </p:nvSpPr>
        <p:spPr/>
        <p:txBody>
          <a:bodyPr/>
          <a:lstStyle/>
          <a:p>
            <a:r>
              <a:rPr lang="en-US" sz="2800"/>
              <a:t>To draw a ray diagram, you need to know:</a:t>
            </a:r>
          </a:p>
          <a:p>
            <a:pPr lvl="1"/>
            <a:r>
              <a:rPr lang="en-US" sz="2400"/>
              <a:t>The position of the object</a:t>
            </a:r>
          </a:p>
          <a:p>
            <a:pPr lvl="1"/>
            <a:r>
              <a:rPr lang="en-US" sz="2400"/>
              <a:t>The locations of the focal point and the center of curvature</a:t>
            </a:r>
          </a:p>
          <a:p>
            <a:r>
              <a:rPr lang="en-US" sz="2800"/>
              <a:t>Three rays are drawn</a:t>
            </a:r>
          </a:p>
          <a:p>
            <a:pPr lvl="1"/>
            <a:r>
              <a:rPr lang="en-US" sz="2400"/>
              <a:t>They all start from the same position on the object</a:t>
            </a:r>
          </a:p>
          <a:p>
            <a:r>
              <a:rPr lang="en-US" sz="2800"/>
              <a:t>The intersection of any two of the rays at a point locates the image</a:t>
            </a:r>
          </a:p>
          <a:p>
            <a:pPr lvl="1"/>
            <a:r>
              <a:rPr lang="en-US" sz="2400"/>
              <a:t>The third ray serves as a check of the construction</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a:xfrm>
            <a:off x="1295400" y="0"/>
            <a:ext cx="7848600" cy="1143000"/>
          </a:xfrm>
        </p:spPr>
        <p:txBody>
          <a:bodyPr/>
          <a:lstStyle/>
          <a:p>
            <a:r>
              <a:rPr lang="en-US"/>
              <a:t>Ray Diagram – Concave Mirrors</a:t>
            </a:r>
          </a:p>
        </p:txBody>
      </p:sp>
      <p:sp>
        <p:nvSpPr>
          <p:cNvPr id="356355" name="Rectangle 3"/>
          <p:cNvSpPr>
            <a:spLocks noGrp="1" noChangeArrowheads="1"/>
          </p:cNvSpPr>
          <p:nvPr>
            <p:ph type="body" idx="1"/>
          </p:nvPr>
        </p:nvSpPr>
        <p:spPr>
          <a:xfrm>
            <a:off x="819854" y="1632081"/>
            <a:ext cx="7772400" cy="4383087"/>
          </a:xfrm>
        </p:spPr>
        <p:txBody>
          <a:bodyPr/>
          <a:lstStyle/>
          <a:p>
            <a:pPr>
              <a:lnSpc>
                <a:spcPct val="90000"/>
              </a:lnSpc>
            </a:pPr>
            <a:r>
              <a:rPr lang="en-US" dirty="0"/>
              <a:t>Ray 1 is drawn from the top of the object parallel to the principal axis and is reflected through the focal point, </a:t>
            </a:r>
            <a:r>
              <a:rPr lang="en-US" i="1" dirty="0"/>
              <a:t>F</a:t>
            </a:r>
          </a:p>
          <a:p>
            <a:pPr>
              <a:lnSpc>
                <a:spcPct val="90000"/>
              </a:lnSpc>
            </a:pPr>
            <a:r>
              <a:rPr lang="en-US" dirty="0"/>
              <a:t>Ray 2 is drawn from the top of the object through the focal point and is reflected parallel to the principal axis</a:t>
            </a:r>
          </a:p>
          <a:p>
            <a:pPr>
              <a:lnSpc>
                <a:spcPct val="90000"/>
              </a:lnSpc>
            </a:pPr>
            <a:r>
              <a:rPr lang="en-US" dirty="0"/>
              <a:t>Ray 3 is drawn through the center of curvature, </a:t>
            </a:r>
            <a:r>
              <a:rPr lang="en-US" i="1" dirty="0"/>
              <a:t>C</a:t>
            </a:r>
            <a:r>
              <a:rPr lang="en-US" dirty="0"/>
              <a:t>, and is reflected back on itself</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r>
              <a:rPr lang="en-US"/>
              <a:t>Notes About the Rays</a:t>
            </a:r>
          </a:p>
        </p:txBody>
      </p:sp>
      <p:sp>
        <p:nvSpPr>
          <p:cNvPr id="357379" name="Rectangle 3"/>
          <p:cNvSpPr>
            <a:spLocks noGrp="1" noChangeArrowheads="1"/>
          </p:cNvSpPr>
          <p:nvPr>
            <p:ph type="body" idx="1"/>
          </p:nvPr>
        </p:nvSpPr>
        <p:spPr/>
        <p:txBody>
          <a:bodyPr/>
          <a:lstStyle/>
          <a:p>
            <a:r>
              <a:rPr lang="en-US"/>
              <a:t>The rays actually go in all directions from the object</a:t>
            </a:r>
          </a:p>
          <a:p>
            <a:r>
              <a:rPr lang="en-US"/>
              <a:t>The three rays were chosen for their ease of construction</a:t>
            </a:r>
          </a:p>
          <a:p>
            <a:r>
              <a:rPr lang="en-US"/>
              <a:t>The image point obtained by the ray diagram must agree with the value of </a:t>
            </a:r>
            <a:r>
              <a:rPr lang="en-US" i="1"/>
              <a:t>q</a:t>
            </a:r>
            <a:r>
              <a:rPr lang="en-US"/>
              <a:t> calculated from the mirror equation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882" y="129099"/>
            <a:ext cx="4709317" cy="1143000"/>
          </a:xfrm>
        </p:spPr>
        <p:txBody>
          <a:bodyPr>
            <a:normAutofit/>
          </a:bodyPr>
          <a:lstStyle/>
          <a:p>
            <a:r>
              <a:rPr lang="en-US" dirty="0"/>
              <a:t>Question 223.15.10</a:t>
            </a:r>
          </a:p>
        </p:txBody>
      </p:sp>
      <p:sp>
        <p:nvSpPr>
          <p:cNvPr id="5" name="Content Placeholder 4"/>
          <p:cNvSpPr>
            <a:spLocks noGrp="1"/>
          </p:cNvSpPr>
          <p:nvPr>
            <p:ph sz="half" idx="2"/>
          </p:nvPr>
        </p:nvSpPr>
        <p:spPr>
          <a:xfrm>
            <a:off x="448413" y="4138240"/>
            <a:ext cx="4038600" cy="2492015"/>
          </a:xfrm>
        </p:spPr>
        <p:txBody>
          <a:bodyPr/>
          <a:lstStyle/>
          <a:p>
            <a:pPr marL="0" indent="0">
              <a:buNone/>
            </a:pPr>
            <a:r>
              <a:rPr lang="en-US" dirty="0"/>
              <a:t>A ray enters a lens as shown above. Which of the choices to the right shows how the ray will exit the lens?</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7</a:t>
            </a:fld>
            <a:endParaRPr lang="en-US"/>
          </a:p>
        </p:txBody>
      </p:sp>
      <p:sp>
        <p:nvSpPr>
          <p:cNvPr id="5089280" name="TextBox 5089279"/>
          <p:cNvSpPr txBox="1"/>
          <p:nvPr/>
        </p:nvSpPr>
        <p:spPr>
          <a:xfrm>
            <a:off x="5509846" y="1254366"/>
            <a:ext cx="338554" cy="369332"/>
          </a:xfrm>
          <a:prstGeom prst="rect">
            <a:avLst/>
          </a:prstGeom>
          <a:noFill/>
        </p:spPr>
        <p:txBody>
          <a:bodyPr wrap="none" rtlCol="0">
            <a:spAutoFit/>
          </a:bodyPr>
          <a:lstStyle/>
          <a:p>
            <a:r>
              <a:rPr lang="en-US" dirty="0"/>
              <a:t>A</a:t>
            </a:r>
          </a:p>
        </p:txBody>
      </p:sp>
      <p:sp>
        <p:nvSpPr>
          <p:cNvPr id="44" name="TextBox 43"/>
          <p:cNvSpPr txBox="1"/>
          <p:nvPr/>
        </p:nvSpPr>
        <p:spPr>
          <a:xfrm>
            <a:off x="5509847" y="3411399"/>
            <a:ext cx="338554" cy="369332"/>
          </a:xfrm>
          <a:prstGeom prst="rect">
            <a:avLst/>
          </a:prstGeom>
          <a:noFill/>
        </p:spPr>
        <p:txBody>
          <a:bodyPr wrap="none" rtlCol="0">
            <a:spAutoFit/>
          </a:bodyPr>
          <a:lstStyle/>
          <a:p>
            <a:r>
              <a:rPr lang="en-US" dirty="0"/>
              <a:t>B</a:t>
            </a:r>
          </a:p>
        </p:txBody>
      </p:sp>
      <p:sp>
        <p:nvSpPr>
          <p:cNvPr id="66" name="TextBox 65"/>
          <p:cNvSpPr txBox="1"/>
          <p:nvPr/>
        </p:nvSpPr>
        <p:spPr>
          <a:xfrm>
            <a:off x="5509848" y="5498094"/>
            <a:ext cx="351378" cy="369332"/>
          </a:xfrm>
          <a:prstGeom prst="rect">
            <a:avLst/>
          </a:prstGeom>
          <a:noFill/>
        </p:spPr>
        <p:txBody>
          <a:bodyPr wrap="none" rtlCol="0">
            <a:spAutoFit/>
          </a:bodyPr>
          <a:lstStyle/>
          <a:p>
            <a:r>
              <a:rPr lang="en-US" dirty="0"/>
              <a:t>C</a:t>
            </a:r>
          </a:p>
        </p:txBody>
      </p:sp>
      <p:grpSp>
        <p:nvGrpSpPr>
          <p:cNvPr id="7" name="Group 6"/>
          <p:cNvGrpSpPr/>
          <p:nvPr/>
        </p:nvGrpSpPr>
        <p:grpSpPr>
          <a:xfrm>
            <a:off x="785621" y="1236929"/>
            <a:ext cx="2860256" cy="2678855"/>
            <a:chOff x="785621" y="1236929"/>
            <a:chExt cx="2860256" cy="2678855"/>
          </a:xfrm>
        </p:grpSpPr>
        <p:sp>
          <p:nvSpPr>
            <p:cNvPr id="6" name="Rectangle 5"/>
            <p:cNvSpPr/>
            <p:nvPr/>
          </p:nvSpPr>
          <p:spPr>
            <a:xfrm>
              <a:off x="2028092" y="1236929"/>
              <a:ext cx="384360" cy="25438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p:cNvSpPr/>
            <p:nvPr/>
          </p:nvSpPr>
          <p:spPr>
            <a:xfrm>
              <a:off x="1875694" y="123692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3101713"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398161"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p:cNvCxnSpPr/>
            <p:nvPr/>
          </p:nvCxnSpPr>
          <p:spPr>
            <a:xfrm>
              <a:off x="785621" y="1593518"/>
              <a:ext cx="1434651" cy="100042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326635" y="2663291"/>
              <a:ext cx="252987" cy="387388"/>
            </a:xfrm>
            <a:prstGeom prst="rect">
              <a:avLst/>
            </a:prstGeom>
            <a:noFill/>
          </p:spPr>
          <p:txBody>
            <a:bodyPr wrap="none" rtlCol="0">
              <a:spAutoFit/>
            </a:bodyPr>
            <a:lstStyle/>
            <a:p>
              <a:r>
                <a:rPr lang="en-US" dirty="0"/>
                <a:t>f</a:t>
              </a:r>
            </a:p>
          </p:txBody>
        </p:sp>
        <p:sp>
          <p:nvSpPr>
            <p:cNvPr id="49" name="TextBox 48"/>
            <p:cNvSpPr txBox="1"/>
            <p:nvPr/>
          </p:nvSpPr>
          <p:spPr>
            <a:xfrm>
              <a:off x="3030189" y="2663292"/>
              <a:ext cx="252987" cy="387388"/>
            </a:xfrm>
            <a:prstGeom prst="rect">
              <a:avLst/>
            </a:prstGeom>
            <a:noFill/>
          </p:spPr>
          <p:txBody>
            <a:bodyPr wrap="none" rtlCol="0">
              <a:spAutoFit/>
            </a:bodyPr>
            <a:lstStyle/>
            <a:p>
              <a:r>
                <a:rPr lang="en-US" dirty="0"/>
                <a:t>f</a:t>
              </a:r>
            </a:p>
          </p:txBody>
        </p:sp>
        <p:sp>
          <p:nvSpPr>
            <p:cNvPr id="5089284" name="Isosceles Triangle 5089283"/>
            <p:cNvSpPr/>
            <p:nvPr/>
          </p:nvSpPr>
          <p:spPr>
            <a:xfrm rot="7756031">
              <a:off x="1351616" y="1971946"/>
              <a:ext cx="164124" cy="13659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53"/>
            <p:cNvSpPr/>
            <p:nvPr/>
          </p:nvSpPr>
          <p:spPr>
            <a:xfrm>
              <a:off x="2262554" y="127209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7" name="Group 76"/>
          <p:cNvGrpSpPr/>
          <p:nvPr/>
        </p:nvGrpSpPr>
        <p:grpSpPr>
          <a:xfrm>
            <a:off x="6037560" y="725723"/>
            <a:ext cx="2092168" cy="1601646"/>
            <a:chOff x="785621" y="1236929"/>
            <a:chExt cx="2860256" cy="2678855"/>
          </a:xfrm>
        </p:grpSpPr>
        <p:sp>
          <p:nvSpPr>
            <p:cNvPr id="78" name="Rectangle 77"/>
            <p:cNvSpPr/>
            <p:nvPr/>
          </p:nvSpPr>
          <p:spPr>
            <a:xfrm>
              <a:off x="2028092" y="1236929"/>
              <a:ext cx="384360" cy="25438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78"/>
            <p:cNvSpPr/>
            <p:nvPr/>
          </p:nvSpPr>
          <p:spPr>
            <a:xfrm>
              <a:off x="1875694" y="123692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3101713"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1398161"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Connector 81"/>
            <p:cNvCxnSpPr/>
            <p:nvPr/>
          </p:nvCxnSpPr>
          <p:spPr>
            <a:xfrm>
              <a:off x="785621" y="1593518"/>
              <a:ext cx="1424426" cy="95910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1326635" y="2663291"/>
              <a:ext cx="252987" cy="387388"/>
            </a:xfrm>
            <a:prstGeom prst="rect">
              <a:avLst/>
            </a:prstGeom>
            <a:noFill/>
          </p:spPr>
          <p:txBody>
            <a:bodyPr wrap="none" rtlCol="0">
              <a:spAutoFit/>
            </a:bodyPr>
            <a:lstStyle/>
            <a:p>
              <a:r>
                <a:rPr lang="en-US" dirty="0"/>
                <a:t>f</a:t>
              </a:r>
            </a:p>
          </p:txBody>
        </p:sp>
        <p:sp>
          <p:nvSpPr>
            <p:cNvPr id="84" name="TextBox 83"/>
            <p:cNvSpPr txBox="1"/>
            <p:nvPr/>
          </p:nvSpPr>
          <p:spPr>
            <a:xfrm>
              <a:off x="3030189" y="2663292"/>
              <a:ext cx="252987" cy="387388"/>
            </a:xfrm>
            <a:prstGeom prst="rect">
              <a:avLst/>
            </a:prstGeom>
            <a:noFill/>
          </p:spPr>
          <p:txBody>
            <a:bodyPr wrap="none" rtlCol="0">
              <a:spAutoFit/>
            </a:bodyPr>
            <a:lstStyle/>
            <a:p>
              <a:r>
                <a:rPr lang="en-US" dirty="0"/>
                <a:t>f</a:t>
              </a:r>
            </a:p>
          </p:txBody>
        </p:sp>
        <p:sp>
          <p:nvSpPr>
            <p:cNvPr id="86" name="Freeform 85"/>
            <p:cNvSpPr/>
            <p:nvPr/>
          </p:nvSpPr>
          <p:spPr>
            <a:xfrm>
              <a:off x="2262554" y="127209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Connector 86"/>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8" name="Group 87"/>
          <p:cNvGrpSpPr/>
          <p:nvPr/>
        </p:nvGrpSpPr>
        <p:grpSpPr>
          <a:xfrm>
            <a:off x="6061007" y="2964817"/>
            <a:ext cx="2092168" cy="1601646"/>
            <a:chOff x="785621" y="1236929"/>
            <a:chExt cx="2860256" cy="2678855"/>
          </a:xfrm>
        </p:grpSpPr>
        <p:sp>
          <p:nvSpPr>
            <p:cNvPr id="89" name="Rectangle 88"/>
            <p:cNvSpPr/>
            <p:nvPr/>
          </p:nvSpPr>
          <p:spPr>
            <a:xfrm>
              <a:off x="2028092" y="1236929"/>
              <a:ext cx="384360" cy="25438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1875694" y="123692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3101713"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1398161"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Connector 92"/>
            <p:cNvCxnSpPr/>
            <p:nvPr/>
          </p:nvCxnSpPr>
          <p:spPr>
            <a:xfrm>
              <a:off x="785621" y="1593518"/>
              <a:ext cx="1421519" cy="95910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1326635" y="2663291"/>
              <a:ext cx="252987" cy="387388"/>
            </a:xfrm>
            <a:prstGeom prst="rect">
              <a:avLst/>
            </a:prstGeom>
            <a:noFill/>
          </p:spPr>
          <p:txBody>
            <a:bodyPr wrap="none" rtlCol="0">
              <a:spAutoFit/>
            </a:bodyPr>
            <a:lstStyle/>
            <a:p>
              <a:r>
                <a:rPr lang="en-US" dirty="0"/>
                <a:t>f</a:t>
              </a:r>
            </a:p>
          </p:txBody>
        </p:sp>
        <p:sp>
          <p:nvSpPr>
            <p:cNvPr id="95" name="TextBox 94"/>
            <p:cNvSpPr txBox="1"/>
            <p:nvPr/>
          </p:nvSpPr>
          <p:spPr>
            <a:xfrm>
              <a:off x="3030189" y="2663292"/>
              <a:ext cx="252987" cy="387388"/>
            </a:xfrm>
            <a:prstGeom prst="rect">
              <a:avLst/>
            </a:prstGeom>
            <a:noFill/>
          </p:spPr>
          <p:txBody>
            <a:bodyPr wrap="none" rtlCol="0">
              <a:spAutoFit/>
            </a:bodyPr>
            <a:lstStyle/>
            <a:p>
              <a:r>
                <a:rPr lang="en-US" dirty="0"/>
                <a:t>f</a:t>
              </a:r>
            </a:p>
          </p:txBody>
        </p:sp>
        <p:sp>
          <p:nvSpPr>
            <p:cNvPr id="97" name="Freeform 96"/>
            <p:cNvSpPr/>
            <p:nvPr/>
          </p:nvSpPr>
          <p:spPr>
            <a:xfrm>
              <a:off x="2262554" y="127209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Connector 97"/>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9" name="Group 98"/>
          <p:cNvGrpSpPr/>
          <p:nvPr/>
        </p:nvGrpSpPr>
        <p:grpSpPr>
          <a:xfrm>
            <a:off x="6072731" y="5016343"/>
            <a:ext cx="2197569" cy="1601646"/>
            <a:chOff x="785621" y="1236929"/>
            <a:chExt cx="3004352" cy="2678855"/>
          </a:xfrm>
        </p:grpSpPr>
        <p:sp>
          <p:nvSpPr>
            <p:cNvPr id="100" name="Rectangle 99"/>
            <p:cNvSpPr/>
            <p:nvPr/>
          </p:nvSpPr>
          <p:spPr>
            <a:xfrm>
              <a:off x="2028092" y="1236929"/>
              <a:ext cx="384360" cy="25438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100"/>
            <p:cNvSpPr/>
            <p:nvPr/>
          </p:nvSpPr>
          <p:spPr>
            <a:xfrm>
              <a:off x="1875694" y="123692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3101713"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1398161"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p:cNvSpPr txBox="1"/>
            <p:nvPr/>
          </p:nvSpPr>
          <p:spPr>
            <a:xfrm>
              <a:off x="1326635" y="2663291"/>
              <a:ext cx="252987" cy="387388"/>
            </a:xfrm>
            <a:prstGeom prst="rect">
              <a:avLst/>
            </a:prstGeom>
            <a:noFill/>
          </p:spPr>
          <p:txBody>
            <a:bodyPr wrap="none" rtlCol="0">
              <a:spAutoFit/>
            </a:bodyPr>
            <a:lstStyle/>
            <a:p>
              <a:r>
                <a:rPr lang="en-US" dirty="0"/>
                <a:t>f</a:t>
              </a:r>
            </a:p>
          </p:txBody>
        </p:sp>
        <p:sp>
          <p:nvSpPr>
            <p:cNvPr id="106" name="TextBox 105"/>
            <p:cNvSpPr txBox="1"/>
            <p:nvPr/>
          </p:nvSpPr>
          <p:spPr>
            <a:xfrm>
              <a:off x="3030189" y="2663292"/>
              <a:ext cx="252987" cy="387388"/>
            </a:xfrm>
            <a:prstGeom prst="rect">
              <a:avLst/>
            </a:prstGeom>
            <a:noFill/>
          </p:spPr>
          <p:txBody>
            <a:bodyPr wrap="none" rtlCol="0">
              <a:spAutoFit/>
            </a:bodyPr>
            <a:lstStyle/>
            <a:p>
              <a:r>
                <a:rPr lang="en-US" dirty="0"/>
                <a:t>f</a:t>
              </a:r>
            </a:p>
          </p:txBody>
        </p:sp>
        <p:sp>
          <p:nvSpPr>
            <p:cNvPr id="108" name="Freeform 107"/>
            <p:cNvSpPr/>
            <p:nvPr/>
          </p:nvSpPr>
          <p:spPr>
            <a:xfrm>
              <a:off x="2262554" y="127209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785621" y="1593518"/>
              <a:ext cx="3004352" cy="199821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110" name="Straight Connector 109"/>
          <p:cNvCxnSpPr/>
          <p:nvPr/>
        </p:nvCxnSpPr>
        <p:spPr>
          <a:xfrm flipV="1">
            <a:off x="7086952" y="1512356"/>
            <a:ext cx="1183348" cy="1056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H="1">
            <a:off x="7124241" y="3178016"/>
            <a:ext cx="917790" cy="58035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380326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a:xfrm>
            <a:off x="1143000" y="0"/>
            <a:ext cx="8001000" cy="1143000"/>
          </a:xfrm>
        </p:spPr>
        <p:txBody>
          <a:bodyPr/>
          <a:lstStyle/>
          <a:p>
            <a:r>
              <a:rPr lang="en-US" sz="3200" dirty="0"/>
              <a:t>Ray Diagram for a Concave Mirror, </a:t>
            </a:r>
            <a:r>
              <a:rPr lang="en-US" sz="3200" i="1" dirty="0"/>
              <a:t>s</a:t>
            </a:r>
            <a:r>
              <a:rPr lang="en-US" sz="3200" dirty="0"/>
              <a:t> &gt; </a:t>
            </a:r>
            <a:r>
              <a:rPr lang="en-US" sz="3200" i="1" dirty="0"/>
              <a:t>R</a:t>
            </a:r>
          </a:p>
        </p:txBody>
      </p:sp>
      <p:sp>
        <p:nvSpPr>
          <p:cNvPr id="358403" name="Rectangle 3"/>
          <p:cNvSpPr>
            <a:spLocks noGrp="1" noChangeArrowheads="1"/>
          </p:cNvSpPr>
          <p:nvPr>
            <p:ph type="body" sz="half" idx="2"/>
          </p:nvPr>
        </p:nvSpPr>
        <p:spPr>
          <a:xfrm>
            <a:off x="28575" y="4530150"/>
            <a:ext cx="9144000" cy="1981200"/>
          </a:xfrm>
        </p:spPr>
        <p:txBody>
          <a:bodyPr/>
          <a:lstStyle/>
          <a:p>
            <a:pPr>
              <a:lnSpc>
                <a:spcPct val="90000"/>
              </a:lnSpc>
            </a:pPr>
            <a:r>
              <a:rPr lang="en-US" sz="2400"/>
              <a:t>The center of curvature is between the object and the  concave mirror surface</a:t>
            </a:r>
          </a:p>
          <a:p>
            <a:pPr>
              <a:lnSpc>
                <a:spcPct val="90000"/>
              </a:lnSpc>
            </a:pPr>
            <a:r>
              <a:rPr lang="en-US" sz="2400"/>
              <a:t>The image is real</a:t>
            </a:r>
          </a:p>
          <a:p>
            <a:pPr>
              <a:lnSpc>
                <a:spcPct val="90000"/>
              </a:lnSpc>
            </a:pPr>
            <a:r>
              <a:rPr lang="en-US" sz="2400"/>
              <a:t>The image is inverted</a:t>
            </a:r>
          </a:p>
          <a:p>
            <a:pPr>
              <a:lnSpc>
                <a:spcPct val="90000"/>
              </a:lnSpc>
            </a:pPr>
            <a:r>
              <a:rPr lang="en-US" sz="2400"/>
              <a:t>The image is smaller than the object (reduced)</a:t>
            </a:r>
          </a:p>
        </p:txBody>
      </p:sp>
      <p:pic>
        <p:nvPicPr>
          <p:cNvPr id="19458" name="Picture 2"/>
          <p:cNvPicPr>
            <a:picLocks noChangeAspect="1" noChangeArrowheads="1"/>
          </p:cNvPicPr>
          <p:nvPr/>
        </p:nvPicPr>
        <p:blipFill>
          <a:blip r:embed="rId2" cstate="print"/>
          <a:srcRect/>
          <a:stretch>
            <a:fillRect/>
          </a:stretch>
        </p:blipFill>
        <p:spPr bwMode="auto">
          <a:xfrm>
            <a:off x="2571323" y="1152288"/>
            <a:ext cx="4320796" cy="2740328"/>
          </a:xfrm>
          <a:prstGeom prst="rect">
            <a:avLst/>
          </a:prstGeom>
          <a:noFill/>
          <a:ln w="9525">
            <a:noFill/>
            <a:miter lim="800000"/>
            <a:headEnd/>
            <a:tailEnd/>
          </a:ln>
          <a:effec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a:xfrm>
            <a:off x="1066800" y="0"/>
            <a:ext cx="8077200" cy="1143000"/>
          </a:xfrm>
        </p:spPr>
        <p:txBody>
          <a:bodyPr/>
          <a:lstStyle/>
          <a:p>
            <a:r>
              <a:rPr lang="en-US" sz="3200" dirty="0"/>
              <a:t>Ray Diagram for a Concave Mirror, </a:t>
            </a:r>
            <a:r>
              <a:rPr lang="en-US" sz="3200" i="1" dirty="0"/>
              <a:t>s</a:t>
            </a:r>
            <a:r>
              <a:rPr lang="en-US" sz="3200" dirty="0"/>
              <a:t> &lt; </a:t>
            </a:r>
            <a:r>
              <a:rPr lang="en-US" sz="3200" i="1" dirty="0"/>
              <a:t>f</a:t>
            </a:r>
          </a:p>
        </p:txBody>
      </p:sp>
      <p:sp>
        <p:nvSpPr>
          <p:cNvPr id="359427" name="Rectangle 3"/>
          <p:cNvSpPr>
            <a:spLocks noGrp="1" noChangeArrowheads="1"/>
          </p:cNvSpPr>
          <p:nvPr>
            <p:ph type="body" sz="half" idx="2"/>
          </p:nvPr>
        </p:nvSpPr>
        <p:spPr>
          <a:xfrm>
            <a:off x="0" y="4572000"/>
            <a:ext cx="9144000" cy="1981200"/>
          </a:xfrm>
        </p:spPr>
        <p:txBody>
          <a:bodyPr/>
          <a:lstStyle/>
          <a:p>
            <a:r>
              <a:rPr lang="en-US" sz="2400" dirty="0"/>
              <a:t>The object is between the mirror surface and the focal point</a:t>
            </a:r>
          </a:p>
          <a:p>
            <a:r>
              <a:rPr lang="en-US" sz="2400" dirty="0"/>
              <a:t>The image is virtual</a:t>
            </a:r>
          </a:p>
          <a:p>
            <a:r>
              <a:rPr lang="en-US" sz="2400" dirty="0"/>
              <a:t>The image is upright</a:t>
            </a:r>
          </a:p>
          <a:p>
            <a:r>
              <a:rPr lang="en-US" sz="2400" dirty="0"/>
              <a:t>The image is larger than the object (enlarged)</a:t>
            </a:r>
          </a:p>
        </p:txBody>
      </p:sp>
      <p:pic>
        <p:nvPicPr>
          <p:cNvPr id="20482" name="Picture 2"/>
          <p:cNvPicPr>
            <a:picLocks noChangeAspect="1" noChangeArrowheads="1"/>
          </p:cNvPicPr>
          <p:nvPr/>
        </p:nvPicPr>
        <p:blipFill>
          <a:blip r:embed="rId2" cstate="print"/>
          <a:srcRect/>
          <a:stretch>
            <a:fillRect/>
          </a:stretch>
        </p:blipFill>
        <p:spPr bwMode="auto">
          <a:xfrm>
            <a:off x="1999682" y="1138640"/>
            <a:ext cx="4674074" cy="2904410"/>
          </a:xfrm>
          <a:prstGeom prst="rect">
            <a:avLst/>
          </a:prstGeom>
          <a:noFill/>
          <a:ln w="9525">
            <a:noFill/>
            <a:miter lim="800000"/>
            <a:headEnd/>
            <a:tailEnd/>
          </a:ln>
          <a:effec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p:cNvSpPr>
            <a:spLocks noGrp="1" noChangeArrowheads="1"/>
          </p:cNvSpPr>
          <p:nvPr>
            <p:ph type="title"/>
          </p:nvPr>
        </p:nvSpPr>
        <p:spPr>
          <a:xfrm>
            <a:off x="1066800" y="0"/>
            <a:ext cx="8077200" cy="1143000"/>
          </a:xfrm>
        </p:spPr>
        <p:txBody>
          <a:bodyPr/>
          <a:lstStyle/>
          <a:p>
            <a:r>
              <a:rPr lang="en-US" sz="2800"/>
              <a:t>The Rays in a Ray Diagram – Convex Mirrors</a:t>
            </a:r>
          </a:p>
        </p:txBody>
      </p:sp>
      <p:sp>
        <p:nvSpPr>
          <p:cNvPr id="360451" name="Rectangle 3"/>
          <p:cNvSpPr>
            <a:spLocks noGrp="1" noChangeArrowheads="1"/>
          </p:cNvSpPr>
          <p:nvPr>
            <p:ph type="body" idx="1"/>
          </p:nvPr>
        </p:nvSpPr>
        <p:spPr>
          <a:xfrm>
            <a:off x="1051810" y="1656413"/>
            <a:ext cx="7772400" cy="4383088"/>
          </a:xfrm>
        </p:spPr>
        <p:txBody>
          <a:bodyPr/>
          <a:lstStyle/>
          <a:p>
            <a:pPr>
              <a:lnSpc>
                <a:spcPct val="90000"/>
              </a:lnSpc>
            </a:pPr>
            <a:r>
              <a:rPr lang="en-US" dirty="0"/>
              <a:t>Ray 1 is drawn from the top of the object parallel to the principal axis and is reflected away from the focal point, </a:t>
            </a:r>
            <a:r>
              <a:rPr lang="en-US" i="1" dirty="0"/>
              <a:t>F</a:t>
            </a:r>
          </a:p>
          <a:p>
            <a:pPr>
              <a:lnSpc>
                <a:spcPct val="90000"/>
              </a:lnSpc>
            </a:pPr>
            <a:r>
              <a:rPr lang="en-US" dirty="0"/>
              <a:t>Ray 2 is drawn from the top of the object toward the focal point and is reflected parallel to the principal axis</a:t>
            </a:r>
          </a:p>
          <a:p>
            <a:pPr>
              <a:lnSpc>
                <a:spcPct val="90000"/>
              </a:lnSpc>
            </a:pPr>
            <a:r>
              <a:rPr lang="en-US" dirty="0"/>
              <a:t>Ray 3 is drawn through the center of curvature, </a:t>
            </a:r>
            <a:r>
              <a:rPr lang="en-US" i="1" dirty="0"/>
              <a:t>C</a:t>
            </a:r>
            <a:r>
              <a:rPr lang="en-US" dirty="0"/>
              <a:t>, on the back side of the mirror and is reflected back on itself</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a:xfrm>
            <a:off x="1600200" y="0"/>
            <a:ext cx="7334250" cy="1143000"/>
          </a:xfrm>
        </p:spPr>
        <p:txBody>
          <a:bodyPr>
            <a:normAutofit fontScale="90000"/>
          </a:bodyPr>
          <a:lstStyle/>
          <a:p>
            <a:r>
              <a:rPr lang="en-US"/>
              <a:t>Ray Diagram for a Convex Mirror</a:t>
            </a:r>
          </a:p>
        </p:txBody>
      </p:sp>
      <p:sp>
        <p:nvSpPr>
          <p:cNvPr id="361475" name="Rectangle 3"/>
          <p:cNvSpPr>
            <a:spLocks noGrp="1" noChangeArrowheads="1"/>
          </p:cNvSpPr>
          <p:nvPr>
            <p:ph type="body" sz="half" idx="2"/>
          </p:nvPr>
        </p:nvSpPr>
        <p:spPr>
          <a:xfrm>
            <a:off x="990600" y="4572000"/>
            <a:ext cx="7772400" cy="1981200"/>
          </a:xfrm>
        </p:spPr>
        <p:txBody>
          <a:bodyPr/>
          <a:lstStyle/>
          <a:p>
            <a:r>
              <a:rPr lang="en-US" sz="2400"/>
              <a:t>The object is in front of a convex mirror</a:t>
            </a:r>
          </a:p>
          <a:p>
            <a:r>
              <a:rPr lang="en-US" sz="2400"/>
              <a:t>The image is virtual</a:t>
            </a:r>
          </a:p>
          <a:p>
            <a:r>
              <a:rPr lang="en-US" sz="2400"/>
              <a:t>The image is upright</a:t>
            </a:r>
          </a:p>
          <a:p>
            <a:r>
              <a:rPr lang="en-US" sz="2400"/>
              <a:t>The image is smaller than the object (reduced)</a:t>
            </a:r>
          </a:p>
        </p:txBody>
      </p:sp>
      <p:pic>
        <p:nvPicPr>
          <p:cNvPr id="21506" name="Picture 2"/>
          <p:cNvPicPr>
            <a:picLocks noChangeAspect="1" noChangeArrowheads="1"/>
          </p:cNvPicPr>
          <p:nvPr/>
        </p:nvPicPr>
        <p:blipFill>
          <a:blip r:embed="rId2" cstate="print"/>
          <a:srcRect/>
          <a:stretch>
            <a:fillRect/>
          </a:stretch>
        </p:blipFill>
        <p:spPr bwMode="auto">
          <a:xfrm>
            <a:off x="2659180" y="1092652"/>
            <a:ext cx="3878097" cy="3053444"/>
          </a:xfrm>
          <a:prstGeom prst="rect">
            <a:avLst/>
          </a:prstGeom>
          <a:noFill/>
          <a:ln w="9525">
            <a:noFill/>
            <a:miter lim="800000"/>
            <a:headEnd/>
            <a:tailEnd/>
          </a:ln>
          <a:effec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p:cNvSpPr>
            <a:spLocks noGrp="1" noChangeArrowheads="1"/>
          </p:cNvSpPr>
          <p:nvPr>
            <p:ph type="title"/>
          </p:nvPr>
        </p:nvSpPr>
        <p:spPr/>
        <p:txBody>
          <a:bodyPr/>
          <a:lstStyle/>
          <a:p>
            <a:r>
              <a:rPr lang="en-US"/>
              <a:t>Notes on Images</a:t>
            </a:r>
          </a:p>
        </p:txBody>
      </p:sp>
      <p:sp>
        <p:nvSpPr>
          <p:cNvPr id="363523" name="Rectangle 3"/>
          <p:cNvSpPr>
            <a:spLocks noGrp="1" noChangeArrowheads="1"/>
          </p:cNvSpPr>
          <p:nvPr>
            <p:ph type="body" idx="1"/>
          </p:nvPr>
        </p:nvSpPr>
        <p:spPr/>
        <p:txBody>
          <a:bodyPr>
            <a:normAutofit lnSpcReduction="10000"/>
          </a:bodyPr>
          <a:lstStyle/>
          <a:p>
            <a:pPr>
              <a:lnSpc>
                <a:spcPct val="90000"/>
              </a:lnSpc>
            </a:pPr>
            <a:r>
              <a:rPr lang="en-US" sz="2800"/>
              <a:t>With a concave mirror, the image may be either real or virtual</a:t>
            </a:r>
          </a:p>
          <a:p>
            <a:pPr lvl="1">
              <a:lnSpc>
                <a:spcPct val="90000"/>
              </a:lnSpc>
            </a:pPr>
            <a:r>
              <a:rPr lang="en-US" sz="2400"/>
              <a:t>When the object is outside the focal point, the image is real</a:t>
            </a:r>
          </a:p>
          <a:p>
            <a:pPr lvl="1">
              <a:lnSpc>
                <a:spcPct val="90000"/>
              </a:lnSpc>
            </a:pPr>
            <a:r>
              <a:rPr lang="en-US" sz="2400"/>
              <a:t>When the object is at the focal point, the image is infinitely far away</a:t>
            </a:r>
          </a:p>
          <a:p>
            <a:pPr lvl="1">
              <a:lnSpc>
                <a:spcPct val="90000"/>
              </a:lnSpc>
            </a:pPr>
            <a:r>
              <a:rPr lang="en-US" sz="2400"/>
              <a:t>When the object is between the mirror and the focal point, the image is virtual</a:t>
            </a:r>
          </a:p>
          <a:p>
            <a:pPr>
              <a:lnSpc>
                <a:spcPct val="90000"/>
              </a:lnSpc>
            </a:pPr>
            <a:r>
              <a:rPr lang="en-US" sz="2800"/>
              <a:t>With a convex mirror, the image is always virtual and upright</a:t>
            </a:r>
          </a:p>
          <a:p>
            <a:pPr lvl="1">
              <a:lnSpc>
                <a:spcPct val="90000"/>
              </a:lnSpc>
            </a:pPr>
            <a:r>
              <a:rPr lang="en-US" sz="2400"/>
              <a:t>As the object distance decreases, the virtual image increases in size</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7" name="Rectangle 2"/>
          <p:cNvSpPr>
            <a:spLocks noGrp="1" noChangeArrowheads="1"/>
          </p:cNvSpPr>
          <p:nvPr>
            <p:ph type="title"/>
          </p:nvPr>
        </p:nvSpPr>
        <p:spPr/>
        <p:txBody>
          <a:bodyPr/>
          <a:lstStyle/>
          <a:p>
            <a:pPr eaLnBrk="1" hangingPunct="1"/>
            <a:r>
              <a:rPr lang="en-US" dirty="0"/>
              <a:t>Question 223.16.12</a:t>
            </a:r>
          </a:p>
        </p:txBody>
      </p:sp>
      <p:sp>
        <p:nvSpPr>
          <p:cNvPr id="180228" name="Rectangle 3"/>
          <p:cNvSpPr>
            <a:spLocks noGrp="1" noChangeArrowheads="1"/>
          </p:cNvSpPr>
          <p:nvPr>
            <p:ph idx="1"/>
          </p:nvPr>
        </p:nvSpPr>
        <p:spPr/>
        <p:txBody>
          <a:bodyPr/>
          <a:lstStyle/>
          <a:p>
            <a:pPr marL="609600" indent="-609600" eaLnBrk="1" hangingPunct="1">
              <a:buFontTx/>
              <a:buNone/>
            </a:pPr>
            <a:r>
              <a:rPr lang="en-US"/>
              <a:t>Will a refractive spherical optic display spherical aberration?</a:t>
            </a:r>
          </a:p>
          <a:p>
            <a:pPr marL="609600" indent="-609600" eaLnBrk="1" hangingPunct="1">
              <a:buFontTx/>
              <a:buAutoNum type="alphaLcParenR"/>
            </a:pPr>
            <a:r>
              <a:rPr lang="en-US"/>
              <a:t>Yes</a:t>
            </a:r>
          </a:p>
          <a:p>
            <a:pPr marL="609600" indent="-609600" eaLnBrk="1" hangingPunct="1">
              <a:buFontTx/>
              <a:buAutoNum type="alphaLcParenR"/>
            </a:pPr>
            <a:r>
              <a:rPr lang="en-US"/>
              <a:t>No</a:t>
            </a:r>
          </a:p>
          <a:p>
            <a:pPr marL="609600" indent="-609600" eaLnBrk="1" hangingPunct="1">
              <a:buFontTx/>
              <a:buAutoNum type="alphaLcParenR"/>
            </a:pPr>
            <a:r>
              <a:rPr lang="en-US"/>
              <a:t>Sometimes yes, sometimes no</a:t>
            </a:r>
          </a:p>
        </p:txBody>
      </p:sp>
      <p:sp>
        <p:nvSpPr>
          <p:cNvPr id="180226" name="Slide Number Placeholder 5"/>
          <p:cNvSpPr>
            <a:spLocks noGrp="1"/>
          </p:cNvSpPr>
          <p:nvPr>
            <p:ph type="sldNum" sz="quarter" idx="12"/>
          </p:nvPr>
        </p:nvSpPr>
        <p:spPr>
          <a:noFill/>
        </p:spPr>
        <p:txBody>
          <a:bodyPr/>
          <a:lstStyle/>
          <a:p>
            <a:fld id="{0301146B-F335-4073-85A8-072265A7A279}" type="slidenum">
              <a:rPr lang="en-US" smtClean="0"/>
              <a:pPr/>
              <a:t>75</a:t>
            </a:fld>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5" name="Picture 1"/>
          <p:cNvPicPr>
            <a:picLocks noChangeAspect="1" noChangeArrowheads="1"/>
          </p:cNvPicPr>
          <p:nvPr/>
        </p:nvPicPr>
        <p:blipFill>
          <a:blip r:embed="rId2" cstate="print"/>
          <a:srcRect/>
          <a:stretch>
            <a:fillRect/>
          </a:stretch>
        </p:blipFill>
        <p:spPr bwMode="auto">
          <a:xfrm>
            <a:off x="1509713" y="1566863"/>
            <a:ext cx="6124575" cy="3724275"/>
          </a:xfrm>
          <a:prstGeom prst="rect">
            <a:avLst/>
          </a:prstGeom>
          <a:noFill/>
          <a:ln w="9525">
            <a:noFill/>
            <a:miter lim="800000"/>
            <a:headEnd/>
            <a:tailEnd/>
          </a:ln>
          <a:effec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6561" name="Picture 1"/>
          <p:cNvPicPr>
            <a:picLocks noChangeAspect="1" noChangeArrowheads="1"/>
          </p:cNvPicPr>
          <p:nvPr/>
        </p:nvPicPr>
        <p:blipFill>
          <a:blip r:embed="rId2" cstate="print"/>
          <a:srcRect/>
          <a:stretch>
            <a:fillRect/>
          </a:stretch>
        </p:blipFill>
        <p:spPr bwMode="auto">
          <a:xfrm>
            <a:off x="2681288" y="1995488"/>
            <a:ext cx="3781425" cy="2867025"/>
          </a:xfrm>
          <a:prstGeom prst="rect">
            <a:avLst/>
          </a:prstGeom>
          <a:noFill/>
          <a:ln w="9525">
            <a:noFill/>
            <a:miter lim="800000"/>
            <a:headEnd/>
            <a:tailEnd/>
          </a:ln>
          <a:effec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3" name="Rectangle 2"/>
          <p:cNvSpPr>
            <a:spLocks noGrp="1" noChangeArrowheads="1"/>
          </p:cNvSpPr>
          <p:nvPr>
            <p:ph type="title"/>
          </p:nvPr>
        </p:nvSpPr>
        <p:spPr/>
        <p:txBody>
          <a:bodyPr/>
          <a:lstStyle/>
          <a:p>
            <a:pPr eaLnBrk="1" hangingPunct="1"/>
            <a:r>
              <a:rPr lang="en-US" dirty="0"/>
              <a:t>Question 223.26.4.6</a:t>
            </a:r>
          </a:p>
        </p:txBody>
      </p:sp>
      <p:sp>
        <p:nvSpPr>
          <p:cNvPr id="179204" name="Rectangle 3"/>
          <p:cNvSpPr>
            <a:spLocks noGrp="1" noChangeArrowheads="1"/>
          </p:cNvSpPr>
          <p:nvPr>
            <p:ph idx="1"/>
          </p:nvPr>
        </p:nvSpPr>
        <p:spPr/>
        <p:txBody>
          <a:bodyPr/>
          <a:lstStyle/>
          <a:p>
            <a:pPr marL="609600" indent="-609600" eaLnBrk="1" hangingPunct="1">
              <a:buFontTx/>
              <a:buNone/>
            </a:pPr>
            <a:r>
              <a:rPr lang="en-US" dirty="0"/>
              <a:t>Suppose I have a spherical mirror and I tell you that  s is positive and  s’ is negative. What type of mirror might I have</a:t>
            </a:r>
          </a:p>
          <a:p>
            <a:pPr marL="609600" indent="-609600" eaLnBrk="1" hangingPunct="1">
              <a:buFontTx/>
              <a:buAutoNum type="alphaLcParenR"/>
            </a:pPr>
            <a:r>
              <a:rPr lang="en-US" dirty="0"/>
              <a:t>Concave</a:t>
            </a:r>
          </a:p>
          <a:p>
            <a:pPr marL="609600" indent="-609600" eaLnBrk="1" hangingPunct="1">
              <a:buFontTx/>
              <a:buAutoNum type="alphaLcParenR"/>
            </a:pPr>
            <a:r>
              <a:rPr lang="en-US" dirty="0"/>
              <a:t>Convex</a:t>
            </a:r>
          </a:p>
          <a:p>
            <a:pPr marL="609600" indent="-609600" eaLnBrk="1" hangingPunct="1">
              <a:buFontTx/>
              <a:buAutoNum type="alphaLcParenR"/>
            </a:pPr>
            <a:r>
              <a:rPr lang="en-US" dirty="0"/>
              <a:t>Can’t tell</a:t>
            </a:r>
          </a:p>
        </p:txBody>
      </p:sp>
      <p:sp>
        <p:nvSpPr>
          <p:cNvPr id="179202" name="Slide Number Placeholder 5"/>
          <p:cNvSpPr>
            <a:spLocks noGrp="1"/>
          </p:cNvSpPr>
          <p:nvPr>
            <p:ph type="sldNum" sz="quarter" idx="12"/>
          </p:nvPr>
        </p:nvSpPr>
        <p:spPr>
          <a:noFill/>
        </p:spPr>
        <p:txBody>
          <a:bodyPr/>
          <a:lstStyle/>
          <a:p>
            <a:fld id="{A28D86B5-83CD-4D93-94A1-4F4526CB8A06}" type="slidenum">
              <a:rPr lang="en-US" smtClean="0"/>
              <a:pPr/>
              <a:t>78</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883" y="129099"/>
            <a:ext cx="4439686" cy="1143000"/>
          </a:xfrm>
        </p:spPr>
        <p:txBody>
          <a:bodyPr>
            <a:normAutofit fontScale="90000"/>
          </a:bodyPr>
          <a:lstStyle/>
          <a:p>
            <a:r>
              <a:rPr lang="en-US" dirty="0"/>
              <a:t>Question 223.15.11</a:t>
            </a:r>
          </a:p>
        </p:txBody>
      </p:sp>
      <p:sp>
        <p:nvSpPr>
          <p:cNvPr id="5" name="Content Placeholder 4"/>
          <p:cNvSpPr>
            <a:spLocks noGrp="1"/>
          </p:cNvSpPr>
          <p:nvPr>
            <p:ph sz="half" idx="2"/>
          </p:nvPr>
        </p:nvSpPr>
        <p:spPr>
          <a:xfrm>
            <a:off x="448413" y="4138240"/>
            <a:ext cx="4038600" cy="2492015"/>
          </a:xfrm>
        </p:spPr>
        <p:txBody>
          <a:bodyPr/>
          <a:lstStyle/>
          <a:p>
            <a:pPr marL="0" indent="0">
              <a:buNone/>
            </a:pPr>
            <a:r>
              <a:rPr lang="en-US" dirty="0"/>
              <a:t>A ray enters a lens as shown above. Which of the choices to the right shows how the ray will exit the lens?</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8</a:t>
            </a:fld>
            <a:endParaRPr lang="en-US"/>
          </a:p>
        </p:txBody>
      </p:sp>
      <p:sp>
        <p:nvSpPr>
          <p:cNvPr id="5089280" name="TextBox 5089279"/>
          <p:cNvSpPr txBox="1"/>
          <p:nvPr/>
        </p:nvSpPr>
        <p:spPr>
          <a:xfrm>
            <a:off x="5509846" y="1254366"/>
            <a:ext cx="338554" cy="369332"/>
          </a:xfrm>
          <a:prstGeom prst="rect">
            <a:avLst/>
          </a:prstGeom>
          <a:noFill/>
        </p:spPr>
        <p:txBody>
          <a:bodyPr wrap="none" rtlCol="0">
            <a:spAutoFit/>
          </a:bodyPr>
          <a:lstStyle/>
          <a:p>
            <a:r>
              <a:rPr lang="en-US" dirty="0"/>
              <a:t>A</a:t>
            </a:r>
          </a:p>
        </p:txBody>
      </p:sp>
      <p:sp>
        <p:nvSpPr>
          <p:cNvPr id="44" name="TextBox 43"/>
          <p:cNvSpPr txBox="1"/>
          <p:nvPr/>
        </p:nvSpPr>
        <p:spPr>
          <a:xfrm>
            <a:off x="5509847" y="3411399"/>
            <a:ext cx="338554" cy="369332"/>
          </a:xfrm>
          <a:prstGeom prst="rect">
            <a:avLst/>
          </a:prstGeom>
          <a:noFill/>
        </p:spPr>
        <p:txBody>
          <a:bodyPr wrap="none" rtlCol="0">
            <a:spAutoFit/>
          </a:bodyPr>
          <a:lstStyle/>
          <a:p>
            <a:r>
              <a:rPr lang="en-US" dirty="0"/>
              <a:t>B</a:t>
            </a:r>
          </a:p>
        </p:txBody>
      </p:sp>
      <p:sp>
        <p:nvSpPr>
          <p:cNvPr id="66" name="TextBox 65"/>
          <p:cNvSpPr txBox="1"/>
          <p:nvPr/>
        </p:nvSpPr>
        <p:spPr>
          <a:xfrm>
            <a:off x="5509848" y="5498094"/>
            <a:ext cx="351378" cy="369332"/>
          </a:xfrm>
          <a:prstGeom prst="rect">
            <a:avLst/>
          </a:prstGeom>
          <a:noFill/>
        </p:spPr>
        <p:txBody>
          <a:bodyPr wrap="none" rtlCol="0">
            <a:spAutoFit/>
          </a:bodyPr>
          <a:lstStyle/>
          <a:p>
            <a:r>
              <a:rPr lang="en-US" dirty="0"/>
              <a:t>C</a:t>
            </a:r>
          </a:p>
        </p:txBody>
      </p:sp>
      <p:grpSp>
        <p:nvGrpSpPr>
          <p:cNvPr id="7" name="Group 6"/>
          <p:cNvGrpSpPr/>
          <p:nvPr/>
        </p:nvGrpSpPr>
        <p:grpSpPr>
          <a:xfrm>
            <a:off x="785621" y="1236929"/>
            <a:ext cx="2860256" cy="2678855"/>
            <a:chOff x="785621" y="1236929"/>
            <a:chExt cx="2860256" cy="2678855"/>
          </a:xfrm>
        </p:grpSpPr>
        <p:sp>
          <p:nvSpPr>
            <p:cNvPr id="6" name="Rectangle 5"/>
            <p:cNvSpPr/>
            <p:nvPr/>
          </p:nvSpPr>
          <p:spPr>
            <a:xfrm>
              <a:off x="2028092" y="1236929"/>
              <a:ext cx="384360" cy="25438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p:cNvSpPr/>
            <p:nvPr/>
          </p:nvSpPr>
          <p:spPr>
            <a:xfrm>
              <a:off x="1875694" y="123692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3101713"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398161"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p:cNvCxnSpPr/>
            <p:nvPr/>
          </p:nvCxnSpPr>
          <p:spPr>
            <a:xfrm>
              <a:off x="785621" y="1593518"/>
              <a:ext cx="1453574" cy="60675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326635" y="2663291"/>
              <a:ext cx="252987" cy="387388"/>
            </a:xfrm>
            <a:prstGeom prst="rect">
              <a:avLst/>
            </a:prstGeom>
            <a:noFill/>
          </p:spPr>
          <p:txBody>
            <a:bodyPr wrap="none" rtlCol="0">
              <a:spAutoFit/>
            </a:bodyPr>
            <a:lstStyle/>
            <a:p>
              <a:r>
                <a:rPr lang="en-US" dirty="0"/>
                <a:t>f</a:t>
              </a:r>
            </a:p>
          </p:txBody>
        </p:sp>
        <p:sp>
          <p:nvSpPr>
            <p:cNvPr id="49" name="TextBox 48"/>
            <p:cNvSpPr txBox="1"/>
            <p:nvPr/>
          </p:nvSpPr>
          <p:spPr>
            <a:xfrm>
              <a:off x="3030189" y="2663292"/>
              <a:ext cx="252987" cy="387388"/>
            </a:xfrm>
            <a:prstGeom prst="rect">
              <a:avLst/>
            </a:prstGeom>
            <a:noFill/>
          </p:spPr>
          <p:txBody>
            <a:bodyPr wrap="none" rtlCol="0">
              <a:spAutoFit/>
            </a:bodyPr>
            <a:lstStyle/>
            <a:p>
              <a:r>
                <a:rPr lang="en-US" dirty="0"/>
                <a:t>f</a:t>
              </a:r>
            </a:p>
          </p:txBody>
        </p:sp>
        <p:sp>
          <p:nvSpPr>
            <p:cNvPr id="5089284" name="Isosceles Triangle 5089283"/>
            <p:cNvSpPr/>
            <p:nvPr/>
          </p:nvSpPr>
          <p:spPr>
            <a:xfrm rot="6913568">
              <a:off x="1349390" y="1793519"/>
              <a:ext cx="164124" cy="13659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53"/>
            <p:cNvSpPr/>
            <p:nvPr/>
          </p:nvSpPr>
          <p:spPr>
            <a:xfrm>
              <a:off x="2262554" y="127209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7" name="Group 76"/>
          <p:cNvGrpSpPr/>
          <p:nvPr/>
        </p:nvGrpSpPr>
        <p:grpSpPr>
          <a:xfrm>
            <a:off x="5898357" y="725723"/>
            <a:ext cx="2231371" cy="1601646"/>
            <a:chOff x="595313" y="1236929"/>
            <a:chExt cx="3050564" cy="2678855"/>
          </a:xfrm>
        </p:grpSpPr>
        <p:sp>
          <p:nvSpPr>
            <p:cNvPr id="78" name="Rectangle 77"/>
            <p:cNvSpPr/>
            <p:nvPr/>
          </p:nvSpPr>
          <p:spPr>
            <a:xfrm>
              <a:off x="2028092" y="1236929"/>
              <a:ext cx="384360" cy="25438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78"/>
            <p:cNvSpPr/>
            <p:nvPr/>
          </p:nvSpPr>
          <p:spPr>
            <a:xfrm>
              <a:off x="1875694" y="123692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3101713"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1398161"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Connector 81"/>
            <p:cNvCxnSpPr/>
            <p:nvPr/>
          </p:nvCxnSpPr>
          <p:spPr>
            <a:xfrm>
              <a:off x="595313" y="1272100"/>
              <a:ext cx="1643882" cy="87867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1326635" y="2663291"/>
              <a:ext cx="252987" cy="387388"/>
            </a:xfrm>
            <a:prstGeom prst="rect">
              <a:avLst/>
            </a:prstGeom>
            <a:noFill/>
          </p:spPr>
          <p:txBody>
            <a:bodyPr wrap="none" rtlCol="0">
              <a:spAutoFit/>
            </a:bodyPr>
            <a:lstStyle/>
            <a:p>
              <a:r>
                <a:rPr lang="en-US" dirty="0"/>
                <a:t>f</a:t>
              </a:r>
            </a:p>
          </p:txBody>
        </p:sp>
        <p:sp>
          <p:nvSpPr>
            <p:cNvPr id="84" name="TextBox 83"/>
            <p:cNvSpPr txBox="1"/>
            <p:nvPr/>
          </p:nvSpPr>
          <p:spPr>
            <a:xfrm>
              <a:off x="3030189" y="2663292"/>
              <a:ext cx="252987" cy="387388"/>
            </a:xfrm>
            <a:prstGeom prst="rect">
              <a:avLst/>
            </a:prstGeom>
            <a:noFill/>
          </p:spPr>
          <p:txBody>
            <a:bodyPr wrap="none" rtlCol="0">
              <a:spAutoFit/>
            </a:bodyPr>
            <a:lstStyle/>
            <a:p>
              <a:r>
                <a:rPr lang="en-US" dirty="0"/>
                <a:t>f</a:t>
              </a:r>
            </a:p>
          </p:txBody>
        </p:sp>
        <p:sp>
          <p:nvSpPr>
            <p:cNvPr id="86" name="Freeform 85"/>
            <p:cNvSpPr/>
            <p:nvPr/>
          </p:nvSpPr>
          <p:spPr>
            <a:xfrm>
              <a:off x="2262554" y="127209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Connector 86"/>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8" name="Group 87"/>
          <p:cNvGrpSpPr/>
          <p:nvPr/>
        </p:nvGrpSpPr>
        <p:grpSpPr>
          <a:xfrm>
            <a:off x="6095307" y="2964817"/>
            <a:ext cx="2057868" cy="1601646"/>
            <a:chOff x="832513" y="1236929"/>
            <a:chExt cx="2813364" cy="2678855"/>
          </a:xfrm>
        </p:grpSpPr>
        <p:sp>
          <p:nvSpPr>
            <p:cNvPr id="89" name="Rectangle 88"/>
            <p:cNvSpPr/>
            <p:nvPr/>
          </p:nvSpPr>
          <p:spPr>
            <a:xfrm>
              <a:off x="2028092" y="1236929"/>
              <a:ext cx="384360" cy="25438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1875694" y="123692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3101713"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1398161"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Connector 92"/>
            <p:cNvCxnSpPr/>
            <p:nvPr/>
          </p:nvCxnSpPr>
          <p:spPr>
            <a:xfrm>
              <a:off x="832513" y="1380539"/>
              <a:ext cx="1397986" cy="69831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1326635" y="2663291"/>
              <a:ext cx="252987" cy="387388"/>
            </a:xfrm>
            <a:prstGeom prst="rect">
              <a:avLst/>
            </a:prstGeom>
            <a:noFill/>
          </p:spPr>
          <p:txBody>
            <a:bodyPr wrap="none" rtlCol="0">
              <a:spAutoFit/>
            </a:bodyPr>
            <a:lstStyle/>
            <a:p>
              <a:r>
                <a:rPr lang="en-US" dirty="0"/>
                <a:t>f</a:t>
              </a:r>
            </a:p>
          </p:txBody>
        </p:sp>
        <p:sp>
          <p:nvSpPr>
            <p:cNvPr id="95" name="TextBox 94"/>
            <p:cNvSpPr txBox="1"/>
            <p:nvPr/>
          </p:nvSpPr>
          <p:spPr>
            <a:xfrm>
              <a:off x="3030189" y="2663292"/>
              <a:ext cx="252987" cy="387388"/>
            </a:xfrm>
            <a:prstGeom prst="rect">
              <a:avLst/>
            </a:prstGeom>
            <a:noFill/>
          </p:spPr>
          <p:txBody>
            <a:bodyPr wrap="none" rtlCol="0">
              <a:spAutoFit/>
            </a:bodyPr>
            <a:lstStyle/>
            <a:p>
              <a:r>
                <a:rPr lang="en-US" dirty="0"/>
                <a:t>f</a:t>
              </a:r>
            </a:p>
          </p:txBody>
        </p:sp>
        <p:sp>
          <p:nvSpPr>
            <p:cNvPr id="97" name="Freeform 96"/>
            <p:cNvSpPr/>
            <p:nvPr/>
          </p:nvSpPr>
          <p:spPr>
            <a:xfrm>
              <a:off x="2262554" y="127209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Connector 97"/>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9" name="Group 98"/>
          <p:cNvGrpSpPr/>
          <p:nvPr/>
        </p:nvGrpSpPr>
        <p:grpSpPr>
          <a:xfrm>
            <a:off x="6107031" y="5016343"/>
            <a:ext cx="2057868" cy="1601646"/>
            <a:chOff x="832513" y="1236929"/>
            <a:chExt cx="2813364" cy="2678855"/>
          </a:xfrm>
        </p:grpSpPr>
        <p:sp>
          <p:nvSpPr>
            <p:cNvPr id="100" name="Rectangle 99"/>
            <p:cNvSpPr/>
            <p:nvPr/>
          </p:nvSpPr>
          <p:spPr>
            <a:xfrm>
              <a:off x="2028092" y="1236929"/>
              <a:ext cx="384360" cy="25438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100"/>
            <p:cNvSpPr/>
            <p:nvPr/>
          </p:nvSpPr>
          <p:spPr>
            <a:xfrm>
              <a:off x="1875694" y="123692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3101713"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1398161"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4" name="Straight Connector 103"/>
            <p:cNvCxnSpPr/>
            <p:nvPr/>
          </p:nvCxnSpPr>
          <p:spPr>
            <a:xfrm>
              <a:off x="832513" y="1434902"/>
              <a:ext cx="1345479" cy="60778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326635" y="2663291"/>
              <a:ext cx="252987" cy="387388"/>
            </a:xfrm>
            <a:prstGeom prst="rect">
              <a:avLst/>
            </a:prstGeom>
            <a:noFill/>
          </p:spPr>
          <p:txBody>
            <a:bodyPr wrap="none" rtlCol="0">
              <a:spAutoFit/>
            </a:bodyPr>
            <a:lstStyle/>
            <a:p>
              <a:r>
                <a:rPr lang="en-US" dirty="0"/>
                <a:t>f</a:t>
              </a:r>
            </a:p>
          </p:txBody>
        </p:sp>
        <p:sp>
          <p:nvSpPr>
            <p:cNvPr id="106" name="TextBox 105"/>
            <p:cNvSpPr txBox="1"/>
            <p:nvPr/>
          </p:nvSpPr>
          <p:spPr>
            <a:xfrm>
              <a:off x="3030189" y="2663292"/>
              <a:ext cx="252987" cy="387388"/>
            </a:xfrm>
            <a:prstGeom prst="rect">
              <a:avLst/>
            </a:prstGeom>
            <a:noFill/>
          </p:spPr>
          <p:txBody>
            <a:bodyPr wrap="none" rtlCol="0">
              <a:spAutoFit/>
            </a:bodyPr>
            <a:lstStyle/>
            <a:p>
              <a:r>
                <a:rPr lang="en-US" dirty="0"/>
                <a:t>f</a:t>
              </a:r>
            </a:p>
          </p:txBody>
        </p:sp>
        <p:sp>
          <p:nvSpPr>
            <p:cNvPr id="108" name="Freeform 107"/>
            <p:cNvSpPr/>
            <p:nvPr/>
          </p:nvSpPr>
          <p:spPr>
            <a:xfrm>
              <a:off x="2262554" y="127209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0" name="Straight Connector 109"/>
          <p:cNvCxnSpPr/>
          <p:nvPr/>
        </p:nvCxnSpPr>
        <p:spPr>
          <a:xfrm flipV="1">
            <a:off x="7086952" y="1272099"/>
            <a:ext cx="1183348" cy="1056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H="1">
            <a:off x="7117881" y="3178016"/>
            <a:ext cx="924150" cy="29017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4" idx="0"/>
          </p:cNvCxnSpPr>
          <p:nvPr/>
        </p:nvCxnSpPr>
        <p:spPr>
          <a:xfrm flipH="1" flipV="1">
            <a:off x="7104862" y="5498094"/>
            <a:ext cx="515138" cy="85825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0627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Number Placeholder 3"/>
          <p:cNvSpPr>
            <a:spLocks noGrp="1"/>
          </p:cNvSpPr>
          <p:nvPr>
            <p:ph type="sldNum" sz="quarter" idx="12"/>
          </p:nvPr>
        </p:nvSpPr>
        <p:spPr>
          <a:noFill/>
        </p:spPr>
        <p:txBody>
          <a:bodyPr/>
          <a:lstStyle/>
          <a:p>
            <a:fld id="{F737D248-6E5F-4FBE-A133-A3DD9DE0A1C4}" type="slidenum">
              <a:rPr lang="en-US" smtClean="0"/>
              <a:pPr/>
              <a:t>9</a:t>
            </a:fld>
            <a:endParaRPr lang="en-US"/>
          </a:p>
        </p:txBody>
      </p:sp>
      <p:sp>
        <p:nvSpPr>
          <p:cNvPr id="181251" name="Text Box 2"/>
          <p:cNvSpPr txBox="1">
            <a:spLocks noChangeArrowheads="1"/>
          </p:cNvSpPr>
          <p:nvPr/>
        </p:nvSpPr>
        <p:spPr bwMode="auto">
          <a:xfrm>
            <a:off x="762000" y="381000"/>
            <a:ext cx="7620000" cy="366713"/>
          </a:xfrm>
          <a:prstGeom prst="rect">
            <a:avLst/>
          </a:prstGeom>
          <a:noFill/>
          <a:ln w="9525" algn="ctr">
            <a:noFill/>
            <a:miter lim="800000"/>
            <a:headEnd/>
            <a:tailEnd/>
          </a:ln>
        </p:spPr>
        <p:txBody>
          <a:bodyPr anchor="ctr"/>
          <a:lstStyle/>
          <a:p>
            <a:pPr algn="ctr"/>
            <a:r>
              <a:rPr lang="en-US" sz="3600" dirty="0">
                <a:solidFill>
                  <a:schemeClr val="tx2"/>
                </a:solidFill>
              </a:rPr>
              <a:t>Question 223.16.1</a:t>
            </a:r>
          </a:p>
        </p:txBody>
      </p:sp>
      <p:sp>
        <p:nvSpPr>
          <p:cNvPr id="181252" name="Text Box 3"/>
          <p:cNvSpPr txBox="1">
            <a:spLocks noChangeArrowheads="1"/>
          </p:cNvSpPr>
          <p:nvPr/>
        </p:nvSpPr>
        <p:spPr bwMode="auto">
          <a:xfrm>
            <a:off x="762000" y="1295400"/>
            <a:ext cx="7620000" cy="2677656"/>
          </a:xfrm>
          <a:prstGeom prst="rect">
            <a:avLst/>
          </a:prstGeom>
          <a:noFill/>
          <a:ln w="9525">
            <a:noFill/>
            <a:miter lim="800000"/>
            <a:headEnd/>
            <a:tailEnd/>
          </a:ln>
        </p:spPr>
        <p:txBody>
          <a:bodyPr>
            <a:spAutoFit/>
          </a:bodyPr>
          <a:lstStyle/>
          <a:p>
            <a:pPr marL="342900" indent="-342900">
              <a:spcBef>
                <a:spcPct val="50000"/>
              </a:spcBef>
            </a:pPr>
            <a:r>
              <a:rPr lang="en-US" sz="2400" dirty="0">
                <a:solidFill>
                  <a:srgbClr val="000000"/>
                </a:solidFill>
                <a:latin typeface="Times New Roman" pitchFamily="18" charset="0"/>
                <a:cs typeface="Times New Roman" pitchFamily="18" charset="0"/>
              </a:rPr>
              <a:t>What is the focal length of a pane of window glass? </a:t>
            </a:r>
          </a:p>
          <a:p>
            <a:pPr marL="342900" indent="-342900">
              <a:spcBef>
                <a:spcPct val="50000"/>
              </a:spcBef>
              <a:buFontTx/>
              <a:buAutoNum type="alphaLcParenR"/>
            </a:pPr>
            <a:r>
              <a:rPr lang="en-US" sz="2400" dirty="0">
                <a:solidFill>
                  <a:srgbClr val="000000"/>
                </a:solidFill>
                <a:latin typeface="Times New Roman" pitchFamily="18" charset="0"/>
                <a:cs typeface="Times New Roman" pitchFamily="18" charset="0"/>
              </a:rPr>
              <a:t>zero </a:t>
            </a:r>
          </a:p>
          <a:p>
            <a:pPr marL="342900" indent="-342900">
              <a:spcBef>
                <a:spcPct val="50000"/>
              </a:spcBef>
              <a:buFontTx/>
              <a:buAutoNum type="alphaLcParenR"/>
            </a:pPr>
            <a:r>
              <a:rPr lang="en-US" sz="2400" dirty="0">
                <a:solidFill>
                  <a:srgbClr val="000000"/>
                </a:solidFill>
                <a:latin typeface="Times New Roman" pitchFamily="18" charset="0"/>
                <a:cs typeface="Times New Roman" pitchFamily="18" charset="0"/>
              </a:rPr>
              <a:t>infinity </a:t>
            </a:r>
          </a:p>
          <a:p>
            <a:pPr marL="342900" indent="-342900">
              <a:spcBef>
                <a:spcPct val="50000"/>
              </a:spcBef>
              <a:buFontTx/>
              <a:buAutoNum type="alphaLcParenR"/>
            </a:pPr>
            <a:r>
              <a:rPr lang="en-US" sz="2400" dirty="0">
                <a:solidFill>
                  <a:srgbClr val="000000"/>
                </a:solidFill>
                <a:latin typeface="Times New Roman" pitchFamily="18" charset="0"/>
                <a:cs typeface="Times New Roman" pitchFamily="18" charset="0"/>
              </a:rPr>
              <a:t>the thickness of the glass </a:t>
            </a:r>
          </a:p>
          <a:p>
            <a:pPr marL="342900" indent="-342900">
              <a:spcBef>
                <a:spcPct val="50000"/>
              </a:spcBef>
              <a:buFontTx/>
              <a:buAutoNum type="alphaLcParenR"/>
            </a:pPr>
            <a:r>
              <a:rPr lang="en-US" sz="2400" dirty="0">
                <a:solidFill>
                  <a:srgbClr val="000000"/>
                </a:solidFill>
                <a:latin typeface="Times New Roman" pitchFamily="18" charset="0"/>
                <a:cs typeface="Times New Roman" pitchFamily="18" charset="0"/>
              </a:rPr>
              <a:t>impossible to determine</a:t>
            </a:r>
          </a:p>
        </p:txBody>
      </p:sp>
      <p:sp>
        <p:nvSpPr>
          <p:cNvPr id="181253" name="Line 4"/>
          <p:cNvSpPr>
            <a:spLocks noChangeShapeType="1"/>
          </p:cNvSpPr>
          <p:nvPr/>
        </p:nvSpPr>
        <p:spPr bwMode="auto">
          <a:xfrm>
            <a:off x="2743200" y="990600"/>
            <a:ext cx="3733800" cy="0"/>
          </a:xfrm>
          <a:prstGeom prst="line">
            <a:avLst/>
          </a:prstGeom>
          <a:noFill/>
          <a:ln w="9525">
            <a:solidFill>
              <a:schemeClr val="tx1"/>
            </a:solidFill>
            <a:round/>
            <a:headEnd/>
            <a:tailEnd/>
          </a:ln>
        </p:spPr>
        <p:txBody>
          <a:bodyPr/>
          <a:lstStyle/>
          <a:p>
            <a:endParaRPr lang="en-US"/>
          </a:p>
        </p:txBody>
      </p:sp>
    </p:spTree>
    <p:extLst>
      <p:ext uri="{BB962C8B-B14F-4D97-AF65-F5344CB8AC3E}">
        <p14:creationId xmlns:p14="http://schemas.microsoft.com/office/powerpoint/2010/main" val="41977146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1831</TotalTime>
  <Words>2317</Words>
  <Application>Microsoft Office PowerPoint</Application>
  <PresentationFormat>On-screen Show (4:3)</PresentationFormat>
  <Paragraphs>474</Paragraphs>
  <Slides>78</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78</vt:i4>
      </vt:variant>
    </vt:vector>
  </HeadingPairs>
  <TitlesOfParts>
    <vt:vector size="85" baseType="lpstr">
      <vt:lpstr>Arial</vt:lpstr>
      <vt:lpstr>Calibri</vt:lpstr>
      <vt:lpstr>OpenSymbol</vt:lpstr>
      <vt:lpstr>Symbol</vt:lpstr>
      <vt:lpstr>Times New Roman</vt:lpstr>
      <vt:lpstr>Office Theme</vt:lpstr>
      <vt:lpstr>Equation</vt:lpstr>
      <vt:lpstr>Question 223.15.12</vt:lpstr>
      <vt:lpstr>Question 223.15.13</vt:lpstr>
      <vt:lpstr>Question 223.15.13</vt:lpstr>
      <vt:lpstr>Question 223.15.14</vt:lpstr>
      <vt:lpstr>Question 223.15.15</vt:lpstr>
      <vt:lpstr>Question 223.15.9</vt:lpstr>
      <vt:lpstr>Question 223.15.10</vt:lpstr>
      <vt:lpstr>Question 223.15.11</vt:lpstr>
      <vt:lpstr>PowerPoint Presentation</vt:lpstr>
      <vt:lpstr>PowerPoint Presentation</vt:lpstr>
      <vt:lpstr>PowerPoint Presentation</vt:lpstr>
      <vt:lpstr>Sign Convention</vt:lpstr>
      <vt:lpstr>PowerPoint Presentation</vt:lpstr>
      <vt:lpstr>PowerPoint Presentation</vt:lpstr>
      <vt:lpstr>Sign Convention</vt:lpstr>
      <vt:lpstr>PowerPoint Presentation</vt:lpstr>
      <vt:lpstr>PowerPoint Presentation</vt:lpstr>
      <vt:lpstr>PowerPoint Presentation</vt:lpstr>
      <vt:lpstr>PowerPoint Presentation</vt:lpstr>
      <vt:lpstr>PowerPoint Presentation</vt:lpstr>
      <vt:lpstr>Derivation of the Lens Equ.</vt:lpstr>
      <vt:lpstr>PowerPoint Presentation</vt:lpstr>
      <vt:lpstr>PowerPoint Presentation</vt:lpstr>
      <vt:lpstr>Derivation of the Lens Equ.</vt:lpstr>
      <vt:lpstr>Derivation of the Lens Equ.</vt:lpstr>
      <vt:lpstr>Derivation of the Lens Equ.</vt:lpstr>
      <vt:lpstr>Derivation of the Lens Equ.</vt:lpstr>
      <vt:lpstr>Derivation of the Lens Equ.</vt:lpstr>
      <vt:lpstr>PowerPoint Presentation</vt:lpstr>
      <vt:lpstr>PowerPoint Presentation</vt:lpstr>
      <vt:lpstr>PowerPoint Presentation</vt:lpstr>
      <vt:lpstr>Derivation of the Lens Equ.</vt:lpstr>
      <vt:lpstr>PowerPoint Presentation</vt:lpstr>
      <vt:lpstr>Question 223.16.8</vt:lpstr>
      <vt:lpstr>Question 223.16.9</vt:lpstr>
      <vt:lpstr>Flat Mirrors</vt:lpstr>
      <vt:lpstr>Flat Mirrors</vt:lpstr>
      <vt:lpstr>Question 223.16.10</vt:lpstr>
      <vt:lpstr>Images Formed by Flat Mirrors, 4</vt:lpstr>
      <vt:lpstr>Lateral Magnification</vt:lpstr>
      <vt:lpstr>Lateral Magnification of a Flat Mirror</vt:lpstr>
      <vt:lpstr>Reversals in a Flat Mirror</vt:lpstr>
      <vt:lpstr>Question 223.16.11</vt:lpstr>
      <vt:lpstr>PowerPoint Presentation</vt:lpstr>
      <vt:lpstr>PowerPoint Presentation</vt:lpstr>
      <vt:lpstr>PowerPoint Presentation</vt:lpstr>
      <vt:lpstr>Image Formed by a Concave Mirror</vt:lpstr>
      <vt:lpstr>Concave Mirror, Notation</vt:lpstr>
      <vt:lpstr>PowerPoint Presentation</vt:lpstr>
      <vt:lpstr>Paraxial Rays</vt:lpstr>
      <vt:lpstr>Spherical Aberration</vt:lpstr>
      <vt:lpstr>PowerPoint Presentation</vt:lpstr>
      <vt:lpstr>Image Formed by a Concave Mirror</vt:lpstr>
      <vt:lpstr>Focal Length</vt:lpstr>
      <vt:lpstr>Focal Point, cont.</vt:lpstr>
      <vt:lpstr>Focal Point and Focal Length, cont.</vt:lpstr>
      <vt:lpstr>Focal Length Shown by Parallel Rays</vt:lpstr>
      <vt:lpstr>PowerPoint Presentation</vt:lpstr>
      <vt:lpstr>PowerPoint Presentation</vt:lpstr>
      <vt:lpstr>PowerPoint Presentation</vt:lpstr>
      <vt:lpstr>PowerPoint Presentation</vt:lpstr>
      <vt:lpstr>Convex Mirrors</vt:lpstr>
      <vt:lpstr>Image Formed by a Convex Mirror</vt:lpstr>
      <vt:lpstr>PowerPoint Presentation</vt:lpstr>
      <vt:lpstr>PowerPoint Presentation</vt:lpstr>
      <vt:lpstr>Ray Diagrams</vt:lpstr>
      <vt:lpstr>Drawing a Ray Diagram</vt:lpstr>
      <vt:lpstr>Ray Diagram – Concave Mirrors</vt:lpstr>
      <vt:lpstr>Notes About the Rays</vt:lpstr>
      <vt:lpstr>Ray Diagram for a Concave Mirror, s &gt; R</vt:lpstr>
      <vt:lpstr>Ray Diagram for a Concave Mirror, s &lt; f</vt:lpstr>
      <vt:lpstr>The Rays in a Ray Diagram – Convex Mirrors</vt:lpstr>
      <vt:lpstr>Ray Diagram for a Convex Mirror</vt:lpstr>
      <vt:lpstr>Notes on Images</vt:lpstr>
      <vt:lpstr>Question 223.16.12</vt:lpstr>
      <vt:lpstr>PowerPoint Presentation</vt:lpstr>
      <vt:lpstr>PowerPoint Presentation</vt:lpstr>
      <vt:lpstr>Question 223.26.4.6</vt:lpstr>
    </vt:vector>
  </TitlesOfParts>
  <Company>BYU-Idaho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rtlines</dc:creator>
  <cp:lastModifiedBy>Lines, Todd</cp:lastModifiedBy>
  <cp:revision>23</cp:revision>
  <cp:lastPrinted>2024-05-16T17:27:33Z</cp:lastPrinted>
  <dcterms:created xsi:type="dcterms:W3CDTF">2011-10-04T18:24:10Z</dcterms:created>
  <dcterms:modified xsi:type="dcterms:W3CDTF">2024-05-16T17:29:35Z</dcterms:modified>
</cp:coreProperties>
</file>