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742" r:id="rId2"/>
    <p:sldId id="743" r:id="rId3"/>
    <p:sldId id="1118" r:id="rId4"/>
    <p:sldId id="257" r:id="rId5"/>
    <p:sldId id="1445" r:id="rId6"/>
    <p:sldId id="1119" r:id="rId7"/>
    <p:sldId id="263" r:id="rId8"/>
    <p:sldId id="1121" r:id="rId9"/>
    <p:sldId id="258" r:id="rId10"/>
    <p:sldId id="264" r:id="rId11"/>
    <p:sldId id="1122" r:id="rId12"/>
    <p:sldId id="259" r:id="rId13"/>
    <p:sldId id="265" r:id="rId14"/>
    <p:sldId id="744" r:id="rId15"/>
    <p:sldId id="745" r:id="rId16"/>
    <p:sldId id="1050" r:id="rId17"/>
    <p:sldId id="1051" r:id="rId18"/>
    <p:sldId id="260" r:id="rId19"/>
    <p:sldId id="262" r:id="rId20"/>
    <p:sldId id="261" r:id="rId21"/>
    <p:sldId id="1052" r:id="rId22"/>
    <p:sldId id="105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9283FA-9582-4AF1-A1D7-90B75C912211}" v="1" dt="2023-10-30T14:22:49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8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AF9283FA-9582-4AF1-A1D7-90B75C912211}"/>
    <pc:docChg chg="addSld modSld sldOrd">
      <pc:chgData name="Lines, Todd" userId="afaf7c3a-e8aa-4568-882a-02ad8f9e19b0" providerId="ADAL" clId="{AF9283FA-9582-4AF1-A1D7-90B75C912211}" dt="2023-10-30T14:25:07.802" v="14"/>
      <pc:docMkLst>
        <pc:docMk/>
      </pc:docMkLst>
      <pc:sldChg chg="ord">
        <pc:chgData name="Lines, Todd" userId="afaf7c3a-e8aa-4568-882a-02ad8f9e19b0" providerId="ADAL" clId="{AF9283FA-9582-4AF1-A1D7-90B75C912211}" dt="2023-10-30T14:25:07.802" v="14"/>
        <pc:sldMkLst>
          <pc:docMk/>
          <pc:sldMk cId="0" sldId="260"/>
        </pc:sldMkLst>
      </pc:sldChg>
      <pc:sldChg chg="ord">
        <pc:chgData name="Lines, Todd" userId="afaf7c3a-e8aa-4568-882a-02ad8f9e19b0" providerId="ADAL" clId="{AF9283FA-9582-4AF1-A1D7-90B75C912211}" dt="2023-10-30T14:25:07.802" v="14"/>
        <pc:sldMkLst>
          <pc:docMk/>
          <pc:sldMk cId="0" sldId="261"/>
        </pc:sldMkLst>
      </pc:sldChg>
      <pc:sldChg chg="ord">
        <pc:chgData name="Lines, Todd" userId="afaf7c3a-e8aa-4568-882a-02ad8f9e19b0" providerId="ADAL" clId="{AF9283FA-9582-4AF1-A1D7-90B75C912211}" dt="2023-10-30T14:25:07.802" v="14"/>
        <pc:sldMkLst>
          <pc:docMk/>
          <pc:sldMk cId="0" sldId="262"/>
        </pc:sldMkLst>
      </pc:sldChg>
      <pc:sldChg chg="ord">
        <pc:chgData name="Lines, Todd" userId="afaf7c3a-e8aa-4568-882a-02ad8f9e19b0" providerId="ADAL" clId="{AF9283FA-9582-4AF1-A1D7-90B75C912211}" dt="2023-10-30T14:24:44.991" v="12"/>
        <pc:sldMkLst>
          <pc:docMk/>
          <pc:sldMk cId="0" sldId="264"/>
        </pc:sldMkLst>
      </pc:sldChg>
      <pc:sldChg chg="add ord">
        <pc:chgData name="Lines, Todd" userId="afaf7c3a-e8aa-4568-882a-02ad8f9e19b0" providerId="ADAL" clId="{AF9283FA-9582-4AF1-A1D7-90B75C912211}" dt="2023-10-30T14:23:10.817" v="2"/>
        <pc:sldMkLst>
          <pc:docMk/>
          <pc:sldMk cId="0" sldId="742"/>
        </pc:sldMkLst>
      </pc:sldChg>
      <pc:sldChg chg="add ord">
        <pc:chgData name="Lines, Todd" userId="afaf7c3a-e8aa-4568-882a-02ad8f9e19b0" providerId="ADAL" clId="{AF9283FA-9582-4AF1-A1D7-90B75C912211}" dt="2023-10-30T14:23:10.817" v="2"/>
        <pc:sldMkLst>
          <pc:docMk/>
          <pc:sldMk cId="0" sldId="743"/>
        </pc:sldMkLst>
      </pc:sldChg>
      <pc:sldChg chg="add">
        <pc:chgData name="Lines, Todd" userId="afaf7c3a-e8aa-4568-882a-02ad8f9e19b0" providerId="ADAL" clId="{AF9283FA-9582-4AF1-A1D7-90B75C912211}" dt="2023-10-30T14:22:49.309" v="0"/>
        <pc:sldMkLst>
          <pc:docMk/>
          <pc:sldMk cId="0" sldId="744"/>
        </pc:sldMkLst>
      </pc:sldChg>
      <pc:sldChg chg="add">
        <pc:chgData name="Lines, Todd" userId="afaf7c3a-e8aa-4568-882a-02ad8f9e19b0" providerId="ADAL" clId="{AF9283FA-9582-4AF1-A1D7-90B75C912211}" dt="2023-10-30T14:22:49.309" v="0"/>
        <pc:sldMkLst>
          <pc:docMk/>
          <pc:sldMk cId="0" sldId="745"/>
        </pc:sldMkLst>
      </pc:sldChg>
      <pc:sldChg chg="add">
        <pc:chgData name="Lines, Todd" userId="afaf7c3a-e8aa-4568-882a-02ad8f9e19b0" providerId="ADAL" clId="{AF9283FA-9582-4AF1-A1D7-90B75C912211}" dt="2023-10-30T14:22:49.309" v="0"/>
        <pc:sldMkLst>
          <pc:docMk/>
          <pc:sldMk cId="0" sldId="1050"/>
        </pc:sldMkLst>
      </pc:sldChg>
      <pc:sldChg chg="add">
        <pc:chgData name="Lines, Todd" userId="afaf7c3a-e8aa-4568-882a-02ad8f9e19b0" providerId="ADAL" clId="{AF9283FA-9582-4AF1-A1D7-90B75C912211}" dt="2023-10-30T14:22:49.309" v="0"/>
        <pc:sldMkLst>
          <pc:docMk/>
          <pc:sldMk cId="0" sldId="1051"/>
        </pc:sldMkLst>
      </pc:sldChg>
      <pc:sldChg chg="add">
        <pc:chgData name="Lines, Todd" userId="afaf7c3a-e8aa-4568-882a-02ad8f9e19b0" providerId="ADAL" clId="{AF9283FA-9582-4AF1-A1D7-90B75C912211}" dt="2023-10-30T14:22:49.309" v="0"/>
        <pc:sldMkLst>
          <pc:docMk/>
          <pc:sldMk cId="0" sldId="1052"/>
        </pc:sldMkLst>
      </pc:sldChg>
      <pc:sldChg chg="add">
        <pc:chgData name="Lines, Todd" userId="afaf7c3a-e8aa-4568-882a-02ad8f9e19b0" providerId="ADAL" clId="{AF9283FA-9582-4AF1-A1D7-90B75C912211}" dt="2023-10-30T14:22:49.309" v="0"/>
        <pc:sldMkLst>
          <pc:docMk/>
          <pc:sldMk cId="0" sldId="1053"/>
        </pc:sldMkLst>
      </pc:sldChg>
      <pc:sldChg chg="add ord">
        <pc:chgData name="Lines, Todd" userId="afaf7c3a-e8aa-4568-882a-02ad8f9e19b0" providerId="ADAL" clId="{AF9283FA-9582-4AF1-A1D7-90B75C912211}" dt="2023-10-30T14:23:10.817" v="2"/>
        <pc:sldMkLst>
          <pc:docMk/>
          <pc:sldMk cId="0" sldId="1118"/>
        </pc:sldMkLst>
      </pc:sldChg>
      <pc:sldChg chg="add ord">
        <pc:chgData name="Lines, Todd" userId="afaf7c3a-e8aa-4568-882a-02ad8f9e19b0" providerId="ADAL" clId="{AF9283FA-9582-4AF1-A1D7-90B75C912211}" dt="2023-10-30T14:24:00.188" v="6"/>
        <pc:sldMkLst>
          <pc:docMk/>
          <pc:sldMk cId="0" sldId="1119"/>
        </pc:sldMkLst>
      </pc:sldChg>
      <pc:sldChg chg="add ord">
        <pc:chgData name="Lines, Todd" userId="afaf7c3a-e8aa-4568-882a-02ad8f9e19b0" providerId="ADAL" clId="{AF9283FA-9582-4AF1-A1D7-90B75C912211}" dt="2023-10-30T14:24:28.388" v="8"/>
        <pc:sldMkLst>
          <pc:docMk/>
          <pc:sldMk cId="0" sldId="1121"/>
        </pc:sldMkLst>
      </pc:sldChg>
      <pc:sldChg chg="add ord">
        <pc:chgData name="Lines, Todd" userId="afaf7c3a-e8aa-4568-882a-02ad8f9e19b0" providerId="ADAL" clId="{AF9283FA-9582-4AF1-A1D7-90B75C912211}" dt="2023-10-30T14:24:42.194" v="10"/>
        <pc:sldMkLst>
          <pc:docMk/>
          <pc:sldMk cId="0" sldId="1122"/>
        </pc:sldMkLst>
      </pc:sldChg>
      <pc:sldChg chg="add ord">
        <pc:chgData name="Lines, Todd" userId="afaf7c3a-e8aa-4568-882a-02ad8f9e19b0" providerId="ADAL" clId="{AF9283FA-9582-4AF1-A1D7-90B75C912211}" dt="2023-10-30T14:23:37.250" v="4"/>
        <pc:sldMkLst>
          <pc:docMk/>
          <pc:sldMk cId="1800902502" sldId="14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5F8C-DED2-4248-B761-7BA99269DD6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E181F-A968-40F8-818D-582ECF234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6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EFD92-9895-4043-9075-80FA16EC2F0A}" type="slidenum">
              <a:rPr lang="en-US"/>
              <a:pPr/>
              <a:t>1</a:t>
            </a:fld>
            <a:endParaRPr lang="en-US"/>
          </a:p>
        </p:txBody>
      </p:sp>
      <p:sp>
        <p:nvSpPr>
          <p:cNvPr id="146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12A290-8373-49A2-9142-81134A99EB24}" type="slidenum">
              <a:rPr lang="en-US"/>
              <a:pPr/>
              <a:t>2</a:t>
            </a:fld>
            <a:endParaRPr lang="en-US"/>
          </a:p>
        </p:txBody>
      </p:sp>
      <p:sp>
        <p:nvSpPr>
          <p:cNvPr id="146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968442-3472-439F-8475-A68489D4DBA9}" type="slidenum">
              <a:rPr lang="en-US"/>
              <a:pPr/>
              <a:t>14</a:t>
            </a:fld>
            <a:endParaRPr lang="en-US"/>
          </a:p>
        </p:txBody>
      </p:sp>
      <p:sp>
        <p:nvSpPr>
          <p:cNvPr id="147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6C980-3787-4929-BC36-F4CA21A4EF0E}" type="slidenum">
              <a:rPr lang="en-US"/>
              <a:pPr/>
              <a:t>15</a:t>
            </a:fld>
            <a:endParaRPr lang="en-US"/>
          </a:p>
        </p:txBody>
      </p:sp>
      <p:sp>
        <p:nvSpPr>
          <p:cNvPr id="147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47181-7588-4BC7-A02D-66491DAA183B}" type="slidenum">
              <a:rPr lang="en-US"/>
              <a:pPr/>
              <a:t>16</a:t>
            </a:fld>
            <a:endParaRPr lang="en-US"/>
          </a:p>
        </p:txBody>
      </p:sp>
      <p:sp>
        <p:nvSpPr>
          <p:cNvPr id="150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80A9D1-5642-4961-B1C3-945AC9AF8629}" type="slidenum">
              <a:rPr lang="en-US"/>
              <a:pPr/>
              <a:t>17</a:t>
            </a:fld>
            <a:endParaRPr lang="en-US"/>
          </a:p>
        </p:txBody>
      </p:sp>
      <p:sp>
        <p:nvSpPr>
          <p:cNvPr id="150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60596-FA74-4E5F-A589-8D87EFB430D7}" type="slidenum">
              <a:rPr lang="en-US"/>
              <a:pPr/>
              <a:t>21</a:t>
            </a:fld>
            <a:endParaRPr lang="en-US"/>
          </a:p>
        </p:txBody>
      </p:sp>
      <p:sp>
        <p:nvSpPr>
          <p:cNvPr id="150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0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3892AE-550E-44F8-AE04-D9B6ABCA0A72}" type="slidenum">
              <a:rPr lang="en-US"/>
              <a:pPr/>
              <a:t>22</a:t>
            </a:fld>
            <a:endParaRPr lang="en-US"/>
          </a:p>
        </p:txBody>
      </p:sp>
      <p:sp>
        <p:nvSpPr>
          <p:cNvPr id="151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1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E9F2-8E0C-4331-AA83-592F2759428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7.png"/><Relationship Id="rId7" Type="http://schemas.openxmlformats.org/officeDocument/2006/relationships/image" Target="../media/image9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75000" y="3675063"/>
            <a:ext cx="2740025" cy="2938462"/>
            <a:chOff x="3604" y="2182"/>
            <a:chExt cx="1726" cy="185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604" y="2182"/>
              <a:ext cx="1726" cy="1843"/>
              <a:chOff x="2930" y="1181"/>
              <a:chExt cx="1077" cy="1535"/>
            </a:xfrm>
          </p:grpSpPr>
          <p:pic>
            <p:nvPicPr>
              <p:cNvPr id="1466373" name="Picture 5" descr="FG17_00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58592" t="26836" r="15518" b="25211"/>
              <a:stretch>
                <a:fillRect/>
              </a:stretch>
            </p:blipFill>
            <p:spPr bwMode="auto">
              <a:xfrm>
                <a:off x="2930" y="1181"/>
                <a:ext cx="1077" cy="1535"/>
              </a:xfrm>
              <a:prstGeom prst="rect">
                <a:avLst/>
              </a:prstGeom>
              <a:noFill/>
            </p:spPr>
          </p:pic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 rot="16200000" flipH="1">
                <a:off x="2784" y="1632"/>
                <a:ext cx="1344" cy="576"/>
                <a:chOff x="3552" y="2784"/>
                <a:chExt cx="1152" cy="869"/>
              </a:xfrm>
            </p:grpSpPr>
            <p:sp>
              <p:nvSpPr>
                <p:cNvPr id="1466375" name="Line 7"/>
                <p:cNvSpPr>
                  <a:spLocks noChangeShapeType="1"/>
                </p:cNvSpPr>
                <p:nvPr/>
              </p:nvSpPr>
              <p:spPr bwMode="auto">
                <a:xfrm>
                  <a:off x="3552" y="2784"/>
                  <a:ext cx="0" cy="869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6376" name="Line 8"/>
                <p:cNvSpPr>
                  <a:spLocks noChangeShapeType="1"/>
                </p:cNvSpPr>
                <p:nvPr/>
              </p:nvSpPr>
              <p:spPr bwMode="auto">
                <a:xfrm>
                  <a:off x="3744" y="2784"/>
                  <a:ext cx="0" cy="869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6377" name="Line 9"/>
                <p:cNvSpPr>
                  <a:spLocks noChangeShapeType="1"/>
                </p:cNvSpPr>
                <p:nvPr/>
              </p:nvSpPr>
              <p:spPr bwMode="auto">
                <a:xfrm>
                  <a:off x="3936" y="2784"/>
                  <a:ext cx="0" cy="869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6378" name="Line 10"/>
                <p:cNvSpPr>
                  <a:spLocks noChangeShapeType="1"/>
                </p:cNvSpPr>
                <p:nvPr/>
              </p:nvSpPr>
              <p:spPr bwMode="auto">
                <a:xfrm>
                  <a:off x="4512" y="2784"/>
                  <a:ext cx="0" cy="869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6379" name="Line 11"/>
                <p:cNvSpPr>
                  <a:spLocks noChangeShapeType="1"/>
                </p:cNvSpPr>
                <p:nvPr/>
              </p:nvSpPr>
              <p:spPr bwMode="auto">
                <a:xfrm>
                  <a:off x="4704" y="2784"/>
                  <a:ext cx="0" cy="869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6380" name="Line 12"/>
                <p:cNvSpPr>
                  <a:spLocks noChangeShapeType="1"/>
                </p:cNvSpPr>
                <p:nvPr/>
              </p:nvSpPr>
              <p:spPr bwMode="auto">
                <a:xfrm>
                  <a:off x="4128" y="2784"/>
                  <a:ext cx="0" cy="869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6381" name="Line 13"/>
                <p:cNvSpPr>
                  <a:spLocks noChangeShapeType="1"/>
                </p:cNvSpPr>
                <p:nvPr/>
              </p:nvSpPr>
              <p:spPr bwMode="auto">
                <a:xfrm>
                  <a:off x="4320" y="2784"/>
                  <a:ext cx="0" cy="869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aphicFrame>
            <p:nvGraphicFramePr>
              <p:cNvPr id="1466382" name="Object 14"/>
              <p:cNvGraphicFramePr>
                <a:graphicFrameLocks/>
              </p:cNvGraphicFramePr>
              <p:nvPr/>
            </p:nvGraphicFramePr>
            <p:xfrm>
              <a:off x="3312" y="2352"/>
              <a:ext cx="25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28600" imgH="291960" progId="Equation.3">
                      <p:embed/>
                    </p:oleObj>
                  </mc:Choice>
                  <mc:Fallback>
                    <p:oleObj name="Equation" r:id="rId4" imgW="228600" imgH="291960" progId="Equation.3">
                      <p:embed/>
                      <p:pic>
                        <p:nvPicPr>
                          <p:cNvPr id="1466382" name="Object 1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352"/>
                            <a:ext cx="256" cy="28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66383" name="Text Box 15"/>
            <p:cNvSpPr txBox="1">
              <a:spLocks noChangeArrowheads="1"/>
            </p:cNvSpPr>
            <p:nvPr/>
          </p:nvSpPr>
          <p:spPr bwMode="auto">
            <a:xfrm>
              <a:off x="3803" y="2703"/>
              <a:ext cx="738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electron</a:t>
              </a:r>
              <a:endPara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66384" name="Text Box 16"/>
            <p:cNvSpPr txBox="1">
              <a:spLocks noChangeArrowheads="1"/>
            </p:cNvSpPr>
            <p:nvPr/>
          </p:nvSpPr>
          <p:spPr bwMode="auto">
            <a:xfrm>
              <a:off x="3798" y="3446"/>
              <a:ext cx="623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proton</a:t>
              </a:r>
              <a:endPara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604" y="2190"/>
              <a:ext cx="1726" cy="1843"/>
              <a:chOff x="2958" y="1130"/>
              <a:chExt cx="1726" cy="1843"/>
            </a:xfrm>
          </p:grpSpPr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2958" y="1130"/>
                <a:ext cx="1726" cy="1843"/>
                <a:chOff x="2930" y="1181"/>
                <a:chExt cx="1077" cy="1535"/>
              </a:xfrm>
            </p:grpSpPr>
            <p:pic>
              <p:nvPicPr>
                <p:cNvPr id="1466387" name="Picture 19" descr="FG17_00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58592" t="26836" r="15518" b="25211"/>
                <a:stretch>
                  <a:fillRect/>
                </a:stretch>
              </p:blipFill>
              <p:spPr bwMode="auto">
                <a:xfrm>
                  <a:off x="2930" y="1181"/>
                  <a:ext cx="1077" cy="1535"/>
                </a:xfrm>
                <a:prstGeom prst="rect">
                  <a:avLst/>
                </a:prstGeom>
                <a:noFill/>
              </p:spPr>
            </p:pic>
            <p:grpSp>
              <p:nvGrpSpPr>
                <p:cNvPr id="7" name="Group 20"/>
                <p:cNvGrpSpPr>
                  <a:grpSpLocks/>
                </p:cNvGrpSpPr>
                <p:nvPr/>
              </p:nvGrpSpPr>
              <p:grpSpPr bwMode="auto">
                <a:xfrm rot="16200000" flipH="1">
                  <a:off x="2784" y="1632"/>
                  <a:ext cx="1344" cy="576"/>
                  <a:chOff x="3552" y="2784"/>
                  <a:chExt cx="1152" cy="869"/>
                </a:xfrm>
              </p:grpSpPr>
              <p:sp>
                <p:nvSpPr>
                  <p:cNvPr id="146638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2784"/>
                    <a:ext cx="0" cy="869"/>
                  </a:xfrm>
                  <a:prstGeom prst="line">
                    <a:avLst/>
                  </a:prstGeom>
                  <a:noFill/>
                  <a:ln w="9525">
                    <a:solidFill>
                      <a:srgbClr val="FF99CC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639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784"/>
                    <a:ext cx="0" cy="869"/>
                  </a:xfrm>
                  <a:prstGeom prst="line">
                    <a:avLst/>
                  </a:prstGeom>
                  <a:noFill/>
                  <a:ln w="9525">
                    <a:solidFill>
                      <a:srgbClr val="FF99CC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639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2784"/>
                    <a:ext cx="0" cy="869"/>
                  </a:xfrm>
                  <a:prstGeom prst="line">
                    <a:avLst/>
                  </a:prstGeom>
                  <a:noFill/>
                  <a:ln w="9525">
                    <a:solidFill>
                      <a:srgbClr val="FF99CC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639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784"/>
                    <a:ext cx="0" cy="869"/>
                  </a:xfrm>
                  <a:prstGeom prst="line">
                    <a:avLst/>
                  </a:prstGeom>
                  <a:noFill/>
                  <a:ln w="9525">
                    <a:solidFill>
                      <a:srgbClr val="FF99CC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639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2784"/>
                    <a:ext cx="0" cy="869"/>
                  </a:xfrm>
                  <a:prstGeom prst="line">
                    <a:avLst/>
                  </a:prstGeom>
                  <a:noFill/>
                  <a:ln w="9525">
                    <a:solidFill>
                      <a:srgbClr val="FF99CC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639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84"/>
                    <a:ext cx="0" cy="869"/>
                  </a:xfrm>
                  <a:prstGeom prst="line">
                    <a:avLst/>
                  </a:prstGeom>
                  <a:noFill/>
                  <a:ln w="9525">
                    <a:solidFill>
                      <a:srgbClr val="FF99CC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639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784"/>
                    <a:ext cx="0" cy="869"/>
                  </a:xfrm>
                  <a:prstGeom prst="line">
                    <a:avLst/>
                  </a:prstGeom>
                  <a:noFill/>
                  <a:ln w="9525">
                    <a:solidFill>
                      <a:srgbClr val="FF99CC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aphicFrame>
              <p:nvGraphicFramePr>
                <p:cNvPr id="1466396" name="Object 28"/>
                <p:cNvGraphicFramePr>
                  <a:graphicFrameLocks/>
                </p:cNvGraphicFramePr>
                <p:nvPr/>
              </p:nvGraphicFramePr>
              <p:xfrm>
                <a:off x="3312" y="2352"/>
                <a:ext cx="256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6" imgW="228600" imgH="291960" progId="Equation.3">
                        <p:embed/>
                      </p:oleObj>
                    </mc:Choice>
                    <mc:Fallback>
                      <p:oleObj name="Equation" r:id="rId6" imgW="228600" imgH="291960" progId="Equation.3">
                        <p:embed/>
                        <p:pic>
                          <p:nvPicPr>
                            <p:cNvPr id="1466396" name="Object 2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12" y="2352"/>
                              <a:ext cx="256" cy="288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466397" name="Text Box 29"/>
              <p:cNvSpPr txBox="1">
                <a:spLocks noChangeArrowheads="1"/>
              </p:cNvSpPr>
              <p:nvPr/>
            </p:nvSpPr>
            <p:spPr bwMode="auto">
              <a:xfrm>
                <a:off x="3258" y="1573"/>
                <a:ext cx="738" cy="2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dirty="0">
                    <a:solidFill>
                      <a:srgbClr val="99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electron</a:t>
                </a:r>
                <a:endParaRPr lang="en-US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466398" name="Text Box 30"/>
              <p:cNvSpPr txBox="1">
                <a:spLocks noChangeArrowheads="1"/>
              </p:cNvSpPr>
              <p:nvPr/>
            </p:nvSpPr>
            <p:spPr bwMode="auto">
              <a:xfrm>
                <a:off x="3253" y="2316"/>
                <a:ext cx="623" cy="2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>
                    <a:solidFill>
                      <a:srgbClr val="99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proton</a:t>
                </a:r>
                <a:endPara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466399" name="Oval 31"/>
            <p:cNvSpPr>
              <a:spLocks noChangeArrowheads="1"/>
            </p:cNvSpPr>
            <p:nvPr/>
          </p:nvSpPr>
          <p:spPr bwMode="auto">
            <a:xfrm>
              <a:off x="4356" y="3304"/>
              <a:ext cx="132" cy="124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6400" name="Oval 32"/>
            <p:cNvSpPr>
              <a:spLocks noChangeArrowheads="1"/>
            </p:cNvSpPr>
            <p:nvPr/>
          </p:nvSpPr>
          <p:spPr bwMode="auto">
            <a:xfrm>
              <a:off x="4327" y="2816"/>
              <a:ext cx="148" cy="124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6401" name="Oval 33"/>
            <p:cNvSpPr>
              <a:spLocks noChangeArrowheads="1"/>
            </p:cNvSpPr>
            <p:nvPr/>
          </p:nvSpPr>
          <p:spPr bwMode="auto">
            <a:xfrm>
              <a:off x="3902" y="3257"/>
              <a:ext cx="155" cy="16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6402" name="Oval 34"/>
            <p:cNvSpPr>
              <a:spLocks noChangeArrowheads="1"/>
            </p:cNvSpPr>
            <p:nvPr/>
          </p:nvSpPr>
          <p:spPr bwMode="auto">
            <a:xfrm>
              <a:off x="3896" y="2830"/>
              <a:ext cx="179" cy="18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6403" name="Text Box 35"/>
            <p:cNvSpPr txBox="1">
              <a:spLocks noChangeArrowheads="1"/>
            </p:cNvSpPr>
            <p:nvPr/>
          </p:nvSpPr>
          <p:spPr bwMode="auto">
            <a:xfrm>
              <a:off x="4315" y="322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</a:p>
          </p:txBody>
        </p:sp>
        <p:sp>
          <p:nvSpPr>
            <p:cNvPr id="1466404" name="Text Box 36"/>
            <p:cNvSpPr txBox="1">
              <a:spLocks noChangeArrowheads="1"/>
            </p:cNvSpPr>
            <p:nvPr/>
          </p:nvSpPr>
          <p:spPr bwMode="auto">
            <a:xfrm>
              <a:off x="4309" y="2727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</a:p>
          </p:txBody>
        </p:sp>
      </p:grpSp>
      <p:sp>
        <p:nvSpPr>
          <p:cNvPr id="1466405" name="Rectangle 37"/>
          <p:cNvSpPr>
            <a:spLocks noChangeArrowheads="1"/>
          </p:cNvSpPr>
          <p:nvPr/>
        </p:nvSpPr>
        <p:spPr bwMode="auto">
          <a:xfrm>
            <a:off x="4668838" y="695325"/>
            <a:ext cx="4518025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proton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electron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both acquire the same KE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   neither – there is no change of KE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5)   they both acquire the same KE but  with opposite signs</a:t>
            </a:r>
            <a:endParaRPr lang="en-US" sz="2000" b="1"/>
          </a:p>
        </p:txBody>
      </p:sp>
      <p:sp>
        <p:nvSpPr>
          <p:cNvPr id="1466406" name="Rectangle 38"/>
          <p:cNvSpPr>
            <a:spLocks noGrp="1" noChangeArrowheads="1"/>
          </p:cNvSpPr>
          <p:nvPr>
            <p:ph type="title"/>
          </p:nvPr>
        </p:nvSpPr>
        <p:spPr>
          <a:xfrm>
            <a:off x="527050" y="0"/>
            <a:ext cx="8183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223.28.8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466407" name="Rectangle 39"/>
          <p:cNvSpPr>
            <a:spLocks noGrp="1" noChangeArrowheads="1"/>
          </p:cNvSpPr>
          <p:nvPr>
            <p:ph idx="1"/>
          </p:nvPr>
        </p:nvSpPr>
        <p:spPr>
          <a:xfrm>
            <a:off x="0" y="704850"/>
            <a:ext cx="4419600" cy="2816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/>
              <a:t>	A </a:t>
            </a:r>
            <a:r>
              <a:rPr lang="en-US" b="1" dirty="0">
                <a:solidFill>
                  <a:schemeClr val="hlink"/>
                </a:solidFill>
              </a:rPr>
              <a:t>proton</a:t>
            </a:r>
            <a:r>
              <a:rPr lang="en-US" b="1" dirty="0"/>
              <a:t> and an </a:t>
            </a:r>
            <a:r>
              <a:rPr lang="en-US" b="1" dirty="0">
                <a:solidFill>
                  <a:schemeClr val="accent1"/>
                </a:solidFill>
              </a:rPr>
              <a:t>electron</a:t>
            </a:r>
            <a:r>
              <a:rPr lang="en-US" b="1" dirty="0"/>
              <a:t> are in a constant electric field created by oppositely charged plates.  You release the </a:t>
            </a:r>
            <a:r>
              <a:rPr lang="en-US" b="1" dirty="0">
                <a:solidFill>
                  <a:schemeClr val="hlink"/>
                </a:solidFill>
              </a:rPr>
              <a:t>proton</a:t>
            </a:r>
            <a:r>
              <a:rPr lang="en-US" b="1" dirty="0"/>
              <a:t> from the </a:t>
            </a:r>
            <a:r>
              <a:rPr lang="en-US" b="1" dirty="0">
                <a:solidFill>
                  <a:srgbClr val="FF0000"/>
                </a:solidFill>
              </a:rPr>
              <a:t>positive</a:t>
            </a:r>
            <a:r>
              <a:rPr lang="en-US" b="1" dirty="0"/>
              <a:t> side and the </a:t>
            </a:r>
            <a:r>
              <a:rPr lang="en-US" b="1" dirty="0">
                <a:solidFill>
                  <a:schemeClr val="accent1"/>
                </a:solidFill>
              </a:rPr>
              <a:t>electron</a:t>
            </a:r>
            <a:r>
              <a:rPr lang="en-US" b="1" dirty="0"/>
              <a:t> from the </a:t>
            </a:r>
            <a:r>
              <a:rPr lang="en-US" b="1" dirty="0">
                <a:solidFill>
                  <a:schemeClr val="accent2"/>
                </a:solidFill>
              </a:rPr>
              <a:t>negative</a:t>
            </a:r>
            <a:r>
              <a:rPr lang="en-US" b="1" dirty="0"/>
              <a:t> side.   When it strikes the opposite plate, which one has more KE?</a:t>
            </a:r>
            <a:endParaRPr lang="en-US"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748" y="1661160"/>
            <a:ext cx="9180748" cy="321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223.29.4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does it mean that the potential energy of a proton-electron system is negative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electron is moving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electron will explode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proton will heat up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electron is electrically bound to the Proton.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798820" y="3462728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28938" y="3435246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4479" y="3402767"/>
            <a:ext cx="7959777" cy="149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357545" y="4434381"/>
          <a:ext cx="872507" cy="45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720" imgH="177480" progId="Equation.3">
                  <p:embed/>
                </p:oleObj>
              </mc:Choice>
              <mc:Fallback>
                <p:oleObj name="Equation" r:id="rId2" imgW="342720" imgH="17748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545" y="4434381"/>
                        <a:ext cx="872507" cy="452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8219607" y="3437744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884824" y="3057994"/>
            <a:ext cx="689549" cy="74950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908550" y="4373563"/>
          <a:ext cx="10017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215640" progId="Equation.3">
                  <p:embed/>
                </p:oleObj>
              </mc:Choice>
              <mc:Fallback>
                <p:oleObj name="Equation" r:id="rId4" imgW="393480" imgH="215640" progId="Equation.3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4373563"/>
                        <a:ext cx="100171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653155" y="4451350"/>
          <a:ext cx="1035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215640" progId="Equation.3">
                  <p:embed/>
                </p:oleObj>
              </mc:Choice>
              <mc:Fallback>
                <p:oleObj name="Equation" r:id="rId6" imgW="406080" imgH="215640" progId="Equation.3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155" y="4451350"/>
                        <a:ext cx="10350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eft Arrow 20"/>
          <p:cNvSpPr/>
          <p:nvPr/>
        </p:nvSpPr>
        <p:spPr>
          <a:xfrm flipH="1">
            <a:off x="5462586" y="3244238"/>
            <a:ext cx="2722044" cy="338411"/>
          </a:xfrm>
          <a:prstGeom prst="leftArrow">
            <a:avLst>
              <a:gd name="adj1" fmla="val 20014"/>
              <a:gd name="adj2" fmla="val 1089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flipH="1">
            <a:off x="5441429" y="3252866"/>
            <a:ext cx="1143039" cy="29980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696249" y="2653258"/>
            <a:ext cx="60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78250" y="2670746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r</a:t>
            </a:r>
            <a:endParaRPr lang="en-US" sz="36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eft Arrow 24"/>
          <p:cNvSpPr/>
          <p:nvPr/>
        </p:nvSpPr>
        <p:spPr>
          <a:xfrm flipH="1">
            <a:off x="5822455" y="2655757"/>
            <a:ext cx="398449" cy="17738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flipH="1">
            <a:off x="6754358" y="2718217"/>
            <a:ext cx="398449" cy="177383"/>
          </a:xfrm>
          <a:prstGeom prst="leftArrow">
            <a:avLst>
              <a:gd name="adj1" fmla="val 18229"/>
              <a:gd name="adj2" fmla="val 766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09272" y="2698231"/>
            <a:ext cx="1364105" cy="1394084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84161" y="3060492"/>
            <a:ext cx="689549" cy="749508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86597" y="3357797"/>
            <a:ext cx="479685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61476" y="3330315"/>
            <a:ext cx="479685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1548986" y="3317825"/>
            <a:ext cx="479685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5179106" y="3350304"/>
            <a:ext cx="479685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73" y="1600200"/>
            <a:ext cx="9138827" cy="362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498" name="Rectangle 3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223.29.5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70467" name="Rectangle 3"/>
          <p:cNvSpPr>
            <a:spLocks noGrp="1" noChangeArrowheads="1"/>
          </p:cNvSpPr>
          <p:nvPr>
            <p:ph idx="1"/>
          </p:nvPr>
        </p:nvSpPr>
        <p:spPr>
          <a:xfrm>
            <a:off x="360979" y="1635102"/>
            <a:ext cx="8058150" cy="927100"/>
          </a:xfrm>
          <a:noFill/>
          <a:ln/>
        </p:spPr>
        <p:txBody>
          <a:bodyPr>
            <a:normAutofit fontScale="85000" lnSpcReduction="1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400" b="1" dirty="0"/>
              <a:t>	</a:t>
            </a:r>
            <a:r>
              <a:rPr lang="en-US" b="1" dirty="0"/>
              <a:t>Which group of charges took </a:t>
            </a:r>
            <a:r>
              <a:rPr lang="en-US" b="1" i="1" dirty="0">
                <a:solidFill>
                  <a:schemeClr val="tx2"/>
                </a:solidFill>
              </a:rPr>
              <a:t>more work</a:t>
            </a:r>
            <a:r>
              <a:rPr lang="en-US" b="1" dirty="0"/>
              <a:t> to bring together from a very large initial distance apart?</a:t>
            </a:r>
          </a:p>
        </p:txBody>
      </p:sp>
      <p:sp>
        <p:nvSpPr>
          <p:cNvPr id="1470468" name="WordArt 4"/>
          <p:cNvSpPr>
            <a:spLocks noChangeArrowheads="1" noChangeShapeType="1" noTextEdit="1"/>
          </p:cNvSpPr>
          <p:nvPr/>
        </p:nvSpPr>
        <p:spPr bwMode="auto">
          <a:xfrm>
            <a:off x="302265" y="3497618"/>
            <a:ext cx="3524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96677" y="3088043"/>
            <a:ext cx="2286000" cy="2001838"/>
            <a:chOff x="3490" y="1592"/>
            <a:chExt cx="1600" cy="1565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490" y="2659"/>
              <a:ext cx="372" cy="329"/>
              <a:chOff x="1463" y="1276"/>
              <a:chExt cx="372" cy="329"/>
            </a:xfrm>
          </p:grpSpPr>
          <p:sp>
            <p:nvSpPr>
              <p:cNvPr id="1470471" name="Oval 7"/>
              <p:cNvSpPr>
                <a:spLocks noChangeArrowheads="1"/>
              </p:cNvSpPr>
              <p:nvPr/>
            </p:nvSpPr>
            <p:spPr bwMode="auto">
              <a:xfrm>
                <a:off x="1493" y="1287"/>
                <a:ext cx="310" cy="30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0472" name="Text Box 8"/>
              <p:cNvSpPr txBox="1">
                <a:spLocks noChangeArrowheads="1"/>
              </p:cNvSpPr>
              <p:nvPr/>
            </p:nvSpPr>
            <p:spPr bwMode="auto">
              <a:xfrm>
                <a:off x="1463" y="1276"/>
                <a:ext cx="372" cy="32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+1</a:t>
                </a:r>
                <a:endParaRPr lang="en-US">
                  <a:solidFill>
                    <a:srgbClr val="00DFCA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470473" name="Line 9"/>
            <p:cNvSpPr>
              <a:spLocks noChangeShapeType="1"/>
            </p:cNvSpPr>
            <p:nvPr/>
          </p:nvSpPr>
          <p:spPr bwMode="auto">
            <a:xfrm>
              <a:off x="3851" y="2821"/>
              <a:ext cx="8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0474" name="Line 10"/>
            <p:cNvSpPr>
              <a:spLocks noChangeShapeType="1"/>
            </p:cNvSpPr>
            <p:nvPr/>
          </p:nvSpPr>
          <p:spPr bwMode="auto">
            <a:xfrm rot="3600000">
              <a:off x="4156" y="2263"/>
              <a:ext cx="8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0475" name="Line 11"/>
            <p:cNvSpPr>
              <a:spLocks noChangeShapeType="1"/>
            </p:cNvSpPr>
            <p:nvPr/>
          </p:nvSpPr>
          <p:spPr bwMode="auto">
            <a:xfrm rot="18000000" flipH="1">
              <a:off x="3510" y="2274"/>
              <a:ext cx="8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4096" y="1592"/>
              <a:ext cx="372" cy="329"/>
              <a:chOff x="1464" y="1276"/>
              <a:chExt cx="372" cy="329"/>
            </a:xfrm>
          </p:grpSpPr>
          <p:sp>
            <p:nvSpPr>
              <p:cNvPr id="1470477" name="Oval 13"/>
              <p:cNvSpPr>
                <a:spLocks noChangeArrowheads="1"/>
              </p:cNvSpPr>
              <p:nvPr/>
            </p:nvSpPr>
            <p:spPr bwMode="auto">
              <a:xfrm>
                <a:off x="1493" y="1287"/>
                <a:ext cx="310" cy="30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0478" name="Text Box 14"/>
              <p:cNvSpPr txBox="1">
                <a:spLocks noChangeArrowheads="1"/>
              </p:cNvSpPr>
              <p:nvPr/>
            </p:nvSpPr>
            <p:spPr bwMode="auto">
              <a:xfrm>
                <a:off x="1464" y="1276"/>
                <a:ext cx="372" cy="32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+1</a:t>
                </a:r>
                <a:endParaRPr lang="en-US">
                  <a:solidFill>
                    <a:srgbClr val="00DFCA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4718" y="2625"/>
              <a:ext cx="372" cy="328"/>
              <a:chOff x="1463" y="1277"/>
              <a:chExt cx="372" cy="328"/>
            </a:xfrm>
          </p:grpSpPr>
          <p:sp>
            <p:nvSpPr>
              <p:cNvPr id="1470480" name="Oval 16"/>
              <p:cNvSpPr>
                <a:spLocks noChangeArrowheads="1"/>
              </p:cNvSpPr>
              <p:nvPr/>
            </p:nvSpPr>
            <p:spPr bwMode="auto">
              <a:xfrm>
                <a:off x="1493" y="1287"/>
                <a:ext cx="310" cy="30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0481" name="Text Box 17"/>
              <p:cNvSpPr txBox="1">
                <a:spLocks noChangeArrowheads="1"/>
              </p:cNvSpPr>
              <p:nvPr/>
            </p:nvSpPr>
            <p:spPr bwMode="auto">
              <a:xfrm>
                <a:off x="1463" y="1277"/>
                <a:ext cx="372" cy="32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+1</a:t>
                </a:r>
                <a:endParaRPr lang="en-US">
                  <a:solidFill>
                    <a:srgbClr val="00DFCA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470482" name="Text Box 18"/>
            <p:cNvSpPr txBox="1">
              <a:spLocks noChangeArrowheads="1"/>
            </p:cNvSpPr>
            <p:nvPr/>
          </p:nvSpPr>
          <p:spPr bwMode="auto">
            <a:xfrm>
              <a:off x="3652" y="2072"/>
              <a:ext cx="259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i="1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470483" name="Text Box 19"/>
            <p:cNvSpPr txBox="1">
              <a:spLocks noChangeArrowheads="1"/>
            </p:cNvSpPr>
            <p:nvPr/>
          </p:nvSpPr>
          <p:spPr bwMode="auto">
            <a:xfrm>
              <a:off x="4630" y="2072"/>
              <a:ext cx="259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i="1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470484" name="Text Box 20"/>
            <p:cNvSpPr txBox="1">
              <a:spLocks noChangeArrowheads="1"/>
            </p:cNvSpPr>
            <p:nvPr/>
          </p:nvSpPr>
          <p:spPr bwMode="auto">
            <a:xfrm>
              <a:off x="4136" y="2828"/>
              <a:ext cx="258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i="1">
                  <a:solidFill>
                    <a:schemeClr val="tx2"/>
                  </a:solidFill>
                </a:rPr>
                <a:t>d</a:t>
              </a:r>
            </a:p>
          </p:txBody>
        </p:sp>
      </p:grpSp>
      <p:sp>
        <p:nvSpPr>
          <p:cNvPr id="1470485" name="WordArt 21"/>
          <p:cNvSpPr>
            <a:spLocks noChangeArrowheads="1" noChangeShapeType="1" noTextEdit="1"/>
          </p:cNvSpPr>
          <p:nvPr/>
        </p:nvSpPr>
        <p:spPr bwMode="auto">
          <a:xfrm>
            <a:off x="6166490" y="3143606"/>
            <a:ext cx="3524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2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881702" y="3392843"/>
            <a:ext cx="2446338" cy="773113"/>
            <a:chOff x="665" y="1965"/>
            <a:chExt cx="1541" cy="487"/>
          </a:xfrm>
        </p:grpSpPr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1871" y="2145"/>
              <a:ext cx="335" cy="306"/>
              <a:chOff x="1481" y="1287"/>
              <a:chExt cx="335" cy="306"/>
            </a:xfrm>
          </p:grpSpPr>
          <p:sp>
            <p:nvSpPr>
              <p:cNvPr id="1470488" name="Oval 24"/>
              <p:cNvSpPr>
                <a:spLocks noChangeArrowheads="1"/>
              </p:cNvSpPr>
              <p:nvPr/>
            </p:nvSpPr>
            <p:spPr bwMode="auto">
              <a:xfrm>
                <a:off x="1493" y="1287"/>
                <a:ext cx="310" cy="30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0489" name="Text Box 25"/>
              <p:cNvSpPr txBox="1">
                <a:spLocks noChangeArrowheads="1"/>
              </p:cNvSpPr>
              <p:nvPr/>
            </p:nvSpPr>
            <p:spPr bwMode="auto">
              <a:xfrm>
                <a:off x="1481" y="1308"/>
                <a:ext cx="335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+1</a:t>
                </a:r>
                <a:endParaRPr lang="en-US">
                  <a:solidFill>
                    <a:srgbClr val="00DFCA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470490" name="Line 26"/>
            <p:cNvSpPr>
              <a:spLocks noChangeShapeType="1"/>
            </p:cNvSpPr>
            <p:nvPr/>
          </p:nvSpPr>
          <p:spPr bwMode="auto">
            <a:xfrm>
              <a:off x="1004" y="2299"/>
              <a:ext cx="8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665" y="2146"/>
              <a:ext cx="335" cy="306"/>
              <a:chOff x="1898" y="2378"/>
              <a:chExt cx="335" cy="306"/>
            </a:xfrm>
          </p:grpSpPr>
          <p:sp>
            <p:nvSpPr>
              <p:cNvPr id="1470492" name="Oval 28"/>
              <p:cNvSpPr>
                <a:spLocks noChangeArrowheads="1"/>
              </p:cNvSpPr>
              <p:nvPr/>
            </p:nvSpPr>
            <p:spPr bwMode="auto">
              <a:xfrm>
                <a:off x="1911" y="2378"/>
                <a:ext cx="310" cy="30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0493" name="Text Box 29"/>
              <p:cNvSpPr txBox="1">
                <a:spLocks noChangeArrowheads="1"/>
              </p:cNvSpPr>
              <p:nvPr/>
            </p:nvSpPr>
            <p:spPr bwMode="auto">
              <a:xfrm>
                <a:off x="1898" y="2398"/>
                <a:ext cx="335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+2</a:t>
                </a:r>
                <a:endParaRPr lang="en-US">
                  <a:solidFill>
                    <a:srgbClr val="00DFCA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470494" name="Text Box 30"/>
            <p:cNvSpPr txBox="1">
              <a:spLocks noChangeArrowheads="1"/>
            </p:cNvSpPr>
            <p:nvPr/>
          </p:nvSpPr>
          <p:spPr bwMode="auto">
            <a:xfrm>
              <a:off x="1362" y="1965"/>
              <a:ext cx="23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i="1">
                  <a:solidFill>
                    <a:schemeClr val="tx2"/>
                  </a:solidFill>
                </a:rPr>
                <a:t>d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834077" y="4662843"/>
            <a:ext cx="6111875" cy="647700"/>
            <a:chOff x="1002" y="3378"/>
            <a:chExt cx="3850" cy="408"/>
          </a:xfrm>
        </p:grpSpPr>
        <p:sp>
          <p:nvSpPr>
            <p:cNvPr id="1470496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1002" y="3378"/>
              <a:ext cx="222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solidFill>
                    <a:srgbClr val="B2B2B2">
                      <a:alpha val="50000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Arial Black"/>
                </a:rPr>
                <a:t>3</a:t>
              </a:r>
            </a:p>
          </p:txBody>
        </p:sp>
        <p:sp>
          <p:nvSpPr>
            <p:cNvPr id="1470497" name="Text Box 33"/>
            <p:cNvSpPr txBox="1">
              <a:spLocks noChangeArrowheads="1"/>
            </p:cNvSpPr>
            <p:nvPr/>
          </p:nvSpPr>
          <p:spPr bwMode="auto">
            <a:xfrm>
              <a:off x="1374" y="3501"/>
              <a:ext cx="34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Both took the same amount of work</a:t>
              </a:r>
              <a:endParaRPr lang="en-US" b="1">
                <a:solidFill>
                  <a:srgbClr val="00DFCA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AutoShape 2"/>
          <p:cNvSpPr>
            <a:spLocks noChangeArrowheads="1"/>
          </p:cNvSpPr>
          <p:nvPr/>
        </p:nvSpPr>
        <p:spPr bwMode="auto">
          <a:xfrm>
            <a:off x="0" y="4071938"/>
            <a:ext cx="4324350" cy="25971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72515" name="Rectangle 3"/>
          <p:cNvSpPr>
            <a:spLocks noChangeArrowheads="1"/>
          </p:cNvSpPr>
          <p:nvPr/>
        </p:nvSpPr>
        <p:spPr bwMode="auto">
          <a:xfrm>
            <a:off x="0" y="4167188"/>
            <a:ext cx="42100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</a:rPr>
              <a:t>	The work needed to assemble a collection of charges is the same as the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total PE</a:t>
            </a:r>
            <a:r>
              <a:rPr lang="en-US" sz="2000" b="1">
                <a:solidFill>
                  <a:srgbClr val="000000"/>
                </a:solidFill>
              </a:rPr>
              <a:t> of those charges:</a:t>
            </a:r>
            <a:endParaRPr lang="en-US" sz="2000" b="1">
              <a:solidFill>
                <a:schemeClr val="bg2"/>
              </a:solidFill>
            </a:endParaRPr>
          </a:p>
        </p:txBody>
      </p:sp>
      <p:graphicFrame>
        <p:nvGraphicFramePr>
          <p:cNvPr id="1472516" name="Object 4"/>
          <p:cNvGraphicFramePr>
            <a:graphicFrameLocks noChangeAspect="1"/>
          </p:cNvGraphicFramePr>
          <p:nvPr/>
        </p:nvGraphicFramePr>
        <p:xfrm>
          <a:off x="288925" y="5743575"/>
          <a:ext cx="18526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444240" progId="Equation.3">
                  <p:embed/>
                </p:oleObj>
              </mc:Choice>
              <mc:Fallback>
                <p:oleObj name="Equation" r:id="rId3" imgW="1041120" imgH="444240" progId="Equation.3">
                  <p:embed/>
                  <p:pic>
                    <p:nvPicPr>
                      <p:cNvPr id="1472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5743575"/>
                        <a:ext cx="18526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2559" name="Rectangle 4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223.29.5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72518" name="Rectangle 6"/>
          <p:cNvSpPr>
            <a:spLocks noGrp="1" noChangeArrowheads="1"/>
          </p:cNvSpPr>
          <p:nvPr>
            <p:ph idx="1"/>
          </p:nvPr>
        </p:nvSpPr>
        <p:spPr>
          <a:xfrm>
            <a:off x="306388" y="652463"/>
            <a:ext cx="8058150" cy="685018"/>
          </a:xfrm>
          <a:noFill/>
          <a:ln/>
        </p:spPr>
        <p:txBody>
          <a:bodyPr>
            <a:normAutofit fontScale="62500" lnSpcReduction="2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400" b="1" dirty="0"/>
              <a:t>	</a:t>
            </a:r>
            <a:r>
              <a:rPr lang="en-US" b="1" dirty="0"/>
              <a:t>Which group of charges took </a:t>
            </a:r>
            <a:r>
              <a:rPr lang="en-US" b="1" i="1" dirty="0">
                <a:solidFill>
                  <a:schemeClr val="tx2"/>
                </a:solidFill>
              </a:rPr>
              <a:t>more work</a:t>
            </a:r>
            <a:r>
              <a:rPr lang="en-US" b="1" dirty="0"/>
              <a:t> to bring together from a very large initial distance apart?</a:t>
            </a:r>
          </a:p>
        </p:txBody>
      </p:sp>
      <p:sp>
        <p:nvSpPr>
          <p:cNvPr id="1472519" name="WordArt 7"/>
          <p:cNvSpPr>
            <a:spLocks noChangeArrowheads="1" noChangeShapeType="1" noTextEdit="1"/>
          </p:cNvSpPr>
          <p:nvPr/>
        </p:nvSpPr>
        <p:spPr bwMode="auto">
          <a:xfrm>
            <a:off x="315913" y="1778000"/>
            <a:ext cx="3524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1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410325" y="1368425"/>
            <a:ext cx="2286000" cy="2001838"/>
            <a:chOff x="3490" y="1592"/>
            <a:chExt cx="1600" cy="1565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90" y="2659"/>
              <a:ext cx="372" cy="329"/>
              <a:chOff x="1463" y="1276"/>
              <a:chExt cx="372" cy="329"/>
            </a:xfrm>
          </p:grpSpPr>
          <p:sp>
            <p:nvSpPr>
              <p:cNvPr id="1472522" name="Oval 10"/>
              <p:cNvSpPr>
                <a:spLocks noChangeArrowheads="1"/>
              </p:cNvSpPr>
              <p:nvPr/>
            </p:nvSpPr>
            <p:spPr bwMode="auto">
              <a:xfrm>
                <a:off x="1493" y="1287"/>
                <a:ext cx="310" cy="30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2523" name="Text Box 11"/>
              <p:cNvSpPr txBox="1">
                <a:spLocks noChangeArrowheads="1"/>
              </p:cNvSpPr>
              <p:nvPr/>
            </p:nvSpPr>
            <p:spPr bwMode="auto">
              <a:xfrm>
                <a:off x="1463" y="1276"/>
                <a:ext cx="372" cy="32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+1</a:t>
                </a:r>
                <a:endParaRPr lang="en-US">
                  <a:solidFill>
                    <a:srgbClr val="00DFCA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472524" name="Line 12"/>
            <p:cNvSpPr>
              <a:spLocks noChangeShapeType="1"/>
            </p:cNvSpPr>
            <p:nvPr/>
          </p:nvSpPr>
          <p:spPr bwMode="auto">
            <a:xfrm>
              <a:off x="3851" y="2821"/>
              <a:ext cx="8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2525" name="Line 13"/>
            <p:cNvSpPr>
              <a:spLocks noChangeShapeType="1"/>
            </p:cNvSpPr>
            <p:nvPr/>
          </p:nvSpPr>
          <p:spPr bwMode="auto">
            <a:xfrm rot="3600000">
              <a:off x="4156" y="2263"/>
              <a:ext cx="8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2526" name="Line 14"/>
            <p:cNvSpPr>
              <a:spLocks noChangeShapeType="1"/>
            </p:cNvSpPr>
            <p:nvPr/>
          </p:nvSpPr>
          <p:spPr bwMode="auto">
            <a:xfrm rot="18000000" flipH="1">
              <a:off x="3510" y="2274"/>
              <a:ext cx="8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4096" y="1592"/>
              <a:ext cx="372" cy="329"/>
              <a:chOff x="1464" y="1276"/>
              <a:chExt cx="372" cy="329"/>
            </a:xfrm>
          </p:grpSpPr>
          <p:sp>
            <p:nvSpPr>
              <p:cNvPr id="1472528" name="Oval 16"/>
              <p:cNvSpPr>
                <a:spLocks noChangeArrowheads="1"/>
              </p:cNvSpPr>
              <p:nvPr/>
            </p:nvSpPr>
            <p:spPr bwMode="auto">
              <a:xfrm>
                <a:off x="1493" y="1287"/>
                <a:ext cx="310" cy="30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2529" name="Text Box 17"/>
              <p:cNvSpPr txBox="1">
                <a:spLocks noChangeArrowheads="1"/>
              </p:cNvSpPr>
              <p:nvPr/>
            </p:nvSpPr>
            <p:spPr bwMode="auto">
              <a:xfrm>
                <a:off x="1464" y="1276"/>
                <a:ext cx="372" cy="32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+1</a:t>
                </a:r>
                <a:endParaRPr lang="en-US">
                  <a:solidFill>
                    <a:srgbClr val="00DFCA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4718" y="2625"/>
              <a:ext cx="372" cy="328"/>
              <a:chOff x="1463" y="1277"/>
              <a:chExt cx="372" cy="328"/>
            </a:xfrm>
          </p:grpSpPr>
          <p:sp>
            <p:nvSpPr>
              <p:cNvPr id="1472531" name="Oval 19"/>
              <p:cNvSpPr>
                <a:spLocks noChangeArrowheads="1"/>
              </p:cNvSpPr>
              <p:nvPr/>
            </p:nvSpPr>
            <p:spPr bwMode="auto">
              <a:xfrm>
                <a:off x="1493" y="1287"/>
                <a:ext cx="310" cy="30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2532" name="Text Box 20"/>
              <p:cNvSpPr txBox="1">
                <a:spLocks noChangeArrowheads="1"/>
              </p:cNvSpPr>
              <p:nvPr/>
            </p:nvSpPr>
            <p:spPr bwMode="auto">
              <a:xfrm>
                <a:off x="1463" y="1277"/>
                <a:ext cx="372" cy="32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+1</a:t>
                </a:r>
                <a:endParaRPr lang="en-US">
                  <a:solidFill>
                    <a:srgbClr val="00DFCA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472533" name="Text Box 21"/>
            <p:cNvSpPr txBox="1">
              <a:spLocks noChangeArrowheads="1"/>
            </p:cNvSpPr>
            <p:nvPr/>
          </p:nvSpPr>
          <p:spPr bwMode="auto">
            <a:xfrm>
              <a:off x="3652" y="2072"/>
              <a:ext cx="259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i="1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472534" name="Text Box 22"/>
            <p:cNvSpPr txBox="1">
              <a:spLocks noChangeArrowheads="1"/>
            </p:cNvSpPr>
            <p:nvPr/>
          </p:nvSpPr>
          <p:spPr bwMode="auto">
            <a:xfrm>
              <a:off x="4630" y="2072"/>
              <a:ext cx="259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i="1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472535" name="Text Box 23"/>
            <p:cNvSpPr txBox="1">
              <a:spLocks noChangeArrowheads="1"/>
            </p:cNvSpPr>
            <p:nvPr/>
          </p:nvSpPr>
          <p:spPr bwMode="auto">
            <a:xfrm>
              <a:off x="4136" y="2828"/>
              <a:ext cx="258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i="1">
                  <a:solidFill>
                    <a:schemeClr val="tx2"/>
                  </a:solidFill>
                </a:rPr>
                <a:t>d</a:t>
              </a:r>
            </a:p>
          </p:txBody>
        </p:sp>
      </p:grpSp>
      <p:sp>
        <p:nvSpPr>
          <p:cNvPr id="1472536" name="WordArt 24"/>
          <p:cNvSpPr>
            <a:spLocks noChangeArrowheads="1" noChangeShapeType="1" noTextEdit="1"/>
          </p:cNvSpPr>
          <p:nvPr/>
        </p:nvSpPr>
        <p:spPr bwMode="auto">
          <a:xfrm>
            <a:off x="6180138" y="1423988"/>
            <a:ext cx="3524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2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895350" y="1673225"/>
            <a:ext cx="2446338" cy="773113"/>
            <a:chOff x="665" y="1965"/>
            <a:chExt cx="1541" cy="487"/>
          </a:xfrm>
        </p:grpSpPr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1871" y="2145"/>
              <a:ext cx="335" cy="306"/>
              <a:chOff x="1481" y="1287"/>
              <a:chExt cx="335" cy="306"/>
            </a:xfrm>
          </p:grpSpPr>
          <p:sp>
            <p:nvSpPr>
              <p:cNvPr id="1472539" name="Oval 27"/>
              <p:cNvSpPr>
                <a:spLocks noChangeArrowheads="1"/>
              </p:cNvSpPr>
              <p:nvPr/>
            </p:nvSpPr>
            <p:spPr bwMode="auto">
              <a:xfrm>
                <a:off x="1493" y="1287"/>
                <a:ext cx="310" cy="30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2540" name="Text Box 28"/>
              <p:cNvSpPr txBox="1">
                <a:spLocks noChangeArrowheads="1"/>
              </p:cNvSpPr>
              <p:nvPr/>
            </p:nvSpPr>
            <p:spPr bwMode="auto">
              <a:xfrm>
                <a:off x="1481" y="1308"/>
                <a:ext cx="335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+1</a:t>
                </a:r>
                <a:endParaRPr lang="en-US">
                  <a:solidFill>
                    <a:srgbClr val="00DFCA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472541" name="Line 29"/>
            <p:cNvSpPr>
              <a:spLocks noChangeShapeType="1"/>
            </p:cNvSpPr>
            <p:nvPr/>
          </p:nvSpPr>
          <p:spPr bwMode="auto">
            <a:xfrm>
              <a:off x="1004" y="2299"/>
              <a:ext cx="8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665" y="2146"/>
              <a:ext cx="335" cy="306"/>
              <a:chOff x="1898" y="2378"/>
              <a:chExt cx="335" cy="306"/>
            </a:xfrm>
          </p:grpSpPr>
          <p:sp>
            <p:nvSpPr>
              <p:cNvPr id="1472543" name="Oval 31"/>
              <p:cNvSpPr>
                <a:spLocks noChangeArrowheads="1"/>
              </p:cNvSpPr>
              <p:nvPr/>
            </p:nvSpPr>
            <p:spPr bwMode="auto">
              <a:xfrm>
                <a:off x="1911" y="2378"/>
                <a:ext cx="310" cy="30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2544" name="Text Box 32"/>
              <p:cNvSpPr txBox="1">
                <a:spLocks noChangeArrowheads="1"/>
              </p:cNvSpPr>
              <p:nvPr/>
            </p:nvSpPr>
            <p:spPr bwMode="auto">
              <a:xfrm>
                <a:off x="1898" y="2398"/>
                <a:ext cx="335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+2</a:t>
                </a:r>
                <a:endParaRPr lang="en-US">
                  <a:solidFill>
                    <a:srgbClr val="00DFCA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472545" name="Text Box 33"/>
            <p:cNvSpPr txBox="1">
              <a:spLocks noChangeArrowheads="1"/>
            </p:cNvSpPr>
            <p:nvPr/>
          </p:nvSpPr>
          <p:spPr bwMode="auto">
            <a:xfrm>
              <a:off x="1362" y="1965"/>
              <a:ext cx="23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i="1">
                  <a:solidFill>
                    <a:schemeClr val="tx2"/>
                  </a:solidFill>
                </a:rPr>
                <a:t>d</a:t>
              </a: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847725" y="2943225"/>
            <a:ext cx="6111875" cy="647700"/>
            <a:chOff x="1002" y="3378"/>
            <a:chExt cx="3850" cy="408"/>
          </a:xfrm>
        </p:grpSpPr>
        <p:sp>
          <p:nvSpPr>
            <p:cNvPr id="1472547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1002" y="3378"/>
              <a:ext cx="222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solidFill>
                    <a:srgbClr val="B2B2B2">
                      <a:alpha val="50000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Arial Black"/>
                </a:rPr>
                <a:t>3</a:t>
              </a:r>
            </a:p>
          </p:txBody>
        </p:sp>
        <p:sp>
          <p:nvSpPr>
            <p:cNvPr id="1472548" name="Text Box 36"/>
            <p:cNvSpPr txBox="1">
              <a:spLocks noChangeArrowheads="1"/>
            </p:cNvSpPr>
            <p:nvPr/>
          </p:nvSpPr>
          <p:spPr bwMode="auto">
            <a:xfrm>
              <a:off x="1374" y="3501"/>
              <a:ext cx="34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Both took the same amount of work</a:t>
              </a:r>
              <a:endParaRPr lang="en-US" b="1">
                <a:solidFill>
                  <a:srgbClr val="00DFCA"/>
                </a:solidFill>
              </a:endParaRPr>
            </a:p>
          </p:txBody>
        </p:sp>
      </p:grpSp>
      <p:sp>
        <p:nvSpPr>
          <p:cNvPr id="1472549" name="Oval 37"/>
          <p:cNvSpPr>
            <a:spLocks noChangeArrowheads="1"/>
          </p:cNvSpPr>
          <p:nvPr/>
        </p:nvSpPr>
        <p:spPr bwMode="auto">
          <a:xfrm>
            <a:off x="5811838" y="1306513"/>
            <a:ext cx="1106487" cy="93980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4619625" y="3840163"/>
            <a:ext cx="4524375" cy="1481137"/>
            <a:chOff x="2910" y="2392"/>
            <a:chExt cx="2850" cy="933"/>
          </a:xfrm>
        </p:grpSpPr>
        <p:sp>
          <p:nvSpPr>
            <p:cNvPr id="1472551" name="AutoShape 39"/>
            <p:cNvSpPr>
              <a:spLocks noChangeArrowheads="1"/>
            </p:cNvSpPr>
            <p:nvPr/>
          </p:nvSpPr>
          <p:spPr bwMode="auto">
            <a:xfrm>
              <a:off x="2910" y="2392"/>
              <a:ext cx="2850" cy="9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472552" name="Rectangle 40"/>
            <p:cNvSpPr>
              <a:spLocks noChangeArrowheads="1"/>
            </p:cNvSpPr>
            <p:nvPr/>
          </p:nvSpPr>
          <p:spPr bwMode="auto">
            <a:xfrm>
              <a:off x="2992" y="2431"/>
              <a:ext cx="2768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For case 1:</a:t>
              </a: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only </a:t>
              </a:r>
              <a:r>
                <a:rPr lang="en-US" sz="2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pair</a:t>
              </a:r>
              <a:endParaRPr lang="en-US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1472553" name="Object 41"/>
            <p:cNvGraphicFramePr>
              <a:graphicFrameLocks noChangeAspect="1"/>
            </p:cNvGraphicFramePr>
            <p:nvPr/>
          </p:nvGraphicFramePr>
          <p:xfrm>
            <a:off x="3294" y="2744"/>
            <a:ext cx="1964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752480" imgH="457200" progId="Equation.3">
                    <p:embed/>
                  </p:oleObj>
                </mc:Choice>
                <mc:Fallback>
                  <p:oleObj name="Equation" r:id="rId5" imgW="1752480" imgH="457200" progId="Equation.3">
                    <p:embed/>
                    <p:pic>
                      <p:nvPicPr>
                        <p:cNvPr id="1472553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4" y="2744"/>
                          <a:ext cx="1964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4619625" y="5376863"/>
            <a:ext cx="4524375" cy="1481137"/>
            <a:chOff x="2910" y="3387"/>
            <a:chExt cx="2850" cy="933"/>
          </a:xfrm>
        </p:grpSpPr>
        <p:sp>
          <p:nvSpPr>
            <p:cNvPr id="1472555" name="AutoShape 43"/>
            <p:cNvSpPr>
              <a:spLocks noChangeArrowheads="1"/>
            </p:cNvSpPr>
            <p:nvPr/>
          </p:nvSpPr>
          <p:spPr bwMode="auto">
            <a:xfrm>
              <a:off x="2910" y="3387"/>
              <a:ext cx="2850" cy="9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472556" name="Rectangle 44"/>
            <p:cNvSpPr>
              <a:spLocks noChangeArrowheads="1"/>
            </p:cNvSpPr>
            <p:nvPr/>
          </p:nvSpPr>
          <p:spPr bwMode="auto">
            <a:xfrm>
              <a:off x="2992" y="3426"/>
              <a:ext cx="2768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For case 2:</a:t>
              </a:r>
              <a:r>
                <a:rPr lang="en-US" b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there are </a:t>
              </a:r>
              <a:r>
                <a:rPr 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pairs</a:t>
              </a:r>
              <a:endParaRPr lang="en-US" sz="22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1472557" name="Object 45"/>
            <p:cNvGraphicFramePr>
              <a:graphicFrameLocks noChangeAspect="1"/>
            </p:cNvGraphicFramePr>
            <p:nvPr/>
          </p:nvGraphicFramePr>
          <p:xfrm>
            <a:off x="3195" y="3739"/>
            <a:ext cx="2163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30320" imgH="457200" progId="Equation.3">
                    <p:embed/>
                  </p:oleObj>
                </mc:Choice>
                <mc:Fallback>
                  <p:oleObj name="Equation" r:id="rId7" imgW="1930320" imgH="457200" progId="Equation.3">
                    <p:embed/>
                    <p:pic>
                      <p:nvPicPr>
                        <p:cNvPr id="1472557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3739"/>
                          <a:ext cx="2163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72558" name="Rectangle 46"/>
          <p:cNvSpPr>
            <a:spLocks noChangeArrowheads="1"/>
          </p:cNvSpPr>
          <p:nvPr/>
        </p:nvSpPr>
        <p:spPr bwMode="auto">
          <a:xfrm>
            <a:off x="2462213" y="5676900"/>
            <a:ext cx="1622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added over all pairs</a:t>
            </a:r>
            <a:endParaRPr lang="en-US" sz="20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254" name="Rectangle 2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17.7a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Work and Electric Potential I</a:t>
            </a:r>
          </a:p>
        </p:txBody>
      </p:sp>
      <p:sp>
        <p:nvSpPr>
          <p:cNvPr id="1503235" name="Rectangle 3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4530725" cy="2260600"/>
          </a:xfrm>
          <a:noFill/>
          <a:ln/>
        </p:spPr>
        <p:txBody>
          <a:bodyPr>
            <a:normAutofit fontScale="85000" lnSpcReduction="20000"/>
          </a:bodyPr>
          <a:lstStyle/>
          <a:p>
            <a:pPr marL="401638" indent="-401638">
              <a:lnSpc>
                <a:spcPct val="12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/>
              <a:t>	Which requires the </a:t>
            </a:r>
            <a:r>
              <a:rPr lang="en-US" altLang="en-US" b="1" i="1">
                <a:solidFill>
                  <a:schemeClr val="tx2"/>
                </a:solidFill>
              </a:rPr>
              <a:t>most work</a:t>
            </a:r>
            <a:r>
              <a:rPr lang="en-US" altLang="en-US" b="1"/>
              <a:t>, to move a </a:t>
            </a:r>
            <a:r>
              <a:rPr lang="en-US" altLang="en-US" b="1">
                <a:solidFill>
                  <a:schemeClr val="tx2"/>
                </a:solidFill>
              </a:rPr>
              <a:t>positive</a:t>
            </a:r>
            <a:r>
              <a:rPr lang="en-US" altLang="en-US" b="1"/>
              <a:t> charge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en-US" altLang="en-US" b="1"/>
              <a:t>from </a:t>
            </a:r>
            <a:r>
              <a:rPr lang="en-US" altLang="en-US" b="1" i="1">
                <a:solidFill>
                  <a:schemeClr val="accent1"/>
                </a:solidFill>
              </a:rPr>
              <a:t>P</a:t>
            </a:r>
            <a:r>
              <a:rPr lang="en-US" altLang="en-US" b="1"/>
              <a:t> to points </a:t>
            </a:r>
            <a:r>
              <a:rPr lang="en-US" altLang="en-US" b="1">
                <a:solidFill>
                  <a:schemeClr val="accent1"/>
                </a:solidFill>
              </a:rPr>
              <a:t>1</a:t>
            </a:r>
            <a:r>
              <a:rPr lang="en-US" altLang="en-US" b="1"/>
              <a:t>, </a:t>
            </a:r>
            <a:r>
              <a:rPr lang="en-US" altLang="en-US" b="1">
                <a:solidFill>
                  <a:schemeClr val="accent1"/>
                </a:solidFill>
              </a:rPr>
              <a:t>2</a:t>
            </a:r>
            <a:r>
              <a:rPr lang="en-US" altLang="en-US" b="1"/>
              <a:t>, </a:t>
            </a:r>
            <a:r>
              <a:rPr lang="en-US" altLang="en-US" b="1">
                <a:solidFill>
                  <a:schemeClr val="accent1"/>
                </a:solidFill>
              </a:rPr>
              <a:t>3</a:t>
            </a:r>
            <a:r>
              <a:rPr lang="en-US" altLang="en-US" b="1"/>
              <a:t> or </a:t>
            </a:r>
            <a:r>
              <a:rPr lang="en-US" altLang="en-US" b="1">
                <a:solidFill>
                  <a:schemeClr val="accent1"/>
                </a:solidFill>
              </a:rPr>
              <a:t>4</a:t>
            </a:r>
            <a:r>
              <a:rPr lang="en-US" altLang="en-US" b="1"/>
              <a:t> ?    All points are the same distance from </a:t>
            </a:r>
            <a:r>
              <a:rPr lang="en-US" altLang="en-US" b="1" i="1">
                <a:solidFill>
                  <a:schemeClr val="accent1"/>
                </a:solidFill>
              </a:rPr>
              <a:t>P</a:t>
            </a:r>
            <a:r>
              <a:rPr lang="en-US" altLang="en-US" b="1"/>
              <a:t>.</a:t>
            </a:r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3236" name="Rectangle 4"/>
          <p:cNvSpPr>
            <a:spLocks noChangeArrowheads="1"/>
          </p:cNvSpPr>
          <p:nvPr/>
        </p:nvSpPr>
        <p:spPr bwMode="auto">
          <a:xfrm>
            <a:off x="5440363" y="781050"/>
            <a:ext cx="3703637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en-US" sz="2000" b="1" i="1">
                <a:solidFill>
                  <a:schemeClr val="tx2"/>
                </a:solidFill>
              </a:rPr>
              <a:t>P</a:t>
            </a:r>
            <a:r>
              <a:rPr lang="en-US" altLang="en-US" sz="2000" b="1">
                <a:solidFill>
                  <a:schemeClr val="tx2"/>
                </a:solidFill>
              </a:rPr>
              <a:t>  </a:t>
            </a: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  1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en-US" sz="2000" b="1" i="1">
                <a:solidFill>
                  <a:schemeClr val="tx2"/>
                </a:solidFill>
              </a:rPr>
              <a:t>P</a:t>
            </a:r>
            <a:r>
              <a:rPr lang="en-US" altLang="en-US" sz="2000" b="1">
                <a:solidFill>
                  <a:schemeClr val="tx2"/>
                </a:solidFill>
              </a:rPr>
              <a:t>  </a:t>
            </a: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  2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en-US" sz="2000" b="1" i="1">
                <a:solidFill>
                  <a:schemeClr val="tx2"/>
                </a:solidFill>
              </a:rPr>
              <a:t>P</a:t>
            </a:r>
            <a:r>
              <a:rPr lang="en-US" altLang="en-US" sz="2000" b="1">
                <a:solidFill>
                  <a:schemeClr val="tx2"/>
                </a:solidFill>
              </a:rPr>
              <a:t>  </a:t>
            </a: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  3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4)  </a:t>
            </a:r>
            <a:r>
              <a:rPr lang="en-US" altLang="en-US" sz="2000" b="1" i="1">
                <a:solidFill>
                  <a:schemeClr val="tx2"/>
                </a:solidFill>
              </a:rPr>
              <a:t>P</a:t>
            </a:r>
            <a:r>
              <a:rPr lang="en-US" altLang="en-US" sz="2000" b="1">
                <a:solidFill>
                  <a:schemeClr val="tx2"/>
                </a:solidFill>
              </a:rPr>
              <a:t>  </a:t>
            </a: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  4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5)  all require the same amount of work</a:t>
            </a:r>
            <a:endParaRPr lang="en-US" sz="2000" b="1">
              <a:solidFill>
                <a:schemeClr val="tx2"/>
              </a:solidFill>
            </a:endParaRPr>
          </a:p>
        </p:txBody>
      </p:sp>
      <p:sp>
        <p:nvSpPr>
          <p:cNvPr id="1503238" name="Rectangle 6"/>
          <p:cNvSpPr>
            <a:spLocks noChangeArrowheads="1"/>
          </p:cNvSpPr>
          <p:nvPr/>
        </p:nvSpPr>
        <p:spPr bwMode="auto">
          <a:xfrm>
            <a:off x="2905125" y="3551238"/>
            <a:ext cx="3530600" cy="28400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97213" y="3827463"/>
            <a:ext cx="2438400" cy="1765300"/>
            <a:chOff x="3848" y="2344"/>
            <a:chExt cx="1160" cy="840"/>
          </a:xfrm>
        </p:grpSpPr>
        <p:sp>
          <p:nvSpPr>
            <p:cNvPr id="1503240" name="Line 8"/>
            <p:cNvSpPr>
              <a:spLocks noChangeShapeType="1"/>
            </p:cNvSpPr>
            <p:nvPr/>
          </p:nvSpPr>
          <p:spPr bwMode="auto">
            <a:xfrm>
              <a:off x="3848" y="2344"/>
              <a:ext cx="1160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03241" name="Line 9"/>
            <p:cNvSpPr>
              <a:spLocks noChangeShapeType="1"/>
            </p:cNvSpPr>
            <p:nvPr/>
          </p:nvSpPr>
          <p:spPr bwMode="auto">
            <a:xfrm>
              <a:off x="3848" y="2624"/>
              <a:ext cx="1160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03242" name="Line 10"/>
            <p:cNvSpPr>
              <a:spLocks noChangeShapeType="1"/>
            </p:cNvSpPr>
            <p:nvPr/>
          </p:nvSpPr>
          <p:spPr bwMode="auto">
            <a:xfrm>
              <a:off x="3848" y="2904"/>
              <a:ext cx="1160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03243" name="Line 11"/>
            <p:cNvSpPr>
              <a:spLocks noChangeShapeType="1"/>
            </p:cNvSpPr>
            <p:nvPr/>
          </p:nvSpPr>
          <p:spPr bwMode="auto">
            <a:xfrm>
              <a:off x="3848" y="3184"/>
              <a:ext cx="1160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03244" name="Line 12"/>
          <p:cNvSpPr>
            <a:spLocks noChangeShapeType="1"/>
          </p:cNvSpPr>
          <p:nvPr/>
        </p:nvSpPr>
        <p:spPr bwMode="auto">
          <a:xfrm flipH="1">
            <a:off x="3694113" y="5313363"/>
            <a:ext cx="11049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45" name="Line 13"/>
          <p:cNvSpPr>
            <a:spLocks noChangeShapeType="1"/>
          </p:cNvSpPr>
          <p:nvPr/>
        </p:nvSpPr>
        <p:spPr bwMode="auto">
          <a:xfrm rot="2700000" flipH="1">
            <a:off x="3856038" y="4922838"/>
            <a:ext cx="11049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46" name="Line 14"/>
          <p:cNvSpPr>
            <a:spLocks noChangeShapeType="1"/>
          </p:cNvSpPr>
          <p:nvPr/>
        </p:nvSpPr>
        <p:spPr bwMode="auto">
          <a:xfrm rot="5400000" flipH="1">
            <a:off x="4246563" y="4760913"/>
            <a:ext cx="11049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47" name="Text Box 15"/>
          <p:cNvSpPr txBox="1">
            <a:spLocks noChangeArrowheads="1"/>
          </p:cNvSpPr>
          <p:nvPr/>
        </p:nvSpPr>
        <p:spPr bwMode="auto">
          <a:xfrm>
            <a:off x="4619625" y="5281613"/>
            <a:ext cx="387350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accent1"/>
                </a:solidFill>
              </a:rPr>
              <a:t>P</a:t>
            </a:r>
            <a:endParaRPr lang="en-US" sz="2000" b="1" i="1">
              <a:solidFill>
                <a:schemeClr val="accent1"/>
              </a:solidFill>
            </a:endParaRPr>
          </a:p>
        </p:txBody>
      </p:sp>
      <p:sp>
        <p:nvSpPr>
          <p:cNvPr id="1503248" name="Text Box 16"/>
          <p:cNvSpPr txBox="1">
            <a:spLocks noChangeArrowheads="1"/>
          </p:cNvSpPr>
          <p:nvPr/>
        </p:nvSpPr>
        <p:spPr bwMode="auto">
          <a:xfrm>
            <a:off x="3327400" y="5091113"/>
            <a:ext cx="354013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1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1503249" name="Text Box 17"/>
          <p:cNvSpPr txBox="1">
            <a:spLocks noChangeArrowheads="1"/>
          </p:cNvSpPr>
          <p:nvPr/>
        </p:nvSpPr>
        <p:spPr bwMode="auto">
          <a:xfrm>
            <a:off x="3683000" y="4456113"/>
            <a:ext cx="354013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2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1503250" name="Text Box 18"/>
          <p:cNvSpPr txBox="1">
            <a:spLocks noChangeArrowheads="1"/>
          </p:cNvSpPr>
          <p:nvPr/>
        </p:nvSpPr>
        <p:spPr bwMode="auto">
          <a:xfrm>
            <a:off x="4470400" y="3922713"/>
            <a:ext cx="354013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3</a:t>
            </a:r>
            <a:endParaRPr lang="en-US" sz="2000" b="1">
              <a:solidFill>
                <a:schemeClr val="accent1"/>
              </a:solidFill>
            </a:endParaRPr>
          </a:p>
        </p:txBody>
      </p:sp>
      <p:graphicFrame>
        <p:nvGraphicFramePr>
          <p:cNvPr id="1503251" name="Object 19"/>
          <p:cNvGraphicFramePr>
            <a:graphicFrameLocks/>
          </p:cNvGraphicFramePr>
          <p:nvPr/>
        </p:nvGraphicFramePr>
        <p:xfrm>
          <a:off x="4711700" y="5729288"/>
          <a:ext cx="6508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3" imgW="228600" imgH="291960" progId="Equation.3">
                  <p:embed/>
                </p:oleObj>
              </mc:Choice>
              <mc:Fallback>
                <p:oleObj name="Microsoft Equation 3.0" r:id="rId3" imgW="228600" imgH="291960" progId="Equation.3">
                  <p:embed/>
                  <p:pic>
                    <p:nvPicPr>
                      <p:cNvPr id="1503251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5729288"/>
                        <a:ext cx="650875" cy="549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3252" name="Line 20"/>
          <p:cNvSpPr>
            <a:spLocks noChangeShapeType="1"/>
          </p:cNvSpPr>
          <p:nvPr/>
        </p:nvSpPr>
        <p:spPr bwMode="auto">
          <a:xfrm flipV="1">
            <a:off x="4818063" y="5313363"/>
            <a:ext cx="11049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53" name="Text Box 21"/>
          <p:cNvSpPr txBox="1">
            <a:spLocks noChangeArrowheads="1"/>
          </p:cNvSpPr>
          <p:nvPr/>
        </p:nvSpPr>
        <p:spPr bwMode="auto">
          <a:xfrm>
            <a:off x="5964238" y="5097463"/>
            <a:ext cx="354013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4</a:t>
            </a:r>
            <a:endParaRPr lang="en-US" sz="20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82" name="AutoShape 2"/>
          <p:cNvSpPr>
            <a:spLocks noChangeArrowheads="1"/>
          </p:cNvSpPr>
          <p:nvPr/>
        </p:nvSpPr>
        <p:spPr bwMode="auto">
          <a:xfrm>
            <a:off x="331788" y="3973513"/>
            <a:ext cx="4754562" cy="2152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05283" name="Rectangle 3"/>
          <p:cNvSpPr>
            <a:spLocks noChangeArrowheads="1"/>
          </p:cNvSpPr>
          <p:nvPr/>
        </p:nvSpPr>
        <p:spPr bwMode="auto">
          <a:xfrm>
            <a:off x="365125" y="4097338"/>
            <a:ext cx="47783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For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path #1</a:t>
            </a:r>
            <a:r>
              <a:rPr lang="en-US" sz="2000" b="1">
                <a:solidFill>
                  <a:schemeClr val="bg2"/>
                </a:solidFill>
              </a:rPr>
              <a:t>, you have to push the positive charge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against</a:t>
            </a:r>
            <a:r>
              <a:rPr lang="en-US" sz="2000" b="1">
                <a:solidFill>
                  <a:schemeClr val="bg2"/>
                </a:solidFill>
              </a:rPr>
              <a:t> the </a:t>
            </a:r>
            <a:r>
              <a:rPr lang="en-US" sz="2000" b="1" i="1">
                <a:solidFill>
                  <a:schemeClr val="bg2"/>
                </a:solidFill>
              </a:rPr>
              <a:t>E</a:t>
            </a:r>
            <a:r>
              <a:rPr lang="en-US" sz="2000" b="1">
                <a:solidFill>
                  <a:schemeClr val="bg2"/>
                </a:solidFill>
              </a:rPr>
              <a:t> field, which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hard to do</a:t>
            </a:r>
            <a:r>
              <a:rPr lang="en-US" sz="2000" b="1">
                <a:solidFill>
                  <a:schemeClr val="bg2"/>
                </a:solidFill>
              </a:rPr>
              <a:t>.  By contrast, path #4 is the easiest, since the field does all the work.</a:t>
            </a:r>
          </a:p>
        </p:txBody>
      </p:sp>
      <p:sp>
        <p:nvSpPr>
          <p:cNvPr id="1505285" name="Oval 5"/>
          <p:cNvSpPr>
            <a:spLocks noChangeArrowheads="1"/>
          </p:cNvSpPr>
          <p:nvPr/>
        </p:nvSpPr>
        <p:spPr bwMode="auto">
          <a:xfrm>
            <a:off x="5099050" y="731838"/>
            <a:ext cx="2479675" cy="4349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5305" name="Rectangle 2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17.7a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Work and Electric Potential I</a:t>
            </a:r>
          </a:p>
        </p:txBody>
      </p:sp>
      <p:sp>
        <p:nvSpPr>
          <p:cNvPr id="1505286" name="Rectangle 6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4530725" cy="2260600"/>
          </a:xfrm>
          <a:noFill/>
          <a:ln/>
        </p:spPr>
        <p:txBody>
          <a:bodyPr>
            <a:normAutofit fontScale="85000" lnSpcReduction="20000"/>
          </a:bodyPr>
          <a:lstStyle/>
          <a:p>
            <a:pPr marL="401638" indent="-401638">
              <a:lnSpc>
                <a:spcPct val="12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/>
              <a:t>	Which requires the </a:t>
            </a:r>
            <a:r>
              <a:rPr lang="en-US" altLang="en-US" b="1" i="1">
                <a:solidFill>
                  <a:schemeClr val="tx2"/>
                </a:solidFill>
              </a:rPr>
              <a:t>most work</a:t>
            </a:r>
            <a:r>
              <a:rPr lang="en-US" altLang="en-US" b="1"/>
              <a:t>, to move a </a:t>
            </a:r>
            <a:r>
              <a:rPr lang="en-US" altLang="en-US" b="1">
                <a:solidFill>
                  <a:schemeClr val="tx2"/>
                </a:solidFill>
              </a:rPr>
              <a:t>positive</a:t>
            </a:r>
            <a:r>
              <a:rPr lang="en-US" altLang="en-US" b="1"/>
              <a:t> charge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en-US" altLang="en-US" b="1"/>
              <a:t>from </a:t>
            </a:r>
            <a:r>
              <a:rPr lang="en-US" altLang="en-US" b="1" i="1">
                <a:solidFill>
                  <a:schemeClr val="accent1"/>
                </a:solidFill>
              </a:rPr>
              <a:t>P</a:t>
            </a:r>
            <a:r>
              <a:rPr lang="en-US" altLang="en-US" b="1"/>
              <a:t> to points </a:t>
            </a:r>
            <a:r>
              <a:rPr lang="en-US" altLang="en-US" b="1">
                <a:solidFill>
                  <a:schemeClr val="accent1"/>
                </a:solidFill>
              </a:rPr>
              <a:t>1</a:t>
            </a:r>
            <a:r>
              <a:rPr lang="en-US" altLang="en-US" b="1"/>
              <a:t>, </a:t>
            </a:r>
            <a:r>
              <a:rPr lang="en-US" altLang="en-US" b="1">
                <a:solidFill>
                  <a:schemeClr val="accent1"/>
                </a:solidFill>
              </a:rPr>
              <a:t>2</a:t>
            </a:r>
            <a:r>
              <a:rPr lang="en-US" altLang="en-US" b="1"/>
              <a:t>, </a:t>
            </a:r>
            <a:r>
              <a:rPr lang="en-US" altLang="en-US" b="1">
                <a:solidFill>
                  <a:schemeClr val="accent1"/>
                </a:solidFill>
              </a:rPr>
              <a:t>3</a:t>
            </a:r>
            <a:r>
              <a:rPr lang="en-US" altLang="en-US" b="1"/>
              <a:t> or </a:t>
            </a:r>
            <a:r>
              <a:rPr lang="en-US" altLang="en-US" b="1">
                <a:solidFill>
                  <a:schemeClr val="accent1"/>
                </a:solidFill>
              </a:rPr>
              <a:t>4</a:t>
            </a:r>
            <a:r>
              <a:rPr lang="en-US" altLang="en-US" b="1"/>
              <a:t> ?    All points are the same distance from </a:t>
            </a:r>
            <a:r>
              <a:rPr lang="en-US" altLang="en-US" b="1" i="1">
                <a:solidFill>
                  <a:schemeClr val="accent1"/>
                </a:solidFill>
              </a:rPr>
              <a:t>P</a:t>
            </a:r>
            <a:r>
              <a:rPr lang="en-US" altLang="en-US" b="1"/>
              <a:t>.</a:t>
            </a:r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5287" name="Rectangle 7"/>
          <p:cNvSpPr>
            <a:spLocks noChangeArrowheads="1"/>
          </p:cNvSpPr>
          <p:nvPr/>
        </p:nvSpPr>
        <p:spPr bwMode="auto">
          <a:xfrm>
            <a:off x="5440363" y="781050"/>
            <a:ext cx="3703637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en-US" sz="2000" b="1" i="1">
                <a:solidFill>
                  <a:schemeClr val="tx2"/>
                </a:solidFill>
              </a:rPr>
              <a:t>P</a:t>
            </a:r>
            <a:r>
              <a:rPr lang="en-US" altLang="en-US" sz="2000" b="1">
                <a:solidFill>
                  <a:schemeClr val="tx2"/>
                </a:solidFill>
              </a:rPr>
              <a:t>  </a:t>
            </a: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  1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en-US" sz="2000" b="1" i="1">
                <a:solidFill>
                  <a:schemeClr val="tx2"/>
                </a:solidFill>
              </a:rPr>
              <a:t>P</a:t>
            </a:r>
            <a:r>
              <a:rPr lang="en-US" altLang="en-US" sz="2000" b="1">
                <a:solidFill>
                  <a:schemeClr val="tx2"/>
                </a:solidFill>
              </a:rPr>
              <a:t>  </a:t>
            </a: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  2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en-US" sz="2000" b="1" i="1">
                <a:solidFill>
                  <a:schemeClr val="tx2"/>
                </a:solidFill>
              </a:rPr>
              <a:t>P</a:t>
            </a:r>
            <a:r>
              <a:rPr lang="en-US" altLang="en-US" sz="2000" b="1">
                <a:solidFill>
                  <a:schemeClr val="tx2"/>
                </a:solidFill>
              </a:rPr>
              <a:t>  </a:t>
            </a: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  3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4)  </a:t>
            </a:r>
            <a:r>
              <a:rPr lang="en-US" altLang="en-US" sz="2000" b="1" i="1">
                <a:solidFill>
                  <a:schemeClr val="tx2"/>
                </a:solidFill>
              </a:rPr>
              <a:t>P</a:t>
            </a:r>
            <a:r>
              <a:rPr lang="en-US" altLang="en-US" sz="2000" b="1">
                <a:solidFill>
                  <a:schemeClr val="tx2"/>
                </a:solidFill>
              </a:rPr>
              <a:t>  </a:t>
            </a: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  4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5)  all require the same amount of work</a:t>
            </a:r>
            <a:endParaRPr lang="en-US" sz="2000" b="1">
              <a:solidFill>
                <a:schemeClr val="tx2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595938" y="3840163"/>
            <a:ext cx="2438400" cy="1765300"/>
            <a:chOff x="3848" y="2344"/>
            <a:chExt cx="1160" cy="840"/>
          </a:xfrm>
        </p:grpSpPr>
        <p:sp>
          <p:nvSpPr>
            <p:cNvPr id="1505291" name="Line 11"/>
            <p:cNvSpPr>
              <a:spLocks noChangeShapeType="1"/>
            </p:cNvSpPr>
            <p:nvPr/>
          </p:nvSpPr>
          <p:spPr bwMode="auto">
            <a:xfrm>
              <a:off x="3848" y="2344"/>
              <a:ext cx="1160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05292" name="Line 12"/>
            <p:cNvSpPr>
              <a:spLocks noChangeShapeType="1"/>
            </p:cNvSpPr>
            <p:nvPr/>
          </p:nvSpPr>
          <p:spPr bwMode="auto">
            <a:xfrm>
              <a:off x="3848" y="2624"/>
              <a:ext cx="1160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05293" name="Line 13"/>
            <p:cNvSpPr>
              <a:spLocks noChangeShapeType="1"/>
            </p:cNvSpPr>
            <p:nvPr/>
          </p:nvSpPr>
          <p:spPr bwMode="auto">
            <a:xfrm>
              <a:off x="3848" y="2904"/>
              <a:ext cx="1160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05294" name="Line 14"/>
            <p:cNvSpPr>
              <a:spLocks noChangeShapeType="1"/>
            </p:cNvSpPr>
            <p:nvPr/>
          </p:nvSpPr>
          <p:spPr bwMode="auto">
            <a:xfrm>
              <a:off x="3848" y="3184"/>
              <a:ext cx="1160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05295" name="Line 15"/>
          <p:cNvSpPr>
            <a:spLocks noChangeShapeType="1"/>
          </p:cNvSpPr>
          <p:nvPr/>
        </p:nvSpPr>
        <p:spPr bwMode="auto">
          <a:xfrm flipH="1">
            <a:off x="6192838" y="5326063"/>
            <a:ext cx="11049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296" name="Line 16"/>
          <p:cNvSpPr>
            <a:spLocks noChangeShapeType="1"/>
          </p:cNvSpPr>
          <p:nvPr/>
        </p:nvSpPr>
        <p:spPr bwMode="auto">
          <a:xfrm rot="2700000" flipH="1">
            <a:off x="6354763" y="4935538"/>
            <a:ext cx="11049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297" name="Line 17"/>
          <p:cNvSpPr>
            <a:spLocks noChangeShapeType="1"/>
          </p:cNvSpPr>
          <p:nvPr/>
        </p:nvSpPr>
        <p:spPr bwMode="auto">
          <a:xfrm rot="5400000" flipH="1">
            <a:off x="6745288" y="4773613"/>
            <a:ext cx="11049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298" name="Text Box 18"/>
          <p:cNvSpPr txBox="1">
            <a:spLocks noChangeArrowheads="1"/>
          </p:cNvSpPr>
          <p:nvPr/>
        </p:nvSpPr>
        <p:spPr bwMode="auto">
          <a:xfrm>
            <a:off x="7118350" y="5294313"/>
            <a:ext cx="387350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accent1"/>
                </a:solidFill>
              </a:rPr>
              <a:t>P</a:t>
            </a:r>
            <a:endParaRPr lang="en-US" sz="2000" b="1" i="1">
              <a:solidFill>
                <a:schemeClr val="accent1"/>
              </a:solidFill>
            </a:endParaRPr>
          </a:p>
        </p:txBody>
      </p:sp>
      <p:sp>
        <p:nvSpPr>
          <p:cNvPr id="1505299" name="Text Box 19"/>
          <p:cNvSpPr txBox="1">
            <a:spLocks noChangeArrowheads="1"/>
          </p:cNvSpPr>
          <p:nvPr/>
        </p:nvSpPr>
        <p:spPr bwMode="auto">
          <a:xfrm>
            <a:off x="5826125" y="5103813"/>
            <a:ext cx="354013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1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1505300" name="Text Box 20"/>
          <p:cNvSpPr txBox="1">
            <a:spLocks noChangeArrowheads="1"/>
          </p:cNvSpPr>
          <p:nvPr/>
        </p:nvSpPr>
        <p:spPr bwMode="auto">
          <a:xfrm>
            <a:off x="6181725" y="4468813"/>
            <a:ext cx="354013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2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1505301" name="Text Box 21"/>
          <p:cNvSpPr txBox="1">
            <a:spLocks noChangeArrowheads="1"/>
          </p:cNvSpPr>
          <p:nvPr/>
        </p:nvSpPr>
        <p:spPr bwMode="auto">
          <a:xfrm>
            <a:off x="6969125" y="3935413"/>
            <a:ext cx="354013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3</a:t>
            </a:r>
            <a:endParaRPr lang="en-US" sz="2000" b="1">
              <a:solidFill>
                <a:schemeClr val="accent1"/>
              </a:solidFill>
            </a:endParaRPr>
          </a:p>
        </p:txBody>
      </p:sp>
      <p:graphicFrame>
        <p:nvGraphicFramePr>
          <p:cNvPr id="1505302" name="Object 22"/>
          <p:cNvGraphicFramePr>
            <a:graphicFrameLocks/>
          </p:cNvGraphicFramePr>
          <p:nvPr/>
        </p:nvGraphicFramePr>
        <p:xfrm>
          <a:off x="7210425" y="5741988"/>
          <a:ext cx="6508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3" imgW="228600" imgH="291960" progId="Equation.3">
                  <p:embed/>
                </p:oleObj>
              </mc:Choice>
              <mc:Fallback>
                <p:oleObj name="Microsoft Equation 3.0" r:id="rId3" imgW="228600" imgH="291960" progId="Equation.3">
                  <p:embed/>
                  <p:pic>
                    <p:nvPicPr>
                      <p:cNvPr id="1505302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425" y="5741988"/>
                        <a:ext cx="650875" cy="549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03" name="Line 23"/>
          <p:cNvSpPr>
            <a:spLocks noChangeShapeType="1"/>
          </p:cNvSpPr>
          <p:nvPr/>
        </p:nvSpPr>
        <p:spPr bwMode="auto">
          <a:xfrm flipV="1">
            <a:off x="7316788" y="5326063"/>
            <a:ext cx="11049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04" name="Text Box 24"/>
          <p:cNvSpPr txBox="1">
            <a:spLocks noChangeArrowheads="1"/>
          </p:cNvSpPr>
          <p:nvPr/>
        </p:nvSpPr>
        <p:spPr bwMode="auto">
          <a:xfrm>
            <a:off x="8462963" y="5110163"/>
            <a:ext cx="354013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4</a:t>
            </a:r>
            <a:endParaRPr lang="en-US" sz="20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>
            <a:off x="9144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44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44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008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296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296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296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296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 rot="3615463">
            <a:off x="3443189" y="1690589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/>
          </a:p>
        </p:txBody>
      </p:sp>
      <p:sp>
        <p:nvSpPr>
          <p:cNvPr id="5" name="Rectangle 4"/>
          <p:cNvSpPr/>
          <p:nvPr/>
        </p:nvSpPr>
        <p:spPr>
          <a:xfrm>
            <a:off x="3671789" y="2071589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3615463">
            <a:off x="4804089" y="4072415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/>
          </a:p>
        </p:txBody>
      </p:sp>
      <p:sp>
        <p:nvSpPr>
          <p:cNvPr id="7" name="Rectangle 6"/>
          <p:cNvSpPr/>
          <p:nvPr/>
        </p:nvSpPr>
        <p:spPr>
          <a:xfrm>
            <a:off x="5032689" y="4453415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032689" y="4453415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/>
          <p:cNvSpPr/>
          <p:nvPr/>
        </p:nvSpPr>
        <p:spPr>
          <a:xfrm rot="3583509" flipH="1">
            <a:off x="3200122" y="3237278"/>
            <a:ext cx="2745158" cy="29969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91921" y="277318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p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69370" y="2921833"/>
            <a:ext cx="237345" cy="1249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4774" y="269823"/>
            <a:ext cx="522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02" y="1691640"/>
            <a:ext cx="9135298" cy="3398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AutoShape 2"/>
          <p:cNvSpPr>
            <a:spLocks noChangeArrowheads="1"/>
          </p:cNvSpPr>
          <p:nvPr/>
        </p:nvSpPr>
        <p:spPr bwMode="auto">
          <a:xfrm>
            <a:off x="0" y="3784600"/>
            <a:ext cx="6070600" cy="2751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8388" y="3675063"/>
            <a:ext cx="2740025" cy="2938462"/>
            <a:chOff x="3604" y="2182"/>
            <a:chExt cx="1726" cy="185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604" y="2182"/>
              <a:ext cx="1726" cy="1843"/>
              <a:chOff x="2930" y="1181"/>
              <a:chExt cx="1077" cy="1535"/>
            </a:xfrm>
          </p:grpSpPr>
          <p:pic>
            <p:nvPicPr>
              <p:cNvPr id="1468422" name="Picture 6" descr="FG17_00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58592" t="26836" r="15518" b="25211"/>
              <a:stretch>
                <a:fillRect/>
              </a:stretch>
            </p:blipFill>
            <p:spPr bwMode="auto">
              <a:xfrm>
                <a:off x="2930" y="1181"/>
                <a:ext cx="1077" cy="1535"/>
              </a:xfrm>
              <a:prstGeom prst="rect">
                <a:avLst/>
              </a:prstGeom>
              <a:noFill/>
            </p:spPr>
          </p:pic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 rot="16200000" flipH="1">
                <a:off x="2784" y="1632"/>
                <a:ext cx="1344" cy="576"/>
                <a:chOff x="3552" y="2784"/>
                <a:chExt cx="1152" cy="869"/>
              </a:xfrm>
            </p:grpSpPr>
            <p:sp>
              <p:nvSpPr>
                <p:cNvPr id="1468424" name="Line 8"/>
                <p:cNvSpPr>
                  <a:spLocks noChangeShapeType="1"/>
                </p:cNvSpPr>
                <p:nvPr/>
              </p:nvSpPr>
              <p:spPr bwMode="auto">
                <a:xfrm>
                  <a:off x="3552" y="2784"/>
                  <a:ext cx="0" cy="869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8425" name="Line 9"/>
                <p:cNvSpPr>
                  <a:spLocks noChangeShapeType="1"/>
                </p:cNvSpPr>
                <p:nvPr/>
              </p:nvSpPr>
              <p:spPr bwMode="auto">
                <a:xfrm>
                  <a:off x="3744" y="2784"/>
                  <a:ext cx="0" cy="869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8426" name="Line 10"/>
                <p:cNvSpPr>
                  <a:spLocks noChangeShapeType="1"/>
                </p:cNvSpPr>
                <p:nvPr/>
              </p:nvSpPr>
              <p:spPr bwMode="auto">
                <a:xfrm>
                  <a:off x="3936" y="2784"/>
                  <a:ext cx="0" cy="869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8427" name="Line 11"/>
                <p:cNvSpPr>
                  <a:spLocks noChangeShapeType="1"/>
                </p:cNvSpPr>
                <p:nvPr/>
              </p:nvSpPr>
              <p:spPr bwMode="auto">
                <a:xfrm>
                  <a:off x="4512" y="2784"/>
                  <a:ext cx="0" cy="869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8428" name="Line 12"/>
                <p:cNvSpPr>
                  <a:spLocks noChangeShapeType="1"/>
                </p:cNvSpPr>
                <p:nvPr/>
              </p:nvSpPr>
              <p:spPr bwMode="auto">
                <a:xfrm>
                  <a:off x="4704" y="2784"/>
                  <a:ext cx="0" cy="869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8429" name="Line 13"/>
                <p:cNvSpPr>
                  <a:spLocks noChangeShapeType="1"/>
                </p:cNvSpPr>
                <p:nvPr/>
              </p:nvSpPr>
              <p:spPr bwMode="auto">
                <a:xfrm>
                  <a:off x="4128" y="2784"/>
                  <a:ext cx="0" cy="869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8430" name="Line 14"/>
                <p:cNvSpPr>
                  <a:spLocks noChangeShapeType="1"/>
                </p:cNvSpPr>
                <p:nvPr/>
              </p:nvSpPr>
              <p:spPr bwMode="auto">
                <a:xfrm>
                  <a:off x="4320" y="2784"/>
                  <a:ext cx="0" cy="869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aphicFrame>
            <p:nvGraphicFramePr>
              <p:cNvPr id="1468431" name="Object 15"/>
              <p:cNvGraphicFramePr>
                <a:graphicFrameLocks/>
              </p:cNvGraphicFramePr>
              <p:nvPr/>
            </p:nvGraphicFramePr>
            <p:xfrm>
              <a:off x="3312" y="2352"/>
              <a:ext cx="25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28600" imgH="291960" progId="Equation.3">
                      <p:embed/>
                    </p:oleObj>
                  </mc:Choice>
                  <mc:Fallback>
                    <p:oleObj name="Equation" r:id="rId4" imgW="228600" imgH="291960" progId="Equation.3">
                      <p:embed/>
                      <p:pic>
                        <p:nvPicPr>
                          <p:cNvPr id="1468431" name="Object 1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352"/>
                            <a:ext cx="256" cy="28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68432" name="Text Box 16"/>
            <p:cNvSpPr txBox="1">
              <a:spLocks noChangeArrowheads="1"/>
            </p:cNvSpPr>
            <p:nvPr/>
          </p:nvSpPr>
          <p:spPr bwMode="auto">
            <a:xfrm>
              <a:off x="3803" y="2703"/>
              <a:ext cx="738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electron</a:t>
              </a:r>
              <a:endPara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68433" name="Text Box 17"/>
            <p:cNvSpPr txBox="1">
              <a:spLocks noChangeArrowheads="1"/>
            </p:cNvSpPr>
            <p:nvPr/>
          </p:nvSpPr>
          <p:spPr bwMode="auto">
            <a:xfrm>
              <a:off x="3798" y="3446"/>
              <a:ext cx="623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proton</a:t>
              </a:r>
              <a:endPara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604" y="2190"/>
              <a:ext cx="1726" cy="1843"/>
              <a:chOff x="2958" y="1130"/>
              <a:chExt cx="1726" cy="1843"/>
            </a:xfrm>
          </p:grpSpPr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2958" y="1130"/>
                <a:ext cx="1726" cy="1843"/>
                <a:chOff x="2930" y="1181"/>
                <a:chExt cx="1077" cy="1535"/>
              </a:xfrm>
            </p:grpSpPr>
            <p:pic>
              <p:nvPicPr>
                <p:cNvPr id="1468436" name="Picture 20" descr="FG17_00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58592" t="26836" r="15518" b="25211"/>
                <a:stretch>
                  <a:fillRect/>
                </a:stretch>
              </p:blipFill>
              <p:spPr bwMode="auto">
                <a:xfrm>
                  <a:off x="2930" y="1181"/>
                  <a:ext cx="1077" cy="1535"/>
                </a:xfrm>
                <a:prstGeom prst="rect">
                  <a:avLst/>
                </a:prstGeom>
                <a:noFill/>
              </p:spPr>
            </p:pic>
            <p:grpSp>
              <p:nvGrpSpPr>
                <p:cNvPr id="7" name="Group 21"/>
                <p:cNvGrpSpPr>
                  <a:grpSpLocks/>
                </p:cNvGrpSpPr>
                <p:nvPr/>
              </p:nvGrpSpPr>
              <p:grpSpPr bwMode="auto">
                <a:xfrm rot="16200000" flipH="1">
                  <a:off x="2784" y="1632"/>
                  <a:ext cx="1344" cy="576"/>
                  <a:chOff x="3552" y="2784"/>
                  <a:chExt cx="1152" cy="869"/>
                </a:xfrm>
              </p:grpSpPr>
              <p:sp>
                <p:nvSpPr>
                  <p:cNvPr id="146843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2784"/>
                    <a:ext cx="0" cy="869"/>
                  </a:xfrm>
                  <a:prstGeom prst="line">
                    <a:avLst/>
                  </a:prstGeom>
                  <a:noFill/>
                  <a:ln w="9525">
                    <a:solidFill>
                      <a:srgbClr val="FF99CC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843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784"/>
                    <a:ext cx="0" cy="869"/>
                  </a:xfrm>
                  <a:prstGeom prst="line">
                    <a:avLst/>
                  </a:prstGeom>
                  <a:noFill/>
                  <a:ln w="9525">
                    <a:solidFill>
                      <a:srgbClr val="FF99CC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844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2784"/>
                    <a:ext cx="0" cy="869"/>
                  </a:xfrm>
                  <a:prstGeom prst="line">
                    <a:avLst/>
                  </a:prstGeom>
                  <a:noFill/>
                  <a:ln w="9525">
                    <a:solidFill>
                      <a:srgbClr val="FF99CC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844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784"/>
                    <a:ext cx="0" cy="869"/>
                  </a:xfrm>
                  <a:prstGeom prst="line">
                    <a:avLst/>
                  </a:prstGeom>
                  <a:noFill/>
                  <a:ln w="9525">
                    <a:solidFill>
                      <a:srgbClr val="FF99CC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844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2784"/>
                    <a:ext cx="0" cy="869"/>
                  </a:xfrm>
                  <a:prstGeom prst="line">
                    <a:avLst/>
                  </a:prstGeom>
                  <a:noFill/>
                  <a:ln w="9525">
                    <a:solidFill>
                      <a:srgbClr val="FF99CC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844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84"/>
                    <a:ext cx="0" cy="869"/>
                  </a:xfrm>
                  <a:prstGeom prst="line">
                    <a:avLst/>
                  </a:prstGeom>
                  <a:noFill/>
                  <a:ln w="9525">
                    <a:solidFill>
                      <a:srgbClr val="FF99CC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844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784"/>
                    <a:ext cx="0" cy="869"/>
                  </a:xfrm>
                  <a:prstGeom prst="line">
                    <a:avLst/>
                  </a:prstGeom>
                  <a:noFill/>
                  <a:ln w="9525">
                    <a:solidFill>
                      <a:srgbClr val="FF99CC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aphicFrame>
              <p:nvGraphicFramePr>
                <p:cNvPr id="1468445" name="Object 29"/>
                <p:cNvGraphicFramePr>
                  <a:graphicFrameLocks/>
                </p:cNvGraphicFramePr>
                <p:nvPr/>
              </p:nvGraphicFramePr>
              <p:xfrm>
                <a:off x="3312" y="2352"/>
                <a:ext cx="256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6" imgW="228600" imgH="291960" progId="Equation.3">
                        <p:embed/>
                      </p:oleObj>
                    </mc:Choice>
                    <mc:Fallback>
                      <p:oleObj name="Equation" r:id="rId6" imgW="228600" imgH="291960" progId="Equation.3">
                        <p:embed/>
                        <p:pic>
                          <p:nvPicPr>
                            <p:cNvPr id="1468445" name="Object 2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12" y="2352"/>
                              <a:ext cx="256" cy="288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468446" name="Text Box 30"/>
              <p:cNvSpPr txBox="1">
                <a:spLocks noChangeArrowheads="1"/>
              </p:cNvSpPr>
              <p:nvPr/>
            </p:nvSpPr>
            <p:spPr bwMode="auto">
              <a:xfrm>
                <a:off x="3258" y="1573"/>
                <a:ext cx="738" cy="2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dirty="0">
                    <a:solidFill>
                      <a:srgbClr val="99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electron</a:t>
                </a:r>
                <a:endParaRPr lang="en-US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468447" name="Text Box 31"/>
              <p:cNvSpPr txBox="1">
                <a:spLocks noChangeArrowheads="1"/>
              </p:cNvSpPr>
              <p:nvPr/>
            </p:nvSpPr>
            <p:spPr bwMode="auto">
              <a:xfrm>
                <a:off x="3253" y="2316"/>
                <a:ext cx="623" cy="2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>
                    <a:solidFill>
                      <a:srgbClr val="99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proton</a:t>
                </a:r>
                <a:endPara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468448" name="Oval 32"/>
            <p:cNvSpPr>
              <a:spLocks noChangeArrowheads="1"/>
            </p:cNvSpPr>
            <p:nvPr/>
          </p:nvSpPr>
          <p:spPr bwMode="auto">
            <a:xfrm>
              <a:off x="4356" y="3304"/>
              <a:ext cx="132" cy="124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8449" name="Oval 33"/>
            <p:cNvSpPr>
              <a:spLocks noChangeArrowheads="1"/>
            </p:cNvSpPr>
            <p:nvPr/>
          </p:nvSpPr>
          <p:spPr bwMode="auto">
            <a:xfrm>
              <a:off x="4327" y="2816"/>
              <a:ext cx="148" cy="124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8450" name="Oval 34"/>
            <p:cNvSpPr>
              <a:spLocks noChangeArrowheads="1"/>
            </p:cNvSpPr>
            <p:nvPr/>
          </p:nvSpPr>
          <p:spPr bwMode="auto">
            <a:xfrm>
              <a:off x="3902" y="3257"/>
              <a:ext cx="155" cy="16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8451" name="Oval 35"/>
            <p:cNvSpPr>
              <a:spLocks noChangeArrowheads="1"/>
            </p:cNvSpPr>
            <p:nvPr/>
          </p:nvSpPr>
          <p:spPr bwMode="auto">
            <a:xfrm>
              <a:off x="3896" y="2830"/>
              <a:ext cx="179" cy="18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8452" name="Text Box 36"/>
            <p:cNvSpPr txBox="1">
              <a:spLocks noChangeArrowheads="1"/>
            </p:cNvSpPr>
            <p:nvPr/>
          </p:nvSpPr>
          <p:spPr bwMode="auto">
            <a:xfrm>
              <a:off x="4315" y="322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</a:p>
          </p:txBody>
        </p:sp>
        <p:sp>
          <p:nvSpPr>
            <p:cNvPr id="1468453" name="Text Box 37"/>
            <p:cNvSpPr txBox="1">
              <a:spLocks noChangeArrowheads="1"/>
            </p:cNvSpPr>
            <p:nvPr/>
          </p:nvSpPr>
          <p:spPr bwMode="auto">
            <a:xfrm>
              <a:off x="4309" y="2727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</a:p>
          </p:txBody>
        </p:sp>
      </p:grpSp>
      <p:sp>
        <p:nvSpPr>
          <p:cNvPr id="1468454" name="Oval 38"/>
          <p:cNvSpPr>
            <a:spLocks noChangeArrowheads="1"/>
          </p:cNvSpPr>
          <p:nvPr/>
        </p:nvSpPr>
        <p:spPr bwMode="auto">
          <a:xfrm>
            <a:off x="4459288" y="1460500"/>
            <a:ext cx="4400550" cy="52863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8455" name="Rectangle 39"/>
          <p:cNvSpPr>
            <a:spLocks noChangeArrowheads="1"/>
          </p:cNvSpPr>
          <p:nvPr/>
        </p:nvSpPr>
        <p:spPr bwMode="auto">
          <a:xfrm>
            <a:off x="4668838" y="695325"/>
            <a:ext cx="4518025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proton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electron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both acquire the same KE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   neither – there is no change of KE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5)   they both acquire the same KE but  with opposite signs</a:t>
            </a:r>
            <a:endParaRPr lang="en-US" sz="2000" b="1"/>
          </a:p>
        </p:txBody>
      </p:sp>
      <p:sp>
        <p:nvSpPr>
          <p:cNvPr id="1468456" name="Rectangle 40"/>
          <p:cNvSpPr>
            <a:spLocks noChangeArrowheads="1"/>
          </p:cNvSpPr>
          <p:nvPr/>
        </p:nvSpPr>
        <p:spPr bwMode="auto">
          <a:xfrm>
            <a:off x="0" y="3829050"/>
            <a:ext cx="5954713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Since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 =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qV</a:t>
            </a:r>
            <a:r>
              <a:rPr lang="en-US" sz="2000" b="1">
                <a:solidFill>
                  <a:schemeClr val="bg2"/>
                </a:solidFill>
              </a:rPr>
              <a:t> and the proton and electron have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charge in magnitude</a:t>
            </a:r>
            <a:r>
              <a:rPr lang="en-US" sz="2000" b="1">
                <a:solidFill>
                  <a:schemeClr val="bg2"/>
                </a:solidFill>
              </a:rPr>
              <a:t>, they both have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electric potential energy</a:t>
            </a:r>
            <a:r>
              <a:rPr lang="en-US" sz="2000" b="1">
                <a:solidFill>
                  <a:schemeClr val="bg2"/>
                </a:solidFill>
              </a:rPr>
              <a:t> initially.   Because energy is conserved, they both must have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kinetic energy</a:t>
            </a:r>
            <a:r>
              <a:rPr lang="en-US" sz="2000" b="1">
                <a:solidFill>
                  <a:schemeClr val="bg2"/>
                </a:solidFill>
              </a:rPr>
              <a:t> after they reach the opposite plate.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468457" name="Rectangle 41"/>
          <p:cNvSpPr>
            <a:spLocks noGrp="1" noChangeArrowheads="1"/>
          </p:cNvSpPr>
          <p:nvPr>
            <p:ph type="title"/>
          </p:nvPr>
        </p:nvSpPr>
        <p:spPr>
          <a:xfrm>
            <a:off x="527050" y="0"/>
            <a:ext cx="8183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223.28.8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68458" name="Rectangle 42"/>
          <p:cNvSpPr>
            <a:spLocks noGrp="1" noChangeArrowheads="1"/>
          </p:cNvSpPr>
          <p:nvPr>
            <p:ph idx="1"/>
          </p:nvPr>
        </p:nvSpPr>
        <p:spPr>
          <a:xfrm>
            <a:off x="0" y="704850"/>
            <a:ext cx="4419600" cy="2816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proton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an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electron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are in a constant electric field created by oppositely charged plates.  You release the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proton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from the 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positive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side and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electron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from the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negative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side.   When it strikes the opposite plate, which one has more KE?</a:t>
            </a:r>
            <a:endParaRPr lang="en-US" sz="1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794479" y="2533347"/>
            <a:ext cx="7959777" cy="149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Arrow 19"/>
          <p:cNvSpPr/>
          <p:nvPr/>
        </p:nvSpPr>
        <p:spPr>
          <a:xfrm flipH="1">
            <a:off x="1394085" y="1349124"/>
            <a:ext cx="1143039" cy="29980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93875" y="145405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sz="36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10466" y="1828811"/>
            <a:ext cx="1364105" cy="1394084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79q</a:t>
            </a:r>
            <a:r>
              <a:rPr lang="en-US" sz="2800" baseline="-25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" name="Oval 22"/>
          <p:cNvSpPr/>
          <p:nvPr/>
        </p:nvSpPr>
        <p:spPr>
          <a:xfrm>
            <a:off x="1591453" y="2161092"/>
            <a:ext cx="689549" cy="749508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2q</a:t>
            </a:r>
            <a:r>
              <a:rPr lang="en-US" sz="1600" baseline="-25000" dirty="0">
                <a:solidFill>
                  <a:schemeClr val="tx1"/>
                </a:solidFill>
              </a:rPr>
              <a:t>e</a:t>
            </a:r>
          </a:p>
          <a:p>
            <a:pPr algn="ctr"/>
            <a:endParaRPr lang="en-US" sz="16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11969" y="5518878"/>
            <a:ext cx="7959777" cy="149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Arrow 31"/>
          <p:cNvSpPr/>
          <p:nvPr/>
        </p:nvSpPr>
        <p:spPr>
          <a:xfrm>
            <a:off x="1411575" y="4334655"/>
            <a:ext cx="1143039" cy="29980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11365" y="44395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sz="36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927956" y="4814342"/>
            <a:ext cx="1364105" cy="1394084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79q</a:t>
            </a:r>
            <a:r>
              <a:rPr lang="en-US" sz="2800" baseline="-25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87384" y="479685"/>
            <a:ext cx="1420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Before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39784" y="3675088"/>
            <a:ext cx="1131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After</a:t>
            </a:r>
          </a:p>
        </p:txBody>
      </p:sp>
      <p:sp>
        <p:nvSpPr>
          <p:cNvPr id="38" name="Oval 37"/>
          <p:cNvSpPr/>
          <p:nvPr/>
        </p:nvSpPr>
        <p:spPr>
          <a:xfrm>
            <a:off x="1608942" y="5161623"/>
            <a:ext cx="689549" cy="749508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2q</a:t>
            </a:r>
            <a:r>
              <a:rPr lang="en-US" sz="1600" baseline="-25000" dirty="0">
                <a:solidFill>
                  <a:schemeClr val="tx1"/>
                </a:solidFill>
              </a:rPr>
              <a:t>e</a:t>
            </a:r>
          </a:p>
          <a:p>
            <a:pPr algn="ctr"/>
            <a:endParaRPr 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350" name="Rectangle 2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223.28.8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07331" name="Rectangle 3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4249738" cy="2260600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/>
              <a:t>	Which requires </a:t>
            </a:r>
            <a:r>
              <a:rPr lang="en-US" altLang="en-US" b="1" i="1">
                <a:solidFill>
                  <a:schemeClr val="tx2"/>
                </a:solidFill>
              </a:rPr>
              <a:t>zero work</a:t>
            </a:r>
            <a:r>
              <a:rPr lang="en-US" altLang="en-US" b="1"/>
              <a:t>, to move a </a:t>
            </a:r>
            <a:r>
              <a:rPr lang="en-US" altLang="en-US" b="1">
                <a:solidFill>
                  <a:schemeClr val="tx2"/>
                </a:solidFill>
              </a:rPr>
              <a:t>positive</a:t>
            </a:r>
            <a:r>
              <a:rPr lang="en-US" altLang="en-US" b="1"/>
              <a:t> charge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en-US" altLang="en-US" b="1"/>
              <a:t>from </a:t>
            </a:r>
            <a:r>
              <a:rPr lang="en-US" altLang="en-US" b="1" i="1">
                <a:solidFill>
                  <a:schemeClr val="accent1"/>
                </a:solidFill>
              </a:rPr>
              <a:t>P</a:t>
            </a:r>
            <a:r>
              <a:rPr lang="en-US" altLang="en-US" b="1"/>
              <a:t> to points </a:t>
            </a:r>
            <a:r>
              <a:rPr lang="en-US" altLang="en-US" b="1">
                <a:solidFill>
                  <a:schemeClr val="accent1"/>
                </a:solidFill>
              </a:rPr>
              <a:t>1</a:t>
            </a:r>
            <a:r>
              <a:rPr lang="en-US" altLang="en-US" b="1"/>
              <a:t>, </a:t>
            </a:r>
            <a:r>
              <a:rPr lang="en-US" altLang="en-US" b="1">
                <a:solidFill>
                  <a:schemeClr val="accent1"/>
                </a:solidFill>
              </a:rPr>
              <a:t>2</a:t>
            </a:r>
            <a:r>
              <a:rPr lang="en-US" altLang="en-US" b="1"/>
              <a:t>, </a:t>
            </a:r>
            <a:r>
              <a:rPr lang="en-US" altLang="en-US" b="1">
                <a:solidFill>
                  <a:schemeClr val="accent1"/>
                </a:solidFill>
              </a:rPr>
              <a:t>3</a:t>
            </a:r>
            <a:r>
              <a:rPr lang="en-US" altLang="en-US" b="1"/>
              <a:t> or </a:t>
            </a:r>
            <a:r>
              <a:rPr lang="en-US" altLang="en-US" b="1">
                <a:solidFill>
                  <a:schemeClr val="accent1"/>
                </a:solidFill>
              </a:rPr>
              <a:t>4</a:t>
            </a:r>
            <a:r>
              <a:rPr lang="en-US" altLang="en-US" b="1"/>
              <a:t> ?    All points are the same distance from </a:t>
            </a:r>
            <a:r>
              <a:rPr lang="en-US" altLang="en-US" b="1" i="1">
                <a:solidFill>
                  <a:schemeClr val="accent1"/>
                </a:solidFill>
              </a:rPr>
              <a:t>P</a:t>
            </a:r>
            <a:r>
              <a:rPr lang="en-US" altLang="en-US" b="1"/>
              <a:t>.</a:t>
            </a:r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7332" name="Rectangle 4"/>
          <p:cNvSpPr>
            <a:spLocks noChangeArrowheads="1"/>
          </p:cNvSpPr>
          <p:nvPr/>
        </p:nvSpPr>
        <p:spPr bwMode="auto">
          <a:xfrm>
            <a:off x="5440363" y="781050"/>
            <a:ext cx="3703637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en-US" sz="2000" b="1" i="1">
                <a:solidFill>
                  <a:schemeClr val="tx2"/>
                </a:solidFill>
              </a:rPr>
              <a:t>P</a:t>
            </a:r>
            <a:r>
              <a:rPr lang="en-US" altLang="en-US" sz="2000" b="1">
                <a:solidFill>
                  <a:schemeClr val="tx2"/>
                </a:solidFill>
              </a:rPr>
              <a:t>  </a:t>
            </a: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  1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en-US" sz="2000" b="1" i="1">
                <a:solidFill>
                  <a:schemeClr val="tx2"/>
                </a:solidFill>
              </a:rPr>
              <a:t>P</a:t>
            </a:r>
            <a:r>
              <a:rPr lang="en-US" altLang="en-US" sz="2000" b="1">
                <a:solidFill>
                  <a:schemeClr val="tx2"/>
                </a:solidFill>
              </a:rPr>
              <a:t>  </a:t>
            </a: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  2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en-US" sz="2000" b="1" i="1">
                <a:solidFill>
                  <a:schemeClr val="tx2"/>
                </a:solidFill>
              </a:rPr>
              <a:t>P</a:t>
            </a:r>
            <a:r>
              <a:rPr lang="en-US" altLang="en-US" sz="2000" b="1">
                <a:solidFill>
                  <a:schemeClr val="tx2"/>
                </a:solidFill>
              </a:rPr>
              <a:t>  </a:t>
            </a: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  3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4)  </a:t>
            </a:r>
            <a:r>
              <a:rPr lang="en-US" altLang="en-US" sz="2000" b="1" i="1">
                <a:solidFill>
                  <a:schemeClr val="tx2"/>
                </a:solidFill>
              </a:rPr>
              <a:t>P</a:t>
            </a:r>
            <a:r>
              <a:rPr lang="en-US" altLang="en-US" sz="2000" b="1">
                <a:solidFill>
                  <a:schemeClr val="tx2"/>
                </a:solidFill>
              </a:rPr>
              <a:t>  </a:t>
            </a: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  4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5)  all require the same amount of work</a:t>
            </a:r>
            <a:endParaRPr lang="en-US" sz="2000" b="1">
              <a:solidFill>
                <a:schemeClr val="tx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38463" y="3840163"/>
            <a:ext cx="2438400" cy="1765300"/>
            <a:chOff x="3848" y="2344"/>
            <a:chExt cx="1160" cy="840"/>
          </a:xfrm>
        </p:grpSpPr>
        <p:sp>
          <p:nvSpPr>
            <p:cNvPr id="1507336" name="Line 8"/>
            <p:cNvSpPr>
              <a:spLocks noChangeShapeType="1"/>
            </p:cNvSpPr>
            <p:nvPr/>
          </p:nvSpPr>
          <p:spPr bwMode="auto">
            <a:xfrm>
              <a:off x="3848" y="2344"/>
              <a:ext cx="1160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07337" name="Line 9"/>
            <p:cNvSpPr>
              <a:spLocks noChangeShapeType="1"/>
            </p:cNvSpPr>
            <p:nvPr/>
          </p:nvSpPr>
          <p:spPr bwMode="auto">
            <a:xfrm>
              <a:off x="3848" y="2624"/>
              <a:ext cx="1160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07338" name="Line 10"/>
            <p:cNvSpPr>
              <a:spLocks noChangeShapeType="1"/>
            </p:cNvSpPr>
            <p:nvPr/>
          </p:nvSpPr>
          <p:spPr bwMode="auto">
            <a:xfrm>
              <a:off x="3848" y="2904"/>
              <a:ext cx="1160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07339" name="Line 11"/>
            <p:cNvSpPr>
              <a:spLocks noChangeShapeType="1"/>
            </p:cNvSpPr>
            <p:nvPr/>
          </p:nvSpPr>
          <p:spPr bwMode="auto">
            <a:xfrm>
              <a:off x="3848" y="3184"/>
              <a:ext cx="1160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07340" name="Line 12"/>
          <p:cNvSpPr>
            <a:spLocks noChangeShapeType="1"/>
          </p:cNvSpPr>
          <p:nvPr/>
        </p:nvSpPr>
        <p:spPr bwMode="auto">
          <a:xfrm flipH="1">
            <a:off x="3535363" y="5326063"/>
            <a:ext cx="11049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7341" name="Line 13"/>
          <p:cNvSpPr>
            <a:spLocks noChangeShapeType="1"/>
          </p:cNvSpPr>
          <p:nvPr/>
        </p:nvSpPr>
        <p:spPr bwMode="auto">
          <a:xfrm rot="2700000" flipH="1">
            <a:off x="3697288" y="4935538"/>
            <a:ext cx="11049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7342" name="Line 14"/>
          <p:cNvSpPr>
            <a:spLocks noChangeShapeType="1"/>
          </p:cNvSpPr>
          <p:nvPr/>
        </p:nvSpPr>
        <p:spPr bwMode="auto">
          <a:xfrm rot="5400000" flipH="1">
            <a:off x="4087813" y="4773613"/>
            <a:ext cx="11049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7343" name="Text Box 15"/>
          <p:cNvSpPr txBox="1">
            <a:spLocks noChangeArrowheads="1"/>
          </p:cNvSpPr>
          <p:nvPr/>
        </p:nvSpPr>
        <p:spPr bwMode="auto">
          <a:xfrm>
            <a:off x="4460875" y="5294313"/>
            <a:ext cx="387350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accent1"/>
                </a:solidFill>
              </a:rPr>
              <a:t>P</a:t>
            </a:r>
            <a:endParaRPr lang="en-US" sz="2000" b="1" i="1">
              <a:solidFill>
                <a:schemeClr val="accent1"/>
              </a:solidFill>
            </a:endParaRPr>
          </a:p>
        </p:txBody>
      </p:sp>
      <p:sp>
        <p:nvSpPr>
          <p:cNvPr id="1507344" name="Text Box 16"/>
          <p:cNvSpPr txBox="1">
            <a:spLocks noChangeArrowheads="1"/>
          </p:cNvSpPr>
          <p:nvPr/>
        </p:nvSpPr>
        <p:spPr bwMode="auto">
          <a:xfrm>
            <a:off x="3168650" y="5103813"/>
            <a:ext cx="354013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1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1507345" name="Text Box 17"/>
          <p:cNvSpPr txBox="1">
            <a:spLocks noChangeArrowheads="1"/>
          </p:cNvSpPr>
          <p:nvPr/>
        </p:nvSpPr>
        <p:spPr bwMode="auto">
          <a:xfrm>
            <a:off x="3524250" y="4468813"/>
            <a:ext cx="354013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2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1507346" name="Text Box 18"/>
          <p:cNvSpPr txBox="1">
            <a:spLocks noChangeArrowheads="1"/>
          </p:cNvSpPr>
          <p:nvPr/>
        </p:nvSpPr>
        <p:spPr bwMode="auto">
          <a:xfrm>
            <a:off x="4311650" y="3935413"/>
            <a:ext cx="354013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3</a:t>
            </a:r>
            <a:endParaRPr lang="en-US" sz="2000" b="1">
              <a:solidFill>
                <a:schemeClr val="accent1"/>
              </a:solidFill>
            </a:endParaRPr>
          </a:p>
        </p:txBody>
      </p:sp>
      <p:graphicFrame>
        <p:nvGraphicFramePr>
          <p:cNvPr id="1507347" name="Object 19"/>
          <p:cNvGraphicFramePr>
            <a:graphicFrameLocks/>
          </p:cNvGraphicFramePr>
          <p:nvPr/>
        </p:nvGraphicFramePr>
        <p:xfrm>
          <a:off x="4552950" y="5741988"/>
          <a:ext cx="6508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3" imgW="228600" imgH="291960" progId="Equation.3">
                  <p:embed/>
                </p:oleObj>
              </mc:Choice>
              <mc:Fallback>
                <p:oleObj name="Microsoft Equation 3.0" r:id="rId3" imgW="228600" imgH="291960" progId="Equation.3">
                  <p:embed/>
                  <p:pic>
                    <p:nvPicPr>
                      <p:cNvPr id="1507347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5741988"/>
                        <a:ext cx="650875" cy="549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7348" name="Line 20"/>
          <p:cNvSpPr>
            <a:spLocks noChangeShapeType="1"/>
          </p:cNvSpPr>
          <p:nvPr/>
        </p:nvSpPr>
        <p:spPr bwMode="auto">
          <a:xfrm flipV="1">
            <a:off x="4659313" y="5326063"/>
            <a:ext cx="11049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7349" name="Text Box 21"/>
          <p:cNvSpPr txBox="1">
            <a:spLocks noChangeArrowheads="1"/>
          </p:cNvSpPr>
          <p:nvPr/>
        </p:nvSpPr>
        <p:spPr bwMode="auto">
          <a:xfrm>
            <a:off x="5805488" y="5110163"/>
            <a:ext cx="354013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4</a:t>
            </a:r>
            <a:endParaRPr lang="en-US" sz="20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378" name="AutoShape 2"/>
          <p:cNvSpPr>
            <a:spLocks noChangeArrowheads="1"/>
          </p:cNvSpPr>
          <p:nvPr/>
        </p:nvSpPr>
        <p:spPr bwMode="auto">
          <a:xfrm>
            <a:off x="406400" y="3608388"/>
            <a:ext cx="4632325" cy="2079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09379" name="Rectangle 3"/>
          <p:cNvSpPr>
            <a:spLocks noChangeArrowheads="1"/>
          </p:cNvSpPr>
          <p:nvPr/>
        </p:nvSpPr>
        <p:spPr bwMode="auto">
          <a:xfrm>
            <a:off x="220663" y="3622675"/>
            <a:ext cx="48133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For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path #3</a:t>
            </a:r>
            <a:r>
              <a:rPr lang="en-US" sz="2000" b="1">
                <a:solidFill>
                  <a:schemeClr val="bg2"/>
                </a:solidFill>
              </a:rPr>
              <a:t>, you are moving in a direction perpendicular to the field lines.  This means you are moving along an equipotential, which requires no work (by definition).</a:t>
            </a:r>
          </a:p>
        </p:txBody>
      </p:sp>
      <p:sp>
        <p:nvSpPr>
          <p:cNvPr id="1509381" name="Oval 5"/>
          <p:cNvSpPr>
            <a:spLocks noChangeArrowheads="1"/>
          </p:cNvSpPr>
          <p:nvPr/>
        </p:nvSpPr>
        <p:spPr bwMode="auto">
          <a:xfrm>
            <a:off x="5013325" y="1525588"/>
            <a:ext cx="2479675" cy="4349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9401" name="Rectangle 2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223.28.8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09382" name="Rectangle 6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4249738" cy="2260600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/>
              <a:t>	Which requires </a:t>
            </a:r>
            <a:r>
              <a:rPr lang="en-US" altLang="en-US" b="1" i="1">
                <a:solidFill>
                  <a:schemeClr val="tx2"/>
                </a:solidFill>
              </a:rPr>
              <a:t>zero work</a:t>
            </a:r>
            <a:r>
              <a:rPr lang="en-US" altLang="en-US" b="1"/>
              <a:t>, to move a </a:t>
            </a:r>
            <a:r>
              <a:rPr lang="en-US" altLang="en-US" b="1">
                <a:solidFill>
                  <a:schemeClr val="tx2"/>
                </a:solidFill>
              </a:rPr>
              <a:t>positive</a:t>
            </a:r>
            <a:r>
              <a:rPr lang="en-US" altLang="en-US" b="1"/>
              <a:t> charge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en-US" altLang="en-US" b="1"/>
              <a:t>from </a:t>
            </a:r>
            <a:r>
              <a:rPr lang="en-US" altLang="en-US" b="1" i="1">
                <a:solidFill>
                  <a:schemeClr val="accent1"/>
                </a:solidFill>
              </a:rPr>
              <a:t>P</a:t>
            </a:r>
            <a:r>
              <a:rPr lang="en-US" altLang="en-US" b="1"/>
              <a:t> to points </a:t>
            </a:r>
            <a:r>
              <a:rPr lang="en-US" altLang="en-US" b="1">
                <a:solidFill>
                  <a:schemeClr val="accent1"/>
                </a:solidFill>
              </a:rPr>
              <a:t>1</a:t>
            </a:r>
            <a:r>
              <a:rPr lang="en-US" altLang="en-US" b="1"/>
              <a:t>, </a:t>
            </a:r>
            <a:r>
              <a:rPr lang="en-US" altLang="en-US" b="1">
                <a:solidFill>
                  <a:schemeClr val="accent1"/>
                </a:solidFill>
              </a:rPr>
              <a:t>2</a:t>
            </a:r>
            <a:r>
              <a:rPr lang="en-US" altLang="en-US" b="1"/>
              <a:t>, </a:t>
            </a:r>
            <a:r>
              <a:rPr lang="en-US" altLang="en-US" b="1">
                <a:solidFill>
                  <a:schemeClr val="accent1"/>
                </a:solidFill>
              </a:rPr>
              <a:t>3</a:t>
            </a:r>
            <a:r>
              <a:rPr lang="en-US" altLang="en-US" b="1"/>
              <a:t> or </a:t>
            </a:r>
            <a:r>
              <a:rPr lang="en-US" altLang="en-US" b="1">
                <a:solidFill>
                  <a:schemeClr val="accent1"/>
                </a:solidFill>
              </a:rPr>
              <a:t>4</a:t>
            </a:r>
            <a:r>
              <a:rPr lang="en-US" altLang="en-US" b="1"/>
              <a:t> ?    All points are the same distance from </a:t>
            </a:r>
            <a:r>
              <a:rPr lang="en-US" altLang="en-US" b="1" i="1">
                <a:solidFill>
                  <a:schemeClr val="accent1"/>
                </a:solidFill>
              </a:rPr>
              <a:t>P</a:t>
            </a:r>
            <a:r>
              <a:rPr lang="en-US" altLang="en-US" b="1"/>
              <a:t>.</a:t>
            </a:r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9383" name="Rectangle 7"/>
          <p:cNvSpPr>
            <a:spLocks noChangeArrowheads="1"/>
          </p:cNvSpPr>
          <p:nvPr/>
        </p:nvSpPr>
        <p:spPr bwMode="auto">
          <a:xfrm>
            <a:off x="5440363" y="781050"/>
            <a:ext cx="3703637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en-US" sz="2000" b="1" i="1">
                <a:solidFill>
                  <a:schemeClr val="tx2"/>
                </a:solidFill>
              </a:rPr>
              <a:t>P</a:t>
            </a:r>
            <a:r>
              <a:rPr lang="en-US" altLang="en-US" sz="2000" b="1">
                <a:solidFill>
                  <a:schemeClr val="tx2"/>
                </a:solidFill>
              </a:rPr>
              <a:t>  </a:t>
            </a: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  1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2)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en-US" sz="2000" b="1" i="1" dirty="0">
                <a:solidFill>
                  <a:schemeClr val="tx2"/>
                </a:solidFill>
              </a:rPr>
              <a:t>P</a:t>
            </a:r>
            <a:r>
              <a:rPr lang="en-US" altLang="en-US" sz="2000" b="1" dirty="0">
                <a:solidFill>
                  <a:schemeClr val="tx2"/>
                </a:solidFill>
              </a:rPr>
              <a:t>  </a:t>
            </a:r>
            <a:r>
              <a:rPr lang="en-US" altLang="en-US" sz="2000" b="1" dirty="0">
                <a:solidFill>
                  <a:schemeClr val="tx2"/>
                </a:solidFill>
                <a:sym typeface="Symbol" pitchFamily="18" charset="2"/>
              </a:rPr>
              <a:t>  2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3)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en-US" sz="2000" b="1" i="1" dirty="0">
                <a:solidFill>
                  <a:schemeClr val="tx2"/>
                </a:solidFill>
              </a:rPr>
              <a:t>P</a:t>
            </a:r>
            <a:r>
              <a:rPr lang="en-US" altLang="en-US" sz="2000" b="1" dirty="0">
                <a:solidFill>
                  <a:schemeClr val="tx2"/>
                </a:solidFill>
              </a:rPr>
              <a:t>  </a:t>
            </a:r>
            <a:r>
              <a:rPr lang="en-US" altLang="en-US" sz="2000" b="1" dirty="0">
                <a:solidFill>
                  <a:schemeClr val="tx2"/>
                </a:solidFill>
                <a:sym typeface="Symbol" pitchFamily="18" charset="2"/>
              </a:rPr>
              <a:t>  3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sym typeface="Symbol" pitchFamily="18" charset="2"/>
              </a:rPr>
              <a:t>4)  </a:t>
            </a:r>
            <a:r>
              <a:rPr lang="en-US" altLang="en-US" sz="2000" b="1" i="1" dirty="0">
                <a:solidFill>
                  <a:schemeClr val="tx2"/>
                </a:solidFill>
              </a:rPr>
              <a:t>P</a:t>
            </a:r>
            <a:r>
              <a:rPr lang="en-US" altLang="en-US" sz="2000" b="1" dirty="0">
                <a:solidFill>
                  <a:schemeClr val="tx2"/>
                </a:solidFill>
              </a:rPr>
              <a:t>  </a:t>
            </a:r>
            <a:r>
              <a:rPr lang="en-US" altLang="en-US" sz="2000" b="1" dirty="0">
                <a:solidFill>
                  <a:schemeClr val="tx2"/>
                </a:solidFill>
                <a:sym typeface="Symbol" pitchFamily="18" charset="2"/>
              </a:rPr>
              <a:t>  4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sym typeface="Symbol" pitchFamily="18" charset="2"/>
              </a:rPr>
              <a:t>5)  all require the same amount of work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595938" y="3840163"/>
            <a:ext cx="2438400" cy="1765300"/>
            <a:chOff x="3848" y="2344"/>
            <a:chExt cx="1160" cy="840"/>
          </a:xfrm>
        </p:grpSpPr>
        <p:sp>
          <p:nvSpPr>
            <p:cNvPr id="1509387" name="Line 11"/>
            <p:cNvSpPr>
              <a:spLocks noChangeShapeType="1"/>
            </p:cNvSpPr>
            <p:nvPr/>
          </p:nvSpPr>
          <p:spPr bwMode="auto">
            <a:xfrm>
              <a:off x="3848" y="2344"/>
              <a:ext cx="1160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09388" name="Line 12"/>
            <p:cNvSpPr>
              <a:spLocks noChangeShapeType="1"/>
            </p:cNvSpPr>
            <p:nvPr/>
          </p:nvSpPr>
          <p:spPr bwMode="auto">
            <a:xfrm>
              <a:off x="3848" y="2624"/>
              <a:ext cx="1160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09389" name="Line 13"/>
            <p:cNvSpPr>
              <a:spLocks noChangeShapeType="1"/>
            </p:cNvSpPr>
            <p:nvPr/>
          </p:nvSpPr>
          <p:spPr bwMode="auto">
            <a:xfrm>
              <a:off x="3848" y="2904"/>
              <a:ext cx="1160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09390" name="Line 14"/>
            <p:cNvSpPr>
              <a:spLocks noChangeShapeType="1"/>
            </p:cNvSpPr>
            <p:nvPr/>
          </p:nvSpPr>
          <p:spPr bwMode="auto">
            <a:xfrm>
              <a:off x="3848" y="3184"/>
              <a:ext cx="1160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09391" name="Line 15"/>
          <p:cNvSpPr>
            <a:spLocks noChangeShapeType="1"/>
          </p:cNvSpPr>
          <p:nvPr/>
        </p:nvSpPr>
        <p:spPr bwMode="auto">
          <a:xfrm flipH="1">
            <a:off x="6192838" y="5326063"/>
            <a:ext cx="11049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9392" name="Line 16"/>
          <p:cNvSpPr>
            <a:spLocks noChangeShapeType="1"/>
          </p:cNvSpPr>
          <p:nvPr/>
        </p:nvSpPr>
        <p:spPr bwMode="auto">
          <a:xfrm rot="2700000" flipH="1">
            <a:off x="6354763" y="4935538"/>
            <a:ext cx="11049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9393" name="Line 17"/>
          <p:cNvSpPr>
            <a:spLocks noChangeShapeType="1"/>
          </p:cNvSpPr>
          <p:nvPr/>
        </p:nvSpPr>
        <p:spPr bwMode="auto">
          <a:xfrm rot="5400000" flipH="1">
            <a:off x="6745288" y="4773613"/>
            <a:ext cx="11049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9394" name="Text Box 18"/>
          <p:cNvSpPr txBox="1">
            <a:spLocks noChangeArrowheads="1"/>
          </p:cNvSpPr>
          <p:nvPr/>
        </p:nvSpPr>
        <p:spPr bwMode="auto">
          <a:xfrm>
            <a:off x="7118350" y="5294313"/>
            <a:ext cx="387350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accent1"/>
                </a:solidFill>
              </a:rPr>
              <a:t>P</a:t>
            </a:r>
            <a:endParaRPr lang="en-US" sz="2000" b="1" i="1">
              <a:solidFill>
                <a:schemeClr val="accent1"/>
              </a:solidFill>
            </a:endParaRPr>
          </a:p>
        </p:txBody>
      </p:sp>
      <p:sp>
        <p:nvSpPr>
          <p:cNvPr id="1509395" name="Text Box 19"/>
          <p:cNvSpPr txBox="1">
            <a:spLocks noChangeArrowheads="1"/>
          </p:cNvSpPr>
          <p:nvPr/>
        </p:nvSpPr>
        <p:spPr bwMode="auto">
          <a:xfrm>
            <a:off x="5826125" y="5103813"/>
            <a:ext cx="354013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1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1509396" name="Text Box 20"/>
          <p:cNvSpPr txBox="1">
            <a:spLocks noChangeArrowheads="1"/>
          </p:cNvSpPr>
          <p:nvPr/>
        </p:nvSpPr>
        <p:spPr bwMode="auto">
          <a:xfrm>
            <a:off x="6181725" y="4468813"/>
            <a:ext cx="354013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2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1509397" name="Text Box 21"/>
          <p:cNvSpPr txBox="1">
            <a:spLocks noChangeArrowheads="1"/>
          </p:cNvSpPr>
          <p:nvPr/>
        </p:nvSpPr>
        <p:spPr bwMode="auto">
          <a:xfrm>
            <a:off x="6969125" y="3935413"/>
            <a:ext cx="354013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3</a:t>
            </a:r>
            <a:endParaRPr lang="en-US" sz="2000" b="1">
              <a:solidFill>
                <a:schemeClr val="accent1"/>
              </a:solidFill>
            </a:endParaRPr>
          </a:p>
        </p:txBody>
      </p:sp>
      <p:graphicFrame>
        <p:nvGraphicFramePr>
          <p:cNvPr id="1509398" name="Object 22"/>
          <p:cNvGraphicFramePr>
            <a:graphicFrameLocks/>
          </p:cNvGraphicFramePr>
          <p:nvPr/>
        </p:nvGraphicFramePr>
        <p:xfrm>
          <a:off x="7210425" y="5741988"/>
          <a:ext cx="6508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3" imgW="228600" imgH="291960" progId="Equation.3">
                  <p:embed/>
                </p:oleObj>
              </mc:Choice>
              <mc:Fallback>
                <p:oleObj name="Microsoft Equation 3.0" r:id="rId3" imgW="228600" imgH="291960" progId="Equation.3">
                  <p:embed/>
                  <p:pic>
                    <p:nvPicPr>
                      <p:cNvPr id="1509398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425" y="5741988"/>
                        <a:ext cx="650875" cy="549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9399" name="Line 23"/>
          <p:cNvSpPr>
            <a:spLocks noChangeShapeType="1"/>
          </p:cNvSpPr>
          <p:nvPr/>
        </p:nvSpPr>
        <p:spPr bwMode="auto">
          <a:xfrm flipV="1">
            <a:off x="7316788" y="5326063"/>
            <a:ext cx="11049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9400" name="Text Box 24"/>
          <p:cNvSpPr txBox="1">
            <a:spLocks noChangeArrowheads="1"/>
          </p:cNvSpPr>
          <p:nvPr/>
        </p:nvSpPr>
        <p:spPr bwMode="auto">
          <a:xfrm>
            <a:off x="8462963" y="5110163"/>
            <a:ext cx="354013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4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1509402" name="Text Box 26"/>
          <p:cNvSpPr txBox="1">
            <a:spLocks noChangeArrowheads="1"/>
          </p:cNvSpPr>
          <p:nvPr/>
        </p:nvSpPr>
        <p:spPr bwMode="auto">
          <a:xfrm>
            <a:off x="0" y="6178550"/>
            <a:ext cx="602615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Which path requires the least work?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223.29.0.1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 have an English literature graduate that is $60K in debt after college and a humanities graduate that is $20K in debt after college. Who has more economic potential?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English lit grad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humanities grad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798820" y="3462728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74658" y="3435246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4479" y="3402767"/>
            <a:ext cx="7959777" cy="149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4751" y="3042586"/>
            <a:ext cx="750322" cy="79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0685" y="2724515"/>
            <a:ext cx="1377224" cy="139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030588"/>
              </p:ext>
            </p:extLst>
          </p:nvPr>
        </p:nvGraphicFramePr>
        <p:xfrm>
          <a:off x="1357545" y="4373563"/>
          <a:ext cx="872507" cy="45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20" imgH="177480" progId="Equation.3">
                  <p:embed/>
                </p:oleObj>
              </mc:Choice>
              <mc:Fallback>
                <p:oleObj name="Equation" r:id="rId4" imgW="342720" imgH="17748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545" y="4373563"/>
                        <a:ext cx="872507" cy="452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8219607" y="3437744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869584" y="3057994"/>
            <a:ext cx="689549" cy="74950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397627"/>
              </p:ext>
            </p:extLst>
          </p:nvPr>
        </p:nvGraphicFramePr>
        <p:xfrm>
          <a:off x="4954270" y="4373563"/>
          <a:ext cx="10017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215640" progId="Equation.3">
                  <p:embed/>
                </p:oleObj>
              </mc:Choice>
              <mc:Fallback>
                <p:oleObj name="Equation" r:id="rId6" imgW="393480" imgH="215640" progId="Equation.3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270" y="4373563"/>
                        <a:ext cx="100171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59244"/>
              </p:ext>
            </p:extLst>
          </p:nvPr>
        </p:nvGraphicFramePr>
        <p:xfrm>
          <a:off x="7637915" y="4373563"/>
          <a:ext cx="1035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215640" progId="Equation.3">
                  <p:embed/>
                </p:oleObj>
              </mc:Choice>
              <mc:Fallback>
                <p:oleObj name="Equation" r:id="rId8" imgW="406080" imgH="215640" progId="Equation.3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915" y="4373563"/>
                        <a:ext cx="10350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eft Arrow 19"/>
          <p:cNvSpPr/>
          <p:nvPr/>
        </p:nvSpPr>
        <p:spPr>
          <a:xfrm>
            <a:off x="4362887" y="3268106"/>
            <a:ext cx="1143039" cy="29980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 flipH="1">
            <a:off x="5477826" y="3244239"/>
            <a:ext cx="2751774" cy="337162"/>
          </a:xfrm>
          <a:prstGeom prst="leftArrow">
            <a:avLst>
              <a:gd name="adj1" fmla="val 20014"/>
              <a:gd name="adj2" fmla="val 1089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67819" y="2578308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b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36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78250" y="2670746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r</a:t>
            </a:r>
            <a:endParaRPr lang="en-US" sz="36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eft Arrow 24"/>
          <p:cNvSpPr/>
          <p:nvPr/>
        </p:nvSpPr>
        <p:spPr>
          <a:xfrm flipH="1">
            <a:off x="4594025" y="2580807"/>
            <a:ext cx="398449" cy="17738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flipH="1">
            <a:off x="6754358" y="2718217"/>
            <a:ext cx="398449" cy="177383"/>
          </a:xfrm>
          <a:prstGeom prst="leftArrow">
            <a:avLst>
              <a:gd name="adj1" fmla="val 18229"/>
              <a:gd name="adj2" fmla="val 766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223.29.1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do work to move an object away from the Earth’s surface, the potential energy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Increases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Decreases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Stays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0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223.29.2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 have an object a distance y from the Earth’s surface. If I somehow increase it’s mass, it’s potential energy…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Increases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Decreases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Stays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303" y="1797368"/>
            <a:ext cx="8207273" cy="359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223.29.3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does it mean that the potential energy of the Earth-Moon system is negative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moon is moving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moon will explode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Earth will heat up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Moon is gravitationally bound to the Earth.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798820" y="3462728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28938" y="3435246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4479" y="3402767"/>
            <a:ext cx="7959777" cy="149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357545" y="4434381"/>
          <a:ext cx="872507" cy="45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720" imgH="177480" progId="Equation.3">
                  <p:embed/>
                </p:oleObj>
              </mc:Choice>
              <mc:Fallback>
                <p:oleObj name="Equation" r:id="rId2" imgW="342720" imgH="17748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545" y="4434381"/>
                        <a:ext cx="872507" cy="452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8219607" y="3437744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884824" y="3057994"/>
            <a:ext cx="689549" cy="74950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908550" y="4373563"/>
          <a:ext cx="10017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215640" progId="Equation.3">
                  <p:embed/>
                </p:oleObj>
              </mc:Choice>
              <mc:Fallback>
                <p:oleObj name="Equation" r:id="rId4" imgW="393480" imgH="215640" progId="Equation.3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4373563"/>
                        <a:ext cx="100171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653155" y="4451350"/>
          <a:ext cx="1035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215640" progId="Equation.3">
                  <p:embed/>
                </p:oleObj>
              </mc:Choice>
              <mc:Fallback>
                <p:oleObj name="Equation" r:id="rId6" imgW="406080" imgH="215640" progId="Equation.3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155" y="4451350"/>
                        <a:ext cx="10350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eft Arrow 19"/>
          <p:cNvSpPr/>
          <p:nvPr/>
        </p:nvSpPr>
        <p:spPr>
          <a:xfrm>
            <a:off x="4317167" y="3252866"/>
            <a:ext cx="1143039" cy="29980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 flipH="1">
            <a:off x="5462586" y="3244238"/>
            <a:ext cx="2722044" cy="338411"/>
          </a:xfrm>
          <a:prstGeom prst="leftArrow">
            <a:avLst>
              <a:gd name="adj1" fmla="val 20014"/>
              <a:gd name="adj2" fmla="val 1089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22099" y="2578308"/>
            <a:ext cx="60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78250" y="2670746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r</a:t>
            </a:r>
            <a:endParaRPr lang="en-US" sz="36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eft Arrow 24"/>
          <p:cNvSpPr/>
          <p:nvPr/>
        </p:nvSpPr>
        <p:spPr>
          <a:xfrm flipH="1">
            <a:off x="4548305" y="2580807"/>
            <a:ext cx="398449" cy="17738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flipH="1">
            <a:off x="6754358" y="2718217"/>
            <a:ext cx="398449" cy="177383"/>
          </a:xfrm>
          <a:prstGeom prst="leftArrow">
            <a:avLst>
              <a:gd name="adj1" fmla="val 18229"/>
              <a:gd name="adj2" fmla="val 766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09272" y="2698231"/>
            <a:ext cx="1364105" cy="1394084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84161" y="3060492"/>
            <a:ext cx="689549" cy="749508"/>
          </a:xfrm>
          <a:prstGeom prst="ellipse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86597" y="3357797"/>
            <a:ext cx="479685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61476" y="3330315"/>
            <a:ext cx="479685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1548986" y="3317825"/>
            <a:ext cx="479685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931</Words>
  <Application>Microsoft Office PowerPoint</Application>
  <PresentationFormat>On-screen Show (4:3)</PresentationFormat>
  <Paragraphs>169</Paragraphs>
  <Slides>22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Monotype Sorts</vt:lpstr>
      <vt:lpstr>Times New Roman</vt:lpstr>
      <vt:lpstr>Office Theme</vt:lpstr>
      <vt:lpstr>Equation</vt:lpstr>
      <vt:lpstr>Microsoft Equation 3.0</vt:lpstr>
      <vt:lpstr>Question 223.28.8 </vt:lpstr>
      <vt:lpstr>Question 223.28.8</vt:lpstr>
      <vt:lpstr>Question 223.29.0.1</vt:lpstr>
      <vt:lpstr>PowerPoint Presentation</vt:lpstr>
      <vt:lpstr>Question 223.29.1</vt:lpstr>
      <vt:lpstr>Question 223.29.2</vt:lpstr>
      <vt:lpstr>PowerPoint Presentation</vt:lpstr>
      <vt:lpstr>Question 223.29.3</vt:lpstr>
      <vt:lpstr>PowerPoint Presentation</vt:lpstr>
      <vt:lpstr>PowerPoint Presentation</vt:lpstr>
      <vt:lpstr>Question 223.29.4</vt:lpstr>
      <vt:lpstr>PowerPoint Presentation</vt:lpstr>
      <vt:lpstr>PowerPoint Presentation</vt:lpstr>
      <vt:lpstr>Question 223.29.5</vt:lpstr>
      <vt:lpstr>Question 223.29.5</vt:lpstr>
      <vt:lpstr>ConcepTest 17.7a   Work and Electric Potential I</vt:lpstr>
      <vt:lpstr>ConcepTest 17.7a   Work and Electric Potential I</vt:lpstr>
      <vt:lpstr>PowerPoint Presentation</vt:lpstr>
      <vt:lpstr>PowerPoint Presentation</vt:lpstr>
      <vt:lpstr>PowerPoint Presentation</vt:lpstr>
      <vt:lpstr>Question 223.28.8</vt:lpstr>
      <vt:lpstr>Question 223.28.8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6</cp:revision>
  <dcterms:created xsi:type="dcterms:W3CDTF">2011-10-29T22:19:06Z</dcterms:created>
  <dcterms:modified xsi:type="dcterms:W3CDTF">2023-10-30T14:25:16Z</dcterms:modified>
</cp:coreProperties>
</file>