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59" r:id="rId3"/>
    <p:sldId id="260" r:id="rId4"/>
    <p:sldId id="276" r:id="rId5"/>
    <p:sldId id="261" r:id="rId6"/>
    <p:sldId id="262" r:id="rId7"/>
    <p:sldId id="263" r:id="rId8"/>
    <p:sldId id="264" r:id="rId9"/>
    <p:sldId id="273" r:id="rId10"/>
    <p:sldId id="27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57" r:id="rId21"/>
    <p:sldId id="277" r:id="rId22"/>
    <p:sldId id="25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3024" y="-1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34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3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A0F8-BD70-4694-BD56-6665D6FFBF3C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9AA8-7E2F-40B2-8B7D-8CA2E9EFC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DE290-74FB-4D07-887E-CE0DE2BEF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3FC6-F0D5-4376-9B97-08D3CD3871A3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7.em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1.emf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w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D2939-641E-4F08-8F10-3E88662DB6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Sinusoidal Waves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7163"/>
            <a:ext cx="4165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continuous wave can be created by shaking the end of the string in simple harmonic motion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shape of the wave is called </a:t>
            </a:r>
            <a:r>
              <a:rPr lang="en-US" sz="2400" b="1" smtClean="0"/>
              <a:t>sinusoidal</a:t>
            </a:r>
            <a:r>
              <a:rPr lang="en-US" sz="2400" smtClean="0"/>
              <a:t> since the waveform is that of a sine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shape remains the same but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Toward the right in the text diagrams</a:t>
            </a:r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08113"/>
            <a:ext cx="3662363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695" y="1665027"/>
            <a:ext cx="7176933" cy="120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03" y="4580720"/>
            <a:ext cx="7586029" cy="127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92824" y="368490"/>
          <a:ext cx="4124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1930400" imgH="431800" progId="Equation.3">
                  <p:embed/>
                </p:oleObj>
              </mc:Choice>
              <mc:Fallback>
                <p:oleObj name="Equation" r:id="rId5" imgW="19304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24" y="368490"/>
                        <a:ext cx="4124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83521"/>
              </p:ext>
            </p:extLst>
          </p:nvPr>
        </p:nvGraphicFramePr>
        <p:xfrm>
          <a:off x="2412033" y="3283778"/>
          <a:ext cx="3863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7" imgW="2057400" imgH="431640" progId="Equation.3">
                  <p:embed/>
                </p:oleObj>
              </mc:Choice>
              <mc:Fallback>
                <p:oleObj name="Equation" r:id="rId7" imgW="205740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3" y="3283778"/>
                        <a:ext cx="38639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829" y="1796575"/>
            <a:ext cx="7261017" cy="12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308" y="4594366"/>
            <a:ext cx="7098504" cy="11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505344"/>
              </p:ext>
            </p:extLst>
          </p:nvPr>
        </p:nvGraphicFramePr>
        <p:xfrm>
          <a:off x="2373313" y="409575"/>
          <a:ext cx="394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Equation" r:id="rId5" imgW="1879560" imgH="431640" progId="Equation.3">
                  <p:embed/>
                </p:oleObj>
              </mc:Choice>
              <mc:Fallback>
                <p:oleObj name="Equation" r:id="rId5" imgW="1879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09575"/>
                        <a:ext cx="394811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70602"/>
              </p:ext>
            </p:extLst>
          </p:nvPr>
        </p:nvGraphicFramePr>
        <p:xfrm>
          <a:off x="2354263" y="3248025"/>
          <a:ext cx="44084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7" imgW="2311200" imgH="431640" progId="Equation.3">
                  <p:embed/>
                </p:oleObj>
              </mc:Choice>
              <mc:Fallback>
                <p:oleObj name="Equation" r:id="rId7" imgW="23112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248025"/>
                        <a:ext cx="440848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AC80D-74C9-41DC-A482-5937D870D37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Speed of Waves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Waves travel with a specific speed</a:t>
            </a:r>
          </a:p>
          <a:p>
            <a:pPr lvl="1" eaLnBrk="1" hangingPunct="1"/>
            <a:r>
              <a:rPr lang="en-US" sz="2400" smtClean="0"/>
              <a:t>The speed depends on the properties of the medium being disturbed</a:t>
            </a:r>
          </a:p>
          <a:p>
            <a:pPr eaLnBrk="1" hangingPunct="1"/>
            <a:r>
              <a:rPr lang="en-US" sz="2800" smtClean="0"/>
              <a:t>The wave function is given by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/>
            <a:r>
              <a:rPr lang="en-US" sz="2400" smtClean="0"/>
              <a:t>This is for a wave moving to the right</a:t>
            </a:r>
          </a:p>
          <a:p>
            <a:pPr lvl="1" eaLnBrk="1" hangingPunct="1"/>
            <a:r>
              <a:rPr lang="en-US" sz="2400" smtClean="0"/>
              <a:t>For a wave moving to the left, replace </a:t>
            </a:r>
            <a:r>
              <a:rPr lang="en-US" sz="2400" i="1" smtClean="0"/>
              <a:t>x</a:t>
            </a:r>
            <a:r>
              <a:rPr lang="en-US" sz="2400" smtClean="0"/>
              <a:t> – </a:t>
            </a:r>
            <a:r>
              <a:rPr lang="en-US" sz="2400" i="1" smtClean="0"/>
              <a:t>vt </a:t>
            </a:r>
            <a:r>
              <a:rPr lang="en-US" sz="2400" smtClean="0"/>
              <a:t>with </a:t>
            </a:r>
            <a:r>
              <a:rPr lang="en-US" sz="2400" i="1" smtClean="0"/>
              <a:t>x</a:t>
            </a:r>
            <a:r>
              <a:rPr lang="en-US" sz="2400" smtClean="0"/>
              <a:t> + </a:t>
            </a:r>
            <a:r>
              <a:rPr lang="en-US" sz="2400" i="1" smtClean="0"/>
              <a:t>vt 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113" y="3546475"/>
            <a:ext cx="3397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061D5-BF90-41FA-9276-77D39722E3C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16.3 Speed of Waves on Strings</a:t>
            </a:r>
          </a:p>
        </p:txBody>
      </p:sp>
      <p:sp>
        <p:nvSpPr>
          <p:cNvPr id="5530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496DA-9A26-4127-B4DB-65938A21EBFF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452688" y="2206625"/>
            <a:ext cx="5108575" cy="2635250"/>
            <a:chOff x="2287" y="1006"/>
            <a:chExt cx="3218" cy="1660"/>
          </a:xfrm>
        </p:grpSpPr>
        <p:sp>
          <p:nvSpPr>
            <p:cNvPr id="10250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3" imgW="203040" imgH="177480" progId="Equation.3">
                    <p:embed/>
                  </p:oleObj>
                </mc:Choice>
                <mc:Fallback>
                  <p:oleObj name="Equation" r:id="rId3" imgW="203040" imgH="1774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0257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243" name="Object 3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Equation" r:id="rId5" imgW="203040" imgH="177480" progId="Equation.3">
                      <p:embed/>
                    </p:oleObj>
                  </mc:Choice>
                  <mc:Fallback>
                    <p:oleObj name="Equation" r:id="rId5" imgW="203040" imgH="17748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3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6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7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9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0255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A3FB9-8224-4B6F-9F67-0AF968C11E1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7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a Segment of String</a:t>
            </a:r>
          </a:p>
        </p:txBody>
      </p:sp>
      <p:sp>
        <p:nvSpPr>
          <p:cNvPr id="11272" name="Rectangle 5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Tension on the RHS of the element from the rest of the string on the right, 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Tension on the LHS of the element from the rest of the string on the left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Force due to gravity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1275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6" name="Object 23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name="Equation" r:id="rId3" imgW="203040" imgH="177480" progId="Equation.3">
                    <p:embed/>
                  </p:oleObj>
                </mc:Choice>
                <mc:Fallback>
                  <p:oleObj name="Equation" r:id="rId3" imgW="203040" imgH="1774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1282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1267" name="Object 3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name="Equation" r:id="rId5" imgW="203040" imgH="177480" progId="Equation.3">
                      <p:embed/>
                    </p:oleObj>
                  </mc:Choice>
                  <mc:Fallback>
                    <p:oleObj name="Equation" r:id="rId5" imgW="203040" imgH="17748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88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1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2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94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1280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Rectangle 55"/>
          <p:cNvSpPr>
            <a:spLocks noChangeArrowheads="1"/>
          </p:cNvSpPr>
          <p:nvPr/>
        </p:nvSpPr>
        <p:spPr bwMode="auto">
          <a:xfrm>
            <a:off x="4876800" y="4514850"/>
            <a:ext cx="3367088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 algn="l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37D73-E016-4D34-A007-D3CAB01028E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2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a Segment of String</a:t>
            </a:r>
          </a:p>
        </p:txBody>
      </p:sp>
      <p:sp>
        <p:nvSpPr>
          <p:cNvPr id="1229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893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Assume that </a:t>
            </a:r>
            <a:r>
              <a:rPr lang="en-US" sz="2400" smtClean="0">
                <a:sym typeface="Symbol" pitchFamily="18" charset="2"/>
              </a:rPr>
              <a:t>s</a:t>
            </a:r>
            <a:r>
              <a:rPr lang="en-US" sz="2400" smtClean="0"/>
              <a:t> an arc of a circle with radius 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is a force pulling left on the left end of the element that is tangent to the arc,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 is a force pulling right at the right end of the element which is tangent to the arc.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These forces produce centripetal accelerations</a:t>
            </a:r>
          </a:p>
        </p:txBody>
      </p:sp>
      <p:graphicFrame>
        <p:nvGraphicFramePr>
          <p:cNvPr id="12290" name="Object 30"/>
          <p:cNvGraphicFramePr>
            <a:graphicFrameLocks noChangeAspect="1"/>
          </p:cNvGraphicFramePr>
          <p:nvPr/>
        </p:nvGraphicFramePr>
        <p:xfrm>
          <a:off x="6126163" y="4743450"/>
          <a:ext cx="10429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444307" imgH="418918" progId="Equation.3">
                  <p:embed/>
                </p:oleObj>
              </mc:Choice>
              <mc:Fallback>
                <p:oleObj name="Equation" r:id="rId3" imgW="444307" imgH="41891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743450"/>
                        <a:ext cx="10429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1" name="Object 59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Freeform 60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61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rc 62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2306" name="Oval 64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292" name="Object 6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9" name="Equation" r:id="rId7" imgW="203040" imgH="177480" progId="Equation.3">
                      <p:embed/>
                    </p:oleObj>
                  </mc:Choice>
                  <mc:Fallback>
                    <p:oleObj name="Equation" r:id="rId7" imgW="203040" imgH="17748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Arc 6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6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6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Line 6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7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2" name="Line 71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72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Text Box 73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5" name="Text Box 74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6" name="Line 75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76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8" name="Text Box 77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2304" name="Line 78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79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3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3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B0964-3FFB-4881-9119-45BABDCA57F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a Segment of String</a:t>
            </a:r>
          </a:p>
        </p:txBody>
      </p:sp>
      <p:sp>
        <p:nvSpPr>
          <p:cNvPr id="13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The horizontal components of the forces cancel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vertical component,    is directed toward the center of the arc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If the rope is not moving in the  x direction, then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Then the force is </a:t>
            </a:r>
          </a:p>
        </p:txBody>
      </p:sp>
      <p:sp>
        <p:nvSpPr>
          <p:cNvPr id="13327" name="Oval 5"/>
          <p:cNvSpPr>
            <a:spLocks noChangeArrowheads="1"/>
          </p:cNvSpPr>
          <p:nvPr/>
        </p:nvSpPr>
        <p:spPr bwMode="auto">
          <a:xfrm>
            <a:off x="4721225" y="1692275"/>
            <a:ext cx="514350" cy="4905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886325" y="1674813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203040" imgH="177480" progId="Equation.3">
                  <p:embed/>
                </p:oleObj>
              </mc:Choice>
              <mc:Fallback>
                <p:oleObj name="Equation" r:id="rId3" imgW="20304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674813"/>
                        <a:ext cx="203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Freeform 7"/>
          <p:cNvSpPr>
            <a:spLocks/>
          </p:cNvSpPr>
          <p:nvPr/>
        </p:nvSpPr>
        <p:spPr bwMode="auto">
          <a:xfrm>
            <a:off x="3630613" y="1930400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Freeform 8"/>
          <p:cNvSpPr>
            <a:spLocks/>
          </p:cNvSpPr>
          <p:nvPr/>
        </p:nvSpPr>
        <p:spPr bwMode="auto">
          <a:xfrm flipH="1">
            <a:off x="4983163" y="1935163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rc 9"/>
          <p:cNvSpPr>
            <a:spLocks/>
          </p:cNvSpPr>
          <p:nvPr/>
        </p:nvSpPr>
        <p:spPr bwMode="auto">
          <a:xfrm>
            <a:off x="4775200" y="1930400"/>
            <a:ext cx="425450" cy="508000"/>
          </a:xfrm>
          <a:custGeom>
            <a:avLst/>
            <a:gdLst>
              <a:gd name="T0" fmla="*/ 0 w 17927"/>
              <a:gd name="T1" fmla="*/ 1027689 h 21600"/>
              <a:gd name="T2" fmla="*/ 10096931 w 17927"/>
              <a:gd name="T3" fmla="*/ 1128371 h 21600"/>
              <a:gd name="T4" fmla="*/ 4936662 w 17927"/>
              <a:gd name="T5" fmla="*/ 11947406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1"/>
          <p:cNvSpPr>
            <a:spLocks noChangeArrowheads="1"/>
          </p:cNvSpPr>
          <p:nvPr/>
        </p:nvSpPr>
        <p:spPr bwMode="auto">
          <a:xfrm>
            <a:off x="6115050" y="1598613"/>
            <a:ext cx="2624138" cy="2633662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7323138" y="202565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025650"/>
                        <a:ext cx="2746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rc 13"/>
          <p:cNvSpPr>
            <a:spLocks/>
          </p:cNvSpPr>
          <p:nvPr/>
        </p:nvSpPr>
        <p:spPr bwMode="auto">
          <a:xfrm>
            <a:off x="6884988" y="2489200"/>
            <a:ext cx="1125537" cy="1530350"/>
          </a:xfrm>
          <a:custGeom>
            <a:avLst/>
            <a:gdLst>
              <a:gd name="T0" fmla="*/ 0 w 17927"/>
              <a:gd name="T1" fmla="*/ 9326492 h 21600"/>
              <a:gd name="T2" fmla="*/ 70666232 w 17927"/>
              <a:gd name="T3" fmla="*/ 10240097 h 21600"/>
              <a:gd name="T4" fmla="*/ 34550665 w 17927"/>
              <a:gd name="T5" fmla="*/ 108424585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14"/>
          <p:cNvSpPr>
            <a:spLocks noChangeShapeType="1"/>
          </p:cNvSpPr>
          <p:nvPr/>
        </p:nvSpPr>
        <p:spPr bwMode="auto">
          <a:xfrm flipH="1">
            <a:off x="7434263" y="2617788"/>
            <a:ext cx="555625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5"/>
          <p:cNvSpPr>
            <a:spLocks noChangeShapeType="1"/>
          </p:cNvSpPr>
          <p:nvPr/>
        </p:nvSpPr>
        <p:spPr bwMode="auto">
          <a:xfrm>
            <a:off x="6867525" y="2560638"/>
            <a:ext cx="554038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16"/>
          <p:cNvSpPr>
            <a:spLocks noChangeShapeType="1"/>
          </p:cNvSpPr>
          <p:nvPr/>
        </p:nvSpPr>
        <p:spPr bwMode="auto">
          <a:xfrm>
            <a:off x="7434263" y="2403475"/>
            <a:ext cx="0" cy="156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17"/>
          <p:cNvSpPr txBox="1">
            <a:spLocks noChangeArrowheads="1"/>
          </p:cNvSpPr>
          <p:nvPr/>
        </p:nvSpPr>
        <p:spPr bwMode="auto">
          <a:xfrm>
            <a:off x="7415213" y="3228975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37" name="Line 18"/>
          <p:cNvSpPr>
            <a:spLocks noChangeShapeType="1"/>
          </p:cNvSpPr>
          <p:nvPr/>
        </p:nvSpPr>
        <p:spPr bwMode="auto">
          <a:xfrm flipH="1">
            <a:off x="6546850" y="2613025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19"/>
          <p:cNvSpPr>
            <a:spLocks noChangeShapeType="1"/>
          </p:cNvSpPr>
          <p:nvPr/>
        </p:nvSpPr>
        <p:spPr bwMode="auto">
          <a:xfrm>
            <a:off x="8020050" y="2635250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0"/>
          <p:cNvSpPr txBox="1">
            <a:spLocks noChangeArrowheads="1"/>
          </p:cNvSpPr>
          <p:nvPr/>
        </p:nvSpPr>
        <p:spPr bwMode="auto">
          <a:xfrm>
            <a:off x="8154988" y="277971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0" name="Text Box 21"/>
          <p:cNvSpPr txBox="1">
            <a:spLocks noChangeArrowheads="1"/>
          </p:cNvSpPr>
          <p:nvPr/>
        </p:nvSpPr>
        <p:spPr bwMode="auto">
          <a:xfrm>
            <a:off x="6346825" y="280193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1" name="Line 22"/>
          <p:cNvSpPr>
            <a:spLocks noChangeShapeType="1"/>
          </p:cNvSpPr>
          <p:nvPr/>
        </p:nvSpPr>
        <p:spPr bwMode="auto">
          <a:xfrm>
            <a:off x="6329363" y="2468563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23"/>
          <p:cNvSpPr txBox="1">
            <a:spLocks noChangeArrowheads="1"/>
          </p:cNvSpPr>
          <p:nvPr/>
        </p:nvSpPr>
        <p:spPr bwMode="auto">
          <a:xfrm>
            <a:off x="8234363" y="2420938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3" name="Text Box 24"/>
          <p:cNvSpPr txBox="1">
            <a:spLocks noChangeArrowheads="1"/>
          </p:cNvSpPr>
          <p:nvPr/>
        </p:nvSpPr>
        <p:spPr bwMode="auto">
          <a:xfrm>
            <a:off x="6384925" y="2427288"/>
            <a:ext cx="290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4" name="Line 25"/>
          <p:cNvSpPr>
            <a:spLocks noChangeShapeType="1"/>
          </p:cNvSpPr>
          <p:nvPr/>
        </p:nvSpPr>
        <p:spPr bwMode="auto">
          <a:xfrm flipH="1">
            <a:off x="4949825" y="1597025"/>
            <a:ext cx="267017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29"/>
          <p:cNvGraphicFramePr>
            <a:graphicFrameLocks noChangeAspect="1"/>
          </p:cNvGraphicFramePr>
          <p:nvPr/>
        </p:nvGraphicFramePr>
        <p:xfrm>
          <a:off x="1503363" y="2409825"/>
          <a:ext cx="1249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672840" imgH="215640" progId="Equation.3">
                  <p:embed/>
                </p:oleObj>
              </mc:Choice>
              <mc:Fallback>
                <p:oleObj name="Equation" r:id="rId7" imgW="672840" imgH="2156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09825"/>
                        <a:ext cx="1249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7" name="Object 31"/>
          <p:cNvGraphicFramePr>
            <a:graphicFrameLocks noChangeAspect="1"/>
          </p:cNvGraphicFramePr>
          <p:nvPr/>
        </p:nvGraphicFramePr>
        <p:xfrm>
          <a:off x="1682750" y="3913188"/>
          <a:ext cx="1001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609336" imgH="215806" progId="Equation.3">
                  <p:embed/>
                </p:oleObj>
              </mc:Choice>
              <mc:Fallback>
                <p:oleObj name="Equation" r:id="rId9" imgW="609336" imgH="215806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913188"/>
                        <a:ext cx="10017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33"/>
          <p:cNvGraphicFramePr>
            <a:graphicFrameLocks noChangeAspect="1"/>
          </p:cNvGraphicFramePr>
          <p:nvPr/>
        </p:nvGraphicFramePr>
        <p:xfrm>
          <a:off x="1514475" y="5114925"/>
          <a:ext cx="1298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698400" imgH="228600" progId="Equation.3">
                  <p:embed/>
                </p:oleObj>
              </mc:Choice>
              <mc:Fallback>
                <p:oleObj name="Equation" r:id="rId11" imgW="69840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14925"/>
                        <a:ext cx="12985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5"/>
          <p:cNvGraphicFramePr>
            <a:graphicFrameLocks noChangeAspect="1"/>
          </p:cNvGraphicFramePr>
          <p:nvPr/>
        </p:nvGraphicFramePr>
        <p:xfrm>
          <a:off x="5424488" y="4835525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3" imgW="901440" imgH="241200" progId="Equation.3">
                  <p:embed/>
                </p:oleObj>
              </mc:Choice>
              <mc:Fallback>
                <p:oleObj name="Equation" r:id="rId13" imgW="901440" imgH="241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35525"/>
                        <a:ext cx="1676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20" name="Object 38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Equation" r:id="rId15" imgW="203040" imgH="177480" progId="Equation.3">
                    <p:embed/>
                  </p:oleObj>
                </mc:Choice>
                <mc:Fallback>
                  <p:oleObj name="Equation" r:id="rId15" imgW="203040" imgH="177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Freeform 39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Freeform 40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rc 41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3356" name="Oval 43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321" name="Object 44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3" name="Equation" r:id="rId16" imgW="203040" imgH="177480" progId="Equation.3">
                      <p:embed/>
                    </p:oleObj>
                  </mc:Choice>
                  <mc:Fallback>
                    <p:oleObj name="Equation" r:id="rId16" imgW="203040" imgH="17748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7" name="Arc 45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46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47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Text Box 49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51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5" name="Text Box 53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6" name="Line 54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8" name="Text Box 56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3354" name="Line 57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58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43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0E9A9-CDC9-4C8C-AA01-E7907DAB06D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a Segment of String</a:t>
            </a:r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Small Angle Aprox.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Define 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so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434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30"/>
          <p:cNvGraphicFramePr>
            <a:graphicFrameLocks noChangeAspect="1"/>
          </p:cNvGraphicFramePr>
          <p:nvPr/>
        </p:nvGraphicFramePr>
        <p:xfrm>
          <a:off x="941388" y="3875088"/>
          <a:ext cx="19827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875088"/>
                        <a:ext cx="198278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1"/>
          <p:cNvGraphicFramePr>
            <a:graphicFrameLocks noChangeAspect="1"/>
          </p:cNvGraphicFramePr>
          <p:nvPr/>
        </p:nvGraphicFramePr>
        <p:xfrm>
          <a:off x="1290638" y="2005013"/>
          <a:ext cx="1700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914400" imgH="241200" progId="Equation.3">
                  <p:embed/>
                </p:oleObj>
              </mc:Choice>
              <mc:Fallback>
                <p:oleObj name="Equation" r:id="rId5" imgW="91440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005013"/>
                        <a:ext cx="17002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4352" name="Oval 33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1" name="Object 34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7" name="Equation" r:id="rId7" imgW="203040" imgH="177480" progId="Equation.3">
                    <p:embed/>
                  </p:oleObj>
                </mc:Choice>
                <mc:Fallback>
                  <p:oleObj name="Equation" r:id="rId7" imgW="203040" imgH="1774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35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Freeform 36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Arc 37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4359" name="Oval 39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2" name="Object 40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98" name="Equation" r:id="rId9" imgW="203040" imgH="177480" progId="Equation.3">
                      <p:embed/>
                    </p:oleObj>
                  </mc:Choice>
                  <mc:Fallback>
                    <p:oleObj name="Equation" r:id="rId9" imgW="203040" imgH="17748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Arc 41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42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43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Text Box 45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Line 47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Text Box 48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8" name="Text Box 49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9" name="Line 50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Text Box 51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71" name="Text Box 52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4357" name="Line 53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4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55"/>
          <p:cNvGraphicFramePr>
            <a:graphicFrameLocks noChangeAspect="1"/>
          </p:cNvGraphicFramePr>
          <p:nvPr/>
        </p:nvGraphicFramePr>
        <p:xfrm>
          <a:off x="1725613" y="2755900"/>
          <a:ext cx="8969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755900"/>
                        <a:ext cx="8969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15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5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C6F0E-A2C5-4AC2-BD25-525A6BEF0D8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Forces on a Segment of String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Use Newton’ Second in Radial Direction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153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1214438" y="2174875"/>
          <a:ext cx="17938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965160" imgH="419040" progId="Equation.3">
                  <p:embed/>
                </p:oleObj>
              </mc:Choice>
              <mc:Fallback>
                <p:oleObj name="Equation" r:id="rId3" imgW="9651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74875"/>
                        <a:ext cx="17938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5382" name="Oval 10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11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rc 1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5389" name="Oval 16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367" name="Object 17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26" name="Equation" r:id="rId7" imgW="203040" imgH="177480" progId="Equation.3">
                      <p:embed/>
                    </p:oleObj>
                  </mc:Choice>
                  <mc:Fallback>
                    <p:oleObj name="Equation" r:id="rId7" imgW="203040" imgH="17748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Arc 18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9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20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21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Text Box 22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395" name="Line 23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24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Text Box 25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8" name="Text Box 26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9" name="Line 27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Text Box 28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401" name="Text Box 29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31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1320800" y="3363913"/>
          <a:ext cx="1346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9" imgW="723600" imgH="419040" progId="Equation.3">
                  <p:embed/>
                </p:oleObj>
              </mc:Choice>
              <mc:Fallback>
                <p:oleObj name="Equation" r:id="rId9" imgW="723600" imgH="4190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63913"/>
                        <a:ext cx="13462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4"/>
          <p:cNvGraphicFramePr>
            <a:graphicFrameLocks noChangeAspect="1"/>
          </p:cNvGraphicFramePr>
          <p:nvPr/>
        </p:nvGraphicFramePr>
        <p:xfrm>
          <a:off x="1042988" y="4706938"/>
          <a:ext cx="1771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11" imgW="952200" imgH="419040" progId="Equation.3">
                  <p:embed/>
                </p:oleObj>
              </mc:Choice>
              <mc:Fallback>
                <p:oleObj name="Equation" r:id="rId11" imgW="952200" imgH="419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06938"/>
                        <a:ext cx="17716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35"/>
          <p:cNvSpPr>
            <a:spLocks noChangeShapeType="1"/>
          </p:cNvSpPr>
          <p:nvPr/>
        </p:nvSpPr>
        <p:spPr bwMode="auto">
          <a:xfrm flipH="1">
            <a:off x="987425" y="4833938"/>
            <a:ext cx="333375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H="1">
            <a:off x="1314450" y="4899025"/>
            <a:ext cx="3333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37"/>
          <p:cNvSpPr>
            <a:spLocks noChangeShapeType="1"/>
          </p:cNvSpPr>
          <p:nvPr/>
        </p:nvSpPr>
        <p:spPr bwMode="auto">
          <a:xfrm flipH="1">
            <a:off x="1873250" y="479107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389188" y="479742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9"/>
          <p:cNvSpPr>
            <a:spLocks noChangeShapeType="1"/>
          </p:cNvSpPr>
          <p:nvPr/>
        </p:nvSpPr>
        <p:spPr bwMode="auto">
          <a:xfrm>
            <a:off x="3005138" y="50942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0"/>
          <p:cNvGraphicFramePr>
            <a:graphicFrameLocks noChangeAspect="1"/>
          </p:cNvGraphicFramePr>
          <p:nvPr/>
        </p:nvGraphicFramePr>
        <p:xfrm>
          <a:off x="4067175" y="4586288"/>
          <a:ext cx="9461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3" imgW="507960" imgH="469800" progId="Equation.3">
                  <p:embed/>
                </p:oleObj>
              </mc:Choice>
              <mc:Fallback>
                <p:oleObj name="Equation" r:id="rId13" imgW="507960" imgH="469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6288"/>
                        <a:ext cx="9461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CED46C-3496-4F4D-B6B4-CABD5763A9F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Amplitude and Wavelength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9975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crest</a:t>
            </a:r>
            <a:r>
              <a:rPr lang="en-US" sz="2400" smtClean="0"/>
              <a:t> of the wave is the location of the maximum displacement of the element from its normal position</a:t>
            </a:r>
          </a:p>
          <a:p>
            <a:pPr lvl="1" eaLnBrk="1" hangingPunct="1"/>
            <a:r>
              <a:rPr lang="en-US" sz="2000" smtClean="0"/>
              <a:t>This distance is called the </a:t>
            </a:r>
            <a:r>
              <a:rPr lang="en-US" sz="2000" b="1" smtClean="0"/>
              <a:t>amplitude</a:t>
            </a:r>
            <a:r>
              <a:rPr lang="en-US" sz="2000" smtClean="0"/>
              <a:t>, </a:t>
            </a:r>
            <a:r>
              <a:rPr lang="en-US" sz="2000" i="1" smtClean="0"/>
              <a:t>A</a:t>
            </a:r>
          </a:p>
          <a:p>
            <a:pPr lvl="1" eaLnBrk="1" hangingPunct="1"/>
            <a:r>
              <a:rPr lang="en-US" sz="2000" smtClean="0"/>
              <a:t>The point at the negative amplitude is called the </a:t>
            </a:r>
            <a:r>
              <a:rPr lang="en-US" sz="2000" b="1" smtClean="0"/>
              <a:t>trough</a:t>
            </a:r>
            <a:endParaRPr lang="en-US" sz="2000" smtClean="0"/>
          </a:p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wavelength</a:t>
            </a:r>
            <a:r>
              <a:rPr lang="en-US" sz="2400" smtClean="0"/>
              <a:t>, </a:t>
            </a:r>
            <a:r>
              <a:rPr lang="en-US" sz="2400" i="1" smtClean="0">
                <a:latin typeface="Symbol" pitchFamily="18" charset="2"/>
              </a:rPr>
              <a:t>l</a:t>
            </a:r>
            <a:r>
              <a:rPr lang="en-US" sz="2400" smtClean="0"/>
              <a:t>, is the distance from one crest to the next</a:t>
            </a:r>
          </a:p>
        </p:txBody>
      </p:sp>
      <p:sp>
        <p:nvSpPr>
          <p:cNvPr id="9" name="ClipArt Placeholder 8"/>
          <p:cNvSpPr>
            <a:spLocks noGrp="1"/>
          </p:cNvSpPr>
          <p:nvPr>
            <p:ph type="clipArt" sz="half" idx="2"/>
          </p:nvPr>
        </p:nvSpPr>
        <p:spPr/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713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Water Drop and wave From Julian Evil: Attribution-Share Alike 2.0 Generic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09" y="0"/>
            <a:ext cx="7620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034149"/>
            <a:ext cx="7543800" cy="4864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56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45" t="4200" b="4743"/>
          <a:stretch>
            <a:fillRect/>
          </a:stretch>
        </p:blipFill>
        <p:spPr bwMode="auto">
          <a:xfrm>
            <a:off x="2971800" y="2895600"/>
            <a:ext cx="324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4876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Portion of a Spherical Wave: Wave becomes more flat as it expands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276600" y="4191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619500" y="3848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200" y="35814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36576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0B612-0B94-463A-9AD6-D3899DCBBD7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Wavelength and Period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More generally, the </a:t>
            </a:r>
            <a:r>
              <a:rPr lang="en-US" b="1" smtClean="0"/>
              <a:t>wavelength</a:t>
            </a:r>
            <a:r>
              <a:rPr lang="en-US" smtClean="0"/>
              <a:t> is the minimum distance between any two identical points on adjacent waves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/>
              <a:t>period</a:t>
            </a:r>
            <a:r>
              <a:rPr lang="en-US" i="1" smtClean="0"/>
              <a:t>,</a:t>
            </a:r>
            <a:r>
              <a:rPr lang="en-US" b="1" i="1" smtClean="0"/>
              <a:t> </a:t>
            </a:r>
            <a:r>
              <a:rPr lang="en-US" i="1" smtClean="0"/>
              <a:t>T ,</a:t>
            </a:r>
            <a:r>
              <a:rPr lang="en-US" smtClean="0"/>
              <a:t> is the time interval required for two identical points of adjacent waves to pass by a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period of the wave is the same as the period of the simple harmonic oscillation of one element of the medium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0"/>
            <a:ext cx="3718559" cy="663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6F50B-7866-470A-8715-38CA1645C16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/>
              <a:t>frequency</a:t>
            </a:r>
            <a:r>
              <a:rPr lang="en-US" sz="2800" smtClean="0"/>
              <a:t>, ƒ, is the number of crests (or any point on the wave) that pass a given point in a unit time interval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time interval is most commonly the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frequency of the wave is the same as the frequency of the simple harmonic motion of one element of the medium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713" y="1597025"/>
            <a:ext cx="362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D31FD-9B7F-4D94-878A-4AD12AC2E9A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Frequency, cont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frequency and the period are related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When the time interval is the second, the units of frequency are s</a:t>
            </a:r>
            <a:r>
              <a:rPr lang="en-US" baseline="30000" smtClean="0"/>
              <a:t>-1</a:t>
            </a:r>
            <a:r>
              <a:rPr lang="en-US" smtClean="0"/>
              <a:t> = Hz</a:t>
            </a:r>
          </a:p>
          <a:p>
            <a:pPr lvl="1" eaLnBrk="1" hangingPunct="1"/>
            <a:r>
              <a:rPr lang="en-US" smtClean="0"/>
              <a:t>Hz is a hertz</a:t>
            </a:r>
          </a:p>
        </p:txBody>
      </p:sp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338" y="2206625"/>
            <a:ext cx="11763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4FF6E-0BC5-4353-B174-029A48221FC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Wavenumber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consider again a sinusoidal wave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 A is the amplitude (x</a:t>
            </a:r>
            <a:r>
              <a:rPr lang="en-US" sz="2400" baseline="-25000" smtClean="0"/>
              <a:t>max</a:t>
            </a:r>
            <a:r>
              <a:rPr lang="en-US" sz="2400" smtClean="0"/>
              <a:t>). </a:t>
            </a:r>
          </a:p>
          <a:p>
            <a:pPr eaLnBrk="1" hangingPunct="1"/>
            <a:r>
              <a:rPr lang="en-US" sz="2400" smtClean="0"/>
              <a:t>We need to find a (like for SHM we found </a:t>
            </a:r>
            <a:r>
              <a:rPr lang="en-US" sz="2400" smtClean="0">
                <a:sym typeface="Symbol" pitchFamily="18" charset="2"/>
              </a:rPr>
              <a:t></a:t>
            </a:r>
            <a:r>
              <a:rPr lang="en-US" sz="2400" smtClean="0"/>
              <a:t>). </a:t>
            </a:r>
          </a:p>
          <a:p>
            <a:pPr eaLnBrk="1" hangingPunct="1"/>
            <a:r>
              <a:rPr lang="en-US" sz="2400" smtClean="0"/>
              <a:t>Use initial conditions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9763" y="2598738"/>
            <a:ext cx="29876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30325" y="2208213"/>
          <a:ext cx="2841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208213"/>
                        <a:ext cx="2841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01775" y="4672013"/>
          <a:ext cx="26352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447560" imgH="215640" progId="Equation.3">
                  <p:embed/>
                </p:oleObj>
              </mc:Choice>
              <mc:Fallback>
                <p:oleObj name="Equation" r:id="rId6" imgW="14475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672013"/>
                        <a:ext cx="26352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Winter 2007</a:t>
            </a:r>
          </a:p>
        </p:txBody>
      </p:sp>
      <p:sp>
        <p:nvSpPr>
          <p:cNvPr id="92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515EE-4685-49E6-8473-10370292C8B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Wavenumber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100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next time y=0 will be when x=</a:t>
            </a:r>
            <a:r>
              <a:rPr lang="en-US" sz="2400" smtClean="0">
                <a:sym typeface="Symbol" pitchFamily="18" charset="2"/>
              </a:rPr>
              <a:t>/2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This is true when</a:t>
            </a: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So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81075" y="2352675"/>
          <a:ext cx="2765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1587240" imgH="431640" progId="Equation.3">
                  <p:embed/>
                </p:oleObj>
              </mc:Choice>
              <mc:Fallback>
                <p:oleObj name="Equation" r:id="rId3" imgW="1587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352675"/>
                        <a:ext cx="27654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6475" y="1320800"/>
            <a:ext cx="40941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636713" y="3597275"/>
          <a:ext cx="9890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6" imgW="520560" imgH="393480" progId="Equation.3">
                  <p:embed/>
                </p:oleObj>
              </mc:Choice>
              <mc:Fallback>
                <p:oleObj name="Equation" r:id="rId6" imgW="5205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597275"/>
                        <a:ext cx="9890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557338" y="4433888"/>
          <a:ext cx="977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433888"/>
                        <a:ext cx="9779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839788" y="5194300"/>
          <a:ext cx="2374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0" imgW="1333440" imgH="431640" progId="Equation.3">
                  <p:embed/>
                </p:oleObj>
              </mc:Choice>
              <mc:Fallback>
                <p:oleObj name="Equation" r:id="rId10" imgW="13334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94300"/>
                        <a:ext cx="23749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0"/>
          <p:cNvSpPr>
            <a:spLocks noChangeArrowheads="1"/>
          </p:cNvSpPr>
          <p:nvPr/>
        </p:nvSpPr>
        <p:spPr bwMode="auto">
          <a:xfrm>
            <a:off x="0" y="2836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5195888" y="4594225"/>
            <a:ext cx="352901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have a special name for a, it is the wavenumber, and we give it the symbol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6361113" y="5449888"/>
          <a:ext cx="10366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2" imgW="482400" imgH="393480" progId="Equation.3">
                  <p:embed/>
                </p:oleObj>
              </mc:Choice>
              <mc:Fallback>
                <p:oleObj name="Equation" r:id="rId12" imgW="4824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449888"/>
                        <a:ext cx="103663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9144000" cy="68972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-1"/>
            <a:ext cx="8458200" cy="682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720</Words>
  <Application>Microsoft Office PowerPoint</Application>
  <PresentationFormat>On-screen Show (4:3)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Sinusoidal Waves</vt:lpstr>
      <vt:lpstr>Amplitude and Wavelength</vt:lpstr>
      <vt:lpstr>Wavelength and Period</vt:lpstr>
      <vt:lpstr>PowerPoint Presentation</vt:lpstr>
      <vt:lpstr>Frequency</vt:lpstr>
      <vt:lpstr>Frequency, cont</vt:lpstr>
      <vt:lpstr>Wavenumber</vt:lpstr>
      <vt:lpstr>Wavenumber</vt:lpstr>
      <vt:lpstr>PowerPoint Presentation</vt:lpstr>
      <vt:lpstr>PowerPoint Presentation</vt:lpstr>
      <vt:lpstr>PowerPoint Presentation</vt:lpstr>
      <vt:lpstr>Speed of Waves</vt:lpstr>
      <vt:lpstr>16.3 Speed of Waves on Strings</vt:lpstr>
      <vt:lpstr>PowerPoint Presentation</vt:lpstr>
      <vt:lpstr>Forces on a Segment of String</vt:lpstr>
      <vt:lpstr>Forces on a Segment of String</vt:lpstr>
      <vt:lpstr>Forces on a Segment of String</vt:lpstr>
      <vt:lpstr>Forces on a Segment of String</vt:lpstr>
      <vt:lpstr>Forces on a Segment of String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11</cp:revision>
  <dcterms:created xsi:type="dcterms:W3CDTF">2011-09-12T21:35:14Z</dcterms:created>
  <dcterms:modified xsi:type="dcterms:W3CDTF">2015-04-24T22:54:54Z</dcterms:modified>
</cp:coreProperties>
</file>