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6" r:id="rId2"/>
    <p:sldId id="277" r:id="rId3"/>
    <p:sldId id="257" r:id="rId4"/>
    <p:sldId id="258" r:id="rId5"/>
    <p:sldId id="259" r:id="rId6"/>
    <p:sldId id="260" r:id="rId7"/>
    <p:sldId id="261" r:id="rId8"/>
    <p:sldId id="27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5" r:id="rId20"/>
    <p:sldId id="282" r:id="rId21"/>
    <p:sldId id="273" r:id="rId22"/>
    <p:sldId id="274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F99F-2DB3-4D3C-A0B4-277E4B73E98C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58BC5-151C-4688-BD5C-6423970F5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1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5995E9-268A-47CD-8EB6-6898CE55DF23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6208-4CF0-4D8F-BBD3-EFFDC88D9E4E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4.em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w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Anamations/bamboo%20six%20hole%20flute.wma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Anamations/recorder.wma" TargetMode="External"/><Relationship Id="rId2" Type="http://schemas.openxmlformats.org/officeDocument/2006/relationships/hyperlink" Target="../../Course_Materials/PH117/recorder.wma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../../Course_Materials/PH117/recorder.wma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Beats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2163" y="1257300"/>
            <a:ext cx="53530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4863" y="3556000"/>
            <a:ext cx="53530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331794"/>
              </p:ext>
            </p:extLst>
          </p:nvPr>
        </p:nvGraphicFramePr>
        <p:xfrm>
          <a:off x="2344738" y="3101975"/>
          <a:ext cx="942975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5" imgW="1028520" imgH="215640" progId="Equation.3">
                  <p:embed/>
                </p:oleObj>
              </mc:Choice>
              <mc:Fallback>
                <p:oleObj name="Equation" r:id="rId5" imgW="102852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3101975"/>
                        <a:ext cx="942975" cy="19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65125"/>
              </p:ext>
            </p:extLst>
          </p:nvPr>
        </p:nvGraphicFramePr>
        <p:xfrm>
          <a:off x="5897563" y="3100388"/>
          <a:ext cx="977900" cy="19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7" imgW="1066680" imgH="215640" progId="Equation.3">
                  <p:embed/>
                </p:oleObj>
              </mc:Choice>
              <mc:Fallback>
                <p:oleObj name="Equation" r:id="rId7" imgW="106668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563" y="3100388"/>
                        <a:ext cx="977900" cy="195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0" y="3619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27717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123385"/>
              </p:ext>
            </p:extLst>
          </p:nvPr>
        </p:nvGraphicFramePr>
        <p:xfrm>
          <a:off x="5087938" y="5637213"/>
          <a:ext cx="26336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9" imgW="2628720" imgH="457200" progId="Equation.3">
                  <p:embed/>
                </p:oleObj>
              </mc:Choice>
              <mc:Fallback>
                <p:oleObj name="Equation" r:id="rId9" imgW="262872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5637213"/>
                        <a:ext cx="2633662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0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788" y="1330325"/>
            <a:ext cx="7300912" cy="48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13" y="792433"/>
            <a:ext cx="8447087" cy="564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ross 6"/>
          <p:cNvSpPr/>
          <p:nvPr/>
        </p:nvSpPr>
        <p:spPr>
          <a:xfrm>
            <a:off x="4408488" y="1624283"/>
            <a:ext cx="473075" cy="474662"/>
          </a:xfrm>
          <a:prstGeom prst="plus">
            <a:avLst>
              <a:gd name="adj" fmla="val 4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ross 7"/>
          <p:cNvSpPr/>
          <p:nvPr/>
        </p:nvSpPr>
        <p:spPr>
          <a:xfrm>
            <a:off x="4414838" y="2527570"/>
            <a:ext cx="473075" cy="474663"/>
          </a:xfrm>
          <a:prstGeom prst="plus">
            <a:avLst>
              <a:gd name="adj" fmla="val 4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4386263" y="3318145"/>
            <a:ext cx="474662" cy="473075"/>
          </a:xfrm>
          <a:prstGeom prst="plus">
            <a:avLst>
              <a:gd name="adj" fmla="val 4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Equal 10"/>
          <p:cNvSpPr/>
          <p:nvPr/>
        </p:nvSpPr>
        <p:spPr>
          <a:xfrm>
            <a:off x="4262438" y="4302395"/>
            <a:ext cx="782637" cy="5715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1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00" y="1289050"/>
            <a:ext cx="805815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rot="5400000">
            <a:off x="2293938" y="1166813"/>
            <a:ext cx="1143000" cy="539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6200000" flipH="1">
            <a:off x="2882107" y="1151731"/>
            <a:ext cx="1322388" cy="815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01975" y="865188"/>
            <a:ext cx="2155825" cy="1355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19438" y="865188"/>
            <a:ext cx="3525837" cy="1420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150" name="TextBox 13"/>
          <p:cNvSpPr txBox="1">
            <a:spLocks noChangeArrowheads="1"/>
          </p:cNvSpPr>
          <p:nvPr/>
        </p:nvSpPr>
        <p:spPr bwMode="auto">
          <a:xfrm>
            <a:off x="2155825" y="538163"/>
            <a:ext cx="20145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Peaks show partials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16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00" y="407988"/>
            <a:ext cx="805815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rot="5400000" flipH="1" flipV="1">
            <a:off x="2605088" y="4595813"/>
            <a:ext cx="16002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 flipH="1" flipV="1">
            <a:off x="2718594" y="3926681"/>
            <a:ext cx="2122488" cy="1355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3069431" y="2939257"/>
            <a:ext cx="2759075" cy="2693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01975" y="2351088"/>
            <a:ext cx="3576638" cy="3298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175" name="TextBox 21"/>
          <p:cNvSpPr txBox="1">
            <a:spLocks noChangeArrowheads="1"/>
          </p:cNvSpPr>
          <p:nvPr/>
        </p:nvSpPr>
        <p:spPr bwMode="auto">
          <a:xfrm>
            <a:off x="438150" y="5684838"/>
            <a:ext cx="8266113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Strip chart also shows partials, darker black means higher peak</a:t>
            </a:r>
          </a:p>
          <a:p>
            <a:r>
              <a:rPr lang="en-US"/>
              <a:t>It is like looking at the graph above, but from above, and repeated for each second of playing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1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4850" y="1485900"/>
            <a:ext cx="5551488" cy="350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V="1">
            <a:off x="2675365" y="2236788"/>
            <a:ext cx="1909763" cy="1619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675365" y="3856038"/>
            <a:ext cx="2506235" cy="1479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8196" name="TextBox 21"/>
          <p:cNvSpPr txBox="1">
            <a:spLocks noChangeArrowheads="1"/>
          </p:cNvSpPr>
          <p:nvPr/>
        </p:nvSpPr>
        <p:spPr bwMode="auto">
          <a:xfrm>
            <a:off x="373063" y="3071813"/>
            <a:ext cx="2468562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Notice that there are non-harmonic partials in this instrument too!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7" name="TextBox 2"/>
          <p:cNvSpPr txBox="1">
            <a:spLocks noChangeArrowheads="1"/>
          </p:cNvSpPr>
          <p:nvPr/>
        </p:nvSpPr>
        <p:spPr bwMode="auto">
          <a:xfrm>
            <a:off x="3624263" y="6122988"/>
            <a:ext cx="2519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hlinkClick r:id="rId2" action="ppaction://hlinkfile"/>
              </a:rPr>
              <a:t>Bamboo six holed flute</a:t>
            </a:r>
            <a:endParaRPr lang="en-US"/>
          </a:p>
        </p:txBody>
      </p:sp>
      <p:pic>
        <p:nvPicPr>
          <p:cNvPr id="6492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013" y="244475"/>
            <a:ext cx="80581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2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625028"/>
            <a:ext cx="8080664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0242" name="TextBox 2"/>
          <p:cNvSpPr txBox="1">
            <a:spLocks noChangeArrowheads="1"/>
          </p:cNvSpPr>
          <p:nvPr/>
        </p:nvSpPr>
        <p:spPr bwMode="auto">
          <a:xfrm>
            <a:off x="4167766" y="6204816"/>
            <a:ext cx="908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Ocarina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5" name="TextBox 2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3935413" y="6188075"/>
            <a:ext cx="1133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hlinkClick r:id="rId3" action="ppaction://hlinkfile"/>
              </a:rPr>
              <a:t>Recorder</a:t>
            </a:r>
            <a:endParaRPr lang="en-US"/>
          </a:p>
        </p:txBody>
      </p:sp>
      <p:pic>
        <p:nvPicPr>
          <p:cNvPr id="65126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925" y="766763"/>
            <a:ext cx="80581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89" name="TextBox 2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3935413" y="6188075"/>
            <a:ext cx="1033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Recorder</a:t>
            </a:r>
          </a:p>
        </p:txBody>
      </p:sp>
      <p:pic>
        <p:nvPicPr>
          <p:cNvPr id="65229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" y="766763"/>
            <a:ext cx="80581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Application: Light Spectra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2233614"/>
            <a:ext cx="7453021" cy="2338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" y="1524000"/>
            <a:ext cx="8459788" cy="3948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Application: Industrial Monitoring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 t="3201"/>
          <a:stretch>
            <a:fillRect/>
          </a:stretch>
        </p:blipFill>
        <p:spPr bwMode="auto">
          <a:xfrm>
            <a:off x="958850" y="1177925"/>
            <a:ext cx="70231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9250" y="4651375"/>
            <a:ext cx="468312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Application, Vibrometry Target ID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print"/>
          <a:srcRect t="8987"/>
          <a:stretch>
            <a:fillRect/>
          </a:stretch>
        </p:blipFill>
        <p:spPr bwMode="auto">
          <a:xfrm>
            <a:off x="1039813" y="1158875"/>
            <a:ext cx="7280275" cy="51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Square Wave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6963" y="1822450"/>
            <a:ext cx="4926012" cy="3276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Square Wave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2513" y="2143125"/>
            <a:ext cx="4708525" cy="3132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Example: Square Wave, More Terms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2593975"/>
            <a:ext cx="8218487" cy="1706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Square Wave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5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3750" y="2233613"/>
            <a:ext cx="4089400" cy="271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044575" y="2797175"/>
          <a:ext cx="260508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4" imgW="1574640" imgH="431640" progId="Equation.3">
                  <p:embed/>
                </p:oleObj>
              </mc:Choice>
              <mc:Fallback>
                <p:oleObj name="Equation" r:id="rId4" imgW="157464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797175"/>
                        <a:ext cx="2605088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1123950" y="5289550"/>
          <a:ext cx="6481763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6" imgW="4241520" imgH="431640" progId="Equation.3">
                  <p:embed/>
                </p:oleObj>
              </mc:Choice>
              <mc:Fallback>
                <p:oleObj name="Equation" r:id="rId6" imgW="424152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5289550"/>
                        <a:ext cx="6481763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881063" y="1069095"/>
            <a:ext cx="1501775" cy="487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Flour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919163" y="1751720"/>
            <a:ext cx="1501775" cy="487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Sugar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92175" y="2432758"/>
            <a:ext cx="1501775" cy="4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Eggs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96938" y="3250320"/>
            <a:ext cx="1503362" cy="487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Chocolate Chips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19163" y="4013908"/>
            <a:ext cx="1501775" cy="4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Baking Powder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08050" y="4817183"/>
            <a:ext cx="1501775" cy="4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Margarine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733800" y="2559758"/>
            <a:ext cx="1192213" cy="989012"/>
            <a:chOff x="4572000" y="2559758"/>
            <a:chExt cx="1192213" cy="989012"/>
          </a:xfrm>
        </p:grpSpPr>
        <p:sp>
          <p:nvSpPr>
            <p:cNvPr id="9" name="Oval 8"/>
            <p:cNvSpPr/>
            <p:nvPr/>
          </p:nvSpPr>
          <p:spPr bwMode="auto">
            <a:xfrm>
              <a:off x="4572000" y="2559758"/>
              <a:ext cx="1192213" cy="9890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>
              <a:stCxn id="9" idx="1"/>
              <a:endCxn id="9" idx="5"/>
            </p:cNvCxnSpPr>
            <p:nvPr/>
          </p:nvCxnSpPr>
          <p:spPr bwMode="auto">
            <a:xfrm rot="16200000" flipH="1">
              <a:off x="4818063" y="2632782"/>
              <a:ext cx="700088" cy="842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3"/>
              <a:endCxn id="9" idx="7"/>
            </p:cNvCxnSpPr>
            <p:nvPr/>
          </p:nvCxnSpPr>
          <p:spPr bwMode="auto">
            <a:xfrm rot="5400000" flipH="1" flipV="1">
              <a:off x="4818063" y="2632782"/>
              <a:ext cx="700088" cy="842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Elbow Connector 14"/>
          <p:cNvCxnSpPr>
            <a:stCxn id="3" idx="3"/>
            <a:endCxn id="9" idx="0"/>
          </p:cNvCxnSpPr>
          <p:nvPr/>
        </p:nvCxnSpPr>
        <p:spPr bwMode="auto">
          <a:xfrm>
            <a:off x="2382838" y="1312777"/>
            <a:ext cx="1947069" cy="124698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4"/>
          <p:cNvCxnSpPr>
            <a:stCxn id="4" idx="3"/>
            <a:endCxn id="9" idx="1"/>
          </p:cNvCxnSpPr>
          <p:nvPr/>
        </p:nvCxnSpPr>
        <p:spPr bwMode="auto">
          <a:xfrm>
            <a:off x="2420938" y="1995402"/>
            <a:ext cx="1487458" cy="70919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5" idx="3"/>
            <a:endCxn id="9" idx="2"/>
          </p:cNvCxnSpPr>
          <p:nvPr/>
        </p:nvCxnSpPr>
        <p:spPr bwMode="auto">
          <a:xfrm>
            <a:off x="2393950" y="2676439"/>
            <a:ext cx="1339850" cy="3778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6" idx="3"/>
            <a:endCxn id="9" idx="2"/>
          </p:cNvCxnSpPr>
          <p:nvPr/>
        </p:nvCxnSpPr>
        <p:spPr bwMode="auto">
          <a:xfrm flipV="1">
            <a:off x="2400300" y="3054264"/>
            <a:ext cx="1333500" cy="4397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7" idx="3"/>
            <a:endCxn id="9" idx="3"/>
          </p:cNvCxnSpPr>
          <p:nvPr/>
        </p:nvCxnSpPr>
        <p:spPr bwMode="auto">
          <a:xfrm flipV="1">
            <a:off x="2420938" y="3403933"/>
            <a:ext cx="1487458" cy="8536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4"/>
          <p:cNvCxnSpPr>
            <a:stCxn id="8" idx="3"/>
            <a:endCxn id="9" idx="4"/>
          </p:cNvCxnSpPr>
          <p:nvPr/>
        </p:nvCxnSpPr>
        <p:spPr bwMode="auto">
          <a:xfrm flipV="1">
            <a:off x="2409825" y="3548770"/>
            <a:ext cx="1920082" cy="151209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6"/>
            <a:endCxn id="25" idx="1"/>
          </p:cNvCxnSpPr>
          <p:nvPr/>
        </p:nvCxnSpPr>
        <p:spPr bwMode="auto">
          <a:xfrm flipV="1">
            <a:off x="4926013" y="3051577"/>
            <a:ext cx="484187" cy="26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6781800" y="2528008"/>
            <a:ext cx="1501775" cy="105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Chocolate Chip Cookies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896938" y="5499808"/>
            <a:ext cx="1503362" cy="4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vanilla</a:t>
            </a:r>
          </a:p>
        </p:txBody>
      </p:sp>
      <p:cxnSp>
        <p:nvCxnSpPr>
          <p:cNvPr id="38" name="Elbow Connector 14"/>
          <p:cNvCxnSpPr>
            <a:stCxn id="37" idx="3"/>
            <a:endCxn id="9" idx="4"/>
          </p:cNvCxnSpPr>
          <p:nvPr/>
        </p:nvCxnSpPr>
        <p:spPr bwMode="auto">
          <a:xfrm flipV="1">
            <a:off x="2400300" y="3548770"/>
            <a:ext cx="1929607" cy="219471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Kitchen Icon - Oven by StudioFibonacci - Kitchen oven stov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27348"/>
            <a:ext cx="860286" cy="84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 bwMode="auto">
          <a:xfrm flipV="1">
            <a:off x="6270486" y="3051577"/>
            <a:ext cx="484187" cy="121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881063" y="955370"/>
            <a:ext cx="7402512" cy="5175250"/>
            <a:chOff x="881743" y="702129"/>
            <a:chExt cx="7402286" cy="5927282"/>
          </a:xfrm>
        </p:grpSpPr>
        <p:sp>
          <p:nvSpPr>
            <p:cNvPr id="3" name="Rectangle 2"/>
            <p:cNvSpPr/>
            <p:nvPr/>
          </p:nvSpPr>
          <p:spPr>
            <a:xfrm>
              <a:off x="881743" y="702129"/>
              <a:ext cx="1501729" cy="5872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Flour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919842" y="1523948"/>
              <a:ext cx="1501729" cy="5872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Sugar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92855" y="2345768"/>
              <a:ext cx="1501729" cy="5872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vinegar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97618" y="3331224"/>
              <a:ext cx="1503316" cy="5872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cocoa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9842" y="4251225"/>
              <a:ext cx="1501729" cy="5872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Baking Soda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08729" y="5220318"/>
              <a:ext cx="1501729" cy="5872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oil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734393" y="2498495"/>
              <a:ext cx="1192177" cy="11909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>
              <a:stCxn id="9" idx="1"/>
              <a:endCxn id="9" idx="5"/>
            </p:cNvCxnSpPr>
            <p:nvPr/>
          </p:nvCxnSpPr>
          <p:spPr>
            <a:xfrm>
              <a:off x="3908984" y="2672900"/>
              <a:ext cx="842995" cy="842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3"/>
              <a:endCxn id="9" idx="7"/>
            </p:cNvCxnSpPr>
            <p:nvPr/>
          </p:nvCxnSpPr>
          <p:spPr>
            <a:xfrm flipV="1">
              <a:off x="3908984" y="2672900"/>
              <a:ext cx="842995" cy="842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3" idx="3"/>
              <a:endCxn id="9" idx="0"/>
            </p:cNvCxnSpPr>
            <p:nvPr/>
          </p:nvCxnSpPr>
          <p:spPr>
            <a:xfrm>
              <a:off x="2383472" y="995767"/>
              <a:ext cx="1947010" cy="150272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4"/>
            <p:cNvCxnSpPr>
              <a:stCxn id="4" idx="3"/>
              <a:endCxn id="9" idx="1"/>
            </p:cNvCxnSpPr>
            <p:nvPr/>
          </p:nvCxnSpPr>
          <p:spPr>
            <a:xfrm>
              <a:off x="2421571" y="1817586"/>
              <a:ext cx="1487413" cy="85531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14"/>
            <p:cNvCxnSpPr>
              <a:stCxn id="5" idx="3"/>
              <a:endCxn id="9" idx="2"/>
            </p:cNvCxnSpPr>
            <p:nvPr/>
          </p:nvCxnSpPr>
          <p:spPr>
            <a:xfrm>
              <a:off x="2394584" y="2639406"/>
              <a:ext cx="1339809" cy="45454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14"/>
            <p:cNvCxnSpPr>
              <a:stCxn id="6" idx="3"/>
              <a:endCxn id="9" idx="2"/>
            </p:cNvCxnSpPr>
            <p:nvPr/>
          </p:nvCxnSpPr>
          <p:spPr>
            <a:xfrm flipV="1">
              <a:off x="2400934" y="3093952"/>
              <a:ext cx="1333459" cy="5309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14"/>
            <p:cNvCxnSpPr>
              <a:stCxn id="7" idx="3"/>
              <a:endCxn id="9" idx="3"/>
            </p:cNvCxnSpPr>
            <p:nvPr/>
          </p:nvCxnSpPr>
          <p:spPr>
            <a:xfrm flipV="1">
              <a:off x="2421571" y="3515002"/>
              <a:ext cx="1487413" cy="102986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14"/>
            <p:cNvCxnSpPr>
              <a:stCxn id="8" idx="3"/>
              <a:endCxn id="9" idx="4"/>
            </p:cNvCxnSpPr>
            <p:nvPr/>
          </p:nvCxnSpPr>
          <p:spPr>
            <a:xfrm flipV="1">
              <a:off x="2410458" y="3689407"/>
              <a:ext cx="1920023" cy="182454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9" idx="6"/>
              <a:endCxn id="14338" idx="1"/>
            </p:cNvCxnSpPr>
            <p:nvPr/>
          </p:nvCxnSpPr>
          <p:spPr>
            <a:xfrm flipV="1">
              <a:off x="4926570" y="3092133"/>
              <a:ext cx="484172" cy="181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6782300" y="2798496"/>
              <a:ext cx="1501729" cy="5872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Chocolate cake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7618" y="6042138"/>
              <a:ext cx="1503316" cy="5872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vanilla</a:t>
              </a:r>
            </a:p>
          </p:txBody>
        </p:sp>
        <p:cxnSp>
          <p:nvCxnSpPr>
            <p:cNvPr id="20" name="Elbow Connector 14"/>
            <p:cNvCxnSpPr>
              <a:stCxn id="19" idx="3"/>
              <a:endCxn id="9" idx="4"/>
            </p:cNvCxnSpPr>
            <p:nvPr/>
          </p:nvCxnSpPr>
          <p:spPr>
            <a:xfrm flipV="1">
              <a:off x="2400934" y="3689407"/>
              <a:ext cx="1929548" cy="264636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338" name="Picture 2" descr="Kitchen Icon - Oven by StudioFibonacci - Kitchen oven stov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17910"/>
            <a:ext cx="860286" cy="84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 bwMode="auto">
          <a:xfrm flipV="1">
            <a:off x="6270486" y="3021989"/>
            <a:ext cx="48418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9252834">
            <a:off x="1158875" y="5257800"/>
            <a:ext cx="1503363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Flour</a:t>
            </a:r>
          </a:p>
        </p:txBody>
      </p:sp>
      <p:sp>
        <p:nvSpPr>
          <p:cNvPr id="4" name="Rectangle 3"/>
          <p:cNvSpPr/>
          <p:nvPr/>
        </p:nvSpPr>
        <p:spPr>
          <a:xfrm rot="19252834">
            <a:off x="2062163" y="5257800"/>
            <a:ext cx="1503362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Sugar</a:t>
            </a:r>
          </a:p>
        </p:txBody>
      </p:sp>
      <p:sp>
        <p:nvSpPr>
          <p:cNvPr id="5" name="Rectangle 4"/>
          <p:cNvSpPr/>
          <p:nvPr/>
        </p:nvSpPr>
        <p:spPr>
          <a:xfrm rot="19252834">
            <a:off x="2803525" y="52578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Eggs</a:t>
            </a:r>
          </a:p>
        </p:txBody>
      </p:sp>
      <p:sp>
        <p:nvSpPr>
          <p:cNvPr id="6" name="Rectangle 5"/>
          <p:cNvSpPr/>
          <p:nvPr/>
        </p:nvSpPr>
        <p:spPr>
          <a:xfrm rot="19252834">
            <a:off x="3756025" y="5535613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Chocolate Chips</a:t>
            </a:r>
          </a:p>
        </p:txBody>
      </p:sp>
      <p:sp>
        <p:nvSpPr>
          <p:cNvPr id="7" name="Rectangle 6"/>
          <p:cNvSpPr/>
          <p:nvPr/>
        </p:nvSpPr>
        <p:spPr>
          <a:xfrm rot="19252834">
            <a:off x="4789488" y="540543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Baking Powder</a:t>
            </a:r>
          </a:p>
        </p:txBody>
      </p:sp>
      <p:sp>
        <p:nvSpPr>
          <p:cNvPr id="8" name="Rectangle 7"/>
          <p:cNvSpPr/>
          <p:nvPr/>
        </p:nvSpPr>
        <p:spPr>
          <a:xfrm rot="19252834">
            <a:off x="5715000" y="53721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Margarine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24600" y="1524000"/>
            <a:ext cx="1501775" cy="844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Chocolate Chip Cookies</a:t>
            </a:r>
          </a:p>
        </p:txBody>
      </p:sp>
      <p:sp>
        <p:nvSpPr>
          <p:cNvPr id="37" name="Rectangle 36"/>
          <p:cNvSpPr/>
          <p:nvPr/>
        </p:nvSpPr>
        <p:spPr>
          <a:xfrm rot="19252834">
            <a:off x="6743700" y="532288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Vanilla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306513" y="5241925"/>
            <a:ext cx="6450012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-1012031" y="3058319"/>
            <a:ext cx="4854575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63713" y="2498725"/>
            <a:ext cx="37465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682875" y="2938463"/>
            <a:ext cx="369888" cy="230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521075" y="4457700"/>
            <a:ext cx="331788" cy="79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41825" y="3119438"/>
            <a:ext cx="342900" cy="213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94325" y="5062538"/>
            <a:ext cx="354013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26313" y="5051425"/>
            <a:ext cx="354012" cy="20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450013" y="3870325"/>
            <a:ext cx="327025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0018" name="TextBox 40"/>
          <p:cNvSpPr txBox="1">
            <a:spLocks noChangeArrowheads="1"/>
          </p:cNvSpPr>
          <p:nvPr/>
        </p:nvSpPr>
        <p:spPr bwMode="auto">
          <a:xfrm rot="-5400000">
            <a:off x="-256381" y="2958306"/>
            <a:ext cx="2511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Mass of ingredient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881063" y="939495"/>
            <a:ext cx="7402512" cy="5191125"/>
            <a:chOff x="881743" y="702129"/>
            <a:chExt cx="7402286" cy="5927282"/>
          </a:xfrm>
        </p:grpSpPr>
        <p:sp>
          <p:nvSpPr>
            <p:cNvPr id="3" name="Rectangle 2"/>
            <p:cNvSpPr/>
            <p:nvPr/>
          </p:nvSpPr>
          <p:spPr>
            <a:xfrm>
              <a:off x="881743" y="702129"/>
              <a:ext cx="1501729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440Hz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919842" y="1523248"/>
              <a:ext cx="1501729" cy="5891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880Hz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92855" y="2346180"/>
              <a:ext cx="1501729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1320Hz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97618" y="3330434"/>
              <a:ext cx="1503316" cy="589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1760Hz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9842" y="4251248"/>
              <a:ext cx="1501729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2200Hz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08729" y="5219189"/>
              <a:ext cx="1501729" cy="589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2640Hz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572567" y="2498440"/>
              <a:ext cx="1192177" cy="11927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>
              <a:stCxn id="9" idx="1"/>
              <a:endCxn id="9" idx="5"/>
            </p:cNvCxnSpPr>
            <p:nvPr/>
          </p:nvCxnSpPr>
          <p:spPr>
            <a:xfrm rot="16200000" flipH="1">
              <a:off x="4747221" y="2672419"/>
              <a:ext cx="842870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3"/>
              <a:endCxn id="9" idx="7"/>
            </p:cNvCxnSpPr>
            <p:nvPr/>
          </p:nvCxnSpPr>
          <p:spPr>
            <a:xfrm rot="5400000" flipH="1" flipV="1">
              <a:off x="4747221" y="2672419"/>
              <a:ext cx="842870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3" idx="3"/>
              <a:endCxn id="9" idx="0"/>
            </p:cNvCxnSpPr>
            <p:nvPr/>
          </p:nvCxnSpPr>
          <p:spPr>
            <a:xfrm>
              <a:off x="2383472" y="995774"/>
              <a:ext cx="2784390" cy="150266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4"/>
            <p:cNvCxnSpPr>
              <a:stCxn id="4" idx="3"/>
              <a:endCxn id="9" idx="1"/>
            </p:cNvCxnSpPr>
            <p:nvPr/>
          </p:nvCxnSpPr>
          <p:spPr>
            <a:xfrm>
              <a:off x="2421571" y="1818706"/>
              <a:ext cx="2325616" cy="85374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14"/>
            <p:cNvCxnSpPr>
              <a:stCxn id="5" idx="3"/>
              <a:endCxn id="9" idx="2"/>
            </p:cNvCxnSpPr>
            <p:nvPr/>
          </p:nvCxnSpPr>
          <p:spPr>
            <a:xfrm>
              <a:off x="2394584" y="2639825"/>
              <a:ext cx="2177984" cy="4549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14"/>
            <p:cNvCxnSpPr>
              <a:stCxn id="6" idx="3"/>
              <a:endCxn id="9" idx="2"/>
            </p:cNvCxnSpPr>
            <p:nvPr/>
          </p:nvCxnSpPr>
          <p:spPr>
            <a:xfrm flipV="1">
              <a:off x="2400934" y="3094793"/>
              <a:ext cx="2171634" cy="52928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14"/>
            <p:cNvCxnSpPr>
              <a:stCxn id="7" idx="3"/>
              <a:endCxn id="9" idx="3"/>
            </p:cNvCxnSpPr>
            <p:nvPr/>
          </p:nvCxnSpPr>
          <p:spPr>
            <a:xfrm flipV="1">
              <a:off x="2421571" y="3515322"/>
              <a:ext cx="2325616" cy="102957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14"/>
            <p:cNvCxnSpPr>
              <a:stCxn id="8" idx="3"/>
              <a:endCxn id="9" idx="4"/>
            </p:cNvCxnSpPr>
            <p:nvPr/>
          </p:nvCxnSpPr>
          <p:spPr>
            <a:xfrm flipV="1">
              <a:off x="2410458" y="3691147"/>
              <a:ext cx="2757404" cy="182168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9" idx="6"/>
              <a:endCxn id="35" idx="1"/>
            </p:cNvCxnSpPr>
            <p:nvPr/>
          </p:nvCxnSpPr>
          <p:spPr>
            <a:xfrm flipV="1">
              <a:off x="5764744" y="3091168"/>
              <a:ext cx="1017556" cy="3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6782300" y="2797523"/>
              <a:ext cx="1501729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Trumpet 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7618" y="6042121"/>
              <a:ext cx="1503316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3080Hz</a:t>
              </a:r>
            </a:p>
          </p:txBody>
        </p:sp>
        <p:cxnSp>
          <p:nvCxnSpPr>
            <p:cNvPr id="20" name="Elbow Connector 14"/>
            <p:cNvCxnSpPr>
              <a:stCxn id="19" idx="3"/>
              <a:endCxn id="9" idx="4"/>
            </p:cNvCxnSpPr>
            <p:nvPr/>
          </p:nvCxnSpPr>
          <p:spPr>
            <a:xfrm flipV="1">
              <a:off x="2400934" y="3691147"/>
              <a:ext cx="2766929" cy="264461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81063" y="903995"/>
            <a:ext cx="7402512" cy="5295900"/>
            <a:chOff x="881743" y="702129"/>
            <a:chExt cx="7402286" cy="5927282"/>
          </a:xfrm>
        </p:grpSpPr>
        <p:sp>
          <p:nvSpPr>
            <p:cNvPr id="3" name="Rectangle 2"/>
            <p:cNvSpPr/>
            <p:nvPr/>
          </p:nvSpPr>
          <p:spPr>
            <a:xfrm>
              <a:off x="881743" y="702129"/>
              <a:ext cx="1501729" cy="5881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440Hz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92855" y="2345636"/>
              <a:ext cx="1501729" cy="588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1320Hz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9842" y="4250326"/>
              <a:ext cx="1501729" cy="588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2200Hz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572567" y="2498437"/>
              <a:ext cx="1192177" cy="11922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>
              <a:stCxn id="9" idx="1"/>
              <a:endCxn id="9" idx="5"/>
            </p:cNvCxnSpPr>
            <p:nvPr/>
          </p:nvCxnSpPr>
          <p:spPr>
            <a:xfrm rot="16200000" flipH="1">
              <a:off x="4746675" y="2673072"/>
              <a:ext cx="843962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3"/>
              <a:endCxn id="9" idx="7"/>
            </p:cNvCxnSpPr>
            <p:nvPr/>
          </p:nvCxnSpPr>
          <p:spPr>
            <a:xfrm rot="5400000" flipH="1" flipV="1">
              <a:off x="4746675" y="2673072"/>
              <a:ext cx="843962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3" idx="3"/>
              <a:endCxn id="9" idx="0"/>
            </p:cNvCxnSpPr>
            <p:nvPr/>
          </p:nvCxnSpPr>
          <p:spPr>
            <a:xfrm>
              <a:off x="2383472" y="995295"/>
              <a:ext cx="2784390" cy="150314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14"/>
            <p:cNvCxnSpPr>
              <a:stCxn id="5" idx="3"/>
              <a:endCxn id="9" idx="2"/>
            </p:cNvCxnSpPr>
            <p:nvPr/>
          </p:nvCxnSpPr>
          <p:spPr>
            <a:xfrm>
              <a:off x="2394584" y="2640578"/>
              <a:ext cx="2177984" cy="45307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14"/>
            <p:cNvCxnSpPr>
              <a:stCxn id="7" idx="3"/>
              <a:endCxn id="9" idx="3"/>
            </p:cNvCxnSpPr>
            <p:nvPr/>
          </p:nvCxnSpPr>
          <p:spPr>
            <a:xfrm flipV="1">
              <a:off x="2421571" y="3516522"/>
              <a:ext cx="2325616" cy="102874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9" idx="6"/>
              <a:endCxn id="35" idx="1"/>
            </p:cNvCxnSpPr>
            <p:nvPr/>
          </p:nvCxnSpPr>
          <p:spPr>
            <a:xfrm flipV="1">
              <a:off x="5764744" y="3091876"/>
              <a:ext cx="1017556" cy="17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6782300" y="2796933"/>
              <a:ext cx="1501729" cy="588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Clarinet 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7618" y="6041303"/>
              <a:ext cx="1503316" cy="588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3080Hz</a:t>
              </a:r>
            </a:p>
          </p:txBody>
        </p:sp>
        <p:cxnSp>
          <p:nvCxnSpPr>
            <p:cNvPr id="20" name="Elbow Connector 14"/>
            <p:cNvCxnSpPr>
              <a:stCxn id="19" idx="3"/>
              <a:endCxn id="9" idx="4"/>
            </p:cNvCxnSpPr>
            <p:nvPr/>
          </p:nvCxnSpPr>
          <p:spPr>
            <a:xfrm flipV="1">
              <a:off x="2400934" y="3690645"/>
              <a:ext cx="2766929" cy="264560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9252834">
            <a:off x="1158875" y="5257800"/>
            <a:ext cx="1503363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440Hz</a:t>
            </a:r>
          </a:p>
        </p:txBody>
      </p:sp>
      <p:sp>
        <p:nvSpPr>
          <p:cNvPr id="4" name="Rectangle 3"/>
          <p:cNvSpPr/>
          <p:nvPr/>
        </p:nvSpPr>
        <p:spPr>
          <a:xfrm rot="19252834">
            <a:off x="2062163" y="5257800"/>
            <a:ext cx="1503362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880Hz</a:t>
            </a:r>
          </a:p>
        </p:txBody>
      </p:sp>
      <p:sp>
        <p:nvSpPr>
          <p:cNvPr id="5" name="Rectangle 4"/>
          <p:cNvSpPr/>
          <p:nvPr/>
        </p:nvSpPr>
        <p:spPr>
          <a:xfrm rot="19252834">
            <a:off x="2803525" y="52578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1320Hz</a:t>
            </a:r>
          </a:p>
        </p:txBody>
      </p:sp>
      <p:sp>
        <p:nvSpPr>
          <p:cNvPr id="6" name="Rectangle 5"/>
          <p:cNvSpPr/>
          <p:nvPr/>
        </p:nvSpPr>
        <p:spPr>
          <a:xfrm rot="19252834">
            <a:off x="3756025" y="5535613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1760Hz</a:t>
            </a:r>
          </a:p>
        </p:txBody>
      </p:sp>
      <p:sp>
        <p:nvSpPr>
          <p:cNvPr id="7" name="Rectangle 6"/>
          <p:cNvSpPr/>
          <p:nvPr/>
        </p:nvSpPr>
        <p:spPr>
          <a:xfrm rot="19252834">
            <a:off x="4789488" y="540543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2200Hz</a:t>
            </a:r>
          </a:p>
        </p:txBody>
      </p:sp>
      <p:sp>
        <p:nvSpPr>
          <p:cNvPr id="8" name="Rectangle 7"/>
          <p:cNvSpPr/>
          <p:nvPr/>
        </p:nvSpPr>
        <p:spPr>
          <a:xfrm rot="19252834">
            <a:off x="5715000" y="53721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2640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24600" y="1524000"/>
            <a:ext cx="1501775" cy="587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</a:rPr>
              <a:t>Trumpet </a:t>
            </a: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7" name="Rectangle 36"/>
          <p:cNvSpPr/>
          <p:nvPr/>
        </p:nvSpPr>
        <p:spPr>
          <a:xfrm rot="19252834">
            <a:off x="6743700" y="532288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3080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306513" y="5241925"/>
            <a:ext cx="6450012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-1012031" y="3058319"/>
            <a:ext cx="4854575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63713" y="2498725"/>
            <a:ext cx="37465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682875" y="1981200"/>
            <a:ext cx="387350" cy="326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521075" y="2987675"/>
            <a:ext cx="349250" cy="2265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94325" y="4408488"/>
            <a:ext cx="354013" cy="85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26313" y="4849813"/>
            <a:ext cx="365125" cy="40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3088" name="TextBox 40"/>
          <p:cNvSpPr txBox="1">
            <a:spLocks noChangeArrowheads="1"/>
          </p:cNvSpPr>
          <p:nvPr/>
        </p:nvSpPr>
        <p:spPr bwMode="auto">
          <a:xfrm rot="-5400000">
            <a:off x="-342106" y="2958306"/>
            <a:ext cx="2682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Amplitude of Partial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35475" y="4495800"/>
            <a:ext cx="387350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16675" y="4800601"/>
            <a:ext cx="3873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9252834">
            <a:off x="1158875" y="5257800"/>
            <a:ext cx="1503363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440Hz</a:t>
            </a:r>
          </a:p>
        </p:txBody>
      </p:sp>
      <p:sp>
        <p:nvSpPr>
          <p:cNvPr id="4" name="Rectangle 3"/>
          <p:cNvSpPr/>
          <p:nvPr/>
        </p:nvSpPr>
        <p:spPr>
          <a:xfrm rot="19252834">
            <a:off x="2062163" y="5257800"/>
            <a:ext cx="1503362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880Hz</a:t>
            </a:r>
          </a:p>
        </p:txBody>
      </p:sp>
      <p:sp>
        <p:nvSpPr>
          <p:cNvPr id="5" name="Rectangle 4"/>
          <p:cNvSpPr/>
          <p:nvPr/>
        </p:nvSpPr>
        <p:spPr>
          <a:xfrm rot="19252834">
            <a:off x="2803525" y="52578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1320Hz</a:t>
            </a:r>
          </a:p>
        </p:txBody>
      </p:sp>
      <p:sp>
        <p:nvSpPr>
          <p:cNvPr id="6" name="Rectangle 5"/>
          <p:cNvSpPr/>
          <p:nvPr/>
        </p:nvSpPr>
        <p:spPr>
          <a:xfrm rot="19252834">
            <a:off x="3756025" y="5535613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1760Hz</a:t>
            </a:r>
          </a:p>
        </p:txBody>
      </p:sp>
      <p:sp>
        <p:nvSpPr>
          <p:cNvPr id="7" name="Rectangle 6"/>
          <p:cNvSpPr/>
          <p:nvPr/>
        </p:nvSpPr>
        <p:spPr>
          <a:xfrm rot="19252834">
            <a:off x="4789488" y="540543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2200Hz</a:t>
            </a:r>
          </a:p>
        </p:txBody>
      </p:sp>
      <p:sp>
        <p:nvSpPr>
          <p:cNvPr id="8" name="Rectangle 7"/>
          <p:cNvSpPr/>
          <p:nvPr/>
        </p:nvSpPr>
        <p:spPr>
          <a:xfrm rot="19252834">
            <a:off x="5715000" y="53721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2640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24600" y="1524000"/>
            <a:ext cx="1501775" cy="587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Clarinet A</a:t>
            </a:r>
          </a:p>
        </p:txBody>
      </p:sp>
      <p:sp>
        <p:nvSpPr>
          <p:cNvPr id="37" name="Rectangle 36"/>
          <p:cNvSpPr/>
          <p:nvPr/>
        </p:nvSpPr>
        <p:spPr>
          <a:xfrm rot="19252834">
            <a:off x="6743700" y="532288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3080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306513" y="5241925"/>
            <a:ext cx="6450012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-1012031" y="3058319"/>
            <a:ext cx="4854575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63713" y="2498725"/>
            <a:ext cx="37465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682875" y="5200650"/>
            <a:ext cx="387350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521075" y="2987675"/>
            <a:ext cx="349250" cy="2265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94325" y="4408488"/>
            <a:ext cx="354013" cy="85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26313" y="4849813"/>
            <a:ext cx="365125" cy="40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3088" name="TextBox 40"/>
          <p:cNvSpPr txBox="1">
            <a:spLocks noChangeArrowheads="1"/>
          </p:cNvSpPr>
          <p:nvPr/>
        </p:nvSpPr>
        <p:spPr bwMode="auto">
          <a:xfrm rot="-5400000">
            <a:off x="-342106" y="2958306"/>
            <a:ext cx="2682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Amplitude of Partial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35475" y="5207000"/>
            <a:ext cx="387350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16675" y="5211763"/>
            <a:ext cx="387350" cy="4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164</Words>
  <Application>Microsoft Office PowerPoint</Application>
  <PresentationFormat>On-screen Show (4:3)</PresentationFormat>
  <Paragraphs>73</Paragraphs>
  <Slides>26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Microsoft Equation 3.0</vt:lpstr>
      <vt:lpstr>Equation</vt:lpstr>
      <vt:lpstr>Example of Beats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Application: Light Spectra</vt:lpstr>
      <vt:lpstr>PowerPoint Presentation</vt:lpstr>
      <vt:lpstr>Application: Industrial Monitoring</vt:lpstr>
      <vt:lpstr>Application, Vibrometry Target ID</vt:lpstr>
      <vt:lpstr>Example: Square Wave</vt:lpstr>
      <vt:lpstr>Example: Square Wave</vt:lpstr>
      <vt:lpstr>Example: Square Wave, More Terms</vt:lpstr>
      <vt:lpstr>Example: Square Wave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7</cp:revision>
  <dcterms:created xsi:type="dcterms:W3CDTF">2011-09-25T00:02:26Z</dcterms:created>
  <dcterms:modified xsi:type="dcterms:W3CDTF">2014-05-05T20:43:57Z</dcterms:modified>
</cp:coreProperties>
</file>