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4" r:id="rId3"/>
    <p:sldId id="258" r:id="rId4"/>
    <p:sldId id="259" r:id="rId5"/>
    <p:sldId id="281" r:id="rId6"/>
    <p:sldId id="261" r:id="rId7"/>
    <p:sldId id="260" r:id="rId8"/>
    <p:sldId id="279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3" r:id="rId17"/>
    <p:sldId id="272" r:id="rId18"/>
    <p:sldId id="262" r:id="rId19"/>
    <p:sldId id="280" r:id="rId20"/>
    <p:sldId id="277" r:id="rId21"/>
    <p:sldId id="276" r:id="rId22"/>
    <p:sldId id="278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099-A97C-42EB-8F29-16370550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5B7A-3EC1-4CBC-A1FD-4B8F1F44BB01}" type="datetimeFigureOut">
              <a:rPr lang="en-US" smtClean="0"/>
              <a:pPr/>
              <a:t>4/24/2015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DCIM\100CASIO\CIMG0152.JPG"/>
          <p:cNvPicPr>
            <a:picLocks noChangeAspect="1" noChangeArrowheads="1"/>
          </p:cNvPicPr>
          <p:nvPr/>
        </p:nvPicPr>
        <p:blipFill>
          <a:blip r:embed="rId2" cstate="print"/>
          <a:srcRect t="31111"/>
          <a:stretch>
            <a:fillRect/>
          </a:stretch>
        </p:blipFill>
        <p:spPr bwMode="auto">
          <a:xfrm>
            <a:off x="0" y="914400"/>
            <a:ext cx="9144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314" y="899410"/>
            <a:ext cx="1828800" cy="4601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26833" y="1503076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58190" y="2758189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11687" y="3316184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84421" y="3308063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2413" y="2757488"/>
            <a:ext cx="1828800" cy="552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7448474">
            <a:off x="2973187" y="1923478"/>
            <a:ext cx="201459" cy="23984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746428">
            <a:off x="7536014" y="4461716"/>
            <a:ext cx="200957" cy="239842"/>
          </a:xfrm>
          <a:prstGeom prst="triangle">
            <a:avLst>
              <a:gd name="adj" fmla="val 429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831144"/>
            <a:ext cx="8549406" cy="4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617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514475"/>
            <a:ext cx="9153526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 smtClean="0"/>
              <a:t> &gt; </a:t>
            </a:r>
            <a:r>
              <a:rPr lang="en-US" sz="3200" i="1" dirty="0" smtClean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on the back side of the lens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 smtClean="0"/>
              <a:t> &gt; </a:t>
            </a:r>
            <a:r>
              <a:rPr lang="en-US" sz="3200" i="1" dirty="0" smtClean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1752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763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39" y="889495"/>
            <a:ext cx="7982719" cy="52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628" y="530543"/>
            <a:ext cx="7635821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839" y="3090863"/>
            <a:ext cx="277580" cy="5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760" y="1964055"/>
            <a:ext cx="177450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Ray Diagram for Converging Lens, </a:t>
            </a:r>
            <a:r>
              <a:rPr lang="en-US" sz="3200" i="1" smtClean="0"/>
              <a:t>p</a:t>
            </a:r>
            <a:r>
              <a:rPr lang="en-US" sz="3200" smtClean="0"/>
              <a:t> &lt; </a:t>
            </a:r>
            <a:r>
              <a:rPr lang="en-US" sz="3200" i="1" smtClean="0"/>
              <a:t>f</a:t>
            </a:r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66" y="1739372"/>
            <a:ext cx="7011193" cy="45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7067" y="4842933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larger than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on the front side of the lens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Ray Diagrams for Thin Lenses – Diverging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For a diverging lens, the following three rays are drawn:</a:t>
            </a:r>
          </a:p>
          <a:p>
            <a:pPr lvl="1" eaLnBrk="1" hangingPunct="1"/>
            <a:r>
              <a:rPr lang="en-US" sz="2200" smtClean="0"/>
              <a:t>Ray 1 is drawn parallel to the principal axis and emerges directed away from the focal point on the front side of the lens</a:t>
            </a:r>
          </a:p>
          <a:p>
            <a:pPr lvl="1" eaLnBrk="1" hangingPunct="1"/>
            <a:r>
              <a:rPr lang="en-US" sz="2200" smtClean="0"/>
              <a:t>Ray 2 is drawn through the center of the lens and continues in a straight line</a:t>
            </a:r>
          </a:p>
          <a:p>
            <a:pPr lvl="1" eaLnBrk="1" hangingPunct="1"/>
            <a:r>
              <a:rPr lang="en-US" sz="2200" smtClean="0"/>
              <a:t>Ray 3 is drawn in the direction toward the focal point on the back side of the lens and emerges from the lens parallel to the principal 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mtClean="0"/>
              <a:t>Ray Diagram for Diverging Lens</a:t>
            </a: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5369" y="1667405"/>
            <a:ext cx="6912973" cy="363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648200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image is on the front side of the lens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209800" y="914400"/>
            <a:ext cx="4495800" cy="4572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43288" y="1981200"/>
            <a:ext cx="3948112" cy="1019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2931719"/>
            <a:ext cx="2052272" cy="40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2971800"/>
            <a:ext cx="24384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810000"/>
            <a:ext cx="175260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2971800"/>
            <a:ext cx="22860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6327316">
            <a:off x="6567281" y="3192964"/>
            <a:ext cx="391911" cy="32747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7402833">
            <a:off x="6373187" y="4128580"/>
            <a:ext cx="391911" cy="3274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5486400" y="2286000"/>
            <a:ext cx="533400" cy="1143000"/>
          </a:xfrm>
          <a:prstGeom prst="arc">
            <a:avLst>
              <a:gd name="adj1" fmla="val 17932223"/>
              <a:gd name="adj2" fmla="val 1533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191000" y="1524000"/>
            <a:ext cx="3124200" cy="3810000"/>
          </a:xfrm>
          <a:prstGeom prst="arc">
            <a:avLst>
              <a:gd name="adj1" fmla="val 18715325"/>
              <a:gd name="adj2" fmla="val 2374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5146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White Light</a:t>
            </a:r>
            <a:endParaRPr lang="en-US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3733800"/>
            <a:ext cx="81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Red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772400" y="518160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Blue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286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R</a:t>
            </a:r>
            <a:endParaRPr lang="en-US" sz="4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667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B</a:t>
            </a:r>
            <a:endParaRPr lang="en-US" sz="40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1714499" y="2909888"/>
            <a:ext cx="1752600" cy="571500"/>
          </a:xfrm>
          <a:custGeom>
            <a:avLst/>
            <a:gdLst>
              <a:gd name="connsiteX0" fmla="*/ 0 w 1752600"/>
              <a:gd name="connsiteY0" fmla="*/ 447675 h 571500"/>
              <a:gd name="connsiteX1" fmla="*/ 747713 w 1752600"/>
              <a:gd name="connsiteY1" fmla="*/ 252413 h 571500"/>
              <a:gd name="connsiteX2" fmla="*/ 700088 w 1752600"/>
              <a:gd name="connsiteY2" fmla="*/ 109538 h 571500"/>
              <a:gd name="connsiteX3" fmla="*/ 1047750 w 1752600"/>
              <a:gd name="connsiteY3" fmla="*/ 176213 h 571500"/>
              <a:gd name="connsiteX4" fmla="*/ 1752600 w 1752600"/>
              <a:gd name="connsiteY4" fmla="*/ 0 h 571500"/>
              <a:gd name="connsiteX5" fmla="*/ 1666875 w 1752600"/>
              <a:gd name="connsiteY5" fmla="*/ 171450 h 571500"/>
              <a:gd name="connsiteX6" fmla="*/ 1047750 w 1752600"/>
              <a:gd name="connsiteY6" fmla="*/ 314325 h 571500"/>
              <a:gd name="connsiteX7" fmla="*/ 833438 w 1752600"/>
              <a:gd name="connsiteY7" fmla="*/ 519113 h 571500"/>
              <a:gd name="connsiteX8" fmla="*/ 776288 w 1752600"/>
              <a:gd name="connsiteY8" fmla="*/ 381000 h 571500"/>
              <a:gd name="connsiteX9" fmla="*/ 38100 w 1752600"/>
              <a:gd name="connsiteY9" fmla="*/ 571500 h 571500"/>
              <a:gd name="connsiteX10" fmla="*/ 0 w 1752600"/>
              <a:gd name="connsiteY10" fmla="*/ 44767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2600" h="571500">
                <a:moveTo>
                  <a:pt x="0" y="447675"/>
                </a:moveTo>
                <a:lnTo>
                  <a:pt x="747713" y="252413"/>
                </a:lnTo>
                <a:lnTo>
                  <a:pt x="700088" y="109538"/>
                </a:lnTo>
                <a:lnTo>
                  <a:pt x="1047750" y="176213"/>
                </a:lnTo>
                <a:lnTo>
                  <a:pt x="1752600" y="0"/>
                </a:lnTo>
                <a:lnTo>
                  <a:pt x="1666875" y="171450"/>
                </a:lnTo>
                <a:lnTo>
                  <a:pt x="1047750" y="314325"/>
                </a:lnTo>
                <a:lnTo>
                  <a:pt x="833438" y="519113"/>
                </a:lnTo>
                <a:lnTo>
                  <a:pt x="776288" y="381000"/>
                </a:lnTo>
                <a:lnTo>
                  <a:pt x="38100" y="571500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18938"/>
            <a:ext cx="6261666" cy="45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416"/>
            <a:ext cx="8229600" cy="5762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Light of wavelength 700nm  is incident on the face of a fused quartz prism at an angle of 75.0℃  (with respect to the normal to the surface). The apex angle of the prism is 60.0℃ . Use the value of n=1.458 and calculate the </a:t>
            </a:r>
            <a:r>
              <a:rPr lang="en-US" dirty="0" smtClean="0"/>
              <a:t>angle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of </a:t>
            </a:r>
            <a:r>
              <a:rPr lang="en-US" dirty="0"/>
              <a:t>refraction at this first surface</a:t>
            </a:r>
            <a:r>
              <a:rPr lang="en-US" dirty="0" smtClean="0"/>
              <a:t>,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of </a:t>
            </a:r>
            <a:r>
              <a:rPr lang="en-US" dirty="0"/>
              <a:t>incidence at the second surface</a:t>
            </a:r>
            <a:r>
              <a:rPr lang="en-US" dirty="0" smtClean="0"/>
              <a:t>,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of </a:t>
            </a:r>
            <a:r>
              <a:rPr lang="en-US" dirty="0"/>
              <a:t>refraction at the second surface, </a:t>
            </a:r>
            <a:r>
              <a:rPr lang="en-US" dirty="0" smtClean="0"/>
              <a:t>and</a:t>
            </a:r>
          </a:p>
          <a:p>
            <a:pPr marL="514350" indent="-514350">
              <a:buAutoNum type="alphaLcParenBoth"/>
            </a:pPr>
            <a:r>
              <a:rPr lang="en-US" dirty="0" smtClean="0"/>
              <a:t>between </a:t>
            </a:r>
            <a:r>
              <a:rPr lang="en-US" dirty="0"/>
              <a:t>the incident and emerging rays. </a:t>
            </a:r>
          </a:p>
        </p:txBody>
      </p:sp>
    </p:spTree>
    <p:extLst>
      <p:ext uri="{BB962C8B-B14F-4D97-AF65-F5344CB8AC3E}">
        <p14:creationId xmlns:p14="http://schemas.microsoft.com/office/powerpoint/2010/main" val="35422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</a:t>
            </a:r>
            <a:r>
              <a:rPr lang="en-US">
                <a:sym typeface="Symbol" pitchFamily="18" charset="2"/>
              </a:rPr>
              <a:t>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65510" y="1694819"/>
            <a:ext cx="6597546" cy="3957403"/>
            <a:chOff x="1365510" y="1694819"/>
            <a:chExt cx="6597546" cy="3957403"/>
          </a:xfrm>
        </p:grpSpPr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4075606" y="3252467"/>
              <a:ext cx="303213" cy="3159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ym typeface="Symbol" pitchFamily="18" charset="2"/>
                </a:rPr>
                <a:t></a:t>
              </a: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2056306" y="2243005"/>
              <a:ext cx="4495800" cy="3409217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8" idx="1"/>
            </p:cNvCxnSpPr>
            <p:nvPr/>
          </p:nvCxnSpPr>
          <p:spPr>
            <a:xfrm flipH="1">
              <a:off x="1365510" y="3947614"/>
              <a:ext cx="1814746" cy="90396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5"/>
            </p:cNvCxnSpPr>
            <p:nvPr/>
          </p:nvCxnSpPr>
          <p:spPr>
            <a:xfrm>
              <a:off x="5428156" y="3947614"/>
              <a:ext cx="1708567" cy="83939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8" idx="1"/>
              <a:endCxn id="38" idx="5"/>
            </p:cNvCxnSpPr>
            <p:nvPr/>
          </p:nvCxnSpPr>
          <p:spPr>
            <a:xfrm>
              <a:off x="3180256" y="3947614"/>
              <a:ext cx="2247900" cy="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86717" y="1694819"/>
              <a:ext cx="12727" cy="16848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1"/>
              <a:endCxn id="38" idx="1"/>
            </p:cNvCxnSpPr>
            <p:nvPr/>
          </p:nvCxnSpPr>
          <p:spPr>
            <a:xfrm>
              <a:off x="3180256" y="394761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1"/>
            </p:cNvCxnSpPr>
            <p:nvPr/>
          </p:nvCxnSpPr>
          <p:spPr>
            <a:xfrm flipV="1">
              <a:off x="3180256" y="1933077"/>
              <a:ext cx="3956467" cy="20145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 flipV="1">
              <a:off x="1752600" y="3090782"/>
              <a:ext cx="2629394" cy="167794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4286717" y="3373600"/>
              <a:ext cx="1126761" cy="58326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>
              <a:off x="3695856" y="1858392"/>
              <a:ext cx="3124200" cy="3282232"/>
            </a:xfrm>
            <a:prstGeom prst="arc">
              <a:avLst>
                <a:gd name="adj1" fmla="val 18715325"/>
                <a:gd name="adj2" fmla="val 237438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6256" y="2843062"/>
              <a:ext cx="1066800" cy="55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ym typeface="Symbol"/>
                </a:rPr>
                <a:t></a:t>
              </a:r>
              <a:endParaRPr lang="en-US" sz="36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2603" y="362642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57" name="Arc 56"/>
            <p:cNvSpPr/>
            <p:nvPr/>
          </p:nvSpPr>
          <p:spPr>
            <a:xfrm>
              <a:off x="5410590" y="3560780"/>
              <a:ext cx="798226" cy="1020182"/>
            </a:xfrm>
            <a:prstGeom prst="arc">
              <a:avLst>
                <a:gd name="adj1" fmla="val 17876737"/>
                <a:gd name="adj2" fmla="val 1756075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flipH="1">
              <a:off x="4840106" y="3750249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87836" y="4577803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ym typeface="Symbol"/>
                </a:rPr>
                <a:t></a:t>
              </a:r>
              <a:r>
                <a:rPr lang="en-US" sz="2800" baseline="-25000" dirty="0" smtClean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4648980" y="4135508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>
              <a:off x="2953844" y="3764887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1043" y="457995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ym typeface="Symbol"/>
                </a:rPr>
                <a:t></a:t>
              </a:r>
              <a:r>
                <a:rPr lang="en-US" sz="2800" baseline="-25000" dirty="0" smtClean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77" name="Freeform 76"/>
            <p:cNvSpPr/>
            <p:nvPr/>
          </p:nvSpPr>
          <p:spPr>
            <a:xfrm flipH="1" flipV="1">
              <a:off x="3797040" y="4176401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2822992" y="3495674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3989881" y="3096561"/>
              <a:ext cx="3222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</a:t>
              </a: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4166093" y="3449401"/>
              <a:ext cx="3095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</a:t>
              </a: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3575543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4628055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4937542" y="3491571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87367" y="3670009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ym typeface="Symbol"/>
                </a:rPr>
                <a:t></a:t>
              </a:r>
              <a:r>
                <a:rPr lang="en-US" sz="2800" baseline="-25000" dirty="0" smtClean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86" name="Arc 85"/>
            <p:cNvSpPr/>
            <p:nvPr/>
          </p:nvSpPr>
          <p:spPr>
            <a:xfrm flipH="1">
              <a:off x="2575341" y="3545579"/>
              <a:ext cx="798226" cy="1020182"/>
            </a:xfrm>
            <a:prstGeom prst="arc">
              <a:avLst>
                <a:gd name="adj1" fmla="val 18715325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5400000">
              <a:off x="3787916" y="1996638"/>
              <a:ext cx="687654" cy="791982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3018332" y="2641153"/>
              <a:ext cx="567784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ym typeface="Symbol"/>
                </a:rPr>
                <a:t>/2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570781" y="2788852"/>
              <a:ext cx="538163" cy="123084"/>
            </a:xfrm>
            <a:custGeom>
              <a:avLst/>
              <a:gdLst>
                <a:gd name="connsiteX0" fmla="*/ 0 w 671513"/>
                <a:gd name="connsiteY0" fmla="*/ 104775 h 184150"/>
                <a:gd name="connsiteX1" fmla="*/ 404813 w 671513"/>
                <a:gd name="connsiteY1" fmla="*/ 166688 h 184150"/>
                <a:gd name="connsiteX2" fmla="*/ 671513 w 671513"/>
                <a:gd name="connsiteY2" fmla="*/ 0 h 184150"/>
                <a:gd name="connsiteX3" fmla="*/ 671513 w 671513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84150">
                  <a:moveTo>
                    <a:pt x="0" y="104775"/>
                  </a:moveTo>
                  <a:cubicBezTo>
                    <a:pt x="146447" y="144462"/>
                    <a:pt x="292894" y="184150"/>
                    <a:pt x="404813" y="166688"/>
                  </a:cubicBezTo>
                  <a:cubicBezTo>
                    <a:pt x="516732" y="149226"/>
                    <a:pt x="671513" y="0"/>
                    <a:pt x="671513" y="0"/>
                  </a:cubicBezTo>
                  <a:lnTo>
                    <a:pt x="671513" y="0"/>
                  </a:ln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3089" y="5150310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ym typeface="Symbol"/>
                </a:rPr>
                <a:t>n</a:t>
              </a:r>
              <a:endParaRPr lang="en-US" sz="2800" baseline="-25000" dirty="0"/>
            </a:p>
          </p:txBody>
        </p:sp>
        <p:sp>
          <p:nvSpPr>
            <p:cNvPr id="91" name="Arc 90"/>
            <p:cNvSpPr/>
            <p:nvPr/>
          </p:nvSpPr>
          <p:spPr>
            <a:xfrm>
              <a:off x="2877644" y="3472806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2661" y="3314932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ym typeface="Symbol" pitchFamily="18" charset="2"/>
                </a:rPr>
                <a:t></a:t>
              </a:r>
              <a:r>
                <a:rPr lang="en-US" i="1" dirty="0" smtClean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4901707" y="3460498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4710436" y="3339549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 smtClean="0">
                  <a:sym typeface="Symbol" pitchFamily="18" charset="2"/>
                </a:rPr>
                <a:t></a:t>
              </a:r>
              <a:r>
                <a:rPr lang="en-US" i="1" dirty="0" smtClean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</p:grpSp>
      <p:cxnSp>
        <p:nvCxnSpPr>
          <p:cNvPr id="50" name="Straight Connector 49"/>
          <p:cNvCxnSpPr/>
          <p:nvPr/>
        </p:nvCxnSpPr>
        <p:spPr>
          <a:xfrm flipV="1">
            <a:off x="4209256" y="3069110"/>
            <a:ext cx="2629394" cy="16779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028700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nasa.gov/centers/goddard/images/content/95377main_ndvi_1999Aug10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4" y="1667107"/>
            <a:ext cx="3575825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asa.gov/centers/goddard/images/content/95379main_ndvi_2002Aug10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19" y="1667107"/>
            <a:ext cx="3575826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994" y="6280646"/>
            <a:ext cx="798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Image courtesy NASA (http</a:t>
            </a:r>
            <a:r>
              <a:rPr lang="en-US" sz="1400" dirty="0"/>
              <a:t>://</a:t>
            </a:r>
            <a:r>
              <a:rPr lang="en-US" sz="1400" dirty="0" smtClean="0"/>
              <a:t>www.nasa.gov/centers/goddard/news/topstory/2004/0510westdrought.html)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3415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352</Words>
  <Application>Microsoft Office PowerPoint</Application>
  <PresentationFormat>On-screen Show (4:3)</PresentationFormat>
  <Paragraphs>60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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Ray Diagram for Converging Lens, s &gt; f</vt:lpstr>
      <vt:lpstr>Ray Diagram for Converging Lens, s &gt; f</vt:lpstr>
      <vt:lpstr>PowerPoint Presentation</vt:lpstr>
      <vt:lpstr>PowerPoint Presentation</vt:lpstr>
      <vt:lpstr>PowerPoint Presentation</vt:lpstr>
      <vt:lpstr>Ray Diagram for Converging Lens, p &lt; f</vt:lpstr>
      <vt:lpstr>Ray Diagrams for Thin Lenses – Diverging </vt:lpstr>
      <vt:lpstr>Ray Diagram for Diverging Lens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17</cp:revision>
  <dcterms:created xsi:type="dcterms:W3CDTF">2011-10-04T18:24:10Z</dcterms:created>
  <dcterms:modified xsi:type="dcterms:W3CDTF">2015-04-24T23:30:48Z</dcterms:modified>
</cp:coreProperties>
</file>