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6" r:id="rId3"/>
    <p:sldId id="304" r:id="rId4"/>
    <p:sldId id="314" r:id="rId5"/>
    <p:sldId id="265" r:id="rId6"/>
    <p:sldId id="258" r:id="rId7"/>
    <p:sldId id="305" r:id="rId8"/>
    <p:sldId id="306" r:id="rId9"/>
    <p:sldId id="259" r:id="rId10"/>
    <p:sldId id="260" r:id="rId11"/>
    <p:sldId id="261" r:id="rId12"/>
    <p:sldId id="262" r:id="rId13"/>
    <p:sldId id="263" r:id="rId14"/>
    <p:sldId id="303" r:id="rId15"/>
    <p:sldId id="315" r:id="rId16"/>
    <p:sldId id="313" r:id="rId17"/>
    <p:sldId id="266" r:id="rId18"/>
    <p:sldId id="268" r:id="rId19"/>
    <p:sldId id="269" r:id="rId20"/>
    <p:sldId id="270" r:id="rId21"/>
    <p:sldId id="271" r:id="rId22"/>
    <p:sldId id="272" r:id="rId23"/>
    <p:sldId id="307" r:id="rId24"/>
    <p:sldId id="308" r:id="rId25"/>
    <p:sldId id="302" r:id="rId26"/>
    <p:sldId id="281" r:id="rId27"/>
    <p:sldId id="277" r:id="rId28"/>
    <p:sldId id="278" r:id="rId29"/>
    <p:sldId id="279" r:id="rId30"/>
    <p:sldId id="280" r:id="rId31"/>
    <p:sldId id="282" r:id="rId32"/>
    <p:sldId id="283" r:id="rId33"/>
    <p:sldId id="284" r:id="rId34"/>
    <p:sldId id="285" r:id="rId35"/>
    <p:sldId id="286" r:id="rId36"/>
    <p:sldId id="287" r:id="rId37"/>
    <p:sldId id="309" r:id="rId38"/>
    <p:sldId id="310" r:id="rId39"/>
    <p:sldId id="311" r:id="rId40"/>
    <p:sldId id="312" r:id="rId41"/>
    <p:sldId id="288" r:id="rId42"/>
    <p:sldId id="289" r:id="rId43"/>
    <p:sldId id="290" r:id="rId44"/>
    <p:sldId id="316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5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150BB-705A-46C0-A489-125D19038900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FC209-D922-4430-B76C-E541F6400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C209-D922-4430-B76C-E541F64006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F98B-7E2E-4CBF-AB70-34620DF854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8051507-2082-4027-AA11-2A33056B7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6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[Figure]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4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3505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252249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381000" y="2362200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409434" y="3502507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42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29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9882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92454" y="3690079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Point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Derivation of the Lens </a:t>
            </a:r>
            <a:r>
              <a:rPr lang="en-US" dirty="0" err="1" smtClean="0"/>
              <a:t>Equ</a:t>
            </a:r>
            <a:r>
              <a:rPr lang="en-US" dirty="0" smtClean="0"/>
              <a:t>.</a:t>
            </a:r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717550" y="2470246"/>
            <a:ext cx="5399088" cy="2466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92525" y="2476500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462" name="Oval 5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Oval 6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AutoShape 7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1682750" y="3698875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2873375" y="3652838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2720975" y="3922713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dirty="0"/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8126413" y="3814763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sz="1800" baseline="-25000" dirty="0"/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290195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3706813" y="3690938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8150225" y="36607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7342188" y="3698875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V="1">
            <a:off x="2922588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263900" y="2587625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 flipV="1">
            <a:off x="3829050" y="2622550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3657600" y="2971800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3895725" y="3783013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5965825" y="3819525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6189663" y="2166938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6726238" y="2632075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6972300" y="1898650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4743450" y="4168775"/>
            <a:ext cx="323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3687763" y="49212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3687763" y="51038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>
            <a:off x="7321550" y="492283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5345113" y="4978400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>
            <a:off x="7329488" y="4391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>
            <a:off x="8181975" y="44005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7315200" y="4583113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6189663" y="43576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6205538" y="44450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40"/>
          <p:cNvSpPr txBox="1">
            <a:spLocks noChangeArrowheads="1"/>
          </p:cNvSpPr>
          <p:nvPr/>
        </p:nvSpPr>
        <p:spPr bwMode="auto">
          <a:xfrm>
            <a:off x="6496050" y="4264025"/>
            <a:ext cx="433388" cy="3667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R</a:t>
            </a:r>
            <a:r>
              <a:rPr lang="en-US" sz="1800" baseline="-25000" dirty="0"/>
              <a:t>2</a:t>
            </a:r>
          </a:p>
        </p:txBody>
      </p:sp>
      <p:sp>
        <p:nvSpPr>
          <p:cNvPr id="17445" name="Line 46"/>
          <p:cNvSpPr>
            <a:spLocks noChangeShapeType="1"/>
          </p:cNvSpPr>
          <p:nvPr/>
        </p:nvSpPr>
        <p:spPr bwMode="auto">
          <a:xfrm>
            <a:off x="290830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47"/>
          <p:cNvSpPr>
            <a:spLocks noChangeShapeType="1"/>
          </p:cNvSpPr>
          <p:nvPr/>
        </p:nvSpPr>
        <p:spPr bwMode="auto">
          <a:xfrm flipV="1">
            <a:off x="2928938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Text Box 48"/>
          <p:cNvSpPr txBox="1">
            <a:spLocks noChangeArrowheads="1"/>
          </p:cNvSpPr>
          <p:nvPr/>
        </p:nvSpPr>
        <p:spPr bwMode="auto">
          <a:xfrm>
            <a:off x="3270250" y="2587625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>
            <a:off x="3663950" y="2971800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Text Box 50"/>
          <p:cNvSpPr txBox="1">
            <a:spLocks noChangeArrowheads="1"/>
          </p:cNvSpPr>
          <p:nvPr/>
        </p:nvSpPr>
        <p:spPr bwMode="auto">
          <a:xfrm>
            <a:off x="3902075" y="3783013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7450" name="Line 51"/>
          <p:cNvSpPr>
            <a:spLocks noChangeShapeType="1"/>
          </p:cNvSpPr>
          <p:nvPr/>
        </p:nvSpPr>
        <p:spPr bwMode="auto">
          <a:xfrm>
            <a:off x="3676650" y="44465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52"/>
          <p:cNvSpPr>
            <a:spLocks noChangeShapeType="1"/>
          </p:cNvSpPr>
          <p:nvPr/>
        </p:nvSpPr>
        <p:spPr bwMode="auto">
          <a:xfrm flipH="1">
            <a:off x="1403350" y="3213100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53"/>
          <p:cNvSpPr>
            <a:spLocks noChangeShapeType="1"/>
          </p:cNvSpPr>
          <p:nvPr/>
        </p:nvSpPr>
        <p:spPr bwMode="auto">
          <a:xfrm>
            <a:off x="1404938" y="3700463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Text Box 54"/>
          <p:cNvSpPr txBox="1">
            <a:spLocks noChangeArrowheads="1"/>
          </p:cNvSpPr>
          <p:nvPr/>
        </p:nvSpPr>
        <p:spPr bwMode="auto">
          <a:xfrm>
            <a:off x="1198563" y="3895725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sz="1800" baseline="-25000" dirty="0" smtClean="0"/>
              <a:t>1</a:t>
            </a:r>
            <a:endParaRPr lang="en-US" sz="1800" dirty="0"/>
          </a:p>
        </p:txBody>
      </p:sp>
      <p:sp>
        <p:nvSpPr>
          <p:cNvPr id="17454" name="Oval 55"/>
          <p:cNvSpPr>
            <a:spLocks noChangeArrowheads="1"/>
          </p:cNvSpPr>
          <p:nvPr/>
        </p:nvSpPr>
        <p:spPr bwMode="auto">
          <a:xfrm>
            <a:off x="1417638" y="36480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56"/>
          <p:cNvSpPr>
            <a:spLocks noChangeShapeType="1"/>
          </p:cNvSpPr>
          <p:nvPr/>
        </p:nvSpPr>
        <p:spPr bwMode="auto">
          <a:xfrm>
            <a:off x="1457325" y="444500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57"/>
          <p:cNvSpPr>
            <a:spLocks noChangeShapeType="1"/>
          </p:cNvSpPr>
          <p:nvPr/>
        </p:nvSpPr>
        <p:spPr bwMode="auto">
          <a:xfrm>
            <a:off x="1458913" y="4602163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60"/>
          <p:cNvSpPr>
            <a:spLocks noChangeShapeType="1"/>
          </p:cNvSpPr>
          <p:nvPr/>
        </p:nvSpPr>
        <p:spPr bwMode="auto">
          <a:xfrm>
            <a:off x="1466850" y="549751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Line 61"/>
          <p:cNvSpPr>
            <a:spLocks noChangeShapeType="1"/>
          </p:cNvSpPr>
          <p:nvPr/>
        </p:nvSpPr>
        <p:spPr bwMode="auto">
          <a:xfrm>
            <a:off x="7331075" y="55181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62"/>
          <p:cNvSpPr>
            <a:spLocks noChangeShapeType="1"/>
          </p:cNvSpPr>
          <p:nvPr/>
        </p:nvSpPr>
        <p:spPr bwMode="auto">
          <a:xfrm>
            <a:off x="1473200" y="5662613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4551781" y="549741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baseline="-25000" dirty="0" smtClean="0"/>
              <a:t>2</a:t>
            </a:r>
            <a:endParaRPr lang="en-US" sz="1800" baseline="-25000" dirty="0"/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7492352" y="4735414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s’</a:t>
            </a:r>
            <a:r>
              <a:rPr lang="en-US" baseline="-25000" dirty="0" smtClean="0"/>
              <a:t>2</a:t>
            </a:r>
            <a:endParaRPr lang="en-US" sz="1800" baseline="-25000" dirty="0"/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2382203" y="4439603"/>
            <a:ext cx="4251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dirty="0" smtClean="0"/>
              <a:t>’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3513" y="2338388"/>
            <a:ext cx="3641725" cy="2463800"/>
            <a:chOff x="2190" y="1526"/>
            <a:chExt cx="2294" cy="15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693738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1855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1731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7137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P</a:t>
            </a:r>
            <a:endParaRPr lang="en-US" sz="1800" dirty="0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1912938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2717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7161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353175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1933575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2274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2840038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2668588" y="2833688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2906713" y="3644900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4976813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5200650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5737225" y="2493963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5983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3754438" y="403066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2698750" y="47831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698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6332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4356100" y="4768850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1892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2687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1908175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2066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6340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7192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6326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6557963" y="5567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S’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5200650" y="52339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5216525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5535613" y="5168900"/>
            <a:ext cx="4333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3168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2713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2727325" y="5668963"/>
            <a:ext cx="433388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4029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823913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1600201" y="2954339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449388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dirty="0"/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6867526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sz="1800" dirty="0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601788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6872288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1595438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4062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5562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2190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210051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4035426" y="3051177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1630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1668463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3070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6989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4224338" y="4013202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3240088" y="3246439"/>
            <a:ext cx="309563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4535488" y="2678114"/>
            <a:ext cx="309563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882901" y="2109789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4222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2455863" y="2968627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291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s’</a:t>
            </a:r>
            <a:endParaRPr 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1633929" y="272322"/>
            <a:ext cx="6013554" cy="5828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633928" y="419724"/>
            <a:ext cx="5576341" cy="5516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33535" y="209862"/>
            <a:ext cx="4991724" cy="6175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823913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254515" y="3027546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endParaRPr lang="en-US" sz="1800" baseline="-25000" dirty="0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7576825" y="254554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16303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1668463" y="473748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3070226" y="4553334"/>
            <a:ext cx="29046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69897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4224338" y="4732722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882901" y="374754"/>
            <a:ext cx="2625725" cy="5501390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4222751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291246" y="4525853"/>
            <a:ext cx="34657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S’</a:t>
            </a:r>
            <a:endParaRPr lang="en-US" sz="1800" baseline="-25000" dirty="0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1631431" y="3199177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V="1">
            <a:off x="1663909" y="2593297"/>
            <a:ext cx="2563317" cy="644577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4178741" y="2548328"/>
            <a:ext cx="3781035" cy="49838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1618936" y="2458387"/>
            <a:ext cx="6730585" cy="809466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1646421" y="3561436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1633928" y="2098622"/>
            <a:ext cx="6086005" cy="1484025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2743191" y="2944349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1663909" y="2113613"/>
            <a:ext cx="2518347" cy="1499012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4212236" y="2130353"/>
            <a:ext cx="3867462" cy="45719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1723872" y="3818764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1753848" y="1798819"/>
            <a:ext cx="2458387" cy="2053650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4122295" y="1813811"/>
            <a:ext cx="4287186" cy="64958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V="1">
            <a:off x="1738858" y="1633928"/>
            <a:ext cx="6235909" cy="2203552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7459405" y="212832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7312005" y="184601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1316974" y="3419788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sz="1800" baseline="-25000" dirty="0"/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1346955" y="3794542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3</a:t>
            </a:r>
            <a:endParaRPr lang="en-US" sz="1800" baseline="-25000" dirty="0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7627833" y="255035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sz="1800" baseline="-25000" dirty="0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7495420" y="213313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endParaRPr lang="en-US" sz="1800" baseline="-25000" dirty="0"/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7375499" y="177336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endParaRPr 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-25556" y="1325880"/>
          <a:ext cx="9169556" cy="394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4318000" imgH="1854200" progId="Equation.3">
                  <p:embed/>
                </p:oleObj>
              </mc:Choice>
              <mc:Fallback>
                <p:oleObj name="Equation" r:id="rId3" imgW="4318000" imgH="1854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556" y="1325880"/>
                        <a:ext cx="9169556" cy="394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4029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823913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1600201" y="2954339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449388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dirty="0"/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6867526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P</a:t>
            </a:r>
            <a:endParaRPr lang="en-US" sz="1800" dirty="0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601788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6872288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1595438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4062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5562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2190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210051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4035426" y="3051177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1630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1668463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3070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endParaRPr lang="en-US" sz="18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6989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4224338" y="4013202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3240088" y="3246439"/>
            <a:ext cx="309563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4535488" y="2678114"/>
            <a:ext cx="309563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2882901" y="2109789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4222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2455863" y="2968627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291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s’</a:t>
            </a:r>
            <a:endParaRPr lang="en-US" sz="18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2902406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Front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637407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230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reeform 51"/>
          <p:cNvSpPr>
            <a:spLocks/>
          </p:cNvSpPr>
          <p:nvPr/>
        </p:nvSpPr>
        <p:spPr bwMode="auto">
          <a:xfrm>
            <a:off x="4029076" y="1181100"/>
            <a:ext cx="323850" cy="3365500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823913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1600201" y="2954339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1449388" y="3057527"/>
            <a:ext cx="3369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O</a:t>
            </a:r>
            <a:endParaRPr lang="en-US" sz="1800" dirty="0"/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5514346" y="2488169"/>
            <a:ext cx="2616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601788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5602288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>
            <a:off x="1638301" y="1836342"/>
            <a:ext cx="25527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181477" y="1836342"/>
            <a:ext cx="2234479" cy="271025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4035426" y="3051177"/>
            <a:ext cx="292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16303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1668463" y="46656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2841626" y="4341814"/>
            <a:ext cx="344966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 smtClean="0"/>
              <a:t>s</a:t>
            </a:r>
            <a:endParaRPr lang="en-US" sz="32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69897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4224338" y="4660902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4222751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5443646" y="4276233"/>
            <a:ext cx="481222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 smtClean="0"/>
              <a:t>s’</a:t>
            </a:r>
            <a:endParaRPr lang="en-US" sz="3600" baseline="-25000" dirty="0"/>
          </a:p>
        </p:txBody>
      </p:sp>
      <p:sp>
        <p:nvSpPr>
          <p:cNvPr id="2" name="Down Arrow 1"/>
          <p:cNvSpPr/>
          <p:nvPr/>
        </p:nvSpPr>
        <p:spPr>
          <a:xfrm flipV="1">
            <a:off x="1413273" y="1836342"/>
            <a:ext cx="450056" cy="1140619"/>
          </a:xfrm>
          <a:prstGeom prst="downArrow">
            <a:avLst>
              <a:gd name="adj1" fmla="val 27425"/>
              <a:gd name="adj2" fmla="val 89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508625" y="3002361"/>
            <a:ext cx="251221" cy="619661"/>
          </a:xfrm>
          <a:prstGeom prst="downArrow">
            <a:avLst>
              <a:gd name="adj1" fmla="val 27425"/>
              <a:gd name="adj2" fmla="val 895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41400" y="1836342"/>
            <a:ext cx="12700" cy="113704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4200" y="21707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</a:t>
            </a:r>
            <a:endParaRPr lang="en-US" sz="2800" dirty="0"/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 flipH="1">
            <a:off x="823913" y="183634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623719" y="362202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952368" y="309880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h’</a:t>
            </a:r>
            <a:endParaRPr lang="en-US" sz="28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99468" y="2963864"/>
            <a:ext cx="12700" cy="658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1638301" y="1836341"/>
            <a:ext cx="5489575" cy="2439891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2603500" y="2449654"/>
            <a:ext cx="38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4807088" y="29710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14674690">
            <a:off x="2919186" y="2566222"/>
            <a:ext cx="685800" cy="545069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517125">
            <a:off x="4498395" y="2949510"/>
            <a:ext cx="344058" cy="271984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2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Flat </a:t>
            </a:r>
            <a:r>
              <a:rPr lang="en-US" dirty="0"/>
              <a:t>Mirrors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60513"/>
            <a:ext cx="38100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Simplest possible mirror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Light rays leave the source and are reflected from the mirror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Point </a:t>
            </a:r>
            <a:r>
              <a:rPr lang="en-US" sz="2800" i="1" dirty="0">
                <a:latin typeface="Times New Roman" pitchFamily="18" charset="0"/>
              </a:rPr>
              <a:t>I</a:t>
            </a:r>
            <a:r>
              <a:rPr lang="en-US" sz="2800" dirty="0"/>
              <a:t> is called the </a:t>
            </a:r>
            <a:r>
              <a:rPr lang="en-US" sz="2800" b="1" dirty="0"/>
              <a:t>image</a:t>
            </a:r>
            <a:r>
              <a:rPr lang="en-US" sz="2800" dirty="0"/>
              <a:t> of the object at point </a:t>
            </a:r>
            <a:r>
              <a:rPr lang="en-US" sz="2800" i="1" dirty="0"/>
              <a:t>O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image is virtual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1150" y="1771650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20050" y="177165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2699" y="2112892"/>
            <a:ext cx="32480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96200" cy="1143000"/>
          </a:xfrm>
        </p:spPr>
        <p:txBody>
          <a:bodyPr/>
          <a:lstStyle/>
          <a:p>
            <a:r>
              <a:rPr lang="en-US" dirty="0" smtClean="0"/>
              <a:t>Flat Mirrors</a:t>
            </a:r>
            <a:endParaRPr lang="en-US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752600"/>
            <a:ext cx="2752299" cy="4459288"/>
          </a:xfrm>
        </p:spPr>
        <p:txBody>
          <a:bodyPr>
            <a:normAutofit/>
          </a:bodyPr>
          <a:lstStyle/>
          <a:p>
            <a:r>
              <a:rPr lang="en-US" sz="2600" dirty="0"/>
              <a:t>One ray starts at point </a:t>
            </a:r>
            <a:r>
              <a:rPr lang="en-US" sz="2600" i="1" dirty="0"/>
              <a:t>P</a:t>
            </a:r>
            <a:r>
              <a:rPr lang="en-US" sz="2600" dirty="0"/>
              <a:t>, travels to </a:t>
            </a:r>
            <a:r>
              <a:rPr lang="en-US" sz="2600" i="1" dirty="0"/>
              <a:t>Q</a:t>
            </a:r>
            <a:r>
              <a:rPr lang="en-US" sz="2600" dirty="0"/>
              <a:t> and reflects back on itself</a:t>
            </a:r>
          </a:p>
          <a:p>
            <a:r>
              <a:rPr lang="en-US" sz="2600" dirty="0"/>
              <a:t>Another ray follows the path </a:t>
            </a:r>
            <a:r>
              <a:rPr lang="en-US" sz="2600" i="1" dirty="0"/>
              <a:t>PR</a:t>
            </a:r>
            <a:r>
              <a:rPr lang="en-US" sz="2600" dirty="0"/>
              <a:t> and reflects according to the law of </a:t>
            </a:r>
            <a:r>
              <a:rPr lang="en-US" sz="2600" dirty="0" smtClean="0"/>
              <a:t>reflection</a:t>
            </a:r>
            <a:endParaRPr lang="en-US" sz="2600" dirty="0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4054" y="1991839"/>
            <a:ext cx="4423773" cy="249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924800" cy="1143000"/>
          </a:xfrm>
        </p:spPr>
        <p:txBody>
          <a:bodyPr/>
          <a:lstStyle/>
          <a:p>
            <a:r>
              <a:rPr lang="en-US"/>
              <a:t>Images Formed by Flat Mirrors, 4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observe the image, the observer would trace back the two reflected rays to </a:t>
            </a:r>
            <a:r>
              <a:rPr lang="en-US" sz="2800" i="1" dirty="0"/>
              <a:t>P’</a:t>
            </a:r>
          </a:p>
          <a:p>
            <a:r>
              <a:rPr lang="en-US" sz="2800" dirty="0"/>
              <a:t>Point </a:t>
            </a:r>
            <a:r>
              <a:rPr lang="en-US" sz="2800" i="1" dirty="0"/>
              <a:t>P’</a:t>
            </a:r>
            <a:r>
              <a:rPr lang="en-US" sz="2800" dirty="0"/>
              <a:t> is the point where the rays appear to have originated</a:t>
            </a:r>
          </a:p>
          <a:p>
            <a:r>
              <a:rPr lang="en-US" sz="2800" dirty="0"/>
              <a:t>The image formed by an object placed in front of a flat mirror is as far behind the mirror as the object is in front of the mirror</a:t>
            </a:r>
          </a:p>
          <a:p>
            <a:pPr lvl="1"/>
            <a:r>
              <a:rPr lang="en-US" sz="2400" dirty="0" smtClean="0"/>
              <a:t>|s| </a:t>
            </a:r>
            <a:r>
              <a:rPr lang="en-US" sz="2400" dirty="0"/>
              <a:t>= </a:t>
            </a:r>
            <a:r>
              <a:rPr lang="en-US" sz="2400" dirty="0" smtClean="0"/>
              <a:t>|s’|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600736" y="1916376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4087504" y="1899312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flipH="1">
            <a:off x="357344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4648200"/>
            <a:ext cx="31242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505200" y="4114800"/>
            <a:ext cx="28194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05200" y="4648200"/>
            <a:ext cx="48006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-190500" y="44577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934494" y="4152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735094" y="4533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57900" y="42291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266590" y="29329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2100" y="3403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486400" y="4432300"/>
            <a:ext cx="3818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s’</a:t>
            </a:r>
            <a:endParaRPr lang="en-US" sz="2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4432300"/>
            <a:ext cx="3048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4800600" y="38862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baseline="-25000" dirty="0"/>
          </a:p>
        </p:txBody>
      </p:sp>
      <p:cxnSp>
        <p:nvCxnSpPr>
          <p:cNvPr id="29" name="Straight Connector 28"/>
          <p:cNvCxnSpPr>
            <a:stCxn id="23" idx="6"/>
          </p:cNvCxnSpPr>
          <p:nvPr/>
        </p:nvCxnSpPr>
        <p:spPr>
          <a:xfrm flipV="1">
            <a:off x="368300" y="2336801"/>
            <a:ext cx="3429000" cy="11048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229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743200" y="2133600"/>
            <a:ext cx="383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3886200" y="28956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baseline="-25000" dirty="0"/>
          </a:p>
        </p:txBody>
      </p:sp>
      <p:cxnSp>
        <p:nvCxnSpPr>
          <p:cNvPr id="37" name="Straight Connector 36"/>
          <p:cNvCxnSpPr>
            <a:endCxn id="24" idx="1"/>
          </p:cNvCxnSpPr>
          <p:nvPr/>
        </p:nvCxnSpPr>
        <p:spPr>
          <a:xfrm>
            <a:off x="2362200" y="1676400"/>
            <a:ext cx="3973559" cy="176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8949663" flipV="1">
            <a:off x="1068586" y="3042034"/>
            <a:ext cx="457200" cy="533400"/>
          </a:xfrm>
          <a:prstGeom prst="arc">
            <a:avLst>
              <a:gd name="adj1" fmla="val 169371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76600" y="2590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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000" y="2057400"/>
            <a:ext cx="3834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3" name="Freeform 42"/>
          <p:cNvSpPr/>
          <p:nvPr/>
        </p:nvSpPr>
        <p:spPr>
          <a:xfrm>
            <a:off x="4800600" y="2362200"/>
            <a:ext cx="257332" cy="374754"/>
          </a:xfrm>
          <a:custGeom>
            <a:avLst/>
            <a:gdLst>
              <a:gd name="connsiteX0" fmla="*/ 194872 w 257332"/>
              <a:gd name="connsiteY0" fmla="*/ 0 h 374754"/>
              <a:gd name="connsiteX1" fmla="*/ 104931 w 257332"/>
              <a:gd name="connsiteY1" fmla="*/ 164892 h 374754"/>
              <a:gd name="connsiteX2" fmla="*/ 239843 w 257332"/>
              <a:gd name="connsiteY2" fmla="*/ 164892 h 374754"/>
              <a:gd name="connsiteX3" fmla="*/ 0 w 257332"/>
              <a:gd name="connsiteY3" fmla="*/ 374754 h 37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32" h="374754">
                <a:moveTo>
                  <a:pt x="194872" y="0"/>
                </a:moveTo>
                <a:cubicBezTo>
                  <a:pt x="146154" y="68705"/>
                  <a:pt x="97436" y="137410"/>
                  <a:pt x="104931" y="164892"/>
                </a:cubicBezTo>
                <a:cubicBezTo>
                  <a:pt x="112426" y="192374"/>
                  <a:pt x="257332" y="129915"/>
                  <a:pt x="239843" y="164892"/>
                </a:cubicBezTo>
                <a:cubicBezTo>
                  <a:pt x="222355" y="199869"/>
                  <a:pt x="0" y="374754"/>
                  <a:pt x="0" y="37475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88340" y="3088943"/>
            <a:ext cx="3113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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6781800" y="3124200"/>
            <a:ext cx="2792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</a:t>
            </a:r>
            <a:endParaRPr lang="en-US" baseline="-25000" dirty="0"/>
          </a:p>
        </p:txBody>
      </p:sp>
      <p:sp>
        <p:nvSpPr>
          <p:cNvPr id="47" name="Arc 46"/>
          <p:cNvSpPr/>
          <p:nvPr/>
        </p:nvSpPr>
        <p:spPr>
          <a:xfrm>
            <a:off x="3480178" y="2181255"/>
            <a:ext cx="764275" cy="533400"/>
          </a:xfrm>
          <a:prstGeom prst="arc">
            <a:avLst>
              <a:gd name="adj1" fmla="val 690790"/>
              <a:gd name="adj2" fmla="val 102585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600200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</a:t>
            </a:r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7668653" flipV="1">
            <a:off x="3188845" y="2039188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8949663" flipH="1">
            <a:off x="7086328" y="3167074"/>
            <a:ext cx="426874" cy="30627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7454" y="3032354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8078356" y="3069091"/>
            <a:ext cx="3032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6253399" y="3481466"/>
            <a:ext cx="3080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252249" y="347522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324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62" idx="2"/>
          </p:cNvCxnSpPr>
          <p:nvPr/>
        </p:nvCxnSpPr>
        <p:spPr>
          <a:xfrm flipH="1" flipV="1">
            <a:off x="3810000" y="2362200"/>
            <a:ext cx="4420000" cy="107622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628592" y="3513945"/>
            <a:ext cx="3161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baseline="-25000" dirty="0"/>
          </a:p>
        </p:txBody>
      </p:sp>
      <p:sp>
        <p:nvSpPr>
          <p:cNvPr id="70" name="Oval 69"/>
          <p:cNvSpPr/>
          <p:nvPr/>
        </p:nvSpPr>
        <p:spPr>
          <a:xfrm>
            <a:off x="3804754" y="3446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810000" y="22996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Lateral Magnification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Lateral magnification, </a:t>
            </a:r>
            <a:r>
              <a:rPr lang="en-US" sz="2800" i="1" dirty="0"/>
              <a:t>M</a:t>
            </a:r>
            <a:r>
              <a:rPr lang="en-US" sz="2800" dirty="0"/>
              <a:t>, is defined as </a:t>
            </a:r>
          </a:p>
          <a:p>
            <a:endParaRPr lang="en-US" sz="2800" dirty="0"/>
          </a:p>
          <a:p>
            <a:endParaRPr lang="en-US" sz="2800" dirty="0"/>
          </a:p>
          <a:p>
            <a:pPr lvl="1"/>
            <a:r>
              <a:rPr lang="en-US" sz="2400" dirty="0"/>
              <a:t>This is the general magnification for any type of mirror</a:t>
            </a:r>
          </a:p>
          <a:p>
            <a:pPr lvl="1"/>
            <a:r>
              <a:rPr lang="en-US" sz="2400" dirty="0"/>
              <a:t>It is also valid for images formed by lenses</a:t>
            </a:r>
          </a:p>
          <a:p>
            <a:pPr lvl="1"/>
            <a:r>
              <a:rPr lang="en-US" sz="2400" dirty="0"/>
              <a:t>Magnification does not always mean bigger, the size can either increase or decrease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 can be less than or greater than 1</a:t>
            </a:r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2508714" y="2190677"/>
          <a:ext cx="33289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3" imgW="1511280" imgH="431640" progId="Equation.3">
                  <p:embed/>
                </p:oleObj>
              </mc:Choice>
              <mc:Fallback>
                <p:oleObj name="Equation" r:id="rId3" imgW="15112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14" y="2190677"/>
                        <a:ext cx="33289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Lateral Magnification of a Flat Mirror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lateral magnification of a flat mirror is 1</a:t>
            </a:r>
          </a:p>
          <a:p>
            <a:r>
              <a:rPr lang="en-US" sz="2800"/>
              <a:t>This means that </a:t>
            </a:r>
            <a:r>
              <a:rPr lang="en-US" sz="2800" i="1"/>
              <a:t>h</a:t>
            </a:r>
            <a:r>
              <a:rPr lang="en-US" sz="2800"/>
              <a:t>’ = </a:t>
            </a:r>
            <a:r>
              <a:rPr lang="en-US" sz="2800" i="1"/>
              <a:t>h</a:t>
            </a:r>
            <a:r>
              <a:rPr lang="en-US" sz="2800"/>
              <a:t> for all images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Reversals in a Flat Mirror</a:t>
            </a:r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085" y="1158240"/>
            <a:ext cx="8398403" cy="4675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200493"/>
            <a:ext cx="4617719" cy="29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2560" y="1879689"/>
            <a:ext cx="5094721" cy="325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18544"/>
            <a:ext cx="9144000" cy="284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3132" y="1600200"/>
            <a:ext cx="40338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Geometry can be used to determine the magnification of the image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h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is negative when the image is inverted with respect to the object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90663" y="3175000"/>
          <a:ext cx="19589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888840" imgH="431640" progId="Equation.3">
                  <p:embed/>
                </p:oleObj>
              </mc:Choice>
              <mc:Fallback>
                <p:oleObj name="Equation" r:id="rId3" imgW="88884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175000"/>
                        <a:ext cx="19589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5329" y="1739998"/>
            <a:ext cx="4252912" cy="25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Concave Mirror, Notation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7344" y="1682644"/>
            <a:ext cx="3420256" cy="4553264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The mirror has a </a:t>
            </a:r>
            <a:r>
              <a:rPr lang="en-US" sz="2600" i="1" dirty="0"/>
              <a:t>radius of curvature</a:t>
            </a:r>
            <a:r>
              <a:rPr lang="en-US" sz="2600" dirty="0"/>
              <a:t> of </a:t>
            </a:r>
            <a:r>
              <a:rPr lang="en-US" sz="2600" i="1" dirty="0"/>
              <a:t>R</a:t>
            </a:r>
          </a:p>
          <a:p>
            <a:r>
              <a:rPr lang="en-US" sz="2600" dirty="0"/>
              <a:t>Its </a:t>
            </a:r>
            <a:r>
              <a:rPr lang="en-US" sz="2600" i="1" dirty="0"/>
              <a:t>center of curvature</a:t>
            </a:r>
            <a:r>
              <a:rPr lang="en-US" sz="2600" dirty="0"/>
              <a:t> is the point </a:t>
            </a:r>
            <a:r>
              <a:rPr lang="en-US" sz="2600" i="1" dirty="0"/>
              <a:t>C</a:t>
            </a:r>
          </a:p>
          <a:p>
            <a:r>
              <a:rPr lang="en-US" sz="2600" dirty="0"/>
              <a:t>Point </a:t>
            </a:r>
            <a:r>
              <a:rPr lang="en-US" sz="2600" i="1" dirty="0"/>
              <a:t>V</a:t>
            </a:r>
            <a:r>
              <a:rPr lang="en-US" sz="2600" dirty="0"/>
              <a:t> is the center of the spherical segment</a:t>
            </a:r>
          </a:p>
          <a:p>
            <a:r>
              <a:rPr lang="en-US" sz="2600" dirty="0"/>
              <a:t>A line drawn from </a:t>
            </a:r>
            <a:r>
              <a:rPr lang="en-US" sz="2600" i="1" dirty="0"/>
              <a:t>C</a:t>
            </a:r>
            <a:r>
              <a:rPr lang="en-US" sz="2600" dirty="0"/>
              <a:t> to </a:t>
            </a:r>
            <a:r>
              <a:rPr lang="en-US" sz="2600" i="1" dirty="0"/>
              <a:t>V</a:t>
            </a:r>
            <a:r>
              <a:rPr lang="en-US" sz="2600" dirty="0"/>
              <a:t> is called the </a:t>
            </a:r>
            <a:r>
              <a:rPr lang="en-US" sz="2600" i="1" dirty="0"/>
              <a:t>principal axis</a:t>
            </a:r>
            <a:r>
              <a:rPr lang="en-US" sz="2600" dirty="0"/>
              <a:t> of the mirror</a:t>
            </a:r>
          </a:p>
        </p:txBody>
      </p:sp>
      <p:pic>
        <p:nvPicPr>
          <p:cNvPr id="535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2191" y="2223796"/>
            <a:ext cx="47053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" y="1534333"/>
            <a:ext cx="7127406" cy="451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Paraxial Rays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only rays that diverge from the object and make a small angle with the principal axis</a:t>
            </a:r>
          </a:p>
          <a:p>
            <a:r>
              <a:rPr lang="en-US"/>
              <a:t>Such rays are called </a:t>
            </a:r>
            <a:r>
              <a:rPr lang="en-US" b="1"/>
              <a:t>paraxial rays</a:t>
            </a:r>
            <a:endParaRPr lang="en-US"/>
          </a:p>
          <a:p>
            <a:r>
              <a:rPr lang="en-US"/>
              <a:t>All paraxial rays reflect through the image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Convention</a:t>
            </a:r>
            <a:endParaRPr 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-1" y="1767840"/>
          <a:ext cx="903489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4229100" imgH="1676400" progId="Equation.3">
                  <p:embed/>
                </p:oleObj>
              </mc:Choice>
              <mc:Fallback>
                <p:oleObj name="Equation" r:id="rId3" imgW="4229100" imgH="1676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767840"/>
                        <a:ext cx="903489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Aberration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6572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Rays that are far from the principal axis converge to other points on the principal axis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produces a blurred image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effect is called </a:t>
            </a:r>
            <a:r>
              <a:rPr lang="en-US" sz="2800" b="1" dirty="0"/>
              <a:t>spherical aberration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675" y="1541463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Geometry also shows the relationship between the image and object distances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This is called the </a:t>
            </a:r>
            <a:r>
              <a:rPr lang="en-US" sz="2400" b="1" dirty="0"/>
              <a:t>mirror equation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is much greater than </a:t>
            </a:r>
            <a:r>
              <a:rPr lang="en-US" sz="2800" i="1" dirty="0"/>
              <a:t>R</a:t>
            </a:r>
            <a:r>
              <a:rPr lang="en-US" sz="2800" dirty="0"/>
              <a:t>, then the image point is half-way between the center of curvature and the center point of the mirror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s</a:t>
            </a:r>
            <a:r>
              <a:rPr lang="en-US" sz="2400" dirty="0" smtClean="0"/>
              <a:t>  </a:t>
            </a:r>
            <a:r>
              <a:rPr lang="en-US" sz="2400" dirty="0">
                <a:cs typeface="Arial" pitchFamily="34" charset="0"/>
              </a:rPr>
              <a:t>→ ∞</a:t>
            </a:r>
            <a:r>
              <a:rPr lang="en-US" sz="2400" dirty="0"/>
              <a:t> , then 1</a:t>
            </a:r>
            <a:r>
              <a:rPr lang="en-US" sz="2400" dirty="0" smtClean="0"/>
              <a:t>/</a:t>
            </a:r>
            <a:r>
              <a:rPr lang="en-US" sz="2400" i="1" dirty="0" smtClean="0"/>
              <a:t> s</a:t>
            </a:r>
            <a:r>
              <a:rPr lang="en-US" sz="2400" dirty="0" smtClean="0"/>
              <a:t> </a:t>
            </a:r>
            <a:r>
              <a:rPr lang="en-US" sz="2400" dirty="0">
                <a:latin typeface="Symbol" pitchFamily="18" charset="2"/>
              </a:rPr>
              <a:t>»</a:t>
            </a:r>
            <a:r>
              <a:rPr lang="en-US" sz="2400" dirty="0"/>
              <a:t> 0 and </a:t>
            </a:r>
            <a:r>
              <a:rPr lang="en-US" sz="2400" i="1" dirty="0" smtClean="0"/>
              <a:t>s’</a:t>
            </a:r>
            <a:r>
              <a:rPr lang="en-US" sz="2400" dirty="0" smtClean="0"/>
              <a:t> </a:t>
            </a:r>
            <a:r>
              <a:rPr lang="en-US" sz="2400" dirty="0">
                <a:latin typeface="Symbol" pitchFamily="18" charset="2"/>
              </a:rPr>
              <a:t>» </a:t>
            </a:r>
            <a:r>
              <a:rPr lang="en-US" sz="2400" i="1" dirty="0"/>
              <a:t>R</a:t>
            </a:r>
            <a:r>
              <a:rPr lang="en-US" sz="2400" dirty="0"/>
              <a:t>/2</a:t>
            </a:r>
            <a:endParaRPr lang="en-US" sz="2400" dirty="0">
              <a:latin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43288" y="2409825"/>
          <a:ext cx="1673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672840" imgH="393480" progId="Equation.3">
                  <p:embed/>
                </p:oleObj>
              </mc:Choice>
              <mc:Fallback>
                <p:oleObj name="Equation" r:id="rId3" imgW="6728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409825"/>
                        <a:ext cx="16732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Length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3769" y="1656413"/>
            <a:ext cx="38100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the object is very far away, then </a:t>
            </a:r>
            <a:r>
              <a:rPr lang="en-US" sz="2400" dirty="0" smtClean="0"/>
              <a:t>s</a:t>
            </a:r>
            <a:r>
              <a:rPr lang="en-US" sz="2400" dirty="0" smtClean="0">
                <a:cs typeface="Arial" pitchFamily="34" charset="0"/>
              </a:rPr>
              <a:t>→ </a:t>
            </a:r>
            <a:r>
              <a:rPr lang="en-US" sz="2400" dirty="0">
                <a:cs typeface="Arial" pitchFamily="34" charset="0"/>
              </a:rPr>
              <a:t>∞</a:t>
            </a:r>
            <a:r>
              <a:rPr lang="en-US" sz="2400" dirty="0">
                <a:sym typeface="Symbol" pitchFamily="18" charset="2"/>
              </a:rPr>
              <a:t> and the incoming rays are essentially parallel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 this special case, the image point is called the </a:t>
            </a:r>
            <a:r>
              <a:rPr lang="en-US" sz="2400" b="1" dirty="0">
                <a:sym typeface="Symbol" pitchFamily="18" charset="2"/>
              </a:rPr>
              <a:t>focal point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distance from the mirror to the focal point is called the </a:t>
            </a:r>
            <a:r>
              <a:rPr lang="en-US" sz="2400" b="1" dirty="0">
                <a:sym typeface="Symbol" pitchFamily="18" charset="2"/>
              </a:rPr>
              <a:t>focal length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The focal length is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½</a:t>
            </a:r>
            <a:r>
              <a:rPr lang="en-US" sz="2000" dirty="0">
                <a:sym typeface="Symbol" pitchFamily="18" charset="2"/>
              </a:rPr>
              <a:t> the radius of curvature</a:t>
            </a:r>
          </a:p>
        </p:txBody>
      </p:sp>
      <p:pic>
        <p:nvPicPr>
          <p:cNvPr id="545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040" y="1547618"/>
            <a:ext cx="4714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Point, cont.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810000" cy="445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colored beams are traveling parallel to the principal axis</a:t>
            </a:r>
          </a:p>
          <a:p>
            <a:pPr>
              <a:lnSpc>
                <a:spcPct val="90000"/>
              </a:lnSpc>
            </a:pPr>
            <a:r>
              <a:rPr lang="en-US" sz="2800"/>
              <a:t>The mirror reflects all three beams to the focal point</a:t>
            </a:r>
          </a:p>
          <a:p>
            <a:pPr>
              <a:lnSpc>
                <a:spcPct val="90000"/>
              </a:lnSpc>
            </a:pPr>
            <a:r>
              <a:rPr lang="en-US" sz="2800"/>
              <a:t>The focal point is where all the beams intersect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It is the white point</a:t>
            </a:r>
          </a:p>
        </p:txBody>
      </p:sp>
      <p:pic>
        <p:nvPicPr>
          <p:cNvPr id="347140" name="Picture 4" descr="36-08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99050" y="1600200"/>
            <a:ext cx="3138488" cy="452596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Point and Focal Length, cont.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focal point is dependent solely on the curvature of the mirror, not on the location of the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also does not depend on the material from which the mirror is made</a:t>
            </a:r>
          </a:p>
          <a:p>
            <a:pPr>
              <a:lnSpc>
                <a:spcPct val="90000"/>
              </a:lnSpc>
            </a:pPr>
            <a:r>
              <a:rPr lang="en-US" i="1" dirty="0"/>
              <a:t>ƒ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/ 2</a:t>
            </a:r>
          </a:p>
          <a:p>
            <a:pPr>
              <a:lnSpc>
                <a:spcPct val="90000"/>
              </a:lnSpc>
            </a:pPr>
            <a:r>
              <a:rPr lang="en-US" dirty="0"/>
              <a:t>The mirror equation can be expressed as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3481388" y="5119688"/>
          <a:ext cx="16732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672840" imgH="419040" progId="Equation.3">
                  <p:embed/>
                </p:oleObj>
              </mc:Choice>
              <mc:Fallback>
                <p:oleObj name="Equation" r:id="rId3" imgW="6728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119688"/>
                        <a:ext cx="167322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Length Shown by Parallel Rays</a:t>
            </a:r>
          </a:p>
        </p:txBody>
      </p:sp>
      <p:pic>
        <p:nvPicPr>
          <p:cNvPr id="349187" name="Picture 3" descr="36-1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371600"/>
            <a:ext cx="5181600" cy="47450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81200"/>
            <a:ext cx="6124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777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81200"/>
            <a:ext cx="6124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993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66863"/>
            <a:ext cx="6124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65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6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	[Figure]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4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3505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252249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381000" y="2362200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409434" y="3502507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442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29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9882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692454" y="3690079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Convergence Point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1949558"/>
            <a:ext cx="85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Front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4802191" y="1949558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4172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566863"/>
            <a:ext cx="6124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66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Mirrors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convex mirror is sometimes called a </a:t>
            </a:r>
            <a:r>
              <a:rPr lang="en-US" sz="2800" b="1"/>
              <a:t>diverging mirror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light reflects from the outer, convex side</a:t>
            </a:r>
          </a:p>
          <a:p>
            <a:pPr>
              <a:lnSpc>
                <a:spcPct val="90000"/>
              </a:lnSpc>
            </a:pPr>
            <a:r>
              <a:rPr lang="en-US" sz="2800"/>
              <a:t>The rays from any point on the object diverge after reflection as though they were coming from some point behind the mirror </a:t>
            </a:r>
          </a:p>
          <a:p>
            <a:pPr>
              <a:lnSpc>
                <a:spcPct val="90000"/>
              </a:lnSpc>
            </a:pPr>
            <a:r>
              <a:rPr lang="en-US" sz="2800"/>
              <a:t>The image is virtual because the reflected rays only appear to originate at the image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Convex Mirror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5189090"/>
            <a:ext cx="7772400" cy="1411288"/>
          </a:xfrm>
        </p:spPr>
        <p:txBody>
          <a:bodyPr/>
          <a:lstStyle/>
          <a:p>
            <a:r>
              <a:rPr lang="en-US" sz="2800" dirty="0"/>
              <a:t>In general, the image formed by a convex mirror is upright, virtual, and smaller than the object</a:t>
            </a:r>
          </a:p>
          <a:p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7625" y="1868488"/>
            <a:ext cx="3967163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0" y="1036320"/>
          <a:ext cx="9159006" cy="391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3" imgW="4343400" imgH="1854200" progId="Equation.3">
                  <p:embed/>
                </p:oleObj>
              </mc:Choice>
              <mc:Fallback>
                <p:oleObj name="Equation" r:id="rId3" imgW="4343400" imgH="1854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36320"/>
                        <a:ext cx="9159006" cy="3916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329" y="2059673"/>
            <a:ext cx="47053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153508" y="2371763"/>
            <a:ext cx="9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Front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0800" y="2371763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Back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11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Diagrams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ray diagram</a:t>
            </a:r>
            <a:r>
              <a:rPr lang="en-US"/>
              <a:t> can be used to determine the position and size of an image</a:t>
            </a:r>
          </a:p>
          <a:p>
            <a:r>
              <a:rPr lang="en-US"/>
              <a:t>They are graphical constructions which reveal the nature of the image</a:t>
            </a:r>
          </a:p>
          <a:p>
            <a:r>
              <a:rPr lang="en-US"/>
              <a:t>They can also be used to check the parameters calculated from the mirror and magnification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a Ray Diagram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draw a ray diagram, you need to know:</a:t>
            </a:r>
          </a:p>
          <a:p>
            <a:pPr lvl="1"/>
            <a:r>
              <a:rPr lang="en-US" sz="2400"/>
              <a:t>The position of the object</a:t>
            </a:r>
          </a:p>
          <a:p>
            <a:pPr lvl="1"/>
            <a:r>
              <a:rPr lang="en-US" sz="2400"/>
              <a:t>The locations of the focal point and the center of curvature</a:t>
            </a:r>
          </a:p>
          <a:p>
            <a:r>
              <a:rPr lang="en-US" sz="2800"/>
              <a:t>Three rays are drawn</a:t>
            </a:r>
          </a:p>
          <a:p>
            <a:pPr lvl="1"/>
            <a:r>
              <a:rPr lang="en-US" sz="2400"/>
              <a:t>They all start from the same position on the object</a:t>
            </a:r>
          </a:p>
          <a:p>
            <a:r>
              <a:rPr lang="en-US" sz="2800"/>
              <a:t>The intersection of any two of the rays at a point locates the image</a:t>
            </a:r>
          </a:p>
          <a:p>
            <a:pPr lvl="1"/>
            <a:r>
              <a:rPr lang="en-US" sz="2400"/>
              <a:t>The third ray serves as a check of the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r>
              <a:rPr lang="en-US"/>
              <a:t>Ray Diagram – Concave Mirrors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854" y="1632081"/>
            <a:ext cx="77724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through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through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and is reflected back on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About the Rays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rays actually go in all directions from the object</a:t>
            </a:r>
          </a:p>
          <a:p>
            <a:r>
              <a:rPr lang="en-US"/>
              <a:t>The three rays were chosen for their ease of construction</a:t>
            </a:r>
          </a:p>
          <a:p>
            <a:r>
              <a:rPr lang="en-US"/>
              <a:t>The image point obtained by the ray diagram must agree with the value of </a:t>
            </a:r>
            <a:r>
              <a:rPr lang="en-US" i="1"/>
              <a:t>q</a:t>
            </a:r>
            <a:r>
              <a:rPr lang="en-US"/>
              <a:t> calculated from the mirror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&gt; </a:t>
            </a:r>
            <a:r>
              <a:rPr lang="en-US" sz="3200" i="1" dirty="0"/>
              <a:t>R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8575" y="4530150"/>
            <a:ext cx="9144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center of curvature is between the object and the  concave mirror surface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real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inverted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smaller than the object (reduced)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323" y="1152288"/>
            <a:ext cx="4320796" cy="27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" y="0"/>
            <a:ext cx="364836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 flipH="1">
            <a:off x="139411" y="2889702"/>
            <a:ext cx="946760" cy="681885"/>
            <a:chOff x="1653309" y="1182255"/>
            <a:chExt cx="914400" cy="508000"/>
          </a:xfrm>
        </p:grpSpPr>
        <p:sp>
          <p:nvSpPr>
            <p:cNvPr id="6" name="Oval 5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1"/>
          <p:cNvGrpSpPr/>
          <p:nvPr/>
        </p:nvGrpSpPr>
        <p:grpSpPr>
          <a:xfrm flipH="1">
            <a:off x="1841967" y="2871517"/>
            <a:ext cx="914400" cy="681885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23" name="Oval 2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2765892" y="636154"/>
            <a:ext cx="2545306" cy="25300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28736" y="685800"/>
            <a:ext cx="1638589" cy="1623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</p:cNvCxnSpPr>
          <p:nvPr/>
        </p:nvCxnSpPr>
        <p:spPr>
          <a:xfrm flipV="1">
            <a:off x="1086171" y="2271569"/>
            <a:ext cx="2562193" cy="915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811428"/>
            <a:ext cx="3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appear to come from here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35" y="2259882"/>
            <a:ext cx="1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 in water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2511" y="205682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7081" y="2480979"/>
            <a:ext cx="14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Fish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781300" y="3219450"/>
            <a:ext cx="2533939" cy="2502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80402" y="4105693"/>
            <a:ext cx="1653598" cy="1637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2"/>
          </p:cNvCxnSpPr>
          <p:nvPr/>
        </p:nvCxnSpPr>
        <p:spPr>
          <a:xfrm>
            <a:off x="1086171" y="3187252"/>
            <a:ext cx="2575759" cy="9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715491" y="1839768"/>
            <a:ext cx="951345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7200" y="1631944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089892" y="1368713"/>
            <a:ext cx="2581562" cy="461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44437" y="1110089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3190875"/>
            <a:ext cx="7324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35337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45" name="Arc 44"/>
          <p:cNvSpPr/>
          <p:nvPr/>
        </p:nvSpPr>
        <p:spPr>
          <a:xfrm rot="3544261">
            <a:off x="1247775" y="3124200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447799" y="3248025"/>
            <a:ext cx="161925" cy="361950"/>
          </a:xfrm>
          <a:custGeom>
            <a:avLst/>
            <a:gdLst>
              <a:gd name="connsiteX0" fmla="*/ 0 w 152400"/>
              <a:gd name="connsiteY0" fmla="*/ 285750 h 285750"/>
              <a:gd name="connsiteX1" fmla="*/ 76200 w 152400"/>
              <a:gd name="connsiteY1" fmla="*/ 142875 h 285750"/>
              <a:gd name="connsiteX2" fmla="*/ 104775 w 152400"/>
              <a:gd name="connsiteY2" fmla="*/ 209550 h 285750"/>
              <a:gd name="connsiteX3" fmla="*/ 152400 w 1524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50">
                <a:moveTo>
                  <a:pt x="0" y="285750"/>
                </a:moveTo>
                <a:cubicBezTo>
                  <a:pt x="29369" y="220662"/>
                  <a:pt x="58738" y="155575"/>
                  <a:pt x="76200" y="142875"/>
                </a:cubicBezTo>
                <a:cubicBezTo>
                  <a:pt x="93663" y="130175"/>
                  <a:pt x="92075" y="233363"/>
                  <a:pt x="104775" y="209550"/>
                </a:cubicBezTo>
                <a:cubicBezTo>
                  <a:pt x="117475" y="185738"/>
                  <a:pt x="134937" y="92869"/>
                  <a:pt x="1524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90875" y="3238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9" name="Arc 48"/>
          <p:cNvSpPr/>
          <p:nvPr/>
        </p:nvSpPr>
        <p:spPr>
          <a:xfrm rot="3544261">
            <a:off x="2808054" y="3169674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276600" y="2266950"/>
            <a:ext cx="94297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876675" y="2286000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52850" y="2543175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92502" y="6162675"/>
            <a:ext cx="108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(Large)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11702" y="616267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(Small)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733675" y="4114800"/>
            <a:ext cx="180022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00325" y="3781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70" name="Arc 69"/>
          <p:cNvSpPr/>
          <p:nvPr/>
        </p:nvSpPr>
        <p:spPr>
          <a:xfrm rot="18055739" flipH="1">
            <a:off x="3048000" y="3886199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67175" y="41433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72" name="Arc 71"/>
          <p:cNvSpPr/>
          <p:nvPr/>
        </p:nvSpPr>
        <p:spPr>
          <a:xfrm rot="3544261">
            <a:off x="3684354" y="4074549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3895725" y="3209925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1900" y="3467100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1704975" y="3324225"/>
            <a:ext cx="1038225" cy="1409700"/>
          </a:xfrm>
          <a:custGeom>
            <a:avLst/>
            <a:gdLst>
              <a:gd name="connsiteX0" fmla="*/ 1038225 w 1038225"/>
              <a:gd name="connsiteY0" fmla="*/ 0 h 1409700"/>
              <a:gd name="connsiteX1" fmla="*/ 628650 w 1038225"/>
              <a:gd name="connsiteY1" fmla="*/ 476250 h 1409700"/>
              <a:gd name="connsiteX2" fmla="*/ 704850 w 1038225"/>
              <a:gd name="connsiteY2" fmla="*/ 485775 h 1409700"/>
              <a:gd name="connsiteX3" fmla="*/ 0 w 10382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1409700">
                <a:moveTo>
                  <a:pt x="1038225" y="0"/>
                </a:moveTo>
                <a:cubicBezTo>
                  <a:pt x="861219" y="197644"/>
                  <a:pt x="684213" y="395288"/>
                  <a:pt x="628650" y="476250"/>
                </a:cubicBezTo>
                <a:cubicBezTo>
                  <a:pt x="573088" y="557213"/>
                  <a:pt x="809625" y="330200"/>
                  <a:pt x="704850" y="485775"/>
                </a:cubicBezTo>
                <a:cubicBezTo>
                  <a:pt x="600075" y="641350"/>
                  <a:pt x="0" y="1409700"/>
                  <a:pt x="0" y="140970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 smtClean="0"/>
              <a:t>s</a:t>
            </a:r>
            <a:r>
              <a:rPr lang="en-US" sz="3200" dirty="0" smtClean="0"/>
              <a:t> </a:t>
            </a:r>
            <a:r>
              <a:rPr lang="en-US" sz="3200" dirty="0"/>
              <a:t>&lt; </a:t>
            </a:r>
            <a:r>
              <a:rPr lang="en-US" sz="3200" i="1" dirty="0"/>
              <a:t>f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4572000"/>
            <a:ext cx="9144000" cy="1981200"/>
          </a:xfrm>
        </p:spPr>
        <p:txBody>
          <a:bodyPr/>
          <a:lstStyle/>
          <a:p>
            <a:r>
              <a:rPr lang="en-US" sz="2400" dirty="0"/>
              <a:t>The object is between the mirror surface and the focal point</a:t>
            </a:r>
          </a:p>
          <a:p>
            <a:r>
              <a:rPr lang="en-US" sz="2400" dirty="0"/>
              <a:t>The image is virtual</a:t>
            </a:r>
          </a:p>
          <a:p>
            <a:r>
              <a:rPr lang="en-US" sz="2400" dirty="0"/>
              <a:t>The image is upright</a:t>
            </a:r>
          </a:p>
          <a:p>
            <a:r>
              <a:rPr lang="en-US" sz="2400" dirty="0"/>
              <a:t>The image is larger than the object (enlarged)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9682" y="1138640"/>
            <a:ext cx="4674074" cy="290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r>
              <a:rPr lang="en-US" sz="2800"/>
              <a:t>The Rays in a Ray Diagram – Convex Mirrors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810" y="1656413"/>
            <a:ext cx="7772400" cy="438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away from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toward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on the back side of the mirror and is reflected back on itself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34250" cy="1143000"/>
          </a:xfrm>
        </p:spPr>
        <p:txBody>
          <a:bodyPr>
            <a:normAutofit fontScale="90000"/>
          </a:bodyPr>
          <a:lstStyle/>
          <a:p>
            <a:r>
              <a:rPr lang="en-US"/>
              <a:t>Ray Diagram for a Convex Mirror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572000"/>
            <a:ext cx="7772400" cy="1981200"/>
          </a:xfrm>
        </p:spPr>
        <p:txBody>
          <a:bodyPr/>
          <a:lstStyle/>
          <a:p>
            <a:r>
              <a:rPr lang="en-US" sz="2400"/>
              <a:t>The object is in front of a convex mirror</a:t>
            </a:r>
          </a:p>
          <a:p>
            <a:r>
              <a:rPr lang="en-US" sz="2400"/>
              <a:t>The image is virtual</a:t>
            </a:r>
          </a:p>
          <a:p>
            <a:r>
              <a:rPr lang="en-US" sz="2400"/>
              <a:t>The image is upright</a:t>
            </a:r>
          </a:p>
          <a:p>
            <a:r>
              <a:rPr lang="en-US" sz="2400"/>
              <a:t>The image is smaller than the object (reduced)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9180" y="1092652"/>
            <a:ext cx="3878097" cy="30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Images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With a concave mirror, the image may be either real or virtual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outside the focal point, the image is real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at the focal point, the image is infinitely far away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object is between the mirror and the focal point, the image is virtual</a:t>
            </a:r>
          </a:p>
          <a:p>
            <a:pPr>
              <a:lnSpc>
                <a:spcPct val="90000"/>
              </a:lnSpc>
            </a:pPr>
            <a:r>
              <a:rPr lang="en-US" sz="2800"/>
              <a:t>With a convex mirror, the image is always virtual and upright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 the object distance decreases, the virtual image increases in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713" y="1566863"/>
            <a:ext cx="61245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1288" y="1995488"/>
            <a:ext cx="37814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3513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693738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1855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1731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7137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P</a:t>
            </a:r>
            <a:endParaRPr lang="en-US" sz="1800" dirty="0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1912938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2717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7161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353175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1933575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2274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2840038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2668588" y="2833688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2906713" y="3644900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4976813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5200650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5737225" y="2493963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5983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3754438" y="403066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2698750" y="47831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698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6332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4356100" y="4768850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1892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2687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1908175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2066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6340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7192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6326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6557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sz="1800" dirty="0" smtClean="0"/>
              <a:t>’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5200650" y="52339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5216525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5535613" y="5168900"/>
            <a:ext cx="4333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3168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2713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2727325" y="5668963"/>
            <a:ext cx="433388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623888"/>
            <a:ext cx="4286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3513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693738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1855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1731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7137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P</a:t>
            </a:r>
            <a:endParaRPr lang="en-US" sz="1800" dirty="0"/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1912938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2717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7161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6353175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1933575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2274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2840038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2668588" y="2833688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2906713" y="3644900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4976813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5200650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5737225" y="2493963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5983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3754438" y="4030663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2698750" y="478313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698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6332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4356100" y="4768850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1892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2687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1908175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2066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6340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7192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6326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6557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s</a:t>
            </a:r>
            <a:r>
              <a:rPr lang="en-US" sz="1800" dirty="0" smtClean="0"/>
              <a:t>’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5200650" y="5233988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5216525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5535613" y="5168900"/>
            <a:ext cx="433387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3168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2713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2727325" y="5668963"/>
            <a:ext cx="433388" cy="366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Derivation of the Lens Equ.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4270375" y="2860675"/>
            <a:ext cx="1628775" cy="17081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5400000">
            <a:off x="4701636" y="2141130"/>
            <a:ext cx="3640601" cy="3159125"/>
          </a:xfrm>
          <a:custGeom>
            <a:avLst/>
            <a:gdLst>
              <a:gd name="T0" fmla="*/ 2 w 21600"/>
              <a:gd name="T1" fmla="*/ 1 h 21600"/>
              <a:gd name="T2" fmla="*/ 1 w 21600"/>
              <a:gd name="T3" fmla="*/ 2 h 21600"/>
              <a:gd name="T4" fmla="*/ 0 w 21600"/>
              <a:gd name="T5" fmla="*/ 1 h 21600"/>
              <a:gd name="T6" fmla="*/ 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91 w 21600"/>
              <a:gd name="T13" fmla="*/ 4689 h 21600"/>
              <a:gd name="T14" fmla="*/ 16909 w 21600"/>
              <a:gd name="T15" fmla="*/ 169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776" y="21600"/>
                </a:lnTo>
                <a:lnTo>
                  <a:pt x="1582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1752600" y="3713163"/>
            <a:ext cx="728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3451225" y="366712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3298825" y="39370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endParaRPr lang="en-US" sz="1800" dirty="0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3479800" y="3711575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4284663" y="37195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 flipV="1">
            <a:off x="3500438" y="32543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3841750" y="2601913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A</a:t>
            </a:r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 flipV="1">
            <a:off x="4406900" y="2636838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>
            <a:off x="4235450" y="2986088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0"/>
          <p:cNvSpPr txBox="1">
            <a:spLocks noChangeArrowheads="1"/>
          </p:cNvSpPr>
          <p:nvPr/>
        </p:nvSpPr>
        <p:spPr bwMode="auto">
          <a:xfrm>
            <a:off x="4473575" y="3797300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6401" name="Text Box 25"/>
          <p:cNvSpPr txBox="1">
            <a:spLocks noChangeArrowheads="1"/>
          </p:cNvSpPr>
          <p:nvPr/>
        </p:nvSpPr>
        <p:spPr bwMode="auto">
          <a:xfrm>
            <a:off x="5321300" y="4183063"/>
            <a:ext cx="3238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</a:t>
            </a:r>
          </a:p>
        </p:txBody>
      </p:sp>
      <p:sp>
        <p:nvSpPr>
          <p:cNvPr id="16402" name="Line 30"/>
          <p:cNvSpPr>
            <a:spLocks noChangeShapeType="1"/>
          </p:cNvSpPr>
          <p:nvPr/>
        </p:nvSpPr>
        <p:spPr bwMode="auto">
          <a:xfrm>
            <a:off x="3459163" y="53689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31"/>
          <p:cNvSpPr>
            <a:spLocks noChangeShapeType="1"/>
          </p:cNvSpPr>
          <p:nvPr/>
        </p:nvSpPr>
        <p:spPr bwMode="auto">
          <a:xfrm>
            <a:off x="4254500" y="53784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32"/>
          <p:cNvSpPr>
            <a:spLocks noChangeShapeType="1"/>
          </p:cNvSpPr>
          <p:nvPr/>
        </p:nvSpPr>
        <p:spPr bwMode="auto">
          <a:xfrm>
            <a:off x="3475038" y="55610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41"/>
          <p:cNvSpPr>
            <a:spLocks noChangeShapeType="1"/>
          </p:cNvSpPr>
          <p:nvPr/>
        </p:nvSpPr>
        <p:spPr bwMode="auto">
          <a:xfrm>
            <a:off x="4735513" y="53879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42"/>
          <p:cNvSpPr>
            <a:spLocks noChangeShapeType="1"/>
          </p:cNvSpPr>
          <p:nvPr/>
        </p:nvSpPr>
        <p:spPr bwMode="auto">
          <a:xfrm>
            <a:off x="4279900" y="56832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43"/>
          <p:cNvSpPr txBox="1">
            <a:spLocks noChangeArrowheads="1"/>
          </p:cNvSpPr>
          <p:nvPr/>
        </p:nvSpPr>
        <p:spPr bwMode="auto">
          <a:xfrm>
            <a:off x="4294188" y="5821363"/>
            <a:ext cx="433388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R</a:t>
            </a:r>
            <a:r>
              <a:rPr lang="en-US" sz="1800" baseline="-25000"/>
              <a:t>1</a:t>
            </a:r>
          </a:p>
        </p:txBody>
      </p:sp>
      <p:sp>
        <p:nvSpPr>
          <p:cNvPr id="16409" name="Line 44"/>
          <p:cNvSpPr>
            <a:spLocks noChangeShapeType="1"/>
          </p:cNvSpPr>
          <p:nvPr/>
        </p:nvSpPr>
        <p:spPr bwMode="auto">
          <a:xfrm>
            <a:off x="4248150" y="48323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45"/>
          <p:cNvSpPr>
            <a:spLocks noChangeShapeType="1"/>
          </p:cNvSpPr>
          <p:nvPr/>
        </p:nvSpPr>
        <p:spPr bwMode="auto">
          <a:xfrm flipH="1">
            <a:off x="1974850" y="3227388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47"/>
          <p:cNvSpPr>
            <a:spLocks noChangeShapeType="1"/>
          </p:cNvSpPr>
          <p:nvPr/>
        </p:nvSpPr>
        <p:spPr bwMode="auto">
          <a:xfrm>
            <a:off x="1976438" y="3714750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48"/>
          <p:cNvSpPr txBox="1">
            <a:spLocks noChangeArrowheads="1"/>
          </p:cNvSpPr>
          <p:nvPr/>
        </p:nvSpPr>
        <p:spPr bwMode="auto">
          <a:xfrm>
            <a:off x="1770063" y="391001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dirty="0"/>
          </a:p>
        </p:txBody>
      </p:sp>
      <p:sp>
        <p:nvSpPr>
          <p:cNvPr id="16413" name="Oval 49"/>
          <p:cNvSpPr>
            <a:spLocks noChangeArrowheads="1"/>
          </p:cNvSpPr>
          <p:nvPr/>
        </p:nvSpPr>
        <p:spPr bwMode="auto">
          <a:xfrm>
            <a:off x="1989138" y="36623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50"/>
          <p:cNvSpPr>
            <a:spLocks noChangeShapeType="1"/>
          </p:cNvSpPr>
          <p:nvPr/>
        </p:nvSpPr>
        <p:spPr bwMode="auto">
          <a:xfrm>
            <a:off x="2028825" y="483076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52"/>
          <p:cNvSpPr>
            <a:spLocks noChangeShapeType="1"/>
          </p:cNvSpPr>
          <p:nvPr/>
        </p:nvSpPr>
        <p:spPr bwMode="auto">
          <a:xfrm>
            <a:off x="2030413" y="4987925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Text Box 53"/>
          <p:cNvSpPr txBox="1">
            <a:spLocks noChangeArrowheads="1"/>
          </p:cNvSpPr>
          <p:nvPr/>
        </p:nvSpPr>
        <p:spPr bwMode="auto">
          <a:xfrm>
            <a:off x="2900363" y="4805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dirty="0" smtClean="0"/>
              <a:t>’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3622390" y="5362502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 smtClean="0"/>
              <a:t>s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1412</Words>
  <Application>Microsoft Office PowerPoint</Application>
  <PresentationFormat>On-screen Show (4:3)</PresentationFormat>
  <Paragraphs>278</Paragraphs>
  <Slides>55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Equation</vt:lpstr>
      <vt:lpstr>PowerPoint Presentation</vt:lpstr>
      <vt:lpstr>PowerPoint Presentation</vt:lpstr>
      <vt:lpstr>Sign Convention</vt:lpstr>
      <vt:lpstr>PowerPoint Presentation</vt:lpstr>
      <vt:lpstr>PowerPoint Presentation</vt:lpstr>
      <vt:lpstr>Derivation of the Lens Equ.</vt:lpstr>
      <vt:lpstr>PowerPoint Presentation</vt:lpstr>
      <vt:lpstr>Derivation of the Lens Equ.</vt:lpstr>
      <vt:lpstr>Derivation of the Lens Equ.</vt:lpstr>
      <vt:lpstr>Derivation of the Lens Equ.</vt:lpstr>
      <vt:lpstr>Derivation of the Lens Equ.</vt:lpstr>
      <vt:lpstr>Derivation of the Lens Equ.</vt:lpstr>
      <vt:lpstr>PowerPoint Presentation</vt:lpstr>
      <vt:lpstr>PowerPoint Presentation</vt:lpstr>
      <vt:lpstr>Derivation of the Lens Equ.</vt:lpstr>
      <vt:lpstr>PowerPoint Presentation</vt:lpstr>
      <vt:lpstr>Flat Mirrors</vt:lpstr>
      <vt:lpstr>Flat Mirrors</vt:lpstr>
      <vt:lpstr>Images Formed by Flat Mirrors, 4</vt:lpstr>
      <vt:lpstr>Lateral Magnification</vt:lpstr>
      <vt:lpstr>Lateral Magnification of a Flat Mirror</vt:lpstr>
      <vt:lpstr>Reversals in a Flat Mirror</vt:lpstr>
      <vt:lpstr>PowerPoint Presentation</vt:lpstr>
      <vt:lpstr>PowerPoint Presentation</vt:lpstr>
      <vt:lpstr>PowerPoint Presentation</vt:lpstr>
      <vt:lpstr>Image Formed by a Concave Mirror</vt:lpstr>
      <vt:lpstr>Concave Mirror, Notation</vt:lpstr>
      <vt:lpstr>PowerPoint Presentation</vt:lpstr>
      <vt:lpstr>Paraxial Rays</vt:lpstr>
      <vt:lpstr>Spherical Aberration</vt:lpstr>
      <vt:lpstr>PowerPoint Presentation</vt:lpstr>
      <vt:lpstr>Image Formed by a Concave Mirror</vt:lpstr>
      <vt:lpstr>Focal Length</vt:lpstr>
      <vt:lpstr>Focal Point, cont.</vt:lpstr>
      <vt:lpstr>Focal Point and Focal Length, cont.</vt:lpstr>
      <vt:lpstr>Focal Length Shown by Parallel Rays</vt:lpstr>
      <vt:lpstr>PowerPoint Presentation</vt:lpstr>
      <vt:lpstr>PowerPoint Presentation</vt:lpstr>
      <vt:lpstr>PowerPoint Presentation</vt:lpstr>
      <vt:lpstr>PowerPoint Presentation</vt:lpstr>
      <vt:lpstr>Convex Mirrors</vt:lpstr>
      <vt:lpstr>Image Formed by a Convex Mirror</vt:lpstr>
      <vt:lpstr>PowerPoint Presentation</vt:lpstr>
      <vt:lpstr>PowerPoint Presentation</vt:lpstr>
      <vt:lpstr>Ray Diagrams</vt:lpstr>
      <vt:lpstr>Drawing a Ray Diagram</vt:lpstr>
      <vt:lpstr>Ray Diagram – Concave Mirrors</vt:lpstr>
      <vt:lpstr>Notes About the Rays</vt:lpstr>
      <vt:lpstr>Ray Diagram for a Concave Mirror, s &gt; R</vt:lpstr>
      <vt:lpstr>Ray Diagram for a Concave Mirror, s &lt; f</vt:lpstr>
      <vt:lpstr>The Rays in a Ray Diagram – Convex Mirrors</vt:lpstr>
      <vt:lpstr>Ray Diagram for a Convex Mirror</vt:lpstr>
      <vt:lpstr>Notes on Images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23</cp:revision>
  <dcterms:created xsi:type="dcterms:W3CDTF">2011-10-04T18:24:10Z</dcterms:created>
  <dcterms:modified xsi:type="dcterms:W3CDTF">2014-02-03T21:44:26Z</dcterms:modified>
</cp:coreProperties>
</file>