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61" r:id="rId3"/>
    <p:sldId id="259" r:id="rId4"/>
    <p:sldId id="260" r:id="rId5"/>
    <p:sldId id="262" r:id="rId6"/>
    <p:sldId id="263" r:id="rId7"/>
    <p:sldId id="264" r:id="rId8"/>
    <p:sldId id="286" r:id="rId9"/>
    <p:sldId id="265" r:id="rId10"/>
    <p:sldId id="266" r:id="rId11"/>
    <p:sldId id="287" r:id="rId12"/>
    <p:sldId id="267" r:id="rId13"/>
    <p:sldId id="288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88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77141-E80A-4924-B68E-B85276B8724E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0BC39-096F-4EAB-A7F6-E6D59E10C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3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1B540-B85A-48EC-9EF6-9AE02BDF169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neuro4e-fig-11-02-0.jpg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E06D5-8120-4702-8799-49873C1A47A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neuro4e-box-11-a(1)-0.jpg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BA69C-0CAC-4F69-8A3E-75C9C4CFA57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neuro4e-box-11-a(2)-0.jpg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E796-C80F-4952-84AC-268C97E40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93DB-0AFC-4F2B-A4D0-CF7E97484DFF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5926"/>
            <a:ext cx="6442074" cy="644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34200" y="4876800"/>
            <a:ext cx="1644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Retina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479326" y="762000"/>
            <a:ext cx="122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Lens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876800"/>
            <a:ext cx="1829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Cornea</a:t>
            </a:r>
            <a:endParaRPr lang="en-US" sz="4400" dirty="0"/>
          </a:p>
        </p:txBody>
      </p:sp>
      <p:sp>
        <p:nvSpPr>
          <p:cNvPr id="8" name="Freeform 7"/>
          <p:cNvSpPr/>
          <p:nvPr/>
        </p:nvSpPr>
        <p:spPr>
          <a:xfrm>
            <a:off x="2171700" y="1543050"/>
            <a:ext cx="771525" cy="1771650"/>
          </a:xfrm>
          <a:custGeom>
            <a:avLst/>
            <a:gdLst>
              <a:gd name="connsiteX0" fmla="*/ 0 w 771525"/>
              <a:gd name="connsiteY0" fmla="*/ 0 h 1771650"/>
              <a:gd name="connsiteX1" fmla="*/ 200025 w 771525"/>
              <a:gd name="connsiteY1" fmla="*/ 400050 h 1771650"/>
              <a:gd name="connsiteX2" fmla="*/ 228600 w 771525"/>
              <a:gd name="connsiteY2" fmla="*/ 228600 h 1771650"/>
              <a:gd name="connsiteX3" fmla="*/ 771525 w 771525"/>
              <a:gd name="connsiteY3" fmla="*/ 1771650 h 1771650"/>
              <a:gd name="connsiteX4" fmla="*/ 771525 w 771525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1771650">
                <a:moveTo>
                  <a:pt x="0" y="0"/>
                </a:moveTo>
                <a:cubicBezTo>
                  <a:pt x="80962" y="180975"/>
                  <a:pt x="161925" y="361950"/>
                  <a:pt x="200025" y="400050"/>
                </a:cubicBezTo>
                <a:cubicBezTo>
                  <a:pt x="238125" y="438150"/>
                  <a:pt x="133350" y="0"/>
                  <a:pt x="228600" y="228600"/>
                </a:cubicBezTo>
                <a:cubicBezTo>
                  <a:pt x="323850" y="457200"/>
                  <a:pt x="771525" y="1771650"/>
                  <a:pt x="771525" y="1771650"/>
                </a:cubicBezTo>
                <a:lnTo>
                  <a:pt x="771525" y="1771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47800" y="4191000"/>
            <a:ext cx="742950" cy="1028700"/>
          </a:xfrm>
          <a:custGeom>
            <a:avLst/>
            <a:gdLst>
              <a:gd name="connsiteX0" fmla="*/ 0 w 742950"/>
              <a:gd name="connsiteY0" fmla="*/ 1028700 h 1028700"/>
              <a:gd name="connsiteX1" fmla="*/ 428625 w 742950"/>
              <a:gd name="connsiteY1" fmla="*/ 371475 h 1028700"/>
              <a:gd name="connsiteX2" fmla="*/ 400050 w 742950"/>
              <a:gd name="connsiteY2" fmla="*/ 628650 h 1028700"/>
              <a:gd name="connsiteX3" fmla="*/ 742950 w 742950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028700">
                <a:moveTo>
                  <a:pt x="0" y="1028700"/>
                </a:moveTo>
                <a:cubicBezTo>
                  <a:pt x="180975" y="733425"/>
                  <a:pt x="361950" y="438150"/>
                  <a:pt x="428625" y="371475"/>
                </a:cubicBezTo>
                <a:cubicBezTo>
                  <a:pt x="495300" y="304800"/>
                  <a:pt x="347663" y="690562"/>
                  <a:pt x="400050" y="628650"/>
                </a:cubicBezTo>
                <a:cubicBezTo>
                  <a:pt x="452437" y="566738"/>
                  <a:pt x="685800" y="90487"/>
                  <a:pt x="742950" y="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200650" y="4143375"/>
            <a:ext cx="1685925" cy="1028700"/>
          </a:xfrm>
          <a:custGeom>
            <a:avLst/>
            <a:gdLst>
              <a:gd name="connsiteX0" fmla="*/ 1685925 w 1685925"/>
              <a:gd name="connsiteY0" fmla="*/ 1028700 h 1028700"/>
              <a:gd name="connsiteX1" fmla="*/ 1171575 w 1685925"/>
              <a:gd name="connsiteY1" fmla="*/ 685800 h 1028700"/>
              <a:gd name="connsiteX2" fmla="*/ 1257300 w 1685925"/>
              <a:gd name="connsiteY2" fmla="*/ 857250 h 1028700"/>
              <a:gd name="connsiteX3" fmla="*/ 0 w 1685925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5925" h="1028700">
                <a:moveTo>
                  <a:pt x="1685925" y="1028700"/>
                </a:moveTo>
                <a:lnTo>
                  <a:pt x="1171575" y="685800"/>
                </a:lnTo>
                <a:lnTo>
                  <a:pt x="1257300" y="857250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676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Aqueous humor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533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Vitreous humor</a:t>
            </a:r>
            <a:endParaRPr lang="en-US" sz="3200" dirty="0"/>
          </a:p>
        </p:txBody>
      </p:sp>
      <p:sp>
        <p:nvSpPr>
          <p:cNvPr id="15" name="Freeform 14"/>
          <p:cNvSpPr/>
          <p:nvPr/>
        </p:nvSpPr>
        <p:spPr>
          <a:xfrm>
            <a:off x="4914900" y="1600200"/>
            <a:ext cx="1457325" cy="1914525"/>
          </a:xfrm>
          <a:custGeom>
            <a:avLst/>
            <a:gdLst>
              <a:gd name="connsiteX0" fmla="*/ 1457325 w 1457325"/>
              <a:gd name="connsiteY0" fmla="*/ 0 h 1914525"/>
              <a:gd name="connsiteX1" fmla="*/ 600075 w 1457325"/>
              <a:gd name="connsiteY1" fmla="*/ 1000125 h 1914525"/>
              <a:gd name="connsiteX2" fmla="*/ 971550 w 1457325"/>
              <a:gd name="connsiteY2" fmla="*/ 857250 h 1914525"/>
              <a:gd name="connsiteX3" fmla="*/ 0 w 1457325"/>
              <a:gd name="connsiteY3" fmla="*/ 1914525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1914525">
                <a:moveTo>
                  <a:pt x="1457325" y="0"/>
                </a:moveTo>
                <a:cubicBezTo>
                  <a:pt x="1069181" y="428625"/>
                  <a:pt x="681037" y="857250"/>
                  <a:pt x="600075" y="1000125"/>
                </a:cubicBezTo>
                <a:cubicBezTo>
                  <a:pt x="519113" y="1143000"/>
                  <a:pt x="1071562" y="704850"/>
                  <a:pt x="971550" y="857250"/>
                </a:cubicBezTo>
                <a:cubicBezTo>
                  <a:pt x="871538" y="1009650"/>
                  <a:pt x="176212" y="1752600"/>
                  <a:pt x="0" y="1914525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371600" y="2362200"/>
            <a:ext cx="1028700" cy="628650"/>
          </a:xfrm>
          <a:custGeom>
            <a:avLst/>
            <a:gdLst>
              <a:gd name="connsiteX0" fmla="*/ 0 w 1028700"/>
              <a:gd name="connsiteY0" fmla="*/ 0 h 628650"/>
              <a:gd name="connsiteX1" fmla="*/ 600075 w 1028700"/>
              <a:gd name="connsiteY1" fmla="*/ 171450 h 628650"/>
              <a:gd name="connsiteX2" fmla="*/ 285750 w 1028700"/>
              <a:gd name="connsiteY2" fmla="*/ 314325 h 628650"/>
              <a:gd name="connsiteX3" fmla="*/ 1028700 w 1028700"/>
              <a:gd name="connsiteY3" fmla="*/ 628650 h 628650"/>
              <a:gd name="connsiteX4" fmla="*/ 1028700 w 1028700"/>
              <a:gd name="connsiteY4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" h="628650">
                <a:moveTo>
                  <a:pt x="0" y="0"/>
                </a:moveTo>
                <a:cubicBezTo>
                  <a:pt x="276225" y="59531"/>
                  <a:pt x="552450" y="119063"/>
                  <a:pt x="600075" y="171450"/>
                </a:cubicBezTo>
                <a:cubicBezTo>
                  <a:pt x="647700" y="223838"/>
                  <a:pt x="214313" y="238125"/>
                  <a:pt x="285750" y="314325"/>
                </a:cubicBezTo>
                <a:cubicBezTo>
                  <a:pt x="357188" y="390525"/>
                  <a:pt x="1028700" y="628650"/>
                  <a:pt x="1028700" y="628650"/>
                </a:cubicBezTo>
                <a:lnTo>
                  <a:pt x="1028700" y="628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V="1">
            <a:off x="1257300" y="33528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29718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Pupil</a:t>
            </a:r>
            <a:endParaRPr lang="en-US" sz="3200" dirty="0"/>
          </a:p>
        </p:txBody>
      </p:sp>
      <p:sp>
        <p:nvSpPr>
          <p:cNvPr id="21" name="Freeform 20"/>
          <p:cNvSpPr/>
          <p:nvPr/>
        </p:nvSpPr>
        <p:spPr>
          <a:xfrm flipV="1">
            <a:off x="1371600" y="38862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3581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Irisl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Magnifier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simple magnifier consists of a single converging lens</a:t>
            </a:r>
          </a:p>
          <a:p>
            <a:pPr eaLnBrk="1" hangingPunct="1"/>
            <a:r>
              <a:rPr lang="en-US" smtClean="0"/>
              <a:t>This device is used to increase the apparent size of an object</a:t>
            </a:r>
          </a:p>
          <a:p>
            <a:pPr eaLnBrk="1" hangingPunct="1"/>
            <a:r>
              <a:rPr lang="en-US" smtClean="0"/>
              <a:t>The size of an image formed on the retina depends on the angle subtended by the eye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09774"/>
            <a:ext cx="829423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55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Size of a Magnified Image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an object is placed at the near point, the angle subtended is a maximum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near point is about 25 cm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the object is placed near the focal point of a converging lens, the lens forms a virtual, upright, and enlarged image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1683274"/>
            <a:ext cx="4443413" cy="39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"/>
            <a:ext cx="6576023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54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Angular Magnification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Angular magnification</a:t>
            </a:r>
            <a:r>
              <a:rPr lang="en-US" dirty="0" smtClean="0"/>
              <a:t> is defined as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angular magnification is at a maximum when the image formed by the lens is at the near point of the eye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/>
              <a:t>s’</a:t>
            </a:r>
            <a:r>
              <a:rPr lang="en-US" dirty="0" smtClean="0"/>
              <a:t> = - 25 cm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Calculated by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55888" y="2159000"/>
          <a:ext cx="3835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3" imgW="1879560" imgH="431640" progId="">
                  <p:embed/>
                </p:oleObj>
              </mc:Choice>
              <mc:Fallback>
                <p:oleObj name="Equation" r:id="rId3" imgW="187956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2159000"/>
                        <a:ext cx="383540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354513" y="5014913"/>
          <a:ext cx="24701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5" imgW="1193760" imgH="419040" progId="">
                  <p:embed/>
                </p:oleObj>
              </mc:Choice>
              <mc:Fallback>
                <p:oleObj name="Equation" r:id="rId5" imgW="1193760" imgH="419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5014913"/>
                        <a:ext cx="247015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Angular Magnification, cont.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eye is most relaxed when the image is at infinity</a:t>
            </a:r>
          </a:p>
          <a:p>
            <a:pPr lvl="1" eaLnBrk="1" hangingPunct="1"/>
            <a:r>
              <a:rPr lang="en-US" sz="2400" smtClean="0"/>
              <a:t>Although the eye can focus on an object anywhere between the near point and infinity</a:t>
            </a:r>
          </a:p>
          <a:p>
            <a:pPr eaLnBrk="1" hangingPunct="1"/>
            <a:r>
              <a:rPr lang="en-US" sz="2800" smtClean="0"/>
              <a:t>For the image formed by a magnifying glass to appear at infinity, the object has to be at the focal point of the lens</a:t>
            </a:r>
          </a:p>
          <a:p>
            <a:pPr eaLnBrk="1" hangingPunct="1"/>
            <a:r>
              <a:rPr lang="en-US" sz="2800" smtClean="0"/>
              <a:t>The angular magnification is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997575" y="4808538"/>
          <a:ext cx="27813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1231560" imgH="431640" progId="">
                  <p:embed/>
                </p:oleObj>
              </mc:Choice>
              <mc:Fallback>
                <p:oleObj name="Equation" r:id="rId3" imgW="123156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4808538"/>
                        <a:ext cx="27813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Magnification by a Lens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 a single lens, it is possible to achieve angular magnification up to about 4 without serious aberrations</a:t>
            </a:r>
          </a:p>
          <a:p>
            <a:pPr eaLnBrk="1" hangingPunct="1"/>
            <a:r>
              <a:rPr lang="en-US" smtClean="0"/>
              <a:t>With multiple lenses, magnifications of up to about 20 can be achieved</a:t>
            </a:r>
          </a:p>
          <a:p>
            <a:pPr lvl="1" eaLnBrk="1" hangingPunct="1"/>
            <a:r>
              <a:rPr lang="en-US" smtClean="0"/>
              <a:t>The multiple lenses can correct for aberrations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Compound Microscope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Compound Microscope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892391"/>
            <a:ext cx="7786688" cy="559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Compound Microscope, cont.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lenses are separated by a distance </a:t>
            </a:r>
            <a:r>
              <a:rPr lang="en-US" sz="2800" i="1" smtClean="0"/>
              <a:t>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L</a:t>
            </a:r>
            <a:r>
              <a:rPr lang="en-US" sz="2400" smtClean="0"/>
              <a:t> is much greater than either focal length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object is placed just outside the focal point of the objective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This forms a real, inverted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This image is located at or close to the focal point of the eyepiece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This image acts as the object for the eyepiece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image seen by the eye, </a:t>
            </a:r>
            <a:r>
              <a:rPr lang="en-US" sz="2400" i="1" smtClean="0">
                <a:latin typeface="Times New Roman" pitchFamily="18" charset="0"/>
              </a:rPr>
              <a:t>I</a:t>
            </a:r>
            <a:r>
              <a:rPr lang="en-US" sz="2400" baseline="-25000" smtClean="0"/>
              <a:t>2</a:t>
            </a:r>
            <a:r>
              <a:rPr lang="en-US" sz="2400" smtClean="0"/>
              <a:t>, is virtual, inverted and very much enlarged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424032" y="1627321"/>
            <a:ext cx="8024740" cy="2987542"/>
            <a:chOff x="123984" y="1627321"/>
            <a:chExt cx="8024740" cy="2987542"/>
          </a:xfrm>
        </p:grpSpPr>
        <p:sp>
          <p:nvSpPr>
            <p:cNvPr id="3" name="Oval 2"/>
            <p:cNvSpPr/>
            <p:nvPr/>
          </p:nvSpPr>
          <p:spPr>
            <a:xfrm>
              <a:off x="5297838" y="1779721"/>
              <a:ext cx="2606298" cy="2745783"/>
            </a:xfrm>
            <a:prstGeom prst="ellipse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486400" y="1999281"/>
              <a:ext cx="2247255" cy="2355744"/>
            </a:xfrm>
            <a:prstGeom prst="ellipse">
              <a:avLst/>
            </a:prstGeom>
            <a:gradFill flip="none" rotWithShape="1"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>
              <a:off x="5036945" y="2293751"/>
              <a:ext cx="1456846" cy="1642819"/>
            </a:xfrm>
            <a:prstGeom prst="arc">
              <a:avLst>
                <a:gd name="adj1" fmla="val 6516941"/>
                <a:gd name="adj2" fmla="val 15325950"/>
              </a:avLst>
            </a:prstGeom>
            <a:gradFill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</a:gradFill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1414298">
              <a:off x="5412929" y="2634184"/>
              <a:ext cx="410724" cy="100592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 rot="553477" flipH="1">
              <a:off x="7086514" y="2802348"/>
              <a:ext cx="616057" cy="723751"/>
            </a:xfrm>
            <a:prstGeom prst="parallelogram">
              <a:avLst>
                <a:gd name="adj" fmla="val 24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3984" y="1627321"/>
              <a:ext cx="2681207" cy="2293749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47"/>
            <p:cNvGrpSpPr/>
            <p:nvPr/>
          </p:nvGrpSpPr>
          <p:grpSpPr>
            <a:xfrm>
              <a:off x="774893" y="1766812"/>
              <a:ext cx="1363850" cy="2848051"/>
              <a:chOff x="2045756" y="1999283"/>
              <a:chExt cx="1363850" cy="2696707"/>
            </a:xfrm>
          </p:grpSpPr>
          <p:sp>
            <p:nvSpPr>
              <p:cNvPr id="22" name="Flowchart: Terminator 21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uble Bracket 23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60"/>
            <p:cNvGrpSpPr/>
            <p:nvPr/>
          </p:nvGrpSpPr>
          <p:grpSpPr>
            <a:xfrm>
              <a:off x="7175728" y="2960179"/>
              <a:ext cx="418444" cy="526943"/>
              <a:chOff x="4383429" y="1596327"/>
              <a:chExt cx="638012" cy="83690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383429" y="1764224"/>
                <a:ext cx="638012" cy="669011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  <a:alpha val="46000"/>
                    </a:srgbClr>
                  </a:gs>
                  <a:gs pos="100000">
                    <a:srgbClr val="FFFF00">
                      <a:tint val="23500"/>
                      <a:satMod val="160000"/>
                      <a:alpha val="0"/>
                    </a:srgbClr>
                  </a:gs>
                  <a:gs pos="66000">
                    <a:srgbClr val="FFFF0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55"/>
              <p:cNvGrpSpPr/>
              <p:nvPr/>
            </p:nvGrpSpPr>
            <p:grpSpPr>
              <a:xfrm flipV="1">
                <a:off x="4571992" y="1596327"/>
                <a:ext cx="291863" cy="663847"/>
                <a:chOff x="2045756" y="1999283"/>
                <a:chExt cx="1363850" cy="2696707"/>
              </a:xfrm>
            </p:grpSpPr>
            <p:sp>
              <p:nvSpPr>
                <p:cNvPr id="18" name="Flowchart: Terminator 17"/>
                <p:cNvSpPr/>
                <p:nvPr/>
              </p:nvSpPr>
              <p:spPr>
                <a:xfrm rot="5400000">
                  <a:off x="2208487" y="3696347"/>
                  <a:ext cx="976396" cy="557939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rapezoid 18"/>
                <p:cNvSpPr/>
                <p:nvPr/>
              </p:nvSpPr>
              <p:spPr>
                <a:xfrm>
                  <a:off x="2340224" y="4355027"/>
                  <a:ext cx="712922" cy="340963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Double Bracket 19"/>
                <p:cNvSpPr/>
                <p:nvPr/>
              </p:nvSpPr>
              <p:spPr>
                <a:xfrm flipH="1">
                  <a:off x="2572700" y="3068664"/>
                  <a:ext cx="247973" cy="402956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apezoid 20"/>
                <p:cNvSpPr/>
                <p:nvPr/>
              </p:nvSpPr>
              <p:spPr>
                <a:xfrm>
                  <a:off x="2045756" y="1999283"/>
                  <a:ext cx="1363850" cy="1301857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Can 13"/>
            <p:cNvSpPr/>
            <p:nvPr/>
          </p:nvSpPr>
          <p:spPr>
            <a:xfrm rot="8068981">
              <a:off x="7546708" y="3911559"/>
              <a:ext cx="429117" cy="774915"/>
            </a:xfrm>
            <a:prstGeom prst="can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663597">
              <a:off x="7448049" y="3838599"/>
              <a:ext cx="123987" cy="461387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56"/>
            <p:cNvGrpSpPr/>
            <p:nvPr/>
          </p:nvGrpSpPr>
          <p:grpSpPr>
            <a:xfrm>
              <a:off x="1828800" y="1771650"/>
              <a:ext cx="5500688" cy="1619250"/>
              <a:chOff x="1828800" y="1771650"/>
              <a:chExt cx="5500688" cy="161925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57"/>
            <p:cNvGrpSpPr/>
            <p:nvPr/>
          </p:nvGrpSpPr>
          <p:grpSpPr>
            <a:xfrm flipV="1">
              <a:off x="1852612" y="2924175"/>
              <a:ext cx="5500688" cy="1619250"/>
              <a:chOff x="1828800" y="1771650"/>
              <a:chExt cx="5500688" cy="161925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663" y="0"/>
            <a:ext cx="7508875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Magnification: Compound Microscope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</a:t>
            </a:r>
            <a:r>
              <a:rPr lang="en-US" sz="2800" i="1" smtClean="0"/>
              <a:t>lateral magnification</a:t>
            </a:r>
            <a:r>
              <a:rPr lang="en-US" sz="2800" smtClean="0"/>
              <a:t> by the objective is</a:t>
            </a:r>
          </a:p>
          <a:p>
            <a:pPr lvl="1" eaLnBrk="1" hangingPunct="1">
              <a:buFontTx/>
              <a:buNone/>
            </a:pPr>
            <a:r>
              <a:rPr lang="en-US" sz="2400" i="1" smtClean="0"/>
              <a:t>M</a:t>
            </a:r>
            <a:r>
              <a:rPr lang="en-US" sz="2400" baseline="-25000" smtClean="0"/>
              <a:t>o</a:t>
            </a:r>
            <a:r>
              <a:rPr lang="en-US" sz="2400" smtClean="0"/>
              <a:t> = - </a:t>
            </a:r>
            <a:r>
              <a:rPr lang="en-US" sz="2400" i="1" smtClean="0"/>
              <a:t>L</a:t>
            </a:r>
            <a:r>
              <a:rPr lang="en-US" sz="2400" smtClean="0"/>
              <a:t> / ƒ</a:t>
            </a:r>
            <a:r>
              <a:rPr lang="en-US" sz="2400" baseline="-25000" smtClean="0"/>
              <a:t>o</a:t>
            </a:r>
            <a:endParaRPr lang="en-US" sz="2400" smtClean="0"/>
          </a:p>
          <a:p>
            <a:pPr eaLnBrk="1" hangingPunct="1"/>
            <a:r>
              <a:rPr lang="en-US" sz="2800" smtClean="0"/>
              <a:t>The </a:t>
            </a:r>
            <a:r>
              <a:rPr lang="en-US" sz="2800" i="1" smtClean="0"/>
              <a:t>angular magnification</a:t>
            </a:r>
            <a:r>
              <a:rPr lang="en-US" sz="2800" smtClean="0"/>
              <a:t> by the eyepiece of the microscope is</a:t>
            </a:r>
          </a:p>
          <a:p>
            <a:pPr lvl="1" eaLnBrk="1" hangingPunct="1">
              <a:buFontTx/>
              <a:buNone/>
            </a:pPr>
            <a:r>
              <a:rPr lang="en-US" sz="2400" i="1" smtClean="0"/>
              <a:t>m</a:t>
            </a:r>
            <a:r>
              <a:rPr lang="en-US" sz="2400" i="1" baseline="-25000" smtClean="0"/>
              <a:t>e</a:t>
            </a:r>
            <a:r>
              <a:rPr lang="en-US" sz="2400" smtClean="0"/>
              <a:t> = 25 cm / ƒ</a:t>
            </a:r>
            <a:r>
              <a:rPr lang="en-US" sz="2400" baseline="-25000" smtClean="0"/>
              <a:t>e</a:t>
            </a:r>
            <a:endParaRPr lang="en-US" sz="2400" smtClean="0"/>
          </a:p>
          <a:p>
            <a:pPr eaLnBrk="1" hangingPunct="1"/>
            <a:r>
              <a:rPr lang="en-US" sz="2800" smtClean="0"/>
              <a:t>The </a:t>
            </a:r>
            <a:r>
              <a:rPr lang="en-US" sz="2800" i="1" smtClean="0"/>
              <a:t>overall magnification</a:t>
            </a:r>
            <a:r>
              <a:rPr lang="en-US" sz="2800" smtClean="0"/>
              <a:t> of the microscope is the product of the individual magnifications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727325" y="5072063"/>
          <a:ext cx="3657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3" imgW="1765080" imgH="482400" progId="">
                  <p:embed/>
                </p:oleObj>
              </mc:Choice>
              <mc:Fallback>
                <p:oleObj name="Equation" r:id="rId3" imgW="1765080" imgH="482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5072063"/>
                        <a:ext cx="36576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964487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Wavelength and the Microscope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ability of an optical microscope to view an object depends on the size of the object relative to the wavelength of the light used to observe it</a:t>
            </a:r>
          </a:p>
          <a:p>
            <a:pPr lvl="1" eaLnBrk="1" hangingPunct="1"/>
            <a:r>
              <a:rPr lang="en-US" smtClean="0"/>
              <a:t>For example, you could not observe an atom (</a:t>
            </a:r>
            <a:r>
              <a:rPr lang="en-US" i="1" smtClean="0"/>
              <a:t>d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 0.1 nm) with visible light (</a:t>
            </a:r>
            <a:r>
              <a:rPr lang="en-US" smtClean="0">
                <a:cs typeface="Tahoma" pitchFamily="34" charset="0"/>
                <a:sym typeface="Symbol" pitchFamily="18" charset="2"/>
              </a:rPr>
              <a:t>λ  500 nm)</a:t>
            </a:r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telescope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Telescopes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343025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Telescopes are designed to aid in viewing distant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Two fundamental types of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Refracting telescopes use a combination of lenses to form an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Reflecting telescopes use a curved mirror and a lens to form an image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Telescopes can be analyzed by considering them to be two optical elements in a 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image of the first element becomes the object of the second element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Refracting Telescope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247150"/>
            <a:ext cx="9124950" cy="426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7507288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Angular Magnification of a Telescope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angular magnification depends on the focal lengths of the objective and eyepiece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negative sign indicates 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Angular magnification is particularly important for observing nearby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Nearby objects would include the sun or the moon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Very distant objects still appear as a small point of light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584575" y="2446338"/>
          <a:ext cx="20875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3" imgW="927000" imgH="431640" progId="">
                  <p:embed/>
                </p:oleObj>
              </mc:Choice>
              <mc:Fallback>
                <p:oleObj name="Equation" r:id="rId3" imgW="92700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2446338"/>
                        <a:ext cx="208756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538" y="0"/>
            <a:ext cx="7608887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Disadvantages of Refracting Telescopes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Large diameters are needed to study distant objects</a:t>
            </a:r>
          </a:p>
          <a:p>
            <a:pPr eaLnBrk="1" hangingPunct="1"/>
            <a:r>
              <a:rPr lang="en-US" smtClean="0"/>
              <a:t>Large lenses are difficult and expensive to manufacture</a:t>
            </a:r>
          </a:p>
          <a:p>
            <a:pPr eaLnBrk="1" hangingPunct="1"/>
            <a:r>
              <a:rPr lang="en-US" smtClean="0"/>
              <a:t>The weight of large lenses leads to sagging which produces aberrations</a:t>
            </a:r>
          </a:p>
          <a:p>
            <a:pPr eaLnBrk="1" hangingPunct="1"/>
            <a:r>
              <a:rPr lang="en-US" smtClean="0"/>
              <a:t>Chromatic Aberration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Reflecting Telescope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Helps overcome some of the disadvantages of refracting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Replaces the objective lens with a mirror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mirror is often parabolic to overcome spherical aberrations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addition, the light never passes through glass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Except the eyepiece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Reduced chromatic aberrations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Allows for support and eliminates sagging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138" y="0"/>
            <a:ext cx="750728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Reflecting Telescope: Newtonian 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337" y="1162050"/>
            <a:ext cx="719556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 of Telescopes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Reflecting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Largest in the world are the 10-m diameter Keck telescopes on Mauna Kea in Hawaii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Each contains 36 hexagonally shaped, computer-controlled mirrors that work together to form a large reflecting surface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Refracting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Largest in the world is Yerkes Observatory in Williams Bay, Wisconsin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Has a diameter of 1 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3700" y="2079625"/>
            <a:ext cx="8177213" cy="3397250"/>
            <a:chOff x="393894" y="1327691"/>
            <a:chExt cx="8176647" cy="3396665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383" y="2843492"/>
              <a:ext cx="2758600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601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 flipH="1">
              <a:off x="4138548" y="1810208"/>
              <a:ext cx="3966887" cy="2234815"/>
            </a:xfrm>
            <a:custGeom>
              <a:avLst/>
              <a:gdLst>
                <a:gd name="connsiteX0" fmla="*/ 0 w 3967566"/>
                <a:gd name="connsiteY0" fmla="*/ 1025471 h 2234339"/>
                <a:gd name="connsiteX1" fmla="*/ 480447 w 3967566"/>
                <a:gd name="connsiteY1" fmla="*/ 715505 h 2234339"/>
                <a:gd name="connsiteX2" fmla="*/ 960895 w 3967566"/>
                <a:gd name="connsiteY2" fmla="*/ 219559 h 2234339"/>
                <a:gd name="connsiteX3" fmla="*/ 1379349 w 3967566"/>
                <a:gd name="connsiteY3" fmla="*/ 18081 h 2234339"/>
                <a:gd name="connsiteX4" fmla="*/ 1766806 w 3967566"/>
                <a:gd name="connsiteY4" fmla="*/ 111071 h 2234339"/>
                <a:gd name="connsiteX5" fmla="*/ 2107769 w 3967566"/>
                <a:gd name="connsiteY5" fmla="*/ 545023 h 2234339"/>
                <a:gd name="connsiteX6" fmla="*/ 2433234 w 3967566"/>
                <a:gd name="connsiteY6" fmla="*/ 1195952 h 2234339"/>
                <a:gd name="connsiteX7" fmla="*/ 2944678 w 3967566"/>
                <a:gd name="connsiteY7" fmla="*/ 1800386 h 2234339"/>
                <a:gd name="connsiteX8" fmla="*/ 3564610 w 3967566"/>
                <a:gd name="connsiteY8" fmla="*/ 2141349 h 2234339"/>
                <a:gd name="connsiteX9" fmla="*/ 3967566 w 3967566"/>
                <a:gd name="connsiteY9" fmla="*/ 2234339 h 223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7566" h="2234339">
                  <a:moveTo>
                    <a:pt x="0" y="1025471"/>
                  </a:moveTo>
                  <a:cubicBezTo>
                    <a:pt x="160149" y="937647"/>
                    <a:pt x="320298" y="849824"/>
                    <a:pt x="480447" y="715505"/>
                  </a:cubicBezTo>
                  <a:cubicBezTo>
                    <a:pt x="640596" y="581186"/>
                    <a:pt x="811078" y="335796"/>
                    <a:pt x="960895" y="219559"/>
                  </a:cubicBezTo>
                  <a:cubicBezTo>
                    <a:pt x="1110712" y="103322"/>
                    <a:pt x="1245031" y="36162"/>
                    <a:pt x="1379349" y="18081"/>
                  </a:cubicBezTo>
                  <a:cubicBezTo>
                    <a:pt x="1513668" y="0"/>
                    <a:pt x="1645403" y="23247"/>
                    <a:pt x="1766806" y="111071"/>
                  </a:cubicBezTo>
                  <a:cubicBezTo>
                    <a:pt x="1888209" y="198895"/>
                    <a:pt x="1996698" y="364210"/>
                    <a:pt x="2107769" y="545023"/>
                  </a:cubicBezTo>
                  <a:cubicBezTo>
                    <a:pt x="2218840" y="725836"/>
                    <a:pt x="2293749" y="986725"/>
                    <a:pt x="2433234" y="1195952"/>
                  </a:cubicBezTo>
                  <a:cubicBezTo>
                    <a:pt x="2572719" y="1405179"/>
                    <a:pt x="2756115" y="1642820"/>
                    <a:pt x="2944678" y="1800386"/>
                  </a:cubicBezTo>
                  <a:cubicBezTo>
                    <a:pt x="3133241" y="1957952"/>
                    <a:pt x="3394129" y="2069023"/>
                    <a:pt x="3564610" y="2141349"/>
                  </a:cubicBezTo>
                  <a:cubicBezTo>
                    <a:pt x="3735091" y="2213675"/>
                    <a:pt x="3851328" y="2224007"/>
                    <a:pt x="3967566" y="2234339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H="1">
              <a:off x="3192463" y="1837191"/>
              <a:ext cx="4138326" cy="2096726"/>
            </a:xfrm>
            <a:custGeom>
              <a:avLst/>
              <a:gdLst>
                <a:gd name="connsiteX0" fmla="*/ 0 w 4138047"/>
                <a:gd name="connsiteY0" fmla="*/ 1526583 h 2097438"/>
                <a:gd name="connsiteX1" fmla="*/ 805912 w 4138047"/>
                <a:gd name="connsiteY1" fmla="*/ 1495587 h 2097438"/>
                <a:gd name="connsiteX2" fmla="*/ 1503335 w 4138047"/>
                <a:gd name="connsiteY2" fmla="*/ 1263112 h 2097438"/>
                <a:gd name="connsiteX3" fmla="*/ 1968285 w 4138047"/>
                <a:gd name="connsiteY3" fmla="*/ 829160 h 2097438"/>
                <a:gd name="connsiteX4" fmla="*/ 2309247 w 4138047"/>
                <a:gd name="connsiteY4" fmla="*/ 131736 h 2097438"/>
                <a:gd name="connsiteX5" fmla="*/ 2665708 w 4138047"/>
                <a:gd name="connsiteY5" fmla="*/ 54244 h 2097438"/>
                <a:gd name="connsiteX6" fmla="*/ 2960176 w 4138047"/>
                <a:gd name="connsiteY6" fmla="*/ 457200 h 2097438"/>
                <a:gd name="connsiteX7" fmla="*/ 3254644 w 4138047"/>
                <a:gd name="connsiteY7" fmla="*/ 1232115 h 2097438"/>
                <a:gd name="connsiteX8" fmla="*/ 3564610 w 4138047"/>
                <a:gd name="connsiteY8" fmla="*/ 1805553 h 2097438"/>
                <a:gd name="connsiteX9" fmla="*/ 3921071 w 4138047"/>
                <a:gd name="connsiteY9" fmla="*/ 2053526 h 2097438"/>
                <a:gd name="connsiteX10" fmla="*/ 4138047 w 4138047"/>
                <a:gd name="connsiteY10" fmla="*/ 2069024 h 209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38047" h="2097438">
                  <a:moveTo>
                    <a:pt x="0" y="1526583"/>
                  </a:moveTo>
                  <a:cubicBezTo>
                    <a:pt x="277678" y="1533041"/>
                    <a:pt x="555356" y="1539499"/>
                    <a:pt x="805912" y="1495587"/>
                  </a:cubicBezTo>
                  <a:cubicBezTo>
                    <a:pt x="1056468" y="1451675"/>
                    <a:pt x="1309606" y="1374183"/>
                    <a:pt x="1503335" y="1263112"/>
                  </a:cubicBezTo>
                  <a:cubicBezTo>
                    <a:pt x="1697064" y="1152041"/>
                    <a:pt x="1833966" y="1017723"/>
                    <a:pt x="1968285" y="829160"/>
                  </a:cubicBezTo>
                  <a:cubicBezTo>
                    <a:pt x="2102604" y="640597"/>
                    <a:pt x="2193010" y="260889"/>
                    <a:pt x="2309247" y="131736"/>
                  </a:cubicBezTo>
                  <a:cubicBezTo>
                    <a:pt x="2425484" y="2583"/>
                    <a:pt x="2557220" y="0"/>
                    <a:pt x="2665708" y="54244"/>
                  </a:cubicBezTo>
                  <a:cubicBezTo>
                    <a:pt x="2774196" y="108488"/>
                    <a:pt x="2862020" y="260888"/>
                    <a:pt x="2960176" y="457200"/>
                  </a:cubicBezTo>
                  <a:cubicBezTo>
                    <a:pt x="3058332" y="653512"/>
                    <a:pt x="3153905" y="1007390"/>
                    <a:pt x="3254644" y="1232115"/>
                  </a:cubicBezTo>
                  <a:cubicBezTo>
                    <a:pt x="3355383" y="1456840"/>
                    <a:pt x="3453539" y="1668651"/>
                    <a:pt x="3564610" y="1805553"/>
                  </a:cubicBezTo>
                  <a:cubicBezTo>
                    <a:pt x="3675681" y="1942455"/>
                    <a:pt x="3825498" y="2009614"/>
                    <a:pt x="3921071" y="2053526"/>
                  </a:cubicBezTo>
                  <a:cubicBezTo>
                    <a:pt x="4016644" y="2097438"/>
                    <a:pt x="4077345" y="2083231"/>
                    <a:pt x="4138047" y="2069024"/>
                  </a:cubicBez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2447977" y="1851476"/>
              <a:ext cx="4262143" cy="1852294"/>
            </a:xfrm>
            <a:custGeom>
              <a:avLst/>
              <a:gdLst>
                <a:gd name="connsiteX0" fmla="*/ 0 w 4262034"/>
                <a:gd name="connsiteY0" fmla="*/ 1464589 h 1852047"/>
                <a:gd name="connsiteX1" fmla="*/ 945397 w 4262034"/>
                <a:gd name="connsiteY1" fmla="*/ 1619572 h 1852047"/>
                <a:gd name="connsiteX2" fmla="*/ 1534332 w 4262034"/>
                <a:gd name="connsiteY2" fmla="*/ 1666067 h 1852047"/>
                <a:gd name="connsiteX3" fmla="*/ 1983783 w 4262034"/>
                <a:gd name="connsiteY3" fmla="*/ 1480088 h 1852047"/>
                <a:gd name="connsiteX4" fmla="*/ 2355742 w 4262034"/>
                <a:gd name="connsiteY4" fmla="*/ 984142 h 1852047"/>
                <a:gd name="connsiteX5" fmla="*/ 2665709 w 4262034"/>
                <a:gd name="connsiteY5" fmla="*/ 271220 h 1852047"/>
                <a:gd name="connsiteX6" fmla="*/ 2944678 w 4262034"/>
                <a:gd name="connsiteY6" fmla="*/ 23247 h 1852047"/>
                <a:gd name="connsiteX7" fmla="*/ 3177153 w 4262034"/>
                <a:gd name="connsiteY7" fmla="*/ 131735 h 1852047"/>
                <a:gd name="connsiteX8" fmla="*/ 3394129 w 4262034"/>
                <a:gd name="connsiteY8" fmla="*/ 674176 h 1852047"/>
                <a:gd name="connsiteX9" fmla="*/ 3750590 w 4262034"/>
                <a:gd name="connsiteY9" fmla="*/ 1464589 h 1852047"/>
                <a:gd name="connsiteX10" fmla="*/ 3874576 w 4262034"/>
                <a:gd name="connsiteY10" fmla="*/ 1635071 h 1852047"/>
                <a:gd name="connsiteX11" fmla="*/ 4262034 w 4262034"/>
                <a:gd name="connsiteY11" fmla="*/ 1852047 h 185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2034" h="1852047">
                  <a:moveTo>
                    <a:pt x="0" y="1464589"/>
                  </a:moveTo>
                  <a:cubicBezTo>
                    <a:pt x="344837" y="1525290"/>
                    <a:pt x="689675" y="1585992"/>
                    <a:pt x="945397" y="1619572"/>
                  </a:cubicBezTo>
                  <a:cubicBezTo>
                    <a:pt x="1201119" y="1653152"/>
                    <a:pt x="1361268" y="1689314"/>
                    <a:pt x="1534332" y="1666067"/>
                  </a:cubicBezTo>
                  <a:cubicBezTo>
                    <a:pt x="1707396" y="1642820"/>
                    <a:pt x="1846881" y="1593742"/>
                    <a:pt x="1983783" y="1480088"/>
                  </a:cubicBezTo>
                  <a:cubicBezTo>
                    <a:pt x="2120685" y="1366434"/>
                    <a:pt x="2242088" y="1185620"/>
                    <a:pt x="2355742" y="984142"/>
                  </a:cubicBezTo>
                  <a:cubicBezTo>
                    <a:pt x="2469396" y="782664"/>
                    <a:pt x="2567553" y="431369"/>
                    <a:pt x="2665709" y="271220"/>
                  </a:cubicBezTo>
                  <a:cubicBezTo>
                    <a:pt x="2763865" y="111071"/>
                    <a:pt x="2859437" y="46495"/>
                    <a:pt x="2944678" y="23247"/>
                  </a:cubicBezTo>
                  <a:cubicBezTo>
                    <a:pt x="3029919" y="0"/>
                    <a:pt x="3102245" y="23247"/>
                    <a:pt x="3177153" y="131735"/>
                  </a:cubicBezTo>
                  <a:cubicBezTo>
                    <a:pt x="3252061" y="240223"/>
                    <a:pt x="3298556" y="452034"/>
                    <a:pt x="3394129" y="674176"/>
                  </a:cubicBezTo>
                  <a:cubicBezTo>
                    <a:pt x="3489702" y="896318"/>
                    <a:pt x="3670516" y="1304440"/>
                    <a:pt x="3750590" y="1464589"/>
                  </a:cubicBezTo>
                  <a:cubicBezTo>
                    <a:pt x="3830664" y="1624738"/>
                    <a:pt x="3789335" y="1570495"/>
                    <a:pt x="3874576" y="1635071"/>
                  </a:cubicBezTo>
                  <a:cubicBezTo>
                    <a:pt x="3959817" y="1699647"/>
                    <a:pt x="4110925" y="1775847"/>
                    <a:pt x="4262034" y="1852047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6871" name="TextBox 10"/>
            <p:cNvSpPr txBox="1">
              <a:spLocks noChangeArrowheads="1"/>
            </p:cNvSpPr>
            <p:nvPr/>
          </p:nvSpPr>
          <p:spPr bwMode="auto">
            <a:xfrm>
              <a:off x="2789677" y="1425844"/>
              <a:ext cx="14264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532THz (red)</a:t>
              </a:r>
            </a:p>
          </p:txBody>
        </p:sp>
        <p:sp>
          <p:nvSpPr>
            <p:cNvPr id="676872" name="TextBox 11"/>
            <p:cNvSpPr txBox="1">
              <a:spLocks noChangeArrowheads="1"/>
            </p:cNvSpPr>
            <p:nvPr/>
          </p:nvSpPr>
          <p:spPr bwMode="auto">
            <a:xfrm>
              <a:off x="4507402" y="1438762"/>
              <a:ext cx="1644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562THz (green)</a:t>
              </a:r>
            </a:p>
          </p:txBody>
        </p:sp>
        <p:sp>
          <p:nvSpPr>
            <p:cNvPr id="676873" name="TextBox 12"/>
            <p:cNvSpPr txBox="1">
              <a:spLocks noChangeArrowheads="1"/>
            </p:cNvSpPr>
            <p:nvPr/>
          </p:nvSpPr>
          <p:spPr bwMode="auto">
            <a:xfrm>
              <a:off x="6395612" y="1327691"/>
              <a:ext cx="1524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714THz (blue)</a:t>
              </a:r>
            </a:p>
          </p:txBody>
        </p:sp>
        <p:sp>
          <p:nvSpPr>
            <p:cNvPr id="67687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687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93700" y="2460625"/>
            <a:ext cx="8177213" cy="3251200"/>
            <a:chOff x="393894" y="1472339"/>
            <a:chExt cx="8176647" cy="3252017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593" y="2843492"/>
              <a:ext cx="2758181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399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892" name="TextBox 11"/>
            <p:cNvSpPr txBox="1">
              <a:spLocks noChangeArrowheads="1"/>
            </p:cNvSpPr>
            <p:nvPr/>
          </p:nvSpPr>
          <p:spPr bwMode="auto">
            <a:xfrm>
              <a:off x="4677883" y="1591161"/>
              <a:ext cx="8557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(green)</a:t>
              </a:r>
            </a:p>
          </p:txBody>
        </p:sp>
        <p:sp>
          <p:nvSpPr>
            <p:cNvPr id="677893" name="TextBox 12"/>
            <p:cNvSpPr txBox="1">
              <a:spLocks noChangeArrowheads="1"/>
            </p:cNvSpPr>
            <p:nvPr/>
          </p:nvSpPr>
          <p:spPr bwMode="auto">
            <a:xfrm>
              <a:off x="6535097" y="1591161"/>
              <a:ext cx="7938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(blue)</a:t>
              </a:r>
            </a:p>
          </p:txBody>
        </p:sp>
        <p:sp>
          <p:nvSpPr>
            <p:cNvPr id="67789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789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14681" y="1575553"/>
              <a:ext cx="636544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259189" y="1572377"/>
              <a:ext cx="634956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210091" y="1586668"/>
              <a:ext cx="634956" cy="2685138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7899" name="TextBox 19"/>
            <p:cNvSpPr txBox="1">
              <a:spLocks noChangeArrowheads="1"/>
            </p:cNvSpPr>
            <p:nvPr/>
          </p:nvSpPr>
          <p:spPr bwMode="auto">
            <a:xfrm>
              <a:off x="3559422" y="1591161"/>
              <a:ext cx="6377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(red)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Accommodation by the Lens</a:t>
            </a:r>
          </a:p>
        </p:txBody>
      </p:sp>
      <p:sp>
        <p:nvSpPr>
          <p:cNvPr id="28676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3810000" cy="5257800"/>
          </a:xfrm>
        </p:spPr>
        <p:txBody>
          <a:bodyPr/>
          <a:lstStyle/>
          <a:p>
            <a:r>
              <a:rPr lang="en-US" sz="2000" smtClean="0"/>
              <a:t>Accommodation refers to  dynamic changes in the shape of the lens.</a:t>
            </a:r>
          </a:p>
          <a:p>
            <a:r>
              <a:rPr lang="en-US" sz="2000" smtClean="0"/>
              <a:t>As an object comes within about 20 feet the light rays originating at a point are no longer considered to be parallel.</a:t>
            </a:r>
          </a:p>
          <a:p>
            <a:r>
              <a:rPr lang="en-US" sz="2000" smtClean="0"/>
              <a:t>Rather these light rays diverge and a greater refractive power is required to bring them into focus. </a:t>
            </a:r>
          </a:p>
          <a:p>
            <a:r>
              <a:rPr lang="en-US" sz="2000" smtClean="0"/>
              <a:t>The lens can contribute about 12 or more diopters to the focusing of light rays on the back of the eye by rounding up.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828800"/>
            <a:ext cx="502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neuro4e-box-11-a(1)-0"/>
          <p:cNvPicPr>
            <a:picLocks noChangeAspect="1" noChangeArrowheads="1"/>
          </p:cNvPicPr>
          <p:nvPr/>
        </p:nvPicPr>
        <p:blipFill>
          <a:blip r:embed="rId3" cstate="print"/>
          <a:srcRect l="30489" r="28049" b="6947"/>
          <a:stretch>
            <a:fillRect/>
          </a:stretch>
        </p:blipFill>
        <p:spPr bwMode="auto">
          <a:xfrm>
            <a:off x="5410200" y="1371600"/>
            <a:ext cx="2971800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Myopia and Other Refractive Errors</a:t>
            </a:r>
          </a:p>
        </p:txBody>
      </p:sp>
      <p:sp>
        <p:nvSpPr>
          <p:cNvPr id="29700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5029200" cy="4724400"/>
          </a:xfrm>
        </p:spPr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Myopia </a:t>
            </a:r>
            <a:r>
              <a:rPr lang="en-US" sz="2400" dirty="0" smtClean="0"/>
              <a:t>– nearsightedness </a:t>
            </a:r>
          </a:p>
          <a:p>
            <a:pPr lvl="1"/>
            <a:r>
              <a:rPr lang="en-US" sz="2000" dirty="0" smtClean="0"/>
              <a:t>The ability to see close objects clearly but distant objects are blurry</a:t>
            </a:r>
          </a:p>
          <a:p>
            <a:pPr lvl="1"/>
            <a:r>
              <a:rPr lang="en-US" sz="2000" dirty="0" smtClean="0"/>
              <a:t>Cornea and lens focus object in front of the retina</a:t>
            </a:r>
          </a:p>
          <a:p>
            <a:pPr lvl="1"/>
            <a:r>
              <a:rPr lang="en-US" sz="2000" dirty="0" smtClean="0"/>
              <a:t>Corrected by concave lens (minus lens), radial keratotomy, laser corneal sculpting.</a:t>
            </a:r>
          </a:p>
          <a:p>
            <a:r>
              <a:rPr lang="en-US" sz="2400" dirty="0" err="1" smtClean="0">
                <a:solidFill>
                  <a:srgbClr val="00B050"/>
                </a:solidFill>
              </a:rPr>
              <a:t>Hyperopia</a:t>
            </a:r>
            <a:r>
              <a:rPr lang="en-US" sz="2400" dirty="0" smtClean="0"/>
              <a:t> - farsightedness</a:t>
            </a:r>
          </a:p>
          <a:p>
            <a:pPr lvl="1"/>
            <a:r>
              <a:rPr lang="en-US" sz="2000" dirty="0" smtClean="0"/>
              <a:t>Ability to see distant objects but close objects are blurry</a:t>
            </a:r>
          </a:p>
          <a:p>
            <a:pPr lvl="1"/>
            <a:r>
              <a:rPr lang="en-US" sz="2000" dirty="0" smtClean="0"/>
              <a:t>Image is focused behind the retina.</a:t>
            </a:r>
          </a:p>
          <a:p>
            <a:pPr lvl="1"/>
            <a:r>
              <a:rPr lang="en-US" sz="2000" dirty="0" smtClean="0"/>
              <a:t>Corrected by convex lenses.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819400" y="4709160"/>
            <a:ext cx="266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3369812" y="461065"/>
            <a:ext cx="1430788" cy="14425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484294" y="591186"/>
            <a:ext cx="1240106" cy="123761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84294" y="576413"/>
            <a:ext cx="1240106" cy="1237614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211416" y="7311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414298">
            <a:off x="3439688" y="9099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1" y="3810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/>
          <p:cNvGrpSpPr/>
          <p:nvPr/>
        </p:nvGrpSpPr>
        <p:grpSpPr>
          <a:xfrm>
            <a:off x="623789" y="454283"/>
            <a:ext cx="828037" cy="1496253"/>
            <a:chOff x="2045756" y="1999283"/>
            <a:chExt cx="1363850" cy="2696707"/>
          </a:xfrm>
        </p:grpSpPr>
        <p:sp>
          <p:nvSpPr>
            <p:cNvPr id="22" name="Flowchart: Terminator 2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4509939" y="1081231"/>
            <a:ext cx="254051" cy="276835"/>
            <a:chOff x="4383429" y="1596327"/>
            <a:chExt cx="638012" cy="836908"/>
          </a:xfrm>
        </p:grpSpPr>
        <p:sp>
          <p:nvSpPr>
            <p:cNvPr id="16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5"/>
            <p:cNvGrpSpPr/>
            <p:nvPr/>
          </p:nvGrpSpPr>
          <p:grpSpPr>
            <a:xfrm flipV="1">
              <a:off x="4571992" y="1596327"/>
              <a:ext cx="291863" cy="663847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56"/>
          <p:cNvGrpSpPr/>
          <p:nvPr/>
        </p:nvGrpSpPr>
        <p:grpSpPr>
          <a:xfrm>
            <a:off x="1263649" y="456825"/>
            <a:ext cx="3339643" cy="850690"/>
            <a:chOff x="1828800" y="1771650"/>
            <a:chExt cx="5500688" cy="16192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7"/>
          <p:cNvGrpSpPr/>
          <p:nvPr/>
        </p:nvGrpSpPr>
        <p:grpSpPr>
          <a:xfrm flipV="1">
            <a:off x="1278106" y="1062316"/>
            <a:ext cx="3339643" cy="850690"/>
            <a:chOff x="1828800" y="1771650"/>
            <a:chExt cx="5500688" cy="161925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93612" y="2463920"/>
            <a:ext cx="2192788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3230302" y="2733971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414298">
            <a:off x="3470351" y="2912821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1" y="2383855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7"/>
          <p:cNvGrpSpPr/>
          <p:nvPr/>
        </p:nvGrpSpPr>
        <p:grpSpPr>
          <a:xfrm>
            <a:off x="623788" y="2457139"/>
            <a:ext cx="828037" cy="1496253"/>
            <a:chOff x="2045756" y="1999283"/>
            <a:chExt cx="1363850" cy="2696707"/>
          </a:xfrm>
        </p:grpSpPr>
        <p:sp>
          <p:nvSpPr>
            <p:cNvPr id="65" name="Flowchart: Terminator 64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apezoid 67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4433740" y="3084085"/>
            <a:ext cx="254050" cy="276835"/>
            <a:chOff x="4383429" y="1596327"/>
            <a:chExt cx="638012" cy="836908"/>
          </a:xfrm>
        </p:grpSpPr>
        <p:sp>
          <p:nvSpPr>
            <p:cNvPr id="55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55"/>
            <p:cNvGrpSpPr/>
            <p:nvPr/>
          </p:nvGrpSpPr>
          <p:grpSpPr>
            <a:xfrm flipV="1">
              <a:off x="4571994" y="1596327"/>
              <a:ext cx="291863" cy="663847"/>
              <a:chOff x="2045756" y="1999283"/>
              <a:chExt cx="1363850" cy="2696707"/>
            </a:xfrm>
          </p:grpSpPr>
          <p:sp>
            <p:nvSpPr>
              <p:cNvPr id="57" name="Flowchart: Terminator 56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57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ouble Bracket 62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apezoid 63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5791200" y="289560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Myopia – nearsightedness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791200" y="5410200"/>
            <a:ext cx="185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Corrected myopia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91200" y="10668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sp>
        <p:nvSpPr>
          <p:cNvPr id="90" name="Oval 89"/>
          <p:cNvSpPr/>
          <p:nvPr/>
        </p:nvSpPr>
        <p:spPr>
          <a:xfrm>
            <a:off x="3352800" y="4648200"/>
            <a:ext cx="2192788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467282" y="4775080"/>
            <a:ext cx="2002106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467282" y="4775080"/>
            <a:ext cx="2002106" cy="12192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>
            <a:off x="3289490" y="4918251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21414298">
            <a:off x="3529539" y="5097101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87789" y="4568135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47"/>
          <p:cNvGrpSpPr/>
          <p:nvPr/>
        </p:nvGrpSpPr>
        <p:grpSpPr>
          <a:xfrm>
            <a:off x="682976" y="4641419"/>
            <a:ext cx="828037" cy="1496253"/>
            <a:chOff x="2045756" y="1999283"/>
            <a:chExt cx="1363850" cy="2696707"/>
          </a:xfrm>
        </p:grpSpPr>
        <p:sp>
          <p:nvSpPr>
            <p:cNvPr id="112" name="Flowchart: Terminator 11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oid 11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60"/>
          <p:cNvGrpSpPr/>
          <p:nvPr/>
        </p:nvGrpSpPr>
        <p:grpSpPr>
          <a:xfrm>
            <a:off x="5285408" y="5268365"/>
            <a:ext cx="254050" cy="276835"/>
            <a:chOff x="4383429" y="1596327"/>
            <a:chExt cx="638012" cy="836908"/>
          </a:xfrm>
        </p:grpSpPr>
        <p:sp>
          <p:nvSpPr>
            <p:cNvPr id="117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55"/>
            <p:cNvGrpSpPr/>
            <p:nvPr/>
          </p:nvGrpSpPr>
          <p:grpSpPr>
            <a:xfrm flipV="1">
              <a:off x="4571994" y="1596327"/>
              <a:ext cx="291863" cy="663847"/>
              <a:chOff x="2045756" y="1999283"/>
              <a:chExt cx="1363850" cy="2696707"/>
            </a:xfrm>
          </p:grpSpPr>
          <p:sp>
            <p:nvSpPr>
              <p:cNvPr id="119" name="Flowchart: Terminator 118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ouble Bracket 120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7" name="Straight Connector 136"/>
          <p:cNvCxnSpPr/>
          <p:nvPr/>
        </p:nvCxnSpPr>
        <p:spPr>
          <a:xfrm>
            <a:off x="1280160" y="2499360"/>
            <a:ext cx="3931920" cy="960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280160" y="2865120"/>
            <a:ext cx="3992880" cy="1082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1325880" y="4632960"/>
            <a:ext cx="4069080" cy="853440"/>
            <a:chOff x="1371600" y="4663440"/>
            <a:chExt cx="4069080" cy="853440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2852738" y="5005388"/>
              <a:ext cx="561022" cy="847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371600" y="466344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386138" y="5081588"/>
              <a:ext cx="2054542" cy="435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 flipV="1">
            <a:off x="1302068" y="5241608"/>
            <a:ext cx="4069080" cy="853440"/>
            <a:chOff x="1371600" y="4663440"/>
            <a:chExt cx="4069080" cy="853440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2852738" y="5005388"/>
              <a:ext cx="561022" cy="847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371600" y="466344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86138" y="5081588"/>
              <a:ext cx="2054542" cy="435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993" y="4720590"/>
            <a:ext cx="1809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3369812" y="461065"/>
            <a:ext cx="1430788" cy="14425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484294" y="591186"/>
            <a:ext cx="1240106" cy="123761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84294" y="576413"/>
            <a:ext cx="1240106" cy="1237614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211416" y="7311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414298">
            <a:off x="3439688" y="9099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1" y="3810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/>
          <p:cNvGrpSpPr/>
          <p:nvPr/>
        </p:nvGrpSpPr>
        <p:grpSpPr>
          <a:xfrm>
            <a:off x="623789" y="454283"/>
            <a:ext cx="828037" cy="1496253"/>
            <a:chOff x="2045756" y="1999283"/>
            <a:chExt cx="1363850" cy="2696707"/>
          </a:xfrm>
        </p:grpSpPr>
        <p:sp>
          <p:nvSpPr>
            <p:cNvPr id="22" name="Flowchart: Terminator 2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4509939" y="1081231"/>
            <a:ext cx="254051" cy="276835"/>
            <a:chOff x="4383429" y="1596327"/>
            <a:chExt cx="638012" cy="836908"/>
          </a:xfrm>
        </p:grpSpPr>
        <p:sp>
          <p:nvSpPr>
            <p:cNvPr id="16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5"/>
            <p:cNvGrpSpPr/>
            <p:nvPr/>
          </p:nvGrpSpPr>
          <p:grpSpPr>
            <a:xfrm flipV="1">
              <a:off x="4571992" y="1596327"/>
              <a:ext cx="291863" cy="663847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56"/>
          <p:cNvGrpSpPr/>
          <p:nvPr/>
        </p:nvGrpSpPr>
        <p:grpSpPr>
          <a:xfrm>
            <a:off x="1263649" y="456825"/>
            <a:ext cx="3339643" cy="850690"/>
            <a:chOff x="1828800" y="1771650"/>
            <a:chExt cx="5500688" cy="16192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7"/>
          <p:cNvGrpSpPr/>
          <p:nvPr/>
        </p:nvGrpSpPr>
        <p:grpSpPr>
          <a:xfrm flipV="1">
            <a:off x="1278106" y="1062316"/>
            <a:ext cx="3339643" cy="850690"/>
            <a:chOff x="1828800" y="1771650"/>
            <a:chExt cx="5500688" cy="161925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/>
          <p:cNvSpPr/>
          <p:nvPr/>
        </p:nvSpPr>
        <p:spPr>
          <a:xfrm>
            <a:off x="3369811" y="2731825"/>
            <a:ext cx="973589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484293" y="2861945"/>
            <a:ext cx="782907" cy="123761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84293" y="2861945"/>
            <a:ext cx="782907" cy="1237615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>
            <a:off x="3211415" y="300187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21414298">
            <a:off x="3439687" y="318072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8600" y="265176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47"/>
          <p:cNvGrpSpPr/>
          <p:nvPr/>
        </p:nvGrpSpPr>
        <p:grpSpPr>
          <a:xfrm>
            <a:off x="623787" y="2725044"/>
            <a:ext cx="828037" cy="1496253"/>
            <a:chOff x="2045756" y="1999283"/>
            <a:chExt cx="1363850" cy="2696707"/>
          </a:xfrm>
        </p:grpSpPr>
        <p:sp>
          <p:nvSpPr>
            <p:cNvPr id="77" name="Flowchart: Terminator 76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apezoid 77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apezoid 79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60"/>
          <p:cNvGrpSpPr/>
          <p:nvPr/>
        </p:nvGrpSpPr>
        <p:grpSpPr>
          <a:xfrm>
            <a:off x="4509939" y="3351990"/>
            <a:ext cx="254050" cy="276835"/>
            <a:chOff x="4383429" y="1596327"/>
            <a:chExt cx="638012" cy="836908"/>
          </a:xfrm>
        </p:grpSpPr>
        <p:sp>
          <p:nvSpPr>
            <p:cNvPr id="82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55"/>
            <p:cNvGrpSpPr/>
            <p:nvPr/>
          </p:nvGrpSpPr>
          <p:grpSpPr>
            <a:xfrm flipV="1">
              <a:off x="4571996" y="1596327"/>
              <a:ext cx="291863" cy="663847"/>
              <a:chOff x="2045756" y="1999283"/>
              <a:chExt cx="1363850" cy="2696707"/>
            </a:xfrm>
          </p:grpSpPr>
          <p:sp>
            <p:nvSpPr>
              <p:cNvPr id="84" name="Flowchart: Terminator 83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apezoid 84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ouble Bracket 85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56"/>
          <p:cNvGrpSpPr/>
          <p:nvPr/>
        </p:nvGrpSpPr>
        <p:grpSpPr>
          <a:xfrm>
            <a:off x="1263648" y="2727585"/>
            <a:ext cx="3339642" cy="850690"/>
            <a:chOff x="1828800" y="1771650"/>
            <a:chExt cx="5500688" cy="161925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57"/>
          <p:cNvGrpSpPr/>
          <p:nvPr/>
        </p:nvGrpSpPr>
        <p:grpSpPr>
          <a:xfrm flipV="1">
            <a:off x="1278105" y="3333076"/>
            <a:ext cx="3339642" cy="850690"/>
            <a:chOff x="1828800" y="1771650"/>
            <a:chExt cx="5500688" cy="161925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/>
          <p:nvPr/>
        </p:nvSpPr>
        <p:spPr>
          <a:xfrm>
            <a:off x="5791200" y="333756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Hyperopia</a:t>
            </a:r>
            <a:r>
              <a:rPr lang="en-US" dirty="0" smtClean="0"/>
              <a:t> - farsightedness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91200" y="10668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sp>
        <p:nvSpPr>
          <p:cNvPr id="90" name="Oval 89"/>
          <p:cNvSpPr/>
          <p:nvPr/>
        </p:nvSpPr>
        <p:spPr>
          <a:xfrm>
            <a:off x="3385051" y="4880665"/>
            <a:ext cx="973589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499533" y="5010785"/>
            <a:ext cx="782907" cy="123761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499533" y="5010785"/>
            <a:ext cx="782907" cy="1237615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>
            <a:off x="3226655" y="51507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21414298">
            <a:off x="3454927" y="53295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43840" y="48006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47"/>
          <p:cNvGrpSpPr/>
          <p:nvPr/>
        </p:nvGrpSpPr>
        <p:grpSpPr>
          <a:xfrm>
            <a:off x="639027" y="4873884"/>
            <a:ext cx="828037" cy="1496253"/>
            <a:chOff x="2045756" y="1999283"/>
            <a:chExt cx="1363850" cy="2696707"/>
          </a:xfrm>
        </p:grpSpPr>
        <p:sp>
          <p:nvSpPr>
            <p:cNvPr id="112" name="Flowchart: Terminator 11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oid 11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60"/>
          <p:cNvGrpSpPr/>
          <p:nvPr/>
        </p:nvGrpSpPr>
        <p:grpSpPr>
          <a:xfrm>
            <a:off x="4128939" y="5455110"/>
            <a:ext cx="254050" cy="276835"/>
            <a:chOff x="4383429" y="1596327"/>
            <a:chExt cx="638012" cy="836908"/>
          </a:xfrm>
        </p:grpSpPr>
        <p:sp>
          <p:nvSpPr>
            <p:cNvPr id="117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55"/>
            <p:cNvGrpSpPr/>
            <p:nvPr/>
          </p:nvGrpSpPr>
          <p:grpSpPr>
            <a:xfrm flipV="1">
              <a:off x="4571996" y="1596327"/>
              <a:ext cx="291863" cy="663847"/>
              <a:chOff x="2045756" y="1999283"/>
              <a:chExt cx="1363850" cy="2696707"/>
            </a:xfrm>
          </p:grpSpPr>
          <p:sp>
            <p:nvSpPr>
              <p:cNvPr id="119" name="Flowchart: Terminator 118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ouble Bracket 120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3" name="Rectangle 132"/>
          <p:cNvSpPr/>
          <p:nvPr/>
        </p:nvSpPr>
        <p:spPr>
          <a:xfrm>
            <a:off x="5806440" y="5486400"/>
            <a:ext cx="213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Corrected </a:t>
            </a:r>
            <a:r>
              <a:rPr lang="en-US" dirty="0" err="1" smtClean="0"/>
              <a:t>Hyperopia</a:t>
            </a:r>
            <a:endParaRPr lang="en-US" dirty="0" smtClean="0"/>
          </a:p>
        </p:txBody>
      </p:sp>
      <p:grpSp>
        <p:nvGrpSpPr>
          <p:cNvPr id="145" name="Group 144"/>
          <p:cNvGrpSpPr/>
          <p:nvPr/>
        </p:nvGrpSpPr>
        <p:grpSpPr>
          <a:xfrm>
            <a:off x="1264920" y="4846320"/>
            <a:ext cx="3992880" cy="1112520"/>
            <a:chOff x="1249680" y="4861560"/>
            <a:chExt cx="3992880" cy="111252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2730818" y="5203508"/>
              <a:ext cx="515302" cy="2219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249680" y="486156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248978" y="5432108"/>
              <a:ext cx="1993582" cy="541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 flipV="1">
            <a:off x="1280160" y="5196840"/>
            <a:ext cx="3992880" cy="1112520"/>
            <a:chOff x="1249680" y="4861560"/>
            <a:chExt cx="3992880" cy="1112520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2730818" y="5203508"/>
              <a:ext cx="515302" cy="2219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249680" y="486156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248978" y="5432108"/>
              <a:ext cx="1993582" cy="541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neuro4e-box-11-a(2)-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33600"/>
            <a:ext cx="427196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Myopia and Other Refractive Errors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41910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Presbyopia</a:t>
            </a:r>
            <a:r>
              <a:rPr lang="en-US" sz="2400" dirty="0" smtClean="0"/>
              <a:t> - degeneration of accommodation</a:t>
            </a:r>
          </a:p>
          <a:p>
            <a:pPr lvl="1"/>
            <a:r>
              <a:rPr lang="en-US" sz="2000" dirty="0" smtClean="0"/>
              <a:t>Lens becomes less flexible with age probably because new cells are being generated but old ones are not being destroyed.</a:t>
            </a:r>
          </a:p>
          <a:p>
            <a:pPr lvl="1"/>
            <a:r>
              <a:rPr lang="en-US" sz="2000" dirty="0" smtClean="0"/>
              <a:t>Near point of vision has increased past 9 inches</a:t>
            </a:r>
          </a:p>
          <a:p>
            <a:pPr lvl="1"/>
            <a:r>
              <a:rPr lang="en-US" sz="2000" dirty="0" smtClean="0"/>
              <a:t>Generally develops after 40 years or in people who do fine, close work.</a:t>
            </a:r>
          </a:p>
          <a:p>
            <a:pPr lvl="1"/>
            <a:r>
              <a:rPr lang="en-US" sz="2000" dirty="0" smtClean="0"/>
              <a:t>What is your near point of vision?</a:t>
            </a:r>
          </a:p>
          <a:p>
            <a:r>
              <a:rPr lang="en-US" sz="2400" dirty="0" smtClean="0"/>
              <a:t>Corrected by “reading glasses” or bifocal glasses used only for close work.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1034</Words>
  <Application>Microsoft Office PowerPoint</Application>
  <PresentationFormat>On-screen Show (4:3)</PresentationFormat>
  <Paragraphs>145</Paragraphs>
  <Slides>29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Accommodation by the Lens</vt:lpstr>
      <vt:lpstr>Myopia and Other Refractive Errors</vt:lpstr>
      <vt:lpstr>PowerPoint Presentation</vt:lpstr>
      <vt:lpstr>PowerPoint Presentation</vt:lpstr>
      <vt:lpstr>Myopia and Other Refractive Errors</vt:lpstr>
      <vt:lpstr>Simple Magnifier</vt:lpstr>
      <vt:lpstr>PowerPoint Presentation</vt:lpstr>
      <vt:lpstr>The Size of a Magnified Image</vt:lpstr>
      <vt:lpstr>PowerPoint Presentation</vt:lpstr>
      <vt:lpstr>Angular Magnification</vt:lpstr>
      <vt:lpstr>Angular Magnification, cont.</vt:lpstr>
      <vt:lpstr>Magnification by a Lens</vt:lpstr>
      <vt:lpstr>The Compound Microscope</vt:lpstr>
      <vt:lpstr>Compound Microscope</vt:lpstr>
      <vt:lpstr>Compound Microscope, cont.</vt:lpstr>
      <vt:lpstr>Magnification: Compound Microscope</vt:lpstr>
      <vt:lpstr>Wavelength and the Microscope</vt:lpstr>
      <vt:lpstr>The telescope</vt:lpstr>
      <vt:lpstr>Telescopes</vt:lpstr>
      <vt:lpstr>Refracting Telescope</vt:lpstr>
      <vt:lpstr>Angular Magnification of a Telescope</vt:lpstr>
      <vt:lpstr>Disadvantages of Refracting Telescopes</vt:lpstr>
      <vt:lpstr>Reflecting Telescope</vt:lpstr>
      <vt:lpstr>Reflecting Telescope: Newtonian </vt:lpstr>
      <vt:lpstr>Examples of Telescopes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24</cp:revision>
  <dcterms:created xsi:type="dcterms:W3CDTF">2011-10-11T00:25:15Z</dcterms:created>
  <dcterms:modified xsi:type="dcterms:W3CDTF">2014-02-07T22:03:24Z</dcterms:modified>
</cp:coreProperties>
</file>