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  <p:sldId id="282" r:id="rId15"/>
    <p:sldId id="292" r:id="rId16"/>
    <p:sldId id="284" r:id="rId17"/>
    <p:sldId id="285" r:id="rId18"/>
    <p:sldId id="283" r:id="rId19"/>
    <p:sldId id="286" r:id="rId20"/>
    <p:sldId id="287" r:id="rId21"/>
    <p:sldId id="288" r:id="rId22"/>
    <p:sldId id="289" r:id="rId23"/>
    <p:sldId id="291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7B259-A448-48C6-9AF0-4DAAFC566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067B-9C56-42EE-A882-361E4A5CF15A}" type="datetimeFigureOut">
              <a:rPr lang="en-US" smtClean="0"/>
              <a:pPr/>
              <a:t>5/21/2012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8" y="855198"/>
            <a:ext cx="8719394" cy="539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Conductors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When a voltage is applied to a conductor, the electrons accelerate and gain energy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In quantum terms, electron energies increase if there are a high number of unoccupied energy levels for the electron to jump to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For example, it takes very little energy for electrons to jump from the partially filled to one of the nearby empty states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16500" y="2482850"/>
            <a:ext cx="3217863" cy="1582738"/>
            <a:chOff x="3442" y="2218"/>
            <a:chExt cx="2027" cy="601"/>
          </a:xfrm>
        </p:grpSpPr>
        <p:sp>
          <p:nvSpPr>
            <p:cNvPr id="72711" name="Rectangle 11"/>
            <p:cNvSpPr>
              <a:spLocks noChangeArrowheads="1"/>
            </p:cNvSpPr>
            <p:nvPr/>
          </p:nvSpPr>
          <p:spPr bwMode="auto">
            <a:xfrm>
              <a:off x="3448" y="2218"/>
              <a:ext cx="2016" cy="29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2" name="Rectangle 7"/>
            <p:cNvSpPr>
              <a:spLocks noChangeArrowheads="1"/>
            </p:cNvSpPr>
            <p:nvPr/>
          </p:nvSpPr>
          <p:spPr bwMode="auto">
            <a:xfrm>
              <a:off x="3448" y="2518"/>
              <a:ext cx="2016" cy="29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3" name="Line 8"/>
            <p:cNvSpPr>
              <a:spLocks noChangeShapeType="1"/>
            </p:cNvSpPr>
            <p:nvPr/>
          </p:nvSpPr>
          <p:spPr bwMode="auto">
            <a:xfrm flipV="1">
              <a:off x="3442" y="2818"/>
              <a:ext cx="2027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14" name="Line 9"/>
            <p:cNvSpPr>
              <a:spLocks noChangeShapeType="1"/>
            </p:cNvSpPr>
            <p:nvPr/>
          </p:nvSpPr>
          <p:spPr bwMode="auto">
            <a:xfrm flipV="1">
              <a:off x="3442" y="2218"/>
              <a:ext cx="2027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Insulators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38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valence band is completely full of electrons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large band gap separates the valence and conduction bands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large amount of energy is needed for an electron to be able to jump from the valence to the conduction band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minimum required energy is E</a:t>
            </a:r>
            <a:r>
              <a:rPr lang="en-US" sz="2000" baseline="-25000" smtClean="0"/>
              <a:t>g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45100" y="2044700"/>
            <a:ext cx="3341688" cy="3492500"/>
            <a:chOff x="3304" y="1288"/>
            <a:chExt cx="2105" cy="2200"/>
          </a:xfrm>
        </p:grpSpPr>
        <p:sp>
          <p:nvSpPr>
            <p:cNvPr id="73735" name="Rectangle 12"/>
            <p:cNvSpPr>
              <a:spLocks noChangeArrowheads="1"/>
            </p:cNvSpPr>
            <p:nvPr/>
          </p:nvSpPr>
          <p:spPr bwMode="auto">
            <a:xfrm>
              <a:off x="3316" y="1288"/>
              <a:ext cx="2016" cy="56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Conduction Band</a:t>
              </a:r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 flipV="1">
              <a:off x="3382" y="2985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37" name="Line 11"/>
            <p:cNvSpPr>
              <a:spLocks noChangeShapeType="1"/>
            </p:cNvSpPr>
            <p:nvPr/>
          </p:nvSpPr>
          <p:spPr bwMode="auto">
            <a:xfrm flipV="1">
              <a:off x="3310" y="1846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38" name="Rectangle 13"/>
            <p:cNvSpPr>
              <a:spLocks noChangeArrowheads="1"/>
            </p:cNvSpPr>
            <p:nvPr/>
          </p:nvSpPr>
          <p:spPr bwMode="auto">
            <a:xfrm>
              <a:off x="3382" y="2992"/>
              <a:ext cx="2016" cy="4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Valance Band</a:t>
              </a:r>
            </a:p>
          </p:txBody>
        </p:sp>
        <p:sp>
          <p:nvSpPr>
            <p:cNvPr id="73739" name="Line 14"/>
            <p:cNvSpPr>
              <a:spLocks noChangeShapeType="1"/>
            </p:cNvSpPr>
            <p:nvPr/>
          </p:nvSpPr>
          <p:spPr bwMode="auto">
            <a:xfrm flipV="1">
              <a:off x="3376" y="3483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0" name="Line 15"/>
            <p:cNvSpPr>
              <a:spLocks noChangeShapeType="1"/>
            </p:cNvSpPr>
            <p:nvPr/>
          </p:nvSpPr>
          <p:spPr bwMode="auto">
            <a:xfrm flipV="1">
              <a:off x="3304" y="1288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1" name="Line 19"/>
            <p:cNvSpPr>
              <a:spLocks noChangeShapeType="1"/>
            </p:cNvSpPr>
            <p:nvPr/>
          </p:nvSpPr>
          <p:spPr bwMode="auto">
            <a:xfrm>
              <a:off x="3792" y="1854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2" name="Text Box 20"/>
            <p:cNvSpPr txBox="1">
              <a:spLocks noChangeArrowheads="1"/>
            </p:cNvSpPr>
            <p:nvPr/>
          </p:nvSpPr>
          <p:spPr bwMode="auto">
            <a:xfrm>
              <a:off x="3884" y="2222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 Gap, E</a:t>
              </a:r>
              <a:r>
                <a:rPr lang="en-US" baseline="-25000"/>
                <a:t>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Semiconductors</a:t>
            </a:r>
          </a:p>
        </p:txBody>
      </p:sp>
      <p:sp>
        <p:nvSpPr>
          <p:cNvPr id="7475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47775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A semiconductor has a</a:t>
            </a:r>
            <a:r>
              <a:rPr lang="en-US" sz="2400" smtClean="0"/>
              <a:t> </a:t>
            </a:r>
            <a:r>
              <a:rPr lang="en-US" sz="2200" smtClean="0"/>
              <a:t>small energy gap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Thermally excited electrons have enough energy to cross the band gap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The resistivity of semiconductors decreases with increases in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The white area in the valence band represents holes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21275" y="1539875"/>
            <a:ext cx="3351213" cy="2273300"/>
            <a:chOff x="3190" y="1858"/>
            <a:chExt cx="2111" cy="1432"/>
          </a:xfrm>
        </p:grpSpPr>
        <p:sp>
          <p:nvSpPr>
            <p:cNvPr id="74759" name="Rectangle 20"/>
            <p:cNvSpPr>
              <a:spLocks noChangeArrowheads="1"/>
            </p:cNvSpPr>
            <p:nvPr/>
          </p:nvSpPr>
          <p:spPr bwMode="auto">
            <a:xfrm>
              <a:off x="3274" y="2788"/>
              <a:ext cx="2016" cy="82"/>
            </a:xfrm>
            <a:prstGeom prst="rect">
              <a:avLst/>
            </a:prstGeom>
            <a:solidFill>
              <a:schemeClr val="accent1">
                <a:alpha val="4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4760" name="Rectangle 21"/>
            <p:cNvSpPr>
              <a:spLocks noChangeArrowheads="1"/>
            </p:cNvSpPr>
            <p:nvPr/>
          </p:nvSpPr>
          <p:spPr bwMode="auto">
            <a:xfrm>
              <a:off x="3208" y="2344"/>
              <a:ext cx="2016" cy="82"/>
            </a:xfrm>
            <a:prstGeom prst="rect">
              <a:avLst/>
            </a:prstGeom>
            <a:solidFill>
              <a:schemeClr val="accent1">
                <a:alpha val="4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4761" name="Rectangle 11"/>
            <p:cNvSpPr>
              <a:spLocks noChangeArrowheads="1"/>
            </p:cNvSpPr>
            <p:nvPr/>
          </p:nvSpPr>
          <p:spPr bwMode="auto">
            <a:xfrm>
              <a:off x="3190" y="1858"/>
              <a:ext cx="2016" cy="50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Conduction Band</a:t>
              </a:r>
            </a:p>
          </p:txBody>
        </p:sp>
        <p:sp>
          <p:nvSpPr>
            <p:cNvPr id="74762" name="Line 12"/>
            <p:cNvSpPr>
              <a:spLocks noChangeShapeType="1"/>
            </p:cNvSpPr>
            <p:nvPr/>
          </p:nvSpPr>
          <p:spPr bwMode="auto">
            <a:xfrm flipV="1">
              <a:off x="3274" y="2787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3" name="Line 13"/>
            <p:cNvSpPr>
              <a:spLocks noChangeShapeType="1"/>
            </p:cNvSpPr>
            <p:nvPr/>
          </p:nvSpPr>
          <p:spPr bwMode="auto">
            <a:xfrm flipV="1">
              <a:off x="3202" y="2422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4" name="Rectangle 14"/>
            <p:cNvSpPr>
              <a:spLocks noChangeArrowheads="1"/>
            </p:cNvSpPr>
            <p:nvPr/>
          </p:nvSpPr>
          <p:spPr bwMode="auto">
            <a:xfrm>
              <a:off x="3274" y="2866"/>
              <a:ext cx="2016" cy="4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Valance Band</a:t>
              </a:r>
            </a:p>
          </p:txBody>
        </p:sp>
        <p:sp>
          <p:nvSpPr>
            <p:cNvPr id="74765" name="Line 15"/>
            <p:cNvSpPr>
              <a:spLocks noChangeShapeType="1"/>
            </p:cNvSpPr>
            <p:nvPr/>
          </p:nvSpPr>
          <p:spPr bwMode="auto">
            <a:xfrm flipV="1">
              <a:off x="3268" y="3285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6" name="Line 16"/>
            <p:cNvSpPr>
              <a:spLocks noChangeShapeType="1"/>
            </p:cNvSpPr>
            <p:nvPr/>
          </p:nvSpPr>
          <p:spPr bwMode="auto">
            <a:xfrm flipV="1">
              <a:off x="3196" y="1864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7" name="Line 17"/>
            <p:cNvSpPr>
              <a:spLocks noChangeShapeType="1"/>
            </p:cNvSpPr>
            <p:nvPr/>
          </p:nvSpPr>
          <p:spPr bwMode="auto">
            <a:xfrm flipH="1">
              <a:off x="3684" y="2430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8" name="Text Box 18"/>
            <p:cNvSpPr txBox="1">
              <a:spLocks noChangeArrowheads="1"/>
            </p:cNvSpPr>
            <p:nvPr/>
          </p:nvSpPr>
          <p:spPr bwMode="auto">
            <a:xfrm>
              <a:off x="3806" y="2486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 Gap, E</a:t>
              </a:r>
              <a:r>
                <a:rPr lang="en-US" baseline="-25000"/>
                <a:t>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 flipV="1">
            <a:off x="961029" y="1602475"/>
            <a:ext cx="3092355" cy="2983173"/>
            <a:chOff x="228600" y="0"/>
            <a:chExt cx="7467600" cy="6934200"/>
          </a:xfrm>
        </p:grpSpPr>
        <p:grpSp>
          <p:nvGrpSpPr>
            <p:cNvPr id="43" name="Group 42"/>
            <p:cNvGrpSpPr/>
            <p:nvPr/>
          </p:nvGrpSpPr>
          <p:grpSpPr>
            <a:xfrm>
              <a:off x="990600" y="1066800"/>
              <a:ext cx="6705600" cy="5867400"/>
              <a:chOff x="533400" y="533400"/>
              <a:chExt cx="6781800" cy="6172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9600" y="533400"/>
              <a:ext cx="6705600" cy="5867400"/>
              <a:chOff x="533400" y="533400"/>
              <a:chExt cx="6781800" cy="6172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28600" y="0"/>
              <a:ext cx="6781800" cy="6172200"/>
              <a:chOff x="533400" y="533400"/>
              <a:chExt cx="6781800" cy="6172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117910" y="1801506"/>
            <a:ext cx="2702257" cy="2702255"/>
            <a:chOff x="5117910" y="1801506"/>
            <a:chExt cx="2702257" cy="2702255"/>
          </a:xfrm>
        </p:grpSpPr>
        <p:sp>
          <p:nvSpPr>
            <p:cNvPr id="66" name="Rectangle 65"/>
            <p:cNvSpPr/>
            <p:nvPr/>
          </p:nvSpPr>
          <p:spPr>
            <a:xfrm>
              <a:off x="5117910" y="1801506"/>
              <a:ext cx="2700248" cy="27022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5389752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5760759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6203245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6574252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6976969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Oval 71"/>
            <p:cNvSpPr/>
            <p:nvPr/>
          </p:nvSpPr>
          <p:spPr>
            <a:xfrm flipV="1">
              <a:off x="7347976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5389752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5760759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Oval 74"/>
            <p:cNvSpPr/>
            <p:nvPr/>
          </p:nvSpPr>
          <p:spPr>
            <a:xfrm flipV="1">
              <a:off x="6203245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6574252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6976969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Oval 77"/>
            <p:cNvSpPr/>
            <p:nvPr/>
          </p:nvSpPr>
          <p:spPr>
            <a:xfrm flipV="1">
              <a:off x="7347976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Oval 78"/>
            <p:cNvSpPr/>
            <p:nvPr/>
          </p:nvSpPr>
          <p:spPr>
            <a:xfrm flipV="1">
              <a:off x="5356024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/>
            <p:cNvSpPr/>
            <p:nvPr/>
          </p:nvSpPr>
          <p:spPr>
            <a:xfrm flipV="1">
              <a:off x="5727031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Oval 80"/>
            <p:cNvSpPr/>
            <p:nvPr/>
          </p:nvSpPr>
          <p:spPr>
            <a:xfrm flipV="1">
              <a:off x="6169517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Oval 81"/>
            <p:cNvSpPr/>
            <p:nvPr/>
          </p:nvSpPr>
          <p:spPr>
            <a:xfrm flipV="1">
              <a:off x="6540524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Oval 82"/>
            <p:cNvSpPr/>
            <p:nvPr/>
          </p:nvSpPr>
          <p:spPr>
            <a:xfrm flipV="1">
              <a:off x="6943241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Oval 83"/>
            <p:cNvSpPr/>
            <p:nvPr/>
          </p:nvSpPr>
          <p:spPr>
            <a:xfrm flipV="1">
              <a:off x="7314248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Oval 84"/>
            <p:cNvSpPr/>
            <p:nvPr/>
          </p:nvSpPr>
          <p:spPr>
            <a:xfrm flipV="1">
              <a:off x="5275980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Oval 85"/>
            <p:cNvSpPr/>
            <p:nvPr/>
          </p:nvSpPr>
          <p:spPr>
            <a:xfrm flipV="1">
              <a:off x="5646987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Oval 86"/>
            <p:cNvSpPr/>
            <p:nvPr/>
          </p:nvSpPr>
          <p:spPr>
            <a:xfrm flipV="1">
              <a:off x="6089473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/>
            <p:nvPr/>
          </p:nvSpPr>
          <p:spPr>
            <a:xfrm flipV="1">
              <a:off x="6460480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Oval 88"/>
            <p:cNvSpPr/>
            <p:nvPr/>
          </p:nvSpPr>
          <p:spPr>
            <a:xfrm flipV="1">
              <a:off x="6863197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Oval 89"/>
            <p:cNvSpPr/>
            <p:nvPr/>
          </p:nvSpPr>
          <p:spPr>
            <a:xfrm flipV="1">
              <a:off x="7234204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Oval 90"/>
            <p:cNvSpPr/>
            <p:nvPr/>
          </p:nvSpPr>
          <p:spPr>
            <a:xfrm flipV="1">
              <a:off x="5275980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Oval 91"/>
            <p:cNvSpPr/>
            <p:nvPr/>
          </p:nvSpPr>
          <p:spPr>
            <a:xfrm flipV="1">
              <a:off x="5646987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6089473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Oval 93"/>
            <p:cNvSpPr/>
            <p:nvPr/>
          </p:nvSpPr>
          <p:spPr>
            <a:xfrm flipV="1">
              <a:off x="6460480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Oval 94"/>
            <p:cNvSpPr/>
            <p:nvPr/>
          </p:nvSpPr>
          <p:spPr>
            <a:xfrm flipV="1">
              <a:off x="6863197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95"/>
            <p:cNvSpPr/>
            <p:nvPr/>
          </p:nvSpPr>
          <p:spPr>
            <a:xfrm flipV="1">
              <a:off x="7234204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/>
            <p:cNvSpPr/>
            <p:nvPr/>
          </p:nvSpPr>
          <p:spPr>
            <a:xfrm flipV="1">
              <a:off x="5242252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Oval 97"/>
            <p:cNvSpPr/>
            <p:nvPr/>
          </p:nvSpPr>
          <p:spPr>
            <a:xfrm flipV="1">
              <a:off x="5613259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/>
            <p:cNvSpPr/>
            <p:nvPr/>
          </p:nvSpPr>
          <p:spPr>
            <a:xfrm flipV="1">
              <a:off x="6055745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Oval 99"/>
            <p:cNvSpPr/>
            <p:nvPr/>
          </p:nvSpPr>
          <p:spPr>
            <a:xfrm flipV="1">
              <a:off x="6426752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Oval 100"/>
            <p:cNvSpPr/>
            <p:nvPr/>
          </p:nvSpPr>
          <p:spPr>
            <a:xfrm flipV="1">
              <a:off x="6829469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Oval 101"/>
            <p:cNvSpPr/>
            <p:nvPr/>
          </p:nvSpPr>
          <p:spPr>
            <a:xfrm flipV="1">
              <a:off x="7200476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Oval 102"/>
            <p:cNvSpPr/>
            <p:nvPr/>
          </p:nvSpPr>
          <p:spPr>
            <a:xfrm flipV="1">
              <a:off x="5174290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Oval 103"/>
            <p:cNvSpPr/>
            <p:nvPr/>
          </p:nvSpPr>
          <p:spPr>
            <a:xfrm flipV="1">
              <a:off x="5545297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Oval 104"/>
            <p:cNvSpPr/>
            <p:nvPr/>
          </p:nvSpPr>
          <p:spPr>
            <a:xfrm flipV="1">
              <a:off x="5987783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Oval 105"/>
            <p:cNvSpPr/>
            <p:nvPr/>
          </p:nvSpPr>
          <p:spPr>
            <a:xfrm flipV="1">
              <a:off x="6358790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Oval 106"/>
            <p:cNvSpPr/>
            <p:nvPr/>
          </p:nvSpPr>
          <p:spPr>
            <a:xfrm flipV="1">
              <a:off x="6761507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Oval 107"/>
            <p:cNvSpPr/>
            <p:nvPr/>
          </p:nvSpPr>
          <p:spPr>
            <a:xfrm flipV="1">
              <a:off x="7132514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Oval 108"/>
            <p:cNvSpPr/>
            <p:nvPr/>
          </p:nvSpPr>
          <p:spPr>
            <a:xfrm flipV="1">
              <a:off x="5174290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Oval 109"/>
            <p:cNvSpPr/>
            <p:nvPr/>
          </p:nvSpPr>
          <p:spPr>
            <a:xfrm flipV="1">
              <a:off x="5545297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Oval 110"/>
            <p:cNvSpPr/>
            <p:nvPr/>
          </p:nvSpPr>
          <p:spPr>
            <a:xfrm flipV="1">
              <a:off x="5987783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Oval 111"/>
            <p:cNvSpPr/>
            <p:nvPr/>
          </p:nvSpPr>
          <p:spPr>
            <a:xfrm flipV="1">
              <a:off x="6358790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Oval 112"/>
            <p:cNvSpPr/>
            <p:nvPr/>
          </p:nvSpPr>
          <p:spPr>
            <a:xfrm flipV="1">
              <a:off x="6761507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Oval 113"/>
            <p:cNvSpPr/>
            <p:nvPr/>
          </p:nvSpPr>
          <p:spPr>
            <a:xfrm flipV="1">
              <a:off x="7132514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Oval 114"/>
            <p:cNvSpPr/>
            <p:nvPr/>
          </p:nvSpPr>
          <p:spPr>
            <a:xfrm flipV="1">
              <a:off x="5140562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Oval 115"/>
            <p:cNvSpPr/>
            <p:nvPr/>
          </p:nvSpPr>
          <p:spPr>
            <a:xfrm flipV="1">
              <a:off x="5511569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Oval 116"/>
            <p:cNvSpPr/>
            <p:nvPr/>
          </p:nvSpPr>
          <p:spPr>
            <a:xfrm flipV="1">
              <a:off x="5954055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Oval 117"/>
            <p:cNvSpPr/>
            <p:nvPr/>
          </p:nvSpPr>
          <p:spPr>
            <a:xfrm flipV="1">
              <a:off x="6325062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/>
            <p:cNvSpPr/>
            <p:nvPr/>
          </p:nvSpPr>
          <p:spPr>
            <a:xfrm flipV="1">
              <a:off x="6727779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/>
            <p:cNvSpPr/>
            <p:nvPr/>
          </p:nvSpPr>
          <p:spPr>
            <a:xfrm flipV="1">
              <a:off x="7098786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746913" y="4790363"/>
            <a:ext cx="5457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Insulator                              Conductor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5200" y="2133600"/>
            <a:ext cx="3048000" cy="2895600"/>
            <a:chOff x="2208" y="1344"/>
            <a:chExt cx="1920" cy="1824"/>
          </a:xfrm>
        </p:grpSpPr>
        <p:sp>
          <p:nvSpPr>
            <p:cNvPr id="44035" name="Oval 3"/>
            <p:cNvSpPr>
              <a:spLocks noChangeArrowheads="1"/>
            </p:cNvSpPr>
            <p:nvPr/>
          </p:nvSpPr>
          <p:spPr bwMode="auto">
            <a:xfrm>
              <a:off x="2208" y="1344"/>
              <a:ext cx="1920" cy="182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 rot="-927673">
              <a:off x="3072" y="2640"/>
              <a:ext cx="864" cy="296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2784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312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2304" y="22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456" y="22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536" y="1446663"/>
            <a:ext cx="8488907" cy="4312692"/>
            <a:chOff x="-1282890" y="1189626"/>
            <a:chExt cx="10454186" cy="5511425"/>
          </a:xfrm>
        </p:grpSpPr>
        <p:sp>
          <p:nvSpPr>
            <p:cNvPr id="11" name="Rectangle 10"/>
            <p:cNvSpPr/>
            <p:nvPr/>
          </p:nvSpPr>
          <p:spPr>
            <a:xfrm>
              <a:off x="8338782" y="4926842"/>
              <a:ext cx="341194" cy="368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99296" y="1787857"/>
              <a:ext cx="1828800" cy="16650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52382" y="1787857"/>
              <a:ext cx="2715905" cy="10099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40253" y="1838615"/>
              <a:ext cx="1398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TurboBlow</a:t>
              </a:r>
              <a:r>
                <a:rPr lang="en-US" baseline="30000" dirty="0" err="1" smtClean="0">
                  <a:solidFill>
                    <a:schemeClr val="bg1"/>
                  </a:solidFill>
                </a:rPr>
                <a:t>TM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4520" y="2348805"/>
              <a:ext cx="13342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baseline="30000" dirty="0" smtClean="0">
                  <a:solidFill>
                    <a:schemeClr val="bg1"/>
                  </a:solidFill>
                  <a:latin typeface="Amienne" pitchFamily="82" charset="0"/>
                </a:rPr>
                <a:t>Blow Dryer</a:t>
              </a:r>
              <a:endParaRPr lang="en-US" sz="4800" baseline="30000" dirty="0">
                <a:solidFill>
                  <a:schemeClr val="bg1"/>
                </a:solidFill>
                <a:latin typeface="Amienne" pitchFamily="8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4616409">
              <a:off x="4895363" y="3000654"/>
              <a:ext cx="1605703" cy="8993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145206" y="3398293"/>
              <a:ext cx="218364" cy="450376"/>
            </a:xfrm>
            <a:custGeom>
              <a:avLst/>
              <a:gdLst>
                <a:gd name="connsiteX0" fmla="*/ 0 w 218364"/>
                <a:gd name="connsiteY0" fmla="*/ 0 h 450376"/>
                <a:gd name="connsiteX1" fmla="*/ 27295 w 218364"/>
                <a:gd name="connsiteY1" fmla="*/ 450376 h 450376"/>
                <a:gd name="connsiteX2" fmla="*/ 218364 w 218364"/>
                <a:gd name="connsiteY2" fmla="*/ 436728 h 450376"/>
                <a:gd name="connsiteX3" fmla="*/ 95534 w 218364"/>
                <a:gd name="connsiteY3" fmla="*/ 0 h 450376"/>
                <a:gd name="connsiteX4" fmla="*/ 0 w 218364"/>
                <a:gd name="connsiteY4" fmla="*/ 0 h 45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64" h="450376">
                  <a:moveTo>
                    <a:pt x="0" y="0"/>
                  </a:moveTo>
                  <a:lnTo>
                    <a:pt x="27295" y="450376"/>
                  </a:lnTo>
                  <a:lnTo>
                    <a:pt x="218364" y="436728"/>
                  </a:lnTo>
                  <a:lnTo>
                    <a:pt x="95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09731" y="4135272"/>
              <a:ext cx="2361063" cy="887104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143766" y="4151193"/>
              <a:ext cx="2361063" cy="1021307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64154" y="4180763"/>
              <a:ext cx="2361063" cy="1128215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5134" y="4954136"/>
              <a:ext cx="512927" cy="631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25134" y="5090615"/>
              <a:ext cx="512927" cy="987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25134" y="5259457"/>
              <a:ext cx="512927" cy="631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-177421" y="1378424"/>
              <a:ext cx="2238233" cy="2852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-1282890" y="18060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2400" y="1508081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04800" y="1660481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-1130490" y="19584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-1251045" y="2465700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-1098645" y="2618100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64275" y="2729552"/>
              <a:ext cx="286603" cy="491320"/>
            </a:xfrm>
            <a:custGeom>
              <a:avLst/>
              <a:gdLst>
                <a:gd name="connsiteX0" fmla="*/ 95534 w 286603"/>
                <a:gd name="connsiteY0" fmla="*/ 0 h 491320"/>
                <a:gd name="connsiteX1" fmla="*/ 0 w 286603"/>
                <a:gd name="connsiteY1" fmla="*/ 477672 h 491320"/>
                <a:gd name="connsiteX2" fmla="*/ 286603 w 286603"/>
                <a:gd name="connsiteY2" fmla="*/ 491320 h 49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491320">
                  <a:moveTo>
                    <a:pt x="95534" y="0"/>
                  </a:moveTo>
                  <a:lnTo>
                    <a:pt x="0" y="477672"/>
                  </a:lnTo>
                  <a:lnTo>
                    <a:pt x="286603" y="49132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>
              <a:stCxn id="14" idx="3"/>
            </p:cNvCxnSpPr>
            <p:nvPr/>
          </p:nvCxnSpPr>
          <p:spPr>
            <a:xfrm>
              <a:off x="8838061" y="5291042"/>
              <a:ext cx="114870" cy="11097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8666328" y="6359857"/>
              <a:ext cx="504968" cy="341194"/>
              <a:chOff x="2715904" y="5036024"/>
              <a:chExt cx="504968" cy="34119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15904" y="5036024"/>
                <a:ext cx="504968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13712" y="5161128"/>
                <a:ext cx="338920" cy="523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1520" y="5313528"/>
                <a:ext cx="172873" cy="636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-1130490" y="19584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-964442" y="1373879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89212" y="2331497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-918950" y="1528554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-561830" y="1189626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30806" y="4926841"/>
            <a:ext cx="391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third wire in electrical devices is connect to the ground</a:t>
            </a:r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>
            <a:off x="7820167" y="4776716"/>
            <a:ext cx="491320" cy="300251"/>
          </a:xfrm>
          <a:custGeom>
            <a:avLst/>
            <a:gdLst>
              <a:gd name="connsiteX0" fmla="*/ 0 w 491320"/>
              <a:gd name="connsiteY0" fmla="*/ 300251 h 300251"/>
              <a:gd name="connsiteX1" fmla="*/ 286603 w 491320"/>
              <a:gd name="connsiteY1" fmla="*/ 232012 h 300251"/>
              <a:gd name="connsiteX2" fmla="*/ 491320 w 491320"/>
              <a:gd name="connsiteY2" fmla="*/ 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320" h="300251">
                <a:moveTo>
                  <a:pt x="0" y="300251"/>
                </a:moveTo>
                <a:cubicBezTo>
                  <a:pt x="102358" y="291152"/>
                  <a:pt x="204716" y="282054"/>
                  <a:pt x="286603" y="232012"/>
                </a:cubicBezTo>
                <a:cubicBezTo>
                  <a:pt x="368490" y="181970"/>
                  <a:pt x="429905" y="90985"/>
                  <a:pt x="49132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69025" y="3124200"/>
            <a:ext cx="839788" cy="457200"/>
            <a:chOff x="1824" y="1008"/>
            <a:chExt cx="1969" cy="1011"/>
          </a:xfrm>
        </p:grpSpPr>
        <p:sp>
          <p:nvSpPr>
            <p:cNvPr id="41023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4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sp>
        <p:nvSpPr>
          <p:cNvPr id="40963" name="AutoShape 5"/>
          <p:cNvSpPr>
            <a:spLocks noChangeArrowheads="1"/>
          </p:cNvSpPr>
          <p:nvPr/>
        </p:nvSpPr>
        <p:spPr bwMode="auto">
          <a:xfrm>
            <a:off x="760413" y="2895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113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265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3960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3808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4418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589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2741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2436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2284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2894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>
            <a:off x="34274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798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32750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31226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7322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17510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9034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15986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2" name="Text Box 24"/>
          <p:cNvSpPr txBox="1">
            <a:spLocks noChangeArrowheads="1"/>
          </p:cNvSpPr>
          <p:nvPr/>
        </p:nvSpPr>
        <p:spPr bwMode="auto">
          <a:xfrm>
            <a:off x="1303338" y="3124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20558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116046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100806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H="1">
            <a:off x="5332413" y="3352800"/>
            <a:ext cx="7604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27813" y="3048000"/>
            <a:ext cx="839787" cy="457200"/>
            <a:chOff x="1824" y="1008"/>
            <a:chExt cx="1969" cy="1011"/>
          </a:xfrm>
        </p:grpSpPr>
        <p:sp>
          <p:nvSpPr>
            <p:cNvPr id="41021" name="Arc 3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2" name="Arc 3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75413" y="2743200"/>
            <a:ext cx="839787" cy="457200"/>
            <a:chOff x="1824" y="1008"/>
            <a:chExt cx="1969" cy="1011"/>
          </a:xfrm>
        </p:grpSpPr>
        <p:sp>
          <p:nvSpPr>
            <p:cNvPr id="41019" name="Arc 3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0" name="Arc 3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085013" y="2819400"/>
            <a:ext cx="839787" cy="457200"/>
            <a:chOff x="1824" y="1008"/>
            <a:chExt cx="1969" cy="1011"/>
          </a:xfrm>
        </p:grpSpPr>
        <p:sp>
          <p:nvSpPr>
            <p:cNvPr id="41017" name="Arc 36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8" name="Arc 37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27813" y="3429000"/>
            <a:ext cx="839787" cy="457200"/>
            <a:chOff x="1824" y="1008"/>
            <a:chExt cx="1969" cy="1011"/>
          </a:xfrm>
        </p:grpSpPr>
        <p:sp>
          <p:nvSpPr>
            <p:cNvPr id="41015" name="Arc 39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6" name="Arc 40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237413" y="3200400"/>
            <a:ext cx="839787" cy="457200"/>
            <a:chOff x="1824" y="1008"/>
            <a:chExt cx="1969" cy="1011"/>
          </a:xfrm>
        </p:grpSpPr>
        <p:sp>
          <p:nvSpPr>
            <p:cNvPr id="41013" name="Arc 42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4" name="Arc 43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70613" y="3581400"/>
            <a:ext cx="839787" cy="457200"/>
            <a:chOff x="1824" y="1008"/>
            <a:chExt cx="1969" cy="1011"/>
          </a:xfrm>
        </p:grpSpPr>
        <p:sp>
          <p:nvSpPr>
            <p:cNvPr id="41011" name="Arc 45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2" name="Arc 46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237413" y="3657600"/>
            <a:ext cx="839787" cy="457200"/>
            <a:chOff x="1824" y="1008"/>
            <a:chExt cx="1969" cy="1011"/>
          </a:xfrm>
        </p:grpSpPr>
        <p:sp>
          <p:nvSpPr>
            <p:cNvPr id="41009" name="Arc 48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0" name="Arc 49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6704013" y="3886200"/>
            <a:ext cx="839787" cy="457200"/>
            <a:chOff x="1824" y="1008"/>
            <a:chExt cx="1969" cy="1011"/>
          </a:xfrm>
        </p:grpSpPr>
        <p:sp>
          <p:nvSpPr>
            <p:cNvPr id="41007" name="Arc 51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8" name="Arc 52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856413" y="2438400"/>
            <a:ext cx="839787" cy="457200"/>
            <a:chOff x="1824" y="1008"/>
            <a:chExt cx="1969" cy="1011"/>
          </a:xfrm>
        </p:grpSpPr>
        <p:sp>
          <p:nvSpPr>
            <p:cNvPr id="41005" name="Arc 54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6" name="Arc 55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7237413" y="4038600"/>
            <a:ext cx="839787" cy="457200"/>
            <a:chOff x="1824" y="1008"/>
            <a:chExt cx="1969" cy="1011"/>
          </a:xfrm>
        </p:grpSpPr>
        <p:sp>
          <p:nvSpPr>
            <p:cNvPr id="41003" name="Arc 57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4" name="Arc 58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6627813" y="4267200"/>
            <a:ext cx="839787" cy="457200"/>
            <a:chOff x="1824" y="1008"/>
            <a:chExt cx="1969" cy="1011"/>
          </a:xfrm>
        </p:grpSpPr>
        <p:sp>
          <p:nvSpPr>
            <p:cNvPr id="41001" name="Arc 6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2" name="Arc 6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6170613" y="3962400"/>
            <a:ext cx="839787" cy="457200"/>
            <a:chOff x="1824" y="1008"/>
            <a:chExt cx="1969" cy="1011"/>
          </a:xfrm>
        </p:grpSpPr>
        <p:sp>
          <p:nvSpPr>
            <p:cNvPr id="40999" name="Arc 6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0" name="Arc 6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1">
              <a:lumMod val="50000"/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61722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64845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6294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008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40080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172200" y="35814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Nucleus</a:t>
            </a:r>
          </a:p>
        </p:txBody>
      </p:sp>
      <p:sp>
        <p:nvSpPr>
          <p:cNvPr id="36877" name="AutoShape 14"/>
          <p:cNvSpPr>
            <a:spLocks noChangeArrowheads="1"/>
          </p:cNvSpPr>
          <p:nvPr/>
        </p:nvSpPr>
        <p:spPr bwMode="auto">
          <a:xfrm>
            <a:off x="152400" y="3276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3505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3657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3352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200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3810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1981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2133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828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676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26670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5146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1242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1143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1295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9906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695325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14478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55245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40005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 flipV="1">
            <a:off x="6400800" y="1371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6400800" y="57150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 flipV="1">
            <a:off x="8077200" y="2133600"/>
            <a:ext cx="609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3" name="Line 40"/>
          <p:cNvSpPr>
            <a:spLocks noChangeShapeType="1"/>
          </p:cNvSpPr>
          <p:nvPr/>
        </p:nvSpPr>
        <p:spPr bwMode="auto">
          <a:xfrm>
            <a:off x="8229600" y="5334000"/>
            <a:ext cx="685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41"/>
          <p:cNvSpPr>
            <a:spLocks noChangeShapeType="1"/>
          </p:cNvSpPr>
          <p:nvPr/>
        </p:nvSpPr>
        <p:spPr bwMode="auto">
          <a:xfrm flipH="1">
            <a:off x="5562600" y="3810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1">
              <a:lumMod val="50000"/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3340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46474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7424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34000" y="3581400"/>
            <a:ext cx="1059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+  +  +  </a:t>
            </a:r>
            <a:endParaRPr lang="en-US" sz="2400" dirty="0"/>
          </a:p>
        </p:txBody>
      </p:sp>
      <p:sp>
        <p:nvSpPr>
          <p:cNvPr id="42" name="Oval 41"/>
          <p:cNvSpPr/>
          <p:nvPr/>
        </p:nvSpPr>
        <p:spPr>
          <a:xfrm>
            <a:off x="5715000" y="3684896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45592" y="36735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48919" y="358936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52383" y="2947917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Center of Positive Charge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95081" y="1897039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1387" y="1053152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Center of Negative Charge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715000" y="3684896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45592" y="36735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48919" y="358936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52383" y="2947917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Center of Positive Charge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95081" y="1897039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1387" y="1053152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Center of Negative Charge</a:t>
            </a:r>
          </a:p>
        </p:txBody>
      </p:sp>
      <p:cxnSp>
        <p:nvCxnSpPr>
          <p:cNvPr id="18" name="Straight Connector 17"/>
          <p:cNvCxnSpPr>
            <a:stCxn id="42" idx="6"/>
            <a:endCxn id="43" idx="2"/>
          </p:cNvCxnSpPr>
          <p:nvPr/>
        </p:nvCxnSpPr>
        <p:spPr>
          <a:xfrm flipV="1">
            <a:off x="5943600" y="3787820"/>
            <a:ext cx="1001992" cy="11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3581400" y="3276600"/>
            <a:ext cx="3657600" cy="1066800"/>
          </a:xfrm>
          <a:custGeom>
            <a:avLst/>
            <a:gdLst>
              <a:gd name="connsiteX0" fmla="*/ 0 w 2682240"/>
              <a:gd name="connsiteY0" fmla="*/ 0 h 1158240"/>
              <a:gd name="connsiteX1" fmla="*/ 670560 w 2682240"/>
              <a:gd name="connsiteY1" fmla="*/ 777240 h 1158240"/>
              <a:gd name="connsiteX2" fmla="*/ 2682240 w 2682240"/>
              <a:gd name="connsiteY2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240" h="1158240">
                <a:moveTo>
                  <a:pt x="0" y="0"/>
                </a:moveTo>
                <a:cubicBezTo>
                  <a:pt x="111760" y="292100"/>
                  <a:pt x="223520" y="584200"/>
                  <a:pt x="670560" y="777240"/>
                </a:cubicBezTo>
                <a:cubicBezTo>
                  <a:pt x="1117600" y="970280"/>
                  <a:pt x="1899920" y="1064260"/>
                  <a:pt x="2682240" y="1158240"/>
                </a:cubicBezTo>
              </a:path>
            </a:pathLst>
          </a:cu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 rot="19673694">
            <a:off x="2123324" y="903980"/>
            <a:ext cx="2423160" cy="4099560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26375" y="2907036"/>
            <a:ext cx="224908" cy="221253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4575" y="2779408"/>
            <a:ext cx="224908" cy="221253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lus 4"/>
          <p:cNvSpPr/>
          <p:nvPr/>
        </p:nvSpPr>
        <p:spPr>
          <a:xfrm>
            <a:off x="3178420" y="2804937"/>
            <a:ext cx="157217" cy="1701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62878" y="2769591"/>
            <a:ext cx="224908" cy="221253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35577" y="2877583"/>
            <a:ext cx="224908" cy="221253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lus 7"/>
          <p:cNvSpPr/>
          <p:nvPr/>
        </p:nvSpPr>
        <p:spPr>
          <a:xfrm>
            <a:off x="3269422" y="2903112"/>
            <a:ext cx="157217" cy="1701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80160" y="899160"/>
            <a:ext cx="4053840" cy="4099560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42328" y="2079702"/>
            <a:ext cx="261192" cy="282498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inus 15"/>
          <p:cNvSpPr/>
          <p:nvPr/>
        </p:nvSpPr>
        <p:spPr>
          <a:xfrm>
            <a:off x="5067686" y="2154401"/>
            <a:ext cx="210475" cy="1331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725848" y="4030422"/>
            <a:ext cx="261192" cy="282498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/>
          <p:cNvSpPr/>
          <p:nvPr/>
        </p:nvSpPr>
        <p:spPr>
          <a:xfrm>
            <a:off x="2751206" y="4105121"/>
            <a:ext cx="210475" cy="1331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3733800"/>
            <a:ext cx="234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Nucleus with protons and neutrons</a:t>
            </a:r>
            <a:endParaRPr lang="en-US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91400" y="914400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Electrons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46491" y="3810000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Electron</a:t>
            </a:r>
            <a:endParaRPr lang="en-US" sz="2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6324600"/>
            <a:ext cx="27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Particles not drawn to scale</a:t>
            </a:r>
            <a:endParaRPr lang="en-US" i="1" dirty="0"/>
          </a:p>
        </p:txBody>
      </p:sp>
      <p:sp>
        <p:nvSpPr>
          <p:cNvPr id="28" name="Oval 27"/>
          <p:cNvSpPr/>
          <p:nvPr/>
        </p:nvSpPr>
        <p:spPr>
          <a:xfrm>
            <a:off x="3088593" y="3029241"/>
            <a:ext cx="376256" cy="300213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9040" y="2856066"/>
            <a:ext cx="376256" cy="300213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lus 30"/>
          <p:cNvSpPr/>
          <p:nvPr/>
        </p:nvSpPr>
        <p:spPr>
          <a:xfrm>
            <a:off x="3175661" y="2890706"/>
            <a:ext cx="263013" cy="2309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316953" y="2842745"/>
            <a:ext cx="376256" cy="300213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271280" y="2989277"/>
            <a:ext cx="376256" cy="300213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lus 33"/>
          <p:cNvSpPr/>
          <p:nvPr/>
        </p:nvSpPr>
        <p:spPr>
          <a:xfrm>
            <a:off x="3327901" y="3023917"/>
            <a:ext cx="263013" cy="2309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-76200" y="-228600"/>
            <a:ext cx="6781800" cy="6324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562600" y="533400"/>
            <a:ext cx="261192" cy="282498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40"/>
          <p:cNvSpPr/>
          <p:nvPr/>
        </p:nvSpPr>
        <p:spPr>
          <a:xfrm>
            <a:off x="5587958" y="608099"/>
            <a:ext cx="210475" cy="1331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 rot="19417030">
            <a:off x="6219062" y="324655"/>
            <a:ext cx="1328360" cy="1675691"/>
          </a:xfrm>
          <a:custGeom>
            <a:avLst/>
            <a:gdLst>
              <a:gd name="connsiteX0" fmla="*/ 0 w 2682240"/>
              <a:gd name="connsiteY0" fmla="*/ 0 h 1158240"/>
              <a:gd name="connsiteX1" fmla="*/ 670560 w 2682240"/>
              <a:gd name="connsiteY1" fmla="*/ 777240 h 1158240"/>
              <a:gd name="connsiteX2" fmla="*/ 2682240 w 2682240"/>
              <a:gd name="connsiteY2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240" h="1158240">
                <a:moveTo>
                  <a:pt x="0" y="0"/>
                </a:moveTo>
                <a:cubicBezTo>
                  <a:pt x="111760" y="292100"/>
                  <a:pt x="223520" y="584200"/>
                  <a:pt x="670560" y="777240"/>
                </a:cubicBezTo>
                <a:cubicBezTo>
                  <a:pt x="1117600" y="970280"/>
                  <a:pt x="1899920" y="1064260"/>
                  <a:pt x="2682240" y="1158240"/>
                </a:cubicBezTo>
              </a:path>
            </a:pathLst>
          </a:cu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9417030">
            <a:off x="5253281" y="1500365"/>
            <a:ext cx="2682735" cy="818891"/>
          </a:xfrm>
          <a:custGeom>
            <a:avLst/>
            <a:gdLst>
              <a:gd name="connsiteX0" fmla="*/ 0 w 2682240"/>
              <a:gd name="connsiteY0" fmla="*/ 0 h 1158240"/>
              <a:gd name="connsiteX1" fmla="*/ 670560 w 2682240"/>
              <a:gd name="connsiteY1" fmla="*/ 777240 h 1158240"/>
              <a:gd name="connsiteX2" fmla="*/ 2682240 w 2682240"/>
              <a:gd name="connsiteY2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240" h="1158240">
                <a:moveTo>
                  <a:pt x="0" y="0"/>
                </a:moveTo>
                <a:cubicBezTo>
                  <a:pt x="111760" y="292100"/>
                  <a:pt x="223520" y="584200"/>
                  <a:pt x="670560" y="777240"/>
                </a:cubicBezTo>
                <a:cubicBezTo>
                  <a:pt x="1117600" y="970280"/>
                  <a:pt x="1899920" y="1064260"/>
                  <a:pt x="2682240" y="1158240"/>
                </a:cubicBezTo>
              </a:path>
            </a:pathLst>
          </a:cu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048000" y="1447800"/>
            <a:ext cx="4846093" cy="3960125"/>
          </a:xfrm>
          <a:custGeom>
            <a:avLst/>
            <a:gdLst>
              <a:gd name="connsiteX0" fmla="*/ 4954138 w 4954138"/>
              <a:gd name="connsiteY0" fmla="*/ 0 h 3960125"/>
              <a:gd name="connsiteX1" fmla="*/ 2497541 w 4954138"/>
              <a:gd name="connsiteY1" fmla="*/ 3480179 h 3960125"/>
              <a:gd name="connsiteX2" fmla="*/ 0 w 4954138"/>
              <a:gd name="connsiteY2" fmla="*/ 2879678 h 396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4138" h="3960125">
                <a:moveTo>
                  <a:pt x="4954138" y="0"/>
                </a:moveTo>
                <a:cubicBezTo>
                  <a:pt x="4138684" y="1500116"/>
                  <a:pt x="3323231" y="3000233"/>
                  <a:pt x="2497541" y="3480179"/>
                </a:cubicBezTo>
                <a:cubicBezTo>
                  <a:pt x="1671851" y="3960125"/>
                  <a:pt x="0" y="2879678"/>
                  <a:pt x="0" y="2879678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3234519" y="297521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0813" y="2347415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Center of Positive Charge</a:t>
            </a:r>
          </a:p>
        </p:txBody>
      </p:sp>
      <p:grpSp>
        <p:nvGrpSpPr>
          <p:cNvPr id="2" name="Group 1"/>
          <p:cNvGrpSpPr/>
          <p:nvPr/>
        </p:nvGrpSpPr>
        <p:grpSpPr>
          <a:xfrm rot="10800000">
            <a:off x="4205884" y="2084529"/>
            <a:ext cx="2107797" cy="2288554"/>
            <a:chOff x="4285396" y="1912253"/>
            <a:chExt cx="2107797" cy="2288554"/>
          </a:xfrm>
        </p:grpSpPr>
        <p:grpSp>
          <p:nvGrpSpPr>
            <p:cNvPr id="9" name="Group 8"/>
            <p:cNvGrpSpPr/>
            <p:nvPr/>
          </p:nvGrpSpPr>
          <p:grpSpPr>
            <a:xfrm>
              <a:off x="5242252" y="1912253"/>
              <a:ext cx="843198" cy="852005"/>
              <a:chOff x="5242252" y="1912253"/>
              <a:chExt cx="843198" cy="852005"/>
            </a:xfrm>
          </p:grpSpPr>
          <p:sp>
            <p:nvSpPr>
              <p:cNvPr id="3" name="Oval 2"/>
              <p:cNvSpPr/>
              <p:nvPr/>
            </p:nvSpPr>
            <p:spPr>
              <a:xfrm flipV="1">
                <a:off x="5727031" y="2193605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Oval 3"/>
              <p:cNvSpPr/>
              <p:nvPr/>
            </p:nvSpPr>
            <p:spPr>
              <a:xfrm flipV="1">
                <a:off x="5242252" y="1912253"/>
                <a:ext cx="843198" cy="852005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Oval 4"/>
              <p:cNvSpPr/>
              <p:nvPr/>
            </p:nvSpPr>
            <p:spPr>
              <a:xfrm flipV="1">
                <a:off x="5613259" y="2302756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549995" y="3348802"/>
              <a:ext cx="843198" cy="852005"/>
              <a:chOff x="4212514" y="2666414"/>
              <a:chExt cx="843198" cy="852005"/>
            </a:xfrm>
          </p:grpSpPr>
          <p:sp>
            <p:nvSpPr>
              <p:cNvPr id="6" name="Oval 5"/>
              <p:cNvSpPr/>
              <p:nvPr/>
            </p:nvSpPr>
            <p:spPr>
              <a:xfrm flipV="1">
                <a:off x="4212514" y="2666414"/>
                <a:ext cx="843198" cy="852005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6"/>
              <p:cNvSpPr/>
              <p:nvPr/>
            </p:nvSpPr>
            <p:spPr>
              <a:xfrm flipV="1">
                <a:off x="4583521" y="3056917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2" name="Oval 11"/>
            <p:cNvSpPr/>
            <p:nvPr/>
          </p:nvSpPr>
          <p:spPr>
            <a:xfrm flipV="1">
              <a:off x="4285396" y="2511189"/>
              <a:ext cx="1474782" cy="1429052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4947946" y="3152525"/>
              <a:ext cx="117983" cy="1190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442045" y="2893325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71132" y="3086667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452883" y="1091822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9566" y="479945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Center of Negative Charge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505200" y="2133600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4876800" y="4191000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910920" y="2092657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6282520" y="4150057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01003" y="2013044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20672327">
            <a:off x="2504365" y="3947614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180525" y="1883391"/>
            <a:ext cx="3068750" cy="3177717"/>
            <a:chOff x="1180525" y="1883391"/>
            <a:chExt cx="3068750" cy="3177717"/>
          </a:xfrm>
        </p:grpSpPr>
        <p:grpSp>
          <p:nvGrpSpPr>
            <p:cNvPr id="23" name="Group 22"/>
            <p:cNvGrpSpPr/>
            <p:nvPr/>
          </p:nvGrpSpPr>
          <p:grpSpPr>
            <a:xfrm>
              <a:off x="1285161" y="3211775"/>
              <a:ext cx="2964114" cy="1849333"/>
              <a:chOff x="1285161" y="3211775"/>
              <a:chExt cx="2964114" cy="1849333"/>
            </a:xfrm>
          </p:grpSpPr>
          <p:grpSp>
            <p:nvGrpSpPr>
              <p:cNvPr id="13" name="Group 12"/>
              <p:cNvGrpSpPr/>
              <p:nvPr/>
            </p:nvGrpSpPr>
            <p:grpSpPr>
              <a:xfrm rot="10800000">
                <a:off x="1285161" y="3755412"/>
                <a:ext cx="1556121" cy="1305696"/>
                <a:chOff x="2704531" y="2035791"/>
                <a:chExt cx="1556121" cy="1305696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704531" y="20357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375555" y="21881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96450" y="2818267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0800000" flipH="1">
                <a:off x="3184473" y="3211775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1180525" y="1883391"/>
              <a:ext cx="2955022" cy="1790193"/>
              <a:chOff x="1180525" y="1883391"/>
              <a:chExt cx="2955022" cy="179019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552131" y="18833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23155" y="20357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71345" y="26249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 rot="10800000" flipV="1">
                <a:off x="1180525" y="1985749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4941524" y="1953902"/>
            <a:ext cx="3030278" cy="3239273"/>
            <a:chOff x="1199761" y="1883391"/>
            <a:chExt cx="3030278" cy="3239273"/>
          </a:xfrm>
        </p:grpSpPr>
        <p:grpSp>
          <p:nvGrpSpPr>
            <p:cNvPr id="26" name="Group 22"/>
            <p:cNvGrpSpPr/>
            <p:nvPr/>
          </p:nvGrpSpPr>
          <p:grpSpPr>
            <a:xfrm>
              <a:off x="1304397" y="3150220"/>
              <a:ext cx="2925642" cy="1972444"/>
              <a:chOff x="1304397" y="3150220"/>
              <a:chExt cx="2925642" cy="1972444"/>
            </a:xfrm>
          </p:grpSpPr>
          <p:grpSp>
            <p:nvGrpSpPr>
              <p:cNvPr id="35" name="Group 12"/>
              <p:cNvGrpSpPr/>
              <p:nvPr/>
            </p:nvGrpSpPr>
            <p:grpSpPr>
              <a:xfrm rot="10800000">
                <a:off x="1304397" y="3693857"/>
                <a:ext cx="1517649" cy="1428807"/>
                <a:chOff x="2723767" y="1974235"/>
                <a:chExt cx="1517649" cy="1428807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2723767" y="197423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394791" y="212663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  <p:sp>
              <p:nvSpPr>
                <p:cNvPr id="42" name="TextBox 11"/>
                <p:cNvSpPr txBox="1"/>
                <p:nvPr/>
              </p:nvSpPr>
              <p:spPr>
                <a:xfrm>
                  <a:off x="3915686" y="2756711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</p:grpSp>
          <p:grpSp>
            <p:nvGrpSpPr>
              <p:cNvPr id="36" name="Group 13"/>
              <p:cNvGrpSpPr/>
              <p:nvPr/>
            </p:nvGrpSpPr>
            <p:grpSpPr>
              <a:xfrm rot="10800000" flipH="1">
                <a:off x="3203709" y="3150220"/>
                <a:ext cx="1026330" cy="1810946"/>
                <a:chOff x="2873892" y="1878700"/>
                <a:chExt cx="1026330" cy="1810946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873892" y="1878700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394791" y="2331352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574492" y="304331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</p:grpSp>
        </p:grpSp>
        <p:grpSp>
          <p:nvGrpSpPr>
            <p:cNvPr id="27" name="Group 21"/>
            <p:cNvGrpSpPr/>
            <p:nvPr/>
          </p:nvGrpSpPr>
          <p:grpSpPr>
            <a:xfrm>
              <a:off x="1199761" y="1883391"/>
              <a:ext cx="2897314" cy="1851749"/>
              <a:chOff x="1199761" y="1883391"/>
              <a:chExt cx="2897314" cy="185174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552131" y="188339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23155" y="203579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71345" y="2624925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smtClean="0"/>
                  <a:t>-</a:t>
                </a:r>
                <a:endParaRPr lang="en-US" sz="3600" dirty="0"/>
              </a:p>
            </p:txBody>
          </p:sp>
          <p:grpSp>
            <p:nvGrpSpPr>
              <p:cNvPr id="31" name="Group 17"/>
              <p:cNvGrpSpPr/>
              <p:nvPr/>
            </p:nvGrpSpPr>
            <p:grpSpPr>
              <a:xfrm rot="10800000" flipV="1">
                <a:off x="1199761" y="1924194"/>
                <a:ext cx="1026330" cy="1810946"/>
                <a:chOff x="2873892" y="1878701"/>
                <a:chExt cx="1026330" cy="1810946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873892" y="1878701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394791" y="2331353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574492" y="3043316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/>
                    <a:t>-</a:t>
                  </a:r>
                  <a:endParaRPr lang="en-US" sz="3600" dirty="0"/>
                </a:p>
              </p:txBody>
            </p:sp>
          </p:grp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910920" y="2092657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6282520" y="4150057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01003" y="2013044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20672327">
            <a:off x="2504365" y="3947614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60060" y="3179928"/>
            <a:ext cx="312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 +  +  +  +  +  +  +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1380698" y="2718179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 +  +  +  +  +  +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355677" y="3566615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 +  +  +  +  +  +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603611" y="3937379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 +  +  +  +  +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633181" y="2356513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 +  +  +  +  +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1935706" y="2031241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 +  +  +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1978924" y="4299044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 +  +  +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4888174" y="3318680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  -  -  -  -  -  -  -</a:t>
            </a:r>
            <a:endParaRPr lang="en-US" sz="4000" dirty="0"/>
          </a:p>
        </p:txBody>
      </p:sp>
      <p:sp>
        <p:nvSpPr>
          <p:cNvPr id="59" name="TextBox 58"/>
          <p:cNvSpPr txBox="1"/>
          <p:nvPr/>
        </p:nvSpPr>
        <p:spPr>
          <a:xfrm>
            <a:off x="5108812" y="2856931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  -  -  -  -  -  -</a:t>
            </a:r>
            <a:endParaRPr lang="en-US" sz="4000" dirty="0"/>
          </a:p>
        </p:txBody>
      </p:sp>
      <p:sp>
        <p:nvSpPr>
          <p:cNvPr id="62" name="TextBox 61"/>
          <p:cNvSpPr txBox="1"/>
          <p:nvPr/>
        </p:nvSpPr>
        <p:spPr>
          <a:xfrm>
            <a:off x="5361295" y="2495265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  -  -  -  -  -</a:t>
            </a:r>
            <a:endParaRPr 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5663820" y="2169993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  -  -  -</a:t>
            </a:r>
            <a:endParaRPr lang="en-US" sz="4000" dirty="0"/>
          </a:p>
        </p:txBody>
      </p:sp>
      <p:sp>
        <p:nvSpPr>
          <p:cNvPr id="64" name="TextBox 63"/>
          <p:cNvSpPr txBox="1"/>
          <p:nvPr/>
        </p:nvSpPr>
        <p:spPr>
          <a:xfrm>
            <a:off x="5707038" y="4437796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  -  -  -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5111087" y="3664421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  -  -  -  -  -  -</a:t>
            </a:r>
            <a:endParaRPr lang="en-US" sz="4000" dirty="0"/>
          </a:p>
        </p:txBody>
      </p:sp>
      <p:sp>
        <p:nvSpPr>
          <p:cNvPr id="66" name="TextBox 65"/>
          <p:cNvSpPr txBox="1"/>
          <p:nvPr/>
        </p:nvSpPr>
        <p:spPr>
          <a:xfrm>
            <a:off x="5322629" y="4012438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  -  -  -  -  -</a:t>
            </a:r>
            <a:endParaRPr lang="en-US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to Gravity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2484438"/>
            <a:ext cx="85423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Energy Levels in Atoms</a:t>
            </a:r>
          </a:p>
        </p:txBody>
      </p:sp>
      <p:sp>
        <p:nvSpPr>
          <p:cNvPr id="66566" name="Line 4"/>
          <p:cNvSpPr>
            <a:spLocks noChangeShapeType="1"/>
          </p:cNvSpPr>
          <p:nvPr/>
        </p:nvSpPr>
        <p:spPr bwMode="auto">
          <a:xfrm>
            <a:off x="26670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 rot="16200000">
            <a:off x="1963737" y="3522663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Energy</a:t>
            </a:r>
          </a:p>
        </p:txBody>
      </p:sp>
      <p:sp>
        <p:nvSpPr>
          <p:cNvPr id="66568" name="Line 6"/>
          <p:cNvSpPr>
            <a:spLocks noChangeShapeType="1"/>
          </p:cNvSpPr>
          <p:nvPr/>
        </p:nvSpPr>
        <p:spPr bwMode="auto">
          <a:xfrm>
            <a:off x="26670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733800" y="3352800"/>
            <a:ext cx="1143000" cy="990600"/>
            <a:chOff x="5600700" y="3352800"/>
            <a:chExt cx="533400" cy="990600"/>
          </a:xfrm>
        </p:grpSpPr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5600700" y="43434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5600700" y="33528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72" name="Text Box 10"/>
          <p:cNvSpPr txBox="1">
            <a:spLocks noChangeArrowheads="1"/>
          </p:cNvSpPr>
          <p:nvPr/>
        </p:nvSpPr>
        <p:spPr bwMode="auto">
          <a:xfrm>
            <a:off x="5089525" y="4098925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66573" name="Text Box 11"/>
          <p:cNvSpPr txBox="1">
            <a:spLocks noChangeArrowheads="1"/>
          </p:cNvSpPr>
          <p:nvPr/>
        </p:nvSpPr>
        <p:spPr bwMode="auto">
          <a:xfrm>
            <a:off x="5029200" y="312420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4435475" y="5665788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(Schematic)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3505200"/>
            <a:ext cx="2323483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1568450"/>
            <a:ext cx="48387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Bringing Two Atoms Together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6566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6568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9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2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6573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6574" name="Freeform 13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5" name="Freeform 15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6" name="Freeform 16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7" name="Freeform 17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Bringing 5 Atoms Together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7590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7592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3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7594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5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6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7597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7598" name="Freeform 12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9" name="Freeform 13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0" name="Freeform 14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1" name="Freeform 15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2" name="Text Box 16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  <p:sp>
          <p:nvSpPr>
            <p:cNvPr id="67603" name="Freeform 17"/>
            <p:cNvSpPr>
              <a:spLocks/>
            </p:cNvSpPr>
            <p:nvPr/>
          </p:nvSpPr>
          <p:spPr bwMode="auto">
            <a:xfrm>
              <a:off x="2423" y="1574"/>
              <a:ext cx="938" cy="565"/>
            </a:xfrm>
            <a:custGeom>
              <a:avLst/>
              <a:gdLst>
                <a:gd name="T0" fmla="*/ 938 w 938"/>
                <a:gd name="T1" fmla="*/ 540 h 565"/>
                <a:gd name="T2" fmla="*/ 659 w 938"/>
                <a:gd name="T3" fmla="*/ 546 h 565"/>
                <a:gd name="T4" fmla="*/ 255 w 938"/>
                <a:gd name="T5" fmla="*/ 427 h 565"/>
                <a:gd name="T6" fmla="*/ 0 w 938"/>
                <a:gd name="T7" fmla="*/ 0 h 5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8"/>
                <a:gd name="T13" fmla="*/ 0 h 565"/>
                <a:gd name="T14" fmla="*/ 938 w 938"/>
                <a:gd name="T15" fmla="*/ 565 h 5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8" h="565">
                  <a:moveTo>
                    <a:pt x="938" y="540"/>
                  </a:moveTo>
                  <a:cubicBezTo>
                    <a:pt x="855" y="552"/>
                    <a:pt x="773" y="565"/>
                    <a:pt x="659" y="546"/>
                  </a:cubicBezTo>
                  <a:cubicBezTo>
                    <a:pt x="545" y="527"/>
                    <a:pt x="365" y="518"/>
                    <a:pt x="255" y="427"/>
                  </a:cubicBezTo>
                  <a:cubicBezTo>
                    <a:pt x="145" y="336"/>
                    <a:pt x="42" y="72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4" name="Freeform 18"/>
            <p:cNvSpPr>
              <a:spLocks/>
            </p:cNvSpPr>
            <p:nvPr/>
          </p:nvSpPr>
          <p:spPr bwMode="auto">
            <a:xfrm>
              <a:off x="2352" y="1585"/>
              <a:ext cx="1015" cy="617"/>
            </a:xfrm>
            <a:custGeom>
              <a:avLst/>
              <a:gdLst>
                <a:gd name="T0" fmla="*/ 1015 w 1015"/>
                <a:gd name="T1" fmla="*/ 529 h 617"/>
                <a:gd name="T2" fmla="*/ 801 w 1015"/>
                <a:gd name="T3" fmla="*/ 594 h 617"/>
                <a:gd name="T4" fmla="*/ 427 w 1015"/>
                <a:gd name="T5" fmla="*/ 582 h 617"/>
                <a:gd name="T6" fmla="*/ 160 w 1015"/>
                <a:gd name="T7" fmla="*/ 381 h 617"/>
                <a:gd name="T8" fmla="*/ 0 w 1015"/>
                <a:gd name="T9" fmla="*/ 0 h 6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5"/>
                <a:gd name="T16" fmla="*/ 0 h 617"/>
                <a:gd name="T17" fmla="*/ 1015 w 1015"/>
                <a:gd name="T18" fmla="*/ 617 h 6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5" h="617">
                  <a:moveTo>
                    <a:pt x="1015" y="529"/>
                  </a:moveTo>
                  <a:cubicBezTo>
                    <a:pt x="957" y="557"/>
                    <a:pt x="899" y="585"/>
                    <a:pt x="801" y="594"/>
                  </a:cubicBezTo>
                  <a:cubicBezTo>
                    <a:pt x="703" y="603"/>
                    <a:pt x="534" y="617"/>
                    <a:pt x="427" y="582"/>
                  </a:cubicBezTo>
                  <a:cubicBezTo>
                    <a:pt x="320" y="547"/>
                    <a:pt x="231" y="478"/>
                    <a:pt x="160" y="381"/>
                  </a:cubicBezTo>
                  <a:cubicBezTo>
                    <a:pt x="89" y="284"/>
                    <a:pt x="44" y="142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5" name="Freeform 19"/>
            <p:cNvSpPr>
              <a:spLocks/>
            </p:cNvSpPr>
            <p:nvPr/>
          </p:nvSpPr>
          <p:spPr bwMode="auto">
            <a:xfrm>
              <a:off x="2286" y="1574"/>
              <a:ext cx="1057" cy="696"/>
            </a:xfrm>
            <a:custGeom>
              <a:avLst/>
              <a:gdLst>
                <a:gd name="T0" fmla="*/ 1057 w 1057"/>
                <a:gd name="T1" fmla="*/ 552 h 696"/>
                <a:gd name="T2" fmla="*/ 760 w 1057"/>
                <a:gd name="T3" fmla="*/ 677 h 696"/>
                <a:gd name="T4" fmla="*/ 380 w 1057"/>
                <a:gd name="T5" fmla="*/ 635 h 696"/>
                <a:gd name="T6" fmla="*/ 95 w 1057"/>
                <a:gd name="T7" fmla="*/ 308 h 696"/>
                <a:gd name="T8" fmla="*/ 0 w 1057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7"/>
                <a:gd name="T16" fmla="*/ 0 h 696"/>
                <a:gd name="T17" fmla="*/ 1057 w 1057"/>
                <a:gd name="T18" fmla="*/ 696 h 6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7" h="696">
                  <a:moveTo>
                    <a:pt x="1057" y="552"/>
                  </a:moveTo>
                  <a:cubicBezTo>
                    <a:pt x="965" y="607"/>
                    <a:pt x="873" y="663"/>
                    <a:pt x="760" y="677"/>
                  </a:cubicBezTo>
                  <a:cubicBezTo>
                    <a:pt x="647" y="691"/>
                    <a:pt x="491" y="696"/>
                    <a:pt x="380" y="635"/>
                  </a:cubicBezTo>
                  <a:cubicBezTo>
                    <a:pt x="269" y="574"/>
                    <a:pt x="158" y="414"/>
                    <a:pt x="95" y="308"/>
                  </a:cubicBezTo>
                  <a:cubicBezTo>
                    <a:pt x="32" y="202"/>
                    <a:pt x="16" y="52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6" name="Freeform 20"/>
            <p:cNvSpPr>
              <a:spLocks/>
            </p:cNvSpPr>
            <p:nvPr/>
          </p:nvSpPr>
          <p:spPr bwMode="auto">
            <a:xfrm>
              <a:off x="1942" y="2161"/>
              <a:ext cx="1490" cy="595"/>
            </a:xfrm>
            <a:custGeom>
              <a:avLst/>
              <a:gdLst>
                <a:gd name="T0" fmla="*/ 1490 w 1490"/>
                <a:gd name="T1" fmla="*/ 565 h 595"/>
                <a:gd name="T2" fmla="*/ 1140 w 1490"/>
                <a:gd name="T3" fmla="*/ 588 h 595"/>
                <a:gd name="T4" fmla="*/ 611 w 1490"/>
                <a:gd name="T5" fmla="*/ 523 h 595"/>
                <a:gd name="T6" fmla="*/ 273 w 1490"/>
                <a:gd name="T7" fmla="*/ 392 h 595"/>
                <a:gd name="T8" fmla="*/ 0 w 1490"/>
                <a:gd name="T9" fmla="*/ 0 h 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0"/>
                <a:gd name="T16" fmla="*/ 0 h 595"/>
                <a:gd name="T17" fmla="*/ 1490 w 1490"/>
                <a:gd name="T18" fmla="*/ 595 h 5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0" h="595">
                  <a:moveTo>
                    <a:pt x="1490" y="565"/>
                  </a:moveTo>
                  <a:cubicBezTo>
                    <a:pt x="1388" y="580"/>
                    <a:pt x="1286" y="595"/>
                    <a:pt x="1140" y="588"/>
                  </a:cubicBezTo>
                  <a:cubicBezTo>
                    <a:pt x="994" y="581"/>
                    <a:pt x="755" y="556"/>
                    <a:pt x="611" y="523"/>
                  </a:cubicBezTo>
                  <a:cubicBezTo>
                    <a:pt x="467" y="490"/>
                    <a:pt x="375" y="479"/>
                    <a:pt x="273" y="392"/>
                  </a:cubicBezTo>
                  <a:cubicBezTo>
                    <a:pt x="171" y="305"/>
                    <a:pt x="47" y="36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7" name="Freeform 21"/>
            <p:cNvSpPr>
              <a:spLocks/>
            </p:cNvSpPr>
            <p:nvPr/>
          </p:nvSpPr>
          <p:spPr bwMode="auto">
            <a:xfrm>
              <a:off x="1900" y="2185"/>
              <a:ext cx="1503" cy="634"/>
            </a:xfrm>
            <a:custGeom>
              <a:avLst/>
              <a:gdLst>
                <a:gd name="T0" fmla="*/ 1503 w 1503"/>
                <a:gd name="T1" fmla="*/ 552 h 634"/>
                <a:gd name="T2" fmla="*/ 1194 w 1503"/>
                <a:gd name="T3" fmla="*/ 618 h 634"/>
                <a:gd name="T4" fmla="*/ 737 w 1503"/>
                <a:gd name="T5" fmla="*/ 606 h 634"/>
                <a:gd name="T6" fmla="*/ 303 w 1503"/>
                <a:gd name="T7" fmla="*/ 452 h 634"/>
                <a:gd name="T8" fmla="*/ 0 w 1503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3"/>
                <a:gd name="T16" fmla="*/ 0 h 634"/>
                <a:gd name="T17" fmla="*/ 1503 w 1503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3" h="634">
                  <a:moveTo>
                    <a:pt x="1503" y="552"/>
                  </a:moveTo>
                  <a:cubicBezTo>
                    <a:pt x="1412" y="580"/>
                    <a:pt x="1322" y="609"/>
                    <a:pt x="1194" y="618"/>
                  </a:cubicBezTo>
                  <a:cubicBezTo>
                    <a:pt x="1066" y="627"/>
                    <a:pt x="885" y="634"/>
                    <a:pt x="737" y="606"/>
                  </a:cubicBezTo>
                  <a:cubicBezTo>
                    <a:pt x="589" y="578"/>
                    <a:pt x="426" y="553"/>
                    <a:pt x="303" y="452"/>
                  </a:cubicBezTo>
                  <a:cubicBezTo>
                    <a:pt x="180" y="351"/>
                    <a:pt x="90" y="175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8" name="Freeform 23"/>
            <p:cNvSpPr>
              <a:spLocks/>
            </p:cNvSpPr>
            <p:nvPr/>
          </p:nvSpPr>
          <p:spPr bwMode="auto">
            <a:xfrm>
              <a:off x="1847" y="2167"/>
              <a:ext cx="1550" cy="736"/>
            </a:xfrm>
            <a:custGeom>
              <a:avLst/>
              <a:gdLst>
                <a:gd name="T0" fmla="*/ 1550 w 1550"/>
                <a:gd name="T1" fmla="*/ 570 h 736"/>
                <a:gd name="T2" fmla="*/ 1223 w 1550"/>
                <a:gd name="T3" fmla="*/ 689 h 736"/>
                <a:gd name="T4" fmla="*/ 706 w 1550"/>
                <a:gd name="T5" fmla="*/ 701 h 736"/>
                <a:gd name="T6" fmla="*/ 255 w 1550"/>
                <a:gd name="T7" fmla="*/ 481 h 736"/>
                <a:gd name="T8" fmla="*/ 0 w 1550"/>
                <a:gd name="T9" fmla="*/ 0 h 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0"/>
                <a:gd name="T16" fmla="*/ 0 h 736"/>
                <a:gd name="T17" fmla="*/ 1550 w 1550"/>
                <a:gd name="T18" fmla="*/ 736 h 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0" h="736">
                  <a:moveTo>
                    <a:pt x="1550" y="570"/>
                  </a:moveTo>
                  <a:cubicBezTo>
                    <a:pt x="1457" y="618"/>
                    <a:pt x="1364" y="667"/>
                    <a:pt x="1223" y="689"/>
                  </a:cubicBezTo>
                  <a:cubicBezTo>
                    <a:pt x="1082" y="711"/>
                    <a:pt x="867" y="736"/>
                    <a:pt x="706" y="701"/>
                  </a:cubicBezTo>
                  <a:cubicBezTo>
                    <a:pt x="545" y="666"/>
                    <a:pt x="373" y="598"/>
                    <a:pt x="255" y="481"/>
                  </a:cubicBezTo>
                  <a:cubicBezTo>
                    <a:pt x="137" y="364"/>
                    <a:pt x="68" y="182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Many Atoms Together (A Solid)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8614" name="Freeform 24"/>
            <p:cNvSpPr>
              <a:spLocks/>
            </p:cNvSpPr>
            <p:nvPr/>
          </p:nvSpPr>
          <p:spPr bwMode="auto">
            <a:xfrm>
              <a:off x="1817" y="2173"/>
              <a:ext cx="1603" cy="772"/>
            </a:xfrm>
            <a:custGeom>
              <a:avLst/>
              <a:gdLst>
                <a:gd name="T0" fmla="*/ 1603 w 1603"/>
                <a:gd name="T1" fmla="*/ 559 h 772"/>
                <a:gd name="T2" fmla="*/ 1485 w 1603"/>
                <a:gd name="T3" fmla="*/ 618 h 772"/>
                <a:gd name="T4" fmla="*/ 1318 w 1603"/>
                <a:gd name="T5" fmla="*/ 713 h 772"/>
                <a:gd name="T6" fmla="*/ 1027 w 1603"/>
                <a:gd name="T7" fmla="*/ 755 h 772"/>
                <a:gd name="T8" fmla="*/ 861 w 1603"/>
                <a:gd name="T9" fmla="*/ 772 h 772"/>
                <a:gd name="T10" fmla="*/ 659 w 1603"/>
                <a:gd name="T11" fmla="*/ 755 h 772"/>
                <a:gd name="T12" fmla="*/ 463 w 1603"/>
                <a:gd name="T13" fmla="*/ 665 h 772"/>
                <a:gd name="T14" fmla="*/ 273 w 1603"/>
                <a:gd name="T15" fmla="*/ 529 h 772"/>
                <a:gd name="T16" fmla="*/ 190 w 1603"/>
                <a:gd name="T17" fmla="*/ 422 h 772"/>
                <a:gd name="T18" fmla="*/ 59 w 1603"/>
                <a:gd name="T19" fmla="*/ 161 h 772"/>
                <a:gd name="T20" fmla="*/ 0 w 1603"/>
                <a:gd name="T21" fmla="*/ 6 h 772"/>
                <a:gd name="T22" fmla="*/ 202 w 1603"/>
                <a:gd name="T23" fmla="*/ 0 h 772"/>
                <a:gd name="T24" fmla="*/ 291 w 1603"/>
                <a:gd name="T25" fmla="*/ 167 h 772"/>
                <a:gd name="T26" fmla="*/ 380 w 1603"/>
                <a:gd name="T27" fmla="*/ 268 h 772"/>
                <a:gd name="T28" fmla="*/ 487 w 1603"/>
                <a:gd name="T29" fmla="*/ 351 h 772"/>
                <a:gd name="T30" fmla="*/ 665 w 1603"/>
                <a:gd name="T31" fmla="*/ 434 h 772"/>
                <a:gd name="T32" fmla="*/ 855 w 1603"/>
                <a:gd name="T33" fmla="*/ 481 h 772"/>
                <a:gd name="T34" fmla="*/ 1021 w 1603"/>
                <a:gd name="T35" fmla="*/ 499 h 772"/>
                <a:gd name="T36" fmla="*/ 1603 w 1603"/>
                <a:gd name="T37" fmla="*/ 559 h 7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3"/>
                <a:gd name="T58" fmla="*/ 0 h 772"/>
                <a:gd name="T59" fmla="*/ 1603 w 1603"/>
                <a:gd name="T60" fmla="*/ 772 h 7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3" h="772">
                  <a:moveTo>
                    <a:pt x="1603" y="559"/>
                  </a:moveTo>
                  <a:lnTo>
                    <a:pt x="1485" y="618"/>
                  </a:lnTo>
                  <a:lnTo>
                    <a:pt x="1318" y="713"/>
                  </a:lnTo>
                  <a:lnTo>
                    <a:pt x="1027" y="755"/>
                  </a:lnTo>
                  <a:lnTo>
                    <a:pt x="861" y="772"/>
                  </a:lnTo>
                  <a:lnTo>
                    <a:pt x="659" y="755"/>
                  </a:lnTo>
                  <a:lnTo>
                    <a:pt x="463" y="665"/>
                  </a:lnTo>
                  <a:lnTo>
                    <a:pt x="273" y="529"/>
                  </a:lnTo>
                  <a:lnTo>
                    <a:pt x="190" y="422"/>
                  </a:lnTo>
                  <a:lnTo>
                    <a:pt x="59" y="161"/>
                  </a:lnTo>
                  <a:lnTo>
                    <a:pt x="0" y="6"/>
                  </a:lnTo>
                  <a:lnTo>
                    <a:pt x="202" y="0"/>
                  </a:lnTo>
                  <a:lnTo>
                    <a:pt x="291" y="167"/>
                  </a:lnTo>
                  <a:lnTo>
                    <a:pt x="380" y="268"/>
                  </a:lnTo>
                  <a:lnTo>
                    <a:pt x="487" y="351"/>
                  </a:lnTo>
                  <a:lnTo>
                    <a:pt x="665" y="434"/>
                  </a:lnTo>
                  <a:lnTo>
                    <a:pt x="855" y="481"/>
                  </a:lnTo>
                  <a:lnTo>
                    <a:pt x="1021" y="499"/>
                  </a:lnTo>
                  <a:lnTo>
                    <a:pt x="1603" y="5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5" name="Freeform 23"/>
            <p:cNvSpPr>
              <a:spLocks/>
            </p:cNvSpPr>
            <p:nvPr/>
          </p:nvSpPr>
          <p:spPr bwMode="auto">
            <a:xfrm>
              <a:off x="2209" y="1538"/>
              <a:ext cx="1176" cy="790"/>
            </a:xfrm>
            <a:custGeom>
              <a:avLst/>
              <a:gdLst>
                <a:gd name="T0" fmla="*/ 1176 w 1176"/>
                <a:gd name="T1" fmla="*/ 558 h 790"/>
                <a:gd name="T2" fmla="*/ 968 w 1176"/>
                <a:gd name="T3" fmla="*/ 540 h 790"/>
                <a:gd name="T4" fmla="*/ 819 w 1176"/>
                <a:gd name="T5" fmla="*/ 505 h 790"/>
                <a:gd name="T6" fmla="*/ 635 w 1176"/>
                <a:gd name="T7" fmla="*/ 463 h 790"/>
                <a:gd name="T8" fmla="*/ 505 w 1176"/>
                <a:gd name="T9" fmla="*/ 386 h 790"/>
                <a:gd name="T10" fmla="*/ 368 w 1176"/>
                <a:gd name="T11" fmla="*/ 220 h 790"/>
                <a:gd name="T12" fmla="*/ 279 w 1176"/>
                <a:gd name="T13" fmla="*/ 0 h 790"/>
                <a:gd name="T14" fmla="*/ 0 w 1176"/>
                <a:gd name="T15" fmla="*/ 6 h 790"/>
                <a:gd name="T16" fmla="*/ 65 w 1176"/>
                <a:gd name="T17" fmla="*/ 208 h 790"/>
                <a:gd name="T18" fmla="*/ 160 w 1176"/>
                <a:gd name="T19" fmla="*/ 469 h 790"/>
                <a:gd name="T20" fmla="*/ 291 w 1176"/>
                <a:gd name="T21" fmla="*/ 635 h 790"/>
                <a:gd name="T22" fmla="*/ 463 w 1176"/>
                <a:gd name="T23" fmla="*/ 742 h 790"/>
                <a:gd name="T24" fmla="*/ 629 w 1176"/>
                <a:gd name="T25" fmla="*/ 790 h 790"/>
                <a:gd name="T26" fmla="*/ 831 w 1176"/>
                <a:gd name="T27" fmla="*/ 748 h 790"/>
                <a:gd name="T28" fmla="*/ 1009 w 1176"/>
                <a:gd name="T29" fmla="*/ 707 h 790"/>
                <a:gd name="T30" fmla="*/ 1110 w 1176"/>
                <a:gd name="T31" fmla="*/ 606 h 790"/>
                <a:gd name="T32" fmla="*/ 1176 w 1176"/>
                <a:gd name="T33" fmla="*/ 558 h 7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6"/>
                <a:gd name="T52" fmla="*/ 0 h 790"/>
                <a:gd name="T53" fmla="*/ 1176 w 1176"/>
                <a:gd name="T54" fmla="*/ 790 h 7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6" h="790">
                  <a:moveTo>
                    <a:pt x="1176" y="558"/>
                  </a:moveTo>
                  <a:lnTo>
                    <a:pt x="968" y="540"/>
                  </a:lnTo>
                  <a:lnTo>
                    <a:pt x="819" y="505"/>
                  </a:lnTo>
                  <a:lnTo>
                    <a:pt x="635" y="463"/>
                  </a:lnTo>
                  <a:lnTo>
                    <a:pt x="505" y="386"/>
                  </a:lnTo>
                  <a:lnTo>
                    <a:pt x="368" y="220"/>
                  </a:lnTo>
                  <a:lnTo>
                    <a:pt x="279" y="0"/>
                  </a:lnTo>
                  <a:lnTo>
                    <a:pt x="0" y="6"/>
                  </a:lnTo>
                  <a:lnTo>
                    <a:pt x="65" y="208"/>
                  </a:lnTo>
                  <a:lnTo>
                    <a:pt x="160" y="469"/>
                  </a:lnTo>
                  <a:lnTo>
                    <a:pt x="291" y="635"/>
                  </a:lnTo>
                  <a:lnTo>
                    <a:pt x="463" y="742"/>
                  </a:lnTo>
                  <a:lnTo>
                    <a:pt x="629" y="790"/>
                  </a:lnTo>
                  <a:lnTo>
                    <a:pt x="831" y="748"/>
                  </a:lnTo>
                  <a:lnTo>
                    <a:pt x="1009" y="707"/>
                  </a:lnTo>
                  <a:lnTo>
                    <a:pt x="1110" y="606"/>
                  </a:lnTo>
                  <a:lnTo>
                    <a:pt x="1176" y="5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7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9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2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8623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8624" name="Freeform 12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5" name="Freeform 13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6" name="Freeform 14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7" name="Freeform 15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8" name="Text Box 16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Many Atoms Together (A Solid)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28800" y="2082800"/>
            <a:ext cx="4802188" cy="3919538"/>
            <a:chOff x="1152" y="1312"/>
            <a:chExt cx="3025" cy="2469"/>
          </a:xfrm>
        </p:grpSpPr>
        <p:sp>
          <p:nvSpPr>
            <p:cNvPr id="69638" name="Freeform 2"/>
            <p:cNvSpPr>
              <a:spLocks/>
            </p:cNvSpPr>
            <p:nvPr/>
          </p:nvSpPr>
          <p:spPr bwMode="auto">
            <a:xfrm>
              <a:off x="1817" y="2173"/>
              <a:ext cx="1603" cy="772"/>
            </a:xfrm>
            <a:custGeom>
              <a:avLst/>
              <a:gdLst>
                <a:gd name="T0" fmla="*/ 1603 w 1603"/>
                <a:gd name="T1" fmla="*/ 559 h 772"/>
                <a:gd name="T2" fmla="*/ 1485 w 1603"/>
                <a:gd name="T3" fmla="*/ 618 h 772"/>
                <a:gd name="T4" fmla="*/ 1318 w 1603"/>
                <a:gd name="T5" fmla="*/ 713 h 772"/>
                <a:gd name="T6" fmla="*/ 1027 w 1603"/>
                <a:gd name="T7" fmla="*/ 755 h 772"/>
                <a:gd name="T8" fmla="*/ 861 w 1603"/>
                <a:gd name="T9" fmla="*/ 772 h 772"/>
                <a:gd name="T10" fmla="*/ 659 w 1603"/>
                <a:gd name="T11" fmla="*/ 755 h 772"/>
                <a:gd name="T12" fmla="*/ 463 w 1603"/>
                <a:gd name="T13" fmla="*/ 665 h 772"/>
                <a:gd name="T14" fmla="*/ 273 w 1603"/>
                <a:gd name="T15" fmla="*/ 529 h 772"/>
                <a:gd name="T16" fmla="*/ 190 w 1603"/>
                <a:gd name="T17" fmla="*/ 422 h 772"/>
                <a:gd name="T18" fmla="*/ 59 w 1603"/>
                <a:gd name="T19" fmla="*/ 161 h 772"/>
                <a:gd name="T20" fmla="*/ 0 w 1603"/>
                <a:gd name="T21" fmla="*/ 6 h 772"/>
                <a:gd name="T22" fmla="*/ 202 w 1603"/>
                <a:gd name="T23" fmla="*/ 0 h 772"/>
                <a:gd name="T24" fmla="*/ 291 w 1603"/>
                <a:gd name="T25" fmla="*/ 167 h 772"/>
                <a:gd name="T26" fmla="*/ 380 w 1603"/>
                <a:gd name="T27" fmla="*/ 268 h 772"/>
                <a:gd name="T28" fmla="*/ 487 w 1603"/>
                <a:gd name="T29" fmla="*/ 351 h 772"/>
                <a:gd name="T30" fmla="*/ 665 w 1603"/>
                <a:gd name="T31" fmla="*/ 434 h 772"/>
                <a:gd name="T32" fmla="*/ 855 w 1603"/>
                <a:gd name="T33" fmla="*/ 481 h 772"/>
                <a:gd name="T34" fmla="*/ 1021 w 1603"/>
                <a:gd name="T35" fmla="*/ 499 h 772"/>
                <a:gd name="T36" fmla="*/ 1603 w 1603"/>
                <a:gd name="T37" fmla="*/ 559 h 7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3"/>
                <a:gd name="T58" fmla="*/ 0 h 772"/>
                <a:gd name="T59" fmla="*/ 1603 w 1603"/>
                <a:gd name="T60" fmla="*/ 772 h 7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3" h="772">
                  <a:moveTo>
                    <a:pt x="1603" y="559"/>
                  </a:moveTo>
                  <a:lnTo>
                    <a:pt x="1485" y="618"/>
                  </a:lnTo>
                  <a:lnTo>
                    <a:pt x="1318" y="713"/>
                  </a:lnTo>
                  <a:lnTo>
                    <a:pt x="1027" y="755"/>
                  </a:lnTo>
                  <a:lnTo>
                    <a:pt x="861" y="772"/>
                  </a:lnTo>
                  <a:lnTo>
                    <a:pt x="659" y="755"/>
                  </a:lnTo>
                  <a:lnTo>
                    <a:pt x="463" y="665"/>
                  </a:lnTo>
                  <a:lnTo>
                    <a:pt x="273" y="529"/>
                  </a:lnTo>
                  <a:lnTo>
                    <a:pt x="190" y="422"/>
                  </a:lnTo>
                  <a:lnTo>
                    <a:pt x="59" y="161"/>
                  </a:lnTo>
                  <a:lnTo>
                    <a:pt x="0" y="6"/>
                  </a:lnTo>
                  <a:lnTo>
                    <a:pt x="202" y="0"/>
                  </a:lnTo>
                  <a:lnTo>
                    <a:pt x="291" y="167"/>
                  </a:lnTo>
                  <a:lnTo>
                    <a:pt x="380" y="268"/>
                  </a:lnTo>
                  <a:lnTo>
                    <a:pt x="487" y="351"/>
                  </a:lnTo>
                  <a:lnTo>
                    <a:pt x="665" y="434"/>
                  </a:lnTo>
                  <a:lnTo>
                    <a:pt x="855" y="481"/>
                  </a:lnTo>
                  <a:lnTo>
                    <a:pt x="1021" y="499"/>
                  </a:lnTo>
                  <a:lnTo>
                    <a:pt x="1603" y="5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" name="Freeform 3"/>
            <p:cNvSpPr>
              <a:spLocks/>
            </p:cNvSpPr>
            <p:nvPr/>
          </p:nvSpPr>
          <p:spPr bwMode="auto">
            <a:xfrm>
              <a:off x="2209" y="1538"/>
              <a:ext cx="1176" cy="790"/>
            </a:xfrm>
            <a:custGeom>
              <a:avLst/>
              <a:gdLst>
                <a:gd name="T0" fmla="*/ 1176 w 1176"/>
                <a:gd name="T1" fmla="*/ 558 h 790"/>
                <a:gd name="T2" fmla="*/ 968 w 1176"/>
                <a:gd name="T3" fmla="*/ 540 h 790"/>
                <a:gd name="T4" fmla="*/ 819 w 1176"/>
                <a:gd name="T5" fmla="*/ 505 h 790"/>
                <a:gd name="T6" fmla="*/ 635 w 1176"/>
                <a:gd name="T7" fmla="*/ 463 h 790"/>
                <a:gd name="T8" fmla="*/ 505 w 1176"/>
                <a:gd name="T9" fmla="*/ 386 h 790"/>
                <a:gd name="T10" fmla="*/ 368 w 1176"/>
                <a:gd name="T11" fmla="*/ 220 h 790"/>
                <a:gd name="T12" fmla="*/ 279 w 1176"/>
                <a:gd name="T13" fmla="*/ 0 h 790"/>
                <a:gd name="T14" fmla="*/ 0 w 1176"/>
                <a:gd name="T15" fmla="*/ 6 h 790"/>
                <a:gd name="T16" fmla="*/ 65 w 1176"/>
                <a:gd name="T17" fmla="*/ 208 h 790"/>
                <a:gd name="T18" fmla="*/ 160 w 1176"/>
                <a:gd name="T19" fmla="*/ 469 h 790"/>
                <a:gd name="T20" fmla="*/ 291 w 1176"/>
                <a:gd name="T21" fmla="*/ 635 h 790"/>
                <a:gd name="T22" fmla="*/ 463 w 1176"/>
                <a:gd name="T23" fmla="*/ 742 h 790"/>
                <a:gd name="T24" fmla="*/ 629 w 1176"/>
                <a:gd name="T25" fmla="*/ 790 h 790"/>
                <a:gd name="T26" fmla="*/ 831 w 1176"/>
                <a:gd name="T27" fmla="*/ 748 h 790"/>
                <a:gd name="T28" fmla="*/ 1009 w 1176"/>
                <a:gd name="T29" fmla="*/ 707 h 790"/>
                <a:gd name="T30" fmla="*/ 1110 w 1176"/>
                <a:gd name="T31" fmla="*/ 606 h 790"/>
                <a:gd name="T32" fmla="*/ 1176 w 1176"/>
                <a:gd name="T33" fmla="*/ 558 h 7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6"/>
                <a:gd name="T52" fmla="*/ 0 h 790"/>
                <a:gd name="T53" fmla="*/ 1176 w 1176"/>
                <a:gd name="T54" fmla="*/ 790 h 7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6" h="790">
                  <a:moveTo>
                    <a:pt x="1176" y="558"/>
                  </a:moveTo>
                  <a:lnTo>
                    <a:pt x="968" y="540"/>
                  </a:lnTo>
                  <a:lnTo>
                    <a:pt x="819" y="505"/>
                  </a:lnTo>
                  <a:lnTo>
                    <a:pt x="635" y="463"/>
                  </a:lnTo>
                  <a:lnTo>
                    <a:pt x="505" y="386"/>
                  </a:lnTo>
                  <a:lnTo>
                    <a:pt x="368" y="220"/>
                  </a:lnTo>
                  <a:lnTo>
                    <a:pt x="279" y="0"/>
                  </a:lnTo>
                  <a:lnTo>
                    <a:pt x="0" y="6"/>
                  </a:lnTo>
                  <a:lnTo>
                    <a:pt x="65" y="208"/>
                  </a:lnTo>
                  <a:lnTo>
                    <a:pt x="160" y="469"/>
                  </a:lnTo>
                  <a:lnTo>
                    <a:pt x="291" y="635"/>
                  </a:lnTo>
                  <a:lnTo>
                    <a:pt x="463" y="742"/>
                  </a:lnTo>
                  <a:lnTo>
                    <a:pt x="629" y="790"/>
                  </a:lnTo>
                  <a:lnTo>
                    <a:pt x="831" y="748"/>
                  </a:lnTo>
                  <a:lnTo>
                    <a:pt x="1009" y="707"/>
                  </a:lnTo>
                  <a:lnTo>
                    <a:pt x="1110" y="606"/>
                  </a:lnTo>
                  <a:lnTo>
                    <a:pt x="1176" y="5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" name="Line 6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1" name="Text Box 7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9642" name="Line 8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3" name="Text Box 9"/>
            <p:cNvSpPr txBox="1">
              <a:spLocks noChangeArrowheads="1"/>
            </p:cNvSpPr>
            <p:nvPr/>
          </p:nvSpPr>
          <p:spPr bwMode="auto">
            <a:xfrm>
              <a:off x="3448" y="3324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9644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5" name="Line 11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6" name="Text Box 12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9647" name="Text Box 13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9648" name="Freeform 14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9" name="Freeform 15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0" name="Freeform 16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1" name="Freeform 17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2" name="Text Box 18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  <p:sp>
          <p:nvSpPr>
            <p:cNvPr id="69653" name="Line 19"/>
            <p:cNvSpPr>
              <a:spLocks noChangeShapeType="1"/>
            </p:cNvSpPr>
            <p:nvPr/>
          </p:nvSpPr>
          <p:spPr bwMode="auto">
            <a:xfrm>
              <a:off x="2749" y="1312"/>
              <a:ext cx="0" cy="1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4" name="Text Box 20"/>
            <p:cNvSpPr txBox="1">
              <a:spLocks noChangeArrowheads="1"/>
            </p:cNvSpPr>
            <p:nvPr/>
          </p:nvSpPr>
          <p:spPr bwMode="auto">
            <a:xfrm>
              <a:off x="2641" y="3283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r>
                <a:rPr lang="en-US" baseline="-25000"/>
                <a:t>o</a:t>
              </a:r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Energy Bands, Detail</a:t>
            </a:r>
          </a:p>
        </p:txBody>
      </p:sp>
      <p:sp>
        <p:nvSpPr>
          <p:cNvPr id="7066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" y="1371600"/>
            <a:ext cx="4459288" cy="4459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Sodium 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Blue represents energy bands occupied by the sodium electrons when the atoms are in their ground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Gold represents energy bands that are empty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White represents energy gaps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Electrons can have any energy within the allowed bands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Electrons cannot have energies in the gaps</a:t>
            </a:r>
          </a:p>
        </p:txBody>
      </p:sp>
      <p:sp>
        <p:nvSpPr>
          <p:cNvPr id="70662" name="Text Box 18"/>
          <p:cNvSpPr txBox="1">
            <a:spLocks noChangeArrowheads="1"/>
          </p:cNvSpPr>
          <p:nvPr/>
        </p:nvSpPr>
        <p:spPr bwMode="auto">
          <a:xfrm>
            <a:off x="4564063" y="5661025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70663" name="Text Box 19"/>
          <p:cNvSpPr txBox="1">
            <a:spLocks noChangeArrowheads="1"/>
          </p:cNvSpPr>
          <p:nvPr/>
        </p:nvSpPr>
        <p:spPr bwMode="auto">
          <a:xfrm>
            <a:off x="4564063" y="4921250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70664" name="Text Box 20"/>
          <p:cNvSpPr txBox="1">
            <a:spLocks noChangeArrowheads="1"/>
          </p:cNvSpPr>
          <p:nvPr/>
        </p:nvSpPr>
        <p:spPr bwMode="auto">
          <a:xfrm>
            <a:off x="4557713" y="40624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2p</a:t>
            </a:r>
          </a:p>
        </p:txBody>
      </p:sp>
      <p:sp>
        <p:nvSpPr>
          <p:cNvPr id="70665" name="Text Box 21"/>
          <p:cNvSpPr txBox="1">
            <a:spLocks noChangeArrowheads="1"/>
          </p:cNvSpPr>
          <p:nvPr/>
        </p:nvSpPr>
        <p:spPr bwMode="auto">
          <a:xfrm>
            <a:off x="4562475" y="2967038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3s</a:t>
            </a:r>
          </a:p>
        </p:txBody>
      </p:sp>
      <p:sp>
        <p:nvSpPr>
          <p:cNvPr id="70666" name="Text Box 22"/>
          <p:cNvSpPr txBox="1">
            <a:spLocks noChangeArrowheads="1"/>
          </p:cNvSpPr>
          <p:nvPr/>
        </p:nvSpPr>
        <p:spPr bwMode="auto">
          <a:xfrm>
            <a:off x="4557713" y="20907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3p</a:t>
            </a:r>
          </a:p>
        </p:txBody>
      </p:sp>
      <p:sp>
        <p:nvSpPr>
          <p:cNvPr id="70667" name="Rectangle 28"/>
          <p:cNvSpPr>
            <a:spLocks noChangeArrowheads="1"/>
          </p:cNvSpPr>
          <p:nvPr/>
        </p:nvSpPr>
        <p:spPr bwMode="auto">
          <a:xfrm>
            <a:off x="5478463" y="1628775"/>
            <a:ext cx="3200400" cy="1519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27"/>
          <p:cNvSpPr>
            <a:spLocks noChangeArrowheads="1"/>
          </p:cNvSpPr>
          <p:nvPr/>
        </p:nvSpPr>
        <p:spPr bwMode="auto">
          <a:xfrm>
            <a:off x="5476875" y="3138488"/>
            <a:ext cx="3200400" cy="271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26"/>
          <p:cNvSpPr>
            <a:spLocks noChangeArrowheads="1"/>
          </p:cNvSpPr>
          <p:nvPr/>
        </p:nvSpPr>
        <p:spPr bwMode="auto">
          <a:xfrm>
            <a:off x="5473700" y="3997325"/>
            <a:ext cx="32004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25"/>
          <p:cNvSpPr>
            <a:spLocks noChangeArrowheads="1"/>
          </p:cNvSpPr>
          <p:nvPr/>
        </p:nvSpPr>
        <p:spPr bwMode="auto">
          <a:xfrm>
            <a:off x="5470525" y="5022850"/>
            <a:ext cx="3200400" cy="166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24"/>
          <p:cNvSpPr>
            <a:spLocks noChangeArrowheads="1"/>
          </p:cNvSpPr>
          <p:nvPr/>
        </p:nvSpPr>
        <p:spPr bwMode="auto">
          <a:xfrm>
            <a:off x="5459413" y="5749925"/>
            <a:ext cx="3200400" cy="166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0"/>
          <p:cNvSpPr>
            <a:spLocks noChangeShapeType="1"/>
          </p:cNvSpPr>
          <p:nvPr/>
        </p:nvSpPr>
        <p:spPr bwMode="auto">
          <a:xfrm flipV="1">
            <a:off x="5451475" y="5757863"/>
            <a:ext cx="3217863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3" name="Line 11"/>
          <p:cNvSpPr>
            <a:spLocks noChangeShapeType="1"/>
          </p:cNvSpPr>
          <p:nvPr/>
        </p:nvSpPr>
        <p:spPr bwMode="auto">
          <a:xfrm flipV="1">
            <a:off x="5451475" y="5919788"/>
            <a:ext cx="3217863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4" name="Line 12"/>
          <p:cNvSpPr>
            <a:spLocks noChangeShapeType="1"/>
          </p:cNvSpPr>
          <p:nvPr/>
        </p:nvSpPr>
        <p:spPr bwMode="auto">
          <a:xfrm flipV="1">
            <a:off x="5464175" y="51784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5" name="Line 13"/>
          <p:cNvSpPr>
            <a:spLocks noChangeShapeType="1"/>
          </p:cNvSpPr>
          <p:nvPr/>
        </p:nvSpPr>
        <p:spPr bwMode="auto">
          <a:xfrm flipV="1">
            <a:off x="5454650" y="5016500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6" name="Line 14"/>
          <p:cNvSpPr>
            <a:spLocks noChangeShapeType="1"/>
          </p:cNvSpPr>
          <p:nvPr/>
        </p:nvSpPr>
        <p:spPr bwMode="auto">
          <a:xfrm flipV="1">
            <a:off x="5464175" y="447357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7" name="Line 15"/>
          <p:cNvSpPr>
            <a:spLocks noChangeShapeType="1"/>
          </p:cNvSpPr>
          <p:nvPr/>
        </p:nvSpPr>
        <p:spPr bwMode="auto">
          <a:xfrm flipV="1">
            <a:off x="5464175" y="39973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8" name="Line 16"/>
          <p:cNvSpPr>
            <a:spLocks noChangeShapeType="1"/>
          </p:cNvSpPr>
          <p:nvPr/>
        </p:nvSpPr>
        <p:spPr bwMode="auto">
          <a:xfrm flipV="1">
            <a:off x="5464175" y="34258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9" name="Line 17"/>
          <p:cNvSpPr>
            <a:spLocks noChangeShapeType="1"/>
          </p:cNvSpPr>
          <p:nvPr/>
        </p:nvSpPr>
        <p:spPr bwMode="auto">
          <a:xfrm flipV="1">
            <a:off x="5464175" y="1606550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086350" y="1628775"/>
            <a:ext cx="190500" cy="1600200"/>
            <a:chOff x="3112" y="1098"/>
            <a:chExt cx="108" cy="408"/>
          </a:xfrm>
        </p:grpSpPr>
        <p:sp>
          <p:nvSpPr>
            <p:cNvPr id="70693" name="Freeform 30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4" name="Freeform 31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29225" y="5772150"/>
            <a:ext cx="85725" cy="171450"/>
            <a:chOff x="3112" y="1098"/>
            <a:chExt cx="108" cy="408"/>
          </a:xfrm>
        </p:grpSpPr>
        <p:sp>
          <p:nvSpPr>
            <p:cNvPr id="70691" name="Freeform 34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2" name="Freeform 35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238750" y="5010150"/>
            <a:ext cx="85725" cy="171450"/>
            <a:chOff x="3112" y="1098"/>
            <a:chExt cx="108" cy="408"/>
          </a:xfrm>
        </p:grpSpPr>
        <p:sp>
          <p:nvSpPr>
            <p:cNvPr id="70689" name="Freeform 37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0" name="Freeform 38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010025"/>
            <a:ext cx="142875" cy="504825"/>
            <a:chOff x="3112" y="1098"/>
            <a:chExt cx="108" cy="408"/>
          </a:xfrm>
        </p:grpSpPr>
        <p:sp>
          <p:nvSpPr>
            <p:cNvPr id="70687" name="Freeform 40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8" name="Freeform 41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010150" y="2914650"/>
            <a:ext cx="142875" cy="504825"/>
            <a:chOff x="3112" y="1098"/>
            <a:chExt cx="108" cy="408"/>
          </a:xfrm>
        </p:grpSpPr>
        <p:sp>
          <p:nvSpPr>
            <p:cNvPr id="70685" name="Freeform 43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6" name="Freeform 44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Energy Level Definitions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i="1" smtClean="0"/>
              <a:t>valence band</a:t>
            </a:r>
            <a:r>
              <a:rPr lang="en-US" sz="2800" smtClean="0"/>
              <a:t> is the highest filled band</a:t>
            </a:r>
          </a:p>
          <a:p>
            <a:pPr eaLnBrk="1" hangingPunct="1"/>
            <a:r>
              <a:rPr lang="en-US" sz="2800" smtClean="0"/>
              <a:t>The </a:t>
            </a:r>
            <a:r>
              <a:rPr lang="en-US" sz="2800" i="1" smtClean="0"/>
              <a:t>conduction band</a:t>
            </a:r>
            <a:r>
              <a:rPr lang="en-US" sz="2800" smtClean="0"/>
              <a:t> is the next higher empty band</a:t>
            </a:r>
          </a:p>
          <a:p>
            <a:pPr eaLnBrk="1" hangingPunct="1"/>
            <a:r>
              <a:rPr lang="en-US" sz="2800" smtClean="0"/>
              <a:t>The energy gap has an energy, E</a:t>
            </a:r>
            <a:r>
              <a:rPr lang="en-US" sz="2800" baseline="-25000" smtClean="0"/>
              <a:t>g</a:t>
            </a:r>
            <a:r>
              <a:rPr lang="en-US" sz="2800" smtClean="0"/>
              <a:t>, equal to the difference in energy between the top of the valence band and the bottom of the conduction band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589</Words>
  <Application>Microsoft Office PowerPoint</Application>
  <PresentationFormat>On-screen Show (4:3)</PresentationFormat>
  <Paragraphs>208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Energy Levels in Atoms</vt:lpstr>
      <vt:lpstr>Bringing Two Atoms Together</vt:lpstr>
      <vt:lpstr>Bringing 5 Atoms Together</vt:lpstr>
      <vt:lpstr>Many Atoms Together (A Solid)</vt:lpstr>
      <vt:lpstr>Many Atoms Together (A Solid)</vt:lpstr>
      <vt:lpstr>Energy Bands, Detail</vt:lpstr>
      <vt:lpstr>Energy Level Definitions</vt:lpstr>
      <vt:lpstr>Conductors</vt:lpstr>
      <vt:lpstr>Insulators</vt:lpstr>
      <vt:lpstr>Semiconductors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to Gravity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2011-10-13T15:54:57Z</dcterms:created>
  <dcterms:modified xsi:type="dcterms:W3CDTF">2012-05-21T17:28:59Z</dcterms:modified>
</cp:coreProperties>
</file>