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0" r:id="rId2"/>
    <p:sldId id="274" r:id="rId3"/>
    <p:sldId id="256" r:id="rId4"/>
    <p:sldId id="276" r:id="rId5"/>
    <p:sldId id="321" r:id="rId6"/>
    <p:sldId id="322" r:id="rId7"/>
    <p:sldId id="278" r:id="rId8"/>
    <p:sldId id="279" r:id="rId9"/>
    <p:sldId id="280" r:id="rId10"/>
    <p:sldId id="282" r:id="rId11"/>
    <p:sldId id="284" r:id="rId12"/>
    <p:sldId id="285" r:id="rId13"/>
    <p:sldId id="323" r:id="rId14"/>
    <p:sldId id="318" r:id="rId15"/>
    <p:sldId id="308" r:id="rId16"/>
    <p:sldId id="316" r:id="rId17"/>
    <p:sldId id="317" r:id="rId18"/>
    <p:sldId id="309" r:id="rId19"/>
    <p:sldId id="31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7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B3C4-3DB4-438C-87D7-EDFB3267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A8C5-B02E-4AFA-A617-2AF9691B0515}" type="datetimeFigureOut">
              <a:rPr lang="en-US" smtClean="0"/>
              <a:pPr/>
              <a:t>5/26/2015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61925"/>
            <a:ext cx="56292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Characteristics of Particles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172" y="1556658"/>
            <a:ext cx="8229600" cy="4525963"/>
          </a:xfrm>
        </p:spPr>
        <p:txBody>
          <a:bodyPr/>
          <a:lstStyle/>
          <a:p>
            <a:r>
              <a:rPr lang="en-US" dirty="0" smtClean="0"/>
              <a:t>Electron</a:t>
            </a:r>
          </a:p>
          <a:p>
            <a:pPr lvl="1"/>
            <a:r>
              <a:rPr lang="en-US" dirty="0" smtClean="0"/>
              <a:t>Charge    -1.60 x 10</a:t>
            </a:r>
            <a:r>
              <a:rPr lang="en-US" baseline="30000" dirty="0" smtClean="0"/>
              <a:t>-19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Mass         9.11 x 10</a:t>
            </a:r>
            <a:r>
              <a:rPr lang="en-US" baseline="30000" dirty="0" smtClean="0"/>
              <a:t>-31</a:t>
            </a:r>
            <a:r>
              <a:rPr lang="en-US" dirty="0" smtClean="0"/>
              <a:t> Kg</a:t>
            </a:r>
          </a:p>
          <a:p>
            <a:r>
              <a:rPr lang="en-US" dirty="0" smtClean="0"/>
              <a:t>Proton </a:t>
            </a:r>
          </a:p>
          <a:p>
            <a:pPr lvl="1"/>
            <a:r>
              <a:rPr lang="en-US" dirty="0" smtClean="0"/>
              <a:t>Charge    +1.60 x 10</a:t>
            </a:r>
            <a:r>
              <a:rPr lang="en-US" baseline="30000" dirty="0" smtClean="0"/>
              <a:t>-19</a:t>
            </a:r>
            <a:r>
              <a:rPr lang="en-US" dirty="0" smtClean="0"/>
              <a:t> C</a:t>
            </a:r>
          </a:p>
          <a:p>
            <a:pPr lvl="1"/>
            <a:r>
              <a:rPr lang="en-US" dirty="0" smtClean="0"/>
              <a:t>Mass        1.67 x 10</a:t>
            </a:r>
            <a:r>
              <a:rPr lang="en-US" baseline="30000" dirty="0" smtClean="0"/>
              <a:t>-27</a:t>
            </a:r>
            <a:r>
              <a:rPr lang="en-US" dirty="0" smtClean="0"/>
              <a:t> 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Analogy with Gravity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3565" name="Line 5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AutoShape 4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Oval 10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Earth</a:t>
            </a:r>
          </a:p>
        </p:txBody>
      </p:sp>
      <p:sp>
        <p:nvSpPr>
          <p:cNvPr id="23557" name="Arc 11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12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Analogy with Gravity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4592" name="Line 4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3" name="AutoShape 5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AutoShape 6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AutoShape 7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2" name="Oval 8" descr="Shingle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83" name="Arc 9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Freeform 10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5" name="Text Box 11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1598613" y="5786438"/>
            <a:ext cx="1231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China Rock</a:t>
            </a:r>
          </a:p>
        </p:txBody>
      </p:sp>
      <p:sp>
        <p:nvSpPr>
          <p:cNvPr id="24587" name="Freeform 13"/>
          <p:cNvSpPr>
            <a:spLocks/>
          </p:cNvSpPr>
          <p:nvPr/>
        </p:nvSpPr>
        <p:spPr bwMode="auto">
          <a:xfrm rot="-8783643">
            <a:off x="3068638" y="5927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9" name="Line 15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90" name="Rectangle 16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4591" name="Rectangle 17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  <p:sp>
        <p:nvSpPr>
          <p:cNvPr id="21" name="Freeform 13"/>
          <p:cNvSpPr>
            <a:spLocks/>
          </p:cNvSpPr>
          <p:nvPr/>
        </p:nvSpPr>
        <p:spPr bwMode="auto">
          <a:xfrm rot="10522658">
            <a:off x="3409724" y="60075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 rot="10522658">
            <a:off x="3242810" y="5739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" name="Freeform 13"/>
          <p:cNvSpPr>
            <a:spLocks/>
          </p:cNvSpPr>
          <p:nvPr/>
        </p:nvSpPr>
        <p:spPr bwMode="auto">
          <a:xfrm rot="-8783643">
            <a:off x="3612924" y="56592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" name="Freeform 13"/>
          <p:cNvSpPr>
            <a:spLocks/>
          </p:cNvSpPr>
          <p:nvPr/>
        </p:nvSpPr>
        <p:spPr bwMode="auto">
          <a:xfrm rot="10522658">
            <a:off x="3954010" y="573904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 rot="10522658">
            <a:off x="3787096" y="54705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6" name="Freeform 13"/>
          <p:cNvSpPr>
            <a:spLocks/>
          </p:cNvSpPr>
          <p:nvPr/>
        </p:nvSpPr>
        <p:spPr bwMode="auto">
          <a:xfrm rot="-8783643">
            <a:off x="2959781" y="54269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 rot="10522658">
            <a:off x="3300867" y="55068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8" name="Freeform 13"/>
          <p:cNvSpPr>
            <a:spLocks/>
          </p:cNvSpPr>
          <p:nvPr/>
        </p:nvSpPr>
        <p:spPr bwMode="auto">
          <a:xfrm rot="10522658">
            <a:off x="3133953" y="5238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9" name="Freeform 13"/>
          <p:cNvSpPr>
            <a:spLocks/>
          </p:cNvSpPr>
          <p:nvPr/>
        </p:nvSpPr>
        <p:spPr bwMode="auto">
          <a:xfrm rot="-8783643">
            <a:off x="4200752" y="6043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" name="Freeform 13"/>
          <p:cNvSpPr>
            <a:spLocks/>
          </p:cNvSpPr>
          <p:nvPr/>
        </p:nvSpPr>
        <p:spPr bwMode="auto">
          <a:xfrm rot="10522658">
            <a:off x="4541838" y="6123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" name="Freeform 13"/>
          <p:cNvSpPr>
            <a:spLocks/>
          </p:cNvSpPr>
          <p:nvPr/>
        </p:nvSpPr>
        <p:spPr bwMode="auto">
          <a:xfrm rot="10522658">
            <a:off x="4374924" y="5855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" name="Freeform 13"/>
          <p:cNvSpPr>
            <a:spLocks/>
          </p:cNvSpPr>
          <p:nvPr/>
        </p:nvSpPr>
        <p:spPr bwMode="auto">
          <a:xfrm rot="2390731">
            <a:off x="4077381" y="55285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" name="Freeform 13"/>
          <p:cNvSpPr>
            <a:spLocks/>
          </p:cNvSpPr>
          <p:nvPr/>
        </p:nvSpPr>
        <p:spPr bwMode="auto">
          <a:xfrm rot="97032">
            <a:off x="4418467" y="560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" name="Freeform 13"/>
          <p:cNvSpPr>
            <a:spLocks/>
          </p:cNvSpPr>
          <p:nvPr/>
        </p:nvSpPr>
        <p:spPr bwMode="auto">
          <a:xfrm rot="97032">
            <a:off x="4251553" y="533989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 rot="7725179">
            <a:off x="3525837" y="5281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 rot="5431480">
            <a:off x="3866923" y="5361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 rot="5431480">
            <a:off x="3700009" y="5093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8" name="Freeform 13"/>
          <p:cNvSpPr>
            <a:spLocks/>
          </p:cNvSpPr>
          <p:nvPr/>
        </p:nvSpPr>
        <p:spPr bwMode="auto">
          <a:xfrm rot="7725179">
            <a:off x="4592637" y="58986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9" name="Freeform 13"/>
          <p:cNvSpPr>
            <a:spLocks/>
          </p:cNvSpPr>
          <p:nvPr/>
        </p:nvSpPr>
        <p:spPr bwMode="auto">
          <a:xfrm rot="5431480">
            <a:off x="4933723" y="5978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 rot="5431480">
            <a:off x="4766809" y="5710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4" name="Freeform 13"/>
          <p:cNvSpPr>
            <a:spLocks/>
          </p:cNvSpPr>
          <p:nvPr/>
        </p:nvSpPr>
        <p:spPr bwMode="auto">
          <a:xfrm rot="7725179">
            <a:off x="3133952" y="50060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5" name="Freeform 13"/>
          <p:cNvSpPr>
            <a:spLocks/>
          </p:cNvSpPr>
          <p:nvPr/>
        </p:nvSpPr>
        <p:spPr bwMode="auto">
          <a:xfrm rot="5431480">
            <a:off x="3475038" y="50858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6" name="Freeform 13"/>
          <p:cNvSpPr>
            <a:spLocks/>
          </p:cNvSpPr>
          <p:nvPr/>
        </p:nvSpPr>
        <p:spPr bwMode="auto">
          <a:xfrm rot="5431480">
            <a:off x="3308124" y="48173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7" name="Freeform 13"/>
          <p:cNvSpPr>
            <a:spLocks/>
          </p:cNvSpPr>
          <p:nvPr/>
        </p:nvSpPr>
        <p:spPr bwMode="auto">
          <a:xfrm rot="2106521">
            <a:off x="4614409" y="53979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8" name="Freeform 13"/>
          <p:cNvSpPr>
            <a:spLocks/>
          </p:cNvSpPr>
          <p:nvPr/>
        </p:nvSpPr>
        <p:spPr bwMode="auto">
          <a:xfrm rot="21412822">
            <a:off x="4955495" y="54777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9" name="Freeform 13"/>
          <p:cNvSpPr>
            <a:spLocks/>
          </p:cNvSpPr>
          <p:nvPr/>
        </p:nvSpPr>
        <p:spPr bwMode="auto">
          <a:xfrm rot="21412822">
            <a:off x="4788581" y="52092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0" name="Freeform 13"/>
          <p:cNvSpPr>
            <a:spLocks/>
          </p:cNvSpPr>
          <p:nvPr/>
        </p:nvSpPr>
        <p:spPr bwMode="auto">
          <a:xfrm rot="2106521">
            <a:off x="3968524" y="5085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" name="Freeform 13"/>
          <p:cNvSpPr>
            <a:spLocks/>
          </p:cNvSpPr>
          <p:nvPr/>
        </p:nvSpPr>
        <p:spPr bwMode="auto">
          <a:xfrm rot="21412822">
            <a:off x="4309610" y="5165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2" name="Freeform 13"/>
          <p:cNvSpPr>
            <a:spLocks/>
          </p:cNvSpPr>
          <p:nvPr/>
        </p:nvSpPr>
        <p:spPr bwMode="auto">
          <a:xfrm rot="21412822">
            <a:off x="4142696" y="48972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 rot="2106521">
            <a:off x="2596924" y="48609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" name="Freeform 13"/>
          <p:cNvSpPr>
            <a:spLocks/>
          </p:cNvSpPr>
          <p:nvPr/>
        </p:nvSpPr>
        <p:spPr bwMode="auto">
          <a:xfrm rot="21412822">
            <a:off x="2938010" y="49407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5" name="Freeform 13"/>
          <p:cNvSpPr>
            <a:spLocks/>
          </p:cNvSpPr>
          <p:nvPr/>
        </p:nvSpPr>
        <p:spPr bwMode="auto">
          <a:xfrm rot="21412822">
            <a:off x="2771096" y="4672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6" name="Freeform 13"/>
          <p:cNvSpPr>
            <a:spLocks/>
          </p:cNvSpPr>
          <p:nvPr/>
        </p:nvSpPr>
        <p:spPr bwMode="auto">
          <a:xfrm rot="2106521">
            <a:off x="3097667" y="451984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7" name="Freeform 13"/>
          <p:cNvSpPr>
            <a:spLocks/>
          </p:cNvSpPr>
          <p:nvPr/>
        </p:nvSpPr>
        <p:spPr bwMode="auto">
          <a:xfrm rot="21412822">
            <a:off x="3438753" y="459966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8" name="Freeform 13"/>
          <p:cNvSpPr>
            <a:spLocks/>
          </p:cNvSpPr>
          <p:nvPr/>
        </p:nvSpPr>
        <p:spPr bwMode="auto">
          <a:xfrm rot="21412822">
            <a:off x="3271839" y="43311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9" name="Freeform 13"/>
          <p:cNvSpPr>
            <a:spLocks/>
          </p:cNvSpPr>
          <p:nvPr/>
        </p:nvSpPr>
        <p:spPr bwMode="auto">
          <a:xfrm rot="7280767">
            <a:off x="3917723" y="464321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0" name="Freeform 13"/>
          <p:cNvSpPr>
            <a:spLocks/>
          </p:cNvSpPr>
          <p:nvPr/>
        </p:nvSpPr>
        <p:spPr bwMode="auto">
          <a:xfrm rot="4987068">
            <a:off x="4258809" y="4723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1" name="Freeform 13"/>
          <p:cNvSpPr>
            <a:spLocks/>
          </p:cNvSpPr>
          <p:nvPr/>
        </p:nvSpPr>
        <p:spPr bwMode="auto">
          <a:xfrm rot="4987068">
            <a:off x="4091895" y="4454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2" name="Freeform 13"/>
          <p:cNvSpPr>
            <a:spLocks/>
          </p:cNvSpPr>
          <p:nvPr/>
        </p:nvSpPr>
        <p:spPr bwMode="auto">
          <a:xfrm rot="7280767">
            <a:off x="5042580" y="5739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3" name="Freeform 13"/>
          <p:cNvSpPr>
            <a:spLocks/>
          </p:cNvSpPr>
          <p:nvPr/>
        </p:nvSpPr>
        <p:spPr bwMode="auto">
          <a:xfrm rot="4987068">
            <a:off x="5383666" y="581887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4" name="Freeform 13"/>
          <p:cNvSpPr>
            <a:spLocks/>
          </p:cNvSpPr>
          <p:nvPr/>
        </p:nvSpPr>
        <p:spPr bwMode="auto">
          <a:xfrm rot="4987068">
            <a:off x="5216752" y="55503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5" name="Freeform 13"/>
          <p:cNvSpPr>
            <a:spLocks/>
          </p:cNvSpPr>
          <p:nvPr/>
        </p:nvSpPr>
        <p:spPr bwMode="auto">
          <a:xfrm rot="-8783643">
            <a:off x="4774066" y="47738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" name="Freeform 13"/>
          <p:cNvSpPr>
            <a:spLocks/>
          </p:cNvSpPr>
          <p:nvPr/>
        </p:nvSpPr>
        <p:spPr bwMode="auto">
          <a:xfrm rot="10522658">
            <a:off x="5115152" y="4853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7" name="Freeform 13"/>
          <p:cNvSpPr>
            <a:spLocks/>
          </p:cNvSpPr>
          <p:nvPr/>
        </p:nvSpPr>
        <p:spPr bwMode="auto">
          <a:xfrm rot="10522658">
            <a:off x="4948238" y="4585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8" name="Freeform 13"/>
          <p:cNvSpPr>
            <a:spLocks/>
          </p:cNvSpPr>
          <p:nvPr/>
        </p:nvSpPr>
        <p:spPr bwMode="auto">
          <a:xfrm rot="2390731">
            <a:off x="4650695" y="42585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9" name="Freeform 13"/>
          <p:cNvSpPr>
            <a:spLocks/>
          </p:cNvSpPr>
          <p:nvPr/>
        </p:nvSpPr>
        <p:spPr bwMode="auto">
          <a:xfrm rot="97032">
            <a:off x="4991781" y="433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" name="Freeform 13"/>
          <p:cNvSpPr>
            <a:spLocks/>
          </p:cNvSpPr>
          <p:nvPr/>
        </p:nvSpPr>
        <p:spPr bwMode="auto">
          <a:xfrm rot="97032">
            <a:off x="4824867" y="406989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1" name="Freeform 13"/>
          <p:cNvSpPr>
            <a:spLocks/>
          </p:cNvSpPr>
          <p:nvPr/>
        </p:nvSpPr>
        <p:spPr bwMode="auto">
          <a:xfrm rot="7725179">
            <a:off x="5165951" y="46286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2" name="Freeform 13"/>
          <p:cNvSpPr>
            <a:spLocks/>
          </p:cNvSpPr>
          <p:nvPr/>
        </p:nvSpPr>
        <p:spPr bwMode="auto">
          <a:xfrm rot="5431480">
            <a:off x="5507037" y="4708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3" name="Freeform 13"/>
          <p:cNvSpPr>
            <a:spLocks/>
          </p:cNvSpPr>
          <p:nvPr/>
        </p:nvSpPr>
        <p:spPr bwMode="auto">
          <a:xfrm rot="5431480">
            <a:off x="5340123" y="4440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4" name="Freeform 13"/>
          <p:cNvSpPr>
            <a:spLocks/>
          </p:cNvSpPr>
          <p:nvPr/>
        </p:nvSpPr>
        <p:spPr bwMode="auto">
          <a:xfrm rot="2106521">
            <a:off x="5187723" y="41279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5" name="Freeform 13"/>
          <p:cNvSpPr>
            <a:spLocks/>
          </p:cNvSpPr>
          <p:nvPr/>
        </p:nvSpPr>
        <p:spPr bwMode="auto">
          <a:xfrm rot="21412822">
            <a:off x="5528809" y="42077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6" name="Freeform 13"/>
          <p:cNvSpPr>
            <a:spLocks/>
          </p:cNvSpPr>
          <p:nvPr/>
        </p:nvSpPr>
        <p:spPr bwMode="auto">
          <a:xfrm rot="21412822">
            <a:off x="5361895" y="39392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7" name="Freeform 13"/>
          <p:cNvSpPr>
            <a:spLocks/>
          </p:cNvSpPr>
          <p:nvPr/>
        </p:nvSpPr>
        <p:spPr bwMode="auto">
          <a:xfrm rot="21412822">
            <a:off x="4882924" y="3895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8" name="Freeform 13"/>
          <p:cNvSpPr>
            <a:spLocks/>
          </p:cNvSpPr>
          <p:nvPr/>
        </p:nvSpPr>
        <p:spPr bwMode="auto">
          <a:xfrm rot="21412822">
            <a:off x="4716010" y="36272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9" name="Freeform 13"/>
          <p:cNvSpPr>
            <a:spLocks/>
          </p:cNvSpPr>
          <p:nvPr/>
        </p:nvSpPr>
        <p:spPr bwMode="auto">
          <a:xfrm rot="4987068">
            <a:off x="4832123" y="3453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0" name="Freeform 13"/>
          <p:cNvSpPr>
            <a:spLocks/>
          </p:cNvSpPr>
          <p:nvPr/>
        </p:nvSpPr>
        <p:spPr bwMode="auto">
          <a:xfrm rot="4987068">
            <a:off x="4665209" y="318452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1" name="Freeform 13"/>
          <p:cNvSpPr>
            <a:spLocks/>
          </p:cNvSpPr>
          <p:nvPr/>
        </p:nvSpPr>
        <p:spPr bwMode="auto">
          <a:xfrm rot="7280767">
            <a:off x="5615894" y="446904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" name="Freeform 13"/>
          <p:cNvSpPr>
            <a:spLocks/>
          </p:cNvSpPr>
          <p:nvPr/>
        </p:nvSpPr>
        <p:spPr bwMode="auto">
          <a:xfrm rot="4987068">
            <a:off x="5956980" y="454887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3" name="Freeform 13"/>
          <p:cNvSpPr>
            <a:spLocks/>
          </p:cNvSpPr>
          <p:nvPr/>
        </p:nvSpPr>
        <p:spPr bwMode="auto">
          <a:xfrm rot="4987068">
            <a:off x="5790066" y="42803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4" name="Freeform 13"/>
          <p:cNvSpPr>
            <a:spLocks/>
          </p:cNvSpPr>
          <p:nvPr/>
        </p:nvSpPr>
        <p:spPr bwMode="auto">
          <a:xfrm rot="7725179">
            <a:off x="4113666" y="4142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5" name="Freeform 13"/>
          <p:cNvSpPr>
            <a:spLocks/>
          </p:cNvSpPr>
          <p:nvPr/>
        </p:nvSpPr>
        <p:spPr bwMode="auto">
          <a:xfrm rot="5431480">
            <a:off x="4454752" y="4222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6" name="Freeform 13"/>
          <p:cNvSpPr>
            <a:spLocks/>
          </p:cNvSpPr>
          <p:nvPr/>
        </p:nvSpPr>
        <p:spPr bwMode="auto">
          <a:xfrm rot="5431480">
            <a:off x="4287838" y="39537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7" name="Freeform 13"/>
          <p:cNvSpPr>
            <a:spLocks/>
          </p:cNvSpPr>
          <p:nvPr/>
        </p:nvSpPr>
        <p:spPr bwMode="auto">
          <a:xfrm rot="2106521">
            <a:off x="3576638" y="399732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8" name="Freeform 13"/>
          <p:cNvSpPr>
            <a:spLocks/>
          </p:cNvSpPr>
          <p:nvPr/>
        </p:nvSpPr>
        <p:spPr bwMode="auto">
          <a:xfrm rot="21412822">
            <a:off x="3917724" y="4077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9" name="Freeform 13"/>
          <p:cNvSpPr>
            <a:spLocks/>
          </p:cNvSpPr>
          <p:nvPr/>
        </p:nvSpPr>
        <p:spPr bwMode="auto">
          <a:xfrm rot="21412822">
            <a:off x="3750810" y="380863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0" name="Freeform 13"/>
          <p:cNvSpPr>
            <a:spLocks/>
          </p:cNvSpPr>
          <p:nvPr/>
        </p:nvSpPr>
        <p:spPr bwMode="auto">
          <a:xfrm rot="2106521">
            <a:off x="4077381" y="3656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1" name="Freeform 13"/>
          <p:cNvSpPr>
            <a:spLocks/>
          </p:cNvSpPr>
          <p:nvPr/>
        </p:nvSpPr>
        <p:spPr bwMode="auto">
          <a:xfrm rot="21412822">
            <a:off x="4418467" y="37360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2" name="Freeform 13"/>
          <p:cNvSpPr>
            <a:spLocks/>
          </p:cNvSpPr>
          <p:nvPr/>
        </p:nvSpPr>
        <p:spPr bwMode="auto">
          <a:xfrm rot="21412822">
            <a:off x="4251553" y="34675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3" name="Freeform 13"/>
          <p:cNvSpPr>
            <a:spLocks/>
          </p:cNvSpPr>
          <p:nvPr/>
        </p:nvSpPr>
        <p:spPr bwMode="auto">
          <a:xfrm rot="7725179">
            <a:off x="5739266" y="54197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4" name="Freeform 13"/>
          <p:cNvSpPr>
            <a:spLocks/>
          </p:cNvSpPr>
          <p:nvPr/>
        </p:nvSpPr>
        <p:spPr bwMode="auto">
          <a:xfrm rot="5431480">
            <a:off x="5572352" y="561566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5" name="Freeform 13"/>
          <p:cNvSpPr>
            <a:spLocks/>
          </p:cNvSpPr>
          <p:nvPr/>
        </p:nvSpPr>
        <p:spPr bwMode="auto">
          <a:xfrm rot="5431480">
            <a:off x="5913438" y="5231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6" name="Freeform 13"/>
          <p:cNvSpPr>
            <a:spLocks/>
          </p:cNvSpPr>
          <p:nvPr/>
        </p:nvSpPr>
        <p:spPr bwMode="auto">
          <a:xfrm rot="2106521">
            <a:off x="5202238" y="52745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7" name="Freeform 13"/>
          <p:cNvSpPr>
            <a:spLocks/>
          </p:cNvSpPr>
          <p:nvPr/>
        </p:nvSpPr>
        <p:spPr bwMode="auto">
          <a:xfrm rot="21412822">
            <a:off x="5543324" y="53544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8" name="Freeform 13"/>
          <p:cNvSpPr>
            <a:spLocks/>
          </p:cNvSpPr>
          <p:nvPr/>
        </p:nvSpPr>
        <p:spPr bwMode="auto">
          <a:xfrm rot="21412822">
            <a:off x="5376410" y="5085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99" name="Freeform 13"/>
          <p:cNvSpPr>
            <a:spLocks/>
          </p:cNvSpPr>
          <p:nvPr/>
        </p:nvSpPr>
        <p:spPr bwMode="auto">
          <a:xfrm rot="2106521">
            <a:off x="5702981" y="49334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0" name="Freeform 13"/>
          <p:cNvSpPr>
            <a:spLocks/>
          </p:cNvSpPr>
          <p:nvPr/>
        </p:nvSpPr>
        <p:spPr bwMode="auto">
          <a:xfrm rot="21412822">
            <a:off x="5956980" y="498429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1" name="Freeform 13"/>
          <p:cNvSpPr>
            <a:spLocks/>
          </p:cNvSpPr>
          <p:nvPr/>
        </p:nvSpPr>
        <p:spPr bwMode="auto">
          <a:xfrm rot="21412822">
            <a:off x="5877153" y="47448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" name="Freeform 13"/>
          <p:cNvSpPr>
            <a:spLocks/>
          </p:cNvSpPr>
          <p:nvPr/>
        </p:nvSpPr>
        <p:spPr bwMode="auto">
          <a:xfrm rot="7725179">
            <a:off x="2589666" y="43311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3" name="Freeform 13"/>
          <p:cNvSpPr>
            <a:spLocks/>
          </p:cNvSpPr>
          <p:nvPr/>
        </p:nvSpPr>
        <p:spPr bwMode="auto">
          <a:xfrm rot="5431480">
            <a:off x="2930752" y="44109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4" name="Freeform 13"/>
          <p:cNvSpPr>
            <a:spLocks/>
          </p:cNvSpPr>
          <p:nvPr/>
        </p:nvSpPr>
        <p:spPr bwMode="auto">
          <a:xfrm rot="5431480">
            <a:off x="2763838" y="4142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5" name="Freeform 13"/>
          <p:cNvSpPr>
            <a:spLocks/>
          </p:cNvSpPr>
          <p:nvPr/>
        </p:nvSpPr>
        <p:spPr bwMode="auto">
          <a:xfrm rot="2106521">
            <a:off x="3068638" y="36344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6" name="Freeform 13"/>
          <p:cNvSpPr>
            <a:spLocks/>
          </p:cNvSpPr>
          <p:nvPr/>
        </p:nvSpPr>
        <p:spPr bwMode="auto">
          <a:xfrm rot="21412822">
            <a:off x="3409724" y="37142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7" name="Freeform 13"/>
          <p:cNvSpPr>
            <a:spLocks/>
          </p:cNvSpPr>
          <p:nvPr/>
        </p:nvSpPr>
        <p:spPr bwMode="auto">
          <a:xfrm rot="21412822">
            <a:off x="3242810" y="344578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" name="Freeform 13"/>
          <p:cNvSpPr>
            <a:spLocks/>
          </p:cNvSpPr>
          <p:nvPr/>
        </p:nvSpPr>
        <p:spPr bwMode="auto">
          <a:xfrm rot="2106521">
            <a:off x="2611438" y="40916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9" name="Freeform 13"/>
          <p:cNvSpPr>
            <a:spLocks/>
          </p:cNvSpPr>
          <p:nvPr/>
        </p:nvSpPr>
        <p:spPr bwMode="auto">
          <a:xfrm rot="21412822">
            <a:off x="2894467" y="39247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0" name="Freeform 13"/>
          <p:cNvSpPr>
            <a:spLocks/>
          </p:cNvSpPr>
          <p:nvPr/>
        </p:nvSpPr>
        <p:spPr bwMode="auto">
          <a:xfrm rot="21412822">
            <a:off x="2727553" y="36562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1" name="Freeform 13"/>
          <p:cNvSpPr>
            <a:spLocks/>
          </p:cNvSpPr>
          <p:nvPr/>
        </p:nvSpPr>
        <p:spPr bwMode="auto">
          <a:xfrm rot="7725179">
            <a:off x="3983037" y="348932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2" name="Freeform 13"/>
          <p:cNvSpPr>
            <a:spLocks/>
          </p:cNvSpPr>
          <p:nvPr/>
        </p:nvSpPr>
        <p:spPr bwMode="auto">
          <a:xfrm rot="5431480">
            <a:off x="4324123" y="35691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3" name="Freeform 13"/>
          <p:cNvSpPr>
            <a:spLocks/>
          </p:cNvSpPr>
          <p:nvPr/>
        </p:nvSpPr>
        <p:spPr bwMode="auto">
          <a:xfrm rot="5431480">
            <a:off x="4157209" y="33006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4" name="Freeform 13"/>
          <p:cNvSpPr>
            <a:spLocks/>
          </p:cNvSpPr>
          <p:nvPr/>
        </p:nvSpPr>
        <p:spPr bwMode="auto">
          <a:xfrm rot="2106521">
            <a:off x="3446009" y="334418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5" name="Freeform 13"/>
          <p:cNvSpPr>
            <a:spLocks/>
          </p:cNvSpPr>
          <p:nvPr/>
        </p:nvSpPr>
        <p:spPr bwMode="auto">
          <a:xfrm rot="21412822">
            <a:off x="3787095" y="34240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6" name="Freeform 13"/>
          <p:cNvSpPr>
            <a:spLocks/>
          </p:cNvSpPr>
          <p:nvPr/>
        </p:nvSpPr>
        <p:spPr bwMode="auto">
          <a:xfrm rot="21412822">
            <a:off x="3620181" y="31554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7" name="Freeform 13"/>
          <p:cNvSpPr>
            <a:spLocks/>
          </p:cNvSpPr>
          <p:nvPr/>
        </p:nvSpPr>
        <p:spPr bwMode="auto">
          <a:xfrm rot="2106521">
            <a:off x="3946752" y="300309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8" name="Freeform 13"/>
          <p:cNvSpPr>
            <a:spLocks/>
          </p:cNvSpPr>
          <p:nvPr/>
        </p:nvSpPr>
        <p:spPr bwMode="auto">
          <a:xfrm rot="21412822">
            <a:off x="4447495" y="32425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9" name="Freeform 13"/>
          <p:cNvSpPr>
            <a:spLocks/>
          </p:cNvSpPr>
          <p:nvPr/>
        </p:nvSpPr>
        <p:spPr bwMode="auto">
          <a:xfrm rot="21412822">
            <a:off x="4164467" y="295955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0" name="Freeform 13"/>
          <p:cNvSpPr>
            <a:spLocks/>
          </p:cNvSpPr>
          <p:nvPr/>
        </p:nvSpPr>
        <p:spPr bwMode="auto">
          <a:xfrm rot="7725179">
            <a:off x="5920694" y="387395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1" name="Freeform 13"/>
          <p:cNvSpPr>
            <a:spLocks/>
          </p:cNvSpPr>
          <p:nvPr/>
        </p:nvSpPr>
        <p:spPr bwMode="auto">
          <a:xfrm rot="5431480">
            <a:off x="5086123" y="36344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2" name="Freeform 13"/>
          <p:cNvSpPr>
            <a:spLocks/>
          </p:cNvSpPr>
          <p:nvPr/>
        </p:nvSpPr>
        <p:spPr bwMode="auto">
          <a:xfrm rot="5431480">
            <a:off x="3700009" y="6022067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3" name="Freeform 13"/>
          <p:cNvSpPr>
            <a:spLocks/>
          </p:cNvSpPr>
          <p:nvPr/>
        </p:nvSpPr>
        <p:spPr bwMode="auto">
          <a:xfrm rot="2106521">
            <a:off x="5383666" y="37288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4" name="Freeform 13"/>
          <p:cNvSpPr>
            <a:spLocks/>
          </p:cNvSpPr>
          <p:nvPr/>
        </p:nvSpPr>
        <p:spPr bwMode="auto">
          <a:xfrm rot="21412822">
            <a:off x="5724752" y="38086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5" name="Freeform 13"/>
          <p:cNvSpPr>
            <a:spLocks/>
          </p:cNvSpPr>
          <p:nvPr/>
        </p:nvSpPr>
        <p:spPr bwMode="auto">
          <a:xfrm rot="21412822">
            <a:off x="5557838" y="3540124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6" name="Freeform 13"/>
          <p:cNvSpPr>
            <a:spLocks/>
          </p:cNvSpPr>
          <p:nvPr/>
        </p:nvSpPr>
        <p:spPr bwMode="auto">
          <a:xfrm rot="2106521">
            <a:off x="3954008" y="6174468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7" name="Freeform 13"/>
          <p:cNvSpPr>
            <a:spLocks/>
          </p:cNvSpPr>
          <p:nvPr/>
        </p:nvSpPr>
        <p:spPr bwMode="auto">
          <a:xfrm rot="21412822">
            <a:off x="4556352" y="2959555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8" name="Freeform 13"/>
          <p:cNvSpPr>
            <a:spLocks/>
          </p:cNvSpPr>
          <p:nvPr/>
        </p:nvSpPr>
        <p:spPr bwMode="auto">
          <a:xfrm rot="21412822">
            <a:off x="4970010" y="3199039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9" name="Freeform 13"/>
          <p:cNvSpPr>
            <a:spLocks/>
          </p:cNvSpPr>
          <p:nvPr/>
        </p:nvSpPr>
        <p:spPr bwMode="auto">
          <a:xfrm rot="21412822">
            <a:off x="3257324" y="4069896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0" name="Freeform 13"/>
          <p:cNvSpPr>
            <a:spLocks/>
          </p:cNvSpPr>
          <p:nvPr/>
        </p:nvSpPr>
        <p:spPr bwMode="auto">
          <a:xfrm rot="21412822">
            <a:off x="3816124" y="4338410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1" name="Freeform 13"/>
          <p:cNvSpPr>
            <a:spLocks/>
          </p:cNvSpPr>
          <p:nvPr/>
        </p:nvSpPr>
        <p:spPr bwMode="auto">
          <a:xfrm rot="7280767">
            <a:off x="3518581" y="4287612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2" name="Freeform 13"/>
          <p:cNvSpPr>
            <a:spLocks/>
          </p:cNvSpPr>
          <p:nvPr/>
        </p:nvSpPr>
        <p:spPr bwMode="auto">
          <a:xfrm rot="7280767">
            <a:off x="3903211" y="4643211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3" name="Freeform 13"/>
          <p:cNvSpPr>
            <a:spLocks/>
          </p:cNvSpPr>
          <p:nvPr/>
        </p:nvSpPr>
        <p:spPr bwMode="auto">
          <a:xfrm rot="7280767">
            <a:off x="2749324" y="5172983"/>
            <a:ext cx="406400" cy="319088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3 h 201"/>
              <a:gd name="T8" fmla="*/ 377825 w 256"/>
              <a:gd name="T9" fmla="*/ 319088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Analogy with Gravity</a:t>
            </a: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2743200" y="3167618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Box 134"/>
          <p:cNvSpPr txBox="1"/>
          <p:nvPr/>
        </p:nvSpPr>
        <p:spPr>
          <a:xfrm>
            <a:off x="2839980" y="434794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  +  +  +  +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060618" y="3886200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  +  +  +</a:t>
            </a:r>
            <a:endParaRPr lang="en-US" sz="28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035597" y="4734636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  +  +  +</a:t>
            </a:r>
            <a:endParaRPr lang="en-US" sz="2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283531" y="510540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  +  +</a:t>
            </a:r>
            <a:endParaRPr lang="en-US" sz="2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313101" y="352453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  +  +</a:t>
            </a:r>
            <a:endParaRPr lang="en-US" sz="2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3615626" y="31992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</a:t>
            </a:r>
            <a:endParaRPr lang="en-US" sz="2800" dirty="0"/>
          </a:p>
        </p:txBody>
      </p:sp>
      <p:sp>
        <p:nvSpPr>
          <p:cNvPr id="141" name="TextBox 140"/>
          <p:cNvSpPr txBox="1"/>
          <p:nvPr/>
        </p:nvSpPr>
        <p:spPr>
          <a:xfrm>
            <a:off x="3658844" y="54670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+  +  +  +</a:t>
            </a:r>
            <a:endParaRPr lang="en-US" sz="2800" dirty="0"/>
          </a:p>
        </p:txBody>
      </p:sp>
      <p:sp>
        <p:nvSpPr>
          <p:cNvPr id="142" name="Oval 141"/>
          <p:cNvSpPr/>
          <p:nvPr/>
        </p:nvSpPr>
        <p:spPr>
          <a:xfrm>
            <a:off x="6265198" y="2011697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265198" y="1905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65198" y="24138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</a:t>
            </a:r>
            <a:r>
              <a:rPr lang="en-US" baseline="-25000" dirty="0" err="1" smtClean="0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357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0" y="1828800"/>
          <a:ext cx="903500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5245100" imgH="749300" progId="Equation.3">
                  <p:embed/>
                </p:oleObj>
              </mc:Choice>
              <mc:Fallback>
                <p:oleObj name="Equation" r:id="rId3" imgW="5245100" imgH="7493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03500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http://stargazers.gsfc.nasa.gov/images/geospace_images/electricity/elec_field_lines.jpg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050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1330136" y="1634936"/>
            <a:ext cx="2756406" cy="2754356"/>
            <a:chOff x="1330136" y="1634936"/>
            <a:chExt cx="2756406" cy="2754356"/>
          </a:xfrm>
        </p:grpSpPr>
        <p:grpSp>
          <p:nvGrpSpPr>
            <p:cNvPr id="5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http://stargazers.gsfc.nasa.gov/images/geospace_images/electricity/elec_field_lines.jpg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1653720" y="1951792"/>
            <a:ext cx="2743200" cy="2743200"/>
            <a:chOff x="1653720" y="1951792"/>
            <a:chExt cx="2743200" cy="274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0136" y="1650090"/>
            <a:ext cx="2756406" cy="2754356"/>
            <a:chOff x="1330136" y="1634936"/>
            <a:chExt cx="2756406" cy="2754356"/>
          </a:xfrm>
        </p:grpSpPr>
        <p:grpSp>
          <p:nvGrpSpPr>
            <p:cNvPr id="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3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41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37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2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6800" y="1655668"/>
            <a:ext cx="2743200" cy="2743200"/>
            <a:chOff x="1653720" y="1951792"/>
            <a:chExt cx="2743200" cy="2743200"/>
          </a:xfrm>
        </p:grpSpPr>
        <p:grpSp>
          <p:nvGrpSpPr>
            <p:cNvPr id="44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74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0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76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2" name="Isosceles Triangle 51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Oval 47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Field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26063"/>
            <a:ext cx="8229600" cy="80010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http://stargazers.gsfc.nasa.gov/images/geospace_images/electricity/elec_field_lines2.jpg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43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276599" cy="20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565150"/>
            <a:ext cx="6200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776288"/>
            <a:ext cx="41243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65100"/>
            <a:ext cx="63341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Charles Coulomb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1736 – 1806</a:t>
            </a:r>
          </a:p>
          <a:p>
            <a:pPr eaLnBrk="1" hangingPunct="1"/>
            <a:r>
              <a:rPr lang="en-US" sz="2800" dirty="0" smtClean="0"/>
              <a:t>Studied electrostatics and magnetism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2857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-1" y="2057400"/>
          <a:ext cx="905140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Equation" r:id="rId3" imgW="5257800" imgH="749300" progId="Equation.3">
                  <p:embed/>
                </p:oleObj>
              </mc:Choice>
              <mc:Fallback>
                <p:oleObj name="Equation" r:id="rId3" imgW="5257800" imgH="7493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057400"/>
                        <a:ext cx="905140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49859"/>
              </p:ext>
            </p:extLst>
          </p:nvPr>
        </p:nvGraphicFramePr>
        <p:xfrm>
          <a:off x="0" y="3063587"/>
          <a:ext cx="9144000" cy="38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Equation" r:id="rId3" imgW="3352800" imgH="1422400" progId="Equation.3">
                  <p:embed/>
                </p:oleObj>
              </mc:Choice>
              <mc:Fallback>
                <p:oleObj name="Equation" r:id="rId3" imgW="3352800" imgH="142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3587"/>
                        <a:ext cx="9144000" cy="387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R"/>
            </a:pPr>
            <a:r>
              <a:rPr lang="en-US" sz="3600" dirty="0" smtClean="0"/>
              <a:t>Calculate </a:t>
            </a:r>
            <a:r>
              <a:rPr lang="en-US" sz="3600" dirty="0"/>
              <a:t>the magnitude of the electric force between the proton and electron in a hydrogen atom. </a:t>
            </a:r>
            <a:endParaRPr lang="en-US" sz="3600" dirty="0" smtClean="0"/>
          </a:p>
          <a:p>
            <a:pPr marL="742950" indent="-742950">
              <a:buAutoNum type="alphaLcParenR"/>
            </a:pPr>
            <a:r>
              <a:rPr lang="en-US" sz="3600" dirty="0" smtClean="0"/>
              <a:t>Compare </a:t>
            </a:r>
            <a:r>
              <a:rPr lang="en-US" sz="3600" dirty="0"/>
              <a:t>to their gravitational attraction.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2975" y="2230438"/>
            <a:ext cx="2692400" cy="2390775"/>
            <a:chOff x="2194" y="1405"/>
            <a:chExt cx="1696" cy="150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159" y="2419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 flipV="1">
              <a:off x="2999" y="2213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 flipV="1">
              <a:off x="2710" y="1898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557" y="203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26" y="229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492375"/>
            <a:ext cx="3044825" cy="2652713"/>
            <a:chOff x="1972" y="1390"/>
            <a:chExt cx="1918" cy="1671"/>
          </a:xfrm>
        </p:grpSpPr>
        <p:sp>
          <p:nvSpPr>
            <p:cNvPr id="20484" name="Oval 16"/>
            <p:cNvSpPr>
              <a:spLocks noChangeArrowheads="1"/>
            </p:cNvSpPr>
            <p:nvPr/>
          </p:nvSpPr>
          <p:spPr bwMode="auto">
            <a:xfrm>
              <a:off x="3159" y="2418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206625"/>
            <a:ext cx="3044825" cy="2652713"/>
            <a:chOff x="1972" y="1390"/>
            <a:chExt cx="1918" cy="1671"/>
          </a:xfrm>
        </p:grpSpPr>
        <p:sp>
          <p:nvSpPr>
            <p:cNvPr id="21508" name="Oval 15"/>
            <p:cNvSpPr>
              <a:spLocks noChangeArrowheads="1"/>
            </p:cNvSpPr>
            <p:nvPr/>
          </p:nvSpPr>
          <p:spPr bwMode="auto">
            <a:xfrm>
              <a:off x="3154" y="2414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09" name="Oval 16"/>
            <p:cNvSpPr>
              <a:spLocks noChangeArrowheads="1"/>
            </p:cNvSpPr>
            <p:nvPr/>
          </p:nvSpPr>
          <p:spPr bwMode="auto">
            <a:xfrm>
              <a:off x="2391" y="1605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165</Words>
  <Application>Microsoft Office PowerPoint</Application>
  <PresentationFormat>On-screen Show (4:3)</PresentationFormat>
  <Paragraphs>62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Charles Coulomb</vt:lpstr>
      <vt:lpstr>PowerPoint Presentation</vt:lpstr>
      <vt:lpstr>PowerPoint Presentation</vt:lpstr>
      <vt:lpstr>Coulomb Force</vt:lpstr>
      <vt:lpstr>Coulomb Force</vt:lpstr>
      <vt:lpstr>Coulomb Force</vt:lpstr>
      <vt:lpstr>Characteristics of Particles</vt:lpstr>
      <vt:lpstr>Analogy with Gravity</vt:lpstr>
      <vt:lpstr>Analogy with Gravity</vt:lpstr>
      <vt:lpstr>Analogy with Gravity</vt:lpstr>
      <vt:lpstr>PowerPoint Presentation</vt:lpstr>
      <vt:lpstr>Field Lines</vt:lpstr>
      <vt:lpstr>Field Lines</vt:lpstr>
      <vt:lpstr>PowerPoint Presentation</vt:lpstr>
      <vt:lpstr>Field Lines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8</cp:revision>
  <dcterms:created xsi:type="dcterms:W3CDTF">2011-10-15T19:39:07Z</dcterms:created>
  <dcterms:modified xsi:type="dcterms:W3CDTF">2015-05-26T18:28:20Z</dcterms:modified>
</cp:coreProperties>
</file>