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65" r:id="rId4"/>
    <p:sldId id="262" r:id="rId5"/>
    <p:sldId id="256" r:id="rId6"/>
    <p:sldId id="259" r:id="rId7"/>
    <p:sldId id="263" r:id="rId8"/>
    <p:sldId id="260" r:id="rId9"/>
    <p:sldId id="268" r:id="rId10"/>
    <p:sldId id="261" r:id="rId11"/>
    <p:sldId id="258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-53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B5A7AD-3644-4FD9-AB8D-0B617DF79C2D}" type="datetimeFigureOut">
              <a:rPr lang="en-US" smtClean="0"/>
              <a:pPr/>
              <a:t>10/24/2013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DF3FD-71C2-4B72-A2C2-5B2B03A1A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alstad.com/vector3de/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electrostatics/07-LineIntegration/07-LineInt320.html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cw.mit.edu/ans7870/8/8.02T/f04/visualizations/electrostatics/09-RingIntegration/09-ringInt320.html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/>
          <p:cNvGrpSpPr/>
          <p:nvPr/>
        </p:nvGrpSpPr>
        <p:grpSpPr>
          <a:xfrm>
            <a:off x="1795558" y="1439056"/>
            <a:ext cx="5707602" cy="3607630"/>
            <a:chOff x="1795558" y="1439056"/>
            <a:chExt cx="5707602" cy="3607630"/>
          </a:xfrm>
        </p:grpSpPr>
        <p:grpSp>
          <p:nvGrpSpPr>
            <p:cNvPr id="188" name="Group 187"/>
            <p:cNvGrpSpPr/>
            <p:nvPr/>
          </p:nvGrpSpPr>
          <p:grpSpPr>
            <a:xfrm flipH="1" flipV="1">
              <a:off x="2084882" y="2266012"/>
              <a:ext cx="5002967" cy="2780674"/>
              <a:chOff x="2067393" y="1439056"/>
              <a:chExt cx="5002967" cy="2780674"/>
            </a:xfrm>
          </p:grpSpPr>
          <p:grpSp>
            <p:nvGrpSpPr>
              <p:cNvPr id="189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2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29" name="Isosceles Triangle 22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0" name="Isosceles Triangle 22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1" name="Isosceles Triangle 23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2" name="Isosceles Triangle 23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25" name="Rectangle 22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6" name="Rectangle 22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8" name="Rectangle 22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0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1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19" name="Isosceles Triangle 21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0" name="Isosceles Triangle 21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1" name="Isosceles Triangle 22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2" name="Isosceles Triangle 22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1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15" name="Rectangle 21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6" name="Rectangle 21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7" name="Rectangle 21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8" name="Rectangle 21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1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20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209" name="Isosceles Triangle 20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0" name="Isosceles Triangle 20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1" name="Isosceles Triangle 21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2" name="Isosceles Triangle 21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0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205" name="Rectangle 20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6" name="Rectangle 20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7" name="Rectangle 20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8" name="Rectangle 20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92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93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99" name="Isosceles Triangle 19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0" name="Isosceles Triangle 19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1" name="Isosceles Triangle 20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2" name="Isosceles Triangle 20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94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95" name="Rectangle 194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6" name="Rectangle 195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7" name="Rectangle 196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8" name="Rectangle 197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9" name="Parallelogram 8"/>
            <p:cNvSpPr/>
            <p:nvPr/>
          </p:nvSpPr>
          <p:spPr>
            <a:xfrm rot="916176">
              <a:off x="1795558" y="1977120"/>
              <a:ext cx="5707602" cy="2231069"/>
            </a:xfrm>
            <a:prstGeom prst="parallelogram">
              <a:avLst>
                <a:gd name="adj" fmla="val 9182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58110" y="19652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91897" y="221321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98387" y="246114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022990" y="272273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47593" y="298431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5844" y="328683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521977" y="22564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128467" y="250436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653070" y="276594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3177673" y="30275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2715924" y="333005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20297" y="22996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826787" y="254758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351390" y="280916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875993" y="30707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414244" y="337326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5327187" y="257032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933677" y="281826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458280" y="307984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982883" y="334142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521134" y="364395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57267" y="261354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563757" y="286147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088360" y="312306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12963" y="338464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151214" y="3687168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55587" y="265676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6262077" y="2904695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786680" y="3166277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311283" y="342785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849534" y="3675792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977486" y="364622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796366" y="391918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426446" y="3962400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917167" y="2904694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523657" y="3152629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48260" y="3414211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572863" y="3675793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5111114" y="392372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715322" y="4196686"/>
              <a:ext cx="242292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7" name="Group 186"/>
            <p:cNvGrpSpPr/>
            <p:nvPr/>
          </p:nvGrpSpPr>
          <p:grpSpPr>
            <a:xfrm>
              <a:off x="2067393" y="1439056"/>
              <a:ext cx="5002967" cy="2780674"/>
              <a:chOff x="2067393" y="1439056"/>
              <a:chExt cx="5002967" cy="2780674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4098560" y="1439056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2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79" name="Isosceles Triangle 78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0" name="Isosceles Triangle 79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1" name="Isosceles Triangle 80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Isosceles Triangle 81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44" name="Rectangle 143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5" name="Rectangle 144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6" name="Rectangle 145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9" name="Rectangle 148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54" name="Group 153"/>
              <p:cNvGrpSpPr/>
              <p:nvPr/>
            </p:nvGrpSpPr>
            <p:grpSpPr>
              <a:xfrm>
                <a:off x="3471472" y="1771338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55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61" name="Isosceles Triangle 160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2" name="Isosceles Triangle 161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Isosceles Triangle 162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4" name="Isosceles Triangle 163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56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57" name="Rectangle 156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8" name="Rectangle 157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9" name="Rectangle 158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0" name="Rectangle 159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65" name="Group 164"/>
              <p:cNvGrpSpPr/>
              <p:nvPr/>
            </p:nvGrpSpPr>
            <p:grpSpPr>
              <a:xfrm>
                <a:off x="2724462" y="2163580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66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72" name="Isosceles Triangle 171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3" name="Isosceles Triangle 172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4" name="Isosceles Triangle 173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5" name="Isosceles Triangle 174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67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68" name="Rectangle 167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9" name="Rectangle 168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0" name="Rectangle 169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1" name="Rectangle 170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76" name="Group 175"/>
              <p:cNvGrpSpPr/>
              <p:nvPr/>
            </p:nvGrpSpPr>
            <p:grpSpPr>
              <a:xfrm>
                <a:off x="2067393" y="2705724"/>
                <a:ext cx="2971800" cy="1514006"/>
                <a:chOff x="1145498" y="-44970"/>
                <a:chExt cx="2971800" cy="1514006"/>
              </a:xfrm>
            </p:grpSpPr>
            <p:grpSp>
              <p:nvGrpSpPr>
                <p:cNvPr id="177" name="Group 151"/>
                <p:cNvGrpSpPr/>
                <p:nvPr/>
              </p:nvGrpSpPr>
              <p:grpSpPr>
                <a:xfrm>
                  <a:off x="1145498" y="222102"/>
                  <a:ext cx="2971800" cy="1009840"/>
                  <a:chOff x="1145498" y="222102"/>
                  <a:chExt cx="2971800" cy="1009840"/>
                </a:xfrm>
              </p:grpSpPr>
              <p:sp>
                <p:nvSpPr>
                  <p:cNvPr id="183" name="Isosceles Triangle 182"/>
                  <p:cNvSpPr/>
                  <p:nvPr/>
                </p:nvSpPr>
                <p:spPr>
                  <a:xfrm flipV="1">
                    <a:off x="3888698" y="100334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4" name="Isosceles Triangle 183"/>
                  <p:cNvSpPr/>
                  <p:nvPr/>
                </p:nvSpPr>
                <p:spPr>
                  <a:xfrm flipV="1">
                    <a:off x="2974298" y="7585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5" name="Isosceles Triangle 184"/>
                  <p:cNvSpPr/>
                  <p:nvPr/>
                </p:nvSpPr>
                <p:spPr>
                  <a:xfrm flipV="1">
                    <a:off x="2151338" y="51366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Isosceles Triangle 185"/>
                  <p:cNvSpPr/>
                  <p:nvPr/>
                </p:nvSpPr>
                <p:spPr>
                  <a:xfrm flipV="1">
                    <a:off x="1145498" y="222102"/>
                    <a:ext cx="228600" cy="228600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78" name="Group 150"/>
                <p:cNvGrpSpPr/>
                <p:nvPr/>
              </p:nvGrpSpPr>
              <p:grpSpPr>
                <a:xfrm>
                  <a:off x="1236689" y="-44970"/>
                  <a:ext cx="2796414" cy="1514006"/>
                  <a:chOff x="1236689" y="-44970"/>
                  <a:chExt cx="2796414" cy="1514006"/>
                </a:xfrm>
              </p:grpSpPr>
              <p:sp>
                <p:nvSpPr>
                  <p:cNvPr id="179" name="Rectangle 178"/>
                  <p:cNvSpPr/>
                  <p:nvPr/>
                </p:nvSpPr>
                <p:spPr>
                  <a:xfrm>
                    <a:off x="3987384" y="719528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0" name="Rectangle 179"/>
                  <p:cNvSpPr/>
                  <p:nvPr/>
                </p:nvSpPr>
                <p:spPr>
                  <a:xfrm>
                    <a:off x="3075482" y="452204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1" name="Rectangle 180"/>
                  <p:cNvSpPr/>
                  <p:nvPr/>
                </p:nvSpPr>
                <p:spPr>
                  <a:xfrm>
                    <a:off x="2253522" y="23984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2" name="Rectangle 181"/>
                  <p:cNvSpPr/>
                  <p:nvPr/>
                </p:nvSpPr>
                <p:spPr>
                  <a:xfrm>
                    <a:off x="1236689" y="-44970"/>
                    <a:ext cx="45719" cy="749508"/>
                  </a:xfrm>
                  <a:prstGeom prst="rect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38400" y="3672840"/>
            <a:ext cx="3563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hlinkClick r:id="rId2"/>
              </a:rPr>
              <a:t>http://www.falstad.com/vector3de/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" name="Straight Connector 17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y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4" name="Arc 23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9" name="Oval 28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02315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549777" y="282672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2208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Straight Arrow Connector 33"/>
          <p:cNvCxnSpPr/>
          <p:nvPr/>
        </p:nvCxnSpPr>
        <p:spPr>
          <a:xfrm flipV="1">
            <a:off x="6111014" y="30099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762000" cy="381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8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168981" y="3760631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95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flipH="1" flipV="1">
            <a:off x="1447800" y="165100"/>
            <a:ext cx="7963" cy="650240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1295400" y="457200"/>
            <a:ext cx="304800" cy="5943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 smtClean="0"/>
              <a:t>+</a:t>
            </a:r>
            <a:endParaRPr lang="en-US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76400" y="3429000"/>
            <a:ext cx="6172200" cy="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295400" y="457200"/>
            <a:ext cx="304800" cy="5943600"/>
            <a:chOff x="1295400" y="457200"/>
            <a:chExt cx="304800" cy="5867400"/>
          </a:xfrm>
        </p:grpSpPr>
        <p:sp>
          <p:nvSpPr>
            <p:cNvPr id="7" name="Rectangle 6"/>
            <p:cNvSpPr/>
            <p:nvPr/>
          </p:nvSpPr>
          <p:spPr>
            <a:xfrm>
              <a:off x="1295400" y="457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295400" y="990600"/>
              <a:ext cx="304800" cy="533400"/>
            </a:xfrm>
            <a:prstGeom prst="rect">
              <a:avLst/>
            </a:prstGeom>
            <a:solidFill>
              <a:schemeClr val="accent3">
                <a:alpha val="71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295400" y="1524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295400" y="2057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295400" y="2590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295400" y="3124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295400" y="36576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295400" y="41910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295400" y="47244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295400" y="52578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295400" y="5791200"/>
              <a:ext cx="304800" cy="533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Connector 18"/>
          <p:cNvCxnSpPr/>
          <p:nvPr/>
        </p:nvCxnSpPr>
        <p:spPr>
          <a:xfrm flipH="1" flipV="1">
            <a:off x="145576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3400" y="1295400"/>
            <a:ext cx="26157" cy="2116541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04800" y="2046008"/>
            <a:ext cx="4572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y</a:t>
            </a:r>
            <a:r>
              <a:rPr lang="en-US" sz="3200" baseline="-25000" dirty="0" err="1" smtClean="0"/>
              <a:t>i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3045708" y="3069609"/>
            <a:ext cx="36740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096000" y="3429000"/>
            <a:ext cx="20701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24442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26" name="Arc 25"/>
          <p:cNvSpPr/>
          <p:nvPr/>
        </p:nvSpPr>
        <p:spPr>
          <a:xfrm flipH="1" flipV="1">
            <a:off x="464703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/>
        </p:nvGraphicFramePr>
        <p:xfrm>
          <a:off x="3833813" y="1752600"/>
          <a:ext cx="1627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2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1752600"/>
                        <a:ext cx="1627187" cy="592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838200" y="106680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ym typeface="Symbol"/>
              </a:rPr>
              <a:t>d</a:t>
            </a:r>
            <a:r>
              <a:rPr lang="en-US" dirty="0" err="1" smtClean="0"/>
              <a:t>q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140700" y="2890103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E</a:t>
            </a:r>
            <a:endParaRPr lang="en-US" sz="2400" dirty="0">
              <a:solidFill>
                <a:srgbClr val="00B05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00200" y="116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678769" y="3448965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2" name="Oval 31"/>
          <p:cNvSpPr/>
          <p:nvPr/>
        </p:nvSpPr>
        <p:spPr>
          <a:xfrm>
            <a:off x="5962650" y="33210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096000" y="2850572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P</a:t>
            </a:r>
            <a:endParaRPr lang="en-US" sz="2800" dirty="0"/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1455763" y="3448965"/>
            <a:ext cx="4544704" cy="216430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306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1885" y="3583466"/>
            <a:ext cx="814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http://ocw.mit.edu/ans7870/8/8.02T/f04/visualizations/electrostatics/07-LineIntegration/07-LineInt320.html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442951" y="641447"/>
            <a:ext cx="4628998" cy="5478572"/>
            <a:chOff x="3836567" y="3213846"/>
            <a:chExt cx="1488467" cy="2796989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535963" y="5418907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4541146" y="4444412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4589514" y="3420483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549783" y="355290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539419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556694" y="361218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4211205" y="362166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4218114" y="3787641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541146" y="377578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4155925" y="378052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535964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4553239" y="448235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207750" y="4491838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214659" y="465781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4537691" y="4645951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>
              <a:off x="4152471" y="4650693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4532509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4549784" y="5459220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flipH="1" flipV="1">
              <a:off x="4204295" y="5468704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11205" y="5634676"/>
              <a:ext cx="321305" cy="1636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534236" y="5622817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H="1">
              <a:off x="4149016" y="5627559"/>
              <a:ext cx="471593" cy="711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" name="Group 104"/>
            <p:cNvGrpSpPr/>
            <p:nvPr/>
          </p:nvGrpSpPr>
          <p:grpSpPr>
            <a:xfrm>
              <a:off x="5096560" y="3778152"/>
              <a:ext cx="228474" cy="1853847"/>
              <a:chOff x="6709758" y="1861949"/>
              <a:chExt cx="627854" cy="3377922"/>
            </a:xfrm>
          </p:grpSpPr>
          <p:cxnSp>
            <p:nvCxnSpPr>
              <p:cNvPr id="55" name="Straight Arrow Connector 54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108"/>
            <p:cNvGrpSpPr/>
            <p:nvPr/>
          </p:nvGrpSpPr>
          <p:grpSpPr>
            <a:xfrm flipH="1">
              <a:off x="3836567" y="3780612"/>
              <a:ext cx="228474" cy="1853847"/>
              <a:chOff x="6709758" y="1861949"/>
              <a:chExt cx="627854" cy="3377922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6718723" y="186194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6709758" y="3439737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>
                <a:off x="6741135" y="5232679"/>
                <a:ext cx="596477" cy="71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 112"/>
            <p:cNvGrpSpPr/>
            <p:nvPr/>
          </p:nvGrpSpPr>
          <p:grpSpPr>
            <a:xfrm>
              <a:off x="4908705" y="3501663"/>
              <a:ext cx="162639" cy="1948833"/>
              <a:chOff x="6230779" y="1358153"/>
              <a:chExt cx="344833" cy="3550998"/>
            </a:xfrm>
          </p:grpSpPr>
          <p:cxnSp>
            <p:nvCxnSpPr>
              <p:cNvPr id="49" name="Straight Arrow Connector 48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116"/>
            <p:cNvGrpSpPr/>
            <p:nvPr/>
          </p:nvGrpSpPr>
          <p:grpSpPr>
            <a:xfrm flipH="1">
              <a:off x="4022905" y="3526263"/>
              <a:ext cx="162639" cy="1948833"/>
              <a:chOff x="6230779" y="1358153"/>
              <a:chExt cx="344833" cy="3550998"/>
            </a:xfrm>
          </p:grpSpPr>
          <p:cxnSp>
            <p:nvCxnSpPr>
              <p:cNvPr id="46" name="Straight Arrow Connector 45"/>
              <p:cNvCxnSpPr/>
              <p:nvPr/>
            </p:nvCxnSpPr>
            <p:spPr>
              <a:xfrm flipV="1">
                <a:off x="6235262" y="1358153"/>
                <a:ext cx="340350" cy="166821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 flipV="1">
                <a:off x="6239744" y="2931459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 flipV="1">
                <a:off x="6230779" y="4751294"/>
                <a:ext cx="322421" cy="157857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Straight Arrow Connector 30"/>
            <p:cNvCxnSpPr/>
            <p:nvPr/>
          </p:nvCxnSpPr>
          <p:spPr>
            <a:xfrm>
              <a:off x="4912934" y="397643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4915048" y="483988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4910819" y="583863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014449" y="3971517"/>
              <a:ext cx="160525" cy="9155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H="1">
              <a:off x="4016563" y="4834968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H="1">
              <a:off x="4012334" y="5833717"/>
              <a:ext cx="152068" cy="8663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4585287" y="4308530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V="1">
              <a:off x="4568374" y="5285135"/>
              <a:ext cx="31530" cy="1229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4518368" y="3213846"/>
              <a:ext cx="53872" cy="270060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H="1">
              <a:off x="4504870" y="3782894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H="1">
              <a:off x="4454033" y="4038837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>
              <a:off x="4496232" y="4674403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451918" y="4921963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4491050" y="5648898"/>
              <a:ext cx="34549" cy="22050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4449804" y="5886268"/>
              <a:ext cx="36065" cy="12456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19360" y="4025142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203438" y="1872017"/>
            <a:ext cx="1064525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755968" y="163872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1090497" y="19244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2118866" y="22642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1987103" y="189113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1335280" y="165777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944756" y="22991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922530" y="27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2025203" y="3535789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2185540" y="2656314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955868" y="31690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089218" y="3531027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1346393" y="3851702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787718" y="3842176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169405" y="310043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Connector 25"/>
          <p:cNvCxnSpPr>
            <a:stCxn id="16" idx="3"/>
          </p:cNvCxnSpPr>
          <p:nvPr/>
        </p:nvCxnSpPr>
        <p:spPr>
          <a:xfrm flipV="1">
            <a:off x="1222612" y="2934269"/>
            <a:ext cx="7088875" cy="162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63773" y="2947916"/>
            <a:ext cx="684823" cy="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/>
          <p:cNvSpPr/>
          <p:nvPr/>
        </p:nvSpPr>
        <p:spPr>
          <a:xfrm>
            <a:off x="1449097" y="1665027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 flipH="1" flipV="1">
            <a:off x="1570790" y="3962400"/>
            <a:ext cx="423081" cy="272955"/>
          </a:xfrm>
          <a:custGeom>
            <a:avLst/>
            <a:gdLst>
              <a:gd name="connsiteX0" fmla="*/ 0 w 423081"/>
              <a:gd name="connsiteY0" fmla="*/ 68239 h 272955"/>
              <a:gd name="connsiteX1" fmla="*/ 191069 w 423081"/>
              <a:gd name="connsiteY1" fmla="*/ 0 h 272955"/>
              <a:gd name="connsiteX2" fmla="*/ 423081 w 423081"/>
              <a:gd name="connsiteY2" fmla="*/ 13648 h 272955"/>
              <a:gd name="connsiteX3" fmla="*/ 354842 w 423081"/>
              <a:gd name="connsiteY3" fmla="*/ 218364 h 272955"/>
              <a:gd name="connsiteX4" fmla="*/ 245660 w 423081"/>
              <a:gd name="connsiteY4" fmla="*/ 191069 h 272955"/>
              <a:gd name="connsiteX5" fmla="*/ 109183 w 423081"/>
              <a:gd name="connsiteY5" fmla="*/ 272955 h 272955"/>
              <a:gd name="connsiteX6" fmla="*/ 0 w 423081"/>
              <a:gd name="connsiteY6" fmla="*/ 68239 h 272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081" h="272955">
                <a:moveTo>
                  <a:pt x="0" y="68239"/>
                </a:moveTo>
                <a:lnTo>
                  <a:pt x="191069" y="0"/>
                </a:lnTo>
                <a:lnTo>
                  <a:pt x="423081" y="13648"/>
                </a:lnTo>
                <a:lnTo>
                  <a:pt x="354842" y="218364"/>
                </a:lnTo>
                <a:lnTo>
                  <a:pt x="245660" y="191069"/>
                </a:lnTo>
                <a:lnTo>
                  <a:pt x="109183" y="272955"/>
                </a:lnTo>
                <a:lnTo>
                  <a:pt x="0" y="68239"/>
                </a:lnTo>
                <a:close/>
              </a:path>
            </a:pathLst>
          </a:custGeom>
          <a:solidFill>
            <a:schemeClr val="accent3"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46990" y="1752601"/>
            <a:ext cx="5013117" cy="11953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127783" y="3015521"/>
            <a:ext cx="3674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573830" y="295474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4" name="Object 43"/>
          <p:cNvGraphicFramePr>
            <a:graphicFrameLocks noChangeAspect="1"/>
          </p:cNvGraphicFramePr>
          <p:nvPr/>
        </p:nvGraphicFramePr>
        <p:xfrm>
          <a:off x="3898900" y="1746250"/>
          <a:ext cx="13382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3" imgW="838080" imgH="304560" progId="Equation.3">
                  <p:embed/>
                </p:oleObj>
              </mc:Choice>
              <mc:Fallback>
                <p:oleObj name="Equation" r:id="rId3" imgW="838080" imgH="30456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8900" y="1746250"/>
                        <a:ext cx="13382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/>
          <p:nvPr/>
        </p:nvCxnSpPr>
        <p:spPr>
          <a:xfrm flipH="1">
            <a:off x="1731153" y="2934269"/>
            <a:ext cx="4819772" cy="1162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6562458" y="2684060"/>
            <a:ext cx="864200" cy="225189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6" y="2961564"/>
            <a:ext cx="504969" cy="532263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387347" y="3107855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36" name="Straight Arrow Connector 35"/>
          <p:cNvCxnSpPr/>
          <p:nvPr/>
        </p:nvCxnSpPr>
        <p:spPr>
          <a:xfrm flipV="1">
            <a:off x="6543350" y="2933700"/>
            <a:ext cx="1951841" cy="5800"/>
          </a:xfrm>
          <a:prstGeom prst="straightConnector1">
            <a:avLst/>
          </a:prstGeom>
          <a:ln w="571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840980" y="2308860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</a:t>
            </a:r>
            <a:endParaRPr lang="en-US" sz="3600" dirty="0">
              <a:solidFill>
                <a:srgbClr val="00B050"/>
              </a:solidFill>
            </a:endParaRPr>
          </a:p>
        </p:txBody>
      </p:sp>
      <p:sp>
        <p:nvSpPr>
          <p:cNvPr id="40" name="Oval 39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cxnSp>
        <p:nvCxnSpPr>
          <p:cNvPr id="3" name="Straight Connector 2"/>
          <p:cNvCxnSpPr/>
          <p:nvPr/>
        </p:nvCxnSpPr>
        <p:spPr>
          <a:xfrm flipH="1" flipV="1">
            <a:off x="1239259" y="2109143"/>
            <a:ext cx="430477" cy="824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322840" y="205975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  <a:sym typeface="Symbol"/>
              </a:rPr>
              <a:t></a:t>
            </a:r>
            <a:endParaRPr lang="en-US" sz="2400" dirty="0">
              <a:latin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3952" y="2415927"/>
            <a:ext cx="8149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hlinkClick r:id="rId2"/>
              </a:rPr>
              <a:t>http://ocw.mit.edu/ans7870/8/8.02T/f04/visualizations/electrostatics/09-RingIntegration/09-ringInt320.html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944130" y="1665026"/>
            <a:ext cx="1501254" cy="2565779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22" idx="0"/>
          </p:cNvCxnSpPr>
          <p:nvPr/>
        </p:nvCxnSpPr>
        <p:spPr>
          <a:xfrm flipH="1" flipV="1">
            <a:off x="1694757" y="1665026"/>
            <a:ext cx="4965351" cy="1282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94757" y="2947916"/>
            <a:ext cx="4869816" cy="12828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64574" y="2934269"/>
            <a:ext cx="9144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119117" y="2957349"/>
            <a:ext cx="534697" cy="53647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777922" y="2210937"/>
            <a:ext cx="218365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078175" y="2497542"/>
            <a:ext cx="204715" cy="19106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36978" y="1897039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760333" y="2311018"/>
            <a:ext cx="4106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00B050"/>
                </a:solidFill>
              </a:rPr>
              <a:t>E</a:t>
            </a:r>
            <a:endParaRPr lang="en-US" sz="36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97432" y="3981165"/>
            <a:ext cx="39305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y</a:t>
            </a:r>
            <a:endParaRPr lang="en-US" sz="3600" dirty="0"/>
          </a:p>
        </p:txBody>
      </p:sp>
      <p:sp>
        <p:nvSpPr>
          <p:cNvPr id="36" name="Oval 35"/>
          <p:cNvSpPr/>
          <p:nvPr/>
        </p:nvSpPr>
        <p:spPr>
          <a:xfrm>
            <a:off x="591563" y="1041779"/>
            <a:ext cx="2110694" cy="3844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887104" y="1559169"/>
            <a:ext cx="1558280" cy="2745161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1023583" y="1746913"/>
            <a:ext cx="1337480" cy="238835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1637731" y="2934269"/>
            <a:ext cx="6673756" cy="27295"/>
          </a:xfrm>
          <a:prstGeom prst="line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36" idx="2"/>
          </p:cNvCxnSpPr>
          <p:nvPr/>
        </p:nvCxnSpPr>
        <p:spPr>
          <a:xfrm flipV="1">
            <a:off x="0" y="2963839"/>
            <a:ext cx="591563" cy="11373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1626518" y="614149"/>
            <a:ext cx="27296" cy="2320120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411868" y="2950191"/>
            <a:ext cx="1257868" cy="1185081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34691" y="2835512"/>
            <a:ext cx="367408" cy="646331"/>
          </a:xfrm>
          <a:prstGeom prst="rect">
            <a:avLst/>
          </a:prstGeom>
          <a:noFill/>
          <a:ln>
            <a:noFill/>
            <a:tailEnd type="arrow"/>
          </a:ln>
        </p:spPr>
        <p:txBody>
          <a:bodyPr wrap="none" rtlCol="0">
            <a:spAutoFit/>
          </a:bodyPr>
          <a:lstStyle/>
          <a:p>
            <a:r>
              <a:rPr lang="en-US" sz="3600" dirty="0" smtClean="0"/>
              <a:t>z</a:t>
            </a:r>
            <a:endParaRPr lang="en-US" sz="3600" dirty="0"/>
          </a:p>
        </p:txBody>
      </p:sp>
      <p:sp>
        <p:nvSpPr>
          <p:cNvPr id="41" name="TextBox 40"/>
          <p:cNvSpPr txBox="1"/>
          <p:nvPr/>
        </p:nvSpPr>
        <p:spPr>
          <a:xfrm>
            <a:off x="4340122" y="2438388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Symbol" pitchFamily="18" charset="2"/>
              </a:rPr>
              <a:t>q</a:t>
            </a:r>
            <a:endParaRPr lang="en-US" sz="2400" dirty="0">
              <a:latin typeface="Symbol" pitchFamily="18" charset="2"/>
            </a:endParaRPr>
          </a:p>
        </p:txBody>
      </p:sp>
      <p:sp>
        <p:nvSpPr>
          <p:cNvPr id="42" name="Arc 41"/>
          <p:cNvSpPr/>
          <p:nvPr/>
        </p:nvSpPr>
        <p:spPr>
          <a:xfrm flipH="1" flipV="1">
            <a:off x="4660839" y="2416778"/>
            <a:ext cx="533400" cy="609600"/>
          </a:xfrm>
          <a:prstGeom prst="arc">
            <a:avLst>
              <a:gd name="adj1" fmla="val 19626747"/>
              <a:gd name="adj2" fmla="val 2775242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1162337" y="266131"/>
            <a:ext cx="38504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x</a:t>
            </a:r>
            <a:endParaRPr lang="en-US" sz="3600" dirty="0"/>
          </a:p>
        </p:txBody>
      </p:sp>
      <p:cxnSp>
        <p:nvCxnSpPr>
          <p:cNvPr id="54" name="Straight Connector 53"/>
          <p:cNvCxnSpPr>
            <a:endCxn id="22" idx="4"/>
          </p:cNvCxnSpPr>
          <p:nvPr/>
        </p:nvCxnSpPr>
        <p:spPr>
          <a:xfrm flipH="1">
            <a:off x="1666244" y="2947916"/>
            <a:ext cx="4898330" cy="1356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6594182" y="2931749"/>
            <a:ext cx="785097" cy="199462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1023583" y="2957349"/>
            <a:ext cx="630233" cy="60431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564768" y="4349802"/>
            <a:ext cx="3513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</a:t>
            </a:r>
            <a:endParaRPr lang="en-US" sz="2400" dirty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1219286" y="1489634"/>
            <a:ext cx="56950" cy="21836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 flipV="1">
            <a:off x="1386466" y="1947957"/>
            <a:ext cx="46551" cy="172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869133" y="149446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dr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6976749" y="3146569"/>
            <a:ext cx="548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rgbClr val="00B050"/>
                </a:solidFill>
              </a:rPr>
              <a:t>dE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1433017" y="2957349"/>
            <a:ext cx="220797" cy="1914901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1089371" y="2825422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rgbClr val="00B050"/>
                </a:solidFill>
              </a:rPr>
              <a:t>R’</a:t>
            </a:r>
            <a:endParaRPr lang="en-US" sz="2400" dirty="0"/>
          </a:p>
        </p:txBody>
      </p:sp>
      <p:sp>
        <p:nvSpPr>
          <p:cNvPr id="25" name="Oval 24"/>
          <p:cNvSpPr/>
          <p:nvPr/>
        </p:nvSpPr>
        <p:spPr>
          <a:xfrm>
            <a:off x="6419850" y="2838450"/>
            <a:ext cx="190500" cy="1905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324600" y="3238500"/>
            <a:ext cx="423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P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1477211" y="1557777"/>
            <a:ext cx="387307" cy="224855"/>
          </a:xfrm>
          <a:custGeom>
            <a:avLst/>
            <a:gdLst>
              <a:gd name="connsiteX0" fmla="*/ 0 w 313488"/>
              <a:gd name="connsiteY0" fmla="*/ 0 h 187744"/>
              <a:gd name="connsiteX1" fmla="*/ 313488 w 313488"/>
              <a:gd name="connsiteY1" fmla="*/ 0 h 187744"/>
              <a:gd name="connsiteX2" fmla="*/ 313488 w 313488"/>
              <a:gd name="connsiteY2" fmla="*/ 187744 h 187744"/>
              <a:gd name="connsiteX3" fmla="*/ 0 w 313488"/>
              <a:gd name="connsiteY3" fmla="*/ 187744 h 187744"/>
              <a:gd name="connsiteX4" fmla="*/ 0 w 313488"/>
              <a:gd name="connsiteY4" fmla="*/ 0 h 187744"/>
              <a:gd name="connsiteX0" fmla="*/ 0 w 346826"/>
              <a:gd name="connsiteY0" fmla="*/ 0 h 187744"/>
              <a:gd name="connsiteX1" fmla="*/ 346826 w 346826"/>
              <a:gd name="connsiteY1" fmla="*/ 38100 h 187744"/>
              <a:gd name="connsiteX2" fmla="*/ 313488 w 346826"/>
              <a:gd name="connsiteY2" fmla="*/ 187744 h 187744"/>
              <a:gd name="connsiteX3" fmla="*/ 0 w 346826"/>
              <a:gd name="connsiteY3" fmla="*/ 187744 h 187744"/>
              <a:gd name="connsiteX4" fmla="*/ 0 w 346826"/>
              <a:gd name="connsiteY4" fmla="*/ 0 h 187744"/>
              <a:gd name="connsiteX0" fmla="*/ 0 w 387307"/>
              <a:gd name="connsiteY0" fmla="*/ 0 h 154407"/>
              <a:gd name="connsiteX1" fmla="*/ 387307 w 387307"/>
              <a:gd name="connsiteY1" fmla="*/ 4763 h 154407"/>
              <a:gd name="connsiteX2" fmla="*/ 353969 w 387307"/>
              <a:gd name="connsiteY2" fmla="*/ 154407 h 154407"/>
              <a:gd name="connsiteX3" fmla="*/ 40481 w 387307"/>
              <a:gd name="connsiteY3" fmla="*/ 154407 h 154407"/>
              <a:gd name="connsiteX4" fmla="*/ 0 w 387307"/>
              <a:gd name="connsiteY4" fmla="*/ 0 h 154407"/>
              <a:gd name="connsiteX0" fmla="*/ 0 w 387307"/>
              <a:gd name="connsiteY0" fmla="*/ 23844 h 178251"/>
              <a:gd name="connsiteX1" fmla="*/ 387307 w 387307"/>
              <a:gd name="connsiteY1" fmla="*/ 28607 h 178251"/>
              <a:gd name="connsiteX2" fmla="*/ 353969 w 387307"/>
              <a:gd name="connsiteY2" fmla="*/ 178251 h 178251"/>
              <a:gd name="connsiteX3" fmla="*/ 40481 w 387307"/>
              <a:gd name="connsiteY3" fmla="*/ 178251 h 178251"/>
              <a:gd name="connsiteX4" fmla="*/ 0 w 387307"/>
              <a:gd name="connsiteY4" fmla="*/ 23844 h 178251"/>
              <a:gd name="connsiteX0" fmla="*/ 0 w 387307"/>
              <a:gd name="connsiteY0" fmla="*/ 34729 h 189136"/>
              <a:gd name="connsiteX1" fmla="*/ 387307 w 387307"/>
              <a:gd name="connsiteY1" fmla="*/ 39492 h 189136"/>
              <a:gd name="connsiteX2" fmla="*/ 353969 w 387307"/>
              <a:gd name="connsiteY2" fmla="*/ 189136 h 189136"/>
              <a:gd name="connsiteX3" fmla="*/ 40481 w 387307"/>
              <a:gd name="connsiteY3" fmla="*/ 189136 h 189136"/>
              <a:gd name="connsiteX4" fmla="*/ 0 w 387307"/>
              <a:gd name="connsiteY4" fmla="*/ 34729 h 189136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53969 w 387307"/>
              <a:gd name="connsiteY2" fmla="*/ 189136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  <a:gd name="connsiteX0" fmla="*/ 0 w 387307"/>
              <a:gd name="connsiteY0" fmla="*/ 34729 h 224855"/>
              <a:gd name="connsiteX1" fmla="*/ 387307 w 387307"/>
              <a:gd name="connsiteY1" fmla="*/ 39492 h 224855"/>
              <a:gd name="connsiteX2" fmla="*/ 361113 w 387307"/>
              <a:gd name="connsiteY2" fmla="*/ 222474 h 224855"/>
              <a:gd name="connsiteX3" fmla="*/ 45244 w 387307"/>
              <a:gd name="connsiteY3" fmla="*/ 224855 h 224855"/>
              <a:gd name="connsiteX4" fmla="*/ 0 w 387307"/>
              <a:gd name="connsiteY4" fmla="*/ 34729 h 224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7307" h="224855">
                <a:moveTo>
                  <a:pt x="0" y="34729"/>
                </a:moveTo>
                <a:cubicBezTo>
                  <a:pt x="143390" y="-20833"/>
                  <a:pt x="255823" y="-2577"/>
                  <a:pt x="387307" y="39492"/>
                </a:cubicBezTo>
                <a:lnTo>
                  <a:pt x="361113" y="222474"/>
                </a:lnTo>
                <a:cubicBezTo>
                  <a:pt x="255823" y="182787"/>
                  <a:pt x="143390" y="190723"/>
                  <a:pt x="45244" y="224855"/>
                </a:cubicBezTo>
                <a:lnTo>
                  <a:pt x="0" y="34729"/>
                </a:ln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53814" y="122948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dA</a:t>
            </a:r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1666244" y="1670204"/>
            <a:ext cx="4993866" cy="1277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837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132</Words>
  <Application>Microsoft Office PowerPoint</Application>
  <PresentationFormat>On-screen Show (4:3)</PresentationFormat>
  <Paragraphs>163</Paragraphs>
  <Slides>13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26</cp:revision>
  <dcterms:created xsi:type="dcterms:W3CDTF">2011-10-18T18:18:20Z</dcterms:created>
  <dcterms:modified xsi:type="dcterms:W3CDTF">2013-10-24T23:51:03Z</dcterms:modified>
</cp:coreProperties>
</file>