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921" r:id="rId2"/>
    <p:sldId id="922" r:id="rId3"/>
    <p:sldId id="267" r:id="rId4"/>
    <p:sldId id="257" r:id="rId5"/>
    <p:sldId id="923" r:id="rId6"/>
    <p:sldId id="924" r:id="rId7"/>
    <p:sldId id="256" r:id="rId8"/>
    <p:sldId id="953" r:id="rId9"/>
    <p:sldId id="954" r:id="rId10"/>
    <p:sldId id="957" r:id="rId11"/>
    <p:sldId id="955" r:id="rId12"/>
    <p:sldId id="956" r:id="rId13"/>
    <p:sldId id="261" r:id="rId14"/>
    <p:sldId id="258" r:id="rId15"/>
    <p:sldId id="259" r:id="rId16"/>
    <p:sldId id="260" r:id="rId17"/>
    <p:sldId id="1336" r:id="rId18"/>
    <p:sldId id="1335" r:id="rId19"/>
    <p:sldId id="262" r:id="rId20"/>
    <p:sldId id="263" r:id="rId21"/>
    <p:sldId id="925" r:id="rId22"/>
    <p:sldId id="926" r:id="rId23"/>
    <p:sldId id="264" r:id="rId24"/>
    <p:sldId id="265" r:id="rId25"/>
    <p:sldId id="266" r:id="rId26"/>
    <p:sldId id="927" r:id="rId27"/>
    <p:sldId id="928" r:id="rId28"/>
    <p:sldId id="929" r:id="rId29"/>
    <p:sldId id="930" r:id="rId30"/>
    <p:sldId id="931" r:id="rId31"/>
    <p:sldId id="932" r:id="rId32"/>
    <p:sldId id="933" r:id="rId33"/>
    <p:sldId id="934" r:id="rId34"/>
    <p:sldId id="935" r:id="rId35"/>
    <p:sldId id="936" r:id="rId36"/>
    <p:sldId id="937" r:id="rId37"/>
    <p:sldId id="938" r:id="rId38"/>
    <p:sldId id="939" r:id="rId39"/>
    <p:sldId id="940" r:id="rId40"/>
    <p:sldId id="941" r:id="rId41"/>
    <p:sldId id="942" r:id="rId42"/>
    <p:sldId id="943" r:id="rId43"/>
    <p:sldId id="944" r:id="rId44"/>
    <p:sldId id="945" r:id="rId45"/>
    <p:sldId id="946" r:id="rId46"/>
    <p:sldId id="947" r:id="rId47"/>
    <p:sldId id="948" r:id="rId48"/>
    <p:sldId id="949" r:id="rId49"/>
    <p:sldId id="950" r:id="rId50"/>
    <p:sldId id="951" r:id="rId51"/>
    <p:sldId id="952" r:id="rId52"/>
    <p:sldId id="1182" r:id="rId53"/>
    <p:sldId id="1183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85BF2E-B70D-4463-B5EF-48720B8A4DB1}" v="1" dt="2024-07-08T17:28:39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DB960921-6C8B-4194-82AF-A99F2712CFFF}"/>
    <pc:docChg chg="custSel addSld delSld modSld sldOrd">
      <pc:chgData name="Lines, Todd" userId="afaf7c3a-e8aa-4568-882a-02ad8f9e19b0" providerId="ADAL" clId="{DB960921-6C8B-4194-82AF-A99F2712CFFF}" dt="2023-11-27T14:51:11.584" v="41"/>
      <pc:docMkLst>
        <pc:docMk/>
      </pc:docMkLst>
      <pc:sldChg chg="ord">
        <pc:chgData name="Lines, Todd" userId="afaf7c3a-e8aa-4568-882a-02ad8f9e19b0" providerId="ADAL" clId="{DB960921-6C8B-4194-82AF-A99F2712CFFF}" dt="2023-11-27T14:31:58.273" v="7"/>
        <pc:sldMkLst>
          <pc:docMk/>
          <pc:sldMk cId="0" sldId="257"/>
        </pc:sldMkLst>
      </pc:sldChg>
      <pc:sldChg chg="delSp modSp mod">
        <pc:chgData name="Lines, Todd" userId="afaf7c3a-e8aa-4568-882a-02ad8f9e19b0" providerId="ADAL" clId="{DB960921-6C8B-4194-82AF-A99F2712CFFF}" dt="2023-11-27T14:40:27.358" v="35" actId="21"/>
        <pc:sldMkLst>
          <pc:docMk/>
          <pc:sldMk cId="0" sldId="263"/>
        </pc:sldMkLst>
        <pc:picChg chg="del mod">
          <ac:chgData name="Lines, Todd" userId="afaf7c3a-e8aa-4568-882a-02ad8f9e19b0" providerId="ADAL" clId="{DB960921-6C8B-4194-82AF-A99F2712CFFF}" dt="2023-11-27T14:40:27.358" v="35" actId="21"/>
          <ac:picMkLst>
            <pc:docMk/>
            <pc:sldMk cId="0" sldId="263"/>
            <ac:picMk id="71" creationId="{C8E4D64D-8CFF-41D8-DCC0-2FABD310A28B}"/>
          </ac:picMkLst>
        </pc:picChg>
      </pc:sldChg>
      <pc:sldChg chg="ord">
        <pc:chgData name="Lines, Todd" userId="afaf7c3a-e8aa-4568-882a-02ad8f9e19b0" providerId="ADAL" clId="{DB960921-6C8B-4194-82AF-A99F2712CFFF}" dt="2023-11-27T14:31:58.273" v="7"/>
        <pc:sldMkLst>
          <pc:docMk/>
          <pc:sldMk cId="1748558236" sldId="267"/>
        </pc:sldMkLst>
      </pc:sldChg>
      <pc:sldChg chg="add">
        <pc:chgData name="Lines, Todd" userId="afaf7c3a-e8aa-4568-882a-02ad8f9e19b0" providerId="ADAL" clId="{DB960921-6C8B-4194-82AF-A99F2712CFFF}" dt="2023-11-27T14:31:21.686" v="5"/>
        <pc:sldMkLst>
          <pc:docMk/>
          <pc:sldMk cId="0" sldId="921"/>
        </pc:sldMkLst>
      </pc:sldChg>
      <pc:sldChg chg="add ord">
        <pc:chgData name="Lines, Todd" userId="afaf7c3a-e8aa-4568-882a-02ad8f9e19b0" providerId="ADAL" clId="{DB960921-6C8B-4194-82AF-A99F2712CFFF}" dt="2023-11-21T17:55:58.553" v="2"/>
        <pc:sldMkLst>
          <pc:docMk/>
          <pc:sldMk cId="0" sldId="922"/>
        </pc:sldMkLst>
      </pc:sldChg>
      <pc:sldChg chg="modSp add mod ord">
        <pc:chgData name="Lines, Todd" userId="afaf7c3a-e8aa-4568-882a-02ad8f9e19b0" providerId="ADAL" clId="{DB960921-6C8B-4194-82AF-A99F2712CFFF}" dt="2023-11-27T14:35:19.483" v="17" actId="20577"/>
        <pc:sldMkLst>
          <pc:docMk/>
          <pc:sldMk cId="0" sldId="923"/>
        </pc:sldMkLst>
        <pc:spChg chg="mod">
          <ac:chgData name="Lines, Todd" userId="afaf7c3a-e8aa-4568-882a-02ad8f9e19b0" providerId="ADAL" clId="{DB960921-6C8B-4194-82AF-A99F2712CFFF}" dt="2023-11-27T14:35:19.483" v="17" actId="20577"/>
          <ac:spMkLst>
            <pc:docMk/>
            <pc:sldMk cId="0" sldId="923"/>
            <ac:spMk id="1810437" creationId="{00000000-0000-0000-0000-000000000000}"/>
          </ac:spMkLst>
        </pc:spChg>
      </pc:sldChg>
      <pc:sldChg chg="addSp delSp modSp add mod ord">
        <pc:chgData name="Lines, Todd" userId="afaf7c3a-e8aa-4568-882a-02ad8f9e19b0" providerId="ADAL" clId="{DB960921-6C8B-4194-82AF-A99F2712CFFF}" dt="2023-11-27T14:35:32.678" v="19"/>
        <pc:sldMkLst>
          <pc:docMk/>
          <pc:sldMk cId="0" sldId="924"/>
        </pc:sldMkLst>
        <pc:spChg chg="add mod">
          <ac:chgData name="Lines, Todd" userId="afaf7c3a-e8aa-4568-882a-02ad8f9e19b0" providerId="ADAL" clId="{DB960921-6C8B-4194-82AF-A99F2712CFFF}" dt="2023-11-27T14:35:32.678" v="19"/>
          <ac:spMkLst>
            <pc:docMk/>
            <pc:sldMk cId="0" sldId="924"/>
            <ac:spMk id="2" creationId="{D49CEE39-DE89-8BE3-13AE-9547D0EA344F}"/>
          </ac:spMkLst>
        </pc:spChg>
        <pc:spChg chg="del">
          <ac:chgData name="Lines, Todd" userId="afaf7c3a-e8aa-4568-882a-02ad8f9e19b0" providerId="ADAL" clId="{DB960921-6C8B-4194-82AF-A99F2712CFFF}" dt="2023-11-27T14:35:32.265" v="18" actId="478"/>
          <ac:spMkLst>
            <pc:docMk/>
            <pc:sldMk cId="0" sldId="924"/>
            <ac:spMk id="1812488" creationId="{00000000-0000-0000-0000-000000000000}"/>
          </ac:spMkLst>
        </pc:spChg>
      </pc:sldChg>
      <pc:sldChg chg="modSp add mod ord">
        <pc:chgData name="Lines, Todd" userId="afaf7c3a-e8aa-4568-882a-02ad8f9e19b0" providerId="ADAL" clId="{DB960921-6C8B-4194-82AF-A99F2712CFFF}" dt="2023-11-27T14:42:07.702" v="37"/>
        <pc:sldMkLst>
          <pc:docMk/>
          <pc:sldMk cId="0" sldId="925"/>
        </pc:sldMkLst>
        <pc:spChg chg="mod">
          <ac:chgData name="Lines, Todd" userId="afaf7c3a-e8aa-4568-882a-02ad8f9e19b0" providerId="ADAL" clId="{DB960921-6C8B-4194-82AF-A99F2712CFFF}" dt="2023-11-27T14:35:49.692" v="29" actId="20577"/>
          <ac:spMkLst>
            <pc:docMk/>
            <pc:sldMk cId="0" sldId="925"/>
            <ac:spMk id="1814531" creationId="{00000000-0000-0000-0000-000000000000}"/>
          </ac:spMkLst>
        </pc:spChg>
      </pc:sldChg>
      <pc:sldChg chg="addSp delSp modSp add mod ord">
        <pc:chgData name="Lines, Todd" userId="afaf7c3a-e8aa-4568-882a-02ad8f9e19b0" providerId="ADAL" clId="{DB960921-6C8B-4194-82AF-A99F2712CFFF}" dt="2023-11-27T14:42:07.702" v="37"/>
        <pc:sldMkLst>
          <pc:docMk/>
          <pc:sldMk cId="0" sldId="926"/>
        </pc:sldMkLst>
        <pc:spChg chg="add mod">
          <ac:chgData name="Lines, Todd" userId="afaf7c3a-e8aa-4568-882a-02ad8f9e19b0" providerId="ADAL" clId="{DB960921-6C8B-4194-82AF-A99F2712CFFF}" dt="2023-11-27T14:36:04.249" v="31"/>
          <ac:spMkLst>
            <pc:docMk/>
            <pc:sldMk cId="0" sldId="926"/>
            <ac:spMk id="2" creationId="{0784F15C-BC3D-2708-9142-81F32F3BDAC4}"/>
          </ac:spMkLst>
        </pc:spChg>
        <pc:spChg chg="del">
          <ac:chgData name="Lines, Todd" userId="afaf7c3a-e8aa-4568-882a-02ad8f9e19b0" providerId="ADAL" clId="{DB960921-6C8B-4194-82AF-A99F2712CFFF}" dt="2023-11-27T14:36:03.902" v="30" actId="478"/>
          <ac:spMkLst>
            <pc:docMk/>
            <pc:sldMk cId="0" sldId="926"/>
            <ac:spMk id="1816580" creationId="{00000000-0000-0000-0000-000000000000}"/>
          </ac:spMkLst>
        </pc:spChg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27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28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29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30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31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32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33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34"/>
        </pc:sldMkLst>
      </pc:sldChg>
      <pc:sldChg chg="modSp add mod">
        <pc:chgData name="Lines, Todd" userId="afaf7c3a-e8aa-4568-882a-02ad8f9e19b0" providerId="ADAL" clId="{DB960921-6C8B-4194-82AF-A99F2712CFFF}" dt="2023-11-27T14:47:43.645" v="39" actId="1076"/>
        <pc:sldMkLst>
          <pc:docMk/>
          <pc:sldMk cId="0" sldId="935"/>
        </pc:sldMkLst>
        <pc:spChg chg="mod">
          <ac:chgData name="Lines, Todd" userId="afaf7c3a-e8aa-4568-882a-02ad8f9e19b0" providerId="ADAL" clId="{DB960921-6C8B-4194-82AF-A99F2712CFFF}" dt="2023-11-27T14:47:43.645" v="39" actId="1076"/>
          <ac:spMkLst>
            <pc:docMk/>
            <pc:sldMk cId="0" sldId="935"/>
            <ac:spMk id="1835017" creationId="{00000000-0000-0000-0000-000000000000}"/>
          </ac:spMkLst>
        </pc:spChg>
        <pc:spChg chg="mod">
          <ac:chgData name="Lines, Todd" userId="afaf7c3a-e8aa-4568-882a-02ad8f9e19b0" providerId="ADAL" clId="{DB960921-6C8B-4194-82AF-A99F2712CFFF}" dt="2023-11-27T14:47:40.636" v="38" actId="1076"/>
          <ac:spMkLst>
            <pc:docMk/>
            <pc:sldMk cId="0" sldId="935"/>
            <ac:spMk id="1835018" creationId="{00000000-0000-0000-0000-000000000000}"/>
          </ac:spMkLst>
        </pc:spChg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36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37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38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39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40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41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42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43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44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45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46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47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48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49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50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51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952"/>
        </pc:sldMkLst>
      </pc:sldChg>
      <pc:sldChg chg="add">
        <pc:chgData name="Lines, Todd" userId="afaf7c3a-e8aa-4568-882a-02ad8f9e19b0" providerId="ADAL" clId="{DB960921-6C8B-4194-82AF-A99F2712CFFF}" dt="2023-11-27T14:37:52.878" v="33"/>
        <pc:sldMkLst>
          <pc:docMk/>
          <pc:sldMk cId="1956308195" sldId="953"/>
        </pc:sldMkLst>
      </pc:sldChg>
      <pc:sldChg chg="add">
        <pc:chgData name="Lines, Todd" userId="afaf7c3a-e8aa-4568-882a-02ad8f9e19b0" providerId="ADAL" clId="{DB960921-6C8B-4194-82AF-A99F2712CFFF}" dt="2023-11-27T14:37:52.878" v="33"/>
        <pc:sldMkLst>
          <pc:docMk/>
          <pc:sldMk cId="2549791281" sldId="954"/>
        </pc:sldMkLst>
      </pc:sldChg>
      <pc:sldChg chg="add">
        <pc:chgData name="Lines, Todd" userId="afaf7c3a-e8aa-4568-882a-02ad8f9e19b0" providerId="ADAL" clId="{DB960921-6C8B-4194-82AF-A99F2712CFFF}" dt="2023-11-27T14:37:52.878" v="33"/>
        <pc:sldMkLst>
          <pc:docMk/>
          <pc:sldMk cId="753182428" sldId="955"/>
        </pc:sldMkLst>
      </pc:sldChg>
      <pc:sldChg chg="add del">
        <pc:chgData name="Lines, Todd" userId="afaf7c3a-e8aa-4568-882a-02ad8f9e19b0" providerId="ADAL" clId="{DB960921-6C8B-4194-82AF-A99F2712CFFF}" dt="2023-11-27T14:37:41.794" v="32" actId="2696"/>
        <pc:sldMkLst>
          <pc:docMk/>
          <pc:sldMk cId="199791542" sldId="956"/>
        </pc:sldMkLst>
      </pc:sldChg>
      <pc:sldChg chg="add">
        <pc:chgData name="Lines, Todd" userId="afaf7c3a-e8aa-4568-882a-02ad8f9e19b0" providerId="ADAL" clId="{DB960921-6C8B-4194-82AF-A99F2712CFFF}" dt="2023-11-27T14:37:52.878" v="33"/>
        <pc:sldMkLst>
          <pc:docMk/>
          <pc:sldMk cId="2847125372" sldId="957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1182"/>
        </pc:sldMkLst>
      </pc:sldChg>
      <pc:sldChg chg="add">
        <pc:chgData name="Lines, Todd" userId="afaf7c3a-e8aa-4568-882a-02ad8f9e19b0" providerId="ADAL" clId="{DB960921-6C8B-4194-82AF-A99F2712CFFF}" dt="2023-11-21T17:55:48.902" v="0"/>
        <pc:sldMkLst>
          <pc:docMk/>
          <pc:sldMk cId="0" sldId="1183"/>
        </pc:sldMkLst>
      </pc:sldChg>
      <pc:sldChg chg="add ord">
        <pc:chgData name="Lines, Todd" userId="afaf7c3a-e8aa-4568-882a-02ad8f9e19b0" providerId="ADAL" clId="{DB960921-6C8B-4194-82AF-A99F2712CFFF}" dt="2023-11-27T14:51:11.584" v="41"/>
        <pc:sldMkLst>
          <pc:docMk/>
          <pc:sldMk cId="0" sldId="1335"/>
        </pc:sldMkLst>
      </pc:sldChg>
      <pc:sldChg chg="add ord">
        <pc:chgData name="Lines, Todd" userId="afaf7c3a-e8aa-4568-882a-02ad8f9e19b0" providerId="ADAL" clId="{DB960921-6C8B-4194-82AF-A99F2712CFFF}" dt="2023-11-27T14:51:11.584" v="41"/>
        <pc:sldMkLst>
          <pc:docMk/>
          <pc:sldMk cId="0" sldId="1336"/>
        </pc:sldMkLst>
      </pc:sldChg>
    </pc:docChg>
  </pc:docChgLst>
  <pc:docChgLst>
    <pc:chgData name="Lines, Todd" userId="afaf7c3a-e8aa-4568-882a-02ad8f9e19b0" providerId="ADAL" clId="{371F0E2F-361C-49CE-92D9-1E9D09145DC2}"/>
    <pc:docChg chg="custSel modSld">
      <pc:chgData name="Lines, Todd" userId="afaf7c3a-e8aa-4568-882a-02ad8f9e19b0" providerId="ADAL" clId="{371F0E2F-361C-49CE-92D9-1E9D09145DC2}" dt="2024-03-25T18:18:35.334" v="113" actId="313"/>
      <pc:docMkLst>
        <pc:docMk/>
      </pc:docMkLst>
      <pc:sldChg chg="modSp mod">
        <pc:chgData name="Lines, Todd" userId="afaf7c3a-e8aa-4568-882a-02ad8f9e19b0" providerId="ADAL" clId="{371F0E2F-361C-49CE-92D9-1E9D09145DC2}" dt="2024-03-25T18:17:38.532" v="77" actId="20577"/>
        <pc:sldMkLst>
          <pc:docMk/>
          <pc:sldMk cId="0" sldId="923"/>
        </pc:sldMkLst>
        <pc:spChg chg="mod">
          <ac:chgData name="Lines, Todd" userId="afaf7c3a-e8aa-4568-882a-02ad8f9e19b0" providerId="ADAL" clId="{371F0E2F-361C-49CE-92D9-1E9D09145DC2}" dt="2024-03-25T18:17:38.532" v="77" actId="20577"/>
          <ac:spMkLst>
            <pc:docMk/>
            <pc:sldMk cId="0" sldId="923"/>
            <ac:spMk id="1810437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7:30.763" v="76" actId="20577"/>
        <pc:sldMkLst>
          <pc:docMk/>
          <pc:sldMk cId="0" sldId="924"/>
        </pc:sldMkLst>
        <pc:spChg chg="mod">
          <ac:chgData name="Lines, Todd" userId="afaf7c3a-e8aa-4568-882a-02ad8f9e19b0" providerId="ADAL" clId="{371F0E2F-361C-49CE-92D9-1E9D09145DC2}" dt="2024-03-25T18:17:30.763" v="76" actId="20577"/>
          <ac:spMkLst>
            <pc:docMk/>
            <pc:sldMk cId="0" sldId="924"/>
            <ac:spMk id="2" creationId="{D49CEE39-DE89-8BE3-13AE-9547D0EA344F}"/>
          </ac:spMkLst>
        </pc:spChg>
      </pc:sldChg>
      <pc:sldChg chg="modSp mod">
        <pc:chgData name="Lines, Todd" userId="afaf7c3a-e8aa-4568-882a-02ad8f9e19b0" providerId="ADAL" clId="{371F0E2F-361C-49CE-92D9-1E9D09145DC2}" dt="2024-03-25T18:15:44.167" v="34" actId="313"/>
        <pc:sldMkLst>
          <pc:docMk/>
          <pc:sldMk cId="0" sldId="925"/>
        </pc:sldMkLst>
        <pc:spChg chg="mod">
          <ac:chgData name="Lines, Todd" userId="afaf7c3a-e8aa-4568-882a-02ad8f9e19b0" providerId="ADAL" clId="{371F0E2F-361C-49CE-92D9-1E9D09145DC2}" dt="2024-03-25T18:15:44.167" v="34" actId="313"/>
          <ac:spMkLst>
            <pc:docMk/>
            <pc:sldMk cId="0" sldId="925"/>
            <ac:spMk id="1814531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6:32.858" v="44" actId="20577"/>
        <pc:sldMkLst>
          <pc:docMk/>
          <pc:sldMk cId="0" sldId="926"/>
        </pc:sldMkLst>
        <pc:spChg chg="mod">
          <ac:chgData name="Lines, Todd" userId="afaf7c3a-e8aa-4568-882a-02ad8f9e19b0" providerId="ADAL" clId="{371F0E2F-361C-49CE-92D9-1E9D09145DC2}" dt="2024-03-25T18:16:32.858" v="44" actId="20577"/>
          <ac:spMkLst>
            <pc:docMk/>
            <pc:sldMk cId="0" sldId="926"/>
            <ac:spMk id="2" creationId="{0784F15C-BC3D-2708-9142-81F32F3BDAC4}"/>
          </ac:spMkLst>
        </pc:spChg>
      </pc:sldChg>
      <pc:sldChg chg="modSp mod">
        <pc:chgData name="Lines, Todd" userId="afaf7c3a-e8aa-4568-882a-02ad8f9e19b0" providerId="ADAL" clId="{371F0E2F-361C-49CE-92D9-1E9D09145DC2}" dt="2024-03-25T18:17:57.919" v="80" actId="313"/>
        <pc:sldMkLst>
          <pc:docMk/>
          <pc:sldMk cId="0" sldId="927"/>
        </pc:sldMkLst>
        <pc:spChg chg="mod">
          <ac:chgData name="Lines, Todd" userId="afaf7c3a-e8aa-4568-882a-02ad8f9e19b0" providerId="ADAL" clId="{371F0E2F-361C-49CE-92D9-1E9D09145DC2}" dt="2024-03-25T18:17:57.919" v="80" actId="313"/>
          <ac:spMkLst>
            <pc:docMk/>
            <pc:sldMk cId="0" sldId="927"/>
            <ac:spMk id="1818628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7:58.543" v="81" actId="313"/>
        <pc:sldMkLst>
          <pc:docMk/>
          <pc:sldMk cId="0" sldId="928"/>
        </pc:sldMkLst>
        <pc:spChg chg="mod">
          <ac:chgData name="Lines, Todd" userId="afaf7c3a-e8aa-4568-882a-02ad8f9e19b0" providerId="ADAL" clId="{371F0E2F-361C-49CE-92D9-1E9D09145DC2}" dt="2024-03-25T18:17:58.543" v="81" actId="313"/>
          <ac:spMkLst>
            <pc:docMk/>
            <pc:sldMk cId="0" sldId="928"/>
            <ac:spMk id="1820677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7:59.343" v="82" actId="313"/>
        <pc:sldMkLst>
          <pc:docMk/>
          <pc:sldMk cId="0" sldId="929"/>
        </pc:sldMkLst>
        <pc:spChg chg="mod">
          <ac:chgData name="Lines, Todd" userId="afaf7c3a-e8aa-4568-882a-02ad8f9e19b0" providerId="ADAL" clId="{371F0E2F-361C-49CE-92D9-1E9D09145DC2}" dt="2024-03-25T18:17:59.343" v="82" actId="313"/>
          <ac:spMkLst>
            <pc:docMk/>
            <pc:sldMk cId="0" sldId="929"/>
            <ac:spMk id="1822725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7:59.959" v="83" actId="313"/>
        <pc:sldMkLst>
          <pc:docMk/>
          <pc:sldMk cId="0" sldId="930"/>
        </pc:sldMkLst>
        <pc:spChg chg="mod">
          <ac:chgData name="Lines, Todd" userId="afaf7c3a-e8aa-4568-882a-02ad8f9e19b0" providerId="ADAL" clId="{371F0E2F-361C-49CE-92D9-1E9D09145DC2}" dt="2024-03-25T18:17:59.959" v="83" actId="313"/>
          <ac:spMkLst>
            <pc:docMk/>
            <pc:sldMk cId="0" sldId="930"/>
            <ac:spMk id="1824776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00.598" v="84" actId="313"/>
        <pc:sldMkLst>
          <pc:docMk/>
          <pc:sldMk cId="0" sldId="931"/>
        </pc:sldMkLst>
        <pc:spChg chg="mod">
          <ac:chgData name="Lines, Todd" userId="afaf7c3a-e8aa-4568-882a-02ad8f9e19b0" providerId="ADAL" clId="{371F0E2F-361C-49CE-92D9-1E9D09145DC2}" dt="2024-03-25T18:18:00.598" v="84" actId="313"/>
          <ac:spMkLst>
            <pc:docMk/>
            <pc:sldMk cId="0" sldId="931"/>
            <ac:spMk id="1826824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01.174" v="85" actId="313"/>
        <pc:sldMkLst>
          <pc:docMk/>
          <pc:sldMk cId="0" sldId="932"/>
        </pc:sldMkLst>
        <pc:spChg chg="mod">
          <ac:chgData name="Lines, Todd" userId="afaf7c3a-e8aa-4568-882a-02ad8f9e19b0" providerId="ADAL" clId="{371F0E2F-361C-49CE-92D9-1E9D09145DC2}" dt="2024-03-25T18:18:01.174" v="85" actId="313"/>
          <ac:spMkLst>
            <pc:docMk/>
            <pc:sldMk cId="0" sldId="932"/>
            <ac:spMk id="1828875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01.775" v="86" actId="313"/>
        <pc:sldMkLst>
          <pc:docMk/>
          <pc:sldMk cId="0" sldId="933"/>
        </pc:sldMkLst>
        <pc:spChg chg="mod">
          <ac:chgData name="Lines, Todd" userId="afaf7c3a-e8aa-4568-882a-02ad8f9e19b0" providerId="ADAL" clId="{371F0E2F-361C-49CE-92D9-1E9D09145DC2}" dt="2024-03-25T18:18:01.775" v="86" actId="313"/>
          <ac:spMkLst>
            <pc:docMk/>
            <pc:sldMk cId="0" sldId="933"/>
            <ac:spMk id="1830915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02.374" v="87" actId="313"/>
        <pc:sldMkLst>
          <pc:docMk/>
          <pc:sldMk cId="0" sldId="934"/>
        </pc:sldMkLst>
        <pc:spChg chg="mod">
          <ac:chgData name="Lines, Todd" userId="afaf7c3a-e8aa-4568-882a-02ad8f9e19b0" providerId="ADAL" clId="{371F0E2F-361C-49CE-92D9-1E9D09145DC2}" dt="2024-03-25T18:18:02.374" v="87" actId="313"/>
          <ac:spMkLst>
            <pc:docMk/>
            <pc:sldMk cId="0" sldId="934"/>
            <ac:spMk id="1832963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03.047" v="88" actId="313"/>
        <pc:sldMkLst>
          <pc:docMk/>
          <pc:sldMk cId="0" sldId="935"/>
        </pc:sldMkLst>
        <pc:spChg chg="mod">
          <ac:chgData name="Lines, Todd" userId="afaf7c3a-e8aa-4568-882a-02ad8f9e19b0" providerId="ADAL" clId="{371F0E2F-361C-49CE-92D9-1E9D09145DC2}" dt="2024-03-25T18:18:03.047" v="88" actId="313"/>
          <ac:spMkLst>
            <pc:docMk/>
            <pc:sldMk cId="0" sldId="935"/>
            <ac:spMk id="1835011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03.638" v="89" actId="313"/>
        <pc:sldMkLst>
          <pc:docMk/>
          <pc:sldMk cId="0" sldId="936"/>
        </pc:sldMkLst>
        <pc:spChg chg="mod">
          <ac:chgData name="Lines, Todd" userId="afaf7c3a-e8aa-4568-882a-02ad8f9e19b0" providerId="ADAL" clId="{371F0E2F-361C-49CE-92D9-1E9D09145DC2}" dt="2024-03-25T18:18:03.638" v="89" actId="313"/>
          <ac:spMkLst>
            <pc:docMk/>
            <pc:sldMk cId="0" sldId="936"/>
            <ac:spMk id="1837059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04.229" v="90" actId="313"/>
        <pc:sldMkLst>
          <pc:docMk/>
          <pc:sldMk cId="0" sldId="937"/>
        </pc:sldMkLst>
        <pc:spChg chg="mod">
          <ac:chgData name="Lines, Todd" userId="afaf7c3a-e8aa-4568-882a-02ad8f9e19b0" providerId="ADAL" clId="{371F0E2F-361C-49CE-92D9-1E9D09145DC2}" dt="2024-03-25T18:18:04.229" v="90" actId="313"/>
          <ac:spMkLst>
            <pc:docMk/>
            <pc:sldMk cId="0" sldId="937"/>
            <ac:spMk id="1839108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04.756" v="91" actId="313"/>
        <pc:sldMkLst>
          <pc:docMk/>
          <pc:sldMk cId="0" sldId="938"/>
        </pc:sldMkLst>
        <pc:spChg chg="mod">
          <ac:chgData name="Lines, Todd" userId="afaf7c3a-e8aa-4568-882a-02ad8f9e19b0" providerId="ADAL" clId="{371F0E2F-361C-49CE-92D9-1E9D09145DC2}" dt="2024-03-25T18:18:04.756" v="91" actId="313"/>
          <ac:spMkLst>
            <pc:docMk/>
            <pc:sldMk cId="0" sldId="938"/>
            <ac:spMk id="1841159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05.428" v="92" actId="313"/>
        <pc:sldMkLst>
          <pc:docMk/>
          <pc:sldMk cId="0" sldId="939"/>
        </pc:sldMkLst>
        <pc:spChg chg="mod">
          <ac:chgData name="Lines, Todd" userId="afaf7c3a-e8aa-4568-882a-02ad8f9e19b0" providerId="ADAL" clId="{371F0E2F-361C-49CE-92D9-1E9D09145DC2}" dt="2024-03-25T18:18:05.428" v="92" actId="313"/>
          <ac:spMkLst>
            <pc:docMk/>
            <pc:sldMk cId="0" sldId="939"/>
            <ac:spMk id="1843204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06.078" v="93" actId="313"/>
        <pc:sldMkLst>
          <pc:docMk/>
          <pc:sldMk cId="0" sldId="940"/>
        </pc:sldMkLst>
        <pc:spChg chg="mod">
          <ac:chgData name="Lines, Todd" userId="afaf7c3a-e8aa-4568-882a-02ad8f9e19b0" providerId="ADAL" clId="{371F0E2F-361C-49CE-92D9-1E9D09145DC2}" dt="2024-03-25T18:18:06.078" v="93" actId="313"/>
          <ac:spMkLst>
            <pc:docMk/>
            <pc:sldMk cId="0" sldId="940"/>
            <ac:spMk id="1845255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31.213" v="108" actId="313"/>
        <pc:sldMkLst>
          <pc:docMk/>
          <pc:sldMk cId="0" sldId="941"/>
        </pc:sldMkLst>
        <pc:spChg chg="mod">
          <ac:chgData name="Lines, Todd" userId="afaf7c3a-e8aa-4568-882a-02ad8f9e19b0" providerId="ADAL" clId="{371F0E2F-361C-49CE-92D9-1E9D09145DC2}" dt="2024-03-25T18:18:31.213" v="108" actId="313"/>
          <ac:spMkLst>
            <pc:docMk/>
            <pc:sldMk cId="0" sldId="941"/>
            <ac:spMk id="1847322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32.151" v="109" actId="313"/>
        <pc:sldMkLst>
          <pc:docMk/>
          <pc:sldMk cId="0" sldId="942"/>
        </pc:sldMkLst>
        <pc:spChg chg="mod">
          <ac:chgData name="Lines, Todd" userId="afaf7c3a-e8aa-4568-882a-02ad8f9e19b0" providerId="ADAL" clId="{371F0E2F-361C-49CE-92D9-1E9D09145DC2}" dt="2024-03-25T18:18:32.151" v="109" actId="313"/>
          <ac:spMkLst>
            <pc:docMk/>
            <pc:sldMk cId="0" sldId="942"/>
            <ac:spMk id="1849376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32.893" v="110" actId="313"/>
        <pc:sldMkLst>
          <pc:docMk/>
          <pc:sldMk cId="0" sldId="943"/>
        </pc:sldMkLst>
        <pc:spChg chg="mod">
          <ac:chgData name="Lines, Todd" userId="afaf7c3a-e8aa-4568-882a-02ad8f9e19b0" providerId="ADAL" clId="{371F0E2F-361C-49CE-92D9-1E9D09145DC2}" dt="2024-03-25T18:18:32.893" v="110" actId="313"/>
          <ac:spMkLst>
            <pc:docMk/>
            <pc:sldMk cId="0" sldId="943"/>
            <ac:spMk id="1851418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33.597" v="111" actId="313"/>
        <pc:sldMkLst>
          <pc:docMk/>
          <pc:sldMk cId="0" sldId="944"/>
        </pc:sldMkLst>
        <pc:spChg chg="mod">
          <ac:chgData name="Lines, Todd" userId="afaf7c3a-e8aa-4568-882a-02ad8f9e19b0" providerId="ADAL" clId="{371F0E2F-361C-49CE-92D9-1E9D09145DC2}" dt="2024-03-25T18:18:33.597" v="111" actId="313"/>
          <ac:spMkLst>
            <pc:docMk/>
            <pc:sldMk cId="0" sldId="944"/>
            <ac:spMk id="1853472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09.630" v="98" actId="313"/>
        <pc:sldMkLst>
          <pc:docMk/>
          <pc:sldMk cId="0" sldId="945"/>
        </pc:sldMkLst>
        <pc:spChg chg="mod">
          <ac:chgData name="Lines, Todd" userId="afaf7c3a-e8aa-4568-882a-02ad8f9e19b0" providerId="ADAL" clId="{371F0E2F-361C-49CE-92D9-1E9D09145DC2}" dt="2024-03-25T18:18:09.630" v="98" actId="313"/>
          <ac:spMkLst>
            <pc:docMk/>
            <pc:sldMk cId="0" sldId="945"/>
            <ac:spMk id="1855511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10.094" v="99" actId="313"/>
        <pc:sldMkLst>
          <pc:docMk/>
          <pc:sldMk cId="0" sldId="946"/>
        </pc:sldMkLst>
        <pc:spChg chg="mod">
          <ac:chgData name="Lines, Todd" userId="afaf7c3a-e8aa-4568-882a-02ad8f9e19b0" providerId="ADAL" clId="{371F0E2F-361C-49CE-92D9-1E9D09145DC2}" dt="2024-03-25T18:18:10.094" v="99" actId="313"/>
          <ac:spMkLst>
            <pc:docMk/>
            <pc:sldMk cId="0" sldId="946"/>
            <ac:spMk id="1857562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34.678" v="112" actId="313"/>
        <pc:sldMkLst>
          <pc:docMk/>
          <pc:sldMk cId="0" sldId="947"/>
        </pc:sldMkLst>
        <pc:spChg chg="mod">
          <ac:chgData name="Lines, Todd" userId="afaf7c3a-e8aa-4568-882a-02ad8f9e19b0" providerId="ADAL" clId="{371F0E2F-361C-49CE-92D9-1E9D09145DC2}" dt="2024-03-25T18:18:34.678" v="112" actId="313"/>
          <ac:spMkLst>
            <pc:docMk/>
            <pc:sldMk cId="0" sldId="947"/>
            <ac:spMk id="1859587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35.334" v="113" actId="313"/>
        <pc:sldMkLst>
          <pc:docMk/>
          <pc:sldMk cId="0" sldId="948"/>
        </pc:sldMkLst>
        <pc:spChg chg="mod">
          <ac:chgData name="Lines, Todd" userId="afaf7c3a-e8aa-4568-882a-02ad8f9e19b0" providerId="ADAL" clId="{371F0E2F-361C-49CE-92D9-1E9D09145DC2}" dt="2024-03-25T18:18:35.334" v="113" actId="313"/>
          <ac:spMkLst>
            <pc:docMk/>
            <pc:sldMk cId="0" sldId="948"/>
            <ac:spMk id="1861635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12.077" v="102" actId="313"/>
        <pc:sldMkLst>
          <pc:docMk/>
          <pc:sldMk cId="0" sldId="949"/>
        </pc:sldMkLst>
        <pc:spChg chg="mod">
          <ac:chgData name="Lines, Todd" userId="afaf7c3a-e8aa-4568-882a-02ad8f9e19b0" providerId="ADAL" clId="{371F0E2F-361C-49CE-92D9-1E9D09145DC2}" dt="2024-03-25T18:18:12.077" v="102" actId="313"/>
          <ac:spMkLst>
            <pc:docMk/>
            <pc:sldMk cId="0" sldId="949"/>
            <ac:spMk id="1863697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12.617" v="103" actId="313"/>
        <pc:sldMkLst>
          <pc:docMk/>
          <pc:sldMk cId="0" sldId="950"/>
        </pc:sldMkLst>
        <pc:spChg chg="mod">
          <ac:chgData name="Lines, Todd" userId="afaf7c3a-e8aa-4568-882a-02ad8f9e19b0" providerId="ADAL" clId="{371F0E2F-361C-49CE-92D9-1E9D09145DC2}" dt="2024-03-25T18:18:12.617" v="103" actId="313"/>
          <ac:spMkLst>
            <pc:docMk/>
            <pc:sldMk cId="0" sldId="950"/>
            <ac:spMk id="1865778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13.245" v="104" actId="313"/>
        <pc:sldMkLst>
          <pc:docMk/>
          <pc:sldMk cId="0" sldId="951"/>
        </pc:sldMkLst>
        <pc:spChg chg="mod">
          <ac:chgData name="Lines, Todd" userId="afaf7c3a-e8aa-4568-882a-02ad8f9e19b0" providerId="ADAL" clId="{371F0E2F-361C-49CE-92D9-1E9D09145DC2}" dt="2024-03-25T18:18:13.245" v="104" actId="313"/>
          <ac:spMkLst>
            <pc:docMk/>
            <pc:sldMk cId="0" sldId="951"/>
            <ac:spMk id="1867780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13.695" v="105" actId="313"/>
        <pc:sldMkLst>
          <pc:docMk/>
          <pc:sldMk cId="0" sldId="952"/>
        </pc:sldMkLst>
        <pc:spChg chg="mod">
          <ac:chgData name="Lines, Todd" userId="afaf7c3a-e8aa-4568-882a-02ad8f9e19b0" providerId="ADAL" clId="{371F0E2F-361C-49CE-92D9-1E9D09145DC2}" dt="2024-03-25T18:18:13.695" v="105" actId="313"/>
          <ac:spMkLst>
            <pc:docMk/>
            <pc:sldMk cId="0" sldId="952"/>
            <ac:spMk id="1869872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7:56.455" v="78" actId="313"/>
        <pc:sldMkLst>
          <pc:docMk/>
          <pc:sldMk cId="1956308195" sldId="953"/>
        </pc:sldMkLst>
        <pc:spChg chg="mod">
          <ac:chgData name="Lines, Todd" userId="afaf7c3a-e8aa-4568-882a-02ad8f9e19b0" providerId="ADAL" clId="{371F0E2F-361C-49CE-92D9-1E9D09145DC2}" dt="2024-03-25T18:17:56.455" v="78" actId="313"/>
          <ac:spMkLst>
            <pc:docMk/>
            <pc:sldMk cId="1956308195" sldId="953"/>
            <ac:spMk id="1871885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7:57.239" v="79" actId="313"/>
        <pc:sldMkLst>
          <pc:docMk/>
          <pc:sldMk cId="2549791281" sldId="954"/>
        </pc:sldMkLst>
        <pc:spChg chg="mod">
          <ac:chgData name="Lines, Todd" userId="afaf7c3a-e8aa-4568-882a-02ad8f9e19b0" providerId="ADAL" clId="{371F0E2F-361C-49CE-92D9-1E9D09145DC2}" dt="2024-03-25T18:17:57.239" v="79" actId="313"/>
          <ac:spMkLst>
            <pc:docMk/>
            <pc:sldMk cId="2549791281" sldId="954"/>
            <ac:spMk id="1873935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14.413" v="106" actId="313"/>
        <pc:sldMkLst>
          <pc:docMk/>
          <pc:sldMk cId="0" sldId="1182"/>
        </pc:sldMkLst>
        <pc:spChg chg="mod">
          <ac:chgData name="Lines, Todd" userId="afaf7c3a-e8aa-4568-882a-02ad8f9e19b0" providerId="ADAL" clId="{371F0E2F-361C-49CE-92D9-1E9D09145DC2}" dt="2024-03-25T18:18:14.413" v="106" actId="313"/>
          <ac:spMkLst>
            <pc:docMk/>
            <pc:sldMk cId="0" sldId="1182"/>
            <ac:spMk id="1835011" creationId="{00000000-0000-0000-0000-000000000000}"/>
          </ac:spMkLst>
        </pc:spChg>
      </pc:sldChg>
      <pc:sldChg chg="modSp mod">
        <pc:chgData name="Lines, Todd" userId="afaf7c3a-e8aa-4568-882a-02ad8f9e19b0" providerId="ADAL" clId="{371F0E2F-361C-49CE-92D9-1E9D09145DC2}" dt="2024-03-25T18:18:15.047" v="107" actId="313"/>
        <pc:sldMkLst>
          <pc:docMk/>
          <pc:sldMk cId="0" sldId="1183"/>
        </pc:sldMkLst>
        <pc:spChg chg="mod">
          <ac:chgData name="Lines, Todd" userId="afaf7c3a-e8aa-4568-882a-02ad8f9e19b0" providerId="ADAL" clId="{371F0E2F-361C-49CE-92D9-1E9D09145DC2}" dt="2024-03-25T18:18:15.047" v="107" actId="313"/>
          <ac:spMkLst>
            <pc:docMk/>
            <pc:sldMk cId="0" sldId="1183"/>
            <ac:spMk id="1835011" creationId="{00000000-0000-0000-0000-000000000000}"/>
          </ac:spMkLst>
        </pc:spChg>
      </pc:sldChg>
    </pc:docChg>
  </pc:docChgLst>
  <pc:docChgLst>
    <pc:chgData name="Lines, Todd" userId="afaf7c3a-e8aa-4568-882a-02ad8f9e19b0" providerId="ADAL" clId="{8D85BF2E-B70D-4463-B5EF-48720B8A4DB1}"/>
    <pc:docChg chg="custSel modSld">
      <pc:chgData name="Lines, Todd" userId="afaf7c3a-e8aa-4568-882a-02ad8f9e19b0" providerId="ADAL" clId="{8D85BF2E-B70D-4463-B5EF-48720B8A4DB1}" dt="2024-07-08T17:28:43.760" v="1" actId="21"/>
      <pc:docMkLst>
        <pc:docMk/>
      </pc:docMkLst>
      <pc:sldChg chg="delSp modSp mod">
        <pc:chgData name="Lines, Todd" userId="afaf7c3a-e8aa-4568-882a-02ad8f9e19b0" providerId="ADAL" clId="{8D85BF2E-B70D-4463-B5EF-48720B8A4DB1}" dt="2024-07-08T17:28:43.760" v="1" actId="21"/>
        <pc:sldMkLst>
          <pc:docMk/>
          <pc:sldMk cId="0" sldId="1336"/>
        </pc:sldMkLst>
        <pc:picChg chg="del mod">
          <ac:chgData name="Lines, Todd" userId="afaf7c3a-e8aa-4568-882a-02ad8f9e19b0" providerId="ADAL" clId="{8D85BF2E-B70D-4463-B5EF-48720B8A4DB1}" dt="2024-07-08T17:28:43.760" v="1" actId="21"/>
          <ac:picMkLst>
            <pc:docMk/>
            <pc:sldMk cId="0" sldId="1336"/>
            <ac:picMk id="5" creationId="{357B6C07-E500-1ED7-B616-6B3DB61BD84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CDDF9-9459-4FA2-85C1-697BC8F80948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FEE66-0C81-4DD6-8DC3-EEB5B7C30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3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39A1F5-9EF1-4FE0-874F-D7CBD7C96460}" type="slidenum">
              <a:rPr lang="en-US"/>
              <a:pPr/>
              <a:t>5</a:t>
            </a:fld>
            <a:endParaRPr lang="en-US"/>
          </a:p>
        </p:txBody>
      </p:sp>
      <p:sp>
        <p:nvSpPr>
          <p:cNvPr id="181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9538A-02FF-44C5-BFA1-5DD97ED3EAD1}" type="slidenum">
              <a:rPr lang="en-US"/>
              <a:pPr/>
              <a:t>29</a:t>
            </a:fld>
            <a:endParaRPr lang="en-US"/>
          </a:p>
        </p:txBody>
      </p:sp>
      <p:sp>
        <p:nvSpPr>
          <p:cNvPr id="182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7143CA-E62D-41E8-98E9-A0A5029806FF}" type="slidenum">
              <a:rPr lang="en-US"/>
              <a:pPr/>
              <a:t>30</a:t>
            </a:fld>
            <a:endParaRPr lang="en-US"/>
          </a:p>
        </p:txBody>
      </p:sp>
      <p:sp>
        <p:nvSpPr>
          <p:cNvPr id="182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172B8C-726D-4273-B28D-15CD4910E72D}" type="slidenum">
              <a:rPr lang="en-US"/>
              <a:pPr/>
              <a:t>31</a:t>
            </a:fld>
            <a:endParaRPr lang="en-US"/>
          </a:p>
        </p:txBody>
      </p:sp>
      <p:sp>
        <p:nvSpPr>
          <p:cNvPr id="182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5C0FA6-6595-4B40-89A3-C7979A9F3A6C}" type="slidenum">
              <a:rPr lang="en-US"/>
              <a:pPr/>
              <a:t>32</a:t>
            </a:fld>
            <a:endParaRPr lang="en-US"/>
          </a:p>
        </p:txBody>
      </p:sp>
      <p:sp>
        <p:nvSpPr>
          <p:cNvPr id="183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C63F14-19F9-4BAA-9DA7-86E0AAB85E75}" type="slidenum">
              <a:rPr lang="en-US"/>
              <a:pPr/>
              <a:t>33</a:t>
            </a:fld>
            <a:endParaRPr lang="en-US"/>
          </a:p>
        </p:txBody>
      </p:sp>
      <p:sp>
        <p:nvSpPr>
          <p:cNvPr id="183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F0680-329D-4663-8D93-2043B5A3A74A}" type="slidenum">
              <a:rPr lang="en-US"/>
              <a:pPr/>
              <a:t>34</a:t>
            </a:fld>
            <a:endParaRPr lang="en-US"/>
          </a:p>
        </p:txBody>
      </p:sp>
      <p:sp>
        <p:nvSpPr>
          <p:cNvPr id="183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342278-32A2-40E7-9E58-CE62C25C40E8}" type="slidenum">
              <a:rPr lang="en-US"/>
              <a:pPr/>
              <a:t>35</a:t>
            </a:fld>
            <a:endParaRPr lang="en-US"/>
          </a:p>
        </p:txBody>
      </p:sp>
      <p:sp>
        <p:nvSpPr>
          <p:cNvPr id="183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C74B84-C84D-4546-834C-A070F5EF0760}" type="slidenum">
              <a:rPr lang="en-US"/>
              <a:pPr/>
              <a:t>36</a:t>
            </a:fld>
            <a:endParaRPr lang="en-US"/>
          </a:p>
        </p:txBody>
      </p:sp>
      <p:sp>
        <p:nvSpPr>
          <p:cNvPr id="184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84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9D7C75-8BF9-4588-837A-363FBCF288AF}" type="slidenum">
              <a:rPr lang="en-US"/>
              <a:pPr/>
              <a:t>37</a:t>
            </a:fld>
            <a:endParaRPr lang="en-US"/>
          </a:p>
        </p:txBody>
      </p:sp>
      <p:sp>
        <p:nvSpPr>
          <p:cNvPr id="184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84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A6C6A1-C49F-461D-BC66-9D336BB8726E}" type="slidenum">
              <a:rPr lang="en-US"/>
              <a:pPr/>
              <a:t>38</a:t>
            </a:fld>
            <a:endParaRPr lang="en-US"/>
          </a:p>
        </p:txBody>
      </p:sp>
      <p:sp>
        <p:nvSpPr>
          <p:cNvPr id="184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9CE15C-D526-49E7-B9B9-ACD4337232F6}" type="slidenum">
              <a:rPr lang="en-US"/>
              <a:pPr/>
              <a:t>6</a:t>
            </a:fld>
            <a:endParaRPr lang="en-US"/>
          </a:p>
        </p:txBody>
      </p:sp>
      <p:sp>
        <p:nvSpPr>
          <p:cNvPr id="181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BBE0C8-8178-4EF1-AF93-0A3C723F3A6C}" type="slidenum">
              <a:rPr lang="en-US"/>
              <a:pPr/>
              <a:t>39</a:t>
            </a:fld>
            <a:endParaRPr lang="en-US"/>
          </a:p>
        </p:txBody>
      </p:sp>
      <p:sp>
        <p:nvSpPr>
          <p:cNvPr id="184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C702F-79F9-403A-BECF-07D14CFAAF9D}" type="slidenum">
              <a:rPr lang="en-US"/>
              <a:pPr/>
              <a:t>40</a:t>
            </a:fld>
            <a:endParaRPr lang="en-US"/>
          </a:p>
        </p:txBody>
      </p:sp>
      <p:sp>
        <p:nvSpPr>
          <p:cNvPr id="184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BBB446-FE7D-452B-BFFB-068FB05760D3}" type="slidenum">
              <a:rPr lang="en-US"/>
              <a:pPr/>
              <a:t>41</a:t>
            </a:fld>
            <a:endParaRPr lang="en-US"/>
          </a:p>
        </p:txBody>
      </p:sp>
      <p:sp>
        <p:nvSpPr>
          <p:cNvPr id="185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6DE83-FB80-471C-BE4B-37F8540B1D76}" type="slidenum">
              <a:rPr lang="en-US"/>
              <a:pPr/>
              <a:t>42</a:t>
            </a:fld>
            <a:endParaRPr lang="en-US"/>
          </a:p>
        </p:txBody>
      </p:sp>
      <p:sp>
        <p:nvSpPr>
          <p:cNvPr id="185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5035C6-DE91-4023-8A34-DF74D6BBDB88}" type="slidenum">
              <a:rPr lang="en-US"/>
              <a:pPr/>
              <a:t>43</a:t>
            </a:fld>
            <a:endParaRPr lang="en-US"/>
          </a:p>
        </p:txBody>
      </p:sp>
      <p:sp>
        <p:nvSpPr>
          <p:cNvPr id="185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3E4B1C-6296-44DC-A454-0BA69E7AE228}" type="slidenum">
              <a:rPr lang="en-US"/>
              <a:pPr/>
              <a:t>44</a:t>
            </a:fld>
            <a:endParaRPr lang="en-US"/>
          </a:p>
        </p:txBody>
      </p:sp>
      <p:sp>
        <p:nvSpPr>
          <p:cNvPr id="185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91FF75-78D3-49F5-BAC1-C60D002131B0}" type="slidenum">
              <a:rPr lang="en-US"/>
              <a:pPr/>
              <a:t>45</a:t>
            </a:fld>
            <a:endParaRPr lang="en-US"/>
          </a:p>
        </p:txBody>
      </p:sp>
      <p:sp>
        <p:nvSpPr>
          <p:cNvPr id="185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25CB45-8D7E-4F27-BC8F-FE81EFD4061E}" type="slidenum">
              <a:rPr lang="en-US"/>
              <a:pPr/>
              <a:t>46</a:t>
            </a:fld>
            <a:endParaRPr lang="en-US"/>
          </a:p>
        </p:txBody>
      </p:sp>
      <p:sp>
        <p:nvSpPr>
          <p:cNvPr id="186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F38CAB-08B3-4443-8F2B-3D435A4C289F}" type="slidenum">
              <a:rPr lang="en-US"/>
              <a:pPr/>
              <a:t>47</a:t>
            </a:fld>
            <a:endParaRPr lang="en-US"/>
          </a:p>
        </p:txBody>
      </p:sp>
      <p:sp>
        <p:nvSpPr>
          <p:cNvPr id="186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AAECB4-ADA3-4D11-A3D3-7A122649CDCD}" type="slidenum">
              <a:rPr lang="en-US"/>
              <a:pPr/>
              <a:t>48</a:t>
            </a:fld>
            <a:endParaRPr lang="en-US"/>
          </a:p>
        </p:txBody>
      </p:sp>
      <p:sp>
        <p:nvSpPr>
          <p:cNvPr id="186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r>
              <a:rPr lang="en-US"/>
              <a:t>[CORRECT 5 ANSWER]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C0EE61-3E69-4687-8F5A-1E98E32B0462}" type="slidenum">
              <a:rPr lang="en-US"/>
              <a:pPr/>
              <a:t>8</a:t>
            </a:fld>
            <a:endParaRPr lang="en-US"/>
          </a:p>
        </p:txBody>
      </p:sp>
      <p:sp>
        <p:nvSpPr>
          <p:cNvPr id="187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343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766D7A-0D0B-4F5D-9379-E9C728CCFED3}" type="slidenum">
              <a:rPr lang="en-US"/>
              <a:pPr/>
              <a:t>49</a:t>
            </a:fld>
            <a:endParaRPr lang="en-US"/>
          </a:p>
        </p:txBody>
      </p:sp>
      <p:sp>
        <p:nvSpPr>
          <p:cNvPr id="186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07511-ECC2-423C-A67E-871E39FD4C90}" type="slidenum">
              <a:rPr lang="en-US"/>
              <a:pPr/>
              <a:t>50</a:t>
            </a:fld>
            <a:endParaRPr lang="en-US"/>
          </a:p>
        </p:txBody>
      </p:sp>
      <p:sp>
        <p:nvSpPr>
          <p:cNvPr id="186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r>
              <a:rPr lang="en-US"/>
              <a:t>[CORRECT 5 ANSWER]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F9918F-269A-44D1-B685-37CEB498F7D4}" type="slidenum">
              <a:rPr lang="en-US"/>
              <a:pPr/>
              <a:t>51</a:t>
            </a:fld>
            <a:endParaRPr lang="en-US"/>
          </a:p>
        </p:txBody>
      </p:sp>
      <p:sp>
        <p:nvSpPr>
          <p:cNvPr id="1870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F0680-329D-4663-8D93-2043B5A3A74A}" type="slidenum">
              <a:rPr lang="en-US"/>
              <a:pPr/>
              <a:t>52</a:t>
            </a:fld>
            <a:endParaRPr lang="en-US"/>
          </a:p>
        </p:txBody>
      </p:sp>
      <p:sp>
        <p:nvSpPr>
          <p:cNvPr id="183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F0680-329D-4663-8D93-2043B5A3A74A}" type="slidenum">
              <a:rPr lang="en-US"/>
              <a:pPr/>
              <a:t>53</a:t>
            </a:fld>
            <a:endParaRPr lang="en-US"/>
          </a:p>
        </p:txBody>
      </p:sp>
      <p:sp>
        <p:nvSpPr>
          <p:cNvPr id="183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46C06A-DE7B-4785-873A-9408151E893E}" type="slidenum">
              <a:rPr lang="en-US"/>
              <a:pPr/>
              <a:t>9</a:t>
            </a:fld>
            <a:endParaRPr lang="en-US"/>
          </a:p>
        </p:txBody>
      </p:sp>
      <p:sp>
        <p:nvSpPr>
          <p:cNvPr id="187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79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92B3D3-0726-4A3C-A028-F76029C36345}" type="slidenum">
              <a:rPr lang="en-US"/>
              <a:pPr/>
              <a:t>21</a:t>
            </a:fld>
            <a:endParaRPr lang="en-US"/>
          </a:p>
        </p:txBody>
      </p:sp>
      <p:sp>
        <p:nvSpPr>
          <p:cNvPr id="181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81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610FC6-F105-4F17-8C19-18F5ABFEBFEF}" type="slidenum">
              <a:rPr lang="en-US"/>
              <a:pPr/>
              <a:t>22</a:t>
            </a:fld>
            <a:endParaRPr lang="en-US"/>
          </a:p>
        </p:txBody>
      </p:sp>
      <p:sp>
        <p:nvSpPr>
          <p:cNvPr id="181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81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B57AD7-D222-450C-881C-ACD08E2BC324}" type="slidenum">
              <a:rPr lang="en-US"/>
              <a:pPr/>
              <a:t>26</a:t>
            </a:fld>
            <a:endParaRPr lang="en-US"/>
          </a:p>
        </p:txBody>
      </p:sp>
      <p:sp>
        <p:nvSpPr>
          <p:cNvPr id="181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59F14-60D1-4A89-AADA-CE0614E854F3}" type="slidenum">
              <a:rPr lang="en-US"/>
              <a:pPr/>
              <a:t>27</a:t>
            </a:fld>
            <a:endParaRPr lang="en-US"/>
          </a:p>
        </p:txBody>
      </p:sp>
      <p:sp>
        <p:nvSpPr>
          <p:cNvPr id="182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C3EE5F-A1B1-48A3-B457-D4A2FA261647}" type="slidenum">
              <a:rPr lang="en-US"/>
              <a:pPr/>
              <a:t>28</a:t>
            </a:fld>
            <a:endParaRPr lang="en-US"/>
          </a:p>
        </p:txBody>
      </p:sp>
      <p:sp>
        <p:nvSpPr>
          <p:cNvPr id="182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C55935A-5E47-456A-BD17-C62E225AD8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F9D9300-C089-4930-A569-568869C545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2EEFE-3B03-4423-B8E6-132535E74FC3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2EEFE-3B03-4423-B8E6-132535E74FC3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469B1-E152-4D54-A1AD-0F5B8425E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223.44.1</a:t>
            </a:r>
          </a:p>
        </p:txBody>
      </p:sp>
      <p:sp>
        <p:nvSpPr>
          <p:cNvPr id="2423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2800" dirty="0"/>
              <a:t>Can a changing magnetic field create an electric current?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Yes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No</a:t>
            </a:r>
          </a:p>
          <a:p>
            <a:pPr marL="381000" indent="-381000">
              <a:buFont typeface="Monotype Sorts" pitchFamily="2" charset="2"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223.43.1</a:t>
            </a:r>
          </a:p>
        </p:txBody>
      </p:sp>
      <p:sp>
        <p:nvSpPr>
          <p:cNvPr id="242893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752600"/>
            <a:ext cx="3590925" cy="4114800"/>
          </a:xfrm>
        </p:spPr>
        <p:txBody>
          <a:bodyPr/>
          <a:lstStyle/>
          <a:p>
            <a:pPr marL="381000" indent="-381000">
              <a:lnSpc>
                <a:spcPct val="79000"/>
              </a:lnSpc>
              <a:buFont typeface="Monotype Sorts" pitchFamily="2" charset="2"/>
              <a:buNone/>
            </a:pPr>
            <a:r>
              <a:rPr lang="en-US" sz="1800"/>
              <a:t>We have a coil of wire with a small diode. The diode is bidirectional, so it shows a green light when the current goes one way through the diode, and shows a red light when it goes the other way. What do we see when the pendulum swings?</a:t>
            </a:r>
          </a:p>
          <a:p>
            <a:pPr marL="381000" indent="-381000">
              <a:lnSpc>
                <a:spcPct val="79000"/>
              </a:lnSpc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lang="en-US" sz="1800"/>
              <a:t>We see a red light</a:t>
            </a:r>
          </a:p>
          <a:p>
            <a:pPr marL="381000" indent="-381000">
              <a:lnSpc>
                <a:spcPct val="79000"/>
              </a:lnSpc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lang="en-US" sz="1800"/>
              <a:t>We see a green light</a:t>
            </a:r>
          </a:p>
          <a:p>
            <a:pPr marL="381000" indent="-381000">
              <a:lnSpc>
                <a:spcPct val="79000"/>
              </a:lnSpc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lang="en-US" sz="1800"/>
              <a:t>We see an alternating red and green light</a:t>
            </a:r>
          </a:p>
          <a:p>
            <a:pPr marL="381000" indent="-381000">
              <a:lnSpc>
                <a:spcPct val="79000"/>
              </a:lnSpc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lang="en-US" sz="1800"/>
              <a:t>Plaid</a:t>
            </a:r>
          </a:p>
          <a:p>
            <a:pPr marL="381000" indent="-381000">
              <a:lnSpc>
                <a:spcPct val="79000"/>
              </a:lnSpc>
              <a:buFont typeface="Monotype Sorts" pitchFamily="2" charset="2"/>
              <a:buNone/>
            </a:pPr>
            <a:r>
              <a:rPr lang="en-US" sz="1800"/>
              <a:t>  </a:t>
            </a:r>
          </a:p>
        </p:txBody>
      </p:sp>
      <p:sp>
        <p:nvSpPr>
          <p:cNvPr id="2428932" name="Rectangle 4"/>
          <p:cNvSpPr>
            <a:spLocks noChangeArrowheads="1"/>
          </p:cNvSpPr>
          <p:nvPr/>
        </p:nvSpPr>
        <p:spPr bwMode="auto">
          <a:xfrm rot="-3701955">
            <a:off x="5543550" y="2847976"/>
            <a:ext cx="2401887" cy="4286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33" name="Rectangle 5"/>
          <p:cNvSpPr>
            <a:spLocks noChangeArrowheads="1"/>
          </p:cNvSpPr>
          <p:nvPr/>
        </p:nvSpPr>
        <p:spPr bwMode="auto">
          <a:xfrm>
            <a:off x="6003925" y="1590675"/>
            <a:ext cx="2549525" cy="24447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34" name="Oval 6"/>
          <p:cNvSpPr>
            <a:spLocks noChangeArrowheads="1"/>
          </p:cNvSpPr>
          <p:nvPr/>
        </p:nvSpPr>
        <p:spPr bwMode="auto">
          <a:xfrm>
            <a:off x="7229475" y="1768475"/>
            <a:ext cx="134938" cy="146050"/>
          </a:xfrm>
          <a:prstGeom prst="ellipse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36" name="Rectangle 8"/>
          <p:cNvSpPr>
            <a:spLocks noChangeArrowheads="1"/>
          </p:cNvSpPr>
          <p:nvPr/>
        </p:nvSpPr>
        <p:spPr bwMode="auto">
          <a:xfrm>
            <a:off x="6511925" y="4565650"/>
            <a:ext cx="1184275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70" tIns="40628" rIns="101570" bIns="40628">
            <a:spAutoFit/>
          </a:bodyPr>
          <a:lstStyle/>
          <a:p>
            <a:pPr marL="385763" indent="-385763" defTabSz="1028700">
              <a:lnSpc>
                <a:spcPct val="90000"/>
              </a:lnSpc>
              <a:spcBef>
                <a:spcPct val="45000"/>
              </a:spcBef>
            </a:pPr>
            <a:r>
              <a:rPr lang="en-US" sz="2000"/>
              <a:t>x  x  x  x    </a:t>
            </a:r>
          </a:p>
          <a:p>
            <a:pPr marL="385763" indent="-385763" defTabSz="1028700">
              <a:lnSpc>
                <a:spcPct val="90000"/>
              </a:lnSpc>
              <a:spcBef>
                <a:spcPct val="45000"/>
              </a:spcBef>
            </a:pPr>
            <a:r>
              <a:rPr lang="en-US" sz="2000"/>
              <a:t>x  x  x  x  </a:t>
            </a:r>
          </a:p>
          <a:p>
            <a:pPr marL="385763" indent="-385763" defTabSz="1028700">
              <a:lnSpc>
                <a:spcPct val="90000"/>
              </a:lnSpc>
              <a:spcBef>
                <a:spcPct val="45000"/>
              </a:spcBef>
            </a:pPr>
            <a:r>
              <a:rPr lang="en-US" sz="2000"/>
              <a:t>x  x  x  x </a:t>
            </a:r>
          </a:p>
        </p:txBody>
      </p:sp>
      <p:sp>
        <p:nvSpPr>
          <p:cNvPr id="2428937" name="Text Box 9"/>
          <p:cNvSpPr txBox="1">
            <a:spLocks noChangeArrowheads="1"/>
          </p:cNvSpPr>
          <p:nvPr/>
        </p:nvSpPr>
        <p:spPr bwMode="auto">
          <a:xfrm>
            <a:off x="7673975" y="55118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428938" name="Oval 10"/>
          <p:cNvSpPr>
            <a:spLocks noChangeArrowheads="1"/>
          </p:cNvSpPr>
          <p:nvPr/>
        </p:nvSpPr>
        <p:spPr bwMode="auto">
          <a:xfrm>
            <a:off x="5108575" y="3803650"/>
            <a:ext cx="1389063" cy="1401763"/>
          </a:xfrm>
          <a:prstGeom prst="ellipse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39" name="Oval 11"/>
          <p:cNvSpPr>
            <a:spLocks noChangeArrowheads="1"/>
          </p:cNvSpPr>
          <p:nvPr/>
        </p:nvSpPr>
        <p:spPr bwMode="auto">
          <a:xfrm>
            <a:off x="5076825" y="3795713"/>
            <a:ext cx="1389063" cy="1401762"/>
          </a:xfrm>
          <a:prstGeom prst="ellipse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40" name="Oval 12"/>
          <p:cNvSpPr>
            <a:spLocks noChangeArrowheads="1"/>
          </p:cNvSpPr>
          <p:nvPr/>
        </p:nvSpPr>
        <p:spPr bwMode="auto">
          <a:xfrm>
            <a:off x="5059363" y="3743325"/>
            <a:ext cx="1389062" cy="1401763"/>
          </a:xfrm>
          <a:prstGeom prst="ellipse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41" name="Oval 13"/>
          <p:cNvSpPr>
            <a:spLocks noChangeArrowheads="1"/>
          </p:cNvSpPr>
          <p:nvPr/>
        </p:nvSpPr>
        <p:spPr bwMode="auto">
          <a:xfrm>
            <a:off x="5089525" y="3773488"/>
            <a:ext cx="1389063" cy="1401762"/>
          </a:xfrm>
          <a:prstGeom prst="ellipse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42" name="Oval 14"/>
          <p:cNvSpPr>
            <a:spLocks noChangeArrowheads="1"/>
          </p:cNvSpPr>
          <p:nvPr/>
        </p:nvSpPr>
        <p:spPr bwMode="auto">
          <a:xfrm>
            <a:off x="5145088" y="3814763"/>
            <a:ext cx="1389062" cy="1401762"/>
          </a:xfrm>
          <a:prstGeom prst="ellipse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43" name="Oval 15"/>
          <p:cNvSpPr>
            <a:spLocks noChangeArrowheads="1"/>
          </p:cNvSpPr>
          <p:nvPr/>
        </p:nvSpPr>
        <p:spPr bwMode="auto">
          <a:xfrm>
            <a:off x="5065713" y="3821113"/>
            <a:ext cx="1389062" cy="1401762"/>
          </a:xfrm>
          <a:prstGeom prst="ellipse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44" name="Oval 16"/>
          <p:cNvSpPr>
            <a:spLocks noChangeArrowheads="1"/>
          </p:cNvSpPr>
          <p:nvPr/>
        </p:nvSpPr>
        <p:spPr bwMode="auto">
          <a:xfrm>
            <a:off x="5095875" y="3803650"/>
            <a:ext cx="1389063" cy="1401763"/>
          </a:xfrm>
          <a:prstGeom prst="ellipse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45" name="Oval 17"/>
          <p:cNvSpPr>
            <a:spLocks noChangeArrowheads="1"/>
          </p:cNvSpPr>
          <p:nvPr/>
        </p:nvSpPr>
        <p:spPr bwMode="auto">
          <a:xfrm>
            <a:off x="5078413" y="3797300"/>
            <a:ext cx="1389062" cy="1401763"/>
          </a:xfrm>
          <a:prstGeom prst="ellipse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46" name="Oval 18"/>
          <p:cNvSpPr>
            <a:spLocks noChangeArrowheads="1"/>
          </p:cNvSpPr>
          <p:nvPr/>
        </p:nvSpPr>
        <p:spPr bwMode="auto">
          <a:xfrm>
            <a:off x="6010275" y="3719513"/>
            <a:ext cx="146050" cy="133350"/>
          </a:xfrm>
          <a:prstGeom prst="ellipse">
            <a:avLst/>
          </a:prstGeom>
          <a:solidFill>
            <a:srgbClr val="92D050">
              <a:alpha val="6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8947" name="Line 19"/>
          <p:cNvSpPr>
            <a:spLocks noChangeShapeType="1"/>
          </p:cNvSpPr>
          <p:nvPr/>
        </p:nvSpPr>
        <p:spPr bwMode="auto">
          <a:xfrm>
            <a:off x="5730875" y="2914650"/>
            <a:ext cx="268288" cy="6572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428948" name="Text Box 20"/>
          <p:cNvSpPr txBox="1">
            <a:spLocks noChangeArrowheads="1"/>
          </p:cNvSpPr>
          <p:nvPr/>
        </p:nvSpPr>
        <p:spPr bwMode="auto">
          <a:xfrm>
            <a:off x="5126038" y="2378075"/>
            <a:ext cx="17907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Bidirectional Diode</a:t>
            </a:r>
          </a:p>
        </p:txBody>
      </p:sp>
    </p:spTree>
    <p:extLst>
      <p:ext uri="{BB962C8B-B14F-4D97-AF65-F5344CB8AC3E}">
        <p14:creationId xmlns:p14="http://schemas.microsoft.com/office/powerpoint/2010/main" val="284712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223.43.2</a:t>
            </a:r>
          </a:p>
        </p:txBody>
      </p:sp>
      <p:sp>
        <p:nvSpPr>
          <p:cNvPr id="242688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752600"/>
            <a:ext cx="3590925" cy="4114800"/>
          </a:xfrm>
        </p:spPr>
        <p:txBody>
          <a:bodyPr>
            <a:normAutofit fontScale="70000" lnSpcReduction="20000"/>
          </a:bodyPr>
          <a:lstStyle/>
          <a:p>
            <a:pPr marL="381000" indent="-381000">
              <a:buFont typeface="Monotype Sorts" pitchFamily="2" charset="2"/>
              <a:buNone/>
            </a:pPr>
            <a:r>
              <a:rPr lang="en-US"/>
              <a:t>An aluminum plate is swung as a pendulum. The pendulum seems to brake if we include a magnetic field as shown. This is because</a:t>
            </a:r>
          </a:p>
          <a:p>
            <a:pPr marL="381000" indent="-381000"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lang="en-US"/>
              <a:t>The plate is attracted to the magnet</a:t>
            </a:r>
          </a:p>
          <a:p>
            <a:pPr marL="381000" indent="-381000"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lang="en-US"/>
              <a:t>The bar holding the plate is attracted to the magnet</a:t>
            </a:r>
          </a:p>
          <a:p>
            <a:pPr marL="381000" indent="-381000"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lang="en-US"/>
              <a:t>There must be a current in the plate</a:t>
            </a:r>
          </a:p>
          <a:p>
            <a:pPr marL="381000" indent="-381000">
              <a:buFont typeface="Monotype Sorts" pitchFamily="2" charset="2"/>
              <a:buNone/>
            </a:pPr>
            <a:r>
              <a:rPr lang="en-US"/>
              <a:t>  </a:t>
            </a:r>
          </a:p>
        </p:txBody>
      </p:sp>
      <p:sp>
        <p:nvSpPr>
          <p:cNvPr id="2426884" name="Rectangle 4"/>
          <p:cNvSpPr>
            <a:spLocks noChangeArrowheads="1"/>
          </p:cNvSpPr>
          <p:nvPr/>
        </p:nvSpPr>
        <p:spPr bwMode="auto">
          <a:xfrm rot="-3701955">
            <a:off x="5436394" y="2913856"/>
            <a:ext cx="2549525" cy="4286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6885" name="Rectangle 5"/>
          <p:cNvSpPr>
            <a:spLocks noChangeArrowheads="1"/>
          </p:cNvSpPr>
          <p:nvPr/>
        </p:nvSpPr>
        <p:spPr bwMode="auto">
          <a:xfrm>
            <a:off x="6003925" y="1590675"/>
            <a:ext cx="2549525" cy="24447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6886" name="Oval 6"/>
          <p:cNvSpPr>
            <a:spLocks noChangeArrowheads="1"/>
          </p:cNvSpPr>
          <p:nvPr/>
        </p:nvSpPr>
        <p:spPr bwMode="auto">
          <a:xfrm>
            <a:off x="7229475" y="1768475"/>
            <a:ext cx="134938" cy="146050"/>
          </a:xfrm>
          <a:prstGeom prst="ellipse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6887" name="Oval 7"/>
          <p:cNvSpPr>
            <a:spLocks noChangeArrowheads="1"/>
          </p:cNvSpPr>
          <p:nvPr/>
        </p:nvSpPr>
        <p:spPr bwMode="auto">
          <a:xfrm>
            <a:off x="5268913" y="3632200"/>
            <a:ext cx="1401762" cy="1414463"/>
          </a:xfrm>
          <a:prstGeom prst="ellipse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6889" name="Rectangle 9"/>
          <p:cNvSpPr>
            <a:spLocks noChangeArrowheads="1"/>
          </p:cNvSpPr>
          <p:nvPr/>
        </p:nvSpPr>
        <p:spPr bwMode="auto">
          <a:xfrm>
            <a:off x="6511925" y="4565650"/>
            <a:ext cx="1184275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70" tIns="40628" rIns="101570" bIns="40628">
            <a:spAutoFit/>
          </a:bodyPr>
          <a:lstStyle/>
          <a:p>
            <a:pPr marL="385763" indent="-385763" defTabSz="1028700">
              <a:lnSpc>
                <a:spcPct val="90000"/>
              </a:lnSpc>
              <a:spcBef>
                <a:spcPct val="45000"/>
              </a:spcBef>
            </a:pPr>
            <a:r>
              <a:rPr lang="en-US" sz="2000"/>
              <a:t>x  x  x  x    </a:t>
            </a:r>
          </a:p>
          <a:p>
            <a:pPr marL="385763" indent="-385763" defTabSz="1028700">
              <a:lnSpc>
                <a:spcPct val="90000"/>
              </a:lnSpc>
              <a:spcBef>
                <a:spcPct val="45000"/>
              </a:spcBef>
            </a:pPr>
            <a:r>
              <a:rPr lang="en-US" sz="2000"/>
              <a:t>x  x  x  x  </a:t>
            </a:r>
          </a:p>
          <a:p>
            <a:pPr marL="385763" indent="-385763" defTabSz="1028700">
              <a:lnSpc>
                <a:spcPct val="90000"/>
              </a:lnSpc>
              <a:spcBef>
                <a:spcPct val="45000"/>
              </a:spcBef>
            </a:pPr>
            <a:r>
              <a:rPr lang="en-US" sz="2000"/>
              <a:t>x  x  x  x </a:t>
            </a:r>
          </a:p>
        </p:txBody>
      </p:sp>
      <p:sp>
        <p:nvSpPr>
          <p:cNvPr id="2426895" name="Text Box 15"/>
          <p:cNvSpPr txBox="1">
            <a:spLocks noChangeArrowheads="1"/>
          </p:cNvSpPr>
          <p:nvPr/>
        </p:nvSpPr>
        <p:spPr bwMode="auto">
          <a:xfrm>
            <a:off x="7673975" y="55118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53182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223.43.3</a:t>
            </a:r>
          </a:p>
        </p:txBody>
      </p:sp>
      <p:sp>
        <p:nvSpPr>
          <p:cNvPr id="242790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752600"/>
            <a:ext cx="3590925" cy="4114800"/>
          </a:xfrm>
        </p:spPr>
        <p:txBody>
          <a:bodyPr>
            <a:normAutofit fontScale="70000" lnSpcReduction="20000"/>
          </a:bodyPr>
          <a:lstStyle/>
          <a:p>
            <a:pPr marL="381000" indent="-381000">
              <a:buFont typeface="Monotype Sorts" pitchFamily="2" charset="2"/>
              <a:buNone/>
            </a:pPr>
            <a:r>
              <a:rPr lang="en-US"/>
              <a:t>An aluminum plate is swung as a pendulum. This time we have cut grooves in the plate as shown. What will happen when we release the pendulum</a:t>
            </a:r>
          </a:p>
          <a:p>
            <a:pPr marL="381000" indent="-381000"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lang="en-US"/>
              <a:t>The plate swings normally with no braking</a:t>
            </a:r>
          </a:p>
          <a:p>
            <a:pPr marL="381000" indent="-381000"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lang="en-US"/>
              <a:t>The braking effect increases</a:t>
            </a:r>
          </a:p>
          <a:p>
            <a:pPr marL="381000" indent="-381000">
              <a:buClr>
                <a:schemeClr val="tx1"/>
              </a:buClr>
              <a:buFont typeface="Monotype Sorts" pitchFamily="2" charset="2"/>
              <a:buAutoNum type="alphaLcParenR"/>
            </a:pPr>
            <a:r>
              <a:rPr lang="en-US"/>
              <a:t>The plate speeds up as it passes through the field</a:t>
            </a:r>
          </a:p>
          <a:p>
            <a:pPr marL="381000" indent="-381000">
              <a:buFont typeface="Monotype Sorts" pitchFamily="2" charset="2"/>
              <a:buNone/>
            </a:pPr>
            <a:r>
              <a:rPr lang="en-US"/>
              <a:t>  </a:t>
            </a:r>
          </a:p>
        </p:txBody>
      </p:sp>
      <p:sp>
        <p:nvSpPr>
          <p:cNvPr id="2427908" name="Rectangle 4"/>
          <p:cNvSpPr>
            <a:spLocks noChangeArrowheads="1"/>
          </p:cNvSpPr>
          <p:nvPr/>
        </p:nvSpPr>
        <p:spPr bwMode="auto">
          <a:xfrm rot="-3701955">
            <a:off x="5436394" y="2913856"/>
            <a:ext cx="2549525" cy="42863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7909" name="Rectangle 5"/>
          <p:cNvSpPr>
            <a:spLocks noChangeArrowheads="1"/>
          </p:cNvSpPr>
          <p:nvPr/>
        </p:nvSpPr>
        <p:spPr bwMode="auto">
          <a:xfrm>
            <a:off x="6003925" y="1590675"/>
            <a:ext cx="2549525" cy="24447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7910" name="Oval 6"/>
          <p:cNvSpPr>
            <a:spLocks noChangeArrowheads="1"/>
          </p:cNvSpPr>
          <p:nvPr/>
        </p:nvSpPr>
        <p:spPr bwMode="auto">
          <a:xfrm>
            <a:off x="7229475" y="1768475"/>
            <a:ext cx="134938" cy="146050"/>
          </a:xfrm>
          <a:prstGeom prst="ellipse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7911" name="Oval 7"/>
          <p:cNvSpPr>
            <a:spLocks noChangeArrowheads="1"/>
          </p:cNvSpPr>
          <p:nvPr/>
        </p:nvSpPr>
        <p:spPr bwMode="auto">
          <a:xfrm>
            <a:off x="5268913" y="3632200"/>
            <a:ext cx="1401762" cy="1414463"/>
          </a:xfrm>
          <a:prstGeom prst="ellipse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7912" name="Rectangle 8"/>
          <p:cNvSpPr>
            <a:spLocks noChangeArrowheads="1"/>
          </p:cNvSpPr>
          <p:nvPr/>
        </p:nvSpPr>
        <p:spPr bwMode="auto">
          <a:xfrm>
            <a:off x="6511925" y="4565650"/>
            <a:ext cx="1184275" cy="117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70" tIns="40628" rIns="101570" bIns="40628">
            <a:spAutoFit/>
          </a:bodyPr>
          <a:lstStyle/>
          <a:p>
            <a:pPr marL="385763" indent="-385763" defTabSz="1028700">
              <a:lnSpc>
                <a:spcPct val="90000"/>
              </a:lnSpc>
              <a:spcBef>
                <a:spcPct val="45000"/>
              </a:spcBef>
            </a:pPr>
            <a:r>
              <a:rPr lang="en-US" sz="2000"/>
              <a:t>x  x  x  x    </a:t>
            </a:r>
          </a:p>
          <a:p>
            <a:pPr marL="385763" indent="-385763" defTabSz="1028700">
              <a:lnSpc>
                <a:spcPct val="90000"/>
              </a:lnSpc>
              <a:spcBef>
                <a:spcPct val="45000"/>
              </a:spcBef>
            </a:pPr>
            <a:r>
              <a:rPr lang="en-US" sz="2000"/>
              <a:t>x  x  x  x  </a:t>
            </a:r>
          </a:p>
          <a:p>
            <a:pPr marL="385763" indent="-385763" defTabSz="1028700">
              <a:lnSpc>
                <a:spcPct val="90000"/>
              </a:lnSpc>
              <a:spcBef>
                <a:spcPct val="45000"/>
              </a:spcBef>
            </a:pPr>
            <a:r>
              <a:rPr lang="en-US" sz="2000"/>
              <a:t>x  x  x  x </a:t>
            </a:r>
          </a:p>
        </p:txBody>
      </p:sp>
      <p:sp>
        <p:nvSpPr>
          <p:cNvPr id="2427913" name="Text Box 9"/>
          <p:cNvSpPr txBox="1">
            <a:spLocks noChangeArrowheads="1"/>
          </p:cNvSpPr>
          <p:nvPr/>
        </p:nvSpPr>
        <p:spPr bwMode="auto">
          <a:xfrm>
            <a:off x="7673975" y="55118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427914" name="Rectangle 10"/>
          <p:cNvSpPr>
            <a:spLocks noChangeArrowheads="1"/>
          </p:cNvSpPr>
          <p:nvPr/>
        </p:nvSpPr>
        <p:spPr bwMode="auto">
          <a:xfrm rot="-3750771">
            <a:off x="5299869" y="4487069"/>
            <a:ext cx="1146175" cy="746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7915" name="Rectangle 11"/>
          <p:cNvSpPr>
            <a:spLocks noChangeArrowheads="1"/>
          </p:cNvSpPr>
          <p:nvPr/>
        </p:nvSpPr>
        <p:spPr bwMode="auto">
          <a:xfrm rot="-3750771">
            <a:off x="5515769" y="4590256"/>
            <a:ext cx="1146175" cy="746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7916" name="Rectangle 12"/>
          <p:cNvSpPr>
            <a:spLocks noChangeArrowheads="1"/>
          </p:cNvSpPr>
          <p:nvPr/>
        </p:nvSpPr>
        <p:spPr bwMode="auto">
          <a:xfrm rot="-3750771">
            <a:off x="5703094" y="4717256"/>
            <a:ext cx="1146175" cy="746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7917" name="Rectangle 13"/>
          <p:cNvSpPr>
            <a:spLocks noChangeArrowheads="1"/>
          </p:cNvSpPr>
          <p:nvPr/>
        </p:nvSpPr>
        <p:spPr bwMode="auto">
          <a:xfrm rot="-3750771">
            <a:off x="5093494" y="4366419"/>
            <a:ext cx="1146175" cy="746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27918" name="Rectangle 14"/>
          <p:cNvSpPr>
            <a:spLocks noChangeArrowheads="1"/>
          </p:cNvSpPr>
          <p:nvPr/>
        </p:nvSpPr>
        <p:spPr bwMode="auto">
          <a:xfrm rot="-3750771">
            <a:off x="4902994" y="4264819"/>
            <a:ext cx="1146175" cy="746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1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783205" y="1661478"/>
            <a:ext cx="3970338" cy="3873500"/>
            <a:chOff x="2976" y="1133"/>
            <a:chExt cx="2501" cy="2440"/>
          </a:xfrm>
        </p:grpSpPr>
        <p:sp>
          <p:nvSpPr>
            <p:cNvPr id="5" name="Line 11"/>
            <p:cNvSpPr>
              <a:spLocks noChangeShapeType="1"/>
            </p:cNvSpPr>
            <p:nvPr/>
          </p:nvSpPr>
          <p:spPr bwMode="auto">
            <a:xfrm>
              <a:off x="2976" y="3120"/>
              <a:ext cx="1392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Line 12"/>
            <p:cNvSpPr>
              <a:spLocks noChangeShapeType="1"/>
            </p:cNvSpPr>
            <p:nvPr/>
          </p:nvSpPr>
          <p:spPr bwMode="auto">
            <a:xfrm>
              <a:off x="3024" y="2976"/>
              <a:ext cx="1392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3351" y="2814"/>
              <a:ext cx="1392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3024" y="2592"/>
              <a:ext cx="1392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3360" y="2544"/>
              <a:ext cx="1392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3072" y="2352"/>
              <a:ext cx="1392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3264" y="2304"/>
              <a:ext cx="1584" cy="43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3024" y="2112"/>
              <a:ext cx="144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3504" y="2016"/>
              <a:ext cx="144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3744" y="2208"/>
              <a:ext cx="144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3360" y="1824"/>
              <a:ext cx="144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3648" y="1776"/>
              <a:ext cx="144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3648" y="1632"/>
              <a:ext cx="1440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3486" y="1530"/>
              <a:ext cx="1071" cy="2043"/>
            </a:xfrm>
            <a:custGeom>
              <a:avLst/>
              <a:gdLst/>
              <a:ahLst/>
              <a:cxnLst>
                <a:cxn ang="0">
                  <a:pos x="0" y="2043"/>
                </a:cxn>
                <a:cxn ang="0">
                  <a:pos x="3" y="615"/>
                </a:cxn>
                <a:cxn ang="0">
                  <a:pos x="1071" y="0"/>
                </a:cxn>
                <a:cxn ang="0">
                  <a:pos x="1071" y="1347"/>
                </a:cxn>
                <a:cxn ang="0">
                  <a:pos x="0" y="2043"/>
                </a:cxn>
              </a:cxnLst>
              <a:rect l="0" t="0" r="r" b="b"/>
              <a:pathLst>
                <a:path w="1071" h="2043">
                  <a:moveTo>
                    <a:pt x="0" y="2043"/>
                  </a:moveTo>
                  <a:lnTo>
                    <a:pt x="3" y="615"/>
                  </a:lnTo>
                  <a:lnTo>
                    <a:pt x="1071" y="0"/>
                  </a:lnTo>
                  <a:lnTo>
                    <a:pt x="1071" y="1347"/>
                  </a:lnTo>
                  <a:lnTo>
                    <a:pt x="0" y="2043"/>
                  </a:lnTo>
                  <a:close/>
                </a:path>
              </a:pathLst>
            </a:cu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9" name="Group 25"/>
            <p:cNvGrpSpPr>
              <a:grpSpLocks/>
            </p:cNvGrpSpPr>
            <p:nvPr/>
          </p:nvGrpSpPr>
          <p:grpSpPr bwMode="auto">
            <a:xfrm>
              <a:off x="5276" y="2586"/>
              <a:ext cx="201" cy="212"/>
              <a:chOff x="5135" y="2868"/>
              <a:chExt cx="201" cy="212"/>
            </a:xfrm>
          </p:grpSpPr>
          <p:sp>
            <p:nvSpPr>
              <p:cNvPr id="37" name="Text Box 26"/>
              <p:cNvSpPr txBox="1">
                <a:spLocks noChangeArrowheads="1"/>
              </p:cNvSpPr>
              <p:nvPr/>
            </p:nvSpPr>
            <p:spPr bwMode="auto">
              <a:xfrm>
                <a:off x="5135" y="2868"/>
                <a:ext cx="20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38" name="Line 27"/>
              <p:cNvSpPr>
                <a:spLocks noChangeShapeType="1"/>
              </p:cNvSpPr>
              <p:nvPr/>
            </p:nvSpPr>
            <p:spPr bwMode="auto">
              <a:xfrm>
                <a:off x="5196" y="2898"/>
                <a:ext cx="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arrow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0" name="Text Box 28"/>
            <p:cNvSpPr txBox="1">
              <a:spLocks noChangeArrowheads="1"/>
            </p:cNvSpPr>
            <p:nvPr/>
          </p:nvSpPr>
          <p:spPr bwMode="auto">
            <a:xfrm>
              <a:off x="4022" y="1133"/>
              <a:ext cx="61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Area = A</a:t>
              </a:r>
            </a:p>
          </p:txBody>
        </p:sp>
        <p:sp>
          <p:nvSpPr>
            <p:cNvPr id="21" name="Line 29"/>
            <p:cNvSpPr>
              <a:spLocks noChangeShapeType="1"/>
            </p:cNvSpPr>
            <p:nvPr/>
          </p:nvSpPr>
          <p:spPr bwMode="auto">
            <a:xfrm>
              <a:off x="3642" y="3306"/>
              <a:ext cx="726" cy="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30"/>
            <p:cNvSpPr>
              <a:spLocks noChangeShapeType="1"/>
            </p:cNvSpPr>
            <p:nvPr/>
          </p:nvSpPr>
          <p:spPr bwMode="auto">
            <a:xfrm>
              <a:off x="3693" y="3162"/>
              <a:ext cx="723" cy="19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31"/>
            <p:cNvSpPr>
              <a:spLocks noChangeShapeType="1"/>
            </p:cNvSpPr>
            <p:nvPr/>
          </p:nvSpPr>
          <p:spPr bwMode="auto">
            <a:xfrm>
              <a:off x="3123" y="2880"/>
              <a:ext cx="1392" cy="38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>
              <a:off x="3735" y="3051"/>
              <a:ext cx="783" cy="21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>
              <a:off x="3822" y="2943"/>
              <a:ext cx="921" cy="25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34"/>
            <p:cNvSpPr>
              <a:spLocks noChangeShapeType="1"/>
            </p:cNvSpPr>
            <p:nvPr/>
          </p:nvSpPr>
          <p:spPr bwMode="auto">
            <a:xfrm>
              <a:off x="3741" y="2793"/>
              <a:ext cx="678" cy="18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35"/>
            <p:cNvSpPr>
              <a:spLocks noChangeShapeType="1"/>
            </p:cNvSpPr>
            <p:nvPr/>
          </p:nvSpPr>
          <p:spPr bwMode="auto">
            <a:xfrm>
              <a:off x="4035" y="2730"/>
              <a:ext cx="720" cy="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36"/>
            <p:cNvSpPr>
              <a:spLocks noChangeShapeType="1"/>
            </p:cNvSpPr>
            <p:nvPr/>
          </p:nvSpPr>
          <p:spPr bwMode="auto">
            <a:xfrm>
              <a:off x="3771" y="2547"/>
              <a:ext cx="699" cy="1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37"/>
            <p:cNvSpPr>
              <a:spLocks noChangeShapeType="1"/>
            </p:cNvSpPr>
            <p:nvPr/>
          </p:nvSpPr>
          <p:spPr bwMode="auto">
            <a:xfrm>
              <a:off x="4098" y="2532"/>
              <a:ext cx="750" cy="20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38"/>
            <p:cNvSpPr>
              <a:spLocks noChangeShapeType="1"/>
            </p:cNvSpPr>
            <p:nvPr/>
          </p:nvSpPr>
          <p:spPr bwMode="auto">
            <a:xfrm>
              <a:off x="3717" y="2298"/>
              <a:ext cx="750" cy="19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Line 39"/>
            <p:cNvSpPr>
              <a:spLocks noChangeShapeType="1"/>
            </p:cNvSpPr>
            <p:nvPr/>
          </p:nvSpPr>
          <p:spPr bwMode="auto">
            <a:xfrm>
              <a:off x="4299" y="2358"/>
              <a:ext cx="885" cy="23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40"/>
            <p:cNvSpPr>
              <a:spLocks noChangeShapeType="1"/>
            </p:cNvSpPr>
            <p:nvPr/>
          </p:nvSpPr>
          <p:spPr bwMode="auto">
            <a:xfrm>
              <a:off x="4251" y="2214"/>
              <a:ext cx="699" cy="18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41"/>
            <p:cNvSpPr>
              <a:spLocks noChangeShapeType="1"/>
            </p:cNvSpPr>
            <p:nvPr/>
          </p:nvSpPr>
          <p:spPr bwMode="auto">
            <a:xfrm>
              <a:off x="4062" y="2013"/>
              <a:ext cx="741" cy="19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42"/>
            <p:cNvSpPr>
              <a:spLocks noChangeShapeType="1"/>
            </p:cNvSpPr>
            <p:nvPr/>
          </p:nvSpPr>
          <p:spPr bwMode="auto">
            <a:xfrm>
              <a:off x="4443" y="1989"/>
              <a:ext cx="648" cy="17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43"/>
            <p:cNvSpPr>
              <a:spLocks noChangeShapeType="1"/>
            </p:cNvSpPr>
            <p:nvPr/>
          </p:nvSpPr>
          <p:spPr bwMode="auto">
            <a:xfrm>
              <a:off x="4398" y="1833"/>
              <a:ext cx="693" cy="18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Freeform 44"/>
            <p:cNvSpPr>
              <a:spLocks/>
            </p:cNvSpPr>
            <p:nvPr/>
          </p:nvSpPr>
          <p:spPr bwMode="auto">
            <a:xfrm>
              <a:off x="4260" y="1377"/>
              <a:ext cx="105" cy="408"/>
            </a:xfrm>
            <a:custGeom>
              <a:avLst/>
              <a:gdLst/>
              <a:ahLst/>
              <a:cxnLst>
                <a:cxn ang="0">
                  <a:pos x="105" y="0"/>
                </a:cxn>
                <a:cxn ang="0">
                  <a:pos x="15" y="162"/>
                </a:cxn>
                <a:cxn ang="0">
                  <a:pos x="84" y="153"/>
                </a:cxn>
                <a:cxn ang="0">
                  <a:pos x="0" y="408"/>
                </a:cxn>
              </a:cxnLst>
              <a:rect l="0" t="0" r="r" b="b"/>
              <a:pathLst>
                <a:path w="105" h="408">
                  <a:moveTo>
                    <a:pt x="105" y="0"/>
                  </a:moveTo>
                  <a:cubicBezTo>
                    <a:pt x="61" y="68"/>
                    <a:pt x="18" y="137"/>
                    <a:pt x="15" y="162"/>
                  </a:cubicBezTo>
                  <a:cubicBezTo>
                    <a:pt x="12" y="187"/>
                    <a:pt x="86" y="112"/>
                    <a:pt x="84" y="153"/>
                  </a:cubicBezTo>
                  <a:cubicBezTo>
                    <a:pt x="82" y="194"/>
                    <a:pt x="41" y="301"/>
                    <a:pt x="0" y="408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9" name="Line 11"/>
          <p:cNvSpPr>
            <a:spLocks noChangeShapeType="1"/>
          </p:cNvSpPr>
          <p:nvPr/>
        </p:nvSpPr>
        <p:spPr bwMode="auto">
          <a:xfrm>
            <a:off x="2539365" y="4160521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0" name="Line 12"/>
          <p:cNvSpPr>
            <a:spLocks noChangeShapeType="1"/>
          </p:cNvSpPr>
          <p:nvPr/>
        </p:nvSpPr>
        <p:spPr bwMode="auto">
          <a:xfrm>
            <a:off x="2615565" y="3931921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1" name="Line 13"/>
          <p:cNvSpPr>
            <a:spLocks noChangeShapeType="1"/>
          </p:cNvSpPr>
          <p:nvPr/>
        </p:nvSpPr>
        <p:spPr bwMode="auto">
          <a:xfrm>
            <a:off x="3134678" y="3674746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2" name="Line 14"/>
          <p:cNvSpPr>
            <a:spLocks noChangeShapeType="1"/>
          </p:cNvSpPr>
          <p:nvPr/>
        </p:nvSpPr>
        <p:spPr bwMode="auto">
          <a:xfrm>
            <a:off x="2615565" y="3322321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3" name="Line 15"/>
          <p:cNvSpPr>
            <a:spLocks noChangeShapeType="1"/>
          </p:cNvSpPr>
          <p:nvPr/>
        </p:nvSpPr>
        <p:spPr bwMode="auto">
          <a:xfrm>
            <a:off x="3148965" y="3246121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4" name="Line 16"/>
          <p:cNvSpPr>
            <a:spLocks noChangeShapeType="1"/>
          </p:cNvSpPr>
          <p:nvPr/>
        </p:nvSpPr>
        <p:spPr bwMode="auto">
          <a:xfrm>
            <a:off x="2691765" y="2941321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5" name="Line 17"/>
          <p:cNvSpPr>
            <a:spLocks noChangeShapeType="1"/>
          </p:cNvSpPr>
          <p:nvPr/>
        </p:nvSpPr>
        <p:spPr bwMode="auto">
          <a:xfrm>
            <a:off x="2996565" y="2865121"/>
            <a:ext cx="2514600" cy="6858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6" name="Line 18"/>
          <p:cNvSpPr>
            <a:spLocks noChangeShapeType="1"/>
          </p:cNvSpPr>
          <p:nvPr/>
        </p:nvSpPr>
        <p:spPr bwMode="auto">
          <a:xfrm>
            <a:off x="2615565" y="2560321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7" name="Line 19"/>
          <p:cNvSpPr>
            <a:spLocks noChangeShapeType="1"/>
          </p:cNvSpPr>
          <p:nvPr/>
        </p:nvSpPr>
        <p:spPr bwMode="auto">
          <a:xfrm>
            <a:off x="3377565" y="2407921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8" name="Line 20"/>
          <p:cNvSpPr>
            <a:spLocks noChangeShapeType="1"/>
          </p:cNvSpPr>
          <p:nvPr/>
        </p:nvSpPr>
        <p:spPr bwMode="auto">
          <a:xfrm>
            <a:off x="3758565" y="2712721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69" name="Line 21"/>
          <p:cNvSpPr>
            <a:spLocks noChangeShapeType="1"/>
          </p:cNvSpPr>
          <p:nvPr/>
        </p:nvSpPr>
        <p:spPr bwMode="auto">
          <a:xfrm>
            <a:off x="3148965" y="2103121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70" name="Line 22"/>
          <p:cNvSpPr>
            <a:spLocks noChangeShapeType="1"/>
          </p:cNvSpPr>
          <p:nvPr/>
        </p:nvSpPr>
        <p:spPr bwMode="auto">
          <a:xfrm>
            <a:off x="3606165" y="2026921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71" name="Line 23"/>
          <p:cNvSpPr>
            <a:spLocks noChangeShapeType="1"/>
          </p:cNvSpPr>
          <p:nvPr/>
        </p:nvSpPr>
        <p:spPr bwMode="auto">
          <a:xfrm>
            <a:off x="3606165" y="1798321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72" name="Freeform 24"/>
          <p:cNvSpPr>
            <a:spLocks/>
          </p:cNvSpPr>
          <p:nvPr/>
        </p:nvSpPr>
        <p:spPr bwMode="auto">
          <a:xfrm>
            <a:off x="3348990" y="1636396"/>
            <a:ext cx="1700213" cy="3243263"/>
          </a:xfrm>
          <a:custGeom>
            <a:avLst/>
            <a:gdLst/>
            <a:ahLst/>
            <a:cxnLst>
              <a:cxn ang="0">
                <a:pos x="0" y="2043"/>
              </a:cxn>
              <a:cxn ang="0">
                <a:pos x="3" y="615"/>
              </a:cxn>
              <a:cxn ang="0">
                <a:pos x="1071" y="0"/>
              </a:cxn>
              <a:cxn ang="0">
                <a:pos x="1071" y="1347"/>
              </a:cxn>
              <a:cxn ang="0">
                <a:pos x="0" y="2043"/>
              </a:cxn>
            </a:cxnLst>
            <a:rect l="0" t="0" r="r" b="b"/>
            <a:pathLst>
              <a:path w="1071" h="2043">
                <a:moveTo>
                  <a:pt x="0" y="2043"/>
                </a:moveTo>
                <a:lnTo>
                  <a:pt x="3" y="615"/>
                </a:lnTo>
                <a:lnTo>
                  <a:pt x="1071" y="0"/>
                </a:lnTo>
                <a:lnTo>
                  <a:pt x="1071" y="1347"/>
                </a:lnTo>
                <a:lnTo>
                  <a:pt x="0" y="2043"/>
                </a:lnTo>
                <a:close/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6190615" y="3312796"/>
            <a:ext cx="338554" cy="369332"/>
            <a:chOff x="6190615" y="3312796"/>
            <a:chExt cx="338554" cy="369332"/>
          </a:xfrm>
        </p:grpSpPr>
        <p:sp>
          <p:nvSpPr>
            <p:cNvPr id="78874" name="Text Box 26"/>
            <p:cNvSpPr txBox="1">
              <a:spLocks noChangeArrowheads="1"/>
            </p:cNvSpPr>
            <p:nvPr/>
          </p:nvSpPr>
          <p:spPr bwMode="auto">
            <a:xfrm>
              <a:off x="6190615" y="3312796"/>
              <a:ext cx="3385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78875" name="Line 27"/>
            <p:cNvSpPr>
              <a:spLocks noChangeShapeType="1"/>
            </p:cNvSpPr>
            <p:nvPr/>
          </p:nvSpPr>
          <p:spPr bwMode="auto">
            <a:xfrm>
              <a:off x="6287453" y="3360421"/>
              <a:ext cx="12858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arrow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8876" name="Text Box 28"/>
          <p:cNvSpPr txBox="1">
            <a:spLocks noChangeArrowheads="1"/>
          </p:cNvSpPr>
          <p:nvPr/>
        </p:nvSpPr>
        <p:spPr bwMode="auto">
          <a:xfrm>
            <a:off x="4199890" y="1006158"/>
            <a:ext cx="981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Area = A</a:t>
            </a:r>
          </a:p>
        </p:txBody>
      </p:sp>
      <p:sp>
        <p:nvSpPr>
          <p:cNvPr id="78877" name="Line 29"/>
          <p:cNvSpPr>
            <a:spLocks noChangeShapeType="1"/>
          </p:cNvSpPr>
          <p:nvPr/>
        </p:nvSpPr>
        <p:spPr bwMode="auto">
          <a:xfrm>
            <a:off x="3596640" y="4455796"/>
            <a:ext cx="1152525" cy="309563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78" name="Line 30"/>
          <p:cNvSpPr>
            <a:spLocks noChangeShapeType="1"/>
          </p:cNvSpPr>
          <p:nvPr/>
        </p:nvSpPr>
        <p:spPr bwMode="auto">
          <a:xfrm>
            <a:off x="3677603" y="4227196"/>
            <a:ext cx="1147763" cy="31432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79" name="Line 31"/>
          <p:cNvSpPr>
            <a:spLocks noChangeShapeType="1"/>
          </p:cNvSpPr>
          <p:nvPr/>
        </p:nvSpPr>
        <p:spPr bwMode="auto">
          <a:xfrm>
            <a:off x="2772728" y="3779521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0" name="Line 32"/>
          <p:cNvSpPr>
            <a:spLocks noChangeShapeType="1"/>
          </p:cNvSpPr>
          <p:nvPr/>
        </p:nvSpPr>
        <p:spPr bwMode="auto">
          <a:xfrm>
            <a:off x="3744278" y="4050983"/>
            <a:ext cx="1243013" cy="33337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1" name="Line 33"/>
          <p:cNvSpPr>
            <a:spLocks noChangeShapeType="1"/>
          </p:cNvSpPr>
          <p:nvPr/>
        </p:nvSpPr>
        <p:spPr bwMode="auto">
          <a:xfrm>
            <a:off x="3882390" y="3879533"/>
            <a:ext cx="1462088" cy="40957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2" name="Line 34"/>
          <p:cNvSpPr>
            <a:spLocks noChangeShapeType="1"/>
          </p:cNvSpPr>
          <p:nvPr/>
        </p:nvSpPr>
        <p:spPr bwMode="auto">
          <a:xfrm>
            <a:off x="3753803" y="3641408"/>
            <a:ext cx="1076325" cy="290513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3" name="Line 35"/>
          <p:cNvSpPr>
            <a:spLocks noChangeShapeType="1"/>
          </p:cNvSpPr>
          <p:nvPr/>
        </p:nvSpPr>
        <p:spPr bwMode="auto">
          <a:xfrm>
            <a:off x="4220528" y="3541396"/>
            <a:ext cx="1143000" cy="309563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4" name="Line 36"/>
          <p:cNvSpPr>
            <a:spLocks noChangeShapeType="1"/>
          </p:cNvSpPr>
          <p:nvPr/>
        </p:nvSpPr>
        <p:spPr bwMode="auto">
          <a:xfrm>
            <a:off x="3801428" y="3250883"/>
            <a:ext cx="1109663" cy="300038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5" name="Line 37"/>
          <p:cNvSpPr>
            <a:spLocks noChangeShapeType="1"/>
          </p:cNvSpPr>
          <p:nvPr/>
        </p:nvSpPr>
        <p:spPr bwMode="auto">
          <a:xfrm>
            <a:off x="4320540" y="3227071"/>
            <a:ext cx="1190625" cy="32385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6" name="Line 38"/>
          <p:cNvSpPr>
            <a:spLocks noChangeShapeType="1"/>
          </p:cNvSpPr>
          <p:nvPr/>
        </p:nvSpPr>
        <p:spPr bwMode="auto">
          <a:xfrm>
            <a:off x="3715703" y="2855596"/>
            <a:ext cx="1190625" cy="31432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7" name="Line 39"/>
          <p:cNvSpPr>
            <a:spLocks noChangeShapeType="1"/>
          </p:cNvSpPr>
          <p:nvPr/>
        </p:nvSpPr>
        <p:spPr bwMode="auto">
          <a:xfrm>
            <a:off x="4639628" y="2950846"/>
            <a:ext cx="1404938" cy="376238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8" name="Line 40"/>
          <p:cNvSpPr>
            <a:spLocks noChangeShapeType="1"/>
          </p:cNvSpPr>
          <p:nvPr/>
        </p:nvSpPr>
        <p:spPr bwMode="auto">
          <a:xfrm>
            <a:off x="4563428" y="2722246"/>
            <a:ext cx="1109663" cy="29527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89" name="Line 41"/>
          <p:cNvSpPr>
            <a:spLocks noChangeShapeType="1"/>
          </p:cNvSpPr>
          <p:nvPr/>
        </p:nvSpPr>
        <p:spPr bwMode="auto">
          <a:xfrm>
            <a:off x="4263390" y="2403158"/>
            <a:ext cx="1176338" cy="309563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90" name="Line 42"/>
          <p:cNvSpPr>
            <a:spLocks noChangeShapeType="1"/>
          </p:cNvSpPr>
          <p:nvPr/>
        </p:nvSpPr>
        <p:spPr bwMode="auto">
          <a:xfrm>
            <a:off x="4868228" y="2365058"/>
            <a:ext cx="1028700" cy="271463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91" name="Line 43"/>
          <p:cNvSpPr>
            <a:spLocks noChangeShapeType="1"/>
          </p:cNvSpPr>
          <p:nvPr/>
        </p:nvSpPr>
        <p:spPr bwMode="auto">
          <a:xfrm>
            <a:off x="4796790" y="2117408"/>
            <a:ext cx="1100138" cy="290513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8892" name="Freeform 44"/>
          <p:cNvSpPr>
            <a:spLocks/>
          </p:cNvSpPr>
          <p:nvPr/>
        </p:nvSpPr>
        <p:spPr bwMode="auto">
          <a:xfrm>
            <a:off x="4577715" y="1393508"/>
            <a:ext cx="166688" cy="647700"/>
          </a:xfrm>
          <a:custGeom>
            <a:avLst/>
            <a:gdLst/>
            <a:ahLst/>
            <a:cxnLst>
              <a:cxn ang="0">
                <a:pos x="105" y="0"/>
              </a:cxn>
              <a:cxn ang="0">
                <a:pos x="15" y="162"/>
              </a:cxn>
              <a:cxn ang="0">
                <a:pos x="84" y="153"/>
              </a:cxn>
              <a:cxn ang="0">
                <a:pos x="0" y="408"/>
              </a:cxn>
            </a:cxnLst>
            <a:rect l="0" t="0" r="r" b="b"/>
            <a:pathLst>
              <a:path w="105" h="408">
                <a:moveTo>
                  <a:pt x="105" y="0"/>
                </a:moveTo>
                <a:cubicBezTo>
                  <a:pt x="61" y="68"/>
                  <a:pt x="18" y="137"/>
                  <a:pt x="15" y="162"/>
                </a:cubicBezTo>
                <a:cubicBezTo>
                  <a:pt x="12" y="187"/>
                  <a:pt x="86" y="112"/>
                  <a:pt x="84" y="153"/>
                </a:cubicBezTo>
                <a:cubicBezTo>
                  <a:pt x="82" y="194"/>
                  <a:pt x="41" y="301"/>
                  <a:pt x="0" y="40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16" name="Line 68"/>
          <p:cNvSpPr>
            <a:spLocks noChangeShapeType="1"/>
          </p:cNvSpPr>
          <p:nvPr/>
        </p:nvSpPr>
        <p:spPr bwMode="auto">
          <a:xfrm flipH="1">
            <a:off x="3770948" y="4242435"/>
            <a:ext cx="1700213" cy="11096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715" name="Line 67"/>
          <p:cNvSpPr>
            <a:spLocks noChangeShapeType="1"/>
          </p:cNvSpPr>
          <p:nvPr/>
        </p:nvSpPr>
        <p:spPr bwMode="auto">
          <a:xfrm>
            <a:off x="5461635" y="2113598"/>
            <a:ext cx="4763" cy="2138362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0" name="Line 12"/>
          <p:cNvSpPr>
            <a:spLocks noChangeShapeType="1"/>
          </p:cNvSpPr>
          <p:nvPr/>
        </p:nvSpPr>
        <p:spPr bwMode="auto">
          <a:xfrm>
            <a:off x="2956560" y="463296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3" name="Line 35"/>
          <p:cNvSpPr>
            <a:spLocks noChangeShapeType="1"/>
          </p:cNvSpPr>
          <p:nvPr/>
        </p:nvSpPr>
        <p:spPr bwMode="auto">
          <a:xfrm>
            <a:off x="3189923" y="425196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6" name="Line 18"/>
          <p:cNvSpPr>
            <a:spLocks noChangeShapeType="1"/>
          </p:cNvSpPr>
          <p:nvPr/>
        </p:nvSpPr>
        <p:spPr bwMode="auto">
          <a:xfrm>
            <a:off x="3413760" y="3337560"/>
            <a:ext cx="2514600" cy="6858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71" name="Line 23"/>
          <p:cNvSpPr>
            <a:spLocks noChangeShapeType="1"/>
          </p:cNvSpPr>
          <p:nvPr/>
        </p:nvSpPr>
        <p:spPr bwMode="auto">
          <a:xfrm>
            <a:off x="4023360" y="2499360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7" name="Line 19"/>
          <p:cNvSpPr>
            <a:spLocks noChangeShapeType="1"/>
          </p:cNvSpPr>
          <p:nvPr/>
        </p:nvSpPr>
        <p:spPr bwMode="auto">
          <a:xfrm>
            <a:off x="3032760" y="3032760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1" name="Line 13"/>
          <p:cNvSpPr>
            <a:spLocks noChangeShapeType="1"/>
          </p:cNvSpPr>
          <p:nvPr/>
        </p:nvSpPr>
        <p:spPr bwMode="auto">
          <a:xfrm>
            <a:off x="3032760" y="440436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2" name="Line 14"/>
          <p:cNvSpPr>
            <a:spLocks noChangeShapeType="1"/>
          </p:cNvSpPr>
          <p:nvPr/>
        </p:nvSpPr>
        <p:spPr bwMode="auto">
          <a:xfrm>
            <a:off x="3551873" y="4147185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3" name="Line 15"/>
          <p:cNvSpPr>
            <a:spLocks noChangeShapeType="1"/>
          </p:cNvSpPr>
          <p:nvPr/>
        </p:nvSpPr>
        <p:spPr bwMode="auto">
          <a:xfrm>
            <a:off x="3032760" y="379476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4" name="Line 16"/>
          <p:cNvSpPr>
            <a:spLocks noChangeShapeType="1"/>
          </p:cNvSpPr>
          <p:nvPr/>
        </p:nvSpPr>
        <p:spPr bwMode="auto">
          <a:xfrm>
            <a:off x="3566160" y="371856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5" name="Line 17"/>
          <p:cNvSpPr>
            <a:spLocks noChangeShapeType="1"/>
          </p:cNvSpPr>
          <p:nvPr/>
        </p:nvSpPr>
        <p:spPr bwMode="auto">
          <a:xfrm>
            <a:off x="3108960" y="341376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8" name="Line 20"/>
          <p:cNvSpPr>
            <a:spLocks noChangeShapeType="1"/>
          </p:cNvSpPr>
          <p:nvPr/>
        </p:nvSpPr>
        <p:spPr bwMode="auto">
          <a:xfrm>
            <a:off x="3794760" y="2880360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69" name="Line 21"/>
          <p:cNvSpPr>
            <a:spLocks noChangeShapeType="1"/>
          </p:cNvSpPr>
          <p:nvPr/>
        </p:nvSpPr>
        <p:spPr bwMode="auto">
          <a:xfrm>
            <a:off x="4175760" y="3185160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707" name="Freeform 59"/>
          <p:cNvSpPr>
            <a:spLocks/>
          </p:cNvSpPr>
          <p:nvPr/>
        </p:nvSpPr>
        <p:spPr bwMode="auto">
          <a:xfrm>
            <a:off x="3220872" y="2345965"/>
            <a:ext cx="2667000" cy="2990850"/>
          </a:xfrm>
          <a:custGeom>
            <a:avLst/>
            <a:gdLst/>
            <a:ahLst/>
            <a:cxnLst>
              <a:cxn ang="0">
                <a:pos x="0" y="1884"/>
              </a:cxn>
              <a:cxn ang="0">
                <a:pos x="612" y="618"/>
              </a:cxn>
              <a:cxn ang="0">
                <a:pos x="1680" y="0"/>
              </a:cxn>
              <a:cxn ang="0">
                <a:pos x="1068" y="1194"/>
              </a:cxn>
              <a:cxn ang="0">
                <a:pos x="0" y="1884"/>
              </a:cxn>
            </a:cxnLst>
            <a:rect l="0" t="0" r="r" b="b"/>
            <a:pathLst>
              <a:path w="1680" h="1884">
                <a:moveTo>
                  <a:pt x="0" y="1884"/>
                </a:moveTo>
                <a:lnTo>
                  <a:pt x="612" y="618"/>
                </a:lnTo>
                <a:lnTo>
                  <a:pt x="1680" y="0"/>
                </a:lnTo>
                <a:lnTo>
                  <a:pt x="1068" y="1194"/>
                </a:lnTo>
                <a:lnTo>
                  <a:pt x="0" y="1884"/>
                </a:lnTo>
                <a:close/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79" name="Text Box 31"/>
          <p:cNvSpPr txBox="1">
            <a:spLocks noChangeArrowheads="1"/>
          </p:cNvSpPr>
          <p:nvPr/>
        </p:nvSpPr>
        <p:spPr bwMode="auto">
          <a:xfrm>
            <a:off x="4617085" y="1478598"/>
            <a:ext cx="981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Area = A</a:t>
            </a:r>
          </a:p>
        </p:txBody>
      </p:sp>
      <p:sp>
        <p:nvSpPr>
          <p:cNvPr id="155681" name="Line 33"/>
          <p:cNvSpPr>
            <a:spLocks noChangeShapeType="1"/>
          </p:cNvSpPr>
          <p:nvPr/>
        </p:nvSpPr>
        <p:spPr bwMode="auto">
          <a:xfrm>
            <a:off x="3709035" y="4842510"/>
            <a:ext cx="1457325" cy="395287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2" name="Line 34"/>
          <p:cNvSpPr>
            <a:spLocks noChangeShapeType="1"/>
          </p:cNvSpPr>
          <p:nvPr/>
        </p:nvSpPr>
        <p:spPr bwMode="auto">
          <a:xfrm>
            <a:off x="3970973" y="4652010"/>
            <a:ext cx="1271588" cy="36195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4" name="Line 36"/>
          <p:cNvSpPr>
            <a:spLocks noChangeShapeType="1"/>
          </p:cNvSpPr>
          <p:nvPr/>
        </p:nvSpPr>
        <p:spPr bwMode="auto">
          <a:xfrm>
            <a:off x="4161473" y="4523423"/>
            <a:ext cx="1243013" cy="33337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5" name="Line 37"/>
          <p:cNvSpPr>
            <a:spLocks noChangeShapeType="1"/>
          </p:cNvSpPr>
          <p:nvPr/>
        </p:nvSpPr>
        <p:spPr bwMode="auto">
          <a:xfrm>
            <a:off x="4299585" y="4351973"/>
            <a:ext cx="1462088" cy="40957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6" name="Line 38"/>
          <p:cNvSpPr>
            <a:spLocks noChangeShapeType="1"/>
          </p:cNvSpPr>
          <p:nvPr/>
        </p:nvSpPr>
        <p:spPr bwMode="auto">
          <a:xfrm>
            <a:off x="4170998" y="4113848"/>
            <a:ext cx="1076325" cy="290512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7" name="Line 39"/>
          <p:cNvSpPr>
            <a:spLocks noChangeShapeType="1"/>
          </p:cNvSpPr>
          <p:nvPr/>
        </p:nvSpPr>
        <p:spPr bwMode="auto">
          <a:xfrm>
            <a:off x="4637723" y="4013835"/>
            <a:ext cx="1143000" cy="309562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8" name="Line 40"/>
          <p:cNvSpPr>
            <a:spLocks noChangeShapeType="1"/>
          </p:cNvSpPr>
          <p:nvPr/>
        </p:nvSpPr>
        <p:spPr bwMode="auto">
          <a:xfrm>
            <a:off x="4218623" y="3723323"/>
            <a:ext cx="1109663" cy="300037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90" name="Line 42"/>
          <p:cNvSpPr>
            <a:spLocks noChangeShapeType="1"/>
          </p:cNvSpPr>
          <p:nvPr/>
        </p:nvSpPr>
        <p:spPr bwMode="auto">
          <a:xfrm>
            <a:off x="4256723" y="3375660"/>
            <a:ext cx="1066800" cy="2667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91" name="Line 43"/>
          <p:cNvSpPr>
            <a:spLocks noChangeShapeType="1"/>
          </p:cNvSpPr>
          <p:nvPr/>
        </p:nvSpPr>
        <p:spPr bwMode="auto">
          <a:xfrm>
            <a:off x="5056823" y="3423285"/>
            <a:ext cx="1404938" cy="376237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92" name="Line 44"/>
          <p:cNvSpPr>
            <a:spLocks noChangeShapeType="1"/>
          </p:cNvSpPr>
          <p:nvPr/>
        </p:nvSpPr>
        <p:spPr bwMode="auto">
          <a:xfrm>
            <a:off x="4980623" y="3194685"/>
            <a:ext cx="1109663" cy="295275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94" name="Line 46"/>
          <p:cNvSpPr>
            <a:spLocks noChangeShapeType="1"/>
          </p:cNvSpPr>
          <p:nvPr/>
        </p:nvSpPr>
        <p:spPr bwMode="auto">
          <a:xfrm>
            <a:off x="5285423" y="2837498"/>
            <a:ext cx="1028700" cy="271462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97" name="Freeform 49"/>
          <p:cNvSpPr>
            <a:spLocks/>
          </p:cNvSpPr>
          <p:nvPr/>
        </p:nvSpPr>
        <p:spPr bwMode="auto">
          <a:xfrm flipH="1">
            <a:off x="5509260" y="1770698"/>
            <a:ext cx="242888" cy="619125"/>
          </a:xfrm>
          <a:custGeom>
            <a:avLst/>
            <a:gdLst/>
            <a:ahLst/>
            <a:cxnLst>
              <a:cxn ang="0">
                <a:pos x="105" y="0"/>
              </a:cxn>
              <a:cxn ang="0">
                <a:pos x="15" y="162"/>
              </a:cxn>
              <a:cxn ang="0">
                <a:pos x="84" y="153"/>
              </a:cxn>
              <a:cxn ang="0">
                <a:pos x="0" y="408"/>
              </a:cxn>
            </a:cxnLst>
            <a:rect l="0" t="0" r="r" b="b"/>
            <a:pathLst>
              <a:path w="105" h="408">
                <a:moveTo>
                  <a:pt x="105" y="0"/>
                </a:moveTo>
                <a:cubicBezTo>
                  <a:pt x="61" y="68"/>
                  <a:pt x="18" y="137"/>
                  <a:pt x="15" y="162"/>
                </a:cubicBezTo>
                <a:cubicBezTo>
                  <a:pt x="12" y="187"/>
                  <a:pt x="86" y="112"/>
                  <a:pt x="84" y="153"/>
                </a:cubicBezTo>
                <a:cubicBezTo>
                  <a:pt x="82" y="194"/>
                  <a:pt x="41" y="301"/>
                  <a:pt x="0" y="40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89" name="Line 41"/>
          <p:cNvSpPr>
            <a:spLocks noChangeShapeType="1"/>
          </p:cNvSpPr>
          <p:nvPr/>
        </p:nvSpPr>
        <p:spPr bwMode="auto">
          <a:xfrm>
            <a:off x="4737735" y="3699510"/>
            <a:ext cx="1190625" cy="32385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708" name="Arc 60"/>
          <p:cNvSpPr>
            <a:spLocks/>
          </p:cNvSpPr>
          <p:nvPr/>
        </p:nvSpPr>
        <p:spPr bwMode="auto">
          <a:xfrm>
            <a:off x="3291523" y="4596448"/>
            <a:ext cx="457200" cy="581025"/>
          </a:xfrm>
          <a:custGeom>
            <a:avLst/>
            <a:gdLst>
              <a:gd name="G0" fmla="+- 9648 0 0"/>
              <a:gd name="G1" fmla="+- 0 0 0"/>
              <a:gd name="G2" fmla="+- 21600 0 0"/>
              <a:gd name="T0" fmla="*/ 15511 w 15511"/>
              <a:gd name="T1" fmla="*/ 20789 h 21600"/>
              <a:gd name="T2" fmla="*/ 0 w 15511"/>
              <a:gd name="T3" fmla="*/ 19326 h 21600"/>
              <a:gd name="T4" fmla="*/ 9648 w 15511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511" h="21600" fill="none" extrusionOk="0">
                <a:moveTo>
                  <a:pt x="15511" y="20789"/>
                </a:moveTo>
                <a:cubicBezTo>
                  <a:pt x="13603" y="21327"/>
                  <a:pt x="11630" y="21599"/>
                  <a:pt x="9648" y="21600"/>
                </a:cubicBezTo>
                <a:cubicBezTo>
                  <a:pt x="6299" y="21600"/>
                  <a:pt x="2996" y="20821"/>
                  <a:pt x="0" y="19325"/>
                </a:cubicBezTo>
              </a:path>
              <a:path w="15511" h="21600" stroke="0" extrusionOk="0">
                <a:moveTo>
                  <a:pt x="15511" y="20789"/>
                </a:moveTo>
                <a:cubicBezTo>
                  <a:pt x="13603" y="21327"/>
                  <a:pt x="11630" y="21599"/>
                  <a:pt x="9648" y="21600"/>
                </a:cubicBezTo>
                <a:cubicBezTo>
                  <a:pt x="6299" y="21600"/>
                  <a:pt x="2996" y="20821"/>
                  <a:pt x="0" y="19325"/>
                </a:cubicBezTo>
                <a:lnTo>
                  <a:pt x="9648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5709" name="Text Box 61"/>
          <p:cNvSpPr txBox="1">
            <a:spLocks noChangeArrowheads="1"/>
          </p:cNvSpPr>
          <p:nvPr/>
        </p:nvSpPr>
        <p:spPr bwMode="auto">
          <a:xfrm>
            <a:off x="3293110" y="5147310"/>
            <a:ext cx="341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ym typeface="Symbol" pitchFamily="18" charset="2"/>
              </a:rPr>
              <a:t></a:t>
            </a:r>
          </a:p>
        </p:txBody>
      </p:sp>
      <p:sp>
        <p:nvSpPr>
          <p:cNvPr id="155672" name="Line 24"/>
          <p:cNvSpPr>
            <a:spLocks noChangeShapeType="1"/>
          </p:cNvSpPr>
          <p:nvPr/>
        </p:nvSpPr>
        <p:spPr bwMode="auto">
          <a:xfrm>
            <a:off x="4023360" y="2270760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670" name="Line 22"/>
          <p:cNvSpPr>
            <a:spLocks noChangeShapeType="1"/>
          </p:cNvSpPr>
          <p:nvPr/>
        </p:nvSpPr>
        <p:spPr bwMode="auto">
          <a:xfrm>
            <a:off x="3566160" y="2570798"/>
            <a:ext cx="22860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713" name="Line 65"/>
          <p:cNvSpPr>
            <a:spLocks noChangeShapeType="1"/>
          </p:cNvSpPr>
          <p:nvPr/>
        </p:nvSpPr>
        <p:spPr bwMode="auto">
          <a:xfrm flipH="1">
            <a:off x="3766185" y="2118360"/>
            <a:ext cx="1695450" cy="971550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5714" name="Line 66"/>
          <p:cNvSpPr>
            <a:spLocks noChangeShapeType="1"/>
          </p:cNvSpPr>
          <p:nvPr/>
        </p:nvSpPr>
        <p:spPr bwMode="auto">
          <a:xfrm>
            <a:off x="3766185" y="3080385"/>
            <a:ext cx="4763" cy="22621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6525895" y="3297556"/>
            <a:ext cx="338554" cy="369332"/>
            <a:chOff x="6190615" y="3312796"/>
            <a:chExt cx="338554" cy="369332"/>
          </a:xfrm>
        </p:grpSpPr>
        <p:sp>
          <p:nvSpPr>
            <p:cNvPr id="46" name="Text Box 26"/>
            <p:cNvSpPr txBox="1">
              <a:spLocks noChangeArrowheads="1"/>
            </p:cNvSpPr>
            <p:nvPr/>
          </p:nvSpPr>
          <p:spPr bwMode="auto">
            <a:xfrm>
              <a:off x="6190615" y="3312796"/>
              <a:ext cx="3385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7" name="Line 27"/>
            <p:cNvSpPr>
              <a:spLocks noChangeShapeType="1"/>
            </p:cNvSpPr>
            <p:nvPr/>
          </p:nvSpPr>
          <p:spPr bwMode="auto">
            <a:xfrm>
              <a:off x="6287453" y="3360421"/>
              <a:ext cx="12858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arrow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Line 4"/>
          <p:cNvSpPr>
            <a:spLocks noChangeShapeType="1"/>
          </p:cNvSpPr>
          <p:nvPr/>
        </p:nvSpPr>
        <p:spPr bwMode="auto">
          <a:xfrm>
            <a:off x="2316480" y="4312920"/>
            <a:ext cx="2209800" cy="60960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49" name="Line 5"/>
          <p:cNvSpPr>
            <a:spLocks noChangeShapeType="1"/>
          </p:cNvSpPr>
          <p:nvPr/>
        </p:nvSpPr>
        <p:spPr bwMode="auto">
          <a:xfrm>
            <a:off x="2549843" y="3931920"/>
            <a:ext cx="22098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0" name="Line 6"/>
          <p:cNvSpPr>
            <a:spLocks noChangeShapeType="1"/>
          </p:cNvSpPr>
          <p:nvPr/>
        </p:nvSpPr>
        <p:spPr bwMode="auto">
          <a:xfrm>
            <a:off x="2773680" y="3017520"/>
            <a:ext cx="2514600" cy="6858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2" name="Line 8"/>
          <p:cNvSpPr>
            <a:spLocks noChangeShapeType="1"/>
          </p:cNvSpPr>
          <p:nvPr/>
        </p:nvSpPr>
        <p:spPr bwMode="auto">
          <a:xfrm>
            <a:off x="3383280" y="2179320"/>
            <a:ext cx="22860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3" name="Line 9"/>
          <p:cNvSpPr>
            <a:spLocks noChangeShapeType="1"/>
          </p:cNvSpPr>
          <p:nvPr/>
        </p:nvSpPr>
        <p:spPr bwMode="auto">
          <a:xfrm>
            <a:off x="2392680" y="2712720"/>
            <a:ext cx="22860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4" name="Line 10"/>
          <p:cNvSpPr>
            <a:spLocks noChangeShapeType="1"/>
          </p:cNvSpPr>
          <p:nvPr/>
        </p:nvSpPr>
        <p:spPr bwMode="auto">
          <a:xfrm>
            <a:off x="2392680" y="4084320"/>
            <a:ext cx="22098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5" name="Line 11"/>
          <p:cNvSpPr>
            <a:spLocks noChangeShapeType="1"/>
          </p:cNvSpPr>
          <p:nvPr/>
        </p:nvSpPr>
        <p:spPr bwMode="auto">
          <a:xfrm>
            <a:off x="2911793" y="3827145"/>
            <a:ext cx="22098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6" name="Line 12"/>
          <p:cNvSpPr>
            <a:spLocks noChangeShapeType="1"/>
          </p:cNvSpPr>
          <p:nvPr/>
        </p:nvSpPr>
        <p:spPr bwMode="auto">
          <a:xfrm>
            <a:off x="2392680" y="3474720"/>
            <a:ext cx="22098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7" name="Line 13"/>
          <p:cNvSpPr>
            <a:spLocks noChangeShapeType="1"/>
          </p:cNvSpPr>
          <p:nvPr/>
        </p:nvSpPr>
        <p:spPr bwMode="auto">
          <a:xfrm>
            <a:off x="2926080" y="3398520"/>
            <a:ext cx="22098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8" name="Line 14"/>
          <p:cNvSpPr>
            <a:spLocks noChangeShapeType="1"/>
          </p:cNvSpPr>
          <p:nvPr/>
        </p:nvSpPr>
        <p:spPr bwMode="auto">
          <a:xfrm>
            <a:off x="2468880" y="3093720"/>
            <a:ext cx="22098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9" name="Line 15"/>
          <p:cNvSpPr>
            <a:spLocks noChangeShapeType="1"/>
          </p:cNvSpPr>
          <p:nvPr/>
        </p:nvSpPr>
        <p:spPr bwMode="auto">
          <a:xfrm>
            <a:off x="3154680" y="2560320"/>
            <a:ext cx="22860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60" name="Line 16"/>
          <p:cNvSpPr>
            <a:spLocks noChangeShapeType="1"/>
          </p:cNvSpPr>
          <p:nvPr/>
        </p:nvSpPr>
        <p:spPr bwMode="auto">
          <a:xfrm>
            <a:off x="3535680" y="2865120"/>
            <a:ext cx="22860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62" name="Freeform 18"/>
          <p:cNvSpPr>
            <a:spLocks/>
          </p:cNvSpPr>
          <p:nvPr/>
        </p:nvSpPr>
        <p:spPr bwMode="auto">
          <a:xfrm>
            <a:off x="2592705" y="1903095"/>
            <a:ext cx="2667000" cy="2990850"/>
          </a:xfrm>
          <a:custGeom>
            <a:avLst/>
            <a:gdLst/>
            <a:ahLst/>
            <a:cxnLst>
              <a:cxn ang="0">
                <a:pos x="0" y="1884"/>
              </a:cxn>
              <a:cxn ang="0">
                <a:pos x="612" y="618"/>
              </a:cxn>
              <a:cxn ang="0">
                <a:pos x="1680" y="0"/>
              </a:cxn>
              <a:cxn ang="0">
                <a:pos x="1068" y="1194"/>
              </a:cxn>
              <a:cxn ang="0">
                <a:pos x="0" y="1884"/>
              </a:cxn>
            </a:cxnLst>
            <a:rect l="0" t="0" r="r" b="b"/>
            <a:pathLst>
              <a:path w="1680" h="1884">
                <a:moveTo>
                  <a:pt x="0" y="1884"/>
                </a:moveTo>
                <a:lnTo>
                  <a:pt x="612" y="618"/>
                </a:lnTo>
                <a:lnTo>
                  <a:pt x="1680" y="0"/>
                </a:lnTo>
                <a:lnTo>
                  <a:pt x="1068" y="1194"/>
                </a:lnTo>
                <a:lnTo>
                  <a:pt x="0" y="1884"/>
                </a:lnTo>
                <a:close/>
              </a:path>
            </a:pathLst>
          </a:cu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67" name="Text Box 23"/>
          <p:cNvSpPr txBox="1">
            <a:spLocks noChangeArrowheads="1"/>
          </p:cNvSpPr>
          <p:nvPr/>
        </p:nvSpPr>
        <p:spPr bwMode="auto">
          <a:xfrm>
            <a:off x="3977005" y="1158558"/>
            <a:ext cx="981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Area = A</a:t>
            </a:r>
          </a:p>
        </p:txBody>
      </p:sp>
      <p:sp>
        <p:nvSpPr>
          <p:cNvPr id="159768" name="Line 24"/>
          <p:cNvSpPr>
            <a:spLocks noChangeShapeType="1"/>
          </p:cNvSpPr>
          <p:nvPr/>
        </p:nvSpPr>
        <p:spPr bwMode="auto">
          <a:xfrm>
            <a:off x="3068955" y="4522470"/>
            <a:ext cx="1457325" cy="395287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69" name="Line 25"/>
          <p:cNvSpPr>
            <a:spLocks noChangeShapeType="1"/>
          </p:cNvSpPr>
          <p:nvPr/>
        </p:nvSpPr>
        <p:spPr bwMode="auto">
          <a:xfrm>
            <a:off x="3330893" y="4331970"/>
            <a:ext cx="1271588" cy="36195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0" name="Line 26"/>
          <p:cNvSpPr>
            <a:spLocks noChangeShapeType="1"/>
          </p:cNvSpPr>
          <p:nvPr/>
        </p:nvSpPr>
        <p:spPr bwMode="auto">
          <a:xfrm>
            <a:off x="3521393" y="4203383"/>
            <a:ext cx="1243013" cy="333375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1" name="Line 27"/>
          <p:cNvSpPr>
            <a:spLocks noChangeShapeType="1"/>
          </p:cNvSpPr>
          <p:nvPr/>
        </p:nvSpPr>
        <p:spPr bwMode="auto">
          <a:xfrm>
            <a:off x="3659505" y="4031933"/>
            <a:ext cx="1462088" cy="409575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2" name="Line 28"/>
          <p:cNvSpPr>
            <a:spLocks noChangeShapeType="1"/>
          </p:cNvSpPr>
          <p:nvPr/>
        </p:nvSpPr>
        <p:spPr bwMode="auto">
          <a:xfrm>
            <a:off x="3530918" y="3793808"/>
            <a:ext cx="1076325" cy="290512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3" name="Line 29"/>
          <p:cNvSpPr>
            <a:spLocks noChangeShapeType="1"/>
          </p:cNvSpPr>
          <p:nvPr/>
        </p:nvSpPr>
        <p:spPr bwMode="auto">
          <a:xfrm>
            <a:off x="3997643" y="3693795"/>
            <a:ext cx="1143000" cy="309562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4" name="Line 30"/>
          <p:cNvSpPr>
            <a:spLocks noChangeShapeType="1"/>
          </p:cNvSpPr>
          <p:nvPr/>
        </p:nvSpPr>
        <p:spPr bwMode="auto">
          <a:xfrm>
            <a:off x="3578543" y="3403283"/>
            <a:ext cx="1109663" cy="300037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5" name="Line 31"/>
          <p:cNvSpPr>
            <a:spLocks noChangeShapeType="1"/>
          </p:cNvSpPr>
          <p:nvPr/>
        </p:nvSpPr>
        <p:spPr bwMode="auto">
          <a:xfrm>
            <a:off x="3616643" y="3055620"/>
            <a:ext cx="1066800" cy="2667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6" name="Line 32"/>
          <p:cNvSpPr>
            <a:spLocks noChangeShapeType="1"/>
          </p:cNvSpPr>
          <p:nvPr/>
        </p:nvSpPr>
        <p:spPr bwMode="auto">
          <a:xfrm>
            <a:off x="4407218" y="3093720"/>
            <a:ext cx="1404938" cy="376237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7" name="Line 33"/>
          <p:cNvSpPr>
            <a:spLocks noChangeShapeType="1"/>
          </p:cNvSpPr>
          <p:nvPr/>
        </p:nvSpPr>
        <p:spPr bwMode="auto">
          <a:xfrm>
            <a:off x="4340543" y="2874645"/>
            <a:ext cx="1109663" cy="295275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79" name="Line 35"/>
          <p:cNvSpPr>
            <a:spLocks noChangeShapeType="1"/>
          </p:cNvSpPr>
          <p:nvPr/>
        </p:nvSpPr>
        <p:spPr bwMode="auto">
          <a:xfrm>
            <a:off x="4645343" y="2517458"/>
            <a:ext cx="1028700" cy="271462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87" name="Line 43"/>
          <p:cNvSpPr>
            <a:spLocks noChangeShapeType="1"/>
          </p:cNvSpPr>
          <p:nvPr/>
        </p:nvSpPr>
        <p:spPr bwMode="auto">
          <a:xfrm>
            <a:off x="4097655" y="3379470"/>
            <a:ext cx="1190625" cy="32385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88" name="Arc 44"/>
          <p:cNvSpPr>
            <a:spLocks/>
          </p:cNvSpPr>
          <p:nvPr/>
        </p:nvSpPr>
        <p:spPr bwMode="auto">
          <a:xfrm>
            <a:off x="3735705" y="4600258"/>
            <a:ext cx="560388" cy="474662"/>
          </a:xfrm>
          <a:custGeom>
            <a:avLst/>
            <a:gdLst>
              <a:gd name="G0" fmla="+- 0 0 0"/>
              <a:gd name="G1" fmla="+- 0 0 0"/>
              <a:gd name="G2" fmla="+- 21600 0 0"/>
              <a:gd name="T0" fmla="*/ 18978 w 18978"/>
              <a:gd name="T1" fmla="*/ 10315 h 17674"/>
              <a:gd name="T2" fmla="*/ 12417 w 18978"/>
              <a:gd name="T3" fmla="*/ 17674 h 17674"/>
              <a:gd name="T4" fmla="*/ 0 w 18978"/>
              <a:gd name="T5" fmla="*/ 0 h 17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978" h="17674" fill="none" extrusionOk="0">
                <a:moveTo>
                  <a:pt x="18977" y="10314"/>
                </a:moveTo>
                <a:cubicBezTo>
                  <a:pt x="17387" y="13240"/>
                  <a:pt x="15142" y="15759"/>
                  <a:pt x="12417" y="17674"/>
                </a:cubicBezTo>
              </a:path>
              <a:path w="18978" h="17674" stroke="0" extrusionOk="0">
                <a:moveTo>
                  <a:pt x="18977" y="10314"/>
                </a:moveTo>
                <a:cubicBezTo>
                  <a:pt x="17387" y="13240"/>
                  <a:pt x="15142" y="15759"/>
                  <a:pt x="12417" y="17674"/>
                </a:cubicBez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89" name="Text Box 45"/>
          <p:cNvSpPr txBox="1">
            <a:spLocks noChangeArrowheads="1"/>
          </p:cNvSpPr>
          <p:nvPr/>
        </p:nvSpPr>
        <p:spPr bwMode="auto">
          <a:xfrm>
            <a:off x="4177030" y="4893945"/>
            <a:ext cx="341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ym typeface="Symbol" pitchFamily="18" charset="2"/>
              </a:rPr>
              <a:t></a:t>
            </a:r>
          </a:p>
        </p:txBody>
      </p:sp>
      <p:sp>
        <p:nvSpPr>
          <p:cNvPr id="159790" name="Line 46"/>
          <p:cNvSpPr>
            <a:spLocks noChangeShapeType="1"/>
          </p:cNvSpPr>
          <p:nvPr/>
        </p:nvSpPr>
        <p:spPr bwMode="auto">
          <a:xfrm>
            <a:off x="3059430" y="4522470"/>
            <a:ext cx="2162175" cy="1209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4958080" y="5201920"/>
            <a:ext cx="296863" cy="422275"/>
            <a:chOff x="4640" y="3680"/>
            <a:chExt cx="187" cy="266"/>
          </a:xfrm>
        </p:grpSpPr>
        <p:sp>
          <p:nvSpPr>
            <p:cNvPr id="159791" name="Text Box 47"/>
            <p:cNvSpPr txBox="1">
              <a:spLocks noChangeArrowheads="1"/>
            </p:cNvSpPr>
            <p:nvPr/>
          </p:nvSpPr>
          <p:spPr bwMode="auto">
            <a:xfrm>
              <a:off x="4640" y="373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n</a:t>
              </a:r>
            </a:p>
          </p:txBody>
        </p:sp>
        <p:sp>
          <p:nvSpPr>
            <p:cNvPr id="159792" name="Text Box 48"/>
            <p:cNvSpPr txBox="1">
              <a:spLocks noChangeArrowheads="1"/>
            </p:cNvSpPr>
            <p:nvPr/>
          </p:nvSpPr>
          <p:spPr bwMode="auto">
            <a:xfrm>
              <a:off x="4646" y="3680"/>
              <a:ext cx="1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^</a:t>
              </a:r>
            </a:p>
          </p:txBody>
        </p:sp>
      </p:grpSp>
      <p:sp>
        <p:nvSpPr>
          <p:cNvPr id="159795" name="Freeform 51"/>
          <p:cNvSpPr>
            <a:spLocks/>
          </p:cNvSpPr>
          <p:nvPr/>
        </p:nvSpPr>
        <p:spPr bwMode="auto">
          <a:xfrm flipH="1">
            <a:off x="4869180" y="1450658"/>
            <a:ext cx="242888" cy="619125"/>
          </a:xfrm>
          <a:custGeom>
            <a:avLst/>
            <a:gdLst/>
            <a:ahLst/>
            <a:cxnLst>
              <a:cxn ang="0">
                <a:pos x="105" y="0"/>
              </a:cxn>
              <a:cxn ang="0">
                <a:pos x="15" y="162"/>
              </a:cxn>
              <a:cxn ang="0">
                <a:pos x="84" y="153"/>
              </a:cxn>
              <a:cxn ang="0">
                <a:pos x="0" y="408"/>
              </a:cxn>
            </a:cxnLst>
            <a:rect l="0" t="0" r="r" b="b"/>
            <a:pathLst>
              <a:path w="105" h="408">
                <a:moveTo>
                  <a:pt x="105" y="0"/>
                </a:moveTo>
                <a:cubicBezTo>
                  <a:pt x="61" y="68"/>
                  <a:pt x="18" y="137"/>
                  <a:pt x="15" y="162"/>
                </a:cubicBezTo>
                <a:cubicBezTo>
                  <a:pt x="12" y="187"/>
                  <a:pt x="86" y="112"/>
                  <a:pt x="84" y="153"/>
                </a:cubicBezTo>
                <a:cubicBezTo>
                  <a:pt x="82" y="194"/>
                  <a:pt x="41" y="301"/>
                  <a:pt x="0" y="408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51" name="Line 7"/>
          <p:cNvSpPr>
            <a:spLocks noChangeShapeType="1"/>
          </p:cNvSpPr>
          <p:nvPr/>
        </p:nvSpPr>
        <p:spPr bwMode="auto">
          <a:xfrm>
            <a:off x="3383280" y="1950720"/>
            <a:ext cx="22860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59761" name="Line 17"/>
          <p:cNvSpPr>
            <a:spLocks noChangeShapeType="1"/>
          </p:cNvSpPr>
          <p:nvPr/>
        </p:nvSpPr>
        <p:spPr bwMode="auto">
          <a:xfrm>
            <a:off x="2926080" y="2255520"/>
            <a:ext cx="2286000" cy="609600"/>
          </a:xfrm>
          <a:prstGeom prst="line">
            <a:avLst/>
          </a:prstGeom>
          <a:noFill/>
          <a:ln w="38100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5855335" y="3358516"/>
            <a:ext cx="338554" cy="369332"/>
            <a:chOff x="6190615" y="3312796"/>
            <a:chExt cx="338554" cy="369332"/>
          </a:xfrm>
        </p:grpSpPr>
        <p:sp>
          <p:nvSpPr>
            <p:cNvPr id="44" name="Text Box 26"/>
            <p:cNvSpPr txBox="1">
              <a:spLocks noChangeArrowheads="1"/>
            </p:cNvSpPr>
            <p:nvPr/>
          </p:nvSpPr>
          <p:spPr bwMode="auto">
            <a:xfrm>
              <a:off x="6190615" y="3312796"/>
              <a:ext cx="33855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5" name="Line 27"/>
            <p:cNvSpPr>
              <a:spLocks noChangeShapeType="1"/>
            </p:cNvSpPr>
            <p:nvPr/>
          </p:nvSpPr>
          <p:spPr bwMode="auto">
            <a:xfrm>
              <a:off x="6287453" y="3360421"/>
              <a:ext cx="12858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arrow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223.43.4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For a square loop, what might be a good form for </a:t>
            </a:r>
            <a:r>
              <a:rPr lang="en-US" dirty="0" err="1"/>
              <a:t>dA</a:t>
            </a:r>
            <a:r>
              <a:rPr lang="en-US" dirty="0"/>
              <a:t>?</a:t>
            </a:r>
          </a:p>
          <a:p>
            <a:pPr marL="514350" indent="-514350">
              <a:buAutoNum type="alphaLcParenR"/>
            </a:pPr>
            <a:r>
              <a:rPr lang="en-US" dirty="0" err="1"/>
              <a:t>dxdy</a:t>
            </a:r>
            <a:endParaRPr lang="en-US" dirty="0"/>
          </a:p>
          <a:p>
            <a:pPr marL="514350" indent="-514350">
              <a:buAutoNum type="alphaLcParenR"/>
            </a:pPr>
            <a:r>
              <a:rPr lang="en-US" dirty="0" err="1"/>
              <a:t>dxd</a:t>
            </a:r>
            <a:r>
              <a:rPr lang="en-US" dirty="0">
                <a:sym typeface="Symbol"/>
              </a:rPr>
              <a:t>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 err="1"/>
              <a:t>dyd</a:t>
            </a:r>
            <a:r>
              <a:rPr lang="en-US" dirty="0">
                <a:sym typeface="Symbol"/>
              </a:rPr>
              <a:t>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/>
              <a:t>rd</a:t>
            </a:r>
            <a:r>
              <a:rPr lang="en-US" dirty="0">
                <a:sym typeface="Symbol"/>
              </a:rPr>
              <a:t>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 err="1"/>
              <a:t>rdrd</a:t>
            </a:r>
            <a:r>
              <a:rPr lang="en-US" dirty="0">
                <a:sym typeface="Symbol"/>
              </a:rPr>
              <a:t></a:t>
            </a:r>
          </a:p>
          <a:p>
            <a:pPr marL="514350" indent="-514350">
              <a:buFont typeface="Arial" pitchFamily="34" charset="0"/>
              <a:buAutoNum type="alphaLcParenR"/>
            </a:pPr>
            <a:endParaRPr lang="en-US" dirty="0">
              <a:sym typeface="Symbol"/>
            </a:endParaRPr>
          </a:p>
          <a:p>
            <a:pPr marL="514350" indent="-514350"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4508" y="1752600"/>
            <a:ext cx="2736531" cy="219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223.43.5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For a circular loop, what might be a good form for </a:t>
            </a:r>
            <a:r>
              <a:rPr lang="en-US" dirty="0" err="1"/>
              <a:t>dA</a:t>
            </a:r>
            <a:r>
              <a:rPr lang="en-US" dirty="0"/>
              <a:t>?</a:t>
            </a:r>
          </a:p>
          <a:p>
            <a:pPr marL="514350" indent="-514350">
              <a:buAutoNum type="alphaLcParenR"/>
            </a:pPr>
            <a:r>
              <a:rPr lang="en-US" dirty="0" err="1"/>
              <a:t>dxdy</a:t>
            </a:r>
            <a:endParaRPr lang="en-US" dirty="0"/>
          </a:p>
          <a:p>
            <a:pPr marL="514350" indent="-514350">
              <a:buAutoNum type="alphaLcParenR"/>
            </a:pPr>
            <a:r>
              <a:rPr lang="en-US" dirty="0" err="1"/>
              <a:t>dxd</a:t>
            </a:r>
            <a:r>
              <a:rPr lang="en-US" dirty="0">
                <a:sym typeface="Symbol"/>
              </a:rPr>
              <a:t>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 err="1"/>
              <a:t>dyd</a:t>
            </a:r>
            <a:r>
              <a:rPr lang="en-US" dirty="0">
                <a:sym typeface="Symbol"/>
              </a:rPr>
              <a:t>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/>
              <a:t>rd</a:t>
            </a:r>
            <a:r>
              <a:rPr lang="en-US" dirty="0">
                <a:sym typeface="Symbol"/>
              </a:rPr>
              <a:t>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 err="1"/>
              <a:t>rdrd</a:t>
            </a:r>
            <a:r>
              <a:rPr lang="en-US" dirty="0">
                <a:sym typeface="Symbol"/>
              </a:rPr>
              <a:t></a:t>
            </a:r>
          </a:p>
          <a:p>
            <a:pPr marL="514350" indent="-514350">
              <a:buFont typeface="Arial" pitchFamily="34" charset="0"/>
              <a:buAutoNum type="alphaLcParenR"/>
            </a:pPr>
            <a:endParaRPr lang="en-US" dirty="0">
              <a:sym typeface="Symbol"/>
            </a:endParaRPr>
          </a:p>
          <a:p>
            <a:pPr marL="514350" indent="-514350"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7389" y="1645920"/>
            <a:ext cx="2766546" cy="233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Oval 120"/>
          <p:cNvSpPr/>
          <p:nvPr/>
        </p:nvSpPr>
        <p:spPr>
          <a:xfrm>
            <a:off x="1325880" y="304800"/>
            <a:ext cx="6537960" cy="6324600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1524000" y="457200"/>
            <a:ext cx="6156960" cy="598932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5"/>
          <p:cNvGrpSpPr/>
          <p:nvPr/>
        </p:nvGrpSpPr>
        <p:grpSpPr>
          <a:xfrm rot="2700000">
            <a:off x="722500" y="478751"/>
            <a:ext cx="389386" cy="421715"/>
            <a:chOff x="883920" y="396240"/>
            <a:chExt cx="929640" cy="929640"/>
          </a:xfrm>
        </p:grpSpPr>
        <p:sp>
          <p:nvSpPr>
            <p:cNvPr id="4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6"/>
          <p:cNvGrpSpPr/>
          <p:nvPr/>
        </p:nvGrpSpPr>
        <p:grpSpPr>
          <a:xfrm rot="2700000">
            <a:off x="722499" y="2261830"/>
            <a:ext cx="389386" cy="421715"/>
            <a:chOff x="883920" y="396240"/>
            <a:chExt cx="929640" cy="929640"/>
          </a:xfrm>
        </p:grpSpPr>
        <p:sp>
          <p:nvSpPr>
            <p:cNvPr id="8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 rot="2700000">
            <a:off x="707259" y="4105871"/>
            <a:ext cx="389386" cy="421715"/>
            <a:chOff x="883920" y="396240"/>
            <a:chExt cx="929640" cy="929640"/>
          </a:xfrm>
        </p:grpSpPr>
        <p:sp>
          <p:nvSpPr>
            <p:cNvPr id="11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2"/>
          <p:cNvGrpSpPr/>
          <p:nvPr/>
        </p:nvGrpSpPr>
        <p:grpSpPr>
          <a:xfrm rot="2700000">
            <a:off x="707259" y="5919430"/>
            <a:ext cx="389386" cy="421715"/>
            <a:chOff x="883920" y="396240"/>
            <a:chExt cx="929640" cy="929640"/>
          </a:xfrm>
        </p:grpSpPr>
        <p:sp>
          <p:nvSpPr>
            <p:cNvPr id="14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5"/>
          <p:cNvGrpSpPr/>
          <p:nvPr/>
        </p:nvGrpSpPr>
        <p:grpSpPr>
          <a:xfrm rot="2700000">
            <a:off x="2505579" y="493991"/>
            <a:ext cx="389386" cy="421715"/>
            <a:chOff x="883920" y="396240"/>
            <a:chExt cx="929640" cy="929640"/>
          </a:xfrm>
        </p:grpSpPr>
        <p:sp>
          <p:nvSpPr>
            <p:cNvPr id="17" name="Rectangle 1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8"/>
          <p:cNvGrpSpPr/>
          <p:nvPr/>
        </p:nvGrpSpPr>
        <p:grpSpPr>
          <a:xfrm rot="2700000">
            <a:off x="2505578" y="1835110"/>
            <a:ext cx="389386" cy="421715"/>
            <a:chOff x="883920" y="396240"/>
            <a:chExt cx="929640" cy="929640"/>
          </a:xfrm>
        </p:grpSpPr>
        <p:sp>
          <p:nvSpPr>
            <p:cNvPr id="20" name="Rectangle 1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21"/>
          <p:cNvGrpSpPr/>
          <p:nvPr/>
        </p:nvGrpSpPr>
        <p:grpSpPr>
          <a:xfrm rot="2700000">
            <a:off x="2490338" y="3221951"/>
            <a:ext cx="389386" cy="421715"/>
            <a:chOff x="883920" y="396240"/>
            <a:chExt cx="929640" cy="929640"/>
          </a:xfrm>
        </p:grpSpPr>
        <p:sp>
          <p:nvSpPr>
            <p:cNvPr id="23" name="Rectangle 2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24"/>
          <p:cNvGrpSpPr/>
          <p:nvPr/>
        </p:nvGrpSpPr>
        <p:grpSpPr>
          <a:xfrm rot="2700000">
            <a:off x="2505578" y="4608790"/>
            <a:ext cx="389386" cy="421715"/>
            <a:chOff x="883920" y="396240"/>
            <a:chExt cx="929640" cy="929640"/>
          </a:xfrm>
        </p:grpSpPr>
        <p:sp>
          <p:nvSpPr>
            <p:cNvPr id="26" name="Rectangle 2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7"/>
          <p:cNvGrpSpPr/>
          <p:nvPr/>
        </p:nvGrpSpPr>
        <p:grpSpPr>
          <a:xfrm rot="2700000">
            <a:off x="4380099" y="493991"/>
            <a:ext cx="389386" cy="421715"/>
            <a:chOff x="883920" y="396240"/>
            <a:chExt cx="929640" cy="929640"/>
          </a:xfrm>
        </p:grpSpPr>
        <p:sp>
          <p:nvSpPr>
            <p:cNvPr id="29" name="Rectangle 2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30"/>
          <p:cNvGrpSpPr/>
          <p:nvPr/>
        </p:nvGrpSpPr>
        <p:grpSpPr>
          <a:xfrm rot="2700000">
            <a:off x="4380098" y="1835110"/>
            <a:ext cx="389386" cy="421715"/>
            <a:chOff x="883920" y="396240"/>
            <a:chExt cx="929640" cy="929640"/>
          </a:xfrm>
        </p:grpSpPr>
        <p:sp>
          <p:nvSpPr>
            <p:cNvPr id="32" name="Rectangle 3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33"/>
          <p:cNvGrpSpPr/>
          <p:nvPr/>
        </p:nvGrpSpPr>
        <p:grpSpPr>
          <a:xfrm rot="2700000">
            <a:off x="4364858" y="3221951"/>
            <a:ext cx="389386" cy="421715"/>
            <a:chOff x="883920" y="396240"/>
            <a:chExt cx="929640" cy="929640"/>
          </a:xfrm>
        </p:grpSpPr>
        <p:sp>
          <p:nvSpPr>
            <p:cNvPr id="35" name="Rectangle 3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6"/>
          <p:cNvGrpSpPr/>
          <p:nvPr/>
        </p:nvGrpSpPr>
        <p:grpSpPr>
          <a:xfrm rot="2700000">
            <a:off x="4380098" y="4608790"/>
            <a:ext cx="389386" cy="421715"/>
            <a:chOff x="883920" y="396240"/>
            <a:chExt cx="929640" cy="929640"/>
          </a:xfrm>
        </p:grpSpPr>
        <p:sp>
          <p:nvSpPr>
            <p:cNvPr id="38" name="Rectangle 3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9"/>
          <p:cNvGrpSpPr/>
          <p:nvPr/>
        </p:nvGrpSpPr>
        <p:grpSpPr>
          <a:xfrm rot="2700000">
            <a:off x="6193659" y="478751"/>
            <a:ext cx="389386" cy="421715"/>
            <a:chOff x="883920" y="396240"/>
            <a:chExt cx="929640" cy="929640"/>
          </a:xfrm>
        </p:grpSpPr>
        <p:sp>
          <p:nvSpPr>
            <p:cNvPr id="41" name="Rectangle 4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42"/>
          <p:cNvGrpSpPr/>
          <p:nvPr/>
        </p:nvGrpSpPr>
        <p:grpSpPr>
          <a:xfrm rot="2700000">
            <a:off x="6193658" y="2261830"/>
            <a:ext cx="389386" cy="421715"/>
            <a:chOff x="883920" y="396240"/>
            <a:chExt cx="929640" cy="929640"/>
          </a:xfrm>
        </p:grpSpPr>
        <p:sp>
          <p:nvSpPr>
            <p:cNvPr id="44" name="Rectangle 4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45"/>
          <p:cNvGrpSpPr/>
          <p:nvPr/>
        </p:nvGrpSpPr>
        <p:grpSpPr>
          <a:xfrm rot="2700000">
            <a:off x="6178418" y="4105871"/>
            <a:ext cx="389386" cy="421715"/>
            <a:chOff x="883920" y="396240"/>
            <a:chExt cx="929640" cy="929640"/>
          </a:xfrm>
        </p:grpSpPr>
        <p:sp>
          <p:nvSpPr>
            <p:cNvPr id="47" name="Rectangle 4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8"/>
          <p:cNvGrpSpPr/>
          <p:nvPr/>
        </p:nvGrpSpPr>
        <p:grpSpPr>
          <a:xfrm rot="2700000">
            <a:off x="6178418" y="5919430"/>
            <a:ext cx="389386" cy="421715"/>
            <a:chOff x="883920" y="396240"/>
            <a:chExt cx="929640" cy="929640"/>
          </a:xfrm>
        </p:grpSpPr>
        <p:sp>
          <p:nvSpPr>
            <p:cNvPr id="50" name="Rectangle 4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51"/>
          <p:cNvGrpSpPr/>
          <p:nvPr/>
        </p:nvGrpSpPr>
        <p:grpSpPr>
          <a:xfrm rot="2700000">
            <a:off x="7991979" y="478751"/>
            <a:ext cx="389386" cy="421715"/>
            <a:chOff x="883920" y="396240"/>
            <a:chExt cx="929640" cy="929640"/>
          </a:xfrm>
        </p:grpSpPr>
        <p:sp>
          <p:nvSpPr>
            <p:cNvPr id="53" name="Rectangle 5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54"/>
          <p:cNvGrpSpPr/>
          <p:nvPr/>
        </p:nvGrpSpPr>
        <p:grpSpPr>
          <a:xfrm rot="2700000">
            <a:off x="7991978" y="2261830"/>
            <a:ext cx="389386" cy="421715"/>
            <a:chOff x="883920" y="396240"/>
            <a:chExt cx="929640" cy="929640"/>
          </a:xfrm>
        </p:grpSpPr>
        <p:sp>
          <p:nvSpPr>
            <p:cNvPr id="56" name="Rectangle 5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7"/>
          <p:cNvGrpSpPr/>
          <p:nvPr/>
        </p:nvGrpSpPr>
        <p:grpSpPr>
          <a:xfrm rot="2700000">
            <a:off x="7976738" y="4105871"/>
            <a:ext cx="389386" cy="421715"/>
            <a:chOff x="883920" y="396240"/>
            <a:chExt cx="929640" cy="929640"/>
          </a:xfrm>
        </p:grpSpPr>
        <p:sp>
          <p:nvSpPr>
            <p:cNvPr id="59" name="Rectangle 5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60"/>
          <p:cNvGrpSpPr/>
          <p:nvPr/>
        </p:nvGrpSpPr>
        <p:grpSpPr>
          <a:xfrm rot="2700000">
            <a:off x="7976738" y="5919430"/>
            <a:ext cx="389386" cy="421715"/>
            <a:chOff x="883920" y="396240"/>
            <a:chExt cx="929640" cy="929640"/>
          </a:xfrm>
        </p:grpSpPr>
        <p:sp>
          <p:nvSpPr>
            <p:cNvPr id="62" name="Rectangle 6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188720" y="289560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B</a:t>
            </a:r>
          </a:p>
        </p:txBody>
      </p:sp>
      <p:grpSp>
        <p:nvGrpSpPr>
          <p:cNvPr id="83" name="Group 5"/>
          <p:cNvGrpSpPr/>
          <p:nvPr/>
        </p:nvGrpSpPr>
        <p:grpSpPr>
          <a:xfrm rot="2700000">
            <a:off x="8037699" y="1408391"/>
            <a:ext cx="389386" cy="421715"/>
            <a:chOff x="883920" y="396240"/>
            <a:chExt cx="929640" cy="929640"/>
          </a:xfrm>
        </p:grpSpPr>
        <p:sp>
          <p:nvSpPr>
            <p:cNvPr id="87" name="Rectangle 8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6"/>
          <p:cNvGrpSpPr/>
          <p:nvPr/>
        </p:nvGrpSpPr>
        <p:grpSpPr>
          <a:xfrm rot="2700000">
            <a:off x="8037698" y="3191470"/>
            <a:ext cx="389386" cy="421715"/>
            <a:chOff x="883920" y="396240"/>
            <a:chExt cx="929640" cy="929640"/>
          </a:xfrm>
        </p:grpSpPr>
        <p:sp>
          <p:nvSpPr>
            <p:cNvPr id="92" name="Rectangle 9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"/>
          <p:cNvGrpSpPr/>
          <p:nvPr/>
        </p:nvGrpSpPr>
        <p:grpSpPr>
          <a:xfrm rot="2700000">
            <a:off x="8022458" y="5035511"/>
            <a:ext cx="389386" cy="421715"/>
            <a:chOff x="883920" y="396240"/>
            <a:chExt cx="929640" cy="929640"/>
          </a:xfrm>
        </p:grpSpPr>
        <p:sp>
          <p:nvSpPr>
            <p:cNvPr id="95" name="Rectangle 9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5"/>
          <p:cNvGrpSpPr/>
          <p:nvPr/>
        </p:nvGrpSpPr>
        <p:grpSpPr>
          <a:xfrm rot="2700000">
            <a:off x="6193659" y="1362671"/>
            <a:ext cx="389386" cy="421715"/>
            <a:chOff x="883920" y="396240"/>
            <a:chExt cx="929640" cy="929640"/>
          </a:xfrm>
        </p:grpSpPr>
        <p:sp>
          <p:nvSpPr>
            <p:cNvPr id="101" name="Rectangle 10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6"/>
          <p:cNvGrpSpPr/>
          <p:nvPr/>
        </p:nvGrpSpPr>
        <p:grpSpPr>
          <a:xfrm rot="2700000">
            <a:off x="6193658" y="3145750"/>
            <a:ext cx="389386" cy="421715"/>
            <a:chOff x="883920" y="396240"/>
            <a:chExt cx="929640" cy="929640"/>
          </a:xfrm>
        </p:grpSpPr>
        <p:sp>
          <p:nvSpPr>
            <p:cNvPr id="104" name="Rectangle 10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9"/>
          <p:cNvGrpSpPr/>
          <p:nvPr/>
        </p:nvGrpSpPr>
        <p:grpSpPr>
          <a:xfrm rot="2700000">
            <a:off x="6178418" y="4989791"/>
            <a:ext cx="389386" cy="421715"/>
            <a:chOff x="883920" y="396240"/>
            <a:chExt cx="929640" cy="929640"/>
          </a:xfrm>
        </p:grpSpPr>
        <p:sp>
          <p:nvSpPr>
            <p:cNvPr id="107" name="Rectangle 10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36"/>
          <p:cNvGrpSpPr/>
          <p:nvPr/>
        </p:nvGrpSpPr>
        <p:grpSpPr>
          <a:xfrm rot="2700000">
            <a:off x="4349618" y="5933656"/>
            <a:ext cx="389386" cy="421715"/>
            <a:chOff x="883920" y="396240"/>
            <a:chExt cx="929640" cy="929640"/>
          </a:xfrm>
        </p:grpSpPr>
        <p:sp>
          <p:nvSpPr>
            <p:cNvPr id="124" name="Rectangle 12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24"/>
          <p:cNvGrpSpPr/>
          <p:nvPr/>
        </p:nvGrpSpPr>
        <p:grpSpPr>
          <a:xfrm rot="2700000">
            <a:off x="2551300" y="5933655"/>
            <a:ext cx="389386" cy="421715"/>
            <a:chOff x="883920" y="396240"/>
            <a:chExt cx="929640" cy="929640"/>
          </a:xfrm>
        </p:grpSpPr>
        <p:sp>
          <p:nvSpPr>
            <p:cNvPr id="127" name="Rectangle 12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1" name="Straight Connector 130"/>
          <p:cNvCxnSpPr>
            <a:stCxn id="36" idx="0"/>
            <a:endCxn id="121" idx="1"/>
          </p:cNvCxnSpPr>
          <p:nvPr/>
        </p:nvCxnSpPr>
        <p:spPr>
          <a:xfrm flipH="1" flipV="1">
            <a:off x="2283343" y="1231016"/>
            <a:ext cx="2264924" cy="219050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36" idx="0"/>
          </p:cNvCxnSpPr>
          <p:nvPr/>
        </p:nvCxnSpPr>
        <p:spPr>
          <a:xfrm flipH="1" flipV="1">
            <a:off x="3215640" y="624840"/>
            <a:ext cx="1332627" cy="2796684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2103120" y="1051560"/>
            <a:ext cx="4907280" cy="486156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2423160" y="1402080"/>
            <a:ext cx="4267200" cy="4175760"/>
          </a:xfrm>
          <a:prstGeom prst="ellipse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136"/>
          <p:cNvSpPr/>
          <p:nvPr/>
        </p:nvSpPr>
        <p:spPr>
          <a:xfrm>
            <a:off x="2828925" y="1273969"/>
            <a:ext cx="847725" cy="719137"/>
          </a:xfrm>
          <a:custGeom>
            <a:avLst/>
            <a:gdLst>
              <a:gd name="connsiteX0" fmla="*/ 0 w 847725"/>
              <a:gd name="connsiteY0" fmla="*/ 485775 h 719137"/>
              <a:gd name="connsiteX1" fmla="*/ 92869 w 847725"/>
              <a:gd name="connsiteY1" fmla="*/ 400050 h 719137"/>
              <a:gd name="connsiteX2" fmla="*/ 180975 w 847725"/>
              <a:gd name="connsiteY2" fmla="*/ 323850 h 719137"/>
              <a:gd name="connsiteX3" fmla="*/ 266700 w 847725"/>
              <a:gd name="connsiteY3" fmla="*/ 259556 h 719137"/>
              <a:gd name="connsiteX4" fmla="*/ 345281 w 847725"/>
              <a:gd name="connsiteY4" fmla="*/ 200025 h 719137"/>
              <a:gd name="connsiteX5" fmla="*/ 440531 w 847725"/>
              <a:gd name="connsiteY5" fmla="*/ 140494 h 719137"/>
              <a:gd name="connsiteX6" fmla="*/ 550069 w 847725"/>
              <a:gd name="connsiteY6" fmla="*/ 78581 h 719137"/>
              <a:gd name="connsiteX7" fmla="*/ 652463 w 847725"/>
              <a:gd name="connsiteY7" fmla="*/ 19050 h 719137"/>
              <a:gd name="connsiteX8" fmla="*/ 697706 w 847725"/>
              <a:gd name="connsiteY8" fmla="*/ 0 h 719137"/>
              <a:gd name="connsiteX9" fmla="*/ 847725 w 847725"/>
              <a:gd name="connsiteY9" fmla="*/ 316706 h 719137"/>
              <a:gd name="connsiteX10" fmla="*/ 771525 w 847725"/>
              <a:gd name="connsiteY10" fmla="*/ 345281 h 719137"/>
              <a:gd name="connsiteX11" fmla="*/ 697706 w 847725"/>
              <a:gd name="connsiteY11" fmla="*/ 388144 h 719137"/>
              <a:gd name="connsiteX12" fmla="*/ 623888 w 847725"/>
              <a:gd name="connsiteY12" fmla="*/ 431006 h 719137"/>
              <a:gd name="connsiteX13" fmla="*/ 569119 w 847725"/>
              <a:gd name="connsiteY13" fmla="*/ 464344 h 719137"/>
              <a:gd name="connsiteX14" fmla="*/ 495300 w 847725"/>
              <a:gd name="connsiteY14" fmla="*/ 514350 h 719137"/>
              <a:gd name="connsiteX15" fmla="*/ 428625 w 847725"/>
              <a:gd name="connsiteY15" fmla="*/ 561975 h 719137"/>
              <a:gd name="connsiteX16" fmla="*/ 366713 w 847725"/>
              <a:gd name="connsiteY16" fmla="*/ 607219 h 719137"/>
              <a:gd name="connsiteX17" fmla="*/ 304800 w 847725"/>
              <a:gd name="connsiteY17" fmla="*/ 661987 h 719137"/>
              <a:gd name="connsiteX18" fmla="*/ 266700 w 847725"/>
              <a:gd name="connsiteY18" fmla="*/ 702469 h 719137"/>
              <a:gd name="connsiteX19" fmla="*/ 242888 w 847725"/>
              <a:gd name="connsiteY19" fmla="*/ 719137 h 719137"/>
              <a:gd name="connsiteX20" fmla="*/ 0 w 847725"/>
              <a:gd name="connsiteY20" fmla="*/ 485775 h 71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47725" h="719137">
                <a:moveTo>
                  <a:pt x="0" y="485775"/>
                </a:moveTo>
                <a:lnTo>
                  <a:pt x="92869" y="400050"/>
                </a:lnTo>
                <a:lnTo>
                  <a:pt x="180975" y="323850"/>
                </a:lnTo>
                <a:lnTo>
                  <a:pt x="266700" y="259556"/>
                </a:lnTo>
                <a:lnTo>
                  <a:pt x="345281" y="200025"/>
                </a:lnTo>
                <a:lnTo>
                  <a:pt x="440531" y="140494"/>
                </a:lnTo>
                <a:lnTo>
                  <a:pt x="550069" y="78581"/>
                </a:lnTo>
                <a:lnTo>
                  <a:pt x="652463" y="19050"/>
                </a:lnTo>
                <a:lnTo>
                  <a:pt x="697706" y="0"/>
                </a:lnTo>
                <a:lnTo>
                  <a:pt x="847725" y="316706"/>
                </a:lnTo>
                <a:lnTo>
                  <a:pt x="771525" y="345281"/>
                </a:lnTo>
                <a:lnTo>
                  <a:pt x="697706" y="388144"/>
                </a:lnTo>
                <a:lnTo>
                  <a:pt x="623888" y="431006"/>
                </a:lnTo>
                <a:lnTo>
                  <a:pt x="569119" y="464344"/>
                </a:lnTo>
                <a:lnTo>
                  <a:pt x="495300" y="514350"/>
                </a:lnTo>
                <a:lnTo>
                  <a:pt x="428625" y="561975"/>
                </a:lnTo>
                <a:lnTo>
                  <a:pt x="366713" y="607219"/>
                </a:lnTo>
                <a:lnTo>
                  <a:pt x="304800" y="661987"/>
                </a:lnTo>
                <a:lnTo>
                  <a:pt x="266700" y="702469"/>
                </a:lnTo>
                <a:lnTo>
                  <a:pt x="242888" y="719137"/>
                </a:lnTo>
                <a:lnTo>
                  <a:pt x="0" y="485775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3246120" y="176784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/>
              <a:t>dA</a:t>
            </a:r>
            <a:endParaRPr lang="en-US" sz="28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223.44.2</a:t>
            </a:r>
          </a:p>
        </p:txBody>
      </p:sp>
      <p:sp>
        <p:nvSpPr>
          <p:cNvPr id="2425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2800" dirty="0"/>
              <a:t>Can a changing magnetic field create an electric field?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Yes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No</a:t>
            </a:r>
          </a:p>
          <a:p>
            <a:pPr marL="381000" indent="-381000">
              <a:buFont typeface="Monotype Sorts" pitchFamily="2" charset="2"/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2209800" y="1051560"/>
            <a:ext cx="4587240" cy="473964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407920" y="1219200"/>
            <a:ext cx="4175760" cy="4389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5"/>
          <p:cNvGrpSpPr/>
          <p:nvPr/>
        </p:nvGrpSpPr>
        <p:grpSpPr>
          <a:xfrm rot="2700000">
            <a:off x="722500" y="478751"/>
            <a:ext cx="389386" cy="421715"/>
            <a:chOff x="883920" y="396240"/>
            <a:chExt cx="929640" cy="929640"/>
          </a:xfrm>
        </p:grpSpPr>
        <p:sp>
          <p:nvSpPr>
            <p:cNvPr id="4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6"/>
          <p:cNvGrpSpPr/>
          <p:nvPr/>
        </p:nvGrpSpPr>
        <p:grpSpPr>
          <a:xfrm rot="2700000">
            <a:off x="722499" y="2261830"/>
            <a:ext cx="389386" cy="421715"/>
            <a:chOff x="883920" y="396240"/>
            <a:chExt cx="929640" cy="929640"/>
          </a:xfrm>
        </p:grpSpPr>
        <p:sp>
          <p:nvSpPr>
            <p:cNvPr id="8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 rot="2700000">
            <a:off x="707259" y="4105871"/>
            <a:ext cx="389386" cy="421715"/>
            <a:chOff x="883920" y="396240"/>
            <a:chExt cx="929640" cy="929640"/>
          </a:xfrm>
        </p:grpSpPr>
        <p:sp>
          <p:nvSpPr>
            <p:cNvPr id="11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2"/>
          <p:cNvGrpSpPr/>
          <p:nvPr/>
        </p:nvGrpSpPr>
        <p:grpSpPr>
          <a:xfrm rot="2700000">
            <a:off x="707259" y="5919430"/>
            <a:ext cx="389386" cy="421715"/>
            <a:chOff x="883920" y="396240"/>
            <a:chExt cx="929640" cy="929640"/>
          </a:xfrm>
        </p:grpSpPr>
        <p:sp>
          <p:nvSpPr>
            <p:cNvPr id="14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5"/>
          <p:cNvGrpSpPr/>
          <p:nvPr/>
        </p:nvGrpSpPr>
        <p:grpSpPr>
          <a:xfrm rot="2700000">
            <a:off x="2505579" y="493991"/>
            <a:ext cx="389386" cy="421715"/>
            <a:chOff x="883920" y="396240"/>
            <a:chExt cx="929640" cy="929640"/>
          </a:xfrm>
        </p:grpSpPr>
        <p:sp>
          <p:nvSpPr>
            <p:cNvPr id="17" name="Rectangle 1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8"/>
          <p:cNvGrpSpPr/>
          <p:nvPr/>
        </p:nvGrpSpPr>
        <p:grpSpPr>
          <a:xfrm rot="2700000">
            <a:off x="2505578" y="1835110"/>
            <a:ext cx="389386" cy="421715"/>
            <a:chOff x="883920" y="396240"/>
            <a:chExt cx="929640" cy="929640"/>
          </a:xfrm>
        </p:grpSpPr>
        <p:sp>
          <p:nvSpPr>
            <p:cNvPr id="20" name="Rectangle 1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21"/>
          <p:cNvGrpSpPr/>
          <p:nvPr/>
        </p:nvGrpSpPr>
        <p:grpSpPr>
          <a:xfrm rot="2700000">
            <a:off x="2490338" y="3221951"/>
            <a:ext cx="389386" cy="421715"/>
            <a:chOff x="883920" y="396240"/>
            <a:chExt cx="929640" cy="929640"/>
          </a:xfrm>
        </p:grpSpPr>
        <p:sp>
          <p:nvSpPr>
            <p:cNvPr id="23" name="Rectangle 2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24"/>
          <p:cNvGrpSpPr/>
          <p:nvPr/>
        </p:nvGrpSpPr>
        <p:grpSpPr>
          <a:xfrm rot="2700000">
            <a:off x="2505578" y="4608790"/>
            <a:ext cx="389386" cy="421715"/>
            <a:chOff x="883920" y="396240"/>
            <a:chExt cx="929640" cy="929640"/>
          </a:xfrm>
        </p:grpSpPr>
        <p:sp>
          <p:nvSpPr>
            <p:cNvPr id="26" name="Rectangle 2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7"/>
          <p:cNvGrpSpPr/>
          <p:nvPr/>
        </p:nvGrpSpPr>
        <p:grpSpPr>
          <a:xfrm rot="2700000">
            <a:off x="4380099" y="493991"/>
            <a:ext cx="389386" cy="421715"/>
            <a:chOff x="883920" y="396240"/>
            <a:chExt cx="929640" cy="929640"/>
          </a:xfrm>
        </p:grpSpPr>
        <p:sp>
          <p:nvSpPr>
            <p:cNvPr id="29" name="Rectangle 2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30"/>
          <p:cNvGrpSpPr/>
          <p:nvPr/>
        </p:nvGrpSpPr>
        <p:grpSpPr>
          <a:xfrm rot="2700000">
            <a:off x="4380098" y="1835110"/>
            <a:ext cx="389386" cy="421715"/>
            <a:chOff x="883920" y="396240"/>
            <a:chExt cx="929640" cy="929640"/>
          </a:xfrm>
        </p:grpSpPr>
        <p:sp>
          <p:nvSpPr>
            <p:cNvPr id="32" name="Rectangle 3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33"/>
          <p:cNvGrpSpPr/>
          <p:nvPr/>
        </p:nvGrpSpPr>
        <p:grpSpPr>
          <a:xfrm rot="2700000">
            <a:off x="4364858" y="3221951"/>
            <a:ext cx="389386" cy="421715"/>
            <a:chOff x="883920" y="396240"/>
            <a:chExt cx="929640" cy="929640"/>
          </a:xfrm>
        </p:grpSpPr>
        <p:sp>
          <p:nvSpPr>
            <p:cNvPr id="35" name="Rectangle 3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6"/>
          <p:cNvGrpSpPr/>
          <p:nvPr/>
        </p:nvGrpSpPr>
        <p:grpSpPr>
          <a:xfrm rot="2700000">
            <a:off x="4380098" y="4608790"/>
            <a:ext cx="389386" cy="421715"/>
            <a:chOff x="883920" y="396240"/>
            <a:chExt cx="929640" cy="929640"/>
          </a:xfrm>
        </p:grpSpPr>
        <p:sp>
          <p:nvSpPr>
            <p:cNvPr id="38" name="Rectangle 3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9"/>
          <p:cNvGrpSpPr/>
          <p:nvPr/>
        </p:nvGrpSpPr>
        <p:grpSpPr>
          <a:xfrm rot="2700000">
            <a:off x="6193659" y="478751"/>
            <a:ext cx="389386" cy="421715"/>
            <a:chOff x="883920" y="396240"/>
            <a:chExt cx="929640" cy="929640"/>
          </a:xfrm>
        </p:grpSpPr>
        <p:sp>
          <p:nvSpPr>
            <p:cNvPr id="41" name="Rectangle 4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42"/>
          <p:cNvGrpSpPr/>
          <p:nvPr/>
        </p:nvGrpSpPr>
        <p:grpSpPr>
          <a:xfrm rot="2700000">
            <a:off x="6193658" y="2261830"/>
            <a:ext cx="389386" cy="421715"/>
            <a:chOff x="883920" y="396240"/>
            <a:chExt cx="929640" cy="929640"/>
          </a:xfrm>
        </p:grpSpPr>
        <p:sp>
          <p:nvSpPr>
            <p:cNvPr id="44" name="Rectangle 4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45"/>
          <p:cNvGrpSpPr/>
          <p:nvPr/>
        </p:nvGrpSpPr>
        <p:grpSpPr>
          <a:xfrm rot="2700000">
            <a:off x="6178418" y="4105871"/>
            <a:ext cx="389386" cy="421715"/>
            <a:chOff x="883920" y="396240"/>
            <a:chExt cx="929640" cy="929640"/>
          </a:xfrm>
        </p:grpSpPr>
        <p:sp>
          <p:nvSpPr>
            <p:cNvPr id="47" name="Rectangle 4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8"/>
          <p:cNvGrpSpPr/>
          <p:nvPr/>
        </p:nvGrpSpPr>
        <p:grpSpPr>
          <a:xfrm rot="2700000">
            <a:off x="6178418" y="5919430"/>
            <a:ext cx="389386" cy="421715"/>
            <a:chOff x="883920" y="396240"/>
            <a:chExt cx="929640" cy="929640"/>
          </a:xfrm>
        </p:grpSpPr>
        <p:sp>
          <p:nvSpPr>
            <p:cNvPr id="50" name="Rectangle 4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51"/>
          <p:cNvGrpSpPr/>
          <p:nvPr/>
        </p:nvGrpSpPr>
        <p:grpSpPr>
          <a:xfrm rot="2700000">
            <a:off x="7991979" y="478751"/>
            <a:ext cx="389386" cy="421715"/>
            <a:chOff x="883920" y="396240"/>
            <a:chExt cx="929640" cy="929640"/>
          </a:xfrm>
        </p:grpSpPr>
        <p:sp>
          <p:nvSpPr>
            <p:cNvPr id="53" name="Rectangle 5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54"/>
          <p:cNvGrpSpPr/>
          <p:nvPr/>
        </p:nvGrpSpPr>
        <p:grpSpPr>
          <a:xfrm rot="2700000">
            <a:off x="7991978" y="2261830"/>
            <a:ext cx="389386" cy="421715"/>
            <a:chOff x="883920" y="396240"/>
            <a:chExt cx="929640" cy="929640"/>
          </a:xfrm>
        </p:grpSpPr>
        <p:sp>
          <p:nvSpPr>
            <p:cNvPr id="56" name="Rectangle 5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7"/>
          <p:cNvGrpSpPr/>
          <p:nvPr/>
        </p:nvGrpSpPr>
        <p:grpSpPr>
          <a:xfrm rot="2700000">
            <a:off x="7976738" y="4105871"/>
            <a:ext cx="389386" cy="421715"/>
            <a:chOff x="883920" y="396240"/>
            <a:chExt cx="929640" cy="929640"/>
          </a:xfrm>
        </p:grpSpPr>
        <p:sp>
          <p:nvSpPr>
            <p:cNvPr id="59" name="Rectangle 5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60"/>
          <p:cNvGrpSpPr/>
          <p:nvPr/>
        </p:nvGrpSpPr>
        <p:grpSpPr>
          <a:xfrm rot="2700000">
            <a:off x="7976738" y="5919430"/>
            <a:ext cx="389386" cy="421715"/>
            <a:chOff x="883920" y="396240"/>
            <a:chExt cx="929640" cy="929640"/>
          </a:xfrm>
        </p:grpSpPr>
        <p:sp>
          <p:nvSpPr>
            <p:cNvPr id="62" name="Rectangle 6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1188720" y="289560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B</a:t>
            </a:r>
          </a:p>
        </p:txBody>
      </p:sp>
      <p:grpSp>
        <p:nvGrpSpPr>
          <p:cNvPr id="58" name="Group 5"/>
          <p:cNvGrpSpPr/>
          <p:nvPr/>
        </p:nvGrpSpPr>
        <p:grpSpPr>
          <a:xfrm rot="2700000">
            <a:off x="8037699" y="1408391"/>
            <a:ext cx="389386" cy="421715"/>
            <a:chOff x="883920" y="396240"/>
            <a:chExt cx="929640" cy="929640"/>
          </a:xfrm>
        </p:grpSpPr>
        <p:sp>
          <p:nvSpPr>
            <p:cNvPr id="87" name="Rectangle 8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"/>
          <p:cNvGrpSpPr/>
          <p:nvPr/>
        </p:nvGrpSpPr>
        <p:grpSpPr>
          <a:xfrm rot="2700000">
            <a:off x="8037698" y="3191470"/>
            <a:ext cx="389386" cy="421715"/>
            <a:chOff x="883920" y="396240"/>
            <a:chExt cx="929640" cy="929640"/>
          </a:xfrm>
        </p:grpSpPr>
        <p:sp>
          <p:nvSpPr>
            <p:cNvPr id="92" name="Rectangle 9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9"/>
          <p:cNvGrpSpPr/>
          <p:nvPr/>
        </p:nvGrpSpPr>
        <p:grpSpPr>
          <a:xfrm rot="2700000">
            <a:off x="8022458" y="5035511"/>
            <a:ext cx="389386" cy="421715"/>
            <a:chOff x="883920" y="396240"/>
            <a:chExt cx="929640" cy="929640"/>
          </a:xfrm>
        </p:grpSpPr>
        <p:sp>
          <p:nvSpPr>
            <p:cNvPr id="95" name="Rectangle 9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5"/>
          <p:cNvGrpSpPr/>
          <p:nvPr/>
        </p:nvGrpSpPr>
        <p:grpSpPr>
          <a:xfrm rot="2700000">
            <a:off x="6193659" y="1362671"/>
            <a:ext cx="389386" cy="421715"/>
            <a:chOff x="883920" y="396240"/>
            <a:chExt cx="929640" cy="929640"/>
          </a:xfrm>
        </p:grpSpPr>
        <p:sp>
          <p:nvSpPr>
            <p:cNvPr id="101" name="Rectangle 10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"/>
          <p:cNvGrpSpPr/>
          <p:nvPr/>
        </p:nvGrpSpPr>
        <p:grpSpPr>
          <a:xfrm rot="2700000">
            <a:off x="6193658" y="3145750"/>
            <a:ext cx="389386" cy="421715"/>
            <a:chOff x="883920" y="396240"/>
            <a:chExt cx="929640" cy="929640"/>
          </a:xfrm>
        </p:grpSpPr>
        <p:sp>
          <p:nvSpPr>
            <p:cNvPr id="104" name="Rectangle 10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9"/>
          <p:cNvGrpSpPr/>
          <p:nvPr/>
        </p:nvGrpSpPr>
        <p:grpSpPr>
          <a:xfrm rot="2700000">
            <a:off x="6178418" y="4989791"/>
            <a:ext cx="389386" cy="421715"/>
            <a:chOff x="883920" y="396240"/>
            <a:chExt cx="929640" cy="929640"/>
          </a:xfrm>
        </p:grpSpPr>
        <p:sp>
          <p:nvSpPr>
            <p:cNvPr id="107" name="Rectangle 10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36"/>
          <p:cNvGrpSpPr/>
          <p:nvPr/>
        </p:nvGrpSpPr>
        <p:grpSpPr>
          <a:xfrm rot="2700000">
            <a:off x="4349618" y="5933656"/>
            <a:ext cx="389386" cy="421715"/>
            <a:chOff x="883920" y="396240"/>
            <a:chExt cx="929640" cy="929640"/>
          </a:xfrm>
        </p:grpSpPr>
        <p:sp>
          <p:nvSpPr>
            <p:cNvPr id="124" name="Rectangle 12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24"/>
          <p:cNvGrpSpPr/>
          <p:nvPr/>
        </p:nvGrpSpPr>
        <p:grpSpPr>
          <a:xfrm rot="2700000">
            <a:off x="2551300" y="5933655"/>
            <a:ext cx="389386" cy="421715"/>
            <a:chOff x="883920" y="396240"/>
            <a:chExt cx="929640" cy="929640"/>
          </a:xfrm>
        </p:grpSpPr>
        <p:sp>
          <p:nvSpPr>
            <p:cNvPr id="127" name="Rectangle 12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3657600" y="214884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/>
              <a:t>dA</a:t>
            </a:r>
            <a:endParaRPr lang="en-US" sz="2800" i="1" dirty="0"/>
          </a:p>
        </p:txBody>
      </p:sp>
      <p:sp>
        <p:nvSpPr>
          <p:cNvPr id="99" name="Rectangle 98"/>
          <p:cNvSpPr/>
          <p:nvPr/>
        </p:nvSpPr>
        <p:spPr>
          <a:xfrm>
            <a:off x="3093720" y="1737360"/>
            <a:ext cx="518160" cy="5791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531" name="Rectangle 3"/>
          <p:cNvSpPr>
            <a:spLocks noChangeArrowheads="1"/>
          </p:cNvSpPr>
          <p:nvPr/>
        </p:nvSpPr>
        <p:spPr bwMode="auto">
          <a:xfrm>
            <a:off x="4605338" y="762000"/>
            <a:ext cx="3819525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tilt the loop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change the loop area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use thicker wires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d)   only (a) and (a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e)   all of the above</a:t>
            </a:r>
          </a:p>
        </p:txBody>
      </p:sp>
      <p:pic>
        <p:nvPicPr>
          <p:cNvPr id="1814532" name="Picture 4" descr="FG21_02B"/>
          <p:cNvPicPr>
            <a:picLocks noChangeAspect="1" noChangeArrowheads="1"/>
          </p:cNvPicPr>
          <p:nvPr/>
        </p:nvPicPr>
        <p:blipFill>
          <a:blip r:embed="rId3" cstate="print">
            <a:lum bright="-60000" contrast="84000"/>
          </a:blip>
          <a:srcRect l="33464" r="31453"/>
          <a:stretch>
            <a:fillRect/>
          </a:stretch>
        </p:blipFill>
        <p:spPr bwMode="auto">
          <a:xfrm>
            <a:off x="3289300" y="3267075"/>
            <a:ext cx="2417763" cy="3590925"/>
          </a:xfrm>
          <a:prstGeom prst="rect">
            <a:avLst/>
          </a:prstGeom>
          <a:noFill/>
        </p:spPr>
      </p:pic>
      <p:sp>
        <p:nvSpPr>
          <p:cNvPr id="1814533" name="Rectangle 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14534" name="Rectangle 6"/>
          <p:cNvSpPr>
            <a:spLocks noGrp="1" noChangeArrowheads="1"/>
          </p:cNvSpPr>
          <p:nvPr>
            <p:ph idx="1"/>
          </p:nvPr>
        </p:nvSpPr>
        <p:spPr>
          <a:xfrm>
            <a:off x="0" y="858838"/>
            <a:ext cx="3454400" cy="20542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In order to change the magnetic flux through the loop, what would you have to do?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579" name="Oval 3"/>
          <p:cNvSpPr>
            <a:spLocks noChangeArrowheads="1"/>
          </p:cNvSpPr>
          <p:nvPr/>
        </p:nvSpPr>
        <p:spPr bwMode="auto">
          <a:xfrm>
            <a:off x="4248150" y="1968500"/>
            <a:ext cx="3673475" cy="5270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1816581" name="Picture 5" descr="FG21_02B"/>
          <p:cNvPicPr>
            <a:picLocks noChangeAspect="1" noChangeArrowheads="1"/>
          </p:cNvPicPr>
          <p:nvPr/>
        </p:nvPicPr>
        <p:blipFill>
          <a:blip r:embed="rId3" cstate="print">
            <a:lum bright="-60000" contrast="84000"/>
          </a:blip>
          <a:srcRect l="33464" r="31453"/>
          <a:stretch>
            <a:fillRect/>
          </a:stretch>
        </p:blipFill>
        <p:spPr bwMode="auto">
          <a:xfrm>
            <a:off x="6470650" y="3267075"/>
            <a:ext cx="2417763" cy="3590925"/>
          </a:xfrm>
          <a:prstGeom prst="rect">
            <a:avLst/>
          </a:prstGeom>
          <a:noFill/>
        </p:spPr>
      </p:pic>
      <p:sp>
        <p:nvSpPr>
          <p:cNvPr id="1816582" name="AutoShape 6"/>
          <p:cNvSpPr>
            <a:spLocks noChangeArrowheads="1"/>
          </p:cNvSpPr>
          <p:nvPr/>
        </p:nvSpPr>
        <p:spPr bwMode="auto">
          <a:xfrm>
            <a:off x="695325" y="3598863"/>
            <a:ext cx="4881563" cy="20177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16583" name="Rectangle 7"/>
          <p:cNvSpPr>
            <a:spLocks noChangeArrowheads="1"/>
          </p:cNvSpPr>
          <p:nvPr/>
        </p:nvSpPr>
        <p:spPr bwMode="auto">
          <a:xfrm>
            <a:off x="609600" y="3660775"/>
            <a:ext cx="4870450" cy="175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 Since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F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 A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cos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q</a:t>
            </a:r>
            <a:r>
              <a:rPr lang="en-US" sz="2000" b="1">
                <a:solidFill>
                  <a:schemeClr val="bg2"/>
                </a:solidFill>
              </a:rPr>
              <a:t> ,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changing the area </a:t>
            </a:r>
            <a:r>
              <a:rPr lang="en-US" sz="2000" b="1">
                <a:solidFill>
                  <a:srgbClr val="000000"/>
                </a:solidFill>
              </a:rPr>
              <a:t>or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tilting the loop</a:t>
            </a:r>
            <a:r>
              <a:rPr lang="en-US" sz="2000" b="1">
                <a:solidFill>
                  <a:schemeClr val="bg2"/>
                </a:solidFill>
              </a:rPr>
              <a:t> (which varies the projected area) would change the magnetic flux through the loop.</a:t>
            </a:r>
            <a:r>
              <a:rPr lang="en-US" b="1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816584" name="Rectangle 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16585" name="Rectangle 9"/>
          <p:cNvSpPr>
            <a:spLocks noGrp="1" noChangeArrowheads="1"/>
          </p:cNvSpPr>
          <p:nvPr>
            <p:ph idx="1"/>
          </p:nvPr>
        </p:nvSpPr>
        <p:spPr>
          <a:xfrm>
            <a:off x="0" y="858838"/>
            <a:ext cx="3454400" cy="20542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In order to change the magnetic flux through the loop, what would you have to do?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784F15C-BC3D-2708-9142-81F32F3BD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338" y="762000"/>
            <a:ext cx="3819525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tilt the loop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change the loop area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use thicker wires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d)   only (a) and (b)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e)   all of the above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6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6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16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816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16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16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16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16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16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16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16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16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6579" grpId="0" animBg="1"/>
      <p:bldP spid="1816582" grpId="0" animBg="1" autoUpdateAnimBg="0"/>
      <p:bldP spid="181658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5422935" y="2340851"/>
            <a:ext cx="1593067" cy="1934262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99540" y="1739405"/>
            <a:ext cx="44672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957120" y="2673102"/>
            <a:ext cx="57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rgbClr val="92D050"/>
                </a:solidFill>
              </a:rPr>
              <a:t>dA</a:t>
            </a:r>
            <a:endParaRPr lang="en-US" sz="2800" i="1" dirty="0">
              <a:solidFill>
                <a:srgbClr val="92D050"/>
              </a:solidFill>
            </a:endParaRPr>
          </a:p>
        </p:txBody>
      </p:sp>
      <p:sp>
        <p:nvSpPr>
          <p:cNvPr id="200" name="Can 199"/>
          <p:cNvSpPr/>
          <p:nvPr/>
        </p:nvSpPr>
        <p:spPr>
          <a:xfrm>
            <a:off x="4404360" y="616648"/>
            <a:ext cx="274320" cy="5349240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ight Arrow 200"/>
          <p:cNvSpPr/>
          <p:nvPr/>
        </p:nvSpPr>
        <p:spPr>
          <a:xfrm rot="5400000" flipH="1">
            <a:off x="4607667" y="731686"/>
            <a:ext cx="701120" cy="191190"/>
          </a:xfrm>
          <a:prstGeom prst="rightArrow">
            <a:avLst>
              <a:gd name="adj1" fmla="val 24910"/>
              <a:gd name="adj2" fmla="val 788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2" name="TextBox 201"/>
          <p:cNvSpPr txBox="1"/>
          <p:nvPr/>
        </p:nvSpPr>
        <p:spPr>
          <a:xfrm>
            <a:off x="5129689" y="69427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364" name="TextBox 363"/>
          <p:cNvSpPr txBox="1"/>
          <p:nvPr/>
        </p:nvSpPr>
        <p:spPr>
          <a:xfrm>
            <a:off x="7248781" y="322109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8" name="Rectangle 97"/>
          <p:cNvSpPr/>
          <p:nvPr/>
        </p:nvSpPr>
        <p:spPr>
          <a:xfrm flipH="1">
            <a:off x="5490978" y="2409263"/>
            <a:ext cx="1450167" cy="1791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flipH="1">
            <a:off x="6567303" y="2410874"/>
            <a:ext cx="135676" cy="17830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8" name="Straight Arrow Connector 347"/>
          <p:cNvCxnSpPr/>
          <p:nvPr/>
        </p:nvCxnSpPr>
        <p:spPr>
          <a:xfrm flipH="1">
            <a:off x="7314063" y="2349913"/>
            <a:ext cx="0" cy="187452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H="1">
            <a:off x="7085463" y="420919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 flipH="1">
            <a:off x="7039743" y="234991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/>
          <p:nvPr/>
        </p:nvCxnSpPr>
        <p:spPr>
          <a:xfrm flipV="1">
            <a:off x="4674358" y="4667525"/>
            <a:ext cx="812042" cy="272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 rot="16200000" flipH="1">
            <a:off x="5180463" y="459019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 rot="16200000" flipH="1">
            <a:off x="6734943" y="457495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/>
          <p:cNvCxnSpPr/>
          <p:nvPr/>
        </p:nvCxnSpPr>
        <p:spPr>
          <a:xfrm flipV="1">
            <a:off x="5457967" y="4667534"/>
            <a:ext cx="1556982" cy="272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/>
          <p:cNvSpPr txBox="1"/>
          <p:nvPr/>
        </p:nvSpPr>
        <p:spPr>
          <a:xfrm>
            <a:off x="6098274" y="451945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8" name="TextBox 367"/>
          <p:cNvSpPr txBox="1"/>
          <p:nvPr/>
        </p:nvSpPr>
        <p:spPr>
          <a:xfrm>
            <a:off x="4942765" y="4460085"/>
            <a:ext cx="3428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o</a:t>
            </a:r>
            <a:endParaRPr lang="en-US" baseline="-25000" dirty="0"/>
          </a:p>
        </p:txBody>
      </p:sp>
      <p:grpSp>
        <p:nvGrpSpPr>
          <p:cNvPr id="433" name="Group 432"/>
          <p:cNvGrpSpPr/>
          <p:nvPr/>
        </p:nvGrpSpPr>
        <p:grpSpPr>
          <a:xfrm>
            <a:off x="4974359" y="2095570"/>
            <a:ext cx="2704642" cy="2372618"/>
            <a:chOff x="1396371" y="3171469"/>
            <a:chExt cx="2704642" cy="2372618"/>
          </a:xfrm>
        </p:grpSpPr>
        <p:grpSp>
          <p:nvGrpSpPr>
            <p:cNvPr id="434" name="Group 5"/>
            <p:cNvGrpSpPr/>
            <p:nvPr/>
          </p:nvGrpSpPr>
          <p:grpSpPr>
            <a:xfrm rot="18900000" flipH="1">
              <a:off x="3936810" y="3171469"/>
              <a:ext cx="158910" cy="146454"/>
              <a:chOff x="883920" y="396240"/>
              <a:chExt cx="929640" cy="929640"/>
            </a:xfrm>
          </p:grpSpPr>
          <p:sp>
            <p:nvSpPr>
              <p:cNvPr id="510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1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5" name="Group 6"/>
            <p:cNvGrpSpPr/>
            <p:nvPr/>
          </p:nvGrpSpPr>
          <p:grpSpPr>
            <a:xfrm rot="18900000" flipH="1">
              <a:off x="3936810" y="3899149"/>
              <a:ext cx="158910" cy="146454"/>
              <a:chOff x="883920" y="396240"/>
              <a:chExt cx="929640" cy="929640"/>
            </a:xfrm>
          </p:grpSpPr>
          <p:sp>
            <p:nvSpPr>
              <p:cNvPr id="508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6" name="Group 9"/>
            <p:cNvGrpSpPr/>
            <p:nvPr/>
          </p:nvGrpSpPr>
          <p:grpSpPr>
            <a:xfrm rot="18900000" flipH="1">
              <a:off x="3942103" y="4651708"/>
              <a:ext cx="158910" cy="146454"/>
              <a:chOff x="883920" y="396240"/>
              <a:chExt cx="929640" cy="929640"/>
            </a:xfrm>
          </p:grpSpPr>
          <p:sp>
            <p:nvSpPr>
              <p:cNvPr id="506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7" name="Group 12"/>
            <p:cNvGrpSpPr/>
            <p:nvPr/>
          </p:nvGrpSpPr>
          <p:grpSpPr>
            <a:xfrm rot="18900000" flipH="1">
              <a:off x="3942103" y="5391827"/>
              <a:ext cx="158910" cy="146454"/>
              <a:chOff x="883920" y="396240"/>
              <a:chExt cx="929640" cy="929640"/>
            </a:xfrm>
          </p:grpSpPr>
          <p:sp>
            <p:nvSpPr>
              <p:cNvPr id="504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8" name="Group 15"/>
            <p:cNvGrpSpPr/>
            <p:nvPr/>
          </p:nvGrpSpPr>
          <p:grpSpPr>
            <a:xfrm rot="18900000" flipH="1">
              <a:off x="3317578" y="3177688"/>
              <a:ext cx="158910" cy="146454"/>
              <a:chOff x="883920" y="396240"/>
              <a:chExt cx="929640" cy="929640"/>
            </a:xfrm>
          </p:grpSpPr>
          <p:sp>
            <p:nvSpPr>
              <p:cNvPr id="502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9" name="Group 18"/>
            <p:cNvGrpSpPr/>
            <p:nvPr/>
          </p:nvGrpSpPr>
          <p:grpSpPr>
            <a:xfrm rot="18900000" flipH="1">
              <a:off x="3317579" y="3861483"/>
              <a:ext cx="158910" cy="146454"/>
              <a:chOff x="883920" y="396240"/>
              <a:chExt cx="929640" cy="929640"/>
            </a:xfrm>
          </p:grpSpPr>
          <p:sp>
            <p:nvSpPr>
              <p:cNvPr id="500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0" name="Group 24"/>
            <p:cNvGrpSpPr/>
            <p:nvPr/>
          </p:nvGrpSpPr>
          <p:grpSpPr>
            <a:xfrm rot="18900000" flipH="1">
              <a:off x="3317579" y="4706823"/>
              <a:ext cx="158910" cy="146454"/>
              <a:chOff x="883920" y="396240"/>
              <a:chExt cx="929640" cy="929640"/>
            </a:xfrm>
          </p:grpSpPr>
          <p:sp>
            <p:nvSpPr>
              <p:cNvPr id="498" name="Rectangle 2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Rectangle 2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1" name="Group 27"/>
            <p:cNvGrpSpPr/>
            <p:nvPr/>
          </p:nvGrpSpPr>
          <p:grpSpPr>
            <a:xfrm rot="18900000" flipH="1">
              <a:off x="2666591" y="3177688"/>
              <a:ext cx="158910" cy="146454"/>
              <a:chOff x="883920" y="396240"/>
              <a:chExt cx="929640" cy="929640"/>
            </a:xfrm>
          </p:grpSpPr>
          <p:sp>
            <p:nvSpPr>
              <p:cNvPr id="496" name="Rectangle 28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Rectangle 29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2" name="Group 30"/>
            <p:cNvGrpSpPr/>
            <p:nvPr/>
          </p:nvGrpSpPr>
          <p:grpSpPr>
            <a:xfrm rot="18900000" flipH="1">
              <a:off x="2666591" y="3725003"/>
              <a:ext cx="158910" cy="146454"/>
              <a:chOff x="883920" y="396240"/>
              <a:chExt cx="929640" cy="929640"/>
            </a:xfrm>
          </p:grpSpPr>
          <p:sp>
            <p:nvSpPr>
              <p:cNvPr id="494" name="Rectangle 3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Rectangle 3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3" name="Group 33"/>
            <p:cNvGrpSpPr/>
            <p:nvPr/>
          </p:nvGrpSpPr>
          <p:grpSpPr>
            <a:xfrm rot="18900000" flipH="1">
              <a:off x="2671884" y="4290978"/>
              <a:ext cx="158910" cy="146454"/>
              <a:chOff x="883920" y="396240"/>
              <a:chExt cx="929640" cy="929640"/>
            </a:xfrm>
          </p:grpSpPr>
          <p:sp>
            <p:nvSpPr>
              <p:cNvPr id="492" name="Rectangle 49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Rectangle 49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4" name="Group 36"/>
            <p:cNvGrpSpPr/>
            <p:nvPr/>
          </p:nvGrpSpPr>
          <p:grpSpPr>
            <a:xfrm rot="18900000" flipH="1">
              <a:off x="2666591" y="4856951"/>
              <a:ext cx="158910" cy="146454"/>
              <a:chOff x="883920" y="396240"/>
              <a:chExt cx="929640" cy="929640"/>
            </a:xfrm>
          </p:grpSpPr>
          <p:sp>
            <p:nvSpPr>
              <p:cNvPr id="490" name="Rectangle 48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Rectangle 49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5" name="Group 39"/>
            <p:cNvGrpSpPr/>
            <p:nvPr/>
          </p:nvGrpSpPr>
          <p:grpSpPr>
            <a:xfrm rot="18900000" flipH="1">
              <a:off x="2036773" y="3171469"/>
              <a:ext cx="158910" cy="146454"/>
              <a:chOff x="883920" y="396240"/>
              <a:chExt cx="929640" cy="929640"/>
            </a:xfrm>
          </p:grpSpPr>
          <p:sp>
            <p:nvSpPr>
              <p:cNvPr id="488" name="Rectangle 48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Rectangle 48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6" name="Group 42"/>
            <p:cNvGrpSpPr/>
            <p:nvPr/>
          </p:nvGrpSpPr>
          <p:grpSpPr>
            <a:xfrm rot="18900000" flipH="1">
              <a:off x="2036774" y="4049277"/>
              <a:ext cx="158910" cy="146454"/>
              <a:chOff x="883920" y="396240"/>
              <a:chExt cx="929640" cy="929640"/>
            </a:xfrm>
          </p:grpSpPr>
          <p:sp>
            <p:nvSpPr>
              <p:cNvPr id="486" name="Rectangle 48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angle 48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7" name="Group 45"/>
            <p:cNvGrpSpPr/>
            <p:nvPr/>
          </p:nvGrpSpPr>
          <p:grpSpPr>
            <a:xfrm rot="18900000" flipH="1">
              <a:off x="2042066" y="4583468"/>
              <a:ext cx="158910" cy="146454"/>
              <a:chOff x="883920" y="396240"/>
              <a:chExt cx="929640" cy="929640"/>
            </a:xfrm>
          </p:grpSpPr>
          <p:sp>
            <p:nvSpPr>
              <p:cNvPr id="484" name="Rectangle 48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angle 48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8" name="Group 48"/>
            <p:cNvGrpSpPr/>
            <p:nvPr/>
          </p:nvGrpSpPr>
          <p:grpSpPr>
            <a:xfrm rot="18900000" flipH="1">
              <a:off x="2042066" y="5391827"/>
              <a:ext cx="158910" cy="146454"/>
              <a:chOff x="883920" y="396240"/>
              <a:chExt cx="929640" cy="929640"/>
            </a:xfrm>
          </p:grpSpPr>
          <p:sp>
            <p:nvSpPr>
              <p:cNvPr id="482" name="Rectangle 48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3" name="Rectangle 48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9" name="Group 51"/>
            <p:cNvGrpSpPr/>
            <p:nvPr/>
          </p:nvGrpSpPr>
          <p:grpSpPr>
            <a:xfrm rot="18900000" flipH="1">
              <a:off x="1412249" y="3171469"/>
              <a:ext cx="158910" cy="146454"/>
              <a:chOff x="883920" y="396240"/>
              <a:chExt cx="929640" cy="929640"/>
            </a:xfrm>
          </p:grpSpPr>
          <p:sp>
            <p:nvSpPr>
              <p:cNvPr id="480" name="Rectangle 47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Rectangle 48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0" name="Group 54"/>
            <p:cNvGrpSpPr/>
            <p:nvPr/>
          </p:nvGrpSpPr>
          <p:grpSpPr>
            <a:xfrm rot="18900000" flipH="1">
              <a:off x="1412249" y="3899149"/>
              <a:ext cx="158910" cy="146454"/>
              <a:chOff x="883920" y="396240"/>
              <a:chExt cx="929640" cy="929640"/>
            </a:xfrm>
          </p:grpSpPr>
          <p:sp>
            <p:nvSpPr>
              <p:cNvPr id="478" name="Rectangle 47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Rectangle 47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1" name="Group 57"/>
            <p:cNvGrpSpPr/>
            <p:nvPr/>
          </p:nvGrpSpPr>
          <p:grpSpPr>
            <a:xfrm rot="18900000" flipH="1">
              <a:off x="1417542" y="4651708"/>
              <a:ext cx="158910" cy="146454"/>
              <a:chOff x="883920" y="396240"/>
              <a:chExt cx="929640" cy="929640"/>
            </a:xfrm>
          </p:grpSpPr>
          <p:sp>
            <p:nvSpPr>
              <p:cNvPr id="476" name="Rectangle 47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angle 47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2" name="Group 60"/>
            <p:cNvGrpSpPr/>
            <p:nvPr/>
          </p:nvGrpSpPr>
          <p:grpSpPr>
            <a:xfrm rot="18900000" flipH="1">
              <a:off x="1417542" y="5391827"/>
              <a:ext cx="158910" cy="146454"/>
              <a:chOff x="883920" y="396240"/>
              <a:chExt cx="929640" cy="929640"/>
            </a:xfrm>
          </p:grpSpPr>
          <p:sp>
            <p:nvSpPr>
              <p:cNvPr id="474" name="Rectangle 47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angle 47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3" name="Group 5"/>
            <p:cNvGrpSpPr/>
            <p:nvPr/>
          </p:nvGrpSpPr>
          <p:grpSpPr>
            <a:xfrm rot="18900000" flipH="1">
              <a:off x="1396371" y="3550858"/>
              <a:ext cx="158910" cy="146454"/>
              <a:chOff x="883920" y="396240"/>
              <a:chExt cx="929640" cy="929640"/>
            </a:xfrm>
          </p:grpSpPr>
          <p:sp>
            <p:nvSpPr>
              <p:cNvPr id="472" name="Rectangle 47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Rectangle 47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4" name="Group 6"/>
            <p:cNvGrpSpPr/>
            <p:nvPr/>
          </p:nvGrpSpPr>
          <p:grpSpPr>
            <a:xfrm rot="18900000" flipH="1">
              <a:off x="1396371" y="4278538"/>
              <a:ext cx="158910" cy="146454"/>
              <a:chOff x="883920" y="396240"/>
              <a:chExt cx="929640" cy="929640"/>
            </a:xfrm>
          </p:grpSpPr>
          <p:sp>
            <p:nvSpPr>
              <p:cNvPr id="470" name="Rectangle 46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Rectangle 47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5" name="Group 9"/>
            <p:cNvGrpSpPr/>
            <p:nvPr/>
          </p:nvGrpSpPr>
          <p:grpSpPr>
            <a:xfrm rot="18900000" flipH="1">
              <a:off x="1401664" y="5031097"/>
              <a:ext cx="158910" cy="146454"/>
              <a:chOff x="883920" y="396240"/>
              <a:chExt cx="929640" cy="929640"/>
            </a:xfrm>
          </p:grpSpPr>
          <p:sp>
            <p:nvSpPr>
              <p:cNvPr id="468" name="Rectangle 46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Rectangle 46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6" name="Group 5"/>
            <p:cNvGrpSpPr/>
            <p:nvPr/>
          </p:nvGrpSpPr>
          <p:grpSpPr>
            <a:xfrm rot="18900000" flipH="1">
              <a:off x="2036773" y="3573144"/>
              <a:ext cx="158910" cy="146454"/>
              <a:chOff x="883920" y="396240"/>
              <a:chExt cx="929640" cy="929640"/>
            </a:xfrm>
          </p:grpSpPr>
          <p:sp>
            <p:nvSpPr>
              <p:cNvPr id="466" name="Rectangle 46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Rectangle 46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7" name="Group 9"/>
            <p:cNvGrpSpPr/>
            <p:nvPr/>
          </p:nvGrpSpPr>
          <p:grpSpPr>
            <a:xfrm rot="18900000" flipH="1">
              <a:off x="2042066" y="4971495"/>
              <a:ext cx="158910" cy="146454"/>
              <a:chOff x="883920" y="396240"/>
              <a:chExt cx="929640" cy="929640"/>
            </a:xfrm>
          </p:grpSpPr>
          <p:sp>
            <p:nvSpPr>
              <p:cNvPr id="464" name="Rectangle 46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ectangle 46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8" name="Group 36"/>
            <p:cNvGrpSpPr/>
            <p:nvPr/>
          </p:nvGrpSpPr>
          <p:grpSpPr>
            <a:xfrm rot="18900000" flipH="1">
              <a:off x="2677176" y="5397633"/>
              <a:ext cx="158910" cy="146454"/>
              <a:chOff x="883920" y="396240"/>
              <a:chExt cx="929640" cy="929640"/>
            </a:xfrm>
          </p:grpSpPr>
          <p:sp>
            <p:nvSpPr>
              <p:cNvPr id="462" name="Rectangle 46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Rectangle 46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9" name="Group 24"/>
            <p:cNvGrpSpPr/>
            <p:nvPr/>
          </p:nvGrpSpPr>
          <p:grpSpPr>
            <a:xfrm rot="18900000" flipH="1">
              <a:off x="3301700" y="5397632"/>
              <a:ext cx="158910" cy="146454"/>
              <a:chOff x="883920" y="396240"/>
              <a:chExt cx="929640" cy="929640"/>
            </a:xfrm>
          </p:grpSpPr>
          <p:sp>
            <p:nvSpPr>
              <p:cNvPr id="460" name="Rectangle 45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Rectangle 46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6" name="Group 625"/>
          <p:cNvGrpSpPr/>
          <p:nvPr/>
        </p:nvGrpSpPr>
        <p:grpSpPr>
          <a:xfrm>
            <a:off x="1288554" y="2113981"/>
            <a:ext cx="2680144" cy="2413639"/>
            <a:chOff x="1220314" y="2823677"/>
            <a:chExt cx="2680144" cy="2413639"/>
          </a:xfrm>
        </p:grpSpPr>
        <p:grpSp>
          <p:nvGrpSpPr>
            <p:cNvPr id="292" name="Group 291"/>
            <p:cNvGrpSpPr/>
            <p:nvPr/>
          </p:nvGrpSpPr>
          <p:grpSpPr>
            <a:xfrm>
              <a:off x="3749195" y="2841449"/>
              <a:ext cx="151263" cy="162185"/>
              <a:chOff x="6355080" y="777240"/>
              <a:chExt cx="472440" cy="518160"/>
            </a:xfrm>
          </p:grpSpPr>
          <p:sp>
            <p:nvSpPr>
              <p:cNvPr id="293" name="Oval 292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4" name="Group 523"/>
            <p:cNvGrpSpPr/>
            <p:nvPr/>
          </p:nvGrpSpPr>
          <p:grpSpPr>
            <a:xfrm>
              <a:off x="3749195" y="3227211"/>
              <a:ext cx="151263" cy="162185"/>
              <a:chOff x="6355080" y="777240"/>
              <a:chExt cx="472440" cy="518160"/>
            </a:xfrm>
          </p:grpSpPr>
          <p:sp>
            <p:nvSpPr>
              <p:cNvPr id="525" name="Oval 52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Oval 52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8" name="Group 527"/>
            <p:cNvGrpSpPr/>
            <p:nvPr/>
          </p:nvGrpSpPr>
          <p:grpSpPr>
            <a:xfrm>
              <a:off x="3749195" y="3579636"/>
              <a:ext cx="151263" cy="162185"/>
              <a:chOff x="6355080" y="777240"/>
              <a:chExt cx="472440" cy="518160"/>
            </a:xfrm>
          </p:grpSpPr>
          <p:sp>
            <p:nvSpPr>
              <p:cNvPr id="529" name="Oval 528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Oval 529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Oval 530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2" name="Group 531"/>
            <p:cNvGrpSpPr/>
            <p:nvPr/>
          </p:nvGrpSpPr>
          <p:grpSpPr>
            <a:xfrm>
              <a:off x="3749195" y="3960660"/>
              <a:ext cx="151263" cy="162185"/>
              <a:chOff x="6355080" y="777240"/>
              <a:chExt cx="472440" cy="518160"/>
            </a:xfrm>
          </p:grpSpPr>
          <p:sp>
            <p:nvSpPr>
              <p:cNvPr id="533" name="Oval 532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Oval 533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6" name="Group 535"/>
            <p:cNvGrpSpPr/>
            <p:nvPr/>
          </p:nvGrpSpPr>
          <p:grpSpPr>
            <a:xfrm>
              <a:off x="3749195" y="4327395"/>
              <a:ext cx="151263" cy="162185"/>
              <a:chOff x="6355080" y="777240"/>
              <a:chExt cx="472440" cy="518160"/>
            </a:xfrm>
          </p:grpSpPr>
          <p:sp>
            <p:nvSpPr>
              <p:cNvPr id="537" name="Oval 536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0" name="Group 539"/>
            <p:cNvGrpSpPr/>
            <p:nvPr/>
          </p:nvGrpSpPr>
          <p:grpSpPr>
            <a:xfrm>
              <a:off x="3749195" y="4684607"/>
              <a:ext cx="151263" cy="162185"/>
              <a:chOff x="6355080" y="777240"/>
              <a:chExt cx="472440" cy="518160"/>
            </a:xfrm>
          </p:grpSpPr>
          <p:sp>
            <p:nvSpPr>
              <p:cNvPr id="541" name="Oval 540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4" name="Group 543"/>
            <p:cNvGrpSpPr/>
            <p:nvPr/>
          </p:nvGrpSpPr>
          <p:grpSpPr>
            <a:xfrm>
              <a:off x="3122933" y="2837325"/>
              <a:ext cx="151263" cy="162185"/>
              <a:chOff x="6355080" y="777240"/>
              <a:chExt cx="472440" cy="518160"/>
            </a:xfrm>
          </p:grpSpPr>
          <p:sp>
            <p:nvSpPr>
              <p:cNvPr id="545" name="Oval 54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Oval 54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8" name="Group 547"/>
            <p:cNvGrpSpPr/>
            <p:nvPr/>
          </p:nvGrpSpPr>
          <p:grpSpPr>
            <a:xfrm>
              <a:off x="2491901" y="2837325"/>
              <a:ext cx="151263" cy="162185"/>
              <a:chOff x="6355080" y="777240"/>
              <a:chExt cx="472440" cy="518160"/>
            </a:xfrm>
          </p:grpSpPr>
          <p:sp>
            <p:nvSpPr>
              <p:cNvPr id="549" name="Oval 548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6" name="Group 555"/>
            <p:cNvGrpSpPr/>
            <p:nvPr/>
          </p:nvGrpSpPr>
          <p:grpSpPr>
            <a:xfrm>
              <a:off x="3122933" y="3237376"/>
              <a:ext cx="151263" cy="162185"/>
              <a:chOff x="6355080" y="777240"/>
              <a:chExt cx="472440" cy="518160"/>
            </a:xfrm>
          </p:grpSpPr>
          <p:sp>
            <p:nvSpPr>
              <p:cNvPr id="557" name="Oval 556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8" name="Oval 557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9" name="Oval 558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0" name="Group 559"/>
            <p:cNvGrpSpPr/>
            <p:nvPr/>
          </p:nvGrpSpPr>
          <p:grpSpPr>
            <a:xfrm>
              <a:off x="3122933" y="3718388"/>
              <a:ext cx="151263" cy="162185"/>
              <a:chOff x="6355080" y="777240"/>
              <a:chExt cx="472440" cy="518160"/>
            </a:xfrm>
          </p:grpSpPr>
          <p:sp>
            <p:nvSpPr>
              <p:cNvPr id="561" name="Oval 560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Oval 561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Oval 562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4" name="Group 563"/>
            <p:cNvGrpSpPr/>
            <p:nvPr/>
          </p:nvGrpSpPr>
          <p:grpSpPr>
            <a:xfrm>
              <a:off x="3122933" y="4247025"/>
              <a:ext cx="151263" cy="162185"/>
              <a:chOff x="6355080" y="777240"/>
              <a:chExt cx="472440" cy="518160"/>
            </a:xfrm>
          </p:grpSpPr>
          <p:sp>
            <p:nvSpPr>
              <p:cNvPr id="565" name="Oval 56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Oval 56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7" name="Oval 56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8" name="Group 567"/>
            <p:cNvGrpSpPr/>
            <p:nvPr/>
          </p:nvGrpSpPr>
          <p:grpSpPr>
            <a:xfrm>
              <a:off x="3122933" y="4632787"/>
              <a:ext cx="151263" cy="162185"/>
              <a:chOff x="6355080" y="777240"/>
              <a:chExt cx="472440" cy="518160"/>
            </a:xfrm>
          </p:grpSpPr>
          <p:sp>
            <p:nvSpPr>
              <p:cNvPr id="569" name="Oval 568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0" name="Oval 569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1" name="Oval 570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2" name="Group 571"/>
            <p:cNvGrpSpPr/>
            <p:nvPr/>
          </p:nvGrpSpPr>
          <p:grpSpPr>
            <a:xfrm>
              <a:off x="2491901" y="4528012"/>
              <a:ext cx="151263" cy="162185"/>
              <a:chOff x="6355080" y="777240"/>
              <a:chExt cx="472440" cy="518160"/>
            </a:xfrm>
          </p:grpSpPr>
          <p:sp>
            <p:nvSpPr>
              <p:cNvPr id="573" name="Oval 572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4" name="Oval 573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Oval 574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6" name="Group 575"/>
            <p:cNvGrpSpPr/>
            <p:nvPr/>
          </p:nvGrpSpPr>
          <p:grpSpPr>
            <a:xfrm>
              <a:off x="2491901" y="3956512"/>
              <a:ext cx="151263" cy="162185"/>
              <a:chOff x="6355080" y="777240"/>
              <a:chExt cx="472440" cy="518160"/>
            </a:xfrm>
          </p:grpSpPr>
          <p:sp>
            <p:nvSpPr>
              <p:cNvPr id="577" name="Oval 576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Oval 577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Oval 578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0" name="Group 579"/>
            <p:cNvGrpSpPr/>
            <p:nvPr/>
          </p:nvGrpSpPr>
          <p:grpSpPr>
            <a:xfrm>
              <a:off x="2491901" y="3385012"/>
              <a:ext cx="151263" cy="162185"/>
              <a:chOff x="6355080" y="777240"/>
              <a:chExt cx="472440" cy="518160"/>
            </a:xfrm>
          </p:grpSpPr>
          <p:sp>
            <p:nvSpPr>
              <p:cNvPr id="581" name="Oval 580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4" name="Group 583"/>
            <p:cNvGrpSpPr/>
            <p:nvPr/>
          </p:nvGrpSpPr>
          <p:grpSpPr>
            <a:xfrm>
              <a:off x="1220314" y="3557102"/>
              <a:ext cx="151263" cy="162185"/>
              <a:chOff x="6355080" y="777240"/>
              <a:chExt cx="472440" cy="518160"/>
            </a:xfrm>
          </p:grpSpPr>
          <p:sp>
            <p:nvSpPr>
              <p:cNvPr id="585" name="Oval 58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Oval 58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Oval 58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3" name="Group 592"/>
            <p:cNvGrpSpPr/>
            <p:nvPr/>
          </p:nvGrpSpPr>
          <p:grpSpPr>
            <a:xfrm>
              <a:off x="1220314" y="2823677"/>
              <a:ext cx="151263" cy="162185"/>
              <a:chOff x="6355080" y="777240"/>
              <a:chExt cx="472440" cy="518160"/>
            </a:xfrm>
          </p:grpSpPr>
          <p:sp>
            <p:nvSpPr>
              <p:cNvPr id="594" name="Oval 593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Oval 594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Oval 595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1" name="Group 600"/>
            <p:cNvGrpSpPr/>
            <p:nvPr/>
          </p:nvGrpSpPr>
          <p:grpSpPr>
            <a:xfrm>
              <a:off x="1220314" y="4309577"/>
              <a:ext cx="151263" cy="162185"/>
              <a:chOff x="6355080" y="777240"/>
              <a:chExt cx="472440" cy="518160"/>
            </a:xfrm>
          </p:grpSpPr>
          <p:sp>
            <p:nvSpPr>
              <p:cNvPr id="602" name="Oval 601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Oval 603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5" name="Group 604"/>
            <p:cNvGrpSpPr/>
            <p:nvPr/>
          </p:nvGrpSpPr>
          <p:grpSpPr>
            <a:xfrm>
              <a:off x="3749195" y="5075131"/>
              <a:ext cx="151263" cy="162185"/>
              <a:chOff x="6355080" y="777240"/>
              <a:chExt cx="472440" cy="518160"/>
            </a:xfrm>
          </p:grpSpPr>
          <p:sp>
            <p:nvSpPr>
              <p:cNvPr id="606" name="Oval 605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Oval 606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Oval 607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9" name="Group 608"/>
            <p:cNvGrpSpPr/>
            <p:nvPr/>
          </p:nvGrpSpPr>
          <p:grpSpPr>
            <a:xfrm>
              <a:off x="3122933" y="5061483"/>
              <a:ext cx="151263" cy="162185"/>
              <a:chOff x="6355080" y="777240"/>
              <a:chExt cx="472440" cy="518160"/>
            </a:xfrm>
          </p:grpSpPr>
          <p:sp>
            <p:nvSpPr>
              <p:cNvPr id="610" name="Oval 609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Oval 610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2" name="Oval 611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3" name="Group 612"/>
            <p:cNvGrpSpPr/>
            <p:nvPr/>
          </p:nvGrpSpPr>
          <p:grpSpPr>
            <a:xfrm>
              <a:off x="2491901" y="5066246"/>
              <a:ext cx="151263" cy="162185"/>
              <a:chOff x="6355080" y="777240"/>
              <a:chExt cx="472440" cy="518160"/>
            </a:xfrm>
          </p:grpSpPr>
          <p:sp>
            <p:nvSpPr>
              <p:cNvPr id="614" name="Oval 613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5" name="Oval 614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6" name="Oval 615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5" name="Group 624"/>
            <p:cNvGrpSpPr/>
            <p:nvPr/>
          </p:nvGrpSpPr>
          <p:grpSpPr>
            <a:xfrm>
              <a:off x="1844224" y="2828440"/>
              <a:ext cx="165504" cy="2386343"/>
              <a:chOff x="1844224" y="2855736"/>
              <a:chExt cx="165504" cy="2386343"/>
            </a:xfrm>
          </p:grpSpPr>
          <p:grpSp>
            <p:nvGrpSpPr>
              <p:cNvPr id="552" name="Group 551"/>
              <p:cNvGrpSpPr/>
              <p:nvPr/>
            </p:nvGrpSpPr>
            <p:grpSpPr>
              <a:xfrm>
                <a:off x="1844224" y="2855736"/>
                <a:ext cx="151263" cy="162185"/>
                <a:chOff x="6355080" y="777240"/>
                <a:chExt cx="472440" cy="518160"/>
              </a:xfrm>
            </p:grpSpPr>
            <p:sp>
              <p:nvSpPr>
                <p:cNvPr id="553" name="Oval 552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Oval 553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Oval 554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8" name="Group 587"/>
              <p:cNvGrpSpPr/>
              <p:nvPr/>
            </p:nvGrpSpPr>
            <p:grpSpPr>
              <a:xfrm>
                <a:off x="1844225" y="4394023"/>
                <a:ext cx="151263" cy="162185"/>
                <a:chOff x="6355080" y="777240"/>
                <a:chExt cx="472440" cy="518160"/>
              </a:xfrm>
            </p:grpSpPr>
            <p:sp>
              <p:nvSpPr>
                <p:cNvPr id="589" name="Oval 588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Oval 589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Oval 590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7" name="Group 596"/>
              <p:cNvGrpSpPr/>
              <p:nvPr/>
            </p:nvGrpSpPr>
            <p:grpSpPr>
              <a:xfrm>
                <a:off x="1844226" y="3541535"/>
                <a:ext cx="151263" cy="162185"/>
                <a:chOff x="6355080" y="777240"/>
                <a:chExt cx="472440" cy="518160"/>
              </a:xfrm>
            </p:grpSpPr>
            <p:sp>
              <p:nvSpPr>
                <p:cNvPr id="598" name="Oval 597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Oval 598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Oval 599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7" name="Group 616"/>
              <p:cNvGrpSpPr/>
              <p:nvPr/>
            </p:nvGrpSpPr>
            <p:grpSpPr>
              <a:xfrm>
                <a:off x="1858465" y="5079894"/>
                <a:ext cx="151263" cy="162185"/>
                <a:chOff x="6355080" y="777240"/>
                <a:chExt cx="472440" cy="518160"/>
              </a:xfrm>
            </p:grpSpPr>
            <p:sp>
              <p:nvSpPr>
                <p:cNvPr id="618" name="Oval 617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Oval 618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Oval 619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21" name="Group 620"/>
            <p:cNvGrpSpPr/>
            <p:nvPr/>
          </p:nvGrpSpPr>
          <p:grpSpPr>
            <a:xfrm>
              <a:off x="1220314" y="5033548"/>
              <a:ext cx="151263" cy="162185"/>
              <a:chOff x="6355080" y="777240"/>
              <a:chExt cx="472440" cy="518160"/>
            </a:xfrm>
          </p:grpSpPr>
          <p:sp>
            <p:nvSpPr>
              <p:cNvPr id="622" name="Oval 621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3" name="Oval 622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4" name="Oval 623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88" y="1162050"/>
            <a:ext cx="614362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>
          <a:xfrm>
            <a:off x="5422935" y="2340851"/>
            <a:ext cx="1593067" cy="1934262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99540" y="1739405"/>
            <a:ext cx="44672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957120" y="2673102"/>
            <a:ext cx="57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>
                <a:solidFill>
                  <a:srgbClr val="92D050"/>
                </a:solidFill>
              </a:rPr>
              <a:t>dA</a:t>
            </a:r>
            <a:endParaRPr lang="en-US" sz="2800" i="1" dirty="0">
              <a:solidFill>
                <a:srgbClr val="92D050"/>
              </a:solidFill>
            </a:endParaRPr>
          </a:p>
        </p:txBody>
      </p:sp>
      <p:sp>
        <p:nvSpPr>
          <p:cNvPr id="200" name="Can 199"/>
          <p:cNvSpPr/>
          <p:nvPr/>
        </p:nvSpPr>
        <p:spPr>
          <a:xfrm>
            <a:off x="4404360" y="616648"/>
            <a:ext cx="274320" cy="5349240"/>
          </a:xfrm>
          <a:prstGeom prst="ca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ight Arrow 200"/>
          <p:cNvSpPr/>
          <p:nvPr/>
        </p:nvSpPr>
        <p:spPr>
          <a:xfrm rot="5400000" flipH="1">
            <a:off x="4607667" y="731686"/>
            <a:ext cx="701120" cy="191190"/>
          </a:xfrm>
          <a:prstGeom prst="rightArrow">
            <a:avLst>
              <a:gd name="adj1" fmla="val 24910"/>
              <a:gd name="adj2" fmla="val 788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2" name="TextBox 201"/>
          <p:cNvSpPr txBox="1"/>
          <p:nvPr/>
        </p:nvSpPr>
        <p:spPr>
          <a:xfrm>
            <a:off x="5129689" y="694277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364" name="TextBox 363"/>
          <p:cNvSpPr txBox="1"/>
          <p:nvPr/>
        </p:nvSpPr>
        <p:spPr>
          <a:xfrm>
            <a:off x="7248781" y="3221096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98" name="Rectangle 97"/>
          <p:cNvSpPr/>
          <p:nvPr/>
        </p:nvSpPr>
        <p:spPr>
          <a:xfrm flipH="1">
            <a:off x="5490978" y="2409263"/>
            <a:ext cx="1450167" cy="17912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 flipH="1">
            <a:off x="6567303" y="2410874"/>
            <a:ext cx="135676" cy="17830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8" name="Straight Arrow Connector 347"/>
          <p:cNvCxnSpPr/>
          <p:nvPr/>
        </p:nvCxnSpPr>
        <p:spPr>
          <a:xfrm flipH="1">
            <a:off x="7314063" y="2349913"/>
            <a:ext cx="0" cy="187452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/>
          <p:cNvCxnSpPr/>
          <p:nvPr/>
        </p:nvCxnSpPr>
        <p:spPr>
          <a:xfrm flipH="1">
            <a:off x="7085463" y="420919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 flipH="1">
            <a:off x="7039743" y="234991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/>
          <p:nvPr/>
        </p:nvCxnSpPr>
        <p:spPr>
          <a:xfrm flipV="1">
            <a:off x="4674358" y="4667525"/>
            <a:ext cx="812042" cy="272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 rot="16200000" flipH="1">
            <a:off x="5180463" y="459019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/>
          <p:cNvCxnSpPr/>
          <p:nvPr/>
        </p:nvCxnSpPr>
        <p:spPr>
          <a:xfrm rot="16200000" flipH="1">
            <a:off x="6734943" y="4574953"/>
            <a:ext cx="56388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/>
          <p:cNvCxnSpPr/>
          <p:nvPr/>
        </p:nvCxnSpPr>
        <p:spPr>
          <a:xfrm flipV="1">
            <a:off x="5457967" y="4667534"/>
            <a:ext cx="1556982" cy="272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/>
          <p:cNvSpPr txBox="1"/>
          <p:nvPr/>
        </p:nvSpPr>
        <p:spPr>
          <a:xfrm>
            <a:off x="6098274" y="451945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68" name="TextBox 367"/>
          <p:cNvSpPr txBox="1"/>
          <p:nvPr/>
        </p:nvSpPr>
        <p:spPr>
          <a:xfrm>
            <a:off x="4942765" y="4460085"/>
            <a:ext cx="3428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o</a:t>
            </a:r>
            <a:endParaRPr lang="en-US" baseline="-25000" dirty="0"/>
          </a:p>
        </p:txBody>
      </p:sp>
      <p:grpSp>
        <p:nvGrpSpPr>
          <p:cNvPr id="2" name="Group 432"/>
          <p:cNvGrpSpPr/>
          <p:nvPr/>
        </p:nvGrpSpPr>
        <p:grpSpPr>
          <a:xfrm>
            <a:off x="4974359" y="2095570"/>
            <a:ext cx="2704642" cy="2372618"/>
            <a:chOff x="1396371" y="3171469"/>
            <a:chExt cx="2704642" cy="2372618"/>
          </a:xfrm>
        </p:grpSpPr>
        <p:grpSp>
          <p:nvGrpSpPr>
            <p:cNvPr id="3" name="Group 5"/>
            <p:cNvGrpSpPr/>
            <p:nvPr/>
          </p:nvGrpSpPr>
          <p:grpSpPr>
            <a:xfrm rot="18900000" flipH="1">
              <a:off x="3936810" y="3171469"/>
              <a:ext cx="158910" cy="146454"/>
              <a:chOff x="883920" y="396240"/>
              <a:chExt cx="929640" cy="929640"/>
            </a:xfrm>
          </p:grpSpPr>
          <p:sp>
            <p:nvSpPr>
              <p:cNvPr id="510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1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" name="Group 6"/>
            <p:cNvGrpSpPr/>
            <p:nvPr/>
          </p:nvGrpSpPr>
          <p:grpSpPr>
            <a:xfrm rot="18900000" flipH="1">
              <a:off x="3936810" y="3899149"/>
              <a:ext cx="158910" cy="146454"/>
              <a:chOff x="883920" y="396240"/>
              <a:chExt cx="929640" cy="929640"/>
            </a:xfrm>
          </p:grpSpPr>
          <p:sp>
            <p:nvSpPr>
              <p:cNvPr id="508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9"/>
            <p:cNvGrpSpPr/>
            <p:nvPr/>
          </p:nvGrpSpPr>
          <p:grpSpPr>
            <a:xfrm rot="18900000" flipH="1">
              <a:off x="3942103" y="4651708"/>
              <a:ext cx="158910" cy="146454"/>
              <a:chOff x="883920" y="396240"/>
              <a:chExt cx="929640" cy="929640"/>
            </a:xfrm>
          </p:grpSpPr>
          <p:sp>
            <p:nvSpPr>
              <p:cNvPr id="506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12"/>
            <p:cNvGrpSpPr/>
            <p:nvPr/>
          </p:nvGrpSpPr>
          <p:grpSpPr>
            <a:xfrm rot="18900000" flipH="1">
              <a:off x="3942103" y="5391827"/>
              <a:ext cx="158910" cy="146454"/>
              <a:chOff x="883920" y="396240"/>
              <a:chExt cx="929640" cy="929640"/>
            </a:xfrm>
          </p:grpSpPr>
          <p:sp>
            <p:nvSpPr>
              <p:cNvPr id="504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15"/>
            <p:cNvGrpSpPr/>
            <p:nvPr/>
          </p:nvGrpSpPr>
          <p:grpSpPr>
            <a:xfrm rot="18900000" flipH="1">
              <a:off x="3317578" y="3177688"/>
              <a:ext cx="158910" cy="146454"/>
              <a:chOff x="883920" y="396240"/>
              <a:chExt cx="929640" cy="929640"/>
            </a:xfrm>
          </p:grpSpPr>
          <p:sp>
            <p:nvSpPr>
              <p:cNvPr id="502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18"/>
            <p:cNvGrpSpPr/>
            <p:nvPr/>
          </p:nvGrpSpPr>
          <p:grpSpPr>
            <a:xfrm rot="18900000" flipH="1">
              <a:off x="3317579" y="3861483"/>
              <a:ext cx="158910" cy="146454"/>
              <a:chOff x="883920" y="396240"/>
              <a:chExt cx="929640" cy="929640"/>
            </a:xfrm>
          </p:grpSpPr>
          <p:sp>
            <p:nvSpPr>
              <p:cNvPr id="500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24"/>
            <p:cNvGrpSpPr/>
            <p:nvPr/>
          </p:nvGrpSpPr>
          <p:grpSpPr>
            <a:xfrm rot="18900000" flipH="1">
              <a:off x="3317579" y="4706823"/>
              <a:ext cx="158910" cy="146454"/>
              <a:chOff x="883920" y="396240"/>
              <a:chExt cx="929640" cy="929640"/>
            </a:xfrm>
          </p:grpSpPr>
          <p:sp>
            <p:nvSpPr>
              <p:cNvPr id="498" name="Rectangle 2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Rectangle 2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27"/>
            <p:cNvGrpSpPr/>
            <p:nvPr/>
          </p:nvGrpSpPr>
          <p:grpSpPr>
            <a:xfrm rot="18900000" flipH="1">
              <a:off x="2666591" y="3177688"/>
              <a:ext cx="158910" cy="146454"/>
              <a:chOff x="883920" y="396240"/>
              <a:chExt cx="929640" cy="929640"/>
            </a:xfrm>
          </p:grpSpPr>
          <p:sp>
            <p:nvSpPr>
              <p:cNvPr id="496" name="Rectangle 28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7" name="Rectangle 29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30"/>
            <p:cNvGrpSpPr/>
            <p:nvPr/>
          </p:nvGrpSpPr>
          <p:grpSpPr>
            <a:xfrm rot="18900000" flipH="1">
              <a:off x="2666591" y="3725003"/>
              <a:ext cx="158910" cy="146454"/>
              <a:chOff x="883920" y="396240"/>
              <a:chExt cx="929640" cy="929640"/>
            </a:xfrm>
          </p:grpSpPr>
          <p:sp>
            <p:nvSpPr>
              <p:cNvPr id="494" name="Rectangle 3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5" name="Rectangle 3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33"/>
            <p:cNvGrpSpPr/>
            <p:nvPr/>
          </p:nvGrpSpPr>
          <p:grpSpPr>
            <a:xfrm rot="18900000" flipH="1">
              <a:off x="2671884" y="4290978"/>
              <a:ext cx="158910" cy="146454"/>
              <a:chOff x="883920" y="396240"/>
              <a:chExt cx="929640" cy="929640"/>
            </a:xfrm>
          </p:grpSpPr>
          <p:sp>
            <p:nvSpPr>
              <p:cNvPr id="492" name="Rectangle 49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3" name="Rectangle 49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36"/>
            <p:cNvGrpSpPr/>
            <p:nvPr/>
          </p:nvGrpSpPr>
          <p:grpSpPr>
            <a:xfrm rot="18900000" flipH="1">
              <a:off x="2666591" y="4856951"/>
              <a:ext cx="158910" cy="146454"/>
              <a:chOff x="883920" y="396240"/>
              <a:chExt cx="929640" cy="929640"/>
            </a:xfrm>
          </p:grpSpPr>
          <p:sp>
            <p:nvSpPr>
              <p:cNvPr id="490" name="Rectangle 48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Rectangle 49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39"/>
            <p:cNvGrpSpPr/>
            <p:nvPr/>
          </p:nvGrpSpPr>
          <p:grpSpPr>
            <a:xfrm rot="18900000" flipH="1">
              <a:off x="2036773" y="3171469"/>
              <a:ext cx="158910" cy="146454"/>
              <a:chOff x="883920" y="396240"/>
              <a:chExt cx="929640" cy="929640"/>
            </a:xfrm>
          </p:grpSpPr>
          <p:sp>
            <p:nvSpPr>
              <p:cNvPr id="488" name="Rectangle 48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9" name="Rectangle 48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42"/>
            <p:cNvGrpSpPr/>
            <p:nvPr/>
          </p:nvGrpSpPr>
          <p:grpSpPr>
            <a:xfrm rot="18900000" flipH="1">
              <a:off x="2036774" y="4049277"/>
              <a:ext cx="158910" cy="146454"/>
              <a:chOff x="883920" y="396240"/>
              <a:chExt cx="929640" cy="929640"/>
            </a:xfrm>
          </p:grpSpPr>
          <p:sp>
            <p:nvSpPr>
              <p:cNvPr id="486" name="Rectangle 48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7" name="Rectangle 48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45"/>
            <p:cNvGrpSpPr/>
            <p:nvPr/>
          </p:nvGrpSpPr>
          <p:grpSpPr>
            <a:xfrm rot="18900000" flipH="1">
              <a:off x="2042066" y="4583468"/>
              <a:ext cx="158910" cy="146454"/>
              <a:chOff x="883920" y="396240"/>
              <a:chExt cx="929640" cy="929640"/>
            </a:xfrm>
          </p:grpSpPr>
          <p:sp>
            <p:nvSpPr>
              <p:cNvPr id="484" name="Rectangle 48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5" name="Rectangle 48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48"/>
            <p:cNvGrpSpPr/>
            <p:nvPr/>
          </p:nvGrpSpPr>
          <p:grpSpPr>
            <a:xfrm rot="18900000" flipH="1">
              <a:off x="2042066" y="5391827"/>
              <a:ext cx="158910" cy="146454"/>
              <a:chOff x="883920" y="396240"/>
              <a:chExt cx="929640" cy="929640"/>
            </a:xfrm>
          </p:grpSpPr>
          <p:sp>
            <p:nvSpPr>
              <p:cNvPr id="482" name="Rectangle 48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3" name="Rectangle 48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51"/>
            <p:cNvGrpSpPr/>
            <p:nvPr/>
          </p:nvGrpSpPr>
          <p:grpSpPr>
            <a:xfrm rot="18900000" flipH="1">
              <a:off x="1412249" y="3171469"/>
              <a:ext cx="158910" cy="146454"/>
              <a:chOff x="883920" y="396240"/>
              <a:chExt cx="929640" cy="929640"/>
            </a:xfrm>
          </p:grpSpPr>
          <p:sp>
            <p:nvSpPr>
              <p:cNvPr id="480" name="Rectangle 47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1" name="Rectangle 48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54"/>
            <p:cNvGrpSpPr/>
            <p:nvPr/>
          </p:nvGrpSpPr>
          <p:grpSpPr>
            <a:xfrm rot="18900000" flipH="1">
              <a:off x="1412249" y="3899149"/>
              <a:ext cx="158910" cy="146454"/>
              <a:chOff x="883920" y="396240"/>
              <a:chExt cx="929640" cy="929640"/>
            </a:xfrm>
          </p:grpSpPr>
          <p:sp>
            <p:nvSpPr>
              <p:cNvPr id="478" name="Rectangle 47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Rectangle 47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57"/>
            <p:cNvGrpSpPr/>
            <p:nvPr/>
          </p:nvGrpSpPr>
          <p:grpSpPr>
            <a:xfrm rot="18900000" flipH="1">
              <a:off x="1417542" y="4651708"/>
              <a:ext cx="158910" cy="146454"/>
              <a:chOff x="883920" y="396240"/>
              <a:chExt cx="929640" cy="929640"/>
            </a:xfrm>
          </p:grpSpPr>
          <p:sp>
            <p:nvSpPr>
              <p:cNvPr id="476" name="Rectangle 47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angle 47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60"/>
            <p:cNvGrpSpPr/>
            <p:nvPr/>
          </p:nvGrpSpPr>
          <p:grpSpPr>
            <a:xfrm rot="18900000" flipH="1">
              <a:off x="1417542" y="5391827"/>
              <a:ext cx="158910" cy="146454"/>
              <a:chOff x="883920" y="396240"/>
              <a:chExt cx="929640" cy="929640"/>
            </a:xfrm>
          </p:grpSpPr>
          <p:sp>
            <p:nvSpPr>
              <p:cNvPr id="474" name="Rectangle 47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5" name="Rectangle 47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5"/>
            <p:cNvGrpSpPr/>
            <p:nvPr/>
          </p:nvGrpSpPr>
          <p:grpSpPr>
            <a:xfrm rot="18900000" flipH="1">
              <a:off x="1396371" y="3550858"/>
              <a:ext cx="158910" cy="146454"/>
              <a:chOff x="883920" y="396240"/>
              <a:chExt cx="929640" cy="929640"/>
            </a:xfrm>
          </p:grpSpPr>
          <p:sp>
            <p:nvSpPr>
              <p:cNvPr id="472" name="Rectangle 47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Rectangle 47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6"/>
            <p:cNvGrpSpPr/>
            <p:nvPr/>
          </p:nvGrpSpPr>
          <p:grpSpPr>
            <a:xfrm rot="18900000" flipH="1">
              <a:off x="1396371" y="4278538"/>
              <a:ext cx="158910" cy="146454"/>
              <a:chOff x="883920" y="396240"/>
              <a:chExt cx="929640" cy="929640"/>
            </a:xfrm>
          </p:grpSpPr>
          <p:sp>
            <p:nvSpPr>
              <p:cNvPr id="470" name="Rectangle 46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Rectangle 47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9"/>
            <p:cNvGrpSpPr/>
            <p:nvPr/>
          </p:nvGrpSpPr>
          <p:grpSpPr>
            <a:xfrm rot="18900000" flipH="1">
              <a:off x="1401664" y="5031097"/>
              <a:ext cx="158910" cy="146454"/>
              <a:chOff x="883920" y="396240"/>
              <a:chExt cx="929640" cy="929640"/>
            </a:xfrm>
          </p:grpSpPr>
          <p:sp>
            <p:nvSpPr>
              <p:cNvPr id="468" name="Rectangle 46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9" name="Rectangle 46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5"/>
            <p:cNvGrpSpPr/>
            <p:nvPr/>
          </p:nvGrpSpPr>
          <p:grpSpPr>
            <a:xfrm rot="18900000" flipH="1">
              <a:off x="2036773" y="3573144"/>
              <a:ext cx="158910" cy="146454"/>
              <a:chOff x="883920" y="396240"/>
              <a:chExt cx="929640" cy="929640"/>
            </a:xfrm>
          </p:grpSpPr>
          <p:sp>
            <p:nvSpPr>
              <p:cNvPr id="466" name="Rectangle 46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Rectangle 46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9"/>
            <p:cNvGrpSpPr/>
            <p:nvPr/>
          </p:nvGrpSpPr>
          <p:grpSpPr>
            <a:xfrm rot="18900000" flipH="1">
              <a:off x="2042066" y="4971495"/>
              <a:ext cx="158910" cy="146454"/>
              <a:chOff x="883920" y="396240"/>
              <a:chExt cx="929640" cy="929640"/>
            </a:xfrm>
          </p:grpSpPr>
          <p:sp>
            <p:nvSpPr>
              <p:cNvPr id="464" name="Rectangle 46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5" name="Rectangle 46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36"/>
            <p:cNvGrpSpPr/>
            <p:nvPr/>
          </p:nvGrpSpPr>
          <p:grpSpPr>
            <a:xfrm rot="18900000" flipH="1">
              <a:off x="2677176" y="5397633"/>
              <a:ext cx="158910" cy="146454"/>
              <a:chOff x="883920" y="396240"/>
              <a:chExt cx="929640" cy="929640"/>
            </a:xfrm>
          </p:grpSpPr>
          <p:sp>
            <p:nvSpPr>
              <p:cNvPr id="462" name="Rectangle 46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3" name="Rectangle 46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4"/>
            <p:cNvGrpSpPr/>
            <p:nvPr/>
          </p:nvGrpSpPr>
          <p:grpSpPr>
            <a:xfrm rot="18900000" flipH="1">
              <a:off x="3301700" y="5397632"/>
              <a:ext cx="158910" cy="146454"/>
              <a:chOff x="883920" y="396240"/>
              <a:chExt cx="929640" cy="929640"/>
            </a:xfrm>
          </p:grpSpPr>
          <p:sp>
            <p:nvSpPr>
              <p:cNvPr id="460" name="Rectangle 45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1" name="Rectangle 46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625"/>
          <p:cNvGrpSpPr/>
          <p:nvPr/>
        </p:nvGrpSpPr>
        <p:grpSpPr>
          <a:xfrm>
            <a:off x="1288554" y="2113981"/>
            <a:ext cx="2680144" cy="2413639"/>
            <a:chOff x="1220314" y="2823677"/>
            <a:chExt cx="2680144" cy="2413639"/>
          </a:xfrm>
        </p:grpSpPr>
        <p:grpSp>
          <p:nvGrpSpPr>
            <p:cNvPr id="30" name="Group 291"/>
            <p:cNvGrpSpPr/>
            <p:nvPr/>
          </p:nvGrpSpPr>
          <p:grpSpPr>
            <a:xfrm>
              <a:off x="3749195" y="2841449"/>
              <a:ext cx="151263" cy="162185"/>
              <a:chOff x="6355080" y="777240"/>
              <a:chExt cx="472440" cy="518160"/>
            </a:xfrm>
          </p:grpSpPr>
          <p:sp>
            <p:nvSpPr>
              <p:cNvPr id="293" name="Oval 292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Oval 293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523"/>
            <p:cNvGrpSpPr/>
            <p:nvPr/>
          </p:nvGrpSpPr>
          <p:grpSpPr>
            <a:xfrm>
              <a:off x="3749195" y="3227211"/>
              <a:ext cx="151263" cy="162185"/>
              <a:chOff x="6355080" y="777240"/>
              <a:chExt cx="472440" cy="518160"/>
            </a:xfrm>
          </p:grpSpPr>
          <p:sp>
            <p:nvSpPr>
              <p:cNvPr id="525" name="Oval 52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Oval 52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527"/>
            <p:cNvGrpSpPr/>
            <p:nvPr/>
          </p:nvGrpSpPr>
          <p:grpSpPr>
            <a:xfrm>
              <a:off x="3749195" y="3579636"/>
              <a:ext cx="151263" cy="162185"/>
              <a:chOff x="6355080" y="777240"/>
              <a:chExt cx="472440" cy="518160"/>
            </a:xfrm>
          </p:grpSpPr>
          <p:sp>
            <p:nvSpPr>
              <p:cNvPr id="529" name="Oval 528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Oval 529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Oval 530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531"/>
            <p:cNvGrpSpPr/>
            <p:nvPr/>
          </p:nvGrpSpPr>
          <p:grpSpPr>
            <a:xfrm>
              <a:off x="3749195" y="3960660"/>
              <a:ext cx="151263" cy="162185"/>
              <a:chOff x="6355080" y="777240"/>
              <a:chExt cx="472440" cy="518160"/>
            </a:xfrm>
          </p:grpSpPr>
          <p:sp>
            <p:nvSpPr>
              <p:cNvPr id="533" name="Oval 532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Oval 533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535"/>
            <p:cNvGrpSpPr/>
            <p:nvPr/>
          </p:nvGrpSpPr>
          <p:grpSpPr>
            <a:xfrm>
              <a:off x="3749195" y="4327395"/>
              <a:ext cx="151263" cy="162185"/>
              <a:chOff x="6355080" y="777240"/>
              <a:chExt cx="472440" cy="518160"/>
            </a:xfrm>
          </p:grpSpPr>
          <p:sp>
            <p:nvSpPr>
              <p:cNvPr id="537" name="Oval 536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539"/>
            <p:cNvGrpSpPr/>
            <p:nvPr/>
          </p:nvGrpSpPr>
          <p:grpSpPr>
            <a:xfrm>
              <a:off x="3749195" y="4684607"/>
              <a:ext cx="151263" cy="162185"/>
              <a:chOff x="6355080" y="777240"/>
              <a:chExt cx="472440" cy="518160"/>
            </a:xfrm>
          </p:grpSpPr>
          <p:sp>
            <p:nvSpPr>
              <p:cNvPr id="541" name="Oval 540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543"/>
            <p:cNvGrpSpPr/>
            <p:nvPr/>
          </p:nvGrpSpPr>
          <p:grpSpPr>
            <a:xfrm>
              <a:off x="3122933" y="2837325"/>
              <a:ext cx="151263" cy="162185"/>
              <a:chOff x="6355080" y="777240"/>
              <a:chExt cx="472440" cy="518160"/>
            </a:xfrm>
          </p:grpSpPr>
          <p:sp>
            <p:nvSpPr>
              <p:cNvPr id="545" name="Oval 54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Oval 54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547"/>
            <p:cNvGrpSpPr/>
            <p:nvPr/>
          </p:nvGrpSpPr>
          <p:grpSpPr>
            <a:xfrm>
              <a:off x="2491901" y="2837325"/>
              <a:ext cx="151263" cy="162185"/>
              <a:chOff x="6355080" y="777240"/>
              <a:chExt cx="472440" cy="518160"/>
            </a:xfrm>
          </p:grpSpPr>
          <p:sp>
            <p:nvSpPr>
              <p:cNvPr id="549" name="Oval 548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555"/>
            <p:cNvGrpSpPr/>
            <p:nvPr/>
          </p:nvGrpSpPr>
          <p:grpSpPr>
            <a:xfrm>
              <a:off x="3122933" y="3237376"/>
              <a:ext cx="151263" cy="162185"/>
              <a:chOff x="6355080" y="777240"/>
              <a:chExt cx="472440" cy="518160"/>
            </a:xfrm>
          </p:grpSpPr>
          <p:sp>
            <p:nvSpPr>
              <p:cNvPr id="557" name="Oval 556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8" name="Oval 557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9" name="Oval 558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559"/>
            <p:cNvGrpSpPr/>
            <p:nvPr/>
          </p:nvGrpSpPr>
          <p:grpSpPr>
            <a:xfrm>
              <a:off x="3122933" y="3718388"/>
              <a:ext cx="151263" cy="162185"/>
              <a:chOff x="6355080" y="777240"/>
              <a:chExt cx="472440" cy="518160"/>
            </a:xfrm>
          </p:grpSpPr>
          <p:sp>
            <p:nvSpPr>
              <p:cNvPr id="561" name="Oval 560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Oval 561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Oval 562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563"/>
            <p:cNvGrpSpPr/>
            <p:nvPr/>
          </p:nvGrpSpPr>
          <p:grpSpPr>
            <a:xfrm>
              <a:off x="3122933" y="4247025"/>
              <a:ext cx="151263" cy="162185"/>
              <a:chOff x="6355080" y="777240"/>
              <a:chExt cx="472440" cy="518160"/>
            </a:xfrm>
          </p:grpSpPr>
          <p:sp>
            <p:nvSpPr>
              <p:cNvPr id="565" name="Oval 56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Oval 56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7" name="Oval 56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567"/>
            <p:cNvGrpSpPr/>
            <p:nvPr/>
          </p:nvGrpSpPr>
          <p:grpSpPr>
            <a:xfrm>
              <a:off x="3122933" y="4632787"/>
              <a:ext cx="151263" cy="162185"/>
              <a:chOff x="6355080" y="777240"/>
              <a:chExt cx="472440" cy="518160"/>
            </a:xfrm>
          </p:grpSpPr>
          <p:sp>
            <p:nvSpPr>
              <p:cNvPr id="569" name="Oval 568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0" name="Oval 569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1" name="Oval 570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571"/>
            <p:cNvGrpSpPr/>
            <p:nvPr/>
          </p:nvGrpSpPr>
          <p:grpSpPr>
            <a:xfrm>
              <a:off x="2491901" y="4528012"/>
              <a:ext cx="151263" cy="162185"/>
              <a:chOff x="6355080" y="777240"/>
              <a:chExt cx="472440" cy="518160"/>
            </a:xfrm>
          </p:grpSpPr>
          <p:sp>
            <p:nvSpPr>
              <p:cNvPr id="573" name="Oval 572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4" name="Oval 573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Oval 574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575"/>
            <p:cNvGrpSpPr/>
            <p:nvPr/>
          </p:nvGrpSpPr>
          <p:grpSpPr>
            <a:xfrm>
              <a:off x="2491901" y="3956512"/>
              <a:ext cx="151263" cy="162185"/>
              <a:chOff x="6355080" y="777240"/>
              <a:chExt cx="472440" cy="518160"/>
            </a:xfrm>
          </p:grpSpPr>
          <p:sp>
            <p:nvSpPr>
              <p:cNvPr id="577" name="Oval 576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Oval 577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Oval 578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579"/>
            <p:cNvGrpSpPr/>
            <p:nvPr/>
          </p:nvGrpSpPr>
          <p:grpSpPr>
            <a:xfrm>
              <a:off x="2491901" y="3385012"/>
              <a:ext cx="151263" cy="162185"/>
              <a:chOff x="6355080" y="777240"/>
              <a:chExt cx="472440" cy="518160"/>
            </a:xfrm>
          </p:grpSpPr>
          <p:sp>
            <p:nvSpPr>
              <p:cNvPr id="581" name="Oval 580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583"/>
            <p:cNvGrpSpPr/>
            <p:nvPr/>
          </p:nvGrpSpPr>
          <p:grpSpPr>
            <a:xfrm>
              <a:off x="1220314" y="3557102"/>
              <a:ext cx="151263" cy="162185"/>
              <a:chOff x="6355080" y="777240"/>
              <a:chExt cx="472440" cy="518160"/>
            </a:xfrm>
          </p:grpSpPr>
          <p:sp>
            <p:nvSpPr>
              <p:cNvPr id="585" name="Oval 584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Oval 585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Oval 586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592"/>
            <p:cNvGrpSpPr/>
            <p:nvPr/>
          </p:nvGrpSpPr>
          <p:grpSpPr>
            <a:xfrm>
              <a:off x="1220314" y="2823677"/>
              <a:ext cx="151263" cy="162185"/>
              <a:chOff x="6355080" y="777240"/>
              <a:chExt cx="472440" cy="518160"/>
            </a:xfrm>
          </p:grpSpPr>
          <p:sp>
            <p:nvSpPr>
              <p:cNvPr id="594" name="Oval 593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5" name="Oval 594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Oval 595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600"/>
            <p:cNvGrpSpPr/>
            <p:nvPr/>
          </p:nvGrpSpPr>
          <p:grpSpPr>
            <a:xfrm>
              <a:off x="1220314" y="4309577"/>
              <a:ext cx="151263" cy="162185"/>
              <a:chOff x="6355080" y="777240"/>
              <a:chExt cx="472440" cy="518160"/>
            </a:xfrm>
          </p:grpSpPr>
          <p:sp>
            <p:nvSpPr>
              <p:cNvPr id="602" name="Oval 601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Oval 602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Oval 603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604"/>
            <p:cNvGrpSpPr/>
            <p:nvPr/>
          </p:nvGrpSpPr>
          <p:grpSpPr>
            <a:xfrm>
              <a:off x="3749195" y="5075131"/>
              <a:ext cx="151263" cy="162185"/>
              <a:chOff x="6355080" y="777240"/>
              <a:chExt cx="472440" cy="518160"/>
            </a:xfrm>
          </p:grpSpPr>
          <p:sp>
            <p:nvSpPr>
              <p:cNvPr id="606" name="Oval 605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Oval 606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Oval 607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608"/>
            <p:cNvGrpSpPr/>
            <p:nvPr/>
          </p:nvGrpSpPr>
          <p:grpSpPr>
            <a:xfrm>
              <a:off x="3122933" y="5061483"/>
              <a:ext cx="151263" cy="162185"/>
              <a:chOff x="6355080" y="777240"/>
              <a:chExt cx="472440" cy="518160"/>
            </a:xfrm>
          </p:grpSpPr>
          <p:sp>
            <p:nvSpPr>
              <p:cNvPr id="610" name="Oval 609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Oval 610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2" name="Oval 611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612"/>
            <p:cNvGrpSpPr/>
            <p:nvPr/>
          </p:nvGrpSpPr>
          <p:grpSpPr>
            <a:xfrm>
              <a:off x="2491901" y="5066246"/>
              <a:ext cx="151263" cy="162185"/>
              <a:chOff x="6355080" y="777240"/>
              <a:chExt cx="472440" cy="518160"/>
            </a:xfrm>
          </p:grpSpPr>
          <p:sp>
            <p:nvSpPr>
              <p:cNvPr id="614" name="Oval 613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5" name="Oval 614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6" name="Oval 615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624"/>
            <p:cNvGrpSpPr/>
            <p:nvPr/>
          </p:nvGrpSpPr>
          <p:grpSpPr>
            <a:xfrm>
              <a:off x="1844224" y="2828440"/>
              <a:ext cx="165504" cy="2386343"/>
              <a:chOff x="1844224" y="2855736"/>
              <a:chExt cx="165504" cy="2386343"/>
            </a:xfrm>
          </p:grpSpPr>
          <p:grpSp>
            <p:nvGrpSpPr>
              <p:cNvPr id="85" name="Group 551"/>
              <p:cNvGrpSpPr/>
              <p:nvPr/>
            </p:nvGrpSpPr>
            <p:grpSpPr>
              <a:xfrm>
                <a:off x="1844224" y="2855736"/>
                <a:ext cx="151263" cy="162185"/>
                <a:chOff x="6355080" y="777240"/>
                <a:chExt cx="472440" cy="518160"/>
              </a:xfrm>
            </p:grpSpPr>
            <p:sp>
              <p:nvSpPr>
                <p:cNvPr id="553" name="Oval 552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Oval 553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Oval 554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587"/>
              <p:cNvGrpSpPr/>
              <p:nvPr/>
            </p:nvGrpSpPr>
            <p:grpSpPr>
              <a:xfrm>
                <a:off x="1844225" y="4394023"/>
                <a:ext cx="151263" cy="162185"/>
                <a:chOff x="6355080" y="777240"/>
                <a:chExt cx="472440" cy="518160"/>
              </a:xfrm>
            </p:grpSpPr>
            <p:sp>
              <p:nvSpPr>
                <p:cNvPr id="589" name="Oval 588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0" name="Oval 589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1" name="Oval 590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" name="Group 596"/>
              <p:cNvGrpSpPr/>
              <p:nvPr/>
            </p:nvGrpSpPr>
            <p:grpSpPr>
              <a:xfrm>
                <a:off x="1844226" y="3541535"/>
                <a:ext cx="151263" cy="162185"/>
                <a:chOff x="6355080" y="777240"/>
                <a:chExt cx="472440" cy="518160"/>
              </a:xfrm>
            </p:grpSpPr>
            <p:sp>
              <p:nvSpPr>
                <p:cNvPr id="598" name="Oval 597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Oval 598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Oval 599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" name="Group 616"/>
              <p:cNvGrpSpPr/>
              <p:nvPr/>
            </p:nvGrpSpPr>
            <p:grpSpPr>
              <a:xfrm>
                <a:off x="1858465" y="5079894"/>
                <a:ext cx="151263" cy="162185"/>
                <a:chOff x="6355080" y="777240"/>
                <a:chExt cx="472440" cy="518160"/>
              </a:xfrm>
            </p:grpSpPr>
            <p:sp>
              <p:nvSpPr>
                <p:cNvPr id="618" name="Oval 617"/>
                <p:cNvSpPr/>
                <p:nvPr/>
              </p:nvSpPr>
              <p:spPr>
                <a:xfrm>
                  <a:off x="6355080" y="777240"/>
                  <a:ext cx="472440" cy="51816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Oval 618"/>
                <p:cNvSpPr/>
                <p:nvPr/>
              </p:nvSpPr>
              <p:spPr>
                <a:xfrm>
                  <a:off x="6416040" y="853440"/>
                  <a:ext cx="350520" cy="36576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Oval 619"/>
                <p:cNvSpPr/>
                <p:nvPr/>
              </p:nvSpPr>
              <p:spPr>
                <a:xfrm>
                  <a:off x="6537960" y="982980"/>
                  <a:ext cx="106680" cy="10668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9" name="Group 620"/>
            <p:cNvGrpSpPr/>
            <p:nvPr/>
          </p:nvGrpSpPr>
          <p:grpSpPr>
            <a:xfrm>
              <a:off x="1220314" y="5033548"/>
              <a:ext cx="151263" cy="162185"/>
              <a:chOff x="6355080" y="777240"/>
              <a:chExt cx="472440" cy="518160"/>
            </a:xfrm>
          </p:grpSpPr>
          <p:sp>
            <p:nvSpPr>
              <p:cNvPr id="622" name="Oval 621"/>
              <p:cNvSpPr/>
              <p:nvPr/>
            </p:nvSpPr>
            <p:spPr>
              <a:xfrm>
                <a:off x="6355080" y="777240"/>
                <a:ext cx="472440" cy="51816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3" name="Oval 622"/>
              <p:cNvSpPr/>
              <p:nvPr/>
            </p:nvSpPr>
            <p:spPr>
              <a:xfrm>
                <a:off x="6416040" y="853440"/>
                <a:ext cx="350520" cy="36576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4" name="Oval 623"/>
              <p:cNvSpPr/>
              <p:nvPr/>
            </p:nvSpPr>
            <p:spPr>
              <a:xfrm>
                <a:off x="6537960" y="982980"/>
                <a:ext cx="106680" cy="10668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632" name="Rectangle 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>
          <a:xfrm>
            <a:off x="0" y="949325"/>
            <a:ext cx="4973638" cy="1585913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If a North pole moves toward the loop from above the page, in what direction is the induced current? </a:t>
            </a:r>
          </a:p>
        </p:txBody>
      </p:sp>
      <p:sp>
        <p:nvSpPr>
          <p:cNvPr id="1818628" name="Rectangle 4"/>
          <p:cNvSpPr>
            <a:spLocks noChangeArrowheads="1"/>
          </p:cNvSpPr>
          <p:nvPr/>
        </p:nvSpPr>
        <p:spPr bwMode="auto">
          <a:xfrm>
            <a:off x="5781675" y="1116013"/>
            <a:ext cx="3362325" cy="1145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973388" y="3444875"/>
            <a:ext cx="3648075" cy="2036763"/>
            <a:chOff x="2616" y="2463"/>
            <a:chExt cx="2485" cy="1432"/>
          </a:xfrm>
        </p:grpSpPr>
        <p:pic>
          <p:nvPicPr>
            <p:cNvPr id="1818630" name="Picture 6" descr="FG21_007"/>
            <p:cNvPicPr>
              <a:picLocks noChangeAspect="1" noChangeArrowheads="1"/>
            </p:cNvPicPr>
            <p:nvPr/>
          </p:nvPicPr>
          <p:blipFill>
            <a:blip r:embed="rId3" cstate="print">
              <a:lum bright="-54000" contrast="72000"/>
            </a:blip>
            <a:srcRect r="71130" b="73788"/>
            <a:stretch>
              <a:fillRect/>
            </a:stretch>
          </p:blipFill>
          <p:spPr bwMode="auto">
            <a:xfrm>
              <a:off x="2616" y="2463"/>
              <a:ext cx="2485" cy="1432"/>
            </a:xfrm>
            <a:prstGeom prst="rect">
              <a:avLst/>
            </a:prstGeom>
            <a:noFill/>
          </p:spPr>
        </p:pic>
        <p:sp>
          <p:nvSpPr>
            <p:cNvPr id="1818631" name="Oval 7"/>
            <p:cNvSpPr>
              <a:spLocks noChangeArrowheads="1"/>
            </p:cNvSpPr>
            <p:nvPr/>
          </p:nvSpPr>
          <p:spPr bwMode="auto">
            <a:xfrm>
              <a:off x="3139" y="2497"/>
              <a:ext cx="1422" cy="135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675" name="Oval 3"/>
          <p:cNvSpPr>
            <a:spLocks noChangeArrowheads="1"/>
          </p:cNvSpPr>
          <p:nvPr/>
        </p:nvSpPr>
        <p:spPr bwMode="auto">
          <a:xfrm>
            <a:off x="5292725" y="1439863"/>
            <a:ext cx="3851275" cy="46831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20683" name="Rectangle 11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20676" name="Rectangle 4"/>
          <p:cNvSpPr>
            <a:spLocks noGrp="1" noChangeArrowheads="1"/>
          </p:cNvSpPr>
          <p:nvPr>
            <p:ph idx="1"/>
          </p:nvPr>
        </p:nvSpPr>
        <p:spPr>
          <a:xfrm>
            <a:off x="0" y="949325"/>
            <a:ext cx="4973638" cy="1585913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If a North pole moves toward the loop from above the page, in what direction is the induced current? </a:t>
            </a:r>
          </a:p>
        </p:txBody>
      </p:sp>
      <p:sp>
        <p:nvSpPr>
          <p:cNvPr id="1820677" name="Rectangle 5"/>
          <p:cNvSpPr>
            <a:spLocks noChangeArrowheads="1"/>
          </p:cNvSpPr>
          <p:nvPr/>
        </p:nvSpPr>
        <p:spPr bwMode="auto">
          <a:xfrm>
            <a:off x="5781675" y="1116013"/>
            <a:ext cx="3362325" cy="1145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278438" y="3557588"/>
            <a:ext cx="3648075" cy="2036762"/>
            <a:chOff x="2616" y="2463"/>
            <a:chExt cx="2485" cy="1432"/>
          </a:xfrm>
        </p:grpSpPr>
        <p:pic>
          <p:nvPicPr>
            <p:cNvPr id="1820679" name="Picture 7" descr="FG21_007"/>
            <p:cNvPicPr>
              <a:picLocks noChangeAspect="1" noChangeArrowheads="1"/>
            </p:cNvPicPr>
            <p:nvPr/>
          </p:nvPicPr>
          <p:blipFill>
            <a:blip r:embed="rId3" cstate="print">
              <a:lum bright="-54000" contrast="72000"/>
            </a:blip>
            <a:srcRect r="71130" b="73788"/>
            <a:stretch>
              <a:fillRect/>
            </a:stretch>
          </p:blipFill>
          <p:spPr bwMode="auto">
            <a:xfrm>
              <a:off x="2616" y="2463"/>
              <a:ext cx="2485" cy="1432"/>
            </a:xfrm>
            <a:prstGeom prst="rect">
              <a:avLst/>
            </a:prstGeom>
            <a:noFill/>
          </p:spPr>
        </p:pic>
        <p:sp>
          <p:nvSpPr>
            <p:cNvPr id="1820680" name="Oval 8"/>
            <p:cNvSpPr>
              <a:spLocks noChangeArrowheads="1"/>
            </p:cNvSpPr>
            <p:nvPr/>
          </p:nvSpPr>
          <p:spPr bwMode="auto">
            <a:xfrm>
              <a:off x="3139" y="2497"/>
              <a:ext cx="1422" cy="135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0681" name="AutoShape 9"/>
          <p:cNvSpPr>
            <a:spLocks noChangeArrowheads="1"/>
          </p:cNvSpPr>
          <p:nvPr/>
        </p:nvSpPr>
        <p:spPr bwMode="auto">
          <a:xfrm>
            <a:off x="0" y="2979738"/>
            <a:ext cx="5029200" cy="30305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20682" name="Rectangle 10"/>
          <p:cNvSpPr>
            <a:spLocks noChangeArrowheads="1"/>
          </p:cNvSpPr>
          <p:nvPr/>
        </p:nvSpPr>
        <p:spPr bwMode="auto">
          <a:xfrm>
            <a:off x="0" y="3003550"/>
            <a:ext cx="5005388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The magnetic field of the moving bar magnet is pointing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</a:t>
            </a:r>
            <a:r>
              <a:rPr lang="en-US" sz="2000" b="1">
                <a:solidFill>
                  <a:schemeClr val="bg2"/>
                </a:solidFill>
              </a:rPr>
              <a:t> and getting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larger</a:t>
            </a:r>
            <a:r>
              <a:rPr lang="en-US" sz="2000" b="1">
                <a:solidFill>
                  <a:schemeClr val="bg2"/>
                </a:solidFill>
              </a:rPr>
              <a:t> as the magnet moves closer to the loop.  Thus the induced magnetic field has to point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out of the page</a:t>
            </a:r>
            <a:r>
              <a:rPr lang="en-US" sz="2000" b="1">
                <a:solidFill>
                  <a:schemeClr val="bg2"/>
                </a:solidFill>
              </a:rPr>
              <a:t>.   A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counterclockwise</a:t>
            </a:r>
            <a:r>
              <a:rPr lang="en-US" sz="2000" b="1">
                <a:solidFill>
                  <a:schemeClr val="bg2"/>
                </a:solidFill>
              </a:rPr>
              <a:t> induced current will give just such an induced magnetic field.</a:t>
            </a:r>
          </a:p>
        </p:txBody>
      </p:sp>
      <p:sp>
        <p:nvSpPr>
          <p:cNvPr id="1820684" name="Text Box 12"/>
          <p:cNvSpPr txBox="1">
            <a:spLocks noChangeArrowheads="1"/>
          </p:cNvSpPr>
          <p:nvPr/>
        </p:nvSpPr>
        <p:spPr bwMode="auto">
          <a:xfrm>
            <a:off x="0" y="6210300"/>
            <a:ext cx="9144000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happens if the magnet is stationary but the loop moves?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23" name="Picture 3" descr="FG21_007"/>
          <p:cNvPicPr>
            <a:picLocks noChangeAspect="1" noChangeArrowheads="1"/>
          </p:cNvPicPr>
          <p:nvPr/>
        </p:nvPicPr>
        <p:blipFill>
          <a:blip r:embed="rId3" cstate="print">
            <a:lum bright="-48000" contrast="72000"/>
          </a:blip>
          <a:srcRect l="26994" t="1405" r="41345" b="71509"/>
          <a:stretch>
            <a:fillRect/>
          </a:stretch>
        </p:blipFill>
        <p:spPr bwMode="auto">
          <a:xfrm>
            <a:off x="2673350" y="3862388"/>
            <a:ext cx="3711575" cy="2117725"/>
          </a:xfrm>
          <a:prstGeom prst="rect">
            <a:avLst/>
          </a:prstGeom>
          <a:noFill/>
        </p:spPr>
      </p:pic>
      <p:sp>
        <p:nvSpPr>
          <p:cNvPr id="1822726" name="Rectangle 6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223.44.6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22724" name="Rectangle 4"/>
          <p:cNvSpPr>
            <a:spLocks noGrp="1" noChangeArrowheads="1"/>
          </p:cNvSpPr>
          <p:nvPr>
            <p:ph idx="1"/>
          </p:nvPr>
        </p:nvSpPr>
        <p:spPr>
          <a:xfrm>
            <a:off x="0" y="1003300"/>
            <a:ext cx="4387850" cy="18700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If a North pole moves toward the loop in the plane of the page, in what direction is the induced current? </a:t>
            </a:r>
          </a:p>
        </p:txBody>
      </p:sp>
      <p:sp>
        <p:nvSpPr>
          <p:cNvPr id="1822725" name="Rectangle 5"/>
          <p:cNvSpPr>
            <a:spLocks noChangeArrowheads="1"/>
          </p:cNvSpPr>
          <p:nvPr/>
        </p:nvSpPr>
        <p:spPr bwMode="auto">
          <a:xfrm>
            <a:off x="5164138" y="1144588"/>
            <a:ext cx="3763962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770" name="AutoShape 2"/>
          <p:cNvSpPr>
            <a:spLocks noChangeArrowheads="1"/>
          </p:cNvSpPr>
          <p:nvPr/>
        </p:nvSpPr>
        <p:spPr bwMode="auto">
          <a:xfrm>
            <a:off x="142875" y="3946525"/>
            <a:ext cx="4881563" cy="20431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24771" name="Rectangle 3"/>
          <p:cNvSpPr>
            <a:spLocks noChangeArrowheads="1"/>
          </p:cNvSpPr>
          <p:nvPr/>
        </p:nvSpPr>
        <p:spPr bwMode="auto">
          <a:xfrm>
            <a:off x="0" y="3962400"/>
            <a:ext cx="4843463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Since the magnet is moving parallel to the loop, there is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 magnetic flux through the loop</a:t>
            </a:r>
            <a:r>
              <a:rPr lang="en-US" sz="2000" b="1">
                <a:solidFill>
                  <a:schemeClr val="bg2"/>
                </a:solidFill>
              </a:rPr>
              <a:t>.  Thus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current is zero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824773" name="Oval 5"/>
          <p:cNvSpPr>
            <a:spLocks noChangeArrowheads="1"/>
          </p:cNvSpPr>
          <p:nvPr/>
        </p:nvSpPr>
        <p:spPr bwMode="auto">
          <a:xfrm>
            <a:off x="4819650" y="1911350"/>
            <a:ext cx="3689350" cy="5270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1824774" name="Picture 6" descr="FG21_007"/>
          <p:cNvPicPr>
            <a:picLocks noChangeAspect="1" noChangeArrowheads="1"/>
          </p:cNvPicPr>
          <p:nvPr/>
        </p:nvPicPr>
        <p:blipFill>
          <a:blip r:embed="rId3" cstate="print">
            <a:lum bright="-48000" contrast="72000"/>
          </a:blip>
          <a:srcRect l="26994" t="1405" r="41345" b="71509"/>
          <a:stretch>
            <a:fillRect/>
          </a:stretch>
        </p:blipFill>
        <p:spPr bwMode="auto">
          <a:xfrm>
            <a:off x="5211763" y="3889375"/>
            <a:ext cx="3711575" cy="2117725"/>
          </a:xfrm>
          <a:prstGeom prst="rect">
            <a:avLst/>
          </a:prstGeom>
          <a:noFill/>
        </p:spPr>
      </p:pic>
      <p:sp>
        <p:nvSpPr>
          <p:cNvPr id="1824777" name="Rectangle 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223.44.6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24775" name="Rectangle 7"/>
          <p:cNvSpPr>
            <a:spLocks noGrp="1" noChangeArrowheads="1"/>
          </p:cNvSpPr>
          <p:nvPr>
            <p:ph idx="1"/>
          </p:nvPr>
        </p:nvSpPr>
        <p:spPr>
          <a:xfrm>
            <a:off x="0" y="1003300"/>
            <a:ext cx="4387850" cy="18700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If a North pole moves toward the loop in the plane of the page, in what direction is the induced current? </a:t>
            </a:r>
          </a:p>
        </p:txBody>
      </p:sp>
      <p:sp>
        <p:nvSpPr>
          <p:cNvPr id="1824776" name="Rectangle 8"/>
          <p:cNvSpPr>
            <a:spLocks noChangeArrowheads="1"/>
          </p:cNvSpPr>
          <p:nvPr/>
        </p:nvSpPr>
        <p:spPr bwMode="auto">
          <a:xfrm>
            <a:off x="5164138" y="1144588"/>
            <a:ext cx="3763962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 rot="2700000">
            <a:off x="722500" y="478751"/>
            <a:ext cx="389386" cy="421715"/>
            <a:chOff x="883920" y="396240"/>
            <a:chExt cx="929640" cy="929640"/>
          </a:xfrm>
        </p:grpSpPr>
        <p:sp>
          <p:nvSpPr>
            <p:cNvPr id="4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6"/>
          <p:cNvGrpSpPr/>
          <p:nvPr/>
        </p:nvGrpSpPr>
        <p:grpSpPr>
          <a:xfrm rot="2700000">
            <a:off x="722499" y="2261830"/>
            <a:ext cx="389386" cy="421715"/>
            <a:chOff x="883920" y="396240"/>
            <a:chExt cx="929640" cy="929640"/>
          </a:xfrm>
        </p:grpSpPr>
        <p:sp>
          <p:nvSpPr>
            <p:cNvPr id="8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 rot="2700000">
            <a:off x="707259" y="4105871"/>
            <a:ext cx="389386" cy="421715"/>
            <a:chOff x="883920" y="396240"/>
            <a:chExt cx="929640" cy="929640"/>
          </a:xfrm>
        </p:grpSpPr>
        <p:sp>
          <p:nvSpPr>
            <p:cNvPr id="11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2"/>
          <p:cNvGrpSpPr/>
          <p:nvPr/>
        </p:nvGrpSpPr>
        <p:grpSpPr>
          <a:xfrm rot="2700000">
            <a:off x="707259" y="5919430"/>
            <a:ext cx="389386" cy="421715"/>
            <a:chOff x="883920" y="396240"/>
            <a:chExt cx="929640" cy="929640"/>
          </a:xfrm>
        </p:grpSpPr>
        <p:sp>
          <p:nvSpPr>
            <p:cNvPr id="14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5"/>
          <p:cNvGrpSpPr/>
          <p:nvPr/>
        </p:nvGrpSpPr>
        <p:grpSpPr>
          <a:xfrm rot="2700000">
            <a:off x="2505579" y="478751"/>
            <a:ext cx="389386" cy="421715"/>
            <a:chOff x="883920" y="396240"/>
            <a:chExt cx="929640" cy="929640"/>
          </a:xfrm>
        </p:grpSpPr>
        <p:sp>
          <p:nvSpPr>
            <p:cNvPr id="17" name="Rectangle 1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8"/>
          <p:cNvGrpSpPr/>
          <p:nvPr/>
        </p:nvGrpSpPr>
        <p:grpSpPr>
          <a:xfrm rot="2700000">
            <a:off x="2505578" y="2261830"/>
            <a:ext cx="389386" cy="421715"/>
            <a:chOff x="883920" y="396240"/>
            <a:chExt cx="929640" cy="929640"/>
          </a:xfrm>
        </p:grpSpPr>
        <p:sp>
          <p:nvSpPr>
            <p:cNvPr id="20" name="Rectangle 1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21"/>
          <p:cNvGrpSpPr/>
          <p:nvPr/>
        </p:nvGrpSpPr>
        <p:grpSpPr>
          <a:xfrm rot="2700000">
            <a:off x="2490338" y="4105871"/>
            <a:ext cx="389386" cy="421715"/>
            <a:chOff x="883920" y="396240"/>
            <a:chExt cx="929640" cy="929640"/>
          </a:xfrm>
        </p:grpSpPr>
        <p:sp>
          <p:nvSpPr>
            <p:cNvPr id="23" name="Rectangle 2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24"/>
          <p:cNvGrpSpPr/>
          <p:nvPr/>
        </p:nvGrpSpPr>
        <p:grpSpPr>
          <a:xfrm rot="2700000">
            <a:off x="2490338" y="5919430"/>
            <a:ext cx="389386" cy="421715"/>
            <a:chOff x="883920" y="396240"/>
            <a:chExt cx="929640" cy="929640"/>
          </a:xfrm>
        </p:grpSpPr>
        <p:sp>
          <p:nvSpPr>
            <p:cNvPr id="26" name="Rectangle 2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7"/>
          <p:cNvGrpSpPr/>
          <p:nvPr/>
        </p:nvGrpSpPr>
        <p:grpSpPr>
          <a:xfrm rot="2700000">
            <a:off x="4380099" y="478751"/>
            <a:ext cx="389386" cy="421715"/>
            <a:chOff x="883920" y="396240"/>
            <a:chExt cx="929640" cy="929640"/>
          </a:xfrm>
        </p:grpSpPr>
        <p:sp>
          <p:nvSpPr>
            <p:cNvPr id="29" name="Rectangle 2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30"/>
          <p:cNvGrpSpPr/>
          <p:nvPr/>
        </p:nvGrpSpPr>
        <p:grpSpPr>
          <a:xfrm rot="2700000">
            <a:off x="4380098" y="2261830"/>
            <a:ext cx="389386" cy="421715"/>
            <a:chOff x="883920" y="396240"/>
            <a:chExt cx="929640" cy="929640"/>
          </a:xfrm>
        </p:grpSpPr>
        <p:sp>
          <p:nvSpPr>
            <p:cNvPr id="32" name="Rectangle 3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33"/>
          <p:cNvGrpSpPr/>
          <p:nvPr/>
        </p:nvGrpSpPr>
        <p:grpSpPr>
          <a:xfrm rot="2700000">
            <a:off x="4364858" y="4105871"/>
            <a:ext cx="389386" cy="421715"/>
            <a:chOff x="883920" y="396240"/>
            <a:chExt cx="929640" cy="929640"/>
          </a:xfrm>
        </p:grpSpPr>
        <p:sp>
          <p:nvSpPr>
            <p:cNvPr id="35" name="Rectangle 3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6"/>
          <p:cNvGrpSpPr/>
          <p:nvPr/>
        </p:nvGrpSpPr>
        <p:grpSpPr>
          <a:xfrm rot="2700000">
            <a:off x="4364858" y="5919430"/>
            <a:ext cx="389386" cy="421715"/>
            <a:chOff x="883920" y="396240"/>
            <a:chExt cx="929640" cy="929640"/>
          </a:xfrm>
        </p:grpSpPr>
        <p:sp>
          <p:nvSpPr>
            <p:cNvPr id="38" name="Rectangle 3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9"/>
          <p:cNvGrpSpPr/>
          <p:nvPr/>
        </p:nvGrpSpPr>
        <p:grpSpPr>
          <a:xfrm rot="2700000">
            <a:off x="6193659" y="478751"/>
            <a:ext cx="389386" cy="421715"/>
            <a:chOff x="883920" y="396240"/>
            <a:chExt cx="929640" cy="929640"/>
          </a:xfrm>
        </p:grpSpPr>
        <p:sp>
          <p:nvSpPr>
            <p:cNvPr id="41" name="Rectangle 4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42"/>
          <p:cNvGrpSpPr/>
          <p:nvPr/>
        </p:nvGrpSpPr>
        <p:grpSpPr>
          <a:xfrm rot="2700000">
            <a:off x="6193658" y="2261830"/>
            <a:ext cx="389386" cy="421715"/>
            <a:chOff x="883920" y="396240"/>
            <a:chExt cx="929640" cy="929640"/>
          </a:xfrm>
        </p:grpSpPr>
        <p:sp>
          <p:nvSpPr>
            <p:cNvPr id="44" name="Rectangle 4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45"/>
          <p:cNvGrpSpPr/>
          <p:nvPr/>
        </p:nvGrpSpPr>
        <p:grpSpPr>
          <a:xfrm rot="2700000">
            <a:off x="6178418" y="4105871"/>
            <a:ext cx="389386" cy="421715"/>
            <a:chOff x="883920" y="396240"/>
            <a:chExt cx="929640" cy="929640"/>
          </a:xfrm>
        </p:grpSpPr>
        <p:sp>
          <p:nvSpPr>
            <p:cNvPr id="47" name="Rectangle 4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8"/>
          <p:cNvGrpSpPr/>
          <p:nvPr/>
        </p:nvGrpSpPr>
        <p:grpSpPr>
          <a:xfrm rot="2700000">
            <a:off x="6178418" y="5919430"/>
            <a:ext cx="389386" cy="421715"/>
            <a:chOff x="883920" y="396240"/>
            <a:chExt cx="929640" cy="929640"/>
          </a:xfrm>
        </p:grpSpPr>
        <p:sp>
          <p:nvSpPr>
            <p:cNvPr id="50" name="Rectangle 4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51"/>
          <p:cNvGrpSpPr/>
          <p:nvPr/>
        </p:nvGrpSpPr>
        <p:grpSpPr>
          <a:xfrm rot="2700000">
            <a:off x="7991979" y="478751"/>
            <a:ext cx="389386" cy="421715"/>
            <a:chOff x="883920" y="396240"/>
            <a:chExt cx="929640" cy="929640"/>
          </a:xfrm>
        </p:grpSpPr>
        <p:sp>
          <p:nvSpPr>
            <p:cNvPr id="53" name="Rectangle 5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54"/>
          <p:cNvGrpSpPr/>
          <p:nvPr/>
        </p:nvGrpSpPr>
        <p:grpSpPr>
          <a:xfrm rot="2700000">
            <a:off x="7991978" y="2261830"/>
            <a:ext cx="389386" cy="421715"/>
            <a:chOff x="883920" y="396240"/>
            <a:chExt cx="929640" cy="929640"/>
          </a:xfrm>
        </p:grpSpPr>
        <p:sp>
          <p:nvSpPr>
            <p:cNvPr id="56" name="Rectangle 5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7"/>
          <p:cNvGrpSpPr/>
          <p:nvPr/>
        </p:nvGrpSpPr>
        <p:grpSpPr>
          <a:xfrm rot="2700000">
            <a:off x="7976738" y="4105871"/>
            <a:ext cx="389386" cy="421715"/>
            <a:chOff x="883920" y="396240"/>
            <a:chExt cx="929640" cy="929640"/>
          </a:xfrm>
        </p:grpSpPr>
        <p:sp>
          <p:nvSpPr>
            <p:cNvPr id="59" name="Rectangle 5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60"/>
          <p:cNvGrpSpPr/>
          <p:nvPr/>
        </p:nvGrpSpPr>
        <p:grpSpPr>
          <a:xfrm rot="2700000">
            <a:off x="7976738" y="5919430"/>
            <a:ext cx="389386" cy="421715"/>
            <a:chOff x="883920" y="396240"/>
            <a:chExt cx="929640" cy="929640"/>
          </a:xfrm>
        </p:grpSpPr>
        <p:sp>
          <p:nvSpPr>
            <p:cNvPr id="62" name="Rectangle 6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3063240" y="777240"/>
            <a:ext cx="838200" cy="51968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>
            <a:off x="4099560" y="3230880"/>
            <a:ext cx="1082040" cy="350520"/>
          </a:xfrm>
          <a:prstGeom prst="rightArrow">
            <a:avLst>
              <a:gd name="adj1" fmla="val 50000"/>
              <a:gd name="adj2" fmla="val 718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983480" y="2667000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751320" y="274320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B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240280" y="792480"/>
            <a:ext cx="15240" cy="516636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1691640" y="777240"/>
            <a:ext cx="1219200" cy="1524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828800" y="5958840"/>
            <a:ext cx="1219200" cy="1524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011680" y="3078480"/>
            <a:ext cx="3738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eurb10"/>
              </a:rPr>
              <a:t>`</a:t>
            </a:r>
            <a:endParaRPr lang="en-US" sz="3600" dirty="0"/>
          </a:p>
        </p:txBody>
      </p:sp>
      <p:grpSp>
        <p:nvGrpSpPr>
          <p:cNvPr id="58" name="Group 76"/>
          <p:cNvGrpSpPr/>
          <p:nvPr/>
        </p:nvGrpSpPr>
        <p:grpSpPr>
          <a:xfrm>
            <a:off x="3124200" y="861060"/>
            <a:ext cx="259080" cy="266700"/>
            <a:chOff x="0" y="1531620"/>
            <a:chExt cx="548640" cy="548640"/>
          </a:xfrm>
        </p:grpSpPr>
        <p:sp>
          <p:nvSpPr>
            <p:cNvPr id="75" name="Rectangle 74"/>
            <p:cNvSpPr/>
            <p:nvPr/>
          </p:nvSpPr>
          <p:spPr>
            <a:xfrm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 rot="5400000"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77"/>
          <p:cNvGrpSpPr/>
          <p:nvPr/>
        </p:nvGrpSpPr>
        <p:grpSpPr>
          <a:xfrm>
            <a:off x="3550920" y="876300"/>
            <a:ext cx="259080" cy="266700"/>
            <a:chOff x="0" y="1531620"/>
            <a:chExt cx="548640" cy="548640"/>
          </a:xfrm>
        </p:grpSpPr>
        <p:sp>
          <p:nvSpPr>
            <p:cNvPr id="79" name="Rectangle 78"/>
            <p:cNvSpPr/>
            <p:nvPr/>
          </p:nvSpPr>
          <p:spPr>
            <a:xfrm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 rot="5400000"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angle 81"/>
          <p:cNvSpPr/>
          <p:nvPr/>
        </p:nvSpPr>
        <p:spPr>
          <a:xfrm>
            <a:off x="3154680" y="5723361"/>
            <a:ext cx="259080" cy="518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520440" y="5723361"/>
            <a:ext cx="259080" cy="518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86"/>
          <p:cNvGrpSpPr/>
          <p:nvPr/>
        </p:nvGrpSpPr>
        <p:grpSpPr>
          <a:xfrm>
            <a:off x="3230880" y="1722120"/>
            <a:ext cx="487680" cy="502920"/>
            <a:chOff x="3230880" y="1722120"/>
            <a:chExt cx="487680" cy="502920"/>
          </a:xfrm>
        </p:grpSpPr>
        <p:sp>
          <p:nvSpPr>
            <p:cNvPr id="86" name="Oval 85"/>
            <p:cNvSpPr/>
            <p:nvPr/>
          </p:nvSpPr>
          <p:spPr>
            <a:xfrm>
              <a:off x="3230880" y="1722120"/>
              <a:ext cx="487680" cy="502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37560" y="1943841"/>
              <a:ext cx="259080" cy="5185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8558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92450" y="3311525"/>
            <a:ext cx="3268663" cy="2824163"/>
            <a:chOff x="3506" y="2293"/>
            <a:chExt cx="2059" cy="1779"/>
          </a:xfrm>
        </p:grpSpPr>
        <p:sp>
          <p:nvSpPr>
            <p:cNvPr id="1826820" name="Rectangle 4"/>
            <p:cNvSpPr>
              <a:spLocks noChangeArrowheads="1"/>
            </p:cNvSpPr>
            <p:nvPr/>
          </p:nvSpPr>
          <p:spPr bwMode="auto">
            <a:xfrm>
              <a:off x="3506" y="2293"/>
              <a:ext cx="2059" cy="1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</p:txBody>
        </p:sp>
        <p:sp>
          <p:nvSpPr>
            <p:cNvPr id="1826821" name="Line 5"/>
            <p:cNvSpPr>
              <a:spLocks noChangeShapeType="1"/>
            </p:cNvSpPr>
            <p:nvPr/>
          </p:nvSpPr>
          <p:spPr bwMode="auto">
            <a:xfrm>
              <a:off x="4608" y="3085"/>
              <a:ext cx="6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6822" name="Rectangle 6"/>
            <p:cNvSpPr>
              <a:spLocks noChangeArrowheads="1"/>
            </p:cNvSpPr>
            <p:nvPr/>
          </p:nvSpPr>
          <p:spPr bwMode="auto">
            <a:xfrm>
              <a:off x="3729" y="2854"/>
              <a:ext cx="881" cy="64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6825" name="Rectangle 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223.44.7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26823" name="Rectangle 7"/>
          <p:cNvSpPr>
            <a:spLocks noGrp="1" noChangeArrowheads="1"/>
          </p:cNvSpPr>
          <p:nvPr>
            <p:ph idx="1"/>
          </p:nvPr>
        </p:nvSpPr>
        <p:spPr>
          <a:xfrm>
            <a:off x="195263" y="855663"/>
            <a:ext cx="4070350" cy="19843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A wire loop is being pulled through a uniform magnetic field.   What is the direction of the induced current? </a:t>
            </a:r>
          </a:p>
        </p:txBody>
      </p:sp>
      <p:sp>
        <p:nvSpPr>
          <p:cNvPr id="1826824" name="Rectangle 8"/>
          <p:cNvSpPr>
            <a:spLocks noChangeArrowheads="1"/>
          </p:cNvSpPr>
          <p:nvPr/>
        </p:nvSpPr>
        <p:spPr bwMode="auto">
          <a:xfrm>
            <a:off x="5146675" y="1227138"/>
            <a:ext cx="3763963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866" name="AutoShape 2"/>
          <p:cNvSpPr>
            <a:spLocks noChangeArrowheads="1"/>
          </p:cNvSpPr>
          <p:nvPr/>
        </p:nvSpPr>
        <p:spPr bwMode="auto">
          <a:xfrm>
            <a:off x="0" y="3749675"/>
            <a:ext cx="5281613" cy="18653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28867" name="Rectangle 3"/>
          <p:cNvSpPr>
            <a:spLocks noChangeArrowheads="1"/>
          </p:cNvSpPr>
          <p:nvPr/>
        </p:nvSpPr>
        <p:spPr bwMode="auto">
          <a:xfrm>
            <a:off x="0" y="3795713"/>
            <a:ext cx="5272088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6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Since the magnetic field is uniform, 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magnetic flux through the loop is not changing</a:t>
            </a:r>
            <a:r>
              <a:rPr lang="en-US" sz="2000" b="1">
                <a:solidFill>
                  <a:schemeClr val="bg2"/>
                </a:solidFill>
              </a:rPr>
              <a:t>.  Thus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 current is induced</a:t>
            </a:r>
            <a:r>
              <a:rPr lang="en-US" sz="2000" b="1">
                <a:solidFill>
                  <a:schemeClr val="bg2"/>
                </a:solidFill>
              </a:rPr>
              <a:t>.</a:t>
            </a:r>
            <a:endParaRPr lang="en-US" sz="2200" b="1">
              <a:solidFill>
                <a:schemeClr val="bg2"/>
              </a:solidFill>
            </a:endParaRPr>
          </a:p>
        </p:txBody>
      </p:sp>
      <p:sp>
        <p:nvSpPr>
          <p:cNvPr id="1828869" name="Oval 5"/>
          <p:cNvSpPr>
            <a:spLocks noChangeArrowheads="1"/>
          </p:cNvSpPr>
          <p:nvPr/>
        </p:nvSpPr>
        <p:spPr bwMode="auto">
          <a:xfrm>
            <a:off x="4730750" y="2030413"/>
            <a:ext cx="3902075" cy="47307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565775" y="3275013"/>
            <a:ext cx="3268663" cy="2824162"/>
            <a:chOff x="3506" y="2293"/>
            <a:chExt cx="2059" cy="1779"/>
          </a:xfrm>
        </p:grpSpPr>
        <p:sp>
          <p:nvSpPr>
            <p:cNvPr id="1828871" name="Rectangle 7"/>
            <p:cNvSpPr>
              <a:spLocks noChangeArrowheads="1"/>
            </p:cNvSpPr>
            <p:nvPr/>
          </p:nvSpPr>
          <p:spPr bwMode="auto">
            <a:xfrm>
              <a:off x="3506" y="2293"/>
              <a:ext cx="2059" cy="1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</p:txBody>
        </p:sp>
        <p:sp>
          <p:nvSpPr>
            <p:cNvPr id="1828872" name="Line 8"/>
            <p:cNvSpPr>
              <a:spLocks noChangeShapeType="1"/>
            </p:cNvSpPr>
            <p:nvPr/>
          </p:nvSpPr>
          <p:spPr bwMode="auto">
            <a:xfrm>
              <a:off x="4608" y="3085"/>
              <a:ext cx="6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8873" name="Rectangle 9"/>
            <p:cNvSpPr>
              <a:spLocks noChangeArrowheads="1"/>
            </p:cNvSpPr>
            <p:nvPr/>
          </p:nvSpPr>
          <p:spPr bwMode="auto">
            <a:xfrm>
              <a:off x="3729" y="2854"/>
              <a:ext cx="881" cy="64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8876" name="Rectangle 12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223.44.7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28874" name="Rectangle 10"/>
          <p:cNvSpPr>
            <a:spLocks noGrp="1" noChangeArrowheads="1"/>
          </p:cNvSpPr>
          <p:nvPr>
            <p:ph idx="1"/>
          </p:nvPr>
        </p:nvSpPr>
        <p:spPr>
          <a:xfrm>
            <a:off x="195263" y="855663"/>
            <a:ext cx="4070350" cy="19843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A wire loop is being pulled through a uniform magnetic field.   What is the direction of the induced current? </a:t>
            </a:r>
          </a:p>
        </p:txBody>
      </p:sp>
      <p:sp>
        <p:nvSpPr>
          <p:cNvPr id="1828875" name="Rectangle 11"/>
          <p:cNvSpPr>
            <a:spLocks noChangeArrowheads="1"/>
          </p:cNvSpPr>
          <p:nvPr/>
        </p:nvSpPr>
        <p:spPr bwMode="auto">
          <a:xfrm>
            <a:off x="5146675" y="1227138"/>
            <a:ext cx="3763963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sp>
        <p:nvSpPr>
          <p:cNvPr id="1828877" name="Text Box 13"/>
          <p:cNvSpPr txBox="1">
            <a:spLocks noChangeArrowheads="1"/>
          </p:cNvSpPr>
          <p:nvPr/>
        </p:nvSpPr>
        <p:spPr bwMode="auto">
          <a:xfrm>
            <a:off x="0" y="6283325"/>
            <a:ext cx="7558088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happens if the loop moves out of the page?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5" name="Rectangle 3"/>
          <p:cNvSpPr>
            <a:spLocks noChangeArrowheads="1"/>
          </p:cNvSpPr>
          <p:nvPr/>
        </p:nvSpPr>
        <p:spPr bwMode="auto">
          <a:xfrm>
            <a:off x="5146675" y="1227138"/>
            <a:ext cx="3763963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sp>
        <p:nvSpPr>
          <p:cNvPr id="1830921" name="Rectangle 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223.44.8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30916" name="Rectangle 4"/>
          <p:cNvSpPr>
            <a:spLocks noGrp="1" noChangeArrowheads="1"/>
          </p:cNvSpPr>
          <p:nvPr>
            <p:ph idx="1"/>
          </p:nvPr>
        </p:nvSpPr>
        <p:spPr>
          <a:xfrm>
            <a:off x="0" y="808038"/>
            <a:ext cx="4097338" cy="2406650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A wire loop is being pulled through a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uniform magnetic field that suddenly ends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.  What is the direction of the induced current?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41663" y="3573463"/>
            <a:ext cx="2840037" cy="2824162"/>
            <a:chOff x="3326" y="2323"/>
            <a:chExt cx="1789" cy="1779"/>
          </a:xfrm>
        </p:grpSpPr>
        <p:sp>
          <p:nvSpPr>
            <p:cNvPr id="1830918" name="Rectangle 6"/>
            <p:cNvSpPr>
              <a:spLocks noChangeArrowheads="1"/>
            </p:cNvSpPr>
            <p:nvPr/>
          </p:nvSpPr>
          <p:spPr bwMode="auto">
            <a:xfrm>
              <a:off x="3326" y="2323"/>
              <a:ext cx="906" cy="1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</p:txBody>
        </p:sp>
        <p:sp>
          <p:nvSpPr>
            <p:cNvPr id="1830919" name="Line 7"/>
            <p:cNvSpPr>
              <a:spLocks noChangeShapeType="1"/>
            </p:cNvSpPr>
            <p:nvPr/>
          </p:nvSpPr>
          <p:spPr bwMode="auto">
            <a:xfrm>
              <a:off x="4448" y="3105"/>
              <a:ext cx="6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0920" name="Rectangle 8"/>
            <p:cNvSpPr>
              <a:spLocks noChangeArrowheads="1"/>
            </p:cNvSpPr>
            <p:nvPr/>
          </p:nvSpPr>
          <p:spPr bwMode="auto">
            <a:xfrm>
              <a:off x="3529" y="2884"/>
              <a:ext cx="881" cy="64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63" name="Rectangle 3"/>
          <p:cNvSpPr>
            <a:spLocks noChangeArrowheads="1"/>
          </p:cNvSpPr>
          <p:nvPr/>
        </p:nvSpPr>
        <p:spPr bwMode="auto">
          <a:xfrm>
            <a:off x="5146675" y="1227138"/>
            <a:ext cx="3763963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sp>
        <p:nvSpPr>
          <p:cNvPr id="1832972" name="Rectangle 12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223.44.8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32964" name="Rectangle 4"/>
          <p:cNvSpPr>
            <a:spLocks noGrp="1" noChangeArrowheads="1"/>
          </p:cNvSpPr>
          <p:nvPr>
            <p:ph idx="1"/>
          </p:nvPr>
        </p:nvSpPr>
        <p:spPr>
          <a:xfrm>
            <a:off x="0" y="808038"/>
            <a:ext cx="4097338" cy="2406650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A wire loop is being pulled through a </a:t>
            </a:r>
            <a:r>
              <a:rPr lang="en-US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uniform magnetic field that suddenly ends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.  What is the direction of the induced current? </a:t>
            </a:r>
          </a:p>
        </p:txBody>
      </p:sp>
      <p:sp>
        <p:nvSpPr>
          <p:cNvPr id="1832965" name="AutoShape 5"/>
          <p:cNvSpPr>
            <a:spLocks noChangeArrowheads="1"/>
          </p:cNvSpPr>
          <p:nvPr/>
        </p:nvSpPr>
        <p:spPr bwMode="auto">
          <a:xfrm>
            <a:off x="0" y="3656013"/>
            <a:ext cx="5822950" cy="2549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32966" name="Rectangle 6"/>
          <p:cNvSpPr>
            <a:spLocks noChangeArrowheads="1"/>
          </p:cNvSpPr>
          <p:nvPr/>
        </p:nvSpPr>
        <p:spPr bwMode="auto">
          <a:xfrm>
            <a:off x="0" y="3662363"/>
            <a:ext cx="569277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The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field into the page</a:t>
            </a:r>
            <a:r>
              <a:rPr lang="en-US" sz="2000" b="1">
                <a:solidFill>
                  <a:schemeClr val="bg2"/>
                </a:solidFill>
              </a:rPr>
              <a:t> is disappearing in the loop, so it must be compensated by an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flux also into the page</a:t>
            </a:r>
            <a:r>
              <a:rPr lang="en-US" sz="2000" b="1">
                <a:solidFill>
                  <a:schemeClr val="bg2"/>
                </a:solidFill>
              </a:rPr>
              <a:t>.   This can be accomplished by an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current in the clockwise</a:t>
            </a:r>
            <a:r>
              <a:rPr lang="en-US" sz="2000" b="1">
                <a:solidFill>
                  <a:schemeClr val="bg2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direction</a:t>
            </a:r>
            <a:r>
              <a:rPr lang="en-US" sz="2000" b="1">
                <a:solidFill>
                  <a:schemeClr val="bg2"/>
                </a:solidFill>
              </a:rPr>
              <a:t> in the wire loop.</a:t>
            </a:r>
            <a:endParaRPr lang="en-US" sz="2200" b="1">
              <a:solidFill>
                <a:schemeClr val="bg2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303963" y="3508375"/>
            <a:ext cx="2840037" cy="2824163"/>
            <a:chOff x="3326" y="2323"/>
            <a:chExt cx="1789" cy="1779"/>
          </a:xfrm>
        </p:grpSpPr>
        <p:sp>
          <p:nvSpPr>
            <p:cNvPr id="1832968" name="Rectangle 8"/>
            <p:cNvSpPr>
              <a:spLocks noChangeArrowheads="1"/>
            </p:cNvSpPr>
            <p:nvPr/>
          </p:nvSpPr>
          <p:spPr bwMode="auto">
            <a:xfrm>
              <a:off x="3326" y="2323"/>
              <a:ext cx="906" cy="1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</a:t>
              </a:r>
            </a:p>
          </p:txBody>
        </p:sp>
        <p:sp>
          <p:nvSpPr>
            <p:cNvPr id="1832969" name="Line 9"/>
            <p:cNvSpPr>
              <a:spLocks noChangeShapeType="1"/>
            </p:cNvSpPr>
            <p:nvPr/>
          </p:nvSpPr>
          <p:spPr bwMode="auto">
            <a:xfrm>
              <a:off x="4448" y="3105"/>
              <a:ext cx="6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2970" name="Rectangle 10"/>
            <p:cNvSpPr>
              <a:spLocks noChangeArrowheads="1"/>
            </p:cNvSpPr>
            <p:nvPr/>
          </p:nvSpPr>
          <p:spPr bwMode="auto">
            <a:xfrm>
              <a:off x="3529" y="2884"/>
              <a:ext cx="881" cy="64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32971" name="Oval 11"/>
          <p:cNvSpPr>
            <a:spLocks noChangeArrowheads="1"/>
          </p:cNvSpPr>
          <p:nvPr/>
        </p:nvSpPr>
        <p:spPr bwMode="auto">
          <a:xfrm>
            <a:off x="4786313" y="1160463"/>
            <a:ext cx="2830512" cy="5095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32973" name="Text Box 13"/>
          <p:cNvSpPr txBox="1">
            <a:spLocks noChangeArrowheads="1"/>
          </p:cNvSpPr>
          <p:nvPr/>
        </p:nvSpPr>
        <p:spPr bwMode="auto">
          <a:xfrm>
            <a:off x="0" y="6451600"/>
            <a:ext cx="9144000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happens when the loop is completely out of the field?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2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2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7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011" name="Rectangle 3"/>
          <p:cNvSpPr>
            <a:spLocks noChangeArrowheads="1"/>
          </p:cNvSpPr>
          <p:nvPr/>
        </p:nvSpPr>
        <p:spPr bwMode="auto">
          <a:xfrm>
            <a:off x="5380038" y="1055688"/>
            <a:ext cx="3763962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5012" name="Rectangle 4"/>
          <p:cNvSpPr>
            <a:spLocks noChangeArrowheads="1"/>
          </p:cNvSpPr>
          <p:nvPr/>
        </p:nvSpPr>
        <p:spPr bwMode="auto">
          <a:xfrm>
            <a:off x="0" y="815975"/>
            <a:ext cx="4229100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direction of the induced current if the </a:t>
            </a:r>
            <a:r>
              <a:rPr lang="en-US" sz="2000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field suddenly increases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while the loop is in the region?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632075" y="3116263"/>
            <a:ext cx="3611563" cy="2824162"/>
            <a:chOff x="3335" y="2224"/>
            <a:chExt cx="2275" cy="1779"/>
          </a:xfrm>
        </p:grpSpPr>
        <p:sp>
          <p:nvSpPr>
            <p:cNvPr id="1835014" name="Rectangle 6"/>
            <p:cNvSpPr>
              <a:spLocks noChangeArrowheads="1"/>
            </p:cNvSpPr>
            <p:nvPr/>
          </p:nvSpPr>
          <p:spPr bwMode="auto">
            <a:xfrm>
              <a:off x="3551" y="2224"/>
              <a:ext cx="2059" cy="1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335" y="2224"/>
              <a:ext cx="1627" cy="1779"/>
              <a:chOff x="3110" y="2323"/>
              <a:chExt cx="1627" cy="1779"/>
            </a:xfrm>
          </p:grpSpPr>
          <p:sp>
            <p:nvSpPr>
              <p:cNvPr id="1835016" name="Rectangle 8"/>
              <p:cNvSpPr>
                <a:spLocks noChangeArrowheads="1"/>
              </p:cNvSpPr>
              <p:nvPr/>
            </p:nvSpPr>
            <p:spPr bwMode="auto">
              <a:xfrm>
                <a:off x="3326" y="2323"/>
                <a:ext cx="906" cy="17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1570" tIns="40628" rIns="101570" bIns="40628">
                <a:spAutoFit/>
              </a:bodyPr>
              <a:lstStyle/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  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  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</p:txBody>
          </p:sp>
          <p:sp>
            <p:nvSpPr>
              <p:cNvPr id="1835017" name="Line 9"/>
              <p:cNvSpPr>
                <a:spLocks noChangeShapeType="1"/>
              </p:cNvSpPr>
              <p:nvPr/>
            </p:nvSpPr>
            <p:spPr bwMode="auto">
              <a:xfrm>
                <a:off x="4070" y="3105"/>
                <a:ext cx="667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5018" name="Rectangle 10"/>
              <p:cNvSpPr>
                <a:spLocks noChangeArrowheads="1"/>
              </p:cNvSpPr>
              <p:nvPr/>
            </p:nvSpPr>
            <p:spPr bwMode="auto">
              <a:xfrm>
                <a:off x="3110" y="2882"/>
                <a:ext cx="881" cy="644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35019" name="Rectangle 11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223.44.9</a:t>
            </a:r>
            <a:endParaRPr 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059" name="Rectangle 3"/>
          <p:cNvSpPr>
            <a:spLocks noChangeArrowheads="1"/>
          </p:cNvSpPr>
          <p:nvPr/>
        </p:nvSpPr>
        <p:spPr bwMode="auto">
          <a:xfrm>
            <a:off x="5380038" y="1055688"/>
            <a:ext cx="3763962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7060" name="Rectangle 4"/>
          <p:cNvSpPr>
            <a:spLocks noChangeArrowheads="1"/>
          </p:cNvSpPr>
          <p:nvPr/>
        </p:nvSpPr>
        <p:spPr bwMode="auto">
          <a:xfrm>
            <a:off x="0" y="815975"/>
            <a:ext cx="4229100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direction of the induced current if the </a:t>
            </a:r>
            <a:r>
              <a:rPr lang="en-US" sz="2000" b="1" i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0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field suddenly increases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while the loop is in the region? </a:t>
            </a:r>
          </a:p>
        </p:txBody>
      </p:sp>
      <p:sp>
        <p:nvSpPr>
          <p:cNvPr id="1837061" name="AutoShape 5"/>
          <p:cNvSpPr>
            <a:spLocks noChangeArrowheads="1"/>
          </p:cNvSpPr>
          <p:nvPr/>
        </p:nvSpPr>
        <p:spPr bwMode="auto">
          <a:xfrm>
            <a:off x="268288" y="3076575"/>
            <a:ext cx="4927600" cy="29384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37062" name="Rectangle 6"/>
          <p:cNvSpPr>
            <a:spLocks noChangeArrowheads="1"/>
          </p:cNvSpPr>
          <p:nvPr/>
        </p:nvSpPr>
        <p:spPr bwMode="auto">
          <a:xfrm>
            <a:off x="268288" y="3067050"/>
            <a:ext cx="4786312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increasing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field into the page</a:t>
            </a:r>
            <a:r>
              <a:rPr lang="en-US" sz="2000" b="1">
                <a:solidFill>
                  <a:schemeClr val="bg2"/>
                </a:solidFill>
              </a:rPr>
              <a:t> must be countered by an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flux out of the page</a:t>
            </a:r>
            <a:r>
              <a:rPr lang="en-US" sz="2000" b="1">
                <a:solidFill>
                  <a:schemeClr val="bg2"/>
                </a:solidFill>
              </a:rPr>
              <a:t>.   This can be accomplished by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current in the counterclockwise</a:t>
            </a:r>
            <a:r>
              <a:rPr lang="en-US" sz="2000" b="1">
                <a:solidFill>
                  <a:schemeClr val="bg2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direction</a:t>
            </a:r>
            <a:r>
              <a:rPr lang="en-US" sz="2000" b="1">
                <a:solidFill>
                  <a:schemeClr val="bg2"/>
                </a:solidFill>
              </a:rPr>
              <a:t> in the wire loop.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588000" y="3163888"/>
            <a:ext cx="3268663" cy="2824162"/>
            <a:chOff x="3551" y="2224"/>
            <a:chExt cx="2059" cy="1779"/>
          </a:xfrm>
        </p:grpSpPr>
        <p:sp>
          <p:nvSpPr>
            <p:cNvPr id="1837064" name="Rectangle 8"/>
            <p:cNvSpPr>
              <a:spLocks noChangeArrowheads="1"/>
            </p:cNvSpPr>
            <p:nvPr/>
          </p:nvSpPr>
          <p:spPr bwMode="auto">
            <a:xfrm>
              <a:off x="3551" y="2224"/>
              <a:ext cx="2059" cy="1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x</a:t>
              </a:r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551" y="2224"/>
              <a:ext cx="1789" cy="1779"/>
              <a:chOff x="3326" y="2323"/>
              <a:chExt cx="1789" cy="1779"/>
            </a:xfrm>
          </p:grpSpPr>
          <p:sp>
            <p:nvSpPr>
              <p:cNvPr id="1837066" name="Rectangle 10"/>
              <p:cNvSpPr>
                <a:spLocks noChangeArrowheads="1"/>
              </p:cNvSpPr>
              <p:nvPr/>
            </p:nvSpPr>
            <p:spPr bwMode="auto">
              <a:xfrm>
                <a:off x="3326" y="2323"/>
                <a:ext cx="906" cy="17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1570" tIns="40628" rIns="101570" bIns="40628">
                <a:spAutoFit/>
              </a:bodyPr>
              <a:lstStyle/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  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  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</a:t>
                </a:r>
              </a:p>
            </p:txBody>
          </p:sp>
          <p:sp>
            <p:nvSpPr>
              <p:cNvPr id="1837067" name="Line 11"/>
              <p:cNvSpPr>
                <a:spLocks noChangeShapeType="1"/>
              </p:cNvSpPr>
              <p:nvPr/>
            </p:nvSpPr>
            <p:spPr bwMode="auto">
              <a:xfrm>
                <a:off x="4448" y="3105"/>
                <a:ext cx="667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7068" name="Rectangle 12"/>
              <p:cNvSpPr>
                <a:spLocks noChangeArrowheads="1"/>
              </p:cNvSpPr>
              <p:nvPr/>
            </p:nvSpPr>
            <p:spPr bwMode="auto">
              <a:xfrm>
                <a:off x="3529" y="2884"/>
                <a:ext cx="881" cy="644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37069" name="Oval 13"/>
          <p:cNvSpPr>
            <a:spLocks noChangeArrowheads="1"/>
          </p:cNvSpPr>
          <p:nvPr/>
        </p:nvSpPr>
        <p:spPr bwMode="auto">
          <a:xfrm>
            <a:off x="4914900" y="1404938"/>
            <a:ext cx="3806825" cy="522287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37070" name="Rectangle 14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223.44.9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37071" name="Text Box 15"/>
          <p:cNvSpPr txBox="1">
            <a:spLocks noChangeArrowheads="1"/>
          </p:cNvSpPr>
          <p:nvPr/>
        </p:nvSpPr>
        <p:spPr bwMode="auto">
          <a:xfrm>
            <a:off x="352425" y="6210300"/>
            <a:ext cx="8450263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if the loop stops moving while the field increases?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9107" name="Picture 3" descr="FG21_007"/>
          <p:cNvPicPr>
            <a:picLocks noChangeAspect="1" noChangeArrowheads="1"/>
          </p:cNvPicPr>
          <p:nvPr/>
        </p:nvPicPr>
        <p:blipFill>
          <a:blip r:embed="rId3" cstate="print">
            <a:lum bright="-42000" contrast="60000"/>
          </a:blip>
          <a:srcRect l="33180" t="47484" r="36722" b="22243"/>
          <a:stretch>
            <a:fillRect/>
          </a:stretch>
        </p:blipFill>
        <p:spPr bwMode="auto">
          <a:xfrm>
            <a:off x="2808288" y="3459163"/>
            <a:ext cx="3629025" cy="2433637"/>
          </a:xfrm>
          <a:prstGeom prst="rect">
            <a:avLst/>
          </a:prstGeom>
          <a:noFill/>
        </p:spPr>
      </p:pic>
      <p:sp>
        <p:nvSpPr>
          <p:cNvPr id="1839108" name="Rectangle 4"/>
          <p:cNvSpPr>
            <a:spLocks noChangeArrowheads="1"/>
          </p:cNvSpPr>
          <p:nvPr/>
        </p:nvSpPr>
        <p:spPr bwMode="auto">
          <a:xfrm>
            <a:off x="5380038" y="1177925"/>
            <a:ext cx="3763962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sp>
        <p:nvSpPr>
          <p:cNvPr id="1839110" name="Rectangle 6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223.44.10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39109" name="Rectangle 5"/>
          <p:cNvSpPr>
            <a:spLocks noGrp="1" noChangeArrowheads="1"/>
          </p:cNvSpPr>
          <p:nvPr>
            <p:ph idx="1"/>
          </p:nvPr>
        </p:nvSpPr>
        <p:spPr>
          <a:xfrm>
            <a:off x="409575" y="865188"/>
            <a:ext cx="3927475" cy="20589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5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If a coil is shrinking in a magnetic field pointing into the page, in what direction is the induced current?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154" name="AutoShape 2"/>
          <p:cNvSpPr>
            <a:spLocks noChangeArrowheads="1"/>
          </p:cNvSpPr>
          <p:nvPr/>
        </p:nvSpPr>
        <p:spPr bwMode="auto">
          <a:xfrm>
            <a:off x="0" y="3321050"/>
            <a:ext cx="5381625" cy="27701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41155" name="Rectangle 3"/>
          <p:cNvSpPr>
            <a:spLocks noChangeArrowheads="1"/>
          </p:cNvSpPr>
          <p:nvPr/>
        </p:nvSpPr>
        <p:spPr bwMode="auto">
          <a:xfrm>
            <a:off x="0" y="3368675"/>
            <a:ext cx="5380038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The magnetic flux through the loop is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decreasing</a:t>
            </a:r>
            <a:r>
              <a:rPr lang="en-US" sz="2000" b="1">
                <a:solidFill>
                  <a:schemeClr val="bg2"/>
                </a:solidFill>
              </a:rPr>
              <a:t>, so the induced B field must try to reinforce it and therefore points in the same direction  </a:t>
            </a:r>
            <a:r>
              <a:rPr lang="en-US" sz="2000" b="1">
                <a:solidFill>
                  <a:schemeClr val="bg2"/>
                </a:solidFill>
                <a:cs typeface="Arial" charset="0"/>
              </a:rPr>
              <a:t>— </a:t>
            </a:r>
            <a:r>
              <a:rPr lang="en-US" sz="2000" b="1">
                <a:solidFill>
                  <a:schemeClr val="bg2"/>
                </a:solidFill>
              </a:rPr>
              <a:t>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</a:t>
            </a:r>
            <a:r>
              <a:rPr lang="en-US" sz="2000" b="1">
                <a:solidFill>
                  <a:schemeClr val="bg2"/>
                </a:solidFill>
              </a:rPr>
              <a:t>.  According to the right-hand rule, an induced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clockwise</a:t>
            </a:r>
            <a:r>
              <a:rPr lang="en-US" sz="2000" b="1">
                <a:solidFill>
                  <a:schemeClr val="bg2"/>
                </a:solidFill>
              </a:rPr>
              <a:t> current will generate a magnetic field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841157" name="Oval 5"/>
          <p:cNvSpPr>
            <a:spLocks noChangeArrowheads="1"/>
          </p:cNvSpPr>
          <p:nvPr/>
        </p:nvSpPr>
        <p:spPr bwMode="auto">
          <a:xfrm>
            <a:off x="5046663" y="1092200"/>
            <a:ext cx="2922587" cy="5270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1841158" name="Picture 6" descr="FG21_007"/>
          <p:cNvPicPr>
            <a:picLocks noChangeAspect="1" noChangeArrowheads="1"/>
          </p:cNvPicPr>
          <p:nvPr/>
        </p:nvPicPr>
        <p:blipFill>
          <a:blip r:embed="rId3" cstate="print">
            <a:lum bright="-42000" contrast="60000"/>
          </a:blip>
          <a:srcRect l="33180" t="47484" r="36722" b="22243"/>
          <a:stretch>
            <a:fillRect/>
          </a:stretch>
        </p:blipFill>
        <p:spPr bwMode="auto">
          <a:xfrm>
            <a:off x="5514975" y="3570288"/>
            <a:ext cx="3629025" cy="2433637"/>
          </a:xfrm>
          <a:prstGeom prst="rect">
            <a:avLst/>
          </a:prstGeom>
          <a:noFill/>
        </p:spPr>
      </p:pic>
      <p:sp>
        <p:nvSpPr>
          <p:cNvPr id="1841159" name="Rectangle 7"/>
          <p:cNvSpPr>
            <a:spLocks noChangeArrowheads="1"/>
          </p:cNvSpPr>
          <p:nvPr/>
        </p:nvSpPr>
        <p:spPr bwMode="auto">
          <a:xfrm>
            <a:off x="5380038" y="1177925"/>
            <a:ext cx="3763962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sp>
        <p:nvSpPr>
          <p:cNvPr id="1841161" name="Rectangle 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223.44.10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41160" name="Rectangle 8"/>
          <p:cNvSpPr>
            <a:spLocks noGrp="1" noChangeArrowheads="1"/>
          </p:cNvSpPr>
          <p:nvPr>
            <p:ph idx="1"/>
          </p:nvPr>
        </p:nvSpPr>
        <p:spPr>
          <a:xfrm>
            <a:off x="409575" y="865188"/>
            <a:ext cx="3927475" cy="20589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5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If a coil is shrinking in a magnetic field pointing into the page, in what direction is the induced current? </a:t>
            </a:r>
          </a:p>
        </p:txBody>
      </p:sp>
      <p:sp>
        <p:nvSpPr>
          <p:cNvPr id="1841162" name="Text Box 10"/>
          <p:cNvSpPr txBox="1">
            <a:spLocks noChangeArrowheads="1"/>
          </p:cNvSpPr>
          <p:nvPr/>
        </p:nvSpPr>
        <p:spPr bwMode="auto">
          <a:xfrm>
            <a:off x="0" y="6283325"/>
            <a:ext cx="9144000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if the </a:t>
            </a:r>
            <a:r>
              <a:rPr lang="en-US" sz="20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B 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field is oriented at 90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°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to its present direction?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06" name="Rectangle 6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223.44.11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43203" name="Rectangle 3"/>
          <p:cNvSpPr>
            <a:spLocks noGrp="1" noChangeArrowheads="1"/>
          </p:cNvSpPr>
          <p:nvPr>
            <p:ph idx="1"/>
          </p:nvPr>
        </p:nvSpPr>
        <p:spPr>
          <a:xfrm>
            <a:off x="0" y="935038"/>
            <a:ext cx="4083050" cy="1968500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If a coil is rotated as shown, in a magnetic field pointing to the left, in what direction is the induced current? </a:t>
            </a:r>
          </a:p>
        </p:txBody>
      </p:sp>
      <p:sp>
        <p:nvSpPr>
          <p:cNvPr id="1843204" name="Rectangle 4"/>
          <p:cNvSpPr>
            <a:spLocks noChangeArrowheads="1"/>
          </p:cNvSpPr>
          <p:nvPr/>
        </p:nvSpPr>
        <p:spPr bwMode="auto">
          <a:xfrm>
            <a:off x="5180013" y="1325563"/>
            <a:ext cx="3763962" cy="1145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pic>
        <p:nvPicPr>
          <p:cNvPr id="1843205" name="Picture 5" descr="FG21_007"/>
          <p:cNvPicPr>
            <a:picLocks noChangeAspect="1" noChangeArrowheads="1"/>
          </p:cNvPicPr>
          <p:nvPr/>
        </p:nvPicPr>
        <p:blipFill>
          <a:blip r:embed="rId3" cstate="print">
            <a:lum bright="-42000" contrast="72000"/>
          </a:blip>
          <a:srcRect l="69902" t="11778" r="8018" b="58762"/>
          <a:stretch>
            <a:fillRect/>
          </a:stretch>
        </p:blipFill>
        <p:spPr bwMode="auto">
          <a:xfrm>
            <a:off x="2921000" y="3671888"/>
            <a:ext cx="3068638" cy="273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50" name="AutoShape 2"/>
          <p:cNvSpPr>
            <a:spLocks noChangeArrowheads="1"/>
          </p:cNvSpPr>
          <p:nvPr/>
        </p:nvSpPr>
        <p:spPr bwMode="auto">
          <a:xfrm>
            <a:off x="212725" y="3644900"/>
            <a:ext cx="5375275" cy="2974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45251" name="Rectangle 3"/>
          <p:cNvSpPr>
            <a:spLocks noChangeArrowheads="1"/>
          </p:cNvSpPr>
          <p:nvPr/>
        </p:nvSpPr>
        <p:spPr bwMode="auto">
          <a:xfrm>
            <a:off x="263525" y="3692525"/>
            <a:ext cx="5235575" cy="287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As the coil is rotated into the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field, the magnetic flux through it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increases</a:t>
            </a:r>
            <a:r>
              <a:rPr lang="en-US" sz="2000" b="1">
                <a:solidFill>
                  <a:schemeClr val="bg2"/>
                </a:solidFill>
              </a:rPr>
              <a:t>.  According to Lenz’s Law, the induced B field has to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oppose this increase</a:t>
            </a:r>
            <a:r>
              <a:rPr lang="en-US" sz="2000" b="1">
                <a:solidFill>
                  <a:schemeClr val="bg2"/>
                </a:solidFill>
              </a:rPr>
              <a:t>, thus the new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 points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 the right</a:t>
            </a:r>
            <a:r>
              <a:rPr lang="en-US" sz="2000" b="1">
                <a:solidFill>
                  <a:schemeClr val="bg2"/>
                </a:solidFill>
              </a:rPr>
              <a:t>.  An induced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counterclockwise</a:t>
            </a:r>
            <a:r>
              <a:rPr lang="en-US" sz="2000" b="1">
                <a:solidFill>
                  <a:schemeClr val="bg2"/>
                </a:solidFill>
              </a:rPr>
              <a:t> current produces just such a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field.</a:t>
            </a:r>
          </a:p>
        </p:txBody>
      </p:sp>
      <p:sp>
        <p:nvSpPr>
          <p:cNvPr id="1845253" name="Oval 5"/>
          <p:cNvSpPr>
            <a:spLocks noChangeArrowheads="1"/>
          </p:cNvSpPr>
          <p:nvPr/>
        </p:nvSpPr>
        <p:spPr bwMode="auto">
          <a:xfrm>
            <a:off x="4792663" y="1625600"/>
            <a:ext cx="3700462" cy="509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5257" name="Rectangle 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223.44.11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45254" name="Rectangle 6"/>
          <p:cNvSpPr>
            <a:spLocks noGrp="1" noChangeArrowheads="1"/>
          </p:cNvSpPr>
          <p:nvPr>
            <p:ph idx="1"/>
          </p:nvPr>
        </p:nvSpPr>
        <p:spPr>
          <a:xfrm>
            <a:off x="0" y="935038"/>
            <a:ext cx="4083050" cy="1968500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If a coil is rotated as shown, in a magnetic field pointing to the left, in what direction is the induced current? </a:t>
            </a:r>
          </a:p>
        </p:txBody>
      </p:sp>
      <p:sp>
        <p:nvSpPr>
          <p:cNvPr id="1845255" name="Rectangle 7"/>
          <p:cNvSpPr>
            <a:spLocks noChangeArrowheads="1"/>
          </p:cNvSpPr>
          <p:nvPr/>
        </p:nvSpPr>
        <p:spPr bwMode="auto">
          <a:xfrm>
            <a:off x="5180013" y="1325563"/>
            <a:ext cx="3763962" cy="1145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8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pic>
        <p:nvPicPr>
          <p:cNvPr id="1845256" name="Picture 8" descr="FG21_007"/>
          <p:cNvPicPr>
            <a:picLocks noChangeAspect="1" noChangeArrowheads="1"/>
          </p:cNvPicPr>
          <p:nvPr/>
        </p:nvPicPr>
        <p:blipFill>
          <a:blip r:embed="rId3" cstate="print">
            <a:lum bright="-42000" contrast="72000"/>
          </a:blip>
          <a:srcRect l="69902" t="11778" r="8018" b="58762"/>
          <a:stretch>
            <a:fillRect/>
          </a:stretch>
        </p:blipFill>
        <p:spPr bwMode="auto">
          <a:xfrm>
            <a:off x="5795963" y="3746500"/>
            <a:ext cx="3068637" cy="273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 rot="2700000">
            <a:off x="722500" y="478751"/>
            <a:ext cx="389386" cy="421715"/>
            <a:chOff x="883920" y="396240"/>
            <a:chExt cx="929640" cy="929640"/>
          </a:xfrm>
        </p:grpSpPr>
        <p:sp>
          <p:nvSpPr>
            <p:cNvPr id="4" name="Rectangle 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6"/>
          <p:cNvGrpSpPr/>
          <p:nvPr/>
        </p:nvGrpSpPr>
        <p:grpSpPr>
          <a:xfrm rot="2700000">
            <a:off x="722499" y="2261830"/>
            <a:ext cx="389386" cy="421715"/>
            <a:chOff x="883920" y="396240"/>
            <a:chExt cx="929640" cy="929640"/>
          </a:xfrm>
        </p:grpSpPr>
        <p:sp>
          <p:nvSpPr>
            <p:cNvPr id="8" name="Rectangle 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9"/>
          <p:cNvGrpSpPr/>
          <p:nvPr/>
        </p:nvGrpSpPr>
        <p:grpSpPr>
          <a:xfrm rot="2700000">
            <a:off x="707259" y="4105871"/>
            <a:ext cx="389386" cy="421715"/>
            <a:chOff x="883920" y="396240"/>
            <a:chExt cx="929640" cy="929640"/>
          </a:xfrm>
        </p:grpSpPr>
        <p:sp>
          <p:nvSpPr>
            <p:cNvPr id="11" name="Rectangle 1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12"/>
          <p:cNvGrpSpPr/>
          <p:nvPr/>
        </p:nvGrpSpPr>
        <p:grpSpPr>
          <a:xfrm rot="2700000">
            <a:off x="707259" y="5919430"/>
            <a:ext cx="389386" cy="421715"/>
            <a:chOff x="883920" y="396240"/>
            <a:chExt cx="929640" cy="929640"/>
          </a:xfrm>
        </p:grpSpPr>
        <p:sp>
          <p:nvSpPr>
            <p:cNvPr id="14" name="Rectangle 1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5"/>
          <p:cNvGrpSpPr/>
          <p:nvPr/>
        </p:nvGrpSpPr>
        <p:grpSpPr>
          <a:xfrm rot="2700000">
            <a:off x="2505579" y="478751"/>
            <a:ext cx="389386" cy="421715"/>
            <a:chOff x="883920" y="396240"/>
            <a:chExt cx="929640" cy="929640"/>
          </a:xfrm>
        </p:grpSpPr>
        <p:sp>
          <p:nvSpPr>
            <p:cNvPr id="17" name="Rectangle 1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8"/>
          <p:cNvGrpSpPr/>
          <p:nvPr/>
        </p:nvGrpSpPr>
        <p:grpSpPr>
          <a:xfrm rot="2700000">
            <a:off x="2505578" y="2261830"/>
            <a:ext cx="389386" cy="421715"/>
            <a:chOff x="883920" y="396240"/>
            <a:chExt cx="929640" cy="929640"/>
          </a:xfrm>
        </p:grpSpPr>
        <p:sp>
          <p:nvSpPr>
            <p:cNvPr id="20" name="Rectangle 1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21"/>
          <p:cNvGrpSpPr/>
          <p:nvPr/>
        </p:nvGrpSpPr>
        <p:grpSpPr>
          <a:xfrm rot="2700000">
            <a:off x="2490338" y="4105871"/>
            <a:ext cx="389386" cy="421715"/>
            <a:chOff x="883920" y="396240"/>
            <a:chExt cx="929640" cy="929640"/>
          </a:xfrm>
        </p:grpSpPr>
        <p:sp>
          <p:nvSpPr>
            <p:cNvPr id="23" name="Rectangle 2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24"/>
          <p:cNvGrpSpPr/>
          <p:nvPr/>
        </p:nvGrpSpPr>
        <p:grpSpPr>
          <a:xfrm rot="2700000">
            <a:off x="2490338" y="5919430"/>
            <a:ext cx="389386" cy="421715"/>
            <a:chOff x="883920" y="396240"/>
            <a:chExt cx="929640" cy="929640"/>
          </a:xfrm>
        </p:grpSpPr>
        <p:sp>
          <p:nvSpPr>
            <p:cNvPr id="26" name="Rectangle 2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7"/>
          <p:cNvGrpSpPr/>
          <p:nvPr/>
        </p:nvGrpSpPr>
        <p:grpSpPr>
          <a:xfrm rot="2700000">
            <a:off x="4380099" y="478751"/>
            <a:ext cx="389386" cy="421715"/>
            <a:chOff x="883920" y="396240"/>
            <a:chExt cx="929640" cy="929640"/>
          </a:xfrm>
        </p:grpSpPr>
        <p:sp>
          <p:nvSpPr>
            <p:cNvPr id="29" name="Rectangle 2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30"/>
          <p:cNvGrpSpPr/>
          <p:nvPr/>
        </p:nvGrpSpPr>
        <p:grpSpPr>
          <a:xfrm rot="2700000">
            <a:off x="4380098" y="2261830"/>
            <a:ext cx="389386" cy="421715"/>
            <a:chOff x="883920" y="396240"/>
            <a:chExt cx="929640" cy="929640"/>
          </a:xfrm>
        </p:grpSpPr>
        <p:sp>
          <p:nvSpPr>
            <p:cNvPr id="32" name="Rectangle 3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33"/>
          <p:cNvGrpSpPr/>
          <p:nvPr/>
        </p:nvGrpSpPr>
        <p:grpSpPr>
          <a:xfrm rot="2700000">
            <a:off x="4364858" y="4105871"/>
            <a:ext cx="389386" cy="421715"/>
            <a:chOff x="883920" y="396240"/>
            <a:chExt cx="929640" cy="929640"/>
          </a:xfrm>
        </p:grpSpPr>
        <p:sp>
          <p:nvSpPr>
            <p:cNvPr id="35" name="Rectangle 34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6"/>
          <p:cNvGrpSpPr/>
          <p:nvPr/>
        </p:nvGrpSpPr>
        <p:grpSpPr>
          <a:xfrm rot="2700000">
            <a:off x="4364858" y="5919430"/>
            <a:ext cx="389386" cy="421715"/>
            <a:chOff x="883920" y="396240"/>
            <a:chExt cx="929640" cy="929640"/>
          </a:xfrm>
        </p:grpSpPr>
        <p:sp>
          <p:nvSpPr>
            <p:cNvPr id="38" name="Rectangle 37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9"/>
          <p:cNvGrpSpPr/>
          <p:nvPr/>
        </p:nvGrpSpPr>
        <p:grpSpPr>
          <a:xfrm rot="2700000">
            <a:off x="6193659" y="478751"/>
            <a:ext cx="389386" cy="421715"/>
            <a:chOff x="883920" y="396240"/>
            <a:chExt cx="929640" cy="929640"/>
          </a:xfrm>
        </p:grpSpPr>
        <p:sp>
          <p:nvSpPr>
            <p:cNvPr id="41" name="Rectangle 40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42"/>
          <p:cNvGrpSpPr/>
          <p:nvPr/>
        </p:nvGrpSpPr>
        <p:grpSpPr>
          <a:xfrm rot="2700000">
            <a:off x="6193658" y="2261830"/>
            <a:ext cx="389386" cy="421715"/>
            <a:chOff x="883920" y="396240"/>
            <a:chExt cx="929640" cy="929640"/>
          </a:xfrm>
        </p:grpSpPr>
        <p:sp>
          <p:nvSpPr>
            <p:cNvPr id="44" name="Rectangle 43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45"/>
          <p:cNvGrpSpPr/>
          <p:nvPr/>
        </p:nvGrpSpPr>
        <p:grpSpPr>
          <a:xfrm rot="2700000">
            <a:off x="6178418" y="4105871"/>
            <a:ext cx="389386" cy="421715"/>
            <a:chOff x="883920" y="396240"/>
            <a:chExt cx="929640" cy="929640"/>
          </a:xfrm>
        </p:grpSpPr>
        <p:sp>
          <p:nvSpPr>
            <p:cNvPr id="47" name="Rectangle 46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8"/>
          <p:cNvGrpSpPr/>
          <p:nvPr/>
        </p:nvGrpSpPr>
        <p:grpSpPr>
          <a:xfrm rot="2700000">
            <a:off x="6178418" y="5919430"/>
            <a:ext cx="389386" cy="421715"/>
            <a:chOff x="883920" y="396240"/>
            <a:chExt cx="929640" cy="929640"/>
          </a:xfrm>
        </p:grpSpPr>
        <p:sp>
          <p:nvSpPr>
            <p:cNvPr id="50" name="Rectangle 49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51"/>
          <p:cNvGrpSpPr/>
          <p:nvPr/>
        </p:nvGrpSpPr>
        <p:grpSpPr>
          <a:xfrm rot="2700000">
            <a:off x="7991979" y="478751"/>
            <a:ext cx="389386" cy="421715"/>
            <a:chOff x="883920" y="396240"/>
            <a:chExt cx="929640" cy="929640"/>
          </a:xfrm>
        </p:grpSpPr>
        <p:sp>
          <p:nvSpPr>
            <p:cNvPr id="53" name="Rectangle 52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54"/>
          <p:cNvGrpSpPr/>
          <p:nvPr/>
        </p:nvGrpSpPr>
        <p:grpSpPr>
          <a:xfrm rot="2700000">
            <a:off x="7991978" y="2261830"/>
            <a:ext cx="389386" cy="421715"/>
            <a:chOff x="883920" y="396240"/>
            <a:chExt cx="929640" cy="929640"/>
          </a:xfrm>
        </p:grpSpPr>
        <p:sp>
          <p:nvSpPr>
            <p:cNvPr id="56" name="Rectangle 55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7"/>
          <p:cNvGrpSpPr/>
          <p:nvPr/>
        </p:nvGrpSpPr>
        <p:grpSpPr>
          <a:xfrm rot="2700000">
            <a:off x="7976738" y="4105871"/>
            <a:ext cx="389386" cy="421715"/>
            <a:chOff x="883920" y="396240"/>
            <a:chExt cx="929640" cy="929640"/>
          </a:xfrm>
        </p:grpSpPr>
        <p:sp>
          <p:nvSpPr>
            <p:cNvPr id="59" name="Rectangle 58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60"/>
          <p:cNvGrpSpPr/>
          <p:nvPr/>
        </p:nvGrpSpPr>
        <p:grpSpPr>
          <a:xfrm rot="2700000">
            <a:off x="7976738" y="5919430"/>
            <a:ext cx="389386" cy="421715"/>
            <a:chOff x="883920" y="396240"/>
            <a:chExt cx="929640" cy="929640"/>
          </a:xfrm>
        </p:grpSpPr>
        <p:sp>
          <p:nvSpPr>
            <p:cNvPr id="62" name="Rectangle 61"/>
            <p:cNvSpPr/>
            <p:nvPr/>
          </p:nvSpPr>
          <p:spPr>
            <a:xfrm>
              <a:off x="883920" y="822959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883920" y="822960"/>
              <a:ext cx="92964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3063240" y="777240"/>
            <a:ext cx="838200" cy="51968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>
            <a:off x="4099560" y="3230880"/>
            <a:ext cx="1082040" cy="350520"/>
          </a:xfrm>
          <a:prstGeom prst="rightArrow">
            <a:avLst>
              <a:gd name="adj1" fmla="val 50000"/>
              <a:gd name="adj2" fmla="val 718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983480" y="2667000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751320" y="274320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B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2240280" y="792480"/>
            <a:ext cx="15240" cy="516636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1691640" y="777240"/>
            <a:ext cx="1219200" cy="1524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828800" y="5958840"/>
            <a:ext cx="1219200" cy="1524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011680" y="3078480"/>
            <a:ext cx="37382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eurb10"/>
              </a:rPr>
              <a:t>`</a:t>
            </a:r>
            <a:endParaRPr lang="en-US" sz="3600" dirty="0"/>
          </a:p>
        </p:txBody>
      </p:sp>
      <p:grpSp>
        <p:nvGrpSpPr>
          <p:cNvPr id="58" name="Group 76"/>
          <p:cNvGrpSpPr/>
          <p:nvPr/>
        </p:nvGrpSpPr>
        <p:grpSpPr>
          <a:xfrm>
            <a:off x="3124200" y="861060"/>
            <a:ext cx="259080" cy="266700"/>
            <a:chOff x="0" y="1531620"/>
            <a:chExt cx="548640" cy="548640"/>
          </a:xfrm>
        </p:grpSpPr>
        <p:sp>
          <p:nvSpPr>
            <p:cNvPr id="75" name="Rectangle 74"/>
            <p:cNvSpPr/>
            <p:nvPr/>
          </p:nvSpPr>
          <p:spPr>
            <a:xfrm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 rot="5400000"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77"/>
          <p:cNvGrpSpPr/>
          <p:nvPr/>
        </p:nvGrpSpPr>
        <p:grpSpPr>
          <a:xfrm>
            <a:off x="3550920" y="876300"/>
            <a:ext cx="259080" cy="266700"/>
            <a:chOff x="0" y="1531620"/>
            <a:chExt cx="548640" cy="548640"/>
          </a:xfrm>
        </p:grpSpPr>
        <p:sp>
          <p:nvSpPr>
            <p:cNvPr id="79" name="Rectangle 78"/>
            <p:cNvSpPr/>
            <p:nvPr/>
          </p:nvSpPr>
          <p:spPr>
            <a:xfrm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 rot="5400000">
              <a:off x="0" y="1752600"/>
              <a:ext cx="548640" cy="10668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ectangle 81"/>
          <p:cNvSpPr/>
          <p:nvPr/>
        </p:nvSpPr>
        <p:spPr>
          <a:xfrm>
            <a:off x="3154680" y="5723361"/>
            <a:ext cx="259080" cy="518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520440" y="5723361"/>
            <a:ext cx="259080" cy="518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86"/>
          <p:cNvGrpSpPr/>
          <p:nvPr/>
        </p:nvGrpSpPr>
        <p:grpSpPr>
          <a:xfrm>
            <a:off x="3230880" y="1722120"/>
            <a:ext cx="487680" cy="502920"/>
            <a:chOff x="3230880" y="1722120"/>
            <a:chExt cx="487680" cy="502920"/>
          </a:xfrm>
        </p:grpSpPr>
        <p:sp>
          <p:nvSpPr>
            <p:cNvPr id="86" name="Oval 85"/>
            <p:cNvSpPr/>
            <p:nvPr/>
          </p:nvSpPr>
          <p:spPr>
            <a:xfrm>
              <a:off x="3230880" y="1722120"/>
              <a:ext cx="487680" cy="5029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337560" y="1943841"/>
              <a:ext cx="259080" cy="5185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Right Arrow 87"/>
          <p:cNvSpPr/>
          <p:nvPr/>
        </p:nvSpPr>
        <p:spPr>
          <a:xfrm rot="5400000" flipV="1">
            <a:off x="2636520" y="3048000"/>
            <a:ext cx="1661160" cy="228600"/>
          </a:xfrm>
          <a:prstGeom prst="rightArrow">
            <a:avLst>
              <a:gd name="adj1" fmla="val 50000"/>
              <a:gd name="adj2" fmla="val 71875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3520440" y="2834640"/>
            <a:ext cx="3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F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84463" y="3248025"/>
            <a:ext cx="4181475" cy="3397250"/>
            <a:chOff x="3003" y="404"/>
            <a:chExt cx="2654" cy="214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 rot="-5400000">
              <a:off x="4939" y="1626"/>
              <a:ext cx="194" cy="719"/>
              <a:chOff x="2403" y="1778"/>
              <a:chExt cx="194" cy="719"/>
            </a:xfrm>
          </p:grpSpPr>
          <p:sp>
            <p:nvSpPr>
              <p:cNvPr id="1847301" name="Arc 5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02" name="Arc 6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7303" name="Rectangle 7"/>
            <p:cNvSpPr>
              <a:spLocks noChangeArrowheads="1"/>
            </p:cNvSpPr>
            <p:nvPr/>
          </p:nvSpPr>
          <p:spPr bwMode="auto">
            <a:xfrm>
              <a:off x="3284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04" name="Text Box 8"/>
            <p:cNvSpPr txBox="1">
              <a:spLocks noChangeArrowheads="1"/>
            </p:cNvSpPr>
            <p:nvPr/>
          </p:nvSpPr>
          <p:spPr bwMode="auto">
            <a:xfrm>
              <a:off x="3272" y="1461"/>
              <a:ext cx="26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47305" name="Text Box 9"/>
            <p:cNvSpPr txBox="1">
              <a:spLocks noChangeArrowheads="1"/>
            </p:cNvSpPr>
            <p:nvPr/>
          </p:nvSpPr>
          <p:spPr bwMode="auto">
            <a:xfrm>
              <a:off x="3285" y="93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47306" name="Rectangle 10"/>
            <p:cNvSpPr>
              <a:spLocks noChangeArrowheads="1"/>
            </p:cNvSpPr>
            <p:nvPr/>
          </p:nvSpPr>
          <p:spPr bwMode="auto">
            <a:xfrm>
              <a:off x="4916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07" name="Text Box 11"/>
            <p:cNvSpPr txBox="1">
              <a:spLocks noChangeArrowheads="1"/>
            </p:cNvSpPr>
            <p:nvPr/>
          </p:nvSpPr>
          <p:spPr bwMode="auto">
            <a:xfrm>
              <a:off x="4904" y="1461"/>
              <a:ext cx="26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47308" name="Text Box 12"/>
            <p:cNvSpPr txBox="1">
              <a:spLocks noChangeArrowheads="1"/>
            </p:cNvSpPr>
            <p:nvPr/>
          </p:nvSpPr>
          <p:spPr bwMode="auto">
            <a:xfrm>
              <a:off x="4917" y="932"/>
              <a:ext cx="24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47309" name="Line 13"/>
            <p:cNvSpPr>
              <a:spLocks noChangeShapeType="1"/>
            </p:cNvSpPr>
            <p:nvPr/>
          </p:nvSpPr>
          <p:spPr bwMode="auto">
            <a:xfrm>
              <a:off x="5036" y="1700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10" name="Line 14"/>
            <p:cNvSpPr>
              <a:spLocks noChangeShapeType="1"/>
            </p:cNvSpPr>
            <p:nvPr/>
          </p:nvSpPr>
          <p:spPr bwMode="auto">
            <a:xfrm>
              <a:off x="5036" y="2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311" name="Freeform 15"/>
            <p:cNvSpPr>
              <a:spLocks/>
            </p:cNvSpPr>
            <p:nvPr/>
          </p:nvSpPr>
          <p:spPr bwMode="auto">
            <a:xfrm>
              <a:off x="3200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12" name="Freeform 16"/>
            <p:cNvSpPr>
              <a:spLocks/>
            </p:cNvSpPr>
            <p:nvPr/>
          </p:nvSpPr>
          <p:spPr bwMode="auto">
            <a:xfrm>
              <a:off x="4831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13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5482" y="1800"/>
              <a:ext cx="175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1</a:t>
              </a:r>
            </a:p>
          </p:txBody>
        </p:sp>
        <p:sp>
          <p:nvSpPr>
            <p:cNvPr id="1847314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3957" y="1800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47315" name="Line 19"/>
            <p:cNvSpPr>
              <a:spLocks noChangeShapeType="1"/>
            </p:cNvSpPr>
            <p:nvPr/>
          </p:nvSpPr>
          <p:spPr bwMode="auto">
            <a:xfrm>
              <a:off x="3412" y="21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3003" y="1868"/>
              <a:ext cx="770" cy="292"/>
              <a:chOff x="2591" y="1867"/>
              <a:chExt cx="770" cy="292"/>
            </a:xfrm>
          </p:grpSpPr>
          <p:sp>
            <p:nvSpPr>
              <p:cNvPr id="1847317" name="Arc 21"/>
              <p:cNvSpPr>
                <a:spLocks/>
              </p:cNvSpPr>
              <p:nvPr/>
            </p:nvSpPr>
            <p:spPr bwMode="gray">
              <a:xfrm rot="365812" flipH="1">
                <a:off x="2644" y="1879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18" name="Arc 22"/>
              <p:cNvSpPr>
                <a:spLocks/>
              </p:cNvSpPr>
              <p:nvPr/>
            </p:nvSpPr>
            <p:spPr bwMode="auto">
              <a:xfrm flipH="1" flipV="1">
                <a:off x="2636" y="2055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19" name="Arc 23"/>
              <p:cNvSpPr>
                <a:spLocks/>
              </p:cNvSpPr>
              <p:nvPr/>
            </p:nvSpPr>
            <p:spPr bwMode="auto">
              <a:xfrm flipH="1" flipV="1">
                <a:off x="2615" y="1941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7320" name="Arc 24"/>
              <p:cNvSpPr>
                <a:spLocks/>
              </p:cNvSpPr>
              <p:nvPr/>
            </p:nvSpPr>
            <p:spPr bwMode="gray">
              <a:xfrm rot="21058410" flipH="1">
                <a:off x="2591" y="1867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7321" name="Line 25"/>
            <p:cNvSpPr>
              <a:spLocks noChangeShapeType="1"/>
            </p:cNvSpPr>
            <p:nvPr/>
          </p:nvSpPr>
          <p:spPr bwMode="auto">
            <a:xfrm>
              <a:off x="3402" y="1718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7322" name="Rectangle 26"/>
          <p:cNvSpPr>
            <a:spLocks noChangeArrowheads="1"/>
          </p:cNvSpPr>
          <p:nvPr/>
        </p:nvSpPr>
        <p:spPr bwMode="auto">
          <a:xfrm>
            <a:off x="6376988" y="881063"/>
            <a:ext cx="2767012" cy="178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&gt;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&lt;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  0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d)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=  0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7324" name="Rectangle 2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223.44.12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47323" name="Rectangle 27"/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5732463" cy="256698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Wire #1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one-turn loop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and a bar magnet is dropped through. 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i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two-turn loop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and the same magnet is dropped through.  Compare the magnitude of the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voltages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in these two cases. 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346" name="AutoShape 2"/>
          <p:cNvSpPr>
            <a:spLocks noChangeArrowheads="1"/>
          </p:cNvSpPr>
          <p:nvPr/>
        </p:nvSpPr>
        <p:spPr bwMode="auto">
          <a:xfrm>
            <a:off x="0" y="3529013"/>
            <a:ext cx="4786313" cy="22923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49347" name="Rectangle 3"/>
          <p:cNvSpPr>
            <a:spLocks noChangeArrowheads="1"/>
          </p:cNvSpPr>
          <p:nvPr/>
        </p:nvSpPr>
        <p:spPr bwMode="auto">
          <a:xfrm>
            <a:off x="0" y="3803650"/>
            <a:ext cx="461168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Faraday’s law: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endParaRPr lang="en-US" sz="1000" b="1">
              <a:solidFill>
                <a:schemeClr val="bg2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depends on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sz="2000" b="1">
                <a:solidFill>
                  <a:schemeClr val="bg2"/>
                </a:solidFill>
              </a:rPr>
              <a:t>  (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number of loops</a:t>
            </a:r>
            <a:r>
              <a:rPr lang="en-US" sz="2000" b="1">
                <a:solidFill>
                  <a:schemeClr val="bg2"/>
                </a:solidFill>
              </a:rPr>
              <a:t>) so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emf is twice as large in the wire with 2 loops</a:t>
            </a:r>
            <a:r>
              <a:rPr lang="en-US" sz="2000" b="1">
                <a:solidFill>
                  <a:schemeClr val="bg2"/>
                </a:solidFill>
              </a:rPr>
              <a:t>. 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65675" y="3238500"/>
            <a:ext cx="4181475" cy="3397250"/>
            <a:chOff x="3003" y="404"/>
            <a:chExt cx="2654" cy="214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 rot="-5400000">
              <a:off x="4939" y="1626"/>
              <a:ext cx="194" cy="719"/>
              <a:chOff x="2403" y="1778"/>
              <a:chExt cx="194" cy="719"/>
            </a:xfrm>
          </p:grpSpPr>
          <p:sp>
            <p:nvSpPr>
              <p:cNvPr id="1849351" name="Arc 7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52" name="Arc 8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9353" name="Rectangle 9"/>
            <p:cNvSpPr>
              <a:spLocks noChangeArrowheads="1"/>
            </p:cNvSpPr>
            <p:nvPr/>
          </p:nvSpPr>
          <p:spPr bwMode="auto">
            <a:xfrm>
              <a:off x="3284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54" name="Text Box 10"/>
            <p:cNvSpPr txBox="1">
              <a:spLocks noChangeArrowheads="1"/>
            </p:cNvSpPr>
            <p:nvPr/>
          </p:nvSpPr>
          <p:spPr bwMode="auto">
            <a:xfrm>
              <a:off x="3272" y="1461"/>
              <a:ext cx="266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49355" name="Text Box 11"/>
            <p:cNvSpPr txBox="1">
              <a:spLocks noChangeArrowheads="1"/>
            </p:cNvSpPr>
            <p:nvPr/>
          </p:nvSpPr>
          <p:spPr bwMode="auto">
            <a:xfrm>
              <a:off x="3285" y="932"/>
              <a:ext cx="240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49356" name="Rectangle 12"/>
            <p:cNvSpPr>
              <a:spLocks noChangeArrowheads="1"/>
            </p:cNvSpPr>
            <p:nvPr/>
          </p:nvSpPr>
          <p:spPr bwMode="auto">
            <a:xfrm>
              <a:off x="4916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57" name="Text Box 13"/>
            <p:cNvSpPr txBox="1">
              <a:spLocks noChangeArrowheads="1"/>
            </p:cNvSpPr>
            <p:nvPr/>
          </p:nvSpPr>
          <p:spPr bwMode="auto">
            <a:xfrm>
              <a:off x="4904" y="1461"/>
              <a:ext cx="266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49358" name="Text Box 14"/>
            <p:cNvSpPr txBox="1">
              <a:spLocks noChangeArrowheads="1"/>
            </p:cNvSpPr>
            <p:nvPr/>
          </p:nvSpPr>
          <p:spPr bwMode="auto">
            <a:xfrm>
              <a:off x="4917" y="932"/>
              <a:ext cx="240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49359" name="Line 15"/>
            <p:cNvSpPr>
              <a:spLocks noChangeShapeType="1"/>
            </p:cNvSpPr>
            <p:nvPr/>
          </p:nvSpPr>
          <p:spPr bwMode="auto">
            <a:xfrm>
              <a:off x="5036" y="1700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60" name="Line 16"/>
            <p:cNvSpPr>
              <a:spLocks noChangeShapeType="1"/>
            </p:cNvSpPr>
            <p:nvPr/>
          </p:nvSpPr>
          <p:spPr bwMode="auto">
            <a:xfrm>
              <a:off x="5036" y="2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361" name="Freeform 17"/>
            <p:cNvSpPr>
              <a:spLocks/>
            </p:cNvSpPr>
            <p:nvPr/>
          </p:nvSpPr>
          <p:spPr bwMode="auto">
            <a:xfrm>
              <a:off x="3200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362" name="Freeform 18"/>
            <p:cNvSpPr>
              <a:spLocks/>
            </p:cNvSpPr>
            <p:nvPr/>
          </p:nvSpPr>
          <p:spPr bwMode="auto">
            <a:xfrm>
              <a:off x="4831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363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5482" y="1800"/>
              <a:ext cx="175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1</a:t>
              </a:r>
            </a:p>
          </p:txBody>
        </p:sp>
        <p:sp>
          <p:nvSpPr>
            <p:cNvPr id="1849364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3957" y="1800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49365" name="Line 21"/>
            <p:cNvSpPr>
              <a:spLocks noChangeShapeType="1"/>
            </p:cNvSpPr>
            <p:nvPr/>
          </p:nvSpPr>
          <p:spPr bwMode="auto">
            <a:xfrm>
              <a:off x="3412" y="21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3003" y="1868"/>
              <a:ext cx="770" cy="292"/>
              <a:chOff x="2591" y="1867"/>
              <a:chExt cx="770" cy="292"/>
            </a:xfrm>
          </p:grpSpPr>
          <p:sp>
            <p:nvSpPr>
              <p:cNvPr id="1849367" name="Arc 23"/>
              <p:cNvSpPr>
                <a:spLocks/>
              </p:cNvSpPr>
              <p:nvPr/>
            </p:nvSpPr>
            <p:spPr bwMode="gray">
              <a:xfrm rot="365812" flipH="1">
                <a:off x="2644" y="1879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68" name="Arc 24"/>
              <p:cNvSpPr>
                <a:spLocks/>
              </p:cNvSpPr>
              <p:nvPr/>
            </p:nvSpPr>
            <p:spPr bwMode="auto">
              <a:xfrm flipH="1" flipV="1">
                <a:off x="2636" y="2055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69" name="Arc 25"/>
              <p:cNvSpPr>
                <a:spLocks/>
              </p:cNvSpPr>
              <p:nvPr/>
            </p:nvSpPr>
            <p:spPr bwMode="auto">
              <a:xfrm flipH="1" flipV="1">
                <a:off x="2615" y="1941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70" name="Arc 26"/>
              <p:cNvSpPr>
                <a:spLocks/>
              </p:cNvSpPr>
              <p:nvPr/>
            </p:nvSpPr>
            <p:spPr bwMode="gray">
              <a:xfrm rot="21058410" flipH="1">
                <a:off x="2591" y="1867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9371" name="Line 27"/>
            <p:cNvSpPr>
              <a:spLocks noChangeShapeType="1"/>
            </p:cNvSpPr>
            <p:nvPr/>
          </p:nvSpPr>
          <p:spPr bwMode="auto">
            <a:xfrm>
              <a:off x="3402" y="1718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9372" name="Oval 28"/>
          <p:cNvSpPr>
            <a:spLocks noChangeArrowheads="1"/>
          </p:cNvSpPr>
          <p:nvPr/>
        </p:nvSpPr>
        <p:spPr bwMode="auto">
          <a:xfrm>
            <a:off x="6049963" y="1320800"/>
            <a:ext cx="2601912" cy="49053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9374" name="Rectangle 30"/>
          <p:cNvSpPr>
            <a:spLocks noChangeArrowheads="1"/>
          </p:cNvSpPr>
          <p:nvPr/>
        </p:nvSpPr>
        <p:spPr bwMode="auto">
          <a:xfrm>
            <a:off x="2430463" y="3652839"/>
            <a:ext cx="2030412" cy="808037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9376" name="Rectangle 32"/>
          <p:cNvSpPr>
            <a:spLocks noChangeArrowheads="1"/>
          </p:cNvSpPr>
          <p:nvPr/>
        </p:nvSpPr>
        <p:spPr bwMode="auto">
          <a:xfrm>
            <a:off x="6376988" y="881063"/>
            <a:ext cx="2767012" cy="178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&gt;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&lt;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  0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d)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=  0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9378" name="Rectangle 34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223.44.12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49377" name="Rectangle 33"/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5732463" cy="256698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Wire #1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one-turn loop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and a bar magnet is dropped through. 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i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two-turn loop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and the same magnet is dropped through.  Compare the magnitude of the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voltages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in these two cases. 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215640" progId="Equation.3">
                  <p:embed/>
                </p:oleObj>
              </mc:Choice>
              <mc:Fallback>
                <p:oleObj name="Equation" r:id="rId3" imgW="914400" imgH="215640" progId="Equation.3">
                  <p:embed/>
                  <p:pic>
                    <p:nvPicPr>
                      <p:cNvPr id="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2604542" y="3705809"/>
          <a:ext cx="1626264" cy="688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79280" imgH="457200" progId="Equation.3">
                  <p:embed/>
                </p:oleObj>
              </mc:Choice>
              <mc:Fallback>
                <p:oleObj name="Equation" r:id="rId5" imgW="1079280" imgH="457200" progId="Equation.3">
                  <p:embed/>
                  <p:pic>
                    <p:nvPicPr>
                      <p:cNvPr id="36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4542" y="3705809"/>
                        <a:ext cx="1626264" cy="6887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540000" y="3294063"/>
            <a:ext cx="4213225" cy="3397250"/>
            <a:chOff x="3003" y="404"/>
            <a:chExt cx="2654" cy="214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 rot="-5400000">
              <a:off x="4939" y="1626"/>
              <a:ext cx="194" cy="719"/>
              <a:chOff x="2403" y="1778"/>
              <a:chExt cx="194" cy="719"/>
            </a:xfrm>
          </p:grpSpPr>
          <p:sp>
            <p:nvSpPr>
              <p:cNvPr id="1851397" name="Arc 5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398" name="Arc 6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1399" name="Rectangle 7"/>
            <p:cNvSpPr>
              <a:spLocks noChangeArrowheads="1"/>
            </p:cNvSpPr>
            <p:nvPr/>
          </p:nvSpPr>
          <p:spPr bwMode="auto">
            <a:xfrm>
              <a:off x="3284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00" name="Text Box 8"/>
            <p:cNvSpPr txBox="1">
              <a:spLocks noChangeArrowheads="1"/>
            </p:cNvSpPr>
            <p:nvPr/>
          </p:nvSpPr>
          <p:spPr bwMode="auto">
            <a:xfrm>
              <a:off x="3272" y="1461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1401" name="Text Box 9"/>
            <p:cNvSpPr txBox="1">
              <a:spLocks noChangeArrowheads="1"/>
            </p:cNvSpPr>
            <p:nvPr/>
          </p:nvSpPr>
          <p:spPr bwMode="auto">
            <a:xfrm>
              <a:off x="3285" y="932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1402" name="Rectangle 10"/>
            <p:cNvSpPr>
              <a:spLocks noChangeArrowheads="1"/>
            </p:cNvSpPr>
            <p:nvPr/>
          </p:nvSpPr>
          <p:spPr bwMode="auto">
            <a:xfrm>
              <a:off x="4916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03" name="Text Box 11"/>
            <p:cNvSpPr txBox="1">
              <a:spLocks noChangeArrowheads="1"/>
            </p:cNvSpPr>
            <p:nvPr/>
          </p:nvSpPr>
          <p:spPr bwMode="auto">
            <a:xfrm>
              <a:off x="4904" y="1461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1404" name="Text Box 12"/>
            <p:cNvSpPr txBox="1">
              <a:spLocks noChangeArrowheads="1"/>
            </p:cNvSpPr>
            <p:nvPr/>
          </p:nvSpPr>
          <p:spPr bwMode="auto">
            <a:xfrm>
              <a:off x="4917" y="932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1405" name="Line 13"/>
            <p:cNvSpPr>
              <a:spLocks noChangeShapeType="1"/>
            </p:cNvSpPr>
            <p:nvPr/>
          </p:nvSpPr>
          <p:spPr bwMode="auto">
            <a:xfrm>
              <a:off x="5036" y="1700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06" name="Line 14"/>
            <p:cNvSpPr>
              <a:spLocks noChangeShapeType="1"/>
            </p:cNvSpPr>
            <p:nvPr/>
          </p:nvSpPr>
          <p:spPr bwMode="auto">
            <a:xfrm>
              <a:off x="5036" y="2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1407" name="Freeform 15"/>
            <p:cNvSpPr>
              <a:spLocks/>
            </p:cNvSpPr>
            <p:nvPr/>
          </p:nvSpPr>
          <p:spPr bwMode="auto">
            <a:xfrm>
              <a:off x="3200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408" name="Freeform 16"/>
            <p:cNvSpPr>
              <a:spLocks/>
            </p:cNvSpPr>
            <p:nvPr/>
          </p:nvSpPr>
          <p:spPr bwMode="auto">
            <a:xfrm>
              <a:off x="4831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1409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5482" y="1800"/>
              <a:ext cx="175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1</a:t>
              </a:r>
            </a:p>
          </p:txBody>
        </p:sp>
        <p:sp>
          <p:nvSpPr>
            <p:cNvPr id="1851410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3957" y="1800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51411" name="Line 19"/>
            <p:cNvSpPr>
              <a:spLocks noChangeShapeType="1"/>
            </p:cNvSpPr>
            <p:nvPr/>
          </p:nvSpPr>
          <p:spPr bwMode="auto">
            <a:xfrm>
              <a:off x="3412" y="21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3003" y="1868"/>
              <a:ext cx="770" cy="292"/>
              <a:chOff x="2591" y="1867"/>
              <a:chExt cx="770" cy="292"/>
            </a:xfrm>
          </p:grpSpPr>
          <p:sp>
            <p:nvSpPr>
              <p:cNvPr id="1851413" name="Arc 21"/>
              <p:cNvSpPr>
                <a:spLocks/>
              </p:cNvSpPr>
              <p:nvPr/>
            </p:nvSpPr>
            <p:spPr bwMode="gray">
              <a:xfrm rot="365812" flipH="1">
                <a:off x="2644" y="1879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414" name="Arc 22"/>
              <p:cNvSpPr>
                <a:spLocks/>
              </p:cNvSpPr>
              <p:nvPr/>
            </p:nvSpPr>
            <p:spPr bwMode="auto">
              <a:xfrm flipH="1" flipV="1">
                <a:off x="2636" y="2055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415" name="Arc 23"/>
              <p:cNvSpPr>
                <a:spLocks/>
              </p:cNvSpPr>
              <p:nvPr/>
            </p:nvSpPr>
            <p:spPr bwMode="auto">
              <a:xfrm flipH="1" flipV="1">
                <a:off x="2615" y="1941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416" name="Arc 24"/>
              <p:cNvSpPr>
                <a:spLocks/>
              </p:cNvSpPr>
              <p:nvPr/>
            </p:nvSpPr>
            <p:spPr bwMode="gray">
              <a:xfrm rot="21058410" flipH="1">
                <a:off x="2591" y="1867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1417" name="Line 25"/>
            <p:cNvSpPr>
              <a:spLocks noChangeShapeType="1"/>
            </p:cNvSpPr>
            <p:nvPr/>
          </p:nvSpPr>
          <p:spPr bwMode="auto">
            <a:xfrm>
              <a:off x="3402" y="1718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51418" name="Rectangle 26"/>
          <p:cNvSpPr>
            <a:spLocks noChangeArrowheads="1"/>
          </p:cNvSpPr>
          <p:nvPr/>
        </p:nvSpPr>
        <p:spPr bwMode="auto">
          <a:xfrm>
            <a:off x="6376988" y="881063"/>
            <a:ext cx="2452687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&gt;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&lt;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  0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d)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=  0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51419" name="Rectangle 27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1420" name="Rectangle 28"/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5732463" cy="256698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Wire #1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one-turn loop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and a bar magnet is dropped through. 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i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two-turn loop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and the same magnet is dropped through.  Compare the magnitude of the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currents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in these two cases.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42" name="AutoShape 2"/>
          <p:cNvSpPr>
            <a:spLocks noChangeArrowheads="1"/>
          </p:cNvSpPr>
          <p:nvPr/>
        </p:nvSpPr>
        <p:spPr bwMode="auto">
          <a:xfrm>
            <a:off x="0" y="3317875"/>
            <a:ext cx="4881563" cy="33639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53443" name="Rectangle 3"/>
          <p:cNvSpPr>
            <a:spLocks noChangeArrowheads="1"/>
          </p:cNvSpPr>
          <p:nvPr/>
        </p:nvSpPr>
        <p:spPr bwMode="auto">
          <a:xfrm>
            <a:off x="0" y="3429000"/>
            <a:ext cx="4721225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bg2"/>
                </a:solidFill>
              </a:rPr>
              <a:t>	Faraday’s law: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endParaRPr lang="en-US" sz="1000" b="1" dirty="0">
              <a:solidFill>
                <a:schemeClr val="bg2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bg2"/>
                </a:solidFill>
              </a:rPr>
              <a:t>	says that the 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emf is</a:t>
            </a:r>
            <a:r>
              <a:rPr lang="en-US" sz="20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twice</a:t>
            </a:r>
            <a:r>
              <a:rPr lang="en-US" sz="20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 large in the wire with 2 loops</a:t>
            </a:r>
            <a:r>
              <a:rPr lang="en-US" sz="2000" b="1" dirty="0">
                <a:solidFill>
                  <a:schemeClr val="bg2"/>
                </a:solidFill>
              </a:rPr>
              <a:t>.  The current is given by Ohm’s law: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 = V/R</a:t>
            </a:r>
            <a:r>
              <a:rPr lang="en-US" sz="2000" b="1" i="1" dirty="0">
                <a:solidFill>
                  <a:srgbClr val="000000"/>
                </a:solidFill>
              </a:rPr>
              <a:t>.</a:t>
            </a:r>
            <a:r>
              <a:rPr lang="en-US" sz="2000" b="1" i="1" dirty="0">
                <a:solidFill>
                  <a:srgbClr val="800000"/>
                </a:solidFill>
              </a:rPr>
              <a:t>   </a:t>
            </a:r>
            <a:r>
              <a:rPr lang="en-US" sz="2000" b="1" dirty="0">
                <a:solidFill>
                  <a:schemeClr val="bg2"/>
                </a:solidFill>
              </a:rPr>
              <a:t>Since 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 is twice as long as wire #1, it has</a:t>
            </a:r>
            <a:r>
              <a:rPr lang="en-US" sz="20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twice</a:t>
            </a:r>
            <a:r>
              <a:rPr lang="en-US" sz="20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resistance</a:t>
            </a:r>
            <a:r>
              <a:rPr lang="en-US" sz="2000" b="1" dirty="0">
                <a:solidFill>
                  <a:schemeClr val="bg2"/>
                </a:solidFill>
              </a:rPr>
              <a:t>, so the current in both wires is the same.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33925" y="3238500"/>
            <a:ext cx="4213225" cy="3397250"/>
            <a:chOff x="3003" y="404"/>
            <a:chExt cx="2654" cy="214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 rot="-5400000">
              <a:off x="4939" y="1626"/>
              <a:ext cx="194" cy="719"/>
              <a:chOff x="2403" y="1778"/>
              <a:chExt cx="194" cy="719"/>
            </a:xfrm>
          </p:grpSpPr>
          <p:sp>
            <p:nvSpPr>
              <p:cNvPr id="1853447" name="Arc 7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448" name="Arc 8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3449" name="Rectangle 9"/>
            <p:cNvSpPr>
              <a:spLocks noChangeArrowheads="1"/>
            </p:cNvSpPr>
            <p:nvPr/>
          </p:nvSpPr>
          <p:spPr bwMode="auto">
            <a:xfrm>
              <a:off x="3284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50" name="Text Box 10"/>
            <p:cNvSpPr txBox="1">
              <a:spLocks noChangeArrowheads="1"/>
            </p:cNvSpPr>
            <p:nvPr/>
          </p:nvSpPr>
          <p:spPr bwMode="auto">
            <a:xfrm>
              <a:off x="3272" y="1461"/>
              <a:ext cx="264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3451" name="Text Box 11"/>
            <p:cNvSpPr txBox="1">
              <a:spLocks noChangeArrowheads="1"/>
            </p:cNvSpPr>
            <p:nvPr/>
          </p:nvSpPr>
          <p:spPr bwMode="auto">
            <a:xfrm>
              <a:off x="3285" y="932"/>
              <a:ext cx="23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3452" name="Rectangle 12"/>
            <p:cNvSpPr>
              <a:spLocks noChangeArrowheads="1"/>
            </p:cNvSpPr>
            <p:nvPr/>
          </p:nvSpPr>
          <p:spPr bwMode="auto">
            <a:xfrm>
              <a:off x="4916" y="932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53" name="Text Box 13"/>
            <p:cNvSpPr txBox="1">
              <a:spLocks noChangeArrowheads="1"/>
            </p:cNvSpPr>
            <p:nvPr/>
          </p:nvSpPr>
          <p:spPr bwMode="auto">
            <a:xfrm>
              <a:off x="4904" y="1461"/>
              <a:ext cx="264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3454" name="Text Box 14"/>
            <p:cNvSpPr txBox="1">
              <a:spLocks noChangeArrowheads="1"/>
            </p:cNvSpPr>
            <p:nvPr/>
          </p:nvSpPr>
          <p:spPr bwMode="auto">
            <a:xfrm>
              <a:off x="4917" y="932"/>
              <a:ext cx="238" cy="29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3455" name="Line 15"/>
            <p:cNvSpPr>
              <a:spLocks noChangeShapeType="1"/>
            </p:cNvSpPr>
            <p:nvPr/>
          </p:nvSpPr>
          <p:spPr bwMode="auto">
            <a:xfrm>
              <a:off x="5036" y="1700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56" name="Line 16"/>
            <p:cNvSpPr>
              <a:spLocks noChangeShapeType="1"/>
            </p:cNvSpPr>
            <p:nvPr/>
          </p:nvSpPr>
          <p:spPr bwMode="auto">
            <a:xfrm>
              <a:off x="5036" y="2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457" name="Freeform 17"/>
            <p:cNvSpPr>
              <a:spLocks/>
            </p:cNvSpPr>
            <p:nvPr/>
          </p:nvSpPr>
          <p:spPr bwMode="auto">
            <a:xfrm>
              <a:off x="3200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458" name="Freeform 18"/>
            <p:cNvSpPr>
              <a:spLocks/>
            </p:cNvSpPr>
            <p:nvPr/>
          </p:nvSpPr>
          <p:spPr bwMode="auto">
            <a:xfrm>
              <a:off x="4831" y="404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3459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5482" y="1800"/>
              <a:ext cx="175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 dirty="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1</a:t>
              </a:r>
            </a:p>
          </p:txBody>
        </p:sp>
        <p:sp>
          <p:nvSpPr>
            <p:cNvPr id="1853460" name="WordArt 20"/>
            <p:cNvSpPr>
              <a:spLocks noChangeArrowheads="1" noChangeShapeType="1" noTextEdit="1"/>
            </p:cNvSpPr>
            <p:nvPr/>
          </p:nvSpPr>
          <p:spPr bwMode="auto">
            <a:xfrm>
              <a:off x="3957" y="1800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53461" name="Line 21"/>
            <p:cNvSpPr>
              <a:spLocks noChangeShapeType="1"/>
            </p:cNvSpPr>
            <p:nvPr/>
          </p:nvSpPr>
          <p:spPr bwMode="auto">
            <a:xfrm>
              <a:off x="3412" y="216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3003" y="1868"/>
              <a:ext cx="770" cy="292"/>
              <a:chOff x="2591" y="1867"/>
              <a:chExt cx="770" cy="292"/>
            </a:xfrm>
          </p:grpSpPr>
          <p:sp>
            <p:nvSpPr>
              <p:cNvPr id="1853463" name="Arc 23"/>
              <p:cNvSpPr>
                <a:spLocks/>
              </p:cNvSpPr>
              <p:nvPr/>
            </p:nvSpPr>
            <p:spPr bwMode="gray">
              <a:xfrm rot="365812" flipH="1">
                <a:off x="2644" y="1879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464" name="Arc 24"/>
              <p:cNvSpPr>
                <a:spLocks/>
              </p:cNvSpPr>
              <p:nvPr/>
            </p:nvSpPr>
            <p:spPr bwMode="auto">
              <a:xfrm flipH="1" flipV="1">
                <a:off x="2636" y="2055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465" name="Arc 25"/>
              <p:cNvSpPr>
                <a:spLocks/>
              </p:cNvSpPr>
              <p:nvPr/>
            </p:nvSpPr>
            <p:spPr bwMode="auto">
              <a:xfrm flipH="1" flipV="1">
                <a:off x="2615" y="1941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466" name="Arc 26"/>
              <p:cNvSpPr>
                <a:spLocks/>
              </p:cNvSpPr>
              <p:nvPr/>
            </p:nvSpPr>
            <p:spPr bwMode="gray">
              <a:xfrm rot="21058410" flipH="1">
                <a:off x="2591" y="1867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3467" name="Line 27"/>
            <p:cNvSpPr>
              <a:spLocks noChangeShapeType="1"/>
            </p:cNvSpPr>
            <p:nvPr/>
          </p:nvSpPr>
          <p:spPr bwMode="auto">
            <a:xfrm>
              <a:off x="3402" y="1718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53468" name="Oval 28"/>
          <p:cNvSpPr>
            <a:spLocks noChangeArrowheads="1"/>
          </p:cNvSpPr>
          <p:nvPr/>
        </p:nvSpPr>
        <p:spPr bwMode="auto">
          <a:xfrm>
            <a:off x="6053138" y="1806575"/>
            <a:ext cx="2652712" cy="563563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53470" name="Rectangle 30"/>
          <p:cNvSpPr>
            <a:spLocks noChangeArrowheads="1"/>
          </p:cNvSpPr>
          <p:nvPr/>
        </p:nvSpPr>
        <p:spPr bwMode="auto">
          <a:xfrm>
            <a:off x="2347913" y="3394075"/>
            <a:ext cx="2030412" cy="808038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3472" name="Rectangle 32"/>
          <p:cNvSpPr>
            <a:spLocks noChangeArrowheads="1"/>
          </p:cNvSpPr>
          <p:nvPr/>
        </p:nvSpPr>
        <p:spPr bwMode="auto">
          <a:xfrm>
            <a:off x="6376988" y="881063"/>
            <a:ext cx="2452687" cy="188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&gt;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&lt;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  0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d)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=  0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53473" name="Rectangle 33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3474" name="Rectangle 34"/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5732463" cy="256698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Wire #1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one-turn loop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and a bar magnet is dropped through. 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Wire #2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(length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b="1" i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) forms a </a:t>
            </a:r>
            <a:r>
              <a:rPr lang="en-US" b="1" dirty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two-turn loop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and the same magnet is dropped through.  Compare the magnitude of the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induced currents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in these two cases. </a:t>
            </a:r>
          </a:p>
        </p:txBody>
      </p:sp>
      <p:graphicFrame>
        <p:nvGraphicFramePr>
          <p:cNvPr id="257027" name="Object 3"/>
          <p:cNvGraphicFramePr>
            <a:graphicFrameLocks noChangeAspect="1"/>
          </p:cNvGraphicFramePr>
          <p:nvPr/>
        </p:nvGraphicFramePr>
        <p:xfrm>
          <a:off x="2495906" y="3459565"/>
          <a:ext cx="16256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79280" imgH="457200" progId="Equation.3">
                  <p:embed/>
                </p:oleObj>
              </mc:Choice>
              <mc:Fallback>
                <p:oleObj name="Equation" r:id="rId3" imgW="1079280" imgH="457200" progId="Equation.3">
                  <p:embed/>
                  <p:pic>
                    <p:nvPicPr>
                      <p:cNvPr id="257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906" y="3459565"/>
                        <a:ext cx="1625600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512" name="Rectangle 24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5491" name="Rectangle 3"/>
          <p:cNvSpPr>
            <a:spLocks noGrp="1" noChangeArrowheads="1"/>
          </p:cNvSpPr>
          <p:nvPr>
            <p:ph idx="1"/>
          </p:nvPr>
        </p:nvSpPr>
        <p:spPr>
          <a:xfrm>
            <a:off x="0" y="679450"/>
            <a:ext cx="5089525" cy="239553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 dirty="0"/>
              <a:t>	A bar magnet is held above the floor and dropped.  In 1, there is nothing between the magnet and the floor.   In 2, the magnet falls through a copper loop.   How will the magnet in case 2 fall in comparison to case 1?</a:t>
            </a:r>
            <a:r>
              <a:rPr lang="en-US" sz="1800" b="1" dirty="0">
                <a:solidFill>
                  <a:schemeClr val="hlink"/>
                </a:solidFill>
              </a:rPr>
              <a:t>  </a:t>
            </a: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22600" y="3359150"/>
            <a:ext cx="3554413" cy="3257550"/>
            <a:chOff x="3521" y="1915"/>
            <a:chExt cx="2239" cy="205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 rot="-5400000">
              <a:off x="5067" y="3137"/>
              <a:ext cx="194" cy="719"/>
              <a:chOff x="2403" y="1778"/>
              <a:chExt cx="194" cy="719"/>
            </a:xfrm>
          </p:grpSpPr>
          <p:sp>
            <p:nvSpPr>
              <p:cNvPr id="1855494" name="Arc 6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5495" name="Arc 7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5496" name="Text Box 8"/>
            <p:cNvSpPr txBox="1">
              <a:spLocks noChangeArrowheads="1"/>
            </p:cNvSpPr>
            <p:nvPr/>
          </p:nvSpPr>
          <p:spPr bwMode="auto">
            <a:xfrm>
              <a:off x="4361" y="3176"/>
              <a:ext cx="619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copper</a:t>
              </a:r>
            </a:p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loop</a:t>
              </a:r>
            </a:p>
          </p:txBody>
        </p:sp>
        <p:sp>
          <p:nvSpPr>
            <p:cNvPr id="1855497" name="Rectangle 9"/>
            <p:cNvSpPr>
              <a:spLocks noChangeArrowheads="1"/>
            </p:cNvSpPr>
            <p:nvPr/>
          </p:nvSpPr>
          <p:spPr bwMode="auto">
            <a:xfrm>
              <a:off x="5044" y="2443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498" name="Text Box 10"/>
            <p:cNvSpPr txBox="1">
              <a:spLocks noChangeArrowheads="1"/>
            </p:cNvSpPr>
            <p:nvPr/>
          </p:nvSpPr>
          <p:spPr bwMode="auto">
            <a:xfrm>
              <a:off x="5032" y="2972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5499" name="Text Box 11"/>
            <p:cNvSpPr txBox="1">
              <a:spLocks noChangeArrowheads="1"/>
            </p:cNvSpPr>
            <p:nvPr/>
          </p:nvSpPr>
          <p:spPr bwMode="auto">
            <a:xfrm>
              <a:off x="5045" y="2443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5500" name="Line 12"/>
            <p:cNvSpPr>
              <a:spLocks noChangeShapeType="1"/>
            </p:cNvSpPr>
            <p:nvPr/>
          </p:nvSpPr>
          <p:spPr bwMode="auto">
            <a:xfrm>
              <a:off x="5164" y="3211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501" name="Line 13"/>
            <p:cNvSpPr>
              <a:spLocks noChangeShapeType="1"/>
            </p:cNvSpPr>
            <p:nvPr/>
          </p:nvSpPr>
          <p:spPr bwMode="auto">
            <a:xfrm>
              <a:off x="5164" y="3583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5502" name="Freeform 14"/>
            <p:cNvSpPr>
              <a:spLocks/>
            </p:cNvSpPr>
            <p:nvPr/>
          </p:nvSpPr>
          <p:spPr bwMode="auto">
            <a:xfrm>
              <a:off x="4959" y="1915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5503" name="WordArt 15"/>
            <p:cNvSpPr>
              <a:spLocks noChangeArrowheads="1" noChangeShapeType="1" noTextEdit="1"/>
            </p:cNvSpPr>
            <p:nvPr/>
          </p:nvSpPr>
          <p:spPr bwMode="auto">
            <a:xfrm>
              <a:off x="5448" y="2674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3521" y="1923"/>
              <a:ext cx="688" cy="1686"/>
              <a:chOff x="3328" y="1915"/>
              <a:chExt cx="688" cy="1686"/>
            </a:xfrm>
          </p:grpSpPr>
          <p:sp>
            <p:nvSpPr>
              <p:cNvPr id="1855505" name="Rectangle 17"/>
              <p:cNvSpPr>
                <a:spLocks noChangeArrowheads="1"/>
              </p:cNvSpPr>
              <p:nvPr/>
            </p:nvSpPr>
            <p:spPr bwMode="auto">
              <a:xfrm>
                <a:off x="3412" y="2443"/>
                <a:ext cx="240" cy="768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5506" name="Text Box 18"/>
              <p:cNvSpPr txBox="1">
                <a:spLocks noChangeArrowheads="1"/>
              </p:cNvSpPr>
              <p:nvPr/>
            </p:nvSpPr>
            <p:spPr bwMode="auto">
              <a:xfrm>
                <a:off x="3400" y="2972"/>
                <a:ext cx="26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N</a:t>
                </a:r>
              </a:p>
            </p:txBody>
          </p:sp>
          <p:sp>
            <p:nvSpPr>
              <p:cNvPr id="1855507" name="Text Box 19"/>
              <p:cNvSpPr txBox="1">
                <a:spLocks noChangeArrowheads="1"/>
              </p:cNvSpPr>
              <p:nvPr/>
            </p:nvSpPr>
            <p:spPr bwMode="auto">
              <a:xfrm>
                <a:off x="3413" y="2443"/>
                <a:ext cx="23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1855508" name="Freeform 20"/>
              <p:cNvSpPr>
                <a:spLocks/>
              </p:cNvSpPr>
              <p:nvPr/>
            </p:nvSpPr>
            <p:spPr bwMode="auto">
              <a:xfrm>
                <a:off x="3328" y="1915"/>
                <a:ext cx="683" cy="512"/>
              </a:xfrm>
              <a:custGeom>
                <a:avLst/>
                <a:gdLst/>
                <a:ahLst/>
                <a:cxnLst>
                  <a:cxn ang="0">
                    <a:pos x="375" y="851"/>
                  </a:cxn>
                  <a:cxn ang="0">
                    <a:pos x="386" y="784"/>
                  </a:cxn>
                  <a:cxn ang="0">
                    <a:pos x="405" y="701"/>
                  </a:cxn>
                  <a:cxn ang="0">
                    <a:pos x="433" y="652"/>
                  </a:cxn>
                  <a:cxn ang="0">
                    <a:pos x="444" y="603"/>
                  </a:cxn>
                  <a:cxn ang="0">
                    <a:pos x="489" y="563"/>
                  </a:cxn>
                  <a:cxn ang="0">
                    <a:pos x="537" y="521"/>
                  </a:cxn>
                  <a:cxn ang="0">
                    <a:pos x="576" y="523"/>
                  </a:cxn>
                  <a:cxn ang="0">
                    <a:pos x="602" y="553"/>
                  </a:cxn>
                  <a:cxn ang="0">
                    <a:pos x="592" y="624"/>
                  </a:cxn>
                  <a:cxn ang="0">
                    <a:pos x="532" y="735"/>
                  </a:cxn>
                  <a:cxn ang="0">
                    <a:pos x="484" y="796"/>
                  </a:cxn>
                  <a:cxn ang="0">
                    <a:pos x="453" y="871"/>
                  </a:cxn>
                  <a:cxn ang="0">
                    <a:pos x="458" y="910"/>
                  </a:cxn>
                  <a:cxn ang="0">
                    <a:pos x="519" y="930"/>
                  </a:cxn>
                  <a:cxn ang="0">
                    <a:pos x="567" y="922"/>
                  </a:cxn>
                  <a:cxn ang="0">
                    <a:pos x="586" y="911"/>
                  </a:cxn>
                  <a:cxn ang="0">
                    <a:pos x="622" y="894"/>
                  </a:cxn>
                  <a:cxn ang="0">
                    <a:pos x="649" y="868"/>
                  </a:cxn>
                  <a:cxn ang="0">
                    <a:pos x="687" y="805"/>
                  </a:cxn>
                  <a:cxn ang="0">
                    <a:pos x="751" y="749"/>
                  </a:cxn>
                  <a:cxn ang="0">
                    <a:pos x="801" y="727"/>
                  </a:cxn>
                  <a:cxn ang="0">
                    <a:pos x="861" y="692"/>
                  </a:cxn>
                  <a:cxn ang="0">
                    <a:pos x="919" y="655"/>
                  </a:cxn>
                  <a:cxn ang="0">
                    <a:pos x="959" y="629"/>
                  </a:cxn>
                  <a:cxn ang="0">
                    <a:pos x="994" y="600"/>
                  </a:cxn>
                  <a:cxn ang="0">
                    <a:pos x="1041" y="545"/>
                  </a:cxn>
                  <a:cxn ang="0">
                    <a:pos x="1111" y="462"/>
                  </a:cxn>
                  <a:cxn ang="0">
                    <a:pos x="1211" y="380"/>
                  </a:cxn>
                  <a:cxn ang="0">
                    <a:pos x="1307" y="316"/>
                  </a:cxn>
                  <a:cxn ang="0">
                    <a:pos x="1362" y="279"/>
                  </a:cxn>
                  <a:cxn ang="0">
                    <a:pos x="1329" y="243"/>
                  </a:cxn>
                  <a:cxn ang="0">
                    <a:pos x="1228" y="159"/>
                  </a:cxn>
                  <a:cxn ang="0">
                    <a:pos x="1113" y="67"/>
                  </a:cxn>
                  <a:cxn ang="0">
                    <a:pos x="1034" y="6"/>
                  </a:cxn>
                  <a:cxn ang="0">
                    <a:pos x="441" y="259"/>
                  </a:cxn>
                  <a:cxn ang="0">
                    <a:pos x="393" y="292"/>
                  </a:cxn>
                  <a:cxn ang="0">
                    <a:pos x="312" y="347"/>
                  </a:cxn>
                  <a:cxn ang="0">
                    <a:pos x="234" y="398"/>
                  </a:cxn>
                  <a:cxn ang="0">
                    <a:pos x="191" y="425"/>
                  </a:cxn>
                  <a:cxn ang="0">
                    <a:pos x="138" y="473"/>
                  </a:cxn>
                  <a:cxn ang="0">
                    <a:pos x="70" y="542"/>
                  </a:cxn>
                  <a:cxn ang="0">
                    <a:pos x="16" y="601"/>
                  </a:cxn>
                  <a:cxn ang="0">
                    <a:pos x="4" y="632"/>
                  </a:cxn>
                  <a:cxn ang="0">
                    <a:pos x="39" y="670"/>
                  </a:cxn>
                  <a:cxn ang="0">
                    <a:pos x="53" y="704"/>
                  </a:cxn>
                  <a:cxn ang="0">
                    <a:pos x="42" y="777"/>
                  </a:cxn>
                  <a:cxn ang="0">
                    <a:pos x="98" y="799"/>
                  </a:cxn>
                  <a:cxn ang="0">
                    <a:pos x="143" y="767"/>
                  </a:cxn>
                  <a:cxn ang="0">
                    <a:pos x="183" y="697"/>
                  </a:cxn>
                  <a:cxn ang="0">
                    <a:pos x="198" y="699"/>
                  </a:cxn>
                  <a:cxn ang="0">
                    <a:pos x="222" y="838"/>
                  </a:cxn>
                  <a:cxn ang="0">
                    <a:pos x="251" y="942"/>
                  </a:cxn>
                  <a:cxn ang="0">
                    <a:pos x="311" y="1012"/>
                  </a:cxn>
                  <a:cxn ang="0">
                    <a:pos x="363" y="1017"/>
                  </a:cxn>
                  <a:cxn ang="0">
                    <a:pos x="389" y="975"/>
                  </a:cxn>
                </a:cxnLst>
                <a:rect l="0" t="0" r="r" b="b"/>
                <a:pathLst>
                  <a:path w="1367" h="1024">
                    <a:moveTo>
                      <a:pt x="394" y="950"/>
                    </a:moveTo>
                    <a:lnTo>
                      <a:pt x="390" y="912"/>
                    </a:lnTo>
                    <a:lnTo>
                      <a:pt x="383" y="878"/>
                    </a:lnTo>
                    <a:lnTo>
                      <a:pt x="375" y="851"/>
                    </a:lnTo>
                    <a:lnTo>
                      <a:pt x="365" y="836"/>
                    </a:lnTo>
                    <a:lnTo>
                      <a:pt x="371" y="823"/>
                    </a:lnTo>
                    <a:lnTo>
                      <a:pt x="378" y="806"/>
                    </a:lnTo>
                    <a:lnTo>
                      <a:pt x="386" y="784"/>
                    </a:lnTo>
                    <a:lnTo>
                      <a:pt x="393" y="762"/>
                    </a:lnTo>
                    <a:lnTo>
                      <a:pt x="400" y="739"/>
                    </a:lnTo>
                    <a:lnTo>
                      <a:pt x="404" y="719"/>
                    </a:lnTo>
                    <a:lnTo>
                      <a:pt x="405" y="701"/>
                    </a:lnTo>
                    <a:lnTo>
                      <a:pt x="403" y="690"/>
                    </a:lnTo>
                    <a:lnTo>
                      <a:pt x="416" y="677"/>
                    </a:lnTo>
                    <a:lnTo>
                      <a:pt x="426" y="663"/>
                    </a:lnTo>
                    <a:lnTo>
                      <a:pt x="433" y="652"/>
                    </a:lnTo>
                    <a:lnTo>
                      <a:pt x="438" y="639"/>
                    </a:lnTo>
                    <a:lnTo>
                      <a:pt x="440" y="628"/>
                    </a:lnTo>
                    <a:lnTo>
                      <a:pt x="442" y="615"/>
                    </a:lnTo>
                    <a:lnTo>
                      <a:pt x="444" y="603"/>
                    </a:lnTo>
                    <a:lnTo>
                      <a:pt x="447" y="592"/>
                    </a:lnTo>
                    <a:lnTo>
                      <a:pt x="461" y="583"/>
                    </a:lnTo>
                    <a:lnTo>
                      <a:pt x="474" y="573"/>
                    </a:lnTo>
                    <a:lnTo>
                      <a:pt x="489" y="563"/>
                    </a:lnTo>
                    <a:lnTo>
                      <a:pt x="504" y="552"/>
                    </a:lnTo>
                    <a:lnTo>
                      <a:pt x="518" y="540"/>
                    </a:lnTo>
                    <a:lnTo>
                      <a:pt x="529" y="530"/>
                    </a:lnTo>
                    <a:lnTo>
                      <a:pt x="537" y="521"/>
                    </a:lnTo>
                    <a:lnTo>
                      <a:pt x="541" y="511"/>
                    </a:lnTo>
                    <a:lnTo>
                      <a:pt x="555" y="512"/>
                    </a:lnTo>
                    <a:lnTo>
                      <a:pt x="567" y="517"/>
                    </a:lnTo>
                    <a:lnTo>
                      <a:pt x="576" y="523"/>
                    </a:lnTo>
                    <a:lnTo>
                      <a:pt x="584" y="530"/>
                    </a:lnTo>
                    <a:lnTo>
                      <a:pt x="591" y="538"/>
                    </a:lnTo>
                    <a:lnTo>
                      <a:pt x="598" y="546"/>
                    </a:lnTo>
                    <a:lnTo>
                      <a:pt x="602" y="553"/>
                    </a:lnTo>
                    <a:lnTo>
                      <a:pt x="606" y="559"/>
                    </a:lnTo>
                    <a:lnTo>
                      <a:pt x="607" y="575"/>
                    </a:lnTo>
                    <a:lnTo>
                      <a:pt x="602" y="598"/>
                    </a:lnTo>
                    <a:lnTo>
                      <a:pt x="592" y="624"/>
                    </a:lnTo>
                    <a:lnTo>
                      <a:pt x="578" y="654"/>
                    </a:lnTo>
                    <a:lnTo>
                      <a:pt x="562" y="684"/>
                    </a:lnTo>
                    <a:lnTo>
                      <a:pt x="546" y="712"/>
                    </a:lnTo>
                    <a:lnTo>
                      <a:pt x="532" y="735"/>
                    </a:lnTo>
                    <a:lnTo>
                      <a:pt x="520" y="751"/>
                    </a:lnTo>
                    <a:lnTo>
                      <a:pt x="508" y="761"/>
                    </a:lnTo>
                    <a:lnTo>
                      <a:pt x="495" y="777"/>
                    </a:lnTo>
                    <a:lnTo>
                      <a:pt x="484" y="796"/>
                    </a:lnTo>
                    <a:lnTo>
                      <a:pt x="473" y="815"/>
                    </a:lnTo>
                    <a:lnTo>
                      <a:pt x="464" y="836"/>
                    </a:lnTo>
                    <a:lnTo>
                      <a:pt x="457" y="854"/>
                    </a:lnTo>
                    <a:lnTo>
                      <a:pt x="453" y="871"/>
                    </a:lnTo>
                    <a:lnTo>
                      <a:pt x="451" y="883"/>
                    </a:lnTo>
                    <a:lnTo>
                      <a:pt x="451" y="895"/>
                    </a:lnTo>
                    <a:lnTo>
                      <a:pt x="454" y="903"/>
                    </a:lnTo>
                    <a:lnTo>
                      <a:pt x="458" y="910"/>
                    </a:lnTo>
                    <a:lnTo>
                      <a:pt x="466" y="916"/>
                    </a:lnTo>
                    <a:lnTo>
                      <a:pt x="478" y="920"/>
                    </a:lnTo>
                    <a:lnTo>
                      <a:pt x="495" y="925"/>
                    </a:lnTo>
                    <a:lnTo>
                      <a:pt x="519" y="930"/>
                    </a:lnTo>
                    <a:lnTo>
                      <a:pt x="549" y="937"/>
                    </a:lnTo>
                    <a:lnTo>
                      <a:pt x="556" y="930"/>
                    </a:lnTo>
                    <a:lnTo>
                      <a:pt x="562" y="926"/>
                    </a:lnTo>
                    <a:lnTo>
                      <a:pt x="567" y="922"/>
                    </a:lnTo>
                    <a:lnTo>
                      <a:pt x="571" y="919"/>
                    </a:lnTo>
                    <a:lnTo>
                      <a:pt x="576" y="917"/>
                    </a:lnTo>
                    <a:lnTo>
                      <a:pt x="580" y="914"/>
                    </a:lnTo>
                    <a:lnTo>
                      <a:pt x="586" y="911"/>
                    </a:lnTo>
                    <a:lnTo>
                      <a:pt x="593" y="907"/>
                    </a:lnTo>
                    <a:lnTo>
                      <a:pt x="605" y="902"/>
                    </a:lnTo>
                    <a:lnTo>
                      <a:pt x="614" y="897"/>
                    </a:lnTo>
                    <a:lnTo>
                      <a:pt x="622" y="894"/>
                    </a:lnTo>
                    <a:lnTo>
                      <a:pt x="629" y="890"/>
                    </a:lnTo>
                    <a:lnTo>
                      <a:pt x="636" y="886"/>
                    </a:lnTo>
                    <a:lnTo>
                      <a:pt x="642" y="879"/>
                    </a:lnTo>
                    <a:lnTo>
                      <a:pt x="649" y="868"/>
                    </a:lnTo>
                    <a:lnTo>
                      <a:pt x="656" y="853"/>
                    </a:lnTo>
                    <a:lnTo>
                      <a:pt x="664" y="838"/>
                    </a:lnTo>
                    <a:lnTo>
                      <a:pt x="675" y="822"/>
                    </a:lnTo>
                    <a:lnTo>
                      <a:pt x="687" y="805"/>
                    </a:lnTo>
                    <a:lnTo>
                      <a:pt x="702" y="789"/>
                    </a:lnTo>
                    <a:lnTo>
                      <a:pt x="717" y="773"/>
                    </a:lnTo>
                    <a:lnTo>
                      <a:pt x="735" y="759"/>
                    </a:lnTo>
                    <a:lnTo>
                      <a:pt x="751" y="749"/>
                    </a:lnTo>
                    <a:lnTo>
                      <a:pt x="767" y="742"/>
                    </a:lnTo>
                    <a:lnTo>
                      <a:pt x="777" y="738"/>
                    </a:lnTo>
                    <a:lnTo>
                      <a:pt x="789" y="734"/>
                    </a:lnTo>
                    <a:lnTo>
                      <a:pt x="801" y="727"/>
                    </a:lnTo>
                    <a:lnTo>
                      <a:pt x="815" y="720"/>
                    </a:lnTo>
                    <a:lnTo>
                      <a:pt x="830" y="711"/>
                    </a:lnTo>
                    <a:lnTo>
                      <a:pt x="846" y="702"/>
                    </a:lnTo>
                    <a:lnTo>
                      <a:pt x="861" y="692"/>
                    </a:lnTo>
                    <a:lnTo>
                      <a:pt x="876" y="683"/>
                    </a:lnTo>
                    <a:lnTo>
                      <a:pt x="891" y="674"/>
                    </a:lnTo>
                    <a:lnTo>
                      <a:pt x="906" y="664"/>
                    </a:lnTo>
                    <a:lnTo>
                      <a:pt x="919" y="655"/>
                    </a:lnTo>
                    <a:lnTo>
                      <a:pt x="931" y="647"/>
                    </a:lnTo>
                    <a:lnTo>
                      <a:pt x="943" y="639"/>
                    </a:lnTo>
                    <a:lnTo>
                      <a:pt x="952" y="633"/>
                    </a:lnTo>
                    <a:lnTo>
                      <a:pt x="959" y="629"/>
                    </a:lnTo>
                    <a:lnTo>
                      <a:pt x="964" y="625"/>
                    </a:lnTo>
                    <a:lnTo>
                      <a:pt x="972" y="620"/>
                    </a:lnTo>
                    <a:lnTo>
                      <a:pt x="982" y="610"/>
                    </a:lnTo>
                    <a:lnTo>
                      <a:pt x="994" y="600"/>
                    </a:lnTo>
                    <a:lnTo>
                      <a:pt x="1005" y="587"/>
                    </a:lnTo>
                    <a:lnTo>
                      <a:pt x="1018" y="573"/>
                    </a:lnTo>
                    <a:lnTo>
                      <a:pt x="1029" y="559"/>
                    </a:lnTo>
                    <a:lnTo>
                      <a:pt x="1041" y="545"/>
                    </a:lnTo>
                    <a:lnTo>
                      <a:pt x="1051" y="530"/>
                    </a:lnTo>
                    <a:lnTo>
                      <a:pt x="1068" y="507"/>
                    </a:lnTo>
                    <a:lnTo>
                      <a:pt x="1088" y="485"/>
                    </a:lnTo>
                    <a:lnTo>
                      <a:pt x="1111" y="462"/>
                    </a:lnTo>
                    <a:lnTo>
                      <a:pt x="1134" y="441"/>
                    </a:lnTo>
                    <a:lnTo>
                      <a:pt x="1159" y="419"/>
                    </a:lnTo>
                    <a:lnTo>
                      <a:pt x="1186" y="400"/>
                    </a:lnTo>
                    <a:lnTo>
                      <a:pt x="1211" y="380"/>
                    </a:lnTo>
                    <a:lnTo>
                      <a:pt x="1237" y="362"/>
                    </a:lnTo>
                    <a:lnTo>
                      <a:pt x="1262" y="344"/>
                    </a:lnTo>
                    <a:lnTo>
                      <a:pt x="1285" y="329"/>
                    </a:lnTo>
                    <a:lnTo>
                      <a:pt x="1307" y="316"/>
                    </a:lnTo>
                    <a:lnTo>
                      <a:pt x="1325" y="303"/>
                    </a:lnTo>
                    <a:lnTo>
                      <a:pt x="1341" y="292"/>
                    </a:lnTo>
                    <a:lnTo>
                      <a:pt x="1354" y="284"/>
                    </a:lnTo>
                    <a:lnTo>
                      <a:pt x="1362" y="279"/>
                    </a:lnTo>
                    <a:lnTo>
                      <a:pt x="1367" y="275"/>
                    </a:lnTo>
                    <a:lnTo>
                      <a:pt x="1360" y="268"/>
                    </a:lnTo>
                    <a:lnTo>
                      <a:pt x="1346" y="258"/>
                    </a:lnTo>
                    <a:lnTo>
                      <a:pt x="1329" y="243"/>
                    </a:lnTo>
                    <a:lnTo>
                      <a:pt x="1308" y="225"/>
                    </a:lnTo>
                    <a:lnTo>
                      <a:pt x="1283" y="205"/>
                    </a:lnTo>
                    <a:lnTo>
                      <a:pt x="1256" y="183"/>
                    </a:lnTo>
                    <a:lnTo>
                      <a:pt x="1228" y="159"/>
                    </a:lnTo>
                    <a:lnTo>
                      <a:pt x="1199" y="136"/>
                    </a:lnTo>
                    <a:lnTo>
                      <a:pt x="1170" y="112"/>
                    </a:lnTo>
                    <a:lnTo>
                      <a:pt x="1141" y="89"/>
                    </a:lnTo>
                    <a:lnTo>
                      <a:pt x="1113" y="67"/>
                    </a:lnTo>
                    <a:lnTo>
                      <a:pt x="1088" y="47"/>
                    </a:lnTo>
                    <a:lnTo>
                      <a:pt x="1066" y="30"/>
                    </a:lnTo>
                    <a:lnTo>
                      <a:pt x="1048" y="16"/>
                    </a:lnTo>
                    <a:lnTo>
                      <a:pt x="1034" y="6"/>
                    </a:lnTo>
                    <a:lnTo>
                      <a:pt x="1025" y="0"/>
                    </a:lnTo>
                    <a:lnTo>
                      <a:pt x="862" y="226"/>
                    </a:lnTo>
                    <a:lnTo>
                      <a:pt x="443" y="258"/>
                    </a:lnTo>
                    <a:lnTo>
                      <a:pt x="441" y="259"/>
                    </a:lnTo>
                    <a:lnTo>
                      <a:pt x="434" y="264"/>
                    </a:lnTo>
                    <a:lnTo>
                      <a:pt x="424" y="272"/>
                    </a:lnTo>
                    <a:lnTo>
                      <a:pt x="410" y="281"/>
                    </a:lnTo>
                    <a:lnTo>
                      <a:pt x="393" y="292"/>
                    </a:lnTo>
                    <a:lnTo>
                      <a:pt x="374" y="305"/>
                    </a:lnTo>
                    <a:lnTo>
                      <a:pt x="355" y="319"/>
                    </a:lnTo>
                    <a:lnTo>
                      <a:pt x="334" y="333"/>
                    </a:lnTo>
                    <a:lnTo>
                      <a:pt x="312" y="347"/>
                    </a:lnTo>
                    <a:lnTo>
                      <a:pt x="290" y="362"/>
                    </a:lnTo>
                    <a:lnTo>
                      <a:pt x="271" y="375"/>
                    </a:lnTo>
                    <a:lnTo>
                      <a:pt x="251" y="388"/>
                    </a:lnTo>
                    <a:lnTo>
                      <a:pt x="234" y="398"/>
                    </a:lnTo>
                    <a:lnTo>
                      <a:pt x="219" y="409"/>
                    </a:lnTo>
                    <a:lnTo>
                      <a:pt x="207" y="416"/>
                    </a:lnTo>
                    <a:lnTo>
                      <a:pt x="199" y="420"/>
                    </a:lnTo>
                    <a:lnTo>
                      <a:pt x="191" y="425"/>
                    </a:lnTo>
                    <a:lnTo>
                      <a:pt x="182" y="434"/>
                    </a:lnTo>
                    <a:lnTo>
                      <a:pt x="169" y="444"/>
                    </a:lnTo>
                    <a:lnTo>
                      <a:pt x="154" y="458"/>
                    </a:lnTo>
                    <a:lnTo>
                      <a:pt x="138" y="473"/>
                    </a:lnTo>
                    <a:lnTo>
                      <a:pt x="122" y="491"/>
                    </a:lnTo>
                    <a:lnTo>
                      <a:pt x="105" y="508"/>
                    </a:lnTo>
                    <a:lnTo>
                      <a:pt x="88" y="525"/>
                    </a:lnTo>
                    <a:lnTo>
                      <a:pt x="70" y="542"/>
                    </a:lnTo>
                    <a:lnTo>
                      <a:pt x="54" y="560"/>
                    </a:lnTo>
                    <a:lnTo>
                      <a:pt x="39" y="575"/>
                    </a:lnTo>
                    <a:lnTo>
                      <a:pt x="27" y="588"/>
                    </a:lnTo>
                    <a:lnTo>
                      <a:pt x="16" y="601"/>
                    </a:lnTo>
                    <a:lnTo>
                      <a:pt x="7" y="609"/>
                    </a:lnTo>
                    <a:lnTo>
                      <a:pt x="2" y="615"/>
                    </a:lnTo>
                    <a:lnTo>
                      <a:pt x="0" y="617"/>
                    </a:lnTo>
                    <a:lnTo>
                      <a:pt x="4" y="632"/>
                    </a:lnTo>
                    <a:lnTo>
                      <a:pt x="10" y="645"/>
                    </a:lnTo>
                    <a:lnTo>
                      <a:pt x="20" y="655"/>
                    </a:lnTo>
                    <a:lnTo>
                      <a:pt x="29" y="664"/>
                    </a:lnTo>
                    <a:lnTo>
                      <a:pt x="39" y="670"/>
                    </a:lnTo>
                    <a:lnTo>
                      <a:pt x="48" y="675"/>
                    </a:lnTo>
                    <a:lnTo>
                      <a:pt x="57" y="677"/>
                    </a:lnTo>
                    <a:lnTo>
                      <a:pt x="61" y="677"/>
                    </a:lnTo>
                    <a:lnTo>
                      <a:pt x="53" y="704"/>
                    </a:lnTo>
                    <a:lnTo>
                      <a:pt x="43" y="735"/>
                    </a:lnTo>
                    <a:lnTo>
                      <a:pt x="34" y="761"/>
                    </a:lnTo>
                    <a:lnTo>
                      <a:pt x="30" y="772"/>
                    </a:lnTo>
                    <a:lnTo>
                      <a:pt x="42" y="777"/>
                    </a:lnTo>
                    <a:lnTo>
                      <a:pt x="54" y="783"/>
                    </a:lnTo>
                    <a:lnTo>
                      <a:pt x="68" y="790"/>
                    </a:lnTo>
                    <a:lnTo>
                      <a:pt x="83" y="796"/>
                    </a:lnTo>
                    <a:lnTo>
                      <a:pt x="98" y="799"/>
                    </a:lnTo>
                    <a:lnTo>
                      <a:pt x="112" y="799"/>
                    </a:lnTo>
                    <a:lnTo>
                      <a:pt x="123" y="793"/>
                    </a:lnTo>
                    <a:lnTo>
                      <a:pt x="134" y="783"/>
                    </a:lnTo>
                    <a:lnTo>
                      <a:pt x="143" y="767"/>
                    </a:lnTo>
                    <a:lnTo>
                      <a:pt x="153" y="750"/>
                    </a:lnTo>
                    <a:lnTo>
                      <a:pt x="165" y="730"/>
                    </a:lnTo>
                    <a:lnTo>
                      <a:pt x="174" y="712"/>
                    </a:lnTo>
                    <a:lnTo>
                      <a:pt x="183" y="697"/>
                    </a:lnTo>
                    <a:lnTo>
                      <a:pt x="190" y="685"/>
                    </a:lnTo>
                    <a:lnTo>
                      <a:pt x="195" y="681"/>
                    </a:lnTo>
                    <a:lnTo>
                      <a:pt x="197" y="684"/>
                    </a:lnTo>
                    <a:lnTo>
                      <a:pt x="198" y="699"/>
                    </a:lnTo>
                    <a:lnTo>
                      <a:pt x="203" y="725"/>
                    </a:lnTo>
                    <a:lnTo>
                      <a:pt x="209" y="760"/>
                    </a:lnTo>
                    <a:lnTo>
                      <a:pt x="215" y="799"/>
                    </a:lnTo>
                    <a:lnTo>
                      <a:pt x="222" y="838"/>
                    </a:lnTo>
                    <a:lnTo>
                      <a:pt x="230" y="874"/>
                    </a:lnTo>
                    <a:lnTo>
                      <a:pt x="236" y="902"/>
                    </a:lnTo>
                    <a:lnTo>
                      <a:pt x="241" y="918"/>
                    </a:lnTo>
                    <a:lnTo>
                      <a:pt x="251" y="942"/>
                    </a:lnTo>
                    <a:lnTo>
                      <a:pt x="265" y="964"/>
                    </a:lnTo>
                    <a:lnTo>
                      <a:pt x="280" y="983"/>
                    </a:lnTo>
                    <a:lnTo>
                      <a:pt x="295" y="1000"/>
                    </a:lnTo>
                    <a:lnTo>
                      <a:pt x="311" y="1012"/>
                    </a:lnTo>
                    <a:lnTo>
                      <a:pt x="326" y="1020"/>
                    </a:lnTo>
                    <a:lnTo>
                      <a:pt x="341" y="1024"/>
                    </a:lnTo>
                    <a:lnTo>
                      <a:pt x="352" y="1023"/>
                    </a:lnTo>
                    <a:lnTo>
                      <a:pt x="363" y="1017"/>
                    </a:lnTo>
                    <a:lnTo>
                      <a:pt x="371" y="1008"/>
                    </a:lnTo>
                    <a:lnTo>
                      <a:pt x="379" y="998"/>
                    </a:lnTo>
                    <a:lnTo>
                      <a:pt x="385" y="987"/>
                    </a:lnTo>
                    <a:lnTo>
                      <a:pt x="389" y="975"/>
                    </a:lnTo>
                    <a:lnTo>
                      <a:pt x="392" y="965"/>
                    </a:lnTo>
                    <a:lnTo>
                      <a:pt x="394" y="956"/>
                    </a:lnTo>
                    <a:lnTo>
                      <a:pt x="394" y="950"/>
                    </a:lnTo>
                    <a:close/>
                  </a:path>
                </a:pathLst>
              </a:custGeom>
              <a:solidFill>
                <a:srgbClr val="CC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5509" name="WordArt 21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1" y="2673"/>
                <a:ext cx="175" cy="3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 dirty="0">
                    <a:ln w="19050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solidFill>
                      <a:srgbClr val="0066CC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Impact"/>
                  </a:rPr>
                  <a:t>1</a:t>
                </a:r>
              </a:p>
            </p:txBody>
          </p:sp>
          <p:sp>
            <p:nvSpPr>
              <p:cNvPr id="1855510" name="Line 22"/>
              <p:cNvSpPr>
                <a:spLocks noChangeShapeType="1"/>
              </p:cNvSpPr>
              <p:nvPr/>
            </p:nvSpPr>
            <p:spPr bwMode="auto">
              <a:xfrm>
                <a:off x="3532" y="3217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55511" name="Rectangle 23"/>
          <p:cNvSpPr>
            <a:spLocks noChangeArrowheads="1"/>
          </p:cNvSpPr>
          <p:nvPr/>
        </p:nvSpPr>
        <p:spPr bwMode="auto">
          <a:xfrm>
            <a:off x="5722938" y="1038225"/>
            <a:ext cx="3421062" cy="139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it will fall slower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it will fall faster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it will fall the same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538" name="AutoShape 2"/>
          <p:cNvSpPr>
            <a:spLocks noChangeArrowheads="1"/>
          </p:cNvSpPr>
          <p:nvPr/>
        </p:nvSpPr>
        <p:spPr bwMode="auto">
          <a:xfrm>
            <a:off x="0" y="3314700"/>
            <a:ext cx="5345113" cy="2844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57539" name="Rectangle 3"/>
          <p:cNvSpPr>
            <a:spLocks noChangeArrowheads="1"/>
          </p:cNvSpPr>
          <p:nvPr/>
        </p:nvSpPr>
        <p:spPr bwMode="auto">
          <a:xfrm>
            <a:off x="0" y="3306763"/>
            <a:ext cx="5349875" cy="278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When the magnet is falling from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above</a:t>
            </a:r>
            <a:r>
              <a:rPr lang="en-US" sz="2000" b="1">
                <a:solidFill>
                  <a:schemeClr val="bg2"/>
                </a:solidFill>
              </a:rPr>
              <a:t> the loop in 2, the induced current will produce a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North pole on top of the loop</a:t>
            </a:r>
            <a:r>
              <a:rPr lang="en-US" sz="2000" b="1">
                <a:solidFill>
                  <a:schemeClr val="bg2"/>
                </a:solidFill>
              </a:rPr>
              <a:t>, which repels the magnet.  </a:t>
            </a:r>
          </a:p>
          <a:p>
            <a:pPr marL="285750" indent="-285750">
              <a:lnSpc>
                <a:spcPct val="111000"/>
              </a:lnSpc>
            </a:pPr>
            <a:r>
              <a:rPr lang="en-US" sz="2000" b="1">
                <a:solidFill>
                  <a:schemeClr val="bg2"/>
                </a:solidFill>
              </a:rPr>
              <a:t> 	When the magnet is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below</a:t>
            </a:r>
            <a:r>
              <a:rPr lang="en-US" sz="2000" b="1" i="1">
                <a:solidFill>
                  <a:srgbClr val="FF0000"/>
                </a:solidFill>
              </a:rPr>
              <a:t> </a:t>
            </a:r>
            <a:r>
              <a:rPr lang="en-US" sz="2000" b="1">
                <a:solidFill>
                  <a:schemeClr val="bg2"/>
                </a:solidFill>
              </a:rPr>
              <a:t>the loop, the induced current will produce a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North pole on the bottom of the loop</a:t>
            </a:r>
            <a:r>
              <a:rPr lang="en-US" sz="2000" b="1">
                <a:solidFill>
                  <a:schemeClr val="bg2"/>
                </a:solidFill>
              </a:rPr>
              <a:t>, which attracts the South pole of the magnet.</a:t>
            </a:r>
          </a:p>
        </p:txBody>
      </p:sp>
      <p:sp>
        <p:nvSpPr>
          <p:cNvPr id="1857563" name="Rectangle 27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7541" name="Rectangle 5"/>
          <p:cNvSpPr>
            <a:spLocks noGrp="1" noChangeArrowheads="1"/>
          </p:cNvSpPr>
          <p:nvPr>
            <p:ph idx="1"/>
          </p:nvPr>
        </p:nvSpPr>
        <p:spPr>
          <a:xfrm>
            <a:off x="0" y="679450"/>
            <a:ext cx="5089525" cy="2395538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 dirty="0"/>
              <a:t>	A bar magnet is held above the floor and dropped.  In 1, there is nothing between the magnet and the floor.   In 2, the magnet falls through a copper loop.   How will the magnet in case 2 fall in comparison to case 1?</a:t>
            </a:r>
            <a:r>
              <a:rPr lang="en-US" sz="1800" b="1" dirty="0">
                <a:solidFill>
                  <a:schemeClr val="hlink"/>
                </a:solidFill>
              </a:rPr>
              <a:t>  </a:t>
            </a: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589588" y="3406775"/>
            <a:ext cx="3554412" cy="3257550"/>
            <a:chOff x="3521" y="1915"/>
            <a:chExt cx="2239" cy="205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 rot="-5400000">
              <a:off x="5067" y="3137"/>
              <a:ext cx="194" cy="719"/>
              <a:chOff x="2403" y="1778"/>
              <a:chExt cx="194" cy="719"/>
            </a:xfrm>
          </p:grpSpPr>
          <p:sp>
            <p:nvSpPr>
              <p:cNvPr id="1857544" name="Arc 8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7545" name="Arc 9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7546" name="Text Box 10"/>
            <p:cNvSpPr txBox="1">
              <a:spLocks noChangeArrowheads="1"/>
            </p:cNvSpPr>
            <p:nvPr/>
          </p:nvSpPr>
          <p:spPr bwMode="auto">
            <a:xfrm>
              <a:off x="4361" y="3176"/>
              <a:ext cx="619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copper</a:t>
              </a:r>
            </a:p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loop</a:t>
              </a:r>
            </a:p>
          </p:txBody>
        </p:sp>
        <p:sp>
          <p:nvSpPr>
            <p:cNvPr id="1857547" name="Rectangle 11"/>
            <p:cNvSpPr>
              <a:spLocks noChangeArrowheads="1"/>
            </p:cNvSpPr>
            <p:nvPr/>
          </p:nvSpPr>
          <p:spPr bwMode="auto">
            <a:xfrm>
              <a:off x="5044" y="2443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548" name="Text Box 12"/>
            <p:cNvSpPr txBox="1">
              <a:spLocks noChangeArrowheads="1"/>
            </p:cNvSpPr>
            <p:nvPr/>
          </p:nvSpPr>
          <p:spPr bwMode="auto">
            <a:xfrm>
              <a:off x="5032" y="2972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7549" name="Text Box 13"/>
            <p:cNvSpPr txBox="1">
              <a:spLocks noChangeArrowheads="1"/>
            </p:cNvSpPr>
            <p:nvPr/>
          </p:nvSpPr>
          <p:spPr bwMode="auto">
            <a:xfrm>
              <a:off x="5045" y="2443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7550" name="Line 14"/>
            <p:cNvSpPr>
              <a:spLocks noChangeShapeType="1"/>
            </p:cNvSpPr>
            <p:nvPr/>
          </p:nvSpPr>
          <p:spPr bwMode="auto">
            <a:xfrm>
              <a:off x="5164" y="3211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551" name="Line 15"/>
            <p:cNvSpPr>
              <a:spLocks noChangeShapeType="1"/>
            </p:cNvSpPr>
            <p:nvPr/>
          </p:nvSpPr>
          <p:spPr bwMode="auto">
            <a:xfrm>
              <a:off x="5164" y="3583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7552" name="Freeform 16"/>
            <p:cNvSpPr>
              <a:spLocks/>
            </p:cNvSpPr>
            <p:nvPr/>
          </p:nvSpPr>
          <p:spPr bwMode="auto">
            <a:xfrm>
              <a:off x="4959" y="1915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7553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5448" y="2674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3521" y="1923"/>
              <a:ext cx="688" cy="1686"/>
              <a:chOff x="3328" y="1915"/>
              <a:chExt cx="688" cy="1686"/>
            </a:xfrm>
          </p:grpSpPr>
          <p:sp>
            <p:nvSpPr>
              <p:cNvPr id="1857555" name="Rectangle 19"/>
              <p:cNvSpPr>
                <a:spLocks noChangeArrowheads="1"/>
              </p:cNvSpPr>
              <p:nvPr/>
            </p:nvSpPr>
            <p:spPr bwMode="auto">
              <a:xfrm>
                <a:off x="3412" y="2443"/>
                <a:ext cx="240" cy="768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7556" name="Text Box 20"/>
              <p:cNvSpPr txBox="1">
                <a:spLocks noChangeArrowheads="1"/>
              </p:cNvSpPr>
              <p:nvPr/>
            </p:nvSpPr>
            <p:spPr bwMode="auto">
              <a:xfrm>
                <a:off x="3400" y="2972"/>
                <a:ext cx="26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N</a:t>
                </a:r>
              </a:p>
            </p:txBody>
          </p:sp>
          <p:sp>
            <p:nvSpPr>
              <p:cNvPr id="1857557" name="Text Box 21"/>
              <p:cNvSpPr txBox="1">
                <a:spLocks noChangeArrowheads="1"/>
              </p:cNvSpPr>
              <p:nvPr/>
            </p:nvSpPr>
            <p:spPr bwMode="auto">
              <a:xfrm>
                <a:off x="3413" y="2443"/>
                <a:ext cx="23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1857558" name="Freeform 22"/>
              <p:cNvSpPr>
                <a:spLocks/>
              </p:cNvSpPr>
              <p:nvPr/>
            </p:nvSpPr>
            <p:spPr bwMode="auto">
              <a:xfrm>
                <a:off x="3328" y="1915"/>
                <a:ext cx="683" cy="512"/>
              </a:xfrm>
              <a:custGeom>
                <a:avLst/>
                <a:gdLst/>
                <a:ahLst/>
                <a:cxnLst>
                  <a:cxn ang="0">
                    <a:pos x="375" y="851"/>
                  </a:cxn>
                  <a:cxn ang="0">
                    <a:pos x="386" y="784"/>
                  </a:cxn>
                  <a:cxn ang="0">
                    <a:pos x="405" y="701"/>
                  </a:cxn>
                  <a:cxn ang="0">
                    <a:pos x="433" y="652"/>
                  </a:cxn>
                  <a:cxn ang="0">
                    <a:pos x="444" y="603"/>
                  </a:cxn>
                  <a:cxn ang="0">
                    <a:pos x="489" y="563"/>
                  </a:cxn>
                  <a:cxn ang="0">
                    <a:pos x="537" y="521"/>
                  </a:cxn>
                  <a:cxn ang="0">
                    <a:pos x="576" y="523"/>
                  </a:cxn>
                  <a:cxn ang="0">
                    <a:pos x="602" y="553"/>
                  </a:cxn>
                  <a:cxn ang="0">
                    <a:pos x="592" y="624"/>
                  </a:cxn>
                  <a:cxn ang="0">
                    <a:pos x="532" y="735"/>
                  </a:cxn>
                  <a:cxn ang="0">
                    <a:pos x="484" y="796"/>
                  </a:cxn>
                  <a:cxn ang="0">
                    <a:pos x="453" y="871"/>
                  </a:cxn>
                  <a:cxn ang="0">
                    <a:pos x="458" y="910"/>
                  </a:cxn>
                  <a:cxn ang="0">
                    <a:pos x="519" y="930"/>
                  </a:cxn>
                  <a:cxn ang="0">
                    <a:pos x="567" y="922"/>
                  </a:cxn>
                  <a:cxn ang="0">
                    <a:pos x="586" y="911"/>
                  </a:cxn>
                  <a:cxn ang="0">
                    <a:pos x="622" y="894"/>
                  </a:cxn>
                  <a:cxn ang="0">
                    <a:pos x="649" y="868"/>
                  </a:cxn>
                  <a:cxn ang="0">
                    <a:pos x="687" y="805"/>
                  </a:cxn>
                  <a:cxn ang="0">
                    <a:pos x="751" y="749"/>
                  </a:cxn>
                  <a:cxn ang="0">
                    <a:pos x="801" y="727"/>
                  </a:cxn>
                  <a:cxn ang="0">
                    <a:pos x="861" y="692"/>
                  </a:cxn>
                  <a:cxn ang="0">
                    <a:pos x="919" y="655"/>
                  </a:cxn>
                  <a:cxn ang="0">
                    <a:pos x="959" y="629"/>
                  </a:cxn>
                  <a:cxn ang="0">
                    <a:pos x="994" y="600"/>
                  </a:cxn>
                  <a:cxn ang="0">
                    <a:pos x="1041" y="545"/>
                  </a:cxn>
                  <a:cxn ang="0">
                    <a:pos x="1111" y="462"/>
                  </a:cxn>
                  <a:cxn ang="0">
                    <a:pos x="1211" y="380"/>
                  </a:cxn>
                  <a:cxn ang="0">
                    <a:pos x="1307" y="316"/>
                  </a:cxn>
                  <a:cxn ang="0">
                    <a:pos x="1362" y="279"/>
                  </a:cxn>
                  <a:cxn ang="0">
                    <a:pos x="1329" y="243"/>
                  </a:cxn>
                  <a:cxn ang="0">
                    <a:pos x="1228" y="159"/>
                  </a:cxn>
                  <a:cxn ang="0">
                    <a:pos x="1113" y="67"/>
                  </a:cxn>
                  <a:cxn ang="0">
                    <a:pos x="1034" y="6"/>
                  </a:cxn>
                  <a:cxn ang="0">
                    <a:pos x="441" y="259"/>
                  </a:cxn>
                  <a:cxn ang="0">
                    <a:pos x="393" y="292"/>
                  </a:cxn>
                  <a:cxn ang="0">
                    <a:pos x="312" y="347"/>
                  </a:cxn>
                  <a:cxn ang="0">
                    <a:pos x="234" y="398"/>
                  </a:cxn>
                  <a:cxn ang="0">
                    <a:pos x="191" y="425"/>
                  </a:cxn>
                  <a:cxn ang="0">
                    <a:pos x="138" y="473"/>
                  </a:cxn>
                  <a:cxn ang="0">
                    <a:pos x="70" y="542"/>
                  </a:cxn>
                  <a:cxn ang="0">
                    <a:pos x="16" y="601"/>
                  </a:cxn>
                  <a:cxn ang="0">
                    <a:pos x="4" y="632"/>
                  </a:cxn>
                  <a:cxn ang="0">
                    <a:pos x="39" y="670"/>
                  </a:cxn>
                  <a:cxn ang="0">
                    <a:pos x="53" y="704"/>
                  </a:cxn>
                  <a:cxn ang="0">
                    <a:pos x="42" y="777"/>
                  </a:cxn>
                  <a:cxn ang="0">
                    <a:pos x="98" y="799"/>
                  </a:cxn>
                  <a:cxn ang="0">
                    <a:pos x="143" y="767"/>
                  </a:cxn>
                  <a:cxn ang="0">
                    <a:pos x="183" y="697"/>
                  </a:cxn>
                  <a:cxn ang="0">
                    <a:pos x="198" y="699"/>
                  </a:cxn>
                  <a:cxn ang="0">
                    <a:pos x="222" y="838"/>
                  </a:cxn>
                  <a:cxn ang="0">
                    <a:pos x="251" y="942"/>
                  </a:cxn>
                  <a:cxn ang="0">
                    <a:pos x="311" y="1012"/>
                  </a:cxn>
                  <a:cxn ang="0">
                    <a:pos x="363" y="1017"/>
                  </a:cxn>
                  <a:cxn ang="0">
                    <a:pos x="389" y="975"/>
                  </a:cxn>
                </a:cxnLst>
                <a:rect l="0" t="0" r="r" b="b"/>
                <a:pathLst>
                  <a:path w="1367" h="1024">
                    <a:moveTo>
                      <a:pt x="394" y="950"/>
                    </a:moveTo>
                    <a:lnTo>
                      <a:pt x="390" y="912"/>
                    </a:lnTo>
                    <a:lnTo>
                      <a:pt x="383" y="878"/>
                    </a:lnTo>
                    <a:lnTo>
                      <a:pt x="375" y="851"/>
                    </a:lnTo>
                    <a:lnTo>
                      <a:pt x="365" y="836"/>
                    </a:lnTo>
                    <a:lnTo>
                      <a:pt x="371" y="823"/>
                    </a:lnTo>
                    <a:lnTo>
                      <a:pt x="378" y="806"/>
                    </a:lnTo>
                    <a:lnTo>
                      <a:pt x="386" y="784"/>
                    </a:lnTo>
                    <a:lnTo>
                      <a:pt x="393" y="762"/>
                    </a:lnTo>
                    <a:lnTo>
                      <a:pt x="400" y="739"/>
                    </a:lnTo>
                    <a:lnTo>
                      <a:pt x="404" y="719"/>
                    </a:lnTo>
                    <a:lnTo>
                      <a:pt x="405" y="701"/>
                    </a:lnTo>
                    <a:lnTo>
                      <a:pt x="403" y="690"/>
                    </a:lnTo>
                    <a:lnTo>
                      <a:pt x="416" y="677"/>
                    </a:lnTo>
                    <a:lnTo>
                      <a:pt x="426" y="663"/>
                    </a:lnTo>
                    <a:lnTo>
                      <a:pt x="433" y="652"/>
                    </a:lnTo>
                    <a:lnTo>
                      <a:pt x="438" y="639"/>
                    </a:lnTo>
                    <a:lnTo>
                      <a:pt x="440" y="628"/>
                    </a:lnTo>
                    <a:lnTo>
                      <a:pt x="442" y="615"/>
                    </a:lnTo>
                    <a:lnTo>
                      <a:pt x="444" y="603"/>
                    </a:lnTo>
                    <a:lnTo>
                      <a:pt x="447" y="592"/>
                    </a:lnTo>
                    <a:lnTo>
                      <a:pt x="461" y="583"/>
                    </a:lnTo>
                    <a:lnTo>
                      <a:pt x="474" y="573"/>
                    </a:lnTo>
                    <a:lnTo>
                      <a:pt x="489" y="563"/>
                    </a:lnTo>
                    <a:lnTo>
                      <a:pt x="504" y="552"/>
                    </a:lnTo>
                    <a:lnTo>
                      <a:pt x="518" y="540"/>
                    </a:lnTo>
                    <a:lnTo>
                      <a:pt x="529" y="530"/>
                    </a:lnTo>
                    <a:lnTo>
                      <a:pt x="537" y="521"/>
                    </a:lnTo>
                    <a:lnTo>
                      <a:pt x="541" y="511"/>
                    </a:lnTo>
                    <a:lnTo>
                      <a:pt x="555" y="512"/>
                    </a:lnTo>
                    <a:lnTo>
                      <a:pt x="567" y="517"/>
                    </a:lnTo>
                    <a:lnTo>
                      <a:pt x="576" y="523"/>
                    </a:lnTo>
                    <a:lnTo>
                      <a:pt x="584" y="530"/>
                    </a:lnTo>
                    <a:lnTo>
                      <a:pt x="591" y="538"/>
                    </a:lnTo>
                    <a:lnTo>
                      <a:pt x="598" y="546"/>
                    </a:lnTo>
                    <a:lnTo>
                      <a:pt x="602" y="553"/>
                    </a:lnTo>
                    <a:lnTo>
                      <a:pt x="606" y="559"/>
                    </a:lnTo>
                    <a:lnTo>
                      <a:pt x="607" y="575"/>
                    </a:lnTo>
                    <a:lnTo>
                      <a:pt x="602" y="598"/>
                    </a:lnTo>
                    <a:lnTo>
                      <a:pt x="592" y="624"/>
                    </a:lnTo>
                    <a:lnTo>
                      <a:pt x="578" y="654"/>
                    </a:lnTo>
                    <a:lnTo>
                      <a:pt x="562" y="684"/>
                    </a:lnTo>
                    <a:lnTo>
                      <a:pt x="546" y="712"/>
                    </a:lnTo>
                    <a:lnTo>
                      <a:pt x="532" y="735"/>
                    </a:lnTo>
                    <a:lnTo>
                      <a:pt x="520" y="751"/>
                    </a:lnTo>
                    <a:lnTo>
                      <a:pt x="508" y="761"/>
                    </a:lnTo>
                    <a:lnTo>
                      <a:pt x="495" y="777"/>
                    </a:lnTo>
                    <a:lnTo>
                      <a:pt x="484" y="796"/>
                    </a:lnTo>
                    <a:lnTo>
                      <a:pt x="473" y="815"/>
                    </a:lnTo>
                    <a:lnTo>
                      <a:pt x="464" y="836"/>
                    </a:lnTo>
                    <a:lnTo>
                      <a:pt x="457" y="854"/>
                    </a:lnTo>
                    <a:lnTo>
                      <a:pt x="453" y="871"/>
                    </a:lnTo>
                    <a:lnTo>
                      <a:pt x="451" y="883"/>
                    </a:lnTo>
                    <a:lnTo>
                      <a:pt x="451" y="895"/>
                    </a:lnTo>
                    <a:lnTo>
                      <a:pt x="454" y="903"/>
                    </a:lnTo>
                    <a:lnTo>
                      <a:pt x="458" y="910"/>
                    </a:lnTo>
                    <a:lnTo>
                      <a:pt x="466" y="916"/>
                    </a:lnTo>
                    <a:lnTo>
                      <a:pt x="478" y="920"/>
                    </a:lnTo>
                    <a:lnTo>
                      <a:pt x="495" y="925"/>
                    </a:lnTo>
                    <a:lnTo>
                      <a:pt x="519" y="930"/>
                    </a:lnTo>
                    <a:lnTo>
                      <a:pt x="549" y="937"/>
                    </a:lnTo>
                    <a:lnTo>
                      <a:pt x="556" y="930"/>
                    </a:lnTo>
                    <a:lnTo>
                      <a:pt x="562" y="926"/>
                    </a:lnTo>
                    <a:lnTo>
                      <a:pt x="567" y="922"/>
                    </a:lnTo>
                    <a:lnTo>
                      <a:pt x="571" y="919"/>
                    </a:lnTo>
                    <a:lnTo>
                      <a:pt x="576" y="917"/>
                    </a:lnTo>
                    <a:lnTo>
                      <a:pt x="580" y="914"/>
                    </a:lnTo>
                    <a:lnTo>
                      <a:pt x="586" y="911"/>
                    </a:lnTo>
                    <a:lnTo>
                      <a:pt x="593" y="907"/>
                    </a:lnTo>
                    <a:lnTo>
                      <a:pt x="605" y="902"/>
                    </a:lnTo>
                    <a:lnTo>
                      <a:pt x="614" y="897"/>
                    </a:lnTo>
                    <a:lnTo>
                      <a:pt x="622" y="894"/>
                    </a:lnTo>
                    <a:lnTo>
                      <a:pt x="629" y="890"/>
                    </a:lnTo>
                    <a:lnTo>
                      <a:pt x="636" y="886"/>
                    </a:lnTo>
                    <a:lnTo>
                      <a:pt x="642" y="879"/>
                    </a:lnTo>
                    <a:lnTo>
                      <a:pt x="649" y="868"/>
                    </a:lnTo>
                    <a:lnTo>
                      <a:pt x="656" y="853"/>
                    </a:lnTo>
                    <a:lnTo>
                      <a:pt x="664" y="838"/>
                    </a:lnTo>
                    <a:lnTo>
                      <a:pt x="675" y="822"/>
                    </a:lnTo>
                    <a:lnTo>
                      <a:pt x="687" y="805"/>
                    </a:lnTo>
                    <a:lnTo>
                      <a:pt x="702" y="789"/>
                    </a:lnTo>
                    <a:lnTo>
                      <a:pt x="717" y="773"/>
                    </a:lnTo>
                    <a:lnTo>
                      <a:pt x="735" y="759"/>
                    </a:lnTo>
                    <a:lnTo>
                      <a:pt x="751" y="749"/>
                    </a:lnTo>
                    <a:lnTo>
                      <a:pt x="767" y="742"/>
                    </a:lnTo>
                    <a:lnTo>
                      <a:pt x="777" y="738"/>
                    </a:lnTo>
                    <a:lnTo>
                      <a:pt x="789" y="734"/>
                    </a:lnTo>
                    <a:lnTo>
                      <a:pt x="801" y="727"/>
                    </a:lnTo>
                    <a:lnTo>
                      <a:pt x="815" y="720"/>
                    </a:lnTo>
                    <a:lnTo>
                      <a:pt x="830" y="711"/>
                    </a:lnTo>
                    <a:lnTo>
                      <a:pt x="846" y="702"/>
                    </a:lnTo>
                    <a:lnTo>
                      <a:pt x="861" y="692"/>
                    </a:lnTo>
                    <a:lnTo>
                      <a:pt x="876" y="683"/>
                    </a:lnTo>
                    <a:lnTo>
                      <a:pt x="891" y="674"/>
                    </a:lnTo>
                    <a:lnTo>
                      <a:pt x="906" y="664"/>
                    </a:lnTo>
                    <a:lnTo>
                      <a:pt x="919" y="655"/>
                    </a:lnTo>
                    <a:lnTo>
                      <a:pt x="931" y="647"/>
                    </a:lnTo>
                    <a:lnTo>
                      <a:pt x="943" y="639"/>
                    </a:lnTo>
                    <a:lnTo>
                      <a:pt x="952" y="633"/>
                    </a:lnTo>
                    <a:lnTo>
                      <a:pt x="959" y="629"/>
                    </a:lnTo>
                    <a:lnTo>
                      <a:pt x="964" y="625"/>
                    </a:lnTo>
                    <a:lnTo>
                      <a:pt x="972" y="620"/>
                    </a:lnTo>
                    <a:lnTo>
                      <a:pt x="982" y="610"/>
                    </a:lnTo>
                    <a:lnTo>
                      <a:pt x="994" y="600"/>
                    </a:lnTo>
                    <a:lnTo>
                      <a:pt x="1005" y="587"/>
                    </a:lnTo>
                    <a:lnTo>
                      <a:pt x="1018" y="573"/>
                    </a:lnTo>
                    <a:lnTo>
                      <a:pt x="1029" y="559"/>
                    </a:lnTo>
                    <a:lnTo>
                      <a:pt x="1041" y="545"/>
                    </a:lnTo>
                    <a:lnTo>
                      <a:pt x="1051" y="530"/>
                    </a:lnTo>
                    <a:lnTo>
                      <a:pt x="1068" y="507"/>
                    </a:lnTo>
                    <a:lnTo>
                      <a:pt x="1088" y="485"/>
                    </a:lnTo>
                    <a:lnTo>
                      <a:pt x="1111" y="462"/>
                    </a:lnTo>
                    <a:lnTo>
                      <a:pt x="1134" y="441"/>
                    </a:lnTo>
                    <a:lnTo>
                      <a:pt x="1159" y="419"/>
                    </a:lnTo>
                    <a:lnTo>
                      <a:pt x="1186" y="400"/>
                    </a:lnTo>
                    <a:lnTo>
                      <a:pt x="1211" y="380"/>
                    </a:lnTo>
                    <a:lnTo>
                      <a:pt x="1237" y="362"/>
                    </a:lnTo>
                    <a:lnTo>
                      <a:pt x="1262" y="344"/>
                    </a:lnTo>
                    <a:lnTo>
                      <a:pt x="1285" y="329"/>
                    </a:lnTo>
                    <a:lnTo>
                      <a:pt x="1307" y="316"/>
                    </a:lnTo>
                    <a:lnTo>
                      <a:pt x="1325" y="303"/>
                    </a:lnTo>
                    <a:lnTo>
                      <a:pt x="1341" y="292"/>
                    </a:lnTo>
                    <a:lnTo>
                      <a:pt x="1354" y="284"/>
                    </a:lnTo>
                    <a:lnTo>
                      <a:pt x="1362" y="279"/>
                    </a:lnTo>
                    <a:lnTo>
                      <a:pt x="1367" y="275"/>
                    </a:lnTo>
                    <a:lnTo>
                      <a:pt x="1360" y="268"/>
                    </a:lnTo>
                    <a:lnTo>
                      <a:pt x="1346" y="258"/>
                    </a:lnTo>
                    <a:lnTo>
                      <a:pt x="1329" y="243"/>
                    </a:lnTo>
                    <a:lnTo>
                      <a:pt x="1308" y="225"/>
                    </a:lnTo>
                    <a:lnTo>
                      <a:pt x="1283" y="205"/>
                    </a:lnTo>
                    <a:lnTo>
                      <a:pt x="1256" y="183"/>
                    </a:lnTo>
                    <a:lnTo>
                      <a:pt x="1228" y="159"/>
                    </a:lnTo>
                    <a:lnTo>
                      <a:pt x="1199" y="136"/>
                    </a:lnTo>
                    <a:lnTo>
                      <a:pt x="1170" y="112"/>
                    </a:lnTo>
                    <a:lnTo>
                      <a:pt x="1141" y="89"/>
                    </a:lnTo>
                    <a:lnTo>
                      <a:pt x="1113" y="67"/>
                    </a:lnTo>
                    <a:lnTo>
                      <a:pt x="1088" y="47"/>
                    </a:lnTo>
                    <a:lnTo>
                      <a:pt x="1066" y="30"/>
                    </a:lnTo>
                    <a:lnTo>
                      <a:pt x="1048" y="16"/>
                    </a:lnTo>
                    <a:lnTo>
                      <a:pt x="1034" y="6"/>
                    </a:lnTo>
                    <a:lnTo>
                      <a:pt x="1025" y="0"/>
                    </a:lnTo>
                    <a:lnTo>
                      <a:pt x="862" y="226"/>
                    </a:lnTo>
                    <a:lnTo>
                      <a:pt x="443" y="258"/>
                    </a:lnTo>
                    <a:lnTo>
                      <a:pt x="441" y="259"/>
                    </a:lnTo>
                    <a:lnTo>
                      <a:pt x="434" y="264"/>
                    </a:lnTo>
                    <a:lnTo>
                      <a:pt x="424" y="272"/>
                    </a:lnTo>
                    <a:lnTo>
                      <a:pt x="410" y="281"/>
                    </a:lnTo>
                    <a:lnTo>
                      <a:pt x="393" y="292"/>
                    </a:lnTo>
                    <a:lnTo>
                      <a:pt x="374" y="305"/>
                    </a:lnTo>
                    <a:lnTo>
                      <a:pt x="355" y="319"/>
                    </a:lnTo>
                    <a:lnTo>
                      <a:pt x="334" y="333"/>
                    </a:lnTo>
                    <a:lnTo>
                      <a:pt x="312" y="347"/>
                    </a:lnTo>
                    <a:lnTo>
                      <a:pt x="290" y="362"/>
                    </a:lnTo>
                    <a:lnTo>
                      <a:pt x="271" y="375"/>
                    </a:lnTo>
                    <a:lnTo>
                      <a:pt x="251" y="388"/>
                    </a:lnTo>
                    <a:lnTo>
                      <a:pt x="234" y="398"/>
                    </a:lnTo>
                    <a:lnTo>
                      <a:pt x="219" y="409"/>
                    </a:lnTo>
                    <a:lnTo>
                      <a:pt x="207" y="416"/>
                    </a:lnTo>
                    <a:lnTo>
                      <a:pt x="199" y="420"/>
                    </a:lnTo>
                    <a:lnTo>
                      <a:pt x="191" y="425"/>
                    </a:lnTo>
                    <a:lnTo>
                      <a:pt x="182" y="434"/>
                    </a:lnTo>
                    <a:lnTo>
                      <a:pt x="169" y="444"/>
                    </a:lnTo>
                    <a:lnTo>
                      <a:pt x="154" y="458"/>
                    </a:lnTo>
                    <a:lnTo>
                      <a:pt x="138" y="473"/>
                    </a:lnTo>
                    <a:lnTo>
                      <a:pt x="122" y="491"/>
                    </a:lnTo>
                    <a:lnTo>
                      <a:pt x="105" y="508"/>
                    </a:lnTo>
                    <a:lnTo>
                      <a:pt x="88" y="525"/>
                    </a:lnTo>
                    <a:lnTo>
                      <a:pt x="70" y="542"/>
                    </a:lnTo>
                    <a:lnTo>
                      <a:pt x="54" y="560"/>
                    </a:lnTo>
                    <a:lnTo>
                      <a:pt x="39" y="575"/>
                    </a:lnTo>
                    <a:lnTo>
                      <a:pt x="27" y="588"/>
                    </a:lnTo>
                    <a:lnTo>
                      <a:pt x="16" y="601"/>
                    </a:lnTo>
                    <a:lnTo>
                      <a:pt x="7" y="609"/>
                    </a:lnTo>
                    <a:lnTo>
                      <a:pt x="2" y="615"/>
                    </a:lnTo>
                    <a:lnTo>
                      <a:pt x="0" y="617"/>
                    </a:lnTo>
                    <a:lnTo>
                      <a:pt x="4" y="632"/>
                    </a:lnTo>
                    <a:lnTo>
                      <a:pt x="10" y="645"/>
                    </a:lnTo>
                    <a:lnTo>
                      <a:pt x="20" y="655"/>
                    </a:lnTo>
                    <a:lnTo>
                      <a:pt x="29" y="664"/>
                    </a:lnTo>
                    <a:lnTo>
                      <a:pt x="39" y="670"/>
                    </a:lnTo>
                    <a:lnTo>
                      <a:pt x="48" y="675"/>
                    </a:lnTo>
                    <a:lnTo>
                      <a:pt x="57" y="677"/>
                    </a:lnTo>
                    <a:lnTo>
                      <a:pt x="61" y="677"/>
                    </a:lnTo>
                    <a:lnTo>
                      <a:pt x="53" y="704"/>
                    </a:lnTo>
                    <a:lnTo>
                      <a:pt x="43" y="735"/>
                    </a:lnTo>
                    <a:lnTo>
                      <a:pt x="34" y="761"/>
                    </a:lnTo>
                    <a:lnTo>
                      <a:pt x="30" y="772"/>
                    </a:lnTo>
                    <a:lnTo>
                      <a:pt x="42" y="777"/>
                    </a:lnTo>
                    <a:lnTo>
                      <a:pt x="54" y="783"/>
                    </a:lnTo>
                    <a:lnTo>
                      <a:pt x="68" y="790"/>
                    </a:lnTo>
                    <a:lnTo>
                      <a:pt x="83" y="796"/>
                    </a:lnTo>
                    <a:lnTo>
                      <a:pt x="98" y="799"/>
                    </a:lnTo>
                    <a:lnTo>
                      <a:pt x="112" y="799"/>
                    </a:lnTo>
                    <a:lnTo>
                      <a:pt x="123" y="793"/>
                    </a:lnTo>
                    <a:lnTo>
                      <a:pt x="134" y="783"/>
                    </a:lnTo>
                    <a:lnTo>
                      <a:pt x="143" y="767"/>
                    </a:lnTo>
                    <a:lnTo>
                      <a:pt x="153" y="750"/>
                    </a:lnTo>
                    <a:lnTo>
                      <a:pt x="165" y="730"/>
                    </a:lnTo>
                    <a:lnTo>
                      <a:pt x="174" y="712"/>
                    </a:lnTo>
                    <a:lnTo>
                      <a:pt x="183" y="697"/>
                    </a:lnTo>
                    <a:lnTo>
                      <a:pt x="190" y="685"/>
                    </a:lnTo>
                    <a:lnTo>
                      <a:pt x="195" y="681"/>
                    </a:lnTo>
                    <a:lnTo>
                      <a:pt x="197" y="684"/>
                    </a:lnTo>
                    <a:lnTo>
                      <a:pt x="198" y="699"/>
                    </a:lnTo>
                    <a:lnTo>
                      <a:pt x="203" y="725"/>
                    </a:lnTo>
                    <a:lnTo>
                      <a:pt x="209" y="760"/>
                    </a:lnTo>
                    <a:lnTo>
                      <a:pt x="215" y="799"/>
                    </a:lnTo>
                    <a:lnTo>
                      <a:pt x="222" y="838"/>
                    </a:lnTo>
                    <a:lnTo>
                      <a:pt x="230" y="874"/>
                    </a:lnTo>
                    <a:lnTo>
                      <a:pt x="236" y="902"/>
                    </a:lnTo>
                    <a:lnTo>
                      <a:pt x="241" y="918"/>
                    </a:lnTo>
                    <a:lnTo>
                      <a:pt x="251" y="942"/>
                    </a:lnTo>
                    <a:lnTo>
                      <a:pt x="265" y="964"/>
                    </a:lnTo>
                    <a:lnTo>
                      <a:pt x="280" y="983"/>
                    </a:lnTo>
                    <a:lnTo>
                      <a:pt x="295" y="1000"/>
                    </a:lnTo>
                    <a:lnTo>
                      <a:pt x="311" y="1012"/>
                    </a:lnTo>
                    <a:lnTo>
                      <a:pt x="326" y="1020"/>
                    </a:lnTo>
                    <a:lnTo>
                      <a:pt x="341" y="1024"/>
                    </a:lnTo>
                    <a:lnTo>
                      <a:pt x="352" y="1023"/>
                    </a:lnTo>
                    <a:lnTo>
                      <a:pt x="363" y="1017"/>
                    </a:lnTo>
                    <a:lnTo>
                      <a:pt x="371" y="1008"/>
                    </a:lnTo>
                    <a:lnTo>
                      <a:pt x="379" y="998"/>
                    </a:lnTo>
                    <a:lnTo>
                      <a:pt x="385" y="987"/>
                    </a:lnTo>
                    <a:lnTo>
                      <a:pt x="389" y="975"/>
                    </a:lnTo>
                    <a:lnTo>
                      <a:pt x="392" y="965"/>
                    </a:lnTo>
                    <a:lnTo>
                      <a:pt x="394" y="956"/>
                    </a:lnTo>
                    <a:lnTo>
                      <a:pt x="394" y="950"/>
                    </a:lnTo>
                    <a:close/>
                  </a:path>
                </a:pathLst>
              </a:custGeom>
              <a:solidFill>
                <a:srgbClr val="CC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7559" name="WordArt 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1" y="2673"/>
                <a:ext cx="175" cy="3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 dirty="0">
                    <a:ln w="19050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solidFill>
                      <a:srgbClr val="0066CC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Impact"/>
                  </a:rPr>
                  <a:t>1</a:t>
                </a:r>
              </a:p>
            </p:txBody>
          </p:sp>
          <p:sp>
            <p:nvSpPr>
              <p:cNvPr id="1857560" name="Line 24"/>
              <p:cNvSpPr>
                <a:spLocks noChangeShapeType="1"/>
              </p:cNvSpPr>
              <p:nvPr/>
            </p:nvSpPr>
            <p:spPr bwMode="auto">
              <a:xfrm>
                <a:off x="3532" y="3217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57561" name="Oval 25"/>
          <p:cNvSpPr>
            <a:spLocks noChangeArrowheads="1"/>
          </p:cNvSpPr>
          <p:nvPr/>
        </p:nvSpPr>
        <p:spPr bwMode="auto">
          <a:xfrm>
            <a:off x="5410200" y="1008063"/>
            <a:ext cx="3297238" cy="52387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57562" name="Rectangle 26"/>
          <p:cNvSpPr>
            <a:spLocks noChangeArrowheads="1"/>
          </p:cNvSpPr>
          <p:nvPr/>
        </p:nvSpPr>
        <p:spPr bwMode="auto">
          <a:xfrm>
            <a:off x="5722938" y="1038225"/>
            <a:ext cx="3421062" cy="139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it will fall slower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it will fall faster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it will fall the same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857564" name="Text Box 28"/>
          <p:cNvSpPr txBox="1">
            <a:spLocks noChangeArrowheads="1"/>
          </p:cNvSpPr>
          <p:nvPr/>
        </p:nvSpPr>
        <p:spPr bwMode="auto">
          <a:xfrm>
            <a:off x="0" y="6146800"/>
            <a:ext cx="7435850" cy="7112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happens in case 2 if you flip the magnet so that the South pole is on the bottom as the magnet falls?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587" name="Rectangle 3"/>
          <p:cNvSpPr>
            <a:spLocks noChangeArrowheads="1"/>
          </p:cNvSpPr>
          <p:nvPr/>
        </p:nvSpPr>
        <p:spPr bwMode="auto">
          <a:xfrm>
            <a:off x="3300413" y="960438"/>
            <a:ext cx="5843587" cy="178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induced current doesn’t need any energy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energy conservation is violated in this case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there is less KE in case 2 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d)  there is more gravitational PE in case 2</a:t>
            </a:r>
          </a:p>
        </p:txBody>
      </p:sp>
      <p:sp>
        <p:nvSpPr>
          <p:cNvPr id="1859589" name="Rectangle 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59588" name="Rectangle 4"/>
          <p:cNvSpPr>
            <a:spLocks noGrp="1" noChangeArrowheads="1"/>
          </p:cNvSpPr>
          <p:nvPr>
            <p:ph idx="1"/>
          </p:nvPr>
        </p:nvSpPr>
        <p:spPr>
          <a:xfrm>
            <a:off x="0" y="665163"/>
            <a:ext cx="3024188" cy="2395537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If there is induced current, doesn’t that cost energy? Where would that energy come from in case 2?</a:t>
            </a:r>
            <a:r>
              <a:rPr lang="en-US" sz="1600" b="1">
                <a:solidFill>
                  <a:schemeClr val="hlink"/>
                </a:solidFill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855913" y="3381375"/>
            <a:ext cx="3554412" cy="3257550"/>
            <a:chOff x="3521" y="1923"/>
            <a:chExt cx="2239" cy="2052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 rot="-5400000">
              <a:off x="5067" y="3145"/>
              <a:ext cx="194" cy="719"/>
              <a:chOff x="2403" y="1778"/>
              <a:chExt cx="194" cy="719"/>
            </a:xfrm>
          </p:grpSpPr>
          <p:sp>
            <p:nvSpPr>
              <p:cNvPr id="1859592" name="Arc 8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9593" name="Arc 9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9594" name="Rectangle 10"/>
            <p:cNvSpPr>
              <a:spLocks noChangeArrowheads="1"/>
            </p:cNvSpPr>
            <p:nvPr/>
          </p:nvSpPr>
          <p:spPr bwMode="auto">
            <a:xfrm>
              <a:off x="5044" y="2451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595" name="Text Box 11"/>
            <p:cNvSpPr txBox="1">
              <a:spLocks noChangeArrowheads="1"/>
            </p:cNvSpPr>
            <p:nvPr/>
          </p:nvSpPr>
          <p:spPr bwMode="auto">
            <a:xfrm>
              <a:off x="5032" y="2980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59596" name="Text Box 12"/>
            <p:cNvSpPr txBox="1">
              <a:spLocks noChangeArrowheads="1"/>
            </p:cNvSpPr>
            <p:nvPr/>
          </p:nvSpPr>
          <p:spPr bwMode="auto">
            <a:xfrm>
              <a:off x="5045" y="2451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59597" name="Line 13"/>
            <p:cNvSpPr>
              <a:spLocks noChangeShapeType="1"/>
            </p:cNvSpPr>
            <p:nvPr/>
          </p:nvSpPr>
          <p:spPr bwMode="auto">
            <a:xfrm>
              <a:off x="5164" y="3219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598" name="Line 14"/>
            <p:cNvSpPr>
              <a:spLocks noChangeShapeType="1"/>
            </p:cNvSpPr>
            <p:nvPr/>
          </p:nvSpPr>
          <p:spPr bwMode="auto">
            <a:xfrm>
              <a:off x="5164" y="3591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9599" name="Freeform 15"/>
            <p:cNvSpPr>
              <a:spLocks/>
            </p:cNvSpPr>
            <p:nvPr/>
          </p:nvSpPr>
          <p:spPr bwMode="auto">
            <a:xfrm>
              <a:off x="4959" y="1923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9600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5448" y="2682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59601" name="Text Box 17"/>
            <p:cNvSpPr txBox="1">
              <a:spLocks noChangeArrowheads="1"/>
            </p:cNvSpPr>
            <p:nvPr/>
          </p:nvSpPr>
          <p:spPr bwMode="auto">
            <a:xfrm>
              <a:off x="4361" y="3176"/>
              <a:ext cx="619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copper</a:t>
              </a:r>
            </a:p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loop</a:t>
              </a: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3521" y="1923"/>
              <a:ext cx="688" cy="1686"/>
              <a:chOff x="3328" y="1915"/>
              <a:chExt cx="688" cy="1686"/>
            </a:xfrm>
          </p:grpSpPr>
          <p:sp>
            <p:nvSpPr>
              <p:cNvPr id="1859603" name="Rectangle 19"/>
              <p:cNvSpPr>
                <a:spLocks noChangeArrowheads="1"/>
              </p:cNvSpPr>
              <p:nvPr/>
            </p:nvSpPr>
            <p:spPr bwMode="auto">
              <a:xfrm>
                <a:off x="3412" y="2443"/>
                <a:ext cx="240" cy="768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9604" name="Text Box 20"/>
              <p:cNvSpPr txBox="1">
                <a:spLocks noChangeArrowheads="1"/>
              </p:cNvSpPr>
              <p:nvPr/>
            </p:nvSpPr>
            <p:spPr bwMode="auto">
              <a:xfrm>
                <a:off x="3400" y="2972"/>
                <a:ext cx="26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N</a:t>
                </a:r>
              </a:p>
            </p:txBody>
          </p:sp>
          <p:sp>
            <p:nvSpPr>
              <p:cNvPr id="1859605" name="Text Box 21"/>
              <p:cNvSpPr txBox="1">
                <a:spLocks noChangeArrowheads="1"/>
              </p:cNvSpPr>
              <p:nvPr/>
            </p:nvSpPr>
            <p:spPr bwMode="auto">
              <a:xfrm>
                <a:off x="3413" y="2443"/>
                <a:ext cx="23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1859606" name="Freeform 22"/>
              <p:cNvSpPr>
                <a:spLocks/>
              </p:cNvSpPr>
              <p:nvPr/>
            </p:nvSpPr>
            <p:spPr bwMode="auto">
              <a:xfrm>
                <a:off x="3328" y="1915"/>
                <a:ext cx="683" cy="512"/>
              </a:xfrm>
              <a:custGeom>
                <a:avLst/>
                <a:gdLst/>
                <a:ahLst/>
                <a:cxnLst>
                  <a:cxn ang="0">
                    <a:pos x="375" y="851"/>
                  </a:cxn>
                  <a:cxn ang="0">
                    <a:pos x="386" y="784"/>
                  </a:cxn>
                  <a:cxn ang="0">
                    <a:pos x="405" y="701"/>
                  </a:cxn>
                  <a:cxn ang="0">
                    <a:pos x="433" y="652"/>
                  </a:cxn>
                  <a:cxn ang="0">
                    <a:pos x="444" y="603"/>
                  </a:cxn>
                  <a:cxn ang="0">
                    <a:pos x="489" y="563"/>
                  </a:cxn>
                  <a:cxn ang="0">
                    <a:pos x="537" y="521"/>
                  </a:cxn>
                  <a:cxn ang="0">
                    <a:pos x="576" y="523"/>
                  </a:cxn>
                  <a:cxn ang="0">
                    <a:pos x="602" y="553"/>
                  </a:cxn>
                  <a:cxn ang="0">
                    <a:pos x="592" y="624"/>
                  </a:cxn>
                  <a:cxn ang="0">
                    <a:pos x="532" y="735"/>
                  </a:cxn>
                  <a:cxn ang="0">
                    <a:pos x="484" y="796"/>
                  </a:cxn>
                  <a:cxn ang="0">
                    <a:pos x="453" y="871"/>
                  </a:cxn>
                  <a:cxn ang="0">
                    <a:pos x="458" y="910"/>
                  </a:cxn>
                  <a:cxn ang="0">
                    <a:pos x="519" y="930"/>
                  </a:cxn>
                  <a:cxn ang="0">
                    <a:pos x="567" y="922"/>
                  </a:cxn>
                  <a:cxn ang="0">
                    <a:pos x="586" y="911"/>
                  </a:cxn>
                  <a:cxn ang="0">
                    <a:pos x="622" y="894"/>
                  </a:cxn>
                  <a:cxn ang="0">
                    <a:pos x="649" y="868"/>
                  </a:cxn>
                  <a:cxn ang="0">
                    <a:pos x="687" y="805"/>
                  </a:cxn>
                  <a:cxn ang="0">
                    <a:pos x="751" y="749"/>
                  </a:cxn>
                  <a:cxn ang="0">
                    <a:pos x="801" y="727"/>
                  </a:cxn>
                  <a:cxn ang="0">
                    <a:pos x="861" y="692"/>
                  </a:cxn>
                  <a:cxn ang="0">
                    <a:pos x="919" y="655"/>
                  </a:cxn>
                  <a:cxn ang="0">
                    <a:pos x="959" y="629"/>
                  </a:cxn>
                  <a:cxn ang="0">
                    <a:pos x="994" y="600"/>
                  </a:cxn>
                  <a:cxn ang="0">
                    <a:pos x="1041" y="545"/>
                  </a:cxn>
                  <a:cxn ang="0">
                    <a:pos x="1111" y="462"/>
                  </a:cxn>
                  <a:cxn ang="0">
                    <a:pos x="1211" y="380"/>
                  </a:cxn>
                  <a:cxn ang="0">
                    <a:pos x="1307" y="316"/>
                  </a:cxn>
                  <a:cxn ang="0">
                    <a:pos x="1362" y="279"/>
                  </a:cxn>
                  <a:cxn ang="0">
                    <a:pos x="1329" y="243"/>
                  </a:cxn>
                  <a:cxn ang="0">
                    <a:pos x="1228" y="159"/>
                  </a:cxn>
                  <a:cxn ang="0">
                    <a:pos x="1113" y="67"/>
                  </a:cxn>
                  <a:cxn ang="0">
                    <a:pos x="1034" y="6"/>
                  </a:cxn>
                  <a:cxn ang="0">
                    <a:pos x="441" y="259"/>
                  </a:cxn>
                  <a:cxn ang="0">
                    <a:pos x="393" y="292"/>
                  </a:cxn>
                  <a:cxn ang="0">
                    <a:pos x="312" y="347"/>
                  </a:cxn>
                  <a:cxn ang="0">
                    <a:pos x="234" y="398"/>
                  </a:cxn>
                  <a:cxn ang="0">
                    <a:pos x="191" y="425"/>
                  </a:cxn>
                  <a:cxn ang="0">
                    <a:pos x="138" y="473"/>
                  </a:cxn>
                  <a:cxn ang="0">
                    <a:pos x="70" y="542"/>
                  </a:cxn>
                  <a:cxn ang="0">
                    <a:pos x="16" y="601"/>
                  </a:cxn>
                  <a:cxn ang="0">
                    <a:pos x="4" y="632"/>
                  </a:cxn>
                  <a:cxn ang="0">
                    <a:pos x="39" y="670"/>
                  </a:cxn>
                  <a:cxn ang="0">
                    <a:pos x="53" y="704"/>
                  </a:cxn>
                  <a:cxn ang="0">
                    <a:pos x="42" y="777"/>
                  </a:cxn>
                  <a:cxn ang="0">
                    <a:pos x="98" y="799"/>
                  </a:cxn>
                  <a:cxn ang="0">
                    <a:pos x="143" y="767"/>
                  </a:cxn>
                  <a:cxn ang="0">
                    <a:pos x="183" y="697"/>
                  </a:cxn>
                  <a:cxn ang="0">
                    <a:pos x="198" y="699"/>
                  </a:cxn>
                  <a:cxn ang="0">
                    <a:pos x="222" y="838"/>
                  </a:cxn>
                  <a:cxn ang="0">
                    <a:pos x="251" y="942"/>
                  </a:cxn>
                  <a:cxn ang="0">
                    <a:pos x="311" y="1012"/>
                  </a:cxn>
                  <a:cxn ang="0">
                    <a:pos x="363" y="1017"/>
                  </a:cxn>
                  <a:cxn ang="0">
                    <a:pos x="389" y="975"/>
                  </a:cxn>
                </a:cxnLst>
                <a:rect l="0" t="0" r="r" b="b"/>
                <a:pathLst>
                  <a:path w="1367" h="1024">
                    <a:moveTo>
                      <a:pt x="394" y="950"/>
                    </a:moveTo>
                    <a:lnTo>
                      <a:pt x="390" y="912"/>
                    </a:lnTo>
                    <a:lnTo>
                      <a:pt x="383" y="878"/>
                    </a:lnTo>
                    <a:lnTo>
                      <a:pt x="375" y="851"/>
                    </a:lnTo>
                    <a:lnTo>
                      <a:pt x="365" y="836"/>
                    </a:lnTo>
                    <a:lnTo>
                      <a:pt x="371" y="823"/>
                    </a:lnTo>
                    <a:lnTo>
                      <a:pt x="378" y="806"/>
                    </a:lnTo>
                    <a:lnTo>
                      <a:pt x="386" y="784"/>
                    </a:lnTo>
                    <a:lnTo>
                      <a:pt x="393" y="762"/>
                    </a:lnTo>
                    <a:lnTo>
                      <a:pt x="400" y="739"/>
                    </a:lnTo>
                    <a:lnTo>
                      <a:pt x="404" y="719"/>
                    </a:lnTo>
                    <a:lnTo>
                      <a:pt x="405" y="701"/>
                    </a:lnTo>
                    <a:lnTo>
                      <a:pt x="403" y="690"/>
                    </a:lnTo>
                    <a:lnTo>
                      <a:pt x="416" y="677"/>
                    </a:lnTo>
                    <a:lnTo>
                      <a:pt x="426" y="663"/>
                    </a:lnTo>
                    <a:lnTo>
                      <a:pt x="433" y="652"/>
                    </a:lnTo>
                    <a:lnTo>
                      <a:pt x="438" y="639"/>
                    </a:lnTo>
                    <a:lnTo>
                      <a:pt x="440" y="628"/>
                    </a:lnTo>
                    <a:lnTo>
                      <a:pt x="442" y="615"/>
                    </a:lnTo>
                    <a:lnTo>
                      <a:pt x="444" y="603"/>
                    </a:lnTo>
                    <a:lnTo>
                      <a:pt x="447" y="592"/>
                    </a:lnTo>
                    <a:lnTo>
                      <a:pt x="461" y="583"/>
                    </a:lnTo>
                    <a:lnTo>
                      <a:pt x="474" y="573"/>
                    </a:lnTo>
                    <a:lnTo>
                      <a:pt x="489" y="563"/>
                    </a:lnTo>
                    <a:lnTo>
                      <a:pt x="504" y="552"/>
                    </a:lnTo>
                    <a:lnTo>
                      <a:pt x="518" y="540"/>
                    </a:lnTo>
                    <a:lnTo>
                      <a:pt x="529" y="530"/>
                    </a:lnTo>
                    <a:lnTo>
                      <a:pt x="537" y="521"/>
                    </a:lnTo>
                    <a:lnTo>
                      <a:pt x="541" y="511"/>
                    </a:lnTo>
                    <a:lnTo>
                      <a:pt x="555" y="512"/>
                    </a:lnTo>
                    <a:lnTo>
                      <a:pt x="567" y="517"/>
                    </a:lnTo>
                    <a:lnTo>
                      <a:pt x="576" y="523"/>
                    </a:lnTo>
                    <a:lnTo>
                      <a:pt x="584" y="530"/>
                    </a:lnTo>
                    <a:lnTo>
                      <a:pt x="591" y="538"/>
                    </a:lnTo>
                    <a:lnTo>
                      <a:pt x="598" y="546"/>
                    </a:lnTo>
                    <a:lnTo>
                      <a:pt x="602" y="553"/>
                    </a:lnTo>
                    <a:lnTo>
                      <a:pt x="606" y="559"/>
                    </a:lnTo>
                    <a:lnTo>
                      <a:pt x="607" y="575"/>
                    </a:lnTo>
                    <a:lnTo>
                      <a:pt x="602" y="598"/>
                    </a:lnTo>
                    <a:lnTo>
                      <a:pt x="592" y="624"/>
                    </a:lnTo>
                    <a:lnTo>
                      <a:pt x="578" y="654"/>
                    </a:lnTo>
                    <a:lnTo>
                      <a:pt x="562" y="684"/>
                    </a:lnTo>
                    <a:lnTo>
                      <a:pt x="546" y="712"/>
                    </a:lnTo>
                    <a:lnTo>
                      <a:pt x="532" y="735"/>
                    </a:lnTo>
                    <a:lnTo>
                      <a:pt x="520" y="751"/>
                    </a:lnTo>
                    <a:lnTo>
                      <a:pt x="508" y="761"/>
                    </a:lnTo>
                    <a:lnTo>
                      <a:pt x="495" y="777"/>
                    </a:lnTo>
                    <a:lnTo>
                      <a:pt x="484" y="796"/>
                    </a:lnTo>
                    <a:lnTo>
                      <a:pt x="473" y="815"/>
                    </a:lnTo>
                    <a:lnTo>
                      <a:pt x="464" y="836"/>
                    </a:lnTo>
                    <a:lnTo>
                      <a:pt x="457" y="854"/>
                    </a:lnTo>
                    <a:lnTo>
                      <a:pt x="453" y="871"/>
                    </a:lnTo>
                    <a:lnTo>
                      <a:pt x="451" y="883"/>
                    </a:lnTo>
                    <a:lnTo>
                      <a:pt x="451" y="895"/>
                    </a:lnTo>
                    <a:lnTo>
                      <a:pt x="454" y="903"/>
                    </a:lnTo>
                    <a:lnTo>
                      <a:pt x="458" y="910"/>
                    </a:lnTo>
                    <a:lnTo>
                      <a:pt x="466" y="916"/>
                    </a:lnTo>
                    <a:lnTo>
                      <a:pt x="478" y="920"/>
                    </a:lnTo>
                    <a:lnTo>
                      <a:pt x="495" y="925"/>
                    </a:lnTo>
                    <a:lnTo>
                      <a:pt x="519" y="930"/>
                    </a:lnTo>
                    <a:lnTo>
                      <a:pt x="549" y="937"/>
                    </a:lnTo>
                    <a:lnTo>
                      <a:pt x="556" y="930"/>
                    </a:lnTo>
                    <a:lnTo>
                      <a:pt x="562" y="926"/>
                    </a:lnTo>
                    <a:lnTo>
                      <a:pt x="567" y="922"/>
                    </a:lnTo>
                    <a:lnTo>
                      <a:pt x="571" y="919"/>
                    </a:lnTo>
                    <a:lnTo>
                      <a:pt x="576" y="917"/>
                    </a:lnTo>
                    <a:lnTo>
                      <a:pt x="580" y="914"/>
                    </a:lnTo>
                    <a:lnTo>
                      <a:pt x="586" y="911"/>
                    </a:lnTo>
                    <a:lnTo>
                      <a:pt x="593" y="907"/>
                    </a:lnTo>
                    <a:lnTo>
                      <a:pt x="605" y="902"/>
                    </a:lnTo>
                    <a:lnTo>
                      <a:pt x="614" y="897"/>
                    </a:lnTo>
                    <a:lnTo>
                      <a:pt x="622" y="894"/>
                    </a:lnTo>
                    <a:lnTo>
                      <a:pt x="629" y="890"/>
                    </a:lnTo>
                    <a:lnTo>
                      <a:pt x="636" y="886"/>
                    </a:lnTo>
                    <a:lnTo>
                      <a:pt x="642" y="879"/>
                    </a:lnTo>
                    <a:lnTo>
                      <a:pt x="649" y="868"/>
                    </a:lnTo>
                    <a:lnTo>
                      <a:pt x="656" y="853"/>
                    </a:lnTo>
                    <a:lnTo>
                      <a:pt x="664" y="838"/>
                    </a:lnTo>
                    <a:lnTo>
                      <a:pt x="675" y="822"/>
                    </a:lnTo>
                    <a:lnTo>
                      <a:pt x="687" y="805"/>
                    </a:lnTo>
                    <a:lnTo>
                      <a:pt x="702" y="789"/>
                    </a:lnTo>
                    <a:lnTo>
                      <a:pt x="717" y="773"/>
                    </a:lnTo>
                    <a:lnTo>
                      <a:pt x="735" y="759"/>
                    </a:lnTo>
                    <a:lnTo>
                      <a:pt x="751" y="749"/>
                    </a:lnTo>
                    <a:lnTo>
                      <a:pt x="767" y="742"/>
                    </a:lnTo>
                    <a:lnTo>
                      <a:pt x="777" y="738"/>
                    </a:lnTo>
                    <a:lnTo>
                      <a:pt x="789" y="734"/>
                    </a:lnTo>
                    <a:lnTo>
                      <a:pt x="801" y="727"/>
                    </a:lnTo>
                    <a:lnTo>
                      <a:pt x="815" y="720"/>
                    </a:lnTo>
                    <a:lnTo>
                      <a:pt x="830" y="711"/>
                    </a:lnTo>
                    <a:lnTo>
                      <a:pt x="846" y="702"/>
                    </a:lnTo>
                    <a:lnTo>
                      <a:pt x="861" y="692"/>
                    </a:lnTo>
                    <a:lnTo>
                      <a:pt x="876" y="683"/>
                    </a:lnTo>
                    <a:lnTo>
                      <a:pt x="891" y="674"/>
                    </a:lnTo>
                    <a:lnTo>
                      <a:pt x="906" y="664"/>
                    </a:lnTo>
                    <a:lnTo>
                      <a:pt x="919" y="655"/>
                    </a:lnTo>
                    <a:lnTo>
                      <a:pt x="931" y="647"/>
                    </a:lnTo>
                    <a:lnTo>
                      <a:pt x="943" y="639"/>
                    </a:lnTo>
                    <a:lnTo>
                      <a:pt x="952" y="633"/>
                    </a:lnTo>
                    <a:lnTo>
                      <a:pt x="959" y="629"/>
                    </a:lnTo>
                    <a:lnTo>
                      <a:pt x="964" y="625"/>
                    </a:lnTo>
                    <a:lnTo>
                      <a:pt x="972" y="620"/>
                    </a:lnTo>
                    <a:lnTo>
                      <a:pt x="982" y="610"/>
                    </a:lnTo>
                    <a:lnTo>
                      <a:pt x="994" y="600"/>
                    </a:lnTo>
                    <a:lnTo>
                      <a:pt x="1005" y="587"/>
                    </a:lnTo>
                    <a:lnTo>
                      <a:pt x="1018" y="573"/>
                    </a:lnTo>
                    <a:lnTo>
                      <a:pt x="1029" y="559"/>
                    </a:lnTo>
                    <a:lnTo>
                      <a:pt x="1041" y="545"/>
                    </a:lnTo>
                    <a:lnTo>
                      <a:pt x="1051" y="530"/>
                    </a:lnTo>
                    <a:lnTo>
                      <a:pt x="1068" y="507"/>
                    </a:lnTo>
                    <a:lnTo>
                      <a:pt x="1088" y="485"/>
                    </a:lnTo>
                    <a:lnTo>
                      <a:pt x="1111" y="462"/>
                    </a:lnTo>
                    <a:lnTo>
                      <a:pt x="1134" y="441"/>
                    </a:lnTo>
                    <a:lnTo>
                      <a:pt x="1159" y="419"/>
                    </a:lnTo>
                    <a:lnTo>
                      <a:pt x="1186" y="400"/>
                    </a:lnTo>
                    <a:lnTo>
                      <a:pt x="1211" y="380"/>
                    </a:lnTo>
                    <a:lnTo>
                      <a:pt x="1237" y="362"/>
                    </a:lnTo>
                    <a:lnTo>
                      <a:pt x="1262" y="344"/>
                    </a:lnTo>
                    <a:lnTo>
                      <a:pt x="1285" y="329"/>
                    </a:lnTo>
                    <a:lnTo>
                      <a:pt x="1307" y="316"/>
                    </a:lnTo>
                    <a:lnTo>
                      <a:pt x="1325" y="303"/>
                    </a:lnTo>
                    <a:lnTo>
                      <a:pt x="1341" y="292"/>
                    </a:lnTo>
                    <a:lnTo>
                      <a:pt x="1354" y="284"/>
                    </a:lnTo>
                    <a:lnTo>
                      <a:pt x="1362" y="279"/>
                    </a:lnTo>
                    <a:lnTo>
                      <a:pt x="1367" y="275"/>
                    </a:lnTo>
                    <a:lnTo>
                      <a:pt x="1360" y="268"/>
                    </a:lnTo>
                    <a:lnTo>
                      <a:pt x="1346" y="258"/>
                    </a:lnTo>
                    <a:lnTo>
                      <a:pt x="1329" y="243"/>
                    </a:lnTo>
                    <a:lnTo>
                      <a:pt x="1308" y="225"/>
                    </a:lnTo>
                    <a:lnTo>
                      <a:pt x="1283" y="205"/>
                    </a:lnTo>
                    <a:lnTo>
                      <a:pt x="1256" y="183"/>
                    </a:lnTo>
                    <a:lnTo>
                      <a:pt x="1228" y="159"/>
                    </a:lnTo>
                    <a:lnTo>
                      <a:pt x="1199" y="136"/>
                    </a:lnTo>
                    <a:lnTo>
                      <a:pt x="1170" y="112"/>
                    </a:lnTo>
                    <a:lnTo>
                      <a:pt x="1141" y="89"/>
                    </a:lnTo>
                    <a:lnTo>
                      <a:pt x="1113" y="67"/>
                    </a:lnTo>
                    <a:lnTo>
                      <a:pt x="1088" y="47"/>
                    </a:lnTo>
                    <a:lnTo>
                      <a:pt x="1066" y="30"/>
                    </a:lnTo>
                    <a:lnTo>
                      <a:pt x="1048" y="16"/>
                    </a:lnTo>
                    <a:lnTo>
                      <a:pt x="1034" y="6"/>
                    </a:lnTo>
                    <a:lnTo>
                      <a:pt x="1025" y="0"/>
                    </a:lnTo>
                    <a:lnTo>
                      <a:pt x="862" y="226"/>
                    </a:lnTo>
                    <a:lnTo>
                      <a:pt x="443" y="258"/>
                    </a:lnTo>
                    <a:lnTo>
                      <a:pt x="441" y="259"/>
                    </a:lnTo>
                    <a:lnTo>
                      <a:pt x="434" y="264"/>
                    </a:lnTo>
                    <a:lnTo>
                      <a:pt x="424" y="272"/>
                    </a:lnTo>
                    <a:lnTo>
                      <a:pt x="410" y="281"/>
                    </a:lnTo>
                    <a:lnTo>
                      <a:pt x="393" y="292"/>
                    </a:lnTo>
                    <a:lnTo>
                      <a:pt x="374" y="305"/>
                    </a:lnTo>
                    <a:lnTo>
                      <a:pt x="355" y="319"/>
                    </a:lnTo>
                    <a:lnTo>
                      <a:pt x="334" y="333"/>
                    </a:lnTo>
                    <a:lnTo>
                      <a:pt x="312" y="347"/>
                    </a:lnTo>
                    <a:lnTo>
                      <a:pt x="290" y="362"/>
                    </a:lnTo>
                    <a:lnTo>
                      <a:pt x="271" y="375"/>
                    </a:lnTo>
                    <a:lnTo>
                      <a:pt x="251" y="388"/>
                    </a:lnTo>
                    <a:lnTo>
                      <a:pt x="234" y="398"/>
                    </a:lnTo>
                    <a:lnTo>
                      <a:pt x="219" y="409"/>
                    </a:lnTo>
                    <a:lnTo>
                      <a:pt x="207" y="416"/>
                    </a:lnTo>
                    <a:lnTo>
                      <a:pt x="199" y="420"/>
                    </a:lnTo>
                    <a:lnTo>
                      <a:pt x="191" y="425"/>
                    </a:lnTo>
                    <a:lnTo>
                      <a:pt x="182" y="434"/>
                    </a:lnTo>
                    <a:lnTo>
                      <a:pt x="169" y="444"/>
                    </a:lnTo>
                    <a:lnTo>
                      <a:pt x="154" y="458"/>
                    </a:lnTo>
                    <a:lnTo>
                      <a:pt x="138" y="473"/>
                    </a:lnTo>
                    <a:lnTo>
                      <a:pt x="122" y="491"/>
                    </a:lnTo>
                    <a:lnTo>
                      <a:pt x="105" y="508"/>
                    </a:lnTo>
                    <a:lnTo>
                      <a:pt x="88" y="525"/>
                    </a:lnTo>
                    <a:lnTo>
                      <a:pt x="70" y="542"/>
                    </a:lnTo>
                    <a:lnTo>
                      <a:pt x="54" y="560"/>
                    </a:lnTo>
                    <a:lnTo>
                      <a:pt x="39" y="575"/>
                    </a:lnTo>
                    <a:lnTo>
                      <a:pt x="27" y="588"/>
                    </a:lnTo>
                    <a:lnTo>
                      <a:pt x="16" y="601"/>
                    </a:lnTo>
                    <a:lnTo>
                      <a:pt x="7" y="609"/>
                    </a:lnTo>
                    <a:lnTo>
                      <a:pt x="2" y="615"/>
                    </a:lnTo>
                    <a:lnTo>
                      <a:pt x="0" y="617"/>
                    </a:lnTo>
                    <a:lnTo>
                      <a:pt x="4" y="632"/>
                    </a:lnTo>
                    <a:lnTo>
                      <a:pt x="10" y="645"/>
                    </a:lnTo>
                    <a:lnTo>
                      <a:pt x="20" y="655"/>
                    </a:lnTo>
                    <a:lnTo>
                      <a:pt x="29" y="664"/>
                    </a:lnTo>
                    <a:lnTo>
                      <a:pt x="39" y="670"/>
                    </a:lnTo>
                    <a:lnTo>
                      <a:pt x="48" y="675"/>
                    </a:lnTo>
                    <a:lnTo>
                      <a:pt x="57" y="677"/>
                    </a:lnTo>
                    <a:lnTo>
                      <a:pt x="61" y="677"/>
                    </a:lnTo>
                    <a:lnTo>
                      <a:pt x="53" y="704"/>
                    </a:lnTo>
                    <a:lnTo>
                      <a:pt x="43" y="735"/>
                    </a:lnTo>
                    <a:lnTo>
                      <a:pt x="34" y="761"/>
                    </a:lnTo>
                    <a:lnTo>
                      <a:pt x="30" y="772"/>
                    </a:lnTo>
                    <a:lnTo>
                      <a:pt x="42" y="777"/>
                    </a:lnTo>
                    <a:lnTo>
                      <a:pt x="54" y="783"/>
                    </a:lnTo>
                    <a:lnTo>
                      <a:pt x="68" y="790"/>
                    </a:lnTo>
                    <a:lnTo>
                      <a:pt x="83" y="796"/>
                    </a:lnTo>
                    <a:lnTo>
                      <a:pt x="98" y="799"/>
                    </a:lnTo>
                    <a:lnTo>
                      <a:pt x="112" y="799"/>
                    </a:lnTo>
                    <a:lnTo>
                      <a:pt x="123" y="793"/>
                    </a:lnTo>
                    <a:lnTo>
                      <a:pt x="134" y="783"/>
                    </a:lnTo>
                    <a:lnTo>
                      <a:pt x="143" y="767"/>
                    </a:lnTo>
                    <a:lnTo>
                      <a:pt x="153" y="750"/>
                    </a:lnTo>
                    <a:lnTo>
                      <a:pt x="165" y="730"/>
                    </a:lnTo>
                    <a:lnTo>
                      <a:pt x="174" y="712"/>
                    </a:lnTo>
                    <a:lnTo>
                      <a:pt x="183" y="697"/>
                    </a:lnTo>
                    <a:lnTo>
                      <a:pt x="190" y="685"/>
                    </a:lnTo>
                    <a:lnTo>
                      <a:pt x="195" y="681"/>
                    </a:lnTo>
                    <a:lnTo>
                      <a:pt x="197" y="684"/>
                    </a:lnTo>
                    <a:lnTo>
                      <a:pt x="198" y="699"/>
                    </a:lnTo>
                    <a:lnTo>
                      <a:pt x="203" y="725"/>
                    </a:lnTo>
                    <a:lnTo>
                      <a:pt x="209" y="760"/>
                    </a:lnTo>
                    <a:lnTo>
                      <a:pt x="215" y="799"/>
                    </a:lnTo>
                    <a:lnTo>
                      <a:pt x="222" y="838"/>
                    </a:lnTo>
                    <a:lnTo>
                      <a:pt x="230" y="874"/>
                    </a:lnTo>
                    <a:lnTo>
                      <a:pt x="236" y="902"/>
                    </a:lnTo>
                    <a:lnTo>
                      <a:pt x="241" y="918"/>
                    </a:lnTo>
                    <a:lnTo>
                      <a:pt x="251" y="942"/>
                    </a:lnTo>
                    <a:lnTo>
                      <a:pt x="265" y="964"/>
                    </a:lnTo>
                    <a:lnTo>
                      <a:pt x="280" y="983"/>
                    </a:lnTo>
                    <a:lnTo>
                      <a:pt x="295" y="1000"/>
                    </a:lnTo>
                    <a:lnTo>
                      <a:pt x="311" y="1012"/>
                    </a:lnTo>
                    <a:lnTo>
                      <a:pt x="326" y="1020"/>
                    </a:lnTo>
                    <a:lnTo>
                      <a:pt x="341" y="1024"/>
                    </a:lnTo>
                    <a:lnTo>
                      <a:pt x="352" y="1023"/>
                    </a:lnTo>
                    <a:lnTo>
                      <a:pt x="363" y="1017"/>
                    </a:lnTo>
                    <a:lnTo>
                      <a:pt x="371" y="1008"/>
                    </a:lnTo>
                    <a:lnTo>
                      <a:pt x="379" y="998"/>
                    </a:lnTo>
                    <a:lnTo>
                      <a:pt x="385" y="987"/>
                    </a:lnTo>
                    <a:lnTo>
                      <a:pt x="389" y="975"/>
                    </a:lnTo>
                    <a:lnTo>
                      <a:pt x="392" y="965"/>
                    </a:lnTo>
                    <a:lnTo>
                      <a:pt x="394" y="956"/>
                    </a:lnTo>
                    <a:lnTo>
                      <a:pt x="394" y="950"/>
                    </a:lnTo>
                    <a:close/>
                  </a:path>
                </a:pathLst>
              </a:custGeom>
              <a:solidFill>
                <a:srgbClr val="CC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9607" name="WordArt 23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1" y="2673"/>
                <a:ext cx="175" cy="3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 dirty="0">
                    <a:ln w="19050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solidFill>
                      <a:srgbClr val="0066CC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Impact"/>
                  </a:rPr>
                  <a:t>1</a:t>
                </a:r>
              </a:p>
            </p:txBody>
          </p:sp>
          <p:sp>
            <p:nvSpPr>
              <p:cNvPr id="1859608" name="Line 24"/>
              <p:cNvSpPr>
                <a:spLocks noChangeShapeType="1"/>
              </p:cNvSpPr>
              <p:nvPr/>
            </p:nvSpPr>
            <p:spPr bwMode="auto">
              <a:xfrm>
                <a:off x="3532" y="3217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635" name="Rectangle 3"/>
          <p:cNvSpPr>
            <a:spLocks noChangeArrowheads="1"/>
          </p:cNvSpPr>
          <p:nvPr/>
        </p:nvSpPr>
        <p:spPr bwMode="auto">
          <a:xfrm>
            <a:off x="3300413" y="960438"/>
            <a:ext cx="5843587" cy="178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induced current doesn’t need any energy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energy conservation is violated in this case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there is less KE in case 2 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d)  there is more gravitational PE in case 2</a:t>
            </a:r>
          </a:p>
        </p:txBody>
      </p:sp>
      <p:sp>
        <p:nvSpPr>
          <p:cNvPr id="1861640" name="Rectangle 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223.44.15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1636" name="Rectangle 4"/>
          <p:cNvSpPr>
            <a:spLocks noGrp="1" noChangeArrowheads="1"/>
          </p:cNvSpPr>
          <p:nvPr>
            <p:ph idx="1"/>
          </p:nvPr>
        </p:nvSpPr>
        <p:spPr>
          <a:xfrm>
            <a:off x="0" y="665163"/>
            <a:ext cx="3024188" cy="2395537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/>
              <a:t>	If there is induced current, doesn’t that cost energy? Where would that energy come from in case 2?</a:t>
            </a:r>
            <a:r>
              <a:rPr lang="en-US" sz="1600" b="1">
                <a:solidFill>
                  <a:schemeClr val="hlink"/>
                </a:solidFill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861637" name="AutoShape 5"/>
          <p:cNvSpPr>
            <a:spLocks noChangeArrowheads="1"/>
          </p:cNvSpPr>
          <p:nvPr/>
        </p:nvSpPr>
        <p:spPr bwMode="auto">
          <a:xfrm>
            <a:off x="0" y="3346450"/>
            <a:ext cx="5124450" cy="3011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61638" name="Rectangle 6"/>
          <p:cNvSpPr>
            <a:spLocks noChangeArrowheads="1"/>
          </p:cNvSpPr>
          <p:nvPr/>
        </p:nvSpPr>
        <p:spPr bwMode="auto">
          <a:xfrm>
            <a:off x="0" y="3424238"/>
            <a:ext cx="5116513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bg2"/>
                </a:solidFill>
              </a:rPr>
              <a:t>  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 both cases, the magnet starts with the same initial gravitational PE.</a:t>
            </a:r>
          </a:p>
          <a:p>
            <a:pPr marL="285750" indent="-285750">
              <a:lnSpc>
                <a:spcPct val="111000"/>
              </a:lnSpc>
            </a:pPr>
            <a:r>
              <a:rPr lang="en-US" sz="2000" b="1" dirty="0">
                <a:solidFill>
                  <a:schemeClr val="bg2"/>
                </a:solidFill>
              </a:rPr>
              <a:t>  In case 1, all the gravitational PE has been converted into kinetic energy.  </a:t>
            </a:r>
          </a:p>
          <a:p>
            <a:pPr marL="285750" indent="-285750">
              <a:lnSpc>
                <a:spcPct val="111000"/>
              </a:lnSpc>
            </a:pPr>
            <a:r>
              <a:rPr lang="en-US" sz="2000" b="1" dirty="0">
                <a:solidFill>
                  <a:schemeClr val="bg2"/>
                </a:solidFill>
              </a:rPr>
              <a:t>  In case 2, we know the magnet falls slower, thus there is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less KE</a:t>
            </a:r>
            <a:r>
              <a:rPr lang="en-US" sz="2000" b="1" dirty="0">
                <a:solidFill>
                  <a:schemeClr val="bg2"/>
                </a:solidFill>
              </a:rPr>
              <a:t>.   The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difference in energy</a:t>
            </a:r>
            <a:r>
              <a:rPr lang="en-US" sz="2000" b="1" dirty="0">
                <a:solidFill>
                  <a:schemeClr val="bg2"/>
                </a:solidFill>
              </a:rPr>
              <a:t> goes into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making the induced current</a:t>
            </a:r>
            <a:r>
              <a:rPr lang="en-US" sz="2000" b="1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861639" name="Oval 7"/>
          <p:cNvSpPr>
            <a:spLocks noChangeArrowheads="1"/>
          </p:cNvSpPr>
          <p:nvPr/>
        </p:nvSpPr>
        <p:spPr bwMode="auto">
          <a:xfrm>
            <a:off x="2974975" y="1812925"/>
            <a:ext cx="4583113" cy="531813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589588" y="3381375"/>
            <a:ext cx="3554412" cy="3257550"/>
            <a:chOff x="3521" y="1923"/>
            <a:chExt cx="2239" cy="2052"/>
          </a:xfrm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 rot="-5400000">
              <a:off x="5067" y="3145"/>
              <a:ext cx="194" cy="719"/>
              <a:chOff x="2403" y="1778"/>
              <a:chExt cx="194" cy="719"/>
            </a:xfrm>
          </p:grpSpPr>
          <p:sp>
            <p:nvSpPr>
              <p:cNvPr id="1861643" name="Arc 11"/>
              <p:cNvSpPr>
                <a:spLocks/>
              </p:cNvSpPr>
              <p:nvPr/>
            </p:nvSpPr>
            <p:spPr bwMode="gray">
              <a:xfrm rot="5400000" flipH="1">
                <a:off x="2185" y="2084"/>
                <a:ext cx="717" cy="106"/>
              </a:xfrm>
              <a:custGeom>
                <a:avLst/>
                <a:gdLst>
                  <a:gd name="G0" fmla="+- 21386 0 0"/>
                  <a:gd name="G1" fmla="+- 21600 0 0"/>
                  <a:gd name="G2" fmla="+- 21600 0 0"/>
                  <a:gd name="T0" fmla="*/ 0 w 42986"/>
                  <a:gd name="T1" fmla="*/ 18564 h 23739"/>
                  <a:gd name="T2" fmla="*/ 42880 w 42986"/>
                  <a:gd name="T3" fmla="*/ 23739 h 23739"/>
                  <a:gd name="T4" fmla="*/ 21386 w 42986"/>
                  <a:gd name="T5" fmla="*/ 21600 h 23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986" h="23739" fill="none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</a:path>
                  <a:path w="42986" h="23739" stroke="0" extrusionOk="0">
                    <a:moveTo>
                      <a:pt x="0" y="18564"/>
                    </a:moveTo>
                    <a:cubicBezTo>
                      <a:pt x="1512" y="7914"/>
                      <a:pt x="10629" y="-1"/>
                      <a:pt x="21386" y="0"/>
                    </a:cubicBezTo>
                    <a:cubicBezTo>
                      <a:pt x="33315" y="0"/>
                      <a:pt x="42986" y="9670"/>
                      <a:pt x="42986" y="21600"/>
                    </a:cubicBezTo>
                    <a:cubicBezTo>
                      <a:pt x="42986" y="22314"/>
                      <a:pt x="42950" y="23028"/>
                      <a:pt x="42879" y="23738"/>
                    </a:cubicBezTo>
                    <a:lnTo>
                      <a:pt x="21386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1644" name="Arc 12"/>
              <p:cNvSpPr>
                <a:spLocks/>
              </p:cNvSpPr>
              <p:nvPr/>
            </p:nvSpPr>
            <p:spPr bwMode="auto">
              <a:xfrm rot="5400000" flipH="1" flipV="1">
                <a:off x="2095" y="2086"/>
                <a:ext cx="719" cy="104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85 w 43200"/>
                  <a:gd name="T1" fmla="*/ 23510 h 23510"/>
                  <a:gd name="T2" fmla="*/ 43200 w 43200"/>
                  <a:gd name="T3" fmla="*/ 21600 h 23510"/>
                  <a:gd name="T4" fmla="*/ 21600 w 43200"/>
                  <a:gd name="T5" fmla="*/ 21600 h 23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3510" fill="none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510" stroke="0" extrusionOk="0">
                    <a:moveTo>
                      <a:pt x="84" y="23510"/>
                    </a:moveTo>
                    <a:cubicBezTo>
                      <a:pt x="28" y="22874"/>
                      <a:pt x="0" y="22237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61645" name="Rectangle 13"/>
            <p:cNvSpPr>
              <a:spLocks noChangeArrowheads="1"/>
            </p:cNvSpPr>
            <p:nvPr/>
          </p:nvSpPr>
          <p:spPr bwMode="auto">
            <a:xfrm>
              <a:off x="5044" y="2451"/>
              <a:ext cx="240" cy="76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646" name="Text Box 14"/>
            <p:cNvSpPr txBox="1">
              <a:spLocks noChangeArrowheads="1"/>
            </p:cNvSpPr>
            <p:nvPr/>
          </p:nvSpPr>
          <p:spPr bwMode="auto">
            <a:xfrm>
              <a:off x="5032" y="2980"/>
              <a:ext cx="26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N</a:t>
              </a:r>
            </a:p>
          </p:txBody>
        </p:sp>
        <p:sp>
          <p:nvSpPr>
            <p:cNvPr id="1861647" name="Text Box 15"/>
            <p:cNvSpPr txBox="1">
              <a:spLocks noChangeArrowheads="1"/>
            </p:cNvSpPr>
            <p:nvPr/>
          </p:nvSpPr>
          <p:spPr bwMode="auto">
            <a:xfrm>
              <a:off x="5045" y="2451"/>
              <a:ext cx="23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2"/>
                  </a:solidFill>
                  <a:latin typeface="Tahoma" pitchFamily="34" charset="0"/>
                </a:rPr>
                <a:t>S</a:t>
              </a:r>
            </a:p>
          </p:txBody>
        </p:sp>
        <p:sp>
          <p:nvSpPr>
            <p:cNvPr id="1861648" name="Line 16"/>
            <p:cNvSpPr>
              <a:spLocks noChangeShapeType="1"/>
            </p:cNvSpPr>
            <p:nvPr/>
          </p:nvSpPr>
          <p:spPr bwMode="auto">
            <a:xfrm>
              <a:off x="5164" y="3219"/>
              <a:ext cx="0" cy="2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649" name="Line 17"/>
            <p:cNvSpPr>
              <a:spLocks noChangeShapeType="1"/>
            </p:cNvSpPr>
            <p:nvPr/>
          </p:nvSpPr>
          <p:spPr bwMode="auto">
            <a:xfrm>
              <a:off x="5164" y="3591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1650" name="Freeform 18"/>
            <p:cNvSpPr>
              <a:spLocks/>
            </p:cNvSpPr>
            <p:nvPr/>
          </p:nvSpPr>
          <p:spPr bwMode="auto">
            <a:xfrm>
              <a:off x="4959" y="1923"/>
              <a:ext cx="683" cy="512"/>
            </a:xfrm>
            <a:custGeom>
              <a:avLst/>
              <a:gdLst/>
              <a:ahLst/>
              <a:cxnLst>
                <a:cxn ang="0">
                  <a:pos x="375" y="851"/>
                </a:cxn>
                <a:cxn ang="0">
                  <a:pos x="386" y="784"/>
                </a:cxn>
                <a:cxn ang="0">
                  <a:pos x="405" y="701"/>
                </a:cxn>
                <a:cxn ang="0">
                  <a:pos x="433" y="652"/>
                </a:cxn>
                <a:cxn ang="0">
                  <a:pos x="444" y="603"/>
                </a:cxn>
                <a:cxn ang="0">
                  <a:pos x="489" y="563"/>
                </a:cxn>
                <a:cxn ang="0">
                  <a:pos x="537" y="521"/>
                </a:cxn>
                <a:cxn ang="0">
                  <a:pos x="576" y="523"/>
                </a:cxn>
                <a:cxn ang="0">
                  <a:pos x="602" y="553"/>
                </a:cxn>
                <a:cxn ang="0">
                  <a:pos x="592" y="624"/>
                </a:cxn>
                <a:cxn ang="0">
                  <a:pos x="532" y="735"/>
                </a:cxn>
                <a:cxn ang="0">
                  <a:pos x="484" y="796"/>
                </a:cxn>
                <a:cxn ang="0">
                  <a:pos x="453" y="871"/>
                </a:cxn>
                <a:cxn ang="0">
                  <a:pos x="458" y="910"/>
                </a:cxn>
                <a:cxn ang="0">
                  <a:pos x="519" y="930"/>
                </a:cxn>
                <a:cxn ang="0">
                  <a:pos x="567" y="922"/>
                </a:cxn>
                <a:cxn ang="0">
                  <a:pos x="586" y="911"/>
                </a:cxn>
                <a:cxn ang="0">
                  <a:pos x="622" y="894"/>
                </a:cxn>
                <a:cxn ang="0">
                  <a:pos x="649" y="868"/>
                </a:cxn>
                <a:cxn ang="0">
                  <a:pos x="687" y="805"/>
                </a:cxn>
                <a:cxn ang="0">
                  <a:pos x="751" y="749"/>
                </a:cxn>
                <a:cxn ang="0">
                  <a:pos x="801" y="727"/>
                </a:cxn>
                <a:cxn ang="0">
                  <a:pos x="861" y="692"/>
                </a:cxn>
                <a:cxn ang="0">
                  <a:pos x="919" y="655"/>
                </a:cxn>
                <a:cxn ang="0">
                  <a:pos x="959" y="629"/>
                </a:cxn>
                <a:cxn ang="0">
                  <a:pos x="994" y="600"/>
                </a:cxn>
                <a:cxn ang="0">
                  <a:pos x="1041" y="545"/>
                </a:cxn>
                <a:cxn ang="0">
                  <a:pos x="1111" y="462"/>
                </a:cxn>
                <a:cxn ang="0">
                  <a:pos x="1211" y="380"/>
                </a:cxn>
                <a:cxn ang="0">
                  <a:pos x="1307" y="316"/>
                </a:cxn>
                <a:cxn ang="0">
                  <a:pos x="1362" y="279"/>
                </a:cxn>
                <a:cxn ang="0">
                  <a:pos x="1329" y="243"/>
                </a:cxn>
                <a:cxn ang="0">
                  <a:pos x="1228" y="159"/>
                </a:cxn>
                <a:cxn ang="0">
                  <a:pos x="1113" y="67"/>
                </a:cxn>
                <a:cxn ang="0">
                  <a:pos x="1034" y="6"/>
                </a:cxn>
                <a:cxn ang="0">
                  <a:pos x="441" y="259"/>
                </a:cxn>
                <a:cxn ang="0">
                  <a:pos x="393" y="292"/>
                </a:cxn>
                <a:cxn ang="0">
                  <a:pos x="312" y="347"/>
                </a:cxn>
                <a:cxn ang="0">
                  <a:pos x="234" y="398"/>
                </a:cxn>
                <a:cxn ang="0">
                  <a:pos x="191" y="425"/>
                </a:cxn>
                <a:cxn ang="0">
                  <a:pos x="138" y="473"/>
                </a:cxn>
                <a:cxn ang="0">
                  <a:pos x="70" y="542"/>
                </a:cxn>
                <a:cxn ang="0">
                  <a:pos x="16" y="601"/>
                </a:cxn>
                <a:cxn ang="0">
                  <a:pos x="4" y="632"/>
                </a:cxn>
                <a:cxn ang="0">
                  <a:pos x="39" y="670"/>
                </a:cxn>
                <a:cxn ang="0">
                  <a:pos x="53" y="704"/>
                </a:cxn>
                <a:cxn ang="0">
                  <a:pos x="42" y="777"/>
                </a:cxn>
                <a:cxn ang="0">
                  <a:pos x="98" y="799"/>
                </a:cxn>
                <a:cxn ang="0">
                  <a:pos x="143" y="767"/>
                </a:cxn>
                <a:cxn ang="0">
                  <a:pos x="183" y="697"/>
                </a:cxn>
                <a:cxn ang="0">
                  <a:pos x="198" y="699"/>
                </a:cxn>
                <a:cxn ang="0">
                  <a:pos x="222" y="838"/>
                </a:cxn>
                <a:cxn ang="0">
                  <a:pos x="251" y="942"/>
                </a:cxn>
                <a:cxn ang="0">
                  <a:pos x="311" y="1012"/>
                </a:cxn>
                <a:cxn ang="0">
                  <a:pos x="363" y="1017"/>
                </a:cxn>
                <a:cxn ang="0">
                  <a:pos x="389" y="975"/>
                </a:cxn>
              </a:cxnLst>
              <a:rect l="0" t="0" r="r" b="b"/>
              <a:pathLst>
                <a:path w="1367" h="1024">
                  <a:moveTo>
                    <a:pt x="394" y="950"/>
                  </a:moveTo>
                  <a:lnTo>
                    <a:pt x="390" y="912"/>
                  </a:lnTo>
                  <a:lnTo>
                    <a:pt x="383" y="878"/>
                  </a:lnTo>
                  <a:lnTo>
                    <a:pt x="375" y="851"/>
                  </a:lnTo>
                  <a:lnTo>
                    <a:pt x="365" y="836"/>
                  </a:lnTo>
                  <a:lnTo>
                    <a:pt x="371" y="823"/>
                  </a:lnTo>
                  <a:lnTo>
                    <a:pt x="378" y="806"/>
                  </a:lnTo>
                  <a:lnTo>
                    <a:pt x="386" y="784"/>
                  </a:lnTo>
                  <a:lnTo>
                    <a:pt x="393" y="762"/>
                  </a:lnTo>
                  <a:lnTo>
                    <a:pt x="400" y="739"/>
                  </a:lnTo>
                  <a:lnTo>
                    <a:pt x="404" y="719"/>
                  </a:lnTo>
                  <a:lnTo>
                    <a:pt x="405" y="701"/>
                  </a:lnTo>
                  <a:lnTo>
                    <a:pt x="403" y="690"/>
                  </a:lnTo>
                  <a:lnTo>
                    <a:pt x="416" y="677"/>
                  </a:lnTo>
                  <a:lnTo>
                    <a:pt x="426" y="663"/>
                  </a:lnTo>
                  <a:lnTo>
                    <a:pt x="433" y="652"/>
                  </a:lnTo>
                  <a:lnTo>
                    <a:pt x="438" y="639"/>
                  </a:lnTo>
                  <a:lnTo>
                    <a:pt x="440" y="628"/>
                  </a:lnTo>
                  <a:lnTo>
                    <a:pt x="442" y="615"/>
                  </a:lnTo>
                  <a:lnTo>
                    <a:pt x="444" y="603"/>
                  </a:lnTo>
                  <a:lnTo>
                    <a:pt x="447" y="592"/>
                  </a:lnTo>
                  <a:lnTo>
                    <a:pt x="461" y="583"/>
                  </a:lnTo>
                  <a:lnTo>
                    <a:pt x="474" y="573"/>
                  </a:lnTo>
                  <a:lnTo>
                    <a:pt x="489" y="563"/>
                  </a:lnTo>
                  <a:lnTo>
                    <a:pt x="504" y="552"/>
                  </a:lnTo>
                  <a:lnTo>
                    <a:pt x="518" y="540"/>
                  </a:lnTo>
                  <a:lnTo>
                    <a:pt x="529" y="530"/>
                  </a:lnTo>
                  <a:lnTo>
                    <a:pt x="537" y="521"/>
                  </a:lnTo>
                  <a:lnTo>
                    <a:pt x="541" y="511"/>
                  </a:lnTo>
                  <a:lnTo>
                    <a:pt x="555" y="512"/>
                  </a:lnTo>
                  <a:lnTo>
                    <a:pt x="567" y="517"/>
                  </a:lnTo>
                  <a:lnTo>
                    <a:pt x="576" y="523"/>
                  </a:lnTo>
                  <a:lnTo>
                    <a:pt x="584" y="530"/>
                  </a:lnTo>
                  <a:lnTo>
                    <a:pt x="591" y="538"/>
                  </a:lnTo>
                  <a:lnTo>
                    <a:pt x="598" y="546"/>
                  </a:lnTo>
                  <a:lnTo>
                    <a:pt x="602" y="553"/>
                  </a:lnTo>
                  <a:lnTo>
                    <a:pt x="606" y="559"/>
                  </a:lnTo>
                  <a:lnTo>
                    <a:pt x="607" y="575"/>
                  </a:lnTo>
                  <a:lnTo>
                    <a:pt x="602" y="598"/>
                  </a:lnTo>
                  <a:lnTo>
                    <a:pt x="592" y="624"/>
                  </a:lnTo>
                  <a:lnTo>
                    <a:pt x="578" y="654"/>
                  </a:lnTo>
                  <a:lnTo>
                    <a:pt x="562" y="684"/>
                  </a:lnTo>
                  <a:lnTo>
                    <a:pt x="546" y="712"/>
                  </a:lnTo>
                  <a:lnTo>
                    <a:pt x="532" y="735"/>
                  </a:lnTo>
                  <a:lnTo>
                    <a:pt x="520" y="751"/>
                  </a:lnTo>
                  <a:lnTo>
                    <a:pt x="508" y="761"/>
                  </a:lnTo>
                  <a:lnTo>
                    <a:pt x="495" y="777"/>
                  </a:lnTo>
                  <a:lnTo>
                    <a:pt x="484" y="796"/>
                  </a:lnTo>
                  <a:lnTo>
                    <a:pt x="473" y="815"/>
                  </a:lnTo>
                  <a:lnTo>
                    <a:pt x="464" y="836"/>
                  </a:lnTo>
                  <a:lnTo>
                    <a:pt x="457" y="854"/>
                  </a:lnTo>
                  <a:lnTo>
                    <a:pt x="453" y="871"/>
                  </a:lnTo>
                  <a:lnTo>
                    <a:pt x="451" y="883"/>
                  </a:lnTo>
                  <a:lnTo>
                    <a:pt x="451" y="895"/>
                  </a:lnTo>
                  <a:lnTo>
                    <a:pt x="454" y="903"/>
                  </a:lnTo>
                  <a:lnTo>
                    <a:pt x="458" y="910"/>
                  </a:lnTo>
                  <a:lnTo>
                    <a:pt x="466" y="916"/>
                  </a:lnTo>
                  <a:lnTo>
                    <a:pt x="478" y="920"/>
                  </a:lnTo>
                  <a:lnTo>
                    <a:pt x="495" y="925"/>
                  </a:lnTo>
                  <a:lnTo>
                    <a:pt x="519" y="930"/>
                  </a:lnTo>
                  <a:lnTo>
                    <a:pt x="549" y="937"/>
                  </a:lnTo>
                  <a:lnTo>
                    <a:pt x="556" y="930"/>
                  </a:lnTo>
                  <a:lnTo>
                    <a:pt x="562" y="926"/>
                  </a:lnTo>
                  <a:lnTo>
                    <a:pt x="567" y="922"/>
                  </a:lnTo>
                  <a:lnTo>
                    <a:pt x="571" y="919"/>
                  </a:lnTo>
                  <a:lnTo>
                    <a:pt x="576" y="917"/>
                  </a:lnTo>
                  <a:lnTo>
                    <a:pt x="580" y="914"/>
                  </a:lnTo>
                  <a:lnTo>
                    <a:pt x="586" y="911"/>
                  </a:lnTo>
                  <a:lnTo>
                    <a:pt x="593" y="907"/>
                  </a:lnTo>
                  <a:lnTo>
                    <a:pt x="605" y="902"/>
                  </a:lnTo>
                  <a:lnTo>
                    <a:pt x="614" y="897"/>
                  </a:lnTo>
                  <a:lnTo>
                    <a:pt x="622" y="894"/>
                  </a:lnTo>
                  <a:lnTo>
                    <a:pt x="629" y="890"/>
                  </a:lnTo>
                  <a:lnTo>
                    <a:pt x="636" y="886"/>
                  </a:lnTo>
                  <a:lnTo>
                    <a:pt x="642" y="879"/>
                  </a:lnTo>
                  <a:lnTo>
                    <a:pt x="649" y="868"/>
                  </a:lnTo>
                  <a:lnTo>
                    <a:pt x="656" y="853"/>
                  </a:lnTo>
                  <a:lnTo>
                    <a:pt x="664" y="838"/>
                  </a:lnTo>
                  <a:lnTo>
                    <a:pt x="675" y="822"/>
                  </a:lnTo>
                  <a:lnTo>
                    <a:pt x="687" y="805"/>
                  </a:lnTo>
                  <a:lnTo>
                    <a:pt x="702" y="789"/>
                  </a:lnTo>
                  <a:lnTo>
                    <a:pt x="717" y="773"/>
                  </a:lnTo>
                  <a:lnTo>
                    <a:pt x="735" y="759"/>
                  </a:lnTo>
                  <a:lnTo>
                    <a:pt x="751" y="749"/>
                  </a:lnTo>
                  <a:lnTo>
                    <a:pt x="767" y="742"/>
                  </a:lnTo>
                  <a:lnTo>
                    <a:pt x="777" y="738"/>
                  </a:lnTo>
                  <a:lnTo>
                    <a:pt x="789" y="734"/>
                  </a:lnTo>
                  <a:lnTo>
                    <a:pt x="801" y="727"/>
                  </a:lnTo>
                  <a:lnTo>
                    <a:pt x="815" y="720"/>
                  </a:lnTo>
                  <a:lnTo>
                    <a:pt x="830" y="711"/>
                  </a:lnTo>
                  <a:lnTo>
                    <a:pt x="846" y="702"/>
                  </a:lnTo>
                  <a:lnTo>
                    <a:pt x="861" y="692"/>
                  </a:lnTo>
                  <a:lnTo>
                    <a:pt x="876" y="683"/>
                  </a:lnTo>
                  <a:lnTo>
                    <a:pt x="891" y="674"/>
                  </a:lnTo>
                  <a:lnTo>
                    <a:pt x="906" y="664"/>
                  </a:lnTo>
                  <a:lnTo>
                    <a:pt x="919" y="655"/>
                  </a:lnTo>
                  <a:lnTo>
                    <a:pt x="931" y="647"/>
                  </a:lnTo>
                  <a:lnTo>
                    <a:pt x="943" y="639"/>
                  </a:lnTo>
                  <a:lnTo>
                    <a:pt x="952" y="633"/>
                  </a:lnTo>
                  <a:lnTo>
                    <a:pt x="959" y="629"/>
                  </a:lnTo>
                  <a:lnTo>
                    <a:pt x="964" y="625"/>
                  </a:lnTo>
                  <a:lnTo>
                    <a:pt x="972" y="620"/>
                  </a:lnTo>
                  <a:lnTo>
                    <a:pt x="982" y="610"/>
                  </a:lnTo>
                  <a:lnTo>
                    <a:pt x="994" y="600"/>
                  </a:lnTo>
                  <a:lnTo>
                    <a:pt x="1005" y="587"/>
                  </a:lnTo>
                  <a:lnTo>
                    <a:pt x="1018" y="573"/>
                  </a:lnTo>
                  <a:lnTo>
                    <a:pt x="1029" y="559"/>
                  </a:lnTo>
                  <a:lnTo>
                    <a:pt x="1041" y="545"/>
                  </a:lnTo>
                  <a:lnTo>
                    <a:pt x="1051" y="530"/>
                  </a:lnTo>
                  <a:lnTo>
                    <a:pt x="1068" y="507"/>
                  </a:lnTo>
                  <a:lnTo>
                    <a:pt x="1088" y="485"/>
                  </a:lnTo>
                  <a:lnTo>
                    <a:pt x="1111" y="462"/>
                  </a:lnTo>
                  <a:lnTo>
                    <a:pt x="1134" y="441"/>
                  </a:lnTo>
                  <a:lnTo>
                    <a:pt x="1159" y="419"/>
                  </a:lnTo>
                  <a:lnTo>
                    <a:pt x="1186" y="400"/>
                  </a:lnTo>
                  <a:lnTo>
                    <a:pt x="1211" y="380"/>
                  </a:lnTo>
                  <a:lnTo>
                    <a:pt x="1237" y="362"/>
                  </a:lnTo>
                  <a:lnTo>
                    <a:pt x="1262" y="344"/>
                  </a:lnTo>
                  <a:lnTo>
                    <a:pt x="1285" y="329"/>
                  </a:lnTo>
                  <a:lnTo>
                    <a:pt x="1307" y="316"/>
                  </a:lnTo>
                  <a:lnTo>
                    <a:pt x="1325" y="303"/>
                  </a:lnTo>
                  <a:lnTo>
                    <a:pt x="1341" y="292"/>
                  </a:lnTo>
                  <a:lnTo>
                    <a:pt x="1354" y="284"/>
                  </a:lnTo>
                  <a:lnTo>
                    <a:pt x="1362" y="279"/>
                  </a:lnTo>
                  <a:lnTo>
                    <a:pt x="1367" y="275"/>
                  </a:lnTo>
                  <a:lnTo>
                    <a:pt x="1360" y="268"/>
                  </a:lnTo>
                  <a:lnTo>
                    <a:pt x="1346" y="258"/>
                  </a:lnTo>
                  <a:lnTo>
                    <a:pt x="1329" y="243"/>
                  </a:lnTo>
                  <a:lnTo>
                    <a:pt x="1308" y="225"/>
                  </a:lnTo>
                  <a:lnTo>
                    <a:pt x="1283" y="205"/>
                  </a:lnTo>
                  <a:lnTo>
                    <a:pt x="1256" y="183"/>
                  </a:lnTo>
                  <a:lnTo>
                    <a:pt x="1228" y="159"/>
                  </a:lnTo>
                  <a:lnTo>
                    <a:pt x="1199" y="136"/>
                  </a:lnTo>
                  <a:lnTo>
                    <a:pt x="1170" y="112"/>
                  </a:lnTo>
                  <a:lnTo>
                    <a:pt x="1141" y="89"/>
                  </a:lnTo>
                  <a:lnTo>
                    <a:pt x="1113" y="67"/>
                  </a:lnTo>
                  <a:lnTo>
                    <a:pt x="1088" y="47"/>
                  </a:lnTo>
                  <a:lnTo>
                    <a:pt x="1066" y="30"/>
                  </a:lnTo>
                  <a:lnTo>
                    <a:pt x="1048" y="16"/>
                  </a:lnTo>
                  <a:lnTo>
                    <a:pt x="1034" y="6"/>
                  </a:lnTo>
                  <a:lnTo>
                    <a:pt x="1025" y="0"/>
                  </a:lnTo>
                  <a:lnTo>
                    <a:pt x="862" y="226"/>
                  </a:lnTo>
                  <a:lnTo>
                    <a:pt x="443" y="258"/>
                  </a:lnTo>
                  <a:lnTo>
                    <a:pt x="441" y="259"/>
                  </a:lnTo>
                  <a:lnTo>
                    <a:pt x="434" y="264"/>
                  </a:lnTo>
                  <a:lnTo>
                    <a:pt x="424" y="272"/>
                  </a:lnTo>
                  <a:lnTo>
                    <a:pt x="410" y="281"/>
                  </a:lnTo>
                  <a:lnTo>
                    <a:pt x="393" y="292"/>
                  </a:lnTo>
                  <a:lnTo>
                    <a:pt x="374" y="305"/>
                  </a:lnTo>
                  <a:lnTo>
                    <a:pt x="355" y="319"/>
                  </a:lnTo>
                  <a:lnTo>
                    <a:pt x="334" y="333"/>
                  </a:lnTo>
                  <a:lnTo>
                    <a:pt x="312" y="347"/>
                  </a:lnTo>
                  <a:lnTo>
                    <a:pt x="290" y="362"/>
                  </a:lnTo>
                  <a:lnTo>
                    <a:pt x="271" y="375"/>
                  </a:lnTo>
                  <a:lnTo>
                    <a:pt x="251" y="388"/>
                  </a:lnTo>
                  <a:lnTo>
                    <a:pt x="234" y="398"/>
                  </a:lnTo>
                  <a:lnTo>
                    <a:pt x="219" y="409"/>
                  </a:lnTo>
                  <a:lnTo>
                    <a:pt x="207" y="416"/>
                  </a:lnTo>
                  <a:lnTo>
                    <a:pt x="199" y="420"/>
                  </a:lnTo>
                  <a:lnTo>
                    <a:pt x="191" y="425"/>
                  </a:lnTo>
                  <a:lnTo>
                    <a:pt x="182" y="434"/>
                  </a:lnTo>
                  <a:lnTo>
                    <a:pt x="169" y="444"/>
                  </a:lnTo>
                  <a:lnTo>
                    <a:pt x="154" y="458"/>
                  </a:lnTo>
                  <a:lnTo>
                    <a:pt x="138" y="473"/>
                  </a:lnTo>
                  <a:lnTo>
                    <a:pt x="122" y="491"/>
                  </a:lnTo>
                  <a:lnTo>
                    <a:pt x="105" y="508"/>
                  </a:lnTo>
                  <a:lnTo>
                    <a:pt x="88" y="525"/>
                  </a:lnTo>
                  <a:lnTo>
                    <a:pt x="70" y="542"/>
                  </a:lnTo>
                  <a:lnTo>
                    <a:pt x="54" y="560"/>
                  </a:lnTo>
                  <a:lnTo>
                    <a:pt x="39" y="575"/>
                  </a:lnTo>
                  <a:lnTo>
                    <a:pt x="27" y="588"/>
                  </a:lnTo>
                  <a:lnTo>
                    <a:pt x="16" y="601"/>
                  </a:lnTo>
                  <a:lnTo>
                    <a:pt x="7" y="609"/>
                  </a:lnTo>
                  <a:lnTo>
                    <a:pt x="2" y="615"/>
                  </a:lnTo>
                  <a:lnTo>
                    <a:pt x="0" y="617"/>
                  </a:lnTo>
                  <a:lnTo>
                    <a:pt x="4" y="632"/>
                  </a:lnTo>
                  <a:lnTo>
                    <a:pt x="10" y="645"/>
                  </a:lnTo>
                  <a:lnTo>
                    <a:pt x="20" y="655"/>
                  </a:lnTo>
                  <a:lnTo>
                    <a:pt x="29" y="664"/>
                  </a:lnTo>
                  <a:lnTo>
                    <a:pt x="39" y="670"/>
                  </a:lnTo>
                  <a:lnTo>
                    <a:pt x="48" y="675"/>
                  </a:lnTo>
                  <a:lnTo>
                    <a:pt x="57" y="677"/>
                  </a:lnTo>
                  <a:lnTo>
                    <a:pt x="61" y="677"/>
                  </a:lnTo>
                  <a:lnTo>
                    <a:pt x="53" y="704"/>
                  </a:lnTo>
                  <a:lnTo>
                    <a:pt x="43" y="735"/>
                  </a:lnTo>
                  <a:lnTo>
                    <a:pt x="34" y="761"/>
                  </a:lnTo>
                  <a:lnTo>
                    <a:pt x="30" y="772"/>
                  </a:lnTo>
                  <a:lnTo>
                    <a:pt x="42" y="777"/>
                  </a:lnTo>
                  <a:lnTo>
                    <a:pt x="54" y="783"/>
                  </a:lnTo>
                  <a:lnTo>
                    <a:pt x="68" y="790"/>
                  </a:lnTo>
                  <a:lnTo>
                    <a:pt x="83" y="796"/>
                  </a:lnTo>
                  <a:lnTo>
                    <a:pt x="98" y="799"/>
                  </a:lnTo>
                  <a:lnTo>
                    <a:pt x="112" y="799"/>
                  </a:lnTo>
                  <a:lnTo>
                    <a:pt x="123" y="793"/>
                  </a:lnTo>
                  <a:lnTo>
                    <a:pt x="134" y="783"/>
                  </a:lnTo>
                  <a:lnTo>
                    <a:pt x="143" y="767"/>
                  </a:lnTo>
                  <a:lnTo>
                    <a:pt x="153" y="750"/>
                  </a:lnTo>
                  <a:lnTo>
                    <a:pt x="165" y="730"/>
                  </a:lnTo>
                  <a:lnTo>
                    <a:pt x="174" y="712"/>
                  </a:lnTo>
                  <a:lnTo>
                    <a:pt x="183" y="697"/>
                  </a:lnTo>
                  <a:lnTo>
                    <a:pt x="190" y="685"/>
                  </a:lnTo>
                  <a:lnTo>
                    <a:pt x="195" y="681"/>
                  </a:lnTo>
                  <a:lnTo>
                    <a:pt x="197" y="684"/>
                  </a:lnTo>
                  <a:lnTo>
                    <a:pt x="198" y="699"/>
                  </a:lnTo>
                  <a:lnTo>
                    <a:pt x="203" y="725"/>
                  </a:lnTo>
                  <a:lnTo>
                    <a:pt x="209" y="760"/>
                  </a:lnTo>
                  <a:lnTo>
                    <a:pt x="215" y="799"/>
                  </a:lnTo>
                  <a:lnTo>
                    <a:pt x="222" y="838"/>
                  </a:lnTo>
                  <a:lnTo>
                    <a:pt x="230" y="874"/>
                  </a:lnTo>
                  <a:lnTo>
                    <a:pt x="236" y="902"/>
                  </a:lnTo>
                  <a:lnTo>
                    <a:pt x="241" y="918"/>
                  </a:lnTo>
                  <a:lnTo>
                    <a:pt x="251" y="942"/>
                  </a:lnTo>
                  <a:lnTo>
                    <a:pt x="265" y="964"/>
                  </a:lnTo>
                  <a:lnTo>
                    <a:pt x="280" y="983"/>
                  </a:lnTo>
                  <a:lnTo>
                    <a:pt x="295" y="1000"/>
                  </a:lnTo>
                  <a:lnTo>
                    <a:pt x="311" y="1012"/>
                  </a:lnTo>
                  <a:lnTo>
                    <a:pt x="326" y="1020"/>
                  </a:lnTo>
                  <a:lnTo>
                    <a:pt x="341" y="1024"/>
                  </a:lnTo>
                  <a:lnTo>
                    <a:pt x="352" y="1023"/>
                  </a:lnTo>
                  <a:lnTo>
                    <a:pt x="363" y="1017"/>
                  </a:lnTo>
                  <a:lnTo>
                    <a:pt x="371" y="1008"/>
                  </a:lnTo>
                  <a:lnTo>
                    <a:pt x="379" y="998"/>
                  </a:lnTo>
                  <a:lnTo>
                    <a:pt x="385" y="987"/>
                  </a:lnTo>
                  <a:lnTo>
                    <a:pt x="389" y="975"/>
                  </a:lnTo>
                  <a:lnTo>
                    <a:pt x="392" y="965"/>
                  </a:lnTo>
                  <a:lnTo>
                    <a:pt x="394" y="956"/>
                  </a:lnTo>
                  <a:lnTo>
                    <a:pt x="394" y="950"/>
                  </a:lnTo>
                  <a:close/>
                </a:path>
              </a:pathLst>
            </a:custGeom>
            <a:solidFill>
              <a:srgbClr val="CC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1651" name="WordArt 19"/>
            <p:cNvSpPr>
              <a:spLocks noChangeArrowheads="1" noChangeShapeType="1" noTextEdit="1"/>
            </p:cNvSpPr>
            <p:nvPr/>
          </p:nvSpPr>
          <p:spPr bwMode="auto">
            <a:xfrm>
              <a:off x="5448" y="2682"/>
              <a:ext cx="312" cy="36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9050">
                    <a:solidFill>
                      <a:srgbClr val="99CCFF"/>
                    </a:solidFill>
                    <a:round/>
                    <a:headEnd/>
                    <a:tailEnd/>
                  </a:ln>
                  <a:solidFill>
                    <a:srgbClr val="0066CC"/>
                  </a:solidFill>
                  <a:effectLst>
                    <a:outerShdw dist="35921" dir="2700000" algn="ctr" rotWithShape="0">
                      <a:srgbClr val="990000"/>
                    </a:outerShdw>
                  </a:effectLst>
                  <a:latin typeface="Impact"/>
                </a:rPr>
                <a:t>2</a:t>
              </a:r>
            </a:p>
          </p:txBody>
        </p:sp>
        <p:sp>
          <p:nvSpPr>
            <p:cNvPr id="1861652" name="Text Box 20"/>
            <p:cNvSpPr txBox="1">
              <a:spLocks noChangeArrowheads="1"/>
            </p:cNvSpPr>
            <p:nvPr/>
          </p:nvSpPr>
          <p:spPr bwMode="auto">
            <a:xfrm>
              <a:off x="4361" y="3176"/>
              <a:ext cx="619" cy="4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copper</a:t>
              </a:r>
            </a:p>
            <a:p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loop</a:t>
              </a:r>
            </a:p>
          </p:txBody>
        </p: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3521" y="1923"/>
              <a:ext cx="688" cy="1686"/>
              <a:chOff x="3328" y="1915"/>
              <a:chExt cx="688" cy="1686"/>
            </a:xfrm>
          </p:grpSpPr>
          <p:sp>
            <p:nvSpPr>
              <p:cNvPr id="1861654" name="Rectangle 22"/>
              <p:cNvSpPr>
                <a:spLocks noChangeArrowheads="1"/>
              </p:cNvSpPr>
              <p:nvPr/>
            </p:nvSpPr>
            <p:spPr bwMode="auto">
              <a:xfrm>
                <a:off x="3412" y="2443"/>
                <a:ext cx="240" cy="768"/>
              </a:xfrm>
              <a:prstGeom prst="rect">
                <a:avLst/>
              </a:prstGeom>
              <a:solidFill>
                <a:schemeClr val="accent2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1655" name="Text Box 23"/>
              <p:cNvSpPr txBox="1">
                <a:spLocks noChangeArrowheads="1"/>
              </p:cNvSpPr>
              <p:nvPr/>
            </p:nvSpPr>
            <p:spPr bwMode="auto">
              <a:xfrm>
                <a:off x="3400" y="2972"/>
                <a:ext cx="264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N</a:t>
                </a:r>
              </a:p>
            </p:txBody>
          </p:sp>
          <p:sp>
            <p:nvSpPr>
              <p:cNvPr id="1861656" name="Text Box 24"/>
              <p:cNvSpPr txBox="1">
                <a:spLocks noChangeArrowheads="1"/>
              </p:cNvSpPr>
              <p:nvPr/>
            </p:nvSpPr>
            <p:spPr bwMode="auto">
              <a:xfrm>
                <a:off x="3413" y="2443"/>
                <a:ext cx="238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chemeClr val="bg2"/>
                    </a:solidFill>
                    <a:latin typeface="Tahoma" pitchFamily="34" charset="0"/>
                  </a:rPr>
                  <a:t>S</a:t>
                </a:r>
              </a:p>
            </p:txBody>
          </p:sp>
          <p:sp>
            <p:nvSpPr>
              <p:cNvPr id="1861657" name="Freeform 25"/>
              <p:cNvSpPr>
                <a:spLocks/>
              </p:cNvSpPr>
              <p:nvPr/>
            </p:nvSpPr>
            <p:spPr bwMode="auto">
              <a:xfrm>
                <a:off x="3328" y="1915"/>
                <a:ext cx="683" cy="512"/>
              </a:xfrm>
              <a:custGeom>
                <a:avLst/>
                <a:gdLst/>
                <a:ahLst/>
                <a:cxnLst>
                  <a:cxn ang="0">
                    <a:pos x="375" y="851"/>
                  </a:cxn>
                  <a:cxn ang="0">
                    <a:pos x="386" y="784"/>
                  </a:cxn>
                  <a:cxn ang="0">
                    <a:pos x="405" y="701"/>
                  </a:cxn>
                  <a:cxn ang="0">
                    <a:pos x="433" y="652"/>
                  </a:cxn>
                  <a:cxn ang="0">
                    <a:pos x="444" y="603"/>
                  </a:cxn>
                  <a:cxn ang="0">
                    <a:pos x="489" y="563"/>
                  </a:cxn>
                  <a:cxn ang="0">
                    <a:pos x="537" y="521"/>
                  </a:cxn>
                  <a:cxn ang="0">
                    <a:pos x="576" y="523"/>
                  </a:cxn>
                  <a:cxn ang="0">
                    <a:pos x="602" y="553"/>
                  </a:cxn>
                  <a:cxn ang="0">
                    <a:pos x="592" y="624"/>
                  </a:cxn>
                  <a:cxn ang="0">
                    <a:pos x="532" y="735"/>
                  </a:cxn>
                  <a:cxn ang="0">
                    <a:pos x="484" y="796"/>
                  </a:cxn>
                  <a:cxn ang="0">
                    <a:pos x="453" y="871"/>
                  </a:cxn>
                  <a:cxn ang="0">
                    <a:pos x="458" y="910"/>
                  </a:cxn>
                  <a:cxn ang="0">
                    <a:pos x="519" y="930"/>
                  </a:cxn>
                  <a:cxn ang="0">
                    <a:pos x="567" y="922"/>
                  </a:cxn>
                  <a:cxn ang="0">
                    <a:pos x="586" y="911"/>
                  </a:cxn>
                  <a:cxn ang="0">
                    <a:pos x="622" y="894"/>
                  </a:cxn>
                  <a:cxn ang="0">
                    <a:pos x="649" y="868"/>
                  </a:cxn>
                  <a:cxn ang="0">
                    <a:pos x="687" y="805"/>
                  </a:cxn>
                  <a:cxn ang="0">
                    <a:pos x="751" y="749"/>
                  </a:cxn>
                  <a:cxn ang="0">
                    <a:pos x="801" y="727"/>
                  </a:cxn>
                  <a:cxn ang="0">
                    <a:pos x="861" y="692"/>
                  </a:cxn>
                  <a:cxn ang="0">
                    <a:pos x="919" y="655"/>
                  </a:cxn>
                  <a:cxn ang="0">
                    <a:pos x="959" y="629"/>
                  </a:cxn>
                  <a:cxn ang="0">
                    <a:pos x="994" y="600"/>
                  </a:cxn>
                  <a:cxn ang="0">
                    <a:pos x="1041" y="545"/>
                  </a:cxn>
                  <a:cxn ang="0">
                    <a:pos x="1111" y="462"/>
                  </a:cxn>
                  <a:cxn ang="0">
                    <a:pos x="1211" y="380"/>
                  </a:cxn>
                  <a:cxn ang="0">
                    <a:pos x="1307" y="316"/>
                  </a:cxn>
                  <a:cxn ang="0">
                    <a:pos x="1362" y="279"/>
                  </a:cxn>
                  <a:cxn ang="0">
                    <a:pos x="1329" y="243"/>
                  </a:cxn>
                  <a:cxn ang="0">
                    <a:pos x="1228" y="159"/>
                  </a:cxn>
                  <a:cxn ang="0">
                    <a:pos x="1113" y="67"/>
                  </a:cxn>
                  <a:cxn ang="0">
                    <a:pos x="1034" y="6"/>
                  </a:cxn>
                  <a:cxn ang="0">
                    <a:pos x="441" y="259"/>
                  </a:cxn>
                  <a:cxn ang="0">
                    <a:pos x="393" y="292"/>
                  </a:cxn>
                  <a:cxn ang="0">
                    <a:pos x="312" y="347"/>
                  </a:cxn>
                  <a:cxn ang="0">
                    <a:pos x="234" y="398"/>
                  </a:cxn>
                  <a:cxn ang="0">
                    <a:pos x="191" y="425"/>
                  </a:cxn>
                  <a:cxn ang="0">
                    <a:pos x="138" y="473"/>
                  </a:cxn>
                  <a:cxn ang="0">
                    <a:pos x="70" y="542"/>
                  </a:cxn>
                  <a:cxn ang="0">
                    <a:pos x="16" y="601"/>
                  </a:cxn>
                  <a:cxn ang="0">
                    <a:pos x="4" y="632"/>
                  </a:cxn>
                  <a:cxn ang="0">
                    <a:pos x="39" y="670"/>
                  </a:cxn>
                  <a:cxn ang="0">
                    <a:pos x="53" y="704"/>
                  </a:cxn>
                  <a:cxn ang="0">
                    <a:pos x="42" y="777"/>
                  </a:cxn>
                  <a:cxn ang="0">
                    <a:pos x="98" y="799"/>
                  </a:cxn>
                  <a:cxn ang="0">
                    <a:pos x="143" y="767"/>
                  </a:cxn>
                  <a:cxn ang="0">
                    <a:pos x="183" y="697"/>
                  </a:cxn>
                  <a:cxn ang="0">
                    <a:pos x="198" y="699"/>
                  </a:cxn>
                  <a:cxn ang="0">
                    <a:pos x="222" y="838"/>
                  </a:cxn>
                  <a:cxn ang="0">
                    <a:pos x="251" y="942"/>
                  </a:cxn>
                  <a:cxn ang="0">
                    <a:pos x="311" y="1012"/>
                  </a:cxn>
                  <a:cxn ang="0">
                    <a:pos x="363" y="1017"/>
                  </a:cxn>
                  <a:cxn ang="0">
                    <a:pos x="389" y="975"/>
                  </a:cxn>
                </a:cxnLst>
                <a:rect l="0" t="0" r="r" b="b"/>
                <a:pathLst>
                  <a:path w="1367" h="1024">
                    <a:moveTo>
                      <a:pt x="394" y="950"/>
                    </a:moveTo>
                    <a:lnTo>
                      <a:pt x="390" y="912"/>
                    </a:lnTo>
                    <a:lnTo>
                      <a:pt x="383" y="878"/>
                    </a:lnTo>
                    <a:lnTo>
                      <a:pt x="375" y="851"/>
                    </a:lnTo>
                    <a:lnTo>
                      <a:pt x="365" y="836"/>
                    </a:lnTo>
                    <a:lnTo>
                      <a:pt x="371" y="823"/>
                    </a:lnTo>
                    <a:lnTo>
                      <a:pt x="378" y="806"/>
                    </a:lnTo>
                    <a:lnTo>
                      <a:pt x="386" y="784"/>
                    </a:lnTo>
                    <a:lnTo>
                      <a:pt x="393" y="762"/>
                    </a:lnTo>
                    <a:lnTo>
                      <a:pt x="400" y="739"/>
                    </a:lnTo>
                    <a:lnTo>
                      <a:pt x="404" y="719"/>
                    </a:lnTo>
                    <a:lnTo>
                      <a:pt x="405" y="701"/>
                    </a:lnTo>
                    <a:lnTo>
                      <a:pt x="403" y="690"/>
                    </a:lnTo>
                    <a:lnTo>
                      <a:pt x="416" y="677"/>
                    </a:lnTo>
                    <a:lnTo>
                      <a:pt x="426" y="663"/>
                    </a:lnTo>
                    <a:lnTo>
                      <a:pt x="433" y="652"/>
                    </a:lnTo>
                    <a:lnTo>
                      <a:pt x="438" y="639"/>
                    </a:lnTo>
                    <a:lnTo>
                      <a:pt x="440" y="628"/>
                    </a:lnTo>
                    <a:lnTo>
                      <a:pt x="442" y="615"/>
                    </a:lnTo>
                    <a:lnTo>
                      <a:pt x="444" y="603"/>
                    </a:lnTo>
                    <a:lnTo>
                      <a:pt x="447" y="592"/>
                    </a:lnTo>
                    <a:lnTo>
                      <a:pt x="461" y="583"/>
                    </a:lnTo>
                    <a:lnTo>
                      <a:pt x="474" y="573"/>
                    </a:lnTo>
                    <a:lnTo>
                      <a:pt x="489" y="563"/>
                    </a:lnTo>
                    <a:lnTo>
                      <a:pt x="504" y="552"/>
                    </a:lnTo>
                    <a:lnTo>
                      <a:pt x="518" y="540"/>
                    </a:lnTo>
                    <a:lnTo>
                      <a:pt x="529" y="530"/>
                    </a:lnTo>
                    <a:lnTo>
                      <a:pt x="537" y="521"/>
                    </a:lnTo>
                    <a:lnTo>
                      <a:pt x="541" y="511"/>
                    </a:lnTo>
                    <a:lnTo>
                      <a:pt x="555" y="512"/>
                    </a:lnTo>
                    <a:lnTo>
                      <a:pt x="567" y="517"/>
                    </a:lnTo>
                    <a:lnTo>
                      <a:pt x="576" y="523"/>
                    </a:lnTo>
                    <a:lnTo>
                      <a:pt x="584" y="530"/>
                    </a:lnTo>
                    <a:lnTo>
                      <a:pt x="591" y="538"/>
                    </a:lnTo>
                    <a:lnTo>
                      <a:pt x="598" y="546"/>
                    </a:lnTo>
                    <a:lnTo>
                      <a:pt x="602" y="553"/>
                    </a:lnTo>
                    <a:lnTo>
                      <a:pt x="606" y="559"/>
                    </a:lnTo>
                    <a:lnTo>
                      <a:pt x="607" y="575"/>
                    </a:lnTo>
                    <a:lnTo>
                      <a:pt x="602" y="598"/>
                    </a:lnTo>
                    <a:lnTo>
                      <a:pt x="592" y="624"/>
                    </a:lnTo>
                    <a:lnTo>
                      <a:pt x="578" y="654"/>
                    </a:lnTo>
                    <a:lnTo>
                      <a:pt x="562" y="684"/>
                    </a:lnTo>
                    <a:lnTo>
                      <a:pt x="546" y="712"/>
                    </a:lnTo>
                    <a:lnTo>
                      <a:pt x="532" y="735"/>
                    </a:lnTo>
                    <a:lnTo>
                      <a:pt x="520" y="751"/>
                    </a:lnTo>
                    <a:lnTo>
                      <a:pt x="508" y="761"/>
                    </a:lnTo>
                    <a:lnTo>
                      <a:pt x="495" y="777"/>
                    </a:lnTo>
                    <a:lnTo>
                      <a:pt x="484" y="796"/>
                    </a:lnTo>
                    <a:lnTo>
                      <a:pt x="473" y="815"/>
                    </a:lnTo>
                    <a:lnTo>
                      <a:pt x="464" y="836"/>
                    </a:lnTo>
                    <a:lnTo>
                      <a:pt x="457" y="854"/>
                    </a:lnTo>
                    <a:lnTo>
                      <a:pt x="453" y="871"/>
                    </a:lnTo>
                    <a:lnTo>
                      <a:pt x="451" y="883"/>
                    </a:lnTo>
                    <a:lnTo>
                      <a:pt x="451" y="895"/>
                    </a:lnTo>
                    <a:lnTo>
                      <a:pt x="454" y="903"/>
                    </a:lnTo>
                    <a:lnTo>
                      <a:pt x="458" y="910"/>
                    </a:lnTo>
                    <a:lnTo>
                      <a:pt x="466" y="916"/>
                    </a:lnTo>
                    <a:lnTo>
                      <a:pt x="478" y="920"/>
                    </a:lnTo>
                    <a:lnTo>
                      <a:pt x="495" y="925"/>
                    </a:lnTo>
                    <a:lnTo>
                      <a:pt x="519" y="930"/>
                    </a:lnTo>
                    <a:lnTo>
                      <a:pt x="549" y="937"/>
                    </a:lnTo>
                    <a:lnTo>
                      <a:pt x="556" y="930"/>
                    </a:lnTo>
                    <a:lnTo>
                      <a:pt x="562" y="926"/>
                    </a:lnTo>
                    <a:lnTo>
                      <a:pt x="567" y="922"/>
                    </a:lnTo>
                    <a:lnTo>
                      <a:pt x="571" y="919"/>
                    </a:lnTo>
                    <a:lnTo>
                      <a:pt x="576" y="917"/>
                    </a:lnTo>
                    <a:lnTo>
                      <a:pt x="580" y="914"/>
                    </a:lnTo>
                    <a:lnTo>
                      <a:pt x="586" y="911"/>
                    </a:lnTo>
                    <a:lnTo>
                      <a:pt x="593" y="907"/>
                    </a:lnTo>
                    <a:lnTo>
                      <a:pt x="605" y="902"/>
                    </a:lnTo>
                    <a:lnTo>
                      <a:pt x="614" y="897"/>
                    </a:lnTo>
                    <a:lnTo>
                      <a:pt x="622" y="894"/>
                    </a:lnTo>
                    <a:lnTo>
                      <a:pt x="629" y="890"/>
                    </a:lnTo>
                    <a:lnTo>
                      <a:pt x="636" y="886"/>
                    </a:lnTo>
                    <a:lnTo>
                      <a:pt x="642" y="879"/>
                    </a:lnTo>
                    <a:lnTo>
                      <a:pt x="649" y="868"/>
                    </a:lnTo>
                    <a:lnTo>
                      <a:pt x="656" y="853"/>
                    </a:lnTo>
                    <a:lnTo>
                      <a:pt x="664" y="838"/>
                    </a:lnTo>
                    <a:lnTo>
                      <a:pt x="675" y="822"/>
                    </a:lnTo>
                    <a:lnTo>
                      <a:pt x="687" y="805"/>
                    </a:lnTo>
                    <a:lnTo>
                      <a:pt x="702" y="789"/>
                    </a:lnTo>
                    <a:lnTo>
                      <a:pt x="717" y="773"/>
                    </a:lnTo>
                    <a:lnTo>
                      <a:pt x="735" y="759"/>
                    </a:lnTo>
                    <a:lnTo>
                      <a:pt x="751" y="749"/>
                    </a:lnTo>
                    <a:lnTo>
                      <a:pt x="767" y="742"/>
                    </a:lnTo>
                    <a:lnTo>
                      <a:pt x="777" y="738"/>
                    </a:lnTo>
                    <a:lnTo>
                      <a:pt x="789" y="734"/>
                    </a:lnTo>
                    <a:lnTo>
                      <a:pt x="801" y="727"/>
                    </a:lnTo>
                    <a:lnTo>
                      <a:pt x="815" y="720"/>
                    </a:lnTo>
                    <a:lnTo>
                      <a:pt x="830" y="711"/>
                    </a:lnTo>
                    <a:lnTo>
                      <a:pt x="846" y="702"/>
                    </a:lnTo>
                    <a:lnTo>
                      <a:pt x="861" y="692"/>
                    </a:lnTo>
                    <a:lnTo>
                      <a:pt x="876" y="683"/>
                    </a:lnTo>
                    <a:lnTo>
                      <a:pt x="891" y="674"/>
                    </a:lnTo>
                    <a:lnTo>
                      <a:pt x="906" y="664"/>
                    </a:lnTo>
                    <a:lnTo>
                      <a:pt x="919" y="655"/>
                    </a:lnTo>
                    <a:lnTo>
                      <a:pt x="931" y="647"/>
                    </a:lnTo>
                    <a:lnTo>
                      <a:pt x="943" y="639"/>
                    </a:lnTo>
                    <a:lnTo>
                      <a:pt x="952" y="633"/>
                    </a:lnTo>
                    <a:lnTo>
                      <a:pt x="959" y="629"/>
                    </a:lnTo>
                    <a:lnTo>
                      <a:pt x="964" y="625"/>
                    </a:lnTo>
                    <a:lnTo>
                      <a:pt x="972" y="620"/>
                    </a:lnTo>
                    <a:lnTo>
                      <a:pt x="982" y="610"/>
                    </a:lnTo>
                    <a:lnTo>
                      <a:pt x="994" y="600"/>
                    </a:lnTo>
                    <a:lnTo>
                      <a:pt x="1005" y="587"/>
                    </a:lnTo>
                    <a:lnTo>
                      <a:pt x="1018" y="573"/>
                    </a:lnTo>
                    <a:lnTo>
                      <a:pt x="1029" y="559"/>
                    </a:lnTo>
                    <a:lnTo>
                      <a:pt x="1041" y="545"/>
                    </a:lnTo>
                    <a:lnTo>
                      <a:pt x="1051" y="530"/>
                    </a:lnTo>
                    <a:lnTo>
                      <a:pt x="1068" y="507"/>
                    </a:lnTo>
                    <a:lnTo>
                      <a:pt x="1088" y="485"/>
                    </a:lnTo>
                    <a:lnTo>
                      <a:pt x="1111" y="462"/>
                    </a:lnTo>
                    <a:lnTo>
                      <a:pt x="1134" y="441"/>
                    </a:lnTo>
                    <a:lnTo>
                      <a:pt x="1159" y="419"/>
                    </a:lnTo>
                    <a:lnTo>
                      <a:pt x="1186" y="400"/>
                    </a:lnTo>
                    <a:lnTo>
                      <a:pt x="1211" y="380"/>
                    </a:lnTo>
                    <a:lnTo>
                      <a:pt x="1237" y="362"/>
                    </a:lnTo>
                    <a:lnTo>
                      <a:pt x="1262" y="344"/>
                    </a:lnTo>
                    <a:lnTo>
                      <a:pt x="1285" y="329"/>
                    </a:lnTo>
                    <a:lnTo>
                      <a:pt x="1307" y="316"/>
                    </a:lnTo>
                    <a:lnTo>
                      <a:pt x="1325" y="303"/>
                    </a:lnTo>
                    <a:lnTo>
                      <a:pt x="1341" y="292"/>
                    </a:lnTo>
                    <a:lnTo>
                      <a:pt x="1354" y="284"/>
                    </a:lnTo>
                    <a:lnTo>
                      <a:pt x="1362" y="279"/>
                    </a:lnTo>
                    <a:lnTo>
                      <a:pt x="1367" y="275"/>
                    </a:lnTo>
                    <a:lnTo>
                      <a:pt x="1360" y="268"/>
                    </a:lnTo>
                    <a:lnTo>
                      <a:pt x="1346" y="258"/>
                    </a:lnTo>
                    <a:lnTo>
                      <a:pt x="1329" y="243"/>
                    </a:lnTo>
                    <a:lnTo>
                      <a:pt x="1308" y="225"/>
                    </a:lnTo>
                    <a:lnTo>
                      <a:pt x="1283" y="205"/>
                    </a:lnTo>
                    <a:lnTo>
                      <a:pt x="1256" y="183"/>
                    </a:lnTo>
                    <a:lnTo>
                      <a:pt x="1228" y="159"/>
                    </a:lnTo>
                    <a:lnTo>
                      <a:pt x="1199" y="136"/>
                    </a:lnTo>
                    <a:lnTo>
                      <a:pt x="1170" y="112"/>
                    </a:lnTo>
                    <a:lnTo>
                      <a:pt x="1141" y="89"/>
                    </a:lnTo>
                    <a:lnTo>
                      <a:pt x="1113" y="67"/>
                    </a:lnTo>
                    <a:lnTo>
                      <a:pt x="1088" y="47"/>
                    </a:lnTo>
                    <a:lnTo>
                      <a:pt x="1066" y="30"/>
                    </a:lnTo>
                    <a:lnTo>
                      <a:pt x="1048" y="16"/>
                    </a:lnTo>
                    <a:lnTo>
                      <a:pt x="1034" y="6"/>
                    </a:lnTo>
                    <a:lnTo>
                      <a:pt x="1025" y="0"/>
                    </a:lnTo>
                    <a:lnTo>
                      <a:pt x="862" y="226"/>
                    </a:lnTo>
                    <a:lnTo>
                      <a:pt x="443" y="258"/>
                    </a:lnTo>
                    <a:lnTo>
                      <a:pt x="441" y="259"/>
                    </a:lnTo>
                    <a:lnTo>
                      <a:pt x="434" y="264"/>
                    </a:lnTo>
                    <a:lnTo>
                      <a:pt x="424" y="272"/>
                    </a:lnTo>
                    <a:lnTo>
                      <a:pt x="410" y="281"/>
                    </a:lnTo>
                    <a:lnTo>
                      <a:pt x="393" y="292"/>
                    </a:lnTo>
                    <a:lnTo>
                      <a:pt x="374" y="305"/>
                    </a:lnTo>
                    <a:lnTo>
                      <a:pt x="355" y="319"/>
                    </a:lnTo>
                    <a:lnTo>
                      <a:pt x="334" y="333"/>
                    </a:lnTo>
                    <a:lnTo>
                      <a:pt x="312" y="347"/>
                    </a:lnTo>
                    <a:lnTo>
                      <a:pt x="290" y="362"/>
                    </a:lnTo>
                    <a:lnTo>
                      <a:pt x="271" y="375"/>
                    </a:lnTo>
                    <a:lnTo>
                      <a:pt x="251" y="388"/>
                    </a:lnTo>
                    <a:lnTo>
                      <a:pt x="234" y="398"/>
                    </a:lnTo>
                    <a:lnTo>
                      <a:pt x="219" y="409"/>
                    </a:lnTo>
                    <a:lnTo>
                      <a:pt x="207" y="416"/>
                    </a:lnTo>
                    <a:lnTo>
                      <a:pt x="199" y="420"/>
                    </a:lnTo>
                    <a:lnTo>
                      <a:pt x="191" y="425"/>
                    </a:lnTo>
                    <a:lnTo>
                      <a:pt x="182" y="434"/>
                    </a:lnTo>
                    <a:lnTo>
                      <a:pt x="169" y="444"/>
                    </a:lnTo>
                    <a:lnTo>
                      <a:pt x="154" y="458"/>
                    </a:lnTo>
                    <a:lnTo>
                      <a:pt x="138" y="473"/>
                    </a:lnTo>
                    <a:lnTo>
                      <a:pt x="122" y="491"/>
                    </a:lnTo>
                    <a:lnTo>
                      <a:pt x="105" y="508"/>
                    </a:lnTo>
                    <a:lnTo>
                      <a:pt x="88" y="525"/>
                    </a:lnTo>
                    <a:lnTo>
                      <a:pt x="70" y="542"/>
                    </a:lnTo>
                    <a:lnTo>
                      <a:pt x="54" y="560"/>
                    </a:lnTo>
                    <a:lnTo>
                      <a:pt x="39" y="575"/>
                    </a:lnTo>
                    <a:lnTo>
                      <a:pt x="27" y="588"/>
                    </a:lnTo>
                    <a:lnTo>
                      <a:pt x="16" y="601"/>
                    </a:lnTo>
                    <a:lnTo>
                      <a:pt x="7" y="609"/>
                    </a:lnTo>
                    <a:lnTo>
                      <a:pt x="2" y="615"/>
                    </a:lnTo>
                    <a:lnTo>
                      <a:pt x="0" y="617"/>
                    </a:lnTo>
                    <a:lnTo>
                      <a:pt x="4" y="632"/>
                    </a:lnTo>
                    <a:lnTo>
                      <a:pt x="10" y="645"/>
                    </a:lnTo>
                    <a:lnTo>
                      <a:pt x="20" y="655"/>
                    </a:lnTo>
                    <a:lnTo>
                      <a:pt x="29" y="664"/>
                    </a:lnTo>
                    <a:lnTo>
                      <a:pt x="39" y="670"/>
                    </a:lnTo>
                    <a:lnTo>
                      <a:pt x="48" y="675"/>
                    </a:lnTo>
                    <a:lnTo>
                      <a:pt x="57" y="677"/>
                    </a:lnTo>
                    <a:lnTo>
                      <a:pt x="61" y="677"/>
                    </a:lnTo>
                    <a:lnTo>
                      <a:pt x="53" y="704"/>
                    </a:lnTo>
                    <a:lnTo>
                      <a:pt x="43" y="735"/>
                    </a:lnTo>
                    <a:lnTo>
                      <a:pt x="34" y="761"/>
                    </a:lnTo>
                    <a:lnTo>
                      <a:pt x="30" y="772"/>
                    </a:lnTo>
                    <a:lnTo>
                      <a:pt x="42" y="777"/>
                    </a:lnTo>
                    <a:lnTo>
                      <a:pt x="54" y="783"/>
                    </a:lnTo>
                    <a:lnTo>
                      <a:pt x="68" y="790"/>
                    </a:lnTo>
                    <a:lnTo>
                      <a:pt x="83" y="796"/>
                    </a:lnTo>
                    <a:lnTo>
                      <a:pt x="98" y="799"/>
                    </a:lnTo>
                    <a:lnTo>
                      <a:pt x="112" y="799"/>
                    </a:lnTo>
                    <a:lnTo>
                      <a:pt x="123" y="793"/>
                    </a:lnTo>
                    <a:lnTo>
                      <a:pt x="134" y="783"/>
                    </a:lnTo>
                    <a:lnTo>
                      <a:pt x="143" y="767"/>
                    </a:lnTo>
                    <a:lnTo>
                      <a:pt x="153" y="750"/>
                    </a:lnTo>
                    <a:lnTo>
                      <a:pt x="165" y="730"/>
                    </a:lnTo>
                    <a:lnTo>
                      <a:pt x="174" y="712"/>
                    </a:lnTo>
                    <a:lnTo>
                      <a:pt x="183" y="697"/>
                    </a:lnTo>
                    <a:lnTo>
                      <a:pt x="190" y="685"/>
                    </a:lnTo>
                    <a:lnTo>
                      <a:pt x="195" y="681"/>
                    </a:lnTo>
                    <a:lnTo>
                      <a:pt x="197" y="684"/>
                    </a:lnTo>
                    <a:lnTo>
                      <a:pt x="198" y="699"/>
                    </a:lnTo>
                    <a:lnTo>
                      <a:pt x="203" y="725"/>
                    </a:lnTo>
                    <a:lnTo>
                      <a:pt x="209" y="760"/>
                    </a:lnTo>
                    <a:lnTo>
                      <a:pt x="215" y="799"/>
                    </a:lnTo>
                    <a:lnTo>
                      <a:pt x="222" y="838"/>
                    </a:lnTo>
                    <a:lnTo>
                      <a:pt x="230" y="874"/>
                    </a:lnTo>
                    <a:lnTo>
                      <a:pt x="236" y="902"/>
                    </a:lnTo>
                    <a:lnTo>
                      <a:pt x="241" y="918"/>
                    </a:lnTo>
                    <a:lnTo>
                      <a:pt x="251" y="942"/>
                    </a:lnTo>
                    <a:lnTo>
                      <a:pt x="265" y="964"/>
                    </a:lnTo>
                    <a:lnTo>
                      <a:pt x="280" y="983"/>
                    </a:lnTo>
                    <a:lnTo>
                      <a:pt x="295" y="1000"/>
                    </a:lnTo>
                    <a:lnTo>
                      <a:pt x="311" y="1012"/>
                    </a:lnTo>
                    <a:lnTo>
                      <a:pt x="326" y="1020"/>
                    </a:lnTo>
                    <a:lnTo>
                      <a:pt x="341" y="1024"/>
                    </a:lnTo>
                    <a:lnTo>
                      <a:pt x="352" y="1023"/>
                    </a:lnTo>
                    <a:lnTo>
                      <a:pt x="363" y="1017"/>
                    </a:lnTo>
                    <a:lnTo>
                      <a:pt x="371" y="1008"/>
                    </a:lnTo>
                    <a:lnTo>
                      <a:pt x="379" y="998"/>
                    </a:lnTo>
                    <a:lnTo>
                      <a:pt x="385" y="987"/>
                    </a:lnTo>
                    <a:lnTo>
                      <a:pt x="389" y="975"/>
                    </a:lnTo>
                    <a:lnTo>
                      <a:pt x="392" y="965"/>
                    </a:lnTo>
                    <a:lnTo>
                      <a:pt x="394" y="956"/>
                    </a:lnTo>
                    <a:lnTo>
                      <a:pt x="394" y="950"/>
                    </a:lnTo>
                    <a:close/>
                  </a:path>
                </a:pathLst>
              </a:custGeom>
              <a:solidFill>
                <a:srgbClr val="CC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1658" name="WordArt 26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41" y="2673"/>
                <a:ext cx="175" cy="360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 dirty="0">
                    <a:ln w="19050">
                      <a:solidFill>
                        <a:srgbClr val="99CCFF"/>
                      </a:solidFill>
                      <a:round/>
                      <a:headEnd/>
                      <a:tailEnd/>
                    </a:ln>
                    <a:solidFill>
                      <a:srgbClr val="0066CC"/>
                    </a:solidFill>
                    <a:effectLst>
                      <a:outerShdw dist="35921" dir="2700000" algn="ctr" rotWithShape="0">
                        <a:srgbClr val="990000"/>
                      </a:outerShdw>
                    </a:effectLst>
                    <a:latin typeface="Impact"/>
                  </a:rPr>
                  <a:t>1</a:t>
                </a:r>
              </a:p>
            </p:txBody>
          </p:sp>
          <p:sp>
            <p:nvSpPr>
              <p:cNvPr id="1861659" name="Line 27"/>
              <p:cNvSpPr>
                <a:spLocks noChangeShapeType="1"/>
              </p:cNvSpPr>
              <p:nvPr/>
            </p:nvSpPr>
            <p:spPr bwMode="auto">
              <a:xfrm>
                <a:off x="3532" y="3217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8" name="Rectangle 1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223.44.16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3683" name="Rectangle 3"/>
          <p:cNvSpPr>
            <a:spLocks noGrp="1" noChangeArrowheads="1"/>
          </p:cNvSpPr>
          <p:nvPr>
            <p:ph idx="1"/>
          </p:nvPr>
        </p:nvSpPr>
        <p:spPr>
          <a:xfrm>
            <a:off x="0" y="890588"/>
            <a:ext cx="4632325" cy="17287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A wire loop is being pulled away from a current-carrying wire.  What is the direction of the induced current in the loop?</a:t>
            </a:r>
            <a:endParaRPr lang="en-US" sz="1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173413" y="3143250"/>
            <a:ext cx="2862262" cy="3465513"/>
            <a:chOff x="1945" y="1895"/>
            <a:chExt cx="1803" cy="2183"/>
          </a:xfrm>
          <a:solidFill>
            <a:schemeClr val="bg1"/>
          </a:solidFill>
        </p:grpSpPr>
        <p:sp>
          <p:nvSpPr>
            <p:cNvPr id="1863685" name="Rectangle 5"/>
            <p:cNvSpPr>
              <a:spLocks noChangeArrowheads="1"/>
            </p:cNvSpPr>
            <p:nvPr/>
          </p:nvSpPr>
          <p:spPr bwMode="auto">
            <a:xfrm>
              <a:off x="1945" y="1895"/>
              <a:ext cx="1803" cy="2183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112" y="1920"/>
              <a:ext cx="1528" cy="2149"/>
              <a:chOff x="3509" y="1920"/>
              <a:chExt cx="1528" cy="2149"/>
            </a:xfrm>
            <a:grpFill/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3594" y="1920"/>
                <a:ext cx="0" cy="1968"/>
                <a:chOff x="2832" y="1872"/>
                <a:chExt cx="0" cy="1968"/>
              </a:xfrm>
              <a:grpFill/>
            </p:grpSpPr>
            <p:sp>
              <p:nvSpPr>
                <p:cNvPr id="1863688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832" y="3120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8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2832" y="2448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9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832" y="3456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91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32" y="2784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92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832" y="2112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3693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832" y="1872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63694" name="Text Box 14"/>
              <p:cNvSpPr txBox="1">
                <a:spLocks noChangeArrowheads="1"/>
              </p:cNvSpPr>
              <p:nvPr/>
            </p:nvSpPr>
            <p:spPr bwMode="auto">
              <a:xfrm>
                <a:off x="3509" y="3756"/>
                <a:ext cx="191" cy="3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11000"/>
                  </a:lnSpc>
                </a:pPr>
                <a:r>
                  <a:rPr lang="en-US" b="1">
                    <a:solidFill>
                      <a:schemeClr val="hlink"/>
                    </a:solidFill>
                    <a:latin typeface="Times New Roman" pitchFamily="18" charset="0"/>
                  </a:rPr>
                  <a:t>I</a:t>
                </a:r>
                <a:endParaRPr lang="en-US" sz="2000" b="1"/>
              </a:p>
            </p:txBody>
          </p:sp>
          <p:sp>
            <p:nvSpPr>
              <p:cNvPr id="1863695" name="Rectangle 15"/>
              <p:cNvSpPr>
                <a:spLocks noChangeArrowheads="1"/>
              </p:cNvSpPr>
              <p:nvPr/>
            </p:nvSpPr>
            <p:spPr bwMode="auto">
              <a:xfrm>
                <a:off x="4052" y="2341"/>
                <a:ext cx="459" cy="881"/>
              </a:xfrm>
              <a:prstGeom prst="rect">
                <a:avLst/>
              </a:prstGeom>
              <a:grp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3696" name="Line 16"/>
              <p:cNvSpPr>
                <a:spLocks noChangeShapeType="1"/>
              </p:cNvSpPr>
              <p:nvPr/>
            </p:nvSpPr>
            <p:spPr bwMode="auto">
              <a:xfrm>
                <a:off x="4555" y="2800"/>
                <a:ext cx="482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63697" name="Rectangle 17"/>
          <p:cNvSpPr>
            <a:spLocks noChangeArrowheads="1"/>
          </p:cNvSpPr>
          <p:nvPr/>
        </p:nvSpPr>
        <p:spPr bwMode="auto">
          <a:xfrm>
            <a:off x="5380038" y="1130300"/>
            <a:ext cx="3763962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730" name="AutoShape 2"/>
          <p:cNvSpPr>
            <a:spLocks noChangeArrowheads="1"/>
          </p:cNvSpPr>
          <p:nvPr/>
        </p:nvSpPr>
        <p:spPr bwMode="auto">
          <a:xfrm>
            <a:off x="0" y="3338513"/>
            <a:ext cx="5668963" cy="317341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65731" name="Rectangle 3"/>
          <p:cNvSpPr>
            <a:spLocks noChangeArrowheads="1"/>
          </p:cNvSpPr>
          <p:nvPr/>
        </p:nvSpPr>
        <p:spPr bwMode="auto">
          <a:xfrm>
            <a:off x="0" y="3390900"/>
            <a:ext cx="562610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The magnetic flux is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</a:t>
            </a:r>
            <a:r>
              <a:rPr lang="en-US" sz="2000" b="1">
                <a:solidFill>
                  <a:schemeClr val="bg2"/>
                </a:solidFill>
              </a:rPr>
              <a:t> on the right side of the wire and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decreasing</a:t>
            </a:r>
            <a:r>
              <a:rPr lang="en-US" sz="2000" b="1">
                <a:solidFill>
                  <a:schemeClr val="bg2"/>
                </a:solidFill>
              </a:rPr>
              <a:t> due to the fact that the loop is being pulled away.  By Lenz’s Law, the induced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 will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oppose this decrease</a:t>
            </a:r>
            <a:r>
              <a:rPr lang="en-US" sz="2000" b="1">
                <a:solidFill>
                  <a:schemeClr val="bg2"/>
                </a:solidFill>
              </a:rPr>
              <a:t>.  Thus, the new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 points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page,</a:t>
            </a:r>
            <a:r>
              <a:rPr lang="en-US" sz="2000" b="1">
                <a:solidFill>
                  <a:schemeClr val="bg2"/>
                </a:solidFill>
              </a:rPr>
              <a:t> which requires an induced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clockwise</a:t>
            </a:r>
            <a:r>
              <a:rPr lang="en-US" sz="2000" b="1">
                <a:solidFill>
                  <a:schemeClr val="bg2"/>
                </a:solidFill>
              </a:rPr>
              <a:t> current to produce such a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field.</a:t>
            </a:r>
          </a:p>
        </p:txBody>
      </p:sp>
      <p:sp>
        <p:nvSpPr>
          <p:cNvPr id="1865733" name="Oval 5"/>
          <p:cNvSpPr>
            <a:spLocks noChangeArrowheads="1"/>
          </p:cNvSpPr>
          <p:nvPr/>
        </p:nvSpPr>
        <p:spPr bwMode="auto">
          <a:xfrm>
            <a:off x="5176838" y="1031875"/>
            <a:ext cx="2320925" cy="5397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102350" y="3113088"/>
            <a:ext cx="3041650" cy="3468687"/>
            <a:chOff x="3744" y="1885"/>
            <a:chExt cx="1916" cy="2185"/>
          </a:xfrm>
          <a:solidFill>
            <a:schemeClr val="bg1"/>
          </a:solidFill>
        </p:grpSpPr>
        <p:sp>
          <p:nvSpPr>
            <p:cNvPr id="1865735" name="Rectangle 7"/>
            <p:cNvSpPr>
              <a:spLocks noChangeArrowheads="1"/>
            </p:cNvSpPr>
            <p:nvPr/>
          </p:nvSpPr>
          <p:spPr bwMode="auto">
            <a:xfrm>
              <a:off x="3744" y="1885"/>
              <a:ext cx="1916" cy="2185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4055" y="1920"/>
              <a:ext cx="1528" cy="2149"/>
              <a:chOff x="3509" y="1920"/>
              <a:chExt cx="1528" cy="2149"/>
            </a:xfrm>
            <a:grpFill/>
          </p:grpSpPr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3594" y="1920"/>
                <a:ext cx="0" cy="1968"/>
                <a:chOff x="2832" y="1872"/>
                <a:chExt cx="0" cy="1968"/>
              </a:xfrm>
              <a:grpFill/>
            </p:grpSpPr>
            <p:sp>
              <p:nvSpPr>
                <p:cNvPr id="1865738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2832" y="3120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39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832" y="2448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40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2832" y="3456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41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832" y="2784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42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32" y="2112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5743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32" y="1872"/>
                  <a:ext cx="0" cy="384"/>
                </a:xfrm>
                <a:prstGeom prst="line">
                  <a:avLst/>
                </a:prstGeom>
                <a:grpFill/>
                <a:ln w="57150">
                  <a:solidFill>
                    <a:schemeClr val="hlink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65744" name="Text Box 16"/>
              <p:cNvSpPr txBox="1">
                <a:spLocks noChangeArrowheads="1"/>
              </p:cNvSpPr>
              <p:nvPr/>
            </p:nvSpPr>
            <p:spPr bwMode="auto">
              <a:xfrm>
                <a:off x="3509" y="3756"/>
                <a:ext cx="191" cy="31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11000"/>
                  </a:lnSpc>
                </a:pPr>
                <a:r>
                  <a:rPr lang="en-US" b="1">
                    <a:solidFill>
                      <a:schemeClr val="hlink"/>
                    </a:solidFill>
                    <a:latin typeface="Times New Roman" pitchFamily="18" charset="0"/>
                  </a:rPr>
                  <a:t>I</a:t>
                </a:r>
                <a:endParaRPr lang="en-US" sz="2000" b="1"/>
              </a:p>
            </p:txBody>
          </p:sp>
          <p:sp>
            <p:nvSpPr>
              <p:cNvPr id="1865745" name="Rectangle 17"/>
              <p:cNvSpPr>
                <a:spLocks noChangeArrowheads="1"/>
              </p:cNvSpPr>
              <p:nvPr/>
            </p:nvSpPr>
            <p:spPr bwMode="auto">
              <a:xfrm>
                <a:off x="4052" y="2341"/>
                <a:ext cx="459" cy="881"/>
              </a:xfrm>
              <a:prstGeom prst="rect">
                <a:avLst/>
              </a:prstGeom>
              <a:grp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46" name="Line 18"/>
              <p:cNvSpPr>
                <a:spLocks noChangeShapeType="1"/>
              </p:cNvSpPr>
              <p:nvPr/>
            </p:nvSpPr>
            <p:spPr bwMode="auto">
              <a:xfrm>
                <a:off x="4555" y="2800"/>
                <a:ext cx="482" cy="0"/>
              </a:xfrm>
              <a:prstGeom prst="line">
                <a:avLst/>
              </a:prstGeom>
              <a:grp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9"/>
            <p:cNvGrpSpPr>
              <a:grpSpLocks/>
            </p:cNvGrpSpPr>
            <p:nvPr/>
          </p:nvGrpSpPr>
          <p:grpSpPr bwMode="auto">
            <a:xfrm rot="-5400000">
              <a:off x="3547" y="2728"/>
              <a:ext cx="1651" cy="218"/>
              <a:chOff x="3381" y="1812"/>
              <a:chExt cx="1651" cy="218"/>
            </a:xfrm>
            <a:grpFill/>
          </p:grpSpPr>
          <p:grpSp>
            <p:nvGrpSpPr>
              <p:cNvPr id="6" name="Group 20"/>
              <p:cNvGrpSpPr>
                <a:grpSpLocks/>
              </p:cNvGrpSpPr>
              <p:nvPr/>
            </p:nvGrpSpPr>
            <p:grpSpPr bwMode="auto">
              <a:xfrm>
                <a:off x="3381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5749" name="Oval 21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" name="Group 22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5751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5752" name="Line 2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" name="Group 25"/>
              <p:cNvGrpSpPr>
                <a:grpSpLocks/>
              </p:cNvGrpSpPr>
              <p:nvPr/>
            </p:nvGrpSpPr>
            <p:grpSpPr bwMode="auto">
              <a:xfrm flipH="1">
                <a:off x="3864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5754" name="Oval 26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9" name="Group 27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5756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5757" name="Line 2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" name="Group 30"/>
              <p:cNvGrpSpPr>
                <a:grpSpLocks/>
              </p:cNvGrpSpPr>
              <p:nvPr/>
            </p:nvGrpSpPr>
            <p:grpSpPr bwMode="auto">
              <a:xfrm>
                <a:off x="4348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5759" name="Oval 31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1" name="Group 32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576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5762" name="Line 3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2" name="Group 35"/>
              <p:cNvGrpSpPr>
                <a:grpSpLocks/>
              </p:cNvGrpSpPr>
              <p:nvPr/>
            </p:nvGrpSpPr>
            <p:grpSpPr bwMode="auto">
              <a:xfrm flipH="1">
                <a:off x="4832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5764" name="Oval 36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" name="Group 37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576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5767" name="Line 3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4" name="Group 40"/>
            <p:cNvGrpSpPr>
              <a:grpSpLocks/>
            </p:cNvGrpSpPr>
            <p:nvPr/>
          </p:nvGrpSpPr>
          <p:grpSpPr bwMode="auto">
            <a:xfrm>
              <a:off x="3754" y="2018"/>
              <a:ext cx="218" cy="1656"/>
              <a:chOff x="3508" y="1263"/>
              <a:chExt cx="218" cy="1656"/>
            </a:xfrm>
            <a:grpFill/>
          </p:grpSpPr>
          <p:sp>
            <p:nvSpPr>
              <p:cNvPr id="1865769" name="Oval 41"/>
              <p:cNvSpPr>
                <a:spLocks noChangeArrowheads="1"/>
              </p:cNvSpPr>
              <p:nvPr/>
            </p:nvSpPr>
            <p:spPr bwMode="auto">
              <a:xfrm rot="-5400000">
                <a:off x="3517" y="1740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0" name="Oval 42"/>
              <p:cNvSpPr>
                <a:spLocks noChangeArrowheads="1"/>
              </p:cNvSpPr>
              <p:nvPr/>
            </p:nvSpPr>
            <p:spPr bwMode="auto">
              <a:xfrm rot="-5400000">
                <a:off x="3587" y="1815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1" name="Oval 43"/>
              <p:cNvSpPr>
                <a:spLocks noChangeArrowheads="1"/>
              </p:cNvSpPr>
              <p:nvPr/>
            </p:nvSpPr>
            <p:spPr bwMode="auto">
              <a:xfrm rot="16200000" flipH="1">
                <a:off x="3517" y="2225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2" name="Oval 44"/>
              <p:cNvSpPr>
                <a:spLocks noChangeArrowheads="1"/>
              </p:cNvSpPr>
              <p:nvPr/>
            </p:nvSpPr>
            <p:spPr bwMode="auto">
              <a:xfrm rot="16200000" flipH="1">
                <a:off x="3587" y="2300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3" name="Oval 45"/>
              <p:cNvSpPr>
                <a:spLocks noChangeArrowheads="1"/>
              </p:cNvSpPr>
              <p:nvPr/>
            </p:nvSpPr>
            <p:spPr bwMode="auto">
              <a:xfrm rot="16200000" flipH="1">
                <a:off x="3517" y="2710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4" name="Oval 46"/>
              <p:cNvSpPr>
                <a:spLocks noChangeArrowheads="1"/>
              </p:cNvSpPr>
              <p:nvPr/>
            </p:nvSpPr>
            <p:spPr bwMode="auto">
              <a:xfrm rot="16200000" flipH="1">
                <a:off x="3587" y="2785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5" name="Oval 47"/>
              <p:cNvSpPr>
                <a:spLocks noChangeArrowheads="1"/>
              </p:cNvSpPr>
              <p:nvPr/>
            </p:nvSpPr>
            <p:spPr bwMode="auto">
              <a:xfrm rot="16200000" flipH="1">
                <a:off x="3517" y="1254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5776" name="Oval 48"/>
              <p:cNvSpPr>
                <a:spLocks noChangeArrowheads="1"/>
              </p:cNvSpPr>
              <p:nvPr/>
            </p:nvSpPr>
            <p:spPr bwMode="auto">
              <a:xfrm rot="16200000" flipH="1">
                <a:off x="3587" y="1329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65777" name="Rectangle 4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223.44.16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5779" name="Rectangle 51"/>
          <p:cNvSpPr>
            <a:spLocks noGrp="1" noChangeArrowheads="1"/>
          </p:cNvSpPr>
          <p:nvPr>
            <p:ph idx="1"/>
          </p:nvPr>
        </p:nvSpPr>
        <p:spPr>
          <a:xfrm>
            <a:off x="0" y="890588"/>
            <a:ext cx="4632325" cy="17287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A wire loop is being pulled away from a current-carrying wire.  What is the direction of the induced current in the loop?</a:t>
            </a:r>
            <a:endParaRPr lang="en-US" sz="18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65778" name="Rectangle 50"/>
          <p:cNvSpPr>
            <a:spLocks noChangeArrowheads="1"/>
          </p:cNvSpPr>
          <p:nvPr/>
        </p:nvSpPr>
        <p:spPr bwMode="auto">
          <a:xfrm>
            <a:off x="5380038" y="1130300"/>
            <a:ext cx="3763962" cy="122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435" name="Rectangle 3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10436" name="Rectangle 4"/>
          <p:cNvSpPr>
            <a:spLocks noGrp="1" noChangeArrowheads="1"/>
          </p:cNvSpPr>
          <p:nvPr>
            <p:ph idx="1"/>
          </p:nvPr>
        </p:nvSpPr>
        <p:spPr>
          <a:xfrm>
            <a:off x="0" y="858838"/>
            <a:ext cx="3454400" cy="20542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In order to change the magnetic flux through the loop, what would you have to do?</a:t>
            </a:r>
          </a:p>
        </p:txBody>
      </p:sp>
      <p:sp>
        <p:nvSpPr>
          <p:cNvPr id="1810437" name="Rectangle 5"/>
          <p:cNvSpPr>
            <a:spLocks noChangeArrowheads="1"/>
          </p:cNvSpPr>
          <p:nvPr/>
        </p:nvSpPr>
        <p:spPr bwMode="auto">
          <a:xfrm>
            <a:off x="4222750" y="793750"/>
            <a:ext cx="4741863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drop the magnet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move the magnet upwards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move the magnet sideways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d)   only (a) and (b)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e)   all of the above</a:t>
            </a:r>
          </a:p>
        </p:txBody>
      </p:sp>
      <p:pic>
        <p:nvPicPr>
          <p:cNvPr id="1810438" name="Picture 6" descr="FG21_02B"/>
          <p:cNvPicPr>
            <a:picLocks noChangeAspect="1" noChangeArrowheads="1"/>
          </p:cNvPicPr>
          <p:nvPr/>
        </p:nvPicPr>
        <p:blipFill>
          <a:blip r:embed="rId3" cstate="print">
            <a:lum bright="-60000" contrast="84000"/>
          </a:blip>
          <a:srcRect l="33464" r="31453"/>
          <a:stretch>
            <a:fillRect/>
          </a:stretch>
        </p:blipFill>
        <p:spPr bwMode="auto">
          <a:xfrm>
            <a:off x="3436938" y="3267075"/>
            <a:ext cx="2417762" cy="35909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793" name="Rectangle 17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223.44.17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7779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925513"/>
            <a:ext cx="4579937" cy="1919287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50000"/>
              </a:lnSpc>
              <a:buFont typeface="Monotype Sorts" pitchFamily="2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induced current if the wire loop moves in the direction of the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blue arrow </a:t>
            </a: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endParaRPr lang="en-US" sz="24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67780" name="Rectangle 4"/>
          <p:cNvSpPr>
            <a:spLocks noChangeArrowheads="1"/>
          </p:cNvSpPr>
          <p:nvPr/>
        </p:nvSpPr>
        <p:spPr bwMode="auto">
          <a:xfrm>
            <a:off x="5080000" y="1052513"/>
            <a:ext cx="3763963" cy="140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30575" y="2968625"/>
            <a:ext cx="2471738" cy="3724275"/>
            <a:chOff x="1953" y="1855"/>
            <a:chExt cx="1557" cy="2346"/>
          </a:xfrm>
          <a:solidFill>
            <a:schemeClr val="bg1"/>
          </a:solidFill>
        </p:grpSpPr>
        <p:sp>
          <p:nvSpPr>
            <p:cNvPr id="1867782" name="Rectangle 6"/>
            <p:cNvSpPr>
              <a:spLocks noChangeArrowheads="1"/>
            </p:cNvSpPr>
            <p:nvPr/>
          </p:nvSpPr>
          <p:spPr bwMode="auto">
            <a:xfrm>
              <a:off x="1953" y="1855"/>
              <a:ext cx="1557" cy="2346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2205" y="1952"/>
              <a:ext cx="0" cy="2142"/>
              <a:chOff x="2832" y="1872"/>
              <a:chExt cx="0" cy="1968"/>
            </a:xfrm>
            <a:grpFill/>
          </p:grpSpPr>
          <p:sp>
            <p:nvSpPr>
              <p:cNvPr id="1867784" name="Line 8"/>
              <p:cNvSpPr>
                <a:spLocks noChangeShapeType="1"/>
              </p:cNvSpPr>
              <p:nvPr/>
            </p:nvSpPr>
            <p:spPr bwMode="auto">
              <a:xfrm flipV="1">
                <a:off x="2832" y="3120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5" name="Line 9"/>
              <p:cNvSpPr>
                <a:spLocks noChangeShapeType="1"/>
              </p:cNvSpPr>
              <p:nvPr/>
            </p:nvSpPr>
            <p:spPr bwMode="auto">
              <a:xfrm flipV="1">
                <a:off x="2832" y="2448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6" name="Line 10"/>
              <p:cNvSpPr>
                <a:spLocks noChangeShapeType="1"/>
              </p:cNvSpPr>
              <p:nvPr/>
            </p:nvSpPr>
            <p:spPr bwMode="auto">
              <a:xfrm flipV="1">
                <a:off x="2832" y="3456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7" name="Line 11"/>
              <p:cNvSpPr>
                <a:spLocks noChangeShapeType="1"/>
              </p:cNvSpPr>
              <p:nvPr/>
            </p:nvSpPr>
            <p:spPr bwMode="auto">
              <a:xfrm flipV="1">
                <a:off x="2832" y="2784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8" name="Line 12"/>
              <p:cNvSpPr>
                <a:spLocks noChangeShapeType="1"/>
              </p:cNvSpPr>
              <p:nvPr/>
            </p:nvSpPr>
            <p:spPr bwMode="auto">
              <a:xfrm flipV="1">
                <a:off x="2832" y="2112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7789" name="Line 13"/>
              <p:cNvSpPr>
                <a:spLocks noChangeShapeType="1"/>
              </p:cNvSpPr>
              <p:nvPr/>
            </p:nvSpPr>
            <p:spPr bwMode="auto">
              <a:xfrm flipV="1">
                <a:off x="2832" y="1872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67790" name="Rectangle 14"/>
            <p:cNvSpPr>
              <a:spLocks noChangeArrowheads="1"/>
            </p:cNvSpPr>
            <p:nvPr/>
          </p:nvSpPr>
          <p:spPr bwMode="auto">
            <a:xfrm>
              <a:off x="2663" y="2410"/>
              <a:ext cx="459" cy="959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7791" name="Line 15"/>
            <p:cNvSpPr>
              <a:spLocks noChangeShapeType="1"/>
            </p:cNvSpPr>
            <p:nvPr/>
          </p:nvSpPr>
          <p:spPr bwMode="auto">
            <a:xfrm rot="5400000" flipV="1">
              <a:off x="2635" y="3677"/>
              <a:ext cx="524" cy="0"/>
            </a:xfrm>
            <a:prstGeom prst="line">
              <a:avLst/>
            </a:prstGeom>
            <a:grp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7792" name="Text Box 16"/>
            <p:cNvSpPr txBox="1">
              <a:spLocks noChangeArrowheads="1"/>
            </p:cNvSpPr>
            <p:nvPr/>
          </p:nvSpPr>
          <p:spPr bwMode="auto">
            <a:xfrm>
              <a:off x="2114" y="3886"/>
              <a:ext cx="191" cy="3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11000"/>
                </a:lnSpc>
              </a:pPr>
              <a:r>
                <a:rPr lang="en-US" b="1">
                  <a:solidFill>
                    <a:schemeClr val="hlink"/>
                  </a:solidFill>
                  <a:latin typeface="Times New Roman" pitchFamily="18" charset="0"/>
                </a:rPr>
                <a:t>I</a:t>
              </a:r>
              <a:endParaRPr lang="en-US" sz="2000" b="1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826" name="AutoShape 2"/>
          <p:cNvSpPr>
            <a:spLocks noChangeArrowheads="1"/>
          </p:cNvSpPr>
          <p:nvPr/>
        </p:nvSpPr>
        <p:spPr bwMode="auto">
          <a:xfrm>
            <a:off x="195263" y="3581400"/>
            <a:ext cx="5113337" cy="21764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69827" name="Rectangle 3"/>
          <p:cNvSpPr>
            <a:spLocks noChangeArrowheads="1"/>
          </p:cNvSpPr>
          <p:nvPr/>
        </p:nvSpPr>
        <p:spPr bwMode="auto">
          <a:xfrm>
            <a:off x="231775" y="3548063"/>
            <a:ext cx="4956175" cy="209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60000"/>
              </a:lnSpc>
              <a:spcBef>
                <a:spcPct val="50000"/>
              </a:spcBef>
            </a:pPr>
            <a:r>
              <a:rPr lang="en-US" sz="2200" b="1">
                <a:solidFill>
                  <a:schemeClr val="bg2"/>
                </a:solidFill>
              </a:rPr>
              <a:t>	</a:t>
            </a:r>
            <a:r>
              <a:rPr lang="en-US" sz="2000" b="1">
                <a:solidFill>
                  <a:schemeClr val="bg2"/>
                </a:solidFill>
              </a:rPr>
              <a:t>The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magnetic flux through the loop is not changing</a:t>
            </a:r>
            <a:r>
              <a:rPr lang="en-US" sz="2000" b="1">
                <a:solidFill>
                  <a:schemeClr val="bg2"/>
                </a:solidFill>
              </a:rPr>
              <a:t> as it moves parallel to the wire.  Therefore, there is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 induced current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869829" name="Oval 5"/>
          <p:cNvSpPr>
            <a:spLocks noChangeArrowheads="1"/>
          </p:cNvSpPr>
          <p:nvPr/>
        </p:nvSpPr>
        <p:spPr bwMode="auto">
          <a:xfrm>
            <a:off x="4806950" y="1949450"/>
            <a:ext cx="3702050" cy="6096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137275" y="3127375"/>
            <a:ext cx="2543175" cy="3584575"/>
            <a:chOff x="3812" y="1958"/>
            <a:chExt cx="1602" cy="2258"/>
          </a:xfrm>
          <a:solidFill>
            <a:schemeClr val="bg1"/>
          </a:solidFill>
        </p:grpSpPr>
        <p:sp>
          <p:nvSpPr>
            <p:cNvPr id="1869831" name="Rectangle 7"/>
            <p:cNvSpPr>
              <a:spLocks noChangeArrowheads="1"/>
            </p:cNvSpPr>
            <p:nvPr/>
          </p:nvSpPr>
          <p:spPr bwMode="auto">
            <a:xfrm>
              <a:off x="3812" y="1958"/>
              <a:ext cx="1602" cy="2258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4219" y="2029"/>
              <a:ext cx="0" cy="2072"/>
              <a:chOff x="2832" y="1872"/>
              <a:chExt cx="0" cy="1968"/>
            </a:xfrm>
            <a:grpFill/>
          </p:grpSpPr>
          <p:sp>
            <p:nvSpPr>
              <p:cNvPr id="1869833" name="Line 9"/>
              <p:cNvSpPr>
                <a:spLocks noChangeShapeType="1"/>
              </p:cNvSpPr>
              <p:nvPr/>
            </p:nvSpPr>
            <p:spPr bwMode="auto">
              <a:xfrm flipV="1">
                <a:off x="2832" y="3120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4" name="Line 10"/>
              <p:cNvSpPr>
                <a:spLocks noChangeShapeType="1"/>
              </p:cNvSpPr>
              <p:nvPr/>
            </p:nvSpPr>
            <p:spPr bwMode="auto">
              <a:xfrm flipV="1">
                <a:off x="2832" y="2448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5" name="Line 11"/>
              <p:cNvSpPr>
                <a:spLocks noChangeShapeType="1"/>
              </p:cNvSpPr>
              <p:nvPr/>
            </p:nvSpPr>
            <p:spPr bwMode="auto">
              <a:xfrm flipV="1">
                <a:off x="2832" y="3456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6" name="Line 12"/>
              <p:cNvSpPr>
                <a:spLocks noChangeShapeType="1"/>
              </p:cNvSpPr>
              <p:nvPr/>
            </p:nvSpPr>
            <p:spPr bwMode="auto">
              <a:xfrm flipV="1">
                <a:off x="2832" y="2784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7" name="Line 13"/>
              <p:cNvSpPr>
                <a:spLocks noChangeShapeType="1"/>
              </p:cNvSpPr>
              <p:nvPr/>
            </p:nvSpPr>
            <p:spPr bwMode="auto">
              <a:xfrm flipV="1">
                <a:off x="2832" y="2112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38" name="Line 14"/>
              <p:cNvSpPr>
                <a:spLocks noChangeShapeType="1"/>
              </p:cNvSpPr>
              <p:nvPr/>
            </p:nvSpPr>
            <p:spPr bwMode="auto">
              <a:xfrm flipV="1">
                <a:off x="2832" y="1872"/>
                <a:ext cx="0" cy="384"/>
              </a:xfrm>
              <a:prstGeom prst="line">
                <a:avLst/>
              </a:prstGeom>
              <a:grpFill/>
              <a:ln w="57150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69839" name="Text Box 15"/>
            <p:cNvSpPr txBox="1">
              <a:spLocks noChangeArrowheads="1"/>
            </p:cNvSpPr>
            <p:nvPr/>
          </p:nvSpPr>
          <p:spPr bwMode="auto">
            <a:xfrm>
              <a:off x="4122" y="3892"/>
              <a:ext cx="191" cy="3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11000"/>
                </a:lnSpc>
              </a:pPr>
              <a:r>
                <a:rPr lang="en-US" b="1">
                  <a:solidFill>
                    <a:schemeClr val="hlink"/>
                  </a:solidFill>
                  <a:latin typeface="Times New Roman" pitchFamily="18" charset="0"/>
                </a:rPr>
                <a:t>I</a:t>
              </a:r>
              <a:endParaRPr lang="en-US" sz="2000" b="1"/>
            </a:p>
          </p:txBody>
        </p:sp>
        <p:sp>
          <p:nvSpPr>
            <p:cNvPr id="1869840" name="Rectangle 16"/>
            <p:cNvSpPr>
              <a:spLocks noChangeArrowheads="1"/>
            </p:cNvSpPr>
            <p:nvPr/>
          </p:nvSpPr>
          <p:spPr bwMode="auto">
            <a:xfrm>
              <a:off x="4655" y="2472"/>
              <a:ext cx="436" cy="928"/>
            </a:xfrm>
            <a:prstGeom prst="rect">
              <a:avLst/>
            </a:prstGeom>
            <a:grp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9841" name="Line 17"/>
            <p:cNvSpPr>
              <a:spLocks noChangeShapeType="1"/>
            </p:cNvSpPr>
            <p:nvPr/>
          </p:nvSpPr>
          <p:spPr bwMode="auto">
            <a:xfrm rot="5400000" flipV="1">
              <a:off x="4623" y="3687"/>
              <a:ext cx="508" cy="0"/>
            </a:xfrm>
            <a:prstGeom prst="line">
              <a:avLst/>
            </a:prstGeom>
            <a:grp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 rot="-5400000">
              <a:off x="3570" y="2858"/>
              <a:ext cx="1738" cy="208"/>
              <a:chOff x="3381" y="1812"/>
              <a:chExt cx="1651" cy="218"/>
            </a:xfrm>
            <a:grpFill/>
          </p:grpSpPr>
          <p:grpSp>
            <p:nvGrpSpPr>
              <p:cNvPr id="5" name="Group 19"/>
              <p:cNvGrpSpPr>
                <a:grpSpLocks/>
              </p:cNvGrpSpPr>
              <p:nvPr/>
            </p:nvGrpSpPr>
            <p:grpSpPr bwMode="auto">
              <a:xfrm>
                <a:off x="3381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9844" name="Oval 20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" name="Group 21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9846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9847" name="Line 2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" name="Group 24"/>
              <p:cNvGrpSpPr>
                <a:grpSpLocks/>
              </p:cNvGrpSpPr>
              <p:nvPr/>
            </p:nvGrpSpPr>
            <p:grpSpPr bwMode="auto">
              <a:xfrm flipH="1">
                <a:off x="3864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9849" name="Oval 25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" name="Group 26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9851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9852" name="Line 2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" name="Group 29"/>
              <p:cNvGrpSpPr>
                <a:grpSpLocks/>
              </p:cNvGrpSpPr>
              <p:nvPr/>
            </p:nvGrpSpPr>
            <p:grpSpPr bwMode="auto">
              <a:xfrm>
                <a:off x="4348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9854" name="Oval 30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0" name="Group 31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9856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9857" name="Line 33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" name="Group 34"/>
              <p:cNvGrpSpPr>
                <a:grpSpLocks/>
              </p:cNvGrpSpPr>
              <p:nvPr/>
            </p:nvGrpSpPr>
            <p:grpSpPr bwMode="auto">
              <a:xfrm flipH="1">
                <a:off x="4832" y="1812"/>
                <a:ext cx="200" cy="218"/>
                <a:chOff x="1719" y="1255"/>
                <a:chExt cx="273" cy="273"/>
              </a:xfrm>
              <a:grpFill/>
            </p:grpSpPr>
            <p:sp>
              <p:nvSpPr>
                <p:cNvPr id="1869859" name="Oval 35"/>
                <p:cNvSpPr>
                  <a:spLocks noChangeArrowheads="1"/>
                </p:cNvSpPr>
                <p:nvPr/>
              </p:nvSpPr>
              <p:spPr bwMode="auto">
                <a:xfrm>
                  <a:off x="1719" y="1255"/>
                  <a:ext cx="273" cy="273"/>
                </a:xfrm>
                <a:prstGeom prst="ellipse">
                  <a:avLst/>
                </a:prstGeom>
                <a:grp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2" name="Group 36"/>
                <p:cNvGrpSpPr>
                  <a:grpSpLocks/>
                </p:cNvGrpSpPr>
                <p:nvPr/>
              </p:nvGrpSpPr>
              <p:grpSpPr bwMode="auto">
                <a:xfrm rot="2700000">
                  <a:off x="1770" y="1305"/>
                  <a:ext cx="173" cy="173"/>
                  <a:chOff x="2432" y="2387"/>
                  <a:chExt cx="173" cy="173"/>
                </a:xfrm>
                <a:grpFill/>
              </p:grpSpPr>
              <p:sp>
                <p:nvSpPr>
                  <p:cNvPr id="186986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432" y="2473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9862" name="Line 38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432" y="2474"/>
                    <a:ext cx="173" cy="0"/>
                  </a:xfrm>
                  <a:prstGeom prst="line">
                    <a:avLst/>
                  </a:prstGeom>
                  <a:grpFill/>
                  <a:ln w="2857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3" name="Group 39"/>
            <p:cNvGrpSpPr>
              <a:grpSpLocks/>
            </p:cNvGrpSpPr>
            <p:nvPr/>
          </p:nvGrpSpPr>
          <p:grpSpPr bwMode="auto">
            <a:xfrm>
              <a:off x="3850" y="2100"/>
              <a:ext cx="207" cy="1744"/>
              <a:chOff x="3508" y="1263"/>
              <a:chExt cx="218" cy="1656"/>
            </a:xfrm>
            <a:grpFill/>
          </p:grpSpPr>
          <p:sp>
            <p:nvSpPr>
              <p:cNvPr id="1869864" name="Oval 40"/>
              <p:cNvSpPr>
                <a:spLocks noChangeArrowheads="1"/>
              </p:cNvSpPr>
              <p:nvPr/>
            </p:nvSpPr>
            <p:spPr bwMode="auto">
              <a:xfrm rot="-5400000">
                <a:off x="3517" y="1740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5" name="Oval 41"/>
              <p:cNvSpPr>
                <a:spLocks noChangeArrowheads="1"/>
              </p:cNvSpPr>
              <p:nvPr/>
            </p:nvSpPr>
            <p:spPr bwMode="auto">
              <a:xfrm rot="-5400000">
                <a:off x="3587" y="1815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6" name="Oval 42"/>
              <p:cNvSpPr>
                <a:spLocks noChangeArrowheads="1"/>
              </p:cNvSpPr>
              <p:nvPr/>
            </p:nvSpPr>
            <p:spPr bwMode="auto">
              <a:xfrm rot="16200000" flipH="1">
                <a:off x="3517" y="2225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7" name="Oval 43"/>
              <p:cNvSpPr>
                <a:spLocks noChangeArrowheads="1"/>
              </p:cNvSpPr>
              <p:nvPr/>
            </p:nvSpPr>
            <p:spPr bwMode="auto">
              <a:xfrm rot="16200000" flipH="1">
                <a:off x="3587" y="2300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8" name="Oval 44"/>
              <p:cNvSpPr>
                <a:spLocks noChangeArrowheads="1"/>
              </p:cNvSpPr>
              <p:nvPr/>
            </p:nvSpPr>
            <p:spPr bwMode="auto">
              <a:xfrm rot="16200000" flipH="1">
                <a:off x="3517" y="2710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69" name="Oval 45"/>
              <p:cNvSpPr>
                <a:spLocks noChangeArrowheads="1"/>
              </p:cNvSpPr>
              <p:nvPr/>
            </p:nvSpPr>
            <p:spPr bwMode="auto">
              <a:xfrm rot="16200000" flipH="1">
                <a:off x="3587" y="2785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70" name="Oval 46"/>
              <p:cNvSpPr>
                <a:spLocks noChangeArrowheads="1"/>
              </p:cNvSpPr>
              <p:nvPr/>
            </p:nvSpPr>
            <p:spPr bwMode="auto">
              <a:xfrm rot="16200000" flipH="1">
                <a:off x="3517" y="1254"/>
                <a:ext cx="200" cy="218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9871" name="Oval 47"/>
              <p:cNvSpPr>
                <a:spLocks noChangeArrowheads="1"/>
              </p:cNvSpPr>
              <p:nvPr/>
            </p:nvSpPr>
            <p:spPr bwMode="auto">
              <a:xfrm rot="16200000" flipH="1">
                <a:off x="3587" y="1329"/>
                <a:ext cx="60" cy="65"/>
              </a:xfrm>
              <a:prstGeom prst="ellipse">
                <a:avLst/>
              </a:prstGeom>
              <a:grp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69872" name="Rectangle 48"/>
          <p:cNvSpPr>
            <a:spLocks noChangeArrowheads="1"/>
          </p:cNvSpPr>
          <p:nvPr/>
        </p:nvSpPr>
        <p:spPr bwMode="auto">
          <a:xfrm>
            <a:off x="5080000" y="1052513"/>
            <a:ext cx="3763963" cy="140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sp>
        <p:nvSpPr>
          <p:cNvPr id="1869874" name="Rectangle 50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223.44.17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69873" name="Rectangle 49"/>
          <p:cNvSpPr>
            <a:spLocks noGrp="1" noChangeArrowheads="1"/>
          </p:cNvSpPr>
          <p:nvPr>
            <p:ph idx="1"/>
          </p:nvPr>
        </p:nvSpPr>
        <p:spPr>
          <a:xfrm>
            <a:off x="214313" y="925513"/>
            <a:ext cx="4579937" cy="19192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5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induced current if the wire loop moves in the direction of the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yellow arrow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  <a:endParaRPr lang="en-US" sz="2400" b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011" name="Rectangle 3"/>
          <p:cNvSpPr>
            <a:spLocks noChangeArrowheads="1"/>
          </p:cNvSpPr>
          <p:nvPr/>
        </p:nvSpPr>
        <p:spPr bwMode="auto">
          <a:xfrm>
            <a:off x="5380038" y="1055688"/>
            <a:ext cx="3763962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5012" name="Rectangle 4"/>
          <p:cNvSpPr>
            <a:spLocks noChangeArrowheads="1"/>
          </p:cNvSpPr>
          <p:nvPr/>
        </p:nvSpPr>
        <p:spPr bwMode="auto">
          <a:xfrm>
            <a:off x="350520" y="739775"/>
            <a:ext cx="4229100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At the moment shown, what direction is the induced current?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522243" y="3753898"/>
            <a:ext cx="3201084" cy="1107747"/>
            <a:chOff x="3529" y="2884"/>
            <a:chExt cx="1586" cy="644"/>
          </a:xfrm>
        </p:grpSpPr>
        <p:sp>
          <p:nvSpPr>
            <p:cNvPr id="1835017" name="Line 9"/>
            <p:cNvSpPr>
              <a:spLocks noChangeShapeType="1"/>
            </p:cNvSpPr>
            <p:nvPr/>
          </p:nvSpPr>
          <p:spPr bwMode="auto">
            <a:xfrm>
              <a:off x="4448" y="3105"/>
              <a:ext cx="6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5018" name="Rectangle 10"/>
            <p:cNvSpPr>
              <a:spLocks noChangeArrowheads="1"/>
            </p:cNvSpPr>
            <p:nvPr/>
          </p:nvSpPr>
          <p:spPr bwMode="auto">
            <a:xfrm>
              <a:off x="3529" y="2884"/>
              <a:ext cx="881" cy="64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35019" name="Rectangle 11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223.44.E1</a:t>
            </a:r>
            <a:endParaRPr lang="en-US" sz="2800" dirty="0">
              <a:solidFill>
                <a:schemeClr val="accent2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684020" y="3291840"/>
            <a:ext cx="259080" cy="243840"/>
            <a:chOff x="594360" y="2895600"/>
            <a:chExt cx="1066800" cy="1021080"/>
          </a:xfrm>
        </p:grpSpPr>
        <p:sp>
          <p:nvSpPr>
            <p:cNvPr id="11" name="Oval 10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99260" y="4206240"/>
            <a:ext cx="259080" cy="243840"/>
            <a:chOff x="594360" y="2895600"/>
            <a:chExt cx="1066800" cy="1021080"/>
          </a:xfrm>
        </p:grpSpPr>
        <p:sp>
          <p:nvSpPr>
            <p:cNvPr id="16" name="Oval 1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14500" y="5135880"/>
            <a:ext cx="259080" cy="243840"/>
            <a:chOff x="594360" y="2895600"/>
            <a:chExt cx="1066800" cy="1021080"/>
          </a:xfrm>
        </p:grpSpPr>
        <p:sp>
          <p:nvSpPr>
            <p:cNvPr id="20" name="Oval 1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84020" y="6035040"/>
            <a:ext cx="259080" cy="243840"/>
            <a:chOff x="594360" y="2895600"/>
            <a:chExt cx="1066800" cy="1021080"/>
          </a:xfrm>
        </p:grpSpPr>
        <p:sp>
          <p:nvSpPr>
            <p:cNvPr id="24" name="Oval 2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13660" y="3307080"/>
            <a:ext cx="259080" cy="243840"/>
            <a:chOff x="594360" y="2895600"/>
            <a:chExt cx="1066800" cy="1021080"/>
          </a:xfrm>
        </p:grpSpPr>
        <p:sp>
          <p:nvSpPr>
            <p:cNvPr id="28" name="Oval 2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28900" y="4221480"/>
            <a:ext cx="259080" cy="243840"/>
            <a:chOff x="594360" y="2895600"/>
            <a:chExt cx="1066800" cy="1021080"/>
          </a:xfrm>
        </p:grpSpPr>
        <p:sp>
          <p:nvSpPr>
            <p:cNvPr id="32" name="Oval 31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644140" y="5151120"/>
            <a:ext cx="259080" cy="243840"/>
            <a:chOff x="594360" y="2895600"/>
            <a:chExt cx="1066800" cy="1021080"/>
          </a:xfrm>
        </p:grpSpPr>
        <p:sp>
          <p:nvSpPr>
            <p:cNvPr id="36" name="Oval 3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613660" y="6050280"/>
            <a:ext cx="259080" cy="243840"/>
            <a:chOff x="594360" y="2895600"/>
            <a:chExt cx="1066800" cy="1021080"/>
          </a:xfrm>
        </p:grpSpPr>
        <p:sp>
          <p:nvSpPr>
            <p:cNvPr id="40" name="Oval 3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528060" y="3291840"/>
            <a:ext cx="259080" cy="243840"/>
            <a:chOff x="594360" y="2895600"/>
            <a:chExt cx="1066800" cy="1021080"/>
          </a:xfrm>
        </p:grpSpPr>
        <p:sp>
          <p:nvSpPr>
            <p:cNvPr id="44" name="Oval 4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543300" y="4206240"/>
            <a:ext cx="259080" cy="243840"/>
            <a:chOff x="594360" y="2895600"/>
            <a:chExt cx="1066800" cy="1021080"/>
          </a:xfrm>
        </p:grpSpPr>
        <p:sp>
          <p:nvSpPr>
            <p:cNvPr id="48" name="Oval 4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558540" y="5135880"/>
            <a:ext cx="259080" cy="243840"/>
            <a:chOff x="594360" y="2895600"/>
            <a:chExt cx="1066800" cy="1021080"/>
          </a:xfrm>
        </p:grpSpPr>
        <p:sp>
          <p:nvSpPr>
            <p:cNvPr id="52" name="Oval 51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528060" y="6035040"/>
            <a:ext cx="259080" cy="243840"/>
            <a:chOff x="594360" y="2895600"/>
            <a:chExt cx="1066800" cy="1021080"/>
          </a:xfrm>
        </p:grpSpPr>
        <p:sp>
          <p:nvSpPr>
            <p:cNvPr id="56" name="Oval 5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457700" y="3307080"/>
            <a:ext cx="259080" cy="243840"/>
            <a:chOff x="594360" y="2895600"/>
            <a:chExt cx="1066800" cy="1021080"/>
          </a:xfrm>
        </p:grpSpPr>
        <p:sp>
          <p:nvSpPr>
            <p:cNvPr id="60" name="Oval 5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472940" y="4221480"/>
            <a:ext cx="259080" cy="243840"/>
            <a:chOff x="594360" y="2895600"/>
            <a:chExt cx="1066800" cy="1021080"/>
          </a:xfrm>
        </p:grpSpPr>
        <p:sp>
          <p:nvSpPr>
            <p:cNvPr id="64" name="Oval 6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488180" y="5151120"/>
            <a:ext cx="259080" cy="243840"/>
            <a:chOff x="594360" y="2895600"/>
            <a:chExt cx="1066800" cy="1021080"/>
          </a:xfrm>
        </p:grpSpPr>
        <p:sp>
          <p:nvSpPr>
            <p:cNvPr id="68" name="Oval 6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457700" y="6050280"/>
            <a:ext cx="259080" cy="243840"/>
            <a:chOff x="594360" y="2895600"/>
            <a:chExt cx="1066800" cy="1021080"/>
          </a:xfrm>
        </p:grpSpPr>
        <p:sp>
          <p:nvSpPr>
            <p:cNvPr id="72" name="Oval 71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54380" y="3291840"/>
            <a:ext cx="259080" cy="243840"/>
            <a:chOff x="594360" y="2895600"/>
            <a:chExt cx="1066800" cy="1021080"/>
          </a:xfrm>
        </p:grpSpPr>
        <p:sp>
          <p:nvSpPr>
            <p:cNvPr id="76" name="Oval 7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69620" y="4206240"/>
            <a:ext cx="259080" cy="243840"/>
            <a:chOff x="594360" y="2895600"/>
            <a:chExt cx="1066800" cy="1021080"/>
          </a:xfrm>
        </p:grpSpPr>
        <p:sp>
          <p:nvSpPr>
            <p:cNvPr id="80" name="Oval 7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84860" y="5135880"/>
            <a:ext cx="259080" cy="243840"/>
            <a:chOff x="594360" y="2895600"/>
            <a:chExt cx="1066800" cy="1021080"/>
          </a:xfrm>
        </p:grpSpPr>
        <p:sp>
          <p:nvSpPr>
            <p:cNvPr id="84" name="Oval 8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54380" y="6035040"/>
            <a:ext cx="259080" cy="243840"/>
            <a:chOff x="594360" y="2895600"/>
            <a:chExt cx="1066800" cy="1021080"/>
          </a:xfrm>
        </p:grpSpPr>
        <p:sp>
          <p:nvSpPr>
            <p:cNvPr id="88" name="Oval 8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011" name="Rectangle 3"/>
          <p:cNvSpPr>
            <a:spLocks noChangeArrowheads="1"/>
          </p:cNvSpPr>
          <p:nvPr/>
        </p:nvSpPr>
        <p:spPr bwMode="auto">
          <a:xfrm>
            <a:off x="5380038" y="1055688"/>
            <a:ext cx="3763962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5012" name="Rectangle 4"/>
          <p:cNvSpPr>
            <a:spLocks noChangeArrowheads="1"/>
          </p:cNvSpPr>
          <p:nvPr/>
        </p:nvSpPr>
        <p:spPr bwMode="auto">
          <a:xfrm>
            <a:off x="350520" y="739775"/>
            <a:ext cx="4229100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At the moment shown, what direction is the induced current?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579643" y="3830098"/>
            <a:ext cx="3201084" cy="1107747"/>
            <a:chOff x="3529" y="2884"/>
            <a:chExt cx="1586" cy="644"/>
          </a:xfrm>
        </p:grpSpPr>
        <p:sp>
          <p:nvSpPr>
            <p:cNvPr id="1835017" name="Line 9"/>
            <p:cNvSpPr>
              <a:spLocks noChangeShapeType="1"/>
            </p:cNvSpPr>
            <p:nvPr/>
          </p:nvSpPr>
          <p:spPr bwMode="auto">
            <a:xfrm>
              <a:off x="4448" y="3105"/>
              <a:ext cx="66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5018" name="Rectangle 10"/>
            <p:cNvSpPr>
              <a:spLocks noChangeArrowheads="1"/>
            </p:cNvSpPr>
            <p:nvPr/>
          </p:nvSpPr>
          <p:spPr bwMode="auto">
            <a:xfrm>
              <a:off x="3529" y="2884"/>
              <a:ext cx="881" cy="64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35019" name="Rectangle 11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223.44.E2</a:t>
            </a:r>
            <a:endParaRPr lang="en-US" sz="2800" dirty="0">
              <a:solidFill>
                <a:schemeClr val="accent2"/>
              </a:solidFill>
            </a:endParaRPr>
          </a:p>
        </p:txBody>
      </p:sp>
      <p:grpSp>
        <p:nvGrpSpPr>
          <p:cNvPr id="3" name="Group 13"/>
          <p:cNvGrpSpPr/>
          <p:nvPr/>
        </p:nvGrpSpPr>
        <p:grpSpPr>
          <a:xfrm>
            <a:off x="1684020" y="3291840"/>
            <a:ext cx="259080" cy="243840"/>
            <a:chOff x="594360" y="2895600"/>
            <a:chExt cx="1066800" cy="1021080"/>
          </a:xfrm>
        </p:grpSpPr>
        <p:sp>
          <p:nvSpPr>
            <p:cNvPr id="11" name="Oval 10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14"/>
          <p:cNvGrpSpPr/>
          <p:nvPr/>
        </p:nvGrpSpPr>
        <p:grpSpPr>
          <a:xfrm>
            <a:off x="1699260" y="4206240"/>
            <a:ext cx="259080" cy="243840"/>
            <a:chOff x="594360" y="2895600"/>
            <a:chExt cx="1066800" cy="1021080"/>
          </a:xfrm>
        </p:grpSpPr>
        <p:sp>
          <p:nvSpPr>
            <p:cNvPr id="16" name="Oval 1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1714500" y="5135880"/>
            <a:ext cx="259080" cy="243840"/>
            <a:chOff x="594360" y="2895600"/>
            <a:chExt cx="1066800" cy="1021080"/>
          </a:xfrm>
        </p:grpSpPr>
        <p:sp>
          <p:nvSpPr>
            <p:cNvPr id="20" name="Oval 1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22"/>
          <p:cNvGrpSpPr/>
          <p:nvPr/>
        </p:nvGrpSpPr>
        <p:grpSpPr>
          <a:xfrm>
            <a:off x="1684020" y="6035040"/>
            <a:ext cx="259080" cy="243840"/>
            <a:chOff x="594360" y="2895600"/>
            <a:chExt cx="1066800" cy="1021080"/>
          </a:xfrm>
        </p:grpSpPr>
        <p:sp>
          <p:nvSpPr>
            <p:cNvPr id="24" name="Oval 2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26"/>
          <p:cNvGrpSpPr/>
          <p:nvPr/>
        </p:nvGrpSpPr>
        <p:grpSpPr>
          <a:xfrm>
            <a:off x="2613660" y="3307080"/>
            <a:ext cx="259080" cy="243840"/>
            <a:chOff x="594360" y="2895600"/>
            <a:chExt cx="1066800" cy="1021080"/>
          </a:xfrm>
        </p:grpSpPr>
        <p:sp>
          <p:nvSpPr>
            <p:cNvPr id="28" name="Oval 2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30"/>
          <p:cNvGrpSpPr/>
          <p:nvPr/>
        </p:nvGrpSpPr>
        <p:grpSpPr>
          <a:xfrm>
            <a:off x="2628900" y="4221480"/>
            <a:ext cx="259080" cy="243840"/>
            <a:chOff x="594360" y="2895600"/>
            <a:chExt cx="1066800" cy="1021080"/>
          </a:xfrm>
        </p:grpSpPr>
        <p:sp>
          <p:nvSpPr>
            <p:cNvPr id="32" name="Oval 31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34"/>
          <p:cNvGrpSpPr/>
          <p:nvPr/>
        </p:nvGrpSpPr>
        <p:grpSpPr>
          <a:xfrm>
            <a:off x="2644140" y="5151120"/>
            <a:ext cx="259080" cy="243840"/>
            <a:chOff x="594360" y="2895600"/>
            <a:chExt cx="1066800" cy="1021080"/>
          </a:xfrm>
        </p:grpSpPr>
        <p:sp>
          <p:nvSpPr>
            <p:cNvPr id="36" name="Oval 3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38"/>
          <p:cNvGrpSpPr/>
          <p:nvPr/>
        </p:nvGrpSpPr>
        <p:grpSpPr>
          <a:xfrm>
            <a:off x="2613660" y="6050280"/>
            <a:ext cx="259080" cy="243840"/>
            <a:chOff x="594360" y="2895600"/>
            <a:chExt cx="1066800" cy="1021080"/>
          </a:xfrm>
        </p:grpSpPr>
        <p:sp>
          <p:nvSpPr>
            <p:cNvPr id="40" name="Oval 3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42"/>
          <p:cNvGrpSpPr/>
          <p:nvPr/>
        </p:nvGrpSpPr>
        <p:grpSpPr>
          <a:xfrm>
            <a:off x="3528060" y="3291840"/>
            <a:ext cx="259080" cy="243840"/>
            <a:chOff x="594360" y="2895600"/>
            <a:chExt cx="1066800" cy="1021080"/>
          </a:xfrm>
        </p:grpSpPr>
        <p:sp>
          <p:nvSpPr>
            <p:cNvPr id="44" name="Oval 4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46"/>
          <p:cNvGrpSpPr/>
          <p:nvPr/>
        </p:nvGrpSpPr>
        <p:grpSpPr>
          <a:xfrm>
            <a:off x="3543300" y="4206240"/>
            <a:ext cx="259080" cy="243840"/>
            <a:chOff x="594360" y="2895600"/>
            <a:chExt cx="1066800" cy="1021080"/>
          </a:xfrm>
        </p:grpSpPr>
        <p:sp>
          <p:nvSpPr>
            <p:cNvPr id="48" name="Oval 4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50"/>
          <p:cNvGrpSpPr/>
          <p:nvPr/>
        </p:nvGrpSpPr>
        <p:grpSpPr>
          <a:xfrm>
            <a:off x="3558540" y="5135880"/>
            <a:ext cx="259080" cy="243840"/>
            <a:chOff x="594360" y="2895600"/>
            <a:chExt cx="1066800" cy="1021080"/>
          </a:xfrm>
        </p:grpSpPr>
        <p:sp>
          <p:nvSpPr>
            <p:cNvPr id="52" name="Oval 51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54"/>
          <p:cNvGrpSpPr/>
          <p:nvPr/>
        </p:nvGrpSpPr>
        <p:grpSpPr>
          <a:xfrm>
            <a:off x="3528060" y="6035040"/>
            <a:ext cx="259080" cy="243840"/>
            <a:chOff x="594360" y="2895600"/>
            <a:chExt cx="1066800" cy="1021080"/>
          </a:xfrm>
        </p:grpSpPr>
        <p:sp>
          <p:nvSpPr>
            <p:cNvPr id="56" name="Oval 5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58"/>
          <p:cNvGrpSpPr/>
          <p:nvPr/>
        </p:nvGrpSpPr>
        <p:grpSpPr>
          <a:xfrm>
            <a:off x="4457700" y="3307080"/>
            <a:ext cx="259080" cy="243840"/>
            <a:chOff x="594360" y="2895600"/>
            <a:chExt cx="1066800" cy="1021080"/>
          </a:xfrm>
        </p:grpSpPr>
        <p:sp>
          <p:nvSpPr>
            <p:cNvPr id="60" name="Oval 5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62"/>
          <p:cNvGrpSpPr/>
          <p:nvPr/>
        </p:nvGrpSpPr>
        <p:grpSpPr>
          <a:xfrm>
            <a:off x="4472940" y="4221480"/>
            <a:ext cx="259080" cy="243840"/>
            <a:chOff x="594360" y="2895600"/>
            <a:chExt cx="1066800" cy="1021080"/>
          </a:xfrm>
        </p:grpSpPr>
        <p:sp>
          <p:nvSpPr>
            <p:cNvPr id="64" name="Oval 6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5008" name="Group 66"/>
          <p:cNvGrpSpPr/>
          <p:nvPr/>
        </p:nvGrpSpPr>
        <p:grpSpPr>
          <a:xfrm>
            <a:off x="4488180" y="5151120"/>
            <a:ext cx="259080" cy="243840"/>
            <a:chOff x="594360" y="2895600"/>
            <a:chExt cx="1066800" cy="1021080"/>
          </a:xfrm>
        </p:grpSpPr>
        <p:sp>
          <p:nvSpPr>
            <p:cNvPr id="68" name="Oval 6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5009" name="Group 70"/>
          <p:cNvGrpSpPr/>
          <p:nvPr/>
        </p:nvGrpSpPr>
        <p:grpSpPr>
          <a:xfrm>
            <a:off x="4457700" y="6050280"/>
            <a:ext cx="259080" cy="243840"/>
            <a:chOff x="594360" y="2895600"/>
            <a:chExt cx="1066800" cy="1021080"/>
          </a:xfrm>
        </p:grpSpPr>
        <p:sp>
          <p:nvSpPr>
            <p:cNvPr id="72" name="Oval 71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5010" name="Group 74"/>
          <p:cNvGrpSpPr/>
          <p:nvPr/>
        </p:nvGrpSpPr>
        <p:grpSpPr>
          <a:xfrm>
            <a:off x="754380" y="3291840"/>
            <a:ext cx="259080" cy="243840"/>
            <a:chOff x="594360" y="2895600"/>
            <a:chExt cx="1066800" cy="1021080"/>
          </a:xfrm>
        </p:grpSpPr>
        <p:sp>
          <p:nvSpPr>
            <p:cNvPr id="76" name="Oval 75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5013" name="Group 78"/>
          <p:cNvGrpSpPr/>
          <p:nvPr/>
        </p:nvGrpSpPr>
        <p:grpSpPr>
          <a:xfrm>
            <a:off x="769620" y="4206240"/>
            <a:ext cx="259080" cy="243840"/>
            <a:chOff x="594360" y="2895600"/>
            <a:chExt cx="1066800" cy="1021080"/>
          </a:xfrm>
        </p:grpSpPr>
        <p:sp>
          <p:nvSpPr>
            <p:cNvPr id="80" name="Oval 79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5014" name="Group 82"/>
          <p:cNvGrpSpPr/>
          <p:nvPr/>
        </p:nvGrpSpPr>
        <p:grpSpPr>
          <a:xfrm>
            <a:off x="784860" y="5135880"/>
            <a:ext cx="259080" cy="243840"/>
            <a:chOff x="594360" y="2895600"/>
            <a:chExt cx="1066800" cy="1021080"/>
          </a:xfrm>
        </p:grpSpPr>
        <p:sp>
          <p:nvSpPr>
            <p:cNvPr id="84" name="Oval 83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5015" name="Group 86"/>
          <p:cNvGrpSpPr/>
          <p:nvPr/>
        </p:nvGrpSpPr>
        <p:grpSpPr>
          <a:xfrm>
            <a:off x="754380" y="6035040"/>
            <a:ext cx="259080" cy="243840"/>
            <a:chOff x="594360" y="2895600"/>
            <a:chExt cx="1066800" cy="1021080"/>
          </a:xfrm>
        </p:grpSpPr>
        <p:sp>
          <p:nvSpPr>
            <p:cNvPr id="88" name="Oval 87"/>
            <p:cNvSpPr/>
            <p:nvPr/>
          </p:nvSpPr>
          <p:spPr>
            <a:xfrm>
              <a:off x="594360" y="2895600"/>
              <a:ext cx="1066800" cy="102108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55320" y="2964180"/>
              <a:ext cx="944880" cy="8839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1021080" y="3295650"/>
              <a:ext cx="213360" cy="2209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82" name="AutoShape 2"/>
          <p:cNvSpPr>
            <a:spLocks noChangeArrowheads="1"/>
          </p:cNvSpPr>
          <p:nvPr/>
        </p:nvSpPr>
        <p:spPr bwMode="auto">
          <a:xfrm>
            <a:off x="228600" y="3930650"/>
            <a:ext cx="5667375" cy="148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12483" name="Rectangle 3"/>
          <p:cNvSpPr>
            <a:spLocks noChangeArrowheads="1"/>
          </p:cNvSpPr>
          <p:nvPr/>
        </p:nvSpPr>
        <p:spPr bwMode="auto">
          <a:xfrm>
            <a:off x="228600" y="3910013"/>
            <a:ext cx="5672138" cy="136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</a:pPr>
            <a:r>
              <a:rPr lang="en-US" b="1">
                <a:solidFill>
                  <a:schemeClr val="bg2"/>
                </a:solidFill>
              </a:rPr>
              <a:t>   </a:t>
            </a:r>
            <a:r>
              <a:rPr lang="en-US" sz="2000" b="1">
                <a:solidFill>
                  <a:schemeClr val="bg2"/>
                </a:solidFill>
              </a:rPr>
              <a:t>Moving the magnet in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any direction</a:t>
            </a:r>
            <a:r>
              <a:rPr lang="en-US" sz="2000" b="1">
                <a:solidFill>
                  <a:schemeClr val="bg2"/>
                </a:solidFill>
              </a:rPr>
              <a:t> would change the magnetic field through the loop and thus the magnetic flux.</a:t>
            </a:r>
          </a:p>
        </p:txBody>
      </p:sp>
      <p:sp>
        <p:nvSpPr>
          <p:cNvPr id="1812485" name="Rectangle 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223.44.3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12487" name="Rectangle 7"/>
          <p:cNvSpPr>
            <a:spLocks noGrp="1" noChangeArrowheads="1"/>
          </p:cNvSpPr>
          <p:nvPr>
            <p:ph idx="1"/>
          </p:nvPr>
        </p:nvSpPr>
        <p:spPr>
          <a:xfrm>
            <a:off x="0" y="858838"/>
            <a:ext cx="3454400" cy="20542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In order to change the magnetic flux through the loop, what would you have to do?</a:t>
            </a:r>
          </a:p>
        </p:txBody>
      </p:sp>
      <p:sp>
        <p:nvSpPr>
          <p:cNvPr id="1812486" name="Oval 6"/>
          <p:cNvSpPr>
            <a:spLocks noChangeArrowheads="1"/>
          </p:cNvSpPr>
          <p:nvPr/>
        </p:nvSpPr>
        <p:spPr bwMode="auto">
          <a:xfrm>
            <a:off x="3878263" y="2444750"/>
            <a:ext cx="3792537" cy="5270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1812489" name="Picture 9" descr="FG21_02B"/>
          <p:cNvPicPr>
            <a:picLocks noChangeAspect="1" noChangeArrowheads="1"/>
          </p:cNvPicPr>
          <p:nvPr/>
        </p:nvPicPr>
        <p:blipFill>
          <a:blip r:embed="rId3" cstate="print">
            <a:lum bright="-60000" contrast="84000"/>
          </a:blip>
          <a:srcRect l="33464" r="31453"/>
          <a:stretch>
            <a:fillRect/>
          </a:stretch>
        </p:blipFill>
        <p:spPr bwMode="auto">
          <a:xfrm>
            <a:off x="6470650" y="3260725"/>
            <a:ext cx="2417763" cy="3590925"/>
          </a:xfrm>
          <a:prstGeom prst="rect">
            <a:avLst/>
          </a:prstGeom>
          <a:noFill/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D49CEE39-DE89-8BE3-13AE-9547D0EA3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0" y="793750"/>
            <a:ext cx="4741863" cy="207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drop the magnet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move the magnet upwards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move the magnet sideways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d)   only (a) and (b)</a:t>
            </a:r>
          </a:p>
          <a:p>
            <a:pPr marL="285750" indent="-28575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e)   all of the above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/>
        </p:nvGrpSpPr>
        <p:grpSpPr>
          <a:xfrm>
            <a:off x="777240" y="1493521"/>
            <a:ext cx="3683794" cy="3322319"/>
            <a:chOff x="1066800" y="1493521"/>
            <a:chExt cx="3683794" cy="3322319"/>
          </a:xfrm>
        </p:grpSpPr>
        <p:sp>
          <p:nvSpPr>
            <p:cNvPr id="91" name="Rectangle 90"/>
            <p:cNvSpPr/>
            <p:nvPr/>
          </p:nvSpPr>
          <p:spPr>
            <a:xfrm>
              <a:off x="1066800" y="2071922"/>
              <a:ext cx="3672840" cy="2446883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176149" y="2184238"/>
              <a:ext cx="3574445" cy="22222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grpSp>
          <p:nvGrpSpPr>
            <p:cNvPr id="6" name="Group 5"/>
            <p:cNvGrpSpPr/>
            <p:nvPr/>
          </p:nvGrpSpPr>
          <p:grpSpPr>
            <a:xfrm rot="2700000">
              <a:off x="1158458" y="1760299"/>
              <a:ext cx="204979" cy="177992"/>
              <a:chOff x="883920" y="396240"/>
              <a:chExt cx="929640" cy="92964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" name="Rectangle 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 rot="2700000">
              <a:off x="1158458" y="2698939"/>
              <a:ext cx="204979" cy="177992"/>
              <a:chOff x="883920" y="396240"/>
              <a:chExt cx="929640" cy="92964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rot="2700000">
              <a:off x="1152026" y="3669670"/>
              <a:ext cx="204979" cy="177992"/>
              <a:chOff x="883920" y="396240"/>
              <a:chExt cx="929640" cy="92964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2" name="Rectangle 1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 rot="2700000">
              <a:off x="1152026" y="4624355"/>
              <a:ext cx="204979" cy="177992"/>
              <a:chOff x="883920" y="396240"/>
              <a:chExt cx="929640" cy="92964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 rot="2700000">
              <a:off x="1911036" y="1760299"/>
              <a:ext cx="204979" cy="177992"/>
              <a:chOff x="883920" y="396240"/>
              <a:chExt cx="929640" cy="92964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 rot="2700000">
              <a:off x="1911036" y="2698939"/>
              <a:ext cx="204979" cy="177992"/>
              <a:chOff x="883920" y="396240"/>
              <a:chExt cx="929640" cy="92964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1" name="Rectangle 2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 rot="2700000">
              <a:off x="1904604" y="3669670"/>
              <a:ext cx="204979" cy="177992"/>
              <a:chOff x="883920" y="396240"/>
              <a:chExt cx="929640" cy="92964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 rot="2700000">
              <a:off x="1904604" y="4624355"/>
              <a:ext cx="204979" cy="177992"/>
              <a:chOff x="883920" y="396240"/>
              <a:chExt cx="929640" cy="92964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7" name="Rectangle 2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 rot="2700000">
              <a:off x="2702208" y="1760299"/>
              <a:ext cx="204979" cy="177992"/>
              <a:chOff x="883920" y="396240"/>
              <a:chExt cx="929640" cy="92964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 rot="2700000">
              <a:off x="2702208" y="2698939"/>
              <a:ext cx="204979" cy="177992"/>
              <a:chOff x="883920" y="396240"/>
              <a:chExt cx="929640" cy="92964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 rot="2700000">
              <a:off x="2695776" y="3669670"/>
              <a:ext cx="204979" cy="177992"/>
              <a:chOff x="883920" y="396240"/>
              <a:chExt cx="929640" cy="929640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 rot="2700000">
              <a:off x="2695776" y="4624355"/>
              <a:ext cx="204979" cy="177992"/>
              <a:chOff x="883920" y="396240"/>
              <a:chExt cx="929640" cy="92964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 rot="2700000">
              <a:off x="3467652" y="1760299"/>
              <a:ext cx="204979" cy="177992"/>
              <a:chOff x="883920" y="396240"/>
              <a:chExt cx="929640" cy="92964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 rot="2700000">
              <a:off x="3467651" y="2698939"/>
              <a:ext cx="204979" cy="177992"/>
              <a:chOff x="883920" y="396240"/>
              <a:chExt cx="929640" cy="929640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 rot="2700000">
              <a:off x="3461219" y="3669670"/>
              <a:ext cx="204979" cy="177992"/>
              <a:chOff x="883920" y="396240"/>
              <a:chExt cx="929640" cy="92964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2700000">
              <a:off x="3461219" y="4624355"/>
              <a:ext cx="204979" cy="177992"/>
              <a:chOff x="883920" y="396240"/>
              <a:chExt cx="929640" cy="92964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1" name="Rectangle 50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 rot="2700000">
              <a:off x="4226662" y="1760299"/>
              <a:ext cx="204979" cy="177992"/>
              <a:chOff x="883920" y="396240"/>
              <a:chExt cx="929640" cy="92964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4" name="Rectangle 53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 rot="2700000">
              <a:off x="4226662" y="2698939"/>
              <a:ext cx="204979" cy="177992"/>
              <a:chOff x="883920" y="396240"/>
              <a:chExt cx="929640" cy="92964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7" name="Rectangle 56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 rot="2700000">
              <a:off x="4220230" y="3669670"/>
              <a:ext cx="204979" cy="177992"/>
              <a:chOff x="883920" y="396240"/>
              <a:chExt cx="929640" cy="92964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 rot="2700000">
              <a:off x="4220230" y="4624355"/>
              <a:ext cx="204979" cy="177992"/>
              <a:chOff x="883920" y="396240"/>
              <a:chExt cx="929640" cy="92964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883920" y="822959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3" name="Rectangle 62"/>
              <p:cNvSpPr/>
              <p:nvPr/>
            </p:nvSpPr>
            <p:spPr>
              <a:xfrm rot="16200000">
                <a:off x="883920" y="822960"/>
                <a:ext cx="92964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sp>
          <p:nvSpPr>
            <p:cNvPr id="64" name="Rectangle 63"/>
            <p:cNvSpPr/>
            <p:nvPr/>
          </p:nvSpPr>
          <p:spPr>
            <a:xfrm>
              <a:off x="2166722" y="1895426"/>
              <a:ext cx="353776" cy="2735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5" name="Right Arrow 64"/>
            <p:cNvSpPr/>
            <p:nvPr/>
          </p:nvSpPr>
          <p:spPr>
            <a:xfrm>
              <a:off x="2546228" y="3050676"/>
              <a:ext cx="456693" cy="184519"/>
            </a:xfrm>
            <a:prstGeom prst="rightArrow">
              <a:avLst>
                <a:gd name="adj1" fmla="val 50000"/>
                <a:gd name="adj2" fmla="val 7187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912868" y="2769886"/>
              <a:ext cx="3000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v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62378" y="1493521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B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080108" y="3692481"/>
              <a:ext cx="4817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>
                  <a:solidFill>
                    <a:schemeClr val="accent2">
                      <a:lumMod val="75000"/>
                    </a:schemeClr>
                  </a:solidFill>
                </a:rPr>
                <a:t>F</a:t>
              </a:r>
              <a:r>
                <a:rPr lang="en-US" sz="1600" i="1" baseline="-25000" dirty="0" err="1">
                  <a:solidFill>
                    <a:schemeClr val="accent2">
                      <a:lumMod val="75000"/>
                    </a:schemeClr>
                  </a:solidFill>
                </a:rPr>
                <a:t>pull</a:t>
              </a:r>
              <a:endParaRPr lang="en-US" sz="1600" i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4" name="Right Arrow 93"/>
            <p:cNvSpPr/>
            <p:nvPr/>
          </p:nvSpPr>
          <p:spPr>
            <a:xfrm rot="10800000" flipV="1">
              <a:off x="1465602" y="3443781"/>
              <a:ext cx="701120" cy="208587"/>
            </a:xfrm>
            <a:prstGeom prst="rightArrow">
              <a:avLst>
                <a:gd name="adj1" fmla="val 50000"/>
                <a:gd name="adj2" fmla="val 71875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5" name="Right Arrow 94"/>
            <p:cNvSpPr/>
            <p:nvPr/>
          </p:nvSpPr>
          <p:spPr>
            <a:xfrm rot="10800000" flipH="1" flipV="1">
              <a:off x="2526931" y="3467849"/>
              <a:ext cx="701120" cy="208587"/>
            </a:xfrm>
            <a:prstGeom prst="rightArrow">
              <a:avLst>
                <a:gd name="adj1" fmla="val 50000"/>
                <a:gd name="adj2" fmla="val 71875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408699" y="3067526"/>
              <a:ext cx="7302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>
                  <a:solidFill>
                    <a:schemeClr val="accent2">
                      <a:lumMod val="75000"/>
                    </a:schemeClr>
                  </a:solidFill>
                </a:rPr>
                <a:t>F</a:t>
              </a:r>
              <a:r>
                <a:rPr lang="en-US" sz="1600" i="1" baseline="-25000" dirty="0" err="1">
                  <a:solidFill>
                    <a:schemeClr val="accent2">
                      <a:lumMod val="75000"/>
                    </a:schemeClr>
                  </a:solidFill>
                </a:rPr>
                <a:t>resistive</a:t>
              </a:r>
              <a:endParaRPr lang="en-US" sz="1600" i="1" baseline="-25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98" name="Right Arrow 97"/>
          <p:cNvSpPr/>
          <p:nvPr/>
        </p:nvSpPr>
        <p:spPr>
          <a:xfrm rot="10800000" flipH="1">
            <a:off x="980547" y="4549878"/>
            <a:ext cx="701120" cy="191190"/>
          </a:xfrm>
          <a:prstGeom prst="rightArrow">
            <a:avLst>
              <a:gd name="adj1" fmla="val 24910"/>
              <a:gd name="adj2" fmla="val 7880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9" name="TextBox 98"/>
          <p:cNvSpPr txBox="1"/>
          <p:nvPr/>
        </p:nvSpPr>
        <p:spPr>
          <a:xfrm>
            <a:off x="1197769" y="466486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5242560" y="2069306"/>
            <a:ext cx="2362200" cy="3117295"/>
            <a:chOff x="5684520" y="2069306"/>
            <a:chExt cx="2362200" cy="3117295"/>
          </a:xfrm>
        </p:grpSpPr>
        <p:sp>
          <p:nvSpPr>
            <p:cNvPr id="100" name="Rectangle 99"/>
            <p:cNvSpPr/>
            <p:nvPr/>
          </p:nvSpPr>
          <p:spPr>
            <a:xfrm>
              <a:off x="7376160" y="3139441"/>
              <a:ext cx="67056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513320" y="3246121"/>
              <a:ext cx="396240" cy="914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3" name="Group 122"/>
            <p:cNvGrpSpPr/>
            <p:nvPr/>
          </p:nvGrpSpPr>
          <p:grpSpPr>
            <a:xfrm rot="5400000">
              <a:off x="5333999" y="3124204"/>
              <a:ext cx="1143001" cy="441960"/>
              <a:chOff x="5466397" y="1269682"/>
              <a:chExt cx="4186712" cy="620078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6503670" y="1274445"/>
                <a:ext cx="701040" cy="609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Group 118"/>
              <p:cNvGrpSpPr/>
              <p:nvPr/>
            </p:nvGrpSpPr>
            <p:grpSpPr>
              <a:xfrm>
                <a:off x="5466397" y="1280160"/>
                <a:ext cx="1046797" cy="609600"/>
                <a:chOff x="5466397" y="1280160"/>
                <a:chExt cx="1046797" cy="609600"/>
              </a:xfrm>
            </p:grpSpPr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5466397" y="1569720"/>
                  <a:ext cx="350520" cy="32004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H="1">
                  <a:off x="5812154" y="1280160"/>
                  <a:ext cx="701040" cy="609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3" name="Straight Connector 112"/>
              <p:cNvCxnSpPr/>
              <p:nvPr/>
            </p:nvCxnSpPr>
            <p:spPr>
              <a:xfrm flipH="1">
                <a:off x="7199946" y="1274445"/>
                <a:ext cx="701040" cy="609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>
                <a:off x="7905749" y="1269682"/>
                <a:ext cx="701040" cy="6096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>
              <a:xfrm flipH="1" flipV="1">
                <a:off x="8606312" y="1275398"/>
                <a:ext cx="1046797" cy="609600"/>
                <a:chOff x="5466397" y="1280160"/>
                <a:chExt cx="1046797" cy="609600"/>
              </a:xfrm>
            </p:grpSpPr>
            <p:cxnSp>
              <p:nvCxnSpPr>
                <p:cNvPr id="121" name="Straight Connector 120"/>
                <p:cNvCxnSpPr/>
                <p:nvPr/>
              </p:nvCxnSpPr>
              <p:spPr>
                <a:xfrm>
                  <a:off x="5466397" y="1569720"/>
                  <a:ext cx="350520" cy="32004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/>
                <p:cNvCxnSpPr/>
                <p:nvPr/>
              </p:nvCxnSpPr>
              <p:spPr>
                <a:xfrm flipH="1">
                  <a:off x="5812154" y="1280160"/>
                  <a:ext cx="701040" cy="609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5" name="Elbow Connector 124"/>
            <p:cNvCxnSpPr>
              <a:endCxn id="100" idx="0"/>
            </p:cNvCxnSpPr>
            <p:nvPr/>
          </p:nvCxnSpPr>
          <p:spPr>
            <a:xfrm>
              <a:off x="5905024" y="2071688"/>
              <a:ext cx="1806416" cy="1067753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5901690" y="2069306"/>
              <a:ext cx="953" cy="7148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oup 136"/>
            <p:cNvGrpSpPr/>
            <p:nvPr/>
          </p:nvGrpSpPr>
          <p:grpSpPr>
            <a:xfrm flipV="1">
              <a:off x="5886450" y="3337560"/>
              <a:ext cx="1824990" cy="1295401"/>
              <a:chOff x="6038850" y="2221706"/>
              <a:chExt cx="1824990" cy="1295401"/>
            </a:xfrm>
          </p:grpSpPr>
          <p:cxnSp>
            <p:nvCxnSpPr>
              <p:cNvPr id="135" name="Elbow Connector 124"/>
              <p:cNvCxnSpPr>
                <a:endCxn id="101" idx="2"/>
              </p:cNvCxnSpPr>
              <p:nvPr/>
            </p:nvCxnSpPr>
            <p:spPr>
              <a:xfrm>
                <a:off x="6057424" y="2224087"/>
                <a:ext cx="1806416" cy="1293020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V="1">
                <a:off x="6038850" y="2221706"/>
                <a:ext cx="953" cy="714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Right Arrow 138"/>
            <p:cNvSpPr/>
            <p:nvPr/>
          </p:nvSpPr>
          <p:spPr>
            <a:xfrm rot="10800000" flipH="1">
              <a:off x="6497427" y="4702278"/>
              <a:ext cx="701120" cy="191190"/>
            </a:xfrm>
            <a:prstGeom prst="rightArrow">
              <a:avLst>
                <a:gd name="adj1" fmla="val 24910"/>
                <a:gd name="adj2" fmla="val 7880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6714649" y="4817269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7620000" y="2956560"/>
            <a:ext cx="1493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eusm7"/>
              </a:rPr>
              <a:t>E</a:t>
            </a:r>
            <a:r>
              <a:rPr lang="en-US" sz="2800" i="1" dirty="0">
                <a:latin typeface="Arial" pitchFamily="34" charset="0"/>
                <a:cs typeface="Arial" pitchFamily="34" charset="0"/>
              </a:rPr>
              <a:t>=</a:t>
            </a:r>
            <a:r>
              <a:rPr lang="en-US" sz="2800" i="1" dirty="0" err="1">
                <a:latin typeface="Arial" pitchFamily="34" charset="0"/>
                <a:cs typeface="Arial" pitchFamily="34" charset="0"/>
              </a:rPr>
              <a:t>B</a:t>
            </a:r>
            <a:r>
              <a:rPr lang="en-US" sz="2800" i="1" dirty="0" err="1">
                <a:latin typeface="eurb10"/>
              </a:rPr>
              <a:t>`</a:t>
            </a:r>
            <a:r>
              <a:rPr lang="en-US" sz="2800" i="1" dirty="0" err="1">
                <a:latin typeface="Arial" pitchFamily="34" charset="0"/>
                <a:cs typeface="Arial" pitchFamily="34" charset="0"/>
              </a:rPr>
              <a:t>v</a:t>
            </a:r>
            <a:endParaRPr lang="en-US" sz="2800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886" name="Rectangle 14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223.43.0.1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71875" name="Rectangle 3"/>
          <p:cNvSpPr>
            <a:spLocks noGrp="1" noChangeArrowheads="1"/>
          </p:cNvSpPr>
          <p:nvPr>
            <p:ph idx="1"/>
          </p:nvPr>
        </p:nvSpPr>
        <p:spPr>
          <a:xfrm>
            <a:off x="0" y="727075"/>
            <a:ext cx="4243388" cy="2320925"/>
          </a:xfrm>
          <a:noFill/>
          <a:ln/>
        </p:spPr>
        <p:txBody>
          <a:bodyPr/>
          <a:lstStyle/>
          <a:p>
            <a:pPr marL="744538" lvl="1">
              <a:lnSpc>
                <a:spcPct val="150000"/>
              </a:lnSpc>
              <a:buFont typeface="Monotype Sorts" pitchFamily="2" charset="2"/>
              <a:buNone/>
            </a:pPr>
            <a:r>
              <a:rPr lang="en-US" sz="1800" b="1" dirty="0"/>
              <a:t>	A conducting rod slides on a conducting track in a constant </a:t>
            </a:r>
            <a:r>
              <a:rPr lang="en-US" sz="1800" b="1" i="1" dirty="0"/>
              <a:t>B</a:t>
            </a:r>
            <a:r>
              <a:rPr lang="en-US" sz="1800" b="1" dirty="0"/>
              <a:t> field directed into the page.  What is the direction of the induced current?</a:t>
            </a:r>
            <a:r>
              <a:rPr lang="en-US" sz="1200" b="1" dirty="0"/>
              <a:t>  </a:t>
            </a:r>
            <a:r>
              <a:rPr lang="en-US" sz="16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13000" y="3621088"/>
            <a:ext cx="4435475" cy="2414587"/>
            <a:chOff x="2966" y="2328"/>
            <a:chExt cx="2794" cy="1521"/>
          </a:xfrm>
          <a:solidFill>
            <a:schemeClr val="bg1"/>
          </a:solidFill>
        </p:grpSpPr>
        <p:sp>
          <p:nvSpPr>
            <p:cNvPr id="1871877" name="Rectangle 5"/>
            <p:cNvSpPr>
              <a:spLocks noChangeArrowheads="1"/>
            </p:cNvSpPr>
            <p:nvPr/>
          </p:nvSpPr>
          <p:spPr bwMode="auto">
            <a:xfrm>
              <a:off x="2966" y="2328"/>
              <a:ext cx="2794" cy="1521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019" y="2547"/>
              <a:ext cx="2664" cy="1047"/>
              <a:chOff x="2391" y="2660"/>
              <a:chExt cx="2664" cy="1047"/>
            </a:xfrm>
            <a:grpFill/>
          </p:grpSpPr>
          <p:sp>
            <p:nvSpPr>
              <p:cNvPr id="1871879" name="Rectangle 7"/>
              <p:cNvSpPr>
                <a:spLocks noChangeArrowheads="1"/>
              </p:cNvSpPr>
              <p:nvPr/>
            </p:nvSpPr>
            <p:spPr bwMode="auto">
              <a:xfrm>
                <a:off x="2391" y="2660"/>
                <a:ext cx="2059" cy="100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01570" tIns="40628" rIns="101570" bIns="40628">
                <a:spAutoFit/>
              </a:bodyPr>
              <a:lstStyle/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  x  x  x  x  x  x  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  x  x  x  x  x  x 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  x  x  x  x  x  x </a:t>
                </a:r>
              </a:p>
              <a:p>
                <a:pPr marL="385763" indent="-385763" defTabSz="1028700">
                  <a:lnSpc>
                    <a:spcPct val="90000"/>
                  </a:lnSpc>
                  <a:spcBef>
                    <a:spcPct val="45000"/>
                  </a:spcBef>
                </a:pPr>
                <a:r>
                  <a:rPr lang="en-US" sz="2000"/>
                  <a:t>x  x  x  x  x  x  x  x  x  x  x </a:t>
                </a:r>
              </a:p>
            </p:txBody>
          </p:sp>
          <p:sp>
            <p:nvSpPr>
              <p:cNvPr id="1871880" name="Line 8"/>
              <p:cNvSpPr>
                <a:spLocks noChangeShapeType="1"/>
              </p:cNvSpPr>
              <p:nvPr/>
            </p:nvSpPr>
            <p:spPr bwMode="auto">
              <a:xfrm>
                <a:off x="3688" y="3161"/>
                <a:ext cx="667" cy="0"/>
              </a:xfrm>
              <a:prstGeom prst="line">
                <a:avLst/>
              </a:prstGeom>
              <a:grp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1881" name="Rectangle 9"/>
              <p:cNvSpPr>
                <a:spLocks noChangeArrowheads="1"/>
              </p:cNvSpPr>
              <p:nvPr/>
            </p:nvSpPr>
            <p:spPr bwMode="auto">
              <a:xfrm>
                <a:off x="2568" y="2840"/>
                <a:ext cx="2414" cy="644"/>
              </a:xfrm>
              <a:prstGeom prst="rect">
                <a:avLst/>
              </a:prstGeom>
              <a:noFill/>
              <a:ln w="5715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1882" name="Rectangle 10"/>
              <p:cNvSpPr>
                <a:spLocks noChangeArrowheads="1"/>
              </p:cNvSpPr>
              <p:nvPr/>
            </p:nvSpPr>
            <p:spPr bwMode="auto">
              <a:xfrm>
                <a:off x="3588" y="2728"/>
                <a:ext cx="89" cy="900"/>
              </a:xfrm>
              <a:prstGeom prst="rect">
                <a:avLst/>
              </a:prstGeom>
              <a:solidFill>
                <a:schemeClr val="tx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1883" name="Text Box 11"/>
              <p:cNvSpPr txBox="1">
                <a:spLocks noChangeArrowheads="1"/>
              </p:cNvSpPr>
              <p:nvPr/>
            </p:nvSpPr>
            <p:spPr bwMode="auto">
              <a:xfrm>
                <a:off x="4393" y="2973"/>
                <a:ext cx="258" cy="399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111000"/>
                  </a:lnSpc>
                </a:pPr>
                <a:r>
                  <a:rPr lang="en-US" sz="3200" b="1">
                    <a:solidFill>
                      <a:schemeClr val="accent1"/>
                    </a:solidFill>
                  </a:rPr>
                  <a:t>v</a:t>
                </a:r>
                <a:endParaRPr lang="en-US" sz="2000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71884" name="Rectangle 12"/>
              <p:cNvSpPr>
                <a:spLocks noChangeArrowheads="1"/>
              </p:cNvSpPr>
              <p:nvPr/>
            </p:nvSpPr>
            <p:spPr bwMode="auto">
              <a:xfrm>
                <a:off x="4733" y="2663"/>
                <a:ext cx="322" cy="1044"/>
              </a:xfrm>
              <a:prstGeom prst="rect">
                <a:avLst/>
              </a:prstGeom>
              <a:solidFill>
                <a:srgbClr val="C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71885" name="Rectangle 13"/>
          <p:cNvSpPr>
            <a:spLocks noChangeArrowheads="1"/>
          </p:cNvSpPr>
          <p:nvPr/>
        </p:nvSpPr>
        <p:spPr bwMode="auto">
          <a:xfrm>
            <a:off x="5199063" y="1128713"/>
            <a:ext cx="3763962" cy="132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</p:spTree>
    <p:extLst>
      <p:ext uri="{BB962C8B-B14F-4D97-AF65-F5344CB8AC3E}">
        <p14:creationId xmlns:p14="http://schemas.microsoft.com/office/powerpoint/2010/main" val="1956308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23" name="Oval 3"/>
          <p:cNvSpPr>
            <a:spLocks noChangeArrowheads="1"/>
          </p:cNvSpPr>
          <p:nvPr/>
        </p:nvSpPr>
        <p:spPr bwMode="auto">
          <a:xfrm>
            <a:off x="4668838" y="1520825"/>
            <a:ext cx="4124325" cy="53022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73936" name="Rectangle 16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Question 223.43.0.1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873924" name="Rectangle 4"/>
          <p:cNvSpPr>
            <a:spLocks noGrp="1" noChangeArrowheads="1"/>
          </p:cNvSpPr>
          <p:nvPr>
            <p:ph idx="1"/>
          </p:nvPr>
        </p:nvSpPr>
        <p:spPr>
          <a:xfrm>
            <a:off x="0" y="727075"/>
            <a:ext cx="4243388" cy="2320925"/>
          </a:xfrm>
          <a:noFill/>
          <a:ln/>
        </p:spPr>
        <p:txBody>
          <a:bodyPr/>
          <a:lstStyle/>
          <a:p>
            <a:pPr marL="744538" lvl="1">
              <a:lnSpc>
                <a:spcPct val="150000"/>
              </a:lnSpc>
              <a:buFont typeface="Monotype Sorts" pitchFamily="2" charset="2"/>
              <a:buNone/>
            </a:pPr>
            <a:r>
              <a:rPr lang="en-US" sz="1800" b="1"/>
              <a:t>	A conducting rod slides on a conducting track in a constant </a:t>
            </a:r>
            <a:r>
              <a:rPr lang="en-US" sz="1800" b="1" i="1"/>
              <a:t>B</a:t>
            </a:r>
            <a:r>
              <a:rPr lang="en-US" sz="1800" b="1"/>
              <a:t> field directed into the page.  What is the direction of the induced current?</a:t>
            </a:r>
            <a:r>
              <a:rPr lang="en-US" sz="1200" b="1"/>
              <a:t>  </a:t>
            </a:r>
            <a:r>
              <a:rPr lang="en-US" sz="16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873925" name="Rectangle 5"/>
          <p:cNvSpPr>
            <a:spLocks noChangeArrowheads="1"/>
          </p:cNvSpPr>
          <p:nvPr/>
        </p:nvSpPr>
        <p:spPr bwMode="auto">
          <a:xfrm>
            <a:off x="4708525" y="3695700"/>
            <a:ext cx="4435475" cy="24145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792663" y="4043363"/>
            <a:ext cx="4229100" cy="1662112"/>
            <a:chOff x="2391" y="2660"/>
            <a:chExt cx="2664" cy="1047"/>
          </a:xfrm>
        </p:grpSpPr>
        <p:sp>
          <p:nvSpPr>
            <p:cNvPr id="1873927" name="Rectangle 7"/>
            <p:cNvSpPr>
              <a:spLocks noChangeArrowheads="1"/>
            </p:cNvSpPr>
            <p:nvPr/>
          </p:nvSpPr>
          <p:spPr bwMode="auto">
            <a:xfrm>
              <a:off x="2391" y="2660"/>
              <a:ext cx="2059" cy="1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1570" tIns="40628" rIns="101570" bIns="40628">
              <a:spAutoFit/>
            </a:bodyPr>
            <a:lstStyle/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 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</a:t>
              </a:r>
            </a:p>
            <a:p>
              <a:pPr marL="385763" indent="-385763" defTabSz="1028700">
                <a:lnSpc>
                  <a:spcPct val="90000"/>
                </a:lnSpc>
                <a:spcBef>
                  <a:spcPct val="45000"/>
                </a:spcBef>
              </a:pPr>
              <a:r>
                <a:rPr lang="en-US" sz="2000"/>
                <a:t>x  x  x  x  x  x  x  x  x  x  x </a:t>
              </a:r>
            </a:p>
          </p:txBody>
        </p:sp>
        <p:sp>
          <p:nvSpPr>
            <p:cNvPr id="1873928" name="Line 8"/>
            <p:cNvSpPr>
              <a:spLocks noChangeShapeType="1"/>
            </p:cNvSpPr>
            <p:nvPr/>
          </p:nvSpPr>
          <p:spPr bwMode="auto">
            <a:xfrm>
              <a:off x="3688" y="3161"/>
              <a:ext cx="667" cy="0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3929" name="Rectangle 9"/>
            <p:cNvSpPr>
              <a:spLocks noChangeArrowheads="1"/>
            </p:cNvSpPr>
            <p:nvPr/>
          </p:nvSpPr>
          <p:spPr bwMode="auto">
            <a:xfrm>
              <a:off x="2568" y="2840"/>
              <a:ext cx="2414" cy="644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3930" name="Rectangle 10"/>
            <p:cNvSpPr>
              <a:spLocks noChangeArrowheads="1"/>
            </p:cNvSpPr>
            <p:nvPr/>
          </p:nvSpPr>
          <p:spPr bwMode="auto">
            <a:xfrm>
              <a:off x="3588" y="2728"/>
              <a:ext cx="89" cy="90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3931" name="Text Box 11"/>
            <p:cNvSpPr txBox="1">
              <a:spLocks noChangeArrowheads="1"/>
            </p:cNvSpPr>
            <p:nvPr/>
          </p:nvSpPr>
          <p:spPr bwMode="auto">
            <a:xfrm>
              <a:off x="4393" y="2973"/>
              <a:ext cx="258" cy="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1000"/>
                </a:lnSpc>
              </a:pPr>
              <a:r>
                <a:rPr lang="en-US" sz="3200" b="1">
                  <a:solidFill>
                    <a:schemeClr val="accent1"/>
                  </a:solidFill>
                </a:rPr>
                <a:t>v</a:t>
              </a:r>
              <a:endParaRPr lang="en-US" sz="2000" b="1">
                <a:solidFill>
                  <a:schemeClr val="accent1"/>
                </a:solidFill>
              </a:endParaRPr>
            </a:p>
          </p:txBody>
        </p:sp>
        <p:sp>
          <p:nvSpPr>
            <p:cNvPr id="1873932" name="Rectangle 12"/>
            <p:cNvSpPr>
              <a:spLocks noChangeArrowheads="1"/>
            </p:cNvSpPr>
            <p:nvPr/>
          </p:nvSpPr>
          <p:spPr bwMode="auto">
            <a:xfrm>
              <a:off x="4733" y="2663"/>
              <a:ext cx="322" cy="1044"/>
            </a:xfrm>
            <a:prstGeom prst="rect">
              <a:avLst/>
            </a:prstGeom>
            <a:solidFill>
              <a:srgbClr val="9933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73933" name="AutoShape 13"/>
          <p:cNvSpPr>
            <a:spLocks noChangeArrowheads="1"/>
          </p:cNvSpPr>
          <p:nvPr/>
        </p:nvSpPr>
        <p:spPr bwMode="auto">
          <a:xfrm>
            <a:off x="0" y="3314700"/>
            <a:ext cx="4576763" cy="2930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873934" name="Rectangle 14"/>
          <p:cNvSpPr>
            <a:spLocks noChangeArrowheads="1"/>
          </p:cNvSpPr>
          <p:nvPr/>
        </p:nvSpPr>
        <p:spPr bwMode="auto">
          <a:xfrm>
            <a:off x="0" y="3357563"/>
            <a:ext cx="4456113" cy="28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200" b="1">
                <a:solidFill>
                  <a:schemeClr val="bg2"/>
                </a:solidFill>
              </a:rPr>
              <a:t>    </a:t>
            </a:r>
            <a:r>
              <a:rPr lang="en-US" sz="2000" b="1">
                <a:solidFill>
                  <a:schemeClr val="bg2"/>
                </a:solidFill>
              </a:rPr>
              <a:t>The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 points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into the page</a:t>
            </a:r>
            <a:r>
              <a:rPr lang="en-US" sz="2000" b="1">
                <a:solidFill>
                  <a:schemeClr val="bg2"/>
                </a:solidFill>
              </a:rPr>
              <a:t>.  The flux is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increasing</a:t>
            </a:r>
            <a:r>
              <a:rPr lang="en-US" sz="2000" b="1">
                <a:solidFill>
                  <a:schemeClr val="bg2"/>
                </a:solidFill>
              </a:rPr>
              <a:t> since the area is increasing.  The induced </a:t>
            </a:r>
            <a:r>
              <a:rPr lang="en-US" sz="2000" b="1" i="1">
                <a:solidFill>
                  <a:schemeClr val="bg2"/>
                </a:solidFill>
              </a:rPr>
              <a:t>B</a:t>
            </a:r>
            <a:r>
              <a:rPr lang="en-US" sz="2000" b="1">
                <a:solidFill>
                  <a:schemeClr val="bg2"/>
                </a:solidFill>
              </a:rPr>
              <a:t> field opposes this change and therefore points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out of the page</a:t>
            </a:r>
            <a:r>
              <a:rPr lang="en-US" sz="2000" b="1">
                <a:solidFill>
                  <a:schemeClr val="bg2"/>
                </a:solidFill>
              </a:rPr>
              <a:t>.  Thus, the induced current runs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counterclockwise</a:t>
            </a:r>
            <a:r>
              <a:rPr lang="en-US" sz="2000" b="1">
                <a:solidFill>
                  <a:schemeClr val="bg2"/>
                </a:solidFill>
              </a:rPr>
              <a:t> according to  the right-hand rule.</a:t>
            </a:r>
            <a:endParaRPr lang="en-US" sz="2200" b="1">
              <a:solidFill>
                <a:schemeClr val="bg2"/>
              </a:solidFill>
            </a:endParaRPr>
          </a:p>
        </p:txBody>
      </p:sp>
      <p:sp>
        <p:nvSpPr>
          <p:cNvPr id="1873935" name="Rectangle 15"/>
          <p:cNvSpPr>
            <a:spLocks noChangeArrowheads="1"/>
          </p:cNvSpPr>
          <p:nvPr/>
        </p:nvSpPr>
        <p:spPr bwMode="auto">
          <a:xfrm>
            <a:off x="5199063" y="1128713"/>
            <a:ext cx="3763962" cy="1324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a)   clockwise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b)   counterclockwise</a:t>
            </a: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c)   no induced current</a:t>
            </a:r>
          </a:p>
        </p:txBody>
      </p:sp>
      <p:sp>
        <p:nvSpPr>
          <p:cNvPr id="1873937" name="Text Box 17"/>
          <p:cNvSpPr txBox="1">
            <a:spLocks noChangeArrowheads="1"/>
          </p:cNvSpPr>
          <p:nvPr/>
        </p:nvSpPr>
        <p:spPr bwMode="auto">
          <a:xfrm>
            <a:off x="0" y="6451600"/>
            <a:ext cx="9144000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What direction is the magnetic force on the rod as it moves?</a:t>
            </a:r>
          </a:p>
        </p:txBody>
      </p:sp>
    </p:spTree>
    <p:extLst>
      <p:ext uri="{BB962C8B-B14F-4D97-AF65-F5344CB8AC3E}">
        <p14:creationId xmlns:p14="http://schemas.microsoft.com/office/powerpoint/2010/main" val="254979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</TotalTime>
  <Words>3417</Words>
  <Application>Microsoft Office PowerPoint</Application>
  <PresentationFormat>On-screen Show (4:3)</PresentationFormat>
  <Paragraphs>474</Paragraphs>
  <Slides>53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Arial</vt:lpstr>
      <vt:lpstr>Calibri</vt:lpstr>
      <vt:lpstr>Comic Sans MS</vt:lpstr>
      <vt:lpstr>eurb10</vt:lpstr>
      <vt:lpstr>eusm7</vt:lpstr>
      <vt:lpstr>Impact</vt:lpstr>
      <vt:lpstr>Monotype Sorts</vt:lpstr>
      <vt:lpstr>Symbol</vt:lpstr>
      <vt:lpstr>Tahoma</vt:lpstr>
      <vt:lpstr>Times New Roman</vt:lpstr>
      <vt:lpstr>Office Theme</vt:lpstr>
      <vt:lpstr>Equation</vt:lpstr>
      <vt:lpstr>Question 223.44.1</vt:lpstr>
      <vt:lpstr>Question 223.44.2</vt:lpstr>
      <vt:lpstr>PowerPoint Presentation</vt:lpstr>
      <vt:lpstr>PowerPoint Presentation</vt:lpstr>
      <vt:lpstr>Question 223.44.3</vt:lpstr>
      <vt:lpstr>Question 223.44.3</vt:lpstr>
      <vt:lpstr>PowerPoint Presentation</vt:lpstr>
      <vt:lpstr>Question 223.43.0.1</vt:lpstr>
      <vt:lpstr>Question 223.43.0.1</vt:lpstr>
      <vt:lpstr>Question 223.43.1</vt:lpstr>
      <vt:lpstr>Question 223.43.2</vt:lpstr>
      <vt:lpstr>Question 223.43.3</vt:lpstr>
      <vt:lpstr>PowerPoint Presentation</vt:lpstr>
      <vt:lpstr>PowerPoint Presentation</vt:lpstr>
      <vt:lpstr>PowerPoint Presentation</vt:lpstr>
      <vt:lpstr>PowerPoint Presentation</vt:lpstr>
      <vt:lpstr>Question 223.43.4</vt:lpstr>
      <vt:lpstr>Question 223.43.5</vt:lpstr>
      <vt:lpstr>PowerPoint Presentation</vt:lpstr>
      <vt:lpstr>PowerPoint Presentation</vt:lpstr>
      <vt:lpstr>Question 223.44.4</vt:lpstr>
      <vt:lpstr>Question 223.44.4</vt:lpstr>
      <vt:lpstr>PowerPoint Presentation</vt:lpstr>
      <vt:lpstr>PowerPoint Presentation</vt:lpstr>
      <vt:lpstr>PowerPoint Presentation</vt:lpstr>
      <vt:lpstr>Question 223.44.5</vt:lpstr>
      <vt:lpstr>Question 223.44.5</vt:lpstr>
      <vt:lpstr>Question 223.44.6</vt:lpstr>
      <vt:lpstr>Question 223.44.6</vt:lpstr>
      <vt:lpstr>Question 223.44.7</vt:lpstr>
      <vt:lpstr>Question 223.44.7</vt:lpstr>
      <vt:lpstr>Question 223.44.8</vt:lpstr>
      <vt:lpstr>Question 223.44.8</vt:lpstr>
      <vt:lpstr>Question 223.44.9</vt:lpstr>
      <vt:lpstr>Question 223.44.9</vt:lpstr>
      <vt:lpstr>Question 223.44.10</vt:lpstr>
      <vt:lpstr>Question 223.44.10</vt:lpstr>
      <vt:lpstr>Question 223.44.11</vt:lpstr>
      <vt:lpstr>Question 223.44.11</vt:lpstr>
      <vt:lpstr>Question 223.44.12</vt:lpstr>
      <vt:lpstr>Question 223.44.12</vt:lpstr>
      <vt:lpstr>Question 223.44.13</vt:lpstr>
      <vt:lpstr>Question 223.44.13</vt:lpstr>
      <vt:lpstr>Question 223.44.14</vt:lpstr>
      <vt:lpstr>Question 223.44.14</vt:lpstr>
      <vt:lpstr>Question 223.44.15</vt:lpstr>
      <vt:lpstr>Question 223.44.15</vt:lpstr>
      <vt:lpstr>Question 223.44.16</vt:lpstr>
      <vt:lpstr>Question 223.44.16</vt:lpstr>
      <vt:lpstr>Question 223.44.17</vt:lpstr>
      <vt:lpstr>Question 223.44.17</vt:lpstr>
      <vt:lpstr>Question 223.44.E1</vt:lpstr>
      <vt:lpstr>Question 223.44.E2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10</cp:revision>
  <dcterms:created xsi:type="dcterms:W3CDTF">2011-11-26T18:01:23Z</dcterms:created>
  <dcterms:modified xsi:type="dcterms:W3CDTF">2024-07-08T17:28:49Z</dcterms:modified>
</cp:coreProperties>
</file>