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921" r:id="rId2"/>
    <p:sldId id="922" r:id="rId3"/>
    <p:sldId id="923" r:id="rId4"/>
    <p:sldId id="924" r:id="rId5"/>
    <p:sldId id="257" r:id="rId6"/>
    <p:sldId id="258" r:id="rId7"/>
    <p:sldId id="925" r:id="rId8"/>
    <p:sldId id="926" r:id="rId9"/>
    <p:sldId id="927" r:id="rId10"/>
    <p:sldId id="928" r:id="rId11"/>
    <p:sldId id="929" r:id="rId12"/>
    <p:sldId id="930" r:id="rId13"/>
    <p:sldId id="931" r:id="rId14"/>
    <p:sldId id="932" r:id="rId15"/>
    <p:sldId id="933" r:id="rId16"/>
    <p:sldId id="934" r:id="rId17"/>
    <p:sldId id="935" r:id="rId18"/>
    <p:sldId id="936" r:id="rId19"/>
    <p:sldId id="937" r:id="rId20"/>
    <p:sldId id="938" r:id="rId21"/>
    <p:sldId id="939" r:id="rId22"/>
    <p:sldId id="940" r:id="rId23"/>
    <p:sldId id="1184" r:id="rId24"/>
    <p:sldId id="941" r:id="rId25"/>
    <p:sldId id="942" r:id="rId26"/>
    <p:sldId id="943" r:id="rId27"/>
    <p:sldId id="944" r:id="rId28"/>
    <p:sldId id="945" r:id="rId29"/>
    <p:sldId id="946" r:id="rId30"/>
    <p:sldId id="947" r:id="rId31"/>
    <p:sldId id="948" r:id="rId32"/>
    <p:sldId id="949" r:id="rId33"/>
    <p:sldId id="950" r:id="rId34"/>
    <p:sldId id="951" r:id="rId35"/>
    <p:sldId id="952" r:id="rId36"/>
    <p:sldId id="259" r:id="rId37"/>
    <p:sldId id="260" r:id="rId38"/>
    <p:sldId id="261" r:id="rId39"/>
    <p:sldId id="1182" r:id="rId40"/>
    <p:sldId id="118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B8F0E0-9AC4-4727-9B6E-B56D940026FE}" v="5" dt="2023-11-28T00:20:17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79B8F0E0-9AC4-4727-9B6E-B56D940026FE}"/>
    <pc:docChg chg="custSel addSld delSld modSld sldOrd">
      <pc:chgData name="Lines, Todd" userId="afaf7c3a-e8aa-4568-882a-02ad8f9e19b0" providerId="ADAL" clId="{79B8F0E0-9AC4-4727-9B6E-B56D940026FE}" dt="2023-11-28T00:24:18.962" v="126" actId="313"/>
      <pc:docMkLst>
        <pc:docMk/>
      </pc:docMkLst>
      <pc:sldChg chg="add">
        <pc:chgData name="Lines, Todd" userId="afaf7c3a-e8aa-4568-882a-02ad8f9e19b0" providerId="ADAL" clId="{79B8F0E0-9AC4-4727-9B6E-B56D940026FE}" dt="2023-11-28T00:17:59.960" v="3"/>
        <pc:sldMkLst>
          <pc:docMk/>
          <pc:sldMk cId="0" sldId="921"/>
        </pc:sldMkLst>
      </pc:sldChg>
      <pc:sldChg chg="add">
        <pc:chgData name="Lines, Todd" userId="afaf7c3a-e8aa-4568-882a-02ad8f9e19b0" providerId="ADAL" clId="{79B8F0E0-9AC4-4727-9B6E-B56D940026FE}" dt="2023-11-28T00:17:59.960" v="3"/>
        <pc:sldMkLst>
          <pc:docMk/>
          <pc:sldMk cId="0" sldId="922"/>
        </pc:sldMkLst>
      </pc:sldChg>
      <pc:sldChg chg="modSp add mod ord">
        <pc:chgData name="Lines, Todd" userId="afaf7c3a-e8aa-4568-882a-02ad8f9e19b0" providerId="ADAL" clId="{79B8F0E0-9AC4-4727-9B6E-B56D940026FE}" dt="2023-11-28T00:24:15.990" v="123" actId="313"/>
        <pc:sldMkLst>
          <pc:docMk/>
          <pc:sldMk cId="0" sldId="923"/>
        </pc:sldMkLst>
        <pc:spChg chg="mod">
          <ac:chgData name="Lines, Todd" userId="afaf7c3a-e8aa-4568-882a-02ad8f9e19b0" providerId="ADAL" clId="{79B8F0E0-9AC4-4727-9B6E-B56D940026FE}" dt="2023-11-28T00:24:15.990" v="123" actId="313"/>
          <ac:spMkLst>
            <pc:docMk/>
            <pc:sldMk cId="0" sldId="923"/>
            <ac:spMk id="1810437" creationId="{00000000-0000-0000-0000-000000000000}"/>
          </ac:spMkLst>
        </pc:spChg>
      </pc:sldChg>
      <pc:sldChg chg="modSp add mod ord">
        <pc:chgData name="Lines, Todd" userId="afaf7c3a-e8aa-4568-882a-02ad8f9e19b0" providerId="ADAL" clId="{79B8F0E0-9AC4-4727-9B6E-B56D940026FE}" dt="2023-11-28T00:24:17.140" v="124" actId="313"/>
        <pc:sldMkLst>
          <pc:docMk/>
          <pc:sldMk cId="0" sldId="924"/>
        </pc:sldMkLst>
        <pc:spChg chg="mod">
          <ac:chgData name="Lines, Todd" userId="afaf7c3a-e8aa-4568-882a-02ad8f9e19b0" providerId="ADAL" clId="{79B8F0E0-9AC4-4727-9B6E-B56D940026FE}" dt="2023-11-28T00:24:17.140" v="124" actId="313"/>
          <ac:spMkLst>
            <pc:docMk/>
            <pc:sldMk cId="0" sldId="924"/>
            <ac:spMk id="1812488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18:53.034" v="4" actId="2696"/>
        <pc:sldMkLst>
          <pc:docMk/>
          <pc:sldMk cId="0" sldId="925"/>
        </pc:sldMkLst>
      </pc:sldChg>
      <pc:sldChg chg="modSp add mod">
        <pc:chgData name="Lines, Todd" userId="afaf7c3a-e8aa-4568-882a-02ad8f9e19b0" providerId="ADAL" clId="{79B8F0E0-9AC4-4727-9B6E-B56D940026FE}" dt="2023-11-28T00:24:18.102" v="125" actId="313"/>
        <pc:sldMkLst>
          <pc:docMk/>
          <pc:sldMk cId="4268906658" sldId="925"/>
        </pc:sldMkLst>
        <pc:spChg chg="mod">
          <ac:chgData name="Lines, Todd" userId="afaf7c3a-e8aa-4568-882a-02ad8f9e19b0" providerId="ADAL" clId="{79B8F0E0-9AC4-4727-9B6E-B56D940026FE}" dt="2023-11-28T00:24:18.102" v="125" actId="313"/>
          <ac:spMkLst>
            <pc:docMk/>
            <pc:sldMk cId="4268906658" sldId="925"/>
            <ac:spMk id="1814531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18:53.034" v="4" actId="2696"/>
        <pc:sldMkLst>
          <pc:docMk/>
          <pc:sldMk cId="0" sldId="926"/>
        </pc:sldMkLst>
      </pc:sldChg>
      <pc:sldChg chg="modSp add mod">
        <pc:chgData name="Lines, Todd" userId="afaf7c3a-e8aa-4568-882a-02ad8f9e19b0" providerId="ADAL" clId="{79B8F0E0-9AC4-4727-9B6E-B56D940026FE}" dt="2023-11-28T00:24:18.962" v="126" actId="313"/>
        <pc:sldMkLst>
          <pc:docMk/>
          <pc:sldMk cId="868386442" sldId="926"/>
        </pc:sldMkLst>
        <pc:spChg chg="mod">
          <ac:chgData name="Lines, Todd" userId="afaf7c3a-e8aa-4568-882a-02ad8f9e19b0" providerId="ADAL" clId="{79B8F0E0-9AC4-4727-9B6E-B56D940026FE}" dt="2023-11-28T00:24:18.962" v="126" actId="313"/>
          <ac:spMkLst>
            <pc:docMk/>
            <pc:sldMk cId="868386442" sldId="926"/>
            <ac:spMk id="1816580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18:53.034" v="4" actId="2696"/>
        <pc:sldMkLst>
          <pc:docMk/>
          <pc:sldMk cId="0" sldId="927"/>
        </pc:sldMkLst>
      </pc:sldChg>
      <pc:sldChg chg="modSp add mod">
        <pc:chgData name="Lines, Todd" userId="afaf7c3a-e8aa-4568-882a-02ad8f9e19b0" providerId="ADAL" clId="{79B8F0E0-9AC4-4727-9B6E-B56D940026FE}" dt="2023-11-28T00:23:16.752" v="87" actId="313"/>
        <pc:sldMkLst>
          <pc:docMk/>
          <pc:sldMk cId="2185764269" sldId="927"/>
        </pc:sldMkLst>
        <pc:spChg chg="mod">
          <ac:chgData name="Lines, Todd" userId="afaf7c3a-e8aa-4568-882a-02ad8f9e19b0" providerId="ADAL" clId="{79B8F0E0-9AC4-4727-9B6E-B56D940026FE}" dt="2023-11-28T00:23:16.752" v="87" actId="313"/>
          <ac:spMkLst>
            <pc:docMk/>
            <pc:sldMk cId="2185764269" sldId="927"/>
            <ac:spMk id="1818628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18:53.034" v="4" actId="2696"/>
        <pc:sldMkLst>
          <pc:docMk/>
          <pc:sldMk cId="0" sldId="928"/>
        </pc:sldMkLst>
      </pc:sldChg>
      <pc:sldChg chg="modSp add mod">
        <pc:chgData name="Lines, Todd" userId="afaf7c3a-e8aa-4568-882a-02ad8f9e19b0" providerId="ADAL" clId="{79B8F0E0-9AC4-4727-9B6E-B56D940026FE}" dt="2023-11-28T00:23:17.370" v="88" actId="313"/>
        <pc:sldMkLst>
          <pc:docMk/>
          <pc:sldMk cId="1283231364" sldId="928"/>
        </pc:sldMkLst>
        <pc:spChg chg="mod">
          <ac:chgData name="Lines, Todd" userId="afaf7c3a-e8aa-4568-882a-02ad8f9e19b0" providerId="ADAL" clId="{79B8F0E0-9AC4-4727-9B6E-B56D940026FE}" dt="2023-11-28T00:23:17.370" v="88" actId="313"/>
          <ac:spMkLst>
            <pc:docMk/>
            <pc:sldMk cId="1283231364" sldId="928"/>
            <ac:spMk id="1820677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18:53.034" v="4" actId="2696"/>
        <pc:sldMkLst>
          <pc:docMk/>
          <pc:sldMk cId="0" sldId="929"/>
        </pc:sldMkLst>
      </pc:sldChg>
      <pc:sldChg chg="modSp add mod">
        <pc:chgData name="Lines, Todd" userId="afaf7c3a-e8aa-4568-882a-02ad8f9e19b0" providerId="ADAL" clId="{79B8F0E0-9AC4-4727-9B6E-B56D940026FE}" dt="2023-11-28T00:23:18.025" v="89" actId="313"/>
        <pc:sldMkLst>
          <pc:docMk/>
          <pc:sldMk cId="3729140334" sldId="929"/>
        </pc:sldMkLst>
        <pc:spChg chg="mod">
          <ac:chgData name="Lines, Todd" userId="afaf7c3a-e8aa-4568-882a-02ad8f9e19b0" providerId="ADAL" clId="{79B8F0E0-9AC4-4727-9B6E-B56D940026FE}" dt="2023-11-28T00:23:18.025" v="89" actId="313"/>
          <ac:spMkLst>
            <pc:docMk/>
            <pc:sldMk cId="3729140334" sldId="929"/>
            <ac:spMk id="1822725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18:53.034" v="4" actId="2696"/>
        <pc:sldMkLst>
          <pc:docMk/>
          <pc:sldMk cId="0" sldId="930"/>
        </pc:sldMkLst>
      </pc:sldChg>
      <pc:sldChg chg="modSp add mod">
        <pc:chgData name="Lines, Todd" userId="afaf7c3a-e8aa-4568-882a-02ad8f9e19b0" providerId="ADAL" clId="{79B8F0E0-9AC4-4727-9B6E-B56D940026FE}" dt="2023-11-28T00:23:18.643" v="90" actId="313"/>
        <pc:sldMkLst>
          <pc:docMk/>
          <pc:sldMk cId="599451283" sldId="930"/>
        </pc:sldMkLst>
        <pc:spChg chg="mod">
          <ac:chgData name="Lines, Todd" userId="afaf7c3a-e8aa-4568-882a-02ad8f9e19b0" providerId="ADAL" clId="{79B8F0E0-9AC4-4727-9B6E-B56D940026FE}" dt="2023-11-28T00:23:18.643" v="90" actId="313"/>
          <ac:spMkLst>
            <pc:docMk/>
            <pc:sldMk cId="599451283" sldId="930"/>
            <ac:spMk id="1824776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18:53.034" v="4" actId="2696"/>
        <pc:sldMkLst>
          <pc:docMk/>
          <pc:sldMk cId="0" sldId="931"/>
        </pc:sldMkLst>
      </pc:sldChg>
      <pc:sldChg chg="modSp add mod">
        <pc:chgData name="Lines, Todd" userId="afaf7c3a-e8aa-4568-882a-02ad8f9e19b0" providerId="ADAL" clId="{79B8F0E0-9AC4-4727-9B6E-B56D940026FE}" dt="2023-11-28T00:23:19.231" v="91" actId="313"/>
        <pc:sldMkLst>
          <pc:docMk/>
          <pc:sldMk cId="2131632869" sldId="931"/>
        </pc:sldMkLst>
        <pc:spChg chg="mod">
          <ac:chgData name="Lines, Todd" userId="afaf7c3a-e8aa-4568-882a-02ad8f9e19b0" providerId="ADAL" clId="{79B8F0E0-9AC4-4727-9B6E-B56D940026FE}" dt="2023-11-28T00:23:19.231" v="91" actId="313"/>
          <ac:spMkLst>
            <pc:docMk/>
            <pc:sldMk cId="2131632869" sldId="931"/>
            <ac:spMk id="1826824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18:53.034" v="4" actId="2696"/>
        <pc:sldMkLst>
          <pc:docMk/>
          <pc:sldMk cId="0" sldId="932"/>
        </pc:sldMkLst>
      </pc:sldChg>
      <pc:sldChg chg="modSp add mod">
        <pc:chgData name="Lines, Todd" userId="afaf7c3a-e8aa-4568-882a-02ad8f9e19b0" providerId="ADAL" clId="{79B8F0E0-9AC4-4727-9B6E-B56D940026FE}" dt="2023-11-28T00:23:19.818" v="92" actId="313"/>
        <pc:sldMkLst>
          <pc:docMk/>
          <pc:sldMk cId="1859705190" sldId="932"/>
        </pc:sldMkLst>
        <pc:spChg chg="mod">
          <ac:chgData name="Lines, Todd" userId="afaf7c3a-e8aa-4568-882a-02ad8f9e19b0" providerId="ADAL" clId="{79B8F0E0-9AC4-4727-9B6E-B56D940026FE}" dt="2023-11-28T00:23:19.818" v="92" actId="313"/>
          <ac:spMkLst>
            <pc:docMk/>
            <pc:sldMk cId="1859705190" sldId="932"/>
            <ac:spMk id="1828875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18:53.034" v="4" actId="2696"/>
        <pc:sldMkLst>
          <pc:docMk/>
          <pc:sldMk cId="0" sldId="933"/>
        </pc:sldMkLst>
      </pc:sldChg>
      <pc:sldChg chg="modSp add mod">
        <pc:chgData name="Lines, Todd" userId="afaf7c3a-e8aa-4568-882a-02ad8f9e19b0" providerId="ADAL" clId="{79B8F0E0-9AC4-4727-9B6E-B56D940026FE}" dt="2023-11-28T00:23:20.400" v="93" actId="313"/>
        <pc:sldMkLst>
          <pc:docMk/>
          <pc:sldMk cId="648409176" sldId="933"/>
        </pc:sldMkLst>
        <pc:spChg chg="mod">
          <ac:chgData name="Lines, Todd" userId="afaf7c3a-e8aa-4568-882a-02ad8f9e19b0" providerId="ADAL" clId="{79B8F0E0-9AC4-4727-9B6E-B56D940026FE}" dt="2023-11-28T00:23:20.400" v="93" actId="313"/>
          <ac:spMkLst>
            <pc:docMk/>
            <pc:sldMk cId="648409176" sldId="933"/>
            <ac:spMk id="1830915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18:53.034" v="4" actId="2696"/>
        <pc:sldMkLst>
          <pc:docMk/>
          <pc:sldMk cId="0" sldId="934"/>
        </pc:sldMkLst>
      </pc:sldChg>
      <pc:sldChg chg="modSp add mod">
        <pc:chgData name="Lines, Todd" userId="afaf7c3a-e8aa-4568-882a-02ad8f9e19b0" providerId="ADAL" clId="{79B8F0E0-9AC4-4727-9B6E-B56D940026FE}" dt="2023-11-28T00:23:21.040" v="94" actId="313"/>
        <pc:sldMkLst>
          <pc:docMk/>
          <pc:sldMk cId="2092908694" sldId="934"/>
        </pc:sldMkLst>
        <pc:spChg chg="mod">
          <ac:chgData name="Lines, Todd" userId="afaf7c3a-e8aa-4568-882a-02ad8f9e19b0" providerId="ADAL" clId="{79B8F0E0-9AC4-4727-9B6E-B56D940026FE}" dt="2023-11-28T00:23:21.040" v="94" actId="313"/>
          <ac:spMkLst>
            <pc:docMk/>
            <pc:sldMk cId="2092908694" sldId="934"/>
            <ac:spMk id="1832963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18:53.034" v="4" actId="2696"/>
        <pc:sldMkLst>
          <pc:docMk/>
          <pc:sldMk cId="0" sldId="935"/>
        </pc:sldMkLst>
      </pc:sldChg>
      <pc:sldChg chg="modSp add mod">
        <pc:chgData name="Lines, Todd" userId="afaf7c3a-e8aa-4568-882a-02ad8f9e19b0" providerId="ADAL" clId="{79B8F0E0-9AC4-4727-9B6E-B56D940026FE}" dt="2023-11-28T00:23:21.773" v="95" actId="313"/>
        <pc:sldMkLst>
          <pc:docMk/>
          <pc:sldMk cId="1847604033" sldId="935"/>
        </pc:sldMkLst>
        <pc:spChg chg="mod">
          <ac:chgData name="Lines, Todd" userId="afaf7c3a-e8aa-4568-882a-02ad8f9e19b0" providerId="ADAL" clId="{79B8F0E0-9AC4-4727-9B6E-B56D940026FE}" dt="2023-11-28T00:23:21.773" v="95" actId="313"/>
          <ac:spMkLst>
            <pc:docMk/>
            <pc:sldMk cId="1847604033" sldId="935"/>
            <ac:spMk id="1835011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18:53.034" v="4" actId="2696"/>
        <pc:sldMkLst>
          <pc:docMk/>
          <pc:sldMk cId="0" sldId="936"/>
        </pc:sldMkLst>
      </pc:sldChg>
      <pc:sldChg chg="modSp add mod">
        <pc:chgData name="Lines, Todd" userId="afaf7c3a-e8aa-4568-882a-02ad8f9e19b0" providerId="ADAL" clId="{79B8F0E0-9AC4-4727-9B6E-B56D940026FE}" dt="2023-11-28T00:23:22.444" v="96" actId="313"/>
        <pc:sldMkLst>
          <pc:docMk/>
          <pc:sldMk cId="766180505" sldId="936"/>
        </pc:sldMkLst>
        <pc:spChg chg="mod">
          <ac:chgData name="Lines, Todd" userId="afaf7c3a-e8aa-4568-882a-02ad8f9e19b0" providerId="ADAL" clId="{79B8F0E0-9AC4-4727-9B6E-B56D940026FE}" dt="2023-11-28T00:23:22.444" v="96" actId="313"/>
          <ac:spMkLst>
            <pc:docMk/>
            <pc:sldMk cId="766180505" sldId="936"/>
            <ac:spMk id="1837059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18:53.034" v="4" actId="2696"/>
        <pc:sldMkLst>
          <pc:docMk/>
          <pc:sldMk cId="0" sldId="937"/>
        </pc:sldMkLst>
      </pc:sldChg>
      <pc:sldChg chg="modSp add mod">
        <pc:chgData name="Lines, Todd" userId="afaf7c3a-e8aa-4568-882a-02ad8f9e19b0" providerId="ADAL" clId="{79B8F0E0-9AC4-4727-9B6E-B56D940026FE}" dt="2023-11-28T00:23:23.047" v="97" actId="313"/>
        <pc:sldMkLst>
          <pc:docMk/>
          <pc:sldMk cId="1049882627" sldId="937"/>
        </pc:sldMkLst>
        <pc:spChg chg="mod">
          <ac:chgData name="Lines, Todd" userId="afaf7c3a-e8aa-4568-882a-02ad8f9e19b0" providerId="ADAL" clId="{79B8F0E0-9AC4-4727-9B6E-B56D940026FE}" dt="2023-11-28T00:23:23.047" v="97" actId="313"/>
          <ac:spMkLst>
            <pc:docMk/>
            <pc:sldMk cId="1049882627" sldId="937"/>
            <ac:spMk id="1839108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18:53.034" v="4" actId="2696"/>
        <pc:sldMkLst>
          <pc:docMk/>
          <pc:sldMk cId="0" sldId="938"/>
        </pc:sldMkLst>
      </pc:sldChg>
      <pc:sldChg chg="modSp add mod">
        <pc:chgData name="Lines, Todd" userId="afaf7c3a-e8aa-4568-882a-02ad8f9e19b0" providerId="ADAL" clId="{79B8F0E0-9AC4-4727-9B6E-B56D940026FE}" dt="2023-11-28T00:23:23.670" v="98" actId="313"/>
        <pc:sldMkLst>
          <pc:docMk/>
          <pc:sldMk cId="1426238410" sldId="938"/>
        </pc:sldMkLst>
        <pc:spChg chg="mod">
          <ac:chgData name="Lines, Todd" userId="afaf7c3a-e8aa-4568-882a-02ad8f9e19b0" providerId="ADAL" clId="{79B8F0E0-9AC4-4727-9B6E-B56D940026FE}" dt="2023-11-28T00:23:23.670" v="98" actId="313"/>
          <ac:spMkLst>
            <pc:docMk/>
            <pc:sldMk cId="1426238410" sldId="938"/>
            <ac:spMk id="1841159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18:53.034" v="4" actId="2696"/>
        <pc:sldMkLst>
          <pc:docMk/>
          <pc:sldMk cId="0" sldId="939"/>
        </pc:sldMkLst>
      </pc:sldChg>
      <pc:sldChg chg="modSp add mod">
        <pc:chgData name="Lines, Todd" userId="afaf7c3a-e8aa-4568-882a-02ad8f9e19b0" providerId="ADAL" clId="{79B8F0E0-9AC4-4727-9B6E-B56D940026FE}" dt="2023-11-28T00:23:24.330" v="99" actId="313"/>
        <pc:sldMkLst>
          <pc:docMk/>
          <pc:sldMk cId="1804086101" sldId="939"/>
        </pc:sldMkLst>
        <pc:spChg chg="mod">
          <ac:chgData name="Lines, Todd" userId="afaf7c3a-e8aa-4568-882a-02ad8f9e19b0" providerId="ADAL" clId="{79B8F0E0-9AC4-4727-9B6E-B56D940026FE}" dt="2023-11-28T00:23:24.330" v="99" actId="313"/>
          <ac:spMkLst>
            <pc:docMk/>
            <pc:sldMk cId="1804086101" sldId="939"/>
            <ac:spMk id="1843204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18:53.034" v="4" actId="2696"/>
        <pc:sldMkLst>
          <pc:docMk/>
          <pc:sldMk cId="0" sldId="940"/>
        </pc:sldMkLst>
      </pc:sldChg>
      <pc:sldChg chg="modSp add mod">
        <pc:chgData name="Lines, Todd" userId="afaf7c3a-e8aa-4568-882a-02ad8f9e19b0" providerId="ADAL" clId="{79B8F0E0-9AC4-4727-9B6E-B56D940026FE}" dt="2023-11-28T00:23:24.911" v="100" actId="313"/>
        <pc:sldMkLst>
          <pc:docMk/>
          <pc:sldMk cId="482829963" sldId="940"/>
        </pc:sldMkLst>
        <pc:spChg chg="mod">
          <ac:chgData name="Lines, Todd" userId="afaf7c3a-e8aa-4568-882a-02ad8f9e19b0" providerId="ADAL" clId="{79B8F0E0-9AC4-4727-9B6E-B56D940026FE}" dt="2023-11-28T00:23:24.911" v="100" actId="313"/>
          <ac:spMkLst>
            <pc:docMk/>
            <pc:sldMk cId="482829963" sldId="940"/>
            <ac:spMk id="1845255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20:10.937" v="7" actId="2696"/>
        <pc:sldMkLst>
          <pc:docMk/>
          <pc:sldMk cId="0" sldId="941"/>
        </pc:sldMkLst>
      </pc:sldChg>
      <pc:sldChg chg="modSp add mod">
        <pc:chgData name="Lines, Todd" userId="afaf7c3a-e8aa-4568-882a-02ad8f9e19b0" providerId="ADAL" clId="{79B8F0E0-9AC4-4727-9B6E-B56D940026FE}" dt="2023-11-28T00:23:57.345" v="117" actId="313"/>
        <pc:sldMkLst>
          <pc:docMk/>
          <pc:sldMk cId="328070219" sldId="941"/>
        </pc:sldMkLst>
        <pc:spChg chg="mod">
          <ac:chgData name="Lines, Todd" userId="afaf7c3a-e8aa-4568-882a-02ad8f9e19b0" providerId="ADAL" clId="{79B8F0E0-9AC4-4727-9B6E-B56D940026FE}" dt="2023-11-28T00:23:57.345" v="117" actId="313"/>
          <ac:spMkLst>
            <pc:docMk/>
            <pc:sldMk cId="328070219" sldId="941"/>
            <ac:spMk id="1847322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20:10.937" v="7" actId="2696"/>
        <pc:sldMkLst>
          <pc:docMk/>
          <pc:sldMk cId="0" sldId="942"/>
        </pc:sldMkLst>
      </pc:sldChg>
      <pc:sldChg chg="modSp add mod">
        <pc:chgData name="Lines, Todd" userId="afaf7c3a-e8aa-4568-882a-02ad8f9e19b0" providerId="ADAL" clId="{79B8F0E0-9AC4-4727-9B6E-B56D940026FE}" dt="2023-11-28T00:23:58.148" v="118" actId="313"/>
        <pc:sldMkLst>
          <pc:docMk/>
          <pc:sldMk cId="809872196" sldId="942"/>
        </pc:sldMkLst>
        <pc:spChg chg="mod">
          <ac:chgData name="Lines, Todd" userId="afaf7c3a-e8aa-4568-882a-02ad8f9e19b0" providerId="ADAL" clId="{79B8F0E0-9AC4-4727-9B6E-B56D940026FE}" dt="2023-11-28T00:23:58.148" v="118" actId="313"/>
          <ac:spMkLst>
            <pc:docMk/>
            <pc:sldMk cId="809872196" sldId="942"/>
            <ac:spMk id="1849376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20:10.937" v="7" actId="2696"/>
        <pc:sldMkLst>
          <pc:docMk/>
          <pc:sldMk cId="0" sldId="943"/>
        </pc:sldMkLst>
      </pc:sldChg>
      <pc:sldChg chg="modSp add mod">
        <pc:chgData name="Lines, Todd" userId="afaf7c3a-e8aa-4568-882a-02ad8f9e19b0" providerId="ADAL" clId="{79B8F0E0-9AC4-4727-9B6E-B56D940026FE}" dt="2023-11-28T00:23:58.898" v="119" actId="313"/>
        <pc:sldMkLst>
          <pc:docMk/>
          <pc:sldMk cId="1686409954" sldId="943"/>
        </pc:sldMkLst>
        <pc:spChg chg="mod">
          <ac:chgData name="Lines, Todd" userId="afaf7c3a-e8aa-4568-882a-02ad8f9e19b0" providerId="ADAL" clId="{79B8F0E0-9AC4-4727-9B6E-B56D940026FE}" dt="2023-11-28T00:23:58.898" v="119" actId="313"/>
          <ac:spMkLst>
            <pc:docMk/>
            <pc:sldMk cId="1686409954" sldId="943"/>
            <ac:spMk id="1851418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20:10.937" v="7" actId="2696"/>
        <pc:sldMkLst>
          <pc:docMk/>
          <pc:sldMk cId="0" sldId="944"/>
        </pc:sldMkLst>
      </pc:sldChg>
      <pc:sldChg chg="modSp add mod">
        <pc:chgData name="Lines, Todd" userId="afaf7c3a-e8aa-4568-882a-02ad8f9e19b0" providerId="ADAL" clId="{79B8F0E0-9AC4-4727-9B6E-B56D940026FE}" dt="2023-11-28T00:23:59.570" v="120" actId="313"/>
        <pc:sldMkLst>
          <pc:docMk/>
          <pc:sldMk cId="2529276709" sldId="944"/>
        </pc:sldMkLst>
        <pc:spChg chg="mod">
          <ac:chgData name="Lines, Todd" userId="afaf7c3a-e8aa-4568-882a-02ad8f9e19b0" providerId="ADAL" clId="{79B8F0E0-9AC4-4727-9B6E-B56D940026FE}" dt="2023-11-28T00:23:59.570" v="120" actId="313"/>
          <ac:spMkLst>
            <pc:docMk/>
            <pc:sldMk cId="2529276709" sldId="944"/>
            <ac:spMk id="1853472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20:10.937" v="7" actId="2696"/>
        <pc:sldMkLst>
          <pc:docMk/>
          <pc:sldMk cId="0" sldId="945"/>
        </pc:sldMkLst>
      </pc:sldChg>
      <pc:sldChg chg="modSp add mod">
        <pc:chgData name="Lines, Todd" userId="afaf7c3a-e8aa-4568-882a-02ad8f9e19b0" providerId="ADAL" clId="{79B8F0E0-9AC4-4727-9B6E-B56D940026FE}" dt="2023-11-28T00:23:28.173" v="105" actId="313"/>
        <pc:sldMkLst>
          <pc:docMk/>
          <pc:sldMk cId="2876755908" sldId="945"/>
        </pc:sldMkLst>
        <pc:spChg chg="mod">
          <ac:chgData name="Lines, Todd" userId="afaf7c3a-e8aa-4568-882a-02ad8f9e19b0" providerId="ADAL" clId="{79B8F0E0-9AC4-4727-9B6E-B56D940026FE}" dt="2023-11-28T00:23:28.173" v="105" actId="313"/>
          <ac:spMkLst>
            <pc:docMk/>
            <pc:sldMk cId="2876755908" sldId="945"/>
            <ac:spMk id="1855511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20:10.937" v="7" actId="2696"/>
        <pc:sldMkLst>
          <pc:docMk/>
          <pc:sldMk cId="0" sldId="946"/>
        </pc:sldMkLst>
      </pc:sldChg>
      <pc:sldChg chg="modSp add mod">
        <pc:chgData name="Lines, Todd" userId="afaf7c3a-e8aa-4568-882a-02ad8f9e19b0" providerId="ADAL" clId="{79B8F0E0-9AC4-4727-9B6E-B56D940026FE}" dt="2023-11-28T00:23:28.727" v="106" actId="313"/>
        <pc:sldMkLst>
          <pc:docMk/>
          <pc:sldMk cId="2758201816" sldId="946"/>
        </pc:sldMkLst>
        <pc:spChg chg="mod">
          <ac:chgData name="Lines, Todd" userId="afaf7c3a-e8aa-4568-882a-02ad8f9e19b0" providerId="ADAL" clId="{79B8F0E0-9AC4-4727-9B6E-B56D940026FE}" dt="2023-11-28T00:23:28.727" v="106" actId="313"/>
          <ac:spMkLst>
            <pc:docMk/>
            <pc:sldMk cId="2758201816" sldId="946"/>
            <ac:spMk id="1857562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20:10.937" v="7" actId="2696"/>
        <pc:sldMkLst>
          <pc:docMk/>
          <pc:sldMk cId="0" sldId="947"/>
        </pc:sldMkLst>
      </pc:sldChg>
      <pc:sldChg chg="modSp add mod">
        <pc:chgData name="Lines, Todd" userId="afaf7c3a-e8aa-4568-882a-02ad8f9e19b0" providerId="ADAL" clId="{79B8F0E0-9AC4-4727-9B6E-B56D940026FE}" dt="2023-11-28T00:24:02.758" v="121" actId="313"/>
        <pc:sldMkLst>
          <pc:docMk/>
          <pc:sldMk cId="2194999612" sldId="947"/>
        </pc:sldMkLst>
        <pc:spChg chg="mod">
          <ac:chgData name="Lines, Todd" userId="afaf7c3a-e8aa-4568-882a-02ad8f9e19b0" providerId="ADAL" clId="{79B8F0E0-9AC4-4727-9B6E-B56D940026FE}" dt="2023-11-28T00:24:02.758" v="121" actId="313"/>
          <ac:spMkLst>
            <pc:docMk/>
            <pc:sldMk cId="2194999612" sldId="947"/>
            <ac:spMk id="1859587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20:10.937" v="7" actId="2696"/>
        <pc:sldMkLst>
          <pc:docMk/>
          <pc:sldMk cId="0" sldId="948"/>
        </pc:sldMkLst>
      </pc:sldChg>
      <pc:sldChg chg="modSp add mod">
        <pc:chgData name="Lines, Todd" userId="afaf7c3a-e8aa-4568-882a-02ad8f9e19b0" providerId="ADAL" clId="{79B8F0E0-9AC4-4727-9B6E-B56D940026FE}" dt="2023-11-28T00:24:03.345" v="122" actId="313"/>
        <pc:sldMkLst>
          <pc:docMk/>
          <pc:sldMk cId="621719475" sldId="948"/>
        </pc:sldMkLst>
        <pc:spChg chg="mod">
          <ac:chgData name="Lines, Todd" userId="afaf7c3a-e8aa-4568-882a-02ad8f9e19b0" providerId="ADAL" clId="{79B8F0E0-9AC4-4727-9B6E-B56D940026FE}" dt="2023-11-28T00:24:03.345" v="122" actId="313"/>
          <ac:spMkLst>
            <pc:docMk/>
            <pc:sldMk cId="621719475" sldId="948"/>
            <ac:spMk id="1861635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20:10.937" v="7" actId="2696"/>
        <pc:sldMkLst>
          <pc:docMk/>
          <pc:sldMk cId="0" sldId="949"/>
        </pc:sldMkLst>
      </pc:sldChg>
      <pc:sldChg chg="modSp add mod">
        <pc:chgData name="Lines, Todd" userId="afaf7c3a-e8aa-4568-882a-02ad8f9e19b0" providerId="ADAL" clId="{79B8F0E0-9AC4-4727-9B6E-B56D940026FE}" dt="2023-11-28T00:23:30.616" v="109" actId="313"/>
        <pc:sldMkLst>
          <pc:docMk/>
          <pc:sldMk cId="3427082438" sldId="949"/>
        </pc:sldMkLst>
        <pc:spChg chg="mod">
          <ac:chgData name="Lines, Todd" userId="afaf7c3a-e8aa-4568-882a-02ad8f9e19b0" providerId="ADAL" clId="{79B8F0E0-9AC4-4727-9B6E-B56D940026FE}" dt="2023-11-28T00:23:30.616" v="109" actId="313"/>
          <ac:spMkLst>
            <pc:docMk/>
            <pc:sldMk cId="3427082438" sldId="949"/>
            <ac:spMk id="1863697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20:10.937" v="7" actId="2696"/>
        <pc:sldMkLst>
          <pc:docMk/>
          <pc:sldMk cId="0" sldId="950"/>
        </pc:sldMkLst>
      </pc:sldChg>
      <pc:sldChg chg="modSp add mod">
        <pc:chgData name="Lines, Todd" userId="afaf7c3a-e8aa-4568-882a-02ad8f9e19b0" providerId="ADAL" clId="{79B8F0E0-9AC4-4727-9B6E-B56D940026FE}" dt="2023-11-28T00:23:31.117" v="110" actId="313"/>
        <pc:sldMkLst>
          <pc:docMk/>
          <pc:sldMk cId="3758514544" sldId="950"/>
        </pc:sldMkLst>
        <pc:spChg chg="mod">
          <ac:chgData name="Lines, Todd" userId="afaf7c3a-e8aa-4568-882a-02ad8f9e19b0" providerId="ADAL" clId="{79B8F0E0-9AC4-4727-9B6E-B56D940026FE}" dt="2023-11-28T00:23:31.117" v="110" actId="313"/>
          <ac:spMkLst>
            <pc:docMk/>
            <pc:sldMk cId="3758514544" sldId="950"/>
            <ac:spMk id="1865778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20:10.937" v="7" actId="2696"/>
        <pc:sldMkLst>
          <pc:docMk/>
          <pc:sldMk cId="0" sldId="951"/>
        </pc:sldMkLst>
      </pc:sldChg>
      <pc:sldChg chg="modSp add mod">
        <pc:chgData name="Lines, Todd" userId="afaf7c3a-e8aa-4568-882a-02ad8f9e19b0" providerId="ADAL" clId="{79B8F0E0-9AC4-4727-9B6E-B56D940026FE}" dt="2023-11-28T00:23:31.756" v="111" actId="313"/>
        <pc:sldMkLst>
          <pc:docMk/>
          <pc:sldMk cId="545987028" sldId="951"/>
        </pc:sldMkLst>
        <pc:spChg chg="mod">
          <ac:chgData name="Lines, Todd" userId="afaf7c3a-e8aa-4568-882a-02ad8f9e19b0" providerId="ADAL" clId="{79B8F0E0-9AC4-4727-9B6E-B56D940026FE}" dt="2023-11-28T00:23:31.756" v="111" actId="313"/>
          <ac:spMkLst>
            <pc:docMk/>
            <pc:sldMk cId="545987028" sldId="951"/>
            <ac:spMk id="1867780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20:10.937" v="7" actId="2696"/>
        <pc:sldMkLst>
          <pc:docMk/>
          <pc:sldMk cId="0" sldId="952"/>
        </pc:sldMkLst>
      </pc:sldChg>
      <pc:sldChg chg="modSp add mod">
        <pc:chgData name="Lines, Todd" userId="afaf7c3a-e8aa-4568-882a-02ad8f9e19b0" providerId="ADAL" clId="{79B8F0E0-9AC4-4727-9B6E-B56D940026FE}" dt="2023-11-28T00:23:32.336" v="112" actId="313"/>
        <pc:sldMkLst>
          <pc:docMk/>
          <pc:sldMk cId="1604357401" sldId="952"/>
        </pc:sldMkLst>
        <pc:spChg chg="mod">
          <ac:chgData name="Lines, Todd" userId="afaf7c3a-e8aa-4568-882a-02ad8f9e19b0" providerId="ADAL" clId="{79B8F0E0-9AC4-4727-9B6E-B56D940026FE}" dt="2023-11-28T00:23:32.336" v="112" actId="313"/>
          <ac:spMkLst>
            <pc:docMk/>
            <pc:sldMk cId="1604357401" sldId="952"/>
            <ac:spMk id="1869872" creationId="{00000000-0000-0000-0000-000000000000}"/>
          </ac:spMkLst>
        </pc:spChg>
      </pc:sldChg>
      <pc:sldChg chg="modSp add mod">
        <pc:chgData name="Lines, Todd" userId="afaf7c3a-e8aa-4568-882a-02ad8f9e19b0" providerId="ADAL" clId="{79B8F0E0-9AC4-4727-9B6E-B56D940026FE}" dt="2023-11-28T00:23:12.679" v="81" actId="313"/>
        <pc:sldMkLst>
          <pc:docMk/>
          <pc:sldMk cId="0" sldId="1182"/>
        </pc:sldMkLst>
        <pc:spChg chg="mod">
          <ac:chgData name="Lines, Todd" userId="afaf7c3a-e8aa-4568-882a-02ad8f9e19b0" providerId="ADAL" clId="{79B8F0E0-9AC4-4727-9B6E-B56D940026FE}" dt="2023-11-28T00:23:12.679" v="81" actId="313"/>
          <ac:spMkLst>
            <pc:docMk/>
            <pc:sldMk cId="0" sldId="1182"/>
            <ac:spMk id="1835011" creationId="{00000000-0000-0000-0000-000000000000}"/>
          </ac:spMkLst>
        </pc:spChg>
      </pc:sldChg>
      <pc:sldChg chg="modSp add mod">
        <pc:chgData name="Lines, Todd" userId="afaf7c3a-e8aa-4568-882a-02ad8f9e19b0" providerId="ADAL" clId="{79B8F0E0-9AC4-4727-9B6E-B56D940026FE}" dt="2023-11-28T00:23:13.390" v="82" actId="313"/>
        <pc:sldMkLst>
          <pc:docMk/>
          <pc:sldMk cId="0" sldId="1183"/>
        </pc:sldMkLst>
        <pc:spChg chg="mod">
          <ac:chgData name="Lines, Todd" userId="afaf7c3a-e8aa-4568-882a-02ad8f9e19b0" providerId="ADAL" clId="{79B8F0E0-9AC4-4727-9B6E-B56D940026FE}" dt="2023-11-28T00:23:13.390" v="82" actId="313"/>
          <ac:spMkLst>
            <pc:docMk/>
            <pc:sldMk cId="0" sldId="1183"/>
            <ac:spMk id="1835011" creationId="{00000000-0000-0000-0000-000000000000}"/>
          </ac:spMkLst>
        </pc:spChg>
      </pc:sldChg>
      <pc:sldChg chg="add">
        <pc:chgData name="Lines, Todd" userId="afaf7c3a-e8aa-4568-882a-02ad8f9e19b0" providerId="ADAL" clId="{79B8F0E0-9AC4-4727-9B6E-B56D940026FE}" dt="2023-11-28T00:19:54.491" v="6"/>
        <pc:sldMkLst>
          <pc:docMk/>
          <pc:sldMk cId="437039293" sldId="11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D34DB-6607-480E-A586-E3653CA777C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036F2-92B8-4F2B-A7F1-EDDBE2F01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63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9A1F5-9EF1-4FE0-874F-D7CBD7C96460}" type="slidenum">
              <a:rPr lang="en-US"/>
              <a:pPr/>
              <a:t>3</a:t>
            </a:fld>
            <a:endParaRPr lang="en-US"/>
          </a:p>
        </p:txBody>
      </p:sp>
      <p:sp>
        <p:nvSpPr>
          <p:cNvPr id="181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172B8C-726D-4273-B28D-15CD4910E72D}" type="slidenum">
              <a:rPr lang="en-US"/>
              <a:pPr/>
              <a:t>14</a:t>
            </a:fld>
            <a:endParaRPr lang="en-US"/>
          </a:p>
        </p:txBody>
      </p:sp>
      <p:sp>
        <p:nvSpPr>
          <p:cNvPr id="182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89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5C0FA6-6595-4B40-89A3-C7979A9F3A6C}" type="slidenum">
              <a:rPr lang="en-US"/>
              <a:pPr/>
              <a:t>15</a:t>
            </a:fld>
            <a:endParaRPr lang="en-US"/>
          </a:p>
        </p:txBody>
      </p:sp>
      <p:sp>
        <p:nvSpPr>
          <p:cNvPr id="183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36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C63F14-19F9-4BAA-9DA7-86E0AAB85E75}" type="slidenum">
              <a:rPr lang="en-US"/>
              <a:pPr/>
              <a:t>16</a:t>
            </a:fld>
            <a:endParaRPr lang="en-US"/>
          </a:p>
        </p:txBody>
      </p:sp>
      <p:sp>
        <p:nvSpPr>
          <p:cNvPr id="183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15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F0680-329D-4663-8D93-2043B5A3A74A}" type="slidenum">
              <a:rPr lang="en-US"/>
              <a:pPr/>
              <a:t>17</a:t>
            </a:fld>
            <a:endParaRPr lang="en-US"/>
          </a:p>
        </p:txBody>
      </p:sp>
      <p:sp>
        <p:nvSpPr>
          <p:cNvPr id="183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48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342278-32A2-40E7-9E58-CE62C25C40E8}" type="slidenum">
              <a:rPr lang="en-US"/>
              <a:pPr/>
              <a:t>18</a:t>
            </a:fld>
            <a:endParaRPr lang="en-US"/>
          </a:p>
        </p:txBody>
      </p:sp>
      <p:sp>
        <p:nvSpPr>
          <p:cNvPr id="183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15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74B84-C84D-4546-834C-A070F5EF0760}" type="slidenum">
              <a:rPr lang="en-US"/>
              <a:pPr/>
              <a:t>19</a:t>
            </a:fld>
            <a:endParaRPr lang="en-US"/>
          </a:p>
        </p:txBody>
      </p:sp>
      <p:sp>
        <p:nvSpPr>
          <p:cNvPr id="184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84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32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9D7C75-8BF9-4588-837A-363FBCF288AF}" type="slidenum">
              <a:rPr lang="en-US"/>
              <a:pPr/>
              <a:t>20</a:t>
            </a:fld>
            <a:endParaRPr lang="en-US"/>
          </a:p>
        </p:txBody>
      </p:sp>
      <p:sp>
        <p:nvSpPr>
          <p:cNvPr id="184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84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40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A6C6A1-C49F-461D-BC66-9D336BB8726E}" type="slidenum">
              <a:rPr lang="en-US"/>
              <a:pPr/>
              <a:t>21</a:t>
            </a:fld>
            <a:endParaRPr lang="en-US"/>
          </a:p>
        </p:txBody>
      </p:sp>
      <p:sp>
        <p:nvSpPr>
          <p:cNvPr id="184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0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BBE0C8-8178-4EF1-AF93-0A3C723F3A6C}" type="slidenum">
              <a:rPr lang="en-US"/>
              <a:pPr/>
              <a:t>22</a:t>
            </a:fld>
            <a:endParaRPr lang="en-US"/>
          </a:p>
        </p:txBody>
      </p:sp>
      <p:sp>
        <p:nvSpPr>
          <p:cNvPr id="184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79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C702F-79F9-403A-BECF-07D14CFAAF9D}" type="slidenum">
              <a:rPr lang="en-US"/>
              <a:pPr/>
              <a:t>24</a:t>
            </a:fld>
            <a:endParaRPr lang="en-US"/>
          </a:p>
        </p:txBody>
      </p:sp>
      <p:sp>
        <p:nvSpPr>
          <p:cNvPr id="184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3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9CE15C-D526-49E7-B9B9-ACD4337232F6}" type="slidenum">
              <a:rPr lang="en-US"/>
              <a:pPr/>
              <a:t>4</a:t>
            </a:fld>
            <a:endParaRPr lang="en-US"/>
          </a:p>
        </p:txBody>
      </p:sp>
      <p:sp>
        <p:nvSpPr>
          <p:cNvPr id="181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BBB446-FE7D-452B-BFFB-068FB05760D3}" type="slidenum">
              <a:rPr lang="en-US"/>
              <a:pPr/>
              <a:t>25</a:t>
            </a:fld>
            <a:endParaRPr lang="en-US"/>
          </a:p>
        </p:txBody>
      </p:sp>
      <p:sp>
        <p:nvSpPr>
          <p:cNvPr id="185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05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6DE83-FB80-471C-BE4B-37F8540B1D76}" type="slidenum">
              <a:rPr lang="en-US"/>
              <a:pPr/>
              <a:t>26</a:t>
            </a:fld>
            <a:endParaRPr lang="en-US"/>
          </a:p>
        </p:txBody>
      </p:sp>
      <p:sp>
        <p:nvSpPr>
          <p:cNvPr id="185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75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5035C6-DE91-4023-8A34-DF74D6BBDB88}" type="slidenum">
              <a:rPr lang="en-US"/>
              <a:pPr/>
              <a:t>27</a:t>
            </a:fld>
            <a:endParaRPr lang="en-US"/>
          </a:p>
        </p:txBody>
      </p:sp>
      <p:sp>
        <p:nvSpPr>
          <p:cNvPr id="185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94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3E4B1C-6296-44DC-A454-0BA69E7AE228}" type="slidenum">
              <a:rPr lang="en-US"/>
              <a:pPr/>
              <a:t>28</a:t>
            </a:fld>
            <a:endParaRPr lang="en-US"/>
          </a:p>
        </p:txBody>
      </p:sp>
      <p:sp>
        <p:nvSpPr>
          <p:cNvPr id="185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085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91FF75-78D3-49F5-BAC1-C60D002131B0}" type="slidenum">
              <a:rPr lang="en-US"/>
              <a:pPr/>
              <a:t>29</a:t>
            </a:fld>
            <a:endParaRPr lang="en-US"/>
          </a:p>
        </p:txBody>
      </p:sp>
      <p:sp>
        <p:nvSpPr>
          <p:cNvPr id="185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74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25CB45-8D7E-4F27-BC8F-FE81EFD4061E}" type="slidenum">
              <a:rPr lang="en-US"/>
              <a:pPr/>
              <a:t>30</a:t>
            </a:fld>
            <a:endParaRPr lang="en-US"/>
          </a:p>
        </p:txBody>
      </p:sp>
      <p:sp>
        <p:nvSpPr>
          <p:cNvPr id="186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066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38CAB-08B3-4443-8F2B-3D435A4C289F}" type="slidenum">
              <a:rPr lang="en-US"/>
              <a:pPr/>
              <a:t>31</a:t>
            </a:fld>
            <a:endParaRPr lang="en-US"/>
          </a:p>
        </p:txBody>
      </p:sp>
      <p:sp>
        <p:nvSpPr>
          <p:cNvPr id="186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362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AECB4-ADA3-4D11-A3D3-7A122649CDCD}" type="slidenum">
              <a:rPr lang="en-US"/>
              <a:pPr/>
              <a:t>32</a:t>
            </a:fld>
            <a:endParaRPr lang="en-US"/>
          </a:p>
        </p:txBody>
      </p:sp>
      <p:sp>
        <p:nvSpPr>
          <p:cNvPr id="186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r>
              <a:rPr lang="en-US"/>
              <a:t>[CORRECT 5 ANSWER]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141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66D7A-0D0B-4F5D-9379-E9C728CCFED3}" type="slidenum">
              <a:rPr lang="en-US"/>
              <a:pPr/>
              <a:t>33</a:t>
            </a:fld>
            <a:endParaRPr lang="en-US"/>
          </a:p>
        </p:txBody>
      </p:sp>
      <p:sp>
        <p:nvSpPr>
          <p:cNvPr id="186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9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07511-ECC2-423C-A67E-871E39FD4C90}" type="slidenum">
              <a:rPr lang="en-US"/>
              <a:pPr/>
              <a:t>34</a:t>
            </a:fld>
            <a:endParaRPr lang="en-US"/>
          </a:p>
        </p:txBody>
      </p:sp>
      <p:sp>
        <p:nvSpPr>
          <p:cNvPr id="186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r>
              <a:rPr lang="en-US"/>
              <a:t>[CORRECT 5 ANSWER]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8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92B3D3-0726-4A3C-A028-F76029C36345}" type="slidenum">
              <a:rPr lang="en-US"/>
              <a:pPr/>
              <a:t>7</a:t>
            </a:fld>
            <a:endParaRPr lang="en-US"/>
          </a:p>
        </p:txBody>
      </p:sp>
      <p:sp>
        <p:nvSpPr>
          <p:cNvPr id="181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81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718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9918F-269A-44D1-B685-37CEB498F7D4}" type="slidenum">
              <a:rPr lang="en-US"/>
              <a:pPr/>
              <a:t>35</a:t>
            </a:fld>
            <a:endParaRPr lang="en-US"/>
          </a:p>
        </p:txBody>
      </p:sp>
      <p:sp>
        <p:nvSpPr>
          <p:cNvPr id="187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159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F0680-329D-4663-8D93-2043B5A3A74A}" type="slidenum">
              <a:rPr lang="en-US"/>
              <a:pPr/>
              <a:t>39</a:t>
            </a:fld>
            <a:endParaRPr lang="en-US"/>
          </a:p>
        </p:txBody>
      </p:sp>
      <p:sp>
        <p:nvSpPr>
          <p:cNvPr id="183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F0680-329D-4663-8D93-2043B5A3A74A}" type="slidenum">
              <a:rPr lang="en-US"/>
              <a:pPr/>
              <a:t>40</a:t>
            </a:fld>
            <a:endParaRPr lang="en-US"/>
          </a:p>
        </p:txBody>
      </p:sp>
      <p:sp>
        <p:nvSpPr>
          <p:cNvPr id="183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610FC6-F105-4F17-8C19-18F5ABFEBFEF}" type="slidenum">
              <a:rPr lang="en-US"/>
              <a:pPr/>
              <a:t>8</a:t>
            </a:fld>
            <a:endParaRPr lang="en-US"/>
          </a:p>
        </p:txBody>
      </p:sp>
      <p:sp>
        <p:nvSpPr>
          <p:cNvPr id="181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81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99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B57AD7-D222-450C-881C-ACD08E2BC324}" type="slidenum">
              <a:rPr lang="en-US"/>
              <a:pPr/>
              <a:t>9</a:t>
            </a:fld>
            <a:endParaRPr lang="en-US"/>
          </a:p>
        </p:txBody>
      </p:sp>
      <p:sp>
        <p:nvSpPr>
          <p:cNvPr id="181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47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59F14-60D1-4A89-AADA-CE0614E854F3}" type="slidenum">
              <a:rPr lang="en-US"/>
              <a:pPr/>
              <a:t>10</a:t>
            </a:fld>
            <a:endParaRPr lang="en-US"/>
          </a:p>
        </p:txBody>
      </p:sp>
      <p:sp>
        <p:nvSpPr>
          <p:cNvPr id="182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99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C3EE5F-A1B1-48A3-B457-D4A2FA261647}" type="slidenum">
              <a:rPr lang="en-US"/>
              <a:pPr/>
              <a:t>11</a:t>
            </a:fld>
            <a:endParaRPr lang="en-US"/>
          </a:p>
        </p:txBody>
      </p:sp>
      <p:sp>
        <p:nvSpPr>
          <p:cNvPr id="182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78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9538A-02FF-44C5-BFA1-5DD97ED3EAD1}" type="slidenum">
              <a:rPr lang="en-US"/>
              <a:pPr/>
              <a:t>12</a:t>
            </a:fld>
            <a:endParaRPr lang="en-US"/>
          </a:p>
        </p:txBody>
      </p:sp>
      <p:sp>
        <p:nvSpPr>
          <p:cNvPr id="182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3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7143CA-E62D-41E8-98E9-A0A5029806FF}" type="slidenum">
              <a:rPr lang="en-US"/>
              <a:pPr/>
              <a:t>13</a:t>
            </a:fld>
            <a:endParaRPr lang="en-US"/>
          </a:p>
        </p:txBody>
      </p:sp>
      <p:sp>
        <p:nvSpPr>
          <p:cNvPr id="182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82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90278-80F4-4D7C-AF07-D80DC8C7521E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223.44.1</a:t>
            </a:r>
          </a:p>
        </p:txBody>
      </p:sp>
      <p:sp>
        <p:nvSpPr>
          <p:cNvPr id="2423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2800" dirty="0"/>
              <a:t>Can a changing magnetic field create an electric current?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Yes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No</a:t>
            </a:r>
          </a:p>
          <a:p>
            <a:pPr marL="381000" indent="-381000">
              <a:buFont typeface="Monotype Sorts" pitchFamily="2" charset="2"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675" name="Oval 3"/>
          <p:cNvSpPr>
            <a:spLocks noChangeArrowheads="1"/>
          </p:cNvSpPr>
          <p:nvPr/>
        </p:nvSpPr>
        <p:spPr bwMode="auto">
          <a:xfrm>
            <a:off x="5292725" y="1439863"/>
            <a:ext cx="3851275" cy="46831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20683" name="Rectangle 11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20676" name="Rectangle 4"/>
          <p:cNvSpPr>
            <a:spLocks noGrp="1" noChangeArrowheads="1"/>
          </p:cNvSpPr>
          <p:nvPr>
            <p:ph idx="1"/>
          </p:nvPr>
        </p:nvSpPr>
        <p:spPr>
          <a:xfrm>
            <a:off x="0" y="949325"/>
            <a:ext cx="4973638" cy="1585913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If a North pole moves toward the loop from above the page, in what direction is the induced current? </a:t>
            </a:r>
          </a:p>
        </p:txBody>
      </p:sp>
      <p:sp>
        <p:nvSpPr>
          <p:cNvPr id="1820677" name="Rectangle 5"/>
          <p:cNvSpPr>
            <a:spLocks noChangeArrowheads="1"/>
          </p:cNvSpPr>
          <p:nvPr/>
        </p:nvSpPr>
        <p:spPr bwMode="auto">
          <a:xfrm>
            <a:off x="5781675" y="1116013"/>
            <a:ext cx="3362325" cy="1145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278438" y="3557588"/>
            <a:ext cx="3648075" cy="2036762"/>
            <a:chOff x="2616" y="2463"/>
            <a:chExt cx="2485" cy="1432"/>
          </a:xfrm>
        </p:grpSpPr>
        <p:pic>
          <p:nvPicPr>
            <p:cNvPr id="1820679" name="Picture 7" descr="FG21_007"/>
            <p:cNvPicPr>
              <a:picLocks noChangeAspect="1" noChangeArrowheads="1"/>
            </p:cNvPicPr>
            <p:nvPr/>
          </p:nvPicPr>
          <p:blipFill>
            <a:blip r:embed="rId3" cstate="print">
              <a:lum bright="-54000" contrast="72000"/>
            </a:blip>
            <a:srcRect r="71130" b="73788"/>
            <a:stretch>
              <a:fillRect/>
            </a:stretch>
          </p:blipFill>
          <p:spPr bwMode="auto">
            <a:xfrm>
              <a:off x="2616" y="2463"/>
              <a:ext cx="2485" cy="1432"/>
            </a:xfrm>
            <a:prstGeom prst="rect">
              <a:avLst/>
            </a:prstGeom>
            <a:noFill/>
          </p:spPr>
        </p:pic>
        <p:sp>
          <p:nvSpPr>
            <p:cNvPr id="1820680" name="Oval 8"/>
            <p:cNvSpPr>
              <a:spLocks noChangeArrowheads="1"/>
            </p:cNvSpPr>
            <p:nvPr/>
          </p:nvSpPr>
          <p:spPr bwMode="auto">
            <a:xfrm>
              <a:off x="3139" y="2497"/>
              <a:ext cx="1422" cy="135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0681" name="AutoShape 9"/>
          <p:cNvSpPr>
            <a:spLocks noChangeArrowheads="1"/>
          </p:cNvSpPr>
          <p:nvPr/>
        </p:nvSpPr>
        <p:spPr bwMode="auto">
          <a:xfrm>
            <a:off x="0" y="2979738"/>
            <a:ext cx="5029200" cy="30305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20682" name="Rectangle 10"/>
          <p:cNvSpPr>
            <a:spLocks noChangeArrowheads="1"/>
          </p:cNvSpPr>
          <p:nvPr/>
        </p:nvSpPr>
        <p:spPr bwMode="auto">
          <a:xfrm>
            <a:off x="0" y="3003550"/>
            <a:ext cx="5005388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The magnetic field of the moving bar magnet is pointing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</a:t>
            </a:r>
            <a:r>
              <a:rPr lang="en-US" sz="2000" b="1">
                <a:solidFill>
                  <a:schemeClr val="bg2"/>
                </a:solidFill>
              </a:rPr>
              <a:t> and getting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larger</a:t>
            </a:r>
            <a:r>
              <a:rPr lang="en-US" sz="2000" b="1">
                <a:solidFill>
                  <a:schemeClr val="bg2"/>
                </a:solidFill>
              </a:rPr>
              <a:t> as the magnet moves closer to the loop.  Thus the induced magnetic field has to point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out of the page</a:t>
            </a:r>
            <a:r>
              <a:rPr lang="en-US" sz="2000" b="1">
                <a:solidFill>
                  <a:schemeClr val="bg2"/>
                </a:solidFill>
              </a:rPr>
              <a:t>.   A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counterclockwise</a:t>
            </a:r>
            <a:r>
              <a:rPr lang="en-US" sz="2000" b="1">
                <a:solidFill>
                  <a:schemeClr val="bg2"/>
                </a:solidFill>
              </a:rPr>
              <a:t> induced current will give just such an induced magnetic field.</a:t>
            </a:r>
          </a:p>
        </p:txBody>
      </p:sp>
      <p:sp>
        <p:nvSpPr>
          <p:cNvPr id="1820684" name="Text Box 12"/>
          <p:cNvSpPr txBox="1">
            <a:spLocks noChangeArrowheads="1"/>
          </p:cNvSpPr>
          <p:nvPr/>
        </p:nvSpPr>
        <p:spPr bwMode="auto">
          <a:xfrm>
            <a:off x="0" y="6210300"/>
            <a:ext cx="9144000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happens if the magnet is stationary but the loop moves?</a:t>
            </a:r>
          </a:p>
        </p:txBody>
      </p:sp>
    </p:spTree>
    <p:extLst>
      <p:ext uri="{BB962C8B-B14F-4D97-AF65-F5344CB8AC3E}">
        <p14:creationId xmlns:p14="http://schemas.microsoft.com/office/powerpoint/2010/main" val="1283231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23" name="Picture 3" descr="FG21_007"/>
          <p:cNvPicPr>
            <a:picLocks noChangeAspect="1" noChangeArrowheads="1"/>
          </p:cNvPicPr>
          <p:nvPr/>
        </p:nvPicPr>
        <p:blipFill>
          <a:blip r:embed="rId3" cstate="print">
            <a:lum bright="-48000" contrast="72000"/>
          </a:blip>
          <a:srcRect l="26994" t="1405" r="41345" b="71509"/>
          <a:stretch>
            <a:fillRect/>
          </a:stretch>
        </p:blipFill>
        <p:spPr bwMode="auto">
          <a:xfrm>
            <a:off x="2673350" y="3862388"/>
            <a:ext cx="3711575" cy="2117725"/>
          </a:xfrm>
          <a:prstGeom prst="rect">
            <a:avLst/>
          </a:prstGeom>
          <a:noFill/>
        </p:spPr>
      </p:pic>
      <p:sp>
        <p:nvSpPr>
          <p:cNvPr id="1822726" name="Rectangle 6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223.44.6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22724" name="Rectangle 4"/>
          <p:cNvSpPr>
            <a:spLocks noGrp="1" noChangeArrowheads="1"/>
          </p:cNvSpPr>
          <p:nvPr>
            <p:ph idx="1"/>
          </p:nvPr>
        </p:nvSpPr>
        <p:spPr>
          <a:xfrm>
            <a:off x="0" y="1003300"/>
            <a:ext cx="4387850" cy="18700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If a North pole moves toward the loop in the plane of the page, in what direction is the induced current? </a:t>
            </a:r>
          </a:p>
        </p:txBody>
      </p:sp>
      <p:sp>
        <p:nvSpPr>
          <p:cNvPr id="1822725" name="Rectangle 5"/>
          <p:cNvSpPr>
            <a:spLocks noChangeArrowheads="1"/>
          </p:cNvSpPr>
          <p:nvPr/>
        </p:nvSpPr>
        <p:spPr bwMode="auto">
          <a:xfrm>
            <a:off x="5164138" y="1144588"/>
            <a:ext cx="3763962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</p:spTree>
    <p:extLst>
      <p:ext uri="{BB962C8B-B14F-4D97-AF65-F5344CB8AC3E}">
        <p14:creationId xmlns:p14="http://schemas.microsoft.com/office/powerpoint/2010/main" val="372914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770" name="AutoShape 2"/>
          <p:cNvSpPr>
            <a:spLocks noChangeArrowheads="1"/>
          </p:cNvSpPr>
          <p:nvPr/>
        </p:nvSpPr>
        <p:spPr bwMode="auto">
          <a:xfrm>
            <a:off x="142875" y="3946525"/>
            <a:ext cx="4881563" cy="20431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24771" name="Rectangle 3"/>
          <p:cNvSpPr>
            <a:spLocks noChangeArrowheads="1"/>
          </p:cNvSpPr>
          <p:nvPr/>
        </p:nvSpPr>
        <p:spPr bwMode="auto">
          <a:xfrm>
            <a:off x="0" y="3962400"/>
            <a:ext cx="4843463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Since the magnet is moving parallel to the loop, there is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 magnetic flux through the loop</a:t>
            </a:r>
            <a:r>
              <a:rPr lang="en-US" sz="2000" b="1">
                <a:solidFill>
                  <a:schemeClr val="bg2"/>
                </a:solidFill>
              </a:rPr>
              <a:t>.  Thus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current is zero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824773" name="Oval 5"/>
          <p:cNvSpPr>
            <a:spLocks noChangeArrowheads="1"/>
          </p:cNvSpPr>
          <p:nvPr/>
        </p:nvSpPr>
        <p:spPr bwMode="auto">
          <a:xfrm>
            <a:off x="4819650" y="1911350"/>
            <a:ext cx="3689350" cy="5270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1824774" name="Picture 6" descr="FG21_007"/>
          <p:cNvPicPr>
            <a:picLocks noChangeAspect="1" noChangeArrowheads="1"/>
          </p:cNvPicPr>
          <p:nvPr/>
        </p:nvPicPr>
        <p:blipFill>
          <a:blip r:embed="rId3" cstate="print">
            <a:lum bright="-48000" contrast="72000"/>
          </a:blip>
          <a:srcRect l="26994" t="1405" r="41345" b="71509"/>
          <a:stretch>
            <a:fillRect/>
          </a:stretch>
        </p:blipFill>
        <p:spPr bwMode="auto">
          <a:xfrm>
            <a:off x="5211763" y="3889375"/>
            <a:ext cx="3711575" cy="2117725"/>
          </a:xfrm>
          <a:prstGeom prst="rect">
            <a:avLst/>
          </a:prstGeom>
          <a:noFill/>
        </p:spPr>
      </p:pic>
      <p:sp>
        <p:nvSpPr>
          <p:cNvPr id="1824777" name="Rectangle 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223.44.6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24775" name="Rectangle 7"/>
          <p:cNvSpPr>
            <a:spLocks noGrp="1" noChangeArrowheads="1"/>
          </p:cNvSpPr>
          <p:nvPr>
            <p:ph idx="1"/>
          </p:nvPr>
        </p:nvSpPr>
        <p:spPr>
          <a:xfrm>
            <a:off x="0" y="1003300"/>
            <a:ext cx="4387850" cy="18700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If a North pole moves toward the loop in the plane of the page, in what direction is the induced current? </a:t>
            </a:r>
          </a:p>
        </p:txBody>
      </p:sp>
      <p:sp>
        <p:nvSpPr>
          <p:cNvPr id="1824776" name="Rectangle 8"/>
          <p:cNvSpPr>
            <a:spLocks noChangeArrowheads="1"/>
          </p:cNvSpPr>
          <p:nvPr/>
        </p:nvSpPr>
        <p:spPr bwMode="auto">
          <a:xfrm>
            <a:off x="5164138" y="1144588"/>
            <a:ext cx="3763962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</p:spTree>
    <p:extLst>
      <p:ext uri="{BB962C8B-B14F-4D97-AF65-F5344CB8AC3E}">
        <p14:creationId xmlns:p14="http://schemas.microsoft.com/office/powerpoint/2010/main" val="59945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92450" y="3311525"/>
            <a:ext cx="3268663" cy="2824163"/>
            <a:chOff x="3506" y="2293"/>
            <a:chExt cx="2059" cy="1779"/>
          </a:xfrm>
        </p:grpSpPr>
        <p:sp>
          <p:nvSpPr>
            <p:cNvPr id="1826820" name="Rectangle 4"/>
            <p:cNvSpPr>
              <a:spLocks noChangeArrowheads="1"/>
            </p:cNvSpPr>
            <p:nvPr/>
          </p:nvSpPr>
          <p:spPr bwMode="auto">
            <a:xfrm>
              <a:off x="3506" y="2293"/>
              <a:ext cx="2059" cy="1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</p:txBody>
        </p:sp>
        <p:sp>
          <p:nvSpPr>
            <p:cNvPr id="1826821" name="Line 5"/>
            <p:cNvSpPr>
              <a:spLocks noChangeShapeType="1"/>
            </p:cNvSpPr>
            <p:nvPr/>
          </p:nvSpPr>
          <p:spPr bwMode="auto">
            <a:xfrm>
              <a:off x="4608" y="3085"/>
              <a:ext cx="6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6822" name="Rectangle 6"/>
            <p:cNvSpPr>
              <a:spLocks noChangeArrowheads="1"/>
            </p:cNvSpPr>
            <p:nvPr/>
          </p:nvSpPr>
          <p:spPr bwMode="auto">
            <a:xfrm>
              <a:off x="3729" y="2854"/>
              <a:ext cx="881" cy="64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6825" name="Rectangle 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223.44.7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26823" name="Rectangle 7"/>
          <p:cNvSpPr>
            <a:spLocks noGrp="1" noChangeArrowheads="1"/>
          </p:cNvSpPr>
          <p:nvPr>
            <p:ph idx="1"/>
          </p:nvPr>
        </p:nvSpPr>
        <p:spPr>
          <a:xfrm>
            <a:off x="195263" y="855663"/>
            <a:ext cx="4070350" cy="19843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A wire loop is being pulled through a uniform magnetic field.   What is the direction of the induced current? </a:t>
            </a:r>
          </a:p>
        </p:txBody>
      </p:sp>
      <p:sp>
        <p:nvSpPr>
          <p:cNvPr id="1826824" name="Rectangle 8"/>
          <p:cNvSpPr>
            <a:spLocks noChangeArrowheads="1"/>
          </p:cNvSpPr>
          <p:nvPr/>
        </p:nvSpPr>
        <p:spPr bwMode="auto">
          <a:xfrm>
            <a:off x="5146675" y="1227138"/>
            <a:ext cx="3763963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</p:spTree>
    <p:extLst>
      <p:ext uri="{BB962C8B-B14F-4D97-AF65-F5344CB8AC3E}">
        <p14:creationId xmlns:p14="http://schemas.microsoft.com/office/powerpoint/2010/main" val="2131632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866" name="AutoShape 2"/>
          <p:cNvSpPr>
            <a:spLocks noChangeArrowheads="1"/>
          </p:cNvSpPr>
          <p:nvPr/>
        </p:nvSpPr>
        <p:spPr bwMode="auto">
          <a:xfrm>
            <a:off x="0" y="3749675"/>
            <a:ext cx="5281613" cy="18653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28867" name="Rectangle 3"/>
          <p:cNvSpPr>
            <a:spLocks noChangeArrowheads="1"/>
          </p:cNvSpPr>
          <p:nvPr/>
        </p:nvSpPr>
        <p:spPr bwMode="auto">
          <a:xfrm>
            <a:off x="0" y="3795713"/>
            <a:ext cx="5272088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6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Since the magnetic field is uniform, 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magnetic flux through the loop is not changing</a:t>
            </a:r>
            <a:r>
              <a:rPr lang="en-US" sz="2000" b="1">
                <a:solidFill>
                  <a:schemeClr val="bg2"/>
                </a:solidFill>
              </a:rPr>
              <a:t>.  Thus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 current is induced</a:t>
            </a:r>
            <a:r>
              <a:rPr lang="en-US" sz="2000" b="1">
                <a:solidFill>
                  <a:schemeClr val="bg2"/>
                </a:solidFill>
              </a:rPr>
              <a:t>.</a:t>
            </a:r>
            <a:endParaRPr lang="en-US" sz="2200" b="1">
              <a:solidFill>
                <a:schemeClr val="bg2"/>
              </a:solidFill>
            </a:endParaRPr>
          </a:p>
        </p:txBody>
      </p:sp>
      <p:sp>
        <p:nvSpPr>
          <p:cNvPr id="1828869" name="Oval 5"/>
          <p:cNvSpPr>
            <a:spLocks noChangeArrowheads="1"/>
          </p:cNvSpPr>
          <p:nvPr/>
        </p:nvSpPr>
        <p:spPr bwMode="auto">
          <a:xfrm>
            <a:off x="4730750" y="2030413"/>
            <a:ext cx="3902075" cy="47307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565775" y="3275013"/>
            <a:ext cx="3268663" cy="2824162"/>
            <a:chOff x="3506" y="2293"/>
            <a:chExt cx="2059" cy="1779"/>
          </a:xfrm>
        </p:grpSpPr>
        <p:sp>
          <p:nvSpPr>
            <p:cNvPr id="1828871" name="Rectangle 7"/>
            <p:cNvSpPr>
              <a:spLocks noChangeArrowheads="1"/>
            </p:cNvSpPr>
            <p:nvPr/>
          </p:nvSpPr>
          <p:spPr bwMode="auto">
            <a:xfrm>
              <a:off x="3506" y="2293"/>
              <a:ext cx="2059" cy="1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</p:txBody>
        </p:sp>
        <p:sp>
          <p:nvSpPr>
            <p:cNvPr id="1828872" name="Line 8"/>
            <p:cNvSpPr>
              <a:spLocks noChangeShapeType="1"/>
            </p:cNvSpPr>
            <p:nvPr/>
          </p:nvSpPr>
          <p:spPr bwMode="auto">
            <a:xfrm>
              <a:off x="4608" y="3085"/>
              <a:ext cx="6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8873" name="Rectangle 9"/>
            <p:cNvSpPr>
              <a:spLocks noChangeArrowheads="1"/>
            </p:cNvSpPr>
            <p:nvPr/>
          </p:nvSpPr>
          <p:spPr bwMode="auto">
            <a:xfrm>
              <a:off x="3729" y="2854"/>
              <a:ext cx="881" cy="64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8876" name="Rectangle 12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223.44.7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28874" name="Rectangle 10"/>
          <p:cNvSpPr>
            <a:spLocks noGrp="1" noChangeArrowheads="1"/>
          </p:cNvSpPr>
          <p:nvPr>
            <p:ph idx="1"/>
          </p:nvPr>
        </p:nvSpPr>
        <p:spPr>
          <a:xfrm>
            <a:off x="195263" y="855663"/>
            <a:ext cx="4070350" cy="19843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A wire loop is being pulled through a uniform magnetic field.   What is the direction of the induced current? </a:t>
            </a:r>
          </a:p>
        </p:txBody>
      </p:sp>
      <p:sp>
        <p:nvSpPr>
          <p:cNvPr id="1828875" name="Rectangle 11"/>
          <p:cNvSpPr>
            <a:spLocks noChangeArrowheads="1"/>
          </p:cNvSpPr>
          <p:nvPr/>
        </p:nvSpPr>
        <p:spPr bwMode="auto">
          <a:xfrm>
            <a:off x="5146675" y="1227138"/>
            <a:ext cx="3763963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sp>
        <p:nvSpPr>
          <p:cNvPr id="1828877" name="Text Box 13"/>
          <p:cNvSpPr txBox="1">
            <a:spLocks noChangeArrowheads="1"/>
          </p:cNvSpPr>
          <p:nvPr/>
        </p:nvSpPr>
        <p:spPr bwMode="auto">
          <a:xfrm>
            <a:off x="0" y="6283325"/>
            <a:ext cx="7558088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happens if the loop moves out of the page?</a:t>
            </a:r>
          </a:p>
        </p:txBody>
      </p:sp>
    </p:spTree>
    <p:extLst>
      <p:ext uri="{BB962C8B-B14F-4D97-AF65-F5344CB8AC3E}">
        <p14:creationId xmlns:p14="http://schemas.microsoft.com/office/powerpoint/2010/main" val="1859705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5" name="Rectangle 3"/>
          <p:cNvSpPr>
            <a:spLocks noChangeArrowheads="1"/>
          </p:cNvSpPr>
          <p:nvPr/>
        </p:nvSpPr>
        <p:spPr bwMode="auto">
          <a:xfrm>
            <a:off x="5146675" y="1227138"/>
            <a:ext cx="3763963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sp>
        <p:nvSpPr>
          <p:cNvPr id="1830921" name="Rectangle 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223.44.8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30916" name="Rectangle 4"/>
          <p:cNvSpPr>
            <a:spLocks noGrp="1" noChangeArrowheads="1"/>
          </p:cNvSpPr>
          <p:nvPr>
            <p:ph idx="1"/>
          </p:nvPr>
        </p:nvSpPr>
        <p:spPr>
          <a:xfrm>
            <a:off x="0" y="808038"/>
            <a:ext cx="4097338" cy="240665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A wire loop is being pulled through a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uniform magnetic field that suddenly ends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.  What is the direction of the induced current?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41663" y="3573463"/>
            <a:ext cx="2840037" cy="2824162"/>
            <a:chOff x="3326" y="2323"/>
            <a:chExt cx="1789" cy="1779"/>
          </a:xfrm>
        </p:grpSpPr>
        <p:sp>
          <p:nvSpPr>
            <p:cNvPr id="1830918" name="Rectangle 6"/>
            <p:cNvSpPr>
              <a:spLocks noChangeArrowheads="1"/>
            </p:cNvSpPr>
            <p:nvPr/>
          </p:nvSpPr>
          <p:spPr bwMode="auto">
            <a:xfrm>
              <a:off x="3326" y="2323"/>
              <a:ext cx="906" cy="1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</p:txBody>
        </p:sp>
        <p:sp>
          <p:nvSpPr>
            <p:cNvPr id="1830919" name="Line 7"/>
            <p:cNvSpPr>
              <a:spLocks noChangeShapeType="1"/>
            </p:cNvSpPr>
            <p:nvPr/>
          </p:nvSpPr>
          <p:spPr bwMode="auto">
            <a:xfrm>
              <a:off x="4448" y="3105"/>
              <a:ext cx="6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0920" name="Rectangle 8"/>
            <p:cNvSpPr>
              <a:spLocks noChangeArrowheads="1"/>
            </p:cNvSpPr>
            <p:nvPr/>
          </p:nvSpPr>
          <p:spPr bwMode="auto">
            <a:xfrm>
              <a:off x="3529" y="2884"/>
              <a:ext cx="881" cy="64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8409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63" name="Rectangle 3"/>
          <p:cNvSpPr>
            <a:spLocks noChangeArrowheads="1"/>
          </p:cNvSpPr>
          <p:nvPr/>
        </p:nvSpPr>
        <p:spPr bwMode="auto">
          <a:xfrm>
            <a:off x="5146675" y="1227138"/>
            <a:ext cx="3763963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sp>
        <p:nvSpPr>
          <p:cNvPr id="1832972" name="Rectangle 12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223.44.8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32964" name="Rectangle 4"/>
          <p:cNvSpPr>
            <a:spLocks noGrp="1" noChangeArrowheads="1"/>
          </p:cNvSpPr>
          <p:nvPr>
            <p:ph idx="1"/>
          </p:nvPr>
        </p:nvSpPr>
        <p:spPr>
          <a:xfrm>
            <a:off x="0" y="808038"/>
            <a:ext cx="4097338" cy="240665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A wire loop is being pulled through a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uniform magnetic field that suddenly ends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.  What is the direction of the induced current? </a:t>
            </a:r>
          </a:p>
        </p:txBody>
      </p:sp>
      <p:sp>
        <p:nvSpPr>
          <p:cNvPr id="1832965" name="AutoShape 5"/>
          <p:cNvSpPr>
            <a:spLocks noChangeArrowheads="1"/>
          </p:cNvSpPr>
          <p:nvPr/>
        </p:nvSpPr>
        <p:spPr bwMode="auto">
          <a:xfrm>
            <a:off x="0" y="3656013"/>
            <a:ext cx="5822950" cy="2549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32966" name="Rectangle 6"/>
          <p:cNvSpPr>
            <a:spLocks noChangeArrowheads="1"/>
          </p:cNvSpPr>
          <p:nvPr/>
        </p:nvSpPr>
        <p:spPr bwMode="auto">
          <a:xfrm>
            <a:off x="0" y="3662363"/>
            <a:ext cx="569277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The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field into the page</a:t>
            </a:r>
            <a:r>
              <a:rPr lang="en-US" sz="2000" b="1">
                <a:solidFill>
                  <a:schemeClr val="bg2"/>
                </a:solidFill>
              </a:rPr>
              <a:t> is disappearing in the loop, so it must be compensated by an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flux also into the page</a:t>
            </a:r>
            <a:r>
              <a:rPr lang="en-US" sz="2000" b="1">
                <a:solidFill>
                  <a:schemeClr val="bg2"/>
                </a:solidFill>
              </a:rPr>
              <a:t>.   This can be accomplished by an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current in the clockwise</a:t>
            </a:r>
            <a:r>
              <a:rPr lang="en-US" sz="2000" b="1">
                <a:solidFill>
                  <a:schemeClr val="bg2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direction</a:t>
            </a:r>
            <a:r>
              <a:rPr lang="en-US" sz="2000" b="1">
                <a:solidFill>
                  <a:schemeClr val="bg2"/>
                </a:solidFill>
              </a:rPr>
              <a:t> in the wire loop.</a:t>
            </a:r>
            <a:endParaRPr lang="en-US" sz="2200" b="1">
              <a:solidFill>
                <a:schemeClr val="bg2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303963" y="3508375"/>
            <a:ext cx="2840037" cy="2824163"/>
            <a:chOff x="3326" y="2323"/>
            <a:chExt cx="1789" cy="1779"/>
          </a:xfrm>
        </p:grpSpPr>
        <p:sp>
          <p:nvSpPr>
            <p:cNvPr id="1832968" name="Rectangle 8"/>
            <p:cNvSpPr>
              <a:spLocks noChangeArrowheads="1"/>
            </p:cNvSpPr>
            <p:nvPr/>
          </p:nvSpPr>
          <p:spPr bwMode="auto">
            <a:xfrm>
              <a:off x="3326" y="2323"/>
              <a:ext cx="906" cy="1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</p:txBody>
        </p:sp>
        <p:sp>
          <p:nvSpPr>
            <p:cNvPr id="1832969" name="Line 9"/>
            <p:cNvSpPr>
              <a:spLocks noChangeShapeType="1"/>
            </p:cNvSpPr>
            <p:nvPr/>
          </p:nvSpPr>
          <p:spPr bwMode="auto">
            <a:xfrm>
              <a:off x="4448" y="3105"/>
              <a:ext cx="6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2970" name="Rectangle 10"/>
            <p:cNvSpPr>
              <a:spLocks noChangeArrowheads="1"/>
            </p:cNvSpPr>
            <p:nvPr/>
          </p:nvSpPr>
          <p:spPr bwMode="auto">
            <a:xfrm>
              <a:off x="3529" y="2884"/>
              <a:ext cx="881" cy="64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32971" name="Oval 11"/>
          <p:cNvSpPr>
            <a:spLocks noChangeArrowheads="1"/>
          </p:cNvSpPr>
          <p:nvPr/>
        </p:nvSpPr>
        <p:spPr bwMode="auto">
          <a:xfrm>
            <a:off x="4786313" y="1160463"/>
            <a:ext cx="2830512" cy="509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32973" name="Text Box 13"/>
          <p:cNvSpPr txBox="1">
            <a:spLocks noChangeArrowheads="1"/>
          </p:cNvSpPr>
          <p:nvPr/>
        </p:nvSpPr>
        <p:spPr bwMode="auto">
          <a:xfrm>
            <a:off x="0" y="6451600"/>
            <a:ext cx="9144000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happens when the loop is completely out of the field?</a:t>
            </a:r>
          </a:p>
        </p:txBody>
      </p:sp>
    </p:spTree>
    <p:extLst>
      <p:ext uri="{BB962C8B-B14F-4D97-AF65-F5344CB8AC3E}">
        <p14:creationId xmlns:p14="http://schemas.microsoft.com/office/powerpoint/2010/main" val="209290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2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2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011" name="Rectangle 3"/>
          <p:cNvSpPr>
            <a:spLocks noChangeArrowheads="1"/>
          </p:cNvSpPr>
          <p:nvPr/>
        </p:nvSpPr>
        <p:spPr bwMode="auto">
          <a:xfrm>
            <a:off x="5380038" y="1055688"/>
            <a:ext cx="3763962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5012" name="Rectangle 4"/>
          <p:cNvSpPr>
            <a:spLocks noChangeArrowheads="1"/>
          </p:cNvSpPr>
          <p:nvPr/>
        </p:nvSpPr>
        <p:spPr bwMode="auto">
          <a:xfrm>
            <a:off x="0" y="815975"/>
            <a:ext cx="4229100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direction of the induced current if the </a:t>
            </a:r>
            <a:r>
              <a:rPr lang="en-US" sz="2000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field suddenly increases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while the loop is in the region?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74975" y="3116263"/>
            <a:ext cx="3268663" cy="2824162"/>
            <a:chOff x="3551" y="2224"/>
            <a:chExt cx="2059" cy="1779"/>
          </a:xfrm>
        </p:grpSpPr>
        <p:sp>
          <p:nvSpPr>
            <p:cNvPr id="1835014" name="Rectangle 6"/>
            <p:cNvSpPr>
              <a:spLocks noChangeArrowheads="1"/>
            </p:cNvSpPr>
            <p:nvPr/>
          </p:nvSpPr>
          <p:spPr bwMode="auto">
            <a:xfrm>
              <a:off x="3551" y="2224"/>
              <a:ext cx="2059" cy="1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551" y="2224"/>
              <a:ext cx="1789" cy="1779"/>
              <a:chOff x="3326" y="2323"/>
              <a:chExt cx="1789" cy="1779"/>
            </a:xfrm>
          </p:grpSpPr>
          <p:sp>
            <p:nvSpPr>
              <p:cNvPr id="1835016" name="Rectangle 8"/>
              <p:cNvSpPr>
                <a:spLocks noChangeArrowheads="1"/>
              </p:cNvSpPr>
              <p:nvPr/>
            </p:nvSpPr>
            <p:spPr bwMode="auto">
              <a:xfrm>
                <a:off x="3326" y="2323"/>
                <a:ext cx="906" cy="17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1570" tIns="40628" rIns="101570" bIns="40628">
                <a:spAutoFit/>
              </a:bodyPr>
              <a:lstStyle/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</p:txBody>
          </p:sp>
          <p:sp>
            <p:nvSpPr>
              <p:cNvPr id="1835017" name="Line 9"/>
              <p:cNvSpPr>
                <a:spLocks noChangeShapeType="1"/>
              </p:cNvSpPr>
              <p:nvPr/>
            </p:nvSpPr>
            <p:spPr bwMode="auto">
              <a:xfrm>
                <a:off x="4448" y="3105"/>
                <a:ext cx="667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5018" name="Rectangle 10"/>
              <p:cNvSpPr>
                <a:spLocks noChangeArrowheads="1"/>
              </p:cNvSpPr>
              <p:nvPr/>
            </p:nvSpPr>
            <p:spPr bwMode="auto">
              <a:xfrm>
                <a:off x="3529" y="2884"/>
                <a:ext cx="881" cy="644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35019" name="Rectangle 11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223.44.9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604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059" name="Rectangle 3"/>
          <p:cNvSpPr>
            <a:spLocks noChangeArrowheads="1"/>
          </p:cNvSpPr>
          <p:nvPr/>
        </p:nvSpPr>
        <p:spPr bwMode="auto">
          <a:xfrm>
            <a:off x="5380038" y="1055688"/>
            <a:ext cx="3763962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7060" name="Rectangle 4"/>
          <p:cNvSpPr>
            <a:spLocks noChangeArrowheads="1"/>
          </p:cNvSpPr>
          <p:nvPr/>
        </p:nvSpPr>
        <p:spPr bwMode="auto">
          <a:xfrm>
            <a:off x="0" y="815975"/>
            <a:ext cx="4229100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direction of the induced current if the </a:t>
            </a:r>
            <a:r>
              <a:rPr lang="en-US" sz="2000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field suddenly increases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while the loop is in the region? </a:t>
            </a:r>
          </a:p>
        </p:txBody>
      </p:sp>
      <p:sp>
        <p:nvSpPr>
          <p:cNvPr id="1837061" name="AutoShape 5"/>
          <p:cNvSpPr>
            <a:spLocks noChangeArrowheads="1"/>
          </p:cNvSpPr>
          <p:nvPr/>
        </p:nvSpPr>
        <p:spPr bwMode="auto">
          <a:xfrm>
            <a:off x="268288" y="3076575"/>
            <a:ext cx="4927600" cy="29384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37062" name="Rectangle 6"/>
          <p:cNvSpPr>
            <a:spLocks noChangeArrowheads="1"/>
          </p:cNvSpPr>
          <p:nvPr/>
        </p:nvSpPr>
        <p:spPr bwMode="auto">
          <a:xfrm>
            <a:off x="268288" y="3067050"/>
            <a:ext cx="4786312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increasing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field into the page</a:t>
            </a:r>
            <a:r>
              <a:rPr lang="en-US" sz="2000" b="1">
                <a:solidFill>
                  <a:schemeClr val="bg2"/>
                </a:solidFill>
              </a:rPr>
              <a:t> must be countered by an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flux out of the page</a:t>
            </a:r>
            <a:r>
              <a:rPr lang="en-US" sz="2000" b="1">
                <a:solidFill>
                  <a:schemeClr val="bg2"/>
                </a:solidFill>
              </a:rPr>
              <a:t>.   This can be accomplished by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current in the counterclockwise</a:t>
            </a:r>
            <a:r>
              <a:rPr lang="en-US" sz="2000" b="1">
                <a:solidFill>
                  <a:schemeClr val="bg2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direction</a:t>
            </a:r>
            <a:r>
              <a:rPr lang="en-US" sz="2000" b="1">
                <a:solidFill>
                  <a:schemeClr val="bg2"/>
                </a:solidFill>
              </a:rPr>
              <a:t> in the wire loop.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588000" y="3163888"/>
            <a:ext cx="3268663" cy="2824162"/>
            <a:chOff x="3551" y="2224"/>
            <a:chExt cx="2059" cy="1779"/>
          </a:xfrm>
        </p:grpSpPr>
        <p:sp>
          <p:nvSpPr>
            <p:cNvPr id="1837064" name="Rectangle 8"/>
            <p:cNvSpPr>
              <a:spLocks noChangeArrowheads="1"/>
            </p:cNvSpPr>
            <p:nvPr/>
          </p:nvSpPr>
          <p:spPr bwMode="auto">
            <a:xfrm>
              <a:off x="3551" y="2224"/>
              <a:ext cx="2059" cy="1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551" y="2224"/>
              <a:ext cx="1789" cy="1779"/>
              <a:chOff x="3326" y="2323"/>
              <a:chExt cx="1789" cy="1779"/>
            </a:xfrm>
          </p:grpSpPr>
          <p:sp>
            <p:nvSpPr>
              <p:cNvPr id="1837066" name="Rectangle 10"/>
              <p:cNvSpPr>
                <a:spLocks noChangeArrowheads="1"/>
              </p:cNvSpPr>
              <p:nvPr/>
            </p:nvSpPr>
            <p:spPr bwMode="auto">
              <a:xfrm>
                <a:off x="3326" y="2323"/>
                <a:ext cx="906" cy="17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1570" tIns="40628" rIns="101570" bIns="40628">
                <a:spAutoFit/>
              </a:bodyPr>
              <a:lstStyle/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</p:txBody>
          </p:sp>
          <p:sp>
            <p:nvSpPr>
              <p:cNvPr id="1837067" name="Line 11"/>
              <p:cNvSpPr>
                <a:spLocks noChangeShapeType="1"/>
              </p:cNvSpPr>
              <p:nvPr/>
            </p:nvSpPr>
            <p:spPr bwMode="auto">
              <a:xfrm>
                <a:off x="4448" y="3105"/>
                <a:ext cx="667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7068" name="Rectangle 12"/>
              <p:cNvSpPr>
                <a:spLocks noChangeArrowheads="1"/>
              </p:cNvSpPr>
              <p:nvPr/>
            </p:nvSpPr>
            <p:spPr bwMode="auto">
              <a:xfrm>
                <a:off x="3529" y="2884"/>
                <a:ext cx="881" cy="644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37069" name="Oval 13"/>
          <p:cNvSpPr>
            <a:spLocks noChangeArrowheads="1"/>
          </p:cNvSpPr>
          <p:nvPr/>
        </p:nvSpPr>
        <p:spPr bwMode="auto">
          <a:xfrm>
            <a:off x="4914900" y="1404938"/>
            <a:ext cx="3806825" cy="5222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37070" name="Rectangle 14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223.44.9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37071" name="Text Box 15"/>
          <p:cNvSpPr txBox="1">
            <a:spLocks noChangeArrowheads="1"/>
          </p:cNvSpPr>
          <p:nvPr/>
        </p:nvSpPr>
        <p:spPr bwMode="auto">
          <a:xfrm>
            <a:off x="352425" y="6210300"/>
            <a:ext cx="8450263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if the loop stops moving while the field increases?</a:t>
            </a:r>
          </a:p>
        </p:txBody>
      </p:sp>
    </p:spTree>
    <p:extLst>
      <p:ext uri="{BB962C8B-B14F-4D97-AF65-F5344CB8AC3E}">
        <p14:creationId xmlns:p14="http://schemas.microsoft.com/office/powerpoint/2010/main" val="766180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107" name="Picture 3" descr="FG21_007"/>
          <p:cNvPicPr>
            <a:picLocks noChangeAspect="1" noChangeArrowheads="1"/>
          </p:cNvPicPr>
          <p:nvPr/>
        </p:nvPicPr>
        <p:blipFill>
          <a:blip r:embed="rId3" cstate="print">
            <a:lum bright="-42000" contrast="60000"/>
          </a:blip>
          <a:srcRect l="33180" t="47484" r="36722" b="22243"/>
          <a:stretch>
            <a:fillRect/>
          </a:stretch>
        </p:blipFill>
        <p:spPr bwMode="auto">
          <a:xfrm>
            <a:off x="2808288" y="3459163"/>
            <a:ext cx="3629025" cy="2433637"/>
          </a:xfrm>
          <a:prstGeom prst="rect">
            <a:avLst/>
          </a:prstGeom>
          <a:noFill/>
        </p:spPr>
      </p:pic>
      <p:sp>
        <p:nvSpPr>
          <p:cNvPr id="1839108" name="Rectangle 4"/>
          <p:cNvSpPr>
            <a:spLocks noChangeArrowheads="1"/>
          </p:cNvSpPr>
          <p:nvPr/>
        </p:nvSpPr>
        <p:spPr bwMode="auto">
          <a:xfrm>
            <a:off x="5380038" y="1177925"/>
            <a:ext cx="3763962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sp>
        <p:nvSpPr>
          <p:cNvPr id="1839110" name="Rectangle 6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223.44.10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39109" name="Rectangle 5"/>
          <p:cNvSpPr>
            <a:spLocks noGrp="1" noChangeArrowheads="1"/>
          </p:cNvSpPr>
          <p:nvPr>
            <p:ph idx="1"/>
          </p:nvPr>
        </p:nvSpPr>
        <p:spPr>
          <a:xfrm>
            <a:off x="409575" y="865188"/>
            <a:ext cx="3927475" cy="20589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5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If a coil is shrinking in a magnetic field pointing into the page, in what direction is the induced current? </a:t>
            </a:r>
          </a:p>
        </p:txBody>
      </p:sp>
    </p:spTree>
    <p:extLst>
      <p:ext uri="{BB962C8B-B14F-4D97-AF65-F5344CB8AC3E}">
        <p14:creationId xmlns:p14="http://schemas.microsoft.com/office/powerpoint/2010/main" val="104988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223.44.2</a:t>
            </a:r>
          </a:p>
        </p:txBody>
      </p:sp>
      <p:sp>
        <p:nvSpPr>
          <p:cNvPr id="2425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2800" dirty="0"/>
              <a:t>Can a changing magnetic field create an electric field?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Yes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No</a:t>
            </a:r>
          </a:p>
          <a:p>
            <a:pPr marL="381000" indent="-381000">
              <a:buFont typeface="Monotype Sorts" pitchFamily="2" charset="2"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154" name="AutoShape 2"/>
          <p:cNvSpPr>
            <a:spLocks noChangeArrowheads="1"/>
          </p:cNvSpPr>
          <p:nvPr/>
        </p:nvSpPr>
        <p:spPr bwMode="auto">
          <a:xfrm>
            <a:off x="0" y="3321050"/>
            <a:ext cx="5381625" cy="27701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41155" name="Rectangle 3"/>
          <p:cNvSpPr>
            <a:spLocks noChangeArrowheads="1"/>
          </p:cNvSpPr>
          <p:nvPr/>
        </p:nvSpPr>
        <p:spPr bwMode="auto">
          <a:xfrm>
            <a:off x="0" y="3368675"/>
            <a:ext cx="538003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The magnetic flux through the loop is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decreasing</a:t>
            </a:r>
            <a:r>
              <a:rPr lang="en-US" sz="2000" b="1">
                <a:solidFill>
                  <a:schemeClr val="bg2"/>
                </a:solidFill>
              </a:rPr>
              <a:t>, so the induced B field must try to reinforce it and therefore points in the same direction  </a:t>
            </a:r>
            <a:r>
              <a:rPr lang="en-US" sz="2000" b="1">
                <a:solidFill>
                  <a:schemeClr val="bg2"/>
                </a:solidFill>
                <a:cs typeface="Arial" charset="0"/>
              </a:rPr>
              <a:t>— </a:t>
            </a:r>
            <a:r>
              <a:rPr lang="en-US" sz="2000" b="1">
                <a:solidFill>
                  <a:schemeClr val="bg2"/>
                </a:solidFill>
              </a:rPr>
              <a:t>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</a:t>
            </a:r>
            <a:r>
              <a:rPr lang="en-US" sz="2000" b="1">
                <a:solidFill>
                  <a:schemeClr val="bg2"/>
                </a:solidFill>
              </a:rPr>
              <a:t>.  According to the right-hand rule, an induced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clockwise</a:t>
            </a:r>
            <a:r>
              <a:rPr lang="en-US" sz="2000" b="1">
                <a:solidFill>
                  <a:schemeClr val="bg2"/>
                </a:solidFill>
              </a:rPr>
              <a:t> current will generate a magnetic field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841157" name="Oval 5"/>
          <p:cNvSpPr>
            <a:spLocks noChangeArrowheads="1"/>
          </p:cNvSpPr>
          <p:nvPr/>
        </p:nvSpPr>
        <p:spPr bwMode="auto">
          <a:xfrm>
            <a:off x="5046663" y="1092200"/>
            <a:ext cx="2922587" cy="5270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1841158" name="Picture 6" descr="FG21_007"/>
          <p:cNvPicPr>
            <a:picLocks noChangeAspect="1" noChangeArrowheads="1"/>
          </p:cNvPicPr>
          <p:nvPr/>
        </p:nvPicPr>
        <p:blipFill>
          <a:blip r:embed="rId3" cstate="print">
            <a:lum bright="-42000" contrast="60000"/>
          </a:blip>
          <a:srcRect l="33180" t="47484" r="36722" b="22243"/>
          <a:stretch>
            <a:fillRect/>
          </a:stretch>
        </p:blipFill>
        <p:spPr bwMode="auto">
          <a:xfrm>
            <a:off x="5514975" y="3570288"/>
            <a:ext cx="3629025" cy="2433637"/>
          </a:xfrm>
          <a:prstGeom prst="rect">
            <a:avLst/>
          </a:prstGeom>
          <a:noFill/>
        </p:spPr>
      </p:pic>
      <p:sp>
        <p:nvSpPr>
          <p:cNvPr id="1841159" name="Rectangle 7"/>
          <p:cNvSpPr>
            <a:spLocks noChangeArrowheads="1"/>
          </p:cNvSpPr>
          <p:nvPr/>
        </p:nvSpPr>
        <p:spPr bwMode="auto">
          <a:xfrm>
            <a:off x="5380038" y="1177925"/>
            <a:ext cx="3763962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sp>
        <p:nvSpPr>
          <p:cNvPr id="1841161" name="Rectangle 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223.44.10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41160" name="Rectangle 8"/>
          <p:cNvSpPr>
            <a:spLocks noGrp="1" noChangeArrowheads="1"/>
          </p:cNvSpPr>
          <p:nvPr>
            <p:ph idx="1"/>
          </p:nvPr>
        </p:nvSpPr>
        <p:spPr>
          <a:xfrm>
            <a:off x="409575" y="865188"/>
            <a:ext cx="3927475" cy="20589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5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If a coil is shrinking in a magnetic field pointing into the page, in what direction is the induced current? </a:t>
            </a:r>
          </a:p>
        </p:txBody>
      </p:sp>
      <p:sp>
        <p:nvSpPr>
          <p:cNvPr id="1841162" name="Text Box 10"/>
          <p:cNvSpPr txBox="1">
            <a:spLocks noChangeArrowheads="1"/>
          </p:cNvSpPr>
          <p:nvPr/>
        </p:nvSpPr>
        <p:spPr bwMode="auto">
          <a:xfrm>
            <a:off x="0" y="6283325"/>
            <a:ext cx="9144000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if the </a:t>
            </a:r>
            <a:r>
              <a:rPr lang="en-US" sz="20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field is oriented at 90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°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to its present direction?</a:t>
            </a:r>
          </a:p>
        </p:txBody>
      </p:sp>
    </p:spTree>
    <p:extLst>
      <p:ext uri="{BB962C8B-B14F-4D97-AF65-F5344CB8AC3E}">
        <p14:creationId xmlns:p14="http://schemas.microsoft.com/office/powerpoint/2010/main" val="1426238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06" name="Rectangle 6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43203" name="Rectangle 3"/>
          <p:cNvSpPr>
            <a:spLocks noGrp="1" noChangeArrowheads="1"/>
          </p:cNvSpPr>
          <p:nvPr>
            <p:ph idx="1"/>
          </p:nvPr>
        </p:nvSpPr>
        <p:spPr>
          <a:xfrm>
            <a:off x="0" y="935038"/>
            <a:ext cx="4083050" cy="196850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If a coil is rotated as shown, in a magnetic field pointing to the left, in what direction is the induced current? </a:t>
            </a:r>
          </a:p>
        </p:txBody>
      </p:sp>
      <p:sp>
        <p:nvSpPr>
          <p:cNvPr id="1843204" name="Rectangle 4"/>
          <p:cNvSpPr>
            <a:spLocks noChangeArrowheads="1"/>
          </p:cNvSpPr>
          <p:nvPr/>
        </p:nvSpPr>
        <p:spPr bwMode="auto">
          <a:xfrm>
            <a:off x="5180013" y="1325563"/>
            <a:ext cx="3763962" cy="1145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pic>
        <p:nvPicPr>
          <p:cNvPr id="1843205" name="Picture 5" descr="FG21_007"/>
          <p:cNvPicPr>
            <a:picLocks noChangeAspect="1" noChangeArrowheads="1"/>
          </p:cNvPicPr>
          <p:nvPr/>
        </p:nvPicPr>
        <p:blipFill>
          <a:blip r:embed="rId3" cstate="print">
            <a:lum bright="-42000" contrast="72000"/>
          </a:blip>
          <a:srcRect l="69902" t="11778" r="8018" b="58762"/>
          <a:stretch>
            <a:fillRect/>
          </a:stretch>
        </p:blipFill>
        <p:spPr bwMode="auto">
          <a:xfrm>
            <a:off x="2921000" y="3671888"/>
            <a:ext cx="3068638" cy="2730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408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50" name="AutoShape 2"/>
          <p:cNvSpPr>
            <a:spLocks noChangeArrowheads="1"/>
          </p:cNvSpPr>
          <p:nvPr/>
        </p:nvSpPr>
        <p:spPr bwMode="auto">
          <a:xfrm>
            <a:off x="212725" y="3644900"/>
            <a:ext cx="5375275" cy="2974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45251" name="Rectangle 3"/>
          <p:cNvSpPr>
            <a:spLocks noChangeArrowheads="1"/>
          </p:cNvSpPr>
          <p:nvPr/>
        </p:nvSpPr>
        <p:spPr bwMode="auto">
          <a:xfrm>
            <a:off x="263525" y="3692525"/>
            <a:ext cx="5235575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As the coil is rotated into the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field, the magnetic flux through it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increases</a:t>
            </a:r>
            <a:r>
              <a:rPr lang="en-US" sz="2000" b="1">
                <a:solidFill>
                  <a:schemeClr val="bg2"/>
                </a:solidFill>
              </a:rPr>
              <a:t>.  According to Lenz’s Law, the induced B field has to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oppose this increase</a:t>
            </a:r>
            <a:r>
              <a:rPr lang="en-US" sz="2000" b="1">
                <a:solidFill>
                  <a:schemeClr val="bg2"/>
                </a:solidFill>
              </a:rPr>
              <a:t>, thus the new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 points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 the right</a:t>
            </a:r>
            <a:r>
              <a:rPr lang="en-US" sz="2000" b="1">
                <a:solidFill>
                  <a:schemeClr val="bg2"/>
                </a:solidFill>
              </a:rPr>
              <a:t>.  An induced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counterclockwise</a:t>
            </a:r>
            <a:r>
              <a:rPr lang="en-US" sz="2000" b="1">
                <a:solidFill>
                  <a:schemeClr val="bg2"/>
                </a:solidFill>
              </a:rPr>
              <a:t> current produces just such a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field.</a:t>
            </a:r>
          </a:p>
        </p:txBody>
      </p:sp>
      <p:sp>
        <p:nvSpPr>
          <p:cNvPr id="1845253" name="Oval 5"/>
          <p:cNvSpPr>
            <a:spLocks noChangeArrowheads="1"/>
          </p:cNvSpPr>
          <p:nvPr/>
        </p:nvSpPr>
        <p:spPr bwMode="auto">
          <a:xfrm>
            <a:off x="4792663" y="1625600"/>
            <a:ext cx="3700462" cy="509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5257" name="Rectangle 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45254" name="Rectangle 6"/>
          <p:cNvSpPr>
            <a:spLocks noGrp="1" noChangeArrowheads="1"/>
          </p:cNvSpPr>
          <p:nvPr>
            <p:ph idx="1"/>
          </p:nvPr>
        </p:nvSpPr>
        <p:spPr>
          <a:xfrm>
            <a:off x="0" y="935038"/>
            <a:ext cx="4083050" cy="196850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If a coil is rotated as shown, in a magnetic field pointing to the left, in what direction is the induced current? </a:t>
            </a:r>
          </a:p>
        </p:txBody>
      </p:sp>
      <p:sp>
        <p:nvSpPr>
          <p:cNvPr id="1845255" name="Rectangle 7"/>
          <p:cNvSpPr>
            <a:spLocks noChangeArrowheads="1"/>
          </p:cNvSpPr>
          <p:nvPr/>
        </p:nvSpPr>
        <p:spPr bwMode="auto">
          <a:xfrm>
            <a:off x="5180013" y="1325563"/>
            <a:ext cx="3763962" cy="1145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pic>
        <p:nvPicPr>
          <p:cNvPr id="1845256" name="Picture 8" descr="FG21_007"/>
          <p:cNvPicPr>
            <a:picLocks noChangeAspect="1" noChangeArrowheads="1"/>
          </p:cNvPicPr>
          <p:nvPr/>
        </p:nvPicPr>
        <p:blipFill>
          <a:blip r:embed="rId3" cstate="print">
            <a:lum bright="-42000" contrast="72000"/>
          </a:blip>
          <a:srcRect l="69902" t="11778" r="8018" b="58762"/>
          <a:stretch>
            <a:fillRect/>
          </a:stretch>
        </p:blipFill>
        <p:spPr bwMode="auto">
          <a:xfrm>
            <a:off x="5795963" y="3746500"/>
            <a:ext cx="3068637" cy="2730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282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69563" y="2030979"/>
            <a:ext cx="3672840" cy="2446883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 5"/>
          <p:cNvSpPr/>
          <p:nvPr/>
        </p:nvSpPr>
        <p:spPr>
          <a:xfrm>
            <a:off x="2578912" y="2143295"/>
            <a:ext cx="3574445" cy="2222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7" name="Group 5"/>
          <p:cNvGrpSpPr/>
          <p:nvPr/>
        </p:nvGrpSpPr>
        <p:grpSpPr>
          <a:xfrm rot="2700000">
            <a:off x="2561221" y="1719356"/>
            <a:ext cx="204979" cy="177992"/>
            <a:chOff x="883920" y="396240"/>
            <a:chExt cx="929640" cy="929640"/>
          </a:xfrm>
        </p:grpSpPr>
        <p:sp>
          <p:nvSpPr>
            <p:cNvPr id="73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4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8" name="Group 6"/>
          <p:cNvGrpSpPr/>
          <p:nvPr/>
        </p:nvGrpSpPr>
        <p:grpSpPr>
          <a:xfrm rot="2700000">
            <a:off x="2561221" y="2657996"/>
            <a:ext cx="204979" cy="177992"/>
            <a:chOff x="883920" y="396240"/>
            <a:chExt cx="929640" cy="929640"/>
          </a:xfrm>
        </p:grpSpPr>
        <p:sp>
          <p:nvSpPr>
            <p:cNvPr id="71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2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9" name="Group 9"/>
          <p:cNvGrpSpPr/>
          <p:nvPr/>
        </p:nvGrpSpPr>
        <p:grpSpPr>
          <a:xfrm rot="2700000">
            <a:off x="2554789" y="3628727"/>
            <a:ext cx="204979" cy="177992"/>
            <a:chOff x="883920" y="396240"/>
            <a:chExt cx="929640" cy="929640"/>
          </a:xfrm>
        </p:grpSpPr>
        <p:sp>
          <p:nvSpPr>
            <p:cNvPr id="69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0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0" name="Group 12"/>
          <p:cNvGrpSpPr/>
          <p:nvPr/>
        </p:nvGrpSpPr>
        <p:grpSpPr>
          <a:xfrm rot="2700000">
            <a:off x="2554789" y="4583412"/>
            <a:ext cx="204979" cy="177992"/>
            <a:chOff x="883920" y="396240"/>
            <a:chExt cx="929640" cy="929640"/>
          </a:xfrm>
        </p:grpSpPr>
        <p:sp>
          <p:nvSpPr>
            <p:cNvPr id="67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8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1" name="Group 15"/>
          <p:cNvGrpSpPr/>
          <p:nvPr/>
        </p:nvGrpSpPr>
        <p:grpSpPr>
          <a:xfrm rot="2700000">
            <a:off x="3313799" y="1719356"/>
            <a:ext cx="204979" cy="177992"/>
            <a:chOff x="883920" y="396240"/>
            <a:chExt cx="929640" cy="929640"/>
          </a:xfrm>
        </p:grpSpPr>
        <p:sp>
          <p:nvSpPr>
            <p:cNvPr id="65" name="Rectangle 1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6" name="Rectangle 1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2" name="Group 18"/>
          <p:cNvGrpSpPr/>
          <p:nvPr/>
        </p:nvGrpSpPr>
        <p:grpSpPr>
          <a:xfrm rot="2700000">
            <a:off x="3313799" y="2657996"/>
            <a:ext cx="204979" cy="177992"/>
            <a:chOff x="883920" y="396240"/>
            <a:chExt cx="929640" cy="929640"/>
          </a:xfrm>
        </p:grpSpPr>
        <p:sp>
          <p:nvSpPr>
            <p:cNvPr id="63" name="Rectangle 1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4" name="Rectangle 2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3" name="Group 21"/>
          <p:cNvGrpSpPr/>
          <p:nvPr/>
        </p:nvGrpSpPr>
        <p:grpSpPr>
          <a:xfrm rot="2700000">
            <a:off x="3307367" y="3628727"/>
            <a:ext cx="204979" cy="177992"/>
            <a:chOff x="883920" y="396240"/>
            <a:chExt cx="929640" cy="929640"/>
          </a:xfrm>
        </p:grpSpPr>
        <p:sp>
          <p:nvSpPr>
            <p:cNvPr id="61" name="Rectangle 2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2" name="Rectangle 2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" name="Group 24"/>
          <p:cNvGrpSpPr/>
          <p:nvPr/>
        </p:nvGrpSpPr>
        <p:grpSpPr>
          <a:xfrm rot="2700000">
            <a:off x="3307367" y="4583412"/>
            <a:ext cx="204979" cy="177992"/>
            <a:chOff x="883920" y="396240"/>
            <a:chExt cx="929640" cy="929640"/>
          </a:xfrm>
        </p:grpSpPr>
        <p:sp>
          <p:nvSpPr>
            <p:cNvPr id="59" name="Rectangle 5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5" name="Group 27"/>
          <p:cNvGrpSpPr/>
          <p:nvPr/>
        </p:nvGrpSpPr>
        <p:grpSpPr>
          <a:xfrm rot="2700000">
            <a:off x="4104971" y="1719356"/>
            <a:ext cx="204979" cy="177992"/>
            <a:chOff x="883920" y="396240"/>
            <a:chExt cx="929640" cy="929640"/>
          </a:xfrm>
        </p:grpSpPr>
        <p:sp>
          <p:nvSpPr>
            <p:cNvPr id="57" name="Rectangle 5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6" name="Group 30"/>
          <p:cNvGrpSpPr/>
          <p:nvPr/>
        </p:nvGrpSpPr>
        <p:grpSpPr>
          <a:xfrm rot="2700000">
            <a:off x="4104971" y="2657996"/>
            <a:ext cx="204979" cy="177992"/>
            <a:chOff x="883920" y="396240"/>
            <a:chExt cx="929640" cy="929640"/>
          </a:xfrm>
        </p:grpSpPr>
        <p:sp>
          <p:nvSpPr>
            <p:cNvPr id="55" name="Rectangle 5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7" name="Group 33"/>
          <p:cNvGrpSpPr/>
          <p:nvPr/>
        </p:nvGrpSpPr>
        <p:grpSpPr>
          <a:xfrm rot="2700000">
            <a:off x="4098539" y="3628727"/>
            <a:ext cx="204979" cy="177992"/>
            <a:chOff x="883920" y="396240"/>
            <a:chExt cx="929640" cy="929640"/>
          </a:xfrm>
        </p:grpSpPr>
        <p:sp>
          <p:nvSpPr>
            <p:cNvPr id="53" name="Rectangle 5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8" name="Group 36"/>
          <p:cNvGrpSpPr/>
          <p:nvPr/>
        </p:nvGrpSpPr>
        <p:grpSpPr>
          <a:xfrm rot="2700000">
            <a:off x="4098539" y="4583412"/>
            <a:ext cx="204979" cy="177992"/>
            <a:chOff x="883920" y="396240"/>
            <a:chExt cx="929640" cy="929640"/>
          </a:xfrm>
        </p:grpSpPr>
        <p:sp>
          <p:nvSpPr>
            <p:cNvPr id="51" name="Rectangle 5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9" name="Group 39"/>
          <p:cNvGrpSpPr/>
          <p:nvPr/>
        </p:nvGrpSpPr>
        <p:grpSpPr>
          <a:xfrm rot="2700000">
            <a:off x="4870415" y="1719356"/>
            <a:ext cx="204979" cy="177992"/>
            <a:chOff x="883920" y="396240"/>
            <a:chExt cx="929640" cy="929640"/>
          </a:xfrm>
        </p:grpSpPr>
        <p:sp>
          <p:nvSpPr>
            <p:cNvPr id="49" name="Rectangle 4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0" name="Group 42"/>
          <p:cNvGrpSpPr/>
          <p:nvPr/>
        </p:nvGrpSpPr>
        <p:grpSpPr>
          <a:xfrm rot="2700000">
            <a:off x="4870414" y="2657996"/>
            <a:ext cx="204979" cy="177992"/>
            <a:chOff x="883920" y="396240"/>
            <a:chExt cx="929640" cy="929640"/>
          </a:xfrm>
        </p:grpSpPr>
        <p:sp>
          <p:nvSpPr>
            <p:cNvPr id="47" name="Rectangle 4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1" name="Group 45"/>
          <p:cNvGrpSpPr/>
          <p:nvPr/>
        </p:nvGrpSpPr>
        <p:grpSpPr>
          <a:xfrm rot="2700000">
            <a:off x="4863982" y="3628727"/>
            <a:ext cx="204979" cy="177992"/>
            <a:chOff x="883920" y="396240"/>
            <a:chExt cx="929640" cy="929640"/>
          </a:xfrm>
        </p:grpSpPr>
        <p:sp>
          <p:nvSpPr>
            <p:cNvPr id="45" name="Rectangle 4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Rectangle 4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2" name="Group 48"/>
          <p:cNvGrpSpPr/>
          <p:nvPr/>
        </p:nvGrpSpPr>
        <p:grpSpPr>
          <a:xfrm rot="2700000">
            <a:off x="4863982" y="4583412"/>
            <a:ext cx="204979" cy="177992"/>
            <a:chOff x="883920" y="396240"/>
            <a:chExt cx="929640" cy="929640"/>
          </a:xfrm>
        </p:grpSpPr>
        <p:sp>
          <p:nvSpPr>
            <p:cNvPr id="43" name="Rectangle 4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3" name="Group 51"/>
          <p:cNvGrpSpPr/>
          <p:nvPr/>
        </p:nvGrpSpPr>
        <p:grpSpPr>
          <a:xfrm rot="2700000">
            <a:off x="5629425" y="1719356"/>
            <a:ext cx="204979" cy="177992"/>
            <a:chOff x="883920" y="396240"/>
            <a:chExt cx="929640" cy="929640"/>
          </a:xfrm>
        </p:grpSpPr>
        <p:sp>
          <p:nvSpPr>
            <p:cNvPr id="41" name="Rectangle 4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Rectangle 4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4" name="Group 54"/>
          <p:cNvGrpSpPr/>
          <p:nvPr/>
        </p:nvGrpSpPr>
        <p:grpSpPr>
          <a:xfrm rot="2700000">
            <a:off x="5629425" y="2657996"/>
            <a:ext cx="204979" cy="177992"/>
            <a:chOff x="883920" y="396240"/>
            <a:chExt cx="929640" cy="929640"/>
          </a:xfrm>
        </p:grpSpPr>
        <p:sp>
          <p:nvSpPr>
            <p:cNvPr id="39" name="Rectangle 3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5" name="Group 57"/>
          <p:cNvGrpSpPr/>
          <p:nvPr/>
        </p:nvGrpSpPr>
        <p:grpSpPr>
          <a:xfrm rot="2700000">
            <a:off x="5622993" y="3628727"/>
            <a:ext cx="204979" cy="177992"/>
            <a:chOff x="883920" y="396240"/>
            <a:chExt cx="929640" cy="929640"/>
          </a:xfrm>
        </p:grpSpPr>
        <p:sp>
          <p:nvSpPr>
            <p:cNvPr id="37" name="Rectangle 3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6" name="Group 60"/>
          <p:cNvGrpSpPr/>
          <p:nvPr/>
        </p:nvGrpSpPr>
        <p:grpSpPr>
          <a:xfrm rot="2700000">
            <a:off x="5622993" y="4583412"/>
            <a:ext cx="204979" cy="177992"/>
            <a:chOff x="883920" y="396240"/>
            <a:chExt cx="929640" cy="929640"/>
          </a:xfrm>
        </p:grpSpPr>
        <p:sp>
          <p:nvSpPr>
            <p:cNvPr id="35" name="Rectangle 3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4361069" y="1854483"/>
            <a:ext cx="353776" cy="27356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" name="Right Arrow 27"/>
          <p:cNvSpPr/>
          <p:nvPr/>
        </p:nvSpPr>
        <p:spPr>
          <a:xfrm>
            <a:off x="4740575" y="3009733"/>
            <a:ext cx="456693" cy="184519"/>
          </a:xfrm>
          <a:prstGeom prst="rightArrow">
            <a:avLst>
              <a:gd name="adj1" fmla="val 50000"/>
              <a:gd name="adj2" fmla="val 718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TextBox 28"/>
          <p:cNvSpPr txBox="1"/>
          <p:nvPr/>
        </p:nvSpPr>
        <p:spPr>
          <a:xfrm>
            <a:off x="5107215" y="2674351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65141" y="1329746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75" name="Right Arrow 74"/>
          <p:cNvSpPr/>
          <p:nvPr/>
        </p:nvSpPr>
        <p:spPr>
          <a:xfrm rot="10800000" flipH="1">
            <a:off x="3068655" y="4768242"/>
            <a:ext cx="701120" cy="191190"/>
          </a:xfrm>
          <a:prstGeom prst="rightArrow">
            <a:avLst>
              <a:gd name="adj1" fmla="val 24910"/>
              <a:gd name="adj2" fmla="val 788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6" name="TextBox 75"/>
          <p:cNvSpPr txBox="1"/>
          <p:nvPr/>
        </p:nvSpPr>
        <p:spPr>
          <a:xfrm>
            <a:off x="3258581" y="492417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grpSp>
        <p:nvGrpSpPr>
          <p:cNvPr id="79" name="Group 5"/>
          <p:cNvGrpSpPr/>
          <p:nvPr/>
        </p:nvGrpSpPr>
        <p:grpSpPr>
          <a:xfrm rot="2700000">
            <a:off x="1922037" y="1721628"/>
            <a:ext cx="204979" cy="177992"/>
            <a:chOff x="883920" y="396240"/>
            <a:chExt cx="929640" cy="929640"/>
          </a:xfrm>
        </p:grpSpPr>
        <p:sp>
          <p:nvSpPr>
            <p:cNvPr id="80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1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82" name="Group 6"/>
          <p:cNvGrpSpPr/>
          <p:nvPr/>
        </p:nvGrpSpPr>
        <p:grpSpPr>
          <a:xfrm rot="2700000">
            <a:off x="1922037" y="2660268"/>
            <a:ext cx="204979" cy="177992"/>
            <a:chOff x="883920" y="396240"/>
            <a:chExt cx="929640" cy="929640"/>
          </a:xfrm>
        </p:grpSpPr>
        <p:sp>
          <p:nvSpPr>
            <p:cNvPr id="83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4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85" name="Group 9"/>
          <p:cNvGrpSpPr/>
          <p:nvPr/>
        </p:nvGrpSpPr>
        <p:grpSpPr>
          <a:xfrm rot="2700000">
            <a:off x="1915605" y="3630999"/>
            <a:ext cx="204979" cy="177992"/>
            <a:chOff x="883920" y="396240"/>
            <a:chExt cx="929640" cy="929640"/>
          </a:xfrm>
        </p:grpSpPr>
        <p:sp>
          <p:nvSpPr>
            <p:cNvPr id="86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7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88" name="Group 12"/>
          <p:cNvGrpSpPr/>
          <p:nvPr/>
        </p:nvGrpSpPr>
        <p:grpSpPr>
          <a:xfrm rot="2700000">
            <a:off x="1915605" y="4585684"/>
            <a:ext cx="204979" cy="177992"/>
            <a:chOff x="883920" y="396240"/>
            <a:chExt cx="929640" cy="929640"/>
          </a:xfrm>
        </p:grpSpPr>
        <p:sp>
          <p:nvSpPr>
            <p:cNvPr id="89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0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437039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84463" y="3248025"/>
            <a:ext cx="4181475" cy="3397250"/>
            <a:chOff x="3003" y="404"/>
            <a:chExt cx="2654" cy="214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 rot="-5400000">
              <a:off x="4939" y="1626"/>
              <a:ext cx="194" cy="719"/>
              <a:chOff x="2403" y="1778"/>
              <a:chExt cx="194" cy="719"/>
            </a:xfrm>
          </p:grpSpPr>
          <p:sp>
            <p:nvSpPr>
              <p:cNvPr id="1847301" name="Arc 5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02" name="Arc 6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7303" name="Rectangle 7"/>
            <p:cNvSpPr>
              <a:spLocks noChangeArrowheads="1"/>
            </p:cNvSpPr>
            <p:nvPr/>
          </p:nvSpPr>
          <p:spPr bwMode="auto">
            <a:xfrm>
              <a:off x="3284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04" name="Text Box 8"/>
            <p:cNvSpPr txBox="1">
              <a:spLocks noChangeArrowheads="1"/>
            </p:cNvSpPr>
            <p:nvPr/>
          </p:nvSpPr>
          <p:spPr bwMode="auto">
            <a:xfrm>
              <a:off x="3272" y="1461"/>
              <a:ext cx="26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47305" name="Text Box 9"/>
            <p:cNvSpPr txBox="1">
              <a:spLocks noChangeArrowheads="1"/>
            </p:cNvSpPr>
            <p:nvPr/>
          </p:nvSpPr>
          <p:spPr bwMode="auto">
            <a:xfrm>
              <a:off x="3285" y="93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47306" name="Rectangle 10"/>
            <p:cNvSpPr>
              <a:spLocks noChangeArrowheads="1"/>
            </p:cNvSpPr>
            <p:nvPr/>
          </p:nvSpPr>
          <p:spPr bwMode="auto">
            <a:xfrm>
              <a:off x="4916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07" name="Text Box 11"/>
            <p:cNvSpPr txBox="1">
              <a:spLocks noChangeArrowheads="1"/>
            </p:cNvSpPr>
            <p:nvPr/>
          </p:nvSpPr>
          <p:spPr bwMode="auto">
            <a:xfrm>
              <a:off x="4904" y="1461"/>
              <a:ext cx="26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47308" name="Text Box 12"/>
            <p:cNvSpPr txBox="1">
              <a:spLocks noChangeArrowheads="1"/>
            </p:cNvSpPr>
            <p:nvPr/>
          </p:nvSpPr>
          <p:spPr bwMode="auto">
            <a:xfrm>
              <a:off x="4917" y="93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47309" name="Line 13"/>
            <p:cNvSpPr>
              <a:spLocks noChangeShapeType="1"/>
            </p:cNvSpPr>
            <p:nvPr/>
          </p:nvSpPr>
          <p:spPr bwMode="auto">
            <a:xfrm>
              <a:off x="5036" y="1700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10" name="Line 14"/>
            <p:cNvSpPr>
              <a:spLocks noChangeShapeType="1"/>
            </p:cNvSpPr>
            <p:nvPr/>
          </p:nvSpPr>
          <p:spPr bwMode="auto">
            <a:xfrm>
              <a:off x="5036" y="2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11" name="Freeform 15"/>
            <p:cNvSpPr>
              <a:spLocks/>
            </p:cNvSpPr>
            <p:nvPr/>
          </p:nvSpPr>
          <p:spPr bwMode="auto">
            <a:xfrm>
              <a:off x="3200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12" name="Freeform 16"/>
            <p:cNvSpPr>
              <a:spLocks/>
            </p:cNvSpPr>
            <p:nvPr/>
          </p:nvSpPr>
          <p:spPr bwMode="auto">
            <a:xfrm>
              <a:off x="4831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13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5482" y="1800"/>
              <a:ext cx="175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1</a:t>
              </a:r>
            </a:p>
          </p:txBody>
        </p:sp>
        <p:sp>
          <p:nvSpPr>
            <p:cNvPr id="1847314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3957" y="1800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47315" name="Line 19"/>
            <p:cNvSpPr>
              <a:spLocks noChangeShapeType="1"/>
            </p:cNvSpPr>
            <p:nvPr/>
          </p:nvSpPr>
          <p:spPr bwMode="auto">
            <a:xfrm>
              <a:off x="3412" y="21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3003" y="1868"/>
              <a:ext cx="770" cy="292"/>
              <a:chOff x="2591" y="1867"/>
              <a:chExt cx="770" cy="292"/>
            </a:xfrm>
          </p:grpSpPr>
          <p:sp>
            <p:nvSpPr>
              <p:cNvPr id="1847317" name="Arc 21"/>
              <p:cNvSpPr>
                <a:spLocks/>
              </p:cNvSpPr>
              <p:nvPr/>
            </p:nvSpPr>
            <p:spPr bwMode="gray">
              <a:xfrm rot="365812" flipH="1">
                <a:off x="2644" y="1879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18" name="Arc 22"/>
              <p:cNvSpPr>
                <a:spLocks/>
              </p:cNvSpPr>
              <p:nvPr/>
            </p:nvSpPr>
            <p:spPr bwMode="auto">
              <a:xfrm flipH="1" flipV="1">
                <a:off x="2636" y="2055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19" name="Arc 23"/>
              <p:cNvSpPr>
                <a:spLocks/>
              </p:cNvSpPr>
              <p:nvPr/>
            </p:nvSpPr>
            <p:spPr bwMode="auto">
              <a:xfrm flipH="1" flipV="1">
                <a:off x="2615" y="1941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20" name="Arc 24"/>
              <p:cNvSpPr>
                <a:spLocks/>
              </p:cNvSpPr>
              <p:nvPr/>
            </p:nvSpPr>
            <p:spPr bwMode="gray">
              <a:xfrm rot="21058410" flipH="1">
                <a:off x="2591" y="1867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7321" name="Line 25"/>
            <p:cNvSpPr>
              <a:spLocks noChangeShapeType="1"/>
            </p:cNvSpPr>
            <p:nvPr/>
          </p:nvSpPr>
          <p:spPr bwMode="auto">
            <a:xfrm>
              <a:off x="3402" y="1718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7322" name="Rectangle 26"/>
          <p:cNvSpPr>
            <a:spLocks noChangeArrowheads="1"/>
          </p:cNvSpPr>
          <p:nvPr/>
        </p:nvSpPr>
        <p:spPr bwMode="auto">
          <a:xfrm>
            <a:off x="6376988" y="881063"/>
            <a:ext cx="2767012" cy="178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&gt;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&lt;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  0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d)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=  0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7324" name="Rectangle 2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223.44.12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47323" name="Rectangle 27"/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5732463" cy="256698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Wire #1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a bar magnet is dropped through. 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the same magnet is dropped through.  Compare the magnitude of the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voltages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in these two cases. </a:t>
            </a:r>
          </a:p>
        </p:txBody>
      </p:sp>
    </p:spTree>
    <p:extLst>
      <p:ext uri="{BB962C8B-B14F-4D97-AF65-F5344CB8AC3E}">
        <p14:creationId xmlns:p14="http://schemas.microsoft.com/office/powerpoint/2010/main" val="32807021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346" name="AutoShape 2"/>
          <p:cNvSpPr>
            <a:spLocks noChangeArrowheads="1"/>
          </p:cNvSpPr>
          <p:nvPr/>
        </p:nvSpPr>
        <p:spPr bwMode="auto">
          <a:xfrm>
            <a:off x="0" y="3529013"/>
            <a:ext cx="4786313" cy="22923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49347" name="Rectangle 3"/>
          <p:cNvSpPr>
            <a:spLocks noChangeArrowheads="1"/>
          </p:cNvSpPr>
          <p:nvPr/>
        </p:nvSpPr>
        <p:spPr bwMode="auto">
          <a:xfrm>
            <a:off x="0" y="3803650"/>
            <a:ext cx="461168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Faraday’s law: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endParaRPr lang="en-US" sz="1000" b="1">
              <a:solidFill>
                <a:schemeClr val="bg2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depends on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sz="2000" b="1">
                <a:solidFill>
                  <a:schemeClr val="bg2"/>
                </a:solidFill>
              </a:rPr>
              <a:t>  (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number of loops</a:t>
            </a:r>
            <a:r>
              <a:rPr lang="en-US" sz="2000" b="1">
                <a:solidFill>
                  <a:schemeClr val="bg2"/>
                </a:solidFill>
              </a:rPr>
              <a:t>) so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emf is twice as large in the wire with 2 loops</a:t>
            </a:r>
            <a:r>
              <a:rPr lang="en-US" sz="2000" b="1">
                <a:solidFill>
                  <a:schemeClr val="bg2"/>
                </a:solidFill>
              </a:rPr>
              <a:t>. 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65675" y="3238500"/>
            <a:ext cx="4181475" cy="3397250"/>
            <a:chOff x="3003" y="404"/>
            <a:chExt cx="2654" cy="214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 rot="-5400000">
              <a:off x="4939" y="1626"/>
              <a:ext cx="194" cy="719"/>
              <a:chOff x="2403" y="1778"/>
              <a:chExt cx="194" cy="719"/>
            </a:xfrm>
          </p:grpSpPr>
          <p:sp>
            <p:nvSpPr>
              <p:cNvPr id="1849351" name="Arc 7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52" name="Arc 8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9353" name="Rectangle 9"/>
            <p:cNvSpPr>
              <a:spLocks noChangeArrowheads="1"/>
            </p:cNvSpPr>
            <p:nvPr/>
          </p:nvSpPr>
          <p:spPr bwMode="auto">
            <a:xfrm>
              <a:off x="3284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54" name="Text Box 10"/>
            <p:cNvSpPr txBox="1">
              <a:spLocks noChangeArrowheads="1"/>
            </p:cNvSpPr>
            <p:nvPr/>
          </p:nvSpPr>
          <p:spPr bwMode="auto">
            <a:xfrm>
              <a:off x="3272" y="1461"/>
              <a:ext cx="266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49355" name="Text Box 11"/>
            <p:cNvSpPr txBox="1">
              <a:spLocks noChangeArrowheads="1"/>
            </p:cNvSpPr>
            <p:nvPr/>
          </p:nvSpPr>
          <p:spPr bwMode="auto">
            <a:xfrm>
              <a:off x="3285" y="932"/>
              <a:ext cx="240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49356" name="Rectangle 12"/>
            <p:cNvSpPr>
              <a:spLocks noChangeArrowheads="1"/>
            </p:cNvSpPr>
            <p:nvPr/>
          </p:nvSpPr>
          <p:spPr bwMode="auto">
            <a:xfrm>
              <a:off x="4916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57" name="Text Box 13"/>
            <p:cNvSpPr txBox="1">
              <a:spLocks noChangeArrowheads="1"/>
            </p:cNvSpPr>
            <p:nvPr/>
          </p:nvSpPr>
          <p:spPr bwMode="auto">
            <a:xfrm>
              <a:off x="4904" y="1461"/>
              <a:ext cx="266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49358" name="Text Box 14"/>
            <p:cNvSpPr txBox="1">
              <a:spLocks noChangeArrowheads="1"/>
            </p:cNvSpPr>
            <p:nvPr/>
          </p:nvSpPr>
          <p:spPr bwMode="auto">
            <a:xfrm>
              <a:off x="4917" y="932"/>
              <a:ext cx="240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49359" name="Line 15"/>
            <p:cNvSpPr>
              <a:spLocks noChangeShapeType="1"/>
            </p:cNvSpPr>
            <p:nvPr/>
          </p:nvSpPr>
          <p:spPr bwMode="auto">
            <a:xfrm>
              <a:off x="5036" y="1700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60" name="Line 16"/>
            <p:cNvSpPr>
              <a:spLocks noChangeShapeType="1"/>
            </p:cNvSpPr>
            <p:nvPr/>
          </p:nvSpPr>
          <p:spPr bwMode="auto">
            <a:xfrm>
              <a:off x="5036" y="2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61" name="Freeform 17"/>
            <p:cNvSpPr>
              <a:spLocks/>
            </p:cNvSpPr>
            <p:nvPr/>
          </p:nvSpPr>
          <p:spPr bwMode="auto">
            <a:xfrm>
              <a:off x="3200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362" name="Freeform 18"/>
            <p:cNvSpPr>
              <a:spLocks/>
            </p:cNvSpPr>
            <p:nvPr/>
          </p:nvSpPr>
          <p:spPr bwMode="auto">
            <a:xfrm>
              <a:off x="4831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363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5482" y="1800"/>
              <a:ext cx="175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1</a:t>
              </a:r>
            </a:p>
          </p:txBody>
        </p:sp>
        <p:sp>
          <p:nvSpPr>
            <p:cNvPr id="1849364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3957" y="1800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49365" name="Line 21"/>
            <p:cNvSpPr>
              <a:spLocks noChangeShapeType="1"/>
            </p:cNvSpPr>
            <p:nvPr/>
          </p:nvSpPr>
          <p:spPr bwMode="auto">
            <a:xfrm>
              <a:off x="3412" y="21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3003" y="1868"/>
              <a:ext cx="770" cy="292"/>
              <a:chOff x="2591" y="1867"/>
              <a:chExt cx="770" cy="292"/>
            </a:xfrm>
          </p:grpSpPr>
          <p:sp>
            <p:nvSpPr>
              <p:cNvPr id="1849367" name="Arc 23"/>
              <p:cNvSpPr>
                <a:spLocks/>
              </p:cNvSpPr>
              <p:nvPr/>
            </p:nvSpPr>
            <p:spPr bwMode="gray">
              <a:xfrm rot="365812" flipH="1">
                <a:off x="2644" y="1879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68" name="Arc 24"/>
              <p:cNvSpPr>
                <a:spLocks/>
              </p:cNvSpPr>
              <p:nvPr/>
            </p:nvSpPr>
            <p:spPr bwMode="auto">
              <a:xfrm flipH="1" flipV="1">
                <a:off x="2636" y="2055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69" name="Arc 25"/>
              <p:cNvSpPr>
                <a:spLocks/>
              </p:cNvSpPr>
              <p:nvPr/>
            </p:nvSpPr>
            <p:spPr bwMode="auto">
              <a:xfrm flipH="1" flipV="1">
                <a:off x="2615" y="1941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70" name="Arc 26"/>
              <p:cNvSpPr>
                <a:spLocks/>
              </p:cNvSpPr>
              <p:nvPr/>
            </p:nvSpPr>
            <p:spPr bwMode="gray">
              <a:xfrm rot="21058410" flipH="1">
                <a:off x="2591" y="1867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9371" name="Line 27"/>
            <p:cNvSpPr>
              <a:spLocks noChangeShapeType="1"/>
            </p:cNvSpPr>
            <p:nvPr/>
          </p:nvSpPr>
          <p:spPr bwMode="auto">
            <a:xfrm>
              <a:off x="3402" y="1718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9372" name="Oval 28"/>
          <p:cNvSpPr>
            <a:spLocks noChangeArrowheads="1"/>
          </p:cNvSpPr>
          <p:nvPr/>
        </p:nvSpPr>
        <p:spPr bwMode="auto">
          <a:xfrm>
            <a:off x="6049963" y="1320800"/>
            <a:ext cx="2601912" cy="49053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9374" name="Rectangle 30"/>
          <p:cNvSpPr>
            <a:spLocks noChangeArrowheads="1"/>
          </p:cNvSpPr>
          <p:nvPr/>
        </p:nvSpPr>
        <p:spPr bwMode="auto">
          <a:xfrm>
            <a:off x="2430463" y="3652839"/>
            <a:ext cx="2030412" cy="808037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9376" name="Rectangle 32"/>
          <p:cNvSpPr>
            <a:spLocks noChangeArrowheads="1"/>
          </p:cNvSpPr>
          <p:nvPr/>
        </p:nvSpPr>
        <p:spPr bwMode="auto">
          <a:xfrm>
            <a:off x="6376988" y="881063"/>
            <a:ext cx="2767012" cy="178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&gt;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&lt;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  0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d)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=  0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9378" name="Rectangle 34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223.44.12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49377" name="Rectangle 33"/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5732463" cy="256698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Wire #1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one-turn loop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and a bar magnet is dropped through. 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i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two-turn loop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and the same magnet is dropped through.  Compare the magnitude of the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voltages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in these two cases. 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2604542" y="3705809"/>
          <a:ext cx="1626264" cy="688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79280" imgH="457200" progId="Equation.3">
                  <p:embed/>
                </p:oleObj>
              </mc:Choice>
              <mc:Fallback>
                <p:oleObj name="Equation" r:id="rId5" imgW="1079280" imgH="457200" progId="Equation.3">
                  <p:embed/>
                  <p:pic>
                    <p:nvPicPr>
                      <p:cNvPr id="36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4542" y="3705809"/>
                        <a:ext cx="1626264" cy="6887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987219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40000" y="3294063"/>
            <a:ext cx="4213225" cy="3397250"/>
            <a:chOff x="3003" y="404"/>
            <a:chExt cx="2654" cy="214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 rot="-5400000">
              <a:off x="4939" y="1626"/>
              <a:ext cx="194" cy="719"/>
              <a:chOff x="2403" y="1778"/>
              <a:chExt cx="194" cy="719"/>
            </a:xfrm>
          </p:grpSpPr>
          <p:sp>
            <p:nvSpPr>
              <p:cNvPr id="1851397" name="Arc 5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398" name="Arc 6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1399" name="Rectangle 7"/>
            <p:cNvSpPr>
              <a:spLocks noChangeArrowheads="1"/>
            </p:cNvSpPr>
            <p:nvPr/>
          </p:nvSpPr>
          <p:spPr bwMode="auto">
            <a:xfrm>
              <a:off x="3284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00" name="Text Box 8"/>
            <p:cNvSpPr txBox="1">
              <a:spLocks noChangeArrowheads="1"/>
            </p:cNvSpPr>
            <p:nvPr/>
          </p:nvSpPr>
          <p:spPr bwMode="auto">
            <a:xfrm>
              <a:off x="3272" y="1461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1401" name="Text Box 9"/>
            <p:cNvSpPr txBox="1">
              <a:spLocks noChangeArrowheads="1"/>
            </p:cNvSpPr>
            <p:nvPr/>
          </p:nvSpPr>
          <p:spPr bwMode="auto">
            <a:xfrm>
              <a:off x="3285" y="932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1402" name="Rectangle 10"/>
            <p:cNvSpPr>
              <a:spLocks noChangeArrowheads="1"/>
            </p:cNvSpPr>
            <p:nvPr/>
          </p:nvSpPr>
          <p:spPr bwMode="auto">
            <a:xfrm>
              <a:off x="4916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03" name="Text Box 11"/>
            <p:cNvSpPr txBox="1">
              <a:spLocks noChangeArrowheads="1"/>
            </p:cNvSpPr>
            <p:nvPr/>
          </p:nvSpPr>
          <p:spPr bwMode="auto">
            <a:xfrm>
              <a:off x="4904" y="1461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1404" name="Text Box 12"/>
            <p:cNvSpPr txBox="1">
              <a:spLocks noChangeArrowheads="1"/>
            </p:cNvSpPr>
            <p:nvPr/>
          </p:nvSpPr>
          <p:spPr bwMode="auto">
            <a:xfrm>
              <a:off x="4917" y="932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1405" name="Line 13"/>
            <p:cNvSpPr>
              <a:spLocks noChangeShapeType="1"/>
            </p:cNvSpPr>
            <p:nvPr/>
          </p:nvSpPr>
          <p:spPr bwMode="auto">
            <a:xfrm>
              <a:off x="5036" y="1700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06" name="Line 14"/>
            <p:cNvSpPr>
              <a:spLocks noChangeShapeType="1"/>
            </p:cNvSpPr>
            <p:nvPr/>
          </p:nvSpPr>
          <p:spPr bwMode="auto">
            <a:xfrm>
              <a:off x="5036" y="2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07" name="Freeform 15"/>
            <p:cNvSpPr>
              <a:spLocks/>
            </p:cNvSpPr>
            <p:nvPr/>
          </p:nvSpPr>
          <p:spPr bwMode="auto">
            <a:xfrm>
              <a:off x="3200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408" name="Freeform 16"/>
            <p:cNvSpPr>
              <a:spLocks/>
            </p:cNvSpPr>
            <p:nvPr/>
          </p:nvSpPr>
          <p:spPr bwMode="auto">
            <a:xfrm>
              <a:off x="4831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409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5482" y="1800"/>
              <a:ext cx="175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1</a:t>
              </a:r>
            </a:p>
          </p:txBody>
        </p:sp>
        <p:sp>
          <p:nvSpPr>
            <p:cNvPr id="1851410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3957" y="1800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51411" name="Line 19"/>
            <p:cNvSpPr>
              <a:spLocks noChangeShapeType="1"/>
            </p:cNvSpPr>
            <p:nvPr/>
          </p:nvSpPr>
          <p:spPr bwMode="auto">
            <a:xfrm>
              <a:off x="3412" y="21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3003" y="1868"/>
              <a:ext cx="770" cy="292"/>
              <a:chOff x="2591" y="1867"/>
              <a:chExt cx="770" cy="292"/>
            </a:xfrm>
          </p:grpSpPr>
          <p:sp>
            <p:nvSpPr>
              <p:cNvPr id="1851413" name="Arc 21"/>
              <p:cNvSpPr>
                <a:spLocks/>
              </p:cNvSpPr>
              <p:nvPr/>
            </p:nvSpPr>
            <p:spPr bwMode="gray">
              <a:xfrm rot="365812" flipH="1">
                <a:off x="2644" y="1879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414" name="Arc 22"/>
              <p:cNvSpPr>
                <a:spLocks/>
              </p:cNvSpPr>
              <p:nvPr/>
            </p:nvSpPr>
            <p:spPr bwMode="auto">
              <a:xfrm flipH="1" flipV="1">
                <a:off x="2636" y="2055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415" name="Arc 23"/>
              <p:cNvSpPr>
                <a:spLocks/>
              </p:cNvSpPr>
              <p:nvPr/>
            </p:nvSpPr>
            <p:spPr bwMode="auto">
              <a:xfrm flipH="1" flipV="1">
                <a:off x="2615" y="1941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416" name="Arc 24"/>
              <p:cNvSpPr>
                <a:spLocks/>
              </p:cNvSpPr>
              <p:nvPr/>
            </p:nvSpPr>
            <p:spPr bwMode="gray">
              <a:xfrm rot="21058410" flipH="1">
                <a:off x="2591" y="1867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1417" name="Line 25"/>
            <p:cNvSpPr>
              <a:spLocks noChangeShapeType="1"/>
            </p:cNvSpPr>
            <p:nvPr/>
          </p:nvSpPr>
          <p:spPr bwMode="auto">
            <a:xfrm>
              <a:off x="3402" y="1718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51418" name="Rectangle 26"/>
          <p:cNvSpPr>
            <a:spLocks noChangeArrowheads="1"/>
          </p:cNvSpPr>
          <p:nvPr/>
        </p:nvSpPr>
        <p:spPr bwMode="auto">
          <a:xfrm>
            <a:off x="6376988" y="881063"/>
            <a:ext cx="2452687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&gt;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&lt;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  0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d)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=  0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51419" name="Rectangle 27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1420" name="Rectangle 28"/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5732463" cy="256698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Wire #1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a bar magnet is dropped through. 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the same magnet is dropped through.  Compare the magnitude of the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currents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in these two cases. </a:t>
            </a:r>
          </a:p>
        </p:txBody>
      </p:sp>
    </p:spTree>
    <p:extLst>
      <p:ext uri="{BB962C8B-B14F-4D97-AF65-F5344CB8AC3E}">
        <p14:creationId xmlns:p14="http://schemas.microsoft.com/office/powerpoint/2010/main" val="1686409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42" name="AutoShape 2"/>
          <p:cNvSpPr>
            <a:spLocks noChangeArrowheads="1"/>
          </p:cNvSpPr>
          <p:nvPr/>
        </p:nvSpPr>
        <p:spPr bwMode="auto">
          <a:xfrm>
            <a:off x="0" y="3317875"/>
            <a:ext cx="4881563" cy="33639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53443" name="Rectangle 3"/>
          <p:cNvSpPr>
            <a:spLocks noChangeArrowheads="1"/>
          </p:cNvSpPr>
          <p:nvPr/>
        </p:nvSpPr>
        <p:spPr bwMode="auto">
          <a:xfrm>
            <a:off x="0" y="3429000"/>
            <a:ext cx="4721225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Faraday’s law: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endParaRPr lang="en-US" sz="1000" b="1">
              <a:solidFill>
                <a:schemeClr val="bg2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says that 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emf is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twice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 large in the wire with 2 loops</a:t>
            </a:r>
            <a:r>
              <a:rPr lang="en-US" sz="2000" b="1">
                <a:solidFill>
                  <a:schemeClr val="bg2"/>
                </a:solidFill>
              </a:rPr>
              <a:t>.  The current is given by Ohm’s law: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 = V/R</a:t>
            </a:r>
            <a:r>
              <a:rPr lang="en-US" sz="2000" b="1" i="1">
                <a:solidFill>
                  <a:srgbClr val="000000"/>
                </a:solidFill>
              </a:rPr>
              <a:t>.</a:t>
            </a:r>
            <a:r>
              <a:rPr lang="en-US" sz="2000" b="1" i="1">
                <a:solidFill>
                  <a:srgbClr val="800000"/>
                </a:solidFill>
              </a:rPr>
              <a:t>   </a:t>
            </a:r>
            <a:r>
              <a:rPr lang="en-US" sz="2000" b="1">
                <a:solidFill>
                  <a:schemeClr val="bg2"/>
                </a:solidFill>
              </a:rPr>
              <a:t>Since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 is twice as long as wire #1, it has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twice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resistance</a:t>
            </a:r>
            <a:r>
              <a:rPr lang="en-US" sz="2000" b="1">
                <a:solidFill>
                  <a:schemeClr val="bg2"/>
                </a:solidFill>
              </a:rPr>
              <a:t>, so the current in both wires is the same.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33925" y="3238500"/>
            <a:ext cx="4213225" cy="3397250"/>
            <a:chOff x="3003" y="404"/>
            <a:chExt cx="2654" cy="214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 rot="-5400000">
              <a:off x="4939" y="1626"/>
              <a:ext cx="194" cy="719"/>
              <a:chOff x="2403" y="1778"/>
              <a:chExt cx="194" cy="719"/>
            </a:xfrm>
          </p:grpSpPr>
          <p:sp>
            <p:nvSpPr>
              <p:cNvPr id="1853447" name="Arc 7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48" name="Arc 8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3449" name="Rectangle 9"/>
            <p:cNvSpPr>
              <a:spLocks noChangeArrowheads="1"/>
            </p:cNvSpPr>
            <p:nvPr/>
          </p:nvSpPr>
          <p:spPr bwMode="auto">
            <a:xfrm>
              <a:off x="3284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50" name="Text Box 10"/>
            <p:cNvSpPr txBox="1">
              <a:spLocks noChangeArrowheads="1"/>
            </p:cNvSpPr>
            <p:nvPr/>
          </p:nvSpPr>
          <p:spPr bwMode="auto">
            <a:xfrm>
              <a:off x="3272" y="1461"/>
              <a:ext cx="264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3451" name="Text Box 11"/>
            <p:cNvSpPr txBox="1">
              <a:spLocks noChangeArrowheads="1"/>
            </p:cNvSpPr>
            <p:nvPr/>
          </p:nvSpPr>
          <p:spPr bwMode="auto">
            <a:xfrm>
              <a:off x="3285" y="932"/>
              <a:ext cx="23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3452" name="Rectangle 12"/>
            <p:cNvSpPr>
              <a:spLocks noChangeArrowheads="1"/>
            </p:cNvSpPr>
            <p:nvPr/>
          </p:nvSpPr>
          <p:spPr bwMode="auto">
            <a:xfrm>
              <a:off x="4916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53" name="Text Box 13"/>
            <p:cNvSpPr txBox="1">
              <a:spLocks noChangeArrowheads="1"/>
            </p:cNvSpPr>
            <p:nvPr/>
          </p:nvSpPr>
          <p:spPr bwMode="auto">
            <a:xfrm>
              <a:off x="4904" y="1461"/>
              <a:ext cx="264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3454" name="Text Box 14"/>
            <p:cNvSpPr txBox="1">
              <a:spLocks noChangeArrowheads="1"/>
            </p:cNvSpPr>
            <p:nvPr/>
          </p:nvSpPr>
          <p:spPr bwMode="auto">
            <a:xfrm>
              <a:off x="4917" y="932"/>
              <a:ext cx="23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3455" name="Line 15"/>
            <p:cNvSpPr>
              <a:spLocks noChangeShapeType="1"/>
            </p:cNvSpPr>
            <p:nvPr/>
          </p:nvSpPr>
          <p:spPr bwMode="auto">
            <a:xfrm>
              <a:off x="5036" y="1700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56" name="Line 16"/>
            <p:cNvSpPr>
              <a:spLocks noChangeShapeType="1"/>
            </p:cNvSpPr>
            <p:nvPr/>
          </p:nvSpPr>
          <p:spPr bwMode="auto">
            <a:xfrm>
              <a:off x="5036" y="2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57" name="Freeform 17"/>
            <p:cNvSpPr>
              <a:spLocks/>
            </p:cNvSpPr>
            <p:nvPr/>
          </p:nvSpPr>
          <p:spPr bwMode="auto">
            <a:xfrm>
              <a:off x="3200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458" name="Freeform 18"/>
            <p:cNvSpPr>
              <a:spLocks/>
            </p:cNvSpPr>
            <p:nvPr/>
          </p:nvSpPr>
          <p:spPr bwMode="auto">
            <a:xfrm>
              <a:off x="4831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459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5482" y="1800"/>
              <a:ext cx="175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1</a:t>
              </a:r>
            </a:p>
          </p:txBody>
        </p:sp>
        <p:sp>
          <p:nvSpPr>
            <p:cNvPr id="1853460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3957" y="1800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53461" name="Line 21"/>
            <p:cNvSpPr>
              <a:spLocks noChangeShapeType="1"/>
            </p:cNvSpPr>
            <p:nvPr/>
          </p:nvSpPr>
          <p:spPr bwMode="auto">
            <a:xfrm>
              <a:off x="3412" y="21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3003" y="1868"/>
              <a:ext cx="770" cy="292"/>
              <a:chOff x="2591" y="1867"/>
              <a:chExt cx="770" cy="292"/>
            </a:xfrm>
          </p:grpSpPr>
          <p:sp>
            <p:nvSpPr>
              <p:cNvPr id="1853463" name="Arc 23"/>
              <p:cNvSpPr>
                <a:spLocks/>
              </p:cNvSpPr>
              <p:nvPr/>
            </p:nvSpPr>
            <p:spPr bwMode="gray">
              <a:xfrm rot="365812" flipH="1">
                <a:off x="2644" y="1879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64" name="Arc 24"/>
              <p:cNvSpPr>
                <a:spLocks/>
              </p:cNvSpPr>
              <p:nvPr/>
            </p:nvSpPr>
            <p:spPr bwMode="auto">
              <a:xfrm flipH="1" flipV="1">
                <a:off x="2636" y="2055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65" name="Arc 25"/>
              <p:cNvSpPr>
                <a:spLocks/>
              </p:cNvSpPr>
              <p:nvPr/>
            </p:nvSpPr>
            <p:spPr bwMode="auto">
              <a:xfrm flipH="1" flipV="1">
                <a:off x="2615" y="1941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66" name="Arc 26"/>
              <p:cNvSpPr>
                <a:spLocks/>
              </p:cNvSpPr>
              <p:nvPr/>
            </p:nvSpPr>
            <p:spPr bwMode="gray">
              <a:xfrm rot="21058410" flipH="1">
                <a:off x="2591" y="1867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3467" name="Line 27"/>
            <p:cNvSpPr>
              <a:spLocks noChangeShapeType="1"/>
            </p:cNvSpPr>
            <p:nvPr/>
          </p:nvSpPr>
          <p:spPr bwMode="auto">
            <a:xfrm>
              <a:off x="3402" y="1718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53468" name="Oval 28"/>
          <p:cNvSpPr>
            <a:spLocks noChangeArrowheads="1"/>
          </p:cNvSpPr>
          <p:nvPr/>
        </p:nvSpPr>
        <p:spPr bwMode="auto">
          <a:xfrm>
            <a:off x="6053138" y="1806575"/>
            <a:ext cx="2652712" cy="563563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53470" name="Rectangle 30"/>
          <p:cNvSpPr>
            <a:spLocks noChangeArrowheads="1"/>
          </p:cNvSpPr>
          <p:nvPr/>
        </p:nvSpPr>
        <p:spPr bwMode="auto">
          <a:xfrm>
            <a:off x="2347913" y="3394075"/>
            <a:ext cx="2030412" cy="808038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3472" name="Rectangle 32"/>
          <p:cNvSpPr>
            <a:spLocks noChangeArrowheads="1"/>
          </p:cNvSpPr>
          <p:nvPr/>
        </p:nvSpPr>
        <p:spPr bwMode="auto">
          <a:xfrm>
            <a:off x="6376988" y="881063"/>
            <a:ext cx="2452687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&gt;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&lt;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  0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d)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=  0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53473" name="Rectangle 33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3474" name="Rectangle 34"/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5732463" cy="256698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Wire #1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a bar magnet is dropped through. 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the same magnet is dropped through.  Compare the magnitude of the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currents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in these two cases. </a:t>
            </a:r>
          </a:p>
        </p:txBody>
      </p:sp>
      <p:graphicFrame>
        <p:nvGraphicFramePr>
          <p:cNvPr id="257027" name="Object 3"/>
          <p:cNvGraphicFramePr>
            <a:graphicFrameLocks noChangeAspect="1"/>
          </p:cNvGraphicFramePr>
          <p:nvPr/>
        </p:nvGraphicFramePr>
        <p:xfrm>
          <a:off x="2495906" y="3459565"/>
          <a:ext cx="16256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79280" imgH="457200" progId="Equation.3">
                  <p:embed/>
                </p:oleObj>
              </mc:Choice>
              <mc:Fallback>
                <p:oleObj name="Equation" r:id="rId3" imgW="1079280" imgH="457200" progId="Equation.3">
                  <p:embed/>
                  <p:pic>
                    <p:nvPicPr>
                      <p:cNvPr id="257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906" y="3459565"/>
                        <a:ext cx="1625600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9276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512" name="Rectangle 24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5491" name="Rectangle 3"/>
          <p:cNvSpPr>
            <a:spLocks noGrp="1" noChangeArrowheads="1"/>
          </p:cNvSpPr>
          <p:nvPr>
            <p:ph idx="1"/>
          </p:nvPr>
        </p:nvSpPr>
        <p:spPr>
          <a:xfrm>
            <a:off x="0" y="679450"/>
            <a:ext cx="5089525" cy="239553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A bar magnet is held above the floor and dropped.  In 1, there is nothing between the magnet and the floor.   In 2, the magnet falls through a copper loop.   How will the magnet in case 2 fall in comparison to case 1?</a:t>
            </a:r>
            <a:r>
              <a:rPr lang="en-US" sz="1800" b="1">
                <a:solidFill>
                  <a:schemeClr val="hlink"/>
                </a:solidFill>
              </a:rPr>
              <a:t>  </a:t>
            </a: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2600" y="3359150"/>
            <a:ext cx="3554413" cy="3257550"/>
            <a:chOff x="3521" y="1915"/>
            <a:chExt cx="2239" cy="205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 rot="-5400000">
              <a:off x="5067" y="3137"/>
              <a:ext cx="194" cy="719"/>
              <a:chOff x="2403" y="1778"/>
              <a:chExt cx="194" cy="719"/>
            </a:xfrm>
          </p:grpSpPr>
          <p:sp>
            <p:nvSpPr>
              <p:cNvPr id="1855494" name="Arc 6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5495" name="Arc 7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5496" name="Text Box 8"/>
            <p:cNvSpPr txBox="1">
              <a:spLocks noChangeArrowheads="1"/>
            </p:cNvSpPr>
            <p:nvPr/>
          </p:nvSpPr>
          <p:spPr bwMode="auto">
            <a:xfrm>
              <a:off x="4361" y="3176"/>
              <a:ext cx="61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copper</a:t>
              </a:r>
            </a:p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loop</a:t>
              </a:r>
            </a:p>
          </p:txBody>
        </p:sp>
        <p:sp>
          <p:nvSpPr>
            <p:cNvPr id="1855497" name="Rectangle 9"/>
            <p:cNvSpPr>
              <a:spLocks noChangeArrowheads="1"/>
            </p:cNvSpPr>
            <p:nvPr/>
          </p:nvSpPr>
          <p:spPr bwMode="auto">
            <a:xfrm>
              <a:off x="5044" y="2443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498" name="Text Box 10"/>
            <p:cNvSpPr txBox="1">
              <a:spLocks noChangeArrowheads="1"/>
            </p:cNvSpPr>
            <p:nvPr/>
          </p:nvSpPr>
          <p:spPr bwMode="auto">
            <a:xfrm>
              <a:off x="5032" y="2972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5499" name="Text Box 11"/>
            <p:cNvSpPr txBox="1">
              <a:spLocks noChangeArrowheads="1"/>
            </p:cNvSpPr>
            <p:nvPr/>
          </p:nvSpPr>
          <p:spPr bwMode="auto">
            <a:xfrm>
              <a:off x="5045" y="2443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5500" name="Line 12"/>
            <p:cNvSpPr>
              <a:spLocks noChangeShapeType="1"/>
            </p:cNvSpPr>
            <p:nvPr/>
          </p:nvSpPr>
          <p:spPr bwMode="auto">
            <a:xfrm>
              <a:off x="5164" y="3211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501" name="Line 13"/>
            <p:cNvSpPr>
              <a:spLocks noChangeShapeType="1"/>
            </p:cNvSpPr>
            <p:nvPr/>
          </p:nvSpPr>
          <p:spPr bwMode="auto">
            <a:xfrm>
              <a:off x="5164" y="3583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502" name="Freeform 14"/>
            <p:cNvSpPr>
              <a:spLocks/>
            </p:cNvSpPr>
            <p:nvPr/>
          </p:nvSpPr>
          <p:spPr bwMode="auto">
            <a:xfrm>
              <a:off x="4959" y="1915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5503" name="WordArt 15"/>
            <p:cNvSpPr>
              <a:spLocks noChangeArrowheads="1" noChangeShapeType="1" noTextEdit="1"/>
            </p:cNvSpPr>
            <p:nvPr/>
          </p:nvSpPr>
          <p:spPr bwMode="auto">
            <a:xfrm>
              <a:off x="5448" y="2674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3521" y="1923"/>
              <a:ext cx="688" cy="1686"/>
              <a:chOff x="3328" y="1915"/>
              <a:chExt cx="688" cy="1686"/>
            </a:xfrm>
          </p:grpSpPr>
          <p:sp>
            <p:nvSpPr>
              <p:cNvPr id="1855505" name="Rectangle 17"/>
              <p:cNvSpPr>
                <a:spLocks noChangeArrowheads="1"/>
              </p:cNvSpPr>
              <p:nvPr/>
            </p:nvSpPr>
            <p:spPr bwMode="auto">
              <a:xfrm>
                <a:off x="3412" y="2443"/>
                <a:ext cx="240" cy="768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5506" name="Text Box 18"/>
              <p:cNvSpPr txBox="1">
                <a:spLocks noChangeArrowheads="1"/>
              </p:cNvSpPr>
              <p:nvPr/>
            </p:nvSpPr>
            <p:spPr bwMode="auto">
              <a:xfrm>
                <a:off x="3400" y="2972"/>
                <a:ext cx="26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N</a:t>
                </a:r>
              </a:p>
            </p:txBody>
          </p:sp>
          <p:sp>
            <p:nvSpPr>
              <p:cNvPr id="1855507" name="Text Box 19"/>
              <p:cNvSpPr txBox="1">
                <a:spLocks noChangeArrowheads="1"/>
              </p:cNvSpPr>
              <p:nvPr/>
            </p:nvSpPr>
            <p:spPr bwMode="auto">
              <a:xfrm>
                <a:off x="3413" y="2443"/>
                <a:ext cx="23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1855508" name="Freeform 20"/>
              <p:cNvSpPr>
                <a:spLocks/>
              </p:cNvSpPr>
              <p:nvPr/>
            </p:nvSpPr>
            <p:spPr bwMode="auto">
              <a:xfrm>
                <a:off x="3328" y="1915"/>
                <a:ext cx="683" cy="512"/>
              </a:xfrm>
              <a:custGeom>
                <a:avLst/>
                <a:gdLst/>
                <a:ahLst/>
                <a:cxnLst>
                  <a:cxn ang="0">
                    <a:pos x="375" y="851"/>
                  </a:cxn>
                  <a:cxn ang="0">
                    <a:pos x="386" y="784"/>
                  </a:cxn>
                  <a:cxn ang="0">
                    <a:pos x="405" y="701"/>
                  </a:cxn>
                  <a:cxn ang="0">
                    <a:pos x="433" y="652"/>
                  </a:cxn>
                  <a:cxn ang="0">
                    <a:pos x="444" y="603"/>
                  </a:cxn>
                  <a:cxn ang="0">
                    <a:pos x="489" y="563"/>
                  </a:cxn>
                  <a:cxn ang="0">
                    <a:pos x="537" y="521"/>
                  </a:cxn>
                  <a:cxn ang="0">
                    <a:pos x="576" y="523"/>
                  </a:cxn>
                  <a:cxn ang="0">
                    <a:pos x="602" y="553"/>
                  </a:cxn>
                  <a:cxn ang="0">
                    <a:pos x="592" y="624"/>
                  </a:cxn>
                  <a:cxn ang="0">
                    <a:pos x="532" y="735"/>
                  </a:cxn>
                  <a:cxn ang="0">
                    <a:pos x="484" y="796"/>
                  </a:cxn>
                  <a:cxn ang="0">
                    <a:pos x="453" y="871"/>
                  </a:cxn>
                  <a:cxn ang="0">
                    <a:pos x="458" y="910"/>
                  </a:cxn>
                  <a:cxn ang="0">
                    <a:pos x="519" y="930"/>
                  </a:cxn>
                  <a:cxn ang="0">
                    <a:pos x="567" y="922"/>
                  </a:cxn>
                  <a:cxn ang="0">
                    <a:pos x="586" y="911"/>
                  </a:cxn>
                  <a:cxn ang="0">
                    <a:pos x="622" y="894"/>
                  </a:cxn>
                  <a:cxn ang="0">
                    <a:pos x="649" y="868"/>
                  </a:cxn>
                  <a:cxn ang="0">
                    <a:pos x="687" y="805"/>
                  </a:cxn>
                  <a:cxn ang="0">
                    <a:pos x="751" y="749"/>
                  </a:cxn>
                  <a:cxn ang="0">
                    <a:pos x="801" y="727"/>
                  </a:cxn>
                  <a:cxn ang="0">
                    <a:pos x="861" y="692"/>
                  </a:cxn>
                  <a:cxn ang="0">
                    <a:pos x="919" y="655"/>
                  </a:cxn>
                  <a:cxn ang="0">
                    <a:pos x="959" y="629"/>
                  </a:cxn>
                  <a:cxn ang="0">
                    <a:pos x="994" y="600"/>
                  </a:cxn>
                  <a:cxn ang="0">
                    <a:pos x="1041" y="545"/>
                  </a:cxn>
                  <a:cxn ang="0">
                    <a:pos x="1111" y="462"/>
                  </a:cxn>
                  <a:cxn ang="0">
                    <a:pos x="1211" y="380"/>
                  </a:cxn>
                  <a:cxn ang="0">
                    <a:pos x="1307" y="316"/>
                  </a:cxn>
                  <a:cxn ang="0">
                    <a:pos x="1362" y="279"/>
                  </a:cxn>
                  <a:cxn ang="0">
                    <a:pos x="1329" y="243"/>
                  </a:cxn>
                  <a:cxn ang="0">
                    <a:pos x="1228" y="159"/>
                  </a:cxn>
                  <a:cxn ang="0">
                    <a:pos x="1113" y="67"/>
                  </a:cxn>
                  <a:cxn ang="0">
                    <a:pos x="1034" y="6"/>
                  </a:cxn>
                  <a:cxn ang="0">
                    <a:pos x="441" y="259"/>
                  </a:cxn>
                  <a:cxn ang="0">
                    <a:pos x="393" y="292"/>
                  </a:cxn>
                  <a:cxn ang="0">
                    <a:pos x="312" y="347"/>
                  </a:cxn>
                  <a:cxn ang="0">
                    <a:pos x="234" y="398"/>
                  </a:cxn>
                  <a:cxn ang="0">
                    <a:pos x="191" y="425"/>
                  </a:cxn>
                  <a:cxn ang="0">
                    <a:pos x="138" y="473"/>
                  </a:cxn>
                  <a:cxn ang="0">
                    <a:pos x="70" y="542"/>
                  </a:cxn>
                  <a:cxn ang="0">
                    <a:pos x="16" y="601"/>
                  </a:cxn>
                  <a:cxn ang="0">
                    <a:pos x="4" y="632"/>
                  </a:cxn>
                  <a:cxn ang="0">
                    <a:pos x="39" y="670"/>
                  </a:cxn>
                  <a:cxn ang="0">
                    <a:pos x="53" y="704"/>
                  </a:cxn>
                  <a:cxn ang="0">
                    <a:pos x="42" y="777"/>
                  </a:cxn>
                  <a:cxn ang="0">
                    <a:pos x="98" y="799"/>
                  </a:cxn>
                  <a:cxn ang="0">
                    <a:pos x="143" y="767"/>
                  </a:cxn>
                  <a:cxn ang="0">
                    <a:pos x="183" y="697"/>
                  </a:cxn>
                  <a:cxn ang="0">
                    <a:pos x="198" y="699"/>
                  </a:cxn>
                  <a:cxn ang="0">
                    <a:pos x="222" y="838"/>
                  </a:cxn>
                  <a:cxn ang="0">
                    <a:pos x="251" y="942"/>
                  </a:cxn>
                  <a:cxn ang="0">
                    <a:pos x="311" y="1012"/>
                  </a:cxn>
                  <a:cxn ang="0">
                    <a:pos x="363" y="1017"/>
                  </a:cxn>
                  <a:cxn ang="0">
                    <a:pos x="389" y="975"/>
                  </a:cxn>
                </a:cxnLst>
                <a:rect l="0" t="0" r="r" b="b"/>
                <a:pathLst>
                  <a:path w="1367" h="1024">
                    <a:moveTo>
                      <a:pt x="394" y="950"/>
                    </a:moveTo>
                    <a:lnTo>
                      <a:pt x="390" y="912"/>
                    </a:lnTo>
                    <a:lnTo>
                      <a:pt x="383" y="878"/>
                    </a:lnTo>
                    <a:lnTo>
                      <a:pt x="375" y="851"/>
                    </a:lnTo>
                    <a:lnTo>
                      <a:pt x="365" y="836"/>
                    </a:lnTo>
                    <a:lnTo>
                      <a:pt x="371" y="823"/>
                    </a:lnTo>
                    <a:lnTo>
                      <a:pt x="378" y="806"/>
                    </a:lnTo>
                    <a:lnTo>
                      <a:pt x="386" y="784"/>
                    </a:lnTo>
                    <a:lnTo>
                      <a:pt x="393" y="762"/>
                    </a:lnTo>
                    <a:lnTo>
                      <a:pt x="400" y="739"/>
                    </a:lnTo>
                    <a:lnTo>
                      <a:pt x="404" y="719"/>
                    </a:lnTo>
                    <a:lnTo>
                      <a:pt x="405" y="701"/>
                    </a:lnTo>
                    <a:lnTo>
                      <a:pt x="403" y="690"/>
                    </a:lnTo>
                    <a:lnTo>
                      <a:pt x="416" y="677"/>
                    </a:lnTo>
                    <a:lnTo>
                      <a:pt x="426" y="663"/>
                    </a:lnTo>
                    <a:lnTo>
                      <a:pt x="433" y="652"/>
                    </a:lnTo>
                    <a:lnTo>
                      <a:pt x="438" y="639"/>
                    </a:lnTo>
                    <a:lnTo>
                      <a:pt x="440" y="628"/>
                    </a:lnTo>
                    <a:lnTo>
                      <a:pt x="442" y="615"/>
                    </a:lnTo>
                    <a:lnTo>
                      <a:pt x="444" y="603"/>
                    </a:lnTo>
                    <a:lnTo>
                      <a:pt x="447" y="592"/>
                    </a:lnTo>
                    <a:lnTo>
                      <a:pt x="461" y="583"/>
                    </a:lnTo>
                    <a:lnTo>
                      <a:pt x="474" y="573"/>
                    </a:lnTo>
                    <a:lnTo>
                      <a:pt x="489" y="563"/>
                    </a:lnTo>
                    <a:lnTo>
                      <a:pt x="504" y="552"/>
                    </a:lnTo>
                    <a:lnTo>
                      <a:pt x="518" y="540"/>
                    </a:lnTo>
                    <a:lnTo>
                      <a:pt x="529" y="530"/>
                    </a:lnTo>
                    <a:lnTo>
                      <a:pt x="537" y="521"/>
                    </a:lnTo>
                    <a:lnTo>
                      <a:pt x="541" y="511"/>
                    </a:lnTo>
                    <a:lnTo>
                      <a:pt x="555" y="512"/>
                    </a:lnTo>
                    <a:lnTo>
                      <a:pt x="567" y="517"/>
                    </a:lnTo>
                    <a:lnTo>
                      <a:pt x="576" y="523"/>
                    </a:lnTo>
                    <a:lnTo>
                      <a:pt x="584" y="530"/>
                    </a:lnTo>
                    <a:lnTo>
                      <a:pt x="591" y="538"/>
                    </a:lnTo>
                    <a:lnTo>
                      <a:pt x="598" y="546"/>
                    </a:lnTo>
                    <a:lnTo>
                      <a:pt x="602" y="553"/>
                    </a:lnTo>
                    <a:lnTo>
                      <a:pt x="606" y="559"/>
                    </a:lnTo>
                    <a:lnTo>
                      <a:pt x="607" y="575"/>
                    </a:lnTo>
                    <a:lnTo>
                      <a:pt x="602" y="598"/>
                    </a:lnTo>
                    <a:lnTo>
                      <a:pt x="592" y="624"/>
                    </a:lnTo>
                    <a:lnTo>
                      <a:pt x="578" y="654"/>
                    </a:lnTo>
                    <a:lnTo>
                      <a:pt x="562" y="684"/>
                    </a:lnTo>
                    <a:lnTo>
                      <a:pt x="546" y="712"/>
                    </a:lnTo>
                    <a:lnTo>
                      <a:pt x="532" y="735"/>
                    </a:lnTo>
                    <a:lnTo>
                      <a:pt x="520" y="751"/>
                    </a:lnTo>
                    <a:lnTo>
                      <a:pt x="508" y="761"/>
                    </a:lnTo>
                    <a:lnTo>
                      <a:pt x="495" y="777"/>
                    </a:lnTo>
                    <a:lnTo>
                      <a:pt x="484" y="796"/>
                    </a:lnTo>
                    <a:lnTo>
                      <a:pt x="473" y="815"/>
                    </a:lnTo>
                    <a:lnTo>
                      <a:pt x="464" y="836"/>
                    </a:lnTo>
                    <a:lnTo>
                      <a:pt x="457" y="854"/>
                    </a:lnTo>
                    <a:lnTo>
                      <a:pt x="453" y="871"/>
                    </a:lnTo>
                    <a:lnTo>
                      <a:pt x="451" y="883"/>
                    </a:lnTo>
                    <a:lnTo>
                      <a:pt x="451" y="895"/>
                    </a:lnTo>
                    <a:lnTo>
                      <a:pt x="454" y="903"/>
                    </a:lnTo>
                    <a:lnTo>
                      <a:pt x="458" y="910"/>
                    </a:lnTo>
                    <a:lnTo>
                      <a:pt x="466" y="916"/>
                    </a:lnTo>
                    <a:lnTo>
                      <a:pt x="478" y="920"/>
                    </a:lnTo>
                    <a:lnTo>
                      <a:pt x="495" y="925"/>
                    </a:lnTo>
                    <a:lnTo>
                      <a:pt x="519" y="930"/>
                    </a:lnTo>
                    <a:lnTo>
                      <a:pt x="549" y="937"/>
                    </a:lnTo>
                    <a:lnTo>
                      <a:pt x="556" y="930"/>
                    </a:lnTo>
                    <a:lnTo>
                      <a:pt x="562" y="926"/>
                    </a:lnTo>
                    <a:lnTo>
                      <a:pt x="567" y="922"/>
                    </a:lnTo>
                    <a:lnTo>
                      <a:pt x="571" y="919"/>
                    </a:lnTo>
                    <a:lnTo>
                      <a:pt x="576" y="917"/>
                    </a:lnTo>
                    <a:lnTo>
                      <a:pt x="580" y="914"/>
                    </a:lnTo>
                    <a:lnTo>
                      <a:pt x="586" y="911"/>
                    </a:lnTo>
                    <a:lnTo>
                      <a:pt x="593" y="907"/>
                    </a:lnTo>
                    <a:lnTo>
                      <a:pt x="605" y="902"/>
                    </a:lnTo>
                    <a:lnTo>
                      <a:pt x="614" y="897"/>
                    </a:lnTo>
                    <a:lnTo>
                      <a:pt x="622" y="894"/>
                    </a:lnTo>
                    <a:lnTo>
                      <a:pt x="629" y="890"/>
                    </a:lnTo>
                    <a:lnTo>
                      <a:pt x="636" y="886"/>
                    </a:lnTo>
                    <a:lnTo>
                      <a:pt x="642" y="879"/>
                    </a:lnTo>
                    <a:lnTo>
                      <a:pt x="649" y="868"/>
                    </a:lnTo>
                    <a:lnTo>
                      <a:pt x="656" y="853"/>
                    </a:lnTo>
                    <a:lnTo>
                      <a:pt x="664" y="838"/>
                    </a:lnTo>
                    <a:lnTo>
                      <a:pt x="675" y="822"/>
                    </a:lnTo>
                    <a:lnTo>
                      <a:pt x="687" y="805"/>
                    </a:lnTo>
                    <a:lnTo>
                      <a:pt x="702" y="789"/>
                    </a:lnTo>
                    <a:lnTo>
                      <a:pt x="717" y="773"/>
                    </a:lnTo>
                    <a:lnTo>
                      <a:pt x="735" y="759"/>
                    </a:lnTo>
                    <a:lnTo>
                      <a:pt x="751" y="749"/>
                    </a:lnTo>
                    <a:lnTo>
                      <a:pt x="767" y="742"/>
                    </a:lnTo>
                    <a:lnTo>
                      <a:pt x="777" y="738"/>
                    </a:lnTo>
                    <a:lnTo>
                      <a:pt x="789" y="734"/>
                    </a:lnTo>
                    <a:lnTo>
                      <a:pt x="801" y="727"/>
                    </a:lnTo>
                    <a:lnTo>
                      <a:pt x="815" y="720"/>
                    </a:lnTo>
                    <a:lnTo>
                      <a:pt x="830" y="711"/>
                    </a:lnTo>
                    <a:lnTo>
                      <a:pt x="846" y="702"/>
                    </a:lnTo>
                    <a:lnTo>
                      <a:pt x="861" y="692"/>
                    </a:lnTo>
                    <a:lnTo>
                      <a:pt x="876" y="683"/>
                    </a:lnTo>
                    <a:lnTo>
                      <a:pt x="891" y="674"/>
                    </a:lnTo>
                    <a:lnTo>
                      <a:pt x="906" y="664"/>
                    </a:lnTo>
                    <a:lnTo>
                      <a:pt x="919" y="655"/>
                    </a:lnTo>
                    <a:lnTo>
                      <a:pt x="931" y="647"/>
                    </a:lnTo>
                    <a:lnTo>
                      <a:pt x="943" y="639"/>
                    </a:lnTo>
                    <a:lnTo>
                      <a:pt x="952" y="633"/>
                    </a:lnTo>
                    <a:lnTo>
                      <a:pt x="959" y="629"/>
                    </a:lnTo>
                    <a:lnTo>
                      <a:pt x="964" y="625"/>
                    </a:lnTo>
                    <a:lnTo>
                      <a:pt x="972" y="620"/>
                    </a:lnTo>
                    <a:lnTo>
                      <a:pt x="982" y="610"/>
                    </a:lnTo>
                    <a:lnTo>
                      <a:pt x="994" y="600"/>
                    </a:lnTo>
                    <a:lnTo>
                      <a:pt x="1005" y="587"/>
                    </a:lnTo>
                    <a:lnTo>
                      <a:pt x="1018" y="573"/>
                    </a:lnTo>
                    <a:lnTo>
                      <a:pt x="1029" y="559"/>
                    </a:lnTo>
                    <a:lnTo>
                      <a:pt x="1041" y="545"/>
                    </a:lnTo>
                    <a:lnTo>
                      <a:pt x="1051" y="530"/>
                    </a:lnTo>
                    <a:lnTo>
                      <a:pt x="1068" y="507"/>
                    </a:lnTo>
                    <a:lnTo>
                      <a:pt x="1088" y="485"/>
                    </a:lnTo>
                    <a:lnTo>
                      <a:pt x="1111" y="462"/>
                    </a:lnTo>
                    <a:lnTo>
                      <a:pt x="1134" y="441"/>
                    </a:lnTo>
                    <a:lnTo>
                      <a:pt x="1159" y="419"/>
                    </a:lnTo>
                    <a:lnTo>
                      <a:pt x="1186" y="400"/>
                    </a:lnTo>
                    <a:lnTo>
                      <a:pt x="1211" y="380"/>
                    </a:lnTo>
                    <a:lnTo>
                      <a:pt x="1237" y="362"/>
                    </a:lnTo>
                    <a:lnTo>
                      <a:pt x="1262" y="344"/>
                    </a:lnTo>
                    <a:lnTo>
                      <a:pt x="1285" y="329"/>
                    </a:lnTo>
                    <a:lnTo>
                      <a:pt x="1307" y="316"/>
                    </a:lnTo>
                    <a:lnTo>
                      <a:pt x="1325" y="303"/>
                    </a:lnTo>
                    <a:lnTo>
                      <a:pt x="1341" y="292"/>
                    </a:lnTo>
                    <a:lnTo>
                      <a:pt x="1354" y="284"/>
                    </a:lnTo>
                    <a:lnTo>
                      <a:pt x="1362" y="279"/>
                    </a:lnTo>
                    <a:lnTo>
                      <a:pt x="1367" y="275"/>
                    </a:lnTo>
                    <a:lnTo>
                      <a:pt x="1360" y="268"/>
                    </a:lnTo>
                    <a:lnTo>
                      <a:pt x="1346" y="258"/>
                    </a:lnTo>
                    <a:lnTo>
                      <a:pt x="1329" y="243"/>
                    </a:lnTo>
                    <a:lnTo>
                      <a:pt x="1308" y="225"/>
                    </a:lnTo>
                    <a:lnTo>
                      <a:pt x="1283" y="205"/>
                    </a:lnTo>
                    <a:lnTo>
                      <a:pt x="1256" y="183"/>
                    </a:lnTo>
                    <a:lnTo>
                      <a:pt x="1228" y="159"/>
                    </a:lnTo>
                    <a:lnTo>
                      <a:pt x="1199" y="136"/>
                    </a:lnTo>
                    <a:lnTo>
                      <a:pt x="1170" y="112"/>
                    </a:lnTo>
                    <a:lnTo>
                      <a:pt x="1141" y="89"/>
                    </a:lnTo>
                    <a:lnTo>
                      <a:pt x="1113" y="67"/>
                    </a:lnTo>
                    <a:lnTo>
                      <a:pt x="1088" y="47"/>
                    </a:lnTo>
                    <a:lnTo>
                      <a:pt x="1066" y="30"/>
                    </a:lnTo>
                    <a:lnTo>
                      <a:pt x="1048" y="16"/>
                    </a:lnTo>
                    <a:lnTo>
                      <a:pt x="1034" y="6"/>
                    </a:lnTo>
                    <a:lnTo>
                      <a:pt x="1025" y="0"/>
                    </a:lnTo>
                    <a:lnTo>
                      <a:pt x="862" y="226"/>
                    </a:lnTo>
                    <a:lnTo>
                      <a:pt x="443" y="258"/>
                    </a:lnTo>
                    <a:lnTo>
                      <a:pt x="441" y="259"/>
                    </a:lnTo>
                    <a:lnTo>
                      <a:pt x="434" y="264"/>
                    </a:lnTo>
                    <a:lnTo>
                      <a:pt x="424" y="272"/>
                    </a:lnTo>
                    <a:lnTo>
                      <a:pt x="410" y="281"/>
                    </a:lnTo>
                    <a:lnTo>
                      <a:pt x="393" y="292"/>
                    </a:lnTo>
                    <a:lnTo>
                      <a:pt x="374" y="305"/>
                    </a:lnTo>
                    <a:lnTo>
                      <a:pt x="355" y="319"/>
                    </a:lnTo>
                    <a:lnTo>
                      <a:pt x="334" y="333"/>
                    </a:lnTo>
                    <a:lnTo>
                      <a:pt x="312" y="347"/>
                    </a:lnTo>
                    <a:lnTo>
                      <a:pt x="290" y="362"/>
                    </a:lnTo>
                    <a:lnTo>
                      <a:pt x="271" y="375"/>
                    </a:lnTo>
                    <a:lnTo>
                      <a:pt x="251" y="388"/>
                    </a:lnTo>
                    <a:lnTo>
                      <a:pt x="234" y="398"/>
                    </a:lnTo>
                    <a:lnTo>
                      <a:pt x="219" y="409"/>
                    </a:lnTo>
                    <a:lnTo>
                      <a:pt x="207" y="416"/>
                    </a:lnTo>
                    <a:lnTo>
                      <a:pt x="199" y="420"/>
                    </a:lnTo>
                    <a:lnTo>
                      <a:pt x="191" y="425"/>
                    </a:lnTo>
                    <a:lnTo>
                      <a:pt x="182" y="434"/>
                    </a:lnTo>
                    <a:lnTo>
                      <a:pt x="169" y="444"/>
                    </a:lnTo>
                    <a:lnTo>
                      <a:pt x="154" y="458"/>
                    </a:lnTo>
                    <a:lnTo>
                      <a:pt x="138" y="473"/>
                    </a:lnTo>
                    <a:lnTo>
                      <a:pt x="122" y="491"/>
                    </a:lnTo>
                    <a:lnTo>
                      <a:pt x="105" y="508"/>
                    </a:lnTo>
                    <a:lnTo>
                      <a:pt x="88" y="525"/>
                    </a:lnTo>
                    <a:lnTo>
                      <a:pt x="70" y="542"/>
                    </a:lnTo>
                    <a:lnTo>
                      <a:pt x="54" y="560"/>
                    </a:lnTo>
                    <a:lnTo>
                      <a:pt x="39" y="575"/>
                    </a:lnTo>
                    <a:lnTo>
                      <a:pt x="27" y="588"/>
                    </a:lnTo>
                    <a:lnTo>
                      <a:pt x="16" y="601"/>
                    </a:lnTo>
                    <a:lnTo>
                      <a:pt x="7" y="609"/>
                    </a:lnTo>
                    <a:lnTo>
                      <a:pt x="2" y="615"/>
                    </a:lnTo>
                    <a:lnTo>
                      <a:pt x="0" y="617"/>
                    </a:lnTo>
                    <a:lnTo>
                      <a:pt x="4" y="632"/>
                    </a:lnTo>
                    <a:lnTo>
                      <a:pt x="10" y="645"/>
                    </a:lnTo>
                    <a:lnTo>
                      <a:pt x="20" y="655"/>
                    </a:lnTo>
                    <a:lnTo>
                      <a:pt x="29" y="664"/>
                    </a:lnTo>
                    <a:lnTo>
                      <a:pt x="39" y="670"/>
                    </a:lnTo>
                    <a:lnTo>
                      <a:pt x="48" y="675"/>
                    </a:lnTo>
                    <a:lnTo>
                      <a:pt x="57" y="677"/>
                    </a:lnTo>
                    <a:lnTo>
                      <a:pt x="61" y="677"/>
                    </a:lnTo>
                    <a:lnTo>
                      <a:pt x="53" y="704"/>
                    </a:lnTo>
                    <a:lnTo>
                      <a:pt x="43" y="735"/>
                    </a:lnTo>
                    <a:lnTo>
                      <a:pt x="34" y="761"/>
                    </a:lnTo>
                    <a:lnTo>
                      <a:pt x="30" y="772"/>
                    </a:lnTo>
                    <a:lnTo>
                      <a:pt x="42" y="777"/>
                    </a:lnTo>
                    <a:lnTo>
                      <a:pt x="54" y="783"/>
                    </a:lnTo>
                    <a:lnTo>
                      <a:pt x="68" y="790"/>
                    </a:lnTo>
                    <a:lnTo>
                      <a:pt x="83" y="796"/>
                    </a:lnTo>
                    <a:lnTo>
                      <a:pt x="98" y="799"/>
                    </a:lnTo>
                    <a:lnTo>
                      <a:pt x="112" y="799"/>
                    </a:lnTo>
                    <a:lnTo>
                      <a:pt x="123" y="793"/>
                    </a:lnTo>
                    <a:lnTo>
                      <a:pt x="134" y="783"/>
                    </a:lnTo>
                    <a:lnTo>
                      <a:pt x="143" y="767"/>
                    </a:lnTo>
                    <a:lnTo>
                      <a:pt x="153" y="750"/>
                    </a:lnTo>
                    <a:lnTo>
                      <a:pt x="165" y="730"/>
                    </a:lnTo>
                    <a:lnTo>
                      <a:pt x="174" y="712"/>
                    </a:lnTo>
                    <a:lnTo>
                      <a:pt x="183" y="697"/>
                    </a:lnTo>
                    <a:lnTo>
                      <a:pt x="190" y="685"/>
                    </a:lnTo>
                    <a:lnTo>
                      <a:pt x="195" y="681"/>
                    </a:lnTo>
                    <a:lnTo>
                      <a:pt x="197" y="684"/>
                    </a:lnTo>
                    <a:lnTo>
                      <a:pt x="198" y="699"/>
                    </a:lnTo>
                    <a:lnTo>
                      <a:pt x="203" y="725"/>
                    </a:lnTo>
                    <a:lnTo>
                      <a:pt x="209" y="760"/>
                    </a:lnTo>
                    <a:lnTo>
                      <a:pt x="215" y="799"/>
                    </a:lnTo>
                    <a:lnTo>
                      <a:pt x="222" y="838"/>
                    </a:lnTo>
                    <a:lnTo>
                      <a:pt x="230" y="874"/>
                    </a:lnTo>
                    <a:lnTo>
                      <a:pt x="236" y="902"/>
                    </a:lnTo>
                    <a:lnTo>
                      <a:pt x="241" y="918"/>
                    </a:lnTo>
                    <a:lnTo>
                      <a:pt x="251" y="942"/>
                    </a:lnTo>
                    <a:lnTo>
                      <a:pt x="265" y="964"/>
                    </a:lnTo>
                    <a:lnTo>
                      <a:pt x="280" y="983"/>
                    </a:lnTo>
                    <a:lnTo>
                      <a:pt x="295" y="1000"/>
                    </a:lnTo>
                    <a:lnTo>
                      <a:pt x="311" y="1012"/>
                    </a:lnTo>
                    <a:lnTo>
                      <a:pt x="326" y="1020"/>
                    </a:lnTo>
                    <a:lnTo>
                      <a:pt x="341" y="1024"/>
                    </a:lnTo>
                    <a:lnTo>
                      <a:pt x="352" y="1023"/>
                    </a:lnTo>
                    <a:lnTo>
                      <a:pt x="363" y="1017"/>
                    </a:lnTo>
                    <a:lnTo>
                      <a:pt x="371" y="1008"/>
                    </a:lnTo>
                    <a:lnTo>
                      <a:pt x="379" y="998"/>
                    </a:lnTo>
                    <a:lnTo>
                      <a:pt x="385" y="987"/>
                    </a:lnTo>
                    <a:lnTo>
                      <a:pt x="389" y="975"/>
                    </a:lnTo>
                    <a:lnTo>
                      <a:pt x="392" y="965"/>
                    </a:lnTo>
                    <a:lnTo>
                      <a:pt x="394" y="956"/>
                    </a:lnTo>
                    <a:lnTo>
                      <a:pt x="394" y="950"/>
                    </a:lnTo>
                    <a:close/>
                  </a:path>
                </a:pathLst>
              </a:custGeom>
              <a:solidFill>
                <a:srgbClr val="CC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5509" name="WordArt 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1" y="2673"/>
                <a:ext cx="175" cy="3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19050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solidFill>
                      <a:srgbClr val="0066CC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Impact"/>
                  </a:rPr>
                  <a:t>1</a:t>
                </a:r>
              </a:p>
            </p:txBody>
          </p:sp>
          <p:sp>
            <p:nvSpPr>
              <p:cNvPr id="1855510" name="Line 22"/>
              <p:cNvSpPr>
                <a:spLocks noChangeShapeType="1"/>
              </p:cNvSpPr>
              <p:nvPr/>
            </p:nvSpPr>
            <p:spPr bwMode="auto">
              <a:xfrm>
                <a:off x="3532" y="3217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55511" name="Rectangle 23"/>
          <p:cNvSpPr>
            <a:spLocks noChangeArrowheads="1"/>
          </p:cNvSpPr>
          <p:nvPr/>
        </p:nvSpPr>
        <p:spPr bwMode="auto">
          <a:xfrm>
            <a:off x="5722938" y="1038225"/>
            <a:ext cx="3421062" cy="139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it will fall slower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it will fall faster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it will fall the same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6755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538" name="AutoShape 2"/>
          <p:cNvSpPr>
            <a:spLocks noChangeArrowheads="1"/>
          </p:cNvSpPr>
          <p:nvPr/>
        </p:nvSpPr>
        <p:spPr bwMode="auto">
          <a:xfrm>
            <a:off x="0" y="3314700"/>
            <a:ext cx="5345113" cy="28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57539" name="Rectangle 3"/>
          <p:cNvSpPr>
            <a:spLocks noChangeArrowheads="1"/>
          </p:cNvSpPr>
          <p:nvPr/>
        </p:nvSpPr>
        <p:spPr bwMode="auto">
          <a:xfrm>
            <a:off x="0" y="3306763"/>
            <a:ext cx="5349875" cy="278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When the magnet is falling from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above</a:t>
            </a:r>
            <a:r>
              <a:rPr lang="en-US" sz="2000" b="1">
                <a:solidFill>
                  <a:schemeClr val="bg2"/>
                </a:solidFill>
              </a:rPr>
              <a:t> the loop in 2, the induced current will produce a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North pole on top of the loop</a:t>
            </a:r>
            <a:r>
              <a:rPr lang="en-US" sz="2000" b="1">
                <a:solidFill>
                  <a:schemeClr val="bg2"/>
                </a:solidFill>
              </a:rPr>
              <a:t>, which repels the magnet.  </a:t>
            </a:r>
          </a:p>
          <a:p>
            <a:pPr marL="285750" indent="-285750">
              <a:lnSpc>
                <a:spcPct val="111000"/>
              </a:lnSpc>
            </a:pPr>
            <a:r>
              <a:rPr lang="en-US" sz="2000" b="1">
                <a:solidFill>
                  <a:schemeClr val="bg2"/>
                </a:solidFill>
              </a:rPr>
              <a:t> 	When the magnet is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below</a:t>
            </a:r>
            <a:r>
              <a:rPr lang="en-US" sz="2000" b="1" i="1">
                <a:solidFill>
                  <a:srgbClr val="FF0000"/>
                </a:solidFill>
              </a:rPr>
              <a:t> </a:t>
            </a:r>
            <a:r>
              <a:rPr lang="en-US" sz="2000" b="1">
                <a:solidFill>
                  <a:schemeClr val="bg2"/>
                </a:solidFill>
              </a:rPr>
              <a:t>the loop, the induced current will produce a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North pole on the bottom of the loop</a:t>
            </a:r>
            <a:r>
              <a:rPr lang="en-US" sz="2000" b="1">
                <a:solidFill>
                  <a:schemeClr val="bg2"/>
                </a:solidFill>
              </a:rPr>
              <a:t>, which attracts the South pole of the magnet.</a:t>
            </a:r>
          </a:p>
        </p:txBody>
      </p:sp>
      <p:sp>
        <p:nvSpPr>
          <p:cNvPr id="1857563" name="Rectangle 27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7541" name="Rectangle 5"/>
          <p:cNvSpPr>
            <a:spLocks noGrp="1" noChangeArrowheads="1"/>
          </p:cNvSpPr>
          <p:nvPr>
            <p:ph idx="1"/>
          </p:nvPr>
        </p:nvSpPr>
        <p:spPr>
          <a:xfrm>
            <a:off x="0" y="679450"/>
            <a:ext cx="5089525" cy="239553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A bar magnet is held above the floor and dropped.  In 1, there is nothing between the magnet and the floor.   In 2, the magnet falls through a copper loop.   How will the magnet in case 2 fall in comparison to case 1?</a:t>
            </a:r>
            <a:r>
              <a:rPr lang="en-US" sz="1800" b="1">
                <a:solidFill>
                  <a:schemeClr val="hlink"/>
                </a:solidFill>
              </a:rPr>
              <a:t>  </a:t>
            </a: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589588" y="3406775"/>
            <a:ext cx="3554412" cy="3257550"/>
            <a:chOff x="3521" y="1915"/>
            <a:chExt cx="2239" cy="205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 rot="-5400000">
              <a:off x="5067" y="3137"/>
              <a:ext cx="194" cy="719"/>
              <a:chOff x="2403" y="1778"/>
              <a:chExt cx="194" cy="719"/>
            </a:xfrm>
          </p:grpSpPr>
          <p:sp>
            <p:nvSpPr>
              <p:cNvPr id="1857544" name="Arc 8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7545" name="Arc 9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7546" name="Text Box 10"/>
            <p:cNvSpPr txBox="1">
              <a:spLocks noChangeArrowheads="1"/>
            </p:cNvSpPr>
            <p:nvPr/>
          </p:nvSpPr>
          <p:spPr bwMode="auto">
            <a:xfrm>
              <a:off x="4361" y="3176"/>
              <a:ext cx="61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copper</a:t>
              </a:r>
            </a:p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loop</a:t>
              </a:r>
            </a:p>
          </p:txBody>
        </p:sp>
        <p:sp>
          <p:nvSpPr>
            <p:cNvPr id="1857547" name="Rectangle 11"/>
            <p:cNvSpPr>
              <a:spLocks noChangeArrowheads="1"/>
            </p:cNvSpPr>
            <p:nvPr/>
          </p:nvSpPr>
          <p:spPr bwMode="auto">
            <a:xfrm>
              <a:off x="5044" y="2443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548" name="Text Box 12"/>
            <p:cNvSpPr txBox="1">
              <a:spLocks noChangeArrowheads="1"/>
            </p:cNvSpPr>
            <p:nvPr/>
          </p:nvSpPr>
          <p:spPr bwMode="auto">
            <a:xfrm>
              <a:off x="5032" y="2972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7549" name="Text Box 13"/>
            <p:cNvSpPr txBox="1">
              <a:spLocks noChangeArrowheads="1"/>
            </p:cNvSpPr>
            <p:nvPr/>
          </p:nvSpPr>
          <p:spPr bwMode="auto">
            <a:xfrm>
              <a:off x="5045" y="2443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7550" name="Line 14"/>
            <p:cNvSpPr>
              <a:spLocks noChangeShapeType="1"/>
            </p:cNvSpPr>
            <p:nvPr/>
          </p:nvSpPr>
          <p:spPr bwMode="auto">
            <a:xfrm>
              <a:off x="5164" y="3211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551" name="Line 15"/>
            <p:cNvSpPr>
              <a:spLocks noChangeShapeType="1"/>
            </p:cNvSpPr>
            <p:nvPr/>
          </p:nvSpPr>
          <p:spPr bwMode="auto">
            <a:xfrm>
              <a:off x="5164" y="3583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552" name="Freeform 16"/>
            <p:cNvSpPr>
              <a:spLocks/>
            </p:cNvSpPr>
            <p:nvPr/>
          </p:nvSpPr>
          <p:spPr bwMode="auto">
            <a:xfrm>
              <a:off x="4959" y="1915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7553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5448" y="2674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3521" y="1923"/>
              <a:ext cx="688" cy="1686"/>
              <a:chOff x="3328" y="1915"/>
              <a:chExt cx="688" cy="1686"/>
            </a:xfrm>
          </p:grpSpPr>
          <p:sp>
            <p:nvSpPr>
              <p:cNvPr id="1857555" name="Rectangle 19"/>
              <p:cNvSpPr>
                <a:spLocks noChangeArrowheads="1"/>
              </p:cNvSpPr>
              <p:nvPr/>
            </p:nvSpPr>
            <p:spPr bwMode="auto">
              <a:xfrm>
                <a:off x="3412" y="2443"/>
                <a:ext cx="240" cy="768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7556" name="Text Box 20"/>
              <p:cNvSpPr txBox="1">
                <a:spLocks noChangeArrowheads="1"/>
              </p:cNvSpPr>
              <p:nvPr/>
            </p:nvSpPr>
            <p:spPr bwMode="auto">
              <a:xfrm>
                <a:off x="3400" y="2972"/>
                <a:ext cx="26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N</a:t>
                </a:r>
              </a:p>
            </p:txBody>
          </p:sp>
          <p:sp>
            <p:nvSpPr>
              <p:cNvPr id="1857557" name="Text Box 21"/>
              <p:cNvSpPr txBox="1">
                <a:spLocks noChangeArrowheads="1"/>
              </p:cNvSpPr>
              <p:nvPr/>
            </p:nvSpPr>
            <p:spPr bwMode="auto">
              <a:xfrm>
                <a:off x="3413" y="2443"/>
                <a:ext cx="23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1857558" name="Freeform 22"/>
              <p:cNvSpPr>
                <a:spLocks/>
              </p:cNvSpPr>
              <p:nvPr/>
            </p:nvSpPr>
            <p:spPr bwMode="auto">
              <a:xfrm>
                <a:off x="3328" y="1915"/>
                <a:ext cx="683" cy="512"/>
              </a:xfrm>
              <a:custGeom>
                <a:avLst/>
                <a:gdLst/>
                <a:ahLst/>
                <a:cxnLst>
                  <a:cxn ang="0">
                    <a:pos x="375" y="851"/>
                  </a:cxn>
                  <a:cxn ang="0">
                    <a:pos x="386" y="784"/>
                  </a:cxn>
                  <a:cxn ang="0">
                    <a:pos x="405" y="701"/>
                  </a:cxn>
                  <a:cxn ang="0">
                    <a:pos x="433" y="652"/>
                  </a:cxn>
                  <a:cxn ang="0">
                    <a:pos x="444" y="603"/>
                  </a:cxn>
                  <a:cxn ang="0">
                    <a:pos x="489" y="563"/>
                  </a:cxn>
                  <a:cxn ang="0">
                    <a:pos x="537" y="521"/>
                  </a:cxn>
                  <a:cxn ang="0">
                    <a:pos x="576" y="523"/>
                  </a:cxn>
                  <a:cxn ang="0">
                    <a:pos x="602" y="553"/>
                  </a:cxn>
                  <a:cxn ang="0">
                    <a:pos x="592" y="624"/>
                  </a:cxn>
                  <a:cxn ang="0">
                    <a:pos x="532" y="735"/>
                  </a:cxn>
                  <a:cxn ang="0">
                    <a:pos x="484" y="796"/>
                  </a:cxn>
                  <a:cxn ang="0">
                    <a:pos x="453" y="871"/>
                  </a:cxn>
                  <a:cxn ang="0">
                    <a:pos x="458" y="910"/>
                  </a:cxn>
                  <a:cxn ang="0">
                    <a:pos x="519" y="930"/>
                  </a:cxn>
                  <a:cxn ang="0">
                    <a:pos x="567" y="922"/>
                  </a:cxn>
                  <a:cxn ang="0">
                    <a:pos x="586" y="911"/>
                  </a:cxn>
                  <a:cxn ang="0">
                    <a:pos x="622" y="894"/>
                  </a:cxn>
                  <a:cxn ang="0">
                    <a:pos x="649" y="868"/>
                  </a:cxn>
                  <a:cxn ang="0">
                    <a:pos x="687" y="805"/>
                  </a:cxn>
                  <a:cxn ang="0">
                    <a:pos x="751" y="749"/>
                  </a:cxn>
                  <a:cxn ang="0">
                    <a:pos x="801" y="727"/>
                  </a:cxn>
                  <a:cxn ang="0">
                    <a:pos x="861" y="692"/>
                  </a:cxn>
                  <a:cxn ang="0">
                    <a:pos x="919" y="655"/>
                  </a:cxn>
                  <a:cxn ang="0">
                    <a:pos x="959" y="629"/>
                  </a:cxn>
                  <a:cxn ang="0">
                    <a:pos x="994" y="600"/>
                  </a:cxn>
                  <a:cxn ang="0">
                    <a:pos x="1041" y="545"/>
                  </a:cxn>
                  <a:cxn ang="0">
                    <a:pos x="1111" y="462"/>
                  </a:cxn>
                  <a:cxn ang="0">
                    <a:pos x="1211" y="380"/>
                  </a:cxn>
                  <a:cxn ang="0">
                    <a:pos x="1307" y="316"/>
                  </a:cxn>
                  <a:cxn ang="0">
                    <a:pos x="1362" y="279"/>
                  </a:cxn>
                  <a:cxn ang="0">
                    <a:pos x="1329" y="243"/>
                  </a:cxn>
                  <a:cxn ang="0">
                    <a:pos x="1228" y="159"/>
                  </a:cxn>
                  <a:cxn ang="0">
                    <a:pos x="1113" y="67"/>
                  </a:cxn>
                  <a:cxn ang="0">
                    <a:pos x="1034" y="6"/>
                  </a:cxn>
                  <a:cxn ang="0">
                    <a:pos x="441" y="259"/>
                  </a:cxn>
                  <a:cxn ang="0">
                    <a:pos x="393" y="292"/>
                  </a:cxn>
                  <a:cxn ang="0">
                    <a:pos x="312" y="347"/>
                  </a:cxn>
                  <a:cxn ang="0">
                    <a:pos x="234" y="398"/>
                  </a:cxn>
                  <a:cxn ang="0">
                    <a:pos x="191" y="425"/>
                  </a:cxn>
                  <a:cxn ang="0">
                    <a:pos x="138" y="473"/>
                  </a:cxn>
                  <a:cxn ang="0">
                    <a:pos x="70" y="542"/>
                  </a:cxn>
                  <a:cxn ang="0">
                    <a:pos x="16" y="601"/>
                  </a:cxn>
                  <a:cxn ang="0">
                    <a:pos x="4" y="632"/>
                  </a:cxn>
                  <a:cxn ang="0">
                    <a:pos x="39" y="670"/>
                  </a:cxn>
                  <a:cxn ang="0">
                    <a:pos x="53" y="704"/>
                  </a:cxn>
                  <a:cxn ang="0">
                    <a:pos x="42" y="777"/>
                  </a:cxn>
                  <a:cxn ang="0">
                    <a:pos x="98" y="799"/>
                  </a:cxn>
                  <a:cxn ang="0">
                    <a:pos x="143" y="767"/>
                  </a:cxn>
                  <a:cxn ang="0">
                    <a:pos x="183" y="697"/>
                  </a:cxn>
                  <a:cxn ang="0">
                    <a:pos x="198" y="699"/>
                  </a:cxn>
                  <a:cxn ang="0">
                    <a:pos x="222" y="838"/>
                  </a:cxn>
                  <a:cxn ang="0">
                    <a:pos x="251" y="942"/>
                  </a:cxn>
                  <a:cxn ang="0">
                    <a:pos x="311" y="1012"/>
                  </a:cxn>
                  <a:cxn ang="0">
                    <a:pos x="363" y="1017"/>
                  </a:cxn>
                  <a:cxn ang="0">
                    <a:pos x="389" y="975"/>
                  </a:cxn>
                </a:cxnLst>
                <a:rect l="0" t="0" r="r" b="b"/>
                <a:pathLst>
                  <a:path w="1367" h="1024">
                    <a:moveTo>
                      <a:pt x="394" y="950"/>
                    </a:moveTo>
                    <a:lnTo>
                      <a:pt x="390" y="912"/>
                    </a:lnTo>
                    <a:lnTo>
                      <a:pt x="383" y="878"/>
                    </a:lnTo>
                    <a:lnTo>
                      <a:pt x="375" y="851"/>
                    </a:lnTo>
                    <a:lnTo>
                      <a:pt x="365" y="836"/>
                    </a:lnTo>
                    <a:lnTo>
                      <a:pt x="371" y="823"/>
                    </a:lnTo>
                    <a:lnTo>
                      <a:pt x="378" y="806"/>
                    </a:lnTo>
                    <a:lnTo>
                      <a:pt x="386" y="784"/>
                    </a:lnTo>
                    <a:lnTo>
                      <a:pt x="393" y="762"/>
                    </a:lnTo>
                    <a:lnTo>
                      <a:pt x="400" y="739"/>
                    </a:lnTo>
                    <a:lnTo>
                      <a:pt x="404" y="719"/>
                    </a:lnTo>
                    <a:lnTo>
                      <a:pt x="405" y="701"/>
                    </a:lnTo>
                    <a:lnTo>
                      <a:pt x="403" y="690"/>
                    </a:lnTo>
                    <a:lnTo>
                      <a:pt x="416" y="677"/>
                    </a:lnTo>
                    <a:lnTo>
                      <a:pt x="426" y="663"/>
                    </a:lnTo>
                    <a:lnTo>
                      <a:pt x="433" y="652"/>
                    </a:lnTo>
                    <a:lnTo>
                      <a:pt x="438" y="639"/>
                    </a:lnTo>
                    <a:lnTo>
                      <a:pt x="440" y="628"/>
                    </a:lnTo>
                    <a:lnTo>
                      <a:pt x="442" y="615"/>
                    </a:lnTo>
                    <a:lnTo>
                      <a:pt x="444" y="603"/>
                    </a:lnTo>
                    <a:lnTo>
                      <a:pt x="447" y="592"/>
                    </a:lnTo>
                    <a:lnTo>
                      <a:pt x="461" y="583"/>
                    </a:lnTo>
                    <a:lnTo>
                      <a:pt x="474" y="573"/>
                    </a:lnTo>
                    <a:lnTo>
                      <a:pt x="489" y="563"/>
                    </a:lnTo>
                    <a:lnTo>
                      <a:pt x="504" y="552"/>
                    </a:lnTo>
                    <a:lnTo>
                      <a:pt x="518" y="540"/>
                    </a:lnTo>
                    <a:lnTo>
                      <a:pt x="529" y="530"/>
                    </a:lnTo>
                    <a:lnTo>
                      <a:pt x="537" y="521"/>
                    </a:lnTo>
                    <a:lnTo>
                      <a:pt x="541" y="511"/>
                    </a:lnTo>
                    <a:lnTo>
                      <a:pt x="555" y="512"/>
                    </a:lnTo>
                    <a:lnTo>
                      <a:pt x="567" y="517"/>
                    </a:lnTo>
                    <a:lnTo>
                      <a:pt x="576" y="523"/>
                    </a:lnTo>
                    <a:lnTo>
                      <a:pt x="584" y="530"/>
                    </a:lnTo>
                    <a:lnTo>
                      <a:pt x="591" y="538"/>
                    </a:lnTo>
                    <a:lnTo>
                      <a:pt x="598" y="546"/>
                    </a:lnTo>
                    <a:lnTo>
                      <a:pt x="602" y="553"/>
                    </a:lnTo>
                    <a:lnTo>
                      <a:pt x="606" y="559"/>
                    </a:lnTo>
                    <a:lnTo>
                      <a:pt x="607" y="575"/>
                    </a:lnTo>
                    <a:lnTo>
                      <a:pt x="602" y="598"/>
                    </a:lnTo>
                    <a:lnTo>
                      <a:pt x="592" y="624"/>
                    </a:lnTo>
                    <a:lnTo>
                      <a:pt x="578" y="654"/>
                    </a:lnTo>
                    <a:lnTo>
                      <a:pt x="562" y="684"/>
                    </a:lnTo>
                    <a:lnTo>
                      <a:pt x="546" y="712"/>
                    </a:lnTo>
                    <a:lnTo>
                      <a:pt x="532" y="735"/>
                    </a:lnTo>
                    <a:lnTo>
                      <a:pt x="520" y="751"/>
                    </a:lnTo>
                    <a:lnTo>
                      <a:pt x="508" y="761"/>
                    </a:lnTo>
                    <a:lnTo>
                      <a:pt x="495" y="777"/>
                    </a:lnTo>
                    <a:lnTo>
                      <a:pt x="484" y="796"/>
                    </a:lnTo>
                    <a:lnTo>
                      <a:pt x="473" y="815"/>
                    </a:lnTo>
                    <a:lnTo>
                      <a:pt x="464" y="836"/>
                    </a:lnTo>
                    <a:lnTo>
                      <a:pt x="457" y="854"/>
                    </a:lnTo>
                    <a:lnTo>
                      <a:pt x="453" y="871"/>
                    </a:lnTo>
                    <a:lnTo>
                      <a:pt x="451" y="883"/>
                    </a:lnTo>
                    <a:lnTo>
                      <a:pt x="451" y="895"/>
                    </a:lnTo>
                    <a:lnTo>
                      <a:pt x="454" y="903"/>
                    </a:lnTo>
                    <a:lnTo>
                      <a:pt x="458" y="910"/>
                    </a:lnTo>
                    <a:lnTo>
                      <a:pt x="466" y="916"/>
                    </a:lnTo>
                    <a:lnTo>
                      <a:pt x="478" y="920"/>
                    </a:lnTo>
                    <a:lnTo>
                      <a:pt x="495" y="925"/>
                    </a:lnTo>
                    <a:lnTo>
                      <a:pt x="519" y="930"/>
                    </a:lnTo>
                    <a:lnTo>
                      <a:pt x="549" y="937"/>
                    </a:lnTo>
                    <a:lnTo>
                      <a:pt x="556" y="930"/>
                    </a:lnTo>
                    <a:lnTo>
                      <a:pt x="562" y="926"/>
                    </a:lnTo>
                    <a:lnTo>
                      <a:pt x="567" y="922"/>
                    </a:lnTo>
                    <a:lnTo>
                      <a:pt x="571" y="919"/>
                    </a:lnTo>
                    <a:lnTo>
                      <a:pt x="576" y="917"/>
                    </a:lnTo>
                    <a:lnTo>
                      <a:pt x="580" y="914"/>
                    </a:lnTo>
                    <a:lnTo>
                      <a:pt x="586" y="911"/>
                    </a:lnTo>
                    <a:lnTo>
                      <a:pt x="593" y="907"/>
                    </a:lnTo>
                    <a:lnTo>
                      <a:pt x="605" y="902"/>
                    </a:lnTo>
                    <a:lnTo>
                      <a:pt x="614" y="897"/>
                    </a:lnTo>
                    <a:lnTo>
                      <a:pt x="622" y="894"/>
                    </a:lnTo>
                    <a:lnTo>
                      <a:pt x="629" y="890"/>
                    </a:lnTo>
                    <a:lnTo>
                      <a:pt x="636" y="886"/>
                    </a:lnTo>
                    <a:lnTo>
                      <a:pt x="642" y="879"/>
                    </a:lnTo>
                    <a:lnTo>
                      <a:pt x="649" y="868"/>
                    </a:lnTo>
                    <a:lnTo>
                      <a:pt x="656" y="853"/>
                    </a:lnTo>
                    <a:lnTo>
                      <a:pt x="664" y="838"/>
                    </a:lnTo>
                    <a:lnTo>
                      <a:pt x="675" y="822"/>
                    </a:lnTo>
                    <a:lnTo>
                      <a:pt x="687" y="805"/>
                    </a:lnTo>
                    <a:lnTo>
                      <a:pt x="702" y="789"/>
                    </a:lnTo>
                    <a:lnTo>
                      <a:pt x="717" y="773"/>
                    </a:lnTo>
                    <a:lnTo>
                      <a:pt x="735" y="759"/>
                    </a:lnTo>
                    <a:lnTo>
                      <a:pt x="751" y="749"/>
                    </a:lnTo>
                    <a:lnTo>
                      <a:pt x="767" y="742"/>
                    </a:lnTo>
                    <a:lnTo>
                      <a:pt x="777" y="738"/>
                    </a:lnTo>
                    <a:lnTo>
                      <a:pt x="789" y="734"/>
                    </a:lnTo>
                    <a:lnTo>
                      <a:pt x="801" y="727"/>
                    </a:lnTo>
                    <a:lnTo>
                      <a:pt x="815" y="720"/>
                    </a:lnTo>
                    <a:lnTo>
                      <a:pt x="830" y="711"/>
                    </a:lnTo>
                    <a:lnTo>
                      <a:pt x="846" y="702"/>
                    </a:lnTo>
                    <a:lnTo>
                      <a:pt x="861" y="692"/>
                    </a:lnTo>
                    <a:lnTo>
                      <a:pt x="876" y="683"/>
                    </a:lnTo>
                    <a:lnTo>
                      <a:pt x="891" y="674"/>
                    </a:lnTo>
                    <a:lnTo>
                      <a:pt x="906" y="664"/>
                    </a:lnTo>
                    <a:lnTo>
                      <a:pt x="919" y="655"/>
                    </a:lnTo>
                    <a:lnTo>
                      <a:pt x="931" y="647"/>
                    </a:lnTo>
                    <a:lnTo>
                      <a:pt x="943" y="639"/>
                    </a:lnTo>
                    <a:lnTo>
                      <a:pt x="952" y="633"/>
                    </a:lnTo>
                    <a:lnTo>
                      <a:pt x="959" y="629"/>
                    </a:lnTo>
                    <a:lnTo>
                      <a:pt x="964" y="625"/>
                    </a:lnTo>
                    <a:lnTo>
                      <a:pt x="972" y="620"/>
                    </a:lnTo>
                    <a:lnTo>
                      <a:pt x="982" y="610"/>
                    </a:lnTo>
                    <a:lnTo>
                      <a:pt x="994" y="600"/>
                    </a:lnTo>
                    <a:lnTo>
                      <a:pt x="1005" y="587"/>
                    </a:lnTo>
                    <a:lnTo>
                      <a:pt x="1018" y="573"/>
                    </a:lnTo>
                    <a:lnTo>
                      <a:pt x="1029" y="559"/>
                    </a:lnTo>
                    <a:lnTo>
                      <a:pt x="1041" y="545"/>
                    </a:lnTo>
                    <a:lnTo>
                      <a:pt x="1051" y="530"/>
                    </a:lnTo>
                    <a:lnTo>
                      <a:pt x="1068" y="507"/>
                    </a:lnTo>
                    <a:lnTo>
                      <a:pt x="1088" y="485"/>
                    </a:lnTo>
                    <a:lnTo>
                      <a:pt x="1111" y="462"/>
                    </a:lnTo>
                    <a:lnTo>
                      <a:pt x="1134" y="441"/>
                    </a:lnTo>
                    <a:lnTo>
                      <a:pt x="1159" y="419"/>
                    </a:lnTo>
                    <a:lnTo>
                      <a:pt x="1186" y="400"/>
                    </a:lnTo>
                    <a:lnTo>
                      <a:pt x="1211" y="380"/>
                    </a:lnTo>
                    <a:lnTo>
                      <a:pt x="1237" y="362"/>
                    </a:lnTo>
                    <a:lnTo>
                      <a:pt x="1262" y="344"/>
                    </a:lnTo>
                    <a:lnTo>
                      <a:pt x="1285" y="329"/>
                    </a:lnTo>
                    <a:lnTo>
                      <a:pt x="1307" y="316"/>
                    </a:lnTo>
                    <a:lnTo>
                      <a:pt x="1325" y="303"/>
                    </a:lnTo>
                    <a:lnTo>
                      <a:pt x="1341" y="292"/>
                    </a:lnTo>
                    <a:lnTo>
                      <a:pt x="1354" y="284"/>
                    </a:lnTo>
                    <a:lnTo>
                      <a:pt x="1362" y="279"/>
                    </a:lnTo>
                    <a:lnTo>
                      <a:pt x="1367" y="275"/>
                    </a:lnTo>
                    <a:lnTo>
                      <a:pt x="1360" y="268"/>
                    </a:lnTo>
                    <a:lnTo>
                      <a:pt x="1346" y="258"/>
                    </a:lnTo>
                    <a:lnTo>
                      <a:pt x="1329" y="243"/>
                    </a:lnTo>
                    <a:lnTo>
                      <a:pt x="1308" y="225"/>
                    </a:lnTo>
                    <a:lnTo>
                      <a:pt x="1283" y="205"/>
                    </a:lnTo>
                    <a:lnTo>
                      <a:pt x="1256" y="183"/>
                    </a:lnTo>
                    <a:lnTo>
                      <a:pt x="1228" y="159"/>
                    </a:lnTo>
                    <a:lnTo>
                      <a:pt x="1199" y="136"/>
                    </a:lnTo>
                    <a:lnTo>
                      <a:pt x="1170" y="112"/>
                    </a:lnTo>
                    <a:lnTo>
                      <a:pt x="1141" y="89"/>
                    </a:lnTo>
                    <a:lnTo>
                      <a:pt x="1113" y="67"/>
                    </a:lnTo>
                    <a:lnTo>
                      <a:pt x="1088" y="47"/>
                    </a:lnTo>
                    <a:lnTo>
                      <a:pt x="1066" y="30"/>
                    </a:lnTo>
                    <a:lnTo>
                      <a:pt x="1048" y="16"/>
                    </a:lnTo>
                    <a:lnTo>
                      <a:pt x="1034" y="6"/>
                    </a:lnTo>
                    <a:lnTo>
                      <a:pt x="1025" y="0"/>
                    </a:lnTo>
                    <a:lnTo>
                      <a:pt x="862" y="226"/>
                    </a:lnTo>
                    <a:lnTo>
                      <a:pt x="443" y="258"/>
                    </a:lnTo>
                    <a:lnTo>
                      <a:pt x="441" y="259"/>
                    </a:lnTo>
                    <a:lnTo>
                      <a:pt x="434" y="264"/>
                    </a:lnTo>
                    <a:lnTo>
                      <a:pt x="424" y="272"/>
                    </a:lnTo>
                    <a:lnTo>
                      <a:pt x="410" y="281"/>
                    </a:lnTo>
                    <a:lnTo>
                      <a:pt x="393" y="292"/>
                    </a:lnTo>
                    <a:lnTo>
                      <a:pt x="374" y="305"/>
                    </a:lnTo>
                    <a:lnTo>
                      <a:pt x="355" y="319"/>
                    </a:lnTo>
                    <a:lnTo>
                      <a:pt x="334" y="333"/>
                    </a:lnTo>
                    <a:lnTo>
                      <a:pt x="312" y="347"/>
                    </a:lnTo>
                    <a:lnTo>
                      <a:pt x="290" y="362"/>
                    </a:lnTo>
                    <a:lnTo>
                      <a:pt x="271" y="375"/>
                    </a:lnTo>
                    <a:lnTo>
                      <a:pt x="251" y="388"/>
                    </a:lnTo>
                    <a:lnTo>
                      <a:pt x="234" y="398"/>
                    </a:lnTo>
                    <a:lnTo>
                      <a:pt x="219" y="409"/>
                    </a:lnTo>
                    <a:lnTo>
                      <a:pt x="207" y="416"/>
                    </a:lnTo>
                    <a:lnTo>
                      <a:pt x="199" y="420"/>
                    </a:lnTo>
                    <a:lnTo>
                      <a:pt x="191" y="425"/>
                    </a:lnTo>
                    <a:lnTo>
                      <a:pt x="182" y="434"/>
                    </a:lnTo>
                    <a:lnTo>
                      <a:pt x="169" y="444"/>
                    </a:lnTo>
                    <a:lnTo>
                      <a:pt x="154" y="458"/>
                    </a:lnTo>
                    <a:lnTo>
                      <a:pt x="138" y="473"/>
                    </a:lnTo>
                    <a:lnTo>
                      <a:pt x="122" y="491"/>
                    </a:lnTo>
                    <a:lnTo>
                      <a:pt x="105" y="508"/>
                    </a:lnTo>
                    <a:lnTo>
                      <a:pt x="88" y="525"/>
                    </a:lnTo>
                    <a:lnTo>
                      <a:pt x="70" y="542"/>
                    </a:lnTo>
                    <a:lnTo>
                      <a:pt x="54" y="560"/>
                    </a:lnTo>
                    <a:lnTo>
                      <a:pt x="39" y="575"/>
                    </a:lnTo>
                    <a:lnTo>
                      <a:pt x="27" y="588"/>
                    </a:lnTo>
                    <a:lnTo>
                      <a:pt x="16" y="601"/>
                    </a:lnTo>
                    <a:lnTo>
                      <a:pt x="7" y="609"/>
                    </a:lnTo>
                    <a:lnTo>
                      <a:pt x="2" y="615"/>
                    </a:lnTo>
                    <a:lnTo>
                      <a:pt x="0" y="617"/>
                    </a:lnTo>
                    <a:lnTo>
                      <a:pt x="4" y="632"/>
                    </a:lnTo>
                    <a:lnTo>
                      <a:pt x="10" y="645"/>
                    </a:lnTo>
                    <a:lnTo>
                      <a:pt x="20" y="655"/>
                    </a:lnTo>
                    <a:lnTo>
                      <a:pt x="29" y="664"/>
                    </a:lnTo>
                    <a:lnTo>
                      <a:pt x="39" y="670"/>
                    </a:lnTo>
                    <a:lnTo>
                      <a:pt x="48" y="675"/>
                    </a:lnTo>
                    <a:lnTo>
                      <a:pt x="57" y="677"/>
                    </a:lnTo>
                    <a:lnTo>
                      <a:pt x="61" y="677"/>
                    </a:lnTo>
                    <a:lnTo>
                      <a:pt x="53" y="704"/>
                    </a:lnTo>
                    <a:lnTo>
                      <a:pt x="43" y="735"/>
                    </a:lnTo>
                    <a:lnTo>
                      <a:pt x="34" y="761"/>
                    </a:lnTo>
                    <a:lnTo>
                      <a:pt x="30" y="772"/>
                    </a:lnTo>
                    <a:lnTo>
                      <a:pt x="42" y="777"/>
                    </a:lnTo>
                    <a:lnTo>
                      <a:pt x="54" y="783"/>
                    </a:lnTo>
                    <a:lnTo>
                      <a:pt x="68" y="790"/>
                    </a:lnTo>
                    <a:lnTo>
                      <a:pt x="83" y="796"/>
                    </a:lnTo>
                    <a:lnTo>
                      <a:pt x="98" y="799"/>
                    </a:lnTo>
                    <a:lnTo>
                      <a:pt x="112" y="799"/>
                    </a:lnTo>
                    <a:lnTo>
                      <a:pt x="123" y="793"/>
                    </a:lnTo>
                    <a:lnTo>
                      <a:pt x="134" y="783"/>
                    </a:lnTo>
                    <a:lnTo>
                      <a:pt x="143" y="767"/>
                    </a:lnTo>
                    <a:lnTo>
                      <a:pt x="153" y="750"/>
                    </a:lnTo>
                    <a:lnTo>
                      <a:pt x="165" y="730"/>
                    </a:lnTo>
                    <a:lnTo>
                      <a:pt x="174" y="712"/>
                    </a:lnTo>
                    <a:lnTo>
                      <a:pt x="183" y="697"/>
                    </a:lnTo>
                    <a:lnTo>
                      <a:pt x="190" y="685"/>
                    </a:lnTo>
                    <a:lnTo>
                      <a:pt x="195" y="681"/>
                    </a:lnTo>
                    <a:lnTo>
                      <a:pt x="197" y="684"/>
                    </a:lnTo>
                    <a:lnTo>
                      <a:pt x="198" y="699"/>
                    </a:lnTo>
                    <a:lnTo>
                      <a:pt x="203" y="725"/>
                    </a:lnTo>
                    <a:lnTo>
                      <a:pt x="209" y="760"/>
                    </a:lnTo>
                    <a:lnTo>
                      <a:pt x="215" y="799"/>
                    </a:lnTo>
                    <a:lnTo>
                      <a:pt x="222" y="838"/>
                    </a:lnTo>
                    <a:lnTo>
                      <a:pt x="230" y="874"/>
                    </a:lnTo>
                    <a:lnTo>
                      <a:pt x="236" y="902"/>
                    </a:lnTo>
                    <a:lnTo>
                      <a:pt x="241" y="918"/>
                    </a:lnTo>
                    <a:lnTo>
                      <a:pt x="251" y="942"/>
                    </a:lnTo>
                    <a:lnTo>
                      <a:pt x="265" y="964"/>
                    </a:lnTo>
                    <a:lnTo>
                      <a:pt x="280" y="983"/>
                    </a:lnTo>
                    <a:lnTo>
                      <a:pt x="295" y="1000"/>
                    </a:lnTo>
                    <a:lnTo>
                      <a:pt x="311" y="1012"/>
                    </a:lnTo>
                    <a:lnTo>
                      <a:pt x="326" y="1020"/>
                    </a:lnTo>
                    <a:lnTo>
                      <a:pt x="341" y="1024"/>
                    </a:lnTo>
                    <a:lnTo>
                      <a:pt x="352" y="1023"/>
                    </a:lnTo>
                    <a:lnTo>
                      <a:pt x="363" y="1017"/>
                    </a:lnTo>
                    <a:lnTo>
                      <a:pt x="371" y="1008"/>
                    </a:lnTo>
                    <a:lnTo>
                      <a:pt x="379" y="998"/>
                    </a:lnTo>
                    <a:lnTo>
                      <a:pt x="385" y="987"/>
                    </a:lnTo>
                    <a:lnTo>
                      <a:pt x="389" y="975"/>
                    </a:lnTo>
                    <a:lnTo>
                      <a:pt x="392" y="965"/>
                    </a:lnTo>
                    <a:lnTo>
                      <a:pt x="394" y="956"/>
                    </a:lnTo>
                    <a:lnTo>
                      <a:pt x="394" y="950"/>
                    </a:lnTo>
                    <a:close/>
                  </a:path>
                </a:pathLst>
              </a:custGeom>
              <a:solidFill>
                <a:srgbClr val="CC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7559" name="WordArt 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1" y="2673"/>
                <a:ext cx="175" cy="3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19050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solidFill>
                      <a:srgbClr val="0066CC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Impact"/>
                  </a:rPr>
                  <a:t>1</a:t>
                </a:r>
              </a:p>
            </p:txBody>
          </p:sp>
          <p:sp>
            <p:nvSpPr>
              <p:cNvPr id="1857560" name="Line 24"/>
              <p:cNvSpPr>
                <a:spLocks noChangeShapeType="1"/>
              </p:cNvSpPr>
              <p:nvPr/>
            </p:nvSpPr>
            <p:spPr bwMode="auto">
              <a:xfrm>
                <a:off x="3532" y="3217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57561" name="Oval 25"/>
          <p:cNvSpPr>
            <a:spLocks noChangeArrowheads="1"/>
          </p:cNvSpPr>
          <p:nvPr/>
        </p:nvSpPr>
        <p:spPr bwMode="auto">
          <a:xfrm>
            <a:off x="5410200" y="1008063"/>
            <a:ext cx="3297238" cy="52387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57562" name="Rectangle 26"/>
          <p:cNvSpPr>
            <a:spLocks noChangeArrowheads="1"/>
          </p:cNvSpPr>
          <p:nvPr/>
        </p:nvSpPr>
        <p:spPr bwMode="auto">
          <a:xfrm>
            <a:off x="5722938" y="1038225"/>
            <a:ext cx="3421062" cy="139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it will fall slower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it will fall faster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it will fall the same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857564" name="Text Box 28"/>
          <p:cNvSpPr txBox="1">
            <a:spLocks noChangeArrowheads="1"/>
          </p:cNvSpPr>
          <p:nvPr/>
        </p:nvSpPr>
        <p:spPr bwMode="auto">
          <a:xfrm>
            <a:off x="0" y="6146800"/>
            <a:ext cx="7435850" cy="711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happens in case 2 if you flip the magnet so that the South pole is on the bottom as the magnet falls?</a:t>
            </a:r>
          </a:p>
        </p:txBody>
      </p:sp>
    </p:spTree>
    <p:extLst>
      <p:ext uri="{BB962C8B-B14F-4D97-AF65-F5344CB8AC3E}">
        <p14:creationId xmlns:p14="http://schemas.microsoft.com/office/powerpoint/2010/main" val="275820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435" name="Rectangle 3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10436" name="Rectangle 4"/>
          <p:cNvSpPr>
            <a:spLocks noGrp="1" noChangeArrowheads="1"/>
          </p:cNvSpPr>
          <p:nvPr>
            <p:ph idx="1"/>
          </p:nvPr>
        </p:nvSpPr>
        <p:spPr>
          <a:xfrm>
            <a:off x="0" y="858838"/>
            <a:ext cx="3454400" cy="20542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In order to change the magnetic flux through the loop, what would you have to do?</a:t>
            </a:r>
          </a:p>
        </p:txBody>
      </p:sp>
      <p:sp>
        <p:nvSpPr>
          <p:cNvPr id="1810437" name="Rectangle 5"/>
          <p:cNvSpPr>
            <a:spLocks noChangeArrowheads="1"/>
          </p:cNvSpPr>
          <p:nvPr/>
        </p:nvSpPr>
        <p:spPr bwMode="auto">
          <a:xfrm>
            <a:off x="4222750" y="793750"/>
            <a:ext cx="4741863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drop the magnet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move the magnet upwards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move the magnet sideways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d)   only (a) and (b)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e)   all of the above</a:t>
            </a:r>
          </a:p>
        </p:txBody>
      </p:sp>
      <p:pic>
        <p:nvPicPr>
          <p:cNvPr id="1810438" name="Picture 6" descr="FG21_02B"/>
          <p:cNvPicPr>
            <a:picLocks noChangeAspect="1" noChangeArrowheads="1"/>
          </p:cNvPicPr>
          <p:nvPr/>
        </p:nvPicPr>
        <p:blipFill>
          <a:blip r:embed="rId3" cstate="print">
            <a:lum bright="-60000" contrast="84000"/>
          </a:blip>
          <a:srcRect l="33464" r="31453"/>
          <a:stretch>
            <a:fillRect/>
          </a:stretch>
        </p:blipFill>
        <p:spPr bwMode="auto">
          <a:xfrm>
            <a:off x="3436938" y="3267075"/>
            <a:ext cx="2417762" cy="35909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587" name="Rectangle 3"/>
          <p:cNvSpPr>
            <a:spLocks noChangeArrowheads="1"/>
          </p:cNvSpPr>
          <p:nvPr/>
        </p:nvSpPr>
        <p:spPr bwMode="auto">
          <a:xfrm>
            <a:off x="3300413" y="960438"/>
            <a:ext cx="5843587" cy="178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induced current doesn’t need any energy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energy conservation is violated in this case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there is less KE in case 2 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d)  there is more gravitational PE in case 2</a:t>
            </a:r>
          </a:p>
        </p:txBody>
      </p:sp>
      <p:sp>
        <p:nvSpPr>
          <p:cNvPr id="1859589" name="Rectangle 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9588" name="Rectangle 4"/>
          <p:cNvSpPr>
            <a:spLocks noGrp="1" noChangeArrowheads="1"/>
          </p:cNvSpPr>
          <p:nvPr>
            <p:ph idx="1"/>
          </p:nvPr>
        </p:nvSpPr>
        <p:spPr>
          <a:xfrm>
            <a:off x="0" y="665163"/>
            <a:ext cx="3024188" cy="2395537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If there is induced current, doesn’t that cost energy? Where would that energy come from in case 2?</a:t>
            </a:r>
            <a:r>
              <a:rPr lang="en-US" sz="1600" b="1">
                <a:solidFill>
                  <a:schemeClr val="hlink"/>
                </a:solidFill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855913" y="3381375"/>
            <a:ext cx="3554412" cy="3257550"/>
            <a:chOff x="3521" y="1923"/>
            <a:chExt cx="2239" cy="205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 rot="-5400000">
              <a:off x="5067" y="3145"/>
              <a:ext cx="194" cy="719"/>
              <a:chOff x="2403" y="1778"/>
              <a:chExt cx="194" cy="719"/>
            </a:xfrm>
          </p:grpSpPr>
          <p:sp>
            <p:nvSpPr>
              <p:cNvPr id="1859592" name="Arc 8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9593" name="Arc 9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9594" name="Rectangle 10"/>
            <p:cNvSpPr>
              <a:spLocks noChangeArrowheads="1"/>
            </p:cNvSpPr>
            <p:nvPr/>
          </p:nvSpPr>
          <p:spPr bwMode="auto">
            <a:xfrm>
              <a:off x="5044" y="2451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595" name="Text Box 11"/>
            <p:cNvSpPr txBox="1">
              <a:spLocks noChangeArrowheads="1"/>
            </p:cNvSpPr>
            <p:nvPr/>
          </p:nvSpPr>
          <p:spPr bwMode="auto">
            <a:xfrm>
              <a:off x="5032" y="2980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9596" name="Text Box 12"/>
            <p:cNvSpPr txBox="1">
              <a:spLocks noChangeArrowheads="1"/>
            </p:cNvSpPr>
            <p:nvPr/>
          </p:nvSpPr>
          <p:spPr bwMode="auto">
            <a:xfrm>
              <a:off x="5045" y="2451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9597" name="Line 13"/>
            <p:cNvSpPr>
              <a:spLocks noChangeShapeType="1"/>
            </p:cNvSpPr>
            <p:nvPr/>
          </p:nvSpPr>
          <p:spPr bwMode="auto">
            <a:xfrm>
              <a:off x="5164" y="3219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598" name="Line 14"/>
            <p:cNvSpPr>
              <a:spLocks noChangeShapeType="1"/>
            </p:cNvSpPr>
            <p:nvPr/>
          </p:nvSpPr>
          <p:spPr bwMode="auto">
            <a:xfrm>
              <a:off x="5164" y="3591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599" name="Freeform 15"/>
            <p:cNvSpPr>
              <a:spLocks/>
            </p:cNvSpPr>
            <p:nvPr/>
          </p:nvSpPr>
          <p:spPr bwMode="auto">
            <a:xfrm>
              <a:off x="4959" y="1923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9600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5448" y="2682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59601" name="Text Box 17"/>
            <p:cNvSpPr txBox="1">
              <a:spLocks noChangeArrowheads="1"/>
            </p:cNvSpPr>
            <p:nvPr/>
          </p:nvSpPr>
          <p:spPr bwMode="auto">
            <a:xfrm>
              <a:off x="4361" y="3176"/>
              <a:ext cx="61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copper</a:t>
              </a:r>
            </a:p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loop</a:t>
              </a: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3521" y="1923"/>
              <a:ext cx="688" cy="1686"/>
              <a:chOff x="3328" y="1915"/>
              <a:chExt cx="688" cy="1686"/>
            </a:xfrm>
          </p:grpSpPr>
          <p:sp>
            <p:nvSpPr>
              <p:cNvPr id="1859603" name="Rectangle 19"/>
              <p:cNvSpPr>
                <a:spLocks noChangeArrowheads="1"/>
              </p:cNvSpPr>
              <p:nvPr/>
            </p:nvSpPr>
            <p:spPr bwMode="auto">
              <a:xfrm>
                <a:off x="3412" y="2443"/>
                <a:ext cx="240" cy="768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9604" name="Text Box 20"/>
              <p:cNvSpPr txBox="1">
                <a:spLocks noChangeArrowheads="1"/>
              </p:cNvSpPr>
              <p:nvPr/>
            </p:nvSpPr>
            <p:spPr bwMode="auto">
              <a:xfrm>
                <a:off x="3400" y="2972"/>
                <a:ext cx="26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N</a:t>
                </a:r>
              </a:p>
            </p:txBody>
          </p:sp>
          <p:sp>
            <p:nvSpPr>
              <p:cNvPr id="1859605" name="Text Box 21"/>
              <p:cNvSpPr txBox="1">
                <a:spLocks noChangeArrowheads="1"/>
              </p:cNvSpPr>
              <p:nvPr/>
            </p:nvSpPr>
            <p:spPr bwMode="auto">
              <a:xfrm>
                <a:off x="3413" y="2443"/>
                <a:ext cx="23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1859606" name="Freeform 22"/>
              <p:cNvSpPr>
                <a:spLocks/>
              </p:cNvSpPr>
              <p:nvPr/>
            </p:nvSpPr>
            <p:spPr bwMode="auto">
              <a:xfrm>
                <a:off x="3328" y="1915"/>
                <a:ext cx="683" cy="512"/>
              </a:xfrm>
              <a:custGeom>
                <a:avLst/>
                <a:gdLst/>
                <a:ahLst/>
                <a:cxnLst>
                  <a:cxn ang="0">
                    <a:pos x="375" y="851"/>
                  </a:cxn>
                  <a:cxn ang="0">
                    <a:pos x="386" y="784"/>
                  </a:cxn>
                  <a:cxn ang="0">
                    <a:pos x="405" y="701"/>
                  </a:cxn>
                  <a:cxn ang="0">
                    <a:pos x="433" y="652"/>
                  </a:cxn>
                  <a:cxn ang="0">
                    <a:pos x="444" y="603"/>
                  </a:cxn>
                  <a:cxn ang="0">
                    <a:pos x="489" y="563"/>
                  </a:cxn>
                  <a:cxn ang="0">
                    <a:pos x="537" y="521"/>
                  </a:cxn>
                  <a:cxn ang="0">
                    <a:pos x="576" y="523"/>
                  </a:cxn>
                  <a:cxn ang="0">
                    <a:pos x="602" y="553"/>
                  </a:cxn>
                  <a:cxn ang="0">
                    <a:pos x="592" y="624"/>
                  </a:cxn>
                  <a:cxn ang="0">
                    <a:pos x="532" y="735"/>
                  </a:cxn>
                  <a:cxn ang="0">
                    <a:pos x="484" y="796"/>
                  </a:cxn>
                  <a:cxn ang="0">
                    <a:pos x="453" y="871"/>
                  </a:cxn>
                  <a:cxn ang="0">
                    <a:pos x="458" y="910"/>
                  </a:cxn>
                  <a:cxn ang="0">
                    <a:pos x="519" y="930"/>
                  </a:cxn>
                  <a:cxn ang="0">
                    <a:pos x="567" y="922"/>
                  </a:cxn>
                  <a:cxn ang="0">
                    <a:pos x="586" y="911"/>
                  </a:cxn>
                  <a:cxn ang="0">
                    <a:pos x="622" y="894"/>
                  </a:cxn>
                  <a:cxn ang="0">
                    <a:pos x="649" y="868"/>
                  </a:cxn>
                  <a:cxn ang="0">
                    <a:pos x="687" y="805"/>
                  </a:cxn>
                  <a:cxn ang="0">
                    <a:pos x="751" y="749"/>
                  </a:cxn>
                  <a:cxn ang="0">
                    <a:pos x="801" y="727"/>
                  </a:cxn>
                  <a:cxn ang="0">
                    <a:pos x="861" y="692"/>
                  </a:cxn>
                  <a:cxn ang="0">
                    <a:pos x="919" y="655"/>
                  </a:cxn>
                  <a:cxn ang="0">
                    <a:pos x="959" y="629"/>
                  </a:cxn>
                  <a:cxn ang="0">
                    <a:pos x="994" y="600"/>
                  </a:cxn>
                  <a:cxn ang="0">
                    <a:pos x="1041" y="545"/>
                  </a:cxn>
                  <a:cxn ang="0">
                    <a:pos x="1111" y="462"/>
                  </a:cxn>
                  <a:cxn ang="0">
                    <a:pos x="1211" y="380"/>
                  </a:cxn>
                  <a:cxn ang="0">
                    <a:pos x="1307" y="316"/>
                  </a:cxn>
                  <a:cxn ang="0">
                    <a:pos x="1362" y="279"/>
                  </a:cxn>
                  <a:cxn ang="0">
                    <a:pos x="1329" y="243"/>
                  </a:cxn>
                  <a:cxn ang="0">
                    <a:pos x="1228" y="159"/>
                  </a:cxn>
                  <a:cxn ang="0">
                    <a:pos x="1113" y="67"/>
                  </a:cxn>
                  <a:cxn ang="0">
                    <a:pos x="1034" y="6"/>
                  </a:cxn>
                  <a:cxn ang="0">
                    <a:pos x="441" y="259"/>
                  </a:cxn>
                  <a:cxn ang="0">
                    <a:pos x="393" y="292"/>
                  </a:cxn>
                  <a:cxn ang="0">
                    <a:pos x="312" y="347"/>
                  </a:cxn>
                  <a:cxn ang="0">
                    <a:pos x="234" y="398"/>
                  </a:cxn>
                  <a:cxn ang="0">
                    <a:pos x="191" y="425"/>
                  </a:cxn>
                  <a:cxn ang="0">
                    <a:pos x="138" y="473"/>
                  </a:cxn>
                  <a:cxn ang="0">
                    <a:pos x="70" y="542"/>
                  </a:cxn>
                  <a:cxn ang="0">
                    <a:pos x="16" y="601"/>
                  </a:cxn>
                  <a:cxn ang="0">
                    <a:pos x="4" y="632"/>
                  </a:cxn>
                  <a:cxn ang="0">
                    <a:pos x="39" y="670"/>
                  </a:cxn>
                  <a:cxn ang="0">
                    <a:pos x="53" y="704"/>
                  </a:cxn>
                  <a:cxn ang="0">
                    <a:pos x="42" y="777"/>
                  </a:cxn>
                  <a:cxn ang="0">
                    <a:pos x="98" y="799"/>
                  </a:cxn>
                  <a:cxn ang="0">
                    <a:pos x="143" y="767"/>
                  </a:cxn>
                  <a:cxn ang="0">
                    <a:pos x="183" y="697"/>
                  </a:cxn>
                  <a:cxn ang="0">
                    <a:pos x="198" y="699"/>
                  </a:cxn>
                  <a:cxn ang="0">
                    <a:pos x="222" y="838"/>
                  </a:cxn>
                  <a:cxn ang="0">
                    <a:pos x="251" y="942"/>
                  </a:cxn>
                  <a:cxn ang="0">
                    <a:pos x="311" y="1012"/>
                  </a:cxn>
                  <a:cxn ang="0">
                    <a:pos x="363" y="1017"/>
                  </a:cxn>
                  <a:cxn ang="0">
                    <a:pos x="389" y="975"/>
                  </a:cxn>
                </a:cxnLst>
                <a:rect l="0" t="0" r="r" b="b"/>
                <a:pathLst>
                  <a:path w="1367" h="1024">
                    <a:moveTo>
                      <a:pt x="394" y="950"/>
                    </a:moveTo>
                    <a:lnTo>
                      <a:pt x="390" y="912"/>
                    </a:lnTo>
                    <a:lnTo>
                      <a:pt x="383" y="878"/>
                    </a:lnTo>
                    <a:lnTo>
                      <a:pt x="375" y="851"/>
                    </a:lnTo>
                    <a:lnTo>
                      <a:pt x="365" y="836"/>
                    </a:lnTo>
                    <a:lnTo>
                      <a:pt x="371" y="823"/>
                    </a:lnTo>
                    <a:lnTo>
                      <a:pt x="378" y="806"/>
                    </a:lnTo>
                    <a:lnTo>
                      <a:pt x="386" y="784"/>
                    </a:lnTo>
                    <a:lnTo>
                      <a:pt x="393" y="762"/>
                    </a:lnTo>
                    <a:lnTo>
                      <a:pt x="400" y="739"/>
                    </a:lnTo>
                    <a:lnTo>
                      <a:pt x="404" y="719"/>
                    </a:lnTo>
                    <a:lnTo>
                      <a:pt x="405" y="701"/>
                    </a:lnTo>
                    <a:lnTo>
                      <a:pt x="403" y="690"/>
                    </a:lnTo>
                    <a:lnTo>
                      <a:pt x="416" y="677"/>
                    </a:lnTo>
                    <a:lnTo>
                      <a:pt x="426" y="663"/>
                    </a:lnTo>
                    <a:lnTo>
                      <a:pt x="433" y="652"/>
                    </a:lnTo>
                    <a:lnTo>
                      <a:pt x="438" y="639"/>
                    </a:lnTo>
                    <a:lnTo>
                      <a:pt x="440" y="628"/>
                    </a:lnTo>
                    <a:lnTo>
                      <a:pt x="442" y="615"/>
                    </a:lnTo>
                    <a:lnTo>
                      <a:pt x="444" y="603"/>
                    </a:lnTo>
                    <a:lnTo>
                      <a:pt x="447" y="592"/>
                    </a:lnTo>
                    <a:lnTo>
                      <a:pt x="461" y="583"/>
                    </a:lnTo>
                    <a:lnTo>
                      <a:pt x="474" y="573"/>
                    </a:lnTo>
                    <a:lnTo>
                      <a:pt x="489" y="563"/>
                    </a:lnTo>
                    <a:lnTo>
                      <a:pt x="504" y="552"/>
                    </a:lnTo>
                    <a:lnTo>
                      <a:pt x="518" y="540"/>
                    </a:lnTo>
                    <a:lnTo>
                      <a:pt x="529" y="530"/>
                    </a:lnTo>
                    <a:lnTo>
                      <a:pt x="537" y="521"/>
                    </a:lnTo>
                    <a:lnTo>
                      <a:pt x="541" y="511"/>
                    </a:lnTo>
                    <a:lnTo>
                      <a:pt x="555" y="512"/>
                    </a:lnTo>
                    <a:lnTo>
                      <a:pt x="567" y="517"/>
                    </a:lnTo>
                    <a:lnTo>
                      <a:pt x="576" y="523"/>
                    </a:lnTo>
                    <a:lnTo>
                      <a:pt x="584" y="530"/>
                    </a:lnTo>
                    <a:lnTo>
                      <a:pt x="591" y="538"/>
                    </a:lnTo>
                    <a:lnTo>
                      <a:pt x="598" y="546"/>
                    </a:lnTo>
                    <a:lnTo>
                      <a:pt x="602" y="553"/>
                    </a:lnTo>
                    <a:lnTo>
                      <a:pt x="606" y="559"/>
                    </a:lnTo>
                    <a:lnTo>
                      <a:pt x="607" y="575"/>
                    </a:lnTo>
                    <a:lnTo>
                      <a:pt x="602" y="598"/>
                    </a:lnTo>
                    <a:lnTo>
                      <a:pt x="592" y="624"/>
                    </a:lnTo>
                    <a:lnTo>
                      <a:pt x="578" y="654"/>
                    </a:lnTo>
                    <a:lnTo>
                      <a:pt x="562" y="684"/>
                    </a:lnTo>
                    <a:lnTo>
                      <a:pt x="546" y="712"/>
                    </a:lnTo>
                    <a:lnTo>
                      <a:pt x="532" y="735"/>
                    </a:lnTo>
                    <a:lnTo>
                      <a:pt x="520" y="751"/>
                    </a:lnTo>
                    <a:lnTo>
                      <a:pt x="508" y="761"/>
                    </a:lnTo>
                    <a:lnTo>
                      <a:pt x="495" y="777"/>
                    </a:lnTo>
                    <a:lnTo>
                      <a:pt x="484" y="796"/>
                    </a:lnTo>
                    <a:lnTo>
                      <a:pt x="473" y="815"/>
                    </a:lnTo>
                    <a:lnTo>
                      <a:pt x="464" y="836"/>
                    </a:lnTo>
                    <a:lnTo>
                      <a:pt x="457" y="854"/>
                    </a:lnTo>
                    <a:lnTo>
                      <a:pt x="453" y="871"/>
                    </a:lnTo>
                    <a:lnTo>
                      <a:pt x="451" y="883"/>
                    </a:lnTo>
                    <a:lnTo>
                      <a:pt x="451" y="895"/>
                    </a:lnTo>
                    <a:lnTo>
                      <a:pt x="454" y="903"/>
                    </a:lnTo>
                    <a:lnTo>
                      <a:pt x="458" y="910"/>
                    </a:lnTo>
                    <a:lnTo>
                      <a:pt x="466" y="916"/>
                    </a:lnTo>
                    <a:lnTo>
                      <a:pt x="478" y="920"/>
                    </a:lnTo>
                    <a:lnTo>
                      <a:pt x="495" y="925"/>
                    </a:lnTo>
                    <a:lnTo>
                      <a:pt x="519" y="930"/>
                    </a:lnTo>
                    <a:lnTo>
                      <a:pt x="549" y="937"/>
                    </a:lnTo>
                    <a:lnTo>
                      <a:pt x="556" y="930"/>
                    </a:lnTo>
                    <a:lnTo>
                      <a:pt x="562" y="926"/>
                    </a:lnTo>
                    <a:lnTo>
                      <a:pt x="567" y="922"/>
                    </a:lnTo>
                    <a:lnTo>
                      <a:pt x="571" y="919"/>
                    </a:lnTo>
                    <a:lnTo>
                      <a:pt x="576" y="917"/>
                    </a:lnTo>
                    <a:lnTo>
                      <a:pt x="580" y="914"/>
                    </a:lnTo>
                    <a:lnTo>
                      <a:pt x="586" y="911"/>
                    </a:lnTo>
                    <a:lnTo>
                      <a:pt x="593" y="907"/>
                    </a:lnTo>
                    <a:lnTo>
                      <a:pt x="605" y="902"/>
                    </a:lnTo>
                    <a:lnTo>
                      <a:pt x="614" y="897"/>
                    </a:lnTo>
                    <a:lnTo>
                      <a:pt x="622" y="894"/>
                    </a:lnTo>
                    <a:lnTo>
                      <a:pt x="629" y="890"/>
                    </a:lnTo>
                    <a:lnTo>
                      <a:pt x="636" y="886"/>
                    </a:lnTo>
                    <a:lnTo>
                      <a:pt x="642" y="879"/>
                    </a:lnTo>
                    <a:lnTo>
                      <a:pt x="649" y="868"/>
                    </a:lnTo>
                    <a:lnTo>
                      <a:pt x="656" y="853"/>
                    </a:lnTo>
                    <a:lnTo>
                      <a:pt x="664" y="838"/>
                    </a:lnTo>
                    <a:lnTo>
                      <a:pt x="675" y="822"/>
                    </a:lnTo>
                    <a:lnTo>
                      <a:pt x="687" y="805"/>
                    </a:lnTo>
                    <a:lnTo>
                      <a:pt x="702" y="789"/>
                    </a:lnTo>
                    <a:lnTo>
                      <a:pt x="717" y="773"/>
                    </a:lnTo>
                    <a:lnTo>
                      <a:pt x="735" y="759"/>
                    </a:lnTo>
                    <a:lnTo>
                      <a:pt x="751" y="749"/>
                    </a:lnTo>
                    <a:lnTo>
                      <a:pt x="767" y="742"/>
                    </a:lnTo>
                    <a:lnTo>
                      <a:pt x="777" y="738"/>
                    </a:lnTo>
                    <a:lnTo>
                      <a:pt x="789" y="734"/>
                    </a:lnTo>
                    <a:lnTo>
                      <a:pt x="801" y="727"/>
                    </a:lnTo>
                    <a:lnTo>
                      <a:pt x="815" y="720"/>
                    </a:lnTo>
                    <a:lnTo>
                      <a:pt x="830" y="711"/>
                    </a:lnTo>
                    <a:lnTo>
                      <a:pt x="846" y="702"/>
                    </a:lnTo>
                    <a:lnTo>
                      <a:pt x="861" y="692"/>
                    </a:lnTo>
                    <a:lnTo>
                      <a:pt x="876" y="683"/>
                    </a:lnTo>
                    <a:lnTo>
                      <a:pt x="891" y="674"/>
                    </a:lnTo>
                    <a:lnTo>
                      <a:pt x="906" y="664"/>
                    </a:lnTo>
                    <a:lnTo>
                      <a:pt x="919" y="655"/>
                    </a:lnTo>
                    <a:lnTo>
                      <a:pt x="931" y="647"/>
                    </a:lnTo>
                    <a:lnTo>
                      <a:pt x="943" y="639"/>
                    </a:lnTo>
                    <a:lnTo>
                      <a:pt x="952" y="633"/>
                    </a:lnTo>
                    <a:lnTo>
                      <a:pt x="959" y="629"/>
                    </a:lnTo>
                    <a:lnTo>
                      <a:pt x="964" y="625"/>
                    </a:lnTo>
                    <a:lnTo>
                      <a:pt x="972" y="620"/>
                    </a:lnTo>
                    <a:lnTo>
                      <a:pt x="982" y="610"/>
                    </a:lnTo>
                    <a:lnTo>
                      <a:pt x="994" y="600"/>
                    </a:lnTo>
                    <a:lnTo>
                      <a:pt x="1005" y="587"/>
                    </a:lnTo>
                    <a:lnTo>
                      <a:pt x="1018" y="573"/>
                    </a:lnTo>
                    <a:lnTo>
                      <a:pt x="1029" y="559"/>
                    </a:lnTo>
                    <a:lnTo>
                      <a:pt x="1041" y="545"/>
                    </a:lnTo>
                    <a:lnTo>
                      <a:pt x="1051" y="530"/>
                    </a:lnTo>
                    <a:lnTo>
                      <a:pt x="1068" y="507"/>
                    </a:lnTo>
                    <a:lnTo>
                      <a:pt x="1088" y="485"/>
                    </a:lnTo>
                    <a:lnTo>
                      <a:pt x="1111" y="462"/>
                    </a:lnTo>
                    <a:lnTo>
                      <a:pt x="1134" y="441"/>
                    </a:lnTo>
                    <a:lnTo>
                      <a:pt x="1159" y="419"/>
                    </a:lnTo>
                    <a:lnTo>
                      <a:pt x="1186" y="400"/>
                    </a:lnTo>
                    <a:lnTo>
                      <a:pt x="1211" y="380"/>
                    </a:lnTo>
                    <a:lnTo>
                      <a:pt x="1237" y="362"/>
                    </a:lnTo>
                    <a:lnTo>
                      <a:pt x="1262" y="344"/>
                    </a:lnTo>
                    <a:lnTo>
                      <a:pt x="1285" y="329"/>
                    </a:lnTo>
                    <a:lnTo>
                      <a:pt x="1307" y="316"/>
                    </a:lnTo>
                    <a:lnTo>
                      <a:pt x="1325" y="303"/>
                    </a:lnTo>
                    <a:lnTo>
                      <a:pt x="1341" y="292"/>
                    </a:lnTo>
                    <a:lnTo>
                      <a:pt x="1354" y="284"/>
                    </a:lnTo>
                    <a:lnTo>
                      <a:pt x="1362" y="279"/>
                    </a:lnTo>
                    <a:lnTo>
                      <a:pt x="1367" y="275"/>
                    </a:lnTo>
                    <a:lnTo>
                      <a:pt x="1360" y="268"/>
                    </a:lnTo>
                    <a:lnTo>
                      <a:pt x="1346" y="258"/>
                    </a:lnTo>
                    <a:lnTo>
                      <a:pt x="1329" y="243"/>
                    </a:lnTo>
                    <a:lnTo>
                      <a:pt x="1308" y="225"/>
                    </a:lnTo>
                    <a:lnTo>
                      <a:pt x="1283" y="205"/>
                    </a:lnTo>
                    <a:lnTo>
                      <a:pt x="1256" y="183"/>
                    </a:lnTo>
                    <a:lnTo>
                      <a:pt x="1228" y="159"/>
                    </a:lnTo>
                    <a:lnTo>
                      <a:pt x="1199" y="136"/>
                    </a:lnTo>
                    <a:lnTo>
                      <a:pt x="1170" y="112"/>
                    </a:lnTo>
                    <a:lnTo>
                      <a:pt x="1141" y="89"/>
                    </a:lnTo>
                    <a:lnTo>
                      <a:pt x="1113" y="67"/>
                    </a:lnTo>
                    <a:lnTo>
                      <a:pt x="1088" y="47"/>
                    </a:lnTo>
                    <a:lnTo>
                      <a:pt x="1066" y="30"/>
                    </a:lnTo>
                    <a:lnTo>
                      <a:pt x="1048" y="16"/>
                    </a:lnTo>
                    <a:lnTo>
                      <a:pt x="1034" y="6"/>
                    </a:lnTo>
                    <a:lnTo>
                      <a:pt x="1025" y="0"/>
                    </a:lnTo>
                    <a:lnTo>
                      <a:pt x="862" y="226"/>
                    </a:lnTo>
                    <a:lnTo>
                      <a:pt x="443" y="258"/>
                    </a:lnTo>
                    <a:lnTo>
                      <a:pt x="441" y="259"/>
                    </a:lnTo>
                    <a:lnTo>
                      <a:pt x="434" y="264"/>
                    </a:lnTo>
                    <a:lnTo>
                      <a:pt x="424" y="272"/>
                    </a:lnTo>
                    <a:lnTo>
                      <a:pt x="410" y="281"/>
                    </a:lnTo>
                    <a:lnTo>
                      <a:pt x="393" y="292"/>
                    </a:lnTo>
                    <a:lnTo>
                      <a:pt x="374" y="305"/>
                    </a:lnTo>
                    <a:lnTo>
                      <a:pt x="355" y="319"/>
                    </a:lnTo>
                    <a:lnTo>
                      <a:pt x="334" y="333"/>
                    </a:lnTo>
                    <a:lnTo>
                      <a:pt x="312" y="347"/>
                    </a:lnTo>
                    <a:lnTo>
                      <a:pt x="290" y="362"/>
                    </a:lnTo>
                    <a:lnTo>
                      <a:pt x="271" y="375"/>
                    </a:lnTo>
                    <a:lnTo>
                      <a:pt x="251" y="388"/>
                    </a:lnTo>
                    <a:lnTo>
                      <a:pt x="234" y="398"/>
                    </a:lnTo>
                    <a:lnTo>
                      <a:pt x="219" y="409"/>
                    </a:lnTo>
                    <a:lnTo>
                      <a:pt x="207" y="416"/>
                    </a:lnTo>
                    <a:lnTo>
                      <a:pt x="199" y="420"/>
                    </a:lnTo>
                    <a:lnTo>
                      <a:pt x="191" y="425"/>
                    </a:lnTo>
                    <a:lnTo>
                      <a:pt x="182" y="434"/>
                    </a:lnTo>
                    <a:lnTo>
                      <a:pt x="169" y="444"/>
                    </a:lnTo>
                    <a:lnTo>
                      <a:pt x="154" y="458"/>
                    </a:lnTo>
                    <a:lnTo>
                      <a:pt x="138" y="473"/>
                    </a:lnTo>
                    <a:lnTo>
                      <a:pt x="122" y="491"/>
                    </a:lnTo>
                    <a:lnTo>
                      <a:pt x="105" y="508"/>
                    </a:lnTo>
                    <a:lnTo>
                      <a:pt x="88" y="525"/>
                    </a:lnTo>
                    <a:lnTo>
                      <a:pt x="70" y="542"/>
                    </a:lnTo>
                    <a:lnTo>
                      <a:pt x="54" y="560"/>
                    </a:lnTo>
                    <a:lnTo>
                      <a:pt x="39" y="575"/>
                    </a:lnTo>
                    <a:lnTo>
                      <a:pt x="27" y="588"/>
                    </a:lnTo>
                    <a:lnTo>
                      <a:pt x="16" y="601"/>
                    </a:lnTo>
                    <a:lnTo>
                      <a:pt x="7" y="609"/>
                    </a:lnTo>
                    <a:lnTo>
                      <a:pt x="2" y="615"/>
                    </a:lnTo>
                    <a:lnTo>
                      <a:pt x="0" y="617"/>
                    </a:lnTo>
                    <a:lnTo>
                      <a:pt x="4" y="632"/>
                    </a:lnTo>
                    <a:lnTo>
                      <a:pt x="10" y="645"/>
                    </a:lnTo>
                    <a:lnTo>
                      <a:pt x="20" y="655"/>
                    </a:lnTo>
                    <a:lnTo>
                      <a:pt x="29" y="664"/>
                    </a:lnTo>
                    <a:lnTo>
                      <a:pt x="39" y="670"/>
                    </a:lnTo>
                    <a:lnTo>
                      <a:pt x="48" y="675"/>
                    </a:lnTo>
                    <a:lnTo>
                      <a:pt x="57" y="677"/>
                    </a:lnTo>
                    <a:lnTo>
                      <a:pt x="61" y="677"/>
                    </a:lnTo>
                    <a:lnTo>
                      <a:pt x="53" y="704"/>
                    </a:lnTo>
                    <a:lnTo>
                      <a:pt x="43" y="735"/>
                    </a:lnTo>
                    <a:lnTo>
                      <a:pt x="34" y="761"/>
                    </a:lnTo>
                    <a:lnTo>
                      <a:pt x="30" y="772"/>
                    </a:lnTo>
                    <a:lnTo>
                      <a:pt x="42" y="777"/>
                    </a:lnTo>
                    <a:lnTo>
                      <a:pt x="54" y="783"/>
                    </a:lnTo>
                    <a:lnTo>
                      <a:pt x="68" y="790"/>
                    </a:lnTo>
                    <a:lnTo>
                      <a:pt x="83" y="796"/>
                    </a:lnTo>
                    <a:lnTo>
                      <a:pt x="98" y="799"/>
                    </a:lnTo>
                    <a:lnTo>
                      <a:pt x="112" y="799"/>
                    </a:lnTo>
                    <a:lnTo>
                      <a:pt x="123" y="793"/>
                    </a:lnTo>
                    <a:lnTo>
                      <a:pt x="134" y="783"/>
                    </a:lnTo>
                    <a:lnTo>
                      <a:pt x="143" y="767"/>
                    </a:lnTo>
                    <a:lnTo>
                      <a:pt x="153" y="750"/>
                    </a:lnTo>
                    <a:lnTo>
                      <a:pt x="165" y="730"/>
                    </a:lnTo>
                    <a:lnTo>
                      <a:pt x="174" y="712"/>
                    </a:lnTo>
                    <a:lnTo>
                      <a:pt x="183" y="697"/>
                    </a:lnTo>
                    <a:lnTo>
                      <a:pt x="190" y="685"/>
                    </a:lnTo>
                    <a:lnTo>
                      <a:pt x="195" y="681"/>
                    </a:lnTo>
                    <a:lnTo>
                      <a:pt x="197" y="684"/>
                    </a:lnTo>
                    <a:lnTo>
                      <a:pt x="198" y="699"/>
                    </a:lnTo>
                    <a:lnTo>
                      <a:pt x="203" y="725"/>
                    </a:lnTo>
                    <a:lnTo>
                      <a:pt x="209" y="760"/>
                    </a:lnTo>
                    <a:lnTo>
                      <a:pt x="215" y="799"/>
                    </a:lnTo>
                    <a:lnTo>
                      <a:pt x="222" y="838"/>
                    </a:lnTo>
                    <a:lnTo>
                      <a:pt x="230" y="874"/>
                    </a:lnTo>
                    <a:lnTo>
                      <a:pt x="236" y="902"/>
                    </a:lnTo>
                    <a:lnTo>
                      <a:pt x="241" y="918"/>
                    </a:lnTo>
                    <a:lnTo>
                      <a:pt x="251" y="942"/>
                    </a:lnTo>
                    <a:lnTo>
                      <a:pt x="265" y="964"/>
                    </a:lnTo>
                    <a:lnTo>
                      <a:pt x="280" y="983"/>
                    </a:lnTo>
                    <a:lnTo>
                      <a:pt x="295" y="1000"/>
                    </a:lnTo>
                    <a:lnTo>
                      <a:pt x="311" y="1012"/>
                    </a:lnTo>
                    <a:lnTo>
                      <a:pt x="326" y="1020"/>
                    </a:lnTo>
                    <a:lnTo>
                      <a:pt x="341" y="1024"/>
                    </a:lnTo>
                    <a:lnTo>
                      <a:pt x="352" y="1023"/>
                    </a:lnTo>
                    <a:lnTo>
                      <a:pt x="363" y="1017"/>
                    </a:lnTo>
                    <a:lnTo>
                      <a:pt x="371" y="1008"/>
                    </a:lnTo>
                    <a:lnTo>
                      <a:pt x="379" y="998"/>
                    </a:lnTo>
                    <a:lnTo>
                      <a:pt x="385" y="987"/>
                    </a:lnTo>
                    <a:lnTo>
                      <a:pt x="389" y="975"/>
                    </a:lnTo>
                    <a:lnTo>
                      <a:pt x="392" y="965"/>
                    </a:lnTo>
                    <a:lnTo>
                      <a:pt x="394" y="956"/>
                    </a:lnTo>
                    <a:lnTo>
                      <a:pt x="394" y="950"/>
                    </a:lnTo>
                    <a:close/>
                  </a:path>
                </a:pathLst>
              </a:custGeom>
              <a:solidFill>
                <a:srgbClr val="CC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607" name="WordArt 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1" y="2673"/>
                <a:ext cx="175" cy="3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19050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solidFill>
                      <a:srgbClr val="0066CC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Impact"/>
                  </a:rPr>
                  <a:t>1</a:t>
                </a:r>
              </a:p>
            </p:txBody>
          </p:sp>
          <p:sp>
            <p:nvSpPr>
              <p:cNvPr id="1859608" name="Line 24"/>
              <p:cNvSpPr>
                <a:spLocks noChangeShapeType="1"/>
              </p:cNvSpPr>
              <p:nvPr/>
            </p:nvSpPr>
            <p:spPr bwMode="auto">
              <a:xfrm>
                <a:off x="3532" y="3217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4999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635" name="Rectangle 3"/>
          <p:cNvSpPr>
            <a:spLocks noChangeArrowheads="1"/>
          </p:cNvSpPr>
          <p:nvPr/>
        </p:nvSpPr>
        <p:spPr bwMode="auto">
          <a:xfrm>
            <a:off x="3300413" y="960438"/>
            <a:ext cx="5843587" cy="178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induced current doesn’t need any energy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energy conservation is violated in this case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there is less KE in case 2 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d)  there is more gravitational PE in case 2</a:t>
            </a:r>
          </a:p>
        </p:txBody>
      </p:sp>
      <p:sp>
        <p:nvSpPr>
          <p:cNvPr id="1861640" name="Rectangle 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1636" name="Rectangle 4"/>
          <p:cNvSpPr>
            <a:spLocks noGrp="1" noChangeArrowheads="1"/>
          </p:cNvSpPr>
          <p:nvPr>
            <p:ph idx="1"/>
          </p:nvPr>
        </p:nvSpPr>
        <p:spPr>
          <a:xfrm>
            <a:off x="0" y="665163"/>
            <a:ext cx="3024188" cy="2395537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If there is induced current, doesn’t that cost energy? Where would that energy come from in case 2?</a:t>
            </a:r>
            <a:r>
              <a:rPr lang="en-US" sz="1600" b="1">
                <a:solidFill>
                  <a:schemeClr val="hlink"/>
                </a:solidFill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861637" name="AutoShape 5"/>
          <p:cNvSpPr>
            <a:spLocks noChangeArrowheads="1"/>
          </p:cNvSpPr>
          <p:nvPr/>
        </p:nvSpPr>
        <p:spPr bwMode="auto">
          <a:xfrm>
            <a:off x="0" y="3346450"/>
            <a:ext cx="5124450" cy="3011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61638" name="Rectangle 6"/>
          <p:cNvSpPr>
            <a:spLocks noChangeArrowheads="1"/>
          </p:cNvSpPr>
          <p:nvPr/>
        </p:nvSpPr>
        <p:spPr bwMode="auto">
          <a:xfrm>
            <a:off x="0" y="3424238"/>
            <a:ext cx="5116513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both cases, the magnet starts with the same initial gravitational PE.</a:t>
            </a:r>
          </a:p>
          <a:p>
            <a:pPr marL="285750" indent="-285750">
              <a:lnSpc>
                <a:spcPct val="111000"/>
              </a:lnSpc>
            </a:pPr>
            <a:r>
              <a:rPr lang="en-US" sz="2000" b="1">
                <a:solidFill>
                  <a:schemeClr val="bg2"/>
                </a:solidFill>
              </a:rPr>
              <a:t>  In case 1, all the gravitational PE has been converted into kinetic energy.  </a:t>
            </a:r>
          </a:p>
          <a:p>
            <a:pPr marL="285750" indent="-285750">
              <a:lnSpc>
                <a:spcPct val="111000"/>
              </a:lnSpc>
            </a:pPr>
            <a:r>
              <a:rPr lang="en-US" sz="2000" b="1">
                <a:solidFill>
                  <a:schemeClr val="bg2"/>
                </a:solidFill>
              </a:rPr>
              <a:t>  In case 2, we know the magnet falls slower, thus there is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less KE</a:t>
            </a:r>
            <a:r>
              <a:rPr lang="en-US" sz="2000" b="1">
                <a:solidFill>
                  <a:schemeClr val="bg2"/>
                </a:solidFill>
              </a:rPr>
              <a:t>.  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difference in energy</a:t>
            </a:r>
            <a:r>
              <a:rPr lang="en-US" sz="2000" b="1">
                <a:solidFill>
                  <a:schemeClr val="bg2"/>
                </a:solidFill>
              </a:rPr>
              <a:t> goes into</a:t>
            </a:r>
            <a:r>
              <a:rPr lang="en-US" sz="1800" b="1">
                <a:solidFill>
                  <a:schemeClr val="accent1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making the induced current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861639" name="Oval 7"/>
          <p:cNvSpPr>
            <a:spLocks noChangeArrowheads="1"/>
          </p:cNvSpPr>
          <p:nvPr/>
        </p:nvSpPr>
        <p:spPr bwMode="auto">
          <a:xfrm>
            <a:off x="2974975" y="1812925"/>
            <a:ext cx="4583113" cy="531813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589588" y="3381375"/>
            <a:ext cx="3554412" cy="3257550"/>
            <a:chOff x="3521" y="1923"/>
            <a:chExt cx="2239" cy="2052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 rot="-5400000">
              <a:off x="5067" y="3145"/>
              <a:ext cx="194" cy="719"/>
              <a:chOff x="2403" y="1778"/>
              <a:chExt cx="194" cy="719"/>
            </a:xfrm>
          </p:grpSpPr>
          <p:sp>
            <p:nvSpPr>
              <p:cNvPr id="1861643" name="Arc 11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1644" name="Arc 12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61645" name="Rectangle 13"/>
            <p:cNvSpPr>
              <a:spLocks noChangeArrowheads="1"/>
            </p:cNvSpPr>
            <p:nvPr/>
          </p:nvSpPr>
          <p:spPr bwMode="auto">
            <a:xfrm>
              <a:off x="5044" y="2451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646" name="Text Box 14"/>
            <p:cNvSpPr txBox="1">
              <a:spLocks noChangeArrowheads="1"/>
            </p:cNvSpPr>
            <p:nvPr/>
          </p:nvSpPr>
          <p:spPr bwMode="auto">
            <a:xfrm>
              <a:off x="5032" y="2980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61647" name="Text Box 15"/>
            <p:cNvSpPr txBox="1">
              <a:spLocks noChangeArrowheads="1"/>
            </p:cNvSpPr>
            <p:nvPr/>
          </p:nvSpPr>
          <p:spPr bwMode="auto">
            <a:xfrm>
              <a:off x="5045" y="2451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61648" name="Line 16"/>
            <p:cNvSpPr>
              <a:spLocks noChangeShapeType="1"/>
            </p:cNvSpPr>
            <p:nvPr/>
          </p:nvSpPr>
          <p:spPr bwMode="auto">
            <a:xfrm>
              <a:off x="5164" y="3219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649" name="Line 17"/>
            <p:cNvSpPr>
              <a:spLocks noChangeShapeType="1"/>
            </p:cNvSpPr>
            <p:nvPr/>
          </p:nvSpPr>
          <p:spPr bwMode="auto">
            <a:xfrm>
              <a:off x="5164" y="3591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650" name="Freeform 18"/>
            <p:cNvSpPr>
              <a:spLocks/>
            </p:cNvSpPr>
            <p:nvPr/>
          </p:nvSpPr>
          <p:spPr bwMode="auto">
            <a:xfrm>
              <a:off x="4959" y="1923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651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5448" y="2682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61652" name="Text Box 20"/>
            <p:cNvSpPr txBox="1">
              <a:spLocks noChangeArrowheads="1"/>
            </p:cNvSpPr>
            <p:nvPr/>
          </p:nvSpPr>
          <p:spPr bwMode="auto">
            <a:xfrm>
              <a:off x="4361" y="3176"/>
              <a:ext cx="61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copper</a:t>
              </a:r>
            </a:p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loop</a:t>
              </a:r>
            </a:p>
          </p:txBody>
        </p: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3521" y="1923"/>
              <a:ext cx="688" cy="1686"/>
              <a:chOff x="3328" y="1915"/>
              <a:chExt cx="688" cy="1686"/>
            </a:xfrm>
          </p:grpSpPr>
          <p:sp>
            <p:nvSpPr>
              <p:cNvPr id="1861654" name="Rectangle 22"/>
              <p:cNvSpPr>
                <a:spLocks noChangeArrowheads="1"/>
              </p:cNvSpPr>
              <p:nvPr/>
            </p:nvSpPr>
            <p:spPr bwMode="auto">
              <a:xfrm>
                <a:off x="3412" y="2443"/>
                <a:ext cx="240" cy="768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1655" name="Text Box 23"/>
              <p:cNvSpPr txBox="1">
                <a:spLocks noChangeArrowheads="1"/>
              </p:cNvSpPr>
              <p:nvPr/>
            </p:nvSpPr>
            <p:spPr bwMode="auto">
              <a:xfrm>
                <a:off x="3400" y="2972"/>
                <a:ext cx="26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N</a:t>
                </a:r>
              </a:p>
            </p:txBody>
          </p:sp>
          <p:sp>
            <p:nvSpPr>
              <p:cNvPr id="1861656" name="Text Box 24"/>
              <p:cNvSpPr txBox="1">
                <a:spLocks noChangeArrowheads="1"/>
              </p:cNvSpPr>
              <p:nvPr/>
            </p:nvSpPr>
            <p:spPr bwMode="auto">
              <a:xfrm>
                <a:off x="3413" y="2443"/>
                <a:ext cx="23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1861657" name="Freeform 25"/>
              <p:cNvSpPr>
                <a:spLocks/>
              </p:cNvSpPr>
              <p:nvPr/>
            </p:nvSpPr>
            <p:spPr bwMode="auto">
              <a:xfrm>
                <a:off x="3328" y="1915"/>
                <a:ext cx="683" cy="512"/>
              </a:xfrm>
              <a:custGeom>
                <a:avLst/>
                <a:gdLst/>
                <a:ahLst/>
                <a:cxnLst>
                  <a:cxn ang="0">
                    <a:pos x="375" y="851"/>
                  </a:cxn>
                  <a:cxn ang="0">
                    <a:pos x="386" y="784"/>
                  </a:cxn>
                  <a:cxn ang="0">
                    <a:pos x="405" y="701"/>
                  </a:cxn>
                  <a:cxn ang="0">
                    <a:pos x="433" y="652"/>
                  </a:cxn>
                  <a:cxn ang="0">
                    <a:pos x="444" y="603"/>
                  </a:cxn>
                  <a:cxn ang="0">
                    <a:pos x="489" y="563"/>
                  </a:cxn>
                  <a:cxn ang="0">
                    <a:pos x="537" y="521"/>
                  </a:cxn>
                  <a:cxn ang="0">
                    <a:pos x="576" y="523"/>
                  </a:cxn>
                  <a:cxn ang="0">
                    <a:pos x="602" y="553"/>
                  </a:cxn>
                  <a:cxn ang="0">
                    <a:pos x="592" y="624"/>
                  </a:cxn>
                  <a:cxn ang="0">
                    <a:pos x="532" y="735"/>
                  </a:cxn>
                  <a:cxn ang="0">
                    <a:pos x="484" y="796"/>
                  </a:cxn>
                  <a:cxn ang="0">
                    <a:pos x="453" y="871"/>
                  </a:cxn>
                  <a:cxn ang="0">
                    <a:pos x="458" y="910"/>
                  </a:cxn>
                  <a:cxn ang="0">
                    <a:pos x="519" y="930"/>
                  </a:cxn>
                  <a:cxn ang="0">
                    <a:pos x="567" y="922"/>
                  </a:cxn>
                  <a:cxn ang="0">
                    <a:pos x="586" y="911"/>
                  </a:cxn>
                  <a:cxn ang="0">
                    <a:pos x="622" y="894"/>
                  </a:cxn>
                  <a:cxn ang="0">
                    <a:pos x="649" y="868"/>
                  </a:cxn>
                  <a:cxn ang="0">
                    <a:pos x="687" y="805"/>
                  </a:cxn>
                  <a:cxn ang="0">
                    <a:pos x="751" y="749"/>
                  </a:cxn>
                  <a:cxn ang="0">
                    <a:pos x="801" y="727"/>
                  </a:cxn>
                  <a:cxn ang="0">
                    <a:pos x="861" y="692"/>
                  </a:cxn>
                  <a:cxn ang="0">
                    <a:pos x="919" y="655"/>
                  </a:cxn>
                  <a:cxn ang="0">
                    <a:pos x="959" y="629"/>
                  </a:cxn>
                  <a:cxn ang="0">
                    <a:pos x="994" y="600"/>
                  </a:cxn>
                  <a:cxn ang="0">
                    <a:pos x="1041" y="545"/>
                  </a:cxn>
                  <a:cxn ang="0">
                    <a:pos x="1111" y="462"/>
                  </a:cxn>
                  <a:cxn ang="0">
                    <a:pos x="1211" y="380"/>
                  </a:cxn>
                  <a:cxn ang="0">
                    <a:pos x="1307" y="316"/>
                  </a:cxn>
                  <a:cxn ang="0">
                    <a:pos x="1362" y="279"/>
                  </a:cxn>
                  <a:cxn ang="0">
                    <a:pos x="1329" y="243"/>
                  </a:cxn>
                  <a:cxn ang="0">
                    <a:pos x="1228" y="159"/>
                  </a:cxn>
                  <a:cxn ang="0">
                    <a:pos x="1113" y="67"/>
                  </a:cxn>
                  <a:cxn ang="0">
                    <a:pos x="1034" y="6"/>
                  </a:cxn>
                  <a:cxn ang="0">
                    <a:pos x="441" y="259"/>
                  </a:cxn>
                  <a:cxn ang="0">
                    <a:pos x="393" y="292"/>
                  </a:cxn>
                  <a:cxn ang="0">
                    <a:pos x="312" y="347"/>
                  </a:cxn>
                  <a:cxn ang="0">
                    <a:pos x="234" y="398"/>
                  </a:cxn>
                  <a:cxn ang="0">
                    <a:pos x="191" y="425"/>
                  </a:cxn>
                  <a:cxn ang="0">
                    <a:pos x="138" y="473"/>
                  </a:cxn>
                  <a:cxn ang="0">
                    <a:pos x="70" y="542"/>
                  </a:cxn>
                  <a:cxn ang="0">
                    <a:pos x="16" y="601"/>
                  </a:cxn>
                  <a:cxn ang="0">
                    <a:pos x="4" y="632"/>
                  </a:cxn>
                  <a:cxn ang="0">
                    <a:pos x="39" y="670"/>
                  </a:cxn>
                  <a:cxn ang="0">
                    <a:pos x="53" y="704"/>
                  </a:cxn>
                  <a:cxn ang="0">
                    <a:pos x="42" y="777"/>
                  </a:cxn>
                  <a:cxn ang="0">
                    <a:pos x="98" y="799"/>
                  </a:cxn>
                  <a:cxn ang="0">
                    <a:pos x="143" y="767"/>
                  </a:cxn>
                  <a:cxn ang="0">
                    <a:pos x="183" y="697"/>
                  </a:cxn>
                  <a:cxn ang="0">
                    <a:pos x="198" y="699"/>
                  </a:cxn>
                  <a:cxn ang="0">
                    <a:pos x="222" y="838"/>
                  </a:cxn>
                  <a:cxn ang="0">
                    <a:pos x="251" y="942"/>
                  </a:cxn>
                  <a:cxn ang="0">
                    <a:pos x="311" y="1012"/>
                  </a:cxn>
                  <a:cxn ang="0">
                    <a:pos x="363" y="1017"/>
                  </a:cxn>
                  <a:cxn ang="0">
                    <a:pos x="389" y="975"/>
                  </a:cxn>
                </a:cxnLst>
                <a:rect l="0" t="0" r="r" b="b"/>
                <a:pathLst>
                  <a:path w="1367" h="1024">
                    <a:moveTo>
                      <a:pt x="394" y="950"/>
                    </a:moveTo>
                    <a:lnTo>
                      <a:pt x="390" y="912"/>
                    </a:lnTo>
                    <a:lnTo>
                      <a:pt x="383" y="878"/>
                    </a:lnTo>
                    <a:lnTo>
                      <a:pt x="375" y="851"/>
                    </a:lnTo>
                    <a:lnTo>
                      <a:pt x="365" y="836"/>
                    </a:lnTo>
                    <a:lnTo>
                      <a:pt x="371" y="823"/>
                    </a:lnTo>
                    <a:lnTo>
                      <a:pt x="378" y="806"/>
                    </a:lnTo>
                    <a:lnTo>
                      <a:pt x="386" y="784"/>
                    </a:lnTo>
                    <a:lnTo>
                      <a:pt x="393" y="762"/>
                    </a:lnTo>
                    <a:lnTo>
                      <a:pt x="400" y="739"/>
                    </a:lnTo>
                    <a:lnTo>
                      <a:pt x="404" y="719"/>
                    </a:lnTo>
                    <a:lnTo>
                      <a:pt x="405" y="701"/>
                    </a:lnTo>
                    <a:lnTo>
                      <a:pt x="403" y="690"/>
                    </a:lnTo>
                    <a:lnTo>
                      <a:pt x="416" y="677"/>
                    </a:lnTo>
                    <a:lnTo>
                      <a:pt x="426" y="663"/>
                    </a:lnTo>
                    <a:lnTo>
                      <a:pt x="433" y="652"/>
                    </a:lnTo>
                    <a:lnTo>
                      <a:pt x="438" y="639"/>
                    </a:lnTo>
                    <a:lnTo>
                      <a:pt x="440" y="628"/>
                    </a:lnTo>
                    <a:lnTo>
                      <a:pt x="442" y="615"/>
                    </a:lnTo>
                    <a:lnTo>
                      <a:pt x="444" y="603"/>
                    </a:lnTo>
                    <a:lnTo>
                      <a:pt x="447" y="592"/>
                    </a:lnTo>
                    <a:lnTo>
                      <a:pt x="461" y="583"/>
                    </a:lnTo>
                    <a:lnTo>
                      <a:pt x="474" y="573"/>
                    </a:lnTo>
                    <a:lnTo>
                      <a:pt x="489" y="563"/>
                    </a:lnTo>
                    <a:lnTo>
                      <a:pt x="504" y="552"/>
                    </a:lnTo>
                    <a:lnTo>
                      <a:pt x="518" y="540"/>
                    </a:lnTo>
                    <a:lnTo>
                      <a:pt x="529" y="530"/>
                    </a:lnTo>
                    <a:lnTo>
                      <a:pt x="537" y="521"/>
                    </a:lnTo>
                    <a:lnTo>
                      <a:pt x="541" y="511"/>
                    </a:lnTo>
                    <a:lnTo>
                      <a:pt x="555" y="512"/>
                    </a:lnTo>
                    <a:lnTo>
                      <a:pt x="567" y="517"/>
                    </a:lnTo>
                    <a:lnTo>
                      <a:pt x="576" y="523"/>
                    </a:lnTo>
                    <a:lnTo>
                      <a:pt x="584" y="530"/>
                    </a:lnTo>
                    <a:lnTo>
                      <a:pt x="591" y="538"/>
                    </a:lnTo>
                    <a:lnTo>
                      <a:pt x="598" y="546"/>
                    </a:lnTo>
                    <a:lnTo>
                      <a:pt x="602" y="553"/>
                    </a:lnTo>
                    <a:lnTo>
                      <a:pt x="606" y="559"/>
                    </a:lnTo>
                    <a:lnTo>
                      <a:pt x="607" y="575"/>
                    </a:lnTo>
                    <a:lnTo>
                      <a:pt x="602" y="598"/>
                    </a:lnTo>
                    <a:lnTo>
                      <a:pt x="592" y="624"/>
                    </a:lnTo>
                    <a:lnTo>
                      <a:pt x="578" y="654"/>
                    </a:lnTo>
                    <a:lnTo>
                      <a:pt x="562" y="684"/>
                    </a:lnTo>
                    <a:lnTo>
                      <a:pt x="546" y="712"/>
                    </a:lnTo>
                    <a:lnTo>
                      <a:pt x="532" y="735"/>
                    </a:lnTo>
                    <a:lnTo>
                      <a:pt x="520" y="751"/>
                    </a:lnTo>
                    <a:lnTo>
                      <a:pt x="508" y="761"/>
                    </a:lnTo>
                    <a:lnTo>
                      <a:pt x="495" y="777"/>
                    </a:lnTo>
                    <a:lnTo>
                      <a:pt x="484" y="796"/>
                    </a:lnTo>
                    <a:lnTo>
                      <a:pt x="473" y="815"/>
                    </a:lnTo>
                    <a:lnTo>
                      <a:pt x="464" y="836"/>
                    </a:lnTo>
                    <a:lnTo>
                      <a:pt x="457" y="854"/>
                    </a:lnTo>
                    <a:lnTo>
                      <a:pt x="453" y="871"/>
                    </a:lnTo>
                    <a:lnTo>
                      <a:pt x="451" y="883"/>
                    </a:lnTo>
                    <a:lnTo>
                      <a:pt x="451" y="895"/>
                    </a:lnTo>
                    <a:lnTo>
                      <a:pt x="454" y="903"/>
                    </a:lnTo>
                    <a:lnTo>
                      <a:pt x="458" y="910"/>
                    </a:lnTo>
                    <a:lnTo>
                      <a:pt x="466" y="916"/>
                    </a:lnTo>
                    <a:lnTo>
                      <a:pt x="478" y="920"/>
                    </a:lnTo>
                    <a:lnTo>
                      <a:pt x="495" y="925"/>
                    </a:lnTo>
                    <a:lnTo>
                      <a:pt x="519" y="930"/>
                    </a:lnTo>
                    <a:lnTo>
                      <a:pt x="549" y="937"/>
                    </a:lnTo>
                    <a:lnTo>
                      <a:pt x="556" y="930"/>
                    </a:lnTo>
                    <a:lnTo>
                      <a:pt x="562" y="926"/>
                    </a:lnTo>
                    <a:lnTo>
                      <a:pt x="567" y="922"/>
                    </a:lnTo>
                    <a:lnTo>
                      <a:pt x="571" y="919"/>
                    </a:lnTo>
                    <a:lnTo>
                      <a:pt x="576" y="917"/>
                    </a:lnTo>
                    <a:lnTo>
                      <a:pt x="580" y="914"/>
                    </a:lnTo>
                    <a:lnTo>
                      <a:pt x="586" y="911"/>
                    </a:lnTo>
                    <a:lnTo>
                      <a:pt x="593" y="907"/>
                    </a:lnTo>
                    <a:lnTo>
                      <a:pt x="605" y="902"/>
                    </a:lnTo>
                    <a:lnTo>
                      <a:pt x="614" y="897"/>
                    </a:lnTo>
                    <a:lnTo>
                      <a:pt x="622" y="894"/>
                    </a:lnTo>
                    <a:lnTo>
                      <a:pt x="629" y="890"/>
                    </a:lnTo>
                    <a:lnTo>
                      <a:pt x="636" y="886"/>
                    </a:lnTo>
                    <a:lnTo>
                      <a:pt x="642" y="879"/>
                    </a:lnTo>
                    <a:lnTo>
                      <a:pt x="649" y="868"/>
                    </a:lnTo>
                    <a:lnTo>
                      <a:pt x="656" y="853"/>
                    </a:lnTo>
                    <a:lnTo>
                      <a:pt x="664" y="838"/>
                    </a:lnTo>
                    <a:lnTo>
                      <a:pt x="675" y="822"/>
                    </a:lnTo>
                    <a:lnTo>
                      <a:pt x="687" y="805"/>
                    </a:lnTo>
                    <a:lnTo>
                      <a:pt x="702" y="789"/>
                    </a:lnTo>
                    <a:lnTo>
                      <a:pt x="717" y="773"/>
                    </a:lnTo>
                    <a:lnTo>
                      <a:pt x="735" y="759"/>
                    </a:lnTo>
                    <a:lnTo>
                      <a:pt x="751" y="749"/>
                    </a:lnTo>
                    <a:lnTo>
                      <a:pt x="767" y="742"/>
                    </a:lnTo>
                    <a:lnTo>
                      <a:pt x="777" y="738"/>
                    </a:lnTo>
                    <a:lnTo>
                      <a:pt x="789" y="734"/>
                    </a:lnTo>
                    <a:lnTo>
                      <a:pt x="801" y="727"/>
                    </a:lnTo>
                    <a:lnTo>
                      <a:pt x="815" y="720"/>
                    </a:lnTo>
                    <a:lnTo>
                      <a:pt x="830" y="711"/>
                    </a:lnTo>
                    <a:lnTo>
                      <a:pt x="846" y="702"/>
                    </a:lnTo>
                    <a:lnTo>
                      <a:pt x="861" y="692"/>
                    </a:lnTo>
                    <a:lnTo>
                      <a:pt x="876" y="683"/>
                    </a:lnTo>
                    <a:lnTo>
                      <a:pt x="891" y="674"/>
                    </a:lnTo>
                    <a:lnTo>
                      <a:pt x="906" y="664"/>
                    </a:lnTo>
                    <a:lnTo>
                      <a:pt x="919" y="655"/>
                    </a:lnTo>
                    <a:lnTo>
                      <a:pt x="931" y="647"/>
                    </a:lnTo>
                    <a:lnTo>
                      <a:pt x="943" y="639"/>
                    </a:lnTo>
                    <a:lnTo>
                      <a:pt x="952" y="633"/>
                    </a:lnTo>
                    <a:lnTo>
                      <a:pt x="959" y="629"/>
                    </a:lnTo>
                    <a:lnTo>
                      <a:pt x="964" y="625"/>
                    </a:lnTo>
                    <a:lnTo>
                      <a:pt x="972" y="620"/>
                    </a:lnTo>
                    <a:lnTo>
                      <a:pt x="982" y="610"/>
                    </a:lnTo>
                    <a:lnTo>
                      <a:pt x="994" y="600"/>
                    </a:lnTo>
                    <a:lnTo>
                      <a:pt x="1005" y="587"/>
                    </a:lnTo>
                    <a:lnTo>
                      <a:pt x="1018" y="573"/>
                    </a:lnTo>
                    <a:lnTo>
                      <a:pt x="1029" y="559"/>
                    </a:lnTo>
                    <a:lnTo>
                      <a:pt x="1041" y="545"/>
                    </a:lnTo>
                    <a:lnTo>
                      <a:pt x="1051" y="530"/>
                    </a:lnTo>
                    <a:lnTo>
                      <a:pt x="1068" y="507"/>
                    </a:lnTo>
                    <a:lnTo>
                      <a:pt x="1088" y="485"/>
                    </a:lnTo>
                    <a:lnTo>
                      <a:pt x="1111" y="462"/>
                    </a:lnTo>
                    <a:lnTo>
                      <a:pt x="1134" y="441"/>
                    </a:lnTo>
                    <a:lnTo>
                      <a:pt x="1159" y="419"/>
                    </a:lnTo>
                    <a:lnTo>
                      <a:pt x="1186" y="400"/>
                    </a:lnTo>
                    <a:lnTo>
                      <a:pt x="1211" y="380"/>
                    </a:lnTo>
                    <a:lnTo>
                      <a:pt x="1237" y="362"/>
                    </a:lnTo>
                    <a:lnTo>
                      <a:pt x="1262" y="344"/>
                    </a:lnTo>
                    <a:lnTo>
                      <a:pt x="1285" y="329"/>
                    </a:lnTo>
                    <a:lnTo>
                      <a:pt x="1307" y="316"/>
                    </a:lnTo>
                    <a:lnTo>
                      <a:pt x="1325" y="303"/>
                    </a:lnTo>
                    <a:lnTo>
                      <a:pt x="1341" y="292"/>
                    </a:lnTo>
                    <a:lnTo>
                      <a:pt x="1354" y="284"/>
                    </a:lnTo>
                    <a:lnTo>
                      <a:pt x="1362" y="279"/>
                    </a:lnTo>
                    <a:lnTo>
                      <a:pt x="1367" y="275"/>
                    </a:lnTo>
                    <a:lnTo>
                      <a:pt x="1360" y="268"/>
                    </a:lnTo>
                    <a:lnTo>
                      <a:pt x="1346" y="258"/>
                    </a:lnTo>
                    <a:lnTo>
                      <a:pt x="1329" y="243"/>
                    </a:lnTo>
                    <a:lnTo>
                      <a:pt x="1308" y="225"/>
                    </a:lnTo>
                    <a:lnTo>
                      <a:pt x="1283" y="205"/>
                    </a:lnTo>
                    <a:lnTo>
                      <a:pt x="1256" y="183"/>
                    </a:lnTo>
                    <a:lnTo>
                      <a:pt x="1228" y="159"/>
                    </a:lnTo>
                    <a:lnTo>
                      <a:pt x="1199" y="136"/>
                    </a:lnTo>
                    <a:lnTo>
                      <a:pt x="1170" y="112"/>
                    </a:lnTo>
                    <a:lnTo>
                      <a:pt x="1141" y="89"/>
                    </a:lnTo>
                    <a:lnTo>
                      <a:pt x="1113" y="67"/>
                    </a:lnTo>
                    <a:lnTo>
                      <a:pt x="1088" y="47"/>
                    </a:lnTo>
                    <a:lnTo>
                      <a:pt x="1066" y="30"/>
                    </a:lnTo>
                    <a:lnTo>
                      <a:pt x="1048" y="16"/>
                    </a:lnTo>
                    <a:lnTo>
                      <a:pt x="1034" y="6"/>
                    </a:lnTo>
                    <a:lnTo>
                      <a:pt x="1025" y="0"/>
                    </a:lnTo>
                    <a:lnTo>
                      <a:pt x="862" y="226"/>
                    </a:lnTo>
                    <a:lnTo>
                      <a:pt x="443" y="258"/>
                    </a:lnTo>
                    <a:lnTo>
                      <a:pt x="441" y="259"/>
                    </a:lnTo>
                    <a:lnTo>
                      <a:pt x="434" y="264"/>
                    </a:lnTo>
                    <a:lnTo>
                      <a:pt x="424" y="272"/>
                    </a:lnTo>
                    <a:lnTo>
                      <a:pt x="410" y="281"/>
                    </a:lnTo>
                    <a:lnTo>
                      <a:pt x="393" y="292"/>
                    </a:lnTo>
                    <a:lnTo>
                      <a:pt x="374" y="305"/>
                    </a:lnTo>
                    <a:lnTo>
                      <a:pt x="355" y="319"/>
                    </a:lnTo>
                    <a:lnTo>
                      <a:pt x="334" y="333"/>
                    </a:lnTo>
                    <a:lnTo>
                      <a:pt x="312" y="347"/>
                    </a:lnTo>
                    <a:lnTo>
                      <a:pt x="290" y="362"/>
                    </a:lnTo>
                    <a:lnTo>
                      <a:pt x="271" y="375"/>
                    </a:lnTo>
                    <a:lnTo>
                      <a:pt x="251" y="388"/>
                    </a:lnTo>
                    <a:lnTo>
                      <a:pt x="234" y="398"/>
                    </a:lnTo>
                    <a:lnTo>
                      <a:pt x="219" y="409"/>
                    </a:lnTo>
                    <a:lnTo>
                      <a:pt x="207" y="416"/>
                    </a:lnTo>
                    <a:lnTo>
                      <a:pt x="199" y="420"/>
                    </a:lnTo>
                    <a:lnTo>
                      <a:pt x="191" y="425"/>
                    </a:lnTo>
                    <a:lnTo>
                      <a:pt x="182" y="434"/>
                    </a:lnTo>
                    <a:lnTo>
                      <a:pt x="169" y="444"/>
                    </a:lnTo>
                    <a:lnTo>
                      <a:pt x="154" y="458"/>
                    </a:lnTo>
                    <a:lnTo>
                      <a:pt x="138" y="473"/>
                    </a:lnTo>
                    <a:lnTo>
                      <a:pt x="122" y="491"/>
                    </a:lnTo>
                    <a:lnTo>
                      <a:pt x="105" y="508"/>
                    </a:lnTo>
                    <a:lnTo>
                      <a:pt x="88" y="525"/>
                    </a:lnTo>
                    <a:lnTo>
                      <a:pt x="70" y="542"/>
                    </a:lnTo>
                    <a:lnTo>
                      <a:pt x="54" y="560"/>
                    </a:lnTo>
                    <a:lnTo>
                      <a:pt x="39" y="575"/>
                    </a:lnTo>
                    <a:lnTo>
                      <a:pt x="27" y="588"/>
                    </a:lnTo>
                    <a:lnTo>
                      <a:pt x="16" y="601"/>
                    </a:lnTo>
                    <a:lnTo>
                      <a:pt x="7" y="609"/>
                    </a:lnTo>
                    <a:lnTo>
                      <a:pt x="2" y="615"/>
                    </a:lnTo>
                    <a:lnTo>
                      <a:pt x="0" y="617"/>
                    </a:lnTo>
                    <a:lnTo>
                      <a:pt x="4" y="632"/>
                    </a:lnTo>
                    <a:lnTo>
                      <a:pt x="10" y="645"/>
                    </a:lnTo>
                    <a:lnTo>
                      <a:pt x="20" y="655"/>
                    </a:lnTo>
                    <a:lnTo>
                      <a:pt x="29" y="664"/>
                    </a:lnTo>
                    <a:lnTo>
                      <a:pt x="39" y="670"/>
                    </a:lnTo>
                    <a:lnTo>
                      <a:pt x="48" y="675"/>
                    </a:lnTo>
                    <a:lnTo>
                      <a:pt x="57" y="677"/>
                    </a:lnTo>
                    <a:lnTo>
                      <a:pt x="61" y="677"/>
                    </a:lnTo>
                    <a:lnTo>
                      <a:pt x="53" y="704"/>
                    </a:lnTo>
                    <a:lnTo>
                      <a:pt x="43" y="735"/>
                    </a:lnTo>
                    <a:lnTo>
                      <a:pt x="34" y="761"/>
                    </a:lnTo>
                    <a:lnTo>
                      <a:pt x="30" y="772"/>
                    </a:lnTo>
                    <a:lnTo>
                      <a:pt x="42" y="777"/>
                    </a:lnTo>
                    <a:lnTo>
                      <a:pt x="54" y="783"/>
                    </a:lnTo>
                    <a:lnTo>
                      <a:pt x="68" y="790"/>
                    </a:lnTo>
                    <a:lnTo>
                      <a:pt x="83" y="796"/>
                    </a:lnTo>
                    <a:lnTo>
                      <a:pt x="98" y="799"/>
                    </a:lnTo>
                    <a:lnTo>
                      <a:pt x="112" y="799"/>
                    </a:lnTo>
                    <a:lnTo>
                      <a:pt x="123" y="793"/>
                    </a:lnTo>
                    <a:lnTo>
                      <a:pt x="134" y="783"/>
                    </a:lnTo>
                    <a:lnTo>
                      <a:pt x="143" y="767"/>
                    </a:lnTo>
                    <a:lnTo>
                      <a:pt x="153" y="750"/>
                    </a:lnTo>
                    <a:lnTo>
                      <a:pt x="165" y="730"/>
                    </a:lnTo>
                    <a:lnTo>
                      <a:pt x="174" y="712"/>
                    </a:lnTo>
                    <a:lnTo>
                      <a:pt x="183" y="697"/>
                    </a:lnTo>
                    <a:lnTo>
                      <a:pt x="190" y="685"/>
                    </a:lnTo>
                    <a:lnTo>
                      <a:pt x="195" y="681"/>
                    </a:lnTo>
                    <a:lnTo>
                      <a:pt x="197" y="684"/>
                    </a:lnTo>
                    <a:lnTo>
                      <a:pt x="198" y="699"/>
                    </a:lnTo>
                    <a:lnTo>
                      <a:pt x="203" y="725"/>
                    </a:lnTo>
                    <a:lnTo>
                      <a:pt x="209" y="760"/>
                    </a:lnTo>
                    <a:lnTo>
                      <a:pt x="215" y="799"/>
                    </a:lnTo>
                    <a:lnTo>
                      <a:pt x="222" y="838"/>
                    </a:lnTo>
                    <a:lnTo>
                      <a:pt x="230" y="874"/>
                    </a:lnTo>
                    <a:lnTo>
                      <a:pt x="236" y="902"/>
                    </a:lnTo>
                    <a:lnTo>
                      <a:pt x="241" y="918"/>
                    </a:lnTo>
                    <a:lnTo>
                      <a:pt x="251" y="942"/>
                    </a:lnTo>
                    <a:lnTo>
                      <a:pt x="265" y="964"/>
                    </a:lnTo>
                    <a:lnTo>
                      <a:pt x="280" y="983"/>
                    </a:lnTo>
                    <a:lnTo>
                      <a:pt x="295" y="1000"/>
                    </a:lnTo>
                    <a:lnTo>
                      <a:pt x="311" y="1012"/>
                    </a:lnTo>
                    <a:lnTo>
                      <a:pt x="326" y="1020"/>
                    </a:lnTo>
                    <a:lnTo>
                      <a:pt x="341" y="1024"/>
                    </a:lnTo>
                    <a:lnTo>
                      <a:pt x="352" y="1023"/>
                    </a:lnTo>
                    <a:lnTo>
                      <a:pt x="363" y="1017"/>
                    </a:lnTo>
                    <a:lnTo>
                      <a:pt x="371" y="1008"/>
                    </a:lnTo>
                    <a:lnTo>
                      <a:pt x="379" y="998"/>
                    </a:lnTo>
                    <a:lnTo>
                      <a:pt x="385" y="987"/>
                    </a:lnTo>
                    <a:lnTo>
                      <a:pt x="389" y="975"/>
                    </a:lnTo>
                    <a:lnTo>
                      <a:pt x="392" y="965"/>
                    </a:lnTo>
                    <a:lnTo>
                      <a:pt x="394" y="956"/>
                    </a:lnTo>
                    <a:lnTo>
                      <a:pt x="394" y="950"/>
                    </a:lnTo>
                    <a:close/>
                  </a:path>
                </a:pathLst>
              </a:custGeom>
              <a:solidFill>
                <a:srgbClr val="CC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658" name="WordArt 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1" y="2673"/>
                <a:ext cx="175" cy="3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19050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solidFill>
                      <a:srgbClr val="0066CC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Impact"/>
                  </a:rPr>
                  <a:t>1</a:t>
                </a:r>
              </a:p>
            </p:txBody>
          </p:sp>
          <p:sp>
            <p:nvSpPr>
              <p:cNvPr id="1861659" name="Line 27"/>
              <p:cNvSpPr>
                <a:spLocks noChangeShapeType="1"/>
              </p:cNvSpPr>
              <p:nvPr/>
            </p:nvSpPr>
            <p:spPr bwMode="auto">
              <a:xfrm>
                <a:off x="3532" y="3217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1719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8" name="Rectangle 1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223.44.16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3683" name="Rectangle 3"/>
          <p:cNvSpPr>
            <a:spLocks noGrp="1" noChangeArrowheads="1"/>
          </p:cNvSpPr>
          <p:nvPr>
            <p:ph idx="1"/>
          </p:nvPr>
        </p:nvSpPr>
        <p:spPr>
          <a:xfrm>
            <a:off x="0" y="890588"/>
            <a:ext cx="4632325" cy="17287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A wire loop is being pulled away from a current-carrying wire.  What is the direction of the induced current in the loop?</a:t>
            </a:r>
            <a:endParaRPr lang="en-US" sz="1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73413" y="3143250"/>
            <a:ext cx="2862262" cy="3465513"/>
            <a:chOff x="1945" y="1895"/>
            <a:chExt cx="1803" cy="2183"/>
          </a:xfrm>
          <a:solidFill>
            <a:schemeClr val="bg1"/>
          </a:solidFill>
        </p:grpSpPr>
        <p:sp>
          <p:nvSpPr>
            <p:cNvPr id="1863685" name="Rectangle 5"/>
            <p:cNvSpPr>
              <a:spLocks noChangeArrowheads="1"/>
            </p:cNvSpPr>
            <p:nvPr/>
          </p:nvSpPr>
          <p:spPr bwMode="auto">
            <a:xfrm>
              <a:off x="1945" y="1895"/>
              <a:ext cx="1803" cy="2183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112" y="1920"/>
              <a:ext cx="1528" cy="2149"/>
              <a:chOff x="3509" y="1920"/>
              <a:chExt cx="1528" cy="2149"/>
            </a:xfrm>
            <a:grpFill/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3594" y="1920"/>
                <a:ext cx="0" cy="1968"/>
                <a:chOff x="2832" y="1872"/>
                <a:chExt cx="0" cy="1968"/>
              </a:xfrm>
              <a:grpFill/>
            </p:grpSpPr>
            <p:sp>
              <p:nvSpPr>
                <p:cNvPr id="1863688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832" y="3120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8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832" y="2448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9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832" y="3456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9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32" y="2784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9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832" y="2112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93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832" y="1872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63694" name="Text Box 14"/>
              <p:cNvSpPr txBox="1">
                <a:spLocks noChangeArrowheads="1"/>
              </p:cNvSpPr>
              <p:nvPr/>
            </p:nvSpPr>
            <p:spPr bwMode="auto">
              <a:xfrm>
                <a:off x="3509" y="3756"/>
                <a:ext cx="191" cy="3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11000"/>
                  </a:lnSpc>
                </a:pPr>
                <a:r>
                  <a:rPr lang="en-US" b="1">
                    <a:solidFill>
                      <a:schemeClr val="hlink"/>
                    </a:solidFill>
                    <a:latin typeface="Times New Roman" pitchFamily="18" charset="0"/>
                  </a:rPr>
                  <a:t>I</a:t>
                </a:r>
                <a:endParaRPr lang="en-US" sz="2000" b="1"/>
              </a:p>
            </p:txBody>
          </p:sp>
          <p:sp>
            <p:nvSpPr>
              <p:cNvPr id="1863695" name="Rectangle 15"/>
              <p:cNvSpPr>
                <a:spLocks noChangeArrowheads="1"/>
              </p:cNvSpPr>
              <p:nvPr/>
            </p:nvSpPr>
            <p:spPr bwMode="auto">
              <a:xfrm>
                <a:off x="4052" y="2341"/>
                <a:ext cx="459" cy="881"/>
              </a:xfrm>
              <a:prstGeom prst="rect">
                <a:avLst/>
              </a:prstGeom>
              <a:grp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3696" name="Line 16"/>
              <p:cNvSpPr>
                <a:spLocks noChangeShapeType="1"/>
              </p:cNvSpPr>
              <p:nvPr/>
            </p:nvSpPr>
            <p:spPr bwMode="auto">
              <a:xfrm>
                <a:off x="4555" y="2800"/>
                <a:ext cx="482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63697" name="Rectangle 17"/>
          <p:cNvSpPr>
            <a:spLocks noChangeArrowheads="1"/>
          </p:cNvSpPr>
          <p:nvPr/>
        </p:nvSpPr>
        <p:spPr bwMode="auto">
          <a:xfrm>
            <a:off x="5380038" y="1130300"/>
            <a:ext cx="3763962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</p:spTree>
    <p:extLst>
      <p:ext uri="{BB962C8B-B14F-4D97-AF65-F5344CB8AC3E}">
        <p14:creationId xmlns:p14="http://schemas.microsoft.com/office/powerpoint/2010/main" val="3427082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730" name="AutoShape 2"/>
          <p:cNvSpPr>
            <a:spLocks noChangeArrowheads="1"/>
          </p:cNvSpPr>
          <p:nvPr/>
        </p:nvSpPr>
        <p:spPr bwMode="auto">
          <a:xfrm>
            <a:off x="0" y="3338513"/>
            <a:ext cx="5668963" cy="31734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65731" name="Rectangle 3"/>
          <p:cNvSpPr>
            <a:spLocks noChangeArrowheads="1"/>
          </p:cNvSpPr>
          <p:nvPr/>
        </p:nvSpPr>
        <p:spPr bwMode="auto">
          <a:xfrm>
            <a:off x="0" y="3390900"/>
            <a:ext cx="56261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The magnetic flux is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</a:t>
            </a:r>
            <a:r>
              <a:rPr lang="en-US" sz="2000" b="1">
                <a:solidFill>
                  <a:schemeClr val="bg2"/>
                </a:solidFill>
              </a:rPr>
              <a:t> on the right side of the wire and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decreasing</a:t>
            </a:r>
            <a:r>
              <a:rPr lang="en-US" sz="2000" b="1">
                <a:solidFill>
                  <a:schemeClr val="bg2"/>
                </a:solidFill>
              </a:rPr>
              <a:t> due to the fact that the loop is being pulled away.  By Lenz’s Law, the induced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 will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oppose this decrease</a:t>
            </a:r>
            <a:r>
              <a:rPr lang="en-US" sz="2000" b="1">
                <a:solidFill>
                  <a:schemeClr val="bg2"/>
                </a:solidFill>
              </a:rPr>
              <a:t>.  Thus, the new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 points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page,</a:t>
            </a:r>
            <a:r>
              <a:rPr lang="en-US" sz="2000" b="1">
                <a:solidFill>
                  <a:schemeClr val="bg2"/>
                </a:solidFill>
              </a:rPr>
              <a:t> which requires an induced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clockwise</a:t>
            </a:r>
            <a:r>
              <a:rPr lang="en-US" sz="2000" b="1">
                <a:solidFill>
                  <a:schemeClr val="bg2"/>
                </a:solidFill>
              </a:rPr>
              <a:t> current to produce such a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field.</a:t>
            </a:r>
          </a:p>
        </p:txBody>
      </p:sp>
      <p:sp>
        <p:nvSpPr>
          <p:cNvPr id="1865733" name="Oval 5"/>
          <p:cNvSpPr>
            <a:spLocks noChangeArrowheads="1"/>
          </p:cNvSpPr>
          <p:nvPr/>
        </p:nvSpPr>
        <p:spPr bwMode="auto">
          <a:xfrm>
            <a:off x="5176838" y="1031875"/>
            <a:ext cx="2320925" cy="5397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102350" y="3113088"/>
            <a:ext cx="3041650" cy="3468687"/>
            <a:chOff x="3744" y="1885"/>
            <a:chExt cx="1916" cy="2185"/>
          </a:xfrm>
          <a:solidFill>
            <a:schemeClr val="bg1"/>
          </a:solidFill>
        </p:grpSpPr>
        <p:sp>
          <p:nvSpPr>
            <p:cNvPr id="1865735" name="Rectangle 7"/>
            <p:cNvSpPr>
              <a:spLocks noChangeArrowheads="1"/>
            </p:cNvSpPr>
            <p:nvPr/>
          </p:nvSpPr>
          <p:spPr bwMode="auto">
            <a:xfrm>
              <a:off x="3744" y="1885"/>
              <a:ext cx="1916" cy="2185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4055" y="1920"/>
              <a:ext cx="1528" cy="2149"/>
              <a:chOff x="3509" y="1920"/>
              <a:chExt cx="1528" cy="2149"/>
            </a:xfrm>
            <a:grpFill/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3594" y="1920"/>
                <a:ext cx="0" cy="1968"/>
                <a:chOff x="2832" y="1872"/>
                <a:chExt cx="0" cy="1968"/>
              </a:xfrm>
              <a:grpFill/>
            </p:grpSpPr>
            <p:sp>
              <p:nvSpPr>
                <p:cNvPr id="1865738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832" y="3120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39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32" y="2448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4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832" y="3456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41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832" y="2784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42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32" y="2112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43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32" y="1872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65744" name="Text Box 16"/>
              <p:cNvSpPr txBox="1">
                <a:spLocks noChangeArrowheads="1"/>
              </p:cNvSpPr>
              <p:nvPr/>
            </p:nvSpPr>
            <p:spPr bwMode="auto">
              <a:xfrm>
                <a:off x="3509" y="3756"/>
                <a:ext cx="191" cy="3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11000"/>
                  </a:lnSpc>
                </a:pPr>
                <a:r>
                  <a:rPr lang="en-US" b="1">
                    <a:solidFill>
                      <a:schemeClr val="hlink"/>
                    </a:solidFill>
                    <a:latin typeface="Times New Roman" pitchFamily="18" charset="0"/>
                  </a:rPr>
                  <a:t>I</a:t>
                </a:r>
                <a:endParaRPr lang="en-US" sz="2000" b="1"/>
              </a:p>
            </p:txBody>
          </p:sp>
          <p:sp>
            <p:nvSpPr>
              <p:cNvPr id="1865745" name="Rectangle 17"/>
              <p:cNvSpPr>
                <a:spLocks noChangeArrowheads="1"/>
              </p:cNvSpPr>
              <p:nvPr/>
            </p:nvSpPr>
            <p:spPr bwMode="auto">
              <a:xfrm>
                <a:off x="4052" y="2341"/>
                <a:ext cx="459" cy="881"/>
              </a:xfrm>
              <a:prstGeom prst="rect">
                <a:avLst/>
              </a:prstGeom>
              <a:grp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46" name="Line 18"/>
              <p:cNvSpPr>
                <a:spLocks noChangeShapeType="1"/>
              </p:cNvSpPr>
              <p:nvPr/>
            </p:nvSpPr>
            <p:spPr bwMode="auto">
              <a:xfrm>
                <a:off x="4555" y="2800"/>
                <a:ext cx="482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9"/>
            <p:cNvGrpSpPr>
              <a:grpSpLocks/>
            </p:cNvGrpSpPr>
            <p:nvPr/>
          </p:nvGrpSpPr>
          <p:grpSpPr bwMode="auto">
            <a:xfrm rot="-5400000">
              <a:off x="3547" y="2728"/>
              <a:ext cx="1651" cy="218"/>
              <a:chOff x="3381" y="1812"/>
              <a:chExt cx="1651" cy="218"/>
            </a:xfrm>
            <a:grpFill/>
          </p:grpSpPr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3381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5749" name="Oval 21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" name="Group 22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5751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5752" name="Line 2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25"/>
              <p:cNvGrpSpPr>
                <a:grpSpLocks/>
              </p:cNvGrpSpPr>
              <p:nvPr/>
            </p:nvGrpSpPr>
            <p:grpSpPr bwMode="auto">
              <a:xfrm flipH="1">
                <a:off x="3864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5754" name="Oval 26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" name="Group 27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575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5757" name="Line 2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" name="Group 30"/>
              <p:cNvGrpSpPr>
                <a:grpSpLocks/>
              </p:cNvGrpSpPr>
              <p:nvPr/>
            </p:nvGrpSpPr>
            <p:grpSpPr bwMode="auto">
              <a:xfrm>
                <a:off x="4348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5759" name="Oval 31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1" name="Group 32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576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5762" name="Line 3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5"/>
              <p:cNvGrpSpPr>
                <a:grpSpLocks/>
              </p:cNvGrpSpPr>
              <p:nvPr/>
            </p:nvGrpSpPr>
            <p:grpSpPr bwMode="auto">
              <a:xfrm flipH="1">
                <a:off x="4832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5764" name="Oval 36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" name="Group 37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576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5767" name="Line 3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4" name="Group 40"/>
            <p:cNvGrpSpPr>
              <a:grpSpLocks/>
            </p:cNvGrpSpPr>
            <p:nvPr/>
          </p:nvGrpSpPr>
          <p:grpSpPr bwMode="auto">
            <a:xfrm>
              <a:off x="3754" y="2018"/>
              <a:ext cx="218" cy="1656"/>
              <a:chOff x="3508" y="1263"/>
              <a:chExt cx="218" cy="1656"/>
            </a:xfrm>
            <a:grpFill/>
          </p:grpSpPr>
          <p:sp>
            <p:nvSpPr>
              <p:cNvPr id="1865769" name="Oval 41"/>
              <p:cNvSpPr>
                <a:spLocks noChangeArrowheads="1"/>
              </p:cNvSpPr>
              <p:nvPr/>
            </p:nvSpPr>
            <p:spPr bwMode="auto">
              <a:xfrm rot="-5400000">
                <a:off x="3517" y="1740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0" name="Oval 42"/>
              <p:cNvSpPr>
                <a:spLocks noChangeArrowheads="1"/>
              </p:cNvSpPr>
              <p:nvPr/>
            </p:nvSpPr>
            <p:spPr bwMode="auto">
              <a:xfrm rot="-5400000">
                <a:off x="3587" y="1815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1" name="Oval 43"/>
              <p:cNvSpPr>
                <a:spLocks noChangeArrowheads="1"/>
              </p:cNvSpPr>
              <p:nvPr/>
            </p:nvSpPr>
            <p:spPr bwMode="auto">
              <a:xfrm rot="16200000" flipH="1">
                <a:off x="3517" y="2225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2" name="Oval 44"/>
              <p:cNvSpPr>
                <a:spLocks noChangeArrowheads="1"/>
              </p:cNvSpPr>
              <p:nvPr/>
            </p:nvSpPr>
            <p:spPr bwMode="auto">
              <a:xfrm rot="16200000" flipH="1">
                <a:off x="3587" y="2300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3" name="Oval 45"/>
              <p:cNvSpPr>
                <a:spLocks noChangeArrowheads="1"/>
              </p:cNvSpPr>
              <p:nvPr/>
            </p:nvSpPr>
            <p:spPr bwMode="auto">
              <a:xfrm rot="16200000" flipH="1">
                <a:off x="3517" y="2710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4" name="Oval 46"/>
              <p:cNvSpPr>
                <a:spLocks noChangeArrowheads="1"/>
              </p:cNvSpPr>
              <p:nvPr/>
            </p:nvSpPr>
            <p:spPr bwMode="auto">
              <a:xfrm rot="16200000" flipH="1">
                <a:off x="3587" y="2785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5" name="Oval 47"/>
              <p:cNvSpPr>
                <a:spLocks noChangeArrowheads="1"/>
              </p:cNvSpPr>
              <p:nvPr/>
            </p:nvSpPr>
            <p:spPr bwMode="auto">
              <a:xfrm rot="16200000" flipH="1">
                <a:off x="3517" y="1254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6" name="Oval 48"/>
              <p:cNvSpPr>
                <a:spLocks noChangeArrowheads="1"/>
              </p:cNvSpPr>
              <p:nvPr/>
            </p:nvSpPr>
            <p:spPr bwMode="auto">
              <a:xfrm rot="16200000" flipH="1">
                <a:off x="3587" y="1329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65777" name="Rectangle 4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223.44.16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5779" name="Rectangle 51"/>
          <p:cNvSpPr>
            <a:spLocks noGrp="1" noChangeArrowheads="1"/>
          </p:cNvSpPr>
          <p:nvPr>
            <p:ph idx="1"/>
          </p:nvPr>
        </p:nvSpPr>
        <p:spPr>
          <a:xfrm>
            <a:off x="0" y="890588"/>
            <a:ext cx="4632325" cy="17287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A wire loop is being pulled away from a current-carrying wire.  What is the direction of the induced current in the loop?</a:t>
            </a:r>
            <a:endParaRPr lang="en-US" sz="1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65778" name="Rectangle 50"/>
          <p:cNvSpPr>
            <a:spLocks noChangeArrowheads="1"/>
          </p:cNvSpPr>
          <p:nvPr/>
        </p:nvSpPr>
        <p:spPr bwMode="auto">
          <a:xfrm>
            <a:off x="5380038" y="1130300"/>
            <a:ext cx="3763962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</p:spTree>
    <p:extLst>
      <p:ext uri="{BB962C8B-B14F-4D97-AF65-F5344CB8AC3E}">
        <p14:creationId xmlns:p14="http://schemas.microsoft.com/office/powerpoint/2010/main" val="3758514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793" name="Rectangle 17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223.44.17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7779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925513"/>
            <a:ext cx="4579937" cy="1919287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50000"/>
              </a:lnSpc>
              <a:buFont typeface="Monotype Sorts" pitchFamily="2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induced current if the wire loop moves in the direction of the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blue arrow 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67780" name="Rectangle 4"/>
          <p:cNvSpPr>
            <a:spLocks noChangeArrowheads="1"/>
          </p:cNvSpPr>
          <p:nvPr/>
        </p:nvSpPr>
        <p:spPr bwMode="auto">
          <a:xfrm>
            <a:off x="5080000" y="1052513"/>
            <a:ext cx="3763963" cy="140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30575" y="2968625"/>
            <a:ext cx="2471738" cy="3724275"/>
            <a:chOff x="1953" y="1855"/>
            <a:chExt cx="1557" cy="2346"/>
          </a:xfrm>
          <a:solidFill>
            <a:schemeClr val="bg1"/>
          </a:solidFill>
        </p:grpSpPr>
        <p:sp>
          <p:nvSpPr>
            <p:cNvPr id="1867782" name="Rectangle 6"/>
            <p:cNvSpPr>
              <a:spLocks noChangeArrowheads="1"/>
            </p:cNvSpPr>
            <p:nvPr/>
          </p:nvSpPr>
          <p:spPr bwMode="auto">
            <a:xfrm>
              <a:off x="1953" y="1855"/>
              <a:ext cx="1557" cy="2346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205" y="1952"/>
              <a:ext cx="0" cy="2142"/>
              <a:chOff x="2832" y="1872"/>
              <a:chExt cx="0" cy="1968"/>
            </a:xfrm>
            <a:grpFill/>
          </p:grpSpPr>
          <p:sp>
            <p:nvSpPr>
              <p:cNvPr id="1867784" name="Line 8"/>
              <p:cNvSpPr>
                <a:spLocks noChangeShapeType="1"/>
              </p:cNvSpPr>
              <p:nvPr/>
            </p:nvSpPr>
            <p:spPr bwMode="auto">
              <a:xfrm flipV="1">
                <a:off x="2832" y="3120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5" name="Line 9"/>
              <p:cNvSpPr>
                <a:spLocks noChangeShapeType="1"/>
              </p:cNvSpPr>
              <p:nvPr/>
            </p:nvSpPr>
            <p:spPr bwMode="auto">
              <a:xfrm flipV="1">
                <a:off x="2832" y="2448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6" name="Line 10"/>
              <p:cNvSpPr>
                <a:spLocks noChangeShapeType="1"/>
              </p:cNvSpPr>
              <p:nvPr/>
            </p:nvSpPr>
            <p:spPr bwMode="auto">
              <a:xfrm flipV="1">
                <a:off x="2832" y="3456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7" name="Line 11"/>
              <p:cNvSpPr>
                <a:spLocks noChangeShapeType="1"/>
              </p:cNvSpPr>
              <p:nvPr/>
            </p:nvSpPr>
            <p:spPr bwMode="auto">
              <a:xfrm flipV="1">
                <a:off x="2832" y="2784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8" name="Line 12"/>
              <p:cNvSpPr>
                <a:spLocks noChangeShapeType="1"/>
              </p:cNvSpPr>
              <p:nvPr/>
            </p:nvSpPr>
            <p:spPr bwMode="auto">
              <a:xfrm flipV="1">
                <a:off x="2832" y="2112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9" name="Line 13"/>
              <p:cNvSpPr>
                <a:spLocks noChangeShapeType="1"/>
              </p:cNvSpPr>
              <p:nvPr/>
            </p:nvSpPr>
            <p:spPr bwMode="auto">
              <a:xfrm flipV="1">
                <a:off x="2832" y="1872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67790" name="Rectangle 14"/>
            <p:cNvSpPr>
              <a:spLocks noChangeArrowheads="1"/>
            </p:cNvSpPr>
            <p:nvPr/>
          </p:nvSpPr>
          <p:spPr bwMode="auto">
            <a:xfrm>
              <a:off x="2663" y="2410"/>
              <a:ext cx="459" cy="959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7791" name="Line 15"/>
            <p:cNvSpPr>
              <a:spLocks noChangeShapeType="1"/>
            </p:cNvSpPr>
            <p:nvPr/>
          </p:nvSpPr>
          <p:spPr bwMode="auto">
            <a:xfrm rot="5400000" flipV="1">
              <a:off x="2635" y="3677"/>
              <a:ext cx="524" cy="0"/>
            </a:xfrm>
            <a:prstGeom prst="line">
              <a:avLst/>
            </a:prstGeom>
            <a:grp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7792" name="Text Box 16"/>
            <p:cNvSpPr txBox="1">
              <a:spLocks noChangeArrowheads="1"/>
            </p:cNvSpPr>
            <p:nvPr/>
          </p:nvSpPr>
          <p:spPr bwMode="auto">
            <a:xfrm>
              <a:off x="2114" y="3886"/>
              <a:ext cx="191" cy="3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1000"/>
                </a:lnSpc>
              </a:pPr>
              <a:r>
                <a:rPr lang="en-US" b="1">
                  <a:solidFill>
                    <a:schemeClr val="hlink"/>
                  </a:solidFill>
                  <a:latin typeface="Times New Roman" pitchFamily="18" charset="0"/>
                </a:rPr>
                <a:t>I</a:t>
              </a:r>
              <a:endParaRPr lang="en-US" sz="2000" b="1"/>
            </a:p>
          </p:txBody>
        </p:sp>
      </p:grpSp>
    </p:spTree>
    <p:extLst>
      <p:ext uri="{BB962C8B-B14F-4D97-AF65-F5344CB8AC3E}">
        <p14:creationId xmlns:p14="http://schemas.microsoft.com/office/powerpoint/2010/main" val="545987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826" name="AutoShape 2"/>
          <p:cNvSpPr>
            <a:spLocks noChangeArrowheads="1"/>
          </p:cNvSpPr>
          <p:nvPr/>
        </p:nvSpPr>
        <p:spPr bwMode="auto">
          <a:xfrm>
            <a:off x="195263" y="3581400"/>
            <a:ext cx="5113337" cy="21764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69827" name="Rectangle 3"/>
          <p:cNvSpPr>
            <a:spLocks noChangeArrowheads="1"/>
          </p:cNvSpPr>
          <p:nvPr/>
        </p:nvSpPr>
        <p:spPr bwMode="auto">
          <a:xfrm>
            <a:off x="231775" y="3548063"/>
            <a:ext cx="4956175" cy="209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60000"/>
              </a:lnSpc>
              <a:spcBef>
                <a:spcPct val="50000"/>
              </a:spcBef>
            </a:pPr>
            <a:r>
              <a:rPr lang="en-US" sz="2200" b="1">
                <a:solidFill>
                  <a:schemeClr val="bg2"/>
                </a:solidFill>
              </a:rPr>
              <a:t>	</a:t>
            </a:r>
            <a:r>
              <a:rPr lang="en-US" sz="2000" b="1">
                <a:solidFill>
                  <a:schemeClr val="bg2"/>
                </a:solidFill>
              </a:rPr>
              <a:t>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magnetic flux through the loop is not changing</a:t>
            </a:r>
            <a:r>
              <a:rPr lang="en-US" sz="2000" b="1">
                <a:solidFill>
                  <a:schemeClr val="bg2"/>
                </a:solidFill>
              </a:rPr>
              <a:t> as it moves parallel to the wire.  Therefore, there is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 induced current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869829" name="Oval 5"/>
          <p:cNvSpPr>
            <a:spLocks noChangeArrowheads="1"/>
          </p:cNvSpPr>
          <p:nvPr/>
        </p:nvSpPr>
        <p:spPr bwMode="auto">
          <a:xfrm>
            <a:off x="4806950" y="1949450"/>
            <a:ext cx="3702050" cy="6096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137275" y="3127375"/>
            <a:ext cx="2543175" cy="3584575"/>
            <a:chOff x="3812" y="1958"/>
            <a:chExt cx="1602" cy="2258"/>
          </a:xfrm>
          <a:solidFill>
            <a:schemeClr val="bg1"/>
          </a:solidFill>
        </p:grpSpPr>
        <p:sp>
          <p:nvSpPr>
            <p:cNvPr id="1869831" name="Rectangle 7"/>
            <p:cNvSpPr>
              <a:spLocks noChangeArrowheads="1"/>
            </p:cNvSpPr>
            <p:nvPr/>
          </p:nvSpPr>
          <p:spPr bwMode="auto">
            <a:xfrm>
              <a:off x="3812" y="1958"/>
              <a:ext cx="1602" cy="2258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4219" y="2029"/>
              <a:ext cx="0" cy="2072"/>
              <a:chOff x="2832" y="1872"/>
              <a:chExt cx="0" cy="1968"/>
            </a:xfrm>
            <a:grpFill/>
          </p:grpSpPr>
          <p:sp>
            <p:nvSpPr>
              <p:cNvPr id="1869833" name="Line 9"/>
              <p:cNvSpPr>
                <a:spLocks noChangeShapeType="1"/>
              </p:cNvSpPr>
              <p:nvPr/>
            </p:nvSpPr>
            <p:spPr bwMode="auto">
              <a:xfrm flipV="1">
                <a:off x="2832" y="3120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4" name="Line 10"/>
              <p:cNvSpPr>
                <a:spLocks noChangeShapeType="1"/>
              </p:cNvSpPr>
              <p:nvPr/>
            </p:nvSpPr>
            <p:spPr bwMode="auto">
              <a:xfrm flipV="1">
                <a:off x="2832" y="2448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5" name="Line 11"/>
              <p:cNvSpPr>
                <a:spLocks noChangeShapeType="1"/>
              </p:cNvSpPr>
              <p:nvPr/>
            </p:nvSpPr>
            <p:spPr bwMode="auto">
              <a:xfrm flipV="1">
                <a:off x="2832" y="3456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6" name="Line 12"/>
              <p:cNvSpPr>
                <a:spLocks noChangeShapeType="1"/>
              </p:cNvSpPr>
              <p:nvPr/>
            </p:nvSpPr>
            <p:spPr bwMode="auto">
              <a:xfrm flipV="1">
                <a:off x="2832" y="2784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7" name="Line 13"/>
              <p:cNvSpPr>
                <a:spLocks noChangeShapeType="1"/>
              </p:cNvSpPr>
              <p:nvPr/>
            </p:nvSpPr>
            <p:spPr bwMode="auto">
              <a:xfrm flipV="1">
                <a:off x="2832" y="2112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8" name="Line 14"/>
              <p:cNvSpPr>
                <a:spLocks noChangeShapeType="1"/>
              </p:cNvSpPr>
              <p:nvPr/>
            </p:nvSpPr>
            <p:spPr bwMode="auto">
              <a:xfrm flipV="1">
                <a:off x="2832" y="1872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69839" name="Text Box 15"/>
            <p:cNvSpPr txBox="1">
              <a:spLocks noChangeArrowheads="1"/>
            </p:cNvSpPr>
            <p:nvPr/>
          </p:nvSpPr>
          <p:spPr bwMode="auto">
            <a:xfrm>
              <a:off x="4122" y="3892"/>
              <a:ext cx="191" cy="3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1000"/>
                </a:lnSpc>
              </a:pPr>
              <a:r>
                <a:rPr lang="en-US" b="1">
                  <a:solidFill>
                    <a:schemeClr val="hlink"/>
                  </a:solidFill>
                  <a:latin typeface="Times New Roman" pitchFamily="18" charset="0"/>
                </a:rPr>
                <a:t>I</a:t>
              </a:r>
              <a:endParaRPr lang="en-US" sz="2000" b="1"/>
            </a:p>
          </p:txBody>
        </p:sp>
        <p:sp>
          <p:nvSpPr>
            <p:cNvPr id="1869840" name="Rectangle 16"/>
            <p:cNvSpPr>
              <a:spLocks noChangeArrowheads="1"/>
            </p:cNvSpPr>
            <p:nvPr/>
          </p:nvSpPr>
          <p:spPr bwMode="auto">
            <a:xfrm>
              <a:off x="4655" y="2472"/>
              <a:ext cx="436" cy="928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9841" name="Line 17"/>
            <p:cNvSpPr>
              <a:spLocks noChangeShapeType="1"/>
            </p:cNvSpPr>
            <p:nvPr/>
          </p:nvSpPr>
          <p:spPr bwMode="auto">
            <a:xfrm rot="5400000" flipV="1">
              <a:off x="4623" y="3687"/>
              <a:ext cx="508" cy="0"/>
            </a:xfrm>
            <a:prstGeom prst="line">
              <a:avLst/>
            </a:prstGeom>
            <a:grp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 rot="-5400000">
              <a:off x="3570" y="2858"/>
              <a:ext cx="1738" cy="208"/>
              <a:chOff x="3381" y="1812"/>
              <a:chExt cx="1651" cy="218"/>
            </a:xfrm>
            <a:grpFill/>
          </p:grpSpPr>
          <p:grpSp>
            <p:nvGrpSpPr>
              <p:cNvPr id="5" name="Group 19"/>
              <p:cNvGrpSpPr>
                <a:grpSpLocks/>
              </p:cNvGrpSpPr>
              <p:nvPr/>
            </p:nvGrpSpPr>
            <p:grpSpPr bwMode="auto">
              <a:xfrm>
                <a:off x="3381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9844" name="Oval 20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" name="Group 21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9846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9847" name="Line 2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" name="Group 24"/>
              <p:cNvGrpSpPr>
                <a:grpSpLocks/>
              </p:cNvGrpSpPr>
              <p:nvPr/>
            </p:nvGrpSpPr>
            <p:grpSpPr bwMode="auto">
              <a:xfrm flipH="1">
                <a:off x="3864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9849" name="Oval 25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" name="Group 26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9851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9852" name="Line 2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" name="Group 29"/>
              <p:cNvGrpSpPr>
                <a:grpSpLocks/>
              </p:cNvGrpSpPr>
              <p:nvPr/>
            </p:nvGrpSpPr>
            <p:grpSpPr bwMode="auto">
              <a:xfrm>
                <a:off x="4348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9854" name="Oval 30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31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9856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9857" name="Line 3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" name="Group 34"/>
              <p:cNvGrpSpPr>
                <a:grpSpLocks/>
              </p:cNvGrpSpPr>
              <p:nvPr/>
            </p:nvGrpSpPr>
            <p:grpSpPr bwMode="auto">
              <a:xfrm flipH="1">
                <a:off x="4832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9859" name="Oval 35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2" name="Group 36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986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9862" name="Line 3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3" name="Group 39"/>
            <p:cNvGrpSpPr>
              <a:grpSpLocks/>
            </p:cNvGrpSpPr>
            <p:nvPr/>
          </p:nvGrpSpPr>
          <p:grpSpPr bwMode="auto">
            <a:xfrm>
              <a:off x="3850" y="2100"/>
              <a:ext cx="207" cy="1744"/>
              <a:chOff x="3508" y="1263"/>
              <a:chExt cx="218" cy="1656"/>
            </a:xfrm>
            <a:grpFill/>
          </p:grpSpPr>
          <p:sp>
            <p:nvSpPr>
              <p:cNvPr id="1869864" name="Oval 40"/>
              <p:cNvSpPr>
                <a:spLocks noChangeArrowheads="1"/>
              </p:cNvSpPr>
              <p:nvPr/>
            </p:nvSpPr>
            <p:spPr bwMode="auto">
              <a:xfrm rot="-5400000">
                <a:off x="3517" y="1740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5" name="Oval 41"/>
              <p:cNvSpPr>
                <a:spLocks noChangeArrowheads="1"/>
              </p:cNvSpPr>
              <p:nvPr/>
            </p:nvSpPr>
            <p:spPr bwMode="auto">
              <a:xfrm rot="-5400000">
                <a:off x="3587" y="1815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6" name="Oval 42"/>
              <p:cNvSpPr>
                <a:spLocks noChangeArrowheads="1"/>
              </p:cNvSpPr>
              <p:nvPr/>
            </p:nvSpPr>
            <p:spPr bwMode="auto">
              <a:xfrm rot="16200000" flipH="1">
                <a:off x="3517" y="2225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7" name="Oval 43"/>
              <p:cNvSpPr>
                <a:spLocks noChangeArrowheads="1"/>
              </p:cNvSpPr>
              <p:nvPr/>
            </p:nvSpPr>
            <p:spPr bwMode="auto">
              <a:xfrm rot="16200000" flipH="1">
                <a:off x="3587" y="2300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8" name="Oval 44"/>
              <p:cNvSpPr>
                <a:spLocks noChangeArrowheads="1"/>
              </p:cNvSpPr>
              <p:nvPr/>
            </p:nvSpPr>
            <p:spPr bwMode="auto">
              <a:xfrm rot="16200000" flipH="1">
                <a:off x="3517" y="2710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9" name="Oval 45"/>
              <p:cNvSpPr>
                <a:spLocks noChangeArrowheads="1"/>
              </p:cNvSpPr>
              <p:nvPr/>
            </p:nvSpPr>
            <p:spPr bwMode="auto">
              <a:xfrm rot="16200000" flipH="1">
                <a:off x="3587" y="2785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70" name="Oval 46"/>
              <p:cNvSpPr>
                <a:spLocks noChangeArrowheads="1"/>
              </p:cNvSpPr>
              <p:nvPr/>
            </p:nvSpPr>
            <p:spPr bwMode="auto">
              <a:xfrm rot="16200000" flipH="1">
                <a:off x="3517" y="1254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71" name="Oval 47"/>
              <p:cNvSpPr>
                <a:spLocks noChangeArrowheads="1"/>
              </p:cNvSpPr>
              <p:nvPr/>
            </p:nvSpPr>
            <p:spPr bwMode="auto">
              <a:xfrm rot="16200000" flipH="1">
                <a:off x="3587" y="1329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69872" name="Rectangle 48"/>
          <p:cNvSpPr>
            <a:spLocks noChangeArrowheads="1"/>
          </p:cNvSpPr>
          <p:nvPr/>
        </p:nvSpPr>
        <p:spPr bwMode="auto">
          <a:xfrm>
            <a:off x="5080000" y="1052513"/>
            <a:ext cx="3763963" cy="140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sp>
        <p:nvSpPr>
          <p:cNvPr id="1869874" name="Rectangle 50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223.44.17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9873" name="Rectangle 49"/>
          <p:cNvSpPr>
            <a:spLocks noGrp="1" noChangeArrowheads="1"/>
          </p:cNvSpPr>
          <p:nvPr>
            <p:ph idx="1"/>
          </p:nvPr>
        </p:nvSpPr>
        <p:spPr>
          <a:xfrm>
            <a:off x="214313" y="925513"/>
            <a:ext cx="4579937" cy="19192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5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induced current if the wire loop moves in the direction of the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yellow arrow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lang="en-US" sz="24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4357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2743200" y="3566160"/>
            <a:ext cx="3063240" cy="1615440"/>
          </a:xfrm>
          <a:prstGeom prst="parallelogram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886200" y="3185160"/>
            <a:ext cx="30480" cy="11887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886200" y="3901440"/>
            <a:ext cx="914400" cy="4572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70960" y="4358640"/>
            <a:ext cx="899160" cy="3657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76676" y="4119563"/>
            <a:ext cx="242888" cy="10001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110039" y="4214813"/>
            <a:ext cx="4761" cy="24765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900488" y="4048125"/>
            <a:ext cx="147637" cy="7620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048127" y="4048126"/>
            <a:ext cx="4761" cy="24765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/>
          <p:cNvSpPr/>
          <p:nvPr/>
        </p:nvSpPr>
        <p:spPr>
          <a:xfrm>
            <a:off x="3948114" y="4162424"/>
            <a:ext cx="528636" cy="423864"/>
          </a:xfrm>
          <a:prstGeom prst="arc">
            <a:avLst>
              <a:gd name="adj1" fmla="val 17873291"/>
              <a:gd name="adj2" fmla="val 2512733"/>
            </a:avLst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57575" y="319087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14888" y="363378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24413" y="45862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05325" y="41433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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 flipH="1">
            <a:off x="4933951" y="3686175"/>
            <a:ext cx="100011" cy="47624"/>
            <a:chOff x="7119939" y="1866901"/>
            <a:chExt cx="476249" cy="157162"/>
          </a:xfrm>
        </p:grpSpPr>
        <p:sp>
          <p:nvSpPr>
            <p:cNvPr id="26" name="Rectangle 25"/>
            <p:cNvSpPr/>
            <p:nvPr/>
          </p:nvSpPr>
          <p:spPr>
            <a:xfrm>
              <a:off x="7281863" y="1924050"/>
              <a:ext cx="314325" cy="476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 rot="16200000">
              <a:off x="7143752" y="1843088"/>
              <a:ext cx="157162" cy="20478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 flipH="1">
            <a:off x="4919663" y="4657726"/>
            <a:ext cx="128586" cy="57150"/>
            <a:chOff x="7119939" y="1866901"/>
            <a:chExt cx="476249" cy="157162"/>
          </a:xfrm>
          <a:solidFill>
            <a:srgbClr val="FF0000"/>
          </a:solidFill>
        </p:grpSpPr>
        <p:sp>
          <p:nvSpPr>
            <p:cNvPr id="30" name="Rectangle 29"/>
            <p:cNvSpPr/>
            <p:nvPr/>
          </p:nvSpPr>
          <p:spPr>
            <a:xfrm>
              <a:off x="7281863" y="1924050"/>
              <a:ext cx="3143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 rot="16200000">
              <a:off x="7143752" y="1843088"/>
              <a:ext cx="157162" cy="20478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 flipH="1">
            <a:off x="3552825" y="3224214"/>
            <a:ext cx="128586" cy="57150"/>
            <a:chOff x="7119939" y="1866901"/>
            <a:chExt cx="476249" cy="157162"/>
          </a:xfrm>
          <a:solidFill>
            <a:schemeClr val="tx1"/>
          </a:solidFill>
        </p:grpSpPr>
        <p:sp>
          <p:nvSpPr>
            <p:cNvPr id="33" name="Rectangle 32"/>
            <p:cNvSpPr/>
            <p:nvPr/>
          </p:nvSpPr>
          <p:spPr>
            <a:xfrm>
              <a:off x="7281863" y="1924050"/>
              <a:ext cx="3143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 rot="16200000">
              <a:off x="7143752" y="1843088"/>
              <a:ext cx="157162" cy="20478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34"/>
          <p:cNvSpPr/>
          <p:nvPr/>
        </p:nvSpPr>
        <p:spPr>
          <a:xfrm>
            <a:off x="3819525" y="4286250"/>
            <a:ext cx="133350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462337" y="424815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+q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n 16"/>
          <p:cNvSpPr/>
          <p:nvPr/>
        </p:nvSpPr>
        <p:spPr>
          <a:xfrm rot="3243152">
            <a:off x="2726545" y="2797787"/>
            <a:ext cx="213360" cy="192024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19443152">
            <a:off x="3018669" y="2243221"/>
            <a:ext cx="1173480" cy="19659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9443152">
            <a:off x="3477559" y="2248432"/>
            <a:ext cx="335280" cy="1935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9443152">
            <a:off x="3166720" y="2135863"/>
            <a:ext cx="1173480" cy="19659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rest of han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3243152">
            <a:off x="4083300" y="2236371"/>
            <a:ext cx="1628156" cy="1015479"/>
          </a:xfrm>
          <a:prstGeom prst="rect">
            <a:avLst/>
          </a:prstGeom>
        </p:spPr>
      </p:pic>
      <p:sp>
        <p:nvSpPr>
          <p:cNvPr id="16" name="Can 15"/>
          <p:cNvSpPr/>
          <p:nvPr/>
        </p:nvSpPr>
        <p:spPr>
          <a:xfrm rot="3243152">
            <a:off x="4401071" y="1602342"/>
            <a:ext cx="213360" cy="192024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 rot="19443152">
            <a:off x="3399913" y="2317660"/>
            <a:ext cx="762000" cy="1600200"/>
          </a:xfrm>
          <a:prstGeom prst="arc">
            <a:avLst>
              <a:gd name="adj1" fmla="val 2172041"/>
              <a:gd name="adj2" fmla="val 18643781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finger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243152">
            <a:off x="3473153" y="1706767"/>
            <a:ext cx="2175772" cy="1370822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5577840" y="1203960"/>
            <a:ext cx="853440" cy="62484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56960" y="1569720"/>
            <a:ext cx="502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sym typeface="Symbol"/>
              </a:rPr>
              <a:t></a:t>
            </a:r>
            <a:endParaRPr lang="en-US" sz="3600" dirty="0">
              <a:solidFill>
                <a:srgbClr val="FF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 flipH="1">
            <a:off x="6260780" y="1645920"/>
            <a:ext cx="368619" cy="137160"/>
            <a:chOff x="7119939" y="1866901"/>
            <a:chExt cx="476249" cy="157162"/>
          </a:xfrm>
          <a:solidFill>
            <a:srgbClr val="FF0000"/>
          </a:solidFill>
        </p:grpSpPr>
        <p:sp>
          <p:nvSpPr>
            <p:cNvPr id="23" name="Rectangle 22"/>
            <p:cNvSpPr/>
            <p:nvPr/>
          </p:nvSpPr>
          <p:spPr>
            <a:xfrm>
              <a:off x="7281863" y="1924050"/>
              <a:ext cx="3143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 rot="16200000">
              <a:off x="7143752" y="1843088"/>
              <a:ext cx="157162" cy="20478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69563" y="1741419"/>
            <a:ext cx="3672840" cy="2446883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 5"/>
          <p:cNvSpPr/>
          <p:nvPr/>
        </p:nvSpPr>
        <p:spPr>
          <a:xfrm>
            <a:off x="2621280" y="1838495"/>
            <a:ext cx="3398520" cy="2222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2" name="Group 5"/>
          <p:cNvGrpSpPr/>
          <p:nvPr/>
        </p:nvGrpSpPr>
        <p:grpSpPr>
          <a:xfrm rot="2700000">
            <a:off x="2561221" y="1429796"/>
            <a:ext cx="204979" cy="177992"/>
            <a:chOff x="883920" y="396240"/>
            <a:chExt cx="929640" cy="929640"/>
          </a:xfrm>
        </p:grpSpPr>
        <p:sp>
          <p:nvSpPr>
            <p:cNvPr id="73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4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3" name="Group 6"/>
          <p:cNvGrpSpPr/>
          <p:nvPr/>
        </p:nvGrpSpPr>
        <p:grpSpPr>
          <a:xfrm rot="2700000">
            <a:off x="2561221" y="2368436"/>
            <a:ext cx="204979" cy="177992"/>
            <a:chOff x="883920" y="396240"/>
            <a:chExt cx="929640" cy="929640"/>
          </a:xfrm>
        </p:grpSpPr>
        <p:sp>
          <p:nvSpPr>
            <p:cNvPr id="71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2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4" name="Group 9"/>
          <p:cNvGrpSpPr/>
          <p:nvPr/>
        </p:nvGrpSpPr>
        <p:grpSpPr>
          <a:xfrm rot="2700000">
            <a:off x="2554789" y="3339167"/>
            <a:ext cx="204979" cy="177992"/>
            <a:chOff x="883920" y="396240"/>
            <a:chExt cx="929640" cy="929640"/>
          </a:xfrm>
        </p:grpSpPr>
        <p:sp>
          <p:nvSpPr>
            <p:cNvPr id="69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0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7" name="Group 12"/>
          <p:cNvGrpSpPr/>
          <p:nvPr/>
        </p:nvGrpSpPr>
        <p:grpSpPr>
          <a:xfrm rot="2700000">
            <a:off x="2554789" y="4293852"/>
            <a:ext cx="204979" cy="177992"/>
            <a:chOff x="883920" y="396240"/>
            <a:chExt cx="929640" cy="929640"/>
          </a:xfrm>
        </p:grpSpPr>
        <p:sp>
          <p:nvSpPr>
            <p:cNvPr id="67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8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8" name="Group 15"/>
          <p:cNvGrpSpPr/>
          <p:nvPr/>
        </p:nvGrpSpPr>
        <p:grpSpPr>
          <a:xfrm rot="2700000">
            <a:off x="3313799" y="1429796"/>
            <a:ext cx="204979" cy="177992"/>
            <a:chOff x="883920" y="396240"/>
            <a:chExt cx="929640" cy="929640"/>
          </a:xfrm>
        </p:grpSpPr>
        <p:sp>
          <p:nvSpPr>
            <p:cNvPr id="65" name="Rectangle 1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6" name="Rectangle 1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9" name="Group 18"/>
          <p:cNvGrpSpPr/>
          <p:nvPr/>
        </p:nvGrpSpPr>
        <p:grpSpPr>
          <a:xfrm rot="2700000">
            <a:off x="3313799" y="2368436"/>
            <a:ext cx="204979" cy="177992"/>
            <a:chOff x="883920" y="396240"/>
            <a:chExt cx="929640" cy="929640"/>
          </a:xfrm>
        </p:grpSpPr>
        <p:sp>
          <p:nvSpPr>
            <p:cNvPr id="63" name="Rectangle 1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4" name="Rectangle 2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0" name="Group 21"/>
          <p:cNvGrpSpPr/>
          <p:nvPr/>
        </p:nvGrpSpPr>
        <p:grpSpPr>
          <a:xfrm rot="2700000">
            <a:off x="3307367" y="3339167"/>
            <a:ext cx="204979" cy="177992"/>
            <a:chOff x="883920" y="396240"/>
            <a:chExt cx="929640" cy="929640"/>
          </a:xfrm>
        </p:grpSpPr>
        <p:sp>
          <p:nvSpPr>
            <p:cNvPr id="61" name="Rectangle 2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2" name="Rectangle 2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1" name="Group 24"/>
          <p:cNvGrpSpPr/>
          <p:nvPr/>
        </p:nvGrpSpPr>
        <p:grpSpPr>
          <a:xfrm rot="2700000">
            <a:off x="3307367" y="4293852"/>
            <a:ext cx="204979" cy="177992"/>
            <a:chOff x="883920" y="396240"/>
            <a:chExt cx="929640" cy="929640"/>
          </a:xfrm>
        </p:grpSpPr>
        <p:sp>
          <p:nvSpPr>
            <p:cNvPr id="59" name="Rectangle 5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2" name="Group 27"/>
          <p:cNvGrpSpPr/>
          <p:nvPr/>
        </p:nvGrpSpPr>
        <p:grpSpPr>
          <a:xfrm rot="2700000">
            <a:off x="4104971" y="1429796"/>
            <a:ext cx="204979" cy="177992"/>
            <a:chOff x="883920" y="396240"/>
            <a:chExt cx="929640" cy="929640"/>
          </a:xfrm>
        </p:grpSpPr>
        <p:sp>
          <p:nvSpPr>
            <p:cNvPr id="57" name="Rectangle 5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3" name="Group 30"/>
          <p:cNvGrpSpPr/>
          <p:nvPr/>
        </p:nvGrpSpPr>
        <p:grpSpPr>
          <a:xfrm rot="2700000">
            <a:off x="4104971" y="2368436"/>
            <a:ext cx="204979" cy="177992"/>
            <a:chOff x="883920" y="396240"/>
            <a:chExt cx="929640" cy="929640"/>
          </a:xfrm>
        </p:grpSpPr>
        <p:sp>
          <p:nvSpPr>
            <p:cNvPr id="55" name="Rectangle 5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" name="Group 33"/>
          <p:cNvGrpSpPr/>
          <p:nvPr/>
        </p:nvGrpSpPr>
        <p:grpSpPr>
          <a:xfrm rot="2700000">
            <a:off x="4098539" y="3339167"/>
            <a:ext cx="204979" cy="177992"/>
            <a:chOff x="883920" y="396240"/>
            <a:chExt cx="929640" cy="929640"/>
          </a:xfrm>
        </p:grpSpPr>
        <p:sp>
          <p:nvSpPr>
            <p:cNvPr id="53" name="Rectangle 5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5" name="Group 36"/>
          <p:cNvGrpSpPr/>
          <p:nvPr/>
        </p:nvGrpSpPr>
        <p:grpSpPr>
          <a:xfrm rot="2700000">
            <a:off x="4098539" y="4293852"/>
            <a:ext cx="204979" cy="177992"/>
            <a:chOff x="883920" y="396240"/>
            <a:chExt cx="929640" cy="929640"/>
          </a:xfrm>
        </p:grpSpPr>
        <p:sp>
          <p:nvSpPr>
            <p:cNvPr id="51" name="Rectangle 5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6" name="Group 39"/>
          <p:cNvGrpSpPr/>
          <p:nvPr/>
        </p:nvGrpSpPr>
        <p:grpSpPr>
          <a:xfrm rot="2700000">
            <a:off x="4870415" y="1429796"/>
            <a:ext cx="204979" cy="177992"/>
            <a:chOff x="883920" y="396240"/>
            <a:chExt cx="929640" cy="929640"/>
          </a:xfrm>
        </p:grpSpPr>
        <p:sp>
          <p:nvSpPr>
            <p:cNvPr id="49" name="Rectangle 4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7" name="Group 42"/>
          <p:cNvGrpSpPr/>
          <p:nvPr/>
        </p:nvGrpSpPr>
        <p:grpSpPr>
          <a:xfrm rot="2700000">
            <a:off x="4870414" y="2368436"/>
            <a:ext cx="204979" cy="177992"/>
            <a:chOff x="883920" y="396240"/>
            <a:chExt cx="929640" cy="929640"/>
          </a:xfrm>
        </p:grpSpPr>
        <p:sp>
          <p:nvSpPr>
            <p:cNvPr id="47" name="Rectangle 4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8" name="Group 45"/>
          <p:cNvGrpSpPr/>
          <p:nvPr/>
        </p:nvGrpSpPr>
        <p:grpSpPr>
          <a:xfrm rot="2700000">
            <a:off x="4863982" y="3339167"/>
            <a:ext cx="204979" cy="177992"/>
            <a:chOff x="883920" y="396240"/>
            <a:chExt cx="929640" cy="929640"/>
          </a:xfrm>
        </p:grpSpPr>
        <p:sp>
          <p:nvSpPr>
            <p:cNvPr id="45" name="Rectangle 4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Rectangle 4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9" name="Group 48"/>
          <p:cNvGrpSpPr/>
          <p:nvPr/>
        </p:nvGrpSpPr>
        <p:grpSpPr>
          <a:xfrm rot="2700000">
            <a:off x="4863982" y="4293852"/>
            <a:ext cx="204979" cy="177992"/>
            <a:chOff x="883920" y="396240"/>
            <a:chExt cx="929640" cy="929640"/>
          </a:xfrm>
        </p:grpSpPr>
        <p:sp>
          <p:nvSpPr>
            <p:cNvPr id="43" name="Rectangle 4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0" name="Group 51"/>
          <p:cNvGrpSpPr/>
          <p:nvPr/>
        </p:nvGrpSpPr>
        <p:grpSpPr>
          <a:xfrm rot="2700000">
            <a:off x="5629425" y="1429796"/>
            <a:ext cx="204979" cy="177992"/>
            <a:chOff x="883920" y="396240"/>
            <a:chExt cx="929640" cy="929640"/>
          </a:xfrm>
        </p:grpSpPr>
        <p:sp>
          <p:nvSpPr>
            <p:cNvPr id="41" name="Rectangle 4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Rectangle 4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1" name="Group 54"/>
          <p:cNvGrpSpPr/>
          <p:nvPr/>
        </p:nvGrpSpPr>
        <p:grpSpPr>
          <a:xfrm rot="2700000">
            <a:off x="5629425" y="2368436"/>
            <a:ext cx="204979" cy="177992"/>
            <a:chOff x="883920" y="396240"/>
            <a:chExt cx="929640" cy="929640"/>
          </a:xfrm>
        </p:grpSpPr>
        <p:sp>
          <p:nvSpPr>
            <p:cNvPr id="39" name="Rectangle 3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2" name="Group 57"/>
          <p:cNvGrpSpPr/>
          <p:nvPr/>
        </p:nvGrpSpPr>
        <p:grpSpPr>
          <a:xfrm rot="2700000">
            <a:off x="5622993" y="3339167"/>
            <a:ext cx="204979" cy="177992"/>
            <a:chOff x="883920" y="396240"/>
            <a:chExt cx="929640" cy="929640"/>
          </a:xfrm>
        </p:grpSpPr>
        <p:sp>
          <p:nvSpPr>
            <p:cNvPr id="37" name="Rectangle 3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3" name="Group 60"/>
          <p:cNvGrpSpPr/>
          <p:nvPr/>
        </p:nvGrpSpPr>
        <p:grpSpPr>
          <a:xfrm rot="2700000">
            <a:off x="5622993" y="4293852"/>
            <a:ext cx="204979" cy="177992"/>
            <a:chOff x="883920" y="396240"/>
            <a:chExt cx="929640" cy="929640"/>
          </a:xfrm>
        </p:grpSpPr>
        <p:sp>
          <p:nvSpPr>
            <p:cNvPr id="35" name="Rectangle 3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28" name="Right Arrow 27"/>
          <p:cNvSpPr/>
          <p:nvPr/>
        </p:nvSpPr>
        <p:spPr>
          <a:xfrm>
            <a:off x="6386495" y="2400133"/>
            <a:ext cx="456693" cy="184519"/>
          </a:xfrm>
          <a:prstGeom prst="rightArrow">
            <a:avLst>
              <a:gd name="adj1" fmla="val 50000"/>
              <a:gd name="adj2" fmla="val 718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TextBox 28"/>
          <p:cNvSpPr txBox="1"/>
          <p:nvPr/>
        </p:nvSpPr>
        <p:spPr>
          <a:xfrm>
            <a:off x="6417855" y="1881871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75" name="Right Arrow 74"/>
          <p:cNvSpPr/>
          <p:nvPr/>
        </p:nvSpPr>
        <p:spPr>
          <a:xfrm rot="10800000">
            <a:off x="3068655" y="4478682"/>
            <a:ext cx="701120" cy="191190"/>
          </a:xfrm>
          <a:prstGeom prst="rightArrow">
            <a:avLst>
              <a:gd name="adj1" fmla="val 24910"/>
              <a:gd name="adj2" fmla="val 788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6" name="TextBox 75"/>
          <p:cNvSpPr txBox="1"/>
          <p:nvPr/>
        </p:nvSpPr>
        <p:spPr>
          <a:xfrm>
            <a:off x="3258581" y="463461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grpSp>
        <p:nvGrpSpPr>
          <p:cNvPr id="24" name="Group 5"/>
          <p:cNvGrpSpPr/>
          <p:nvPr/>
        </p:nvGrpSpPr>
        <p:grpSpPr>
          <a:xfrm rot="2700000">
            <a:off x="1922037" y="1432068"/>
            <a:ext cx="204979" cy="177992"/>
            <a:chOff x="883920" y="396240"/>
            <a:chExt cx="929640" cy="929640"/>
          </a:xfrm>
        </p:grpSpPr>
        <p:sp>
          <p:nvSpPr>
            <p:cNvPr id="80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1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5" name="Group 6"/>
          <p:cNvGrpSpPr/>
          <p:nvPr/>
        </p:nvGrpSpPr>
        <p:grpSpPr>
          <a:xfrm rot="2700000">
            <a:off x="1922037" y="2370708"/>
            <a:ext cx="204979" cy="177992"/>
            <a:chOff x="883920" y="396240"/>
            <a:chExt cx="929640" cy="929640"/>
          </a:xfrm>
        </p:grpSpPr>
        <p:sp>
          <p:nvSpPr>
            <p:cNvPr id="83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4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6" name="Group 9"/>
          <p:cNvGrpSpPr/>
          <p:nvPr/>
        </p:nvGrpSpPr>
        <p:grpSpPr>
          <a:xfrm rot="2700000">
            <a:off x="1915605" y="3341439"/>
            <a:ext cx="204979" cy="177992"/>
            <a:chOff x="883920" y="396240"/>
            <a:chExt cx="929640" cy="929640"/>
          </a:xfrm>
        </p:grpSpPr>
        <p:sp>
          <p:nvSpPr>
            <p:cNvPr id="86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7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31" name="Group 12"/>
          <p:cNvGrpSpPr/>
          <p:nvPr/>
        </p:nvGrpSpPr>
        <p:grpSpPr>
          <a:xfrm rot="2700000">
            <a:off x="1915605" y="4296124"/>
            <a:ext cx="204979" cy="177992"/>
            <a:chOff x="883920" y="396240"/>
            <a:chExt cx="929640" cy="929640"/>
          </a:xfrm>
        </p:grpSpPr>
        <p:sp>
          <p:nvSpPr>
            <p:cNvPr id="89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0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91" name="Group 9"/>
          <p:cNvGrpSpPr/>
          <p:nvPr/>
        </p:nvGrpSpPr>
        <p:grpSpPr>
          <a:xfrm rot="2700000">
            <a:off x="2554789" y="5259407"/>
            <a:ext cx="204979" cy="177992"/>
            <a:chOff x="883920" y="396240"/>
            <a:chExt cx="929640" cy="929640"/>
          </a:xfrm>
        </p:grpSpPr>
        <p:sp>
          <p:nvSpPr>
            <p:cNvPr id="92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3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94" name="Group 12"/>
          <p:cNvGrpSpPr/>
          <p:nvPr/>
        </p:nvGrpSpPr>
        <p:grpSpPr>
          <a:xfrm rot="2700000">
            <a:off x="2554789" y="6214092"/>
            <a:ext cx="204979" cy="177992"/>
            <a:chOff x="883920" y="396240"/>
            <a:chExt cx="929640" cy="929640"/>
          </a:xfrm>
        </p:grpSpPr>
        <p:sp>
          <p:nvSpPr>
            <p:cNvPr id="95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6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00" name="Group 21"/>
          <p:cNvGrpSpPr/>
          <p:nvPr/>
        </p:nvGrpSpPr>
        <p:grpSpPr>
          <a:xfrm rot="2700000">
            <a:off x="3307367" y="5259407"/>
            <a:ext cx="204979" cy="177992"/>
            <a:chOff x="883920" y="396240"/>
            <a:chExt cx="929640" cy="929640"/>
          </a:xfrm>
        </p:grpSpPr>
        <p:sp>
          <p:nvSpPr>
            <p:cNvPr id="101" name="Rectangle 2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2" name="Rectangle 2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03" name="Group 24"/>
          <p:cNvGrpSpPr/>
          <p:nvPr/>
        </p:nvGrpSpPr>
        <p:grpSpPr>
          <a:xfrm rot="2700000">
            <a:off x="3307367" y="6214092"/>
            <a:ext cx="204979" cy="177992"/>
            <a:chOff x="883920" y="396240"/>
            <a:chExt cx="929640" cy="929640"/>
          </a:xfrm>
        </p:grpSpPr>
        <p:sp>
          <p:nvSpPr>
            <p:cNvPr id="104" name="Rectangle 10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5" name="Rectangle 10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09" name="Group 33"/>
          <p:cNvGrpSpPr/>
          <p:nvPr/>
        </p:nvGrpSpPr>
        <p:grpSpPr>
          <a:xfrm rot="2700000">
            <a:off x="4098539" y="5259407"/>
            <a:ext cx="204979" cy="177992"/>
            <a:chOff x="883920" y="396240"/>
            <a:chExt cx="929640" cy="929640"/>
          </a:xfrm>
        </p:grpSpPr>
        <p:sp>
          <p:nvSpPr>
            <p:cNvPr id="110" name="Rectangle 10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1" name="Rectangle 11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12" name="Group 36"/>
          <p:cNvGrpSpPr/>
          <p:nvPr/>
        </p:nvGrpSpPr>
        <p:grpSpPr>
          <a:xfrm rot="2700000">
            <a:off x="4098539" y="6214092"/>
            <a:ext cx="204979" cy="177992"/>
            <a:chOff x="883920" y="396240"/>
            <a:chExt cx="929640" cy="929640"/>
          </a:xfrm>
        </p:grpSpPr>
        <p:sp>
          <p:nvSpPr>
            <p:cNvPr id="113" name="Rectangle 11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4" name="Rectangle 11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18" name="Group 45"/>
          <p:cNvGrpSpPr/>
          <p:nvPr/>
        </p:nvGrpSpPr>
        <p:grpSpPr>
          <a:xfrm rot="2700000">
            <a:off x="4863982" y="5259407"/>
            <a:ext cx="204979" cy="177992"/>
            <a:chOff x="883920" y="396240"/>
            <a:chExt cx="929640" cy="929640"/>
          </a:xfrm>
        </p:grpSpPr>
        <p:sp>
          <p:nvSpPr>
            <p:cNvPr id="119" name="Rectangle 11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0" name="Rectangle 11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21" name="Group 48"/>
          <p:cNvGrpSpPr/>
          <p:nvPr/>
        </p:nvGrpSpPr>
        <p:grpSpPr>
          <a:xfrm rot="2700000">
            <a:off x="4863982" y="6214092"/>
            <a:ext cx="204979" cy="177992"/>
            <a:chOff x="883920" y="396240"/>
            <a:chExt cx="929640" cy="929640"/>
          </a:xfrm>
        </p:grpSpPr>
        <p:sp>
          <p:nvSpPr>
            <p:cNvPr id="122" name="Rectangle 12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3" name="Rectangle 12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27" name="Group 57"/>
          <p:cNvGrpSpPr/>
          <p:nvPr/>
        </p:nvGrpSpPr>
        <p:grpSpPr>
          <a:xfrm rot="2700000">
            <a:off x="5622993" y="5259407"/>
            <a:ext cx="204979" cy="177992"/>
            <a:chOff x="883920" y="396240"/>
            <a:chExt cx="929640" cy="929640"/>
          </a:xfrm>
        </p:grpSpPr>
        <p:sp>
          <p:nvSpPr>
            <p:cNvPr id="128" name="Rectangle 12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9" name="Rectangle 12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30" name="Group 60"/>
          <p:cNvGrpSpPr/>
          <p:nvPr/>
        </p:nvGrpSpPr>
        <p:grpSpPr>
          <a:xfrm rot="2700000">
            <a:off x="5622993" y="6214092"/>
            <a:ext cx="204979" cy="177992"/>
            <a:chOff x="883920" y="396240"/>
            <a:chExt cx="929640" cy="929640"/>
          </a:xfrm>
        </p:grpSpPr>
        <p:sp>
          <p:nvSpPr>
            <p:cNvPr id="131" name="Rectangle 13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2" name="Rectangle 13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34" name="Group 6"/>
          <p:cNvGrpSpPr/>
          <p:nvPr/>
        </p:nvGrpSpPr>
        <p:grpSpPr>
          <a:xfrm rot="2700000">
            <a:off x="1922037" y="4290948"/>
            <a:ext cx="204979" cy="177992"/>
            <a:chOff x="883920" y="396240"/>
            <a:chExt cx="929640" cy="929640"/>
          </a:xfrm>
        </p:grpSpPr>
        <p:sp>
          <p:nvSpPr>
            <p:cNvPr id="135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6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37" name="Group 9"/>
          <p:cNvGrpSpPr/>
          <p:nvPr/>
        </p:nvGrpSpPr>
        <p:grpSpPr>
          <a:xfrm rot="2700000">
            <a:off x="1915605" y="5261679"/>
            <a:ext cx="204979" cy="177992"/>
            <a:chOff x="883920" y="396240"/>
            <a:chExt cx="929640" cy="929640"/>
          </a:xfrm>
        </p:grpSpPr>
        <p:sp>
          <p:nvSpPr>
            <p:cNvPr id="138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9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0" name="Group 12"/>
          <p:cNvGrpSpPr/>
          <p:nvPr/>
        </p:nvGrpSpPr>
        <p:grpSpPr>
          <a:xfrm rot="2700000">
            <a:off x="1915605" y="6216364"/>
            <a:ext cx="204979" cy="177992"/>
            <a:chOff x="883920" y="396240"/>
            <a:chExt cx="929640" cy="929640"/>
          </a:xfrm>
        </p:grpSpPr>
        <p:sp>
          <p:nvSpPr>
            <p:cNvPr id="141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42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3" name="Group 5"/>
          <p:cNvGrpSpPr/>
          <p:nvPr/>
        </p:nvGrpSpPr>
        <p:grpSpPr>
          <a:xfrm rot="2700000">
            <a:off x="2561222" y="500156"/>
            <a:ext cx="204979" cy="177992"/>
            <a:chOff x="883920" y="396240"/>
            <a:chExt cx="929640" cy="929640"/>
          </a:xfrm>
        </p:grpSpPr>
        <p:sp>
          <p:nvSpPr>
            <p:cNvPr id="144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45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9" name="Group 15"/>
          <p:cNvGrpSpPr/>
          <p:nvPr/>
        </p:nvGrpSpPr>
        <p:grpSpPr>
          <a:xfrm rot="2700000">
            <a:off x="3313800" y="500156"/>
            <a:ext cx="204979" cy="177992"/>
            <a:chOff x="883920" y="396240"/>
            <a:chExt cx="929640" cy="929640"/>
          </a:xfrm>
        </p:grpSpPr>
        <p:sp>
          <p:nvSpPr>
            <p:cNvPr id="150" name="Rectangle 1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1" name="Rectangle 1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55" name="Group 27"/>
          <p:cNvGrpSpPr/>
          <p:nvPr/>
        </p:nvGrpSpPr>
        <p:grpSpPr>
          <a:xfrm rot="2700000">
            <a:off x="4104972" y="500156"/>
            <a:ext cx="204979" cy="177992"/>
            <a:chOff x="883920" y="396240"/>
            <a:chExt cx="929640" cy="929640"/>
          </a:xfrm>
        </p:grpSpPr>
        <p:sp>
          <p:nvSpPr>
            <p:cNvPr id="156" name="Rectangle 15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7" name="Rectangle 15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61" name="Group 39"/>
          <p:cNvGrpSpPr/>
          <p:nvPr/>
        </p:nvGrpSpPr>
        <p:grpSpPr>
          <a:xfrm rot="2700000">
            <a:off x="4870416" y="500156"/>
            <a:ext cx="204979" cy="177992"/>
            <a:chOff x="883920" y="396240"/>
            <a:chExt cx="929640" cy="929640"/>
          </a:xfrm>
        </p:grpSpPr>
        <p:sp>
          <p:nvSpPr>
            <p:cNvPr id="162" name="Rectangle 16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63" name="Rectangle 16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67" name="Group 51"/>
          <p:cNvGrpSpPr/>
          <p:nvPr/>
        </p:nvGrpSpPr>
        <p:grpSpPr>
          <a:xfrm rot="2700000">
            <a:off x="5629426" y="500156"/>
            <a:ext cx="204979" cy="177992"/>
            <a:chOff x="883920" y="396240"/>
            <a:chExt cx="929640" cy="929640"/>
          </a:xfrm>
        </p:grpSpPr>
        <p:sp>
          <p:nvSpPr>
            <p:cNvPr id="168" name="Rectangle 16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69" name="Rectangle 16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5065142" y="110546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  <p:grpSp>
        <p:nvGrpSpPr>
          <p:cNvPr id="174" name="Group 5"/>
          <p:cNvGrpSpPr/>
          <p:nvPr/>
        </p:nvGrpSpPr>
        <p:grpSpPr>
          <a:xfrm rot="2700000">
            <a:off x="1922038" y="502428"/>
            <a:ext cx="204979" cy="177992"/>
            <a:chOff x="883920" y="396240"/>
            <a:chExt cx="929640" cy="929640"/>
          </a:xfrm>
        </p:grpSpPr>
        <p:sp>
          <p:nvSpPr>
            <p:cNvPr id="175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6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77" name="Group 6"/>
          <p:cNvGrpSpPr/>
          <p:nvPr/>
        </p:nvGrpSpPr>
        <p:grpSpPr>
          <a:xfrm rot="2700000">
            <a:off x="1922038" y="1441068"/>
            <a:ext cx="204979" cy="177992"/>
            <a:chOff x="883920" y="396240"/>
            <a:chExt cx="929640" cy="929640"/>
          </a:xfrm>
        </p:grpSpPr>
        <p:sp>
          <p:nvSpPr>
            <p:cNvPr id="178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9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80" name="Group 5"/>
          <p:cNvGrpSpPr/>
          <p:nvPr/>
        </p:nvGrpSpPr>
        <p:grpSpPr>
          <a:xfrm rot="2700000">
            <a:off x="1159141" y="1429796"/>
            <a:ext cx="204979" cy="177992"/>
            <a:chOff x="883920" y="396240"/>
            <a:chExt cx="929640" cy="929640"/>
          </a:xfrm>
        </p:grpSpPr>
        <p:sp>
          <p:nvSpPr>
            <p:cNvPr id="181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82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83" name="Group 6"/>
          <p:cNvGrpSpPr/>
          <p:nvPr/>
        </p:nvGrpSpPr>
        <p:grpSpPr>
          <a:xfrm rot="2700000">
            <a:off x="1159141" y="2368436"/>
            <a:ext cx="204979" cy="177992"/>
            <a:chOff x="883920" y="396240"/>
            <a:chExt cx="929640" cy="929640"/>
          </a:xfrm>
        </p:grpSpPr>
        <p:sp>
          <p:nvSpPr>
            <p:cNvPr id="184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85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86" name="Group 9"/>
          <p:cNvGrpSpPr/>
          <p:nvPr/>
        </p:nvGrpSpPr>
        <p:grpSpPr>
          <a:xfrm rot="2700000">
            <a:off x="1152709" y="3339167"/>
            <a:ext cx="204979" cy="177992"/>
            <a:chOff x="883920" y="396240"/>
            <a:chExt cx="929640" cy="929640"/>
          </a:xfrm>
        </p:grpSpPr>
        <p:sp>
          <p:nvSpPr>
            <p:cNvPr id="187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88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89" name="Group 12"/>
          <p:cNvGrpSpPr/>
          <p:nvPr/>
        </p:nvGrpSpPr>
        <p:grpSpPr>
          <a:xfrm rot="2700000">
            <a:off x="1152709" y="4293852"/>
            <a:ext cx="204979" cy="177992"/>
            <a:chOff x="883920" y="396240"/>
            <a:chExt cx="929640" cy="929640"/>
          </a:xfrm>
        </p:grpSpPr>
        <p:sp>
          <p:nvSpPr>
            <p:cNvPr id="190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91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05" name="Group 5"/>
          <p:cNvGrpSpPr/>
          <p:nvPr/>
        </p:nvGrpSpPr>
        <p:grpSpPr>
          <a:xfrm rot="2700000">
            <a:off x="519957" y="1432068"/>
            <a:ext cx="204979" cy="177992"/>
            <a:chOff x="883920" y="396240"/>
            <a:chExt cx="929640" cy="929640"/>
          </a:xfrm>
        </p:grpSpPr>
        <p:sp>
          <p:nvSpPr>
            <p:cNvPr id="206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7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08" name="Group 6"/>
          <p:cNvGrpSpPr/>
          <p:nvPr/>
        </p:nvGrpSpPr>
        <p:grpSpPr>
          <a:xfrm rot="2700000">
            <a:off x="519957" y="2370708"/>
            <a:ext cx="204979" cy="177992"/>
            <a:chOff x="883920" y="396240"/>
            <a:chExt cx="929640" cy="929640"/>
          </a:xfrm>
        </p:grpSpPr>
        <p:sp>
          <p:nvSpPr>
            <p:cNvPr id="209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0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11" name="Group 9"/>
          <p:cNvGrpSpPr/>
          <p:nvPr/>
        </p:nvGrpSpPr>
        <p:grpSpPr>
          <a:xfrm rot="2700000">
            <a:off x="513525" y="3341439"/>
            <a:ext cx="204979" cy="177992"/>
            <a:chOff x="883920" y="396240"/>
            <a:chExt cx="929640" cy="929640"/>
          </a:xfrm>
        </p:grpSpPr>
        <p:sp>
          <p:nvSpPr>
            <p:cNvPr id="212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3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14" name="Group 12"/>
          <p:cNvGrpSpPr/>
          <p:nvPr/>
        </p:nvGrpSpPr>
        <p:grpSpPr>
          <a:xfrm rot="2700000">
            <a:off x="513525" y="4296124"/>
            <a:ext cx="204979" cy="177992"/>
            <a:chOff x="883920" y="396240"/>
            <a:chExt cx="929640" cy="929640"/>
          </a:xfrm>
        </p:grpSpPr>
        <p:sp>
          <p:nvSpPr>
            <p:cNvPr id="215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6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20" name="Group 9"/>
          <p:cNvGrpSpPr/>
          <p:nvPr/>
        </p:nvGrpSpPr>
        <p:grpSpPr>
          <a:xfrm rot="2700000">
            <a:off x="1152709" y="5259407"/>
            <a:ext cx="204979" cy="177992"/>
            <a:chOff x="883920" y="396240"/>
            <a:chExt cx="929640" cy="929640"/>
          </a:xfrm>
        </p:grpSpPr>
        <p:sp>
          <p:nvSpPr>
            <p:cNvPr id="221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22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23" name="Group 12"/>
          <p:cNvGrpSpPr/>
          <p:nvPr/>
        </p:nvGrpSpPr>
        <p:grpSpPr>
          <a:xfrm rot="2700000">
            <a:off x="1152709" y="6214092"/>
            <a:ext cx="204979" cy="177992"/>
            <a:chOff x="883920" y="396240"/>
            <a:chExt cx="929640" cy="929640"/>
          </a:xfrm>
        </p:grpSpPr>
        <p:sp>
          <p:nvSpPr>
            <p:cNvPr id="224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25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38" name="Group 9"/>
          <p:cNvGrpSpPr/>
          <p:nvPr/>
        </p:nvGrpSpPr>
        <p:grpSpPr>
          <a:xfrm rot="2700000">
            <a:off x="513525" y="5261679"/>
            <a:ext cx="204979" cy="177992"/>
            <a:chOff x="883920" y="396240"/>
            <a:chExt cx="929640" cy="929640"/>
          </a:xfrm>
        </p:grpSpPr>
        <p:sp>
          <p:nvSpPr>
            <p:cNvPr id="239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40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41" name="Group 12"/>
          <p:cNvGrpSpPr/>
          <p:nvPr/>
        </p:nvGrpSpPr>
        <p:grpSpPr>
          <a:xfrm rot="2700000">
            <a:off x="513525" y="6216364"/>
            <a:ext cx="204979" cy="177992"/>
            <a:chOff x="883920" y="396240"/>
            <a:chExt cx="929640" cy="929640"/>
          </a:xfrm>
        </p:grpSpPr>
        <p:sp>
          <p:nvSpPr>
            <p:cNvPr id="242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43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44" name="Group 5"/>
          <p:cNvGrpSpPr/>
          <p:nvPr/>
        </p:nvGrpSpPr>
        <p:grpSpPr>
          <a:xfrm rot="2700000">
            <a:off x="1159142" y="500156"/>
            <a:ext cx="204979" cy="177992"/>
            <a:chOff x="883920" y="396240"/>
            <a:chExt cx="929640" cy="929640"/>
          </a:xfrm>
        </p:grpSpPr>
        <p:sp>
          <p:nvSpPr>
            <p:cNvPr id="245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46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56" name="Group 5"/>
          <p:cNvGrpSpPr/>
          <p:nvPr/>
        </p:nvGrpSpPr>
        <p:grpSpPr>
          <a:xfrm rot="2700000">
            <a:off x="519958" y="502428"/>
            <a:ext cx="204979" cy="177992"/>
            <a:chOff x="883920" y="396240"/>
            <a:chExt cx="929640" cy="929640"/>
          </a:xfrm>
        </p:grpSpPr>
        <p:sp>
          <p:nvSpPr>
            <p:cNvPr id="257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58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262" name="Right Arrow 261"/>
          <p:cNvSpPr/>
          <p:nvPr/>
        </p:nvSpPr>
        <p:spPr>
          <a:xfrm>
            <a:off x="6173135" y="2964013"/>
            <a:ext cx="456693" cy="184519"/>
          </a:xfrm>
          <a:prstGeom prst="rightArrow">
            <a:avLst>
              <a:gd name="adj1" fmla="val 50000"/>
              <a:gd name="adj2" fmla="val 718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3" name="TextBox 262"/>
          <p:cNvSpPr txBox="1"/>
          <p:nvPr/>
        </p:nvSpPr>
        <p:spPr>
          <a:xfrm>
            <a:off x="6478815" y="3192511"/>
            <a:ext cx="70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F</a:t>
            </a:r>
            <a:r>
              <a:rPr lang="en-US" sz="2800" baseline="-25000" dirty="0" err="1"/>
              <a:t>pull</a:t>
            </a:r>
            <a:endParaRPr lang="en-US" sz="2800" baseline="-25000" dirty="0"/>
          </a:p>
        </p:txBody>
      </p:sp>
      <p:cxnSp>
        <p:nvCxnSpPr>
          <p:cNvPr id="265" name="Straight Connector 264"/>
          <p:cNvCxnSpPr/>
          <p:nvPr/>
        </p:nvCxnSpPr>
        <p:spPr>
          <a:xfrm>
            <a:off x="2514600" y="944880"/>
            <a:ext cx="0" cy="518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6065520" y="944880"/>
            <a:ext cx="0" cy="518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2499360" y="1188720"/>
            <a:ext cx="3566160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4130040" y="899160"/>
            <a:ext cx="36260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cxnSp>
        <p:nvCxnSpPr>
          <p:cNvPr id="271" name="Straight Connector 270"/>
          <p:cNvCxnSpPr/>
          <p:nvPr/>
        </p:nvCxnSpPr>
        <p:spPr>
          <a:xfrm rot="5400000">
            <a:off x="2148840" y="1554480"/>
            <a:ext cx="0" cy="518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rot="5400000">
            <a:off x="2103120" y="3855720"/>
            <a:ext cx="0" cy="518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2194560" y="1813560"/>
            <a:ext cx="0" cy="228600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996440" y="2575560"/>
            <a:ext cx="35298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eurb10"/>
              </a:rPr>
              <a:t>`</a:t>
            </a:r>
            <a:endParaRPr lang="en-US" sz="32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011" name="Rectangle 3"/>
          <p:cNvSpPr>
            <a:spLocks noChangeArrowheads="1"/>
          </p:cNvSpPr>
          <p:nvPr/>
        </p:nvSpPr>
        <p:spPr bwMode="auto">
          <a:xfrm>
            <a:off x="5380038" y="1055688"/>
            <a:ext cx="3763962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5012" name="Rectangle 4"/>
          <p:cNvSpPr>
            <a:spLocks noChangeArrowheads="1"/>
          </p:cNvSpPr>
          <p:nvPr/>
        </p:nvSpPr>
        <p:spPr bwMode="auto">
          <a:xfrm>
            <a:off x="350520" y="739775"/>
            <a:ext cx="4229100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At the moment shown, what direction is the induced current?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522243" y="3753898"/>
            <a:ext cx="3201084" cy="1107747"/>
            <a:chOff x="3529" y="2884"/>
            <a:chExt cx="1586" cy="644"/>
          </a:xfrm>
        </p:grpSpPr>
        <p:sp>
          <p:nvSpPr>
            <p:cNvPr id="1835017" name="Line 9"/>
            <p:cNvSpPr>
              <a:spLocks noChangeShapeType="1"/>
            </p:cNvSpPr>
            <p:nvPr/>
          </p:nvSpPr>
          <p:spPr bwMode="auto">
            <a:xfrm>
              <a:off x="4448" y="3105"/>
              <a:ext cx="6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5018" name="Rectangle 10"/>
            <p:cNvSpPr>
              <a:spLocks noChangeArrowheads="1"/>
            </p:cNvSpPr>
            <p:nvPr/>
          </p:nvSpPr>
          <p:spPr bwMode="auto">
            <a:xfrm>
              <a:off x="3529" y="2884"/>
              <a:ext cx="881" cy="64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35019" name="Rectangle 11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223.44.E1</a:t>
            </a:r>
            <a:endParaRPr lang="en-US" sz="2800" dirty="0">
              <a:solidFill>
                <a:schemeClr val="accent2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684020" y="3291840"/>
            <a:ext cx="259080" cy="243840"/>
            <a:chOff x="594360" y="2895600"/>
            <a:chExt cx="1066800" cy="1021080"/>
          </a:xfrm>
        </p:grpSpPr>
        <p:sp>
          <p:nvSpPr>
            <p:cNvPr id="11" name="Oval 10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99260" y="4206240"/>
            <a:ext cx="259080" cy="243840"/>
            <a:chOff x="594360" y="2895600"/>
            <a:chExt cx="1066800" cy="1021080"/>
          </a:xfrm>
        </p:grpSpPr>
        <p:sp>
          <p:nvSpPr>
            <p:cNvPr id="16" name="Oval 1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14500" y="5135880"/>
            <a:ext cx="259080" cy="243840"/>
            <a:chOff x="594360" y="2895600"/>
            <a:chExt cx="1066800" cy="1021080"/>
          </a:xfrm>
        </p:grpSpPr>
        <p:sp>
          <p:nvSpPr>
            <p:cNvPr id="20" name="Oval 1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84020" y="6035040"/>
            <a:ext cx="259080" cy="243840"/>
            <a:chOff x="594360" y="2895600"/>
            <a:chExt cx="1066800" cy="1021080"/>
          </a:xfrm>
        </p:grpSpPr>
        <p:sp>
          <p:nvSpPr>
            <p:cNvPr id="24" name="Oval 2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13660" y="3307080"/>
            <a:ext cx="259080" cy="243840"/>
            <a:chOff x="594360" y="2895600"/>
            <a:chExt cx="1066800" cy="1021080"/>
          </a:xfrm>
        </p:grpSpPr>
        <p:sp>
          <p:nvSpPr>
            <p:cNvPr id="28" name="Oval 2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28900" y="4221480"/>
            <a:ext cx="259080" cy="243840"/>
            <a:chOff x="594360" y="2895600"/>
            <a:chExt cx="1066800" cy="1021080"/>
          </a:xfrm>
        </p:grpSpPr>
        <p:sp>
          <p:nvSpPr>
            <p:cNvPr id="32" name="Oval 31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644140" y="5151120"/>
            <a:ext cx="259080" cy="243840"/>
            <a:chOff x="594360" y="2895600"/>
            <a:chExt cx="1066800" cy="1021080"/>
          </a:xfrm>
        </p:grpSpPr>
        <p:sp>
          <p:nvSpPr>
            <p:cNvPr id="36" name="Oval 3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613660" y="6050280"/>
            <a:ext cx="259080" cy="243840"/>
            <a:chOff x="594360" y="2895600"/>
            <a:chExt cx="1066800" cy="1021080"/>
          </a:xfrm>
        </p:grpSpPr>
        <p:sp>
          <p:nvSpPr>
            <p:cNvPr id="40" name="Oval 3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528060" y="3291840"/>
            <a:ext cx="259080" cy="243840"/>
            <a:chOff x="594360" y="2895600"/>
            <a:chExt cx="1066800" cy="1021080"/>
          </a:xfrm>
        </p:grpSpPr>
        <p:sp>
          <p:nvSpPr>
            <p:cNvPr id="44" name="Oval 4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543300" y="4206240"/>
            <a:ext cx="259080" cy="243840"/>
            <a:chOff x="594360" y="2895600"/>
            <a:chExt cx="1066800" cy="1021080"/>
          </a:xfrm>
        </p:grpSpPr>
        <p:sp>
          <p:nvSpPr>
            <p:cNvPr id="48" name="Oval 4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558540" y="5135880"/>
            <a:ext cx="259080" cy="243840"/>
            <a:chOff x="594360" y="2895600"/>
            <a:chExt cx="1066800" cy="1021080"/>
          </a:xfrm>
        </p:grpSpPr>
        <p:sp>
          <p:nvSpPr>
            <p:cNvPr id="52" name="Oval 51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528060" y="6035040"/>
            <a:ext cx="259080" cy="243840"/>
            <a:chOff x="594360" y="2895600"/>
            <a:chExt cx="1066800" cy="1021080"/>
          </a:xfrm>
        </p:grpSpPr>
        <p:sp>
          <p:nvSpPr>
            <p:cNvPr id="56" name="Oval 5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457700" y="3307080"/>
            <a:ext cx="259080" cy="243840"/>
            <a:chOff x="594360" y="2895600"/>
            <a:chExt cx="1066800" cy="1021080"/>
          </a:xfrm>
        </p:grpSpPr>
        <p:sp>
          <p:nvSpPr>
            <p:cNvPr id="60" name="Oval 5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472940" y="4221480"/>
            <a:ext cx="259080" cy="243840"/>
            <a:chOff x="594360" y="2895600"/>
            <a:chExt cx="1066800" cy="1021080"/>
          </a:xfrm>
        </p:grpSpPr>
        <p:sp>
          <p:nvSpPr>
            <p:cNvPr id="64" name="Oval 6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488180" y="5151120"/>
            <a:ext cx="259080" cy="243840"/>
            <a:chOff x="594360" y="2895600"/>
            <a:chExt cx="1066800" cy="1021080"/>
          </a:xfrm>
        </p:grpSpPr>
        <p:sp>
          <p:nvSpPr>
            <p:cNvPr id="68" name="Oval 6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457700" y="6050280"/>
            <a:ext cx="259080" cy="243840"/>
            <a:chOff x="594360" y="2895600"/>
            <a:chExt cx="1066800" cy="1021080"/>
          </a:xfrm>
        </p:grpSpPr>
        <p:sp>
          <p:nvSpPr>
            <p:cNvPr id="72" name="Oval 71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54380" y="3291840"/>
            <a:ext cx="259080" cy="243840"/>
            <a:chOff x="594360" y="2895600"/>
            <a:chExt cx="1066800" cy="1021080"/>
          </a:xfrm>
        </p:grpSpPr>
        <p:sp>
          <p:nvSpPr>
            <p:cNvPr id="76" name="Oval 7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69620" y="4206240"/>
            <a:ext cx="259080" cy="243840"/>
            <a:chOff x="594360" y="2895600"/>
            <a:chExt cx="1066800" cy="1021080"/>
          </a:xfrm>
        </p:grpSpPr>
        <p:sp>
          <p:nvSpPr>
            <p:cNvPr id="80" name="Oval 7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84860" y="5135880"/>
            <a:ext cx="259080" cy="243840"/>
            <a:chOff x="594360" y="2895600"/>
            <a:chExt cx="1066800" cy="1021080"/>
          </a:xfrm>
        </p:grpSpPr>
        <p:sp>
          <p:nvSpPr>
            <p:cNvPr id="84" name="Oval 8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54380" y="6035040"/>
            <a:ext cx="259080" cy="243840"/>
            <a:chOff x="594360" y="2895600"/>
            <a:chExt cx="1066800" cy="1021080"/>
          </a:xfrm>
        </p:grpSpPr>
        <p:sp>
          <p:nvSpPr>
            <p:cNvPr id="88" name="Oval 8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82" name="AutoShape 2"/>
          <p:cNvSpPr>
            <a:spLocks noChangeArrowheads="1"/>
          </p:cNvSpPr>
          <p:nvPr/>
        </p:nvSpPr>
        <p:spPr bwMode="auto">
          <a:xfrm>
            <a:off x="228600" y="3930650"/>
            <a:ext cx="5667375" cy="148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12483" name="Rectangle 3"/>
          <p:cNvSpPr>
            <a:spLocks noChangeArrowheads="1"/>
          </p:cNvSpPr>
          <p:nvPr/>
        </p:nvSpPr>
        <p:spPr bwMode="auto">
          <a:xfrm>
            <a:off x="228600" y="3910013"/>
            <a:ext cx="5672138" cy="136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   </a:t>
            </a:r>
            <a:r>
              <a:rPr lang="en-US" sz="2000" b="1">
                <a:solidFill>
                  <a:schemeClr val="bg2"/>
                </a:solidFill>
              </a:rPr>
              <a:t>Moving the magnet in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any direction</a:t>
            </a:r>
            <a:r>
              <a:rPr lang="en-US" sz="2000" b="1">
                <a:solidFill>
                  <a:schemeClr val="bg2"/>
                </a:solidFill>
              </a:rPr>
              <a:t> would change the magnetic field through the loop and thus the magnetic flux.</a:t>
            </a:r>
          </a:p>
        </p:txBody>
      </p:sp>
      <p:sp>
        <p:nvSpPr>
          <p:cNvPr id="1812485" name="Rectangle 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12487" name="Rectangle 7"/>
          <p:cNvSpPr>
            <a:spLocks noGrp="1" noChangeArrowheads="1"/>
          </p:cNvSpPr>
          <p:nvPr>
            <p:ph idx="1"/>
          </p:nvPr>
        </p:nvSpPr>
        <p:spPr>
          <a:xfrm>
            <a:off x="0" y="858838"/>
            <a:ext cx="3454400" cy="20542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In order to change the magnetic flux through the loop, what would you have to do?</a:t>
            </a:r>
          </a:p>
        </p:txBody>
      </p:sp>
      <p:sp>
        <p:nvSpPr>
          <p:cNvPr id="1812486" name="Oval 6"/>
          <p:cNvSpPr>
            <a:spLocks noChangeArrowheads="1"/>
          </p:cNvSpPr>
          <p:nvPr/>
        </p:nvSpPr>
        <p:spPr bwMode="auto">
          <a:xfrm>
            <a:off x="3878263" y="2444750"/>
            <a:ext cx="3792537" cy="5270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12488" name="Rectangle 8"/>
          <p:cNvSpPr>
            <a:spLocks noChangeArrowheads="1"/>
          </p:cNvSpPr>
          <p:nvPr/>
        </p:nvSpPr>
        <p:spPr bwMode="auto">
          <a:xfrm>
            <a:off x="4222750" y="793750"/>
            <a:ext cx="4741863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drop the magnet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move the magnet upwards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move the magnet sideways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d)   only (a) and (b)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e)   all of the above</a:t>
            </a:r>
          </a:p>
        </p:txBody>
      </p:sp>
      <p:pic>
        <p:nvPicPr>
          <p:cNvPr id="1812489" name="Picture 9" descr="FG21_02B"/>
          <p:cNvPicPr>
            <a:picLocks noChangeAspect="1" noChangeArrowheads="1"/>
          </p:cNvPicPr>
          <p:nvPr/>
        </p:nvPicPr>
        <p:blipFill>
          <a:blip r:embed="rId3" cstate="print">
            <a:lum bright="-60000" contrast="84000"/>
          </a:blip>
          <a:srcRect l="33464" r="31453"/>
          <a:stretch>
            <a:fillRect/>
          </a:stretch>
        </p:blipFill>
        <p:spPr bwMode="auto">
          <a:xfrm>
            <a:off x="6470650" y="3260725"/>
            <a:ext cx="2417763" cy="35909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011" name="Rectangle 3"/>
          <p:cNvSpPr>
            <a:spLocks noChangeArrowheads="1"/>
          </p:cNvSpPr>
          <p:nvPr/>
        </p:nvSpPr>
        <p:spPr bwMode="auto">
          <a:xfrm>
            <a:off x="5380038" y="1055688"/>
            <a:ext cx="3763962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5012" name="Rectangle 4"/>
          <p:cNvSpPr>
            <a:spLocks noChangeArrowheads="1"/>
          </p:cNvSpPr>
          <p:nvPr/>
        </p:nvSpPr>
        <p:spPr bwMode="auto">
          <a:xfrm>
            <a:off x="350520" y="739775"/>
            <a:ext cx="4229100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At the moment shown, what direction is the induced current?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579643" y="3830098"/>
            <a:ext cx="3201084" cy="1107747"/>
            <a:chOff x="3529" y="2884"/>
            <a:chExt cx="1586" cy="644"/>
          </a:xfrm>
        </p:grpSpPr>
        <p:sp>
          <p:nvSpPr>
            <p:cNvPr id="1835017" name="Line 9"/>
            <p:cNvSpPr>
              <a:spLocks noChangeShapeType="1"/>
            </p:cNvSpPr>
            <p:nvPr/>
          </p:nvSpPr>
          <p:spPr bwMode="auto">
            <a:xfrm>
              <a:off x="4448" y="3105"/>
              <a:ext cx="6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5018" name="Rectangle 10"/>
            <p:cNvSpPr>
              <a:spLocks noChangeArrowheads="1"/>
            </p:cNvSpPr>
            <p:nvPr/>
          </p:nvSpPr>
          <p:spPr bwMode="auto">
            <a:xfrm>
              <a:off x="3529" y="2884"/>
              <a:ext cx="881" cy="64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35019" name="Rectangle 11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223.44.E2</a:t>
            </a:r>
            <a:endParaRPr lang="en-US" sz="2800" dirty="0">
              <a:solidFill>
                <a:schemeClr val="accent2"/>
              </a:solidFill>
            </a:endParaRPr>
          </a:p>
        </p:txBody>
      </p:sp>
      <p:grpSp>
        <p:nvGrpSpPr>
          <p:cNvPr id="3" name="Group 13"/>
          <p:cNvGrpSpPr/>
          <p:nvPr/>
        </p:nvGrpSpPr>
        <p:grpSpPr>
          <a:xfrm>
            <a:off x="1684020" y="3291840"/>
            <a:ext cx="259080" cy="243840"/>
            <a:chOff x="594360" y="2895600"/>
            <a:chExt cx="1066800" cy="1021080"/>
          </a:xfrm>
        </p:grpSpPr>
        <p:sp>
          <p:nvSpPr>
            <p:cNvPr id="11" name="Oval 10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1699260" y="4206240"/>
            <a:ext cx="259080" cy="243840"/>
            <a:chOff x="594360" y="2895600"/>
            <a:chExt cx="1066800" cy="1021080"/>
          </a:xfrm>
        </p:grpSpPr>
        <p:sp>
          <p:nvSpPr>
            <p:cNvPr id="16" name="Oval 1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1714500" y="5135880"/>
            <a:ext cx="259080" cy="243840"/>
            <a:chOff x="594360" y="2895600"/>
            <a:chExt cx="1066800" cy="1021080"/>
          </a:xfrm>
        </p:grpSpPr>
        <p:sp>
          <p:nvSpPr>
            <p:cNvPr id="20" name="Oval 1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22"/>
          <p:cNvGrpSpPr/>
          <p:nvPr/>
        </p:nvGrpSpPr>
        <p:grpSpPr>
          <a:xfrm>
            <a:off x="1684020" y="6035040"/>
            <a:ext cx="259080" cy="243840"/>
            <a:chOff x="594360" y="2895600"/>
            <a:chExt cx="1066800" cy="1021080"/>
          </a:xfrm>
        </p:grpSpPr>
        <p:sp>
          <p:nvSpPr>
            <p:cNvPr id="24" name="Oval 2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26"/>
          <p:cNvGrpSpPr/>
          <p:nvPr/>
        </p:nvGrpSpPr>
        <p:grpSpPr>
          <a:xfrm>
            <a:off x="2613660" y="3307080"/>
            <a:ext cx="259080" cy="243840"/>
            <a:chOff x="594360" y="2895600"/>
            <a:chExt cx="1066800" cy="1021080"/>
          </a:xfrm>
        </p:grpSpPr>
        <p:sp>
          <p:nvSpPr>
            <p:cNvPr id="28" name="Oval 2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30"/>
          <p:cNvGrpSpPr/>
          <p:nvPr/>
        </p:nvGrpSpPr>
        <p:grpSpPr>
          <a:xfrm>
            <a:off x="2628900" y="4221480"/>
            <a:ext cx="259080" cy="243840"/>
            <a:chOff x="594360" y="2895600"/>
            <a:chExt cx="1066800" cy="1021080"/>
          </a:xfrm>
        </p:grpSpPr>
        <p:sp>
          <p:nvSpPr>
            <p:cNvPr id="32" name="Oval 31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34"/>
          <p:cNvGrpSpPr/>
          <p:nvPr/>
        </p:nvGrpSpPr>
        <p:grpSpPr>
          <a:xfrm>
            <a:off x="2644140" y="5151120"/>
            <a:ext cx="259080" cy="243840"/>
            <a:chOff x="594360" y="2895600"/>
            <a:chExt cx="1066800" cy="1021080"/>
          </a:xfrm>
        </p:grpSpPr>
        <p:sp>
          <p:nvSpPr>
            <p:cNvPr id="36" name="Oval 3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38"/>
          <p:cNvGrpSpPr/>
          <p:nvPr/>
        </p:nvGrpSpPr>
        <p:grpSpPr>
          <a:xfrm>
            <a:off x="2613660" y="6050280"/>
            <a:ext cx="259080" cy="243840"/>
            <a:chOff x="594360" y="2895600"/>
            <a:chExt cx="1066800" cy="1021080"/>
          </a:xfrm>
        </p:grpSpPr>
        <p:sp>
          <p:nvSpPr>
            <p:cNvPr id="40" name="Oval 3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42"/>
          <p:cNvGrpSpPr/>
          <p:nvPr/>
        </p:nvGrpSpPr>
        <p:grpSpPr>
          <a:xfrm>
            <a:off x="3528060" y="3291840"/>
            <a:ext cx="259080" cy="243840"/>
            <a:chOff x="594360" y="2895600"/>
            <a:chExt cx="1066800" cy="1021080"/>
          </a:xfrm>
        </p:grpSpPr>
        <p:sp>
          <p:nvSpPr>
            <p:cNvPr id="44" name="Oval 4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46"/>
          <p:cNvGrpSpPr/>
          <p:nvPr/>
        </p:nvGrpSpPr>
        <p:grpSpPr>
          <a:xfrm>
            <a:off x="3543300" y="4206240"/>
            <a:ext cx="259080" cy="243840"/>
            <a:chOff x="594360" y="2895600"/>
            <a:chExt cx="1066800" cy="1021080"/>
          </a:xfrm>
        </p:grpSpPr>
        <p:sp>
          <p:nvSpPr>
            <p:cNvPr id="48" name="Oval 4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50"/>
          <p:cNvGrpSpPr/>
          <p:nvPr/>
        </p:nvGrpSpPr>
        <p:grpSpPr>
          <a:xfrm>
            <a:off x="3558540" y="5135880"/>
            <a:ext cx="259080" cy="243840"/>
            <a:chOff x="594360" y="2895600"/>
            <a:chExt cx="1066800" cy="1021080"/>
          </a:xfrm>
        </p:grpSpPr>
        <p:sp>
          <p:nvSpPr>
            <p:cNvPr id="52" name="Oval 51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54"/>
          <p:cNvGrpSpPr/>
          <p:nvPr/>
        </p:nvGrpSpPr>
        <p:grpSpPr>
          <a:xfrm>
            <a:off x="3528060" y="6035040"/>
            <a:ext cx="259080" cy="243840"/>
            <a:chOff x="594360" y="2895600"/>
            <a:chExt cx="1066800" cy="1021080"/>
          </a:xfrm>
        </p:grpSpPr>
        <p:sp>
          <p:nvSpPr>
            <p:cNvPr id="56" name="Oval 5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58"/>
          <p:cNvGrpSpPr/>
          <p:nvPr/>
        </p:nvGrpSpPr>
        <p:grpSpPr>
          <a:xfrm>
            <a:off x="4457700" y="3307080"/>
            <a:ext cx="259080" cy="243840"/>
            <a:chOff x="594360" y="2895600"/>
            <a:chExt cx="1066800" cy="1021080"/>
          </a:xfrm>
        </p:grpSpPr>
        <p:sp>
          <p:nvSpPr>
            <p:cNvPr id="60" name="Oval 5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62"/>
          <p:cNvGrpSpPr/>
          <p:nvPr/>
        </p:nvGrpSpPr>
        <p:grpSpPr>
          <a:xfrm>
            <a:off x="4472940" y="4221480"/>
            <a:ext cx="259080" cy="243840"/>
            <a:chOff x="594360" y="2895600"/>
            <a:chExt cx="1066800" cy="1021080"/>
          </a:xfrm>
        </p:grpSpPr>
        <p:sp>
          <p:nvSpPr>
            <p:cNvPr id="64" name="Oval 6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5008" name="Group 66"/>
          <p:cNvGrpSpPr/>
          <p:nvPr/>
        </p:nvGrpSpPr>
        <p:grpSpPr>
          <a:xfrm>
            <a:off x="4488180" y="5151120"/>
            <a:ext cx="259080" cy="243840"/>
            <a:chOff x="594360" y="2895600"/>
            <a:chExt cx="1066800" cy="1021080"/>
          </a:xfrm>
        </p:grpSpPr>
        <p:sp>
          <p:nvSpPr>
            <p:cNvPr id="68" name="Oval 6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5009" name="Group 70"/>
          <p:cNvGrpSpPr/>
          <p:nvPr/>
        </p:nvGrpSpPr>
        <p:grpSpPr>
          <a:xfrm>
            <a:off x="4457700" y="6050280"/>
            <a:ext cx="259080" cy="243840"/>
            <a:chOff x="594360" y="2895600"/>
            <a:chExt cx="1066800" cy="1021080"/>
          </a:xfrm>
        </p:grpSpPr>
        <p:sp>
          <p:nvSpPr>
            <p:cNvPr id="72" name="Oval 71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5010" name="Group 74"/>
          <p:cNvGrpSpPr/>
          <p:nvPr/>
        </p:nvGrpSpPr>
        <p:grpSpPr>
          <a:xfrm>
            <a:off x="754380" y="3291840"/>
            <a:ext cx="259080" cy="243840"/>
            <a:chOff x="594360" y="2895600"/>
            <a:chExt cx="1066800" cy="1021080"/>
          </a:xfrm>
        </p:grpSpPr>
        <p:sp>
          <p:nvSpPr>
            <p:cNvPr id="76" name="Oval 7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5013" name="Group 78"/>
          <p:cNvGrpSpPr/>
          <p:nvPr/>
        </p:nvGrpSpPr>
        <p:grpSpPr>
          <a:xfrm>
            <a:off x="769620" y="4206240"/>
            <a:ext cx="259080" cy="243840"/>
            <a:chOff x="594360" y="2895600"/>
            <a:chExt cx="1066800" cy="1021080"/>
          </a:xfrm>
        </p:grpSpPr>
        <p:sp>
          <p:nvSpPr>
            <p:cNvPr id="80" name="Oval 7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5014" name="Group 82"/>
          <p:cNvGrpSpPr/>
          <p:nvPr/>
        </p:nvGrpSpPr>
        <p:grpSpPr>
          <a:xfrm>
            <a:off x="784860" y="5135880"/>
            <a:ext cx="259080" cy="243840"/>
            <a:chOff x="594360" y="2895600"/>
            <a:chExt cx="1066800" cy="1021080"/>
          </a:xfrm>
        </p:grpSpPr>
        <p:sp>
          <p:nvSpPr>
            <p:cNvPr id="84" name="Oval 8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5015" name="Group 86"/>
          <p:cNvGrpSpPr/>
          <p:nvPr/>
        </p:nvGrpSpPr>
        <p:grpSpPr>
          <a:xfrm>
            <a:off x="754380" y="6035040"/>
            <a:ext cx="259080" cy="243840"/>
            <a:chOff x="594360" y="2895600"/>
            <a:chExt cx="1066800" cy="1021080"/>
          </a:xfrm>
        </p:grpSpPr>
        <p:sp>
          <p:nvSpPr>
            <p:cNvPr id="88" name="Oval 8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69563" y="2030979"/>
            <a:ext cx="3672840" cy="2446883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 5"/>
          <p:cNvSpPr/>
          <p:nvPr/>
        </p:nvSpPr>
        <p:spPr>
          <a:xfrm>
            <a:off x="2578912" y="2143295"/>
            <a:ext cx="3574445" cy="2222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7" name="Group 5"/>
          <p:cNvGrpSpPr/>
          <p:nvPr/>
        </p:nvGrpSpPr>
        <p:grpSpPr>
          <a:xfrm rot="2700000">
            <a:off x="2561221" y="1719356"/>
            <a:ext cx="204979" cy="177992"/>
            <a:chOff x="883920" y="396240"/>
            <a:chExt cx="929640" cy="929640"/>
          </a:xfrm>
        </p:grpSpPr>
        <p:sp>
          <p:nvSpPr>
            <p:cNvPr id="73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4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8" name="Group 6"/>
          <p:cNvGrpSpPr/>
          <p:nvPr/>
        </p:nvGrpSpPr>
        <p:grpSpPr>
          <a:xfrm rot="2700000">
            <a:off x="2561221" y="2657996"/>
            <a:ext cx="204979" cy="177992"/>
            <a:chOff x="883920" y="396240"/>
            <a:chExt cx="929640" cy="929640"/>
          </a:xfrm>
        </p:grpSpPr>
        <p:sp>
          <p:nvSpPr>
            <p:cNvPr id="71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2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9" name="Group 9"/>
          <p:cNvGrpSpPr/>
          <p:nvPr/>
        </p:nvGrpSpPr>
        <p:grpSpPr>
          <a:xfrm rot="2700000">
            <a:off x="2554789" y="3628727"/>
            <a:ext cx="204979" cy="177992"/>
            <a:chOff x="883920" y="396240"/>
            <a:chExt cx="929640" cy="929640"/>
          </a:xfrm>
        </p:grpSpPr>
        <p:sp>
          <p:nvSpPr>
            <p:cNvPr id="69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0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0" name="Group 12"/>
          <p:cNvGrpSpPr/>
          <p:nvPr/>
        </p:nvGrpSpPr>
        <p:grpSpPr>
          <a:xfrm rot="2700000">
            <a:off x="2554789" y="4583412"/>
            <a:ext cx="204979" cy="177992"/>
            <a:chOff x="883920" y="396240"/>
            <a:chExt cx="929640" cy="929640"/>
          </a:xfrm>
        </p:grpSpPr>
        <p:sp>
          <p:nvSpPr>
            <p:cNvPr id="67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8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1" name="Group 15"/>
          <p:cNvGrpSpPr/>
          <p:nvPr/>
        </p:nvGrpSpPr>
        <p:grpSpPr>
          <a:xfrm rot="2700000">
            <a:off x="3313799" y="1719356"/>
            <a:ext cx="204979" cy="177992"/>
            <a:chOff x="883920" y="396240"/>
            <a:chExt cx="929640" cy="929640"/>
          </a:xfrm>
        </p:grpSpPr>
        <p:sp>
          <p:nvSpPr>
            <p:cNvPr id="65" name="Rectangle 1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6" name="Rectangle 1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2" name="Group 18"/>
          <p:cNvGrpSpPr/>
          <p:nvPr/>
        </p:nvGrpSpPr>
        <p:grpSpPr>
          <a:xfrm rot="2700000">
            <a:off x="3313799" y="2657996"/>
            <a:ext cx="204979" cy="177992"/>
            <a:chOff x="883920" y="396240"/>
            <a:chExt cx="929640" cy="929640"/>
          </a:xfrm>
        </p:grpSpPr>
        <p:sp>
          <p:nvSpPr>
            <p:cNvPr id="63" name="Rectangle 1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4" name="Rectangle 2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3" name="Group 21"/>
          <p:cNvGrpSpPr/>
          <p:nvPr/>
        </p:nvGrpSpPr>
        <p:grpSpPr>
          <a:xfrm rot="2700000">
            <a:off x="3307367" y="3628727"/>
            <a:ext cx="204979" cy="177992"/>
            <a:chOff x="883920" y="396240"/>
            <a:chExt cx="929640" cy="929640"/>
          </a:xfrm>
        </p:grpSpPr>
        <p:sp>
          <p:nvSpPr>
            <p:cNvPr id="61" name="Rectangle 2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2" name="Rectangle 2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" name="Group 24"/>
          <p:cNvGrpSpPr/>
          <p:nvPr/>
        </p:nvGrpSpPr>
        <p:grpSpPr>
          <a:xfrm rot="2700000">
            <a:off x="3307367" y="4583412"/>
            <a:ext cx="204979" cy="177992"/>
            <a:chOff x="883920" y="396240"/>
            <a:chExt cx="929640" cy="929640"/>
          </a:xfrm>
        </p:grpSpPr>
        <p:sp>
          <p:nvSpPr>
            <p:cNvPr id="59" name="Rectangle 5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5" name="Group 27"/>
          <p:cNvGrpSpPr/>
          <p:nvPr/>
        </p:nvGrpSpPr>
        <p:grpSpPr>
          <a:xfrm rot="2700000">
            <a:off x="4104971" y="1719356"/>
            <a:ext cx="204979" cy="177992"/>
            <a:chOff x="883920" y="396240"/>
            <a:chExt cx="929640" cy="929640"/>
          </a:xfrm>
        </p:grpSpPr>
        <p:sp>
          <p:nvSpPr>
            <p:cNvPr id="57" name="Rectangle 5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6" name="Group 30"/>
          <p:cNvGrpSpPr/>
          <p:nvPr/>
        </p:nvGrpSpPr>
        <p:grpSpPr>
          <a:xfrm rot="2700000">
            <a:off x="4104971" y="2657996"/>
            <a:ext cx="204979" cy="177992"/>
            <a:chOff x="883920" y="396240"/>
            <a:chExt cx="929640" cy="929640"/>
          </a:xfrm>
        </p:grpSpPr>
        <p:sp>
          <p:nvSpPr>
            <p:cNvPr id="55" name="Rectangle 5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7" name="Group 33"/>
          <p:cNvGrpSpPr/>
          <p:nvPr/>
        </p:nvGrpSpPr>
        <p:grpSpPr>
          <a:xfrm rot="2700000">
            <a:off x="4098539" y="3628727"/>
            <a:ext cx="204979" cy="177992"/>
            <a:chOff x="883920" y="396240"/>
            <a:chExt cx="929640" cy="929640"/>
          </a:xfrm>
        </p:grpSpPr>
        <p:sp>
          <p:nvSpPr>
            <p:cNvPr id="53" name="Rectangle 5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8" name="Group 36"/>
          <p:cNvGrpSpPr/>
          <p:nvPr/>
        </p:nvGrpSpPr>
        <p:grpSpPr>
          <a:xfrm rot="2700000">
            <a:off x="4098539" y="4583412"/>
            <a:ext cx="204979" cy="177992"/>
            <a:chOff x="883920" y="396240"/>
            <a:chExt cx="929640" cy="929640"/>
          </a:xfrm>
        </p:grpSpPr>
        <p:sp>
          <p:nvSpPr>
            <p:cNvPr id="51" name="Rectangle 5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9" name="Group 39"/>
          <p:cNvGrpSpPr/>
          <p:nvPr/>
        </p:nvGrpSpPr>
        <p:grpSpPr>
          <a:xfrm rot="2700000">
            <a:off x="4870415" y="1719356"/>
            <a:ext cx="204979" cy="177992"/>
            <a:chOff x="883920" y="396240"/>
            <a:chExt cx="929640" cy="929640"/>
          </a:xfrm>
        </p:grpSpPr>
        <p:sp>
          <p:nvSpPr>
            <p:cNvPr id="49" name="Rectangle 4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0" name="Group 42"/>
          <p:cNvGrpSpPr/>
          <p:nvPr/>
        </p:nvGrpSpPr>
        <p:grpSpPr>
          <a:xfrm rot="2700000">
            <a:off x="4870414" y="2657996"/>
            <a:ext cx="204979" cy="177992"/>
            <a:chOff x="883920" y="396240"/>
            <a:chExt cx="929640" cy="929640"/>
          </a:xfrm>
        </p:grpSpPr>
        <p:sp>
          <p:nvSpPr>
            <p:cNvPr id="47" name="Rectangle 4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1" name="Group 45"/>
          <p:cNvGrpSpPr/>
          <p:nvPr/>
        </p:nvGrpSpPr>
        <p:grpSpPr>
          <a:xfrm rot="2700000">
            <a:off x="4863982" y="3628727"/>
            <a:ext cx="204979" cy="177992"/>
            <a:chOff x="883920" y="396240"/>
            <a:chExt cx="929640" cy="929640"/>
          </a:xfrm>
        </p:grpSpPr>
        <p:sp>
          <p:nvSpPr>
            <p:cNvPr id="45" name="Rectangle 4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Rectangle 4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2" name="Group 48"/>
          <p:cNvGrpSpPr/>
          <p:nvPr/>
        </p:nvGrpSpPr>
        <p:grpSpPr>
          <a:xfrm rot="2700000">
            <a:off x="4863982" y="4583412"/>
            <a:ext cx="204979" cy="177992"/>
            <a:chOff x="883920" y="396240"/>
            <a:chExt cx="929640" cy="929640"/>
          </a:xfrm>
        </p:grpSpPr>
        <p:sp>
          <p:nvSpPr>
            <p:cNvPr id="43" name="Rectangle 4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3" name="Group 51"/>
          <p:cNvGrpSpPr/>
          <p:nvPr/>
        </p:nvGrpSpPr>
        <p:grpSpPr>
          <a:xfrm rot="2700000">
            <a:off x="5629425" y="1719356"/>
            <a:ext cx="204979" cy="177992"/>
            <a:chOff x="883920" y="396240"/>
            <a:chExt cx="929640" cy="929640"/>
          </a:xfrm>
        </p:grpSpPr>
        <p:sp>
          <p:nvSpPr>
            <p:cNvPr id="41" name="Rectangle 4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Rectangle 4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4" name="Group 54"/>
          <p:cNvGrpSpPr/>
          <p:nvPr/>
        </p:nvGrpSpPr>
        <p:grpSpPr>
          <a:xfrm rot="2700000">
            <a:off x="5629425" y="2657996"/>
            <a:ext cx="204979" cy="177992"/>
            <a:chOff x="883920" y="396240"/>
            <a:chExt cx="929640" cy="929640"/>
          </a:xfrm>
        </p:grpSpPr>
        <p:sp>
          <p:nvSpPr>
            <p:cNvPr id="39" name="Rectangle 3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5" name="Group 57"/>
          <p:cNvGrpSpPr/>
          <p:nvPr/>
        </p:nvGrpSpPr>
        <p:grpSpPr>
          <a:xfrm rot="2700000">
            <a:off x="5622993" y="3628727"/>
            <a:ext cx="204979" cy="177992"/>
            <a:chOff x="883920" y="396240"/>
            <a:chExt cx="929640" cy="929640"/>
          </a:xfrm>
        </p:grpSpPr>
        <p:sp>
          <p:nvSpPr>
            <p:cNvPr id="37" name="Rectangle 3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6" name="Group 60"/>
          <p:cNvGrpSpPr/>
          <p:nvPr/>
        </p:nvGrpSpPr>
        <p:grpSpPr>
          <a:xfrm rot="2700000">
            <a:off x="5622993" y="4583412"/>
            <a:ext cx="204979" cy="177992"/>
            <a:chOff x="883920" y="396240"/>
            <a:chExt cx="929640" cy="929640"/>
          </a:xfrm>
        </p:grpSpPr>
        <p:sp>
          <p:nvSpPr>
            <p:cNvPr id="35" name="Rectangle 3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4361069" y="1854483"/>
            <a:ext cx="353776" cy="27356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" name="Right Arrow 27"/>
          <p:cNvSpPr/>
          <p:nvPr/>
        </p:nvSpPr>
        <p:spPr>
          <a:xfrm>
            <a:off x="4740575" y="3009733"/>
            <a:ext cx="456693" cy="184519"/>
          </a:xfrm>
          <a:prstGeom prst="rightArrow">
            <a:avLst>
              <a:gd name="adj1" fmla="val 50000"/>
              <a:gd name="adj2" fmla="val 718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TextBox 28"/>
          <p:cNvSpPr txBox="1"/>
          <p:nvPr/>
        </p:nvSpPr>
        <p:spPr>
          <a:xfrm>
            <a:off x="5107215" y="2674351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65141" y="1329746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75" name="Right Arrow 74"/>
          <p:cNvSpPr/>
          <p:nvPr/>
        </p:nvSpPr>
        <p:spPr>
          <a:xfrm rot="10800000" flipH="1">
            <a:off x="3068655" y="4768242"/>
            <a:ext cx="701120" cy="191190"/>
          </a:xfrm>
          <a:prstGeom prst="rightArrow">
            <a:avLst>
              <a:gd name="adj1" fmla="val 24910"/>
              <a:gd name="adj2" fmla="val 788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6" name="TextBox 75"/>
          <p:cNvSpPr txBox="1"/>
          <p:nvPr/>
        </p:nvSpPr>
        <p:spPr>
          <a:xfrm>
            <a:off x="3258581" y="492417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grpSp>
        <p:nvGrpSpPr>
          <p:cNvPr id="79" name="Group 5"/>
          <p:cNvGrpSpPr/>
          <p:nvPr/>
        </p:nvGrpSpPr>
        <p:grpSpPr>
          <a:xfrm rot="2700000">
            <a:off x="1922037" y="1721628"/>
            <a:ext cx="204979" cy="177992"/>
            <a:chOff x="883920" y="396240"/>
            <a:chExt cx="929640" cy="929640"/>
          </a:xfrm>
        </p:grpSpPr>
        <p:sp>
          <p:nvSpPr>
            <p:cNvPr id="80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1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82" name="Group 6"/>
          <p:cNvGrpSpPr/>
          <p:nvPr/>
        </p:nvGrpSpPr>
        <p:grpSpPr>
          <a:xfrm rot="2700000">
            <a:off x="1922037" y="2660268"/>
            <a:ext cx="204979" cy="177992"/>
            <a:chOff x="883920" y="396240"/>
            <a:chExt cx="929640" cy="929640"/>
          </a:xfrm>
        </p:grpSpPr>
        <p:sp>
          <p:nvSpPr>
            <p:cNvPr id="83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4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85" name="Group 9"/>
          <p:cNvGrpSpPr/>
          <p:nvPr/>
        </p:nvGrpSpPr>
        <p:grpSpPr>
          <a:xfrm rot="2700000">
            <a:off x="1915605" y="3630999"/>
            <a:ext cx="204979" cy="177992"/>
            <a:chOff x="883920" y="396240"/>
            <a:chExt cx="929640" cy="929640"/>
          </a:xfrm>
        </p:grpSpPr>
        <p:sp>
          <p:nvSpPr>
            <p:cNvPr id="86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7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88" name="Group 12"/>
          <p:cNvGrpSpPr/>
          <p:nvPr/>
        </p:nvGrpSpPr>
        <p:grpSpPr>
          <a:xfrm rot="2700000">
            <a:off x="1915605" y="4585684"/>
            <a:ext cx="204979" cy="177992"/>
            <a:chOff x="883920" y="396240"/>
            <a:chExt cx="929640" cy="929640"/>
          </a:xfrm>
        </p:grpSpPr>
        <p:sp>
          <p:nvSpPr>
            <p:cNvPr id="89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0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969" y="605411"/>
            <a:ext cx="6323108" cy="5868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531" name="Rectangle 3"/>
          <p:cNvSpPr>
            <a:spLocks noChangeArrowheads="1"/>
          </p:cNvSpPr>
          <p:nvPr/>
        </p:nvSpPr>
        <p:spPr bwMode="auto">
          <a:xfrm>
            <a:off x="4605338" y="762000"/>
            <a:ext cx="3819525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tilt the loop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change the loop area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use thicker wires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d)   only (a) and (b)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e)   all of the above</a:t>
            </a:r>
          </a:p>
        </p:txBody>
      </p:sp>
      <p:pic>
        <p:nvPicPr>
          <p:cNvPr id="1814532" name="Picture 4" descr="FG21_02B"/>
          <p:cNvPicPr>
            <a:picLocks noChangeAspect="1" noChangeArrowheads="1"/>
          </p:cNvPicPr>
          <p:nvPr/>
        </p:nvPicPr>
        <p:blipFill>
          <a:blip r:embed="rId3" cstate="print">
            <a:lum bright="-60000" contrast="84000"/>
          </a:blip>
          <a:srcRect l="33464" r="31453"/>
          <a:stretch>
            <a:fillRect/>
          </a:stretch>
        </p:blipFill>
        <p:spPr bwMode="auto">
          <a:xfrm>
            <a:off x="3289300" y="3267075"/>
            <a:ext cx="2417763" cy="3590925"/>
          </a:xfrm>
          <a:prstGeom prst="rect">
            <a:avLst/>
          </a:prstGeom>
          <a:noFill/>
        </p:spPr>
      </p:pic>
      <p:sp>
        <p:nvSpPr>
          <p:cNvPr id="1814533" name="Rectangle 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14534" name="Rectangle 6"/>
          <p:cNvSpPr>
            <a:spLocks noGrp="1" noChangeArrowheads="1"/>
          </p:cNvSpPr>
          <p:nvPr>
            <p:ph idx="1"/>
          </p:nvPr>
        </p:nvSpPr>
        <p:spPr>
          <a:xfrm>
            <a:off x="0" y="858838"/>
            <a:ext cx="3454400" cy="20542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In order to change the magnetic flux through the loop, what would you have to do?</a:t>
            </a:r>
          </a:p>
        </p:txBody>
      </p:sp>
    </p:spTree>
    <p:extLst>
      <p:ext uri="{BB962C8B-B14F-4D97-AF65-F5344CB8AC3E}">
        <p14:creationId xmlns:p14="http://schemas.microsoft.com/office/powerpoint/2010/main" val="426890665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579" name="Oval 3"/>
          <p:cNvSpPr>
            <a:spLocks noChangeArrowheads="1"/>
          </p:cNvSpPr>
          <p:nvPr/>
        </p:nvSpPr>
        <p:spPr bwMode="auto">
          <a:xfrm>
            <a:off x="4248150" y="1968500"/>
            <a:ext cx="3673475" cy="5270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16580" name="Rectangle 4"/>
          <p:cNvSpPr>
            <a:spLocks noChangeArrowheads="1"/>
          </p:cNvSpPr>
          <p:nvPr/>
        </p:nvSpPr>
        <p:spPr bwMode="auto">
          <a:xfrm>
            <a:off x="4605338" y="762000"/>
            <a:ext cx="3819525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tilt the loop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change the loop area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use thicker wires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d)   only (a) and (b)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e)   all of the above</a:t>
            </a:r>
          </a:p>
        </p:txBody>
      </p:sp>
      <p:pic>
        <p:nvPicPr>
          <p:cNvPr id="1816581" name="Picture 5" descr="FG21_02B"/>
          <p:cNvPicPr>
            <a:picLocks noChangeAspect="1" noChangeArrowheads="1"/>
          </p:cNvPicPr>
          <p:nvPr/>
        </p:nvPicPr>
        <p:blipFill>
          <a:blip r:embed="rId3" cstate="print">
            <a:lum bright="-60000" contrast="84000"/>
          </a:blip>
          <a:srcRect l="33464" r="31453"/>
          <a:stretch>
            <a:fillRect/>
          </a:stretch>
        </p:blipFill>
        <p:spPr bwMode="auto">
          <a:xfrm>
            <a:off x="6470650" y="3267075"/>
            <a:ext cx="2417763" cy="3590925"/>
          </a:xfrm>
          <a:prstGeom prst="rect">
            <a:avLst/>
          </a:prstGeom>
          <a:noFill/>
        </p:spPr>
      </p:pic>
      <p:sp>
        <p:nvSpPr>
          <p:cNvPr id="1816582" name="AutoShape 6"/>
          <p:cNvSpPr>
            <a:spLocks noChangeArrowheads="1"/>
          </p:cNvSpPr>
          <p:nvPr/>
        </p:nvSpPr>
        <p:spPr bwMode="auto">
          <a:xfrm>
            <a:off x="695325" y="3598863"/>
            <a:ext cx="4881563" cy="20177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16583" name="Rectangle 7"/>
          <p:cNvSpPr>
            <a:spLocks noChangeArrowheads="1"/>
          </p:cNvSpPr>
          <p:nvPr/>
        </p:nvSpPr>
        <p:spPr bwMode="auto">
          <a:xfrm>
            <a:off x="609600" y="3660775"/>
            <a:ext cx="4870450" cy="175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 Since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F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 A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cos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q</a:t>
            </a:r>
            <a:r>
              <a:rPr lang="en-US" sz="2000" b="1">
                <a:solidFill>
                  <a:schemeClr val="bg2"/>
                </a:solidFill>
              </a:rPr>
              <a:t> ,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changing the area </a:t>
            </a:r>
            <a:r>
              <a:rPr lang="en-US" sz="2000" b="1">
                <a:solidFill>
                  <a:srgbClr val="000000"/>
                </a:solidFill>
              </a:rPr>
              <a:t>or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tilting the loop</a:t>
            </a:r>
            <a:r>
              <a:rPr lang="en-US" sz="2000" b="1">
                <a:solidFill>
                  <a:schemeClr val="bg2"/>
                </a:solidFill>
              </a:rPr>
              <a:t> (which varies the projected area) would change the magnetic flux through the loop.</a:t>
            </a:r>
            <a:r>
              <a:rPr lang="en-US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816584" name="Rectangle 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16585" name="Rectangle 9"/>
          <p:cNvSpPr>
            <a:spLocks noGrp="1" noChangeArrowheads="1"/>
          </p:cNvSpPr>
          <p:nvPr>
            <p:ph idx="1"/>
          </p:nvPr>
        </p:nvSpPr>
        <p:spPr>
          <a:xfrm>
            <a:off x="0" y="858838"/>
            <a:ext cx="3454400" cy="20542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In order to change the magnetic flux through the loop, what would you have to do?</a:t>
            </a:r>
          </a:p>
        </p:txBody>
      </p:sp>
    </p:spTree>
    <p:extLst>
      <p:ext uri="{BB962C8B-B14F-4D97-AF65-F5344CB8AC3E}">
        <p14:creationId xmlns:p14="http://schemas.microsoft.com/office/powerpoint/2010/main" val="868386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6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6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16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16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16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16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16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16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16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16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16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16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6579" grpId="0" animBg="1"/>
      <p:bldP spid="1816582" grpId="0" animBg="1" autoUpdateAnimBg="0"/>
      <p:bldP spid="181658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632" name="Rectangle 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>
          <a:xfrm>
            <a:off x="0" y="949325"/>
            <a:ext cx="4973638" cy="1585913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If a North pole moves toward the loop from above the page, in what direction is the induced current? </a:t>
            </a:r>
          </a:p>
        </p:txBody>
      </p:sp>
      <p:sp>
        <p:nvSpPr>
          <p:cNvPr id="1818628" name="Rectangle 4"/>
          <p:cNvSpPr>
            <a:spLocks noChangeArrowheads="1"/>
          </p:cNvSpPr>
          <p:nvPr/>
        </p:nvSpPr>
        <p:spPr bwMode="auto">
          <a:xfrm>
            <a:off x="5781675" y="1116013"/>
            <a:ext cx="3362325" cy="1145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73388" y="3444875"/>
            <a:ext cx="3648075" cy="2036763"/>
            <a:chOff x="2616" y="2463"/>
            <a:chExt cx="2485" cy="1432"/>
          </a:xfrm>
        </p:grpSpPr>
        <p:pic>
          <p:nvPicPr>
            <p:cNvPr id="1818630" name="Picture 6" descr="FG21_007"/>
            <p:cNvPicPr>
              <a:picLocks noChangeAspect="1" noChangeArrowheads="1"/>
            </p:cNvPicPr>
            <p:nvPr/>
          </p:nvPicPr>
          <p:blipFill>
            <a:blip r:embed="rId3" cstate="print">
              <a:lum bright="-54000" contrast="72000"/>
            </a:blip>
            <a:srcRect r="71130" b="73788"/>
            <a:stretch>
              <a:fillRect/>
            </a:stretch>
          </p:blipFill>
          <p:spPr bwMode="auto">
            <a:xfrm>
              <a:off x="2616" y="2463"/>
              <a:ext cx="2485" cy="1432"/>
            </a:xfrm>
            <a:prstGeom prst="rect">
              <a:avLst/>
            </a:prstGeom>
            <a:noFill/>
          </p:spPr>
        </p:pic>
        <p:sp>
          <p:nvSpPr>
            <p:cNvPr id="1818631" name="Oval 7"/>
            <p:cNvSpPr>
              <a:spLocks noChangeArrowheads="1"/>
            </p:cNvSpPr>
            <p:nvPr/>
          </p:nvSpPr>
          <p:spPr bwMode="auto">
            <a:xfrm>
              <a:off x="3139" y="2497"/>
              <a:ext cx="1422" cy="135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576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2872</Words>
  <Application>Microsoft Office PowerPoint</Application>
  <PresentationFormat>On-screen Show (4:3)</PresentationFormat>
  <Paragraphs>378</Paragraphs>
  <Slides>40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Calibri</vt:lpstr>
      <vt:lpstr>Comic Sans MS</vt:lpstr>
      <vt:lpstr>eurb10</vt:lpstr>
      <vt:lpstr>Impact</vt:lpstr>
      <vt:lpstr>Monotype Sorts</vt:lpstr>
      <vt:lpstr>Symbol</vt:lpstr>
      <vt:lpstr>Tahoma</vt:lpstr>
      <vt:lpstr>Times New Roman</vt:lpstr>
      <vt:lpstr>Office Theme</vt:lpstr>
      <vt:lpstr>Equation</vt:lpstr>
      <vt:lpstr>Question 223.44.1</vt:lpstr>
      <vt:lpstr>Question 223.44.2</vt:lpstr>
      <vt:lpstr>Question 223.44.3</vt:lpstr>
      <vt:lpstr>Question 223.44.3</vt:lpstr>
      <vt:lpstr>PowerPoint Presentation</vt:lpstr>
      <vt:lpstr>PowerPoint Presentation</vt:lpstr>
      <vt:lpstr>Question 223.44.4</vt:lpstr>
      <vt:lpstr>Question 223.44.4</vt:lpstr>
      <vt:lpstr>Question 223.44.5</vt:lpstr>
      <vt:lpstr>Question 223.44.5</vt:lpstr>
      <vt:lpstr>Question 223.44.6</vt:lpstr>
      <vt:lpstr>Question 223.44.6</vt:lpstr>
      <vt:lpstr>Question 223.44.7</vt:lpstr>
      <vt:lpstr>Question 223.44.7</vt:lpstr>
      <vt:lpstr>Question 223.44.8</vt:lpstr>
      <vt:lpstr>Question 223.44.8</vt:lpstr>
      <vt:lpstr>Question 223.44.9</vt:lpstr>
      <vt:lpstr>Question 223.44.9</vt:lpstr>
      <vt:lpstr>Question 223.44.10</vt:lpstr>
      <vt:lpstr>Question 223.44.10</vt:lpstr>
      <vt:lpstr>Question 223.44.11</vt:lpstr>
      <vt:lpstr>Question 223.44.11</vt:lpstr>
      <vt:lpstr>PowerPoint Presentation</vt:lpstr>
      <vt:lpstr>Question 223.44.12</vt:lpstr>
      <vt:lpstr>Question 223.44.12</vt:lpstr>
      <vt:lpstr>Question 223.44.13</vt:lpstr>
      <vt:lpstr>Question 223.44.13</vt:lpstr>
      <vt:lpstr>Question 223.44.14</vt:lpstr>
      <vt:lpstr>Question 223.44.14</vt:lpstr>
      <vt:lpstr>Question 223.44.15</vt:lpstr>
      <vt:lpstr>Question 223.44.15</vt:lpstr>
      <vt:lpstr>Question 223.44.16</vt:lpstr>
      <vt:lpstr>Question 223.44.16</vt:lpstr>
      <vt:lpstr>Question 223.44.17</vt:lpstr>
      <vt:lpstr>Question 223.44.17</vt:lpstr>
      <vt:lpstr>PowerPoint Presentation</vt:lpstr>
      <vt:lpstr>PowerPoint Presentation</vt:lpstr>
      <vt:lpstr>PowerPoint Presentation</vt:lpstr>
      <vt:lpstr>Question 223.44.E1</vt:lpstr>
      <vt:lpstr>Question 223.44.E2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5</cp:revision>
  <dcterms:created xsi:type="dcterms:W3CDTF">2011-11-29T01:07:40Z</dcterms:created>
  <dcterms:modified xsi:type="dcterms:W3CDTF">2023-11-28T00:24:22Z</dcterms:modified>
</cp:coreProperties>
</file>