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94" r:id="rId2"/>
    <p:sldId id="256" r:id="rId3"/>
    <p:sldId id="1193" r:id="rId4"/>
    <p:sldId id="310" r:id="rId5"/>
    <p:sldId id="309" r:id="rId6"/>
    <p:sldId id="1195" r:id="rId7"/>
    <p:sldId id="294" r:id="rId8"/>
    <p:sldId id="1196" r:id="rId9"/>
    <p:sldId id="257" r:id="rId10"/>
    <p:sldId id="258" r:id="rId11"/>
    <p:sldId id="259" r:id="rId12"/>
    <p:sldId id="1198" r:id="rId13"/>
    <p:sldId id="295" r:id="rId14"/>
    <p:sldId id="296" r:id="rId15"/>
    <p:sldId id="297" r:id="rId16"/>
    <p:sldId id="298" r:id="rId17"/>
    <p:sldId id="299" r:id="rId18"/>
    <p:sldId id="311" r:id="rId19"/>
    <p:sldId id="300" r:id="rId20"/>
    <p:sldId id="301" r:id="rId21"/>
    <p:sldId id="302" r:id="rId22"/>
    <p:sldId id="303" r:id="rId23"/>
    <p:sldId id="307" r:id="rId24"/>
    <p:sldId id="304" r:id="rId25"/>
    <p:sldId id="305" r:id="rId26"/>
    <p:sldId id="306" r:id="rId27"/>
    <p:sldId id="312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2" r:id="rId39"/>
    <p:sldId id="273" r:id="rId40"/>
    <p:sldId id="274" r:id="rId41"/>
    <p:sldId id="275" r:id="rId42"/>
    <p:sldId id="313" r:id="rId43"/>
    <p:sldId id="276" r:id="rId44"/>
    <p:sldId id="277" r:id="rId45"/>
    <p:sldId id="308" r:id="rId46"/>
    <p:sldId id="278" r:id="rId47"/>
    <p:sldId id="279" r:id="rId48"/>
    <p:sldId id="293" r:id="rId49"/>
    <p:sldId id="11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3412C-791E-4C22-9806-6C87BCAB1194}" v="4" dt="2023-12-01T01:07:09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683412C-791E-4C22-9806-6C87BCAB1194}"/>
    <pc:docChg chg="custSel addSld delSld modSld sldOrd">
      <pc:chgData name="Lines, Todd" userId="afaf7c3a-e8aa-4568-882a-02ad8f9e19b0" providerId="ADAL" clId="{1683412C-791E-4C22-9806-6C87BCAB1194}" dt="2023-12-01T01:08:31.849" v="20" actId="47"/>
      <pc:docMkLst>
        <pc:docMk/>
      </pc:docMkLst>
      <pc:sldChg chg="ord">
        <pc:chgData name="Lines, Todd" userId="afaf7c3a-e8aa-4568-882a-02ad8f9e19b0" providerId="ADAL" clId="{1683412C-791E-4C22-9806-6C87BCAB1194}" dt="2023-11-29T22:24:57.693" v="16"/>
        <pc:sldMkLst>
          <pc:docMk/>
          <pc:sldMk cId="0" sldId="258"/>
        </pc:sldMkLst>
      </pc:sldChg>
      <pc:sldChg chg="ord">
        <pc:chgData name="Lines, Todd" userId="afaf7c3a-e8aa-4568-882a-02ad8f9e19b0" providerId="ADAL" clId="{1683412C-791E-4C22-9806-6C87BCAB1194}" dt="2023-11-29T22:24:55.325" v="14"/>
        <pc:sldMkLst>
          <pc:docMk/>
          <pc:sldMk cId="0" sldId="259"/>
        </pc:sldMkLst>
      </pc:sldChg>
      <pc:sldChg chg="ord">
        <pc:chgData name="Lines, Todd" userId="afaf7c3a-e8aa-4568-882a-02ad8f9e19b0" providerId="ADAL" clId="{1683412C-791E-4C22-9806-6C87BCAB1194}" dt="2023-11-29T22:18:50.270" v="6"/>
        <pc:sldMkLst>
          <pc:docMk/>
          <pc:sldMk cId="0" sldId="310"/>
        </pc:sldMkLst>
      </pc:sldChg>
      <pc:sldChg chg="add">
        <pc:chgData name="Lines, Todd" userId="afaf7c3a-e8aa-4568-882a-02ad8f9e19b0" providerId="ADAL" clId="{1683412C-791E-4C22-9806-6C87BCAB1194}" dt="2023-11-29T22:16:12.053" v="4"/>
        <pc:sldMkLst>
          <pc:docMk/>
          <pc:sldMk cId="2479109044" sldId="1193"/>
        </pc:sldMkLst>
      </pc:sldChg>
      <pc:sldChg chg="add ord">
        <pc:chgData name="Lines, Todd" userId="afaf7c3a-e8aa-4568-882a-02ad8f9e19b0" providerId="ADAL" clId="{1683412C-791E-4C22-9806-6C87BCAB1194}" dt="2023-11-29T22:15:16.989" v="2"/>
        <pc:sldMkLst>
          <pc:docMk/>
          <pc:sldMk cId="0" sldId="1194"/>
        </pc:sldMkLst>
      </pc:sldChg>
      <pc:sldChg chg="add ord">
        <pc:chgData name="Lines, Todd" userId="afaf7c3a-e8aa-4568-882a-02ad8f9e19b0" providerId="ADAL" clId="{1683412C-791E-4C22-9806-6C87BCAB1194}" dt="2023-11-29T22:19:18.371" v="8"/>
        <pc:sldMkLst>
          <pc:docMk/>
          <pc:sldMk cId="0" sldId="1195"/>
        </pc:sldMkLst>
      </pc:sldChg>
      <pc:sldChg chg="add ord">
        <pc:chgData name="Lines, Todd" userId="afaf7c3a-e8aa-4568-882a-02ad8f9e19b0" providerId="ADAL" clId="{1683412C-791E-4C22-9806-6C87BCAB1194}" dt="2023-11-29T22:24:21.221" v="10"/>
        <pc:sldMkLst>
          <pc:docMk/>
          <pc:sldMk cId="0" sldId="1196"/>
        </pc:sldMkLst>
      </pc:sldChg>
      <pc:sldChg chg="delSp modSp add mod ord">
        <pc:chgData name="Lines, Todd" userId="afaf7c3a-e8aa-4568-882a-02ad8f9e19b0" providerId="ADAL" clId="{1683412C-791E-4C22-9806-6C87BCAB1194}" dt="2023-11-30T18:31:46.566" v="18" actId="21"/>
        <pc:sldMkLst>
          <pc:docMk/>
          <pc:sldMk cId="0" sldId="1198"/>
        </pc:sldMkLst>
        <pc:picChg chg="del mod">
          <ac:chgData name="Lines, Todd" userId="afaf7c3a-e8aa-4568-882a-02ad8f9e19b0" providerId="ADAL" clId="{1683412C-791E-4C22-9806-6C87BCAB1194}" dt="2023-11-30T18:31:46.566" v="18" actId="21"/>
          <ac:picMkLst>
            <pc:docMk/>
            <pc:sldMk cId="0" sldId="1198"/>
            <ac:picMk id="5" creationId="{D00C6BDF-EDAC-B72D-A754-F767F118C238}"/>
          </ac:picMkLst>
        </pc:picChg>
      </pc:sldChg>
      <pc:sldChg chg="add">
        <pc:chgData name="Lines, Todd" userId="afaf7c3a-e8aa-4568-882a-02ad8f9e19b0" providerId="ADAL" clId="{1683412C-791E-4C22-9806-6C87BCAB1194}" dt="2023-11-29T22:15:06.453" v="0"/>
        <pc:sldMkLst>
          <pc:docMk/>
          <pc:sldMk cId="0" sldId="1199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0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1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2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3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4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EEF6-BF32-477E-9F30-E7E887982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602-8FDB-4612-9C83-DA379E9BB257}" type="datetimeFigureOut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0.wmf"/><Relationship Id="rId12" Type="http://schemas.openxmlformats.org/officeDocument/2006/relationships/image" Target="../media/image43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38.wmf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wmf"/><Relationship Id="rId24" Type="http://schemas.openxmlformats.org/officeDocument/2006/relationships/image" Target="../media/image51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image" Target="../media/image61.wmf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9.wmf"/><Relationship Id="rId31" Type="http://schemas.openxmlformats.org/officeDocument/2006/relationships/image" Target="../media/image7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73.wmf"/><Relationship Id="rId30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76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2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9.wmf"/><Relationship Id="rId5" Type="http://schemas.openxmlformats.org/officeDocument/2006/relationships/image" Target="../media/image62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84.wmf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2.bin"/><Relationship Id="rId22" Type="http://schemas.openxmlformats.org/officeDocument/2006/relationships/image" Target="../media/image9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0.wmf"/><Relationship Id="rId3" Type="http://schemas.openxmlformats.org/officeDocument/2006/relationships/image" Target="../media/image12.wmf"/><Relationship Id="rId21" Type="http://schemas.openxmlformats.org/officeDocument/2006/relationships/oleObject" Target="../embeddings/oleObject96.bin"/><Relationship Id="rId7" Type="http://schemas.openxmlformats.org/officeDocument/2006/relationships/image" Target="../media/image89.wmf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4.bin"/><Relationship Id="rId2" Type="http://schemas.openxmlformats.org/officeDocument/2006/relationships/oleObject" Target="../embeddings/oleObject86.bin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1.bin"/><Relationship Id="rId5" Type="http://schemas.openxmlformats.org/officeDocument/2006/relationships/image" Target="../media/image95.wmf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0.w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self inductance?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the material and geometric factors that affect the induced </a:t>
            </a:r>
            <a:r>
              <a:rPr lang="en-US" dirty="0" err="1"/>
              <a:t>emf</a:t>
            </a:r>
            <a:r>
              <a:rPr lang="en-US" dirty="0"/>
              <a:t> do to a changing current.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I/ t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/ t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A ceremony performed when you make your own club and you, yourself, join the club as its first member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Joseph Henry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0813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1797 – 1878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director of the Smithsonian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president of the Academy of Natural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to produce an electric current with a magnetic field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Improved the design of the electro-magnetic and constructed a motor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Discovered self-inductance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95400"/>
            <a:ext cx="38528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12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How do K and U change when a mass-spring system oscillate?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changes smoothly from K to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K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jumps from K=0 to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and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U=0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500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283" y="1776413"/>
            <a:ext cx="3340082" cy="148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8" name="Text Box 2"/>
          <p:cNvSpPr txBox="1">
            <a:spLocks noChangeArrowheads="1"/>
          </p:cNvSpPr>
          <p:nvPr/>
        </p:nvSpPr>
        <p:spPr bwMode="auto">
          <a:xfrm>
            <a:off x="682625" y="465138"/>
            <a:ext cx="316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Spring Mass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9400" y="1214438"/>
            <a:ext cx="4686300" cy="3282950"/>
            <a:chOff x="176" y="605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6" y="1300"/>
              <a:ext cx="1213" cy="666"/>
              <a:chOff x="176" y="1300"/>
              <a:chExt cx="1213" cy="666"/>
            </a:xfrm>
          </p:grpSpPr>
          <p:sp>
            <p:nvSpPr>
              <p:cNvPr id="17533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34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  <p:sp>
            <p:nvSpPr>
              <p:cNvPr id="17535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756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756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3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75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755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75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75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755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75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5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47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49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037" y="605"/>
              <a:ext cx="1189" cy="708"/>
              <a:chOff x="1037" y="605"/>
              <a:chExt cx="1189" cy="708"/>
            </a:xfrm>
          </p:grpSpPr>
          <p:sp>
            <p:nvSpPr>
              <p:cNvPr id="17499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00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1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2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3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2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9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0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527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8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5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6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3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4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1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2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9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0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7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8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504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06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7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8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2112" y="1300"/>
              <a:ext cx="1016" cy="682"/>
              <a:chOff x="2112" y="1300"/>
              <a:chExt cx="1016" cy="682"/>
            </a:xfrm>
          </p:grpSpPr>
          <p:sp>
            <p:nvSpPr>
              <p:cNvPr id="17466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67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7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8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5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6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93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4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2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9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0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7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8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5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6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4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70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72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74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</p:grpSp>
        <p:grpSp>
          <p:nvGrpSpPr>
            <p:cNvPr id="17475" name="Group 107"/>
            <p:cNvGrpSpPr>
              <a:grpSpLocks/>
            </p:cNvGrpSpPr>
            <p:nvPr/>
          </p:nvGrpSpPr>
          <p:grpSpPr bwMode="auto">
            <a:xfrm>
              <a:off x="1029" y="1941"/>
              <a:ext cx="1133" cy="732"/>
              <a:chOff x="1029" y="1941"/>
              <a:chExt cx="1133" cy="732"/>
            </a:xfrm>
          </p:grpSpPr>
          <p:sp>
            <p:nvSpPr>
              <p:cNvPr id="1743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3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3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76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7477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4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5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8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2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3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9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60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1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0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8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9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1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2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5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3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2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3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9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1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37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39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41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1" name="Arc 142"/>
            <p:cNvSpPr>
              <a:spLocks/>
            </p:cNvSpPr>
            <p:nvPr/>
          </p:nvSpPr>
          <p:spPr bwMode="auto">
            <a:xfrm>
              <a:off x="1311" y="1339"/>
              <a:ext cx="505" cy="595"/>
            </a:xfrm>
            <a:custGeom>
              <a:avLst/>
              <a:gdLst>
                <a:gd name="T0" fmla="*/ 2 w 43200"/>
                <a:gd name="T1" fmla="*/ 332 h 43200"/>
                <a:gd name="T2" fmla="*/ 50 w 43200"/>
                <a:gd name="T3" fmla="*/ 475 h 43200"/>
                <a:gd name="T4" fmla="*/ 253 w 43200"/>
                <a:gd name="T5" fmla="*/ 29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0" name="Rectangle 143"/>
          <p:cNvSpPr>
            <a:spLocks noChangeArrowheads="1"/>
          </p:cNvSpPr>
          <p:nvPr/>
        </p:nvSpPr>
        <p:spPr bwMode="auto">
          <a:xfrm>
            <a:off x="4935538" y="398463"/>
            <a:ext cx="3581400" cy="1484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44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7410" name="Object 145"/>
          <p:cNvGraphicFramePr>
            <a:graphicFrameLocks noChangeAspect="1"/>
          </p:cNvGraphicFramePr>
          <p:nvPr/>
        </p:nvGraphicFramePr>
        <p:xfrm>
          <a:off x="5511800" y="946150"/>
          <a:ext cx="23034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419040" progId="Equation.3">
                  <p:embed/>
                </p:oleObj>
              </mc:Choice>
              <mc:Fallback>
                <p:oleObj name="Equation" r:id="rId2" imgW="1422360" imgH="419040" progId="Equation.3">
                  <p:embed/>
                  <p:pic>
                    <p:nvPicPr>
                      <p:cNvPr id="1741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946150"/>
                        <a:ext cx="23034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46"/>
          <p:cNvGraphicFramePr>
            <a:graphicFrameLocks noChangeAspect="1"/>
          </p:cNvGraphicFramePr>
          <p:nvPr/>
        </p:nvGraphicFramePr>
        <p:xfrm>
          <a:off x="5969000" y="2609850"/>
          <a:ext cx="11096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040" progId="Equation.3">
                  <p:embed/>
                </p:oleObj>
              </mc:Choice>
              <mc:Fallback>
                <p:oleObj name="Equation" r:id="rId4" imgW="685800" imgH="419040" progId="Equation.3">
                  <p:embed/>
                  <p:pic>
                    <p:nvPicPr>
                      <p:cNvPr id="17411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609850"/>
                        <a:ext cx="11096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7"/>
          <p:cNvGraphicFramePr>
            <a:graphicFrameLocks noChangeAspect="1"/>
          </p:cNvGraphicFramePr>
          <p:nvPr/>
        </p:nvGraphicFramePr>
        <p:xfrm>
          <a:off x="722313" y="5011738"/>
          <a:ext cx="517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17412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011738"/>
                        <a:ext cx="5175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48"/>
          <p:cNvGraphicFramePr>
            <a:graphicFrameLocks noChangeAspect="1"/>
          </p:cNvGraphicFramePr>
          <p:nvPr/>
        </p:nvGraphicFramePr>
        <p:xfrm>
          <a:off x="908050" y="5516563"/>
          <a:ext cx="206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3">
                  <p:embed/>
                </p:oleObj>
              </mc:Choice>
              <mc:Fallback>
                <p:oleObj name="Equation" r:id="rId8" imgW="126720" imgH="203040" progId="Equation.3">
                  <p:embed/>
                  <p:pic>
                    <p:nvPicPr>
                      <p:cNvPr id="17413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516563"/>
                        <a:ext cx="2063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49"/>
          <p:cNvGraphicFramePr>
            <a:graphicFrameLocks noChangeAspect="1"/>
          </p:cNvGraphicFramePr>
          <p:nvPr/>
        </p:nvGraphicFramePr>
        <p:xfrm>
          <a:off x="5081588" y="5180013"/>
          <a:ext cx="8397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444240" progId="Equation.3">
                  <p:embed/>
                </p:oleObj>
              </mc:Choice>
              <mc:Fallback>
                <p:oleObj name="Equation" r:id="rId10" imgW="558720" imgH="444240" progId="Equation.3">
                  <p:embed/>
                  <p:pic>
                    <p:nvPicPr>
                      <p:cNvPr id="17414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5180013"/>
                        <a:ext cx="839787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50"/>
          <p:cNvSpPr txBox="1">
            <a:spLocks noChangeArrowheads="1"/>
          </p:cNvSpPr>
          <p:nvPr/>
        </p:nvSpPr>
        <p:spPr bwMode="auto">
          <a:xfrm>
            <a:off x="1165225" y="5053013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amplitude of the oscillation</a:t>
            </a:r>
          </a:p>
        </p:txBody>
      </p:sp>
      <p:sp>
        <p:nvSpPr>
          <p:cNvPr id="17423" name="Text Box 151"/>
          <p:cNvSpPr txBox="1">
            <a:spLocks noChangeArrowheads="1"/>
          </p:cNvSpPr>
          <p:nvPr/>
        </p:nvSpPr>
        <p:spPr bwMode="auto">
          <a:xfrm>
            <a:off x="1165225" y="5497513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phase (time offset)</a:t>
            </a:r>
          </a:p>
        </p:txBody>
      </p:sp>
      <p:sp>
        <p:nvSpPr>
          <p:cNvPr id="17424" name="Text Box 152"/>
          <p:cNvSpPr txBox="1">
            <a:spLocks noChangeArrowheads="1"/>
          </p:cNvSpPr>
          <p:nvPr/>
        </p:nvSpPr>
        <p:spPr bwMode="auto">
          <a:xfrm>
            <a:off x="5965825" y="5256213"/>
            <a:ext cx="263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angular frequency</a:t>
            </a:r>
          </a:p>
        </p:txBody>
      </p:sp>
      <p:sp>
        <p:nvSpPr>
          <p:cNvPr id="17425" name="Text Box 153"/>
          <p:cNvSpPr txBox="1">
            <a:spLocks noChangeArrowheads="1"/>
          </p:cNvSpPr>
          <p:nvPr/>
        </p:nvSpPr>
        <p:spPr bwMode="auto">
          <a:xfrm>
            <a:off x="5330825" y="2132013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Differential Equation</a:t>
            </a:r>
          </a:p>
        </p:txBody>
      </p:sp>
      <p:sp>
        <p:nvSpPr>
          <p:cNvPr id="17426" name="Text Box 154"/>
          <p:cNvSpPr txBox="1">
            <a:spLocks noChangeArrowheads="1"/>
          </p:cNvSpPr>
          <p:nvPr/>
        </p:nvSpPr>
        <p:spPr bwMode="auto">
          <a:xfrm>
            <a:off x="5407025" y="34020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Solution</a:t>
            </a:r>
          </a:p>
        </p:txBody>
      </p:sp>
      <p:graphicFrame>
        <p:nvGraphicFramePr>
          <p:cNvPr id="17415" name="Object 155"/>
          <p:cNvGraphicFramePr>
            <a:graphicFrameLocks noChangeAspect="1"/>
          </p:cNvGraphicFramePr>
          <p:nvPr/>
        </p:nvGraphicFramePr>
        <p:xfrm>
          <a:off x="5740400" y="3844925"/>
          <a:ext cx="19510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228600" progId="Equation.3">
                  <p:embed/>
                </p:oleObj>
              </mc:Choice>
              <mc:Fallback>
                <p:oleObj name="Equation" r:id="rId12" imgW="1206360" imgH="228600" progId="Equation.3">
                  <p:embed/>
                  <p:pic>
                    <p:nvPicPr>
                      <p:cNvPr id="17415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844925"/>
                        <a:ext cx="19510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8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50" name="Rectangle 75"/>
          <p:cNvSpPr>
            <a:spLocks noChangeArrowheads="1"/>
          </p:cNvSpPr>
          <p:nvPr/>
        </p:nvSpPr>
        <p:spPr bwMode="auto">
          <a:xfrm>
            <a:off x="0" y="5413375"/>
            <a:ext cx="9144000" cy="144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"/>
          <p:cNvSpPr>
            <a:spLocks noChangeArrowheads="1"/>
          </p:cNvSpPr>
          <p:nvPr/>
        </p:nvSpPr>
        <p:spPr bwMode="auto">
          <a:xfrm>
            <a:off x="4935538" y="398463"/>
            <a:ext cx="3581400" cy="17764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3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8453" name="Text Box 4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16200000" flipH="1">
            <a:off x="781844" y="1796257"/>
            <a:ext cx="460375" cy="18573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8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9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6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7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2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3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0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1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496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494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5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90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5" name="AutoShape 29"/>
          <p:cNvCxnSpPr>
            <a:cxnSpLocks noChangeShapeType="1"/>
            <a:stCxn id="18464" idx="6"/>
            <a:endCxn id="18458" idx="2"/>
          </p:cNvCxnSpPr>
          <p:nvPr/>
        </p:nvCxnSpPr>
        <p:spPr bwMode="auto">
          <a:xfrm rot="10800000" flipV="1">
            <a:off x="1027113" y="2540000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6" name="AutoShape 30"/>
          <p:cNvCxnSpPr>
            <a:cxnSpLocks noChangeShapeType="1"/>
            <a:stCxn id="18483" idx="0"/>
            <a:endCxn id="18463" idx="4"/>
          </p:cNvCxnSpPr>
          <p:nvPr/>
        </p:nvCxnSpPr>
        <p:spPr bwMode="auto">
          <a:xfrm rot="5400000" flipH="1">
            <a:off x="2536825" y="1412875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7" name="AutoShape 31"/>
          <p:cNvCxnSpPr>
            <a:cxnSpLocks noChangeShapeType="1"/>
            <a:stCxn id="18490" idx="1"/>
            <a:endCxn id="18459" idx="0"/>
          </p:cNvCxnSpPr>
          <p:nvPr/>
        </p:nvCxnSpPr>
        <p:spPr bwMode="auto">
          <a:xfrm rot="5400000" flipH="1">
            <a:off x="759619" y="1407319"/>
            <a:ext cx="501650" cy="1588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58" name="Oval 32"/>
          <p:cNvSpPr>
            <a:spLocks noChangeArrowheads="1"/>
          </p:cNvSpPr>
          <p:nvPr/>
        </p:nvSpPr>
        <p:spPr bwMode="auto">
          <a:xfrm flipH="1">
            <a:off x="982663" y="252888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 flipV="1">
            <a:off x="985838" y="1112838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18460" name="AutoShape 34"/>
          <p:cNvCxnSpPr>
            <a:cxnSpLocks noChangeShapeType="1"/>
            <a:stCxn id="18458" idx="0"/>
            <a:endCxn id="18491" idx="1"/>
          </p:cNvCxnSpPr>
          <p:nvPr/>
        </p:nvCxnSpPr>
        <p:spPr bwMode="auto">
          <a:xfrm rot="-5400000">
            <a:off x="800894" y="2323307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61" name="Text Box 35"/>
          <p:cNvSpPr txBox="1">
            <a:spLocks noChangeArrowheads="1"/>
          </p:cNvSpPr>
          <p:nvPr/>
        </p:nvSpPr>
        <p:spPr bwMode="auto">
          <a:xfrm flipH="1">
            <a:off x="2312988" y="1609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8462" name="Text Box 36"/>
          <p:cNvSpPr txBox="1">
            <a:spLocks noChangeArrowheads="1"/>
          </p:cNvSpPr>
          <p:nvPr/>
        </p:nvSpPr>
        <p:spPr bwMode="auto">
          <a:xfrm flipH="1">
            <a:off x="1120775" y="15970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 flipH="1">
            <a:off x="2771775" y="111125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 flipH="1">
            <a:off x="2781300" y="25177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8465" name="AutoShape 39"/>
          <p:cNvCxnSpPr>
            <a:cxnSpLocks noChangeShapeType="1"/>
            <a:endCxn id="18459" idx="6"/>
          </p:cNvCxnSpPr>
          <p:nvPr/>
        </p:nvCxnSpPr>
        <p:spPr bwMode="auto">
          <a:xfrm rot="10800000" flipV="1">
            <a:off x="1031875" y="1133475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66" name="AutoShape 40"/>
          <p:cNvCxnSpPr>
            <a:cxnSpLocks noChangeShapeType="1"/>
            <a:stCxn id="18484" idx="1"/>
            <a:endCxn id="18464" idx="0"/>
          </p:cNvCxnSpPr>
          <p:nvPr/>
        </p:nvCxnSpPr>
        <p:spPr bwMode="auto">
          <a:xfrm rot="5400000">
            <a:off x="2493169" y="2205831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1"/>
          <p:cNvGrpSpPr>
            <a:grpSpLocks/>
          </p:cNvGrpSpPr>
          <p:nvPr/>
        </p:nvGrpSpPr>
        <p:grpSpPr bwMode="auto">
          <a:xfrm flipH="1">
            <a:off x="2668588" y="1681163"/>
            <a:ext cx="277812" cy="214312"/>
            <a:chOff x="971" y="2181"/>
            <a:chExt cx="168" cy="130"/>
          </a:xfrm>
        </p:grpSpPr>
        <p:sp>
          <p:nvSpPr>
            <p:cNvPr id="18483" name="Line 42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43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44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45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434" name="Object 46"/>
          <p:cNvGraphicFramePr>
            <a:graphicFrameLocks noChangeAspect="1"/>
          </p:cNvGraphicFramePr>
          <p:nvPr/>
        </p:nvGraphicFramePr>
        <p:xfrm>
          <a:off x="5126038" y="857250"/>
          <a:ext cx="965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3">
                  <p:embed/>
                </p:oleObj>
              </mc:Choice>
              <mc:Fallback>
                <p:oleObj name="Equation" r:id="rId2" imgW="596880" imgH="419040" progId="Equation.3">
                  <p:embed/>
                  <p:pic>
                    <p:nvPicPr>
                      <p:cNvPr id="184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857250"/>
                        <a:ext cx="965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7"/>
          <p:cNvGraphicFramePr>
            <a:graphicFrameLocks noChangeAspect="1"/>
          </p:cNvGraphicFramePr>
          <p:nvPr/>
        </p:nvGraphicFramePr>
        <p:xfrm>
          <a:off x="7242175" y="819150"/>
          <a:ext cx="10271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184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819150"/>
                        <a:ext cx="102711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8"/>
          <p:cNvGraphicFramePr>
            <a:graphicFrameLocks noChangeAspect="1"/>
          </p:cNvGraphicFramePr>
          <p:nvPr/>
        </p:nvGraphicFramePr>
        <p:xfrm>
          <a:off x="6351588" y="1487488"/>
          <a:ext cx="800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184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1487488"/>
                        <a:ext cx="8001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9"/>
          <p:cNvGraphicFramePr>
            <a:graphicFrameLocks noChangeAspect="1"/>
          </p:cNvGraphicFramePr>
          <p:nvPr/>
        </p:nvGraphicFramePr>
        <p:xfrm>
          <a:off x="1111250" y="2744788"/>
          <a:ext cx="14779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660240" progId="Equation.3">
                  <p:embed/>
                </p:oleObj>
              </mc:Choice>
              <mc:Fallback>
                <p:oleObj name="Equation" r:id="rId8" imgW="914400" imgH="660240" progId="Equation.3">
                  <p:embed/>
                  <p:pic>
                    <p:nvPicPr>
                      <p:cNvPr id="184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744788"/>
                        <a:ext cx="14779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0"/>
          <p:cNvGraphicFramePr>
            <a:graphicFrameLocks noChangeAspect="1"/>
          </p:cNvGraphicFramePr>
          <p:nvPr/>
        </p:nvGraphicFramePr>
        <p:xfrm>
          <a:off x="884238" y="3989388"/>
          <a:ext cx="24399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393480" progId="Equation.3">
                  <p:embed/>
                </p:oleObj>
              </mc:Choice>
              <mc:Fallback>
                <p:oleObj name="Equation" r:id="rId10" imgW="1511280" imgH="393480" progId="Equation.3">
                  <p:embed/>
                  <p:pic>
                    <p:nvPicPr>
                      <p:cNvPr id="184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989388"/>
                        <a:ext cx="2439987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Oval 51"/>
          <p:cNvSpPr>
            <a:spLocks noChangeArrowheads="1"/>
          </p:cNvSpPr>
          <p:nvPr/>
        </p:nvSpPr>
        <p:spPr bwMode="auto">
          <a:xfrm>
            <a:off x="1739900" y="39751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Oval 52"/>
          <p:cNvSpPr>
            <a:spLocks noChangeArrowheads="1"/>
          </p:cNvSpPr>
          <p:nvPr/>
        </p:nvSpPr>
        <p:spPr bwMode="auto">
          <a:xfrm>
            <a:off x="2755900" y="3975100"/>
            <a:ext cx="279400" cy="355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53"/>
          <p:cNvSpPr>
            <a:spLocks noChangeArrowheads="1"/>
          </p:cNvSpPr>
          <p:nvPr/>
        </p:nvSpPr>
        <p:spPr bwMode="auto">
          <a:xfrm>
            <a:off x="4935538" y="2176463"/>
            <a:ext cx="3581400" cy="798512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Text Box 54"/>
          <p:cNvSpPr txBox="1">
            <a:spLocks noChangeArrowheads="1"/>
          </p:cNvSpPr>
          <p:nvPr/>
        </p:nvSpPr>
        <p:spPr bwMode="auto">
          <a:xfrm>
            <a:off x="5002213" y="2214563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18439" name="Object 55"/>
          <p:cNvGraphicFramePr>
            <a:graphicFrameLocks noChangeAspect="1"/>
          </p:cNvGraphicFramePr>
          <p:nvPr/>
        </p:nvGraphicFramePr>
        <p:xfrm>
          <a:off x="1135063" y="4743450"/>
          <a:ext cx="17843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419040" progId="Equation.3">
                  <p:embed/>
                </p:oleObj>
              </mc:Choice>
              <mc:Fallback>
                <p:oleObj name="Equation" r:id="rId12" imgW="1104840" imgH="419040" progId="Equation.3">
                  <p:embed/>
                  <p:pic>
                    <p:nvPicPr>
                      <p:cNvPr id="1843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743450"/>
                        <a:ext cx="178435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6"/>
          <p:cNvGraphicFramePr>
            <a:graphicFrameLocks noChangeAspect="1"/>
          </p:cNvGraphicFramePr>
          <p:nvPr/>
        </p:nvGraphicFramePr>
        <p:xfrm>
          <a:off x="1117600" y="5822950"/>
          <a:ext cx="1538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419040" progId="Equation.3">
                  <p:embed/>
                </p:oleObj>
              </mc:Choice>
              <mc:Fallback>
                <p:oleObj name="Equation" r:id="rId14" imgW="952200" imgH="419040" progId="Equation.3">
                  <p:embed/>
                  <p:pic>
                    <p:nvPicPr>
                      <p:cNvPr id="1844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822950"/>
                        <a:ext cx="1538288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Text Box 57"/>
          <p:cNvSpPr txBox="1">
            <a:spLocks noChangeArrowheads="1"/>
          </p:cNvSpPr>
          <p:nvPr/>
        </p:nvSpPr>
        <p:spPr bwMode="auto">
          <a:xfrm>
            <a:off x="974725" y="5548313"/>
            <a:ext cx="178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Differential Equation</a:t>
            </a:r>
          </a:p>
        </p:txBody>
      </p:sp>
      <p:sp>
        <p:nvSpPr>
          <p:cNvPr id="18473" name="Text Box 58"/>
          <p:cNvSpPr txBox="1">
            <a:spLocks noChangeArrowheads="1"/>
          </p:cNvSpPr>
          <p:nvPr/>
        </p:nvSpPr>
        <p:spPr bwMode="auto">
          <a:xfrm>
            <a:off x="4289425" y="3059113"/>
            <a:ext cx="154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Solution function:</a:t>
            </a:r>
          </a:p>
        </p:txBody>
      </p:sp>
      <p:graphicFrame>
        <p:nvGraphicFramePr>
          <p:cNvPr id="18441" name="Object 59"/>
          <p:cNvGraphicFramePr>
            <a:graphicFrameLocks noChangeAspect="1"/>
          </p:cNvGraphicFramePr>
          <p:nvPr/>
        </p:nvGraphicFramePr>
        <p:xfrm>
          <a:off x="5938838" y="3055938"/>
          <a:ext cx="203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57120" imgH="228600" progId="Equation.3">
                  <p:embed/>
                </p:oleObj>
              </mc:Choice>
              <mc:Fallback>
                <p:oleObj name="Equation" r:id="rId16" imgW="1257120" imgH="228600" progId="Equation.3">
                  <p:embed/>
                  <p:pic>
                    <p:nvPicPr>
                      <p:cNvPr id="1844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055938"/>
                        <a:ext cx="20304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60"/>
          <p:cNvGraphicFramePr>
            <a:graphicFrameLocks noChangeAspect="1"/>
          </p:cNvGraphicFramePr>
          <p:nvPr/>
        </p:nvGraphicFramePr>
        <p:xfrm>
          <a:off x="5311775" y="3502025"/>
          <a:ext cx="27289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88760" imgH="838080" progId="Equation.3">
                  <p:embed/>
                </p:oleObj>
              </mc:Choice>
              <mc:Fallback>
                <p:oleObj name="Equation" r:id="rId18" imgW="1688760" imgH="838080" progId="Equation.3">
                  <p:embed/>
                  <p:pic>
                    <p:nvPicPr>
                      <p:cNvPr id="1844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502025"/>
                        <a:ext cx="27289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61"/>
          <p:cNvGraphicFramePr>
            <a:graphicFrameLocks noChangeAspect="1"/>
          </p:cNvGraphicFramePr>
          <p:nvPr/>
        </p:nvGraphicFramePr>
        <p:xfrm>
          <a:off x="3438525" y="1435100"/>
          <a:ext cx="654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080" imgH="457200" progId="Equation.3">
                  <p:embed/>
                </p:oleObj>
              </mc:Choice>
              <mc:Fallback>
                <p:oleObj name="Equation" r:id="rId20" imgW="406080" imgH="457200" progId="Equation.3">
                  <p:embed/>
                  <p:pic>
                    <p:nvPicPr>
                      <p:cNvPr id="1844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435100"/>
                        <a:ext cx="6540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62"/>
          <p:cNvSpPr txBox="1">
            <a:spLocks noChangeArrowheads="1"/>
          </p:cNvSpPr>
          <p:nvPr/>
        </p:nvSpPr>
        <p:spPr bwMode="auto">
          <a:xfrm>
            <a:off x="3933825" y="6107113"/>
            <a:ext cx="185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Use Initial Conditions</a:t>
            </a:r>
          </a:p>
        </p:txBody>
      </p:sp>
      <p:graphicFrame>
        <p:nvGraphicFramePr>
          <p:cNvPr id="18444" name="Object 63"/>
          <p:cNvGraphicFramePr>
            <a:graphicFrameLocks noChangeAspect="1"/>
          </p:cNvGraphicFramePr>
          <p:nvPr/>
        </p:nvGraphicFramePr>
        <p:xfrm>
          <a:off x="4089400" y="4903788"/>
          <a:ext cx="44116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30240" imgH="393480" progId="Equation.3">
                  <p:embed/>
                </p:oleObj>
              </mc:Choice>
              <mc:Fallback>
                <p:oleObj name="Equation" r:id="rId22" imgW="2730240" imgH="393480" progId="Equation.3">
                  <p:embed/>
                  <p:pic>
                    <p:nvPicPr>
                      <p:cNvPr id="1844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903788"/>
                        <a:ext cx="4411663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Line 64"/>
          <p:cNvSpPr>
            <a:spLocks noChangeShapeType="1"/>
          </p:cNvSpPr>
          <p:nvPr/>
        </p:nvSpPr>
        <p:spPr bwMode="auto">
          <a:xfrm flipV="1">
            <a:off x="2781300" y="5435600"/>
            <a:ext cx="12573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65"/>
          <p:cNvSpPr>
            <a:spLocks noChangeShapeType="1"/>
          </p:cNvSpPr>
          <p:nvPr/>
        </p:nvSpPr>
        <p:spPr bwMode="auto">
          <a:xfrm flipH="1">
            <a:off x="5435600" y="49657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66"/>
          <p:cNvSpPr>
            <a:spLocks noChangeShapeType="1"/>
          </p:cNvSpPr>
          <p:nvPr/>
        </p:nvSpPr>
        <p:spPr bwMode="auto">
          <a:xfrm flipH="1">
            <a:off x="4483100" y="49276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67"/>
          <p:cNvSpPr>
            <a:spLocks noChangeShapeType="1"/>
          </p:cNvSpPr>
          <p:nvPr/>
        </p:nvSpPr>
        <p:spPr bwMode="auto">
          <a:xfrm flipH="1">
            <a:off x="70485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8"/>
          <p:cNvSpPr>
            <a:spLocks noChangeShapeType="1"/>
          </p:cNvSpPr>
          <p:nvPr/>
        </p:nvSpPr>
        <p:spPr bwMode="auto">
          <a:xfrm flipH="1">
            <a:off x="76454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45" name="Object 69"/>
          <p:cNvGraphicFramePr>
            <a:graphicFrameLocks noChangeAspect="1"/>
          </p:cNvGraphicFramePr>
          <p:nvPr/>
        </p:nvGraphicFramePr>
        <p:xfrm>
          <a:off x="5592763" y="5416550"/>
          <a:ext cx="10461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19040" progId="Equation.3">
                  <p:embed/>
                </p:oleObj>
              </mc:Choice>
              <mc:Fallback>
                <p:oleObj name="Equation" r:id="rId24" imgW="647640" imgH="419040" progId="Equation.3">
                  <p:embed/>
                  <p:pic>
                    <p:nvPicPr>
                      <p:cNvPr id="1844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5416550"/>
                        <a:ext cx="1046162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70"/>
          <p:cNvGraphicFramePr>
            <a:graphicFrameLocks noChangeAspect="1"/>
          </p:cNvGraphicFramePr>
          <p:nvPr/>
        </p:nvGraphicFramePr>
        <p:xfrm>
          <a:off x="4143737" y="6418285"/>
          <a:ext cx="2892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90640" imgH="228600" progId="Equation.3">
                  <p:embed/>
                </p:oleObj>
              </mc:Choice>
              <mc:Fallback>
                <p:oleObj name="Equation" r:id="rId26" imgW="1790640" imgH="228600" progId="Equation.3">
                  <p:embed/>
                  <p:pic>
                    <p:nvPicPr>
                      <p:cNvPr id="1844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737" y="6418285"/>
                        <a:ext cx="2892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71"/>
          <p:cNvGraphicFramePr>
            <a:graphicFrameLocks noChangeAspect="1"/>
          </p:cNvGraphicFramePr>
          <p:nvPr/>
        </p:nvGraphicFramePr>
        <p:xfrm>
          <a:off x="7821613" y="6340475"/>
          <a:ext cx="574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55320" imgH="203040" progId="Equation.3">
                  <p:embed/>
                </p:oleObj>
              </mc:Choice>
              <mc:Fallback>
                <p:oleObj name="Equation" r:id="rId28" imgW="355320" imgH="203040" progId="Equation.3">
                  <p:embed/>
                  <p:pic>
                    <p:nvPicPr>
                      <p:cNvPr id="1844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6340475"/>
                        <a:ext cx="574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0" name="Line 72"/>
          <p:cNvSpPr>
            <a:spLocks noChangeShapeType="1"/>
          </p:cNvSpPr>
          <p:nvPr/>
        </p:nvSpPr>
        <p:spPr bwMode="auto">
          <a:xfrm>
            <a:off x="7289800" y="6540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Oval 73"/>
          <p:cNvSpPr>
            <a:spLocks noChangeArrowheads="1"/>
          </p:cNvSpPr>
          <p:nvPr/>
        </p:nvSpPr>
        <p:spPr bwMode="auto">
          <a:xfrm>
            <a:off x="4114800" y="48514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Oval 74"/>
          <p:cNvSpPr>
            <a:spLocks noChangeArrowheads="1"/>
          </p:cNvSpPr>
          <p:nvPr/>
        </p:nvSpPr>
        <p:spPr bwMode="auto">
          <a:xfrm>
            <a:off x="6337300" y="4927600"/>
            <a:ext cx="635000" cy="698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94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194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0" y="47450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778000" y="2181225"/>
          <a:ext cx="2752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81225"/>
                        <a:ext cx="275272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689100" y="3821113"/>
          <a:ext cx="2914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120" imgH="228600" progId="Equation.3">
                  <p:embed/>
                </p:oleObj>
              </mc:Choice>
              <mc:Fallback>
                <p:oleObj name="Equation" r:id="rId5" imgW="1041120" imgH="228600" progId="Equation.3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21113"/>
                        <a:ext cx="2914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6"/>
          <p:cNvSpPr txBox="1">
            <a:spLocks noChangeArrowheads="1"/>
          </p:cNvSpPr>
          <p:nvPr/>
        </p:nvSpPr>
        <p:spPr bwMode="auto">
          <a:xfrm>
            <a:off x="7878763" y="6626225"/>
            <a:ext cx="261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6634163" y="6664325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T/2</a:t>
            </a:r>
          </a:p>
        </p:txBody>
      </p:sp>
      <p:pic>
        <p:nvPicPr>
          <p:cNvPr id="194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1000" y="11255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73700" y="28019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6802438" y="15128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7945438" y="14366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2"/>
          <p:cNvSpPr>
            <a:spLocks noChangeShapeType="1"/>
          </p:cNvSpPr>
          <p:nvPr/>
        </p:nvSpPr>
        <p:spPr bwMode="auto">
          <a:xfrm>
            <a:off x="5570538" y="40528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4940300" y="3846513"/>
          <a:ext cx="617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3">
                  <p:embed/>
                </p:oleObj>
              </mc:Choice>
              <mc:Fallback>
                <p:oleObj name="Equation" r:id="rId9" imgW="380880" imgH="228600" progId="Equation.3">
                  <p:embed/>
                  <p:pic>
                    <p:nvPicPr>
                      <p:cNvPr id="1946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846513"/>
                        <a:ext cx="6175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5013325" y="1114425"/>
          <a:ext cx="492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28600" progId="Equation.3">
                  <p:embed/>
                </p:oleObj>
              </mc:Choice>
              <mc:Fallback>
                <p:oleObj name="Equation" r:id="rId11" imgW="304560" imgH="228600" progId="Equation.3">
                  <p:embed/>
                  <p:pic>
                    <p:nvPicPr>
                      <p:cNvPr id="1946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114425"/>
                        <a:ext cx="4921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4846638" y="5475288"/>
            <a:ext cx="635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5872163" y="4924425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Q</a:t>
            </a:r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5986463" y="59912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</a:t>
            </a:r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V="1">
            <a:off x="4833938" y="4865688"/>
            <a:ext cx="660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2938463" y="5281613"/>
            <a:ext cx="1931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Q =Q</a:t>
            </a:r>
            <a:r>
              <a:rPr lang="en-US" baseline="-25000"/>
              <a:t>max</a:t>
            </a:r>
            <a:r>
              <a:rPr lang="en-US"/>
              <a:t>, I=0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2963863" y="5942013"/>
            <a:ext cx="177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I=I</a:t>
            </a:r>
            <a:r>
              <a:rPr lang="en-US" baseline="-25000"/>
              <a:t>max</a:t>
            </a:r>
            <a:r>
              <a:rPr lang="en-US"/>
              <a:t>, Q=0</a:t>
            </a:r>
          </a:p>
        </p:txBody>
      </p:sp>
      <p:sp>
        <p:nvSpPr>
          <p:cNvPr id="19479" name="Line 21"/>
          <p:cNvSpPr>
            <a:spLocks noChangeShapeType="1"/>
          </p:cNvSpPr>
          <p:nvPr/>
        </p:nvSpPr>
        <p:spPr bwMode="auto">
          <a:xfrm flipV="1">
            <a:off x="4706938" y="6021388"/>
            <a:ext cx="13462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 flipV="1">
            <a:off x="4706938" y="5665788"/>
            <a:ext cx="14224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V="1">
            <a:off x="7399338" y="4637088"/>
            <a:ext cx="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7192963" y="4376738"/>
            <a:ext cx="16668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90</a:t>
            </a:r>
            <a:r>
              <a:rPr lang="en-US">
                <a:sym typeface="Symbol" pitchFamily="18" charset="2"/>
              </a:rPr>
              <a:t> out of phase</a:t>
            </a:r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7399338" y="473868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495" name="Text Box 2"/>
          <p:cNvSpPr txBox="1">
            <a:spLocks noChangeArrowheads="1"/>
          </p:cNvSpPr>
          <p:nvPr/>
        </p:nvSpPr>
        <p:spPr bwMode="auto">
          <a:xfrm>
            <a:off x="250825" y="300038"/>
            <a:ext cx="284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Energy</a:t>
            </a:r>
          </a:p>
        </p:txBody>
      </p:sp>
      <p:sp>
        <p:nvSpPr>
          <p:cNvPr id="20496" name="Rectangle 3"/>
          <p:cNvSpPr>
            <a:spLocks noChangeArrowheads="1"/>
          </p:cNvSpPr>
          <p:nvPr/>
        </p:nvSpPr>
        <p:spPr bwMode="auto">
          <a:xfrm>
            <a:off x="5221288" y="612775"/>
            <a:ext cx="3670300" cy="17764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4"/>
          <p:cNvSpPr txBox="1">
            <a:spLocks noChangeArrowheads="1"/>
          </p:cNvSpPr>
          <p:nvPr/>
        </p:nvSpPr>
        <p:spPr bwMode="auto">
          <a:xfrm>
            <a:off x="5338763" y="6889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780088" y="1096963"/>
          <a:ext cx="965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3">
                  <p:embed/>
                </p:oleObj>
              </mc:Choice>
              <mc:Fallback>
                <p:oleObj name="Equation" r:id="rId2" imgW="596880" imgH="419040" progId="Equation.3">
                  <p:embed/>
                  <p:pic>
                    <p:nvPicPr>
                      <p:cNvPr id="204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096963"/>
                        <a:ext cx="9652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7375525" y="1046163"/>
          <a:ext cx="10271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04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46163"/>
                        <a:ext cx="10271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7"/>
          <p:cNvSpPr>
            <a:spLocks noChangeArrowheads="1"/>
          </p:cNvSpPr>
          <p:nvPr/>
        </p:nvSpPr>
        <p:spPr bwMode="auto">
          <a:xfrm>
            <a:off x="5221288" y="2390775"/>
            <a:ext cx="3670300" cy="798513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8"/>
          <p:cNvSpPr txBox="1">
            <a:spLocks noChangeArrowheads="1"/>
          </p:cNvSpPr>
          <p:nvPr/>
        </p:nvSpPr>
        <p:spPr bwMode="auto">
          <a:xfrm>
            <a:off x="5287963" y="2428875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5319713" y="1885950"/>
          <a:ext cx="1681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28600" progId="Equation.3">
                  <p:embed/>
                </p:oleObj>
              </mc:Choice>
              <mc:Fallback>
                <p:oleObj name="Equation" r:id="rId6" imgW="1041120" imgH="228600" progId="Equation.3">
                  <p:embed/>
                  <p:pic>
                    <p:nvPicPr>
                      <p:cNvPr id="204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885950"/>
                        <a:ext cx="1681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7161213" y="1900238"/>
          <a:ext cx="1682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2048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0238"/>
                        <a:ext cx="16827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971550" y="2660650"/>
          <a:ext cx="14779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419040" progId="Equation.3">
                  <p:embed/>
                </p:oleObj>
              </mc:Choice>
              <mc:Fallback>
                <p:oleObj name="Equation" r:id="rId10" imgW="914400" imgH="419040" progId="Equation.3">
                  <p:embed/>
                  <p:pic>
                    <p:nvPicPr>
                      <p:cNvPr id="2048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60650"/>
                        <a:ext cx="14779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16200000" flipH="1">
            <a:off x="1048544" y="1843882"/>
            <a:ext cx="460375" cy="18573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4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35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3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4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9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1" name="AutoShape 36"/>
          <p:cNvCxnSpPr>
            <a:cxnSpLocks noChangeShapeType="1"/>
            <a:stCxn id="20510" idx="6"/>
            <a:endCxn id="20504" idx="2"/>
          </p:cNvCxnSpPr>
          <p:nvPr/>
        </p:nvCxnSpPr>
        <p:spPr bwMode="auto">
          <a:xfrm rot="10800000" flipV="1">
            <a:off x="1293813" y="2587625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2" name="AutoShape 37"/>
          <p:cNvCxnSpPr>
            <a:cxnSpLocks noChangeShapeType="1"/>
            <a:stCxn id="20522" idx="0"/>
            <a:endCxn id="20509" idx="4"/>
          </p:cNvCxnSpPr>
          <p:nvPr/>
        </p:nvCxnSpPr>
        <p:spPr bwMode="auto">
          <a:xfrm rot="5400000" flipH="1">
            <a:off x="2803525" y="1460500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29" idx="1"/>
            <a:endCxn id="20505" idx="0"/>
          </p:cNvCxnSpPr>
          <p:nvPr/>
        </p:nvCxnSpPr>
        <p:spPr bwMode="auto">
          <a:xfrm rot="5400000" flipH="1">
            <a:off x="1026320" y="1453356"/>
            <a:ext cx="500062" cy="317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 flipH="1">
            <a:off x="1249363" y="2576513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 flipV="1">
            <a:off x="1252538" y="1160463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20506" name="AutoShape 41"/>
          <p:cNvCxnSpPr>
            <a:cxnSpLocks noChangeShapeType="1"/>
            <a:stCxn id="20504" idx="0"/>
            <a:endCxn id="20530" idx="1"/>
          </p:cNvCxnSpPr>
          <p:nvPr/>
        </p:nvCxnSpPr>
        <p:spPr bwMode="auto">
          <a:xfrm rot="-5400000">
            <a:off x="1067594" y="2370932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7" name="Text Box 42"/>
          <p:cNvSpPr txBox="1">
            <a:spLocks noChangeArrowheads="1"/>
          </p:cNvSpPr>
          <p:nvPr/>
        </p:nvSpPr>
        <p:spPr bwMode="auto">
          <a:xfrm flipH="1">
            <a:off x="2579688" y="16573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20508" name="Text Box 43"/>
          <p:cNvSpPr txBox="1">
            <a:spLocks noChangeArrowheads="1"/>
          </p:cNvSpPr>
          <p:nvPr/>
        </p:nvSpPr>
        <p:spPr bwMode="auto">
          <a:xfrm flipH="1">
            <a:off x="1387475" y="1644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20509" name="Oval 44"/>
          <p:cNvSpPr>
            <a:spLocks noChangeArrowheads="1"/>
          </p:cNvSpPr>
          <p:nvPr/>
        </p:nvSpPr>
        <p:spPr bwMode="auto">
          <a:xfrm flipH="1">
            <a:off x="3038475" y="11588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10" name="Oval 45"/>
          <p:cNvSpPr>
            <a:spLocks noChangeArrowheads="1"/>
          </p:cNvSpPr>
          <p:nvPr/>
        </p:nvSpPr>
        <p:spPr bwMode="auto">
          <a:xfrm flipH="1">
            <a:off x="3048000" y="256540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20511" name="AutoShape 46"/>
          <p:cNvCxnSpPr>
            <a:cxnSpLocks noChangeShapeType="1"/>
            <a:endCxn id="20505" idx="6"/>
          </p:cNvCxnSpPr>
          <p:nvPr/>
        </p:nvCxnSpPr>
        <p:spPr bwMode="auto">
          <a:xfrm rot="10800000" flipV="1">
            <a:off x="1298575" y="1181100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12" name="AutoShape 47"/>
          <p:cNvCxnSpPr>
            <a:cxnSpLocks noChangeShapeType="1"/>
            <a:stCxn id="20523" idx="1"/>
            <a:endCxn id="20510" idx="0"/>
          </p:cNvCxnSpPr>
          <p:nvPr/>
        </p:nvCxnSpPr>
        <p:spPr bwMode="auto">
          <a:xfrm rot="5400000">
            <a:off x="2759869" y="2253456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8"/>
          <p:cNvGrpSpPr>
            <a:grpSpLocks/>
          </p:cNvGrpSpPr>
          <p:nvPr/>
        </p:nvGrpSpPr>
        <p:grpSpPr bwMode="auto">
          <a:xfrm flipH="1">
            <a:off x="2935288" y="1728788"/>
            <a:ext cx="277812" cy="214312"/>
            <a:chOff x="971" y="2181"/>
            <a:chExt cx="168" cy="130"/>
          </a:xfrm>
        </p:grpSpPr>
        <p:sp>
          <p:nvSpPr>
            <p:cNvPr id="20522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14" name="Picture 5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2675" y="417988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7" name="Object 54"/>
          <p:cNvGraphicFramePr>
            <a:graphicFrameLocks noChangeAspect="1"/>
          </p:cNvGraphicFramePr>
          <p:nvPr/>
        </p:nvGraphicFramePr>
        <p:xfrm>
          <a:off x="858838" y="3443288"/>
          <a:ext cx="38385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74560" imgH="393480" progId="Equation.3">
                  <p:embed/>
                </p:oleObj>
              </mc:Choice>
              <mc:Fallback>
                <p:oleObj name="Equation" r:id="rId13" imgW="2374560" imgH="393480" progId="Equation.3">
                  <p:embed/>
                  <p:pic>
                    <p:nvPicPr>
                      <p:cNvPr id="2048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443288"/>
                        <a:ext cx="38385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5"/>
          <p:cNvGraphicFramePr>
            <a:graphicFrameLocks noChangeAspect="1"/>
          </p:cNvGraphicFramePr>
          <p:nvPr/>
        </p:nvGraphicFramePr>
        <p:xfrm>
          <a:off x="5475288" y="3730625"/>
          <a:ext cx="9223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12520" imgH="393480" progId="Equation.3">
                  <p:embed/>
                </p:oleObj>
              </mc:Choice>
              <mc:Fallback>
                <p:oleObj name="Equation" r:id="rId15" imgW="812520" imgH="393480" progId="Equation.3">
                  <p:embed/>
                  <p:pic>
                    <p:nvPicPr>
                      <p:cNvPr id="20488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730625"/>
                        <a:ext cx="9223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56"/>
          <p:cNvGraphicFramePr>
            <a:graphicFrameLocks noChangeAspect="1"/>
          </p:cNvGraphicFramePr>
          <p:nvPr/>
        </p:nvGraphicFramePr>
        <p:xfrm>
          <a:off x="6983413" y="3705225"/>
          <a:ext cx="762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40" imgH="393480" progId="Equation.3">
                  <p:embed/>
                </p:oleObj>
              </mc:Choice>
              <mc:Fallback>
                <p:oleObj name="Equation" r:id="rId17" imgW="672840" imgH="393480" progId="Equation.3">
                  <p:embed/>
                  <p:pic>
                    <p:nvPicPr>
                      <p:cNvPr id="20489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705225"/>
                        <a:ext cx="762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Line 57"/>
          <p:cNvSpPr>
            <a:spLocks noChangeShapeType="1"/>
          </p:cNvSpPr>
          <p:nvPr/>
        </p:nvSpPr>
        <p:spPr bwMode="auto">
          <a:xfrm>
            <a:off x="6043613" y="4135438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58"/>
          <p:cNvSpPr>
            <a:spLocks noChangeShapeType="1"/>
          </p:cNvSpPr>
          <p:nvPr/>
        </p:nvSpPr>
        <p:spPr bwMode="auto">
          <a:xfrm flipH="1">
            <a:off x="6919913" y="4084638"/>
            <a:ext cx="2413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90" name="Object 59"/>
          <p:cNvGraphicFramePr>
            <a:graphicFrameLocks noChangeAspect="1"/>
          </p:cNvGraphicFramePr>
          <p:nvPr/>
        </p:nvGraphicFramePr>
        <p:xfrm>
          <a:off x="782638" y="4167188"/>
          <a:ext cx="40433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01640" imgH="393480" progId="Equation.3">
                  <p:embed/>
                </p:oleObj>
              </mc:Choice>
              <mc:Fallback>
                <p:oleObj name="Equation" r:id="rId19" imgW="2501640" imgH="393480" progId="Equation.3">
                  <p:embed/>
                  <p:pic>
                    <p:nvPicPr>
                      <p:cNvPr id="2049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167188"/>
                        <a:ext cx="40433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60"/>
          <p:cNvGraphicFramePr>
            <a:graphicFrameLocks noChangeAspect="1"/>
          </p:cNvGraphicFramePr>
          <p:nvPr/>
        </p:nvGraphicFramePr>
        <p:xfrm>
          <a:off x="1212850" y="4954588"/>
          <a:ext cx="32845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1840" imgH="393480" progId="Equation.3">
                  <p:embed/>
                </p:oleObj>
              </mc:Choice>
              <mc:Fallback>
                <p:oleObj name="Equation" r:id="rId21" imgW="2031840" imgH="393480" progId="Equation.3">
                  <p:embed/>
                  <p:pic>
                    <p:nvPicPr>
                      <p:cNvPr id="2049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954588"/>
                        <a:ext cx="32845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Line 61"/>
          <p:cNvSpPr>
            <a:spLocks noChangeShapeType="1"/>
          </p:cNvSpPr>
          <p:nvPr/>
        </p:nvSpPr>
        <p:spPr bwMode="auto">
          <a:xfrm flipV="1">
            <a:off x="2679700" y="5054600"/>
            <a:ext cx="1016000" cy="5715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Text Box 62"/>
          <p:cNvSpPr txBox="1">
            <a:spLocks noChangeArrowheads="1"/>
          </p:cNvSpPr>
          <p:nvPr/>
        </p:nvSpPr>
        <p:spPr bwMode="auto">
          <a:xfrm>
            <a:off x="3654425" y="48466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1</a:t>
            </a:r>
          </a:p>
        </p:txBody>
      </p:sp>
      <p:graphicFrame>
        <p:nvGraphicFramePr>
          <p:cNvPr id="20492" name="Object 63"/>
          <p:cNvGraphicFramePr>
            <a:graphicFrameLocks noChangeAspect="1"/>
          </p:cNvGraphicFramePr>
          <p:nvPr/>
        </p:nvGraphicFramePr>
        <p:xfrm>
          <a:off x="1130300" y="5741988"/>
          <a:ext cx="13144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12520" imgH="393480" progId="Equation.3">
                  <p:embed/>
                </p:oleObj>
              </mc:Choice>
              <mc:Fallback>
                <p:oleObj name="Equation" r:id="rId23" imgW="812520" imgH="393480" progId="Equation.3">
                  <p:embed/>
                  <p:pic>
                    <p:nvPicPr>
                      <p:cNvPr id="2049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41988"/>
                        <a:ext cx="13144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Text Box 64"/>
          <p:cNvSpPr txBox="1">
            <a:spLocks noChangeArrowheads="1"/>
          </p:cNvSpPr>
          <p:nvPr/>
        </p:nvSpPr>
        <p:spPr bwMode="auto">
          <a:xfrm>
            <a:off x="2689225" y="5927725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Reasonable?</a:t>
            </a:r>
          </a:p>
        </p:txBody>
      </p:sp>
      <p:sp>
        <p:nvSpPr>
          <p:cNvPr id="20520" name="Rectangle 65"/>
          <p:cNvSpPr>
            <a:spLocks noChangeArrowheads="1"/>
          </p:cNvSpPr>
          <p:nvPr/>
        </p:nvSpPr>
        <p:spPr bwMode="auto">
          <a:xfrm>
            <a:off x="901700" y="5676900"/>
            <a:ext cx="3403600" cy="8763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Rectangle 66"/>
          <p:cNvSpPr>
            <a:spLocks noChangeArrowheads="1"/>
          </p:cNvSpPr>
          <p:nvPr/>
        </p:nvSpPr>
        <p:spPr bwMode="auto">
          <a:xfrm>
            <a:off x="723900" y="3416300"/>
            <a:ext cx="4025900" cy="71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5060" name="Oval 525"/>
          <p:cNvSpPr>
            <a:spLocks noChangeArrowheads="1"/>
          </p:cNvSpPr>
          <p:nvPr/>
        </p:nvSpPr>
        <p:spPr bwMode="auto">
          <a:xfrm>
            <a:off x="-319088" y="-290513"/>
            <a:ext cx="9463088" cy="7205663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4"/>
          <p:cNvGrpSpPr>
            <a:grpSpLocks/>
          </p:cNvGrpSpPr>
          <p:nvPr/>
        </p:nvGrpSpPr>
        <p:grpSpPr bwMode="auto">
          <a:xfrm>
            <a:off x="190500" y="223838"/>
            <a:ext cx="8953500" cy="6705600"/>
            <a:chOff x="120" y="96"/>
            <a:chExt cx="5640" cy="422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31" y="1740"/>
              <a:ext cx="1237" cy="588"/>
              <a:chOff x="339" y="1596"/>
              <a:chExt cx="1237" cy="588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 rot="16200000" flipH="1">
                <a:off x="312" y="1782"/>
                <a:ext cx="275" cy="221"/>
                <a:chOff x="731" y="1840"/>
                <a:chExt cx="279" cy="113"/>
              </a:xfrm>
            </p:grpSpPr>
            <p:grpSp>
              <p:nvGrpSpPr>
                <p:cNvPr id="5" name="Group 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6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4" name="Arc 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" name="Group 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2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1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7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8" name="Arc 1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6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1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2" name="Arc 2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" name="Group 2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6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0" name="Arc 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65" name="Arc 2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66" name="Arc 2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536" name="AutoShape 27"/>
              <p:cNvCxnSpPr>
                <a:cxnSpLocks noChangeShapeType="1"/>
                <a:stCxn id="45545" idx="6"/>
                <a:endCxn id="45539" idx="2"/>
              </p:cNvCxnSpPr>
              <p:nvPr/>
            </p:nvCxnSpPr>
            <p:spPr bwMode="auto">
              <a:xfrm rot="10800000" flipV="1">
                <a:off x="455" y="217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7" name="AutoShape 28"/>
              <p:cNvCxnSpPr>
                <a:cxnSpLocks noChangeShapeType="1"/>
                <a:stCxn id="45560" idx="0"/>
                <a:endCxn id="45544" idx="4"/>
              </p:cNvCxnSpPr>
              <p:nvPr/>
            </p:nvCxnSpPr>
            <p:spPr bwMode="auto">
              <a:xfrm rot="-5400000">
                <a:off x="1370" y="167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8" name="AutoShape 29"/>
              <p:cNvCxnSpPr>
                <a:cxnSpLocks noChangeShapeType="1"/>
                <a:stCxn id="45565" idx="1"/>
                <a:endCxn id="45540" idx="0"/>
              </p:cNvCxnSpPr>
              <p:nvPr/>
            </p:nvCxnSpPr>
            <p:spPr bwMode="auto">
              <a:xfrm rot="-5400000">
                <a:off x="377" y="168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539" name="Oval 30"/>
              <p:cNvSpPr>
                <a:spLocks noChangeArrowheads="1"/>
              </p:cNvSpPr>
              <p:nvPr/>
            </p:nvSpPr>
            <p:spPr bwMode="auto">
              <a:xfrm flipH="1">
                <a:off x="431" y="216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0" name="Oval 31"/>
              <p:cNvSpPr>
                <a:spLocks noChangeArrowheads="1"/>
              </p:cNvSpPr>
              <p:nvPr/>
            </p:nvSpPr>
            <p:spPr bwMode="auto">
              <a:xfrm flipV="1">
                <a:off x="435" y="159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1" name="AutoShape 32"/>
              <p:cNvCxnSpPr>
                <a:cxnSpLocks noChangeShapeType="1"/>
                <a:stCxn id="45539" idx="0"/>
                <a:endCxn id="45566" idx="1"/>
              </p:cNvCxnSpPr>
              <p:nvPr/>
            </p:nvCxnSpPr>
            <p:spPr bwMode="auto">
              <a:xfrm rot="5400000" flipH="1">
                <a:off x="375" y="209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542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1088" y="170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543" name="Text Box 34"/>
              <p:cNvSpPr txBox="1">
                <a:spLocks noChangeArrowheads="1"/>
              </p:cNvSpPr>
              <p:nvPr/>
            </p:nvSpPr>
            <p:spPr bwMode="auto">
              <a:xfrm flipH="1">
                <a:off x="615" y="172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544" name="Oval 35"/>
              <p:cNvSpPr>
                <a:spLocks noChangeArrowheads="1"/>
              </p:cNvSpPr>
              <p:nvPr/>
            </p:nvSpPr>
            <p:spPr bwMode="auto">
              <a:xfrm flipH="1">
                <a:off x="1415" y="159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5" name="Oval 36"/>
              <p:cNvSpPr>
                <a:spLocks noChangeArrowheads="1"/>
              </p:cNvSpPr>
              <p:nvPr/>
            </p:nvSpPr>
            <p:spPr bwMode="auto">
              <a:xfrm flipH="1">
                <a:off x="1420" y="216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6" name="AutoShape 37"/>
              <p:cNvCxnSpPr>
                <a:cxnSpLocks noChangeShapeType="1"/>
                <a:stCxn id="45544" idx="6"/>
                <a:endCxn id="45540" idx="6"/>
              </p:cNvCxnSpPr>
              <p:nvPr/>
            </p:nvCxnSpPr>
            <p:spPr bwMode="auto">
              <a:xfrm rot="10800000" flipV="1">
                <a:off x="460" y="1605"/>
                <a:ext cx="956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47" name="AutoShape 38"/>
              <p:cNvCxnSpPr>
                <a:cxnSpLocks noChangeShapeType="1"/>
                <a:stCxn id="45558" idx="1"/>
                <a:endCxn id="45545" idx="0"/>
              </p:cNvCxnSpPr>
              <p:nvPr/>
            </p:nvCxnSpPr>
            <p:spPr bwMode="auto">
              <a:xfrm rot="5400000">
                <a:off x="1366" y="209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300" y="1729"/>
                <a:ext cx="252" cy="28"/>
                <a:chOff x="1950" y="1176"/>
                <a:chExt cx="222" cy="52"/>
              </a:xfrm>
            </p:grpSpPr>
            <p:sp>
              <p:nvSpPr>
                <p:cNvPr id="4556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61" name="Line 4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1297" y="2004"/>
                <a:ext cx="279" cy="27"/>
                <a:chOff x="1954" y="1262"/>
                <a:chExt cx="222" cy="51"/>
              </a:xfrm>
            </p:grpSpPr>
            <p:sp>
              <p:nvSpPr>
                <p:cNvPr id="4555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59" name="Line 4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550" name="Line 45"/>
              <p:cNvSpPr>
                <a:spLocks noChangeShapeType="1"/>
              </p:cNvSpPr>
              <p:nvPr/>
            </p:nvSpPr>
            <p:spPr bwMode="auto">
              <a:xfrm>
                <a:off x="1312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1" name="Line 46"/>
              <p:cNvSpPr>
                <a:spLocks noChangeShapeType="1"/>
              </p:cNvSpPr>
              <p:nvPr/>
            </p:nvSpPr>
            <p:spPr bwMode="auto">
              <a:xfrm>
                <a:off x="1377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2" name="Line 47"/>
              <p:cNvSpPr>
                <a:spLocks noChangeShapeType="1"/>
              </p:cNvSpPr>
              <p:nvPr/>
            </p:nvSpPr>
            <p:spPr bwMode="auto">
              <a:xfrm>
                <a:off x="1441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3" name="Line 48"/>
              <p:cNvSpPr>
                <a:spLocks noChangeShapeType="1"/>
              </p:cNvSpPr>
              <p:nvPr/>
            </p:nvSpPr>
            <p:spPr bwMode="auto">
              <a:xfrm>
                <a:off x="1506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4" name="Line 49"/>
              <p:cNvSpPr>
                <a:spLocks noChangeShapeType="1"/>
              </p:cNvSpPr>
              <p:nvPr/>
            </p:nvSpPr>
            <p:spPr bwMode="auto">
              <a:xfrm>
                <a:off x="134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5" name="Line 50"/>
              <p:cNvSpPr>
                <a:spLocks noChangeShapeType="1"/>
              </p:cNvSpPr>
              <p:nvPr/>
            </p:nvSpPr>
            <p:spPr bwMode="auto">
              <a:xfrm>
                <a:off x="1409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6" name="Line 51"/>
              <p:cNvSpPr>
                <a:spLocks noChangeShapeType="1"/>
              </p:cNvSpPr>
              <p:nvPr/>
            </p:nvSpPr>
            <p:spPr bwMode="auto">
              <a:xfrm>
                <a:off x="147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7" name="Line 52"/>
              <p:cNvSpPr>
                <a:spLocks noChangeShapeType="1"/>
              </p:cNvSpPr>
              <p:nvPr/>
            </p:nvSpPr>
            <p:spPr bwMode="auto">
              <a:xfrm>
                <a:off x="1538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985" y="1012"/>
              <a:ext cx="1322" cy="588"/>
              <a:chOff x="897" y="804"/>
              <a:chExt cx="1322" cy="588"/>
            </a:xfrm>
          </p:grpSpPr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 rot="16200000" flipH="1">
                <a:off x="958" y="990"/>
                <a:ext cx="275" cy="221"/>
                <a:chOff x="731" y="1840"/>
                <a:chExt cx="279" cy="113"/>
              </a:xfrm>
            </p:grpSpPr>
            <p:grpSp>
              <p:nvGrpSpPr>
                <p:cNvPr id="18" name="Group 55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4" name="Arc 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5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62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7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8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6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2" name="Arc 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7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19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0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15" name="Arc 76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16" name="Arc 77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78" name="AutoShape 78"/>
              <p:cNvCxnSpPr>
                <a:cxnSpLocks noChangeShapeType="1"/>
                <a:stCxn id="45487" idx="6"/>
                <a:endCxn id="45481" idx="2"/>
              </p:cNvCxnSpPr>
              <p:nvPr/>
            </p:nvCxnSpPr>
            <p:spPr bwMode="auto">
              <a:xfrm rot="10800000" flipV="1">
                <a:off x="1101" y="1382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79" name="AutoShape 79"/>
              <p:cNvCxnSpPr>
                <a:cxnSpLocks noChangeShapeType="1"/>
                <a:stCxn id="45510" idx="0"/>
                <a:endCxn id="45486" idx="4"/>
              </p:cNvCxnSpPr>
              <p:nvPr/>
            </p:nvCxnSpPr>
            <p:spPr bwMode="auto">
              <a:xfrm rot="-5400000">
                <a:off x="2012" y="88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80" name="AutoShape 80"/>
              <p:cNvCxnSpPr>
                <a:cxnSpLocks noChangeShapeType="1"/>
                <a:stCxn id="45515" idx="1"/>
                <a:endCxn id="45482" idx="0"/>
              </p:cNvCxnSpPr>
              <p:nvPr/>
            </p:nvCxnSpPr>
            <p:spPr bwMode="auto">
              <a:xfrm rot="-5400000">
                <a:off x="1024" y="89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1" name="Oval 81"/>
              <p:cNvSpPr>
                <a:spLocks noChangeArrowheads="1"/>
              </p:cNvSpPr>
              <p:nvPr/>
            </p:nvSpPr>
            <p:spPr bwMode="auto">
              <a:xfrm flipH="1">
                <a:off x="1077" y="137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2" name="Oval 82"/>
              <p:cNvSpPr>
                <a:spLocks noChangeArrowheads="1"/>
              </p:cNvSpPr>
              <p:nvPr/>
            </p:nvSpPr>
            <p:spPr bwMode="auto">
              <a:xfrm flipV="1">
                <a:off x="1083" y="80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3" name="AutoShape 83"/>
              <p:cNvCxnSpPr>
                <a:cxnSpLocks noChangeShapeType="1"/>
                <a:stCxn id="45481" idx="0"/>
                <a:endCxn id="45516" idx="1"/>
              </p:cNvCxnSpPr>
              <p:nvPr/>
            </p:nvCxnSpPr>
            <p:spPr bwMode="auto">
              <a:xfrm rot="5400000" flipH="1">
                <a:off x="1021" y="130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4" name="Text Box 84"/>
              <p:cNvSpPr txBox="1">
                <a:spLocks noChangeArrowheads="1"/>
              </p:cNvSpPr>
              <p:nvPr/>
            </p:nvSpPr>
            <p:spPr bwMode="auto">
              <a:xfrm flipH="1">
                <a:off x="1736" y="82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85" name="Text Box 85"/>
              <p:cNvSpPr txBox="1">
                <a:spLocks noChangeArrowheads="1"/>
              </p:cNvSpPr>
              <p:nvPr/>
            </p:nvSpPr>
            <p:spPr bwMode="auto">
              <a:xfrm flipH="1">
                <a:off x="1232" y="82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86" name="Oval 86"/>
              <p:cNvSpPr>
                <a:spLocks noChangeArrowheads="1"/>
              </p:cNvSpPr>
              <p:nvPr/>
            </p:nvSpPr>
            <p:spPr bwMode="auto">
              <a:xfrm flipH="1">
                <a:off x="2057" y="80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7" name="Oval 87"/>
              <p:cNvSpPr>
                <a:spLocks noChangeArrowheads="1"/>
              </p:cNvSpPr>
              <p:nvPr/>
            </p:nvSpPr>
            <p:spPr bwMode="auto">
              <a:xfrm flipH="1">
                <a:off x="2063" y="137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8" name="AutoShape 88"/>
              <p:cNvCxnSpPr>
                <a:cxnSpLocks noChangeShapeType="1"/>
                <a:stCxn id="45508" idx="1"/>
                <a:endCxn id="45487" idx="0"/>
              </p:cNvCxnSpPr>
              <p:nvPr/>
            </p:nvCxnSpPr>
            <p:spPr bwMode="auto">
              <a:xfrm rot="5400000">
                <a:off x="2009" y="130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7" name="Group 89"/>
              <p:cNvGrpSpPr>
                <a:grpSpLocks/>
              </p:cNvGrpSpPr>
              <p:nvPr/>
            </p:nvGrpSpPr>
            <p:grpSpPr bwMode="auto">
              <a:xfrm>
                <a:off x="1943" y="937"/>
                <a:ext cx="252" cy="28"/>
                <a:chOff x="1950" y="1176"/>
                <a:chExt cx="222" cy="52"/>
              </a:xfrm>
            </p:grpSpPr>
            <p:sp>
              <p:nvSpPr>
                <p:cNvPr id="4551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11" name="Line 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2"/>
              <p:cNvGrpSpPr>
                <a:grpSpLocks/>
              </p:cNvGrpSpPr>
              <p:nvPr/>
            </p:nvGrpSpPr>
            <p:grpSpPr bwMode="auto">
              <a:xfrm>
                <a:off x="1940" y="1212"/>
                <a:ext cx="279" cy="27"/>
                <a:chOff x="1954" y="1262"/>
                <a:chExt cx="222" cy="51"/>
              </a:xfrm>
            </p:grpSpPr>
            <p:sp>
              <p:nvSpPr>
                <p:cNvPr id="4550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09" name="Line 9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91" name="Line 95"/>
              <p:cNvSpPr>
                <a:spLocks noChangeShapeType="1"/>
              </p:cNvSpPr>
              <p:nvPr/>
            </p:nvSpPr>
            <p:spPr bwMode="auto">
              <a:xfrm>
                <a:off x="198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2" name="Line 96"/>
              <p:cNvSpPr>
                <a:spLocks noChangeShapeType="1"/>
              </p:cNvSpPr>
              <p:nvPr/>
            </p:nvSpPr>
            <p:spPr bwMode="auto">
              <a:xfrm>
                <a:off x="2049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3" name="Line 97"/>
              <p:cNvSpPr>
                <a:spLocks noChangeShapeType="1"/>
              </p:cNvSpPr>
              <p:nvPr/>
            </p:nvSpPr>
            <p:spPr bwMode="auto">
              <a:xfrm>
                <a:off x="211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4" name="Line 98"/>
              <p:cNvSpPr>
                <a:spLocks noChangeShapeType="1"/>
              </p:cNvSpPr>
              <p:nvPr/>
            </p:nvSpPr>
            <p:spPr bwMode="auto">
              <a:xfrm>
                <a:off x="2178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5" name="Line 99"/>
              <p:cNvSpPr>
                <a:spLocks noChangeShapeType="1"/>
              </p:cNvSpPr>
              <p:nvPr/>
            </p:nvSpPr>
            <p:spPr bwMode="auto">
              <a:xfrm flipH="1">
                <a:off x="1467" y="810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96" name="AutoShape 100"/>
              <p:cNvCxnSpPr>
                <a:cxnSpLocks noChangeShapeType="1"/>
                <a:stCxn id="45486" idx="6"/>
                <a:endCxn id="45482" idx="6"/>
              </p:cNvCxnSpPr>
              <p:nvPr/>
            </p:nvCxnSpPr>
            <p:spPr bwMode="auto">
              <a:xfrm rot="10800000" flipV="1">
                <a:off x="1108" y="81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97" name="Line 101"/>
              <p:cNvSpPr>
                <a:spLocks noChangeShapeType="1"/>
              </p:cNvSpPr>
              <p:nvPr/>
            </p:nvSpPr>
            <p:spPr bwMode="auto">
              <a:xfrm>
                <a:off x="1575" y="1382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8" name="Oval 102"/>
              <p:cNvSpPr>
                <a:spLocks noChangeArrowheads="1"/>
              </p:cNvSpPr>
              <p:nvPr/>
            </p:nvSpPr>
            <p:spPr bwMode="auto">
              <a:xfrm>
                <a:off x="1155" y="100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99" name="Line 103"/>
              <p:cNvSpPr>
                <a:spLocks noChangeShapeType="1"/>
              </p:cNvSpPr>
              <p:nvPr/>
            </p:nvSpPr>
            <p:spPr bwMode="auto">
              <a:xfrm>
                <a:off x="1233" y="109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0" name="Oval 104"/>
              <p:cNvSpPr>
                <a:spLocks noChangeArrowheads="1"/>
              </p:cNvSpPr>
              <p:nvPr/>
            </p:nvSpPr>
            <p:spPr bwMode="auto">
              <a:xfrm flipH="1">
                <a:off x="948" y="101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01" name="Line 105"/>
              <p:cNvSpPr>
                <a:spLocks noChangeShapeType="1"/>
              </p:cNvSpPr>
              <p:nvPr/>
            </p:nvSpPr>
            <p:spPr bwMode="auto">
              <a:xfrm>
                <a:off x="948" y="110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897" y="960"/>
                <a:ext cx="153" cy="285"/>
                <a:chOff x="2433" y="960"/>
                <a:chExt cx="153" cy="285"/>
              </a:xfrm>
            </p:grpSpPr>
            <p:sp>
              <p:nvSpPr>
                <p:cNvPr id="45506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7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9"/>
              <p:cNvGrpSpPr>
                <a:grpSpLocks/>
              </p:cNvGrpSpPr>
              <p:nvPr/>
            </p:nvGrpSpPr>
            <p:grpSpPr bwMode="auto">
              <a:xfrm flipH="1">
                <a:off x="1133" y="964"/>
                <a:ext cx="153" cy="285"/>
                <a:chOff x="2433" y="960"/>
                <a:chExt cx="153" cy="285"/>
              </a:xfrm>
            </p:grpSpPr>
            <p:sp>
              <p:nvSpPr>
                <p:cNvPr id="45504" name="Oval 11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>
              <a:off x="2141" y="516"/>
              <a:ext cx="1462" cy="588"/>
              <a:chOff x="2053" y="268"/>
              <a:chExt cx="1462" cy="588"/>
            </a:xfrm>
          </p:grpSpPr>
          <p:grpSp>
            <p:nvGrpSpPr>
              <p:cNvPr id="45056" name="Group 113"/>
              <p:cNvGrpSpPr>
                <a:grpSpLocks/>
              </p:cNvGrpSpPr>
              <p:nvPr/>
            </p:nvGrpSpPr>
            <p:grpSpPr bwMode="auto">
              <a:xfrm rot="16200000" flipH="1">
                <a:off x="2254" y="454"/>
                <a:ext cx="275" cy="221"/>
                <a:chOff x="731" y="1840"/>
                <a:chExt cx="279" cy="113"/>
              </a:xfrm>
            </p:grpSpPr>
            <p:grpSp>
              <p:nvGrpSpPr>
                <p:cNvPr id="45057" name="Group 11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5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6" name="Arc 1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3" name="Group 11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3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4" name="Arc 12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4" name="Group 12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9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0" name="Arc 1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6" name="Group 1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7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8" name="Arc 1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7" name="Group 12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8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4" name="Arc 1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9" name="Group 1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1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2" name="Arc 1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457" name="Arc 13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58" name="Arc 13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10" name="AutoShape 137"/>
              <p:cNvCxnSpPr>
                <a:cxnSpLocks noChangeShapeType="1"/>
                <a:stCxn id="45419" idx="6"/>
                <a:endCxn id="45413" idx="2"/>
              </p:cNvCxnSpPr>
              <p:nvPr/>
            </p:nvCxnSpPr>
            <p:spPr bwMode="auto">
              <a:xfrm rot="10800000" flipV="1">
                <a:off x="2395" y="84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11" name="AutoShape 138"/>
              <p:cNvCxnSpPr>
                <a:cxnSpLocks noChangeShapeType="1"/>
                <a:stCxn id="45452" idx="0"/>
                <a:endCxn id="45418" idx="4"/>
              </p:cNvCxnSpPr>
              <p:nvPr/>
            </p:nvCxnSpPr>
            <p:spPr bwMode="auto">
              <a:xfrm rot="-5400000">
                <a:off x="3308" y="34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12" name="AutoShape 139"/>
              <p:cNvCxnSpPr>
                <a:cxnSpLocks noChangeShapeType="1"/>
                <a:stCxn id="45457" idx="1"/>
                <a:endCxn id="45414" idx="0"/>
              </p:cNvCxnSpPr>
              <p:nvPr/>
            </p:nvCxnSpPr>
            <p:spPr bwMode="auto">
              <a:xfrm rot="-5400000">
                <a:off x="2320" y="35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3" name="Oval 140"/>
              <p:cNvSpPr>
                <a:spLocks noChangeArrowheads="1"/>
              </p:cNvSpPr>
              <p:nvPr/>
            </p:nvSpPr>
            <p:spPr bwMode="auto">
              <a:xfrm flipH="1">
                <a:off x="2371" y="83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4" name="Oval 141"/>
              <p:cNvSpPr>
                <a:spLocks noChangeArrowheads="1"/>
              </p:cNvSpPr>
              <p:nvPr/>
            </p:nvSpPr>
            <p:spPr bwMode="auto">
              <a:xfrm flipV="1">
                <a:off x="2379" y="26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15" name="AutoShape 142"/>
              <p:cNvCxnSpPr>
                <a:cxnSpLocks noChangeShapeType="1"/>
                <a:stCxn id="45413" idx="0"/>
                <a:endCxn id="45458" idx="1"/>
              </p:cNvCxnSpPr>
              <p:nvPr/>
            </p:nvCxnSpPr>
            <p:spPr bwMode="auto">
              <a:xfrm rot="-5400000">
                <a:off x="2316" y="77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6" name="Text Box 143"/>
              <p:cNvSpPr txBox="1">
                <a:spLocks noChangeArrowheads="1"/>
              </p:cNvSpPr>
              <p:nvPr/>
            </p:nvSpPr>
            <p:spPr bwMode="auto">
              <a:xfrm flipH="1">
                <a:off x="3032" y="28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17" name="Text Box 144"/>
              <p:cNvSpPr txBox="1">
                <a:spLocks noChangeArrowheads="1"/>
              </p:cNvSpPr>
              <p:nvPr/>
            </p:nvSpPr>
            <p:spPr bwMode="auto">
              <a:xfrm flipH="1">
                <a:off x="2528" y="28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18" name="Oval 145"/>
              <p:cNvSpPr>
                <a:spLocks noChangeArrowheads="1"/>
              </p:cNvSpPr>
              <p:nvPr/>
            </p:nvSpPr>
            <p:spPr bwMode="auto">
              <a:xfrm flipH="1">
                <a:off x="3353" y="26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9" name="Oval 146"/>
              <p:cNvSpPr>
                <a:spLocks noChangeArrowheads="1"/>
              </p:cNvSpPr>
              <p:nvPr/>
            </p:nvSpPr>
            <p:spPr bwMode="auto">
              <a:xfrm flipH="1">
                <a:off x="3359" y="83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20" name="AutoShape 147"/>
              <p:cNvCxnSpPr>
                <a:cxnSpLocks noChangeShapeType="1"/>
                <a:stCxn id="45450" idx="1"/>
                <a:endCxn id="45419" idx="0"/>
              </p:cNvCxnSpPr>
              <p:nvPr/>
            </p:nvCxnSpPr>
            <p:spPr bwMode="auto">
              <a:xfrm rot="5400000">
                <a:off x="3305" y="77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070" name="Group 148"/>
              <p:cNvGrpSpPr>
                <a:grpSpLocks/>
              </p:cNvGrpSpPr>
              <p:nvPr/>
            </p:nvGrpSpPr>
            <p:grpSpPr bwMode="auto">
              <a:xfrm>
                <a:off x="3239" y="401"/>
                <a:ext cx="252" cy="28"/>
                <a:chOff x="1950" y="1176"/>
                <a:chExt cx="222" cy="52"/>
              </a:xfrm>
            </p:grpSpPr>
            <p:sp>
              <p:nvSpPr>
                <p:cNvPr id="4545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3" name="Line 15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1" name="Group 151"/>
              <p:cNvGrpSpPr>
                <a:grpSpLocks/>
              </p:cNvGrpSpPr>
              <p:nvPr/>
            </p:nvGrpSpPr>
            <p:grpSpPr bwMode="auto">
              <a:xfrm>
                <a:off x="3236" y="676"/>
                <a:ext cx="279" cy="27"/>
                <a:chOff x="1954" y="1262"/>
                <a:chExt cx="222" cy="51"/>
              </a:xfrm>
            </p:grpSpPr>
            <p:sp>
              <p:nvSpPr>
                <p:cNvPr id="45450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1" name="Line 15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23" name="Line 154"/>
              <p:cNvSpPr>
                <a:spLocks noChangeShapeType="1"/>
              </p:cNvSpPr>
              <p:nvPr/>
            </p:nvSpPr>
            <p:spPr bwMode="auto">
              <a:xfrm flipH="1" flipV="1">
                <a:off x="2763" y="277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24" name="AutoShape 155"/>
              <p:cNvCxnSpPr>
                <a:cxnSpLocks noChangeShapeType="1"/>
                <a:stCxn id="45418" idx="6"/>
                <a:endCxn id="45414" idx="6"/>
              </p:cNvCxnSpPr>
              <p:nvPr/>
            </p:nvCxnSpPr>
            <p:spPr bwMode="auto">
              <a:xfrm rot="10800000" flipV="1">
                <a:off x="2404" y="27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25" name="Line 156"/>
              <p:cNvSpPr>
                <a:spLocks noChangeShapeType="1"/>
              </p:cNvSpPr>
              <p:nvPr/>
            </p:nvSpPr>
            <p:spPr bwMode="auto">
              <a:xfrm flipV="1">
                <a:off x="2873" y="84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6" name="Oval 157"/>
              <p:cNvSpPr>
                <a:spLocks noChangeArrowheads="1"/>
              </p:cNvSpPr>
              <p:nvPr/>
            </p:nvSpPr>
            <p:spPr bwMode="auto">
              <a:xfrm>
                <a:off x="2451" y="47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7" name="Line 158"/>
              <p:cNvSpPr>
                <a:spLocks noChangeShapeType="1"/>
              </p:cNvSpPr>
              <p:nvPr/>
            </p:nvSpPr>
            <p:spPr bwMode="auto">
              <a:xfrm>
                <a:off x="2529" y="55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8" name="Oval 159"/>
              <p:cNvSpPr>
                <a:spLocks noChangeArrowheads="1"/>
              </p:cNvSpPr>
              <p:nvPr/>
            </p:nvSpPr>
            <p:spPr bwMode="auto">
              <a:xfrm flipH="1">
                <a:off x="2244" y="47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9" name="Line 160"/>
              <p:cNvSpPr>
                <a:spLocks noChangeShapeType="1"/>
              </p:cNvSpPr>
              <p:nvPr/>
            </p:nvSpPr>
            <p:spPr bwMode="auto">
              <a:xfrm>
                <a:off x="2244" y="56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72" name="Group 161"/>
              <p:cNvGrpSpPr>
                <a:grpSpLocks/>
              </p:cNvGrpSpPr>
              <p:nvPr/>
            </p:nvGrpSpPr>
            <p:grpSpPr bwMode="auto">
              <a:xfrm>
                <a:off x="2193" y="424"/>
                <a:ext cx="153" cy="285"/>
                <a:chOff x="2433" y="960"/>
                <a:chExt cx="153" cy="285"/>
              </a:xfrm>
            </p:grpSpPr>
            <p:sp>
              <p:nvSpPr>
                <p:cNvPr id="45448" name="Oval 16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3" name="Group 164"/>
              <p:cNvGrpSpPr>
                <a:grpSpLocks/>
              </p:cNvGrpSpPr>
              <p:nvPr/>
            </p:nvGrpSpPr>
            <p:grpSpPr bwMode="auto">
              <a:xfrm flipH="1">
                <a:off x="2429" y="428"/>
                <a:ext cx="153" cy="285"/>
                <a:chOff x="2433" y="960"/>
                <a:chExt cx="153" cy="285"/>
              </a:xfrm>
            </p:grpSpPr>
            <p:sp>
              <p:nvSpPr>
                <p:cNvPr id="45446" name="Oval 16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7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4" name="Group 167"/>
              <p:cNvGrpSpPr>
                <a:grpSpLocks/>
              </p:cNvGrpSpPr>
              <p:nvPr/>
            </p:nvGrpSpPr>
            <p:grpSpPr bwMode="auto">
              <a:xfrm>
                <a:off x="2053" y="300"/>
                <a:ext cx="325" cy="505"/>
                <a:chOff x="2053" y="300"/>
                <a:chExt cx="325" cy="505"/>
              </a:xfrm>
            </p:grpSpPr>
            <p:grpSp>
              <p:nvGrpSpPr>
                <p:cNvPr id="45075" name="Group 168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44" name="Oval 16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5" name="Line 1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76" name="Group 171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42" name="Oval 17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3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077" name="Group 174"/>
              <p:cNvGrpSpPr>
                <a:grpSpLocks/>
              </p:cNvGrpSpPr>
              <p:nvPr/>
            </p:nvGrpSpPr>
            <p:grpSpPr bwMode="auto">
              <a:xfrm flipH="1">
                <a:off x="2397" y="308"/>
                <a:ext cx="325" cy="505"/>
                <a:chOff x="2053" y="300"/>
                <a:chExt cx="325" cy="505"/>
              </a:xfrm>
            </p:grpSpPr>
            <p:grpSp>
              <p:nvGrpSpPr>
                <p:cNvPr id="45078" name="Group 175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38" name="Oval 17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9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17" name="Group 178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36" name="Oval 17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7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129" name="Group 181"/>
            <p:cNvGrpSpPr>
              <a:grpSpLocks/>
            </p:cNvGrpSpPr>
            <p:nvPr/>
          </p:nvGrpSpPr>
          <p:grpSpPr bwMode="auto">
            <a:xfrm>
              <a:off x="3513" y="1012"/>
              <a:ext cx="1322" cy="588"/>
              <a:chOff x="3425" y="748"/>
              <a:chExt cx="1322" cy="588"/>
            </a:xfrm>
          </p:grpSpPr>
          <p:grpSp>
            <p:nvGrpSpPr>
              <p:cNvPr id="45130" name="Group 182"/>
              <p:cNvGrpSpPr>
                <a:grpSpLocks/>
              </p:cNvGrpSpPr>
              <p:nvPr/>
            </p:nvGrpSpPr>
            <p:grpSpPr bwMode="auto">
              <a:xfrm rot="16200000" flipH="1">
                <a:off x="3486" y="934"/>
                <a:ext cx="275" cy="221"/>
                <a:chOff x="731" y="1840"/>
                <a:chExt cx="279" cy="113"/>
              </a:xfrm>
            </p:grpSpPr>
            <p:grpSp>
              <p:nvGrpSpPr>
                <p:cNvPr id="45141" name="Group 18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42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7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8" name="Arc 18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2" name="Group 18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5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6" name="Arc 18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3" name="Group 19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54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2" name="Arc 19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7" name="Group 19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9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0" name="Arc 1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8" name="Group 19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63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5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6" name="Arc 20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4" name="Group 20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3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4" name="Arc 2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89" name="Arc 20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90" name="Arc 20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52" name="AutoShape 206"/>
              <p:cNvCxnSpPr>
                <a:cxnSpLocks noChangeShapeType="1"/>
                <a:stCxn id="45361" idx="6"/>
                <a:endCxn id="45355" idx="2"/>
              </p:cNvCxnSpPr>
              <p:nvPr/>
            </p:nvCxnSpPr>
            <p:spPr bwMode="auto">
              <a:xfrm rot="10800000" flipV="1">
                <a:off x="3627" y="132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53" name="AutoShape 207"/>
              <p:cNvCxnSpPr>
                <a:cxnSpLocks noChangeShapeType="1"/>
                <a:stCxn id="45384" idx="0"/>
                <a:endCxn id="45360" idx="4"/>
              </p:cNvCxnSpPr>
              <p:nvPr/>
            </p:nvCxnSpPr>
            <p:spPr bwMode="auto">
              <a:xfrm rot="-5400000">
                <a:off x="4540" y="82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354" name="AutoShape 208"/>
              <p:cNvCxnSpPr>
                <a:cxnSpLocks noChangeShapeType="1"/>
                <a:stCxn id="45389" idx="1"/>
                <a:endCxn id="45356" idx="0"/>
              </p:cNvCxnSpPr>
              <p:nvPr/>
            </p:nvCxnSpPr>
            <p:spPr bwMode="auto">
              <a:xfrm rot="-5400000">
                <a:off x="3552" y="83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5" name="Oval 209"/>
              <p:cNvSpPr>
                <a:spLocks noChangeArrowheads="1"/>
              </p:cNvSpPr>
              <p:nvPr/>
            </p:nvSpPr>
            <p:spPr bwMode="auto">
              <a:xfrm flipH="1">
                <a:off x="3603" y="131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56" name="Oval 210"/>
              <p:cNvSpPr>
                <a:spLocks noChangeArrowheads="1"/>
              </p:cNvSpPr>
              <p:nvPr/>
            </p:nvSpPr>
            <p:spPr bwMode="auto">
              <a:xfrm flipV="1">
                <a:off x="3611" y="74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57" name="AutoShape 211"/>
              <p:cNvCxnSpPr>
                <a:cxnSpLocks noChangeShapeType="1"/>
                <a:stCxn id="45355" idx="0"/>
                <a:endCxn id="45390" idx="1"/>
              </p:cNvCxnSpPr>
              <p:nvPr/>
            </p:nvCxnSpPr>
            <p:spPr bwMode="auto">
              <a:xfrm rot="-5400000">
                <a:off x="3548" y="125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8" name="Text Box 212"/>
              <p:cNvSpPr txBox="1">
                <a:spLocks noChangeArrowheads="1"/>
              </p:cNvSpPr>
              <p:nvPr/>
            </p:nvSpPr>
            <p:spPr bwMode="auto">
              <a:xfrm flipH="1">
                <a:off x="4264" y="7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59" name="Text Box 213"/>
              <p:cNvSpPr txBox="1">
                <a:spLocks noChangeArrowheads="1"/>
              </p:cNvSpPr>
              <p:nvPr/>
            </p:nvSpPr>
            <p:spPr bwMode="auto">
              <a:xfrm flipH="1">
                <a:off x="3760" y="76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60" name="Oval 214"/>
              <p:cNvSpPr>
                <a:spLocks noChangeArrowheads="1"/>
              </p:cNvSpPr>
              <p:nvPr/>
            </p:nvSpPr>
            <p:spPr bwMode="auto">
              <a:xfrm flipH="1">
                <a:off x="4585" y="74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61" name="Oval 215"/>
              <p:cNvSpPr>
                <a:spLocks noChangeArrowheads="1"/>
              </p:cNvSpPr>
              <p:nvPr/>
            </p:nvSpPr>
            <p:spPr bwMode="auto">
              <a:xfrm flipH="1">
                <a:off x="4591" y="131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62" name="AutoShape 216"/>
              <p:cNvCxnSpPr>
                <a:cxnSpLocks noChangeShapeType="1"/>
                <a:stCxn id="45382" idx="1"/>
                <a:endCxn id="45361" idx="0"/>
              </p:cNvCxnSpPr>
              <p:nvPr/>
            </p:nvCxnSpPr>
            <p:spPr bwMode="auto">
              <a:xfrm rot="5400000">
                <a:off x="4537" y="125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169" name="Group 217"/>
              <p:cNvGrpSpPr>
                <a:grpSpLocks/>
              </p:cNvGrpSpPr>
              <p:nvPr/>
            </p:nvGrpSpPr>
            <p:grpSpPr bwMode="auto">
              <a:xfrm>
                <a:off x="4471" y="881"/>
                <a:ext cx="252" cy="28"/>
                <a:chOff x="1950" y="1176"/>
                <a:chExt cx="222" cy="52"/>
              </a:xfrm>
            </p:grpSpPr>
            <p:sp>
              <p:nvSpPr>
                <p:cNvPr id="45384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5" name="Line 21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70" name="Group 220"/>
              <p:cNvGrpSpPr>
                <a:grpSpLocks/>
              </p:cNvGrpSpPr>
              <p:nvPr/>
            </p:nvGrpSpPr>
            <p:grpSpPr bwMode="auto">
              <a:xfrm>
                <a:off x="4468" y="1156"/>
                <a:ext cx="279" cy="27"/>
                <a:chOff x="1954" y="1262"/>
                <a:chExt cx="222" cy="51"/>
              </a:xfrm>
            </p:grpSpPr>
            <p:sp>
              <p:nvSpPr>
                <p:cNvPr id="45382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3" name="Line 2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65" name="Line 223"/>
              <p:cNvSpPr>
                <a:spLocks noChangeShapeType="1"/>
              </p:cNvSpPr>
              <p:nvPr/>
            </p:nvSpPr>
            <p:spPr bwMode="auto">
              <a:xfrm flipV="1">
                <a:off x="451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6" name="Line 224"/>
              <p:cNvSpPr>
                <a:spLocks noChangeShapeType="1"/>
              </p:cNvSpPr>
              <p:nvPr/>
            </p:nvSpPr>
            <p:spPr bwMode="auto">
              <a:xfrm flipV="1">
                <a:off x="4577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7" name="Line 225"/>
              <p:cNvSpPr>
                <a:spLocks noChangeShapeType="1"/>
              </p:cNvSpPr>
              <p:nvPr/>
            </p:nvSpPr>
            <p:spPr bwMode="auto">
              <a:xfrm flipV="1">
                <a:off x="464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8" name="Line 226"/>
              <p:cNvSpPr>
                <a:spLocks noChangeShapeType="1"/>
              </p:cNvSpPr>
              <p:nvPr/>
            </p:nvSpPr>
            <p:spPr bwMode="auto">
              <a:xfrm flipV="1">
                <a:off x="4706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9" name="Line 227"/>
              <p:cNvSpPr>
                <a:spLocks noChangeShapeType="1"/>
              </p:cNvSpPr>
              <p:nvPr/>
            </p:nvSpPr>
            <p:spPr bwMode="auto">
              <a:xfrm flipH="1" flipV="1">
                <a:off x="3995" y="757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370" name="AutoShape 228"/>
              <p:cNvCxnSpPr>
                <a:cxnSpLocks noChangeShapeType="1"/>
                <a:stCxn id="45360" idx="6"/>
                <a:endCxn id="45356" idx="6"/>
              </p:cNvCxnSpPr>
              <p:nvPr/>
            </p:nvCxnSpPr>
            <p:spPr bwMode="auto">
              <a:xfrm rot="10800000" flipV="1">
                <a:off x="3636" y="75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71" name="Line 229"/>
              <p:cNvSpPr>
                <a:spLocks noChangeShapeType="1"/>
              </p:cNvSpPr>
              <p:nvPr/>
            </p:nvSpPr>
            <p:spPr bwMode="auto">
              <a:xfrm flipV="1">
                <a:off x="4105" y="132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2" name="Oval 230"/>
              <p:cNvSpPr>
                <a:spLocks noChangeArrowheads="1"/>
              </p:cNvSpPr>
              <p:nvPr/>
            </p:nvSpPr>
            <p:spPr bwMode="auto">
              <a:xfrm>
                <a:off x="3683" y="95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3" name="Line 231"/>
              <p:cNvSpPr>
                <a:spLocks noChangeShapeType="1"/>
              </p:cNvSpPr>
              <p:nvPr/>
            </p:nvSpPr>
            <p:spPr bwMode="auto">
              <a:xfrm>
                <a:off x="3761" y="10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4" name="Oval 232"/>
              <p:cNvSpPr>
                <a:spLocks noChangeArrowheads="1"/>
              </p:cNvSpPr>
              <p:nvPr/>
            </p:nvSpPr>
            <p:spPr bwMode="auto">
              <a:xfrm flipH="1">
                <a:off x="3476" y="95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5" name="Line 233"/>
              <p:cNvSpPr>
                <a:spLocks noChangeShapeType="1"/>
              </p:cNvSpPr>
              <p:nvPr/>
            </p:nvSpPr>
            <p:spPr bwMode="auto">
              <a:xfrm>
                <a:off x="3476" y="104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75" name="Group 234"/>
              <p:cNvGrpSpPr>
                <a:grpSpLocks/>
              </p:cNvGrpSpPr>
              <p:nvPr/>
            </p:nvGrpSpPr>
            <p:grpSpPr bwMode="auto">
              <a:xfrm>
                <a:off x="3425" y="904"/>
                <a:ext cx="153" cy="285"/>
                <a:chOff x="2433" y="960"/>
                <a:chExt cx="153" cy="285"/>
              </a:xfrm>
            </p:grpSpPr>
            <p:sp>
              <p:nvSpPr>
                <p:cNvPr id="45380" name="Oval 23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81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87" name="Group 237"/>
              <p:cNvGrpSpPr>
                <a:grpSpLocks/>
              </p:cNvGrpSpPr>
              <p:nvPr/>
            </p:nvGrpSpPr>
            <p:grpSpPr bwMode="auto">
              <a:xfrm flipH="1">
                <a:off x="3661" y="908"/>
                <a:ext cx="153" cy="285"/>
                <a:chOff x="2433" y="960"/>
                <a:chExt cx="153" cy="285"/>
              </a:xfrm>
            </p:grpSpPr>
            <p:sp>
              <p:nvSpPr>
                <p:cNvPr id="45378" name="Oval 23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79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188" name="Group 240"/>
            <p:cNvGrpSpPr>
              <a:grpSpLocks/>
            </p:cNvGrpSpPr>
            <p:nvPr/>
          </p:nvGrpSpPr>
          <p:grpSpPr bwMode="auto">
            <a:xfrm>
              <a:off x="3723" y="1740"/>
              <a:ext cx="1237" cy="588"/>
              <a:chOff x="3923" y="1556"/>
              <a:chExt cx="1237" cy="588"/>
            </a:xfrm>
          </p:grpSpPr>
          <p:grpSp>
            <p:nvGrpSpPr>
              <p:cNvPr id="45196" name="Group 241"/>
              <p:cNvGrpSpPr>
                <a:grpSpLocks/>
              </p:cNvGrpSpPr>
              <p:nvPr/>
            </p:nvGrpSpPr>
            <p:grpSpPr bwMode="auto">
              <a:xfrm rot="16200000" flipH="1">
                <a:off x="3896" y="1742"/>
                <a:ext cx="275" cy="221"/>
                <a:chOff x="731" y="1840"/>
                <a:chExt cx="279" cy="113"/>
              </a:xfrm>
            </p:grpSpPr>
            <p:grpSp>
              <p:nvGrpSpPr>
                <p:cNvPr id="45197" name="Group 24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98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9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50" name="Arc 24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9" name="Group 24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8" name="Arc 24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0" name="Group 24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0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3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4" name="Arc 25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06" name="Group 25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1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2" name="Arc 2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7" name="Group 25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20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7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8" name="Arc 25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1" name="Group 26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5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6" name="Arc 2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31" name="Arc 26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32" name="Arc 26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02" name="AutoShape 265"/>
              <p:cNvCxnSpPr>
                <a:cxnSpLocks noChangeShapeType="1"/>
                <a:stCxn id="45311" idx="6"/>
                <a:endCxn id="45305" idx="2"/>
              </p:cNvCxnSpPr>
              <p:nvPr/>
            </p:nvCxnSpPr>
            <p:spPr bwMode="auto">
              <a:xfrm rot="10800000" flipV="1">
                <a:off x="4039" y="213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3" name="AutoShape 266"/>
              <p:cNvCxnSpPr>
                <a:cxnSpLocks noChangeShapeType="1"/>
                <a:stCxn id="45326" idx="0"/>
                <a:endCxn id="45310" idx="4"/>
              </p:cNvCxnSpPr>
              <p:nvPr/>
            </p:nvCxnSpPr>
            <p:spPr bwMode="auto">
              <a:xfrm rot="5400000" flipH="1">
                <a:off x="4953" y="163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4" name="AutoShape 267"/>
              <p:cNvCxnSpPr>
                <a:cxnSpLocks noChangeShapeType="1"/>
                <a:stCxn id="45331" idx="1"/>
                <a:endCxn id="45306" idx="0"/>
              </p:cNvCxnSpPr>
              <p:nvPr/>
            </p:nvCxnSpPr>
            <p:spPr bwMode="auto">
              <a:xfrm rot="-5400000">
                <a:off x="3961" y="164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305" name="Oval 268"/>
              <p:cNvSpPr>
                <a:spLocks noChangeArrowheads="1"/>
              </p:cNvSpPr>
              <p:nvPr/>
            </p:nvSpPr>
            <p:spPr bwMode="auto">
              <a:xfrm flipH="1">
                <a:off x="4015" y="212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06" name="Oval 269"/>
              <p:cNvSpPr>
                <a:spLocks noChangeArrowheads="1"/>
              </p:cNvSpPr>
              <p:nvPr/>
            </p:nvSpPr>
            <p:spPr bwMode="auto">
              <a:xfrm flipV="1">
                <a:off x="4019" y="155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07" name="AutoShape 270"/>
              <p:cNvCxnSpPr>
                <a:cxnSpLocks noChangeShapeType="1"/>
                <a:stCxn id="45305" idx="0"/>
                <a:endCxn id="45332" idx="1"/>
              </p:cNvCxnSpPr>
              <p:nvPr/>
            </p:nvCxnSpPr>
            <p:spPr bwMode="auto">
              <a:xfrm rot="5400000" flipH="1">
                <a:off x="3959" y="205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08" name="Text Box 271"/>
              <p:cNvSpPr txBox="1">
                <a:spLocks noChangeArrowheads="1"/>
              </p:cNvSpPr>
              <p:nvPr/>
            </p:nvSpPr>
            <p:spPr bwMode="auto">
              <a:xfrm flipH="1">
                <a:off x="4672" y="16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09" name="Text Box 272"/>
              <p:cNvSpPr txBox="1">
                <a:spLocks noChangeArrowheads="1"/>
              </p:cNvSpPr>
              <p:nvPr/>
            </p:nvSpPr>
            <p:spPr bwMode="auto">
              <a:xfrm flipH="1">
                <a:off x="4199" y="168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10" name="Oval 273"/>
              <p:cNvSpPr>
                <a:spLocks noChangeArrowheads="1"/>
              </p:cNvSpPr>
              <p:nvPr/>
            </p:nvSpPr>
            <p:spPr bwMode="auto">
              <a:xfrm flipH="1">
                <a:off x="4997" y="155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11" name="Oval 274"/>
              <p:cNvSpPr>
                <a:spLocks noChangeArrowheads="1"/>
              </p:cNvSpPr>
              <p:nvPr/>
            </p:nvSpPr>
            <p:spPr bwMode="auto">
              <a:xfrm flipH="1">
                <a:off x="5004" y="212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12" name="AutoShape 275"/>
              <p:cNvCxnSpPr>
                <a:cxnSpLocks noChangeShapeType="1"/>
                <a:stCxn id="45310" idx="6"/>
                <a:endCxn id="45306" idx="6"/>
              </p:cNvCxnSpPr>
              <p:nvPr/>
            </p:nvCxnSpPr>
            <p:spPr bwMode="auto">
              <a:xfrm rot="10800000" flipV="1">
                <a:off x="4044" y="1565"/>
                <a:ext cx="954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13" name="AutoShape 276"/>
              <p:cNvCxnSpPr>
                <a:cxnSpLocks noChangeShapeType="1"/>
                <a:stCxn id="45324" idx="1"/>
                <a:endCxn id="45311" idx="0"/>
              </p:cNvCxnSpPr>
              <p:nvPr/>
            </p:nvCxnSpPr>
            <p:spPr bwMode="auto">
              <a:xfrm rot="5400000">
                <a:off x="4950" y="205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22" name="Group 277"/>
              <p:cNvGrpSpPr>
                <a:grpSpLocks/>
              </p:cNvGrpSpPr>
              <p:nvPr/>
            </p:nvGrpSpPr>
            <p:grpSpPr bwMode="auto">
              <a:xfrm>
                <a:off x="4884" y="1689"/>
                <a:ext cx="252" cy="28"/>
                <a:chOff x="1950" y="1176"/>
                <a:chExt cx="222" cy="52"/>
              </a:xfrm>
            </p:grpSpPr>
            <p:sp>
              <p:nvSpPr>
                <p:cNvPr id="4532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7" name="Line 27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25" name="Group 280"/>
              <p:cNvGrpSpPr>
                <a:grpSpLocks/>
              </p:cNvGrpSpPr>
              <p:nvPr/>
            </p:nvGrpSpPr>
            <p:grpSpPr bwMode="auto">
              <a:xfrm>
                <a:off x="4881" y="1964"/>
                <a:ext cx="279" cy="27"/>
                <a:chOff x="1954" y="1262"/>
                <a:chExt cx="222" cy="51"/>
              </a:xfrm>
            </p:grpSpPr>
            <p:sp>
              <p:nvSpPr>
                <p:cNvPr id="45324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5" name="Line 28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16" name="Line 283"/>
              <p:cNvSpPr>
                <a:spLocks noChangeShapeType="1"/>
              </p:cNvSpPr>
              <p:nvPr/>
            </p:nvSpPr>
            <p:spPr bwMode="auto">
              <a:xfrm flipV="1">
                <a:off x="4896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7" name="Line 284"/>
              <p:cNvSpPr>
                <a:spLocks noChangeShapeType="1"/>
              </p:cNvSpPr>
              <p:nvPr/>
            </p:nvSpPr>
            <p:spPr bwMode="auto">
              <a:xfrm flipV="1">
                <a:off x="4961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8" name="Line 285"/>
              <p:cNvSpPr>
                <a:spLocks noChangeShapeType="1"/>
              </p:cNvSpPr>
              <p:nvPr/>
            </p:nvSpPr>
            <p:spPr bwMode="auto">
              <a:xfrm flipV="1">
                <a:off x="5025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9" name="Line 286"/>
              <p:cNvSpPr>
                <a:spLocks noChangeShapeType="1"/>
              </p:cNvSpPr>
              <p:nvPr/>
            </p:nvSpPr>
            <p:spPr bwMode="auto">
              <a:xfrm flipV="1">
                <a:off x="5090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0" name="Line 287"/>
              <p:cNvSpPr>
                <a:spLocks noChangeShapeType="1"/>
              </p:cNvSpPr>
              <p:nvPr/>
            </p:nvSpPr>
            <p:spPr bwMode="auto">
              <a:xfrm flipV="1">
                <a:off x="492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1" name="Line 288"/>
              <p:cNvSpPr>
                <a:spLocks noChangeShapeType="1"/>
              </p:cNvSpPr>
              <p:nvPr/>
            </p:nvSpPr>
            <p:spPr bwMode="auto">
              <a:xfrm flipV="1">
                <a:off x="4993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2" name="Line 289"/>
              <p:cNvSpPr>
                <a:spLocks noChangeShapeType="1"/>
              </p:cNvSpPr>
              <p:nvPr/>
            </p:nvSpPr>
            <p:spPr bwMode="auto">
              <a:xfrm flipV="1">
                <a:off x="505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3" name="Line 290"/>
              <p:cNvSpPr>
                <a:spLocks noChangeShapeType="1"/>
              </p:cNvSpPr>
              <p:nvPr/>
            </p:nvSpPr>
            <p:spPr bwMode="auto">
              <a:xfrm flipV="1">
                <a:off x="5122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226" name="Group 291"/>
            <p:cNvGrpSpPr>
              <a:grpSpLocks/>
            </p:cNvGrpSpPr>
            <p:nvPr/>
          </p:nvGrpSpPr>
          <p:grpSpPr bwMode="auto">
            <a:xfrm>
              <a:off x="889" y="2498"/>
              <a:ext cx="1322" cy="588"/>
              <a:chOff x="801" y="2418"/>
              <a:chExt cx="1322" cy="588"/>
            </a:xfrm>
          </p:grpSpPr>
          <p:grpSp>
            <p:nvGrpSpPr>
              <p:cNvPr id="45231" name="Group 292"/>
              <p:cNvGrpSpPr>
                <a:grpSpLocks/>
              </p:cNvGrpSpPr>
              <p:nvPr/>
            </p:nvGrpSpPr>
            <p:grpSpPr bwMode="auto">
              <a:xfrm rot="16200000" flipH="1">
                <a:off x="862" y="2604"/>
                <a:ext cx="275" cy="221"/>
                <a:chOff x="731" y="1840"/>
                <a:chExt cx="279" cy="113"/>
              </a:xfrm>
            </p:grpSpPr>
            <p:grpSp>
              <p:nvGrpSpPr>
                <p:cNvPr id="45232" name="Group 29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37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9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00" name="Arc 2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38" name="Group 29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7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8" name="Arc 29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43" name="Group 30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55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3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4" name="Arc 3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56" name="Group 30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1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2" name="Arc 30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68" name="Group 30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69" name="Group 30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7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8" name="Arc 3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78" name="Group 31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5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6" name="Arc 31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81" name="Arc 31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2" name="Arc 31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244" name="AutoShape 316"/>
              <p:cNvCxnSpPr>
                <a:cxnSpLocks noChangeShapeType="1"/>
                <a:stCxn id="45253" idx="6"/>
                <a:endCxn id="45247" idx="2"/>
              </p:cNvCxnSpPr>
              <p:nvPr/>
            </p:nvCxnSpPr>
            <p:spPr bwMode="auto">
              <a:xfrm rot="10800000" flipV="1">
                <a:off x="1005" y="2996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245" name="AutoShape 317"/>
              <p:cNvCxnSpPr>
                <a:cxnSpLocks noChangeShapeType="1"/>
                <a:stCxn id="45276" idx="0"/>
                <a:endCxn id="45252" idx="4"/>
              </p:cNvCxnSpPr>
              <p:nvPr/>
            </p:nvCxnSpPr>
            <p:spPr bwMode="auto">
              <a:xfrm rot="-5400000">
                <a:off x="1916" y="249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246" name="AutoShape 318"/>
              <p:cNvCxnSpPr>
                <a:cxnSpLocks noChangeShapeType="1"/>
                <a:stCxn id="45281" idx="1"/>
                <a:endCxn id="45248" idx="0"/>
              </p:cNvCxnSpPr>
              <p:nvPr/>
            </p:nvCxnSpPr>
            <p:spPr bwMode="auto">
              <a:xfrm rot="-5400000">
                <a:off x="928" y="250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47" name="Oval 319"/>
              <p:cNvSpPr>
                <a:spLocks noChangeArrowheads="1"/>
              </p:cNvSpPr>
              <p:nvPr/>
            </p:nvSpPr>
            <p:spPr bwMode="auto">
              <a:xfrm flipH="1">
                <a:off x="981" y="298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48" name="Oval 320"/>
              <p:cNvSpPr>
                <a:spLocks noChangeArrowheads="1"/>
              </p:cNvSpPr>
              <p:nvPr/>
            </p:nvSpPr>
            <p:spPr bwMode="auto">
              <a:xfrm flipV="1">
                <a:off x="987" y="241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49" name="AutoShape 321"/>
              <p:cNvCxnSpPr>
                <a:cxnSpLocks noChangeShapeType="1"/>
                <a:stCxn id="45247" idx="0"/>
                <a:endCxn id="45282" idx="1"/>
              </p:cNvCxnSpPr>
              <p:nvPr/>
            </p:nvCxnSpPr>
            <p:spPr bwMode="auto">
              <a:xfrm rot="5400000" flipH="1">
                <a:off x="925" y="292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50" name="Text Box 322"/>
              <p:cNvSpPr txBox="1">
                <a:spLocks noChangeArrowheads="1"/>
              </p:cNvSpPr>
              <p:nvPr/>
            </p:nvSpPr>
            <p:spPr bwMode="auto">
              <a:xfrm flipH="1">
                <a:off x="1640" y="243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251" name="Text Box 323"/>
              <p:cNvSpPr txBox="1">
                <a:spLocks noChangeArrowheads="1"/>
              </p:cNvSpPr>
              <p:nvPr/>
            </p:nvSpPr>
            <p:spPr bwMode="auto">
              <a:xfrm flipH="1">
                <a:off x="1136" y="243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252" name="Oval 324"/>
              <p:cNvSpPr>
                <a:spLocks noChangeArrowheads="1"/>
              </p:cNvSpPr>
              <p:nvPr/>
            </p:nvSpPr>
            <p:spPr bwMode="auto">
              <a:xfrm flipH="1">
                <a:off x="1961" y="241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53" name="Oval 325"/>
              <p:cNvSpPr>
                <a:spLocks noChangeArrowheads="1"/>
              </p:cNvSpPr>
              <p:nvPr/>
            </p:nvSpPr>
            <p:spPr bwMode="auto">
              <a:xfrm flipH="1">
                <a:off x="1967" y="298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54" name="AutoShape 326"/>
              <p:cNvCxnSpPr>
                <a:cxnSpLocks noChangeShapeType="1"/>
                <a:stCxn id="45274" idx="1"/>
                <a:endCxn id="45253" idx="0"/>
              </p:cNvCxnSpPr>
              <p:nvPr/>
            </p:nvCxnSpPr>
            <p:spPr bwMode="auto">
              <a:xfrm rot="5400000">
                <a:off x="1913" y="292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79" name="Group 327"/>
              <p:cNvGrpSpPr>
                <a:grpSpLocks/>
              </p:cNvGrpSpPr>
              <p:nvPr/>
            </p:nvGrpSpPr>
            <p:grpSpPr bwMode="auto">
              <a:xfrm>
                <a:off x="1847" y="2551"/>
                <a:ext cx="252" cy="28"/>
                <a:chOff x="1950" y="1176"/>
                <a:chExt cx="222" cy="52"/>
              </a:xfrm>
            </p:grpSpPr>
            <p:sp>
              <p:nvSpPr>
                <p:cNvPr id="45276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7" name="Line 32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0" name="Group 330"/>
              <p:cNvGrpSpPr>
                <a:grpSpLocks/>
              </p:cNvGrpSpPr>
              <p:nvPr/>
            </p:nvGrpSpPr>
            <p:grpSpPr bwMode="auto">
              <a:xfrm>
                <a:off x="1844" y="2826"/>
                <a:ext cx="279" cy="27"/>
                <a:chOff x="1954" y="1262"/>
                <a:chExt cx="222" cy="51"/>
              </a:xfrm>
            </p:grpSpPr>
            <p:sp>
              <p:nvSpPr>
                <p:cNvPr id="45274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5" name="Line 33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257" name="Line 333"/>
              <p:cNvSpPr>
                <a:spLocks noChangeShapeType="1"/>
              </p:cNvSpPr>
              <p:nvPr/>
            </p:nvSpPr>
            <p:spPr bwMode="auto">
              <a:xfrm>
                <a:off x="188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Line 334"/>
              <p:cNvSpPr>
                <a:spLocks noChangeShapeType="1"/>
              </p:cNvSpPr>
              <p:nvPr/>
            </p:nvSpPr>
            <p:spPr bwMode="auto">
              <a:xfrm>
                <a:off x="1953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9" name="Line 335"/>
              <p:cNvSpPr>
                <a:spLocks noChangeShapeType="1"/>
              </p:cNvSpPr>
              <p:nvPr/>
            </p:nvSpPr>
            <p:spPr bwMode="auto">
              <a:xfrm>
                <a:off x="201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0" name="Line 336"/>
              <p:cNvSpPr>
                <a:spLocks noChangeShapeType="1"/>
              </p:cNvSpPr>
              <p:nvPr/>
            </p:nvSpPr>
            <p:spPr bwMode="auto">
              <a:xfrm>
                <a:off x="2082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" name="Line 337"/>
              <p:cNvSpPr>
                <a:spLocks noChangeShapeType="1"/>
              </p:cNvSpPr>
              <p:nvPr/>
            </p:nvSpPr>
            <p:spPr bwMode="auto">
              <a:xfrm>
                <a:off x="1371" y="2424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262" name="AutoShape 338"/>
              <p:cNvCxnSpPr>
                <a:cxnSpLocks noChangeShapeType="1"/>
                <a:stCxn id="45252" idx="6"/>
                <a:endCxn id="45248" idx="6"/>
              </p:cNvCxnSpPr>
              <p:nvPr/>
            </p:nvCxnSpPr>
            <p:spPr bwMode="auto">
              <a:xfrm rot="10800000" flipV="1">
                <a:off x="1012" y="242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63" name="Line 339"/>
              <p:cNvSpPr>
                <a:spLocks noChangeShapeType="1"/>
              </p:cNvSpPr>
              <p:nvPr/>
            </p:nvSpPr>
            <p:spPr bwMode="auto">
              <a:xfrm flipH="1">
                <a:off x="1479" y="2996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4" name="Oval 340"/>
              <p:cNvSpPr>
                <a:spLocks noChangeArrowheads="1"/>
              </p:cNvSpPr>
              <p:nvPr/>
            </p:nvSpPr>
            <p:spPr bwMode="auto">
              <a:xfrm>
                <a:off x="1059" y="262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5" name="Line 341"/>
              <p:cNvSpPr>
                <a:spLocks noChangeShapeType="1"/>
              </p:cNvSpPr>
              <p:nvPr/>
            </p:nvSpPr>
            <p:spPr bwMode="auto">
              <a:xfrm flipV="1">
                <a:off x="1137" y="270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6" name="Oval 342"/>
              <p:cNvSpPr>
                <a:spLocks noChangeArrowheads="1"/>
              </p:cNvSpPr>
              <p:nvPr/>
            </p:nvSpPr>
            <p:spPr bwMode="auto">
              <a:xfrm flipH="1" flipV="1">
                <a:off x="852" y="262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" name="Line 343"/>
              <p:cNvSpPr>
                <a:spLocks noChangeShapeType="1"/>
              </p:cNvSpPr>
              <p:nvPr/>
            </p:nvSpPr>
            <p:spPr bwMode="auto">
              <a:xfrm>
                <a:off x="852" y="271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83" name="Group 344"/>
              <p:cNvGrpSpPr>
                <a:grpSpLocks/>
              </p:cNvGrpSpPr>
              <p:nvPr/>
            </p:nvGrpSpPr>
            <p:grpSpPr bwMode="auto">
              <a:xfrm flipV="1">
                <a:off x="801" y="2574"/>
                <a:ext cx="153" cy="285"/>
                <a:chOff x="2433" y="960"/>
                <a:chExt cx="153" cy="285"/>
              </a:xfrm>
            </p:grpSpPr>
            <p:sp>
              <p:nvSpPr>
                <p:cNvPr id="45272" name="Oval 34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4" name="Group 347"/>
              <p:cNvGrpSpPr>
                <a:grpSpLocks/>
              </p:cNvGrpSpPr>
              <p:nvPr/>
            </p:nvGrpSpPr>
            <p:grpSpPr bwMode="auto">
              <a:xfrm flipH="1" flipV="1">
                <a:off x="1037" y="2578"/>
                <a:ext cx="153" cy="285"/>
                <a:chOff x="2433" y="960"/>
                <a:chExt cx="153" cy="285"/>
              </a:xfrm>
            </p:grpSpPr>
            <p:sp>
              <p:nvSpPr>
                <p:cNvPr id="45270" name="Oval 34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1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289" name="Group 350"/>
            <p:cNvGrpSpPr>
              <a:grpSpLocks/>
            </p:cNvGrpSpPr>
            <p:nvPr/>
          </p:nvGrpSpPr>
          <p:grpSpPr bwMode="auto">
            <a:xfrm>
              <a:off x="2141" y="3104"/>
              <a:ext cx="1462" cy="588"/>
              <a:chOff x="2095" y="2944"/>
              <a:chExt cx="1462" cy="588"/>
            </a:xfrm>
          </p:grpSpPr>
          <p:grpSp>
            <p:nvGrpSpPr>
              <p:cNvPr id="45290" name="Group 351"/>
              <p:cNvGrpSpPr>
                <a:grpSpLocks/>
              </p:cNvGrpSpPr>
              <p:nvPr/>
            </p:nvGrpSpPr>
            <p:grpSpPr bwMode="auto">
              <a:xfrm rot="16200000" flipH="1">
                <a:off x="2296" y="3130"/>
                <a:ext cx="275" cy="221"/>
                <a:chOff x="731" y="1840"/>
                <a:chExt cx="279" cy="113"/>
              </a:xfrm>
            </p:grpSpPr>
            <p:grpSp>
              <p:nvGrpSpPr>
                <p:cNvPr id="45295" name="Group 35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96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41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Arc 3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01" name="Group 35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9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0" name="Arc 3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14" name="Group 35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15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5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6" name="Arc 3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28" name="Group 36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3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Arc 3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29" name="Group 36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30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9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0" name="Arc 36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33" name="Group 37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7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28" name="Arc 3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23" name="Arc 37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4" name="Arc 37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76" name="AutoShape 375"/>
              <p:cNvCxnSpPr>
                <a:cxnSpLocks noChangeShapeType="1"/>
                <a:stCxn id="45185" idx="6"/>
                <a:endCxn id="45179" idx="2"/>
              </p:cNvCxnSpPr>
              <p:nvPr/>
            </p:nvCxnSpPr>
            <p:spPr bwMode="auto">
              <a:xfrm rot="10800000" flipV="1">
                <a:off x="2437" y="352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77" name="AutoShape 376"/>
              <p:cNvCxnSpPr>
                <a:cxnSpLocks noChangeShapeType="1"/>
                <a:stCxn id="45218" idx="0"/>
                <a:endCxn id="45184" idx="4"/>
              </p:cNvCxnSpPr>
              <p:nvPr/>
            </p:nvCxnSpPr>
            <p:spPr bwMode="auto">
              <a:xfrm rot="-5400000">
                <a:off x="3350" y="302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78" name="AutoShape 377"/>
              <p:cNvCxnSpPr>
                <a:cxnSpLocks noChangeShapeType="1"/>
                <a:stCxn id="45223" idx="1"/>
                <a:endCxn id="45180" idx="0"/>
              </p:cNvCxnSpPr>
              <p:nvPr/>
            </p:nvCxnSpPr>
            <p:spPr bwMode="auto">
              <a:xfrm rot="-5400000">
                <a:off x="2362" y="303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79" name="Oval 378"/>
              <p:cNvSpPr>
                <a:spLocks noChangeArrowheads="1"/>
              </p:cNvSpPr>
              <p:nvPr/>
            </p:nvSpPr>
            <p:spPr bwMode="auto">
              <a:xfrm flipH="1">
                <a:off x="2413" y="351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0" name="Oval 379"/>
              <p:cNvSpPr>
                <a:spLocks noChangeArrowheads="1"/>
              </p:cNvSpPr>
              <p:nvPr/>
            </p:nvSpPr>
            <p:spPr bwMode="auto">
              <a:xfrm flipV="1">
                <a:off x="2421" y="294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1" name="AutoShape 380"/>
              <p:cNvCxnSpPr>
                <a:cxnSpLocks noChangeShapeType="1"/>
                <a:stCxn id="45179" idx="0"/>
                <a:endCxn id="45224" idx="1"/>
              </p:cNvCxnSpPr>
              <p:nvPr/>
            </p:nvCxnSpPr>
            <p:spPr bwMode="auto">
              <a:xfrm rot="-5400000">
                <a:off x="2358" y="344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82" name="Text Box 381"/>
              <p:cNvSpPr txBox="1">
                <a:spLocks noChangeArrowheads="1"/>
              </p:cNvSpPr>
              <p:nvPr/>
            </p:nvSpPr>
            <p:spPr bwMode="auto">
              <a:xfrm flipH="1">
                <a:off x="3074" y="296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83" name="Text Box 382"/>
              <p:cNvSpPr txBox="1">
                <a:spLocks noChangeArrowheads="1"/>
              </p:cNvSpPr>
              <p:nvPr/>
            </p:nvSpPr>
            <p:spPr bwMode="auto">
              <a:xfrm flipH="1">
                <a:off x="2570" y="296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84" name="Oval 383"/>
              <p:cNvSpPr>
                <a:spLocks noChangeArrowheads="1"/>
              </p:cNvSpPr>
              <p:nvPr/>
            </p:nvSpPr>
            <p:spPr bwMode="auto">
              <a:xfrm flipH="1">
                <a:off x="3395" y="294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5" name="Oval 384"/>
              <p:cNvSpPr>
                <a:spLocks noChangeArrowheads="1"/>
              </p:cNvSpPr>
              <p:nvPr/>
            </p:nvSpPr>
            <p:spPr bwMode="auto">
              <a:xfrm flipH="1">
                <a:off x="3401" y="351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6" name="AutoShape 385"/>
              <p:cNvCxnSpPr>
                <a:cxnSpLocks noChangeShapeType="1"/>
                <a:stCxn id="45216" idx="1"/>
                <a:endCxn id="45185" idx="0"/>
              </p:cNvCxnSpPr>
              <p:nvPr/>
            </p:nvCxnSpPr>
            <p:spPr bwMode="auto">
              <a:xfrm rot="5400000">
                <a:off x="3347" y="344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334" name="Group 386"/>
              <p:cNvGrpSpPr>
                <a:grpSpLocks/>
              </p:cNvGrpSpPr>
              <p:nvPr/>
            </p:nvGrpSpPr>
            <p:grpSpPr bwMode="auto">
              <a:xfrm>
                <a:off x="3281" y="3077"/>
                <a:ext cx="252" cy="28"/>
                <a:chOff x="1950" y="1176"/>
                <a:chExt cx="222" cy="52"/>
              </a:xfrm>
            </p:grpSpPr>
            <p:sp>
              <p:nvSpPr>
                <p:cNvPr id="45218" name="Line 387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9" name="Line 38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39" name="Group 389"/>
              <p:cNvGrpSpPr>
                <a:grpSpLocks/>
              </p:cNvGrpSpPr>
              <p:nvPr/>
            </p:nvGrpSpPr>
            <p:grpSpPr bwMode="auto">
              <a:xfrm>
                <a:off x="3278" y="3352"/>
                <a:ext cx="279" cy="27"/>
                <a:chOff x="1954" y="1262"/>
                <a:chExt cx="222" cy="51"/>
              </a:xfrm>
            </p:grpSpPr>
            <p:sp>
              <p:nvSpPr>
                <p:cNvPr id="45216" name="Line 390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7" name="Line 3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89" name="Line 392"/>
              <p:cNvSpPr>
                <a:spLocks noChangeShapeType="1"/>
              </p:cNvSpPr>
              <p:nvPr/>
            </p:nvSpPr>
            <p:spPr bwMode="auto">
              <a:xfrm flipV="1">
                <a:off x="2805" y="2953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90" name="AutoShape 393"/>
              <p:cNvCxnSpPr>
                <a:cxnSpLocks noChangeShapeType="1"/>
                <a:stCxn id="45184" idx="6"/>
                <a:endCxn id="45180" idx="6"/>
              </p:cNvCxnSpPr>
              <p:nvPr/>
            </p:nvCxnSpPr>
            <p:spPr bwMode="auto">
              <a:xfrm rot="10800000" flipV="1">
                <a:off x="2446" y="295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91" name="Line 394"/>
              <p:cNvSpPr>
                <a:spLocks noChangeShapeType="1"/>
              </p:cNvSpPr>
              <p:nvPr/>
            </p:nvSpPr>
            <p:spPr bwMode="auto">
              <a:xfrm flipH="1" flipV="1">
                <a:off x="2915" y="352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Oval 395"/>
              <p:cNvSpPr>
                <a:spLocks noChangeArrowheads="1"/>
              </p:cNvSpPr>
              <p:nvPr/>
            </p:nvSpPr>
            <p:spPr bwMode="auto">
              <a:xfrm>
                <a:off x="2493" y="314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3" name="Line 396"/>
              <p:cNvSpPr>
                <a:spLocks noChangeShapeType="1"/>
              </p:cNvSpPr>
              <p:nvPr/>
            </p:nvSpPr>
            <p:spPr bwMode="auto">
              <a:xfrm flipV="1">
                <a:off x="2571" y="323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Oval 397"/>
              <p:cNvSpPr>
                <a:spLocks noChangeArrowheads="1"/>
              </p:cNvSpPr>
              <p:nvPr/>
            </p:nvSpPr>
            <p:spPr bwMode="auto">
              <a:xfrm flipH="1">
                <a:off x="2286" y="315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5" name="Line 398"/>
              <p:cNvSpPr>
                <a:spLocks noChangeShapeType="1"/>
              </p:cNvSpPr>
              <p:nvPr/>
            </p:nvSpPr>
            <p:spPr bwMode="auto">
              <a:xfrm flipV="1">
                <a:off x="2286" y="324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40" name="Group 399"/>
              <p:cNvGrpSpPr>
                <a:grpSpLocks/>
              </p:cNvGrpSpPr>
              <p:nvPr/>
            </p:nvGrpSpPr>
            <p:grpSpPr bwMode="auto">
              <a:xfrm flipV="1">
                <a:off x="2235" y="3100"/>
                <a:ext cx="153" cy="285"/>
                <a:chOff x="2433" y="960"/>
                <a:chExt cx="153" cy="285"/>
              </a:xfrm>
            </p:grpSpPr>
            <p:sp>
              <p:nvSpPr>
                <p:cNvPr id="45214" name="Oval 40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5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5" name="Group 402"/>
              <p:cNvGrpSpPr>
                <a:grpSpLocks/>
              </p:cNvGrpSpPr>
              <p:nvPr/>
            </p:nvGrpSpPr>
            <p:grpSpPr bwMode="auto">
              <a:xfrm flipH="1" flipV="1">
                <a:off x="2471" y="3104"/>
                <a:ext cx="153" cy="285"/>
                <a:chOff x="2433" y="960"/>
                <a:chExt cx="153" cy="285"/>
              </a:xfrm>
            </p:grpSpPr>
            <p:sp>
              <p:nvSpPr>
                <p:cNvPr id="45212" name="Oval 403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3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6" name="Group 405"/>
              <p:cNvGrpSpPr>
                <a:grpSpLocks/>
              </p:cNvGrpSpPr>
              <p:nvPr/>
            </p:nvGrpSpPr>
            <p:grpSpPr bwMode="auto">
              <a:xfrm flipV="1">
                <a:off x="2095" y="2976"/>
                <a:ext cx="325" cy="505"/>
                <a:chOff x="2053" y="300"/>
                <a:chExt cx="325" cy="505"/>
              </a:xfrm>
            </p:grpSpPr>
            <p:grpSp>
              <p:nvGrpSpPr>
                <p:cNvPr id="45351" name="Group 406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10" name="Oval 40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1" name="Line 4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63" name="Group 409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8" name="Oval 4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9" name="Line 4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364" name="Group 412"/>
              <p:cNvGrpSpPr>
                <a:grpSpLocks/>
              </p:cNvGrpSpPr>
              <p:nvPr/>
            </p:nvGrpSpPr>
            <p:grpSpPr bwMode="auto">
              <a:xfrm flipH="1" flipV="1">
                <a:off x="2439" y="2984"/>
                <a:ext cx="325" cy="505"/>
                <a:chOff x="2053" y="300"/>
                <a:chExt cx="325" cy="505"/>
              </a:xfrm>
            </p:grpSpPr>
            <p:grpSp>
              <p:nvGrpSpPr>
                <p:cNvPr id="45376" name="Group 413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04" name="Oval 41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5" name="Line 4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77" name="Group 416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2" name="Oval 41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3" name="Line 4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386" name="Group 419"/>
            <p:cNvGrpSpPr>
              <a:grpSpLocks/>
            </p:cNvGrpSpPr>
            <p:nvPr/>
          </p:nvGrpSpPr>
          <p:grpSpPr bwMode="auto">
            <a:xfrm>
              <a:off x="3513" y="2498"/>
              <a:ext cx="1322" cy="588"/>
              <a:chOff x="3425" y="2314"/>
              <a:chExt cx="1322" cy="588"/>
            </a:xfrm>
          </p:grpSpPr>
          <p:grpSp>
            <p:nvGrpSpPr>
              <p:cNvPr id="45387" name="Group 420"/>
              <p:cNvGrpSpPr>
                <a:grpSpLocks/>
              </p:cNvGrpSpPr>
              <p:nvPr/>
            </p:nvGrpSpPr>
            <p:grpSpPr bwMode="auto">
              <a:xfrm rot="16200000" flipH="1">
                <a:off x="3486" y="2500"/>
                <a:ext cx="275" cy="221"/>
                <a:chOff x="731" y="1840"/>
                <a:chExt cx="279" cy="113"/>
              </a:xfrm>
            </p:grpSpPr>
            <p:grpSp>
              <p:nvGrpSpPr>
                <p:cNvPr id="45388" name="Group 421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1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3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4" name="Arc 4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92" name="Group 4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1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2" name="Arc 4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97" name="Group 428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8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7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Arc 4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03" name="Group 4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5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6" name="Arc 4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404" name="Group 435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409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1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2" name="Arc 43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21" name="Group 43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59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0" name="Arc 44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155" name="Arc 442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6" name="Arc 443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18" name="AutoShape 444"/>
              <p:cNvCxnSpPr>
                <a:cxnSpLocks noChangeShapeType="1"/>
                <a:stCxn id="45127" idx="6"/>
                <a:endCxn id="45121" idx="2"/>
              </p:cNvCxnSpPr>
              <p:nvPr/>
            </p:nvCxnSpPr>
            <p:spPr bwMode="auto">
              <a:xfrm rot="10800000" flipV="1">
                <a:off x="3627" y="289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19" name="AutoShape 445"/>
              <p:cNvCxnSpPr>
                <a:cxnSpLocks noChangeShapeType="1"/>
                <a:stCxn id="45150" idx="0"/>
                <a:endCxn id="45126" idx="4"/>
              </p:cNvCxnSpPr>
              <p:nvPr/>
            </p:nvCxnSpPr>
            <p:spPr bwMode="auto">
              <a:xfrm rot="-5400000">
                <a:off x="4540" y="239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20" name="AutoShape 446"/>
              <p:cNvCxnSpPr>
                <a:cxnSpLocks noChangeShapeType="1"/>
                <a:stCxn id="45155" idx="1"/>
                <a:endCxn id="45122" idx="0"/>
              </p:cNvCxnSpPr>
              <p:nvPr/>
            </p:nvCxnSpPr>
            <p:spPr bwMode="auto">
              <a:xfrm rot="-5400000">
                <a:off x="3552" y="240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1" name="Oval 447"/>
              <p:cNvSpPr>
                <a:spLocks noChangeArrowheads="1"/>
              </p:cNvSpPr>
              <p:nvPr/>
            </p:nvSpPr>
            <p:spPr bwMode="auto">
              <a:xfrm flipH="1">
                <a:off x="3603" y="288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2" name="Oval 448"/>
              <p:cNvSpPr>
                <a:spLocks noChangeArrowheads="1"/>
              </p:cNvSpPr>
              <p:nvPr/>
            </p:nvSpPr>
            <p:spPr bwMode="auto">
              <a:xfrm flipV="1">
                <a:off x="3611" y="231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3" name="AutoShape 449"/>
              <p:cNvCxnSpPr>
                <a:cxnSpLocks noChangeShapeType="1"/>
                <a:stCxn id="45121" idx="0"/>
                <a:endCxn id="45156" idx="1"/>
              </p:cNvCxnSpPr>
              <p:nvPr/>
            </p:nvCxnSpPr>
            <p:spPr bwMode="auto">
              <a:xfrm rot="-5400000">
                <a:off x="3548" y="281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4" name="Text Box 450"/>
              <p:cNvSpPr txBox="1">
                <a:spLocks noChangeArrowheads="1"/>
              </p:cNvSpPr>
              <p:nvPr/>
            </p:nvSpPr>
            <p:spPr bwMode="auto">
              <a:xfrm flipH="1">
                <a:off x="4264" y="233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25" name="Text Box 451"/>
              <p:cNvSpPr txBox="1">
                <a:spLocks noChangeArrowheads="1"/>
              </p:cNvSpPr>
              <p:nvPr/>
            </p:nvSpPr>
            <p:spPr bwMode="auto">
              <a:xfrm flipH="1">
                <a:off x="3760" y="233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26" name="Oval 452"/>
              <p:cNvSpPr>
                <a:spLocks noChangeArrowheads="1"/>
              </p:cNvSpPr>
              <p:nvPr/>
            </p:nvSpPr>
            <p:spPr bwMode="auto">
              <a:xfrm flipH="1">
                <a:off x="4585" y="231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7" name="Oval 453"/>
              <p:cNvSpPr>
                <a:spLocks noChangeArrowheads="1"/>
              </p:cNvSpPr>
              <p:nvPr/>
            </p:nvSpPr>
            <p:spPr bwMode="auto">
              <a:xfrm flipH="1">
                <a:off x="4591" y="288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8" name="AutoShape 454"/>
              <p:cNvCxnSpPr>
                <a:cxnSpLocks noChangeShapeType="1"/>
                <a:stCxn id="45148" idx="1"/>
                <a:endCxn id="45127" idx="0"/>
              </p:cNvCxnSpPr>
              <p:nvPr/>
            </p:nvCxnSpPr>
            <p:spPr bwMode="auto">
              <a:xfrm rot="5400000">
                <a:off x="4537" y="281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422" name="Group 455"/>
              <p:cNvGrpSpPr>
                <a:grpSpLocks/>
              </p:cNvGrpSpPr>
              <p:nvPr/>
            </p:nvGrpSpPr>
            <p:grpSpPr bwMode="auto">
              <a:xfrm>
                <a:off x="4471" y="2447"/>
                <a:ext cx="252" cy="28"/>
                <a:chOff x="1950" y="1176"/>
                <a:chExt cx="222" cy="52"/>
              </a:xfrm>
            </p:grpSpPr>
            <p:sp>
              <p:nvSpPr>
                <p:cNvPr id="45150" name="Line 456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51" name="Line 45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0" name="Group 458"/>
              <p:cNvGrpSpPr>
                <a:grpSpLocks/>
              </p:cNvGrpSpPr>
              <p:nvPr/>
            </p:nvGrpSpPr>
            <p:grpSpPr bwMode="auto">
              <a:xfrm>
                <a:off x="4468" y="2722"/>
                <a:ext cx="279" cy="27"/>
                <a:chOff x="1954" y="1262"/>
                <a:chExt cx="222" cy="51"/>
              </a:xfrm>
            </p:grpSpPr>
            <p:sp>
              <p:nvSpPr>
                <p:cNvPr id="45148" name="Line 459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49" name="Line 46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31" name="Line 461"/>
              <p:cNvSpPr>
                <a:spLocks noChangeShapeType="1"/>
              </p:cNvSpPr>
              <p:nvPr/>
            </p:nvSpPr>
            <p:spPr bwMode="auto">
              <a:xfrm flipV="1">
                <a:off x="451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462"/>
              <p:cNvSpPr>
                <a:spLocks noChangeShapeType="1"/>
              </p:cNvSpPr>
              <p:nvPr/>
            </p:nvSpPr>
            <p:spPr bwMode="auto">
              <a:xfrm flipV="1">
                <a:off x="4577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463"/>
              <p:cNvSpPr>
                <a:spLocks noChangeShapeType="1"/>
              </p:cNvSpPr>
              <p:nvPr/>
            </p:nvSpPr>
            <p:spPr bwMode="auto">
              <a:xfrm flipV="1">
                <a:off x="464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464"/>
              <p:cNvSpPr>
                <a:spLocks noChangeShapeType="1"/>
              </p:cNvSpPr>
              <p:nvPr/>
            </p:nvSpPr>
            <p:spPr bwMode="auto">
              <a:xfrm flipV="1">
                <a:off x="4706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35" name="AutoShape 465"/>
              <p:cNvCxnSpPr>
                <a:cxnSpLocks noChangeShapeType="1"/>
                <a:stCxn id="45126" idx="6"/>
                <a:endCxn id="45122" idx="6"/>
              </p:cNvCxnSpPr>
              <p:nvPr/>
            </p:nvCxnSpPr>
            <p:spPr bwMode="auto">
              <a:xfrm rot="10800000" flipV="1">
                <a:off x="3636" y="232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36" name="Line 466"/>
              <p:cNvSpPr>
                <a:spLocks noChangeShapeType="1"/>
              </p:cNvSpPr>
              <p:nvPr/>
            </p:nvSpPr>
            <p:spPr bwMode="auto">
              <a:xfrm flipH="1" flipV="1">
                <a:off x="4105" y="289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Oval 467"/>
              <p:cNvSpPr>
                <a:spLocks noChangeArrowheads="1"/>
              </p:cNvSpPr>
              <p:nvPr/>
            </p:nvSpPr>
            <p:spPr bwMode="auto">
              <a:xfrm flipV="1">
                <a:off x="3683" y="251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Line 468"/>
              <p:cNvSpPr>
                <a:spLocks noChangeShapeType="1"/>
              </p:cNvSpPr>
              <p:nvPr/>
            </p:nvSpPr>
            <p:spPr bwMode="auto">
              <a:xfrm>
                <a:off x="3761" y="260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Oval 469"/>
              <p:cNvSpPr>
                <a:spLocks noChangeArrowheads="1"/>
              </p:cNvSpPr>
              <p:nvPr/>
            </p:nvSpPr>
            <p:spPr bwMode="auto">
              <a:xfrm flipH="1">
                <a:off x="3476" y="252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Line 470"/>
              <p:cNvSpPr>
                <a:spLocks noChangeShapeType="1"/>
              </p:cNvSpPr>
              <p:nvPr/>
            </p:nvSpPr>
            <p:spPr bwMode="auto">
              <a:xfrm flipV="1">
                <a:off x="3476" y="261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31" name="Group 471"/>
              <p:cNvGrpSpPr>
                <a:grpSpLocks/>
              </p:cNvGrpSpPr>
              <p:nvPr/>
            </p:nvGrpSpPr>
            <p:grpSpPr bwMode="auto">
              <a:xfrm flipV="1">
                <a:off x="3425" y="2470"/>
                <a:ext cx="153" cy="285"/>
                <a:chOff x="2433" y="960"/>
                <a:chExt cx="153" cy="285"/>
              </a:xfrm>
            </p:grpSpPr>
            <p:sp>
              <p:nvSpPr>
                <p:cNvPr id="45146" name="Oval 47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7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2" name="Group 474"/>
              <p:cNvGrpSpPr>
                <a:grpSpLocks/>
              </p:cNvGrpSpPr>
              <p:nvPr/>
            </p:nvGrpSpPr>
            <p:grpSpPr bwMode="auto">
              <a:xfrm flipH="1" flipV="1">
                <a:off x="3661" y="2474"/>
                <a:ext cx="153" cy="285"/>
                <a:chOff x="2433" y="960"/>
                <a:chExt cx="153" cy="285"/>
              </a:xfrm>
            </p:grpSpPr>
            <p:sp>
              <p:nvSpPr>
                <p:cNvPr id="45144" name="Oval 47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43" name="Line 477"/>
              <p:cNvSpPr>
                <a:spLocks noChangeShapeType="1"/>
              </p:cNvSpPr>
              <p:nvPr/>
            </p:nvSpPr>
            <p:spPr bwMode="auto">
              <a:xfrm flipV="1">
                <a:off x="3995" y="2323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433" name="Group 478"/>
            <p:cNvGrpSpPr>
              <a:grpSpLocks/>
            </p:cNvGrpSpPr>
            <p:nvPr/>
          </p:nvGrpSpPr>
          <p:grpSpPr bwMode="auto">
            <a:xfrm>
              <a:off x="572" y="648"/>
              <a:ext cx="568" cy="271"/>
              <a:chOff x="1400" y="3840"/>
              <a:chExt cx="568" cy="271"/>
            </a:xfrm>
          </p:grpSpPr>
          <p:sp>
            <p:nvSpPr>
              <p:cNvPr id="45112" name="Line 479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Rectangle 480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Text Box 481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5" name="Text Box 482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16" name="Rectangle 483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34" name="Group 484"/>
            <p:cNvGrpSpPr>
              <a:grpSpLocks/>
            </p:cNvGrpSpPr>
            <p:nvPr/>
          </p:nvGrpSpPr>
          <p:grpSpPr bwMode="auto">
            <a:xfrm>
              <a:off x="2644" y="96"/>
              <a:ext cx="568" cy="375"/>
              <a:chOff x="2104" y="3808"/>
              <a:chExt cx="568" cy="375"/>
            </a:xfrm>
          </p:grpSpPr>
          <p:sp>
            <p:nvSpPr>
              <p:cNvPr id="45108" name="Line 485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Rectangle 486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Text Box 487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1" name="Text Box 488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35" name="Group 489"/>
            <p:cNvGrpSpPr>
              <a:grpSpLocks/>
            </p:cNvGrpSpPr>
            <p:nvPr/>
          </p:nvGrpSpPr>
          <p:grpSpPr bwMode="auto">
            <a:xfrm>
              <a:off x="4684" y="648"/>
              <a:ext cx="568" cy="271"/>
              <a:chOff x="1400" y="3840"/>
              <a:chExt cx="568" cy="271"/>
            </a:xfrm>
          </p:grpSpPr>
          <p:sp>
            <p:nvSpPr>
              <p:cNvPr id="45103" name="Line 490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Rectangle 491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Text Box 492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6" name="Text Box 493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07" name="Rectangle 494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40" name="Group 495"/>
            <p:cNvGrpSpPr>
              <a:grpSpLocks/>
            </p:cNvGrpSpPr>
            <p:nvPr/>
          </p:nvGrpSpPr>
          <p:grpSpPr bwMode="auto">
            <a:xfrm>
              <a:off x="120" y="1936"/>
              <a:ext cx="568" cy="375"/>
              <a:chOff x="696" y="3696"/>
              <a:chExt cx="568" cy="375"/>
            </a:xfrm>
          </p:grpSpPr>
          <p:sp>
            <p:nvSpPr>
              <p:cNvPr id="45099" name="Line 496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Rectangle 497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Text Box 498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2" name="Text Box 499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41" name="Group 500"/>
            <p:cNvGrpSpPr>
              <a:grpSpLocks/>
            </p:cNvGrpSpPr>
            <p:nvPr/>
          </p:nvGrpSpPr>
          <p:grpSpPr bwMode="auto">
            <a:xfrm>
              <a:off x="5024" y="1800"/>
              <a:ext cx="568" cy="375"/>
              <a:chOff x="696" y="3696"/>
              <a:chExt cx="568" cy="375"/>
            </a:xfrm>
          </p:grpSpPr>
          <p:sp>
            <p:nvSpPr>
              <p:cNvPr id="45095" name="Line 501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Rectangle 502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Text Box 503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8" name="Text Box 504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54" name="Group 505"/>
            <p:cNvGrpSpPr>
              <a:grpSpLocks/>
            </p:cNvGrpSpPr>
            <p:nvPr/>
          </p:nvGrpSpPr>
          <p:grpSpPr bwMode="auto">
            <a:xfrm>
              <a:off x="4684" y="3064"/>
              <a:ext cx="568" cy="271"/>
              <a:chOff x="1400" y="3840"/>
              <a:chExt cx="568" cy="271"/>
            </a:xfrm>
          </p:grpSpPr>
          <p:sp>
            <p:nvSpPr>
              <p:cNvPr id="45090" name="Line 506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Rectangle 507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Text Box 508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3" name="Text Box 509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94" name="Rectangle 510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5" name="Group 511"/>
            <p:cNvGrpSpPr>
              <a:grpSpLocks/>
            </p:cNvGrpSpPr>
            <p:nvPr/>
          </p:nvGrpSpPr>
          <p:grpSpPr bwMode="auto">
            <a:xfrm>
              <a:off x="572" y="3144"/>
              <a:ext cx="568" cy="271"/>
              <a:chOff x="1400" y="3840"/>
              <a:chExt cx="568" cy="271"/>
            </a:xfrm>
          </p:grpSpPr>
          <p:sp>
            <p:nvSpPr>
              <p:cNvPr id="45085" name="Line 512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Rectangle 513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7" name="Text Box 514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8" name="Text Box 515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89" name="Rectangle 516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6" name="Group 517"/>
            <p:cNvGrpSpPr>
              <a:grpSpLocks/>
            </p:cNvGrpSpPr>
            <p:nvPr/>
          </p:nvGrpSpPr>
          <p:grpSpPr bwMode="auto">
            <a:xfrm>
              <a:off x="2644" y="3784"/>
              <a:ext cx="568" cy="375"/>
              <a:chOff x="2104" y="3808"/>
              <a:chExt cx="568" cy="375"/>
            </a:xfrm>
          </p:grpSpPr>
          <p:sp>
            <p:nvSpPr>
              <p:cNvPr id="45081" name="Line 518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Rectangle 519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Text Box 520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4" name="Text Box 521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sp>
          <p:nvSpPr>
            <p:cNvPr id="45079" name="Arc 522"/>
            <p:cNvSpPr>
              <a:spLocks/>
            </p:cNvSpPr>
            <p:nvPr/>
          </p:nvSpPr>
          <p:spPr bwMode="auto">
            <a:xfrm>
              <a:off x="2480" y="1473"/>
              <a:ext cx="864" cy="1104"/>
            </a:xfrm>
            <a:custGeom>
              <a:avLst/>
              <a:gdLst>
                <a:gd name="T0" fmla="*/ 3 w 43200"/>
                <a:gd name="T1" fmla="*/ 615 h 43200"/>
                <a:gd name="T2" fmla="*/ 86 w 43200"/>
                <a:gd name="T3" fmla="*/ 882 h 43200"/>
                <a:gd name="T4" fmla="*/ 432 w 43200"/>
                <a:gd name="T5" fmla="*/ 552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523"/>
            <p:cNvSpPr txBox="1">
              <a:spLocks noChangeArrowheads="1"/>
            </p:cNvSpPr>
            <p:nvPr/>
          </p:nvSpPr>
          <p:spPr bwMode="auto">
            <a:xfrm>
              <a:off x="4281" y="4166"/>
              <a:ext cx="1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After Halliday and Resnick Figure 35-1</a:t>
              </a:r>
            </a:p>
          </p:txBody>
        </p:sp>
      </p:grpSp>
      <p:sp>
        <p:nvSpPr>
          <p:cNvPr id="45062" name="Rectangle 526"/>
          <p:cNvSpPr>
            <a:spLocks noChangeArrowheads="1"/>
          </p:cNvSpPr>
          <p:nvPr/>
        </p:nvSpPr>
        <p:spPr bwMode="auto">
          <a:xfrm>
            <a:off x="6530975" y="0"/>
            <a:ext cx="2613025" cy="159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RLC</a:t>
            </a:r>
            <a:r>
              <a:rPr lang="en-US"/>
              <a:t> Circuit, Analysis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total energy is not constant, since there is a transformation to internal energy in the resistor at the rate of  </a:t>
            </a:r>
            <a:r>
              <a:rPr lang="en-US" i="1"/>
              <a:t>dU</a:t>
            </a:r>
            <a:r>
              <a:rPr lang="en-US"/>
              <a:t>/</a:t>
            </a:r>
            <a:r>
              <a:rPr lang="en-US" i="1"/>
              <a:t>dt</a:t>
            </a:r>
            <a:r>
              <a:rPr lang="en-US"/>
              <a:t> = -</a:t>
            </a:r>
            <a:r>
              <a:rPr lang="en-US" i="1">
                <a:latin typeface="Times New Roman" pitchFamily="18" charset="0"/>
              </a:rPr>
              <a:t>I </a:t>
            </a:r>
            <a:r>
              <a:rPr lang="en-US" baseline="30000"/>
              <a:t>2</a:t>
            </a:r>
            <a:r>
              <a:rPr lang="en-US" i="1"/>
              <a:t>R</a:t>
            </a:r>
          </a:p>
          <a:p>
            <a:pPr lvl="1" eaLnBrk="1" hangingPunct="1"/>
            <a:r>
              <a:rPr lang="en-US"/>
              <a:t>Radiation losses are still ignored</a:t>
            </a:r>
          </a:p>
          <a:p>
            <a:pPr eaLnBrk="1" hangingPunct="1"/>
            <a:r>
              <a:rPr lang="en-US"/>
              <a:t>The circuit’s operation can be expressed as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576513" y="4710113"/>
          <a:ext cx="33940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19040" progId="">
                  <p:embed/>
                </p:oleObj>
              </mc:Choice>
              <mc:Fallback>
                <p:oleObj name="Equation" r:id="rId2" imgW="1460160" imgH="419040" progId="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4710113"/>
                        <a:ext cx="33940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718" y="1584008"/>
            <a:ext cx="6284480" cy="327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28588"/>
            <a:ext cx="6477000" cy="1143001"/>
          </a:xfrm>
        </p:spPr>
        <p:txBody>
          <a:bodyPr/>
          <a:lstStyle/>
          <a:p>
            <a:pPr eaLnBrk="1" hangingPunct="1"/>
            <a:r>
              <a:rPr lang="en-US" sz="3200" i="1"/>
              <a:t>RLC</a:t>
            </a:r>
            <a:r>
              <a:rPr lang="en-US" sz="3200"/>
              <a:t> Circuit Compared to Damped Oscillators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RLC</a:t>
            </a:r>
            <a:r>
              <a:rPr lang="en-US"/>
              <a:t> circuit is analogous to a damped harmonic oscillator</a:t>
            </a:r>
          </a:p>
          <a:p>
            <a:pPr eaLnBrk="1" hangingPunct="1"/>
            <a:r>
              <a:rPr lang="en-US"/>
              <a:t>When </a:t>
            </a:r>
            <a:r>
              <a:rPr lang="en-US" i="1"/>
              <a:t>R</a:t>
            </a:r>
            <a:r>
              <a:rPr lang="en-US"/>
              <a:t> = 0</a:t>
            </a:r>
          </a:p>
          <a:p>
            <a:pPr lvl="1" eaLnBrk="1" hangingPunct="1"/>
            <a:r>
              <a:rPr lang="en-US"/>
              <a:t>The circuit reduces to an </a:t>
            </a:r>
            <a:r>
              <a:rPr lang="en-US" i="1"/>
              <a:t>LC</a:t>
            </a:r>
            <a:r>
              <a:rPr lang="en-US"/>
              <a:t> circuit and is equivalent to no damping in a mechanical oscillator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/>
              <a:t>RLC</a:t>
            </a:r>
            <a:r>
              <a:rPr lang="en-US" sz="2800"/>
              <a:t> Circuit Compared to Damped Oscillators, cont.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</a:t>
            </a:r>
            <a:r>
              <a:rPr lang="en-US" i="1"/>
              <a:t>R</a:t>
            </a:r>
            <a:r>
              <a:rPr lang="en-US"/>
              <a:t> is small:</a:t>
            </a:r>
          </a:p>
          <a:p>
            <a:pPr lvl="1" eaLnBrk="1" hangingPunct="1"/>
            <a:r>
              <a:rPr lang="en-US"/>
              <a:t>The </a:t>
            </a:r>
            <a:r>
              <a:rPr lang="en-US" i="1"/>
              <a:t>RLC</a:t>
            </a:r>
            <a:r>
              <a:rPr lang="en-US"/>
              <a:t> circuit is analogous to light damping in a mechanical oscillator</a:t>
            </a:r>
          </a:p>
          <a:p>
            <a:pPr lvl="1" eaLnBrk="1" hangingPunct="1"/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 baseline="-25000"/>
              <a:t>max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 baseline="30000"/>
              <a:t>-</a:t>
            </a:r>
            <a:r>
              <a:rPr lang="en-US" i="1" baseline="30000"/>
              <a:t>Rt</a:t>
            </a:r>
            <a:r>
              <a:rPr lang="en-US" baseline="30000"/>
              <a:t>/2</a:t>
            </a:r>
            <a:r>
              <a:rPr lang="en-US" i="1" baseline="30000"/>
              <a:t>L</a:t>
            </a:r>
            <a:r>
              <a:rPr lang="en-US"/>
              <a:t> cos </a:t>
            </a:r>
            <a:r>
              <a:rPr lang="en-US" i="1">
                <a:cs typeface="Arial" charset="0"/>
              </a:rPr>
              <a:t>ω</a:t>
            </a:r>
            <a:r>
              <a:rPr lang="en-US" i="1" baseline="-25000"/>
              <a:t>d</a:t>
            </a:r>
            <a:r>
              <a:rPr lang="en-US" i="1"/>
              <a:t>t</a:t>
            </a:r>
          </a:p>
          <a:p>
            <a:pPr lvl="1" eaLnBrk="1" hangingPunct="1"/>
            <a:r>
              <a:rPr lang="en-US" i="1">
                <a:cs typeface="Arial" charset="0"/>
              </a:rPr>
              <a:t>ω</a:t>
            </a:r>
            <a:r>
              <a:rPr lang="en-US" i="1" baseline="-25000"/>
              <a:t>d</a:t>
            </a:r>
            <a:r>
              <a:rPr lang="en-US"/>
              <a:t> is the angular frequency of oscillation for the circuit and 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744788" y="5046663"/>
          <a:ext cx="28940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583920" progId="">
                  <p:embed/>
                </p:oleObj>
              </mc:Choice>
              <mc:Fallback>
                <p:oleObj name="Equation" r:id="rId2" imgW="1409400" imgH="583920" progId="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046663"/>
                        <a:ext cx="2894012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/>
              <a:t>RLC</a:t>
            </a:r>
            <a:r>
              <a:rPr lang="en-US" sz="2800"/>
              <a:t> Circuit Compared to Damped Oscillators, final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R</a:t>
            </a:r>
            <a:r>
              <a:rPr lang="en-US" sz="2800"/>
              <a:t> is very large, the oscillations damp out very rapidly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 is a critical value of </a:t>
            </a:r>
            <a:r>
              <a:rPr lang="en-US" sz="2800" i="1"/>
              <a:t>R</a:t>
            </a:r>
            <a:r>
              <a:rPr lang="en-US" sz="2800"/>
              <a:t> above which no oscillations occur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 i="1"/>
              <a:t>R</a:t>
            </a:r>
            <a:r>
              <a:rPr lang="en-US" sz="2800"/>
              <a:t> =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r>
              <a:rPr lang="en-US" sz="2800"/>
              <a:t>, the circuit is said to be </a:t>
            </a:r>
            <a:r>
              <a:rPr lang="en-US" sz="2800" i="1"/>
              <a:t>critically damped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R</a:t>
            </a:r>
            <a:r>
              <a:rPr lang="en-US" sz="2800"/>
              <a:t> &gt;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r>
              <a:rPr lang="en-US" sz="2800"/>
              <a:t>, the circuit is said to be </a:t>
            </a:r>
            <a:r>
              <a:rPr lang="en-US" sz="2800" i="1"/>
              <a:t>overdamped</a:t>
            </a:r>
            <a:endParaRPr lang="en-US" sz="280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813175" y="3179763"/>
          <a:ext cx="2076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">
                  <p:embed/>
                </p:oleObj>
              </mc:Choice>
              <mc:Fallback>
                <p:oleObj name="Equation" r:id="rId2" imgW="888840" imgH="253800" progId="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179763"/>
                        <a:ext cx="20764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"/>
          <p:cNvGrpSpPr>
            <a:grpSpLocks/>
          </p:cNvGrpSpPr>
          <p:nvPr/>
        </p:nvGrpSpPr>
        <p:grpSpPr bwMode="auto">
          <a:xfrm rot="16200000" flipH="1">
            <a:off x="6495892" y="2947463"/>
            <a:ext cx="941103" cy="369981"/>
            <a:chOff x="731" y="1840"/>
            <a:chExt cx="279" cy="113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" name="AutoShape 36"/>
          <p:cNvCxnSpPr>
            <a:cxnSpLocks noChangeShapeType="1"/>
            <a:stCxn id="60" idx="7"/>
            <a:endCxn id="89" idx="1"/>
          </p:cNvCxnSpPr>
          <p:nvPr/>
        </p:nvCxnSpPr>
        <p:spPr bwMode="auto">
          <a:xfrm rot="16200000" flipV="1">
            <a:off x="3025952" y="2814263"/>
            <a:ext cx="1167704" cy="2966876"/>
          </a:xfrm>
          <a:prstGeom prst="bentConnector3">
            <a:avLst>
              <a:gd name="adj1" fmla="val -17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" name="AutoShape 38"/>
          <p:cNvCxnSpPr>
            <a:cxnSpLocks noChangeShapeType="1"/>
            <a:stCxn id="11" idx="0"/>
            <a:endCxn id="67" idx="0"/>
          </p:cNvCxnSpPr>
          <p:nvPr/>
        </p:nvCxnSpPr>
        <p:spPr bwMode="auto">
          <a:xfrm rot="16200000" flipH="1" flipV="1">
            <a:off x="6317959" y="4235905"/>
            <a:ext cx="1267428" cy="1094"/>
          </a:xfrm>
          <a:prstGeom prst="bentConnector3">
            <a:avLst>
              <a:gd name="adj1" fmla="val 4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" name="Text Box 42"/>
          <p:cNvSpPr txBox="1">
            <a:spLocks noChangeArrowheads="1"/>
          </p:cNvSpPr>
          <p:nvPr/>
        </p:nvSpPr>
        <p:spPr bwMode="auto">
          <a:xfrm flipH="1">
            <a:off x="5022646" y="3330041"/>
            <a:ext cx="504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 flipH="1">
            <a:off x="7378851" y="2750116"/>
            <a:ext cx="380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/>
              <a:t>L</a:t>
            </a:r>
          </a:p>
        </p:txBody>
      </p:sp>
      <p:cxnSp>
        <p:nvCxnSpPr>
          <p:cNvPr id="40" name="AutoShape 46"/>
          <p:cNvCxnSpPr>
            <a:cxnSpLocks noChangeShapeType="1"/>
            <a:stCxn id="10" idx="0"/>
            <a:endCxn id="55" idx="0"/>
          </p:cNvCxnSpPr>
          <p:nvPr/>
        </p:nvCxnSpPr>
        <p:spPr bwMode="auto">
          <a:xfrm rot="5400000" flipH="1">
            <a:off x="6152683" y="1852810"/>
            <a:ext cx="702642" cy="916078"/>
          </a:xfrm>
          <a:prstGeom prst="bentConnector5">
            <a:avLst>
              <a:gd name="adj1" fmla="val 17967"/>
              <a:gd name="adj2" fmla="val 1130"/>
              <a:gd name="adj3" fmla="val 995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" name="AutoShape 47"/>
          <p:cNvCxnSpPr>
            <a:cxnSpLocks noChangeShapeType="1"/>
            <a:stCxn id="145" idx="2"/>
            <a:endCxn id="88" idx="0"/>
          </p:cNvCxnSpPr>
          <p:nvPr/>
        </p:nvCxnSpPr>
        <p:spPr bwMode="auto">
          <a:xfrm rot="10800000" flipV="1">
            <a:off x="2126366" y="1936104"/>
            <a:ext cx="591314" cy="1325699"/>
          </a:xfrm>
          <a:prstGeom prst="bentConnector4">
            <a:avLst>
              <a:gd name="adj1" fmla="val 50000"/>
              <a:gd name="adj2" fmla="val 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42" name="Group 48"/>
          <p:cNvGrpSpPr>
            <a:grpSpLocks/>
          </p:cNvGrpSpPr>
          <p:nvPr/>
        </p:nvGrpSpPr>
        <p:grpSpPr bwMode="auto">
          <a:xfrm flipH="1">
            <a:off x="4299053" y="3343690"/>
            <a:ext cx="551787" cy="551028"/>
            <a:chOff x="971" y="2181"/>
            <a:chExt cx="168" cy="130"/>
          </a:xfrm>
        </p:grpSpPr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63"/>
          <p:cNvGrpSpPr>
            <a:grpSpLocks/>
          </p:cNvGrpSpPr>
          <p:nvPr/>
        </p:nvGrpSpPr>
        <p:grpSpPr bwMode="auto">
          <a:xfrm>
            <a:off x="5327504" y="1792999"/>
            <a:ext cx="718461" cy="363335"/>
            <a:chOff x="744" y="2112"/>
            <a:chExt cx="291" cy="144"/>
          </a:xfrm>
        </p:grpSpPr>
        <p:sp>
          <p:nvSpPr>
            <p:cNvPr id="4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5559351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5057711" y="4649404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5021879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1869752" y="3261804"/>
            <a:ext cx="516358" cy="452045"/>
            <a:chOff x="832" y="1369"/>
            <a:chExt cx="165" cy="130"/>
          </a:xfrm>
        </p:grpSpPr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4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2" name="AutoShape 35"/>
          <p:cNvCxnSpPr>
            <a:cxnSpLocks noChangeShapeType="1"/>
            <a:stCxn id="43" idx="0"/>
          </p:cNvCxnSpPr>
          <p:nvPr/>
        </p:nvCxnSpPr>
        <p:spPr bwMode="auto">
          <a:xfrm rot="5400000" flipH="1" flipV="1">
            <a:off x="4264760" y="2285817"/>
            <a:ext cx="1364775" cy="750972"/>
          </a:xfrm>
          <a:prstGeom prst="bentConnector3">
            <a:avLst>
              <a:gd name="adj1" fmla="val 1033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5" name="AutoShape 38"/>
          <p:cNvCxnSpPr>
            <a:cxnSpLocks noChangeShapeType="1"/>
            <a:stCxn id="67" idx="2"/>
            <a:endCxn id="58" idx="6"/>
          </p:cNvCxnSpPr>
          <p:nvPr/>
        </p:nvCxnSpPr>
        <p:spPr bwMode="auto">
          <a:xfrm flipH="1">
            <a:off x="5642958" y="4909042"/>
            <a:ext cx="12663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50"/>
          <p:cNvSpPr>
            <a:spLocks noChangeArrowheads="1"/>
          </p:cNvSpPr>
          <p:nvPr/>
        </p:nvSpPr>
        <p:spPr bwMode="auto">
          <a:xfrm>
            <a:off x="6909322" y="4870166"/>
            <a:ext cx="83607" cy="7775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2416602" y="3235403"/>
            <a:ext cx="457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eusm7"/>
              </a:rPr>
              <a:t>E</a:t>
            </a:r>
            <a:endParaRPr lang="en-US" sz="3200" dirty="0">
              <a:latin typeface="Brush455 BT" pitchFamily="66" charset="0"/>
            </a:endParaRP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5489131" y="1130275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R</a:t>
            </a:r>
          </a:p>
        </p:txBody>
      </p:sp>
      <p:cxnSp>
        <p:nvCxnSpPr>
          <p:cNvPr id="121" name="AutoShape 46"/>
          <p:cNvCxnSpPr>
            <a:cxnSpLocks noChangeShapeType="1"/>
            <a:stCxn id="44" idx="1"/>
            <a:endCxn id="60" idx="2"/>
          </p:cNvCxnSpPr>
          <p:nvPr/>
        </p:nvCxnSpPr>
        <p:spPr bwMode="auto">
          <a:xfrm rot="16200000" flipH="1">
            <a:off x="4289608" y="4176772"/>
            <a:ext cx="1014324" cy="450217"/>
          </a:xfrm>
          <a:prstGeom prst="bentConnector4">
            <a:avLst>
              <a:gd name="adj1" fmla="val 9990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43" name="Oval 27"/>
          <p:cNvSpPr>
            <a:spLocks noChangeArrowheads="1"/>
          </p:cNvSpPr>
          <p:nvPr/>
        </p:nvSpPr>
        <p:spPr bwMode="auto">
          <a:xfrm>
            <a:off x="3255152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2753512" y="1676467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Oval 29"/>
          <p:cNvSpPr>
            <a:spLocks noChangeArrowheads="1"/>
          </p:cNvSpPr>
          <p:nvPr/>
        </p:nvSpPr>
        <p:spPr bwMode="auto">
          <a:xfrm>
            <a:off x="2717680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AutoShape 35"/>
          <p:cNvCxnSpPr>
            <a:cxnSpLocks noChangeShapeType="1"/>
            <a:stCxn id="143" idx="6"/>
          </p:cNvCxnSpPr>
          <p:nvPr/>
        </p:nvCxnSpPr>
        <p:spPr bwMode="auto">
          <a:xfrm>
            <a:off x="3338759" y="1936105"/>
            <a:ext cx="1219601" cy="157135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65" name="Text Box 55"/>
          <p:cNvSpPr txBox="1">
            <a:spLocks noChangeArrowheads="1"/>
          </p:cNvSpPr>
          <p:nvPr/>
        </p:nvSpPr>
        <p:spPr bwMode="auto">
          <a:xfrm>
            <a:off x="2925626" y="968777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1</a:t>
            </a:r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5138838" y="5065380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710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Damped </a:t>
            </a:r>
            <a:r>
              <a:rPr lang="en-US" i="1"/>
              <a:t>RLC</a:t>
            </a:r>
            <a:r>
              <a:rPr lang="en-US"/>
              <a:t> Circuit, Graph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The maximum value of </a:t>
            </a:r>
            <a:r>
              <a:rPr lang="en-US" sz="2800" i="1"/>
              <a:t>Q</a:t>
            </a:r>
            <a:r>
              <a:rPr lang="en-US" sz="2800"/>
              <a:t> decreases after each oscillation</a:t>
            </a:r>
          </a:p>
          <a:p>
            <a:pPr lvl="1" eaLnBrk="1" hangingPunct="1"/>
            <a:r>
              <a:rPr lang="en-US" sz="2400" i="1"/>
              <a:t>R</a:t>
            </a:r>
            <a:r>
              <a:rPr lang="en-US" sz="2400"/>
              <a:t> &lt; </a:t>
            </a:r>
            <a:r>
              <a:rPr lang="en-US" sz="2400" i="1"/>
              <a:t>R</a:t>
            </a:r>
            <a:r>
              <a:rPr lang="en-US" sz="2400" i="1" baseline="-25000"/>
              <a:t>C</a:t>
            </a:r>
            <a:endParaRPr lang="en-US" sz="2400" i="1"/>
          </a:p>
          <a:p>
            <a:pPr eaLnBrk="1" hangingPunct="1"/>
            <a:r>
              <a:rPr lang="en-US" sz="2800"/>
              <a:t>This is analogous to the amplitude of a damped spring-mass system</a:t>
            </a:r>
          </a:p>
        </p:txBody>
      </p:sp>
      <p:pic>
        <p:nvPicPr>
          <p:cNvPr id="47110" name="Picture 4" descr="32-23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1809750"/>
            <a:ext cx="4033837" cy="4106863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484313"/>
            <a:ext cx="681037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1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493000" cy="1143000"/>
          </a:xfrm>
        </p:spPr>
        <p:txBody>
          <a:bodyPr/>
          <a:lstStyle/>
          <a:p>
            <a:pPr eaLnBrk="1" hangingPunct="1"/>
            <a:r>
              <a:rPr lang="en-US"/>
              <a:t>Overdamped </a:t>
            </a:r>
            <a:r>
              <a:rPr lang="en-US" i="1"/>
              <a:t>RLC</a:t>
            </a:r>
            <a:r>
              <a:rPr lang="en-US"/>
              <a:t> Circuit, Graph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The oscillations damp out very rapidly</a:t>
            </a:r>
          </a:p>
          <a:p>
            <a:pPr eaLnBrk="1" hangingPunct="1"/>
            <a:r>
              <a:rPr lang="en-US" sz="2800"/>
              <a:t>Values of </a:t>
            </a:r>
            <a:r>
              <a:rPr lang="en-US" sz="2800" i="1"/>
              <a:t>R</a:t>
            </a:r>
            <a:r>
              <a:rPr lang="en-US" sz="2800"/>
              <a:t> are greater than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endParaRPr lang="en-US" sz="2800" i="1"/>
          </a:p>
        </p:txBody>
      </p:sp>
      <p:pic>
        <p:nvPicPr>
          <p:cNvPr id="49158" name="Picture 4" descr="32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57413"/>
            <a:ext cx="4033837" cy="340995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639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0" name="Arc 101"/>
          <p:cNvSpPr>
            <a:spLocks/>
          </p:cNvSpPr>
          <p:nvPr/>
        </p:nvSpPr>
        <p:spPr bwMode="auto">
          <a:xfrm>
            <a:off x="3944938" y="2960688"/>
            <a:ext cx="989012" cy="363537"/>
          </a:xfrm>
          <a:custGeom>
            <a:avLst/>
            <a:gdLst>
              <a:gd name="T0" fmla="*/ 0 w 39782"/>
              <a:gd name="T1" fmla="*/ 298841 h 21600"/>
              <a:gd name="T2" fmla="*/ 989012 w 39782"/>
              <a:gd name="T3" fmla="*/ 176635 h 21600"/>
              <a:gd name="T4" fmla="*/ 528416 w 39782"/>
              <a:gd name="T5" fmla="*/ 363537 h 21600"/>
              <a:gd name="T6" fmla="*/ 0 60000 65536"/>
              <a:gd name="T7" fmla="*/ 0 60000 65536"/>
              <a:gd name="T8" fmla="*/ 0 60000 65536"/>
              <a:gd name="T9" fmla="*/ 0 w 39782"/>
              <a:gd name="T10" fmla="*/ 0 h 21600"/>
              <a:gd name="T11" fmla="*/ 39782 w 397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82" h="21600" fill="none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</a:path>
              <a:path w="39782" h="21600" stroke="0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  <a:lnTo>
                  <a:pt x="2125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102"/>
          <p:cNvSpPr txBox="1">
            <a:spLocks noChangeArrowheads="1"/>
          </p:cNvSpPr>
          <p:nvPr/>
        </p:nvSpPr>
        <p:spPr bwMode="auto">
          <a:xfrm>
            <a:off x="3797300" y="2805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1772" name="Arc 103"/>
          <p:cNvSpPr>
            <a:spLocks/>
          </p:cNvSpPr>
          <p:nvPr/>
        </p:nvSpPr>
        <p:spPr bwMode="auto">
          <a:xfrm>
            <a:off x="2498725" y="3035300"/>
            <a:ext cx="828675" cy="1120775"/>
          </a:xfrm>
          <a:custGeom>
            <a:avLst/>
            <a:gdLst>
              <a:gd name="T0" fmla="*/ 777666 w 33385"/>
              <a:gd name="T1" fmla="*/ 1060689 h 43200"/>
              <a:gd name="T2" fmla="*/ 828675 w 33385"/>
              <a:gd name="T3" fmla="*/ 90752 h 43200"/>
              <a:gd name="T4" fmla="*/ 536150 w 33385"/>
              <a:gd name="T5" fmla="*/ 560388 h 43200"/>
              <a:gd name="T6" fmla="*/ 0 60000 65536"/>
              <a:gd name="T7" fmla="*/ 0 60000 65536"/>
              <a:gd name="T8" fmla="*/ 0 60000 65536"/>
              <a:gd name="T9" fmla="*/ 0 w 33385"/>
              <a:gd name="T10" fmla="*/ 0 h 43200"/>
              <a:gd name="T11" fmla="*/ 33385 w 3338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85" h="43200" fill="none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</a:path>
              <a:path w="33385" h="43200" stroke="0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Text Box 104"/>
          <p:cNvSpPr txBox="1">
            <a:spLocks noChangeArrowheads="1"/>
          </p:cNvSpPr>
          <p:nvPr/>
        </p:nvSpPr>
        <p:spPr bwMode="auto">
          <a:xfrm>
            <a:off x="2324100" y="2886075"/>
            <a:ext cx="322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774" name="Text Box 105"/>
          <p:cNvSpPr txBox="1">
            <a:spLocks noChangeArrowheads="1"/>
          </p:cNvSpPr>
          <p:nvPr/>
        </p:nvSpPr>
        <p:spPr bwMode="auto">
          <a:xfrm>
            <a:off x="6075363" y="2879725"/>
            <a:ext cx="322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775" name="Arc 106"/>
          <p:cNvSpPr>
            <a:spLocks/>
          </p:cNvSpPr>
          <p:nvPr/>
        </p:nvSpPr>
        <p:spPr bwMode="auto">
          <a:xfrm>
            <a:off x="5648325" y="2973388"/>
            <a:ext cx="604838" cy="1119187"/>
          </a:xfrm>
          <a:custGeom>
            <a:avLst/>
            <a:gdLst>
              <a:gd name="T0" fmla="*/ 0 w 24342"/>
              <a:gd name="T1" fmla="*/ 4534 h 43195"/>
              <a:gd name="T2" fmla="*/ 79959 w 24342"/>
              <a:gd name="T3" fmla="*/ 1119187 h 43195"/>
              <a:gd name="T4" fmla="*/ 68132 w 24342"/>
              <a:gd name="T5" fmla="*/ 559658 h 43195"/>
              <a:gd name="T6" fmla="*/ 0 60000 65536"/>
              <a:gd name="T7" fmla="*/ 0 60000 65536"/>
              <a:gd name="T8" fmla="*/ 0 60000 65536"/>
              <a:gd name="T9" fmla="*/ 0 w 24342"/>
              <a:gd name="T10" fmla="*/ 0 h 43195"/>
              <a:gd name="T11" fmla="*/ 24342 w 24342"/>
              <a:gd name="T12" fmla="*/ 43195 h 43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42" h="43195" fill="none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</a:path>
              <a:path w="24342" h="43195" stroke="0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  <a:lnTo>
                  <a:pt x="274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959100" y="2476500"/>
            <a:ext cx="3562350" cy="2060575"/>
            <a:chOff x="1864" y="1560"/>
            <a:chExt cx="2244" cy="1298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sp>
            <p:nvSpPr>
              <p:cNvPr id="32778" name="Arc 4"/>
              <p:cNvSpPr>
                <a:spLocks/>
              </p:cNvSpPr>
              <p:nvPr/>
            </p:nvSpPr>
            <p:spPr bwMode="auto">
              <a:xfrm>
                <a:off x="2835" y="1560"/>
                <a:ext cx="1273" cy="1298"/>
              </a:xfrm>
              <a:custGeom>
                <a:avLst/>
                <a:gdLst>
                  <a:gd name="T0" fmla="*/ 4 w 42379"/>
                  <a:gd name="T1" fmla="*/ 458 h 43200"/>
                  <a:gd name="T2" fmla="*/ 0 w 42379"/>
                  <a:gd name="T3" fmla="*/ 826 h 43200"/>
                  <a:gd name="T4" fmla="*/ 624 w 42379"/>
                  <a:gd name="T5" fmla="*/ 649 h 43200"/>
                  <a:gd name="T6" fmla="*/ 0 60000 65536"/>
                  <a:gd name="T7" fmla="*/ 0 60000 65536"/>
                  <a:gd name="T8" fmla="*/ 0 60000 65536"/>
                  <a:gd name="T9" fmla="*/ 0 w 42379"/>
                  <a:gd name="T10" fmla="*/ 0 h 43200"/>
                  <a:gd name="T11" fmla="*/ 42379 w 4237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79" h="43200" fill="none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</a:path>
                  <a:path w="42379" h="43200" stroke="0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  <a:lnTo>
                      <a:pt x="2077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148" y="1938"/>
                <a:ext cx="387" cy="144"/>
                <a:chOff x="1557" y="906"/>
                <a:chExt cx="387" cy="144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605" y="906"/>
                  <a:ext cx="291" cy="144"/>
                  <a:chOff x="744" y="2112"/>
                  <a:chExt cx="291" cy="144"/>
                </a:xfrm>
              </p:grpSpPr>
              <p:sp>
                <p:nvSpPr>
                  <p:cNvPr id="32797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44" y="2184"/>
                    <a:ext cx="24" cy="72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8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6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9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2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3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08" y="2112"/>
                    <a:ext cx="27" cy="66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95" name="Line 22"/>
                <p:cNvSpPr>
                  <a:spLocks noChangeShapeType="1"/>
                </p:cNvSpPr>
                <p:nvPr/>
              </p:nvSpPr>
              <p:spPr bwMode="auto">
                <a:xfrm>
                  <a:off x="1557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6" name="Line 23"/>
                <p:cNvSpPr>
                  <a:spLocks noChangeShapeType="1"/>
                </p:cNvSpPr>
                <p:nvPr/>
              </p:nvSpPr>
              <p:spPr bwMode="auto">
                <a:xfrm>
                  <a:off x="1896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780" name="Line 25"/>
              <p:cNvSpPr>
                <a:spLocks noChangeShapeType="1"/>
              </p:cNvSpPr>
              <p:nvPr/>
            </p:nvSpPr>
            <p:spPr bwMode="auto">
              <a:xfrm flipV="1">
                <a:off x="1946" y="2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26"/>
              <p:cNvSpPr>
                <a:spLocks noChangeShapeType="1"/>
              </p:cNvSpPr>
              <p:nvPr/>
            </p:nvSpPr>
            <p:spPr bwMode="auto">
              <a:xfrm flipV="1">
                <a:off x="1946" y="214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1947" y="2140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Line 28"/>
              <p:cNvSpPr>
                <a:spLocks noChangeShapeType="1"/>
              </p:cNvSpPr>
              <p:nvPr/>
            </p:nvSpPr>
            <p:spPr bwMode="auto">
              <a:xfrm rot="5400000">
                <a:off x="1947" y="2137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2784" name="AutoShape 33"/>
              <p:cNvCxnSpPr>
                <a:cxnSpLocks noChangeShapeType="1"/>
                <a:stCxn id="32778" idx="1"/>
                <a:endCxn id="32785" idx="6"/>
              </p:cNvCxnSpPr>
              <p:nvPr/>
            </p:nvCxnSpPr>
            <p:spPr bwMode="auto">
              <a:xfrm rot="10800000">
                <a:off x="2425" y="2379"/>
                <a:ext cx="410" cy="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85" name="Oval 29"/>
              <p:cNvSpPr>
                <a:spLocks noChangeArrowheads="1"/>
              </p:cNvSpPr>
              <p:nvPr/>
            </p:nvSpPr>
            <p:spPr bwMode="auto">
              <a:xfrm>
                <a:off x="2398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786" name="Line 30"/>
              <p:cNvSpPr>
                <a:spLocks noChangeShapeType="1"/>
              </p:cNvSpPr>
              <p:nvPr/>
            </p:nvSpPr>
            <p:spPr bwMode="auto">
              <a:xfrm flipV="1">
                <a:off x="2233" y="2304"/>
                <a:ext cx="153" cy="7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Oval 31"/>
              <p:cNvSpPr>
                <a:spLocks noChangeArrowheads="1"/>
              </p:cNvSpPr>
              <p:nvPr/>
            </p:nvSpPr>
            <p:spPr bwMode="auto">
              <a:xfrm>
                <a:off x="2222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2788" name="AutoShape 32"/>
              <p:cNvCxnSpPr>
                <a:cxnSpLocks noChangeShapeType="1"/>
                <a:endCxn id="32787" idx="2"/>
              </p:cNvCxnSpPr>
              <p:nvPr/>
            </p:nvCxnSpPr>
            <p:spPr bwMode="auto">
              <a:xfrm flipV="1">
                <a:off x="2097" y="2379"/>
                <a:ext cx="125" cy="0"/>
              </a:xfrm>
              <a:prstGeom prst="bentConnector3">
                <a:avLst>
                  <a:gd name="adj1" fmla="val 498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89" name="AutoShape 37"/>
              <p:cNvCxnSpPr>
                <a:cxnSpLocks noChangeShapeType="1"/>
                <a:stCxn id="32778" idx="0"/>
                <a:endCxn id="32796" idx="1"/>
              </p:cNvCxnSpPr>
              <p:nvPr/>
            </p:nvCxnSpPr>
            <p:spPr bwMode="auto">
              <a:xfrm rot="10800000">
                <a:off x="2535" y="2010"/>
                <a:ext cx="304" cy="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0" name="AutoShape 38"/>
              <p:cNvCxnSpPr>
                <a:cxnSpLocks noChangeShapeType="1"/>
                <a:stCxn id="32781" idx="0"/>
                <a:endCxn id="32795" idx="0"/>
              </p:cNvCxnSpPr>
              <p:nvPr/>
            </p:nvCxnSpPr>
            <p:spPr bwMode="auto">
              <a:xfrm rot="5400000" flipH="1" flipV="1">
                <a:off x="1957" y="1999"/>
                <a:ext cx="180" cy="202"/>
              </a:xfrm>
              <a:prstGeom prst="bentConnector5">
                <a:avLst>
                  <a:gd name="adj1" fmla="val 99995"/>
                  <a:gd name="adj2" fmla="val 50000"/>
                  <a:gd name="adj3" fmla="val 9999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1" name="AutoShape 40"/>
              <p:cNvCxnSpPr>
                <a:cxnSpLocks noChangeShapeType="1"/>
                <a:stCxn id="32780" idx="0"/>
                <a:endCxn id="32787" idx="2"/>
              </p:cNvCxnSpPr>
              <p:nvPr/>
            </p:nvCxnSpPr>
            <p:spPr bwMode="auto">
              <a:xfrm rot="16200000" flipH="1">
                <a:off x="2030" y="2188"/>
                <a:ext cx="107" cy="2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92" name="Text Box 41"/>
              <p:cNvSpPr txBox="1">
                <a:spLocks noChangeArrowheads="1"/>
              </p:cNvSpPr>
              <p:nvPr/>
            </p:nvSpPr>
            <p:spPr bwMode="auto">
              <a:xfrm>
                <a:off x="2301" y="169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  <p:sp>
            <p:nvSpPr>
              <p:cNvPr id="32793" name="Text Box 42"/>
              <p:cNvSpPr txBox="1">
                <a:spLocks noChangeArrowheads="1"/>
              </p:cNvSpPr>
              <p:nvPr/>
            </p:nvSpPr>
            <p:spPr bwMode="auto">
              <a:xfrm>
                <a:off x="2017" y="2107"/>
                <a:ext cx="1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French Script MT" pitchFamily="66" charset="0"/>
                  </a:rPr>
                  <a:t>E</a:t>
                </a:r>
              </a:p>
            </p:txBody>
          </p:sp>
        </p:grpSp>
        <p:sp>
          <p:nvSpPr>
            <p:cNvPr id="32776" name="Text Box 44"/>
            <p:cNvSpPr txBox="1">
              <a:spLocks noChangeArrowheads="1"/>
            </p:cNvSpPr>
            <p:nvPr/>
          </p:nvSpPr>
          <p:spPr bwMode="auto">
            <a:xfrm>
              <a:off x="2520" y="250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77" name="Line 45"/>
            <p:cNvSpPr>
              <a:spLocks noChangeShapeType="1"/>
            </p:cNvSpPr>
            <p:nvPr/>
          </p:nvSpPr>
          <p:spPr bwMode="auto">
            <a:xfrm>
              <a:off x="2533" y="2441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inductance of a solenoid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cross sectional area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length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temperature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Maybe more than one of the above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3809" name="Arc 6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3828" name="Line 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9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0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1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2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3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1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3" name="Line 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4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3815" name="AutoShape 22"/>
                <p:cNvCxnSpPr>
                  <a:cxnSpLocks noChangeShapeType="1"/>
                  <a:stCxn id="33809" idx="1"/>
                  <a:endCxn id="33816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16" name="Oval 23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8" name="Oval 25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3819" name="AutoShape 26"/>
                <p:cNvCxnSpPr>
                  <a:cxnSpLocks noChangeShapeType="1"/>
                  <a:endCxn id="33818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0" name="AutoShape 27"/>
                <p:cNvCxnSpPr>
                  <a:cxnSpLocks noChangeShapeType="1"/>
                  <a:stCxn id="33809" idx="0"/>
                  <a:endCxn id="33827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1" name="AutoShape 28"/>
                <p:cNvCxnSpPr>
                  <a:cxnSpLocks noChangeShapeType="1"/>
                  <a:stCxn id="33812" idx="0"/>
                  <a:endCxn id="33826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2" name="AutoShape 29"/>
                <p:cNvCxnSpPr>
                  <a:cxnSpLocks noChangeShapeType="1"/>
                  <a:stCxn id="33811" idx="0"/>
                  <a:endCxn id="33818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38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3807" name="Text Box 32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3808" name="Line 33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3804" name="Oval 34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Oval 35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1" name="Text Box 37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3802" name="Arc 38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39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4836" name="Arc 7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4855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6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7" name="Line 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8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1" name="Line 1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0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1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4842" name="AutoShape 23"/>
                <p:cNvCxnSpPr>
                  <a:cxnSpLocks noChangeShapeType="1"/>
                  <a:stCxn id="34836" idx="1"/>
                  <a:endCxn id="34843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43" name="Oval 24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484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5" name="Oval 26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4846" name="AutoShape 27"/>
                <p:cNvCxnSpPr>
                  <a:cxnSpLocks noChangeShapeType="1"/>
                  <a:endCxn id="34845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7" name="AutoShape 28"/>
                <p:cNvCxnSpPr>
                  <a:cxnSpLocks noChangeShapeType="1"/>
                  <a:stCxn id="34836" idx="0"/>
                  <a:endCxn id="34854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8" name="AutoShape 29"/>
                <p:cNvCxnSpPr>
                  <a:cxnSpLocks noChangeShapeType="1"/>
                  <a:stCxn id="34839" idx="0"/>
                  <a:endCxn id="34853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9" name="AutoShape 30"/>
                <p:cNvCxnSpPr>
                  <a:cxnSpLocks noChangeShapeType="1"/>
                  <a:stCxn id="34838" idx="0"/>
                  <a:endCxn id="34845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5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485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4834" name="Text Box 33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4835" name="Line 34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4831" name="Oval 36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Oval 37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Text Box 38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4829" name="Arc 39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40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  <p:sp>
        <p:nvSpPr>
          <p:cNvPr id="34823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4824" name="Freeform 42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5" name="Freeform 43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844" name="Freeform 44" descr="Wide upward diagonal"/>
          <p:cNvSpPr>
            <a:spLocks/>
          </p:cNvSpPr>
          <p:nvPr/>
        </p:nvSpPr>
        <p:spPr bwMode="auto">
          <a:xfrm>
            <a:off x="6459538" y="3092450"/>
            <a:ext cx="1450975" cy="681038"/>
          </a:xfrm>
          <a:custGeom>
            <a:avLst/>
            <a:gdLst>
              <a:gd name="T0" fmla="*/ 0 w 914"/>
              <a:gd name="T1" fmla="*/ 0 h 402"/>
              <a:gd name="T2" fmla="*/ 36 w 914"/>
              <a:gd name="T3" fmla="*/ 146 h 402"/>
              <a:gd name="T4" fmla="*/ 45 w 914"/>
              <a:gd name="T5" fmla="*/ 292 h 402"/>
              <a:gd name="T6" fmla="*/ 27 w 914"/>
              <a:gd name="T7" fmla="*/ 402 h 402"/>
              <a:gd name="T8" fmla="*/ 914 w 914"/>
              <a:gd name="T9" fmla="*/ 356 h 402"/>
              <a:gd name="T10" fmla="*/ 905 w 914"/>
              <a:gd name="T11" fmla="*/ 18 h 402"/>
              <a:gd name="T12" fmla="*/ 0 w 914"/>
              <a:gd name="T13" fmla="*/ 0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"/>
              <a:gd name="T22" fmla="*/ 0 h 402"/>
              <a:gd name="T23" fmla="*/ 914 w 914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" h="402">
                <a:moveTo>
                  <a:pt x="0" y="0"/>
                </a:moveTo>
                <a:lnTo>
                  <a:pt x="36" y="146"/>
                </a:lnTo>
                <a:lnTo>
                  <a:pt x="45" y="292"/>
                </a:lnTo>
                <a:lnTo>
                  <a:pt x="27" y="402"/>
                </a:lnTo>
                <a:lnTo>
                  <a:pt x="914" y="356"/>
                </a:lnTo>
                <a:lnTo>
                  <a:pt x="905" y="18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5" name="Freeform 42" descr="Wide upward diagonal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Freeform 43" descr="Wide upward diagonal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58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9" name="Arc 7"/>
          <p:cNvSpPr>
            <a:spLocks/>
          </p:cNvSpPr>
          <p:nvPr/>
        </p:nvSpPr>
        <p:spPr bwMode="auto">
          <a:xfrm>
            <a:off x="4500563" y="2476500"/>
            <a:ext cx="2020887" cy="2060575"/>
          </a:xfrm>
          <a:custGeom>
            <a:avLst/>
            <a:gdLst>
              <a:gd name="T0" fmla="*/ 6247 w 42379"/>
              <a:gd name="T1" fmla="*/ 727831 h 43200"/>
              <a:gd name="T2" fmla="*/ 0 w 42379"/>
              <a:gd name="T3" fmla="*/ 1311565 h 43200"/>
              <a:gd name="T4" fmla="*/ 990868 w 42379"/>
              <a:gd name="T5" fmla="*/ 103028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09950" y="3076575"/>
            <a:ext cx="614363" cy="228600"/>
            <a:chOff x="1557" y="906"/>
            <a:chExt cx="387" cy="14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5879" name="Line 1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1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5" name="Line 1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3089275" y="353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 flipV="1">
            <a:off x="3089275" y="34004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rot="16200000" flipV="1">
            <a:off x="3090069" y="3398044"/>
            <a:ext cx="0" cy="261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rot="5400000">
            <a:off x="3090069" y="3393282"/>
            <a:ext cx="0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5" name="AutoShape 23"/>
          <p:cNvCxnSpPr>
            <a:cxnSpLocks noChangeShapeType="1"/>
            <a:stCxn id="35849" idx="1"/>
            <a:endCxn id="35856" idx="6"/>
          </p:cNvCxnSpPr>
          <p:nvPr/>
        </p:nvCxnSpPr>
        <p:spPr bwMode="auto">
          <a:xfrm rot="10800000">
            <a:off x="3849688" y="3776663"/>
            <a:ext cx="650875" cy="11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56" name="Oval 24"/>
          <p:cNvSpPr>
            <a:spLocks noChangeArrowheads="1"/>
          </p:cNvSpPr>
          <p:nvPr/>
        </p:nvSpPr>
        <p:spPr bwMode="auto">
          <a:xfrm>
            <a:off x="38068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5857" name="Line 25"/>
          <p:cNvSpPr>
            <a:spLocks noChangeShapeType="1"/>
          </p:cNvSpPr>
          <p:nvPr/>
        </p:nvSpPr>
        <p:spPr bwMode="auto">
          <a:xfrm flipV="1">
            <a:off x="3544888" y="3657600"/>
            <a:ext cx="242887" cy="1222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Oval 26"/>
          <p:cNvSpPr>
            <a:spLocks noChangeArrowheads="1"/>
          </p:cNvSpPr>
          <p:nvPr/>
        </p:nvSpPr>
        <p:spPr bwMode="auto">
          <a:xfrm>
            <a:off x="35274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59" name="AutoShape 27"/>
          <p:cNvCxnSpPr>
            <a:cxnSpLocks noChangeShapeType="1"/>
            <a:endCxn id="35858" idx="2"/>
          </p:cNvCxnSpPr>
          <p:nvPr/>
        </p:nvCxnSpPr>
        <p:spPr bwMode="auto">
          <a:xfrm flipV="1">
            <a:off x="3328988" y="3776663"/>
            <a:ext cx="198437" cy="0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0" name="AutoShape 28"/>
          <p:cNvCxnSpPr>
            <a:cxnSpLocks noChangeShapeType="1"/>
            <a:stCxn id="35849" idx="0"/>
            <a:endCxn id="35878" idx="1"/>
          </p:cNvCxnSpPr>
          <p:nvPr/>
        </p:nvCxnSpPr>
        <p:spPr bwMode="auto">
          <a:xfrm rot="10800000">
            <a:off x="4024313" y="3190875"/>
            <a:ext cx="482600" cy="12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1" name="AutoShape 29"/>
          <p:cNvCxnSpPr>
            <a:cxnSpLocks noChangeShapeType="1"/>
            <a:stCxn id="35852" idx="0"/>
            <a:endCxn id="35877" idx="0"/>
          </p:cNvCxnSpPr>
          <p:nvPr/>
        </p:nvCxnSpPr>
        <p:spPr bwMode="auto">
          <a:xfrm rot="5400000" flipH="1" flipV="1">
            <a:off x="3106738" y="3173412"/>
            <a:ext cx="285750" cy="320675"/>
          </a:xfrm>
          <a:prstGeom prst="bentConnector5">
            <a:avLst>
              <a:gd name="adj1" fmla="val 99995"/>
              <a:gd name="adj2" fmla="val 50000"/>
              <a:gd name="adj3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2" name="AutoShape 30"/>
          <p:cNvCxnSpPr>
            <a:cxnSpLocks noChangeShapeType="1"/>
            <a:stCxn id="35851" idx="0"/>
            <a:endCxn id="35858" idx="2"/>
          </p:cNvCxnSpPr>
          <p:nvPr/>
        </p:nvCxnSpPr>
        <p:spPr bwMode="auto">
          <a:xfrm rot="16200000" flipH="1">
            <a:off x="3223418" y="3472657"/>
            <a:ext cx="169863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63" name="Text Box 31"/>
          <p:cNvSpPr txBox="1">
            <a:spLocks noChangeArrowheads="1"/>
          </p:cNvSpPr>
          <p:nvPr/>
        </p:nvSpPr>
        <p:spPr bwMode="auto">
          <a:xfrm>
            <a:off x="3652838" y="26876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201988" y="3344863"/>
            <a:ext cx="290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rench Script MT" pitchFamily="66" charset="0"/>
              </a:rPr>
              <a:t>E</a:t>
            </a:r>
          </a:p>
        </p:txBody>
      </p:sp>
      <p:sp>
        <p:nvSpPr>
          <p:cNvPr id="35865" name="Text Box 33"/>
          <p:cNvSpPr txBox="1">
            <a:spLocks noChangeArrowheads="1"/>
          </p:cNvSpPr>
          <p:nvPr/>
        </p:nvSpPr>
        <p:spPr bwMode="auto">
          <a:xfrm>
            <a:off x="4000500" y="397986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5866" name="Line 34"/>
          <p:cNvSpPr>
            <a:spLocks noChangeShapeType="1"/>
          </p:cNvSpPr>
          <p:nvPr/>
        </p:nvSpPr>
        <p:spPr bwMode="auto">
          <a:xfrm>
            <a:off x="4021138" y="387508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57813" y="3397250"/>
            <a:ext cx="304800" cy="290513"/>
            <a:chOff x="2533" y="3136"/>
            <a:chExt cx="192" cy="183"/>
          </a:xfrm>
        </p:grpSpPr>
        <p:sp>
          <p:nvSpPr>
            <p:cNvPr id="35874" name="Oval 36"/>
            <p:cNvSpPr>
              <a:spLocks noChangeArrowheads="1"/>
            </p:cNvSpPr>
            <p:nvPr/>
          </p:nvSpPr>
          <p:spPr bwMode="auto">
            <a:xfrm>
              <a:off x="2533" y="3136"/>
              <a:ext cx="192" cy="1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Oval 37"/>
            <p:cNvSpPr>
              <a:spLocks noChangeArrowheads="1"/>
            </p:cNvSpPr>
            <p:nvPr/>
          </p:nvSpPr>
          <p:spPr bwMode="auto">
            <a:xfrm>
              <a:off x="2596" y="3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8" name="Text Box 38"/>
          <p:cNvSpPr txBox="1">
            <a:spLocks noChangeArrowheads="1"/>
          </p:cNvSpPr>
          <p:nvPr/>
        </p:nvSpPr>
        <p:spPr bwMode="auto">
          <a:xfrm>
            <a:off x="5654675" y="3573463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5869" name="Arc 39"/>
          <p:cNvSpPr>
            <a:spLocks/>
          </p:cNvSpPr>
          <p:nvPr/>
        </p:nvSpPr>
        <p:spPr bwMode="auto">
          <a:xfrm>
            <a:off x="5313363" y="2466975"/>
            <a:ext cx="361950" cy="1001713"/>
          </a:xfrm>
          <a:custGeom>
            <a:avLst/>
            <a:gdLst>
              <a:gd name="T0" fmla="*/ 0 w 7279"/>
              <a:gd name="T1" fmla="*/ 9136 h 21600"/>
              <a:gd name="T2" fmla="*/ 361950 w 7279"/>
              <a:gd name="T3" fmla="*/ 20684 h 21600"/>
              <a:gd name="T4" fmla="*/ 144850 w 7279"/>
              <a:gd name="T5" fmla="*/ 1001713 h 21600"/>
              <a:gd name="T6" fmla="*/ 0 60000 65536"/>
              <a:gd name="T7" fmla="*/ 0 60000 65536"/>
              <a:gd name="T8" fmla="*/ 0 60000 65536"/>
              <a:gd name="T9" fmla="*/ 0 w 7279"/>
              <a:gd name="T10" fmla="*/ 0 h 21600"/>
              <a:gd name="T11" fmla="*/ 7279 w 727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79" h="21600" fill="none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</a:path>
              <a:path w="7279" h="21600" stroke="0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  <a:lnTo>
                  <a:pt x="2913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40"/>
          <p:cNvSpPr txBox="1">
            <a:spLocks noChangeArrowheads="1"/>
          </p:cNvSpPr>
          <p:nvPr/>
        </p:nvSpPr>
        <p:spPr bwMode="auto">
          <a:xfrm>
            <a:off x="5337175" y="2106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="1"/>
              <a:t>s</a:t>
            </a:r>
          </a:p>
        </p:txBody>
      </p:sp>
      <p:sp>
        <p:nvSpPr>
          <p:cNvPr id="35871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872" name="Line 45"/>
          <p:cNvSpPr>
            <a:spLocks noChangeShapeType="1"/>
          </p:cNvSpPr>
          <p:nvPr/>
        </p:nvSpPr>
        <p:spPr bwMode="auto">
          <a:xfrm>
            <a:off x="6923088" y="4267200"/>
            <a:ext cx="406400" cy="5508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Text Box 46"/>
          <p:cNvSpPr txBox="1">
            <a:spLocks noChangeArrowheads="1"/>
          </p:cNvSpPr>
          <p:nvPr/>
        </p:nvSpPr>
        <p:spPr bwMode="auto">
          <a:xfrm>
            <a:off x="6845300" y="4922838"/>
            <a:ext cx="1582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Loop Area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Inductor in a Circuit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Inductance can be interpreted as a measure of opposition to the rate of change in the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Remember resistance R is a measure of opposition to the current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 a circuit is completed, the current begins to increase, but the inductor produces an emf that opposes the increasing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Therefore, the current doesn’t change from 0 to its maximum instantaneously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 Circuit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6891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the current reaches its maximum, the rate of change and the back emf are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time constant, </a:t>
            </a:r>
            <a:r>
              <a:rPr lang="en-US" sz="2400">
                <a:sym typeface="Symbol" pitchFamily="18" charset="2"/>
              </a:rPr>
              <a:t>, for an RL circuit is the time required for the current in the circuit to reach 63.2% of its final value</a:t>
            </a:r>
            <a:endParaRPr lang="en-US" sz="24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169" y="1828800"/>
            <a:ext cx="48268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 Circuit, cont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time constant depends on R and L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current at any time can be found by</a:t>
            </a:r>
          </a:p>
          <a:p>
            <a:pPr lvl="1" eaLnBrk="1" hangingPunct="1"/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60825" y="2281238"/>
          <a:ext cx="12509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406080" progId="">
                  <p:embed/>
                </p:oleObj>
              </mc:Choice>
              <mc:Fallback>
                <p:oleObj name="Equation" r:id="rId2" imgW="444240" imgH="40608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281238"/>
                        <a:ext cx="125095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068638" y="4200525"/>
          <a:ext cx="29051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406080" progId="">
                  <p:embed/>
                </p:oleObj>
              </mc:Choice>
              <mc:Fallback>
                <p:oleObj name="Equation" r:id="rId4" imgW="1155600" imgH="406080" progId="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200525"/>
                        <a:ext cx="29051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Energy Stored in a Magnetic Field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emf induced by an inductor prevents a battery from establishing an instantaneous current in a circuit</a:t>
            </a:r>
          </a:p>
          <a:p>
            <a:pPr eaLnBrk="1" hangingPunct="1"/>
            <a:r>
              <a:rPr lang="en-US" sz="2800"/>
              <a:t>The battery has to do work to produce a current</a:t>
            </a:r>
          </a:p>
          <a:p>
            <a:pPr lvl="1" eaLnBrk="1" hangingPunct="1"/>
            <a:r>
              <a:rPr lang="en-US" sz="2400"/>
              <a:t>This work can be thought of as energy stored by the inductor in its magnetic field</a:t>
            </a:r>
          </a:p>
          <a:p>
            <a:pPr lvl="1" eaLnBrk="1" hangingPunct="1"/>
            <a:r>
              <a:rPr lang="en-US" sz="2400"/>
              <a:t>PE</a:t>
            </a:r>
            <a:r>
              <a:rPr lang="en-US" sz="2400" baseline="-25000"/>
              <a:t>L</a:t>
            </a:r>
            <a:r>
              <a:rPr lang="en-US" sz="2400"/>
              <a:t> = ½ L I</a:t>
            </a:r>
            <a:r>
              <a:rPr lang="en-US" sz="2400" baseline="30000"/>
              <a:t>2</a:t>
            </a: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59" name="Text Box 2"/>
          <p:cNvSpPr txBox="1">
            <a:spLocks noChangeArrowheads="1"/>
          </p:cNvSpPr>
          <p:nvPr/>
        </p:nvSpPr>
        <p:spPr bwMode="auto">
          <a:xfrm>
            <a:off x="1517650" y="384175"/>
            <a:ext cx="552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Finding the Current in and RL Circuit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79450" y="1146175"/>
            <a:ext cx="1830388" cy="1317625"/>
            <a:chOff x="428" y="776"/>
            <a:chExt cx="1226" cy="94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5400000">
              <a:off x="1458" y="1247"/>
              <a:ext cx="279" cy="113"/>
              <a:chOff x="731" y="1840"/>
              <a:chExt cx="279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4" name="Freeform 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5" name="Arc 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2" name="Freeform 9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3" name="Arc 10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2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8" name="Freeform 1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9" name="Arc 1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5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6" name="Freeform 1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7" name="Arc 1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2" name="Freeform 2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3" name="Arc 2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2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0" name="Freeform 2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1" name="Arc 2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6" name="Arc 25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7" name="Arc 26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9" name="Oval 27"/>
            <p:cNvSpPr>
              <a:spLocks noChangeArrowheads="1"/>
            </p:cNvSpPr>
            <p:nvPr/>
          </p:nvSpPr>
          <p:spPr bwMode="auto">
            <a:xfrm>
              <a:off x="113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 flipV="1">
              <a:off x="801" y="1510"/>
              <a:ext cx="312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Oval 29"/>
            <p:cNvSpPr>
              <a:spLocks noChangeArrowheads="1"/>
            </p:cNvSpPr>
            <p:nvPr/>
          </p:nvSpPr>
          <p:spPr bwMode="auto">
            <a:xfrm>
              <a:off x="77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28" y="1178"/>
              <a:ext cx="165" cy="130"/>
              <a:chOff x="832" y="1369"/>
              <a:chExt cx="165" cy="130"/>
            </a:xfrm>
          </p:grpSpPr>
          <p:sp>
            <p:nvSpPr>
              <p:cNvPr id="10299" name="Line 31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32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Line 33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Line 34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273" name="AutoShape 35"/>
            <p:cNvCxnSpPr>
              <a:cxnSpLocks noChangeShapeType="1"/>
              <a:stCxn id="10286" idx="6"/>
              <a:endCxn id="10271" idx="2"/>
            </p:cNvCxnSpPr>
            <p:nvPr/>
          </p:nvCxnSpPr>
          <p:spPr bwMode="auto">
            <a:xfrm flipV="1">
              <a:off x="522" y="1697"/>
              <a:ext cx="255" cy="1"/>
            </a:xfrm>
            <a:prstGeom prst="bentConnector3">
              <a:avLst>
                <a:gd name="adj1" fmla="val 498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4" name="AutoShape 36"/>
            <p:cNvCxnSpPr>
              <a:cxnSpLocks noChangeShapeType="1"/>
              <a:stCxn id="10299" idx="0"/>
              <a:endCxn id="10285" idx="4"/>
            </p:cNvCxnSpPr>
            <p:nvPr/>
          </p:nvCxnSpPr>
          <p:spPr bwMode="auto">
            <a:xfrm rot="-5400000">
              <a:off x="351" y="1019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75" name="AutoShape 37"/>
            <p:cNvCxnSpPr>
              <a:cxnSpLocks noChangeShapeType="1"/>
              <a:stCxn id="10306" idx="1"/>
              <a:endCxn id="10279" idx="4"/>
            </p:cNvCxnSpPr>
            <p:nvPr/>
          </p:nvCxnSpPr>
          <p:spPr bwMode="auto">
            <a:xfrm rot="-5400000">
              <a:off x="1457" y="1020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6" name="AutoShape 38"/>
            <p:cNvCxnSpPr>
              <a:cxnSpLocks noChangeShapeType="1"/>
              <a:stCxn id="10278" idx="2"/>
              <a:endCxn id="10269" idx="6"/>
            </p:cNvCxnSpPr>
            <p:nvPr/>
          </p:nvCxnSpPr>
          <p:spPr bwMode="auto">
            <a:xfrm rot="10800000">
              <a:off x="1193" y="1697"/>
              <a:ext cx="3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822" y="776"/>
              <a:ext cx="387" cy="144"/>
              <a:chOff x="1557" y="906"/>
              <a:chExt cx="387" cy="144"/>
            </a:xfrm>
          </p:grpSpPr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0292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90" name="Line 48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49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8" name="Oval 50"/>
            <p:cNvSpPr>
              <a:spLocks noChangeArrowheads="1"/>
            </p:cNvSpPr>
            <p:nvPr/>
          </p:nvSpPr>
          <p:spPr bwMode="auto">
            <a:xfrm>
              <a:off x="1575" y="166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9" name="Oval 51"/>
            <p:cNvSpPr>
              <a:spLocks noChangeArrowheads="1"/>
            </p:cNvSpPr>
            <p:nvPr/>
          </p:nvSpPr>
          <p:spPr bwMode="auto">
            <a:xfrm>
              <a:off x="1573" y="82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0" name="AutoShape 52"/>
            <p:cNvCxnSpPr>
              <a:cxnSpLocks noChangeShapeType="1"/>
              <a:stCxn id="10279" idx="2"/>
              <a:endCxn id="10291" idx="1"/>
            </p:cNvCxnSpPr>
            <p:nvPr/>
          </p:nvCxnSpPr>
          <p:spPr bwMode="auto">
            <a:xfrm rot="10800000">
              <a:off x="1209" y="848"/>
              <a:ext cx="364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1" name="AutoShape 53"/>
            <p:cNvCxnSpPr>
              <a:cxnSpLocks noChangeShapeType="1"/>
              <a:stCxn id="10278" idx="0"/>
              <a:endCxn id="10307" idx="1"/>
            </p:cNvCxnSpPr>
            <p:nvPr/>
          </p:nvCxnSpPr>
          <p:spPr bwMode="auto">
            <a:xfrm rot="-5400000">
              <a:off x="1490" y="1557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282" name="Text Box 54"/>
            <p:cNvSpPr txBox="1">
              <a:spLocks noChangeArrowheads="1"/>
            </p:cNvSpPr>
            <p:nvPr/>
          </p:nvSpPr>
          <p:spPr bwMode="auto">
            <a:xfrm>
              <a:off x="586" y="1160"/>
              <a:ext cx="22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eusm7"/>
                </a:rPr>
                <a:t>E</a:t>
              </a:r>
              <a:endParaRPr lang="en-US" sz="1800" dirty="0">
                <a:latin typeface="Brush455 BT" pitchFamily="66" charset="0"/>
              </a:endParaRPr>
            </a:p>
          </p:txBody>
        </p:sp>
        <p:sp>
          <p:nvSpPr>
            <p:cNvPr id="10283" name="Text Box 55"/>
            <p:cNvSpPr txBox="1">
              <a:spLocks noChangeArrowheads="1"/>
            </p:cNvSpPr>
            <p:nvPr/>
          </p:nvSpPr>
          <p:spPr bwMode="auto">
            <a:xfrm>
              <a:off x="898" y="902"/>
              <a:ext cx="23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R</a:t>
              </a:r>
            </a:p>
          </p:txBody>
        </p:sp>
        <p:sp>
          <p:nvSpPr>
            <p:cNvPr id="10284" name="Text Box 56"/>
            <p:cNvSpPr txBox="1">
              <a:spLocks noChangeArrowheads="1"/>
            </p:cNvSpPr>
            <p:nvPr/>
          </p:nvSpPr>
          <p:spPr bwMode="auto">
            <a:xfrm>
              <a:off x="1210" y="1133"/>
              <a:ext cx="21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L</a:t>
              </a:r>
            </a:p>
          </p:txBody>
        </p:sp>
        <p:sp>
          <p:nvSpPr>
            <p:cNvPr id="10285" name="Oval 57"/>
            <p:cNvSpPr>
              <a:spLocks noChangeArrowheads="1"/>
            </p:cNvSpPr>
            <p:nvPr/>
          </p:nvSpPr>
          <p:spPr bwMode="auto">
            <a:xfrm>
              <a:off x="496" y="833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86" name="Oval 58"/>
            <p:cNvSpPr>
              <a:spLocks noChangeArrowheads="1"/>
            </p:cNvSpPr>
            <p:nvPr/>
          </p:nvSpPr>
          <p:spPr bwMode="auto">
            <a:xfrm>
              <a:off x="495" y="168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7" name="AutoShape 59"/>
            <p:cNvCxnSpPr>
              <a:cxnSpLocks noChangeShapeType="1"/>
              <a:stCxn id="10285" idx="6"/>
              <a:endCxn id="10290" idx="0"/>
            </p:cNvCxnSpPr>
            <p:nvPr/>
          </p:nvCxnSpPr>
          <p:spPr bwMode="auto">
            <a:xfrm>
              <a:off x="523" y="847"/>
              <a:ext cx="299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8" name="AutoShape 60"/>
            <p:cNvCxnSpPr>
              <a:cxnSpLocks noChangeShapeType="1"/>
              <a:stCxn id="10300" idx="1"/>
              <a:endCxn id="10286" idx="0"/>
            </p:cNvCxnSpPr>
            <p:nvPr/>
          </p:nvCxnSpPr>
          <p:spPr bwMode="auto">
            <a:xfrm rot="5400000">
              <a:off x="322" y="1495"/>
              <a:ext cx="376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10261" name="Rectangle 61"/>
          <p:cNvSpPr>
            <a:spLocks noChangeArrowheads="1"/>
          </p:cNvSpPr>
          <p:nvPr/>
        </p:nvSpPr>
        <p:spPr bwMode="auto">
          <a:xfrm>
            <a:off x="4300538" y="1204913"/>
            <a:ext cx="3581400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62"/>
          <p:cNvSpPr txBox="1">
            <a:spLocks noChangeArrowheads="1"/>
          </p:cNvSpPr>
          <p:nvPr/>
        </p:nvSpPr>
        <p:spPr bwMode="auto">
          <a:xfrm>
            <a:off x="4418013" y="128111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024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74814"/>
              </p:ext>
            </p:extLst>
          </p:nvPr>
        </p:nvGraphicFramePr>
        <p:xfrm>
          <a:off x="5567363" y="1604963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1024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04963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4"/>
          <p:cNvGraphicFramePr>
            <a:graphicFrameLocks noChangeAspect="1"/>
          </p:cNvGraphicFramePr>
          <p:nvPr/>
        </p:nvGraphicFramePr>
        <p:xfrm>
          <a:off x="5605463" y="2265363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1024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265363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96960"/>
              </p:ext>
            </p:extLst>
          </p:nvPr>
        </p:nvGraphicFramePr>
        <p:xfrm>
          <a:off x="839788" y="2551113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393480" progId="Equation.3">
                  <p:embed/>
                </p:oleObj>
              </mc:Choice>
              <mc:Fallback>
                <p:oleObj name="Equation" r:id="rId6" imgW="1066680" imgH="393480" progId="Equation.3">
                  <p:embed/>
                  <p:pic>
                    <p:nvPicPr>
                      <p:cNvPr id="10244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51113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66"/>
          <p:cNvSpPr txBox="1">
            <a:spLocks noChangeArrowheads="1"/>
          </p:cNvSpPr>
          <p:nvPr/>
        </p:nvSpPr>
        <p:spPr bwMode="auto">
          <a:xfrm>
            <a:off x="849313" y="3203575"/>
            <a:ext cx="1563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Change variables</a:t>
            </a:r>
          </a:p>
        </p:txBody>
      </p:sp>
      <p:graphicFrame>
        <p:nvGraphicFramePr>
          <p:cNvPr id="1024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25924"/>
              </p:ext>
            </p:extLst>
          </p:nvPr>
        </p:nvGraphicFramePr>
        <p:xfrm>
          <a:off x="1123950" y="3490913"/>
          <a:ext cx="9890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583920" progId="Equation.3">
                  <p:embed/>
                </p:oleObj>
              </mc:Choice>
              <mc:Fallback>
                <p:oleObj name="Equation" r:id="rId8" imgW="609480" imgH="583920" progId="Equation.3">
                  <p:embed/>
                  <p:pic>
                    <p:nvPicPr>
                      <p:cNvPr id="1024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90913"/>
                        <a:ext cx="98901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42698"/>
              </p:ext>
            </p:extLst>
          </p:nvPr>
        </p:nvGraphicFramePr>
        <p:xfrm>
          <a:off x="928688" y="4649788"/>
          <a:ext cx="16779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1269720" progId="Equation.3">
                  <p:embed/>
                </p:oleObj>
              </mc:Choice>
              <mc:Fallback>
                <p:oleObj name="Equation" r:id="rId10" imgW="1206360" imgH="1269720" progId="Equation.3">
                  <p:embed/>
                  <p:pic>
                    <p:nvPicPr>
                      <p:cNvPr id="1024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49788"/>
                        <a:ext cx="1677987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9"/>
          <p:cNvGraphicFramePr>
            <a:graphicFrameLocks noChangeAspect="1"/>
          </p:cNvGraphicFramePr>
          <p:nvPr/>
        </p:nvGraphicFramePr>
        <p:xfrm>
          <a:off x="3749675" y="3027363"/>
          <a:ext cx="10429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393480" progId="Equation.3">
                  <p:embed/>
                </p:oleObj>
              </mc:Choice>
              <mc:Fallback>
                <p:oleObj name="Equation" r:id="rId12" imgW="749160" imgH="393480" progId="Equation.3">
                  <p:embed/>
                  <p:pic>
                    <p:nvPicPr>
                      <p:cNvPr id="1024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027363"/>
                        <a:ext cx="10429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0"/>
          <p:cNvGraphicFramePr>
            <a:graphicFrameLocks noChangeAspect="1"/>
          </p:cNvGraphicFramePr>
          <p:nvPr/>
        </p:nvGraphicFramePr>
        <p:xfrm>
          <a:off x="3684588" y="3683000"/>
          <a:ext cx="12715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838080" progId="Equation.3">
                  <p:embed/>
                </p:oleObj>
              </mc:Choice>
              <mc:Fallback>
                <p:oleObj name="Equation" r:id="rId14" imgW="914400" imgH="838080" progId="Equation.3">
                  <p:embed/>
                  <p:pic>
                    <p:nvPicPr>
                      <p:cNvPr id="1024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3000"/>
                        <a:ext cx="1271587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39559"/>
              </p:ext>
            </p:extLst>
          </p:nvPr>
        </p:nvGraphicFramePr>
        <p:xfrm>
          <a:off x="3716338" y="5002213"/>
          <a:ext cx="14509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812520" progId="Equation.3">
                  <p:embed/>
                </p:oleObj>
              </mc:Choice>
              <mc:Fallback>
                <p:oleObj name="Equation" r:id="rId16" imgW="1041120" imgH="812520" progId="Equation.3">
                  <p:embed/>
                  <p:pic>
                    <p:nvPicPr>
                      <p:cNvPr id="1024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002213"/>
                        <a:ext cx="1450975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72"/>
          <p:cNvSpPr txBox="1">
            <a:spLocks noChangeArrowheads="1"/>
          </p:cNvSpPr>
          <p:nvPr/>
        </p:nvSpPr>
        <p:spPr bwMode="auto">
          <a:xfrm>
            <a:off x="6010275" y="286226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Find </a:t>
            </a:r>
          </a:p>
        </p:txBody>
      </p:sp>
      <p:graphicFrame>
        <p:nvGraphicFramePr>
          <p:cNvPr id="10250" name="Object 73"/>
          <p:cNvGraphicFramePr>
            <a:graphicFrameLocks noChangeAspect="1"/>
          </p:cNvGraphicFramePr>
          <p:nvPr/>
        </p:nvGraphicFramePr>
        <p:xfrm>
          <a:off x="6537325" y="2849563"/>
          <a:ext cx="2301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1025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2849563"/>
                        <a:ext cx="2301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74"/>
          <p:cNvGraphicFramePr>
            <a:graphicFrameLocks noChangeAspect="1"/>
          </p:cNvGraphicFramePr>
          <p:nvPr/>
        </p:nvGraphicFramePr>
        <p:xfrm>
          <a:off x="7035800" y="2890838"/>
          <a:ext cx="44291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160" imgH="177480" progId="Equation.3">
                  <p:embed/>
                </p:oleObj>
              </mc:Choice>
              <mc:Fallback>
                <p:oleObj name="Equation" r:id="rId20" imgW="317160" imgH="177480" progId="Equation.3">
                  <p:embed/>
                  <p:pic>
                    <p:nvPicPr>
                      <p:cNvPr id="10251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90838"/>
                        <a:ext cx="442913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5290"/>
              </p:ext>
            </p:extLst>
          </p:nvPr>
        </p:nvGraphicFramePr>
        <p:xfrm>
          <a:off x="6378575" y="3284538"/>
          <a:ext cx="15573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17440" imgH="914400" progId="Equation.3">
                  <p:embed/>
                </p:oleObj>
              </mc:Choice>
              <mc:Fallback>
                <p:oleObj name="Equation" r:id="rId22" imgW="1117440" imgH="914400" progId="Equation.3">
                  <p:embed/>
                  <p:pic>
                    <p:nvPicPr>
                      <p:cNvPr id="10252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3284538"/>
                        <a:ext cx="15573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26058"/>
              </p:ext>
            </p:extLst>
          </p:nvPr>
        </p:nvGraphicFramePr>
        <p:xfrm>
          <a:off x="6378575" y="4554538"/>
          <a:ext cx="14684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54080" imgH="444240" progId="Equation.3">
                  <p:embed/>
                </p:oleObj>
              </mc:Choice>
              <mc:Fallback>
                <p:oleObj name="Equation" r:id="rId24" imgW="1054080" imgH="444240" progId="Equation.3">
                  <p:embed/>
                  <p:pic>
                    <p:nvPicPr>
                      <p:cNvPr id="1025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554538"/>
                        <a:ext cx="146843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77"/>
          <p:cNvSpPr txBox="1">
            <a:spLocks noChangeArrowheads="1"/>
          </p:cNvSpPr>
          <p:nvPr/>
        </p:nvSpPr>
        <p:spPr bwMode="auto">
          <a:xfrm>
            <a:off x="6526213" y="6170613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Where </a:t>
            </a:r>
          </a:p>
        </p:txBody>
      </p:sp>
      <p:graphicFrame>
        <p:nvGraphicFramePr>
          <p:cNvPr id="10254" name="Object 78"/>
          <p:cNvGraphicFramePr>
            <a:graphicFrameLocks noChangeAspect="1"/>
          </p:cNvGraphicFramePr>
          <p:nvPr/>
        </p:nvGraphicFramePr>
        <p:xfrm>
          <a:off x="7248525" y="6119813"/>
          <a:ext cx="4619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393480" progId="Equation.3">
                  <p:embed/>
                </p:oleObj>
              </mc:Choice>
              <mc:Fallback>
                <p:oleObj name="Equation" r:id="rId26" imgW="406080" imgH="393480" progId="Equation.3">
                  <p:embed/>
                  <p:pic>
                    <p:nvPicPr>
                      <p:cNvPr id="1025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6119813"/>
                        <a:ext cx="4619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79"/>
          <p:cNvGraphicFramePr>
            <a:graphicFrameLocks noChangeAspect="1"/>
          </p:cNvGraphicFramePr>
          <p:nvPr/>
        </p:nvGraphicFramePr>
        <p:xfrm>
          <a:off x="7693025" y="2849563"/>
          <a:ext cx="5667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06080" imgH="228600" progId="Equation.3">
                  <p:embed/>
                </p:oleObj>
              </mc:Choice>
              <mc:Fallback>
                <p:oleObj name="Equation" r:id="rId28" imgW="406080" imgH="228600" progId="Equation.3">
                  <p:embed/>
                  <p:pic>
                    <p:nvPicPr>
                      <p:cNvPr id="1025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2849563"/>
                        <a:ext cx="5667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Rectangle 80"/>
          <p:cNvSpPr>
            <a:spLocks noChangeArrowheads="1"/>
          </p:cNvSpPr>
          <p:nvPr/>
        </p:nvSpPr>
        <p:spPr bwMode="auto">
          <a:xfrm>
            <a:off x="6145213" y="5311775"/>
            <a:ext cx="1930400" cy="130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81"/>
          <p:cNvGraphicFramePr>
            <a:graphicFrameLocks noChangeAspect="1"/>
          </p:cNvGraphicFramePr>
          <p:nvPr/>
        </p:nvGraphicFramePr>
        <p:xfrm>
          <a:off x="6411913" y="5378450"/>
          <a:ext cx="1308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39600" imgH="482400" progId="Equation.3">
                  <p:embed/>
                </p:oleObj>
              </mc:Choice>
              <mc:Fallback>
                <p:oleObj name="Equation" r:id="rId30" imgW="939600" imgH="482400" progId="Equation.3">
                  <p:embed/>
                  <p:pic>
                    <p:nvPicPr>
                      <p:cNvPr id="1025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378450"/>
                        <a:ext cx="13081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82"/>
          <p:cNvSpPr>
            <a:spLocks noChangeArrowheads="1"/>
          </p:cNvSpPr>
          <p:nvPr/>
        </p:nvSpPr>
        <p:spPr bwMode="auto">
          <a:xfrm>
            <a:off x="735013" y="2552700"/>
            <a:ext cx="1930400" cy="6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5" name="Text Box 2"/>
          <p:cNvSpPr txBox="1">
            <a:spLocks noChangeArrowheads="1"/>
          </p:cNvSpPr>
          <p:nvPr/>
        </p:nvSpPr>
        <p:spPr bwMode="auto">
          <a:xfrm>
            <a:off x="1387475" y="398463"/>
            <a:ext cx="4607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Finding the Current in an RL Circuit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5400000">
            <a:off x="2314575" y="1979613"/>
            <a:ext cx="442913" cy="179387"/>
            <a:chOff x="731" y="1840"/>
            <a:chExt cx="279" cy="11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6" name="Freeform 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7" name="Arc 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74" name="Freeform 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5" name="Arc 1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0" name="Freeform 1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1" name="Arc 1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8" name="Freeform 1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9" name="Arc 1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64" name="Freeform 20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5" name="Arc 21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2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2" name="Freeform 2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3" name="Arc 2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58" name="Arc 25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Arc 26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27" name="AutoShape 27"/>
          <p:cNvCxnSpPr>
            <a:cxnSpLocks noChangeShapeType="1"/>
            <a:stCxn id="13358" idx="1"/>
            <a:endCxn id="13331" idx="4"/>
          </p:cNvCxnSpPr>
          <p:nvPr/>
        </p:nvCxnSpPr>
        <p:spPr bwMode="auto">
          <a:xfrm rot="-5400000">
            <a:off x="2312988" y="161925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8" name="AutoShape 28"/>
          <p:cNvCxnSpPr>
            <a:cxnSpLocks noChangeShapeType="1"/>
            <a:stCxn id="13330" idx="2"/>
            <a:endCxn id="13337" idx="6"/>
          </p:cNvCxnSpPr>
          <p:nvPr/>
        </p:nvCxnSpPr>
        <p:spPr bwMode="auto">
          <a:xfrm rot="10800000" flipV="1">
            <a:off x="828675" y="2693988"/>
            <a:ext cx="1671638" cy="1587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304925" y="1231900"/>
            <a:ext cx="614363" cy="228600"/>
            <a:chOff x="1557" y="906"/>
            <a:chExt cx="387" cy="144"/>
          </a:xfrm>
        </p:grpSpPr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348" name="Line 31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32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3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4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35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3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37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Line 38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Oval 40"/>
          <p:cNvSpPr>
            <a:spLocks noChangeArrowheads="1"/>
          </p:cNvSpPr>
          <p:nvPr/>
        </p:nvSpPr>
        <p:spPr bwMode="auto">
          <a:xfrm>
            <a:off x="2500313" y="26495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1" name="Oval 41"/>
          <p:cNvSpPr>
            <a:spLocks noChangeArrowheads="1"/>
          </p:cNvSpPr>
          <p:nvPr/>
        </p:nvSpPr>
        <p:spPr bwMode="auto">
          <a:xfrm>
            <a:off x="2497138" y="13033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2" name="AutoShape 42"/>
          <p:cNvCxnSpPr>
            <a:cxnSpLocks noChangeShapeType="1"/>
            <a:stCxn id="13331" idx="2"/>
            <a:endCxn id="13347" idx="1"/>
          </p:cNvCxnSpPr>
          <p:nvPr/>
        </p:nvCxnSpPr>
        <p:spPr bwMode="auto">
          <a:xfrm rot="10800000">
            <a:off x="1919288" y="134620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3" name="AutoShape 43"/>
          <p:cNvCxnSpPr>
            <a:cxnSpLocks noChangeShapeType="1"/>
            <a:stCxn id="13330" idx="0"/>
            <a:endCxn id="13359" idx="1"/>
          </p:cNvCxnSpPr>
          <p:nvPr/>
        </p:nvCxnSpPr>
        <p:spPr bwMode="auto">
          <a:xfrm rot="-5400000">
            <a:off x="2366169" y="247094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4" name="Text Box 44"/>
          <p:cNvSpPr txBox="1">
            <a:spLocks noChangeArrowheads="1"/>
          </p:cNvSpPr>
          <p:nvPr/>
        </p:nvSpPr>
        <p:spPr bwMode="auto">
          <a:xfrm>
            <a:off x="1425575" y="14319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3335" name="Text Box 45"/>
          <p:cNvSpPr txBox="1">
            <a:spLocks noChangeArrowheads="1"/>
          </p:cNvSpPr>
          <p:nvPr/>
        </p:nvSpPr>
        <p:spPr bwMode="auto">
          <a:xfrm>
            <a:off x="1920875" y="1798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3336" name="Oval 46"/>
          <p:cNvSpPr>
            <a:spLocks noChangeArrowheads="1"/>
          </p:cNvSpPr>
          <p:nvPr/>
        </p:nvSpPr>
        <p:spPr bwMode="auto">
          <a:xfrm>
            <a:off x="800100" y="132238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7" name="Oval 47"/>
          <p:cNvSpPr>
            <a:spLocks noChangeArrowheads="1"/>
          </p:cNvSpPr>
          <p:nvPr/>
        </p:nvSpPr>
        <p:spPr bwMode="auto">
          <a:xfrm>
            <a:off x="785813" y="267335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8" name="AutoShape 48"/>
          <p:cNvCxnSpPr>
            <a:cxnSpLocks noChangeShapeType="1"/>
            <a:stCxn id="13336" idx="6"/>
            <a:endCxn id="13346" idx="0"/>
          </p:cNvCxnSpPr>
          <p:nvPr/>
        </p:nvCxnSpPr>
        <p:spPr bwMode="auto">
          <a:xfrm>
            <a:off x="842963" y="1344613"/>
            <a:ext cx="4619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9" name="AutoShape 49"/>
          <p:cNvCxnSpPr>
            <a:cxnSpLocks noChangeShapeType="1"/>
            <a:stCxn id="13336" idx="3"/>
            <a:endCxn id="13337" idx="0"/>
          </p:cNvCxnSpPr>
          <p:nvPr/>
        </p:nvCxnSpPr>
        <p:spPr bwMode="auto">
          <a:xfrm rot="16200000" flipH="1">
            <a:off x="150019" y="2015331"/>
            <a:ext cx="1314450" cy="1588"/>
          </a:xfrm>
          <a:prstGeom prst="bentConnector3">
            <a:avLst>
              <a:gd name="adj1" fmla="val 50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40" name="Rectangle 50"/>
          <p:cNvSpPr>
            <a:spLocks noChangeArrowheads="1"/>
          </p:cNvSpPr>
          <p:nvPr/>
        </p:nvSpPr>
        <p:spPr bwMode="auto">
          <a:xfrm>
            <a:off x="4300538" y="1298575"/>
            <a:ext cx="3581400" cy="1484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Text Box 51"/>
          <p:cNvSpPr txBox="1">
            <a:spLocks noChangeArrowheads="1"/>
          </p:cNvSpPr>
          <p:nvPr/>
        </p:nvSpPr>
        <p:spPr bwMode="auto">
          <a:xfrm>
            <a:off x="4418013" y="13747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331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42714"/>
              </p:ext>
            </p:extLst>
          </p:nvPr>
        </p:nvGraphicFramePr>
        <p:xfrm>
          <a:off x="5567363" y="1698625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1331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98625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3"/>
          <p:cNvGraphicFramePr>
            <a:graphicFrameLocks noChangeAspect="1"/>
          </p:cNvGraphicFramePr>
          <p:nvPr/>
        </p:nvGraphicFramePr>
        <p:xfrm>
          <a:off x="5605463" y="2359025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1331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359025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4"/>
          <p:cNvGraphicFramePr>
            <a:graphicFrameLocks noChangeAspect="1"/>
          </p:cNvGraphicFramePr>
          <p:nvPr/>
        </p:nvGraphicFramePr>
        <p:xfrm>
          <a:off x="1584325" y="2808288"/>
          <a:ext cx="13573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393480" progId="Equation.3">
                  <p:embed/>
                </p:oleObj>
              </mc:Choice>
              <mc:Fallback>
                <p:oleObj name="Equation" r:id="rId6" imgW="838080" imgH="393480" progId="Equation.3">
                  <p:embed/>
                  <p:pic>
                    <p:nvPicPr>
                      <p:cNvPr id="1331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808288"/>
                        <a:ext cx="13573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5"/>
          <p:cNvGraphicFramePr>
            <a:graphicFrameLocks noChangeAspect="1"/>
          </p:cNvGraphicFramePr>
          <p:nvPr/>
        </p:nvGraphicFramePr>
        <p:xfrm>
          <a:off x="1681163" y="3535363"/>
          <a:ext cx="1112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393480" progId="Equation.3">
                  <p:embed/>
                </p:oleObj>
              </mc:Choice>
              <mc:Fallback>
                <p:oleObj name="Equation" r:id="rId8" imgW="799920" imgH="393480" progId="Equation.3">
                  <p:embed/>
                  <p:pic>
                    <p:nvPicPr>
                      <p:cNvPr id="1331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535363"/>
                        <a:ext cx="1112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56"/>
          <p:cNvSpPr>
            <a:spLocks noChangeArrowheads="1"/>
          </p:cNvSpPr>
          <p:nvPr/>
        </p:nvSpPr>
        <p:spPr bwMode="auto">
          <a:xfrm>
            <a:off x="4900613" y="4352925"/>
            <a:ext cx="1930400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57"/>
          <p:cNvGraphicFramePr>
            <a:graphicFrameLocks noChangeAspect="1"/>
          </p:cNvGraphicFramePr>
          <p:nvPr/>
        </p:nvGraphicFramePr>
        <p:xfrm>
          <a:off x="1706563" y="4259263"/>
          <a:ext cx="936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393480" progId="Equation.3">
                  <p:embed/>
                </p:oleObj>
              </mc:Choice>
              <mc:Fallback>
                <p:oleObj name="Equation" r:id="rId10" imgW="672840" imgH="393480" progId="Equation.3">
                  <p:embed/>
                  <p:pic>
                    <p:nvPicPr>
                      <p:cNvPr id="1331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259263"/>
                        <a:ext cx="9366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58"/>
          <p:cNvSpPr txBox="1">
            <a:spLocks noChangeArrowheads="1"/>
          </p:cNvSpPr>
          <p:nvPr/>
        </p:nvSpPr>
        <p:spPr bwMode="auto">
          <a:xfrm>
            <a:off x="1520825" y="4670425"/>
            <a:ext cx="2230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Choose a function for I</a:t>
            </a:r>
          </a:p>
        </p:txBody>
      </p:sp>
      <p:graphicFrame>
        <p:nvGraphicFramePr>
          <p:cNvPr id="13319" name="Object 59"/>
          <p:cNvGraphicFramePr>
            <a:graphicFrameLocks noChangeAspect="1"/>
          </p:cNvGraphicFramePr>
          <p:nvPr/>
        </p:nvGraphicFramePr>
        <p:xfrm>
          <a:off x="1793875" y="5426075"/>
          <a:ext cx="812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203040" progId="Equation.3">
                  <p:embed/>
                </p:oleObj>
              </mc:Choice>
              <mc:Fallback>
                <p:oleObj name="Equation" r:id="rId12" imgW="583920" imgH="203040" progId="Equation.3">
                  <p:embed/>
                  <p:pic>
                    <p:nvPicPr>
                      <p:cNvPr id="1331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5426075"/>
                        <a:ext cx="812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0"/>
          <p:cNvGraphicFramePr>
            <a:graphicFrameLocks noChangeAspect="1"/>
          </p:cNvGraphicFramePr>
          <p:nvPr/>
        </p:nvGraphicFramePr>
        <p:xfrm>
          <a:off x="1665288" y="5853113"/>
          <a:ext cx="1147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393480" progId="Equation.3">
                  <p:embed/>
                </p:oleObj>
              </mc:Choice>
              <mc:Fallback>
                <p:oleObj name="Equation" r:id="rId14" imgW="825480" imgH="393480" progId="Equation.3">
                  <p:embed/>
                  <p:pic>
                    <p:nvPicPr>
                      <p:cNvPr id="1332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853113"/>
                        <a:ext cx="114776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61"/>
          <p:cNvSpPr txBox="1">
            <a:spLocks noChangeArrowheads="1"/>
          </p:cNvSpPr>
          <p:nvPr/>
        </p:nvSpPr>
        <p:spPr bwMode="auto">
          <a:xfrm>
            <a:off x="4975225" y="2600325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then</a:t>
            </a:r>
          </a:p>
        </p:txBody>
      </p:sp>
      <p:graphicFrame>
        <p:nvGraphicFramePr>
          <p:cNvPr id="13321" name="Object 62"/>
          <p:cNvGraphicFramePr>
            <a:graphicFrameLocks noChangeAspect="1"/>
          </p:cNvGraphicFramePr>
          <p:nvPr/>
        </p:nvGraphicFramePr>
        <p:xfrm>
          <a:off x="4972050" y="3216275"/>
          <a:ext cx="16954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8960" imgH="1244520" progId="Equation.3">
                  <p:embed/>
                </p:oleObj>
              </mc:Choice>
              <mc:Fallback>
                <p:oleObj name="Equation" r:id="rId16" imgW="1218960" imgH="1244520" progId="Equation.3">
                  <p:embed/>
                  <p:pic>
                    <p:nvPicPr>
                      <p:cNvPr id="1332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216275"/>
                        <a:ext cx="169545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63"/>
          <p:cNvGraphicFramePr>
            <a:graphicFrameLocks noChangeAspect="1"/>
          </p:cNvGraphicFramePr>
          <p:nvPr/>
        </p:nvGraphicFramePr>
        <p:xfrm>
          <a:off x="5057775" y="5178425"/>
          <a:ext cx="812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342720" progId="Equation.3">
                  <p:embed/>
                </p:oleObj>
              </mc:Choice>
              <mc:Fallback>
                <p:oleObj name="Equation" r:id="rId18" imgW="583920" imgH="342720" progId="Equation.3">
                  <p:embed/>
                  <p:pic>
                    <p:nvPicPr>
                      <p:cNvPr id="1332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178425"/>
                        <a:ext cx="812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 rot="16200000" flipH="1">
            <a:off x="1668463" y="3195638"/>
            <a:ext cx="1082675" cy="447675"/>
            <a:chOff x="731" y="1840"/>
            <a:chExt cx="279" cy="11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9" name="Freeform 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Arc 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7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8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3" name="Freeform 1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4" name="Arc 1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1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2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67" name="Freeform 1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Arc 2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65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9961" name="Arc 2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Arc 2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941" name="AutoShape 26"/>
          <p:cNvCxnSpPr>
            <a:cxnSpLocks noChangeShapeType="1"/>
            <a:stCxn id="39950" idx="6"/>
            <a:endCxn id="39944" idx="2"/>
          </p:cNvCxnSpPr>
          <p:nvPr/>
        </p:nvCxnSpPr>
        <p:spPr bwMode="auto">
          <a:xfrm rot="10800000">
            <a:off x="2244725" y="4943475"/>
            <a:ext cx="4217988" cy="4763"/>
          </a:xfrm>
          <a:prstGeom prst="bentConnector3">
            <a:avLst>
              <a:gd name="adj1" fmla="val 50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2" name="AutoShape 27"/>
          <p:cNvCxnSpPr>
            <a:cxnSpLocks noChangeShapeType="1"/>
            <a:stCxn id="39954" idx="0"/>
            <a:endCxn id="39949" idx="4"/>
          </p:cNvCxnSpPr>
          <p:nvPr/>
        </p:nvCxnSpPr>
        <p:spPr bwMode="auto">
          <a:xfrm rot="-5400000">
            <a:off x="5905500" y="2314575"/>
            <a:ext cx="1233488" cy="1588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3" name="AutoShape 28"/>
          <p:cNvCxnSpPr>
            <a:cxnSpLocks noChangeShapeType="1"/>
            <a:stCxn id="39961" idx="1"/>
            <a:endCxn id="39945" idx="0"/>
          </p:cNvCxnSpPr>
          <p:nvPr/>
        </p:nvCxnSpPr>
        <p:spPr bwMode="auto">
          <a:xfrm rot="5400000" flipH="1">
            <a:off x="1616075" y="2287588"/>
            <a:ext cx="1176338" cy="4762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4" name="Oval 29"/>
          <p:cNvSpPr>
            <a:spLocks noChangeArrowheads="1"/>
          </p:cNvSpPr>
          <p:nvPr/>
        </p:nvSpPr>
        <p:spPr bwMode="auto">
          <a:xfrm flipH="1">
            <a:off x="2136775" y="4891088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45" name="Oval 30"/>
          <p:cNvSpPr>
            <a:spLocks noChangeArrowheads="1"/>
          </p:cNvSpPr>
          <p:nvPr/>
        </p:nvSpPr>
        <p:spPr bwMode="auto">
          <a:xfrm flipV="1">
            <a:off x="2147888" y="1597025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39946" name="AutoShape 31"/>
          <p:cNvCxnSpPr>
            <a:cxnSpLocks noChangeShapeType="1"/>
            <a:stCxn id="39944" idx="0"/>
            <a:endCxn id="39962" idx="1"/>
          </p:cNvCxnSpPr>
          <p:nvPr/>
        </p:nvCxnSpPr>
        <p:spPr bwMode="auto">
          <a:xfrm rot="-5400000">
            <a:off x="1728788" y="4424362"/>
            <a:ext cx="928688" cy="4763"/>
          </a:xfrm>
          <a:prstGeom prst="bentConnector3">
            <a:avLst>
              <a:gd name="adj1" fmla="val 502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7" name="Text Box 32"/>
          <p:cNvSpPr txBox="1">
            <a:spLocks noChangeArrowheads="1"/>
          </p:cNvSpPr>
          <p:nvPr/>
        </p:nvSpPr>
        <p:spPr bwMode="auto">
          <a:xfrm flipH="1">
            <a:off x="5870575" y="2824163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 flipH="1">
            <a:off x="2921000" y="2792413"/>
            <a:ext cx="32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39949" name="Oval 34"/>
          <p:cNvSpPr>
            <a:spLocks noChangeArrowheads="1"/>
          </p:cNvSpPr>
          <p:nvPr/>
        </p:nvSpPr>
        <p:spPr bwMode="auto">
          <a:xfrm flipH="1">
            <a:off x="6469063" y="1593850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50" name="Oval 35"/>
          <p:cNvSpPr>
            <a:spLocks noChangeArrowheads="1"/>
          </p:cNvSpPr>
          <p:nvPr/>
        </p:nvSpPr>
        <p:spPr bwMode="auto">
          <a:xfrm flipH="1">
            <a:off x="6461125" y="4895850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39951" name="AutoShape 36"/>
          <p:cNvCxnSpPr>
            <a:cxnSpLocks noChangeShapeType="1"/>
            <a:stCxn id="39949" idx="6"/>
            <a:endCxn id="39945" idx="6"/>
          </p:cNvCxnSpPr>
          <p:nvPr/>
        </p:nvCxnSpPr>
        <p:spPr bwMode="auto">
          <a:xfrm rot="10800000" flipV="1">
            <a:off x="2255838" y="1646238"/>
            <a:ext cx="4213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52" name="AutoShape 37"/>
          <p:cNvCxnSpPr>
            <a:cxnSpLocks noChangeShapeType="1"/>
            <a:stCxn id="39955" idx="1"/>
            <a:endCxn id="39950" idx="0"/>
          </p:cNvCxnSpPr>
          <p:nvPr/>
        </p:nvCxnSpPr>
        <p:spPr bwMode="auto">
          <a:xfrm rot="5400000">
            <a:off x="5788819" y="4163219"/>
            <a:ext cx="1458912" cy="6350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38"/>
          <p:cNvGrpSpPr>
            <a:grpSpLocks/>
          </p:cNvGrpSpPr>
          <p:nvPr/>
        </p:nvGrpSpPr>
        <p:grpSpPr bwMode="auto">
          <a:xfrm flipH="1">
            <a:off x="6191250" y="2932113"/>
            <a:ext cx="666750" cy="504825"/>
            <a:chOff x="971" y="2181"/>
            <a:chExt cx="168" cy="130"/>
          </a:xfrm>
        </p:grpSpPr>
        <p:sp>
          <p:nvSpPr>
            <p:cNvPr id="39954" name="Line 3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4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4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4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2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56200" y="3435350"/>
          <a:ext cx="28717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279360" progId="Equation.3">
                  <p:embed/>
                </p:oleObj>
              </mc:Choice>
              <mc:Fallback>
                <p:oleObj name="Equation" r:id="rId2" imgW="1244520" imgH="27936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35350"/>
                        <a:ext cx="28717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16538" y="4502150"/>
          <a:ext cx="2551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93480" progId="Equation.3">
                  <p:embed/>
                </p:oleObj>
              </mc:Choice>
              <mc:Fallback>
                <p:oleObj name="Equation" r:id="rId4" imgW="1104840" imgH="39348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502150"/>
                        <a:ext cx="25511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524000"/>
            <a:ext cx="3429000" cy="3810000"/>
            <a:chOff x="576" y="960"/>
            <a:chExt cx="2160" cy="2400"/>
          </a:xfrm>
        </p:grpSpPr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912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 flipV="1">
              <a:off x="912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8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9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0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1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2"/>
            <p:cNvSpPr>
              <a:spLocks noChangeShapeType="1"/>
            </p:cNvSpPr>
            <p:nvPr/>
          </p:nvSpPr>
          <p:spPr bwMode="auto">
            <a:xfrm flipV="1">
              <a:off x="1344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4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632" y="1152"/>
              <a:ext cx="192" cy="192"/>
              <a:chOff x="1824" y="960"/>
              <a:chExt cx="192" cy="192"/>
            </a:xfrm>
          </p:grpSpPr>
          <p:sp>
            <p:nvSpPr>
              <p:cNvPr id="12392" name="Oval 1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" name="Line 1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Line 1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632" y="1344"/>
              <a:ext cx="192" cy="192"/>
              <a:chOff x="1824" y="960"/>
              <a:chExt cx="192" cy="192"/>
            </a:xfrm>
          </p:grpSpPr>
          <p:sp>
            <p:nvSpPr>
              <p:cNvPr id="12389" name="Oval 2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0" name="Line 2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Line 2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32" y="1536"/>
              <a:ext cx="192" cy="192"/>
              <a:chOff x="1824" y="960"/>
              <a:chExt cx="192" cy="192"/>
            </a:xfrm>
          </p:grpSpPr>
          <p:sp>
            <p:nvSpPr>
              <p:cNvPr id="12386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2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Line 2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632" y="1728"/>
              <a:ext cx="192" cy="192"/>
              <a:chOff x="1824" y="960"/>
              <a:chExt cx="192" cy="192"/>
            </a:xfrm>
          </p:grpSpPr>
          <p:sp>
            <p:nvSpPr>
              <p:cNvPr id="12383" name="Oval 2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4" name="Line 2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3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632" y="1920"/>
              <a:ext cx="192" cy="192"/>
              <a:chOff x="1824" y="960"/>
              <a:chExt cx="192" cy="192"/>
            </a:xfrm>
          </p:grpSpPr>
          <p:sp>
            <p:nvSpPr>
              <p:cNvPr id="12380" name="Oval 3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1" name="Line 3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2" name="Line 3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632" y="2112"/>
              <a:ext cx="192" cy="192"/>
              <a:chOff x="1824" y="960"/>
              <a:chExt cx="192" cy="192"/>
            </a:xfrm>
          </p:grpSpPr>
          <p:sp>
            <p:nvSpPr>
              <p:cNvPr id="12377" name="Oval 3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3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Line 3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632" y="2304"/>
              <a:ext cx="192" cy="192"/>
              <a:chOff x="1824" y="960"/>
              <a:chExt cx="192" cy="192"/>
            </a:xfrm>
          </p:grpSpPr>
          <p:sp>
            <p:nvSpPr>
              <p:cNvPr id="12374" name="Oval 4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Line 4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4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632" y="2496"/>
              <a:ext cx="192" cy="192"/>
              <a:chOff x="1824" y="960"/>
              <a:chExt cx="192" cy="192"/>
            </a:xfrm>
          </p:grpSpPr>
          <p:sp>
            <p:nvSpPr>
              <p:cNvPr id="12371" name="Oval 4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Line 4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Line 4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1632" y="2688"/>
              <a:ext cx="192" cy="192"/>
              <a:chOff x="1824" y="960"/>
              <a:chExt cx="192" cy="192"/>
            </a:xfrm>
          </p:grpSpPr>
          <p:sp>
            <p:nvSpPr>
              <p:cNvPr id="12368" name="Oval 4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Line 4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Line 5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632" y="2880"/>
              <a:ext cx="192" cy="192"/>
              <a:chOff x="1824" y="960"/>
              <a:chExt cx="192" cy="192"/>
            </a:xfrm>
          </p:grpSpPr>
          <p:sp>
            <p:nvSpPr>
              <p:cNvPr id="12365" name="Oval 5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5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Line 5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576" y="2880"/>
              <a:ext cx="192" cy="192"/>
              <a:chOff x="768" y="2880"/>
              <a:chExt cx="192" cy="192"/>
            </a:xfrm>
          </p:grpSpPr>
          <p:sp>
            <p:nvSpPr>
              <p:cNvPr id="12363" name="Oval 56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Oval 57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576" y="2688"/>
              <a:ext cx="192" cy="192"/>
              <a:chOff x="768" y="2880"/>
              <a:chExt cx="192" cy="192"/>
            </a:xfrm>
          </p:grpSpPr>
          <p:sp>
            <p:nvSpPr>
              <p:cNvPr id="12361" name="Oval 5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2" name="Oval 60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576" y="2496"/>
              <a:ext cx="192" cy="192"/>
              <a:chOff x="768" y="2880"/>
              <a:chExt cx="192" cy="192"/>
            </a:xfrm>
          </p:grpSpPr>
          <p:sp>
            <p:nvSpPr>
              <p:cNvPr id="12359" name="Oval 62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Oval 63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576" y="2304"/>
              <a:ext cx="192" cy="192"/>
              <a:chOff x="768" y="2880"/>
              <a:chExt cx="192" cy="192"/>
            </a:xfrm>
          </p:grpSpPr>
          <p:sp>
            <p:nvSpPr>
              <p:cNvPr id="12357" name="Oval 65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Oval 66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576" y="2112"/>
              <a:ext cx="192" cy="192"/>
              <a:chOff x="768" y="2880"/>
              <a:chExt cx="192" cy="192"/>
            </a:xfrm>
          </p:grpSpPr>
          <p:sp>
            <p:nvSpPr>
              <p:cNvPr id="12355" name="Oval 68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Oval 69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576" y="1920"/>
              <a:ext cx="192" cy="192"/>
              <a:chOff x="768" y="2880"/>
              <a:chExt cx="192" cy="192"/>
            </a:xfrm>
          </p:grpSpPr>
          <p:sp>
            <p:nvSpPr>
              <p:cNvPr id="12353" name="Oval 71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Oval 72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576" y="1728"/>
              <a:ext cx="192" cy="192"/>
              <a:chOff x="768" y="2880"/>
              <a:chExt cx="192" cy="192"/>
            </a:xfrm>
          </p:grpSpPr>
          <p:sp>
            <p:nvSpPr>
              <p:cNvPr id="12351" name="Oval 74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Oval 75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576" y="1536"/>
              <a:ext cx="192" cy="192"/>
              <a:chOff x="768" y="2880"/>
              <a:chExt cx="192" cy="192"/>
            </a:xfrm>
          </p:grpSpPr>
          <p:sp>
            <p:nvSpPr>
              <p:cNvPr id="12349" name="Oval 77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0" name="Oval 78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79"/>
            <p:cNvGrpSpPr>
              <a:grpSpLocks/>
            </p:cNvGrpSpPr>
            <p:nvPr/>
          </p:nvGrpSpPr>
          <p:grpSpPr bwMode="auto">
            <a:xfrm>
              <a:off x="576" y="1344"/>
              <a:ext cx="192" cy="192"/>
              <a:chOff x="768" y="2880"/>
              <a:chExt cx="192" cy="192"/>
            </a:xfrm>
          </p:grpSpPr>
          <p:sp>
            <p:nvSpPr>
              <p:cNvPr id="12347" name="Oval 8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Oval 81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82"/>
            <p:cNvGrpSpPr>
              <a:grpSpLocks/>
            </p:cNvGrpSpPr>
            <p:nvPr/>
          </p:nvGrpSpPr>
          <p:grpSpPr bwMode="auto">
            <a:xfrm>
              <a:off x="576" y="1152"/>
              <a:ext cx="192" cy="192"/>
              <a:chOff x="768" y="2880"/>
              <a:chExt cx="192" cy="192"/>
            </a:xfrm>
          </p:grpSpPr>
          <p:sp>
            <p:nvSpPr>
              <p:cNvPr id="12345" name="Oval 83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Oval 84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2" name="Rectangle 85"/>
            <p:cNvSpPr>
              <a:spLocks noChangeArrowheads="1"/>
            </p:cNvSpPr>
            <p:nvPr/>
          </p:nvSpPr>
          <p:spPr bwMode="auto">
            <a:xfrm>
              <a:off x="1440" y="1536"/>
              <a:ext cx="864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86"/>
            <p:cNvSpPr txBox="1">
              <a:spLocks noChangeArrowheads="1"/>
            </p:cNvSpPr>
            <p:nvPr/>
          </p:nvSpPr>
          <p:spPr bwMode="auto">
            <a:xfrm>
              <a:off x="115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334" name="Text Box 87"/>
            <p:cNvSpPr txBox="1">
              <a:spLocks noChangeArrowheads="1"/>
            </p:cNvSpPr>
            <p:nvPr/>
          </p:nvSpPr>
          <p:spPr bwMode="auto">
            <a:xfrm>
              <a:off x="1872" y="15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2335" name="Text Box 88"/>
            <p:cNvSpPr txBox="1">
              <a:spLocks noChangeArrowheads="1"/>
            </p:cNvSpPr>
            <p:nvPr/>
          </p:nvSpPr>
          <p:spPr bwMode="auto">
            <a:xfrm>
              <a:off x="2064" y="2112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2336" name="Text Box 89"/>
            <p:cNvSpPr txBox="1">
              <a:spLocks noChangeArrowheads="1"/>
            </p:cNvSpPr>
            <p:nvPr/>
          </p:nvSpPr>
          <p:spPr bwMode="auto">
            <a:xfrm>
              <a:off x="1916" y="26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2337" name="Line 90"/>
            <p:cNvSpPr>
              <a:spLocks noChangeShapeType="1"/>
            </p:cNvSpPr>
            <p:nvPr/>
          </p:nvSpPr>
          <p:spPr bwMode="auto">
            <a:xfrm>
              <a:off x="2448" y="2880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91"/>
            <p:cNvSpPr>
              <a:spLocks noChangeShapeType="1"/>
            </p:cNvSpPr>
            <p:nvPr/>
          </p:nvSpPr>
          <p:spPr bwMode="auto">
            <a:xfrm>
              <a:off x="2448" y="1536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92"/>
            <p:cNvSpPr>
              <a:spLocks noChangeShapeType="1"/>
            </p:cNvSpPr>
            <p:nvPr/>
          </p:nvSpPr>
          <p:spPr bwMode="auto">
            <a:xfrm>
              <a:off x="2592" y="2400"/>
              <a:ext cx="0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93"/>
            <p:cNvSpPr>
              <a:spLocks noChangeShapeType="1"/>
            </p:cNvSpPr>
            <p:nvPr/>
          </p:nvSpPr>
          <p:spPr bwMode="auto">
            <a:xfrm flipV="1">
              <a:off x="2592" y="1536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94"/>
            <p:cNvSpPr>
              <a:spLocks noChangeShapeType="1"/>
            </p:cNvSpPr>
            <p:nvPr/>
          </p:nvSpPr>
          <p:spPr bwMode="auto">
            <a:xfrm rot="-5400000">
              <a:off x="2160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95"/>
            <p:cNvSpPr>
              <a:spLocks noChangeShapeType="1"/>
            </p:cNvSpPr>
            <p:nvPr/>
          </p:nvSpPr>
          <p:spPr bwMode="auto">
            <a:xfrm rot="-5400000">
              <a:off x="1296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96"/>
            <p:cNvSpPr>
              <a:spLocks noChangeShapeType="1"/>
            </p:cNvSpPr>
            <p:nvPr/>
          </p:nvSpPr>
          <p:spPr bwMode="auto">
            <a:xfrm rot="-5400000">
              <a:off x="2150" y="1189"/>
              <a:ext cx="0" cy="3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97"/>
            <p:cNvSpPr>
              <a:spLocks noChangeShapeType="1"/>
            </p:cNvSpPr>
            <p:nvPr/>
          </p:nvSpPr>
          <p:spPr bwMode="auto">
            <a:xfrm rot="16200000" flipV="1">
              <a:off x="1632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293" name="Object 98"/>
            <p:cNvGraphicFramePr>
              <a:graphicFrameLocks noChangeAspect="1"/>
            </p:cNvGraphicFramePr>
            <p:nvPr/>
          </p:nvGraphicFramePr>
          <p:xfrm>
            <a:off x="2496" y="2064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77480" progId="Equation.3">
                    <p:embed/>
                  </p:oleObj>
                </mc:Choice>
                <mc:Fallback>
                  <p:oleObj name="Equation" r:id="rId6" imgW="114120" imgH="177480" progId="Equation.3">
                    <p:embed/>
                    <p:pic>
                      <p:nvPicPr>
                        <p:cNvPr id="12293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64"/>
                          <a:ext cx="16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99"/>
            <p:cNvGraphicFramePr>
              <a:graphicFrameLocks noChangeAspect="1"/>
            </p:cNvGraphicFramePr>
            <p:nvPr/>
          </p:nvGraphicFramePr>
          <p:xfrm>
            <a:off x="1824" y="1237"/>
            <a:ext cx="22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39680" progId="Equation.3">
                    <p:embed/>
                  </p:oleObj>
                </mc:Choice>
                <mc:Fallback>
                  <p:oleObj name="Equation" r:id="rId8" imgW="152280" imgH="139680" progId="Equation.3">
                    <p:embed/>
                    <p:pic>
                      <p:nvPicPr>
                        <p:cNvPr id="12294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37"/>
                          <a:ext cx="221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00"/>
          <p:cNvGrpSpPr>
            <a:grpSpLocks/>
          </p:cNvGrpSpPr>
          <p:nvPr/>
        </p:nvGrpSpPr>
        <p:grpSpPr bwMode="auto">
          <a:xfrm>
            <a:off x="4800600" y="1676400"/>
            <a:ext cx="3581400" cy="1295400"/>
            <a:chOff x="3024" y="1056"/>
            <a:chExt cx="2256" cy="816"/>
          </a:xfrm>
        </p:grpSpPr>
        <p:sp>
          <p:nvSpPr>
            <p:cNvPr id="12300" name="Rectangle 101"/>
            <p:cNvSpPr>
              <a:spLocks noChangeArrowheads="1"/>
            </p:cNvSpPr>
            <p:nvPr/>
          </p:nvSpPr>
          <p:spPr bwMode="auto">
            <a:xfrm>
              <a:off x="3024" y="1056"/>
              <a:ext cx="225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2" name="Object 102"/>
            <p:cNvGraphicFramePr>
              <a:graphicFrameLocks noChangeAspect="1"/>
            </p:cNvGraphicFramePr>
            <p:nvPr/>
          </p:nvGraphicFramePr>
          <p:xfrm>
            <a:off x="3552" y="1392"/>
            <a:ext cx="120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5480" imgH="279360" progId="Equation.3">
                    <p:embed/>
                  </p:oleObj>
                </mc:Choice>
                <mc:Fallback>
                  <p:oleObj name="Equation" r:id="rId10" imgW="825480" imgH="279360" progId="Equation.3">
                    <p:embed/>
                    <p:pic>
                      <p:nvPicPr>
                        <p:cNvPr id="12292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92"/>
                          <a:ext cx="1200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Text Box 103"/>
            <p:cNvSpPr txBox="1">
              <a:spLocks noChangeArrowheads="1"/>
            </p:cNvSpPr>
            <p:nvPr/>
          </p:nvSpPr>
          <p:spPr bwMode="auto">
            <a:xfrm>
              <a:off x="3098" y="1104"/>
              <a:ext cx="2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Basic Equation:  Ampere’s Law</a:t>
              </a:r>
            </a:p>
          </p:txBody>
        </p:sp>
      </p:grpSp>
      <p:sp>
        <p:nvSpPr>
          <p:cNvPr id="12299" name="Text Box 104"/>
          <p:cNvSpPr txBox="1">
            <a:spLocks noChangeArrowheads="1"/>
          </p:cNvSpPr>
          <p:nvPr/>
        </p:nvSpPr>
        <p:spPr bwMode="auto">
          <a:xfrm>
            <a:off x="2057400" y="304800"/>
            <a:ext cx="476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Magnetic field inside a solenoid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43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50" name="Text Box 2"/>
          <p:cNvSpPr txBox="1">
            <a:spLocks noChangeArrowheads="1"/>
          </p:cNvSpPr>
          <p:nvPr/>
        </p:nvSpPr>
        <p:spPr bwMode="auto">
          <a:xfrm>
            <a:off x="1836738" y="311150"/>
            <a:ext cx="488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(RL Circuit)</a:t>
            </a:r>
          </a:p>
        </p:txBody>
      </p:sp>
      <p:sp>
        <p:nvSpPr>
          <p:cNvPr id="14351" name="Rectangle 3"/>
          <p:cNvSpPr>
            <a:spLocks noChangeArrowheads="1"/>
          </p:cNvSpPr>
          <p:nvPr/>
        </p:nvSpPr>
        <p:spPr bwMode="auto">
          <a:xfrm>
            <a:off x="52149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4"/>
          <p:cNvSpPr txBox="1">
            <a:spLocks noChangeArrowheads="1"/>
          </p:cNvSpPr>
          <p:nvPr/>
        </p:nvSpPr>
        <p:spPr bwMode="auto">
          <a:xfrm>
            <a:off x="53324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00231"/>
              </p:ext>
            </p:extLst>
          </p:nvPr>
        </p:nvGraphicFramePr>
        <p:xfrm>
          <a:off x="5399088" y="1506538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393480" progId="Equation.3">
                  <p:embed/>
                </p:oleObj>
              </mc:Choice>
              <mc:Fallback>
                <p:oleObj name="Equation" r:id="rId2" imgW="1066680" imgH="393480" progId="Equation.3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506538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90145"/>
              </p:ext>
            </p:extLst>
          </p:nvPr>
        </p:nvGraphicFramePr>
        <p:xfrm>
          <a:off x="1082675" y="2840038"/>
          <a:ext cx="2057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93480" progId="Equation.3">
                  <p:embed/>
                </p:oleObj>
              </mc:Choice>
              <mc:Fallback>
                <p:oleObj name="Equation" r:id="rId4" imgW="1269720" imgH="393480" progId="Equation.3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840038"/>
                        <a:ext cx="20574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7"/>
          <p:cNvSpPr txBox="1">
            <a:spLocks noChangeArrowheads="1"/>
          </p:cNvSpPr>
          <p:nvPr/>
        </p:nvSpPr>
        <p:spPr bwMode="auto">
          <a:xfrm>
            <a:off x="765175" y="336391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Identify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1143000" y="3716338"/>
          <a:ext cx="1377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393480" progId="Equation.3">
                  <p:embed/>
                </p:oleObj>
              </mc:Choice>
              <mc:Fallback>
                <p:oleObj name="Equation" r:id="rId6" imgW="850680" imgH="393480" progId="Equation.3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6338"/>
                        <a:ext cx="1377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1125538" y="4813300"/>
          <a:ext cx="12334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15640" progId="Equation.3">
                  <p:embed/>
                </p:oleObj>
              </mc:Choice>
              <mc:Fallback>
                <p:oleObj name="Equation" r:id="rId8" imgW="761760" imgH="215640" progId="Equation.3">
                  <p:embed/>
                  <p:pic>
                    <p:nvPicPr>
                      <p:cNvPr id="143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813300"/>
                        <a:ext cx="123348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1111250" y="5207000"/>
          <a:ext cx="1543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82400" progId="Equation.3">
                  <p:embed/>
                </p:oleObj>
              </mc:Choice>
              <mc:Fallback>
                <p:oleObj name="Equation" r:id="rId10" imgW="952200" imgH="482400" progId="Equation.3">
                  <p:embed/>
                  <p:pic>
                    <p:nvPicPr>
                      <p:cNvPr id="143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207000"/>
                        <a:ext cx="15430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3116263" y="5224463"/>
          <a:ext cx="11509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393480" progId="Equation.3">
                  <p:embed/>
                </p:oleObj>
              </mc:Choice>
              <mc:Fallback>
                <p:oleObj name="Equation" r:id="rId12" imgW="711000" imgH="393480" progId="Equation.3">
                  <p:embed/>
                  <p:pic>
                    <p:nvPicPr>
                      <p:cNvPr id="143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224463"/>
                        <a:ext cx="1150937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15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6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13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4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9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0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7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8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3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1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2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97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Oval 36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56" name="Line 37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Oval 38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439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59" name="AutoShape 44"/>
          <p:cNvCxnSpPr>
            <a:cxnSpLocks noChangeShapeType="1"/>
            <a:stCxn id="14372" idx="6"/>
            <a:endCxn id="14357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0" name="AutoShape 45"/>
          <p:cNvCxnSpPr>
            <a:cxnSpLocks noChangeShapeType="1"/>
            <a:stCxn id="14390" idx="0"/>
            <a:endCxn id="14371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1" name="AutoShape 46"/>
          <p:cNvCxnSpPr>
            <a:cxnSpLocks noChangeShapeType="1"/>
            <a:stCxn id="14397" idx="1"/>
            <a:endCxn id="14365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2" name="AutoShape 47"/>
          <p:cNvCxnSpPr>
            <a:cxnSpLocks noChangeShapeType="1"/>
            <a:stCxn id="14364" idx="2"/>
            <a:endCxn id="14355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4383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1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4" name="Oval 59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65" name="Oval 60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66" name="AutoShape 61"/>
          <p:cNvCxnSpPr>
            <a:cxnSpLocks noChangeShapeType="1"/>
            <a:stCxn id="14365" idx="2"/>
            <a:endCxn id="14382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7" name="AutoShape 62"/>
          <p:cNvCxnSpPr>
            <a:cxnSpLocks noChangeShapeType="1"/>
            <a:stCxn id="14364" idx="0"/>
            <a:endCxn id="14398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8" name="Text Box 63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4369" name="Text Box 64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4370" name="Text Box 65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4371" name="Oval 66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72" name="Oval 67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73" name="AutoShape 68"/>
          <p:cNvCxnSpPr>
            <a:cxnSpLocks noChangeShapeType="1"/>
            <a:stCxn id="14371" idx="6"/>
            <a:endCxn id="14381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74" name="AutoShape 69"/>
          <p:cNvCxnSpPr>
            <a:cxnSpLocks noChangeShapeType="1"/>
            <a:stCxn id="14391" idx="1"/>
            <a:endCxn id="14372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434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40172"/>
              </p:ext>
            </p:extLst>
          </p:nvPr>
        </p:nvGraphicFramePr>
        <p:xfrm>
          <a:off x="5472113" y="2217738"/>
          <a:ext cx="1049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393480" progId="Equation.3">
                  <p:embed/>
                </p:oleObj>
              </mc:Choice>
              <mc:Fallback>
                <p:oleObj name="Equation" r:id="rId14" imgW="647640" imgH="393480" progId="Equation.3">
                  <p:embed/>
                  <p:pic>
                    <p:nvPicPr>
                      <p:cNvPr id="1434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217738"/>
                        <a:ext cx="10493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1"/>
          <p:cNvGraphicFramePr>
            <a:graphicFrameLocks noChangeAspect="1"/>
          </p:cNvGraphicFramePr>
          <p:nvPr/>
        </p:nvGraphicFramePr>
        <p:xfrm>
          <a:off x="7242175" y="2179638"/>
          <a:ext cx="1193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560" imgH="393480" progId="Equation.3">
                  <p:embed/>
                </p:oleObj>
              </mc:Choice>
              <mc:Fallback>
                <p:oleObj name="Equation" r:id="rId16" imgW="736560" imgH="393480" progId="Equation.3">
                  <p:embed/>
                  <p:pic>
                    <p:nvPicPr>
                      <p:cNvPr id="1434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2179638"/>
                        <a:ext cx="11938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Text Box 72"/>
          <p:cNvSpPr txBox="1">
            <a:spLocks noChangeArrowheads="1"/>
          </p:cNvSpPr>
          <p:nvPr/>
        </p:nvSpPr>
        <p:spPr bwMode="auto">
          <a:xfrm>
            <a:off x="663575" y="4456113"/>
            <a:ext cx="3371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for energy in the Inductor</a:t>
            </a:r>
          </a:p>
        </p:txBody>
      </p:sp>
      <p:sp>
        <p:nvSpPr>
          <p:cNvPr id="14376" name="Text Box 73"/>
          <p:cNvSpPr txBox="1">
            <a:spLocks noChangeArrowheads="1"/>
          </p:cNvSpPr>
          <p:nvPr/>
        </p:nvSpPr>
        <p:spPr bwMode="auto">
          <a:xfrm>
            <a:off x="5343525" y="3184525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14346" name="Object 74"/>
          <p:cNvGraphicFramePr>
            <a:graphicFrameLocks noChangeAspect="1"/>
          </p:cNvGraphicFramePr>
          <p:nvPr/>
        </p:nvGraphicFramePr>
        <p:xfrm>
          <a:off x="5768975" y="3541713"/>
          <a:ext cx="1725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680" imgH="203040" progId="Equation.3">
                  <p:embed/>
                </p:oleObj>
              </mc:Choice>
              <mc:Fallback>
                <p:oleObj name="Equation" r:id="rId18" imgW="1066680" imgH="203040" progId="Equation.3">
                  <p:embed/>
                  <p:pic>
                    <p:nvPicPr>
                      <p:cNvPr id="14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541713"/>
                        <a:ext cx="172561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7" name="Picture 7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872163" y="4044950"/>
            <a:ext cx="2811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78" name="Text Box 76"/>
          <p:cNvSpPr txBox="1">
            <a:spLocks noChangeArrowheads="1"/>
          </p:cNvSpPr>
          <p:nvPr/>
        </p:nvSpPr>
        <p:spPr bwMode="auto">
          <a:xfrm>
            <a:off x="5554663" y="613886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Compare</a:t>
            </a:r>
          </a:p>
        </p:txBody>
      </p:sp>
      <p:graphicFrame>
        <p:nvGraphicFramePr>
          <p:cNvPr id="14347" name="Object 77"/>
          <p:cNvGraphicFramePr>
            <a:graphicFrameLocks noChangeAspect="1"/>
          </p:cNvGraphicFramePr>
          <p:nvPr/>
        </p:nvGraphicFramePr>
        <p:xfrm>
          <a:off x="6778625" y="5967413"/>
          <a:ext cx="15621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65160" imgH="393480" progId="Equation.3">
                  <p:embed/>
                </p:oleObj>
              </mc:Choice>
              <mc:Fallback>
                <p:oleObj name="Equation" r:id="rId21" imgW="965160" imgH="393480" progId="Equation.3">
                  <p:embed/>
                  <p:pic>
                    <p:nvPicPr>
                      <p:cNvPr id="1434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967413"/>
                        <a:ext cx="15621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Rectangle 78"/>
          <p:cNvSpPr>
            <a:spLocks noChangeArrowheads="1"/>
          </p:cNvSpPr>
          <p:nvPr/>
        </p:nvSpPr>
        <p:spPr bwMode="auto">
          <a:xfrm>
            <a:off x="5221288" y="3009900"/>
            <a:ext cx="3581400" cy="287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3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2417763" y="428625"/>
            <a:ext cx="471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(Solenoid)</a:t>
            </a:r>
          </a:p>
        </p:txBody>
      </p:sp>
      <p:sp>
        <p:nvSpPr>
          <p:cNvPr id="15376" name="Rectangle 3"/>
          <p:cNvSpPr>
            <a:spLocks noChangeArrowheads="1"/>
          </p:cNvSpPr>
          <p:nvPr/>
        </p:nvSpPr>
        <p:spPr bwMode="auto">
          <a:xfrm>
            <a:off x="43005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"/>
          <p:cNvSpPr txBox="1">
            <a:spLocks noChangeArrowheads="1"/>
          </p:cNvSpPr>
          <p:nvPr/>
        </p:nvSpPr>
        <p:spPr bwMode="auto">
          <a:xfrm>
            <a:off x="44180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43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4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41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2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3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2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425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9" name="Oval 29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0" name="Line 30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Oval 31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5418" name="Line 33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34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35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36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83" name="AutoShape 37"/>
          <p:cNvCxnSpPr>
            <a:cxnSpLocks noChangeShapeType="1"/>
            <a:stCxn id="15396" idx="6"/>
            <a:endCxn id="15381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4" name="AutoShape 38"/>
          <p:cNvCxnSpPr>
            <a:cxnSpLocks noChangeShapeType="1"/>
            <a:stCxn id="15418" idx="0"/>
            <a:endCxn id="15395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5" name="AutoShape 39"/>
          <p:cNvCxnSpPr>
            <a:cxnSpLocks noChangeShapeType="1"/>
            <a:stCxn id="15425" idx="1"/>
            <a:endCxn id="15389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6" name="AutoShape 40"/>
          <p:cNvCxnSpPr>
            <a:cxnSpLocks noChangeShapeType="1"/>
            <a:stCxn id="15388" idx="2"/>
            <a:endCxn id="15379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5411" name="Line 4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4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4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4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4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Line 4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4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9" name="Line 5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5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8" name="Oval 52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9" name="Oval 53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0" name="AutoShape 54"/>
          <p:cNvCxnSpPr>
            <a:cxnSpLocks noChangeShapeType="1"/>
            <a:stCxn id="15389" idx="2"/>
            <a:endCxn id="15410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1" name="AutoShape 55"/>
          <p:cNvCxnSpPr>
            <a:cxnSpLocks noChangeShapeType="1"/>
            <a:stCxn id="15388" idx="0"/>
            <a:endCxn id="15426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Text Box 56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5393" name="Text Box 57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5394" name="Text Box 58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5395" name="Oval 59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96" name="Oval 60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7" name="AutoShape 61"/>
          <p:cNvCxnSpPr>
            <a:cxnSpLocks noChangeShapeType="1"/>
            <a:stCxn id="15395" idx="6"/>
            <a:endCxn id="15409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8" name="AutoShape 62"/>
          <p:cNvCxnSpPr>
            <a:cxnSpLocks noChangeShapeType="1"/>
            <a:stCxn id="15419" idx="1"/>
            <a:endCxn id="15396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362" name="Object 63"/>
          <p:cNvGraphicFramePr>
            <a:graphicFrameLocks noChangeAspect="1"/>
          </p:cNvGraphicFramePr>
          <p:nvPr/>
        </p:nvGraphicFramePr>
        <p:xfrm>
          <a:off x="4648200" y="2127250"/>
          <a:ext cx="1401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41200" progId="Equation.3">
                  <p:embed/>
                </p:oleObj>
              </mc:Choice>
              <mc:Fallback>
                <p:oleObj name="Equation" r:id="rId2" imgW="749160" imgH="241200" progId="Equation.3">
                  <p:embed/>
                  <p:pic>
                    <p:nvPicPr>
                      <p:cNvPr id="1536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27250"/>
                        <a:ext cx="14017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4"/>
          <p:cNvGraphicFramePr>
            <a:graphicFrameLocks noChangeAspect="1"/>
          </p:cNvGraphicFramePr>
          <p:nvPr/>
        </p:nvGraphicFramePr>
        <p:xfrm>
          <a:off x="4670425" y="1530350"/>
          <a:ext cx="1146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3">
                  <p:embed/>
                </p:oleObj>
              </mc:Choice>
              <mc:Fallback>
                <p:oleObj name="Equation" r:id="rId4" imgW="596880" imgH="228600" progId="Equation.3">
                  <p:embed/>
                  <p:pic>
                    <p:nvPicPr>
                      <p:cNvPr id="1536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530350"/>
                        <a:ext cx="11461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5"/>
          <p:cNvGraphicFramePr>
            <a:graphicFrameLocks noChangeAspect="1"/>
          </p:cNvGraphicFramePr>
          <p:nvPr/>
        </p:nvGraphicFramePr>
        <p:xfrm>
          <a:off x="6246813" y="14700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393480" progId="Equation.3">
                  <p:embed/>
                </p:oleObj>
              </mc:Choice>
              <mc:Fallback>
                <p:oleObj name="Equation" r:id="rId6" imgW="711000" imgH="393480" progId="Equation.3">
                  <p:embed/>
                  <p:pic>
                    <p:nvPicPr>
                      <p:cNvPr id="15364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4700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6"/>
          <p:cNvGraphicFramePr>
            <a:graphicFrameLocks noChangeAspect="1"/>
          </p:cNvGraphicFramePr>
          <p:nvPr/>
        </p:nvGraphicFramePr>
        <p:xfrm>
          <a:off x="785813" y="30067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393480" progId="Equation.3">
                  <p:embed/>
                </p:oleObj>
              </mc:Choice>
              <mc:Fallback>
                <p:oleObj name="Equation" r:id="rId8" imgW="711000" imgH="393480" progId="Equation.3">
                  <p:embed/>
                  <p:pic>
                    <p:nvPicPr>
                      <p:cNvPr id="15365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067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7"/>
          <p:cNvGraphicFramePr>
            <a:graphicFrameLocks noChangeAspect="1"/>
          </p:cNvGraphicFramePr>
          <p:nvPr/>
        </p:nvGraphicFramePr>
        <p:xfrm>
          <a:off x="722313" y="3908425"/>
          <a:ext cx="1862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3">
                  <p:embed/>
                </p:oleObj>
              </mc:Choice>
              <mc:Fallback>
                <p:oleObj name="Equation" r:id="rId9" imgW="1079280" imgH="393480" progId="Equation.3">
                  <p:embed/>
                  <p:pic>
                    <p:nvPicPr>
                      <p:cNvPr id="15366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08425"/>
                        <a:ext cx="1862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8"/>
          <p:cNvGraphicFramePr>
            <a:graphicFrameLocks noChangeAspect="1"/>
          </p:cNvGraphicFramePr>
          <p:nvPr/>
        </p:nvGraphicFramePr>
        <p:xfrm>
          <a:off x="822325" y="5064125"/>
          <a:ext cx="18399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66680" imgH="393480" progId="Equation.3">
                  <p:embed/>
                </p:oleObj>
              </mc:Choice>
              <mc:Fallback>
                <p:oleObj name="Equation" r:id="rId11" imgW="1066680" imgH="393480" progId="Equation.3">
                  <p:embed/>
                  <p:pic>
                    <p:nvPicPr>
                      <p:cNvPr id="15367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064125"/>
                        <a:ext cx="18399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69"/>
          <p:cNvSpPr txBox="1">
            <a:spLocks noChangeArrowheads="1"/>
          </p:cNvSpPr>
          <p:nvPr/>
        </p:nvSpPr>
        <p:spPr bwMode="auto">
          <a:xfrm>
            <a:off x="746125" y="4619625"/>
            <a:ext cx="177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Rearrange Terms</a:t>
            </a:r>
          </a:p>
        </p:txBody>
      </p:sp>
      <p:sp>
        <p:nvSpPr>
          <p:cNvPr id="15400" name="Text Box 70"/>
          <p:cNvSpPr txBox="1">
            <a:spLocks noChangeArrowheads="1"/>
          </p:cNvSpPr>
          <p:nvPr/>
        </p:nvSpPr>
        <p:spPr bwMode="auto">
          <a:xfrm>
            <a:off x="3336925" y="3248025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Multiply by 1</a:t>
            </a:r>
          </a:p>
        </p:txBody>
      </p:sp>
      <p:graphicFrame>
        <p:nvGraphicFramePr>
          <p:cNvPr id="15368" name="Object 71"/>
          <p:cNvGraphicFramePr>
            <a:graphicFrameLocks noChangeAspect="1"/>
          </p:cNvGraphicFramePr>
          <p:nvPr/>
        </p:nvGraphicFramePr>
        <p:xfrm>
          <a:off x="3670300" y="3686175"/>
          <a:ext cx="21891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9720" imgH="431640" progId="Equation.3">
                  <p:embed/>
                </p:oleObj>
              </mc:Choice>
              <mc:Fallback>
                <p:oleObj name="Equation" r:id="rId13" imgW="1269720" imgH="431640" progId="Equation.3">
                  <p:embed/>
                  <p:pic>
                    <p:nvPicPr>
                      <p:cNvPr id="1536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686175"/>
                        <a:ext cx="21891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Freeform 72"/>
          <p:cNvSpPr>
            <a:spLocks/>
          </p:cNvSpPr>
          <p:nvPr/>
        </p:nvSpPr>
        <p:spPr bwMode="auto">
          <a:xfrm>
            <a:off x="4508500" y="4254500"/>
            <a:ext cx="977900" cy="338138"/>
          </a:xfrm>
          <a:custGeom>
            <a:avLst/>
            <a:gdLst>
              <a:gd name="T0" fmla="*/ 672 w 672"/>
              <a:gd name="T1" fmla="*/ 80 h 213"/>
              <a:gd name="T2" fmla="*/ 296 w 672"/>
              <a:gd name="T3" fmla="*/ 200 h 213"/>
              <a:gd name="T4" fmla="*/ 0 w 672"/>
              <a:gd name="T5" fmla="*/ 0 h 213"/>
              <a:gd name="T6" fmla="*/ 0 60000 65536"/>
              <a:gd name="T7" fmla="*/ 0 60000 65536"/>
              <a:gd name="T8" fmla="*/ 0 60000 65536"/>
              <a:gd name="T9" fmla="*/ 0 w 672"/>
              <a:gd name="T10" fmla="*/ 0 h 213"/>
              <a:gd name="T11" fmla="*/ 672 w 672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13">
                <a:moveTo>
                  <a:pt x="672" y="80"/>
                </a:moveTo>
                <a:cubicBezTo>
                  <a:pt x="540" y="146"/>
                  <a:pt x="408" y="213"/>
                  <a:pt x="296" y="200"/>
                </a:cubicBezTo>
                <a:cubicBezTo>
                  <a:pt x="184" y="187"/>
                  <a:pt x="92" y="9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Freeform 73"/>
          <p:cNvSpPr>
            <a:spLocks/>
          </p:cNvSpPr>
          <p:nvPr/>
        </p:nvSpPr>
        <p:spPr bwMode="auto">
          <a:xfrm>
            <a:off x="5029200" y="3568700"/>
            <a:ext cx="560388" cy="355600"/>
          </a:xfrm>
          <a:custGeom>
            <a:avLst/>
            <a:gdLst>
              <a:gd name="T0" fmla="*/ 344 w 353"/>
              <a:gd name="T1" fmla="*/ 128 h 224"/>
              <a:gd name="T2" fmla="*/ 296 w 353"/>
              <a:gd name="T3" fmla="*/ 16 h 224"/>
              <a:gd name="T4" fmla="*/ 0 w 353"/>
              <a:gd name="T5" fmla="*/ 224 h 224"/>
              <a:gd name="T6" fmla="*/ 0 60000 65536"/>
              <a:gd name="T7" fmla="*/ 0 60000 65536"/>
              <a:gd name="T8" fmla="*/ 0 60000 65536"/>
              <a:gd name="T9" fmla="*/ 0 w 353"/>
              <a:gd name="T10" fmla="*/ 0 h 224"/>
              <a:gd name="T11" fmla="*/ 353 w 353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" h="224">
                <a:moveTo>
                  <a:pt x="344" y="128"/>
                </a:moveTo>
                <a:cubicBezTo>
                  <a:pt x="348" y="64"/>
                  <a:pt x="353" y="0"/>
                  <a:pt x="296" y="16"/>
                </a:cubicBezTo>
                <a:cubicBezTo>
                  <a:pt x="239" y="32"/>
                  <a:pt x="119" y="128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9" name="Object 74"/>
          <p:cNvGraphicFramePr>
            <a:graphicFrameLocks noChangeAspect="1"/>
          </p:cNvGraphicFramePr>
          <p:nvPr/>
        </p:nvGraphicFramePr>
        <p:xfrm>
          <a:off x="3609975" y="4562475"/>
          <a:ext cx="2209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680" imgH="431640" progId="Equation.3">
                  <p:embed/>
                </p:oleObj>
              </mc:Choice>
              <mc:Fallback>
                <p:oleObj name="Equation" r:id="rId15" imgW="1282680" imgH="431640" progId="Equation.3">
                  <p:embed/>
                  <p:pic>
                    <p:nvPicPr>
                      <p:cNvPr id="15369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562475"/>
                        <a:ext cx="22098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75"/>
          <p:cNvGraphicFramePr>
            <a:graphicFrameLocks noChangeAspect="1"/>
          </p:cNvGraphicFramePr>
          <p:nvPr/>
        </p:nvGraphicFramePr>
        <p:xfrm>
          <a:off x="3644900" y="5286375"/>
          <a:ext cx="17065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431640" progId="Equation.3">
                  <p:embed/>
                </p:oleObj>
              </mc:Choice>
              <mc:Fallback>
                <p:oleObj name="Equation" r:id="rId17" imgW="990360" imgH="431640" progId="Equation.3">
                  <p:embed/>
                  <p:pic>
                    <p:nvPicPr>
                      <p:cNvPr id="1537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286375"/>
                        <a:ext cx="17065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76"/>
          <p:cNvGraphicFramePr>
            <a:graphicFrameLocks noChangeAspect="1"/>
          </p:cNvGraphicFramePr>
          <p:nvPr/>
        </p:nvGraphicFramePr>
        <p:xfrm>
          <a:off x="6829425" y="3597275"/>
          <a:ext cx="13573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87320" imgH="431640" progId="Equation.3">
                  <p:embed/>
                </p:oleObj>
              </mc:Choice>
              <mc:Fallback>
                <p:oleObj name="Equation" r:id="rId19" imgW="787320" imgH="431640" progId="Equation.3">
                  <p:embed/>
                  <p:pic>
                    <p:nvPicPr>
                      <p:cNvPr id="15371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3597275"/>
                        <a:ext cx="135731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Oval 77"/>
          <p:cNvSpPr>
            <a:spLocks noChangeArrowheads="1"/>
          </p:cNvSpPr>
          <p:nvPr/>
        </p:nvSpPr>
        <p:spPr bwMode="auto">
          <a:xfrm>
            <a:off x="4991100" y="5346700"/>
            <a:ext cx="431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Text Box 78"/>
          <p:cNvSpPr txBox="1">
            <a:spLocks noChangeArrowheads="1"/>
          </p:cNvSpPr>
          <p:nvPr/>
        </p:nvSpPr>
        <p:spPr bwMode="auto">
          <a:xfrm>
            <a:off x="5318125" y="5749925"/>
            <a:ext cx="1117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Volume of Solenoid</a:t>
            </a:r>
          </a:p>
        </p:txBody>
      </p:sp>
      <p:sp>
        <p:nvSpPr>
          <p:cNvPr id="15405" name="Text Box 79"/>
          <p:cNvSpPr txBox="1">
            <a:spLocks noChangeArrowheads="1"/>
          </p:cNvSpPr>
          <p:nvPr/>
        </p:nvSpPr>
        <p:spPr bwMode="auto">
          <a:xfrm>
            <a:off x="6969125" y="521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</a:t>
            </a:r>
          </a:p>
        </p:txBody>
      </p:sp>
      <p:graphicFrame>
        <p:nvGraphicFramePr>
          <p:cNvPr id="15372" name="Object 80"/>
          <p:cNvGraphicFramePr>
            <a:graphicFrameLocks noChangeAspect="1"/>
          </p:cNvGraphicFramePr>
          <p:nvPr/>
        </p:nvGraphicFramePr>
        <p:xfrm>
          <a:off x="7029450" y="5661025"/>
          <a:ext cx="13128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393480" progId="Equation.3">
                  <p:embed/>
                </p:oleObj>
              </mc:Choice>
              <mc:Fallback>
                <p:oleObj name="Equation" r:id="rId21" imgW="761760" imgH="393480" progId="Equation.3">
                  <p:embed/>
                  <p:pic>
                    <p:nvPicPr>
                      <p:cNvPr id="1537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5661025"/>
                        <a:ext cx="131286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Rectangle 81"/>
          <p:cNvSpPr>
            <a:spLocks noChangeArrowheads="1"/>
          </p:cNvSpPr>
          <p:nvPr/>
        </p:nvSpPr>
        <p:spPr bwMode="auto">
          <a:xfrm>
            <a:off x="6477000" y="3416300"/>
            <a:ext cx="2082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Text Box 82"/>
          <p:cNvSpPr txBox="1">
            <a:spLocks noChangeArrowheads="1"/>
          </p:cNvSpPr>
          <p:nvPr/>
        </p:nvSpPr>
        <p:spPr bwMode="auto">
          <a:xfrm>
            <a:off x="6435725" y="449262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 is true in general!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4967287" y="2749550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0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2632050" y="2640012"/>
            <a:ext cx="261938" cy="206375"/>
            <a:chOff x="832" y="1369"/>
            <a:chExt cx="165" cy="130"/>
          </a:xfrm>
        </p:grpSpPr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" name="AutoShape 46"/>
          <p:cNvCxnSpPr>
            <a:cxnSpLocks noChangeShapeType="1"/>
            <a:stCxn id="6" idx="1"/>
            <a:endCxn id="50" idx="4"/>
          </p:cNvCxnSpPr>
          <p:nvPr/>
        </p:nvCxnSpPr>
        <p:spPr bwMode="auto">
          <a:xfrm rot="16200000">
            <a:off x="4965700" y="2389187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" name="AutoShape 47"/>
          <p:cNvCxnSpPr>
            <a:cxnSpLocks noChangeShapeType="1"/>
            <a:stCxn id="49" idx="2"/>
            <a:endCxn id="57" idx="5"/>
          </p:cNvCxnSpPr>
          <p:nvPr/>
        </p:nvCxnSpPr>
        <p:spPr bwMode="auto">
          <a:xfrm flipH="1">
            <a:off x="2774998" y="3463925"/>
            <a:ext cx="2378027" cy="15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3957637" y="2001837"/>
            <a:ext cx="614363" cy="228600"/>
            <a:chOff x="1557" y="906"/>
            <a:chExt cx="387" cy="144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59"/>
          <p:cNvSpPr>
            <a:spLocks noChangeArrowheads="1"/>
          </p:cNvSpPr>
          <p:nvPr/>
        </p:nvSpPr>
        <p:spPr bwMode="auto">
          <a:xfrm>
            <a:off x="5153025" y="34194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0" name="Oval 60"/>
          <p:cNvSpPr>
            <a:spLocks noChangeArrowheads="1"/>
          </p:cNvSpPr>
          <p:nvPr/>
        </p:nvSpPr>
        <p:spPr bwMode="auto">
          <a:xfrm>
            <a:off x="5149850" y="207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1" name="AutoShape 61"/>
          <p:cNvCxnSpPr>
            <a:cxnSpLocks noChangeShapeType="1"/>
            <a:stCxn id="50" idx="2"/>
            <a:endCxn id="41" idx="1"/>
          </p:cNvCxnSpPr>
          <p:nvPr/>
        </p:nvCxnSpPr>
        <p:spPr bwMode="auto">
          <a:xfrm rot="10800000">
            <a:off x="4572000" y="2116137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2" name="AutoShape 62"/>
          <p:cNvCxnSpPr>
            <a:cxnSpLocks noChangeShapeType="1"/>
            <a:stCxn id="49" idx="0"/>
            <a:endCxn id="7" idx="1"/>
          </p:cNvCxnSpPr>
          <p:nvPr/>
        </p:nvCxnSpPr>
        <p:spPr bwMode="auto">
          <a:xfrm rot="16200000">
            <a:off x="5018881" y="3240881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3582987" y="2611437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4078287" y="220186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4573587" y="256857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2743113" y="2616994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7" name="Oval 67"/>
          <p:cNvSpPr>
            <a:spLocks noChangeArrowheads="1"/>
          </p:cNvSpPr>
          <p:nvPr/>
        </p:nvSpPr>
        <p:spPr bwMode="auto">
          <a:xfrm>
            <a:off x="2738413" y="3443287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8" name="AutoShape 68"/>
          <p:cNvCxnSpPr>
            <a:cxnSpLocks noChangeShapeType="1"/>
            <a:stCxn id="67" idx="4"/>
            <a:endCxn id="64" idx="0"/>
          </p:cNvCxnSpPr>
          <p:nvPr/>
        </p:nvCxnSpPr>
        <p:spPr bwMode="auto">
          <a:xfrm rot="5400000">
            <a:off x="3203892" y="3040435"/>
            <a:ext cx="777119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9" name="AutoShape 69"/>
          <p:cNvCxnSpPr>
            <a:cxnSpLocks noChangeShapeType="1"/>
            <a:stCxn id="31" idx="1"/>
            <a:endCxn id="57" idx="0"/>
          </p:cNvCxnSpPr>
          <p:nvPr/>
        </p:nvCxnSpPr>
        <p:spPr bwMode="auto">
          <a:xfrm rot="5400000">
            <a:off x="2462982" y="3144043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0" name="Oval 36"/>
          <p:cNvSpPr>
            <a:spLocks noChangeArrowheads="1"/>
          </p:cNvSpPr>
          <p:nvPr/>
        </p:nvSpPr>
        <p:spPr bwMode="auto">
          <a:xfrm>
            <a:off x="3324180" y="2057347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3605223" y="2124071"/>
            <a:ext cx="269887" cy="4445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Oval 59"/>
          <p:cNvSpPr>
            <a:spLocks noChangeArrowheads="1"/>
          </p:cNvSpPr>
          <p:nvPr/>
        </p:nvSpPr>
        <p:spPr bwMode="auto">
          <a:xfrm>
            <a:off x="3548001" y="342899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3548001" y="25629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70" name="Elbow Connector 69"/>
          <p:cNvCxnSpPr>
            <a:stCxn id="60" idx="2"/>
            <a:endCxn id="56" idx="0"/>
          </p:cNvCxnSpPr>
          <p:nvPr/>
        </p:nvCxnSpPr>
        <p:spPr>
          <a:xfrm rot="10800000" flipV="1">
            <a:off x="2764546" y="2101796"/>
            <a:ext cx="559635" cy="5151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6"/>
          <p:cNvSpPr>
            <a:spLocks noChangeArrowheads="1"/>
          </p:cNvSpPr>
          <p:nvPr/>
        </p:nvSpPr>
        <p:spPr bwMode="auto">
          <a:xfrm>
            <a:off x="3875111" y="20732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1250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7288" y="1800225"/>
            <a:ext cx="4051300" cy="3306763"/>
            <a:chOff x="1084" y="1147"/>
            <a:chExt cx="2552" cy="20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084" y="1147"/>
              <a:ext cx="2552" cy="1779"/>
              <a:chOff x="1084" y="1147"/>
              <a:chExt cx="2552" cy="177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072" y="1473"/>
                <a:ext cx="640" cy="1453"/>
                <a:chOff x="2072" y="1473"/>
                <a:chExt cx="1192" cy="1453"/>
              </a:xfrm>
            </p:grpSpPr>
            <p:sp>
              <p:nvSpPr>
                <p:cNvPr id="40991" name="Freeform 5"/>
                <p:cNvSpPr>
                  <a:spLocks/>
                </p:cNvSpPr>
                <p:nvPr/>
              </p:nvSpPr>
              <p:spPr bwMode="auto">
                <a:xfrm>
                  <a:off x="2309" y="1473"/>
                  <a:ext cx="246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Freeform 6"/>
                <p:cNvSpPr>
                  <a:spLocks/>
                </p:cNvSpPr>
                <p:nvPr/>
              </p:nvSpPr>
              <p:spPr bwMode="auto">
                <a:xfrm>
                  <a:off x="2496" y="1481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3" name="Freeform 7"/>
                <p:cNvSpPr>
                  <a:spLocks/>
                </p:cNvSpPr>
                <p:nvPr/>
              </p:nvSpPr>
              <p:spPr bwMode="auto">
                <a:xfrm>
                  <a:off x="2688" y="1489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Freeform 8"/>
                <p:cNvSpPr>
                  <a:spLocks/>
                </p:cNvSpPr>
                <p:nvPr/>
              </p:nvSpPr>
              <p:spPr bwMode="auto">
                <a:xfrm>
                  <a:off x="2848" y="1473"/>
                  <a:ext cx="176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5" name="Freeform 9"/>
                <p:cNvSpPr>
                  <a:spLocks/>
                </p:cNvSpPr>
                <p:nvPr/>
              </p:nvSpPr>
              <p:spPr bwMode="auto">
                <a:xfrm>
                  <a:off x="2072" y="1600"/>
                  <a:ext cx="576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6" name="Freeform 10"/>
                <p:cNvSpPr>
                  <a:spLocks/>
                </p:cNvSpPr>
                <p:nvPr/>
              </p:nvSpPr>
              <p:spPr bwMode="auto">
                <a:xfrm>
                  <a:off x="2736" y="1648"/>
                  <a:ext cx="528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2506" y="2561"/>
                  <a:ext cx="363" cy="368"/>
                  <a:chOff x="832" y="1369"/>
                  <a:chExt cx="165" cy="130"/>
                </a:xfrm>
              </p:grpSpPr>
              <p:sp>
                <p:nvSpPr>
                  <p:cNvPr id="409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369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45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0" name="Line 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1" name="Line 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92"/>
                    <a:ext cx="0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40" y="1481"/>
                <a:ext cx="304" cy="1391"/>
                <a:chOff x="3816" y="1489"/>
                <a:chExt cx="304" cy="1391"/>
              </a:xfrm>
            </p:grpSpPr>
            <p:sp>
              <p:nvSpPr>
                <p:cNvPr id="40984" name="Freeform 17"/>
                <p:cNvSpPr>
                  <a:spLocks/>
                </p:cNvSpPr>
                <p:nvPr/>
              </p:nvSpPr>
              <p:spPr bwMode="auto">
                <a:xfrm>
                  <a:off x="3887" y="1489"/>
                  <a:ext cx="75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5" name="Freeform 18"/>
                <p:cNvSpPr>
                  <a:spLocks/>
                </p:cNvSpPr>
                <p:nvPr/>
              </p:nvSpPr>
              <p:spPr bwMode="auto">
                <a:xfrm>
                  <a:off x="3944" y="1497"/>
                  <a:ext cx="68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6" name="Freeform 19"/>
                <p:cNvSpPr>
                  <a:spLocks/>
                </p:cNvSpPr>
                <p:nvPr/>
              </p:nvSpPr>
              <p:spPr bwMode="auto">
                <a:xfrm>
                  <a:off x="3816" y="1616"/>
                  <a:ext cx="174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7" name="Freeform 20"/>
                <p:cNvSpPr>
                  <a:spLocks/>
                </p:cNvSpPr>
                <p:nvPr/>
              </p:nvSpPr>
              <p:spPr bwMode="auto">
                <a:xfrm>
                  <a:off x="3961" y="1664"/>
                  <a:ext cx="159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8" name="Oval 21"/>
                <p:cNvSpPr>
                  <a:spLocks noChangeArrowheads="1"/>
                </p:cNvSpPr>
                <p:nvPr/>
              </p:nvSpPr>
              <p:spPr bwMode="auto">
                <a:xfrm>
                  <a:off x="3859" y="2664"/>
                  <a:ext cx="202" cy="21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55" y="2720"/>
                  <a:ext cx="27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0" name="Freeform 23"/>
                <p:cNvSpPr>
                  <a:spLocks/>
                </p:cNvSpPr>
                <p:nvPr/>
              </p:nvSpPr>
              <p:spPr bwMode="auto">
                <a:xfrm>
                  <a:off x="3997" y="1489"/>
                  <a:ext cx="53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1084" y="1147"/>
                <a:ext cx="2552" cy="669"/>
                <a:chOff x="720" y="867"/>
                <a:chExt cx="2552" cy="669"/>
              </a:xfrm>
            </p:grpSpPr>
            <p:sp>
              <p:nvSpPr>
                <p:cNvPr id="40979" name="Line 25"/>
                <p:cNvSpPr>
                  <a:spLocks noChangeShapeType="1"/>
                </p:cNvSpPr>
                <p:nvPr/>
              </p:nvSpPr>
              <p:spPr bwMode="auto">
                <a:xfrm>
                  <a:off x="720" y="1536"/>
                  <a:ext cx="2552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0" name="Oval 26"/>
                <p:cNvSpPr>
                  <a:spLocks noChangeArrowheads="1"/>
                </p:cNvSpPr>
                <p:nvPr/>
              </p:nvSpPr>
              <p:spPr bwMode="auto">
                <a:xfrm>
                  <a:off x="1711" y="1024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1" name="Oval 27"/>
                <p:cNvSpPr>
                  <a:spLocks noChangeArrowheads="1"/>
                </p:cNvSpPr>
                <p:nvPr/>
              </p:nvSpPr>
              <p:spPr bwMode="auto">
                <a:xfrm>
                  <a:off x="1503" y="896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2" name="Arc 28"/>
                <p:cNvSpPr>
                  <a:spLocks/>
                </p:cNvSpPr>
                <p:nvPr/>
              </p:nvSpPr>
              <p:spPr bwMode="auto">
                <a:xfrm>
                  <a:off x="1165" y="913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3" name="Arc 29"/>
                <p:cNvSpPr>
                  <a:spLocks/>
                </p:cNvSpPr>
                <p:nvPr/>
              </p:nvSpPr>
              <p:spPr bwMode="auto">
                <a:xfrm>
                  <a:off x="831" y="867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1195" y="1874"/>
                <a:ext cx="2328" cy="614"/>
                <a:chOff x="1195" y="1874"/>
                <a:chExt cx="2328" cy="614"/>
              </a:xfrm>
            </p:grpSpPr>
            <p:sp>
              <p:nvSpPr>
                <p:cNvPr id="40975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2075" y="2067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6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1867" y="2011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7" name="Arc 33"/>
                <p:cNvSpPr>
                  <a:spLocks/>
                </p:cNvSpPr>
                <p:nvPr/>
              </p:nvSpPr>
              <p:spPr bwMode="auto">
                <a:xfrm flipV="1">
                  <a:off x="1529" y="1954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8" name="Arc 34"/>
                <p:cNvSpPr>
                  <a:spLocks/>
                </p:cNvSpPr>
                <p:nvPr/>
              </p:nvSpPr>
              <p:spPr bwMode="auto">
                <a:xfrm flipV="1">
                  <a:off x="1195" y="1874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972" name="Text Box 35"/>
              <p:cNvSpPr txBox="1">
                <a:spLocks noChangeArrowheads="1"/>
              </p:cNvSpPr>
              <p:nvPr/>
            </p:nvSpPr>
            <p:spPr bwMode="auto">
              <a:xfrm>
                <a:off x="2254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1</a:t>
                </a:r>
              </a:p>
            </p:txBody>
          </p:sp>
          <p:sp>
            <p:nvSpPr>
              <p:cNvPr id="40973" name="Text Box 36"/>
              <p:cNvSpPr txBox="1">
                <a:spLocks noChangeArrowheads="1"/>
              </p:cNvSpPr>
              <p:nvPr/>
            </p:nvSpPr>
            <p:spPr bwMode="auto">
              <a:xfrm>
                <a:off x="2870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2</a:t>
                </a:r>
              </a:p>
            </p:txBody>
          </p:sp>
          <p:sp>
            <p:nvSpPr>
              <p:cNvPr id="40974" name="Text Box 37"/>
              <p:cNvSpPr txBox="1">
                <a:spLocks noChangeArrowheads="1"/>
              </p:cNvSpPr>
              <p:nvPr/>
            </p:nvSpPr>
            <p:spPr bwMode="auto">
              <a:xfrm>
                <a:off x="3102" y="1701"/>
                <a:ext cx="3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Symbol" pitchFamily="18" charset="2"/>
                  </a:rPr>
                  <a:t>F</a:t>
                </a:r>
                <a:r>
                  <a:rPr lang="en-US" sz="1800" baseline="-25000">
                    <a:latin typeface="Symbol" pitchFamily="18" charset="2"/>
                  </a:rPr>
                  <a:t>12</a:t>
                </a:r>
              </a:p>
            </p:txBody>
          </p:sp>
        </p:grpSp>
        <p:sp>
          <p:nvSpPr>
            <p:cNvPr id="40966" name="Text Box 38"/>
            <p:cNvSpPr txBox="1">
              <a:spLocks noChangeArrowheads="1"/>
            </p:cNvSpPr>
            <p:nvPr/>
          </p:nvSpPr>
          <p:spPr bwMode="auto">
            <a:xfrm>
              <a:off x="2158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1</a:t>
              </a:r>
            </a:p>
          </p:txBody>
        </p:sp>
        <p:sp>
          <p:nvSpPr>
            <p:cNvPr id="40967" name="Text Box 39"/>
            <p:cNvSpPr txBox="1">
              <a:spLocks noChangeArrowheads="1"/>
            </p:cNvSpPr>
            <p:nvPr/>
          </p:nvSpPr>
          <p:spPr bwMode="auto">
            <a:xfrm>
              <a:off x="2734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63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4300538" y="1327150"/>
            <a:ext cx="3581400" cy="14843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3"/>
          <p:cNvSpPr txBox="1">
            <a:spLocks noChangeArrowheads="1"/>
          </p:cNvSpPr>
          <p:nvPr/>
        </p:nvSpPr>
        <p:spPr bwMode="auto">
          <a:xfrm>
            <a:off x="4418013" y="1403350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6398" name="Text Box 4"/>
          <p:cNvSpPr txBox="1">
            <a:spLocks noChangeArrowheads="1"/>
          </p:cNvSpPr>
          <p:nvPr/>
        </p:nvSpPr>
        <p:spPr bwMode="auto">
          <a:xfrm>
            <a:off x="487363" y="457200"/>
            <a:ext cx="261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Mutual Induction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2888" y="1441450"/>
            <a:ext cx="473075" cy="1173163"/>
            <a:chOff x="2072" y="1473"/>
            <a:chExt cx="1192" cy="1453"/>
          </a:xfrm>
        </p:grpSpPr>
        <p:sp>
          <p:nvSpPr>
            <p:cNvPr id="16425" name="Freeform 6"/>
            <p:cNvSpPr>
              <a:spLocks/>
            </p:cNvSpPr>
            <p:nvPr/>
          </p:nvSpPr>
          <p:spPr bwMode="auto">
            <a:xfrm>
              <a:off x="2309" y="1473"/>
              <a:ext cx="246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7"/>
            <p:cNvSpPr>
              <a:spLocks/>
            </p:cNvSpPr>
            <p:nvPr/>
          </p:nvSpPr>
          <p:spPr bwMode="auto">
            <a:xfrm>
              <a:off x="2496" y="1481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8"/>
            <p:cNvSpPr>
              <a:spLocks/>
            </p:cNvSpPr>
            <p:nvPr/>
          </p:nvSpPr>
          <p:spPr bwMode="auto">
            <a:xfrm>
              <a:off x="2688" y="1489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9"/>
            <p:cNvSpPr>
              <a:spLocks/>
            </p:cNvSpPr>
            <p:nvPr/>
          </p:nvSpPr>
          <p:spPr bwMode="auto">
            <a:xfrm>
              <a:off x="2848" y="1473"/>
              <a:ext cx="176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10"/>
            <p:cNvSpPr>
              <a:spLocks/>
            </p:cNvSpPr>
            <p:nvPr/>
          </p:nvSpPr>
          <p:spPr bwMode="auto">
            <a:xfrm>
              <a:off x="2072" y="1600"/>
              <a:ext cx="576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11"/>
            <p:cNvSpPr>
              <a:spLocks/>
            </p:cNvSpPr>
            <p:nvPr/>
          </p:nvSpPr>
          <p:spPr bwMode="auto">
            <a:xfrm>
              <a:off x="2736" y="1648"/>
              <a:ext cx="528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-5400000">
              <a:off x="2506" y="2561"/>
              <a:ext cx="363" cy="368"/>
              <a:chOff x="832" y="1369"/>
              <a:chExt cx="165" cy="130"/>
            </a:xfrm>
          </p:grpSpPr>
          <p:sp>
            <p:nvSpPr>
              <p:cNvPr id="16432" name="Line 13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4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Line 15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16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81213" y="1447800"/>
            <a:ext cx="225425" cy="1123950"/>
            <a:chOff x="3816" y="1489"/>
            <a:chExt cx="304" cy="1391"/>
          </a:xfrm>
        </p:grpSpPr>
        <p:sp>
          <p:nvSpPr>
            <p:cNvPr id="16418" name="Freeform 18"/>
            <p:cNvSpPr>
              <a:spLocks/>
            </p:cNvSpPr>
            <p:nvPr/>
          </p:nvSpPr>
          <p:spPr bwMode="auto">
            <a:xfrm>
              <a:off x="3887" y="1489"/>
              <a:ext cx="75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19"/>
            <p:cNvSpPr>
              <a:spLocks/>
            </p:cNvSpPr>
            <p:nvPr/>
          </p:nvSpPr>
          <p:spPr bwMode="auto">
            <a:xfrm>
              <a:off x="3944" y="1497"/>
              <a:ext cx="68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20"/>
            <p:cNvSpPr>
              <a:spLocks/>
            </p:cNvSpPr>
            <p:nvPr/>
          </p:nvSpPr>
          <p:spPr bwMode="auto">
            <a:xfrm>
              <a:off x="3816" y="1616"/>
              <a:ext cx="174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21"/>
            <p:cNvSpPr>
              <a:spLocks/>
            </p:cNvSpPr>
            <p:nvPr/>
          </p:nvSpPr>
          <p:spPr bwMode="auto">
            <a:xfrm>
              <a:off x="3961" y="1664"/>
              <a:ext cx="159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Oval 22"/>
            <p:cNvSpPr>
              <a:spLocks noChangeArrowheads="1"/>
            </p:cNvSpPr>
            <p:nvPr/>
          </p:nvSpPr>
          <p:spPr bwMode="auto">
            <a:xfrm>
              <a:off x="3859" y="2664"/>
              <a:ext cx="202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23"/>
            <p:cNvSpPr>
              <a:spLocks noChangeShapeType="1"/>
            </p:cNvSpPr>
            <p:nvPr/>
          </p:nvSpPr>
          <p:spPr bwMode="auto">
            <a:xfrm flipV="1">
              <a:off x="3955" y="2720"/>
              <a:ext cx="27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24"/>
            <p:cNvSpPr>
              <a:spLocks/>
            </p:cNvSpPr>
            <p:nvPr/>
          </p:nvSpPr>
          <p:spPr bwMode="auto">
            <a:xfrm>
              <a:off x="3997" y="1489"/>
              <a:ext cx="53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81050" y="1177925"/>
            <a:ext cx="1889125" cy="539750"/>
            <a:chOff x="720" y="867"/>
            <a:chExt cx="2552" cy="669"/>
          </a:xfrm>
        </p:grpSpPr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720" y="1536"/>
              <a:ext cx="255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27"/>
            <p:cNvSpPr>
              <a:spLocks noChangeArrowheads="1"/>
            </p:cNvSpPr>
            <p:nvPr/>
          </p:nvSpPr>
          <p:spPr bwMode="auto">
            <a:xfrm>
              <a:off x="1711" y="1024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28"/>
            <p:cNvSpPr>
              <a:spLocks noChangeArrowheads="1"/>
            </p:cNvSpPr>
            <p:nvPr/>
          </p:nvSpPr>
          <p:spPr bwMode="auto">
            <a:xfrm>
              <a:off x="1503" y="896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rc 29"/>
            <p:cNvSpPr>
              <a:spLocks/>
            </p:cNvSpPr>
            <p:nvPr/>
          </p:nvSpPr>
          <p:spPr bwMode="auto">
            <a:xfrm>
              <a:off x="1165" y="913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rc 30"/>
            <p:cNvSpPr>
              <a:spLocks/>
            </p:cNvSpPr>
            <p:nvPr/>
          </p:nvSpPr>
          <p:spPr bwMode="auto">
            <a:xfrm>
              <a:off x="831" y="867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63600" y="1765300"/>
            <a:ext cx="1724025" cy="495300"/>
            <a:chOff x="1195" y="1874"/>
            <a:chExt cx="2328" cy="614"/>
          </a:xfrm>
        </p:grpSpPr>
        <p:sp>
          <p:nvSpPr>
            <p:cNvPr id="16409" name="Oval 32"/>
            <p:cNvSpPr>
              <a:spLocks noChangeArrowheads="1"/>
            </p:cNvSpPr>
            <p:nvPr/>
          </p:nvSpPr>
          <p:spPr bwMode="auto">
            <a:xfrm flipV="1">
              <a:off x="2075" y="2067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33"/>
            <p:cNvSpPr>
              <a:spLocks noChangeArrowheads="1"/>
            </p:cNvSpPr>
            <p:nvPr/>
          </p:nvSpPr>
          <p:spPr bwMode="auto">
            <a:xfrm flipV="1">
              <a:off x="1867" y="2011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rc 34"/>
            <p:cNvSpPr>
              <a:spLocks/>
            </p:cNvSpPr>
            <p:nvPr/>
          </p:nvSpPr>
          <p:spPr bwMode="auto">
            <a:xfrm flipV="1">
              <a:off x="1529" y="1954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35"/>
            <p:cNvSpPr>
              <a:spLocks/>
            </p:cNvSpPr>
            <p:nvPr/>
          </p:nvSpPr>
          <p:spPr bwMode="auto">
            <a:xfrm flipV="1">
              <a:off x="1195" y="1874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6403" name="Text Box 36"/>
          <p:cNvSpPr txBox="1">
            <a:spLocks noChangeArrowheads="1"/>
          </p:cNvSpPr>
          <p:nvPr/>
        </p:nvSpPr>
        <p:spPr bwMode="auto">
          <a:xfrm>
            <a:off x="1576388" y="1119188"/>
            <a:ext cx="382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1</a:t>
            </a:r>
          </a:p>
        </p:txBody>
      </p:sp>
      <p:sp>
        <p:nvSpPr>
          <p:cNvPr id="16404" name="Text Box 37"/>
          <p:cNvSpPr txBox="1">
            <a:spLocks noChangeArrowheads="1"/>
          </p:cNvSpPr>
          <p:nvPr/>
        </p:nvSpPr>
        <p:spPr bwMode="auto">
          <a:xfrm>
            <a:off x="2019300" y="1119188"/>
            <a:ext cx="382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2</a:t>
            </a:r>
          </a:p>
        </p:txBody>
      </p:sp>
      <p:sp>
        <p:nvSpPr>
          <p:cNvPr id="16405" name="Text Box 38"/>
          <p:cNvSpPr txBox="1">
            <a:spLocks noChangeArrowheads="1"/>
          </p:cNvSpPr>
          <p:nvPr/>
        </p:nvSpPr>
        <p:spPr bwMode="auto">
          <a:xfrm>
            <a:off x="2274888" y="16256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Symbol" pitchFamily="18" charset="2"/>
              </a:rPr>
              <a:t>F</a:t>
            </a:r>
            <a:r>
              <a:rPr lang="en-US" sz="1800" baseline="-25000">
                <a:latin typeface="Symbol" pitchFamily="18" charset="2"/>
              </a:rPr>
              <a:t>12</a:t>
            </a:r>
          </a:p>
        </p:txBody>
      </p:sp>
      <p:sp>
        <p:nvSpPr>
          <p:cNvPr id="16406" name="Text Box 39"/>
          <p:cNvSpPr txBox="1">
            <a:spLocks noChangeArrowheads="1"/>
          </p:cNvSpPr>
          <p:nvPr/>
        </p:nvSpPr>
        <p:spPr bwMode="auto">
          <a:xfrm>
            <a:off x="142875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1</a:t>
            </a:r>
          </a:p>
        </p:txBody>
      </p:sp>
      <p:sp>
        <p:nvSpPr>
          <p:cNvPr id="16407" name="Text Box 40"/>
          <p:cNvSpPr txBox="1">
            <a:spLocks noChangeArrowheads="1"/>
          </p:cNvSpPr>
          <p:nvPr/>
        </p:nvSpPr>
        <p:spPr bwMode="auto">
          <a:xfrm>
            <a:off x="191770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2</a:t>
            </a:r>
          </a:p>
        </p:txBody>
      </p:sp>
      <p:graphicFrame>
        <p:nvGraphicFramePr>
          <p:cNvPr id="16386" name="Object 41"/>
          <p:cNvGraphicFramePr>
            <a:graphicFrameLocks noChangeAspect="1"/>
          </p:cNvGraphicFramePr>
          <p:nvPr/>
        </p:nvGraphicFramePr>
        <p:xfrm>
          <a:off x="4562475" y="2044700"/>
          <a:ext cx="760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1638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044700"/>
                        <a:ext cx="7604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2"/>
          <p:cNvGraphicFramePr>
            <a:graphicFrameLocks noChangeAspect="1"/>
          </p:cNvGraphicFramePr>
          <p:nvPr/>
        </p:nvGraphicFramePr>
        <p:xfrm>
          <a:off x="1192213" y="3260725"/>
          <a:ext cx="12017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1638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260725"/>
                        <a:ext cx="12017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27315"/>
              </p:ext>
            </p:extLst>
          </p:nvPr>
        </p:nvGraphicFramePr>
        <p:xfrm>
          <a:off x="6186488" y="1866900"/>
          <a:ext cx="1357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393480" progId="Equation.3">
                  <p:embed/>
                </p:oleObj>
              </mc:Choice>
              <mc:Fallback>
                <p:oleObj name="Equation" r:id="rId6" imgW="838080" imgH="393480" progId="Equation.3">
                  <p:embed/>
                  <p:pic>
                    <p:nvPicPr>
                      <p:cNvPr id="1638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866900"/>
                        <a:ext cx="13573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4"/>
          <p:cNvGraphicFramePr>
            <a:graphicFrameLocks noChangeAspect="1"/>
          </p:cNvGraphicFramePr>
          <p:nvPr/>
        </p:nvGraphicFramePr>
        <p:xfrm>
          <a:off x="1219200" y="4162425"/>
          <a:ext cx="10953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3">
                  <p:embed/>
                </p:oleObj>
              </mc:Choice>
              <mc:Fallback>
                <p:oleObj name="Equation" r:id="rId8" imgW="787320" imgH="431640" progId="Equation.3">
                  <p:embed/>
                  <p:pic>
                    <p:nvPicPr>
                      <p:cNvPr id="16389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62425"/>
                        <a:ext cx="10953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5"/>
          <p:cNvGraphicFramePr>
            <a:graphicFrameLocks noChangeAspect="1"/>
          </p:cNvGraphicFramePr>
          <p:nvPr/>
        </p:nvGraphicFramePr>
        <p:xfrm>
          <a:off x="4545013" y="3351213"/>
          <a:ext cx="15414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393480" progId="Equation.3">
                  <p:embed/>
                </p:oleObj>
              </mc:Choice>
              <mc:Fallback>
                <p:oleObj name="Equation" r:id="rId10" imgW="952200" imgH="393480" progId="Equation.3">
                  <p:embed/>
                  <p:pic>
                    <p:nvPicPr>
                      <p:cNvPr id="1639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351213"/>
                        <a:ext cx="15414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6"/>
          <p:cNvGraphicFramePr>
            <a:graphicFrameLocks noChangeAspect="1"/>
          </p:cNvGraphicFramePr>
          <p:nvPr/>
        </p:nvGraphicFramePr>
        <p:xfrm>
          <a:off x="4586288" y="4138613"/>
          <a:ext cx="14589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393480" progId="Equation.3">
                  <p:embed/>
                </p:oleObj>
              </mc:Choice>
              <mc:Fallback>
                <p:oleObj name="Equation" r:id="rId12" imgW="901440" imgH="393480" progId="Equation.3">
                  <p:embed/>
                  <p:pic>
                    <p:nvPicPr>
                      <p:cNvPr id="1639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138613"/>
                        <a:ext cx="14589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7"/>
          <p:cNvGraphicFramePr>
            <a:graphicFrameLocks noChangeAspect="1"/>
          </p:cNvGraphicFramePr>
          <p:nvPr/>
        </p:nvGraphicFramePr>
        <p:xfrm>
          <a:off x="1085850" y="5203825"/>
          <a:ext cx="14128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431640" progId="Equation.3">
                  <p:embed/>
                </p:oleObj>
              </mc:Choice>
              <mc:Fallback>
                <p:oleObj name="Equation" r:id="rId14" imgW="1015920" imgH="431640" progId="Equation.3">
                  <p:embed/>
                  <p:pic>
                    <p:nvPicPr>
                      <p:cNvPr id="16392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203825"/>
                        <a:ext cx="14128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48"/>
          <p:cNvSpPr txBox="1">
            <a:spLocks noChangeArrowheads="1"/>
          </p:cNvSpPr>
          <p:nvPr/>
        </p:nvSpPr>
        <p:spPr bwMode="auto">
          <a:xfrm>
            <a:off x="4302125" y="4937125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</a:t>
            </a:r>
          </a:p>
        </p:txBody>
      </p:sp>
      <p:graphicFrame>
        <p:nvGraphicFramePr>
          <p:cNvPr id="16393" name="Object 49"/>
          <p:cNvGraphicFramePr>
            <a:graphicFrameLocks noChangeAspect="1"/>
          </p:cNvGraphicFramePr>
          <p:nvPr/>
        </p:nvGraphicFramePr>
        <p:xfrm>
          <a:off x="4656138" y="5449888"/>
          <a:ext cx="16240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02960" imgH="215640" progId="Equation.3">
                  <p:embed/>
                </p:oleObj>
              </mc:Choice>
              <mc:Fallback>
                <p:oleObj name="Equation" r:id="rId16" imgW="1002960" imgH="215640" progId="Equation.3">
                  <p:embed/>
                  <p:pic>
                    <p:nvPicPr>
                      <p:cNvPr id="16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449888"/>
                        <a:ext cx="162401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76263"/>
            <a:ext cx="35147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41988" name="Picture 2" descr="4FC7BE86"/>
          <p:cNvPicPr>
            <a:picLocks noChangeAspect="1" noChangeArrowheads="1"/>
          </p:cNvPicPr>
          <p:nvPr/>
        </p:nvPicPr>
        <p:blipFill>
          <a:blip r:embed="rId2" cstate="print"/>
          <a:srcRect l="6635" r="32362" b="61281"/>
          <a:stretch>
            <a:fillRect/>
          </a:stretch>
        </p:blipFill>
        <p:spPr bwMode="auto">
          <a:xfrm>
            <a:off x="1495425" y="1263650"/>
            <a:ext cx="5889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7893050" y="6613525"/>
            <a:ext cx="1250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Serway and Jewett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55900" y="1155700"/>
            <a:ext cx="3048000" cy="4953000"/>
            <a:chOff x="672" y="624"/>
            <a:chExt cx="1920" cy="3120"/>
          </a:xfrm>
        </p:grpSpPr>
        <p:sp>
          <p:nvSpPr>
            <p:cNvPr id="43013" name="Line 3"/>
            <p:cNvSpPr>
              <a:spLocks noChangeShapeType="1"/>
            </p:cNvSpPr>
            <p:nvPr/>
          </p:nvSpPr>
          <p:spPr bwMode="auto">
            <a:xfrm flipV="1">
              <a:off x="960" y="624"/>
              <a:ext cx="0" cy="3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4"/>
            <p:cNvSpPr>
              <a:spLocks noChangeShapeType="1"/>
            </p:cNvSpPr>
            <p:nvPr/>
          </p:nvSpPr>
          <p:spPr bwMode="auto">
            <a:xfrm flipV="1">
              <a:off x="960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768" y="1201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1296" y="1296"/>
              <a:ext cx="864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2352" y="187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</a:p>
          </p:txBody>
        </p:sp>
        <p:sp>
          <p:nvSpPr>
            <p:cNvPr id="43018" name="Line 8"/>
            <p:cNvSpPr>
              <a:spLocks noChangeShapeType="1"/>
            </p:cNvSpPr>
            <p:nvPr/>
          </p:nvSpPr>
          <p:spPr bwMode="auto">
            <a:xfrm>
              <a:off x="2304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230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>
              <a:off x="9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13"/>
            <p:cNvSpPr>
              <a:spLocks noChangeArrowheads="1"/>
            </p:cNvSpPr>
            <p:nvPr/>
          </p:nvSpPr>
          <p:spPr bwMode="auto">
            <a:xfrm>
              <a:off x="1488" y="1296"/>
              <a:ext cx="4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>
              <a:off x="129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5"/>
            <p:cNvSpPr>
              <a:spLocks noChangeShapeType="1"/>
            </p:cNvSpPr>
            <p:nvPr/>
          </p:nvSpPr>
          <p:spPr bwMode="auto">
            <a:xfrm>
              <a:off x="67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 flipH="1">
              <a:off x="12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1056" y="273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>
              <a:off x="216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187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 flipH="1">
              <a:off x="12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Text Box 21"/>
            <p:cNvSpPr txBox="1">
              <a:spLocks noChangeArrowheads="1"/>
            </p:cNvSpPr>
            <p:nvPr/>
          </p:nvSpPr>
          <p:spPr bwMode="auto">
            <a:xfrm>
              <a:off x="1632" y="293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0181" name="Picture 2" descr="32-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65088"/>
            <a:ext cx="822960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12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How do U</a:t>
            </a:r>
            <a:r>
              <a:rPr lang="en-US" baseline="-25000" dirty="0"/>
              <a:t>C</a:t>
            </a:r>
            <a:r>
              <a:rPr lang="en-US" dirty="0"/>
              <a:t> and U</a:t>
            </a:r>
            <a:r>
              <a:rPr lang="en-US" baseline="-25000" dirty="0"/>
              <a:t>L</a:t>
            </a:r>
            <a:r>
              <a:rPr lang="en-US" dirty="0"/>
              <a:t> change when a mass-spring system oscillate?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changes smoothly from </a:t>
            </a:r>
            <a:r>
              <a:rPr lang="en-US" dirty="0"/>
              <a:t>U</a:t>
            </a:r>
            <a:r>
              <a:rPr lang="en-US" baseline="-25000" dirty="0"/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</a:t>
            </a:r>
            <a:r>
              <a:rPr lang="en-US" dirty="0"/>
              <a:t>U</a:t>
            </a:r>
            <a:r>
              <a:rPr lang="en-US" baseline="-25000" dirty="0"/>
              <a:t>L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</a:t>
            </a:r>
            <a:r>
              <a:rPr lang="en-US" dirty="0"/>
              <a:t>U</a:t>
            </a:r>
            <a:r>
              <a:rPr lang="en-US" baseline="-25000" dirty="0"/>
              <a:t>C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jumps from </a:t>
            </a:r>
            <a:r>
              <a:rPr lang="en-US" dirty="0"/>
              <a:t>U</a:t>
            </a:r>
            <a:r>
              <a:rPr lang="en-US" baseline="-25000" dirty="0"/>
              <a:t>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=0 to </a:t>
            </a:r>
            <a:r>
              <a:rPr lang="en-US" dirty="0"/>
              <a:t>U</a:t>
            </a:r>
            <a:r>
              <a:rPr lang="en-US" baseline="-25000" dirty="0"/>
              <a:t>C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and from </a:t>
            </a:r>
            <a:r>
              <a:rPr lang="en-US" dirty="0" err="1"/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</a:t>
            </a:r>
            <a:r>
              <a:rPr lang="en-US" dirty="0"/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2501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3865" y="1824038"/>
            <a:ext cx="2601476" cy="18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12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4" name="Line 2"/>
          <p:cNvSpPr>
            <a:spLocks noChangeShapeType="1"/>
          </p:cNvSpPr>
          <p:nvPr/>
        </p:nvSpPr>
        <p:spPr bwMode="auto">
          <a:xfrm flipV="1">
            <a:off x="16002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3"/>
          <p:cNvSpPr>
            <a:spLocks noChangeShapeType="1"/>
          </p:cNvSpPr>
          <p:nvPr/>
        </p:nvSpPr>
        <p:spPr bwMode="auto">
          <a:xfrm flipV="1">
            <a:off x="16002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4"/>
          <p:cNvSpPr>
            <a:spLocks noChangeShapeType="1"/>
          </p:cNvSpPr>
          <p:nvPr/>
        </p:nvSpPr>
        <p:spPr bwMode="auto">
          <a:xfrm flipV="1">
            <a:off x="1828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5"/>
          <p:cNvSpPr>
            <a:spLocks noChangeShapeType="1"/>
          </p:cNvSpPr>
          <p:nvPr/>
        </p:nvSpPr>
        <p:spPr bwMode="auto">
          <a:xfrm flipV="1">
            <a:off x="1828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6"/>
          <p:cNvSpPr>
            <a:spLocks noChangeShapeType="1"/>
          </p:cNvSpPr>
          <p:nvPr/>
        </p:nvSpPr>
        <p:spPr bwMode="auto">
          <a:xfrm flipV="1">
            <a:off x="20574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7"/>
          <p:cNvSpPr>
            <a:spLocks noChangeShapeType="1"/>
          </p:cNvSpPr>
          <p:nvPr/>
        </p:nvSpPr>
        <p:spPr bwMode="auto">
          <a:xfrm flipV="1">
            <a:off x="20574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8"/>
          <p:cNvSpPr>
            <a:spLocks noChangeShapeType="1"/>
          </p:cNvSpPr>
          <p:nvPr/>
        </p:nvSpPr>
        <p:spPr bwMode="auto">
          <a:xfrm flipV="1">
            <a:off x="22860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9"/>
          <p:cNvSpPr>
            <a:spLocks noChangeShapeType="1"/>
          </p:cNvSpPr>
          <p:nvPr/>
        </p:nvSpPr>
        <p:spPr bwMode="auto">
          <a:xfrm flipV="1">
            <a:off x="22860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0"/>
          <p:cNvSpPr>
            <a:spLocks noChangeShapeType="1"/>
          </p:cNvSpPr>
          <p:nvPr/>
        </p:nvSpPr>
        <p:spPr bwMode="auto">
          <a:xfrm flipV="1">
            <a:off x="2590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1"/>
          <p:cNvSpPr>
            <a:spLocks noChangeShapeType="1"/>
          </p:cNvSpPr>
          <p:nvPr/>
        </p:nvSpPr>
        <p:spPr bwMode="auto">
          <a:xfrm flipV="1">
            <a:off x="2590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981200"/>
            <a:ext cx="304800" cy="304800"/>
            <a:chOff x="1824" y="960"/>
            <a:chExt cx="192" cy="192"/>
          </a:xfrm>
        </p:grpSpPr>
        <p:sp>
          <p:nvSpPr>
            <p:cNvPr id="11356" name="Oval 1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1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43200" y="2286000"/>
            <a:ext cx="304800" cy="304800"/>
            <a:chOff x="1824" y="960"/>
            <a:chExt cx="192" cy="192"/>
          </a:xfrm>
        </p:grpSpPr>
        <p:sp>
          <p:nvSpPr>
            <p:cNvPr id="11353" name="Oval 1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1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1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43200" y="2590800"/>
            <a:ext cx="304800" cy="304800"/>
            <a:chOff x="1824" y="960"/>
            <a:chExt cx="192" cy="192"/>
          </a:xfrm>
        </p:grpSpPr>
        <p:sp>
          <p:nvSpPr>
            <p:cNvPr id="11350" name="Oval 2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2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2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43200" y="2895600"/>
            <a:ext cx="304800" cy="304800"/>
            <a:chOff x="1824" y="960"/>
            <a:chExt cx="192" cy="192"/>
          </a:xfrm>
        </p:grpSpPr>
        <p:sp>
          <p:nvSpPr>
            <p:cNvPr id="11347" name="Oval 2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2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2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743200" y="3200400"/>
            <a:ext cx="304800" cy="304800"/>
            <a:chOff x="1824" y="960"/>
            <a:chExt cx="192" cy="192"/>
          </a:xfrm>
        </p:grpSpPr>
        <p:sp>
          <p:nvSpPr>
            <p:cNvPr id="11344" name="Oval 2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3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Line 3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743200" y="3505200"/>
            <a:ext cx="304800" cy="304800"/>
            <a:chOff x="1824" y="960"/>
            <a:chExt cx="192" cy="192"/>
          </a:xfrm>
        </p:grpSpPr>
        <p:sp>
          <p:nvSpPr>
            <p:cNvPr id="11341" name="Oval 3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Line 3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Line 3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743200" y="3810000"/>
            <a:ext cx="304800" cy="304800"/>
            <a:chOff x="1824" y="960"/>
            <a:chExt cx="192" cy="192"/>
          </a:xfrm>
        </p:grpSpPr>
        <p:sp>
          <p:nvSpPr>
            <p:cNvPr id="11338" name="Oval 3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3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Line 3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743200" y="4114800"/>
            <a:ext cx="304800" cy="304800"/>
            <a:chOff x="1824" y="960"/>
            <a:chExt cx="192" cy="192"/>
          </a:xfrm>
        </p:grpSpPr>
        <p:sp>
          <p:nvSpPr>
            <p:cNvPr id="11335" name="Oval 4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4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4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743200" y="4419600"/>
            <a:ext cx="304800" cy="304800"/>
            <a:chOff x="1824" y="960"/>
            <a:chExt cx="192" cy="192"/>
          </a:xfrm>
        </p:grpSpPr>
        <p:sp>
          <p:nvSpPr>
            <p:cNvPr id="11332" name="Oval 4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4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4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743200" y="4724400"/>
            <a:ext cx="304800" cy="304800"/>
            <a:chOff x="1824" y="960"/>
            <a:chExt cx="192" cy="192"/>
          </a:xfrm>
        </p:grpSpPr>
        <p:sp>
          <p:nvSpPr>
            <p:cNvPr id="11329" name="Oval 4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5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5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066800" y="4724400"/>
            <a:ext cx="304800" cy="304800"/>
            <a:chOff x="768" y="2880"/>
            <a:chExt cx="192" cy="192"/>
          </a:xfrm>
        </p:grpSpPr>
        <p:sp>
          <p:nvSpPr>
            <p:cNvPr id="11327" name="Oval 53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Oval 54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1066800" y="4419600"/>
            <a:ext cx="304800" cy="304800"/>
            <a:chOff x="768" y="2880"/>
            <a:chExt cx="192" cy="192"/>
          </a:xfrm>
        </p:grpSpPr>
        <p:sp>
          <p:nvSpPr>
            <p:cNvPr id="11325" name="Oval 56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Oval 57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066800" y="4114800"/>
            <a:ext cx="304800" cy="304800"/>
            <a:chOff x="768" y="2880"/>
            <a:chExt cx="192" cy="192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Oval 60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066800" y="3810000"/>
            <a:ext cx="304800" cy="304800"/>
            <a:chOff x="768" y="2880"/>
            <a:chExt cx="192" cy="192"/>
          </a:xfrm>
        </p:grpSpPr>
        <p:sp>
          <p:nvSpPr>
            <p:cNvPr id="11321" name="Oval 62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Oval 63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066800" y="3505200"/>
            <a:ext cx="304800" cy="304800"/>
            <a:chOff x="768" y="2880"/>
            <a:chExt cx="192" cy="192"/>
          </a:xfrm>
        </p:grpSpPr>
        <p:sp>
          <p:nvSpPr>
            <p:cNvPr id="11319" name="Oval 65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Oval 66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1066800" y="3200400"/>
            <a:ext cx="304800" cy="304800"/>
            <a:chOff x="768" y="2880"/>
            <a:chExt cx="192" cy="192"/>
          </a:xfrm>
        </p:grpSpPr>
        <p:sp>
          <p:nvSpPr>
            <p:cNvPr id="11317" name="Oval 68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Oval 69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1066800" y="2895600"/>
            <a:ext cx="304800" cy="304800"/>
            <a:chOff x="768" y="2880"/>
            <a:chExt cx="192" cy="192"/>
          </a:xfrm>
        </p:grpSpPr>
        <p:sp>
          <p:nvSpPr>
            <p:cNvPr id="11315" name="Oval 71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Oval 72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1066800" y="2590800"/>
            <a:ext cx="304800" cy="304800"/>
            <a:chOff x="768" y="2880"/>
            <a:chExt cx="192" cy="192"/>
          </a:xfrm>
        </p:grpSpPr>
        <p:sp>
          <p:nvSpPr>
            <p:cNvPr id="11313" name="Oval 74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Oval 75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1066800" y="2286000"/>
            <a:ext cx="304800" cy="304800"/>
            <a:chOff x="768" y="2880"/>
            <a:chExt cx="192" cy="192"/>
          </a:xfrm>
        </p:grpSpPr>
        <p:sp>
          <p:nvSpPr>
            <p:cNvPr id="11311" name="Oval 77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Oval 78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1066800" y="1981200"/>
            <a:ext cx="304800" cy="304800"/>
            <a:chOff x="768" y="2880"/>
            <a:chExt cx="192" cy="192"/>
          </a:xfrm>
        </p:grpSpPr>
        <p:sp>
          <p:nvSpPr>
            <p:cNvPr id="11309" name="Oval 80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Oval 81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4" name="Text Box 82"/>
          <p:cNvSpPr txBox="1">
            <a:spLocks noChangeArrowheads="1"/>
          </p:cNvSpPr>
          <p:nvPr/>
        </p:nvSpPr>
        <p:spPr bwMode="auto">
          <a:xfrm>
            <a:off x="2209800" y="4572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Inductance of a solenoid</a:t>
            </a:r>
          </a:p>
        </p:txBody>
      </p:sp>
      <p:sp>
        <p:nvSpPr>
          <p:cNvPr id="11305" name="Rectangle 83"/>
          <p:cNvSpPr>
            <a:spLocks noChangeArrowheads="1"/>
          </p:cNvSpPr>
          <p:nvPr/>
        </p:nvSpPr>
        <p:spPr bwMode="auto">
          <a:xfrm>
            <a:off x="4357688" y="1262063"/>
            <a:ext cx="3581400" cy="181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84"/>
          <p:cNvSpPr txBox="1">
            <a:spLocks noChangeArrowheads="1"/>
          </p:cNvSpPr>
          <p:nvPr/>
        </p:nvSpPr>
        <p:spPr bwMode="auto">
          <a:xfrm>
            <a:off x="4475163" y="13382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1266" name="Object 85"/>
          <p:cNvGraphicFramePr>
            <a:graphicFrameLocks noChangeAspect="1"/>
          </p:cNvGraphicFramePr>
          <p:nvPr/>
        </p:nvGraphicFramePr>
        <p:xfrm>
          <a:off x="4776788" y="1738313"/>
          <a:ext cx="1377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28600" progId="Equation.3">
                  <p:embed/>
                </p:oleObj>
              </mc:Choice>
              <mc:Fallback>
                <p:oleObj name="Equation" r:id="rId2" imgW="596880" imgH="228600" progId="Equation.3">
                  <p:embed/>
                  <p:pic>
                    <p:nvPicPr>
                      <p:cNvPr id="11266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38313"/>
                        <a:ext cx="1377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6"/>
          <p:cNvGraphicFramePr>
            <a:graphicFrameLocks noChangeAspect="1"/>
          </p:cNvGraphicFramePr>
          <p:nvPr/>
        </p:nvGraphicFramePr>
        <p:xfrm>
          <a:off x="4756150" y="2179638"/>
          <a:ext cx="13049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393480" progId="Equation.3">
                  <p:embed/>
                </p:oleObj>
              </mc:Choice>
              <mc:Fallback>
                <p:oleObj name="Equation" r:id="rId4" imgW="634680" imgH="393480" progId="Equation.3">
                  <p:embed/>
                  <p:pic>
                    <p:nvPicPr>
                      <p:cNvPr id="1126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179638"/>
                        <a:ext cx="130492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Oval 87"/>
          <p:cNvSpPr>
            <a:spLocks noChangeArrowheads="1"/>
          </p:cNvSpPr>
          <p:nvPr/>
        </p:nvSpPr>
        <p:spPr bwMode="auto">
          <a:xfrm>
            <a:off x="1247775" y="5108575"/>
            <a:ext cx="1684338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Text Box 88"/>
          <p:cNvSpPr txBox="1">
            <a:spLocks noChangeArrowheads="1"/>
          </p:cNvSpPr>
          <p:nvPr/>
        </p:nvSpPr>
        <p:spPr bwMode="auto">
          <a:xfrm>
            <a:off x="1897063" y="539591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</p:txBody>
      </p:sp>
      <p:graphicFrame>
        <p:nvGraphicFramePr>
          <p:cNvPr id="11268" name="Object 89"/>
          <p:cNvGraphicFramePr>
            <a:graphicFrameLocks noChangeAspect="1"/>
          </p:cNvGraphicFramePr>
          <p:nvPr/>
        </p:nvGraphicFramePr>
        <p:xfrm>
          <a:off x="5348288" y="3255963"/>
          <a:ext cx="12001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15640" progId="Equation.3">
                  <p:embed/>
                </p:oleObj>
              </mc:Choice>
              <mc:Fallback>
                <p:oleObj name="Equation" r:id="rId6" imgW="583920" imgH="215640" progId="Equation.3">
                  <p:embed/>
                  <p:pic>
                    <p:nvPicPr>
                      <p:cNvPr id="11268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255963"/>
                        <a:ext cx="12001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0"/>
          <p:cNvGraphicFramePr>
            <a:graphicFrameLocks noChangeAspect="1"/>
          </p:cNvGraphicFramePr>
          <p:nvPr/>
        </p:nvGraphicFramePr>
        <p:xfrm>
          <a:off x="5245100" y="3844925"/>
          <a:ext cx="1565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3">
                  <p:embed/>
                </p:oleObj>
              </mc:Choice>
              <mc:Fallback>
                <p:oleObj name="Equation" r:id="rId8" imgW="761760" imgH="228600" progId="Equation.3">
                  <p:embed/>
                  <p:pic>
                    <p:nvPicPr>
                      <p:cNvPr id="11269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44925"/>
                        <a:ext cx="15652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1"/>
          <p:cNvGraphicFramePr>
            <a:graphicFrameLocks noChangeAspect="1"/>
          </p:cNvGraphicFramePr>
          <p:nvPr/>
        </p:nvGraphicFramePr>
        <p:xfrm>
          <a:off x="5199063" y="4394200"/>
          <a:ext cx="16176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393480" progId="Equation.3">
                  <p:embed/>
                </p:oleObj>
              </mc:Choice>
              <mc:Fallback>
                <p:oleObj name="Equation" r:id="rId10" imgW="787320" imgH="393480" progId="Equation.3">
                  <p:embed/>
                  <p:pic>
                    <p:nvPicPr>
                      <p:cNvPr id="1127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394200"/>
                        <a:ext cx="16176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2"/>
          <p:cNvGraphicFramePr>
            <a:graphicFrameLocks noChangeAspect="1"/>
          </p:cNvGraphicFramePr>
          <p:nvPr/>
        </p:nvGraphicFramePr>
        <p:xfrm>
          <a:off x="5257800" y="5314950"/>
          <a:ext cx="1541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241200" progId="Equation.3">
                  <p:embed/>
                </p:oleObj>
              </mc:Choice>
              <mc:Fallback>
                <p:oleObj name="Equation" r:id="rId12" imgW="749160" imgH="241200" progId="Equation.3">
                  <p:embed/>
                  <p:pic>
                    <p:nvPicPr>
                      <p:cNvPr id="11271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14950"/>
                        <a:ext cx="15414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is energy stored in a capacitor, is there energy stored in an inductor?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No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637449"/>
            <a:ext cx="7955280" cy="527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energy density in a magnetic field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Inductor Symbol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 rot="-5400000">
            <a:off x="4267994" y="1237457"/>
            <a:ext cx="555625" cy="4376737"/>
            <a:chOff x="1637" y="865"/>
            <a:chExt cx="113" cy="7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5400000">
              <a:off x="1554" y="1235"/>
              <a:ext cx="279" cy="113"/>
              <a:chOff x="731" y="1840"/>
              <a:chExt cx="279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702" name="Freeform 7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03" name="Arc 8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700" name="Freeform 1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01" name="Arc 1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3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6" name="Freeform 14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7" name="Arc 15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4" name="Freeform 17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5" name="Arc 18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20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0" name="Freeform 21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1" name="Arc 22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3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88" name="Freeform 24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89" name="Arc 25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8684" name="Arc 26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Arc 27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8679" name="AutoShape 28"/>
            <p:cNvCxnSpPr>
              <a:cxnSpLocks noChangeShapeType="1"/>
              <a:stCxn id="28684" idx="1"/>
            </p:cNvCxnSpPr>
            <p:nvPr/>
          </p:nvCxnSpPr>
          <p:spPr bwMode="auto">
            <a:xfrm rot="-5400000">
              <a:off x="1553" y="1008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8680" name="AutoShape 29"/>
            <p:cNvCxnSpPr>
              <a:cxnSpLocks noChangeShapeType="1"/>
              <a:endCxn id="28685" idx="1"/>
            </p:cNvCxnSpPr>
            <p:nvPr/>
          </p:nvCxnSpPr>
          <p:spPr bwMode="auto">
            <a:xfrm rot="-5400000">
              <a:off x="1586" y="1545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1324</Words>
  <Application>Microsoft Office PowerPoint</Application>
  <PresentationFormat>On-screen Show (4:3)</PresentationFormat>
  <Paragraphs>378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Brush455 BT</vt:lpstr>
      <vt:lpstr>Calibri</vt:lpstr>
      <vt:lpstr>eusm7</vt:lpstr>
      <vt:lpstr>French Script MT</vt:lpstr>
      <vt:lpstr>Symbol</vt:lpstr>
      <vt:lpstr>Times New Roman</vt:lpstr>
      <vt:lpstr>Office Theme</vt:lpstr>
      <vt:lpstr>Equation</vt:lpstr>
      <vt:lpstr>Question 223.46.1</vt:lpstr>
      <vt:lpstr>PowerPoint Presentation</vt:lpstr>
      <vt:lpstr>Question 223.46.2</vt:lpstr>
      <vt:lpstr>PowerPoint Presentation</vt:lpstr>
      <vt:lpstr>PowerPoint Presentation</vt:lpstr>
      <vt:lpstr>Question 223.46.3</vt:lpstr>
      <vt:lpstr>PowerPoint Presentation</vt:lpstr>
      <vt:lpstr>Question 223.46.4</vt:lpstr>
      <vt:lpstr>Inductor Symbol</vt:lpstr>
      <vt:lpstr>Joseph Henry</vt:lpstr>
      <vt:lpstr>PowerPoint Presentation</vt:lpstr>
      <vt:lpstr>Question 223.46.5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RLC Circuit, Analysis</vt:lpstr>
      <vt:lpstr>RLC Circuit Compared to Damped Oscillators</vt:lpstr>
      <vt:lpstr>RLC Circuit Compared to Damped Oscillators, cont.</vt:lpstr>
      <vt:lpstr>RLC Circuit Compared to Damped Oscillators, final</vt:lpstr>
      <vt:lpstr>PowerPoint Presentation</vt:lpstr>
      <vt:lpstr>Damped RLC Circuit, Graph</vt:lpstr>
      <vt:lpstr>PowerPoint Presentation</vt:lpstr>
      <vt:lpstr>Overdamped RLC Circuit, Graph</vt:lpstr>
      <vt:lpstr>Strange Circuit 1</vt:lpstr>
      <vt:lpstr>Strange Circuit 1</vt:lpstr>
      <vt:lpstr>Strange Circuit 2</vt:lpstr>
      <vt:lpstr>Strange Circuit 2</vt:lpstr>
      <vt:lpstr>Strange Circuit 2</vt:lpstr>
      <vt:lpstr>Strange Circuit 2</vt:lpstr>
      <vt:lpstr>Inductor in a Circuit</vt:lpstr>
      <vt:lpstr>RL Circuit</vt:lpstr>
      <vt:lpstr>RL Circuit, cont</vt:lpstr>
      <vt:lpstr>Energy Stored in a Magnetic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223.46.6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2011-12-02T03:06:37Z</dcterms:created>
  <dcterms:modified xsi:type="dcterms:W3CDTF">2023-12-01T01:08:39Z</dcterms:modified>
</cp:coreProperties>
</file>