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1200" r:id="rId3"/>
    <p:sldId id="1347" r:id="rId4"/>
    <p:sldId id="1363" r:id="rId5"/>
    <p:sldId id="1201" r:id="rId6"/>
    <p:sldId id="1202" r:id="rId7"/>
    <p:sldId id="262" r:id="rId8"/>
    <p:sldId id="261" r:id="rId9"/>
    <p:sldId id="263" r:id="rId10"/>
    <p:sldId id="271" r:id="rId11"/>
    <p:sldId id="272" r:id="rId12"/>
    <p:sldId id="273" r:id="rId13"/>
    <p:sldId id="274" r:id="rId14"/>
    <p:sldId id="1203" r:id="rId15"/>
    <p:sldId id="1204" r:id="rId16"/>
    <p:sldId id="1206" r:id="rId17"/>
    <p:sldId id="275" r:id="rId18"/>
    <p:sldId id="1205" r:id="rId19"/>
    <p:sldId id="264" r:id="rId20"/>
    <p:sldId id="260" r:id="rId21"/>
    <p:sldId id="269" r:id="rId22"/>
    <p:sldId id="270" r:id="rId23"/>
    <p:sldId id="265" r:id="rId24"/>
    <p:sldId id="266" r:id="rId25"/>
    <p:sldId id="1348" r:id="rId26"/>
    <p:sldId id="267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E54D0-7540-40D1-B7AF-190AEBC0F0E5}" v="1" dt="2023-12-01T22:28:35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7FDE54D0-7540-40D1-B7AF-190AEBC0F0E5}"/>
    <pc:docChg chg="addSld modSld sldOrd">
      <pc:chgData name="Lines, Todd" userId="afaf7c3a-e8aa-4568-882a-02ad8f9e19b0" providerId="ADAL" clId="{7FDE54D0-7540-40D1-B7AF-190AEBC0F0E5}" dt="2023-12-01T22:52:23.372" v="10"/>
      <pc:docMkLst>
        <pc:docMk/>
      </pc:docMkLst>
      <pc:sldChg chg="add ord">
        <pc:chgData name="Lines, Todd" userId="afaf7c3a-e8aa-4568-882a-02ad8f9e19b0" providerId="ADAL" clId="{7FDE54D0-7540-40D1-B7AF-190AEBC0F0E5}" dt="2023-12-01T22:29:25.483" v="2"/>
        <pc:sldMkLst>
          <pc:docMk/>
          <pc:sldMk cId="0" sldId="1200"/>
        </pc:sldMkLst>
      </pc:sldChg>
      <pc:sldChg chg="add ord">
        <pc:chgData name="Lines, Todd" userId="afaf7c3a-e8aa-4568-882a-02ad8f9e19b0" providerId="ADAL" clId="{7FDE54D0-7540-40D1-B7AF-190AEBC0F0E5}" dt="2023-12-01T22:29:25.483" v="2"/>
        <pc:sldMkLst>
          <pc:docMk/>
          <pc:sldMk cId="0" sldId="1201"/>
        </pc:sldMkLst>
      </pc:sldChg>
      <pc:sldChg chg="add ord">
        <pc:chgData name="Lines, Todd" userId="afaf7c3a-e8aa-4568-882a-02ad8f9e19b0" providerId="ADAL" clId="{7FDE54D0-7540-40D1-B7AF-190AEBC0F0E5}" dt="2023-12-01T22:29:25.483" v="2"/>
        <pc:sldMkLst>
          <pc:docMk/>
          <pc:sldMk cId="0" sldId="1202"/>
        </pc:sldMkLst>
      </pc:sldChg>
      <pc:sldChg chg="add ord">
        <pc:chgData name="Lines, Todd" userId="afaf7c3a-e8aa-4568-882a-02ad8f9e19b0" providerId="ADAL" clId="{7FDE54D0-7540-40D1-B7AF-190AEBC0F0E5}" dt="2023-12-01T22:39:15.050" v="4"/>
        <pc:sldMkLst>
          <pc:docMk/>
          <pc:sldMk cId="0" sldId="1203"/>
        </pc:sldMkLst>
      </pc:sldChg>
      <pc:sldChg chg="add ord">
        <pc:chgData name="Lines, Todd" userId="afaf7c3a-e8aa-4568-882a-02ad8f9e19b0" providerId="ADAL" clId="{7FDE54D0-7540-40D1-B7AF-190AEBC0F0E5}" dt="2023-12-01T22:40:55.824" v="6"/>
        <pc:sldMkLst>
          <pc:docMk/>
          <pc:sldMk cId="0" sldId="1204"/>
        </pc:sldMkLst>
      </pc:sldChg>
      <pc:sldChg chg="add ord">
        <pc:chgData name="Lines, Todd" userId="afaf7c3a-e8aa-4568-882a-02ad8f9e19b0" providerId="ADAL" clId="{7FDE54D0-7540-40D1-B7AF-190AEBC0F0E5}" dt="2023-12-01T22:43:15.050" v="8"/>
        <pc:sldMkLst>
          <pc:docMk/>
          <pc:sldMk cId="0" sldId="1205"/>
        </pc:sldMkLst>
      </pc:sldChg>
      <pc:sldChg chg="add ord">
        <pc:chgData name="Lines, Todd" userId="afaf7c3a-e8aa-4568-882a-02ad8f9e19b0" providerId="ADAL" clId="{7FDE54D0-7540-40D1-B7AF-190AEBC0F0E5}" dt="2023-12-01T22:40:55.824" v="6"/>
        <pc:sldMkLst>
          <pc:docMk/>
          <pc:sldMk cId="0" sldId="1206"/>
        </pc:sldMkLst>
      </pc:sldChg>
      <pc:sldChg chg="add ord">
        <pc:chgData name="Lines, Todd" userId="afaf7c3a-e8aa-4568-882a-02ad8f9e19b0" providerId="ADAL" clId="{7FDE54D0-7540-40D1-B7AF-190AEBC0F0E5}" dt="2023-12-01T22:29:25.483" v="2"/>
        <pc:sldMkLst>
          <pc:docMk/>
          <pc:sldMk cId="0" sldId="1347"/>
        </pc:sldMkLst>
      </pc:sldChg>
      <pc:sldChg chg="add ord">
        <pc:chgData name="Lines, Todd" userId="afaf7c3a-e8aa-4568-882a-02ad8f9e19b0" providerId="ADAL" clId="{7FDE54D0-7540-40D1-B7AF-190AEBC0F0E5}" dt="2023-12-01T22:52:23.372" v="10"/>
        <pc:sldMkLst>
          <pc:docMk/>
          <pc:sldMk cId="0" sldId="1348"/>
        </pc:sldMkLst>
      </pc:sldChg>
      <pc:sldChg chg="add ord">
        <pc:chgData name="Lines, Todd" userId="afaf7c3a-e8aa-4568-882a-02ad8f9e19b0" providerId="ADAL" clId="{7FDE54D0-7540-40D1-B7AF-190AEBC0F0E5}" dt="2023-12-01T22:29:25.483" v="2"/>
        <pc:sldMkLst>
          <pc:docMk/>
          <pc:sldMk cId="1448281487" sldId="13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1E359-9639-405C-8C91-EB2B194AA00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46761" y="1463040"/>
            <a:ext cx="7543800" cy="3049932"/>
            <a:chOff x="802" y="2409"/>
            <a:chExt cx="3142" cy="1093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802" y="2409"/>
              <a:ext cx="3142" cy="1093"/>
              <a:chOff x="802" y="2409"/>
              <a:chExt cx="3142" cy="1093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987" y="3355"/>
                <a:ext cx="1774" cy="56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PerspectiveTop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 sz="2800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2170" y="3030"/>
                <a:ext cx="1774" cy="56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PerspectiveTop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 sz="2800"/>
              </a:p>
            </p:txBody>
          </p:sp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 flipV="1">
                <a:off x="1024" y="2587"/>
                <a:ext cx="0" cy="7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8" name="Line 10"/>
              <p:cNvSpPr>
                <a:spLocks noChangeShapeType="1"/>
              </p:cNvSpPr>
              <p:nvPr/>
            </p:nvSpPr>
            <p:spPr bwMode="auto">
              <a:xfrm flipV="1">
                <a:off x="1028" y="3387"/>
                <a:ext cx="26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802" y="2482"/>
                <a:ext cx="144" cy="1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y</a:t>
                </a:r>
              </a:p>
            </p:txBody>
          </p:sp>
          <p:sp>
            <p:nvSpPr>
              <p:cNvPr id="30" name="Text Box 12"/>
              <p:cNvSpPr txBox="1">
                <a:spLocks noChangeArrowheads="1"/>
              </p:cNvSpPr>
              <p:nvPr/>
            </p:nvSpPr>
            <p:spPr bwMode="auto">
              <a:xfrm>
                <a:off x="3691" y="3314"/>
                <a:ext cx="142" cy="1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x</a:t>
                </a:r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>
                <a:off x="3072" y="2724"/>
                <a:ext cx="41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32" name="Text Box 14"/>
              <p:cNvSpPr txBox="1">
                <a:spLocks noChangeArrowheads="1"/>
              </p:cNvSpPr>
              <p:nvPr/>
            </p:nvSpPr>
            <p:spPr bwMode="auto">
              <a:xfrm>
                <a:off x="3182" y="2409"/>
                <a:ext cx="188" cy="1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v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 flipH="1">
              <a:off x="3759" y="2701"/>
              <a:ext cx="74" cy="275"/>
              <a:chOff x="4491" y="2017"/>
              <a:chExt cx="422" cy="1421"/>
            </a:xfrm>
          </p:grpSpPr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4675" y="2017"/>
                <a:ext cx="238" cy="275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4681" y="2277"/>
                <a:ext cx="201" cy="59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 rot="3194042">
                <a:off x="4624" y="2261"/>
                <a:ext cx="51" cy="318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 rot="-2837193">
                <a:off x="4615" y="2443"/>
                <a:ext cx="66" cy="28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 rot="-725482">
                <a:off x="4755" y="2780"/>
                <a:ext cx="94" cy="33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 rot="1101632">
                <a:off x="4746" y="3071"/>
                <a:ext cx="94" cy="33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4695" y="3366"/>
                <a:ext cx="195" cy="72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1101" y="3043"/>
              <a:ext cx="74" cy="275"/>
              <a:chOff x="4491" y="2017"/>
              <a:chExt cx="422" cy="1421"/>
            </a:xfrm>
          </p:grpSpPr>
          <p:sp>
            <p:nvSpPr>
              <p:cNvPr id="11" name="Oval 24"/>
              <p:cNvSpPr>
                <a:spLocks noChangeArrowheads="1"/>
              </p:cNvSpPr>
              <p:nvPr/>
            </p:nvSpPr>
            <p:spPr bwMode="auto">
              <a:xfrm>
                <a:off x="4675" y="2017"/>
                <a:ext cx="238" cy="275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2" name="Oval 25"/>
              <p:cNvSpPr>
                <a:spLocks noChangeArrowheads="1"/>
              </p:cNvSpPr>
              <p:nvPr/>
            </p:nvSpPr>
            <p:spPr bwMode="auto">
              <a:xfrm>
                <a:off x="4681" y="2277"/>
                <a:ext cx="201" cy="59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3" name="Rectangle 26"/>
              <p:cNvSpPr>
                <a:spLocks noChangeArrowheads="1"/>
              </p:cNvSpPr>
              <p:nvPr/>
            </p:nvSpPr>
            <p:spPr bwMode="auto">
              <a:xfrm rot="3194042">
                <a:off x="4624" y="2261"/>
                <a:ext cx="51" cy="318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" name="Rectangle 27"/>
              <p:cNvSpPr>
                <a:spLocks noChangeArrowheads="1"/>
              </p:cNvSpPr>
              <p:nvPr/>
            </p:nvSpPr>
            <p:spPr bwMode="auto">
              <a:xfrm rot="-2837193">
                <a:off x="4615" y="2443"/>
                <a:ext cx="66" cy="28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5" name="Rectangle 28"/>
              <p:cNvSpPr>
                <a:spLocks noChangeArrowheads="1"/>
              </p:cNvSpPr>
              <p:nvPr/>
            </p:nvSpPr>
            <p:spPr bwMode="auto">
              <a:xfrm rot="-725482">
                <a:off x="4755" y="2780"/>
                <a:ext cx="94" cy="33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6" name="Rectangle 29"/>
              <p:cNvSpPr>
                <a:spLocks noChangeArrowheads="1"/>
              </p:cNvSpPr>
              <p:nvPr/>
            </p:nvSpPr>
            <p:spPr bwMode="auto">
              <a:xfrm rot="1101632">
                <a:off x="4746" y="3071"/>
                <a:ext cx="94" cy="33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7" name="Rectangle 30"/>
              <p:cNvSpPr>
                <a:spLocks noChangeArrowheads="1"/>
              </p:cNvSpPr>
              <p:nvPr/>
            </p:nvSpPr>
            <p:spPr bwMode="auto">
              <a:xfrm>
                <a:off x="4695" y="3366"/>
                <a:ext cx="195" cy="72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1354203" y="2230406"/>
            <a:ext cx="39305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A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4293500" y="2332793"/>
            <a:ext cx="38023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99281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314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108165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109125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4008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48499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9880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26291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72667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75242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92262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91712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77983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78731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74578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258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57340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985140" y="3719633"/>
            <a:ext cx="65950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S’</a:t>
            </a: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85533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86493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41376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y’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35367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x’</a:t>
            </a: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65804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55708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40"/>
          <p:cNvGrpSpPr/>
          <p:nvPr/>
        </p:nvGrpSpPr>
        <p:grpSpPr>
          <a:xfrm>
            <a:off x="739282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4915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4" name="Group 42"/>
          <p:cNvGrpSpPr/>
          <p:nvPr/>
        </p:nvGrpSpPr>
        <p:grpSpPr>
          <a:xfrm>
            <a:off x="259080" y="914400"/>
            <a:ext cx="8869680" cy="4739640"/>
            <a:chOff x="1929099" y="1705862"/>
            <a:chExt cx="3891812" cy="3071307"/>
          </a:xfrm>
        </p:grpSpPr>
        <p:grpSp>
          <p:nvGrpSpPr>
            <p:cNvPr id="5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11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8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11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11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10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1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106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7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3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104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5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4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102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3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5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6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7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8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0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1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2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3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4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6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7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8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7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9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7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0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1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>
            <a:off x="4294349" y="1569433"/>
            <a:ext cx="371333" cy="47152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4303711" y="2015233"/>
            <a:ext cx="313604" cy="101848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 rot="3194042">
            <a:off x="4210840" y="2012349"/>
            <a:ext cx="87446" cy="4961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 rot="2152136">
            <a:off x="4816438" y="2131014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 rot="1447721">
            <a:off x="4243514" y="2928767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 rot="1101632">
            <a:off x="4629149" y="3337965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 rot="21441305">
            <a:off x="4542190" y="3867548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 rot="8594042">
            <a:off x="4589155" y="2096412"/>
            <a:ext cx="81287" cy="53374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 rot="747474">
            <a:off x="3978907" y="2360706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 rot="19710460">
            <a:off x="4572777" y="2889364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 rot="2258235">
            <a:off x="4020471" y="3360327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 rot="1794105">
            <a:off x="3879380" y="3794508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" name="Oval 17"/>
          <p:cNvSpPr/>
          <p:nvPr/>
        </p:nvSpPr>
        <p:spPr>
          <a:xfrm>
            <a:off x="2753748" y="4043364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42226" y="4039953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81085" y="4043364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81085" y="4125089"/>
            <a:ext cx="2867298" cy="745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31323" y="414214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09323" y="413597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75732" y="4829752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32840" y="4365461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7369" y="4352764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182629" y="3856235"/>
            <a:ext cx="133751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82508" y="2929833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</a:t>
            </a:r>
            <a:r>
              <a:rPr lang="en-US" sz="3200" baseline="-25000" dirty="0">
                <a:solidFill>
                  <a:srgbClr val="FF0000"/>
                </a:solidFill>
              </a:rPr>
              <a:t>SS’</a:t>
            </a:r>
          </a:p>
        </p:txBody>
      </p:sp>
    </p:spTree>
    <p:extLst>
      <p:ext uri="{BB962C8B-B14F-4D97-AF65-F5344CB8AC3E}">
        <p14:creationId xmlns:p14="http://schemas.microsoft.com/office/powerpoint/2010/main" val="173794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>
            <a:off x="4294349" y="1569433"/>
            <a:ext cx="371333" cy="47152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4303711" y="2015233"/>
            <a:ext cx="313604" cy="101848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 rot="1282631">
            <a:off x="4250627" y="2039823"/>
            <a:ext cx="87446" cy="4961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 rot="10580900">
            <a:off x="4680562" y="2504870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 rot="623055">
            <a:off x="4282405" y="2902322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4600727" y="3380195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4542190" y="3890219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 rot="9522329">
            <a:off x="4593846" y="2070625"/>
            <a:ext cx="81287" cy="53374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 rot="158806">
            <a:off x="4174353" y="2477387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 rot="20419614">
            <a:off x="4519050" y="2870313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 rot="160717">
            <a:off x="4221020" y="3436261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4074827" y="3897174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" name="Oval 17"/>
          <p:cNvSpPr/>
          <p:nvPr/>
        </p:nvSpPr>
        <p:spPr>
          <a:xfrm>
            <a:off x="2753748" y="4043364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42226" y="4039953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81085" y="4043364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81085" y="4125089"/>
            <a:ext cx="2867298" cy="745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31323" y="414214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09323" y="413597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75732" y="4829752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32840" y="4365461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7369" y="4352764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623016" y="2891375"/>
            <a:ext cx="133751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2895" y="1964973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</a:t>
            </a:r>
            <a:r>
              <a:rPr lang="en-US" sz="3200" baseline="-25000" dirty="0">
                <a:solidFill>
                  <a:srgbClr val="FF0000"/>
                </a:solidFill>
              </a:rPr>
              <a:t>SS’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597077" y="5653122"/>
            <a:ext cx="133751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17189" y="5075694"/>
            <a:ext cx="273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seems to go this way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65224" y="2167454"/>
            <a:ext cx="0" cy="956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62108" y="3133434"/>
            <a:ext cx="77754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60531" y="1928296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00790" y="3066374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25924" y="2475216"/>
            <a:ext cx="0" cy="3528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V="1">
            <a:off x="2398800" y="4239626"/>
            <a:ext cx="0" cy="3528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5575" y="2455017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99689" y="5975438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8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>
            <a:off x="4294349" y="1569433"/>
            <a:ext cx="371333" cy="47152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4303711" y="2015233"/>
            <a:ext cx="313604" cy="101848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 rot="3194042">
            <a:off x="4210840" y="2012349"/>
            <a:ext cx="87446" cy="4961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 rot="2152136">
            <a:off x="4816438" y="2131014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 rot="1447721">
            <a:off x="4243514" y="2928767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 rot="1101632">
            <a:off x="4629149" y="3337965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 rot="21441305">
            <a:off x="4542190" y="3867548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 rot="8594042">
            <a:off x="4589155" y="2096412"/>
            <a:ext cx="81287" cy="53374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 rot="747474">
            <a:off x="3978907" y="2360706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 rot="19710460">
            <a:off x="4572777" y="2889364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 rot="2258235">
            <a:off x="4020471" y="3360327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 rot="1794105">
            <a:off x="3879380" y="3794508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" name="Oval 17"/>
          <p:cNvSpPr/>
          <p:nvPr/>
        </p:nvSpPr>
        <p:spPr>
          <a:xfrm>
            <a:off x="2753748" y="4043364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42226" y="4039953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81085" y="4043364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81085" y="4125089"/>
            <a:ext cx="2867298" cy="745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31323" y="414214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09323" y="413597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75732" y="4829752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32840" y="4365461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7369" y="4352764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182629" y="3856235"/>
            <a:ext cx="133751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22691" y="3083640"/>
            <a:ext cx="241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</a:t>
            </a:r>
            <a:r>
              <a:rPr lang="en-US" sz="3200" baseline="-25000" dirty="0">
                <a:solidFill>
                  <a:srgbClr val="FF0000"/>
                </a:solidFill>
              </a:rPr>
              <a:t>SS’</a:t>
            </a:r>
            <a:r>
              <a:rPr lang="en-US" sz="3200" dirty="0">
                <a:solidFill>
                  <a:srgbClr val="FF0000"/>
                </a:solidFill>
              </a:rPr>
              <a:t> =2m/s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268611" y="2260424"/>
            <a:ext cx="1129533" cy="1357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84562" y="1541970"/>
            <a:ext cx="2181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v’=1.9 m/s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25924" y="2475216"/>
            <a:ext cx="0" cy="3528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V="1">
            <a:off x="2398800" y="4239626"/>
            <a:ext cx="0" cy="3528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5575" y="2455017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99689" y="5975438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745159" y="1498910"/>
            <a:ext cx="0" cy="956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742043" y="2464890"/>
            <a:ext cx="77754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40466" y="1259752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0725" y="2397830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135183" y="5659459"/>
            <a:ext cx="406152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02305" y="5390663"/>
            <a:ext cx="2255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 = -0.1m/s 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6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901441"/>
            <a:ext cx="7909560" cy="23926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A magnetic field is stationary with respect to frame  S. The person in frame  S’ has a positive charge. The person in frame S’ does see a force acting on the charge. What would be the electric field magnitude as seen in frame S’?</a:t>
            </a:r>
          </a:p>
          <a:p>
            <a:pPr marL="514350" indent="-514350">
              <a:buAutoNum type="alphaLcParenR"/>
            </a:pPr>
            <a:r>
              <a:rPr lang="en-US" sz="2000" dirty="0"/>
              <a:t>V</a:t>
            </a:r>
            <a:r>
              <a:rPr lang="en-US" sz="2000" dirty="0">
                <a:sym typeface="Symbol"/>
              </a:rPr>
              <a:t>B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sz="2000" dirty="0" err="1">
                <a:sym typeface="Symbol"/>
              </a:rPr>
              <a:t>q</a:t>
            </a:r>
            <a:r>
              <a:rPr lang="en-US" sz="2000" dirty="0" err="1"/>
              <a:t>V</a:t>
            </a:r>
            <a:r>
              <a:rPr lang="en-US" sz="2000" dirty="0" err="1">
                <a:sym typeface="Symbol"/>
              </a:rPr>
              <a:t>B</a:t>
            </a:r>
            <a:endParaRPr lang="en-US" sz="2000" dirty="0"/>
          </a:p>
          <a:p>
            <a:pPr marL="514350" indent="-514350">
              <a:buAutoNum type="alphaLcParenR"/>
            </a:pPr>
            <a:r>
              <a:rPr lang="en-US" sz="2000" dirty="0"/>
              <a:t>0</a:t>
            </a:r>
          </a:p>
          <a:p>
            <a:pPr marL="514350" indent="-514350">
              <a:buAutoNum type="alphaLcParenR"/>
            </a:pPr>
            <a:r>
              <a:rPr lang="en-US" sz="2000" dirty="0"/>
              <a:t>kq</a:t>
            </a:r>
            <a:r>
              <a:rPr lang="en-US" sz="2000" baseline="30000" dirty="0"/>
              <a:t>2</a:t>
            </a:r>
            <a:r>
              <a:rPr lang="en-US" sz="2000" dirty="0"/>
              <a:t>/r</a:t>
            </a:r>
            <a:r>
              <a:rPr lang="en-US" sz="2000" baseline="30000" dirty="0"/>
              <a:t>2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50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078230"/>
            <a:ext cx="4617720" cy="262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901441"/>
            <a:ext cx="7909560" cy="23926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Is the electric field a different physical thing than the magnetic field?</a:t>
            </a:r>
          </a:p>
          <a:p>
            <a:pPr>
              <a:buNone/>
            </a:pPr>
            <a:r>
              <a:rPr lang="en-US" sz="2400" dirty="0"/>
              <a:t>a) Yes</a:t>
            </a:r>
          </a:p>
          <a:p>
            <a:pPr marL="514350" indent="-514350">
              <a:buNone/>
            </a:pPr>
            <a:r>
              <a:rPr lang="en-US" sz="2400" dirty="0"/>
              <a:t>b) No</a:t>
            </a:r>
          </a:p>
          <a:p>
            <a:pPr marL="514350" indent="-514350">
              <a:buNone/>
            </a:pPr>
            <a:r>
              <a:rPr lang="en-US" sz="2400" dirty="0"/>
              <a:t>c) Maybe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50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078230"/>
            <a:ext cx="4617720" cy="262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99560"/>
            <a:ext cx="8229600" cy="2438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Now we have an electric field that is static with respect to frame S’. </a:t>
            </a:r>
          </a:p>
          <a:p>
            <a:pPr>
              <a:buNone/>
            </a:pPr>
            <a:r>
              <a:rPr lang="en-US" dirty="0"/>
              <a:t>The person in frame S’ does see a force acting on the charge. What causes this force?</a:t>
            </a:r>
          </a:p>
          <a:p>
            <a:pPr marL="514350" indent="-514350">
              <a:buAutoNum type="alphaLcParenR"/>
            </a:pPr>
            <a:r>
              <a:rPr lang="en-US" dirty="0"/>
              <a:t>A magnetic field</a:t>
            </a:r>
          </a:p>
          <a:p>
            <a:pPr marL="514350" indent="-514350">
              <a:buAutoNum type="alphaLcParenR"/>
            </a:pPr>
            <a:r>
              <a:rPr lang="en-US" dirty="0"/>
              <a:t>The Electric field</a:t>
            </a:r>
          </a:p>
          <a:p>
            <a:pPr marL="514350" indent="-514350">
              <a:buAutoNum type="alphaLcParenR"/>
            </a:pPr>
            <a:r>
              <a:rPr lang="en-US" dirty="0"/>
              <a:t>The person in frame S’ must be pushing on the charge.</a:t>
            </a:r>
          </a:p>
          <a:p>
            <a:pPr marL="514350" indent="-514350">
              <a:buAutoNum type="alphaLcParenR"/>
            </a:pPr>
            <a:r>
              <a:rPr lang="en-US" dirty="0"/>
              <a:t>Nothing, it is magic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507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3762" y="1113473"/>
            <a:ext cx="5361877" cy="301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99281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314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108165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109125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4008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48499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9880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26291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72667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75242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92262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91712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77983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78731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74578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258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57340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985140" y="3719633"/>
            <a:ext cx="65950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S’</a:t>
            </a: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85533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86493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41376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y’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35367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x’</a:t>
            </a: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65804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55708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40"/>
          <p:cNvGrpSpPr/>
          <p:nvPr/>
        </p:nvGrpSpPr>
        <p:grpSpPr>
          <a:xfrm>
            <a:off x="739282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4915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4" name="Group 42"/>
          <p:cNvGrpSpPr/>
          <p:nvPr/>
        </p:nvGrpSpPr>
        <p:grpSpPr>
          <a:xfrm>
            <a:off x="259080" y="914400"/>
            <a:ext cx="8869680" cy="4739640"/>
            <a:chOff x="1929099" y="1705862"/>
            <a:chExt cx="3891812" cy="3071307"/>
          </a:xfrm>
        </p:grpSpPr>
        <p:grpSp>
          <p:nvGrpSpPr>
            <p:cNvPr id="5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11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8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11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11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10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1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106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7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3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104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5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4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102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3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5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6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7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8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0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1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2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3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4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6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7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8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7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9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7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0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1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866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99560"/>
            <a:ext cx="8229600" cy="243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Now we have an electric field that is static with respect to frame S’. Will the person in frame S see a force acting on the charge?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507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3762" y="1113473"/>
            <a:ext cx="5361877" cy="301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99281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314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108165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109125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4008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48499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9880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26291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72667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75242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92262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91712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77983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78731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74578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258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57340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985140" y="3719633"/>
            <a:ext cx="65950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S’</a:t>
            </a: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85533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86493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41376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y’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35367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x’</a:t>
            </a: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65804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55708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40"/>
          <p:cNvGrpSpPr/>
          <p:nvPr/>
        </p:nvGrpSpPr>
        <p:grpSpPr>
          <a:xfrm>
            <a:off x="739282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25880" y="506786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1813560" y="670560"/>
            <a:ext cx="0" cy="449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5471160" y="655320"/>
            <a:ext cx="0" cy="449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3642360" y="670560"/>
            <a:ext cx="0" cy="449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7299960" y="655320"/>
            <a:ext cx="0" cy="449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4373880"/>
            <a:ext cx="7909560" cy="222472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A magnetic field is stationary with respect to frame  S. The person in frame  S’ has a positive charge. Will the person in frame S see a force acting on the charge?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250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40" y="1078229"/>
            <a:ext cx="5440680" cy="30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4111885" y="56250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4221963" y="1228182"/>
            <a:ext cx="3891812" cy="3071307"/>
            <a:chOff x="1929099" y="1705862"/>
            <a:chExt cx="3891812" cy="3071307"/>
          </a:xfrm>
        </p:grpSpPr>
        <p:grpSp>
          <p:nvGrpSpPr>
            <p:cNvPr id="6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7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1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2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5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1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19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1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22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4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25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6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0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3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6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2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5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8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1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4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7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0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3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2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73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4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5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8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79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0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81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8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5041" y="733745"/>
            <a:ext cx="1804366" cy="14162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69881" y="922151"/>
            <a:ext cx="1294399" cy="1013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6"/>
          <p:cNvGrpSpPr/>
          <p:nvPr/>
        </p:nvGrpSpPr>
        <p:grpSpPr>
          <a:xfrm>
            <a:off x="3503111" y="319023"/>
            <a:ext cx="2775770" cy="2195578"/>
            <a:chOff x="1929099" y="1705862"/>
            <a:chExt cx="3891812" cy="3071307"/>
          </a:xfrm>
        </p:grpSpPr>
        <p:grpSp>
          <p:nvGrpSpPr>
            <p:cNvPr id="3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78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74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8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7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1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66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7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2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3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4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5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9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0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1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2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4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38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9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3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7" name="Rectangle 8"/>
              <p:cNvSpPr/>
              <p:nvPr/>
            </p:nvSpPr>
            <p:spPr>
              <a:xfrm rot="16200000">
                <a:off x="883921" y="822959"/>
                <a:ext cx="929640" cy="762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34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8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3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80" name="Right Arrow 79"/>
          <p:cNvSpPr/>
          <p:nvPr/>
        </p:nvSpPr>
        <p:spPr>
          <a:xfrm>
            <a:off x="4235931" y="1224001"/>
            <a:ext cx="500005" cy="41399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40"/>
          <p:cNvGrpSpPr/>
          <p:nvPr/>
        </p:nvGrpSpPr>
        <p:grpSpPr>
          <a:xfrm>
            <a:off x="3801903" y="1381126"/>
            <a:ext cx="208122" cy="209550"/>
            <a:chOff x="7117080" y="2259330"/>
            <a:chExt cx="289560" cy="304800"/>
          </a:xfrm>
        </p:grpSpPr>
        <p:sp>
          <p:nvSpPr>
            <p:cNvPr id="238" name="Oval 237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Cross 238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4657725" y="95250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V</a:t>
            </a:r>
          </a:p>
        </p:txBody>
      </p:sp>
      <p:sp>
        <p:nvSpPr>
          <p:cNvPr id="244" name="Down Arrow 243"/>
          <p:cNvSpPr/>
          <p:nvPr/>
        </p:nvSpPr>
        <p:spPr>
          <a:xfrm flipV="1">
            <a:off x="3819525" y="838199"/>
            <a:ext cx="171450" cy="523876"/>
          </a:xfrm>
          <a:prstGeom prst="downArrow">
            <a:avLst>
              <a:gd name="adj1" fmla="val 28571"/>
              <a:gd name="adj2" fmla="val 1120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4187364" y="460486"/>
            <a:ext cx="1486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</a:t>
            </a:r>
            <a:r>
              <a:rPr lang="en-US" sz="2400" b="1" i="1" dirty="0">
                <a:solidFill>
                  <a:srgbClr val="00B050"/>
                </a:solidFill>
              </a:rPr>
              <a:t>=</a:t>
            </a:r>
            <a:r>
              <a:rPr lang="en-US" sz="2400" b="1" i="1" dirty="0" err="1">
                <a:solidFill>
                  <a:srgbClr val="00B050"/>
                </a:solidFill>
              </a:rPr>
              <a:t>q</a:t>
            </a:r>
            <a:r>
              <a:rPr lang="en-US" sz="2400" b="1" dirty="0" err="1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>
                <a:solidFill>
                  <a:srgbClr val="00B050"/>
                </a:solidFill>
              </a:rPr>
              <a:t>S’S</a:t>
            </a:r>
            <a:r>
              <a:rPr lang="en-US" sz="2400" b="1" dirty="0">
                <a:solidFill>
                  <a:srgbClr val="00B050"/>
                </a:solidFill>
                <a:sym typeface="Symbol"/>
              </a:rPr>
              <a:t></a:t>
            </a:r>
            <a:r>
              <a:rPr lang="en-US" sz="24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872477" y="24860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ounded Rectangle 241"/>
          <p:cNvSpPr/>
          <p:nvPr/>
        </p:nvSpPr>
        <p:spPr>
          <a:xfrm>
            <a:off x="2234566" y="3848420"/>
            <a:ext cx="1804366" cy="14162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ounded Rectangle 242"/>
          <p:cNvSpPr/>
          <p:nvPr/>
        </p:nvSpPr>
        <p:spPr>
          <a:xfrm>
            <a:off x="2479406" y="4036826"/>
            <a:ext cx="1294399" cy="1013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6"/>
          <p:cNvGrpSpPr/>
          <p:nvPr/>
        </p:nvGrpSpPr>
        <p:grpSpPr>
          <a:xfrm>
            <a:off x="3533591" y="3443223"/>
            <a:ext cx="2775770" cy="2195578"/>
            <a:chOff x="1929099" y="1705862"/>
            <a:chExt cx="3891812" cy="3071307"/>
          </a:xfrm>
        </p:grpSpPr>
        <p:grpSp>
          <p:nvGrpSpPr>
            <p:cNvPr id="30" name="Group 161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232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3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1" name="Group 162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23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1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4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228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9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5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22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6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224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5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7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222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3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48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220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1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1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6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7" name="Rectangle 21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7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8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3" name="Rectangle 21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1" name="Rectangle 21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0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2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3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4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3" name="Rectangle 20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5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6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7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8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9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192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3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0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19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1" name="Rectangle 8"/>
              <p:cNvSpPr/>
              <p:nvPr/>
            </p:nvSpPr>
            <p:spPr>
              <a:xfrm rot="16200000">
                <a:off x="883921" y="822959"/>
                <a:ext cx="929640" cy="762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1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188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9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2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18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161" name="Right Arrow 160"/>
          <p:cNvSpPr/>
          <p:nvPr/>
        </p:nvSpPr>
        <p:spPr>
          <a:xfrm flipH="1">
            <a:off x="3013816" y="4393921"/>
            <a:ext cx="476144" cy="4139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2686050" y="413385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</a:p>
        </p:txBody>
      </p:sp>
      <p:sp>
        <p:nvSpPr>
          <p:cNvPr id="246" name="Down Arrow 245"/>
          <p:cNvSpPr/>
          <p:nvPr/>
        </p:nvSpPr>
        <p:spPr>
          <a:xfrm flipV="1">
            <a:off x="3824288" y="3943335"/>
            <a:ext cx="171450" cy="523876"/>
          </a:xfrm>
          <a:prstGeom prst="downArrow">
            <a:avLst>
              <a:gd name="adj1" fmla="val 28571"/>
              <a:gd name="adj2" fmla="val 1120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3990975" y="3719498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</a:t>
            </a:r>
            <a:r>
              <a:rPr lang="en-US" sz="2400" b="1" i="1" dirty="0">
                <a:solidFill>
                  <a:srgbClr val="00B050"/>
                </a:solidFill>
              </a:rPr>
              <a:t>=</a:t>
            </a:r>
            <a:r>
              <a:rPr lang="en-US" sz="2400" b="1" i="1" dirty="0" err="1">
                <a:solidFill>
                  <a:srgbClr val="00B050"/>
                </a:solidFill>
              </a:rPr>
              <a:t>q</a:t>
            </a:r>
            <a:r>
              <a:rPr lang="en-US" sz="2400" b="1" dirty="0" err="1">
                <a:solidFill>
                  <a:srgbClr val="00B050"/>
                </a:solidFill>
                <a:sym typeface="Symbol"/>
              </a:rPr>
              <a:t>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pSp>
        <p:nvGrpSpPr>
          <p:cNvPr id="274" name="Group 40"/>
          <p:cNvGrpSpPr/>
          <p:nvPr/>
        </p:nvGrpSpPr>
        <p:grpSpPr>
          <a:xfrm>
            <a:off x="3806665" y="4462463"/>
            <a:ext cx="208122" cy="209550"/>
            <a:chOff x="7117080" y="2259330"/>
            <a:chExt cx="289560" cy="304800"/>
          </a:xfrm>
        </p:grpSpPr>
        <p:sp>
          <p:nvSpPr>
            <p:cNvPr id="249" name="Oval 24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Cross 24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Group 259"/>
          <p:cNvGrpSpPr/>
          <p:nvPr/>
        </p:nvGrpSpPr>
        <p:grpSpPr>
          <a:xfrm>
            <a:off x="3581400" y="3352800"/>
            <a:ext cx="2758440" cy="1813560"/>
            <a:chOff x="1813560" y="655320"/>
            <a:chExt cx="5486400" cy="4511040"/>
          </a:xfrm>
        </p:grpSpPr>
        <p:cxnSp>
          <p:nvCxnSpPr>
            <p:cNvPr id="252" name="Straight Arrow Connector 251"/>
            <p:cNvCxnSpPr/>
            <p:nvPr/>
          </p:nvCxnSpPr>
          <p:spPr>
            <a:xfrm flipV="1">
              <a:off x="1813560" y="67056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5471160" y="65532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flipV="1">
              <a:off x="3642360" y="67056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V="1">
              <a:off x="7299960" y="65532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xtBox 260"/>
          <p:cNvSpPr txBox="1"/>
          <p:nvPr/>
        </p:nvSpPr>
        <p:spPr>
          <a:xfrm>
            <a:off x="6485572" y="3479482"/>
            <a:ext cx="133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b="1" i="1" dirty="0">
                <a:solidFill>
                  <a:srgbClr val="FF0000"/>
                </a:solidFill>
              </a:rPr>
              <a:t>=V</a:t>
            </a:r>
            <a:r>
              <a:rPr lang="en-US" sz="2400" b="1" i="1" baseline="-25000" dirty="0">
                <a:solidFill>
                  <a:srgbClr val="FF0000"/>
                </a:solidFill>
              </a:rPr>
              <a:t>S’S</a:t>
            </a:r>
            <a:r>
              <a:rPr lang="en-US" sz="2400" b="1" dirty="0">
                <a:solidFill>
                  <a:srgbClr val="FF0000"/>
                </a:solidFill>
                <a:sym typeface="Symbol"/>
              </a:rPr>
              <a:t>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845181" y="340123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ounded Rectangle 241"/>
          <p:cNvSpPr/>
          <p:nvPr/>
        </p:nvSpPr>
        <p:spPr>
          <a:xfrm>
            <a:off x="2234566" y="3848420"/>
            <a:ext cx="1804366" cy="14162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ounded Rectangle 242"/>
          <p:cNvSpPr/>
          <p:nvPr/>
        </p:nvSpPr>
        <p:spPr>
          <a:xfrm>
            <a:off x="2479406" y="4036826"/>
            <a:ext cx="1294399" cy="1013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225041" y="733745"/>
            <a:ext cx="1804366" cy="14162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69881" y="922151"/>
            <a:ext cx="1294399" cy="1013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03111" y="319023"/>
            <a:ext cx="2775770" cy="2195578"/>
            <a:chOff x="1929099" y="1705862"/>
            <a:chExt cx="3891812" cy="3071307"/>
          </a:xfrm>
        </p:grpSpPr>
        <p:grpSp>
          <p:nvGrpSpPr>
            <p:cNvPr id="8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78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74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1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7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2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3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4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66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7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5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0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1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2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4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8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38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9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9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3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7" name="Rectangle 8"/>
              <p:cNvSpPr/>
              <p:nvPr/>
            </p:nvSpPr>
            <p:spPr>
              <a:xfrm rot="16200000">
                <a:off x="883921" y="822959"/>
                <a:ext cx="929640" cy="762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0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34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1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3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80" name="Right Arrow 79"/>
          <p:cNvSpPr/>
          <p:nvPr/>
        </p:nvSpPr>
        <p:spPr>
          <a:xfrm>
            <a:off x="4235931" y="1224001"/>
            <a:ext cx="500005" cy="41399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6"/>
          <p:cNvGrpSpPr/>
          <p:nvPr/>
        </p:nvGrpSpPr>
        <p:grpSpPr>
          <a:xfrm>
            <a:off x="3533591" y="3443223"/>
            <a:ext cx="2775770" cy="2195578"/>
            <a:chOff x="1929099" y="1705862"/>
            <a:chExt cx="3891812" cy="3071307"/>
          </a:xfrm>
        </p:grpSpPr>
        <p:grpSp>
          <p:nvGrpSpPr>
            <p:cNvPr id="162" name="Group 161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232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3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23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1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4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228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9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5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22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6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224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5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7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222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3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8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220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1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9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0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7" name="Rectangle 21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1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2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3" name="Rectangle 21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3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1" name="Rectangle 21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4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5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6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7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3" name="Rectangle 20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8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9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0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1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2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192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3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3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19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1" name="Rectangle 8"/>
              <p:cNvSpPr/>
              <p:nvPr/>
            </p:nvSpPr>
            <p:spPr>
              <a:xfrm rot="16200000">
                <a:off x="883921" y="822959"/>
                <a:ext cx="929640" cy="762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4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188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9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5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18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161" name="Right Arrow 160"/>
          <p:cNvSpPr/>
          <p:nvPr/>
        </p:nvSpPr>
        <p:spPr>
          <a:xfrm flipH="1">
            <a:off x="3013816" y="4393921"/>
            <a:ext cx="476144" cy="4139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7" name="Group 40"/>
          <p:cNvGrpSpPr/>
          <p:nvPr/>
        </p:nvGrpSpPr>
        <p:grpSpPr>
          <a:xfrm>
            <a:off x="3801903" y="1381126"/>
            <a:ext cx="208122" cy="209550"/>
            <a:chOff x="7117080" y="2259330"/>
            <a:chExt cx="289560" cy="304800"/>
          </a:xfrm>
        </p:grpSpPr>
        <p:sp>
          <p:nvSpPr>
            <p:cNvPr id="238" name="Oval 237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Cross 238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4657725" y="95250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V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2686050" y="413385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</a:p>
        </p:txBody>
      </p:sp>
      <p:sp>
        <p:nvSpPr>
          <p:cNvPr id="244" name="Down Arrow 243"/>
          <p:cNvSpPr/>
          <p:nvPr/>
        </p:nvSpPr>
        <p:spPr>
          <a:xfrm flipV="1">
            <a:off x="3819525" y="838199"/>
            <a:ext cx="171450" cy="523876"/>
          </a:xfrm>
          <a:prstGeom prst="downArrow">
            <a:avLst>
              <a:gd name="adj1" fmla="val 28571"/>
              <a:gd name="adj2" fmla="val 1120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3986212" y="614362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</a:t>
            </a:r>
            <a:r>
              <a:rPr lang="en-US" sz="2400" b="1" i="1" dirty="0">
                <a:solidFill>
                  <a:srgbClr val="00B050"/>
                </a:solidFill>
              </a:rPr>
              <a:t>=</a:t>
            </a:r>
            <a:r>
              <a:rPr lang="en-US" sz="2400" b="1" i="1" dirty="0" err="1">
                <a:solidFill>
                  <a:srgbClr val="00B050"/>
                </a:solidFill>
              </a:rPr>
              <a:t>q</a:t>
            </a:r>
            <a:r>
              <a:rPr lang="en-US" sz="2400" b="1" dirty="0" err="1">
                <a:solidFill>
                  <a:srgbClr val="00B050"/>
                </a:solidFill>
              </a:rPr>
              <a:t>V</a:t>
            </a:r>
            <a:r>
              <a:rPr lang="en-US" sz="2400" b="1" dirty="0">
                <a:solidFill>
                  <a:srgbClr val="00B050"/>
                </a:solidFill>
                <a:sym typeface="Symbol"/>
              </a:rPr>
              <a:t></a:t>
            </a:r>
            <a:r>
              <a:rPr lang="en-US" sz="24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246" name="Down Arrow 245"/>
          <p:cNvSpPr/>
          <p:nvPr/>
        </p:nvSpPr>
        <p:spPr>
          <a:xfrm flipV="1">
            <a:off x="3824288" y="3943335"/>
            <a:ext cx="171450" cy="523876"/>
          </a:xfrm>
          <a:prstGeom prst="downArrow">
            <a:avLst>
              <a:gd name="adj1" fmla="val 28571"/>
              <a:gd name="adj2" fmla="val 1120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3990975" y="3719498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</a:t>
            </a:r>
            <a:r>
              <a:rPr lang="en-US" sz="2400" b="1" i="1" dirty="0">
                <a:solidFill>
                  <a:srgbClr val="00B050"/>
                </a:solidFill>
              </a:rPr>
              <a:t>=</a:t>
            </a:r>
            <a:r>
              <a:rPr lang="en-US" sz="2400" b="1" i="1" dirty="0" err="1">
                <a:solidFill>
                  <a:srgbClr val="00B050"/>
                </a:solidFill>
              </a:rPr>
              <a:t>q</a:t>
            </a:r>
            <a:r>
              <a:rPr lang="en-US" sz="2400" b="1" dirty="0" err="1">
                <a:solidFill>
                  <a:srgbClr val="00B050"/>
                </a:solidFill>
                <a:sym typeface="Symbol"/>
              </a:rPr>
              <a:t>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pSp>
        <p:nvGrpSpPr>
          <p:cNvPr id="248" name="Group 40"/>
          <p:cNvGrpSpPr/>
          <p:nvPr/>
        </p:nvGrpSpPr>
        <p:grpSpPr>
          <a:xfrm>
            <a:off x="3806665" y="4462463"/>
            <a:ext cx="208122" cy="209550"/>
            <a:chOff x="7117080" y="2259330"/>
            <a:chExt cx="289560" cy="304800"/>
          </a:xfrm>
        </p:grpSpPr>
        <p:sp>
          <p:nvSpPr>
            <p:cNvPr id="249" name="Oval 24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Cross 24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3581400" y="3352800"/>
            <a:ext cx="2758440" cy="1813560"/>
            <a:chOff x="1813560" y="655320"/>
            <a:chExt cx="5486400" cy="4511040"/>
          </a:xfrm>
        </p:grpSpPr>
        <p:cxnSp>
          <p:nvCxnSpPr>
            <p:cNvPr id="252" name="Straight Arrow Connector 251"/>
            <p:cNvCxnSpPr/>
            <p:nvPr/>
          </p:nvCxnSpPr>
          <p:spPr>
            <a:xfrm flipV="1">
              <a:off x="1813560" y="67056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5471160" y="65532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flipV="1">
              <a:off x="3642360" y="67056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V="1">
              <a:off x="7299960" y="65532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xtBox 260"/>
          <p:cNvSpPr txBox="1"/>
          <p:nvPr/>
        </p:nvSpPr>
        <p:spPr>
          <a:xfrm>
            <a:off x="6485572" y="3479482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b="1" i="1" dirty="0">
                <a:solidFill>
                  <a:srgbClr val="FF0000"/>
                </a:solidFill>
              </a:rPr>
              <a:t>=V</a:t>
            </a:r>
            <a:r>
              <a:rPr lang="en-US" sz="2400" b="1" dirty="0">
                <a:solidFill>
                  <a:srgbClr val="FF0000"/>
                </a:solidFill>
                <a:sym typeface="Symbol"/>
              </a:rPr>
              <a:t>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18820" y="411480"/>
            <a:ext cx="6762831" cy="5789930"/>
            <a:chOff x="718820" y="411480"/>
            <a:chExt cx="6762831" cy="578993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946400" y="1770063"/>
              <a:ext cx="3395663" cy="31067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235200" y="2220913"/>
              <a:ext cx="885825" cy="361950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18820" y="1842453"/>
              <a:ext cx="1560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Closed Surface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538663" y="3587750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3482975" y="2220913"/>
              <a:ext cx="1117600" cy="1103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354513" y="3092450"/>
              <a:ext cx="493712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54450" y="2541588"/>
              <a:ext cx="252413" cy="3365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06961" y="411480"/>
              <a:ext cx="5774690" cy="5774690"/>
              <a:chOff x="1706961" y="411480"/>
              <a:chExt cx="5774690" cy="5774690"/>
            </a:xfrm>
          </p:grpSpPr>
          <p:cxnSp>
            <p:nvCxnSpPr>
              <p:cNvPr id="11" name="Straight Arrow Connector 10"/>
              <p:cNvCxnSpPr>
                <a:stCxn id="9" idx="0"/>
              </p:cNvCxnSpPr>
              <p:nvPr/>
            </p:nvCxnSpPr>
            <p:spPr>
              <a:xfrm flipH="1" flipV="1">
                <a:off x="4572000" y="411480"/>
                <a:ext cx="29369" cy="26809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556760" y="3505200"/>
                <a:ext cx="29369" cy="26809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 rot="16200000">
                <a:off x="4572001" y="441960"/>
                <a:ext cx="44609" cy="5774690"/>
                <a:chOff x="4709160" y="563880"/>
                <a:chExt cx="44609" cy="5774690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 flipH="1" flipV="1">
                  <a:off x="4724400" y="563880"/>
                  <a:ext cx="29369" cy="268097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4709160" y="3657600"/>
                  <a:ext cx="29369" cy="268097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 rot="2700000">
              <a:off x="1706961" y="426720"/>
              <a:ext cx="5774690" cy="5774690"/>
              <a:chOff x="1706961" y="411480"/>
              <a:chExt cx="5774690" cy="577469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572000" y="411480"/>
                <a:ext cx="29369" cy="26809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4556760" y="3505200"/>
                <a:ext cx="29369" cy="26809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16"/>
              <p:cNvGrpSpPr/>
              <p:nvPr/>
            </p:nvGrpSpPr>
            <p:grpSpPr>
              <a:xfrm rot="16200000">
                <a:off x="4572001" y="441960"/>
                <a:ext cx="44609" cy="5774690"/>
                <a:chOff x="4709160" y="563880"/>
                <a:chExt cx="44609" cy="5774690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24400" y="563880"/>
                  <a:ext cx="29369" cy="268097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>
                  <a:off x="4709160" y="3657600"/>
                  <a:ext cx="29369" cy="268097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TextBox 25"/>
          <p:cNvSpPr txBox="1"/>
          <p:nvPr/>
        </p:nvSpPr>
        <p:spPr>
          <a:xfrm>
            <a:off x="6546532" y="136112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We developed Gauss’ law for electric field flux, but we now know there is magnetic field flux. What is Gauss’ law for magnetic fields?</a:t>
            </a:r>
          </a:p>
          <a:p>
            <a:pPr>
              <a:buNone/>
            </a:pPr>
            <a:r>
              <a:rPr lang="en-US" dirty="0"/>
              <a:t>a)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b)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59859" y="3280334"/>
          <a:ext cx="1539294" cy="72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431640" progId="Equation.3">
                  <p:embed/>
                </p:oleObj>
              </mc:Choice>
              <mc:Fallback>
                <p:oleObj name="Equation" r:id="rId2" imgW="914400" imgH="431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859" y="3280334"/>
                        <a:ext cx="1539294" cy="7268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6211" name="Object 3"/>
          <p:cNvGraphicFramePr>
            <a:graphicFrameLocks noChangeAspect="1"/>
          </p:cNvGraphicFramePr>
          <p:nvPr/>
        </p:nvGraphicFramePr>
        <p:xfrm>
          <a:off x="1679575" y="4292600"/>
          <a:ext cx="14954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431640" progId="Equation.3">
                  <p:embed/>
                </p:oleObj>
              </mc:Choice>
              <mc:Fallback>
                <p:oleObj name="Equation" r:id="rId4" imgW="888840" imgH="431640" progId="Equation.3">
                  <p:embed/>
                  <p:pic>
                    <p:nvPicPr>
                      <p:cNvPr id="50862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4292600"/>
                        <a:ext cx="149542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6212" name="Object 4"/>
          <p:cNvGraphicFramePr>
            <a:graphicFrameLocks noChangeAspect="1"/>
          </p:cNvGraphicFramePr>
          <p:nvPr/>
        </p:nvGraphicFramePr>
        <p:xfrm>
          <a:off x="1685551" y="5635159"/>
          <a:ext cx="13033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0" imgH="279360" progId="Equation.3">
                  <p:embed/>
                </p:oleObj>
              </mc:Choice>
              <mc:Fallback>
                <p:oleObj name="Equation" r:id="rId6" imgW="774360" imgH="279360" progId="Equation.3">
                  <p:embed/>
                  <p:pic>
                    <p:nvPicPr>
                      <p:cNvPr id="50862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551" y="5635159"/>
                        <a:ext cx="130333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r="55319"/>
          <a:stretch>
            <a:fillRect/>
          </a:stretch>
        </p:blipFill>
        <p:spPr bwMode="auto">
          <a:xfrm>
            <a:off x="2547938" y="769620"/>
            <a:ext cx="4538662" cy="47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4"/>
          <p:cNvGrpSpPr/>
          <p:nvPr/>
        </p:nvGrpSpPr>
        <p:grpSpPr>
          <a:xfrm>
            <a:off x="703580" y="1754823"/>
            <a:ext cx="5623243" cy="3106737"/>
            <a:chOff x="718820" y="1770063"/>
            <a:chExt cx="5623243" cy="3106737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946400" y="1770063"/>
              <a:ext cx="3395663" cy="31067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235200" y="2220913"/>
              <a:ext cx="885825" cy="361950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18820" y="1842453"/>
              <a:ext cx="1560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Closed Surface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3482975" y="2220913"/>
              <a:ext cx="1117600" cy="1103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54450" y="2541588"/>
              <a:ext cx="252413" cy="3365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227236"/>
            <a:ext cx="4632960" cy="379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223.47.1.5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3509682"/>
            <a:ext cx="7909560" cy="308892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What is the magnitude of the force on the charge according to the person in frame S?</a:t>
            </a:r>
          </a:p>
          <a:p>
            <a:pPr marL="514350" indent="-514350">
              <a:buAutoNum type="alphaLcParenR"/>
            </a:pPr>
            <a:r>
              <a:rPr lang="en-US" dirty="0"/>
              <a:t>F=mg</a:t>
            </a:r>
          </a:p>
          <a:p>
            <a:pPr marL="514350" indent="-514350">
              <a:buAutoNum type="alphaLcParenR"/>
            </a:pPr>
            <a:r>
              <a:rPr lang="en-US" dirty="0"/>
              <a:t>F=</a:t>
            </a:r>
            <a:r>
              <a:rPr lang="en-US" dirty="0" err="1"/>
              <a:t>qvBsin</a:t>
            </a:r>
            <a:r>
              <a:rPr lang="en-US" dirty="0">
                <a:sym typeface="Symbol"/>
              </a:rPr>
              <a:t>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F=</a:t>
            </a:r>
            <a:r>
              <a:rPr lang="en-US" dirty="0" err="1"/>
              <a:t>qE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F=</a:t>
            </a:r>
            <a:r>
              <a:rPr lang="en-US" dirty="0" err="1"/>
              <a:t>arcsin</a:t>
            </a:r>
            <a:r>
              <a:rPr lang="en-US" dirty="0"/>
              <a:t>(-1)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50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4982" y="1158912"/>
            <a:ext cx="3660289" cy="207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223.47.1.6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3509682"/>
            <a:ext cx="7909560" cy="308892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What is the direction of the force on the charge according to the person in frame S?</a:t>
            </a:r>
          </a:p>
          <a:p>
            <a:pPr marL="514350" indent="-514350">
              <a:buAutoNum type="alphaLcParenR"/>
            </a:pPr>
            <a:r>
              <a:rPr lang="en-US" dirty="0"/>
              <a:t>Up</a:t>
            </a:r>
          </a:p>
          <a:p>
            <a:pPr marL="514350" indent="-514350">
              <a:buAutoNum type="alphaLcParenR"/>
            </a:pPr>
            <a:r>
              <a:rPr lang="en-US" dirty="0"/>
              <a:t>Down</a:t>
            </a:r>
          </a:p>
          <a:p>
            <a:pPr marL="514350" indent="-514350">
              <a:buAutoNum type="alphaLcParenR"/>
            </a:pPr>
            <a:r>
              <a:rPr lang="en-US" dirty="0"/>
              <a:t>Into the page</a:t>
            </a:r>
          </a:p>
          <a:p>
            <a:pPr marL="514350" indent="-514350">
              <a:buAutoNum type="alphaLcParenR"/>
            </a:pPr>
            <a:r>
              <a:rPr lang="en-US" dirty="0"/>
              <a:t>Out of the page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50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4982" y="1158912"/>
            <a:ext cx="3660289" cy="207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4828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4373880"/>
            <a:ext cx="7909560" cy="222472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A magnetic field is stationary with respect to frame  S. The person in frame  S’ has a positive charge. Will the person in frame S’ see a force acting on the charge?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50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40" y="1078229"/>
            <a:ext cx="5440680" cy="30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901441"/>
            <a:ext cx="7909560" cy="23926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A magnetic field is stationary with respect to frame  S. The person in frame  S’ has a positive charge. The person in frame S’ does see a force acting on the charge. What causes this force?</a:t>
            </a:r>
          </a:p>
          <a:p>
            <a:pPr marL="514350" indent="-514350">
              <a:buAutoNum type="alphaLcParenR"/>
            </a:pPr>
            <a:r>
              <a:rPr lang="en-US" sz="2000" dirty="0"/>
              <a:t>The magnetic field</a:t>
            </a:r>
          </a:p>
          <a:p>
            <a:pPr marL="514350" indent="-514350">
              <a:buAutoNum type="alphaLcParenR"/>
            </a:pPr>
            <a:r>
              <a:rPr lang="en-US" sz="2000" dirty="0"/>
              <a:t>An Electric field</a:t>
            </a:r>
          </a:p>
          <a:p>
            <a:pPr marL="514350" indent="-514350">
              <a:buAutoNum type="alphaLcParenR"/>
            </a:pPr>
            <a:r>
              <a:rPr lang="en-US" sz="2000" dirty="0"/>
              <a:t>The person in frame S’ must be pushing on the charge.</a:t>
            </a:r>
          </a:p>
          <a:p>
            <a:pPr marL="514350" indent="-514350">
              <a:buAutoNum type="alphaLcParenR"/>
            </a:pPr>
            <a:r>
              <a:rPr lang="en-US" sz="2000" dirty="0"/>
              <a:t>Nothing, it is magic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50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078230"/>
            <a:ext cx="4617720" cy="262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73373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57406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82257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83217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8100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22591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73972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00383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46759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49334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66354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65804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52075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52823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48670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2496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31432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436500" y="3719633"/>
            <a:ext cx="436974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S’</a:t>
            </a: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59625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60585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154681" y="1133341"/>
            <a:ext cx="45371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y’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09459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99281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314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108165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109125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4008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48499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9880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26291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72667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75242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92262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91712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77983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78731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74578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3258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57340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985140" y="3719633"/>
            <a:ext cx="65950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S’</a:t>
            </a: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85533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86493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41376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y’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35367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x’</a:t>
            </a: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65804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55708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41" name="Group 40"/>
          <p:cNvGrpSpPr/>
          <p:nvPr/>
        </p:nvGrpSpPr>
        <p:grpSpPr>
          <a:xfrm>
            <a:off x="739282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4915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59080" y="914400"/>
            <a:ext cx="8869680" cy="4739640"/>
            <a:chOff x="1929099" y="1705862"/>
            <a:chExt cx="3891812" cy="3071307"/>
          </a:xfrm>
        </p:grpSpPr>
        <p:grpSp>
          <p:nvGrpSpPr>
            <p:cNvPr id="44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11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5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11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6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11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7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10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8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106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7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9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104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5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0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102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3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1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2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3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4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5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6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7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8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9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0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1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2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3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4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7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5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7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6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7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73373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57406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82257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83217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8100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22591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73972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00383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46759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49334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66354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65804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52075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52823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48670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2496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31432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436500" y="3719633"/>
            <a:ext cx="436974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S’</a:t>
            </a: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59625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60585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15468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y’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09459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x’</a:t>
            </a: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39896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29800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40"/>
          <p:cNvGrpSpPr/>
          <p:nvPr/>
        </p:nvGrpSpPr>
        <p:grpSpPr>
          <a:xfrm>
            <a:off x="713374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588</Words>
  <Application>Microsoft Office PowerPoint</Application>
  <PresentationFormat>On-screen Show (4:3)</PresentationFormat>
  <Paragraphs>150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Office Theme</vt:lpstr>
      <vt:lpstr>Equation</vt:lpstr>
      <vt:lpstr>PowerPoint Presentation</vt:lpstr>
      <vt:lpstr>Question 223.47.1</vt:lpstr>
      <vt:lpstr>Question 223.47.1.5</vt:lpstr>
      <vt:lpstr>Question 223.47.1.6</vt:lpstr>
      <vt:lpstr>Question 223.47.2</vt:lpstr>
      <vt:lpstr>Question 223.47.3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223.47.4</vt:lpstr>
      <vt:lpstr>Question 223.47.5</vt:lpstr>
      <vt:lpstr>Question 223.47.6</vt:lpstr>
      <vt:lpstr>PowerPoint Presentation</vt:lpstr>
      <vt:lpstr>Question 223.47.7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223.47.8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9</cp:revision>
  <dcterms:created xsi:type="dcterms:W3CDTF">2011-12-03T18:37:24Z</dcterms:created>
  <dcterms:modified xsi:type="dcterms:W3CDTF">2023-12-01T22:52:34Z</dcterms:modified>
</cp:coreProperties>
</file>