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440" r:id="rId2"/>
    <p:sldId id="1441" r:id="rId3"/>
    <p:sldId id="1442" r:id="rId4"/>
    <p:sldId id="1443" r:id="rId5"/>
    <p:sldId id="1444" r:id="rId6"/>
    <p:sldId id="259" r:id="rId7"/>
    <p:sldId id="260" r:id="rId8"/>
    <p:sldId id="263" r:id="rId9"/>
    <p:sldId id="1445" r:id="rId10"/>
    <p:sldId id="282" r:id="rId11"/>
    <p:sldId id="1446" r:id="rId12"/>
    <p:sldId id="279" r:id="rId13"/>
    <p:sldId id="281" r:id="rId14"/>
    <p:sldId id="278" r:id="rId15"/>
    <p:sldId id="268" r:id="rId16"/>
    <p:sldId id="269" r:id="rId17"/>
    <p:sldId id="270" r:id="rId18"/>
    <p:sldId id="272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4D1A0-007C-406B-BB4C-ED28AB0FDB8E}" v="5" dt="2023-12-02T01:35:25.6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FC94D1A0-007C-406B-BB4C-ED28AB0FDB8E}"/>
    <pc:docChg chg="custSel addSld modSld sldOrd">
      <pc:chgData name="Lines, Todd" userId="afaf7c3a-e8aa-4568-882a-02ad8f9e19b0" providerId="ADAL" clId="{FC94D1A0-007C-406B-BB4C-ED28AB0FDB8E}" dt="2023-12-02T01:36:45.743" v="577" actId="20577"/>
      <pc:docMkLst>
        <pc:docMk/>
      </pc:docMkLst>
      <pc:sldChg chg="addSp modSp mod chgLayout">
        <pc:chgData name="Lines, Todd" userId="afaf7c3a-e8aa-4568-882a-02ad8f9e19b0" providerId="ADAL" clId="{FC94D1A0-007C-406B-BB4C-ED28AB0FDB8E}" dt="2023-12-02T01:33:10.307" v="193" actId="20577"/>
        <pc:sldMkLst>
          <pc:docMk/>
          <pc:sldMk cId="0" sldId="259"/>
        </pc:sldMkLst>
        <pc:spChg chg="add mod ord">
          <ac:chgData name="Lines, Todd" userId="afaf7c3a-e8aa-4568-882a-02ad8f9e19b0" providerId="ADAL" clId="{FC94D1A0-007C-406B-BB4C-ED28AB0FDB8E}" dt="2023-12-02T01:31:59.032" v="19" actId="27636"/>
          <ac:spMkLst>
            <pc:docMk/>
            <pc:sldMk cId="0" sldId="259"/>
            <ac:spMk id="2" creationId="{825D3A78-80DD-EEB8-CFEA-4AD929738598}"/>
          </ac:spMkLst>
        </pc:spChg>
        <pc:spChg chg="add mod ord">
          <ac:chgData name="Lines, Todd" userId="afaf7c3a-e8aa-4568-882a-02ad8f9e19b0" providerId="ADAL" clId="{FC94D1A0-007C-406B-BB4C-ED28AB0FDB8E}" dt="2023-12-02T01:33:10.307" v="193" actId="20577"/>
          <ac:spMkLst>
            <pc:docMk/>
            <pc:sldMk cId="0" sldId="259"/>
            <ac:spMk id="3" creationId="{21646B6A-45F4-E028-EE8F-3A69F4BE7C6E}"/>
          </ac:spMkLst>
        </pc:spChg>
        <pc:picChg chg="mod">
          <ac:chgData name="Lines, Todd" userId="afaf7c3a-e8aa-4568-882a-02ad8f9e19b0" providerId="ADAL" clId="{FC94D1A0-007C-406B-BB4C-ED28AB0FDB8E}" dt="2023-12-02T01:32:19.085" v="57" actId="1038"/>
          <ac:picMkLst>
            <pc:docMk/>
            <pc:sldMk cId="0" sldId="259"/>
            <ac:picMk id="4098" creationId="{00000000-0000-0000-0000-000000000000}"/>
          </ac:picMkLst>
        </pc:picChg>
      </pc:sldChg>
      <pc:sldChg chg="add ord">
        <pc:chgData name="Lines, Todd" userId="afaf7c3a-e8aa-4568-882a-02ad8f9e19b0" providerId="ADAL" clId="{FC94D1A0-007C-406B-BB4C-ED28AB0FDB8E}" dt="2023-12-02T01:31:15.760" v="4"/>
        <pc:sldMkLst>
          <pc:docMk/>
          <pc:sldMk cId="2782929631" sldId="1440"/>
        </pc:sldMkLst>
      </pc:sldChg>
      <pc:sldChg chg="add ord">
        <pc:chgData name="Lines, Todd" userId="afaf7c3a-e8aa-4568-882a-02ad8f9e19b0" providerId="ADAL" clId="{FC94D1A0-007C-406B-BB4C-ED28AB0FDB8E}" dt="2023-12-02T01:31:35.921" v="6"/>
        <pc:sldMkLst>
          <pc:docMk/>
          <pc:sldMk cId="3334172428" sldId="1441"/>
        </pc:sldMkLst>
      </pc:sldChg>
      <pc:sldChg chg="add ord">
        <pc:chgData name="Lines, Todd" userId="afaf7c3a-e8aa-4568-882a-02ad8f9e19b0" providerId="ADAL" clId="{FC94D1A0-007C-406B-BB4C-ED28AB0FDB8E}" dt="2023-12-02T01:31:35.921" v="6"/>
        <pc:sldMkLst>
          <pc:docMk/>
          <pc:sldMk cId="1837737391" sldId="1442"/>
        </pc:sldMkLst>
      </pc:sldChg>
      <pc:sldChg chg="add ord">
        <pc:chgData name="Lines, Todd" userId="afaf7c3a-e8aa-4568-882a-02ad8f9e19b0" providerId="ADAL" clId="{FC94D1A0-007C-406B-BB4C-ED28AB0FDB8E}" dt="2023-12-02T01:31:35.921" v="6"/>
        <pc:sldMkLst>
          <pc:docMk/>
          <pc:sldMk cId="2603429156" sldId="1443"/>
        </pc:sldMkLst>
      </pc:sldChg>
      <pc:sldChg chg="add ord">
        <pc:chgData name="Lines, Todd" userId="afaf7c3a-e8aa-4568-882a-02ad8f9e19b0" providerId="ADAL" clId="{FC94D1A0-007C-406B-BB4C-ED28AB0FDB8E}" dt="2023-12-02T01:31:35.921" v="6"/>
        <pc:sldMkLst>
          <pc:docMk/>
          <pc:sldMk cId="1806586332" sldId="1444"/>
        </pc:sldMkLst>
      </pc:sldChg>
      <pc:sldChg chg="addSp delSp modSp add mod">
        <pc:chgData name="Lines, Todd" userId="afaf7c3a-e8aa-4568-882a-02ad8f9e19b0" providerId="ADAL" clId="{FC94D1A0-007C-406B-BB4C-ED28AB0FDB8E}" dt="2023-12-02T01:34:59.582" v="335" actId="20577"/>
        <pc:sldMkLst>
          <pc:docMk/>
          <pc:sldMk cId="1121025108" sldId="1445"/>
        </pc:sldMkLst>
        <pc:spChg chg="mod">
          <ac:chgData name="Lines, Todd" userId="afaf7c3a-e8aa-4568-882a-02ad8f9e19b0" providerId="ADAL" clId="{FC94D1A0-007C-406B-BB4C-ED28AB0FDB8E}" dt="2023-12-02T01:34:59.582" v="335" actId="20577"/>
          <ac:spMkLst>
            <pc:docMk/>
            <pc:sldMk cId="1121025108" sldId="1445"/>
            <ac:spMk id="3" creationId="{21646B6A-45F4-E028-EE8F-3A69F4BE7C6E}"/>
          </ac:spMkLst>
        </pc:spChg>
        <pc:spChg chg="add mod">
          <ac:chgData name="Lines, Todd" userId="afaf7c3a-e8aa-4568-882a-02ad8f9e19b0" providerId="ADAL" clId="{FC94D1A0-007C-406B-BB4C-ED28AB0FDB8E}" dt="2023-12-02T01:34:37.614" v="301" actId="1076"/>
          <ac:spMkLst>
            <pc:docMk/>
            <pc:sldMk cId="1121025108" sldId="1445"/>
            <ac:spMk id="5" creationId="{75EB5AA9-780B-1CE3-7AD3-C54E9618F880}"/>
          </ac:spMkLst>
        </pc:spChg>
        <pc:picChg chg="del">
          <ac:chgData name="Lines, Todd" userId="afaf7c3a-e8aa-4568-882a-02ad8f9e19b0" providerId="ADAL" clId="{FC94D1A0-007C-406B-BB4C-ED28AB0FDB8E}" dt="2023-12-02T01:34:34.017" v="299" actId="478"/>
          <ac:picMkLst>
            <pc:docMk/>
            <pc:sldMk cId="1121025108" sldId="1445"/>
            <ac:picMk id="4098" creationId="{00000000-0000-0000-0000-000000000000}"/>
          </ac:picMkLst>
        </pc:picChg>
        <pc:cxnChg chg="add mod">
          <ac:chgData name="Lines, Todd" userId="afaf7c3a-e8aa-4568-882a-02ad8f9e19b0" providerId="ADAL" clId="{FC94D1A0-007C-406B-BB4C-ED28AB0FDB8E}" dt="2023-12-02T01:34:37.614" v="301" actId="1076"/>
          <ac:cxnSpMkLst>
            <pc:docMk/>
            <pc:sldMk cId="1121025108" sldId="1445"/>
            <ac:cxnSpMk id="4" creationId="{AB2260C7-0276-4B64-61DC-7905392B5EE4}"/>
          </ac:cxnSpMkLst>
        </pc:cxnChg>
      </pc:sldChg>
      <pc:sldChg chg="addSp delSp modSp add mod">
        <pc:chgData name="Lines, Todd" userId="afaf7c3a-e8aa-4568-882a-02ad8f9e19b0" providerId="ADAL" clId="{FC94D1A0-007C-406B-BB4C-ED28AB0FDB8E}" dt="2023-12-02T01:36:45.743" v="577" actId="20577"/>
        <pc:sldMkLst>
          <pc:docMk/>
          <pc:sldMk cId="3389873368" sldId="1446"/>
        </pc:sldMkLst>
        <pc:spChg chg="mod">
          <ac:chgData name="Lines, Todd" userId="afaf7c3a-e8aa-4568-882a-02ad8f9e19b0" providerId="ADAL" clId="{FC94D1A0-007C-406B-BB4C-ED28AB0FDB8E}" dt="2023-12-02T01:36:45.743" v="577" actId="20577"/>
          <ac:spMkLst>
            <pc:docMk/>
            <pc:sldMk cId="3389873368" sldId="1446"/>
            <ac:spMk id="3" creationId="{21646B6A-45F4-E028-EE8F-3A69F4BE7C6E}"/>
          </ac:spMkLst>
        </pc:spChg>
        <pc:spChg chg="del">
          <ac:chgData name="Lines, Todd" userId="afaf7c3a-e8aa-4568-882a-02ad8f9e19b0" providerId="ADAL" clId="{FC94D1A0-007C-406B-BB4C-ED28AB0FDB8E}" dt="2023-12-02T01:36:20.801" v="528" actId="478"/>
          <ac:spMkLst>
            <pc:docMk/>
            <pc:sldMk cId="3389873368" sldId="1446"/>
            <ac:spMk id="5" creationId="{75EB5AA9-780B-1CE3-7AD3-C54E9618F880}"/>
          </ac:spMkLst>
        </pc:spChg>
        <pc:picChg chg="add mod">
          <ac:chgData name="Lines, Todd" userId="afaf7c3a-e8aa-4568-882a-02ad8f9e19b0" providerId="ADAL" clId="{FC94D1A0-007C-406B-BB4C-ED28AB0FDB8E}" dt="2023-12-02T01:36:15.367" v="526" actId="1076"/>
          <ac:picMkLst>
            <pc:docMk/>
            <pc:sldMk cId="3389873368" sldId="1446"/>
            <ac:picMk id="6" creationId="{CB5C18BA-3F88-8D9C-8DD1-284F0FCD96C5}"/>
          </ac:picMkLst>
        </pc:picChg>
        <pc:cxnChg chg="del">
          <ac:chgData name="Lines, Todd" userId="afaf7c3a-e8aa-4568-882a-02ad8f9e19b0" providerId="ADAL" clId="{FC94D1A0-007C-406B-BB4C-ED28AB0FDB8E}" dt="2023-12-02T01:36:18.499" v="527" actId="478"/>
          <ac:cxnSpMkLst>
            <pc:docMk/>
            <pc:sldMk cId="3389873368" sldId="1446"/>
            <ac:cxnSpMk id="4" creationId="{AB2260C7-0276-4B64-61DC-7905392B5EE4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175E8-83AE-4370-837C-C86E918436A9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F8353-DA18-4A0E-B89B-B4051FD74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F8353-DA18-4A0E-B89B-B4051FD74A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02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F8353-DA18-4A0E-B89B-B4051FD74AA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3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971F9-1519-4B76-B6BC-9763482C5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3AE8-A5D9-41EC-93A6-BE5390F6B110}" type="datetimeFigureOut">
              <a:rPr lang="en-US" smtClean="0"/>
              <a:pPr/>
              <a:t>12/1/2023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Which of the following is Faraday’s law?</a:t>
            </a:r>
          </a:p>
          <a:p>
            <a:pPr marL="0" indent="0">
              <a:buNone/>
            </a:pPr>
            <a:r>
              <a:rPr lang="en-US" dirty="0"/>
              <a:t>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31925" y="2193925"/>
          <a:ext cx="28527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393480" progId="Equation.3">
                  <p:embed/>
                </p:oleObj>
              </mc:Choice>
              <mc:Fallback>
                <p:oleObj name="Equation" r:id="rId2" imgW="161280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193925"/>
                        <a:ext cx="2852738" cy="690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0175" y="3260725"/>
          <a:ext cx="1336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241200" progId="Equation.3">
                  <p:embed/>
                </p:oleObj>
              </mc:Choice>
              <mc:Fallback>
                <p:oleObj name="Equation" r:id="rId4" imgW="723600" imgH="241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260725"/>
                        <a:ext cx="1336675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4138" y="5205413"/>
          <a:ext cx="15954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431640" progId="Equation.3">
                  <p:embed/>
                </p:oleObj>
              </mc:Choice>
              <mc:Fallback>
                <p:oleObj name="Equation" r:id="rId6" imgW="863280" imgH="4316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5205413"/>
                        <a:ext cx="15954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71600" y="4247535"/>
          <a:ext cx="1849658" cy="5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9000" imgH="279400" progId="Equation.3">
                  <p:embed/>
                </p:oleObj>
              </mc:Choice>
              <mc:Fallback>
                <p:oleObj name="Equation" r:id="rId8" imgW="889000" imgH="2794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47535"/>
                        <a:ext cx="1849658" cy="57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292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58" y="1770919"/>
            <a:ext cx="8470148" cy="310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3A78-80DD-EEB8-CFEA-4AD92973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6B6A-45F4-E028-EE8F-3A69F4BE7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two polarizers. If I pass light through both of them and their axes are aligned at 90 degrees from each other how much of the original light comes through?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All of it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30%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70%</a:t>
            </a:r>
          </a:p>
          <a:p>
            <a:pPr marL="514350" indent="-514350">
              <a:buFont typeface="+mj-lt"/>
              <a:buAutoNum type="alphaLcParenR"/>
            </a:pPr>
            <a:r>
              <a:rPr lang="en-US"/>
              <a:t>None of it</a:t>
            </a: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CB5C18BA-3F88-8D9C-8DD1-284F0FCD9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0535" y="4186079"/>
            <a:ext cx="3703971" cy="135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89873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3994" y="3372787"/>
            <a:ext cx="7045377" cy="3485213"/>
          </a:xfrm>
          <a:prstGeom prst="rect">
            <a:avLst/>
          </a:prstGeom>
          <a:solidFill>
            <a:schemeClr val="bg1">
              <a:lumMod val="6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738050" y="3193714"/>
            <a:ext cx="4796852" cy="583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67079" y="490965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baseline="-25000" dirty="0"/>
          </a:p>
        </p:txBody>
      </p:sp>
      <p:grpSp>
        <p:nvGrpSpPr>
          <p:cNvPr id="15" name="Group 60"/>
          <p:cNvGrpSpPr/>
          <p:nvPr/>
        </p:nvGrpSpPr>
        <p:grpSpPr>
          <a:xfrm>
            <a:off x="2824498" y="801730"/>
            <a:ext cx="296876" cy="369332"/>
            <a:chOff x="2603291" y="1538992"/>
            <a:chExt cx="296876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2603291" y="153899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  <a:sym typeface="Symbol"/>
                </a:rPr>
                <a:t>E</a:t>
              </a:r>
              <a:endParaRPr lang="en-US" b="1" baseline="-25000" dirty="0">
                <a:solidFill>
                  <a:srgbClr val="FFC000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2678715" y="1580368"/>
              <a:ext cx="150210" cy="78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 rot="659170">
            <a:off x="3576852" y="3408845"/>
            <a:ext cx="1746310" cy="2598183"/>
            <a:chOff x="3863455" y="3367901"/>
            <a:chExt cx="1746310" cy="2598183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3524494" y="4034158"/>
              <a:ext cx="2577429" cy="12864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4279712" y="4166294"/>
              <a:ext cx="695432" cy="347844"/>
              <a:chOff x="4648201" y="4862330"/>
              <a:chExt cx="695432" cy="347844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473055" y="4578002"/>
              <a:ext cx="695432" cy="347844"/>
              <a:chOff x="4648201" y="4862330"/>
              <a:chExt cx="695432" cy="347844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065897" y="3747764"/>
              <a:ext cx="695432" cy="347844"/>
              <a:chOff x="4648201" y="4862330"/>
              <a:chExt cx="695432" cy="347844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707342" y="4989710"/>
              <a:ext cx="695432" cy="347844"/>
              <a:chOff x="4648201" y="4862330"/>
              <a:chExt cx="695432" cy="347844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914333" y="5401418"/>
              <a:ext cx="695432" cy="347844"/>
              <a:chOff x="4648201" y="4862330"/>
              <a:chExt cx="695432" cy="347844"/>
            </a:xfrm>
          </p:grpSpPr>
          <p:cxnSp>
            <p:nvCxnSpPr>
              <p:cNvPr id="82" name="Straight Arrow Connector 81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863455" y="3367901"/>
              <a:ext cx="695432" cy="347844"/>
              <a:chOff x="4648201" y="4862330"/>
              <a:chExt cx="695432" cy="347844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 rot="20863774">
            <a:off x="3788062" y="1032427"/>
            <a:ext cx="2549324" cy="2230812"/>
            <a:chOff x="4061017" y="1278088"/>
            <a:chExt cx="2549324" cy="2230812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4169996" y="1364983"/>
              <a:ext cx="2374448" cy="20402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4061017" y="2881699"/>
              <a:ext cx="672754" cy="627201"/>
              <a:chOff x="5480396" y="1639752"/>
              <a:chExt cx="672754" cy="627201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5819315" y="1951376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rot="10800000">
                <a:off x="5480396" y="1639752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5774361" y="1914421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732033" y="2324416"/>
              <a:ext cx="672754" cy="627201"/>
              <a:chOff x="5480396" y="1639752"/>
              <a:chExt cx="672754" cy="627201"/>
            </a:xfrm>
          </p:grpSpPr>
          <p:cxnSp>
            <p:nvCxnSpPr>
              <p:cNvPr id="113" name="Straight Arrow Connector 112"/>
              <p:cNvCxnSpPr/>
              <p:nvPr/>
            </p:nvCxnSpPr>
            <p:spPr>
              <a:xfrm>
                <a:off x="5819315" y="1951376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rot="10800000">
                <a:off x="5480396" y="1639752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5774361" y="1914421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416696" y="1739837"/>
              <a:ext cx="672754" cy="627201"/>
              <a:chOff x="5480396" y="1639752"/>
              <a:chExt cx="672754" cy="627201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5819315" y="1951376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rot="10800000">
                <a:off x="5480396" y="1639752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774361" y="1914421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5937587" y="1278088"/>
              <a:ext cx="672754" cy="627201"/>
              <a:chOff x="5480396" y="1639752"/>
              <a:chExt cx="672754" cy="627201"/>
            </a:xfrm>
          </p:grpSpPr>
          <p:cxnSp>
            <p:nvCxnSpPr>
              <p:cNvPr id="121" name="Straight Arrow Connector 120"/>
              <p:cNvCxnSpPr/>
              <p:nvPr/>
            </p:nvCxnSpPr>
            <p:spPr>
              <a:xfrm>
                <a:off x="5819315" y="1951376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rot="10800000">
                <a:off x="5480396" y="1639752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/>
              <p:cNvSpPr/>
              <p:nvPr/>
            </p:nvSpPr>
            <p:spPr>
              <a:xfrm>
                <a:off x="5774361" y="1914421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 rot="693274">
            <a:off x="1968601" y="1086400"/>
            <a:ext cx="2438597" cy="2150887"/>
            <a:chOff x="1754081" y="1347495"/>
            <a:chExt cx="2438597" cy="215088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754081" y="1347495"/>
              <a:ext cx="2374448" cy="20402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/>
            <p:cNvGrpSpPr/>
            <p:nvPr/>
          </p:nvGrpSpPr>
          <p:grpSpPr>
            <a:xfrm>
              <a:off x="1814162" y="1359262"/>
              <a:ext cx="2378516" cy="2139120"/>
              <a:chOff x="1814162" y="1359262"/>
              <a:chExt cx="2378516" cy="213912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095984" y="3355492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1814162" y="1359262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2348700" y="1825560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Oval 96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2992420" y="2387393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3663435" y="2962874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103" name="Straight Arrow Connector 102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34" name="TextBox 133"/>
          <p:cNvSpPr txBox="1"/>
          <p:nvPr/>
        </p:nvSpPr>
        <p:spPr>
          <a:xfrm>
            <a:off x="3691682" y="240074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226226" y="240301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87104" y="1828800"/>
            <a:ext cx="15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Incident Beam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116471" y="1803779"/>
            <a:ext cx="17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Reflected Beam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040572" y="4508310"/>
            <a:ext cx="189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Transmitted Beam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118445" y="2893325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118445" y="3427862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3994" y="3372787"/>
            <a:ext cx="7045377" cy="3485213"/>
          </a:xfrm>
          <a:prstGeom prst="rect">
            <a:avLst/>
          </a:prstGeom>
          <a:solidFill>
            <a:schemeClr val="bg1">
              <a:lumMod val="6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738050" y="3193714"/>
            <a:ext cx="4796852" cy="583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67079" y="490965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baseline="-25000" dirty="0"/>
          </a:p>
        </p:txBody>
      </p:sp>
      <p:grpSp>
        <p:nvGrpSpPr>
          <p:cNvPr id="6" name="Group 60"/>
          <p:cNvGrpSpPr/>
          <p:nvPr/>
        </p:nvGrpSpPr>
        <p:grpSpPr>
          <a:xfrm>
            <a:off x="2305883" y="1129276"/>
            <a:ext cx="296876" cy="369332"/>
            <a:chOff x="2603291" y="1538992"/>
            <a:chExt cx="296876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2603291" y="153899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  <a:sym typeface="Symbol"/>
                </a:rPr>
                <a:t>E</a:t>
              </a:r>
              <a:endParaRPr lang="en-US" b="1" baseline="-25000" dirty="0">
                <a:solidFill>
                  <a:srgbClr val="FFC000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2678715" y="1580368"/>
              <a:ext cx="150210" cy="78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29"/>
          <p:cNvGrpSpPr/>
          <p:nvPr/>
        </p:nvGrpSpPr>
        <p:grpSpPr>
          <a:xfrm rot="20898746">
            <a:off x="4013463" y="3079085"/>
            <a:ext cx="1789715" cy="2598095"/>
            <a:chOff x="3863455" y="3367901"/>
            <a:chExt cx="1789715" cy="2598095"/>
          </a:xfrm>
        </p:grpSpPr>
        <p:cxnSp>
          <p:nvCxnSpPr>
            <p:cNvPr id="28" name="Straight Connector 27"/>
            <p:cNvCxnSpPr/>
            <p:nvPr/>
          </p:nvCxnSpPr>
          <p:spPr>
            <a:xfrm rot="351634">
              <a:off x="4113667" y="3591596"/>
              <a:ext cx="1539503" cy="2374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54"/>
            <p:cNvGrpSpPr/>
            <p:nvPr/>
          </p:nvGrpSpPr>
          <p:grpSpPr>
            <a:xfrm>
              <a:off x="4279712" y="4166294"/>
              <a:ext cx="695432" cy="347844"/>
              <a:chOff x="4648201" y="4862330"/>
              <a:chExt cx="695432" cy="347844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55"/>
            <p:cNvGrpSpPr/>
            <p:nvPr/>
          </p:nvGrpSpPr>
          <p:grpSpPr>
            <a:xfrm>
              <a:off x="4473055" y="4578002"/>
              <a:ext cx="695432" cy="347844"/>
              <a:chOff x="4648201" y="4862330"/>
              <a:chExt cx="695432" cy="347844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59"/>
            <p:cNvGrpSpPr/>
            <p:nvPr/>
          </p:nvGrpSpPr>
          <p:grpSpPr>
            <a:xfrm>
              <a:off x="4065897" y="3747764"/>
              <a:ext cx="695432" cy="347844"/>
              <a:chOff x="4648201" y="4862330"/>
              <a:chExt cx="695432" cy="347844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70"/>
            <p:cNvGrpSpPr/>
            <p:nvPr/>
          </p:nvGrpSpPr>
          <p:grpSpPr>
            <a:xfrm>
              <a:off x="4707342" y="4989710"/>
              <a:ext cx="695432" cy="347844"/>
              <a:chOff x="4648201" y="4862330"/>
              <a:chExt cx="695432" cy="347844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78"/>
            <p:cNvGrpSpPr/>
            <p:nvPr/>
          </p:nvGrpSpPr>
          <p:grpSpPr>
            <a:xfrm>
              <a:off x="4914333" y="5401418"/>
              <a:ext cx="695432" cy="347844"/>
              <a:chOff x="4648201" y="4862330"/>
              <a:chExt cx="695432" cy="347844"/>
            </a:xfrm>
          </p:grpSpPr>
          <p:cxnSp>
            <p:nvCxnSpPr>
              <p:cNvPr id="82" name="Straight Arrow Connector 81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07"/>
            <p:cNvGrpSpPr/>
            <p:nvPr/>
          </p:nvGrpSpPr>
          <p:grpSpPr>
            <a:xfrm>
              <a:off x="3863455" y="3367901"/>
              <a:ext cx="695432" cy="347844"/>
              <a:chOff x="4648201" y="4862330"/>
              <a:chExt cx="695432" cy="347844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" name="Straight Connector 3"/>
          <p:cNvCxnSpPr/>
          <p:nvPr/>
        </p:nvCxnSpPr>
        <p:spPr>
          <a:xfrm rot="216751" flipV="1">
            <a:off x="4184063" y="1407095"/>
            <a:ext cx="2374448" cy="20402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rot="185199">
            <a:off x="4326483" y="3145933"/>
            <a:ext cx="96694" cy="89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rot="185199">
            <a:off x="5026533" y="2625590"/>
            <a:ext cx="96694" cy="89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 rot="185199">
            <a:off x="5741680" y="2078725"/>
            <a:ext cx="96694" cy="89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 rot="185199">
            <a:off x="6286679" y="1645694"/>
            <a:ext cx="96694" cy="89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28"/>
          <p:cNvGrpSpPr/>
          <p:nvPr/>
        </p:nvGrpSpPr>
        <p:grpSpPr>
          <a:xfrm rot="21417238">
            <a:off x="1709294" y="1386650"/>
            <a:ext cx="2438597" cy="2150887"/>
            <a:chOff x="1754081" y="1347495"/>
            <a:chExt cx="2438597" cy="215088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754081" y="1347495"/>
              <a:ext cx="2374448" cy="20402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125"/>
            <p:cNvGrpSpPr/>
            <p:nvPr/>
          </p:nvGrpSpPr>
          <p:grpSpPr>
            <a:xfrm>
              <a:off x="1814162" y="1359262"/>
              <a:ext cx="2378516" cy="2139120"/>
              <a:chOff x="1814162" y="1359262"/>
              <a:chExt cx="2378516" cy="213912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095984" y="3355492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92"/>
              <p:cNvGrpSpPr/>
              <p:nvPr/>
            </p:nvGrpSpPr>
            <p:grpSpPr>
              <a:xfrm>
                <a:off x="1814162" y="1359262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93"/>
              <p:cNvGrpSpPr/>
              <p:nvPr/>
            </p:nvGrpSpPr>
            <p:grpSpPr>
              <a:xfrm>
                <a:off x="2348700" y="1825560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Oval 96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97"/>
              <p:cNvGrpSpPr/>
              <p:nvPr/>
            </p:nvGrpSpPr>
            <p:grpSpPr>
              <a:xfrm>
                <a:off x="2992420" y="2387393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101"/>
              <p:cNvGrpSpPr/>
              <p:nvPr/>
            </p:nvGrpSpPr>
            <p:grpSpPr>
              <a:xfrm>
                <a:off x="3663435" y="2962874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103" name="Straight Arrow Connector 102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34" name="TextBox 133"/>
          <p:cNvSpPr txBox="1"/>
          <p:nvPr/>
        </p:nvSpPr>
        <p:spPr>
          <a:xfrm>
            <a:off x="3691682" y="24007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b</a:t>
            </a:r>
            <a:endParaRPr lang="en-US" baseline="-25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226226" y="240301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b</a:t>
            </a:r>
            <a:endParaRPr lang="en-US" baseline="-25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96035" y="2074460"/>
            <a:ext cx="15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Incident Beam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6212004" y="1831075"/>
            <a:ext cx="1655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Reflected Beam</a:t>
            </a:r>
          </a:p>
          <a:p>
            <a:r>
              <a:rPr lang="en-US" dirty="0"/>
              <a:t>Has only the </a:t>
            </a:r>
          </a:p>
          <a:p>
            <a:r>
              <a:rPr lang="en-US" dirty="0"/>
              <a:t>perpendicular </a:t>
            </a:r>
          </a:p>
          <a:p>
            <a:r>
              <a:rPr lang="en-US" dirty="0"/>
              <a:t>polarization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5067867" y="4139821"/>
            <a:ext cx="189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Transmitted Beam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7118445" y="2893325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118445" y="3427862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2</a:t>
            </a:r>
          </a:p>
        </p:txBody>
      </p:sp>
      <p:sp>
        <p:nvSpPr>
          <p:cNvPr id="66" name="Arc 65"/>
          <p:cNvSpPr/>
          <p:nvPr/>
        </p:nvSpPr>
        <p:spPr>
          <a:xfrm>
            <a:off x="4476465" y="3029803"/>
            <a:ext cx="504968" cy="832513"/>
          </a:xfrm>
          <a:prstGeom prst="arc">
            <a:avLst>
              <a:gd name="adj1" fmla="val 17398995"/>
              <a:gd name="adj2" fmla="val 416881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076966" y="313898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</a:t>
            </a:r>
            <a:r>
              <a:rPr lang="en-US" dirty="0">
                <a:sym typeface="Symbol"/>
              </a:rPr>
              <a:t>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1862138"/>
            <a:ext cx="71437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9320" y="1327257"/>
            <a:ext cx="5024439" cy="38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143000" y="2590800"/>
            <a:ext cx="18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Unpolarized</a:t>
            </a:r>
            <a:r>
              <a:rPr lang="en-US" dirty="0"/>
              <a:t> Light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80760" y="3764280"/>
            <a:ext cx="69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O-ray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0280" y="2225040"/>
            <a:ext cx="65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E-ray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800" y="0"/>
            <a:ext cx="7754938" cy="1143000"/>
          </a:xfrm>
        </p:spPr>
        <p:txBody>
          <a:bodyPr/>
          <a:lstStyle/>
          <a:p>
            <a:pPr eaLnBrk="1" hangingPunct="1"/>
            <a:r>
              <a:rPr lang="en-US" sz="3200"/>
              <a:t>Polarization by Double Refraction, Rays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</a:t>
            </a:r>
            <a:r>
              <a:rPr lang="en-US" b="1"/>
              <a:t>ordinary (O) ray</a:t>
            </a:r>
            <a:r>
              <a:rPr lang="en-US"/>
              <a:t> is characterized by an index of refraction of </a:t>
            </a:r>
            <a:r>
              <a:rPr lang="en-US" i="1"/>
              <a:t>n</a:t>
            </a:r>
            <a:r>
              <a:rPr lang="en-US" baseline="-25000"/>
              <a:t>o</a:t>
            </a: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/>
              <a:t>This is the same in all directions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second ray is the </a:t>
            </a:r>
            <a:r>
              <a:rPr lang="en-US" b="1" i="1"/>
              <a:t>extraordinary (E) ray</a:t>
            </a:r>
            <a:r>
              <a:rPr lang="en-US"/>
              <a:t> which travels at different speeds in different directions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Characterized by an index of refraction of </a:t>
            </a:r>
            <a:r>
              <a:rPr lang="en-US" i="1"/>
              <a:t>n</a:t>
            </a:r>
            <a:r>
              <a:rPr lang="en-US" i="1" baseline="-25000"/>
              <a:t>E</a:t>
            </a:r>
            <a:r>
              <a:rPr lang="en-US"/>
              <a:t> that varies with the direction of propagation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6013" y="1405889"/>
            <a:ext cx="4441507" cy="445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Optical Stress Analysis</a:t>
            </a:r>
          </a:p>
        </p:txBody>
      </p:sp>
      <p:sp>
        <p:nvSpPr>
          <p:cNvPr id="7" name="ClipArt Placeholder 6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47738"/>
            <a:ext cx="76200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Laser Polarization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413" y="2589213"/>
            <a:ext cx="71151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Which of the following is Gauss’s law?</a:t>
            </a:r>
          </a:p>
          <a:p>
            <a:pPr marL="0" indent="0">
              <a:buNone/>
            </a:pPr>
            <a:r>
              <a:rPr lang="en-US" dirty="0"/>
              <a:t>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31925" y="2193925"/>
          <a:ext cx="28527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393480" progId="Equation.3">
                  <p:embed/>
                </p:oleObj>
              </mc:Choice>
              <mc:Fallback>
                <p:oleObj name="Equation" r:id="rId2" imgW="161280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193925"/>
                        <a:ext cx="2852738" cy="690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0175" y="3260725"/>
          <a:ext cx="1336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241200" progId="Equation.3">
                  <p:embed/>
                </p:oleObj>
              </mc:Choice>
              <mc:Fallback>
                <p:oleObj name="Equation" r:id="rId4" imgW="723600" imgH="241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260725"/>
                        <a:ext cx="1336675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4138" y="5205413"/>
          <a:ext cx="15954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431640" progId="Equation.3">
                  <p:embed/>
                </p:oleObj>
              </mc:Choice>
              <mc:Fallback>
                <p:oleObj name="Equation" r:id="rId6" imgW="863280" imgH="4316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5205413"/>
                        <a:ext cx="15954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71600" y="4247535"/>
          <a:ext cx="1849658" cy="5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9000" imgH="279400" progId="Equation.3">
                  <p:embed/>
                </p:oleObj>
              </mc:Choice>
              <mc:Fallback>
                <p:oleObj name="Equation" r:id="rId8" imgW="889000" imgH="2794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47535"/>
                        <a:ext cx="1849658" cy="57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41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223.50.3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Which of the following is Ampere’s law?</a:t>
            </a:r>
          </a:p>
          <a:p>
            <a:pPr marL="0" indent="0">
              <a:buNone/>
            </a:pPr>
            <a:r>
              <a:rPr lang="en-US" dirty="0"/>
              <a:t>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31925" y="2193925"/>
          <a:ext cx="28527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393480" progId="Equation.3">
                  <p:embed/>
                </p:oleObj>
              </mc:Choice>
              <mc:Fallback>
                <p:oleObj name="Equation" r:id="rId2" imgW="161280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193925"/>
                        <a:ext cx="2852738" cy="690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0175" y="3260725"/>
          <a:ext cx="1336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241200" progId="Equation.3">
                  <p:embed/>
                </p:oleObj>
              </mc:Choice>
              <mc:Fallback>
                <p:oleObj name="Equation" r:id="rId4" imgW="723600" imgH="241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260725"/>
                        <a:ext cx="1336675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4138" y="5205413"/>
          <a:ext cx="15954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431640" progId="Equation.3">
                  <p:embed/>
                </p:oleObj>
              </mc:Choice>
              <mc:Fallback>
                <p:oleObj name="Equation" r:id="rId6" imgW="863280" imgH="4316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5205413"/>
                        <a:ext cx="15954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71600" y="4247535"/>
          <a:ext cx="1849658" cy="5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9000" imgH="279400" progId="Equation.3">
                  <p:embed/>
                </p:oleObj>
              </mc:Choice>
              <mc:Fallback>
                <p:oleObj name="Equation" r:id="rId8" imgW="889000" imgH="2794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47535"/>
                        <a:ext cx="1849658" cy="57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773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223.50.4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Which of the following is Faraday’s law?</a:t>
            </a:r>
          </a:p>
          <a:p>
            <a:pPr marL="0" indent="0">
              <a:buNone/>
            </a:pPr>
            <a:r>
              <a:rPr lang="en-US" dirty="0"/>
              <a:t>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31925" y="2193925"/>
          <a:ext cx="28527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393480" progId="Equation.3">
                  <p:embed/>
                </p:oleObj>
              </mc:Choice>
              <mc:Fallback>
                <p:oleObj name="Equation" r:id="rId2" imgW="161280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193925"/>
                        <a:ext cx="2852738" cy="690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0175" y="3260725"/>
          <a:ext cx="1336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241200" progId="Equation.3">
                  <p:embed/>
                </p:oleObj>
              </mc:Choice>
              <mc:Fallback>
                <p:oleObj name="Equation" r:id="rId4" imgW="723600" imgH="241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260725"/>
                        <a:ext cx="1336675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4138" y="5205413"/>
          <a:ext cx="15954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431640" progId="Equation.3">
                  <p:embed/>
                </p:oleObj>
              </mc:Choice>
              <mc:Fallback>
                <p:oleObj name="Equation" r:id="rId6" imgW="863280" imgH="4316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5205413"/>
                        <a:ext cx="15954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71600" y="4247535"/>
          <a:ext cx="1849658" cy="5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9000" imgH="279400" progId="Equation.3">
                  <p:embed/>
                </p:oleObj>
              </mc:Choice>
              <mc:Fallback>
                <p:oleObj name="Equation" r:id="rId8" imgW="889000" imgH="2794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47535"/>
                        <a:ext cx="1849658" cy="57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342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702"/>
            <a:ext cx="8229600" cy="47334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Which of the following is Gauss’s law for magnetic fields?</a:t>
            </a:r>
          </a:p>
          <a:p>
            <a:pPr marL="0" indent="0">
              <a:buNone/>
            </a:pPr>
            <a:r>
              <a:rPr lang="en-US" dirty="0"/>
              <a:t>a)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431925" y="2193925"/>
          <a:ext cx="2852738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393480" progId="Equation.3">
                  <p:embed/>
                </p:oleObj>
              </mc:Choice>
              <mc:Fallback>
                <p:oleObj name="Equation" r:id="rId2" imgW="161280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193925"/>
                        <a:ext cx="2852738" cy="690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00175" y="3260725"/>
          <a:ext cx="1336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23600" imgH="241200" progId="Equation.3">
                  <p:embed/>
                </p:oleObj>
              </mc:Choice>
              <mc:Fallback>
                <p:oleObj name="Equation" r:id="rId4" imgW="723600" imgH="2412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3260725"/>
                        <a:ext cx="1336675" cy="4508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354138" y="5205413"/>
          <a:ext cx="159543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280" imgH="431640" progId="Equation.3">
                  <p:embed/>
                </p:oleObj>
              </mc:Choice>
              <mc:Fallback>
                <p:oleObj name="Equation" r:id="rId6" imgW="863280" imgH="43164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5205413"/>
                        <a:ext cx="1595437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71600" y="4247535"/>
          <a:ext cx="1849658" cy="57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9000" imgH="279400" progId="Equation.3">
                  <p:embed/>
                </p:oleObj>
              </mc:Choice>
              <mc:Fallback>
                <p:oleObj name="Equation" r:id="rId8" imgW="889000" imgH="2794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47535"/>
                        <a:ext cx="1849658" cy="576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658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12318" y="2752626"/>
            <a:ext cx="3480533" cy="3480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5D3A78-80DD-EEB8-CFEA-4AD92973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6B6A-45F4-E028-EE8F-3A69F4BE7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drew the E and B fields along a path from a source like this:</a:t>
            </a:r>
          </a:p>
          <a:p>
            <a:pPr marL="0" indent="0">
              <a:buNone/>
            </a:pPr>
            <a:r>
              <a:rPr lang="en-US" dirty="0"/>
              <a:t>Is the E-field always vertical </a:t>
            </a:r>
          </a:p>
          <a:p>
            <a:pPr marL="0" indent="0">
              <a:buNone/>
            </a:pPr>
            <a:r>
              <a:rPr lang="en-US" dirty="0"/>
              <a:t>From a light source?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12720" y="1524000"/>
            <a:ext cx="3733800" cy="3733800"/>
            <a:chOff x="2849880" y="655320"/>
            <a:chExt cx="3733800" cy="3733800"/>
          </a:xfrm>
        </p:grpSpPr>
        <p:grpSp>
          <p:nvGrpSpPr>
            <p:cNvPr id="7" name="Group 6"/>
            <p:cNvGrpSpPr/>
            <p:nvPr/>
          </p:nvGrpSpPr>
          <p:grpSpPr>
            <a:xfrm>
              <a:off x="2849880" y="655320"/>
              <a:ext cx="3718560" cy="3718560"/>
              <a:chOff x="2849880" y="655320"/>
              <a:chExt cx="3718560" cy="371856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2700000">
              <a:off x="2865120" y="670560"/>
              <a:ext cx="3718560" cy="3718560"/>
              <a:chOff x="2849880" y="655320"/>
              <a:chExt cx="3718560" cy="3718560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rot="5400000"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4802778" y="1266372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</a:t>
            </a:r>
          </a:p>
        </p:txBody>
      </p:sp>
      <p:grpSp>
        <p:nvGrpSpPr>
          <p:cNvPr id="11" name="Group 10"/>
          <p:cNvGrpSpPr/>
          <p:nvPr/>
        </p:nvGrpSpPr>
        <p:grpSpPr>
          <a:xfrm rot="1320000">
            <a:off x="2719980" y="1531260"/>
            <a:ext cx="3733800" cy="3733800"/>
            <a:chOff x="2849880" y="655320"/>
            <a:chExt cx="3733800" cy="3733800"/>
          </a:xfrm>
        </p:grpSpPr>
        <p:grpSp>
          <p:nvGrpSpPr>
            <p:cNvPr id="13" name="Group 12"/>
            <p:cNvGrpSpPr/>
            <p:nvPr/>
          </p:nvGrpSpPr>
          <p:grpSpPr>
            <a:xfrm>
              <a:off x="2849880" y="655320"/>
              <a:ext cx="3718560" cy="3718560"/>
              <a:chOff x="2849880" y="655320"/>
              <a:chExt cx="3718560" cy="371856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5400000"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 rot="2700000">
              <a:off x="2865120" y="670560"/>
              <a:ext cx="3718560" cy="3718560"/>
              <a:chOff x="2849880" y="655320"/>
              <a:chExt cx="3718560" cy="371856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5400000"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4572000" y="1524000"/>
            <a:ext cx="0" cy="3718560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0120" y="1325880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3A78-80DD-EEB8-CFEA-4AD92973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6B6A-45F4-E028-EE8F-3A69F4BE7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 we call a light wave that has an E-filed that oscillates in just one direction?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Confined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Polarized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Linear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Confocal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2260C7-0276-4B64-61DC-7905392B5EE4}"/>
              </a:ext>
            </a:extLst>
          </p:cNvPr>
          <p:cNvCxnSpPr/>
          <p:nvPr/>
        </p:nvCxnSpPr>
        <p:spPr>
          <a:xfrm>
            <a:off x="7654565" y="2590165"/>
            <a:ext cx="0" cy="3718560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5EB5AA9-780B-1CE3-7AD3-C54E9618F880}"/>
              </a:ext>
            </a:extLst>
          </p:cNvPr>
          <p:cNvSpPr txBox="1"/>
          <p:nvPr/>
        </p:nvSpPr>
        <p:spPr>
          <a:xfrm>
            <a:off x="7852685" y="2392045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121025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319</Words>
  <Application>Microsoft Office PowerPoint</Application>
  <PresentationFormat>On-screen Show (4:3)</PresentationFormat>
  <Paragraphs>109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Office Theme</vt:lpstr>
      <vt:lpstr>Equation</vt:lpstr>
      <vt:lpstr>Question 223.50.1</vt:lpstr>
      <vt:lpstr>Question 223.50.2</vt:lpstr>
      <vt:lpstr>Question 223.50.3</vt:lpstr>
      <vt:lpstr>Question 223.50.4</vt:lpstr>
      <vt:lpstr>Question 223.50.1</vt:lpstr>
      <vt:lpstr>Question</vt:lpstr>
      <vt:lpstr>PowerPoint Presentation</vt:lpstr>
      <vt:lpstr>PowerPoint Presentation</vt:lpstr>
      <vt:lpstr>Question</vt:lpstr>
      <vt:lpstr>PowerPoint Presentation</vt:lpstr>
      <vt:lpstr>Question</vt:lpstr>
      <vt:lpstr>PowerPoint Presentation</vt:lpstr>
      <vt:lpstr>PowerPoint Presentation</vt:lpstr>
      <vt:lpstr>PowerPoint Presentation</vt:lpstr>
      <vt:lpstr>PowerPoint Presentation</vt:lpstr>
      <vt:lpstr>Polarization by Double Refraction, Rays</vt:lpstr>
      <vt:lpstr>PowerPoint Presentation</vt:lpstr>
      <vt:lpstr>Optical Stress Analysis</vt:lpstr>
      <vt:lpstr>Laser Polarization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11</cp:revision>
  <dcterms:created xsi:type="dcterms:W3CDTF">2011-12-06T04:22:02Z</dcterms:created>
  <dcterms:modified xsi:type="dcterms:W3CDTF">2023-12-02T01:36:55Z</dcterms:modified>
</cp:coreProperties>
</file>